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</p:sldIdLst>
  <p:sldSz cy="5143500" cx="9144000"/>
  <p:notesSz cx="6858000" cy="9144000"/>
  <p:embeddedFontLst>
    <p:embeddedFont>
      <p:font typeface="Raleway"/>
      <p:regular r:id="rId50"/>
      <p:bold r:id="rId51"/>
      <p:italic r:id="rId52"/>
      <p:boldItalic r:id="rId53"/>
    </p:embeddedFont>
    <p:embeddedFont>
      <p:font typeface="Montserrat SemiBold"/>
      <p:regular r:id="rId54"/>
      <p:bold r:id="rId55"/>
      <p:italic r:id="rId56"/>
      <p:boldItalic r:id="rId57"/>
    </p:embeddedFont>
    <p:embeddedFont>
      <p:font typeface="Lato"/>
      <p:regular r:id="rId58"/>
      <p:bold r:id="rId59"/>
      <p:italic r:id="rId60"/>
      <p:boldItalic r:id="rId61"/>
    </p:embeddedFont>
    <p:embeddedFont>
      <p:font typeface="Montserrat"/>
      <p:regular r:id="rId62"/>
      <p:bold r:id="rId63"/>
      <p:italic r:id="rId64"/>
      <p:boldItalic r:id="rId65"/>
    </p:embeddedFont>
    <p:embeddedFont>
      <p:font typeface="Montserrat Medium"/>
      <p:regular r:id="rId66"/>
      <p:bold r:id="rId67"/>
      <p:italic r:id="rId68"/>
      <p:boldItalic r:id="rId69"/>
    </p:embeddedFont>
    <p:embeddedFont>
      <p:font typeface="Montserrat ExtraBold"/>
      <p:bold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105D95-4CE6-4ACA-9484-C12C0A767E50}">
  <a:tblStyle styleId="{BC105D95-4CE6-4ACA-9484-C12C0A767E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71" Type="http://schemas.openxmlformats.org/officeDocument/2006/relationships/font" Target="fonts/MontserratExtraBold-boldItalic.fntdata"/><Relationship Id="rId70" Type="http://schemas.openxmlformats.org/officeDocument/2006/relationships/font" Target="fonts/MontserratExtraBold-bold.fntdata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schemas.openxmlformats.org/officeDocument/2006/relationships/font" Target="fonts/Montserrat-regular.fntdata"/><Relationship Id="rId61" Type="http://schemas.openxmlformats.org/officeDocument/2006/relationships/font" Target="fonts/Lato-boldItalic.fntdata"/><Relationship Id="rId20" Type="http://schemas.openxmlformats.org/officeDocument/2006/relationships/slide" Target="slides/slide13.xml"/><Relationship Id="rId64" Type="http://schemas.openxmlformats.org/officeDocument/2006/relationships/font" Target="fonts/Montserrat-italic.fntdata"/><Relationship Id="rId63" Type="http://schemas.openxmlformats.org/officeDocument/2006/relationships/font" Target="fonts/Montserrat-bold.fntdata"/><Relationship Id="rId22" Type="http://schemas.openxmlformats.org/officeDocument/2006/relationships/slide" Target="slides/slide15.xml"/><Relationship Id="rId66" Type="http://schemas.openxmlformats.org/officeDocument/2006/relationships/font" Target="fonts/MontserratMedium-regular.fntdata"/><Relationship Id="rId21" Type="http://schemas.openxmlformats.org/officeDocument/2006/relationships/slide" Target="slides/slide14.xml"/><Relationship Id="rId65" Type="http://schemas.openxmlformats.org/officeDocument/2006/relationships/font" Target="fonts/Montserrat-boldItalic.fntdata"/><Relationship Id="rId24" Type="http://schemas.openxmlformats.org/officeDocument/2006/relationships/slide" Target="slides/slide17.xml"/><Relationship Id="rId68" Type="http://schemas.openxmlformats.org/officeDocument/2006/relationships/font" Target="fonts/MontserratMedium-italic.fntdata"/><Relationship Id="rId23" Type="http://schemas.openxmlformats.org/officeDocument/2006/relationships/slide" Target="slides/slide16.xml"/><Relationship Id="rId67" Type="http://schemas.openxmlformats.org/officeDocument/2006/relationships/font" Target="fonts/MontserratMedium-bold.fntdata"/><Relationship Id="rId60" Type="http://schemas.openxmlformats.org/officeDocument/2006/relationships/font" Target="fonts/Lato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69" Type="http://schemas.openxmlformats.org/officeDocument/2006/relationships/font" Target="fonts/MontserratMedium-boldItalic.fntdata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font" Target="fonts/Raleway-bold.fntdata"/><Relationship Id="rId50" Type="http://schemas.openxmlformats.org/officeDocument/2006/relationships/font" Target="fonts/Raleway-regular.fntdata"/><Relationship Id="rId53" Type="http://schemas.openxmlformats.org/officeDocument/2006/relationships/font" Target="fonts/Raleway-boldItalic.fntdata"/><Relationship Id="rId52" Type="http://schemas.openxmlformats.org/officeDocument/2006/relationships/font" Target="fonts/Raleway-italic.fntdata"/><Relationship Id="rId11" Type="http://schemas.openxmlformats.org/officeDocument/2006/relationships/slide" Target="slides/slide4.xml"/><Relationship Id="rId55" Type="http://schemas.openxmlformats.org/officeDocument/2006/relationships/font" Target="fonts/MontserratSemiBold-bold.fntdata"/><Relationship Id="rId10" Type="http://schemas.openxmlformats.org/officeDocument/2006/relationships/slide" Target="slides/slide3.xml"/><Relationship Id="rId54" Type="http://schemas.openxmlformats.org/officeDocument/2006/relationships/font" Target="fonts/MontserratSemiBold-regular.fntdata"/><Relationship Id="rId13" Type="http://schemas.openxmlformats.org/officeDocument/2006/relationships/slide" Target="slides/slide6.xml"/><Relationship Id="rId57" Type="http://schemas.openxmlformats.org/officeDocument/2006/relationships/font" Target="fonts/MontserratSemiBold-boldItalic.fntdata"/><Relationship Id="rId12" Type="http://schemas.openxmlformats.org/officeDocument/2006/relationships/slide" Target="slides/slide5.xml"/><Relationship Id="rId56" Type="http://schemas.openxmlformats.org/officeDocument/2006/relationships/font" Target="fonts/MontserratSemiBold-italic.fntdata"/><Relationship Id="rId15" Type="http://schemas.openxmlformats.org/officeDocument/2006/relationships/slide" Target="slides/slide8.xml"/><Relationship Id="rId59" Type="http://schemas.openxmlformats.org/officeDocument/2006/relationships/font" Target="fonts/Lato-bold.fntdata"/><Relationship Id="rId14" Type="http://schemas.openxmlformats.org/officeDocument/2006/relationships/slide" Target="slides/slide7.xml"/><Relationship Id="rId58" Type="http://schemas.openxmlformats.org/officeDocument/2006/relationships/font" Target="fonts/Lato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0fd9c2c60_0_1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59" name="Google Shape;159;g340fd9c2c60_0_1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0" name="Google Shape;160;g340fd9c2c60_0_11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0fd9c2c60_0_11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340fd9c2c60_0_11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3" name="Google Shape;163;g340fd9c2c60_0_11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5a0f16d5a9_0_20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5" name="Google Shape;435;g35a0f16d5a9_0_20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36" name="Google Shape;436;g35a0f16d5a9_0_20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5a0f16d5a9_0_20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g35a0f16d5a9_0_20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9" name="Google Shape;439;g35a0f16d5a9_0_20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5a0f16d5a9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1" name="Google Shape;461;g35a0f16d5a9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62" name="Google Shape;462;g35a0f16d5a9_0_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3" name="Google Shape;463;g35a0f16d5a9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g35a0f16d5a9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5" name="Google Shape;465;g35a0f16d5a9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7520837dc_0_38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5" name="Google Shape;485;g357520837dc_0_38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86" name="Google Shape;486;g357520837dc_0_38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7" name="Google Shape;487;g357520837dc_0_38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g357520837dc_0_38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89" name="Google Shape;489;g357520837dc_0_38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35934475489_0_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3" name="Google Shape;503;g35934475489_0_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04" name="Google Shape;504;g35934475489_0_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5934475489_0_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g35934475489_0_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07" name="Google Shape;507;g35934475489_0_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g357520837dc_0_42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3" name="Google Shape;533;g357520837dc_0_42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34" name="Google Shape;534;g357520837dc_0_42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5" name="Google Shape;535;g357520837dc_0_42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g357520837dc_0_42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37" name="Google Shape;537;g357520837dc_0_42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35a1c6a305a_0_10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7" name="Google Shape;557;g35a1c6a305a_0_10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58" name="Google Shape;558;g35a1c6a305a_0_10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9" name="Google Shape;559;g35a1c6a305a_0_10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0" name="Google Shape;560;g35a1c6a305a_0_10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61" name="Google Shape;561;g35a1c6a305a_0_10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35a1c6a305a_0_12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5" name="Google Shape;585;g35a1c6a305a_0_12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86" name="Google Shape;586;g35a1c6a305a_0_12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7" name="Google Shape;587;g35a1c6a305a_0_12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g35a1c6a305a_0_12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89" name="Google Shape;589;g35a1c6a305a_0_12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57520837dc_0_46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0" name="Google Shape;610;g357520837dc_0_46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11" name="Google Shape;611;g357520837dc_0_46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2" name="Google Shape;612;g357520837dc_0_46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g357520837dc_0_46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14" name="Google Shape;614;g357520837dc_0_46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35b1334c1a6_0_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8" name="Google Shape;638;g35b1334c1a6_0_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39" name="Google Shape;639;g35b1334c1a6_0_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0" name="Google Shape;640;g35b1334c1a6_0_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g35b1334c1a6_0_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2" name="Google Shape;642;g35b1334c1a6_0_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30532e34369_0_53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5" name="Google Shape;665;g30532e34369_0_53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66" name="Google Shape;666;g30532e34369_0_53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7" name="Google Shape;667;g30532e34369_0_53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g30532e34369_0_53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9" name="Google Shape;669;g30532e34369_0_53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532e34369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0" name="Google Shape;190;g30532e34369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1" name="Google Shape;191;g30532e34369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0532e34369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g30532e34369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4" name="Google Shape;194;g30532e34369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357520837dc_0_129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3" name="Google Shape;683;g357520837dc_0_129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84" name="Google Shape;684;g357520837dc_0_129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5" name="Google Shape;685;g357520837dc_0_129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g357520837dc_0_129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87" name="Google Shape;687;g357520837dc_0_129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30532e34369_0_20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4" name="Google Shape;704;g30532e34369_0_20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05" name="Google Shape;705;g30532e34369_0_203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6" name="Google Shape;706;g30532e34369_0_203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7" name="Google Shape;707;g30532e34369_0_203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08" name="Google Shape;708;g30532e34369_0_203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g354baf3885b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1" name="Google Shape;731;g354baf3885b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32" name="Google Shape;732;g354baf3885b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3" name="Google Shape;733;g354baf3885b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4" name="Google Shape;734;g354baf3885b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35" name="Google Shape;735;g354baf3885b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357409b293f_0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357409b293f_0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35d0cc1f220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58" name="Google Shape;758;g35d0cc1f220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59" name="Google Shape;759;g35d0cc1f220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0" name="Google Shape;760;g35d0cc1f220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35d0cc1f220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62" name="Google Shape;762;g35d0cc1f220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357520837dc_0_78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88" name="Google Shape;788;g357520837dc_0_78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789" name="Google Shape;789;g357520837dc_0_78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0" name="Google Shape;790;g357520837dc_0_78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1" name="Google Shape;791;g357520837dc_0_78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792" name="Google Shape;792;g357520837dc_0_78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g30532e34369_2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06" name="Google Shape;806;g30532e34369_2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07" name="Google Shape;807;g30532e34369_2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8" name="Google Shape;808;g30532e34369_2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g30532e34369_2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10" name="Google Shape;810;g30532e34369_2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Google Shape;862;g35a2680524e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3" name="Google Shape;863;g35a2680524e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64" name="Google Shape;864;g35a2680524e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5" name="Google Shape;865;g35a2680524e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6" name="Google Shape;866;g35a2680524e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7" name="Google Shape;867;g35a2680524e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3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35a2680524e_0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5" name="Google Shape;885;g35a2680524e_0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86" name="Google Shape;886;g35a2680524e_0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7" name="Google Shape;887;g35a2680524e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8" name="Google Shape;888;g35a2680524e_0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89" name="Google Shape;889;g35a2680524e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30532e34369_0_45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7" name="Google Shape;907;g30532e34369_0_45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08" name="Google Shape;908;g30532e34369_0_45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9" name="Google Shape;909;g30532e34369_0_45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0" name="Google Shape;910;g30532e34369_0_45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11" name="Google Shape;911;g30532e34369_0_45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f4dacb654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g35f4dacb654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1" name="Google Shape;211;g35f4dacb654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35f4dacb654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5f4dacb654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g35f4dacb654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30532e34369_0_1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5" name="Google Shape;925;g30532e34369_0_1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26" name="Google Shape;926;g30532e34369_0_1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7" name="Google Shape;927;g30532e34369_0_1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8" name="Google Shape;928;g30532e34369_0_1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29" name="Google Shape;929;g30532e34369_0_1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5a1c6a305a_0_16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47" name="Google Shape;947;g35a1c6a305a_0_16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48" name="Google Shape;948;g35a1c6a305a_0_16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9" name="Google Shape;949;g35a1c6a305a_0_16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0" name="Google Shape;950;g35a1c6a305a_0_16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51" name="Google Shape;951;g35a1c6a305a_0_16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30532e34369_0_24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3" name="Google Shape;973;g30532e34369_0_24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74" name="Google Shape;974;g30532e34369_0_24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30532e34369_0_24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6" name="Google Shape;976;g30532e34369_0_24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77" name="Google Shape;977;g30532e34369_0_24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30532e34369_0_26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5" name="Google Shape;995;g30532e34369_0_26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996" name="Google Shape;996;g30532e34369_0_26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7" name="Google Shape;997;g30532e34369_0_26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8" name="Google Shape;998;g30532e34369_0_26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99" name="Google Shape;999;g30532e34369_0_26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4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35a0f16d5a9_0_1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16" name="Google Shape;1016;g35a0f16d5a9_0_1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17" name="Google Shape;1017;g35a0f16d5a9_0_1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8" name="Google Shape;1018;g35a0f16d5a9_0_1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g35a0f16d5a9_0_1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20" name="Google Shape;1020;g35a0f16d5a9_0_1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35a0f16d5a9_0_16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39" name="Google Shape;1039;g35a0f16d5a9_0_16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40" name="Google Shape;1040;g35a0f16d5a9_0_16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g35a0f16d5a9_0_16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2" name="Google Shape;1042;g35a0f16d5a9_0_16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3" name="Google Shape;1043;g35a0f16d5a9_0_16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58ea6a5ee6_0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2" name="Google Shape;1062;g358ea6a5ee6_0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63" name="Google Shape;1063;g358ea6a5ee6_0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4" name="Google Shape;1064;g358ea6a5ee6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5" name="Google Shape;1065;g358ea6a5ee6_0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66" name="Google Shape;1066;g358ea6a5ee6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358ea6a5ee6_0_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79" name="Google Shape;1079;g358ea6a5ee6_0_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80" name="Google Shape;1080;g358ea6a5ee6_0_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1" name="Google Shape;1081;g358ea6a5ee6_0_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2" name="Google Shape;1082;g358ea6a5ee6_0_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83" name="Google Shape;1083;g358ea6a5ee6_0_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g30532e34369_0_37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3" name="Google Shape;1103;g30532e34369_0_37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04" name="Google Shape;1104;g30532e34369_0_37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5" name="Google Shape;1105;g30532e34369_0_37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6" name="Google Shape;1106;g30532e34369_0_37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07" name="Google Shape;1107;g30532e34369_0_37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9" name="Shape 1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0" name="Google Shape;1120;g30532e34369_0_39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1" name="Google Shape;1121;g30532e34369_0_39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22" name="Google Shape;1122;g30532e34369_0_39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3" name="Google Shape;1123;g30532e34369_0_39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4" name="Google Shape;1124;g30532e34369_0_39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25" name="Google Shape;1125;g30532e34369_0_39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40122fc740_0_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6" name="Google Shape;266;g340122fc740_0_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7" name="Google Shape;267;g340122fc740_0_2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340122fc740_0_2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340122fc740_0_2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g340122fc740_0_2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0" name="Shape 1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1" name="Google Shape;1151;g30532e34369_0_4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2" name="Google Shape;1152;g30532e34369_0_4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53" name="Google Shape;1153;g30532e34369_0_41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4" name="Google Shape;1154;g30532e34369_0_41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5" name="Google Shape;1155;g30532e34369_0_41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56" name="Google Shape;1156;g30532e34369_0_41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2" name="Shape 1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3" name="Google Shape;1173;g30532e34369_0_43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4" name="Google Shape;1174;g30532e34369_0_43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75" name="Google Shape;1175;g30532e34369_0_435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6" name="Google Shape;1176;g30532e34369_0_435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7" name="Google Shape;1177;g30532e34369_0_435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78" name="Google Shape;1178;g30532e34369_0_435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30532e34369_0_5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197" name="Google Shape;1197;g30532e34369_0_5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198" name="Google Shape;1198;g30532e34369_0_51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9" name="Google Shape;1199;g30532e34369_0_51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0" name="Google Shape;1200;g30532e34369_0_51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01" name="Google Shape;1201;g30532e34369_0_51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571372520c_0_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8" name="Google Shape;288;g3571372520c_0_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9" name="Google Shape;289;g3571372520c_0_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3571372520c_0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571372520c_0_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2" name="Google Shape;292;g3571372520c_0_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7520837dc_0_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1" name="Google Shape;311;g357520837dc_0_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2" name="Google Shape;312;g357520837dc_0_1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357520837dc_0_1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7520837dc_0_1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5" name="Google Shape;315;g357520837dc_0_1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7520837dc_0_123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7" name="Google Shape;337;g357520837dc_0_123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8" name="Google Shape;338;g357520837dc_0_123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357520837dc_0_123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g357520837dc_0_123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1" name="Google Shape;341;g357520837dc_0_123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57520837dc_0_3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1" name="Google Shape;361;g357520837dc_0_3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2" name="Google Shape;362;g357520837dc_0_3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357520837dc_0_3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57520837dc_0_3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5" name="Google Shape;365;g357520837dc_0_3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58ea6a5ee6_0_4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17" name="Google Shape;417;g358ea6a5ee6_0_4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18" name="Google Shape;418;g358ea6a5ee6_0_46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9" name="Google Shape;419;g358ea6a5ee6_0_4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g358ea6a5ee6_0_46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1" name="Google Shape;421;g358ea6a5ee6_0_4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0" name="Google Shape;90;p1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1" name="Google Shape;91;p1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/>
          <p:nvPr>
            <p:ph type="ctrTitle"/>
          </p:nvPr>
        </p:nvSpPr>
        <p:spPr>
          <a:xfrm>
            <a:off x="342900" y="1065213"/>
            <a:ext cx="38862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15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15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0" name="Google Shape;100;p16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361156" y="2203450"/>
            <a:ext cx="38862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361156" y="1453357"/>
            <a:ext cx="3886200" cy="7503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2286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2324100" y="800100"/>
            <a:ext cx="20193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114" name="Google Shape;114;p18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228600" y="767556"/>
            <a:ext cx="20202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228600" y="1087438"/>
            <a:ext cx="20202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2322513" y="767556"/>
            <a:ext cx="2021100" cy="3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122" name="Google Shape;122;p19"/>
          <p:cNvSpPr txBox="1"/>
          <p:nvPr>
            <p:ph idx="4" type="body"/>
          </p:nvPr>
        </p:nvSpPr>
        <p:spPr>
          <a:xfrm>
            <a:off x="2322513" y="1087438"/>
            <a:ext cx="2021100" cy="19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123" name="Google Shape;123;p19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8" name="Google Shape;128;p20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9" name="Google Shape;129;p20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228600" y="136525"/>
            <a:ext cx="15042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1787525" y="136525"/>
            <a:ext cx="2556000" cy="2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34" name="Google Shape;134;p21"/>
          <p:cNvSpPr txBox="1"/>
          <p:nvPr>
            <p:ph idx="2" type="body"/>
          </p:nvPr>
        </p:nvSpPr>
        <p:spPr>
          <a:xfrm>
            <a:off x="228600" y="717550"/>
            <a:ext cx="1504200" cy="23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35" name="Google Shape;135;p21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6" name="Google Shape;136;p21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96144" y="2400300"/>
            <a:ext cx="27432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0" name="Google Shape;140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896144" y="2683669"/>
            <a:ext cx="2743200" cy="4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42" name="Google Shape;142;p22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3" name="Google Shape;143;p22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4" name="Google Shape;144;p22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1" type="body"/>
          </p:nvPr>
        </p:nvSpPr>
        <p:spPr>
          <a:xfrm rot="5400000">
            <a:off x="1154400" y="-125700"/>
            <a:ext cx="2263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 rot="5400000">
            <a:off x="2366100" y="1085919"/>
            <a:ext cx="29259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 rot="5400000">
            <a:off x="270600" y="95319"/>
            <a:ext cx="2925900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54" name="Google Shape;154;p24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228600" y="800100"/>
            <a:ext cx="4114800" cy="22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10" type="dt"/>
          </p:nvPr>
        </p:nvSpPr>
        <p:spPr>
          <a:xfrm>
            <a:off x="228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11" type="ftr"/>
          </p:nvPr>
        </p:nvSpPr>
        <p:spPr>
          <a:xfrm>
            <a:off x="1562100" y="3178175"/>
            <a:ext cx="1447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3276600" y="3178175"/>
            <a:ext cx="1066800" cy="1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mc:AlternateContent>
    <mc:Choice Requires="p14">
      <p:transition spd="slow" p14:dur="14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fOdMC_1xC0bfiMZCVTtAtRbCvH0TXnd-/view?usp=drive_link" TargetMode="External"/><Relationship Id="rId9" Type="http://schemas.openxmlformats.org/officeDocument/2006/relationships/image" Target="../media/image68.jpg"/><Relationship Id="rId5" Type="http://schemas.openxmlformats.org/officeDocument/2006/relationships/hyperlink" Target="https://docs.google.com/spreadsheets/d/16J3DZI7mpsw-7TGJD3t7YlCb4r1RGjKKhHAwyX0tbfU/edit?usp=drive_link" TargetMode="External"/><Relationship Id="rId6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7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8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7.png"/><Relationship Id="rId5" Type="http://schemas.openxmlformats.org/officeDocument/2006/relationships/image" Target="../media/image2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4.png"/><Relationship Id="rId4" Type="http://schemas.openxmlformats.org/officeDocument/2006/relationships/image" Target="../media/image7.png"/><Relationship Id="rId5" Type="http://schemas.openxmlformats.org/officeDocument/2006/relationships/image" Target="../media/image27.png"/><Relationship Id="rId6" Type="http://schemas.openxmlformats.org/officeDocument/2006/relationships/image" Target="../media/image3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5.png"/><Relationship Id="rId4" Type="http://schemas.openxmlformats.org/officeDocument/2006/relationships/image" Target="../media/image32.png"/><Relationship Id="rId5" Type="http://schemas.openxmlformats.org/officeDocument/2006/relationships/image" Target="../media/image7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1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7.png"/><Relationship Id="rId4" Type="http://schemas.openxmlformats.org/officeDocument/2006/relationships/image" Target="../media/image7.png"/><Relationship Id="rId5" Type="http://schemas.openxmlformats.org/officeDocument/2006/relationships/hyperlink" Target="https://fredfc.medium.com/brazil-and-its-own-black-friday-1f8cdb91decc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9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Relationship Id="rId4" Type="http://schemas.openxmlformats.org/officeDocument/2006/relationships/image" Target="../media/image43.png"/><Relationship Id="rId5" Type="http://schemas.openxmlformats.org/officeDocument/2006/relationships/image" Target="../media/image49.png"/><Relationship Id="rId6" Type="http://schemas.openxmlformats.org/officeDocument/2006/relationships/image" Target="../media/image2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1" Type="http://schemas.openxmlformats.org/officeDocument/2006/relationships/slide" Target="/ppt/slides/slide22.xml"/><Relationship Id="rId10" Type="http://schemas.openxmlformats.org/officeDocument/2006/relationships/slide" Target="/ppt/slides/slide10.xml"/><Relationship Id="rId13" Type="http://schemas.openxmlformats.org/officeDocument/2006/relationships/slide" Target="/ppt/slides/slide26.xml"/><Relationship Id="rId12" Type="http://schemas.openxmlformats.org/officeDocument/2006/relationships/slide" Target="/ppt/slides/slide23.xml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slide" Target="/ppt/slides/slide3.xml"/><Relationship Id="rId9" Type="http://schemas.openxmlformats.org/officeDocument/2006/relationships/slide" Target="/ppt/slides/slide8.xml"/><Relationship Id="rId5" Type="http://schemas.openxmlformats.org/officeDocument/2006/relationships/slide" Target="/ppt/slides/slide4.xml"/><Relationship Id="rId6" Type="http://schemas.openxmlformats.org/officeDocument/2006/relationships/slide" Target="/ppt/slides/slide5.xml"/><Relationship Id="rId7" Type="http://schemas.openxmlformats.org/officeDocument/2006/relationships/slide" Target="/ppt/slides/slide6.xml"/><Relationship Id="rId8" Type="http://schemas.openxmlformats.org/officeDocument/2006/relationships/slide" Target="/ppt/slides/slide7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1.png"/><Relationship Id="rId4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hyperlink" Target="https://en.ilos.com.br/pesquisa-e-commerce-desempenho-logistico-das-lojas-virtuais-no-brasil/?utm_source=chatgpt.com" TargetMode="External"/><Relationship Id="rId5" Type="http://schemas.openxmlformats.org/officeDocument/2006/relationships/slide" Target="/ppt/slides/slide33.xml"/><Relationship Id="rId6" Type="http://schemas.openxmlformats.org/officeDocument/2006/relationships/image" Target="../media/image5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slide" Target="/ppt/slides/slide41.xml"/><Relationship Id="rId5" Type="http://schemas.openxmlformats.org/officeDocument/2006/relationships/slide" Target="/ppt/slides/slide37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hyperlink" Target="https://drive.google.com/file/d/1fOdMC_1xC0bfiMZCVTtAtRbCvH0TXnd-/view?usp=drive_link" TargetMode="External"/><Relationship Id="rId5" Type="http://schemas.openxmlformats.org/officeDocument/2006/relationships/hyperlink" Target="https://docs.google.com/spreadsheets/d/16J3DZI7mpsw-7TGJD3t7YlCb4r1RGjKKhHAwyX0tbfU/edit?usp=drive_link" TargetMode="External"/><Relationship Id="rId6" Type="http://schemas.openxmlformats.org/officeDocument/2006/relationships/hyperlink" Target="https://public.tableau.com/views/DEEP_17463698974690/Executive-levelDashboard?:language=en-US&amp;publish=yes&amp;:sid=&amp;:redirect=auth&amp;:display_count=n&amp;:origin=viz_share_link" TargetMode="External"/><Relationship Id="rId7" Type="http://schemas.openxmlformats.org/officeDocument/2006/relationships/image" Target="../media/image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Relationship Id="rId4" Type="http://schemas.openxmlformats.org/officeDocument/2006/relationships/image" Target="../media/image42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7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Relationship Id="rId4" Type="http://schemas.openxmlformats.org/officeDocument/2006/relationships/slide" Target="/ppt/slides/slide22.xml"/><Relationship Id="rId9" Type="http://schemas.openxmlformats.org/officeDocument/2006/relationships/slide" Target="/ppt/slides/slide28.xml"/><Relationship Id="rId5" Type="http://schemas.openxmlformats.org/officeDocument/2006/relationships/slide" Target="/ppt/slides/slide42.xml"/><Relationship Id="rId6" Type="http://schemas.openxmlformats.org/officeDocument/2006/relationships/slide" Target="/ppt/slides/slide41.xml"/><Relationship Id="rId7" Type="http://schemas.openxmlformats.org/officeDocument/2006/relationships/image" Target="../media/image7.png"/><Relationship Id="rId8" Type="http://schemas.openxmlformats.org/officeDocument/2006/relationships/slide" Target="/ppt/slides/slide27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8.png"/><Relationship Id="rId4" Type="http://schemas.openxmlformats.org/officeDocument/2006/relationships/image" Target="../media/image7.png"/><Relationship Id="rId5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1.png"/><Relationship Id="rId4" Type="http://schemas.openxmlformats.org/officeDocument/2006/relationships/slide" Target="/ppt/slides/slide32.xml"/><Relationship Id="rId5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5.png"/><Relationship Id="rId4" Type="http://schemas.openxmlformats.org/officeDocument/2006/relationships/image" Target="../media/image7.png"/><Relationship Id="rId5" Type="http://schemas.openxmlformats.org/officeDocument/2006/relationships/image" Target="../media/image6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image" Target="../media/image5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9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6.png"/><Relationship Id="rId4" Type="http://schemas.openxmlformats.org/officeDocument/2006/relationships/image" Target="../media/image7.png"/><Relationship Id="rId5" Type="http://schemas.openxmlformats.org/officeDocument/2006/relationships/image" Target="../media/image30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2.png"/><Relationship Id="rId4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0.png"/><Relationship Id="rId4" Type="http://schemas.openxmlformats.org/officeDocument/2006/relationships/image" Target="../media/image7.png"/><Relationship Id="rId9" Type="http://schemas.openxmlformats.org/officeDocument/2006/relationships/image" Target="../media/image54.png"/><Relationship Id="rId5" Type="http://schemas.openxmlformats.org/officeDocument/2006/relationships/image" Target="../media/image57.png"/><Relationship Id="rId6" Type="http://schemas.openxmlformats.org/officeDocument/2006/relationships/image" Target="../media/image60.png"/><Relationship Id="rId7" Type="http://schemas.openxmlformats.org/officeDocument/2006/relationships/image" Target="../media/image47.png"/><Relationship Id="rId8" Type="http://schemas.openxmlformats.org/officeDocument/2006/relationships/image" Target="../media/image6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hyperlink" Target="https://www.kaggle.com/datasets/olistbr/brazilian-ecommerce" TargetMode="External"/><Relationship Id="rId5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64.png"/><Relationship Id="rId5" Type="http://schemas.openxmlformats.org/officeDocument/2006/relationships/image" Target="../media/image5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3.png"/><Relationship Id="rId4" Type="http://schemas.openxmlformats.org/officeDocument/2006/relationships/image" Target="../media/image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6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hyperlink" Target="https://www.sec.gov/Archives/edgar/data/1562767/000119312518099767/d559599d6k.htm?utm_source=chatgpt.com" TargetMode="External"/><Relationship Id="rId5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slide" Target="/ppt/slides/slide26.xml"/><Relationship Id="rId5" Type="http://schemas.openxmlformats.org/officeDocument/2006/relationships/image" Target="../media/image15.png"/><Relationship Id="rId6" Type="http://schemas.openxmlformats.org/officeDocument/2006/relationships/image" Target="../media/image9.png"/><Relationship Id="rId7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38.png"/><Relationship Id="rId22" Type="http://schemas.openxmlformats.org/officeDocument/2006/relationships/image" Target="../media/image25.png"/><Relationship Id="rId10" Type="http://schemas.openxmlformats.org/officeDocument/2006/relationships/image" Target="../media/image11.png"/><Relationship Id="rId21" Type="http://schemas.openxmlformats.org/officeDocument/2006/relationships/image" Target="../media/image20.png"/><Relationship Id="rId13" Type="http://schemas.openxmlformats.org/officeDocument/2006/relationships/image" Target="../media/image28.png"/><Relationship Id="rId12" Type="http://schemas.openxmlformats.org/officeDocument/2006/relationships/image" Target="../media/image22.png"/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9" Type="http://schemas.openxmlformats.org/officeDocument/2006/relationships/image" Target="../media/image18.png"/><Relationship Id="rId15" Type="http://schemas.openxmlformats.org/officeDocument/2006/relationships/image" Target="../media/image13.png"/><Relationship Id="rId14" Type="http://schemas.openxmlformats.org/officeDocument/2006/relationships/image" Target="../media/image36.png"/><Relationship Id="rId17" Type="http://schemas.openxmlformats.org/officeDocument/2006/relationships/image" Target="../media/image48.png"/><Relationship Id="rId16" Type="http://schemas.openxmlformats.org/officeDocument/2006/relationships/image" Target="../media/image23.png"/><Relationship Id="rId5" Type="http://schemas.openxmlformats.org/officeDocument/2006/relationships/image" Target="../media/image6.png"/><Relationship Id="rId19" Type="http://schemas.openxmlformats.org/officeDocument/2006/relationships/image" Target="../media/image33.png"/><Relationship Id="rId6" Type="http://schemas.openxmlformats.org/officeDocument/2006/relationships/image" Target="../media/image14.png"/><Relationship Id="rId18" Type="http://schemas.openxmlformats.org/officeDocument/2006/relationships/image" Target="../media/image44.png"/><Relationship Id="rId7" Type="http://schemas.openxmlformats.org/officeDocument/2006/relationships/image" Target="../media/image10.png"/><Relationship Id="rId8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5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166" name="Google Shape;166;p2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67" name="Google Shape;167;p2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168" name="Google Shape;168;p25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" name="Google Shape;169;p25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170" name="Google Shape;170;p25"/>
          <p:cNvSpPr txBox="1"/>
          <p:nvPr/>
        </p:nvSpPr>
        <p:spPr>
          <a:xfrm>
            <a:off x="3848554" y="4530420"/>
            <a:ext cx="1227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DEEP Project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M1M2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M3M4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25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172" name="Google Shape;172;p25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173" name="Google Shape;173;p25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174" name="Google Shape;174;p25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175" name="Google Shape;175;p25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176" name="Google Shape;176;p25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177" name="Google Shape;177;p25"/>
          <p:cNvSpPr txBox="1"/>
          <p:nvPr/>
        </p:nvSpPr>
        <p:spPr>
          <a:xfrm>
            <a:off x="1103550" y="3069500"/>
            <a:ext cx="7242600" cy="11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Segmentation &amp; Repeat Order Prediction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pic>
        <p:nvPicPr>
          <p:cNvPr id="180" name="Google Shape;180;p25" title="Logo.png"/>
          <p:cNvPicPr preferRelativeResize="0"/>
          <p:nvPr/>
        </p:nvPicPr>
        <p:blipFill rotWithShape="1">
          <a:blip r:embed="rId3">
            <a:alphaModFix/>
          </a:blip>
          <a:srcRect b="34205" l="16315" r="17363" t="33248"/>
          <a:stretch/>
        </p:blipFill>
        <p:spPr>
          <a:xfrm>
            <a:off x="2265463" y="1627025"/>
            <a:ext cx="1263450" cy="6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 txBox="1"/>
          <p:nvPr/>
        </p:nvSpPr>
        <p:spPr>
          <a:xfrm>
            <a:off x="7520800" y="4530425"/>
            <a:ext cx="1952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Google Collab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Spreadsheet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Tableau</a:t>
            </a: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7"/>
              </a:rPr>
              <a:t>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183" name="Google Shape;183;p25" title="RevoU Logo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5" title="19368.jp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563654" y="462425"/>
            <a:ext cx="4153984" cy="29491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5" name="Google Shape;185;p25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186" name="Google Shape;186;p2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87" name="Google Shape;187;p2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1" name="Google Shape;441;p34"/>
          <p:cNvPicPr preferRelativeResize="0"/>
          <p:nvPr/>
        </p:nvPicPr>
        <p:blipFill rotWithShape="1">
          <a:blip r:embed="rId3">
            <a:alphaModFix/>
          </a:blip>
          <a:srcRect b="0" l="0" r="0" t="2704"/>
          <a:stretch/>
        </p:blipFill>
        <p:spPr>
          <a:xfrm>
            <a:off x="1307625" y="1173725"/>
            <a:ext cx="7122502" cy="37594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2" name="Google Shape;442;p3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43" name="Google Shape;443;p3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4" name="Google Shape;444;p3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5" name="Google Shape;445;p3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47" name="Google Shape;447;p3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8" name="Google Shape;448;p3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49" name="Google Shape;449;p3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50" name="Google Shape;450;p3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1" name="Google Shape;451;p3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2" name="Google Shape;452;p34"/>
          <p:cNvSpPr txBox="1"/>
          <p:nvPr/>
        </p:nvSpPr>
        <p:spPr>
          <a:xfrm>
            <a:off x="1803200" y="1704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Almost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97%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Customers Are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One-Time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Buyers, Revealing Low Retention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84000" y="113150"/>
            <a:ext cx="588000" cy="58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34"/>
          <p:cNvSpPr txBox="1"/>
          <p:nvPr/>
        </p:nvSpPr>
        <p:spPr>
          <a:xfrm>
            <a:off x="2755944" y="3196020"/>
            <a:ext cx="1046700" cy="20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7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2,940 customers</a:t>
            </a:r>
            <a:endParaRPr b="1" sz="7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5" name="Google Shape;455;p34"/>
          <p:cNvSpPr/>
          <p:nvPr/>
        </p:nvSpPr>
        <p:spPr>
          <a:xfrm>
            <a:off x="1540050" y="1663925"/>
            <a:ext cx="627900" cy="3269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6" name="Google Shape;456;p34"/>
          <p:cNvCxnSpPr>
            <a:stCxn id="455" idx="3"/>
            <a:endCxn id="454" idx="1"/>
          </p:cNvCxnSpPr>
          <p:nvPr/>
        </p:nvCxnSpPr>
        <p:spPr>
          <a:xfrm>
            <a:off x="2167950" y="3298625"/>
            <a:ext cx="5880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7" name="Google Shape;457;p34"/>
          <p:cNvSpPr txBox="1"/>
          <p:nvPr/>
        </p:nvSpPr>
        <p:spPr>
          <a:xfrm>
            <a:off x="5251025" y="1609850"/>
            <a:ext cx="3179100" cy="5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There was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big different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between number of customer who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make a repeat order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not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Company successful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get new customer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but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failed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when convert it into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8" name="Google Shape;458;p3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7</a:t>
            </a:r>
            <a:endParaRPr b="1" sz="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7" name="Google Shape;467;p35"/>
          <p:cNvPicPr preferRelativeResize="0"/>
          <p:nvPr/>
        </p:nvPicPr>
        <p:blipFill rotWithShape="1">
          <a:blip r:embed="rId3">
            <a:alphaModFix/>
          </a:blip>
          <a:srcRect b="0" l="0" r="0" t="3025"/>
          <a:stretch/>
        </p:blipFill>
        <p:spPr>
          <a:xfrm>
            <a:off x="1409275" y="1173725"/>
            <a:ext cx="6944649" cy="33496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8" name="Google Shape;468;p3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469" name="Google Shape;469;p3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0" name="Google Shape;470;p3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1" name="Google Shape;471;p3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472" name="Google Shape;472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73" name="Google Shape;473;p3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4" name="Google Shape;474;p3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475" name="Google Shape;475;p3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76" name="Google Shape;476;p3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77" name="Google Shape;477;p35"/>
          <p:cNvSpPr txBox="1"/>
          <p:nvPr/>
        </p:nvSpPr>
        <p:spPr>
          <a:xfrm>
            <a:off x="1764034" y="1704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Target High-Value Customers with Special Offers in Key Brazilian States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8" name="Google Shape;478;p35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68775" y="2326241"/>
            <a:ext cx="1577600" cy="109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9200" y="1524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35"/>
          <p:cNvSpPr txBox="1"/>
          <p:nvPr/>
        </p:nvSpPr>
        <p:spPr>
          <a:xfrm>
            <a:off x="1411075" y="4599525"/>
            <a:ext cx="69447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Paulo, Rio de Janeiro, Minas Gerais, Rio Grande do Sul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Santa Catarina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is a big state with strong economy.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has the biggest number with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43%</a:t>
            </a:r>
            <a:r>
              <a:rPr lang="id" sz="8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repeat buyers. 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2" name="Google Shape;482;p3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8</a:t>
            </a:r>
            <a:endParaRPr b="1" sz="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1" name="Google Shape;491;p36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92" name="Google Shape;492;p36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493" name="Google Shape;493;p3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94" name="Google Shape;494;p3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5" name="Google Shape;495;p36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496" name="Google Shape;496;p3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97" name="Google Shape;497;p3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8" name="Google Shape;498;p36"/>
          <p:cNvSpPr txBox="1"/>
          <p:nvPr/>
        </p:nvSpPr>
        <p:spPr>
          <a:xfrm>
            <a:off x="1659275" y="1132900"/>
            <a:ext cx="6813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Transaction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99" name="Google Shape;499;p3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36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9" name="Google Shape;50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447" y="1136050"/>
            <a:ext cx="3648294" cy="3073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10" name="Google Shape;510;p37"/>
          <p:cNvPicPr preferRelativeResize="0"/>
          <p:nvPr/>
        </p:nvPicPr>
        <p:blipFill rotWithShape="1">
          <a:blip r:embed="rId4">
            <a:alphaModFix/>
          </a:blip>
          <a:srcRect b="0" l="55527" r="0" t="2515"/>
          <a:stretch/>
        </p:blipFill>
        <p:spPr>
          <a:xfrm>
            <a:off x="5266479" y="1136050"/>
            <a:ext cx="2994348" cy="307372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11" name="Google Shape;511;p3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12" name="Google Shape;512;p3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3" name="Google Shape;513;p3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4" name="Google Shape;514;p3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15" name="Google Shape;515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16" name="Google Shape;516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17" name="Google Shape;517;p3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18" name="Google Shape;518;p3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19" name="Google Shape;519;p3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20" name="Google Shape;520;p37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37"/>
          <p:cNvSpPr/>
          <p:nvPr/>
        </p:nvSpPr>
        <p:spPr>
          <a:xfrm>
            <a:off x="1408288" y="1176287"/>
            <a:ext cx="6852300" cy="2277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3" name="Google Shape;523;p37"/>
          <p:cNvSpPr/>
          <p:nvPr/>
        </p:nvSpPr>
        <p:spPr>
          <a:xfrm>
            <a:off x="1408359" y="2488093"/>
            <a:ext cx="6852300" cy="2277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4" name="Google Shape;524;p37"/>
          <p:cNvSpPr txBox="1"/>
          <p:nvPr/>
        </p:nvSpPr>
        <p:spPr>
          <a:xfrm>
            <a:off x="2199960" y="4266596"/>
            <a:ext cx="1041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5" name="Google Shape;525;p37"/>
          <p:cNvSpPr txBox="1"/>
          <p:nvPr/>
        </p:nvSpPr>
        <p:spPr>
          <a:xfrm>
            <a:off x="5357888" y="4266596"/>
            <a:ext cx="1041600" cy="2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6" name="Google Shape;526;p37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Repeat Buyers Outspend One-Time Shoppers—But Only in Select Categories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27" name="Google Shape;527;p37"/>
          <p:cNvSpPr/>
          <p:nvPr/>
        </p:nvSpPr>
        <p:spPr>
          <a:xfrm>
            <a:off x="1400800" y="3801435"/>
            <a:ext cx="6860100" cy="199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37"/>
          <p:cNvSpPr/>
          <p:nvPr/>
        </p:nvSpPr>
        <p:spPr>
          <a:xfrm>
            <a:off x="1408359" y="1630453"/>
            <a:ext cx="6852300" cy="1995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37"/>
          <p:cNvSpPr txBox="1"/>
          <p:nvPr/>
        </p:nvSpPr>
        <p:spPr>
          <a:xfrm>
            <a:off x="1400800" y="4675725"/>
            <a:ext cx="6957600" cy="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This insight can be use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increase order value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0" name="Google Shape;530;p3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9</a:t>
            </a:r>
            <a:endParaRPr b="1" sz="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9" name="Google Shape;539;p38"/>
          <p:cNvPicPr preferRelativeResize="0"/>
          <p:nvPr/>
        </p:nvPicPr>
        <p:blipFill rotWithShape="1">
          <a:blip r:embed="rId3">
            <a:alphaModFix/>
          </a:blip>
          <a:srcRect b="0" l="0" r="0" t="2827"/>
          <a:stretch/>
        </p:blipFill>
        <p:spPr>
          <a:xfrm>
            <a:off x="1700850" y="1120025"/>
            <a:ext cx="6424925" cy="32462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0" name="Google Shape;540;p3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41" name="Google Shape;541;p3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42" name="Google Shape;542;p3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3" name="Google Shape;543;p3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44" name="Google Shape;544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45" name="Google Shape;545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46" name="Google Shape;546;p3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47" name="Google Shape;547;p3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48" name="Google Shape;548;p3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49" name="Google Shape;549;p3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8"/>
          <p:cNvSpPr txBox="1"/>
          <p:nvPr/>
        </p:nvSpPr>
        <p:spPr>
          <a:xfrm>
            <a:off x="1719375" y="4366250"/>
            <a:ext cx="6386100" cy="7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There is a pattern of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significant increase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in avg. order value in every second quarter.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may cause by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many electronics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companies release new products or version during second quarter (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April - June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), but only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few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repeat buyers who will buy.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1" name="Google Shape;551;p38"/>
          <p:cNvSpPr txBox="1"/>
          <p:nvPr/>
        </p:nvSpPr>
        <p:spPr>
          <a:xfrm>
            <a:off x="1230634" y="942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Average Order Value from Repeat Buyers Fluctuates Each Quarter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2" name="Google Shape;552;p38"/>
          <p:cNvSpPr/>
          <p:nvPr/>
        </p:nvSpPr>
        <p:spPr>
          <a:xfrm>
            <a:off x="6088100" y="1120025"/>
            <a:ext cx="397800" cy="28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38"/>
          <p:cNvSpPr/>
          <p:nvPr/>
        </p:nvSpPr>
        <p:spPr>
          <a:xfrm>
            <a:off x="2638800" y="1175225"/>
            <a:ext cx="397800" cy="288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3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endParaRPr b="1" sz="4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" name="Google Shape;563;p39"/>
          <p:cNvPicPr preferRelativeResize="0"/>
          <p:nvPr/>
        </p:nvPicPr>
        <p:blipFill rotWithShape="1">
          <a:blip r:embed="rId3">
            <a:alphaModFix/>
          </a:blip>
          <a:srcRect b="0" l="0" r="0" t="3484"/>
          <a:stretch/>
        </p:blipFill>
        <p:spPr>
          <a:xfrm>
            <a:off x="1611650" y="993100"/>
            <a:ext cx="6480275" cy="3068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4" name="Google Shape;564;p3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65" name="Google Shape;565;p3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66" name="Google Shape;566;p3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7" name="Google Shape;567;p3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68" name="Google Shape;568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69" name="Google Shape;569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70" name="Google Shape;570;p3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71" name="Google Shape;571;p3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572" name="Google Shape;572;p3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73" name="Google Shape;573;p39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574" name="Google Shape;574;p39"/>
          <p:cNvSpPr txBox="1"/>
          <p:nvPr/>
        </p:nvSpPr>
        <p:spPr>
          <a:xfrm>
            <a:off x="1643175" y="4213850"/>
            <a:ext cx="6480300" cy="5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Due to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seasonal event ‘</a:t>
            </a:r>
            <a:r>
              <a:rPr b="1" i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black friday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’ on November 2017, Quarter 1 2018 may become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clearance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part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from retailers.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It may cause by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complementary accessories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purchase related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Off peak periods attract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fewer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but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higher spending</a:t>
            </a:r>
            <a:r>
              <a:rPr lang="id" sz="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customers.</a:t>
            </a:r>
            <a:endParaRPr sz="8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5" name="Google Shape;575;p39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latin typeface="Montserrat"/>
                <a:ea typeface="Montserrat"/>
                <a:cs typeface="Montserrat"/>
                <a:sym typeface="Montserrat"/>
              </a:rPr>
              <a:t>Order Volume and Order Value from Repeat Buyers Show an Inverse Seasonal Correlation</a:t>
            </a:r>
            <a:endParaRPr b="1" sz="13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6" name="Google Shape;576;p39"/>
          <p:cNvSpPr/>
          <p:nvPr/>
        </p:nvSpPr>
        <p:spPr>
          <a:xfrm>
            <a:off x="5752000" y="1039175"/>
            <a:ext cx="397800" cy="3245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39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black Friday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8" name="Google Shape;578;p39"/>
          <p:cNvSpPr/>
          <p:nvPr/>
        </p:nvSpPr>
        <p:spPr>
          <a:xfrm>
            <a:off x="6623750" y="36085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9" name="Google Shape;579;p39"/>
          <p:cNvSpPr/>
          <p:nvPr/>
        </p:nvSpPr>
        <p:spPr>
          <a:xfrm>
            <a:off x="6623750" y="37609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39"/>
          <p:cNvSpPr txBox="1"/>
          <p:nvPr/>
        </p:nvSpPr>
        <p:spPr>
          <a:xfrm>
            <a:off x="6828700" y="3732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Number of Order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1" name="Google Shape;581;p39"/>
          <p:cNvSpPr txBox="1"/>
          <p:nvPr/>
        </p:nvSpPr>
        <p:spPr>
          <a:xfrm>
            <a:off x="6828700" y="35805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Avg. Order Value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2" name="Google Shape;582;p3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4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1" name="Google Shape;591;p40"/>
          <p:cNvPicPr preferRelativeResize="0"/>
          <p:nvPr/>
        </p:nvPicPr>
        <p:blipFill rotWithShape="1">
          <a:blip r:embed="rId3">
            <a:alphaModFix/>
          </a:blip>
          <a:srcRect b="0" l="0" r="0" t="3016"/>
          <a:stretch/>
        </p:blipFill>
        <p:spPr>
          <a:xfrm>
            <a:off x="1319350" y="1323250"/>
            <a:ext cx="7101951" cy="34392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2" name="Google Shape;592;p4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593" name="Google Shape;593;p4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4" name="Google Shape;594;p4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5" name="Google Shape;595;p4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596" name="Google Shape;596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597" name="Google Shape;597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8" name="Google Shape;598;p4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599" name="Google Shape;599;p4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00" name="Google Shape;600;p4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01" name="Google Shape;601;p40"/>
          <p:cNvSpPr/>
          <p:nvPr/>
        </p:nvSpPr>
        <p:spPr>
          <a:xfrm>
            <a:off x="3246350" y="1835438"/>
            <a:ext cx="544200" cy="375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2" name="Google Shape;602;p4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03" name="Google Shape;603;p40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Only One Product Category That 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Repeat Buyers Spend More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04" name="Google Shape;60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0"/>
          <p:cNvSpPr txBox="1"/>
          <p:nvPr/>
        </p:nvSpPr>
        <p:spPr>
          <a:xfrm>
            <a:off x="5174825" y="1774225"/>
            <a:ext cx="31791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Electronic is not a 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category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that will make daily sales, so i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t may cause a small number of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routine purchases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which also affects the repeat order rate.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Only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two categories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that are consumer goods.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6" name="Google Shape;606;p40"/>
          <p:cNvSpPr/>
          <p:nvPr/>
        </p:nvSpPr>
        <p:spPr>
          <a:xfrm>
            <a:off x="2346700" y="4520600"/>
            <a:ext cx="497100" cy="281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07" name="Google Shape;607;p4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12</a:t>
            </a:r>
            <a:endParaRPr b="1" sz="4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" name="Google Shape;616;p41"/>
          <p:cNvPicPr preferRelativeResize="0"/>
          <p:nvPr/>
        </p:nvPicPr>
        <p:blipFill rotWithShape="1">
          <a:blip r:embed="rId3">
            <a:alphaModFix/>
          </a:blip>
          <a:srcRect b="0" l="0" r="0" t="2997"/>
          <a:stretch/>
        </p:blipFill>
        <p:spPr>
          <a:xfrm>
            <a:off x="1299375" y="1315775"/>
            <a:ext cx="7123201" cy="34872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17" name="Google Shape;617;p4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18" name="Google Shape;618;p4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19" name="Google Shape;619;p4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0" name="Google Shape;620;p4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21" name="Google Shape;621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22" name="Google Shape;622;p4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23" name="Google Shape;623;p4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24" name="Google Shape;624;p4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25" name="Google Shape;625;p4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26" name="Google Shape;626;p41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627" name="Google Shape;627;p41"/>
          <p:cNvSpPr txBox="1"/>
          <p:nvPr/>
        </p:nvSpPr>
        <p:spPr>
          <a:xfrm>
            <a:off x="2260400" y="399050"/>
            <a:ext cx="52512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Electronics Has Lowest Repeat Order Rate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28" name="Google Shape;628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41"/>
          <p:cNvSpPr/>
          <p:nvPr/>
        </p:nvSpPr>
        <p:spPr>
          <a:xfrm>
            <a:off x="1299375" y="1857025"/>
            <a:ext cx="7123200" cy="2331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41"/>
          <p:cNvSpPr/>
          <p:nvPr/>
        </p:nvSpPr>
        <p:spPr>
          <a:xfrm>
            <a:off x="2585150" y="45229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41"/>
          <p:cNvSpPr/>
          <p:nvPr/>
        </p:nvSpPr>
        <p:spPr>
          <a:xfrm>
            <a:off x="2585150" y="46753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41"/>
          <p:cNvSpPr txBox="1"/>
          <p:nvPr/>
        </p:nvSpPr>
        <p:spPr>
          <a:xfrm>
            <a:off x="2790100" y="46473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Repeat Order Rate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3" name="Google Shape;633;p41"/>
          <p:cNvSpPr txBox="1"/>
          <p:nvPr/>
        </p:nvSpPr>
        <p:spPr>
          <a:xfrm>
            <a:off x="2790100" y="4494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Number of Order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4" name="Google Shape;634;p41"/>
          <p:cNvSpPr txBox="1"/>
          <p:nvPr/>
        </p:nvSpPr>
        <p:spPr>
          <a:xfrm>
            <a:off x="2585150" y="3222025"/>
            <a:ext cx="26445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Even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can spend more on Electronic category, but that category is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very seasonal product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35" name="Google Shape;635;p4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13</a:t>
            </a:r>
            <a:endParaRPr b="1" sz="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4" name="Google Shape;644;p42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45" name="Google Shape;645;p4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6" name="Google Shape;646;p4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47" name="Google Shape;647;p42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48" name="Google Shape;648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49" name="Google Shape;649;p4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50" name="Google Shape;650;p42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51" name="Google Shape;651;p4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52" name="Google Shape;652;p4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53" name="Google Shape;653;p4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4" name="Google Shape;654;p42"/>
          <p:cNvPicPr preferRelativeResize="0"/>
          <p:nvPr/>
        </p:nvPicPr>
        <p:blipFill rotWithShape="1">
          <a:blip r:embed="rId4">
            <a:alphaModFix/>
          </a:blip>
          <a:srcRect b="0" l="0" r="0" t="2969"/>
          <a:stretch/>
        </p:blipFill>
        <p:spPr>
          <a:xfrm>
            <a:off x="1764050" y="1109950"/>
            <a:ext cx="2256777" cy="3896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p42"/>
          <p:cNvPicPr preferRelativeResize="0"/>
          <p:nvPr/>
        </p:nvPicPr>
        <p:blipFill rotWithShape="1">
          <a:blip r:embed="rId5">
            <a:alphaModFix/>
          </a:blip>
          <a:srcRect b="941" l="44610" r="0" t="0"/>
          <a:stretch/>
        </p:blipFill>
        <p:spPr>
          <a:xfrm>
            <a:off x="4136300" y="1169050"/>
            <a:ext cx="1258475" cy="38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656" name="Google Shape;656;p42"/>
          <p:cNvSpPr txBox="1"/>
          <p:nvPr/>
        </p:nvSpPr>
        <p:spPr>
          <a:xfrm>
            <a:off x="2858875" y="944625"/>
            <a:ext cx="11061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42"/>
          <p:cNvSpPr txBox="1"/>
          <p:nvPr/>
        </p:nvSpPr>
        <p:spPr>
          <a:xfrm>
            <a:off x="4170025" y="944625"/>
            <a:ext cx="1106100" cy="1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8" name="Google Shape;658;p42"/>
          <p:cNvSpPr/>
          <p:nvPr/>
        </p:nvSpPr>
        <p:spPr>
          <a:xfrm>
            <a:off x="1709150" y="4298050"/>
            <a:ext cx="3685500" cy="5460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42"/>
          <p:cNvSpPr txBox="1"/>
          <p:nvPr/>
        </p:nvSpPr>
        <p:spPr>
          <a:xfrm>
            <a:off x="5655300" y="1298875"/>
            <a:ext cx="2757000" cy="11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Key points :</a:t>
            </a:r>
            <a:endParaRPr b="1"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800"/>
              <a:buFont typeface="Montserrat"/>
              <a:buChar char="●"/>
            </a:pP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tends to be more elastic than Others for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One Time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and also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Buyers</a:t>
            </a:r>
            <a:r>
              <a:rPr lang="id" sz="8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0" name="Google Shape;660;p42"/>
          <p:cNvSpPr txBox="1"/>
          <p:nvPr/>
        </p:nvSpPr>
        <p:spPr>
          <a:xfrm>
            <a:off x="2260400" y="170450"/>
            <a:ext cx="52512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From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5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Categories Drive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80%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Product Sales, 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Customers Transactions Fall within Low Price ranges.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61" name="Google Shape;66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87775" y="147163"/>
            <a:ext cx="544100" cy="768137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42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14</a:t>
            </a:r>
            <a:endParaRPr b="1" sz="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0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1" name="Google Shape;671;p43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672" name="Google Shape;672;p43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673" name="Google Shape;673;p4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74" name="Google Shape;674;p4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5" name="Google Shape;675;p43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676" name="Google Shape;676;p4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77" name="Google Shape;677;p4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78" name="Google Shape;678;p4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43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Satisfaction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680" name="Google Shape;680;p43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2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97" name="Google Shape;197;p2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8" name="Google Shape;198;p2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p2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00" name="Google Shape;200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01" name="Google Shape;201;p2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2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03" name="Google Shape;203;p2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04" name="Google Shape;204;p2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" name="Google Shape;205;p2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6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Overview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1260025" y="1357475"/>
            <a:ext cx="5790000" cy="23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Executive Summary	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4"/>
              </a:rPr>
              <a:t>01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Data Overview &amp; Project Scope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5"/>
              </a:rPr>
              <a:t>02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Background of Project	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6"/>
              </a:rPr>
              <a:t>03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Project Goals		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7"/>
              </a:rPr>
              <a:t>04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Hypothesis			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8"/>
              </a:rPr>
              <a:t>05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Research Methodology							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9"/>
              </a:rPr>
              <a:t>06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Exploratory Data Analysis					          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10"/>
              </a:rPr>
              <a:t>7-16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Recommendation								 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11"/>
              </a:rPr>
              <a:t>17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Executive Level Dashboard						 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12"/>
              </a:rPr>
              <a:t>18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Montserrat SemiBold"/>
              <a:buChar char="●"/>
            </a:pPr>
            <a:r>
              <a:rPr lang="id" sz="1100">
                <a:latin typeface="Montserrat SemiBold"/>
                <a:ea typeface="Montserrat SemiBold"/>
                <a:cs typeface="Montserrat SemiBold"/>
                <a:sym typeface="Montserrat SemiBold"/>
              </a:rPr>
              <a:t>Appendix								        </a:t>
            </a:r>
            <a:r>
              <a:rPr lang="id" sz="1100" u="sng">
                <a:solidFill>
                  <a:schemeClr val="hlink"/>
                </a:solidFill>
                <a:latin typeface="Montserrat SemiBold"/>
                <a:ea typeface="Montserrat SemiBold"/>
                <a:cs typeface="Montserrat SemiBold"/>
                <a:sym typeface="Montserrat SemiBold"/>
                <a:hlinkClick action="ppaction://hlinksldjump" r:id="rId13"/>
              </a:rPr>
              <a:t>19-32</a:t>
            </a:r>
            <a:endParaRPr sz="1100"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9" name="Google Shape;689;p44"/>
          <p:cNvPicPr preferRelativeResize="0"/>
          <p:nvPr/>
        </p:nvPicPr>
        <p:blipFill rotWithShape="1">
          <a:blip r:embed="rId3">
            <a:alphaModFix/>
          </a:blip>
          <a:srcRect b="0" l="0" r="0" t="3203"/>
          <a:stretch/>
        </p:blipFill>
        <p:spPr>
          <a:xfrm>
            <a:off x="1306850" y="1263450"/>
            <a:ext cx="7109451" cy="36514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0" name="Google Shape;690;p4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691" name="Google Shape;691;p4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92" name="Google Shape;692;p4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3" name="Google Shape;693;p4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694" name="Google Shape;694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695" name="Google Shape;695;p4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96" name="Google Shape;696;p4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697" name="Google Shape;697;p4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698" name="Google Shape;698;p4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99" name="Google Shape;699;p44"/>
          <p:cNvSpPr txBox="1"/>
          <p:nvPr/>
        </p:nvSpPr>
        <p:spPr>
          <a:xfrm>
            <a:off x="1230634" y="942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62%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Repeat Buyers are Satisfied with Give Top Ratings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00" name="Google Shape;700;p4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4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15</a:t>
            </a:r>
            <a:endParaRPr b="1" sz="4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0" name="Google Shape;710;p4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711" name="Google Shape;711;p4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12" name="Google Shape;712;p4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3" name="Google Shape;713;p4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714" name="Google Shape;714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15" name="Google Shape;715;p4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16" name="Google Shape;716;p4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717" name="Google Shape;717;p4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18" name="Google Shape;718;p4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19" name="Google Shape;719;p45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High Review Scores Can Be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Misleading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Without National Benchmarking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0" name="Google Shape;720;p45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p45"/>
          <p:cNvSpPr txBox="1"/>
          <p:nvPr/>
        </p:nvSpPr>
        <p:spPr>
          <a:xfrm>
            <a:off x="275500" y="4875925"/>
            <a:ext cx="32682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Logistics Performance of Virtual Stores in Brazil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45"/>
          <p:cNvSpPr txBox="1"/>
          <p:nvPr/>
        </p:nvSpPr>
        <p:spPr>
          <a:xfrm>
            <a:off x="1459250" y="4038600"/>
            <a:ext cx="6513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Compared to the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national average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for domestic e-commerce logistics in Brazil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5 - 8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for 2017, the partner's delivery performance is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significantly slower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with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9 - 13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for 2017, indicating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inefficiencies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that could impact customer satisfaction and competitiveness.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There was an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improvement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 delivery performance with (range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6.5 - 14 days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) in 2018. (please refer to ‘</a:t>
            </a: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/>
              </a:rPr>
              <a:t>slide 32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’)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23" name="Google Shape;723;p45"/>
          <p:cNvPicPr preferRelativeResize="0"/>
          <p:nvPr/>
        </p:nvPicPr>
        <p:blipFill rotWithShape="1">
          <a:blip r:embed="rId6">
            <a:alphaModFix/>
          </a:blip>
          <a:srcRect b="0" l="0" r="0" t="2685"/>
          <a:stretch/>
        </p:blipFill>
        <p:spPr>
          <a:xfrm>
            <a:off x="1232225" y="1024225"/>
            <a:ext cx="5900099" cy="3020276"/>
          </a:xfrm>
          <a:prstGeom prst="rect">
            <a:avLst/>
          </a:prstGeom>
          <a:noFill/>
          <a:ln>
            <a:noFill/>
          </a:ln>
        </p:spPr>
      </p:pic>
      <p:sp>
        <p:nvSpPr>
          <p:cNvPr id="724" name="Google Shape;724;p45"/>
          <p:cNvSpPr/>
          <p:nvPr/>
        </p:nvSpPr>
        <p:spPr>
          <a:xfrm>
            <a:off x="7233350" y="12463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45"/>
          <p:cNvSpPr/>
          <p:nvPr/>
        </p:nvSpPr>
        <p:spPr>
          <a:xfrm>
            <a:off x="7233350" y="13987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45"/>
          <p:cNvSpPr txBox="1"/>
          <p:nvPr/>
        </p:nvSpPr>
        <p:spPr>
          <a:xfrm>
            <a:off x="7438300" y="13707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Rating score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7" name="Google Shape;727;p45"/>
          <p:cNvSpPr txBox="1"/>
          <p:nvPr/>
        </p:nvSpPr>
        <p:spPr>
          <a:xfrm>
            <a:off x="7438300" y="12183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Avg. Shipdate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8" name="Google Shape;728;p4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16</a:t>
            </a:r>
            <a:endParaRPr b="1" sz="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4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738" name="Google Shape;738;p4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39" name="Google Shape;739;p4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40" name="Google Shape;740;p4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741" name="Google Shape;741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42" name="Google Shape;742;p4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43" name="Google Shape;743;p46"/>
          <p:cNvSpPr txBox="1"/>
          <p:nvPr/>
        </p:nvSpPr>
        <p:spPr>
          <a:xfrm>
            <a:off x="2160825" y="500750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Recommendations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744" name="Google Shape;744;p4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745" name="Google Shape;745;p4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46" name="Google Shape;746;p4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47" name="Google Shape;747;p4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8" name="Google Shape;748;p46"/>
          <p:cNvSpPr txBox="1"/>
          <p:nvPr/>
        </p:nvSpPr>
        <p:spPr>
          <a:xfrm>
            <a:off x="1096100" y="11533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Maximize seasonal / high peak opportunities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Launch early bird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campaigns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before November 2018 </a:t>
            </a:r>
            <a:r>
              <a:rPr i="1" lang="id" sz="1000">
                <a:latin typeface="Montserrat"/>
                <a:ea typeface="Montserrat"/>
                <a:cs typeface="Montserrat"/>
                <a:sym typeface="Montserrat"/>
              </a:rPr>
              <a:t>‘</a:t>
            </a:r>
            <a:r>
              <a:rPr b="1" i="1" lang="id" sz="1000">
                <a:latin typeface="Montserrat"/>
                <a:ea typeface="Montserrat"/>
                <a:cs typeface="Montserrat"/>
                <a:sym typeface="Montserrat"/>
              </a:rPr>
              <a:t>black Friday</a:t>
            </a:r>
            <a:r>
              <a:rPr i="1" lang="id" sz="1000">
                <a:latin typeface="Montserrat"/>
                <a:ea typeface="Montserrat"/>
                <a:cs typeface="Montserrat"/>
                <a:sym typeface="Montserrat"/>
              </a:rPr>
              <a:t>’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peak season for customer in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 decile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giving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9900FF"/>
                </a:solidFill>
                <a:latin typeface="Montserrat"/>
                <a:ea typeface="Montserrat"/>
                <a:cs typeface="Montserrat"/>
                <a:sym typeface="Montserrat"/>
              </a:rPr>
              <a:t>loyalty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programs or exclusive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discount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for second purchase, in order to convert a new customer into repeat buyer and increase repeat order rate. (refer to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d" sz="10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40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During Quarter 2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when  many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 companies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release new products or version, make a special offer or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pre-book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for repeat buyers with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upselling price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, but still in a budget range.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Since most of product category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are not daily sales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categories, we can educate consumers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post-purchase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product usage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guides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or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game recommendations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to drive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complementary accessories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sales.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Add more types of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consumer goods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product categories.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Realign review &amp; feedback mechanism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Launch post delivery surveys like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CSAT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separate from star ratings.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Reduce freight delays to build trust</a:t>
            </a:r>
            <a:endParaRPr b="1"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Find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another logistic partners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that offer faster freight duration.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Introduce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SLA based penalties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for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sellers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with slow processing.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Make a customer can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track orders in real time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and set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realistic expected duration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latin typeface="Montserrat"/>
                <a:ea typeface="Montserrat"/>
                <a:cs typeface="Montserrat"/>
                <a:sym typeface="Montserrat"/>
              </a:rPr>
              <a:t>Make a different approach to increase repeat order based on customer’s cluster (refer to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i="1" lang="id" sz="10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36</a:t>
            </a: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Budget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offer product bundles within their budget range and offer points or tier rewards for more frequent purchases.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Value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create exclusive offers or new release access.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Volume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offer small discounts after a few purchases.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 Big Spenders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: prioritize these clients in the risk score for retention efforts and offer compensation to encourage another purchase.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9" name="Google Shape;749;p4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17</a:t>
            </a:r>
            <a:endParaRPr b="1" sz="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4" name="Google Shape;754;p47" title="Executive-level Dashboard (5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56375"/>
            <a:ext cx="8580250" cy="48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55" name="Google Shape;755;p4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18</a:t>
            </a:r>
            <a:endParaRPr b="1" sz="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4" name="Google Shape;764;p48"/>
          <p:cNvGrpSpPr/>
          <p:nvPr/>
        </p:nvGrpSpPr>
        <p:grpSpPr>
          <a:xfrm>
            <a:off x="-4467950" y="-1097350"/>
            <a:ext cx="5723891" cy="6240872"/>
            <a:chOff x="0" y="0"/>
            <a:chExt cx="832094" cy="847530"/>
          </a:xfrm>
        </p:grpSpPr>
        <p:sp>
          <p:nvSpPr>
            <p:cNvPr id="765" name="Google Shape;765;p4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766" name="Google Shape;766;p4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67" name="Google Shape;767;p48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68" name="Google Shape;768;p48"/>
          <p:cNvSpPr txBox="1"/>
          <p:nvPr/>
        </p:nvSpPr>
        <p:spPr>
          <a:xfrm>
            <a:off x="1958194" y="4530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RevoU FSDA batch FEB25</a:t>
            </a:r>
            <a:endParaRPr sz="700"/>
          </a:p>
        </p:txBody>
      </p:sp>
      <p:sp>
        <p:nvSpPr>
          <p:cNvPr id="769" name="Google Shape;769;p48"/>
          <p:cNvSpPr txBox="1"/>
          <p:nvPr/>
        </p:nvSpPr>
        <p:spPr>
          <a:xfrm>
            <a:off x="3848554" y="4530420"/>
            <a:ext cx="12276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DEEP Project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M1M2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M3M4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0" name="Google Shape;770;p48"/>
          <p:cNvSpPr txBox="1"/>
          <p:nvPr/>
        </p:nvSpPr>
        <p:spPr>
          <a:xfrm>
            <a:off x="19581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Batch</a:t>
            </a:r>
            <a:endParaRPr sz="700"/>
          </a:p>
        </p:txBody>
      </p:sp>
      <p:sp>
        <p:nvSpPr>
          <p:cNvPr id="771" name="Google Shape;771;p48"/>
          <p:cNvSpPr txBox="1"/>
          <p:nvPr/>
        </p:nvSpPr>
        <p:spPr>
          <a:xfrm>
            <a:off x="3848554" y="4364600"/>
            <a:ext cx="9018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Assignment</a:t>
            </a:r>
            <a:endParaRPr sz="700"/>
          </a:p>
        </p:txBody>
      </p:sp>
      <p:sp>
        <p:nvSpPr>
          <p:cNvPr id="772" name="Google Shape;772;p48"/>
          <p:cNvSpPr txBox="1"/>
          <p:nvPr/>
        </p:nvSpPr>
        <p:spPr>
          <a:xfrm>
            <a:off x="807586" y="4538829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Ahmad Rizki</a:t>
            </a:r>
            <a:endParaRPr sz="700"/>
          </a:p>
        </p:txBody>
      </p:sp>
      <p:sp>
        <p:nvSpPr>
          <p:cNvPr id="773" name="Google Shape;773;p48"/>
          <p:cNvSpPr txBox="1"/>
          <p:nvPr/>
        </p:nvSpPr>
        <p:spPr>
          <a:xfrm>
            <a:off x="807586" y="43730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by</a:t>
            </a:r>
            <a:endParaRPr sz="700"/>
          </a:p>
        </p:txBody>
      </p:sp>
      <p:sp>
        <p:nvSpPr>
          <p:cNvPr id="774" name="Google Shape;774;p48"/>
          <p:cNvSpPr txBox="1"/>
          <p:nvPr/>
        </p:nvSpPr>
        <p:spPr>
          <a:xfrm>
            <a:off x="-143632" y="339416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May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21</a:t>
            </a:r>
            <a:r>
              <a:rPr b="0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, 2025</a:t>
            </a:r>
            <a:endParaRPr sz="700"/>
          </a:p>
        </p:txBody>
      </p:sp>
      <p:sp>
        <p:nvSpPr>
          <p:cNvPr id="775" name="Google Shape;775;p48"/>
          <p:cNvSpPr txBox="1"/>
          <p:nvPr/>
        </p:nvSpPr>
        <p:spPr>
          <a:xfrm>
            <a:off x="-143632" y="173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id" sz="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Date</a:t>
            </a:r>
            <a:endParaRPr sz="700"/>
          </a:p>
        </p:txBody>
      </p:sp>
      <p:sp>
        <p:nvSpPr>
          <p:cNvPr id="776" name="Google Shape;776;p48"/>
          <p:cNvSpPr txBox="1"/>
          <p:nvPr/>
        </p:nvSpPr>
        <p:spPr>
          <a:xfrm>
            <a:off x="1506875" y="1132900"/>
            <a:ext cx="6193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Thank You</a:t>
            </a: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17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For Your Attention…</a:t>
            </a:r>
            <a:endParaRPr sz="17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7" name="Google Shape;777;p48"/>
          <p:cNvSpPr txBox="1"/>
          <p:nvPr/>
        </p:nvSpPr>
        <p:spPr>
          <a:xfrm>
            <a:off x="5082400" y="4530425"/>
            <a:ext cx="1952100" cy="3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id" sz="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www.linkedin.com/in/arizabdulhanan</a:t>
            </a:r>
            <a:endParaRPr sz="7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78" name="Google Shape;778;p48"/>
          <p:cNvSpPr txBox="1"/>
          <p:nvPr/>
        </p:nvSpPr>
        <p:spPr>
          <a:xfrm>
            <a:off x="50823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Linkedin</a:t>
            </a:r>
            <a:endParaRPr sz="700"/>
          </a:p>
        </p:txBody>
      </p:sp>
      <p:pic>
        <p:nvPicPr>
          <p:cNvPr id="779" name="Google Shape;779;p48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48"/>
          <p:cNvSpPr txBox="1"/>
          <p:nvPr/>
        </p:nvSpPr>
        <p:spPr>
          <a:xfrm>
            <a:off x="7520800" y="4530425"/>
            <a:ext cx="1952100" cy="5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Google Collab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5"/>
              </a:rPr>
              <a:t>Spreadsheet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8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6"/>
              </a:rPr>
              <a:t>Tableau Link</a:t>
            </a:r>
            <a:endParaRPr i="1" sz="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81" name="Google Shape;781;p48"/>
          <p:cNvSpPr txBox="1"/>
          <p:nvPr/>
        </p:nvSpPr>
        <p:spPr>
          <a:xfrm>
            <a:off x="7520794" y="4364602"/>
            <a:ext cx="1362900" cy="1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503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Link</a:t>
            </a:r>
            <a:endParaRPr sz="700"/>
          </a:p>
        </p:txBody>
      </p:sp>
      <p:pic>
        <p:nvPicPr>
          <p:cNvPr id="782" name="Google Shape;782;p48" title="RevoU 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16799" y="1151551"/>
            <a:ext cx="721751" cy="619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3" name="Google Shape;783;p48"/>
          <p:cNvGrpSpPr/>
          <p:nvPr/>
        </p:nvGrpSpPr>
        <p:grpSpPr>
          <a:xfrm>
            <a:off x="8233828" y="-143178"/>
            <a:ext cx="5985134" cy="5985134"/>
            <a:chOff x="0" y="0"/>
            <a:chExt cx="812800" cy="812800"/>
          </a:xfrm>
        </p:grpSpPr>
        <p:sp>
          <p:nvSpPr>
            <p:cNvPr id="784" name="Google Shape;784;p4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85" name="Google Shape;785;p4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3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94" name="Google Shape;794;p49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795" name="Google Shape;795;p49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796" name="Google Shape;796;p4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797" name="Google Shape;797;p4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98" name="Google Shape;798;p49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799" name="Google Shape;799;p4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00" name="Google Shape;800;p4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01" name="Google Shape;801;p49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Appendix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802" name="Google Shape;802;p4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49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2" name="Google Shape;812;p5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813" name="Google Shape;813;p5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4" name="Google Shape;814;p5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15" name="Google Shape;815;p5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816" name="Google Shape;816;p5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17" name="Google Shape;817;p5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8" name="Google Shape;818;p50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Root Cause Analysis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19" name="Google Shape;819;p5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20" name="Google Shape;820;p5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21" name="Google Shape;821;p5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22" name="Google Shape;822;p50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23" name="Google Shape;823;p50"/>
          <p:cNvSpPr/>
          <p:nvPr/>
        </p:nvSpPr>
        <p:spPr>
          <a:xfrm>
            <a:off x="666800" y="2585925"/>
            <a:ext cx="1612800" cy="1517400"/>
          </a:xfrm>
          <a:prstGeom prst="ellipse">
            <a:avLst/>
          </a:prstGeom>
          <a:solidFill>
            <a:srgbClr val="0C29D0"/>
          </a:solidFill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Repeat Order Rate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lt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(3%)</a:t>
            </a:r>
            <a:endParaRPr sz="1000">
              <a:solidFill>
                <a:schemeClr val="lt1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824" name="Google Shape;82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18083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5" name="Google Shape;825;p50"/>
          <p:cNvSpPr txBox="1"/>
          <p:nvPr/>
        </p:nvSpPr>
        <p:spPr>
          <a:xfrm>
            <a:off x="4648200" y="18083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Customers who make more than one time purchase are more likely to be loyal customers.</a:t>
            </a:r>
            <a:endParaRPr sz="900"/>
          </a:p>
        </p:txBody>
      </p:sp>
      <p:pic>
        <p:nvPicPr>
          <p:cNvPr id="826" name="Google Shape;826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31037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50"/>
          <p:cNvSpPr txBox="1"/>
          <p:nvPr/>
        </p:nvSpPr>
        <p:spPr>
          <a:xfrm>
            <a:off x="4648200" y="31037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low repeat order rate is primarily caused by the fact that most of the products sold are not routine purchase items.</a:t>
            </a:r>
            <a:endParaRPr sz="900"/>
          </a:p>
        </p:txBody>
      </p:sp>
      <p:pic>
        <p:nvPicPr>
          <p:cNvPr id="828" name="Google Shape;828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938" y="3628550"/>
            <a:ext cx="3782875" cy="49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9" name="Google Shape;82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417050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0" name="Google Shape;830;p50"/>
          <p:cNvSpPr txBox="1"/>
          <p:nvPr/>
        </p:nvSpPr>
        <p:spPr>
          <a:xfrm>
            <a:off x="4648200" y="417050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States with more sellers lead to lower freight cost and higher total sales.</a:t>
            </a:r>
            <a:endParaRPr sz="900"/>
          </a:p>
        </p:txBody>
      </p:sp>
      <p:pic>
        <p:nvPicPr>
          <p:cNvPr id="831" name="Google Shape;831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45515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50"/>
          <p:cNvSpPr txBox="1"/>
          <p:nvPr/>
        </p:nvSpPr>
        <p:spPr>
          <a:xfrm>
            <a:off x="4648200" y="45515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Higher review scores are not necessarily associated with better customer retention or satisfaction.</a:t>
            </a:r>
            <a:endParaRPr sz="900"/>
          </a:p>
        </p:txBody>
      </p:sp>
      <p:pic>
        <p:nvPicPr>
          <p:cNvPr id="833" name="Google Shape;83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16559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50"/>
          <p:cNvSpPr txBox="1"/>
          <p:nvPr/>
        </p:nvSpPr>
        <p:spPr>
          <a:xfrm>
            <a:off x="2590800" y="16559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Behavior</a:t>
            </a:r>
            <a:endParaRPr sz="900"/>
          </a:p>
        </p:txBody>
      </p:sp>
      <p:pic>
        <p:nvPicPr>
          <p:cNvPr id="835" name="Google Shape;835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8825" y="2777363"/>
            <a:ext cx="1574576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6" name="Google Shape;836;p50"/>
          <p:cNvSpPr txBox="1"/>
          <p:nvPr/>
        </p:nvSpPr>
        <p:spPr>
          <a:xfrm>
            <a:off x="2509700" y="2777363"/>
            <a:ext cx="15747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Transaction</a:t>
            </a:r>
            <a:endParaRPr sz="900"/>
          </a:p>
        </p:txBody>
      </p:sp>
      <p:pic>
        <p:nvPicPr>
          <p:cNvPr id="837" name="Google Shape;83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39419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50"/>
          <p:cNvSpPr txBox="1"/>
          <p:nvPr/>
        </p:nvSpPr>
        <p:spPr>
          <a:xfrm>
            <a:off x="2590800" y="39419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Location Performance</a:t>
            </a:r>
            <a:endParaRPr sz="900"/>
          </a:p>
        </p:txBody>
      </p:sp>
      <p:pic>
        <p:nvPicPr>
          <p:cNvPr id="839" name="Google Shape;839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925" y="4627700"/>
            <a:ext cx="1304401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40" name="Google Shape;840;p50"/>
          <p:cNvSpPr txBox="1"/>
          <p:nvPr/>
        </p:nvSpPr>
        <p:spPr>
          <a:xfrm>
            <a:off x="2590800" y="4627700"/>
            <a:ext cx="1304400" cy="323100"/>
          </a:xfrm>
          <a:prstGeom prst="rect">
            <a:avLst/>
          </a:prstGeom>
          <a:noFill/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Customer Satisfaction</a:t>
            </a:r>
            <a:endParaRPr sz="900"/>
          </a:p>
        </p:txBody>
      </p:sp>
      <p:cxnSp>
        <p:nvCxnSpPr>
          <p:cNvPr id="841" name="Google Shape;841;p50"/>
          <p:cNvCxnSpPr>
            <a:stCxn id="823" idx="6"/>
            <a:endCxn id="834" idx="1"/>
          </p:cNvCxnSpPr>
          <p:nvPr/>
        </p:nvCxnSpPr>
        <p:spPr>
          <a:xfrm flipH="1" rot="10800000">
            <a:off x="2279600" y="1817325"/>
            <a:ext cx="311100" cy="152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2" name="Google Shape;842;p50"/>
          <p:cNvCxnSpPr>
            <a:stCxn id="823" idx="6"/>
            <a:endCxn id="836" idx="1"/>
          </p:cNvCxnSpPr>
          <p:nvPr/>
        </p:nvCxnSpPr>
        <p:spPr>
          <a:xfrm flipH="1" rot="10800000">
            <a:off x="2279600" y="2939025"/>
            <a:ext cx="230100" cy="405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3" name="Google Shape;843;p50"/>
          <p:cNvCxnSpPr>
            <a:stCxn id="823" idx="6"/>
            <a:endCxn id="838" idx="1"/>
          </p:cNvCxnSpPr>
          <p:nvPr/>
        </p:nvCxnSpPr>
        <p:spPr>
          <a:xfrm>
            <a:off x="2279600" y="3344625"/>
            <a:ext cx="311100" cy="75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4" name="Google Shape;844;p50"/>
          <p:cNvCxnSpPr>
            <a:stCxn id="823" idx="6"/>
            <a:endCxn id="840" idx="1"/>
          </p:cNvCxnSpPr>
          <p:nvPr/>
        </p:nvCxnSpPr>
        <p:spPr>
          <a:xfrm>
            <a:off x="2279600" y="3344625"/>
            <a:ext cx="311100" cy="144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5" name="Google Shape;845;p50"/>
          <p:cNvCxnSpPr>
            <a:stCxn id="834" idx="3"/>
            <a:endCxn id="846" idx="1"/>
          </p:cNvCxnSpPr>
          <p:nvPr/>
        </p:nvCxnSpPr>
        <p:spPr>
          <a:xfrm flipH="1" rot="10800000">
            <a:off x="3895200" y="1505750"/>
            <a:ext cx="753000" cy="31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7" name="Google Shape;847;p50"/>
          <p:cNvCxnSpPr>
            <a:stCxn id="834" idx="3"/>
            <a:endCxn id="825" idx="1"/>
          </p:cNvCxnSpPr>
          <p:nvPr/>
        </p:nvCxnSpPr>
        <p:spPr>
          <a:xfrm>
            <a:off x="3895200" y="1817450"/>
            <a:ext cx="7530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8" name="Google Shape;848;p50"/>
          <p:cNvCxnSpPr>
            <a:stCxn id="836" idx="3"/>
            <a:endCxn id="827" idx="1"/>
          </p:cNvCxnSpPr>
          <p:nvPr/>
        </p:nvCxnSpPr>
        <p:spPr>
          <a:xfrm>
            <a:off x="4084400" y="2938913"/>
            <a:ext cx="563700" cy="39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9" name="Google Shape;849;p50"/>
          <p:cNvCxnSpPr>
            <a:stCxn id="838" idx="3"/>
            <a:endCxn id="850" idx="1"/>
          </p:cNvCxnSpPr>
          <p:nvPr/>
        </p:nvCxnSpPr>
        <p:spPr>
          <a:xfrm flipH="1" rot="10800000">
            <a:off x="3895200" y="3898850"/>
            <a:ext cx="756900" cy="2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1" name="Google Shape;851;p50"/>
          <p:cNvCxnSpPr>
            <a:stCxn id="838" idx="3"/>
            <a:endCxn id="830" idx="1"/>
          </p:cNvCxnSpPr>
          <p:nvPr/>
        </p:nvCxnSpPr>
        <p:spPr>
          <a:xfrm>
            <a:off x="3895200" y="4103450"/>
            <a:ext cx="753000" cy="22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52" name="Google Shape;852;p50"/>
          <p:cNvCxnSpPr>
            <a:stCxn id="840" idx="3"/>
            <a:endCxn id="832" idx="1"/>
          </p:cNvCxnSpPr>
          <p:nvPr/>
        </p:nvCxnSpPr>
        <p:spPr>
          <a:xfrm flipH="1" rot="10800000">
            <a:off x="3895200" y="4782350"/>
            <a:ext cx="753000" cy="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3" name="Google Shape;85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000" y="1274900"/>
            <a:ext cx="3782875" cy="4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6" name="Google Shape;846;p50"/>
          <p:cNvSpPr txBox="1"/>
          <p:nvPr/>
        </p:nvSpPr>
        <p:spPr>
          <a:xfrm>
            <a:off x="4648200" y="12749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distribution of the number of repeat buyers is only concentrated in several state.</a:t>
            </a:r>
            <a:endParaRPr sz="900"/>
          </a:p>
        </p:txBody>
      </p:sp>
      <p:sp>
        <p:nvSpPr>
          <p:cNvPr id="850" name="Google Shape;850;p50"/>
          <p:cNvSpPr txBox="1"/>
          <p:nvPr/>
        </p:nvSpPr>
        <p:spPr>
          <a:xfrm>
            <a:off x="4652175" y="3668000"/>
            <a:ext cx="37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The company has not been efficient in setting the expected duration of freight.</a:t>
            </a:r>
            <a:endParaRPr sz="900"/>
          </a:p>
        </p:txBody>
      </p:sp>
      <p:pic>
        <p:nvPicPr>
          <p:cNvPr id="854" name="Google Shape;854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237980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5" name="Google Shape;855;p50"/>
          <p:cNvSpPr txBox="1"/>
          <p:nvPr/>
        </p:nvSpPr>
        <p:spPr>
          <a:xfrm>
            <a:off x="4653300" y="237980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Repeat buyer transactions show seasonal fluctuations.</a:t>
            </a:r>
            <a:endParaRPr sz="900"/>
          </a:p>
        </p:txBody>
      </p:sp>
      <p:cxnSp>
        <p:nvCxnSpPr>
          <p:cNvPr id="856" name="Google Shape;856;p50"/>
          <p:cNvCxnSpPr>
            <a:stCxn id="836" idx="3"/>
            <a:endCxn id="855" idx="1"/>
          </p:cNvCxnSpPr>
          <p:nvPr/>
        </p:nvCxnSpPr>
        <p:spPr>
          <a:xfrm flipH="1" rot="10800000">
            <a:off x="4084400" y="2541413"/>
            <a:ext cx="568800" cy="39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857" name="Google Shape;857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3100" y="2741750"/>
            <a:ext cx="3782875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858" name="Google Shape;858;p50"/>
          <p:cNvSpPr txBox="1"/>
          <p:nvPr/>
        </p:nvSpPr>
        <p:spPr>
          <a:xfrm>
            <a:off x="4653300" y="2741750"/>
            <a:ext cx="38847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900"/>
              <a:t>Repeat buyers will spend more in specific product categories.</a:t>
            </a:r>
            <a:endParaRPr sz="900"/>
          </a:p>
        </p:txBody>
      </p:sp>
      <p:cxnSp>
        <p:nvCxnSpPr>
          <p:cNvPr id="859" name="Google Shape;859;p50"/>
          <p:cNvCxnSpPr>
            <a:stCxn id="836" idx="3"/>
            <a:endCxn id="858" idx="1"/>
          </p:cNvCxnSpPr>
          <p:nvPr/>
        </p:nvCxnSpPr>
        <p:spPr>
          <a:xfrm flipH="1" rot="10800000">
            <a:off x="4084400" y="2903213"/>
            <a:ext cx="568800" cy="3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60" name="Google Shape;860;p5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19</a:t>
            </a:r>
            <a:endParaRPr b="1" sz="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5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870" name="Google Shape;870;p5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1" name="Google Shape;871;p5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2" name="Google Shape;872;p5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873" name="Google Shape;873;p5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74" name="Google Shape;874;p5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5" name="Google Shape;875;p5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76" name="Google Shape;876;p5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877" name="Google Shape;877;p5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8" name="Google Shape;878;p51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Metrics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79" name="Google Shape;879;p51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Actionable Metrics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80" name="Google Shape;880;p5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81" name="Google Shape;881;p51"/>
          <p:cNvGraphicFramePr/>
          <p:nvPr/>
        </p:nvGraphicFramePr>
        <p:xfrm>
          <a:off x="11544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{BC105D95-4CE6-4ACA-9484-C12C0A767E50}</a:tableStyleId>
              </a:tblPr>
              <a:tblGrid>
                <a:gridCol w="3671400"/>
                <a:gridCol w="367140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Metrics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Analysis Methods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Number of Customer per Order Count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Customer Distribution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Average Order Value Growth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Order Value vs Number of Order Trend</a:t>
                      </a:r>
                      <a:endParaRPr sz="11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/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One Time Buyers vs Repeat Buyers Order Value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Total Product Sales per Product Categories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Number of Order &amp; Repeat Order Rate per Product Categories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2" name="Google Shape;882;p5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20</a:t>
            </a:r>
            <a:endParaRPr b="1" sz="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52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892" name="Google Shape;892;p5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3" name="Google Shape;893;p5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94" name="Google Shape;894;p52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895" name="Google Shape;895;p5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896" name="Google Shape;896;p5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7" name="Google Shape;897;p52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Metrics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898" name="Google Shape;898;p52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899" name="Google Shape;899;p5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00" name="Google Shape;900;p5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1" name="Google Shape;901;p52"/>
          <p:cNvSpPr txBox="1"/>
          <p:nvPr/>
        </p:nvSpPr>
        <p:spPr>
          <a:xfrm>
            <a:off x="2221234" y="1008659"/>
            <a:ext cx="59001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Actionable Metrics</a:t>
            </a:r>
            <a:endParaRPr b="1" sz="13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02" name="Google Shape;902;p5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03" name="Google Shape;903;p52"/>
          <p:cNvGraphicFramePr/>
          <p:nvPr/>
        </p:nvGraphicFramePr>
        <p:xfrm>
          <a:off x="1154425" y="15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{BC105D95-4CE6-4ACA-9484-C12C0A767E50}</a:tableStyleId>
              </a:tblPr>
              <a:tblGrid>
                <a:gridCol w="3671400"/>
                <a:gridCol w="3671400"/>
              </a:tblGrid>
              <a:tr h="304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Metrics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Analysis Methods</a:t>
                      </a:r>
                      <a:endParaRPr b="1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Price Distribution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Payment Method Preferences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Avg. Sellers processing, to Carrier, and Ship Duration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Expected vs Actual Shipdate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Trend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Expected vs Actual Shipdate Days Distribution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Total Sales &amp; Avg. Freight Cost Distribution per State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Review Score Distribution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8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Review Score by Shipdate Duration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100"/>
                        <a:t>Descriptive Analysis</a:t>
                      </a:r>
                      <a:endParaRPr sz="1100"/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  <p:sp>
        <p:nvSpPr>
          <p:cNvPr id="904" name="Google Shape;904;p52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21</a:t>
            </a:r>
            <a:endParaRPr b="1" sz="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2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3" name="Google Shape;913;p53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914" name="Google Shape;914;p53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915" name="Google Shape;915;p5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16" name="Google Shape;916;p5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7" name="Google Shape;917;p53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918" name="Google Shape;918;p5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19" name="Google Shape;919;p5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0" name="Google Shape;920;p53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Eksploratory Data Analysis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921" name="Google Shape;921;p5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2" name="Google Shape;922;p53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/>
          <p:nvPr/>
        </p:nvSpPr>
        <p:spPr>
          <a:xfrm>
            <a:off x="1331689" y="1338516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7" name="Google Shape;217;p2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18" name="Google Shape;218;p2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19" name="Google Shape;219;p2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2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21" name="Google Shape;221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22" name="Google Shape;222;p2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3" name="Google Shape;223;p2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24" name="Google Shape;224;p2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25" name="Google Shape;225;p2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6" name="Google Shape;226;p27"/>
          <p:cNvGrpSpPr/>
          <p:nvPr/>
        </p:nvGrpSpPr>
        <p:grpSpPr>
          <a:xfrm>
            <a:off x="1477079" y="1486536"/>
            <a:ext cx="772072" cy="786084"/>
            <a:chOff x="47130" y="47130"/>
            <a:chExt cx="718541" cy="718541"/>
          </a:xfrm>
        </p:grpSpPr>
        <p:sp>
          <p:nvSpPr>
            <p:cNvPr id="227" name="Google Shape;227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" name="Google Shape;229;p27"/>
          <p:cNvSpPr/>
          <p:nvPr/>
        </p:nvSpPr>
        <p:spPr>
          <a:xfrm>
            <a:off x="1331701" y="26066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0" name="Google Shape;230;p27"/>
          <p:cNvGrpSpPr/>
          <p:nvPr/>
        </p:nvGrpSpPr>
        <p:grpSpPr>
          <a:xfrm>
            <a:off x="1477103" y="2754711"/>
            <a:ext cx="772072" cy="786084"/>
            <a:chOff x="47130" y="47130"/>
            <a:chExt cx="718541" cy="718541"/>
          </a:xfrm>
        </p:grpSpPr>
        <p:sp>
          <p:nvSpPr>
            <p:cNvPr id="231" name="Google Shape;231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" name="Google Shape;233;p27"/>
          <p:cNvSpPr txBox="1"/>
          <p:nvPr/>
        </p:nvSpPr>
        <p:spPr>
          <a:xfrm>
            <a:off x="2471325" y="1662410"/>
            <a:ext cx="23232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Olist ecommerce has a fairly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low repeat order rate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around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3%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of the total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94,427 customers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00"/>
          </a:p>
        </p:txBody>
      </p:sp>
      <p:sp>
        <p:nvSpPr>
          <p:cNvPr id="234" name="Google Shape;234;p27"/>
          <p:cNvSpPr txBox="1"/>
          <p:nvPr/>
        </p:nvSpPr>
        <p:spPr>
          <a:xfrm>
            <a:off x="2888770" y="27906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Objective</a:t>
            </a:r>
            <a:endParaRPr b="1" sz="400"/>
          </a:p>
        </p:txBody>
      </p:sp>
      <p:sp>
        <p:nvSpPr>
          <p:cNvPr id="235" name="Google Shape;235;p27"/>
          <p:cNvSpPr txBox="1"/>
          <p:nvPr/>
        </p:nvSpPr>
        <p:spPr>
          <a:xfrm>
            <a:off x="2485311" y="2970919"/>
            <a:ext cx="2323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To find the right method to increase repeat order rate </a:t>
            </a:r>
            <a:r>
              <a:rPr lang="id" sz="849">
                <a:latin typeface="Montserrat"/>
                <a:ea typeface="Montserrat"/>
                <a:cs typeface="Montserrat"/>
                <a:sym typeface="Montserrat"/>
              </a:rPr>
              <a:t>from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3% </a:t>
            </a:r>
            <a:r>
              <a:rPr lang="id" sz="849">
                <a:latin typeface="Montserrat"/>
                <a:ea typeface="Montserrat"/>
                <a:cs typeface="Montserrat"/>
                <a:sym typeface="Montserrat"/>
              </a:rPr>
              <a:t>to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10%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for 2019 period and preparation for seasonal event in 2018.</a:t>
            </a:r>
            <a:endParaRPr sz="500"/>
          </a:p>
        </p:txBody>
      </p:sp>
      <p:sp>
        <p:nvSpPr>
          <p:cNvPr id="236" name="Google Shape;236;p27"/>
          <p:cNvSpPr txBox="1"/>
          <p:nvPr/>
        </p:nvSpPr>
        <p:spPr>
          <a:xfrm>
            <a:off x="6504000" y="27774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Findings</a:t>
            </a:r>
            <a:endParaRPr b="1" sz="400"/>
          </a:p>
        </p:txBody>
      </p:sp>
      <p:sp>
        <p:nvSpPr>
          <p:cNvPr id="237" name="Google Shape;237;p27"/>
          <p:cNvSpPr txBox="1"/>
          <p:nvPr/>
        </p:nvSpPr>
        <p:spPr>
          <a:xfrm>
            <a:off x="6100541" y="2957810"/>
            <a:ext cx="2323200" cy="7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Customers who make repeat orders mostly tend to like products in the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electronics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gaming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category,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live in Sao Paulo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,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sensitive with a high price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849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give 5 star ratings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  </a:t>
            </a:r>
            <a:endParaRPr sz="500"/>
          </a:p>
        </p:txBody>
      </p:sp>
      <p:sp>
        <p:nvSpPr>
          <p:cNvPr id="238" name="Google Shape;238;p27"/>
          <p:cNvSpPr txBox="1"/>
          <p:nvPr/>
        </p:nvSpPr>
        <p:spPr>
          <a:xfrm>
            <a:off x="6499709" y="40860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Recommendation</a:t>
            </a:r>
            <a:endParaRPr b="1" sz="400"/>
          </a:p>
        </p:txBody>
      </p:sp>
      <p:sp>
        <p:nvSpPr>
          <p:cNvPr id="239" name="Google Shape;239;p27"/>
          <p:cNvSpPr txBox="1"/>
          <p:nvPr/>
        </p:nvSpPr>
        <p:spPr>
          <a:xfrm>
            <a:off x="6096250" y="4266319"/>
            <a:ext cx="2323200" cy="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Propose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actionable solutions</a:t>
            </a:r>
            <a:r>
              <a:rPr lang="id" sz="849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to improve the overall customer experience,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KPI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that monitored some critical metrics, and predict </a:t>
            </a:r>
            <a:r>
              <a:rPr i="1" lang="id" sz="849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high potential repeat buyers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500"/>
          </a:p>
        </p:txBody>
      </p:sp>
      <p:pic>
        <p:nvPicPr>
          <p:cNvPr id="240" name="Google Shape;240;p27" title="Logo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7"/>
          <p:cNvSpPr txBox="1"/>
          <p:nvPr/>
        </p:nvSpPr>
        <p:spPr>
          <a:xfrm>
            <a:off x="2874784" y="14820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Problem</a:t>
            </a:r>
            <a:endParaRPr b="1" sz="400"/>
          </a:p>
        </p:txBody>
      </p:sp>
      <p:sp>
        <p:nvSpPr>
          <p:cNvPr id="242" name="Google Shape;242;p27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Executive Summary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27"/>
          <p:cNvSpPr/>
          <p:nvPr/>
        </p:nvSpPr>
        <p:spPr>
          <a:xfrm>
            <a:off x="1331476" y="38717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4" name="Google Shape;244;p27"/>
          <p:cNvGrpSpPr/>
          <p:nvPr/>
        </p:nvGrpSpPr>
        <p:grpSpPr>
          <a:xfrm>
            <a:off x="1476878" y="4019811"/>
            <a:ext cx="772072" cy="786084"/>
            <a:chOff x="47130" y="47130"/>
            <a:chExt cx="718541" cy="718541"/>
          </a:xfrm>
        </p:grpSpPr>
        <p:sp>
          <p:nvSpPr>
            <p:cNvPr id="245" name="Google Shape;245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27"/>
          <p:cNvSpPr/>
          <p:nvPr/>
        </p:nvSpPr>
        <p:spPr>
          <a:xfrm>
            <a:off x="4989289" y="1338516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48" name="Google Shape;248;p27"/>
          <p:cNvGrpSpPr/>
          <p:nvPr/>
        </p:nvGrpSpPr>
        <p:grpSpPr>
          <a:xfrm>
            <a:off x="5134679" y="1486536"/>
            <a:ext cx="772072" cy="786084"/>
            <a:chOff x="47130" y="47130"/>
            <a:chExt cx="718541" cy="718541"/>
          </a:xfrm>
        </p:grpSpPr>
        <p:sp>
          <p:nvSpPr>
            <p:cNvPr id="249" name="Google Shape;249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1" name="Google Shape;251;p27"/>
          <p:cNvSpPr/>
          <p:nvPr/>
        </p:nvSpPr>
        <p:spPr>
          <a:xfrm>
            <a:off x="4989301" y="26066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2" name="Google Shape;252;p27"/>
          <p:cNvGrpSpPr/>
          <p:nvPr/>
        </p:nvGrpSpPr>
        <p:grpSpPr>
          <a:xfrm>
            <a:off x="5134703" y="2754711"/>
            <a:ext cx="772072" cy="786084"/>
            <a:chOff x="47130" y="47130"/>
            <a:chExt cx="718541" cy="718541"/>
          </a:xfrm>
        </p:grpSpPr>
        <p:sp>
          <p:nvSpPr>
            <p:cNvPr id="253" name="Google Shape;253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5" name="Google Shape;255;p27"/>
          <p:cNvSpPr/>
          <p:nvPr/>
        </p:nvSpPr>
        <p:spPr>
          <a:xfrm>
            <a:off x="4989076" y="3871791"/>
            <a:ext cx="1063257" cy="1075915"/>
          </a:xfrm>
          <a:custGeom>
            <a:rect b="b" l="l" r="r" t="t"/>
            <a:pathLst>
              <a:path extrusionOk="0" h="2531565" w="2531565">
                <a:moveTo>
                  <a:pt x="0" y="0"/>
                </a:moveTo>
                <a:lnTo>
                  <a:pt x="2531566" y="0"/>
                </a:lnTo>
                <a:lnTo>
                  <a:pt x="2531566" y="2531565"/>
                </a:lnTo>
                <a:lnTo>
                  <a:pt x="0" y="25315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3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6" name="Google Shape;256;p27"/>
          <p:cNvGrpSpPr/>
          <p:nvPr/>
        </p:nvGrpSpPr>
        <p:grpSpPr>
          <a:xfrm>
            <a:off x="5134478" y="4019811"/>
            <a:ext cx="772072" cy="786084"/>
            <a:chOff x="47130" y="47130"/>
            <a:chExt cx="718541" cy="718541"/>
          </a:xfrm>
        </p:grpSpPr>
        <p:sp>
          <p:nvSpPr>
            <p:cNvPr id="257" name="Google Shape;257;p27"/>
            <p:cNvSpPr/>
            <p:nvPr/>
          </p:nvSpPr>
          <p:spPr>
            <a:xfrm>
              <a:off x="47130" y="47130"/>
              <a:ext cx="718541" cy="718541"/>
            </a:xfrm>
            <a:custGeom>
              <a:rect b="b" l="l" r="r" t="t"/>
              <a:pathLst>
                <a:path extrusionOk="0" h="718541" w="718541">
                  <a:moveTo>
                    <a:pt x="464537" y="58137"/>
                  </a:moveTo>
                  <a:lnTo>
                    <a:pt x="660403" y="254003"/>
                  </a:lnTo>
                  <a:cubicBezTo>
                    <a:pt x="718540" y="312140"/>
                    <a:pt x="718540" y="406400"/>
                    <a:pt x="660403" y="464537"/>
                  </a:cubicBezTo>
                  <a:lnTo>
                    <a:pt x="464537" y="660403"/>
                  </a:lnTo>
                  <a:cubicBezTo>
                    <a:pt x="406400" y="718540"/>
                    <a:pt x="312140" y="718540"/>
                    <a:pt x="254003" y="660403"/>
                  </a:cubicBezTo>
                  <a:lnTo>
                    <a:pt x="58137" y="464537"/>
                  </a:lnTo>
                  <a:cubicBezTo>
                    <a:pt x="0" y="406400"/>
                    <a:pt x="0" y="312140"/>
                    <a:pt x="58137" y="254003"/>
                  </a:cubicBezTo>
                  <a:lnTo>
                    <a:pt x="254003" y="58137"/>
                  </a:lnTo>
                  <a:cubicBezTo>
                    <a:pt x="312140" y="0"/>
                    <a:pt x="406400" y="0"/>
                    <a:pt x="464537" y="58137"/>
                  </a:cubicBez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>
              <a:off x="139700" y="73025"/>
              <a:ext cx="533400" cy="60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7"/>
          <p:cNvSpPr txBox="1"/>
          <p:nvPr/>
        </p:nvSpPr>
        <p:spPr>
          <a:xfrm>
            <a:off x="2888770" y="4086000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Tools</a:t>
            </a:r>
            <a:endParaRPr b="1" sz="400"/>
          </a:p>
        </p:txBody>
      </p:sp>
      <p:sp>
        <p:nvSpPr>
          <p:cNvPr id="260" name="Google Shape;260;p27"/>
          <p:cNvSpPr txBox="1"/>
          <p:nvPr/>
        </p:nvSpPr>
        <p:spPr>
          <a:xfrm>
            <a:off x="2485311" y="4266319"/>
            <a:ext cx="232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The tools used in this project are Spreadsheet, Python, and Tableau.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1" name="Google Shape;261;p27"/>
          <p:cNvSpPr txBox="1"/>
          <p:nvPr/>
        </p:nvSpPr>
        <p:spPr>
          <a:xfrm>
            <a:off x="6504000" y="1482091"/>
            <a:ext cx="15105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Metrics</a:t>
            </a:r>
            <a:endParaRPr b="1" sz="400"/>
          </a:p>
        </p:txBody>
      </p:sp>
      <p:sp>
        <p:nvSpPr>
          <p:cNvPr id="262" name="Google Shape;262;p27"/>
          <p:cNvSpPr txBox="1"/>
          <p:nvPr/>
        </p:nvSpPr>
        <p:spPr>
          <a:xfrm>
            <a:off x="6100541" y="1662410"/>
            <a:ext cx="23232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Some metrics used for analysis can be seen in the metrics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8"/>
              </a:rPr>
              <a:t>slide 26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 and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9"/>
              </a:rPr>
              <a:t>slide 27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500"/>
          </a:p>
        </p:txBody>
      </p:sp>
      <p:sp>
        <p:nvSpPr>
          <p:cNvPr id="263" name="Google Shape;263;p2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1</a:t>
            </a:r>
            <a:endParaRPr b="1" sz="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30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" name="Google Shape;931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7927" y="1374100"/>
            <a:ext cx="3715475" cy="3222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32" name="Google Shape;932;p5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33" name="Google Shape;933;p5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4" name="Google Shape;934;p5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5" name="Google Shape;935;p5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36" name="Google Shape;936;p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37" name="Google Shape;937;p5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8" name="Google Shape;938;p5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39" name="Google Shape;939;p5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40" name="Google Shape;940;p5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41" name="Google Shape;941;p54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Credit Card Dominates as Primary Payment Method from 2017 to 2018, Far Surpassing Other Options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42" name="Google Shape;942;p54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240" y="3223750"/>
            <a:ext cx="1196275" cy="8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944" name="Google Shape;944;p5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22</a:t>
            </a:r>
            <a:endParaRPr b="1" sz="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3" name="Google Shape;953;p55"/>
          <p:cNvPicPr preferRelativeResize="0"/>
          <p:nvPr/>
        </p:nvPicPr>
        <p:blipFill rotWithShape="1">
          <a:blip r:embed="rId3">
            <a:alphaModFix/>
          </a:blip>
          <a:srcRect b="0" l="0" r="0" t="4104"/>
          <a:stretch/>
        </p:blipFill>
        <p:spPr>
          <a:xfrm>
            <a:off x="1306850" y="993100"/>
            <a:ext cx="7027601" cy="3388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54" name="Google Shape;954;p5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55" name="Google Shape;955;p5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6" name="Google Shape;956;p5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57" name="Google Shape;957;p5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58" name="Google Shape;958;p5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59" name="Google Shape;959;p5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0" name="Google Shape;960;p5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61" name="Google Shape;961;p5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62" name="Google Shape;962;p5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3" name="Google Shape;963;p55"/>
          <p:cNvSpPr txBox="1"/>
          <p:nvPr/>
        </p:nvSpPr>
        <p:spPr>
          <a:xfrm>
            <a:off x="1230634" y="94258"/>
            <a:ext cx="590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Unrealistic Delivery Promises Undermine Customer Trust — Ship Duration Identified as Main Cause (refer to </a:t>
            </a:r>
            <a:r>
              <a:rPr b="1" i="1" lang="id" sz="11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 31</a:t>
            </a:r>
            <a:r>
              <a:rPr b="1" lang="id" sz="11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b="1" sz="11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64" name="Google Shape;964;p55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55"/>
          <p:cNvSpPr txBox="1"/>
          <p:nvPr/>
        </p:nvSpPr>
        <p:spPr>
          <a:xfrm>
            <a:off x="1459250" y="4419600"/>
            <a:ext cx="6513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00">
                <a:latin typeface="Montserrat"/>
                <a:ea typeface="Montserrat"/>
                <a:cs typeface="Montserrat"/>
                <a:sym typeface="Montserrat"/>
              </a:rPr>
              <a:t>Key points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Montserrat"/>
              <a:buChar char="●"/>
            </a:pP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Even the repeat buyers are still satisfied with the existing delivery performance, the company still has to make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improvements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 this regard. In addition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maintaining repeat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, it is also to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convert new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 into a </a:t>
            </a:r>
            <a:r>
              <a:rPr b="1" lang="id" sz="8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new repeat buyers</a:t>
            </a:r>
            <a:r>
              <a:rPr lang="id" sz="8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6" name="Google Shape;966;p55"/>
          <p:cNvSpPr/>
          <p:nvPr/>
        </p:nvSpPr>
        <p:spPr>
          <a:xfrm>
            <a:off x="6776150" y="1093938"/>
            <a:ext cx="89725" cy="74775"/>
          </a:xfrm>
          <a:prstGeom prst="flowChartProcess">
            <a:avLst/>
          </a:prstGeom>
          <a:solidFill>
            <a:srgbClr val="0C29D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7" name="Google Shape;967;p55"/>
          <p:cNvSpPr/>
          <p:nvPr/>
        </p:nvSpPr>
        <p:spPr>
          <a:xfrm>
            <a:off x="6776150" y="1246338"/>
            <a:ext cx="89725" cy="74775"/>
          </a:xfrm>
          <a:prstGeom prst="flowChartProcess">
            <a:avLst/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8" name="Google Shape;968;p55"/>
          <p:cNvSpPr txBox="1"/>
          <p:nvPr/>
        </p:nvSpPr>
        <p:spPr>
          <a:xfrm>
            <a:off x="6981100" y="1218325"/>
            <a:ext cx="14871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Actual Shipdate Duration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69" name="Google Shape;969;p55"/>
          <p:cNvSpPr txBox="1"/>
          <p:nvPr/>
        </p:nvSpPr>
        <p:spPr>
          <a:xfrm>
            <a:off x="6981100" y="1065925"/>
            <a:ext cx="12537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: Expected Duration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0" name="Google Shape;970;p5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23</a:t>
            </a:r>
            <a:endParaRPr b="1" sz="4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78" name="Shape 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9" name="Google Shape;979;p56"/>
          <p:cNvPicPr preferRelativeResize="0"/>
          <p:nvPr/>
        </p:nvPicPr>
        <p:blipFill rotWithShape="1">
          <a:blip r:embed="rId3">
            <a:alphaModFix/>
          </a:blip>
          <a:srcRect b="0" l="0" r="0" t="3147"/>
          <a:stretch/>
        </p:blipFill>
        <p:spPr>
          <a:xfrm>
            <a:off x="1317800" y="1412975"/>
            <a:ext cx="7036124" cy="35413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0" name="Google Shape;980;p5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981" name="Google Shape;981;p5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2" name="Google Shape;982;p5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3" name="Google Shape;983;p5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984" name="Google Shape;984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985" name="Google Shape;985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86" name="Google Shape;986;p5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987" name="Google Shape;987;p5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988" name="Google Shape;988;p5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89" name="Google Shape;989;p56"/>
          <p:cNvSpPr txBox="1"/>
          <p:nvPr/>
        </p:nvSpPr>
        <p:spPr>
          <a:xfrm>
            <a:off x="1916434" y="94259"/>
            <a:ext cx="590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Significant Fulfillment Breakdowns Identified, with Seller Processing Delays Up to 60 Days and Shipping Lags Up to 205 Days, Undermining Customer Trust.</a:t>
            </a:r>
            <a:endParaRPr b="1"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0" name="Google Shape;990;p56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1" name="Google Shape;991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30651" y="140273"/>
            <a:ext cx="560025" cy="560054"/>
          </a:xfrm>
          <a:prstGeom prst="rect">
            <a:avLst/>
          </a:prstGeom>
          <a:noFill/>
          <a:ln>
            <a:noFill/>
          </a:ln>
        </p:spPr>
      </p:pic>
      <p:sp>
        <p:nvSpPr>
          <p:cNvPr id="992" name="Google Shape;992;p5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24</a:t>
            </a:r>
            <a:endParaRPr b="1" sz="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00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Google Shape;1001;p57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02" name="Google Shape;1002;p57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3" name="Google Shape;1003;p57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7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05" name="Google Shape;1005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06" name="Google Shape;1006;p5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7" name="Google Shape;1007;p57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08" name="Google Shape;1008;p5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09" name="Google Shape;1009;p57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10" name="Google Shape;1010;p57"/>
          <p:cNvSpPr txBox="1"/>
          <p:nvPr/>
        </p:nvSpPr>
        <p:spPr>
          <a:xfrm>
            <a:off x="1230634" y="94258"/>
            <a:ext cx="5900100" cy="40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1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Improved Delivery Efficiency Has Boosted Sales, but Long Ship Durations Still Drive High Churn 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11" name="Google Shape;1011;p57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2" name="Google Shape;1012;p57"/>
          <p:cNvPicPr preferRelativeResize="0"/>
          <p:nvPr/>
        </p:nvPicPr>
        <p:blipFill rotWithShape="1">
          <a:blip r:embed="rId4">
            <a:alphaModFix/>
          </a:blip>
          <a:srcRect b="0" l="0" r="0" t="3044"/>
          <a:stretch/>
        </p:blipFill>
        <p:spPr>
          <a:xfrm>
            <a:off x="1459250" y="949450"/>
            <a:ext cx="6805425" cy="4041649"/>
          </a:xfrm>
          <a:prstGeom prst="rect">
            <a:avLst/>
          </a:prstGeom>
          <a:noFill/>
          <a:ln>
            <a:noFill/>
          </a:ln>
        </p:spPr>
      </p:pic>
      <p:sp>
        <p:nvSpPr>
          <p:cNvPr id="1013" name="Google Shape;1013;p57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25</a:t>
            </a:r>
            <a:endParaRPr b="1" sz="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2" name="Google Shape;102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0" y="1032520"/>
            <a:ext cx="6836276" cy="40347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3" name="Google Shape;1023;p5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24" name="Google Shape;1024;p5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5" name="Google Shape;1025;p5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6" name="Google Shape;1026;p5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27" name="Google Shape;1027;p5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28" name="Google Shape;1028;p5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9" name="Google Shape;1029;p5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30" name="Google Shape;1030;p5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31" name="Google Shape;1031;p5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32" name="Google Shape;1032;p58"/>
          <p:cNvSpPr txBox="1"/>
          <p:nvPr/>
        </p:nvSpPr>
        <p:spPr>
          <a:xfrm>
            <a:off x="17640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State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Leads in Sales Volume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Likely Influenced by Having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the Lowest Freight Costs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Among All States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33" name="Google Shape;1033;p58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4" name="Google Shape;1034;p58"/>
          <p:cNvSpPr/>
          <p:nvPr/>
        </p:nvSpPr>
        <p:spPr>
          <a:xfrm>
            <a:off x="1270925" y="1358850"/>
            <a:ext cx="7229400" cy="252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35" name="Google Shape;1035;p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762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6" name="Google Shape;1036;p5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26</a:t>
            </a:r>
            <a:endParaRPr b="1" sz="4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5" name="Google Shape;1045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250" y="993100"/>
            <a:ext cx="6841110" cy="403642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46" name="Google Shape;1046;p5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47" name="Google Shape;1047;p5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48" name="Google Shape;1048;p5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9" name="Google Shape;1049;p5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50" name="Google Shape;1050;p5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51" name="Google Shape;1051;p5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53" name="Google Shape;1053;p5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54" name="Google Shape;1054;p5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55" name="Google Shape;1055;p59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6" name="Google Shape;1056;p59"/>
          <p:cNvSpPr/>
          <p:nvPr/>
        </p:nvSpPr>
        <p:spPr>
          <a:xfrm>
            <a:off x="1253788" y="3758425"/>
            <a:ext cx="7229400" cy="2523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57" name="Google Shape;1057;p59"/>
          <p:cNvSpPr txBox="1"/>
          <p:nvPr/>
        </p:nvSpPr>
        <p:spPr>
          <a:xfrm>
            <a:off x="17640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Sao Paulo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State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Leads in Sales Volume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, Likely Influenced by Having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the Lowest Freight Costs</a:t>
            </a:r>
            <a:r>
              <a:rPr b="1" lang="id" sz="13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Among All States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58" name="Google Shape;1058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95400" y="76200"/>
            <a:ext cx="402381" cy="49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9" name="Google Shape;1059;p5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27</a:t>
            </a:r>
            <a:endParaRPr b="1" sz="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7" name="Shape 1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8" name="Google Shape;1068;p60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069" name="Google Shape;1069;p60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1070" name="Google Shape;1070;p6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71" name="Google Shape;1071;p6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2" name="Google Shape;1072;p60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1073" name="Google Shape;1073;p6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74" name="Google Shape;1074;p6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5" name="Google Shape;1075;p60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Segmentation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076" name="Google Shape;1076;p60" title="RevoU 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4" name="Shape 10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" name="Google Shape;1085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0650" y="1230150"/>
            <a:ext cx="3341350" cy="23108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6" name="Google Shape;1086;p6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087" name="Google Shape;1087;p6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88" name="Google Shape;1088;p6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9" name="Google Shape;1089;p6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090" name="Google Shape;1090;p6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091" name="Google Shape;1091;p6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6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093" name="Google Shape;1093;p6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094" name="Google Shape;1094;p6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5" name="Google Shape;1095;p61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 Reveals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Four Distinct Buyer Profiles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—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Big Spenders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Pose Retention Risk Despite Ongoing Activity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6" name="Google Shape;1096;p61"/>
          <p:cNvSpPr/>
          <p:nvPr/>
        </p:nvSpPr>
        <p:spPr>
          <a:xfrm>
            <a:off x="2316402" y="2406281"/>
            <a:ext cx="1797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97" name="Google Shape;1097;p61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8" name="Google Shape;1098;p61"/>
          <p:cNvSpPr txBox="1"/>
          <p:nvPr/>
        </p:nvSpPr>
        <p:spPr>
          <a:xfrm>
            <a:off x="4737300" y="1123775"/>
            <a:ext cx="3704400" cy="38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Business Opportunities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Budget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Excellent satisfaction (review score = 5).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Strong base for volume-driven repeat sales.</a:t>
            </a:r>
            <a:endParaRPr b="1"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Value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High-value and satisfied customers.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Willing to spend more and likely purchase premium items.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High Volume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Large volume, low spenders.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 satisfaction but low engagement or frequency.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Cluster (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Repeat Buyer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 Big Spenders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Extremely high value, but very dissatisfied (review score = 1).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- High risk of churn despite recent activity.</a:t>
            </a:r>
            <a:endParaRPr sz="10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9" name="Google Shape;1099;p61"/>
          <p:cNvSpPr txBox="1"/>
          <p:nvPr/>
        </p:nvSpPr>
        <p:spPr>
          <a:xfrm>
            <a:off x="1155900" y="3638375"/>
            <a:ext cx="3704400" cy="14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Feature Scaling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expected vs shipdate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price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freight value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payment value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review score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-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time to shop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00" name="Google Shape;1100;p6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28</a:t>
            </a:r>
            <a:endParaRPr b="1" sz="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8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9" name="Google Shape;1109;p62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110" name="Google Shape;1110;p62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1111" name="Google Shape;1111;p6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12" name="Google Shape;1112;p6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3" name="Google Shape;1113;p62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1114" name="Google Shape;1114;p6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15" name="Google Shape;1115;p6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16" name="Google Shape;1116;p62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Repeat Order Prediction</a:t>
            </a:r>
            <a:endParaRPr sz="2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1117" name="Google Shape;1117;p6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8" name="Google Shape;1118;p62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6" name="Shape 1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7" name="Google Shape;1127;p63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28" name="Google Shape;1128;p6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29" name="Google Shape;1129;p6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0" name="Google Shape;1130;p63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31" name="Google Shape;1131;p6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32" name="Google Shape;1132;p6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33" name="Google Shape;1133;p63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34" name="Google Shape;1134;p6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35" name="Google Shape;1135;p6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6" name="Google Shape;1136;p63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Achieves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89% Accuracy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Without Overfitting —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Perfect Precision but Moderate Recall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Highlights Need for Better Detection of Repeat Buyers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7" name="Google Shape;1137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1622" y="1164617"/>
            <a:ext cx="3081576" cy="39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8" name="Google Shape;1138;p63"/>
          <p:cNvSpPr txBox="1"/>
          <p:nvPr/>
        </p:nvSpPr>
        <p:spPr>
          <a:xfrm>
            <a:off x="6435425" y="2516300"/>
            <a:ext cx="861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Data Train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39" name="Google Shape;1139;p63"/>
          <p:cNvSpPr txBox="1"/>
          <p:nvPr/>
        </p:nvSpPr>
        <p:spPr>
          <a:xfrm>
            <a:off x="6427950" y="4659800"/>
            <a:ext cx="861300" cy="3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9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Data Test</a:t>
            </a:r>
            <a:endParaRPr b="1" sz="9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40" name="Google Shape;1140;p63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1" name="Google Shape;1141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5912" y="2396649"/>
            <a:ext cx="3373000" cy="111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2" name="Google Shape;1142;p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93167" y="993101"/>
            <a:ext cx="2253349" cy="1630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3" name="Google Shape;1143;p6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93175" y="3134313"/>
            <a:ext cx="2253350" cy="1632863"/>
          </a:xfrm>
          <a:prstGeom prst="rect">
            <a:avLst/>
          </a:prstGeom>
          <a:noFill/>
          <a:ln>
            <a:noFill/>
          </a:ln>
        </p:spPr>
      </p:pic>
      <p:sp>
        <p:nvSpPr>
          <p:cNvPr id="1144" name="Google Shape;1144;p63"/>
          <p:cNvSpPr/>
          <p:nvPr/>
        </p:nvSpPr>
        <p:spPr>
          <a:xfrm>
            <a:off x="2621197" y="2787275"/>
            <a:ext cx="4140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5" name="Google Shape;1145;p63"/>
          <p:cNvSpPr/>
          <p:nvPr/>
        </p:nvSpPr>
        <p:spPr>
          <a:xfrm>
            <a:off x="3245747" y="2787275"/>
            <a:ext cx="414000" cy="19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6" name="Google Shape;1146;p63"/>
          <p:cNvSpPr txBox="1"/>
          <p:nvPr/>
        </p:nvSpPr>
        <p:spPr>
          <a:xfrm>
            <a:off x="1524000" y="3581400"/>
            <a:ext cx="3345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Of all those predicted to make a repeat order by the model, only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1%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who actually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didn’t take repeat order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(a few false positive)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model successfully detected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68%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people who actually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made a repeat order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/>
          </a:p>
        </p:txBody>
      </p:sp>
      <p:pic>
        <p:nvPicPr>
          <p:cNvPr id="1147" name="Google Shape;1147;p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78244" y="1709116"/>
            <a:ext cx="2008579" cy="535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8" name="Google Shape;1148;p6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239223" y="1709116"/>
            <a:ext cx="2046519" cy="535132"/>
          </a:xfrm>
          <a:prstGeom prst="rect">
            <a:avLst/>
          </a:prstGeom>
          <a:noFill/>
          <a:ln>
            <a:noFill/>
          </a:ln>
        </p:spPr>
      </p:pic>
      <p:sp>
        <p:nvSpPr>
          <p:cNvPr id="1149" name="Google Shape;1149;p63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29</a:t>
            </a:r>
            <a:endParaRPr b="1" sz="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28"/>
          <p:cNvPicPr preferRelativeResize="0"/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2999800" y="1609825"/>
            <a:ext cx="3529949" cy="349262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1154425" y="1542050"/>
            <a:ext cx="7373100" cy="3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Store is a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real ecommerce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store which located in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Brazil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They operate using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B2C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model that  connects small business from all over Brazil to channels without hassle and with a single contract. Olist help the merchants to compete in Brazilian market by increasing their online sales while minimizing operational complexities by simplified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listing process, unified order management, and data analytics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Those merchants are able to sell their products through the Olist Store and ship them directly to the customers using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 logistics partners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 After a customer purchase the product from Olist Store, a seller gets notified to fulfill that order.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generates revenue mainly through </a:t>
            </a:r>
            <a:r>
              <a:rPr b="1" lang="id" sz="12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monthly subscriptions, commissions on sales, advertising fees, and premium features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This sample is collected from </a:t>
            </a:r>
            <a:r>
              <a:rPr i="1" lang="id" sz="1200" u="sng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kaggle.com</a:t>
            </a: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The project scope :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Olist daily transactions of 97k orders from 2017 to 2018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Records over 1 years and half from January 2017 to August 2018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Montserrat"/>
              <a:buChar char="●"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Exclude geolocation table from analysis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74" name="Google Shape;274;p28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75" name="Google Shape;275;p28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6" name="Google Shape;276;p28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28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78" name="Google Shape;278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79" name="Google Shape;279;p2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28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281" name="Google Shape;281;p2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282" name="Google Shape;282;p28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83" name="Google Shape;283;p28" title="Logo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28"/>
          <p:cNvSpPr txBox="1"/>
          <p:nvPr/>
        </p:nvSpPr>
        <p:spPr>
          <a:xfrm>
            <a:off x="1293950" y="497875"/>
            <a:ext cx="6767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Data Overview &amp; Project Scope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85" name="Google Shape;285;p28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b="1" sz="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7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8" name="Google Shape;1158;p64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59" name="Google Shape;1159;p64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0" name="Google Shape;1160;p64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1" name="Google Shape;1161;p64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62" name="Google Shape;1162;p6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63" name="Google Shape;1163;p6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4" name="Google Shape;1164;p64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65" name="Google Shape;1165;p6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66" name="Google Shape;1166;p64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67" name="Google Shape;1167;p64"/>
          <p:cNvSpPr txBox="1"/>
          <p:nvPr/>
        </p:nvSpPr>
        <p:spPr>
          <a:xfrm>
            <a:off x="1230634" y="94259"/>
            <a:ext cx="5900100" cy="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Demonstrates Strong Discriminatory Power with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AUC of 0.888 and Gini Score of 0.777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, Effectively Distinguishing Between Takers and Non-Takers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68" name="Google Shape;1168;p64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9" name="Google Shape;1169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937" y="1145500"/>
            <a:ext cx="3768188" cy="2672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0" name="Google Shape;1170;p6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650" y="2295125"/>
            <a:ext cx="3684175" cy="2727851"/>
          </a:xfrm>
          <a:prstGeom prst="rect">
            <a:avLst/>
          </a:prstGeom>
          <a:noFill/>
          <a:ln>
            <a:noFill/>
          </a:ln>
        </p:spPr>
      </p:pic>
      <p:sp>
        <p:nvSpPr>
          <p:cNvPr id="1171" name="Google Shape;1171;p64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30</a:t>
            </a:r>
            <a:endParaRPr b="1" sz="4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9" name="Shape 1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0" name="Google Shape;1180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6851" y="1235748"/>
            <a:ext cx="7140249" cy="2439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1" name="Google Shape;1181;p65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182" name="Google Shape;1182;p65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83" name="Google Shape;1183;p65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4" name="Google Shape;1184;p65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185" name="Google Shape;1185;p6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186" name="Google Shape;1186;p6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7" name="Google Shape;1187;p65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188" name="Google Shape;1188;p6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189" name="Google Shape;1189;p65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0" name="Google Shape;1190;p65"/>
          <p:cNvSpPr txBox="1"/>
          <p:nvPr/>
        </p:nvSpPr>
        <p:spPr>
          <a:xfrm>
            <a:off x="1230634" y="94259"/>
            <a:ext cx="5900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Model Demonstrates High Precision and Confidence, With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30%</a:t>
            </a:r>
            <a:r>
              <a:rPr b="1" lang="id" sz="13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rPr>
              <a:t> of Predictions Capturing </a:t>
            </a:r>
            <a:r>
              <a:rPr b="1" lang="id" sz="13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79.84% of Takers</a:t>
            </a:r>
            <a:endParaRPr b="1" sz="13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1" name="Google Shape;1191;p65"/>
          <p:cNvSpPr/>
          <p:nvPr/>
        </p:nvSpPr>
        <p:spPr>
          <a:xfrm>
            <a:off x="5874700" y="3096800"/>
            <a:ext cx="964500" cy="6174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92" name="Google Shape;1192;p65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93" name="Google Shape;1193;p65"/>
          <p:cNvSpPr txBox="1"/>
          <p:nvPr/>
        </p:nvSpPr>
        <p:spPr>
          <a:xfrm>
            <a:off x="1295400" y="3733800"/>
            <a:ext cx="71517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Results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Top deciles effectively can identify the most promising repeat buyers with :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Just the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top 3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deciles (the top 30% of people) account for about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79.84%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of all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actual repeat buyers</a:t>
            </a: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Montserrat"/>
              <a:buChar char="●"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That’s exactly the model is focusing in on the right people.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As the score binning increase, the number of real repeat order takers also increases a lot. It indicates higher model scores clearly mean more likely real users.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94" name="Google Shape;1194;p65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31</a:t>
            </a:r>
            <a:endParaRPr b="1" sz="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2" name="Shape 1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3" name="Google Shape;1203;p66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1204" name="Google Shape;1204;p66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05" name="Google Shape;1205;p66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6" name="Google Shape;1206;p66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1207" name="Google Shape;1207;p6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208" name="Google Shape;1208;p6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9" name="Google Shape;1209;p66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1210" name="Google Shape;1210;p6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1211" name="Google Shape;1211;p66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2" name="Google Shape;1212;p66"/>
          <p:cNvSpPr txBox="1"/>
          <p:nvPr/>
        </p:nvSpPr>
        <p:spPr>
          <a:xfrm>
            <a:off x="1096100" y="1610500"/>
            <a:ext cx="7632600" cy="30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Monitoring some critical KPI for the next 12 months :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 sz="12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2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1213" name="Google Shape;1213;p66"/>
          <p:cNvGraphicFramePr/>
          <p:nvPr/>
        </p:nvGraphicFramePr>
        <p:xfrm>
          <a:off x="1286400" y="2032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{BC105D95-4CE6-4ACA-9484-C12C0A767E50}</a:tableStyleId>
              </a:tblPr>
              <a:tblGrid>
                <a:gridCol w="2237850"/>
                <a:gridCol w="2237850"/>
                <a:gridCol w="2237850"/>
              </a:tblGrid>
              <a:tr h="3458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KPI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Current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id"/>
                        <a:t>Target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Repeat Order 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3%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10%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Churn Rate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Very high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decrease 40%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Seller Processing Time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60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2-3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To Carrier Duration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125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3-4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Ship Duration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Up to 205 days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&lt; 10 days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Freight Delays Incidents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Frequent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decrease 60%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92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Review Score (CSAT)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High bust missleading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d" sz="1000"/>
                        <a:t>&gt; 4.0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214" name="Google Shape;1214;p66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5" name="Google Shape;1215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1525" y="2079298"/>
            <a:ext cx="411474" cy="309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6" name="Google Shape;1216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65125" y="2079298"/>
            <a:ext cx="411474" cy="3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17" name="Google Shape;1217;p66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Key Performance Indicator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218" name="Google Shape;1218;p66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32</a:t>
            </a:r>
            <a:endParaRPr b="1" sz="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9"/>
          <p:cNvSpPr txBox="1"/>
          <p:nvPr/>
        </p:nvSpPr>
        <p:spPr>
          <a:xfrm>
            <a:off x="1260025" y="1357475"/>
            <a:ext cx="4745400" cy="38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 the world of e-commerce, every click, purchase, and interaction matters. Online marketplaces like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have made shopping more convenient and accessible, connecting customers with products from all over the world. But behind every seamless transaction is a series of complex interactions that influence whether a customer will come back for more. 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Despite the boom in online shopping, many e-commerce platforms face common challenges. 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In this case, compared to the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Brazil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national data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with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77.2%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of repeat order rate for e-commerce in 2017,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just having a repeat order rate for </a:t>
            </a:r>
            <a:r>
              <a:rPr b="1" lang="id" sz="200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3%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from total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customers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. This condition can directly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impact traffic, sales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, and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brand loyalty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in the future.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This project aims to explore the key pain points in Olist’s e-commerce platform, analyze the causes of this situation, and propose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actionable solutions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to improve the overall customer experience.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Our goal is to find actionable insights that will help </a:t>
            </a:r>
            <a:r>
              <a:rPr b="1" lang="id" sz="1000">
                <a:solidFill>
                  <a:srgbClr val="0C29D0"/>
                </a:solidFill>
                <a:latin typeface="Montserrat"/>
                <a:ea typeface="Montserrat"/>
                <a:cs typeface="Montserrat"/>
                <a:sym typeface="Montserrat"/>
              </a:rPr>
              <a:t>Olist</a:t>
            </a:r>
            <a:r>
              <a:rPr lang="id" sz="1000">
                <a:latin typeface="Montserrat"/>
                <a:ea typeface="Montserrat"/>
                <a:cs typeface="Montserrat"/>
                <a:sym typeface="Montserrat"/>
              </a:rPr>
              <a:t> create a better, more seamless shopping experience, not only drives sales but builds lasting relationships with customers.</a:t>
            </a:r>
            <a:endParaRPr sz="10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just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59595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295" name="Google Shape;295;p29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296" name="Google Shape;296;p29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297" name="Google Shape;297;p29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8" name="Google Shape;298;p29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299" name="Google Shape;299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00" name="Google Shape;300;p2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1" name="Google Shape;301;p29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02" name="Google Shape;302;p2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03" name="Google Shape;303;p29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04" name="Google Shape;304;p29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29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Background of Project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06" name="Google Shape;306;p29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Brazil National Data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i="1"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7" name="Google Shape;307;p29" title="Repeat Order Rate.png"/>
          <p:cNvPicPr preferRelativeResize="0"/>
          <p:nvPr/>
        </p:nvPicPr>
        <p:blipFill rotWithShape="1">
          <a:blip r:embed="rId5">
            <a:alphaModFix/>
          </a:blip>
          <a:srcRect b="0" l="20107" r="19673" t="0"/>
          <a:stretch/>
        </p:blipFill>
        <p:spPr>
          <a:xfrm>
            <a:off x="6170600" y="1766500"/>
            <a:ext cx="2377375" cy="2441118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9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b="1" sz="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0789" y="1733800"/>
            <a:ext cx="6127225" cy="792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8" name="Google Shape;318;p30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19" name="Google Shape;319;p30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0" name="Google Shape;320;p30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1" name="Google Shape;321;p30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22" name="Google Shape;322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23" name="Google Shape;323;p3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4" name="Google Shape;324;p30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25" name="Google Shape;325;p3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26" name="Google Shape;326;p30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7" name="Google Shape;327;p30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Project Goals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328" name="Google Shape;328;p30" title="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0837" y="3604426"/>
            <a:ext cx="7027124" cy="1372075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30"/>
          <p:cNvSpPr txBox="1"/>
          <p:nvPr/>
        </p:nvSpPr>
        <p:spPr>
          <a:xfrm>
            <a:off x="3969159" y="3365216"/>
            <a:ext cx="15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Objectives</a:t>
            </a:r>
            <a:endParaRPr b="1" sz="600"/>
          </a:p>
        </p:txBody>
      </p:sp>
      <p:sp>
        <p:nvSpPr>
          <p:cNvPr id="331" name="Google Shape;331;p30"/>
          <p:cNvSpPr txBox="1"/>
          <p:nvPr/>
        </p:nvSpPr>
        <p:spPr>
          <a:xfrm>
            <a:off x="1765463" y="1775600"/>
            <a:ext cx="59001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id" sz="1200">
                <a:latin typeface="Montserrat Medium"/>
                <a:ea typeface="Montserrat Medium"/>
                <a:cs typeface="Montserrat Medium"/>
                <a:sym typeface="Montserrat Medium"/>
              </a:rPr>
              <a:t>“How to increase its customer repeat order rate from 3% to 10% over the next year by leveraging customer segmentation insights and building a predictive model to identify and target high-potential repeat buyers?”</a:t>
            </a:r>
            <a:endParaRPr i="1" sz="12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30"/>
          <p:cNvSpPr txBox="1"/>
          <p:nvPr/>
        </p:nvSpPr>
        <p:spPr>
          <a:xfrm>
            <a:off x="3969159" y="1468016"/>
            <a:ext cx="1510500" cy="1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2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Problem</a:t>
            </a:r>
            <a:endParaRPr b="1" sz="600"/>
          </a:p>
        </p:txBody>
      </p:sp>
      <p:sp>
        <p:nvSpPr>
          <p:cNvPr id="333" name="Google Shape;333;p30"/>
          <p:cNvSpPr/>
          <p:nvPr/>
        </p:nvSpPr>
        <p:spPr>
          <a:xfrm>
            <a:off x="4633638" y="2621963"/>
            <a:ext cx="181500" cy="5715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0C29D0"/>
          </a:solidFill>
          <a:ln cap="flat" cmpd="sng" w="9525">
            <a:solidFill>
              <a:srgbClr val="0C29D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4" name="Google Shape;334;p30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b="1" sz="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3" name="Google Shape;343;p31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44" name="Google Shape;344;p31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5" name="Google Shape;345;p31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6" name="Google Shape;346;p31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47" name="Google Shape;347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48" name="Google Shape;348;p3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9" name="Google Shape;349;p31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Hypothesis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50" name="Google Shape;350;p31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51" name="Google Shape;351;p3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52" name="Google Shape;352;p31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53" name="Google Shape;353;p31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31"/>
          <p:cNvSpPr txBox="1"/>
          <p:nvPr/>
        </p:nvSpPr>
        <p:spPr>
          <a:xfrm>
            <a:off x="275500" y="4875925"/>
            <a:ext cx="29766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Source : ‘</a:t>
            </a:r>
            <a:r>
              <a:rPr i="1" lang="id" sz="849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action="ppaction://hlinksldjump" r:id="rId4"/>
              </a:rPr>
              <a:t>Root Cause Analysis</a:t>
            </a:r>
            <a:r>
              <a:rPr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’</a:t>
            </a:r>
            <a:endParaRPr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5" name="Google Shape;355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29850" y="2869937"/>
            <a:ext cx="2184274" cy="1826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119065" y="1293350"/>
            <a:ext cx="2184285" cy="182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48875" y="1284497"/>
            <a:ext cx="2184275" cy="1844165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31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b="1" sz="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2"/>
          <p:cNvGrpSpPr/>
          <p:nvPr/>
        </p:nvGrpSpPr>
        <p:grpSpPr>
          <a:xfrm>
            <a:off x="-4972763" y="-1097358"/>
            <a:ext cx="6127207" cy="6240872"/>
            <a:chOff x="0" y="0"/>
            <a:chExt cx="832094" cy="847530"/>
          </a:xfrm>
        </p:grpSpPr>
        <p:sp>
          <p:nvSpPr>
            <p:cNvPr id="368" name="Google Shape;368;p32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69" name="Google Shape;369;p32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0" name="Google Shape;370;p32"/>
          <p:cNvGrpSpPr/>
          <p:nvPr/>
        </p:nvGrpSpPr>
        <p:grpSpPr>
          <a:xfrm>
            <a:off x="8694038" y="1698031"/>
            <a:ext cx="3179105" cy="3179105"/>
            <a:chOff x="0" y="0"/>
            <a:chExt cx="812800" cy="812800"/>
          </a:xfrm>
        </p:grpSpPr>
        <p:sp>
          <p:nvSpPr>
            <p:cNvPr id="371" name="Google Shape;371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372" name="Google Shape;372;p3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3" name="Google Shape;373;p32"/>
          <p:cNvSpPr txBox="1"/>
          <p:nvPr/>
        </p:nvSpPr>
        <p:spPr>
          <a:xfrm>
            <a:off x="2160825" y="497875"/>
            <a:ext cx="5900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id" sz="32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Research Methodology</a:t>
            </a:r>
            <a:endParaRPr sz="3200">
              <a:solidFill>
                <a:schemeClr val="dk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grpSp>
        <p:nvGrpSpPr>
          <p:cNvPr id="374" name="Google Shape;374;p32"/>
          <p:cNvGrpSpPr/>
          <p:nvPr/>
        </p:nvGrpSpPr>
        <p:grpSpPr>
          <a:xfrm>
            <a:off x="8582536" y="2205723"/>
            <a:ext cx="3179105" cy="3179105"/>
            <a:chOff x="0" y="0"/>
            <a:chExt cx="812800" cy="812800"/>
          </a:xfrm>
        </p:grpSpPr>
        <p:sp>
          <p:nvSpPr>
            <p:cNvPr id="375" name="Google Shape;375;p3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376" name="Google Shape;376;p32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77" name="Google Shape;377;p32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74974" y="-411199"/>
            <a:ext cx="1404300" cy="14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32"/>
          <p:cNvSpPr/>
          <p:nvPr/>
        </p:nvSpPr>
        <p:spPr>
          <a:xfrm rot="-5400000">
            <a:off x="1497329" y="227981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79" name="Google Shape;379;p32"/>
          <p:cNvSpPr/>
          <p:nvPr/>
        </p:nvSpPr>
        <p:spPr>
          <a:xfrm rot="-5400000">
            <a:off x="1245370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0" name="Google Shape;380;p32"/>
          <p:cNvSpPr/>
          <p:nvPr/>
        </p:nvSpPr>
        <p:spPr>
          <a:xfrm rot="5400000">
            <a:off x="2624405" y="286149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81" name="Google Shape;381;p32"/>
          <p:cNvSpPr/>
          <p:nvPr/>
        </p:nvSpPr>
        <p:spPr>
          <a:xfrm rot="-5400000">
            <a:off x="2385652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2" name="Google Shape;382;p32"/>
          <p:cNvSpPr/>
          <p:nvPr/>
        </p:nvSpPr>
        <p:spPr>
          <a:xfrm rot="-5400000">
            <a:off x="3744535" y="227986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83" name="Google Shape;383;p32"/>
          <p:cNvSpPr/>
          <p:nvPr/>
        </p:nvSpPr>
        <p:spPr>
          <a:xfrm rot="-5400000">
            <a:off x="3492576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4" name="Google Shape;384;p32"/>
          <p:cNvSpPr/>
          <p:nvPr/>
        </p:nvSpPr>
        <p:spPr>
          <a:xfrm rot="5400000">
            <a:off x="4871611" y="286154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85" name="Google Shape;385;p32"/>
          <p:cNvSpPr/>
          <p:nvPr/>
        </p:nvSpPr>
        <p:spPr>
          <a:xfrm rot="-5400000">
            <a:off x="4632858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6" name="Google Shape;386;p32"/>
          <p:cNvSpPr/>
          <p:nvPr/>
        </p:nvSpPr>
        <p:spPr>
          <a:xfrm rot="-5400000">
            <a:off x="5993593" y="2279863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0" y="0"/>
                </a:moveTo>
                <a:lnTo>
                  <a:pt x="1140547" y="0"/>
                </a:lnTo>
                <a:lnTo>
                  <a:pt x="1140547" y="2342919"/>
                </a:lnTo>
                <a:lnTo>
                  <a:pt x="0" y="23429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87" name="Google Shape;387;p32"/>
          <p:cNvSpPr/>
          <p:nvPr/>
        </p:nvSpPr>
        <p:spPr>
          <a:xfrm rot="-5400000">
            <a:off x="5741634" y="2637986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88" name="Google Shape;388;p32"/>
          <p:cNvSpPr/>
          <p:nvPr/>
        </p:nvSpPr>
        <p:spPr>
          <a:xfrm rot="5400000">
            <a:off x="7117739" y="2861492"/>
            <a:ext cx="581679" cy="1136316"/>
          </a:xfrm>
          <a:custGeom>
            <a:rect b="b" l="l" r="r" t="t"/>
            <a:pathLst>
              <a:path extrusionOk="0" h="2342919" w="1140547">
                <a:moveTo>
                  <a:pt x="1140547" y="2342919"/>
                </a:moveTo>
                <a:lnTo>
                  <a:pt x="0" y="2342919"/>
                </a:lnTo>
                <a:lnTo>
                  <a:pt x="0" y="0"/>
                </a:lnTo>
                <a:lnTo>
                  <a:pt x="1140547" y="0"/>
                </a:lnTo>
                <a:lnTo>
                  <a:pt x="1140547" y="2342919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-105418" r="0" t="0"/>
            </a:stretch>
          </a:blipFill>
          <a:ln>
            <a:noFill/>
          </a:ln>
        </p:spPr>
      </p:sp>
      <p:sp>
        <p:nvSpPr>
          <p:cNvPr id="389" name="Google Shape;389;p32"/>
          <p:cNvSpPr/>
          <p:nvPr/>
        </p:nvSpPr>
        <p:spPr>
          <a:xfrm rot="-5400000">
            <a:off x="6878986" y="2637935"/>
            <a:ext cx="1054701" cy="1003000"/>
          </a:xfrm>
          <a:custGeom>
            <a:rect b="b" l="l" r="r" t="t"/>
            <a:pathLst>
              <a:path extrusionOk="0" h="2068041" w="2068041">
                <a:moveTo>
                  <a:pt x="0" y="0"/>
                </a:moveTo>
                <a:lnTo>
                  <a:pt x="2068041" y="0"/>
                </a:lnTo>
                <a:lnTo>
                  <a:pt x="2068041" y="2068041"/>
                </a:lnTo>
                <a:lnTo>
                  <a:pt x="0" y="206804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0" name="Google Shape;390;p32"/>
          <p:cNvSpPr/>
          <p:nvPr/>
        </p:nvSpPr>
        <p:spPr>
          <a:xfrm>
            <a:off x="7209391" y="2856487"/>
            <a:ext cx="408216" cy="546509"/>
          </a:xfrm>
          <a:custGeom>
            <a:rect b="b" l="l" r="r" t="t"/>
            <a:pathLst>
              <a:path extrusionOk="0" h="1071587" w="841683">
                <a:moveTo>
                  <a:pt x="0" y="0"/>
                </a:moveTo>
                <a:lnTo>
                  <a:pt x="841683" y="0"/>
                </a:lnTo>
                <a:lnTo>
                  <a:pt x="841683" y="1071587"/>
                </a:lnTo>
                <a:lnTo>
                  <a:pt x="0" y="1071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1" name="Google Shape;391;p32"/>
          <p:cNvSpPr/>
          <p:nvPr/>
        </p:nvSpPr>
        <p:spPr>
          <a:xfrm>
            <a:off x="6083427" y="2932894"/>
            <a:ext cx="425050" cy="368906"/>
          </a:xfrm>
          <a:custGeom>
            <a:rect b="b" l="l" r="r" t="t"/>
            <a:pathLst>
              <a:path extrusionOk="0" h="726908" w="841683">
                <a:moveTo>
                  <a:pt x="0" y="0"/>
                </a:moveTo>
                <a:lnTo>
                  <a:pt x="841683" y="0"/>
                </a:lnTo>
                <a:lnTo>
                  <a:pt x="841683" y="726908"/>
                </a:lnTo>
                <a:lnTo>
                  <a:pt x="0" y="7269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32"/>
          <p:cNvSpPr/>
          <p:nvPr/>
        </p:nvSpPr>
        <p:spPr>
          <a:xfrm>
            <a:off x="4930813" y="2896483"/>
            <a:ext cx="459603" cy="484174"/>
          </a:xfrm>
          <a:custGeom>
            <a:rect b="b" l="l" r="r" t="t"/>
            <a:pathLst>
              <a:path extrusionOk="0" h="949361" w="947635">
                <a:moveTo>
                  <a:pt x="0" y="0"/>
                </a:moveTo>
                <a:lnTo>
                  <a:pt x="947636" y="0"/>
                </a:lnTo>
                <a:lnTo>
                  <a:pt x="947636" y="949362"/>
                </a:lnTo>
                <a:lnTo>
                  <a:pt x="0" y="9493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3" name="Google Shape;393;p32"/>
          <p:cNvSpPr/>
          <p:nvPr/>
        </p:nvSpPr>
        <p:spPr>
          <a:xfrm>
            <a:off x="1580632" y="2962440"/>
            <a:ext cx="408216" cy="402966"/>
          </a:xfrm>
          <a:custGeom>
            <a:rect b="b" l="l" r="r" t="t"/>
            <a:pathLst>
              <a:path extrusionOk="0" h="790130" w="841683">
                <a:moveTo>
                  <a:pt x="0" y="0"/>
                </a:moveTo>
                <a:lnTo>
                  <a:pt x="841683" y="0"/>
                </a:lnTo>
                <a:lnTo>
                  <a:pt x="841683" y="790130"/>
                </a:lnTo>
                <a:lnTo>
                  <a:pt x="0" y="790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p32"/>
          <p:cNvSpPr/>
          <p:nvPr/>
        </p:nvSpPr>
        <p:spPr>
          <a:xfrm>
            <a:off x="2741306" y="2926659"/>
            <a:ext cx="408216" cy="423893"/>
          </a:xfrm>
          <a:custGeom>
            <a:rect b="b" l="l" r="r" t="t"/>
            <a:pathLst>
              <a:path extrusionOk="0" h="831162" w="841683">
                <a:moveTo>
                  <a:pt x="0" y="0"/>
                </a:moveTo>
                <a:lnTo>
                  <a:pt x="841683" y="0"/>
                </a:lnTo>
                <a:lnTo>
                  <a:pt x="841683" y="831162"/>
                </a:lnTo>
                <a:lnTo>
                  <a:pt x="0" y="8311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5" name="Google Shape;395;p32"/>
          <p:cNvSpPr/>
          <p:nvPr/>
        </p:nvSpPr>
        <p:spPr>
          <a:xfrm>
            <a:off x="3833124" y="2936222"/>
            <a:ext cx="408216" cy="429258"/>
          </a:xfrm>
          <a:custGeom>
            <a:rect b="b" l="l" r="r" t="t"/>
            <a:pathLst>
              <a:path extrusionOk="0" h="841683" w="841683">
                <a:moveTo>
                  <a:pt x="0" y="0"/>
                </a:moveTo>
                <a:lnTo>
                  <a:pt x="841683" y="0"/>
                </a:lnTo>
                <a:lnTo>
                  <a:pt x="841683" y="841682"/>
                </a:lnTo>
                <a:lnTo>
                  <a:pt x="0" y="8416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6" name="Google Shape;396;p32"/>
          <p:cNvSpPr txBox="1"/>
          <p:nvPr/>
        </p:nvSpPr>
        <p:spPr>
          <a:xfrm>
            <a:off x="3305458" y="393619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Preparation</a:t>
            </a:r>
            <a:endParaRPr b="1" sz="200"/>
          </a:p>
        </p:txBody>
      </p:sp>
      <p:sp>
        <p:nvSpPr>
          <p:cNvPr id="397" name="Google Shape;397;p32"/>
          <p:cNvSpPr txBox="1"/>
          <p:nvPr/>
        </p:nvSpPr>
        <p:spPr>
          <a:xfrm>
            <a:off x="5557858" y="3936165"/>
            <a:ext cx="1461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Customer Segmentation &amp; </a:t>
            </a:r>
            <a:endParaRPr b="1" sz="849">
              <a:solidFill>
                <a:srgbClr val="343432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Random Forest Classifier</a:t>
            </a:r>
            <a:endParaRPr b="1" sz="200"/>
          </a:p>
        </p:txBody>
      </p:sp>
      <p:sp>
        <p:nvSpPr>
          <p:cNvPr id="398" name="Google Shape;398;p32"/>
          <p:cNvSpPr txBox="1"/>
          <p:nvPr/>
        </p:nvSpPr>
        <p:spPr>
          <a:xfrm>
            <a:off x="6297900" y="1553500"/>
            <a:ext cx="2079600" cy="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Insights &amp; Recommendation</a:t>
            </a:r>
            <a:endParaRPr b="1" sz="200"/>
          </a:p>
        </p:txBody>
      </p:sp>
      <p:sp>
        <p:nvSpPr>
          <p:cNvPr id="399" name="Google Shape;399;p32"/>
          <p:cNvSpPr txBox="1"/>
          <p:nvPr/>
        </p:nvSpPr>
        <p:spPr>
          <a:xfrm>
            <a:off x="2958600" y="4100125"/>
            <a:ext cx="2202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Handling duplicate, missing value, irrelevant column, unmatched rows, format data type, and typo by using Python.</a:t>
            </a:r>
            <a:endParaRPr sz="400"/>
          </a:p>
        </p:txBody>
      </p:sp>
      <p:sp>
        <p:nvSpPr>
          <p:cNvPr id="400" name="Google Shape;400;p32"/>
          <p:cNvSpPr txBox="1"/>
          <p:nvPr/>
        </p:nvSpPr>
        <p:spPr>
          <a:xfrm>
            <a:off x="617575" y="4100025"/>
            <a:ext cx="2247300" cy="2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Understand what is the business question and how to answer the question.</a:t>
            </a:r>
            <a:endParaRPr sz="400"/>
          </a:p>
        </p:txBody>
      </p:sp>
      <p:sp>
        <p:nvSpPr>
          <p:cNvPr id="401" name="Google Shape;401;p32"/>
          <p:cNvSpPr txBox="1"/>
          <p:nvPr/>
        </p:nvSpPr>
        <p:spPr>
          <a:xfrm>
            <a:off x="2199314" y="155283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Collection</a:t>
            </a:r>
            <a:endParaRPr b="1" sz="200"/>
          </a:p>
        </p:txBody>
      </p:sp>
      <p:sp>
        <p:nvSpPr>
          <p:cNvPr id="402" name="Google Shape;402;p32"/>
          <p:cNvSpPr txBox="1"/>
          <p:nvPr/>
        </p:nvSpPr>
        <p:spPr>
          <a:xfrm>
            <a:off x="1868449" y="1716775"/>
            <a:ext cx="2123400" cy="1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Gather dataset from </a:t>
            </a:r>
            <a:r>
              <a:rPr i="1"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kaggle.com.</a:t>
            </a:r>
            <a:endParaRPr i="1" sz="400"/>
          </a:p>
        </p:txBody>
      </p:sp>
      <p:sp>
        <p:nvSpPr>
          <p:cNvPr id="403" name="Google Shape;403;p32"/>
          <p:cNvSpPr txBox="1"/>
          <p:nvPr/>
        </p:nvSpPr>
        <p:spPr>
          <a:xfrm>
            <a:off x="4366073" y="1547067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Data Analysis</a:t>
            </a:r>
            <a:endParaRPr b="1" sz="200"/>
          </a:p>
        </p:txBody>
      </p:sp>
      <p:sp>
        <p:nvSpPr>
          <p:cNvPr id="404" name="Google Shape;404;p32"/>
          <p:cNvSpPr txBox="1"/>
          <p:nvPr/>
        </p:nvSpPr>
        <p:spPr>
          <a:xfrm>
            <a:off x="4085675" y="1711000"/>
            <a:ext cx="20430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Generate insight from data by using software : Spreadsheet, Python, and Tableau.</a:t>
            </a:r>
            <a:endParaRPr sz="400"/>
          </a:p>
        </p:txBody>
      </p:sp>
      <p:sp>
        <p:nvSpPr>
          <p:cNvPr id="405" name="Google Shape;405;p32"/>
          <p:cNvSpPr txBox="1"/>
          <p:nvPr/>
        </p:nvSpPr>
        <p:spPr>
          <a:xfrm>
            <a:off x="5390425" y="4415000"/>
            <a:ext cx="19407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Segmenting customers into several 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clusters</a:t>
            </a: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 and Predicting customers who will make a repeat order.</a:t>
            </a:r>
            <a:endParaRPr sz="400"/>
          </a:p>
        </p:txBody>
      </p:sp>
      <p:sp>
        <p:nvSpPr>
          <p:cNvPr id="406" name="Google Shape;406;p32"/>
          <p:cNvSpPr txBox="1"/>
          <p:nvPr/>
        </p:nvSpPr>
        <p:spPr>
          <a:xfrm>
            <a:off x="6297900" y="1938050"/>
            <a:ext cx="2284500" cy="4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d" sz="7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Summarize all the insight and make a business recommendation based on that insights for the stakeholder.</a:t>
            </a:r>
            <a:endParaRPr sz="400"/>
          </a:p>
        </p:txBody>
      </p:sp>
      <p:pic>
        <p:nvPicPr>
          <p:cNvPr id="407" name="Google Shape;407;p3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703934" y="3617709"/>
            <a:ext cx="93655" cy="23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2864928" y="2427628"/>
            <a:ext cx="93675" cy="237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3992003" y="3617675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0" name="Google Shape;410;p3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5113053" y="2441712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2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204216" y="3617675"/>
            <a:ext cx="93675" cy="235228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2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7331216" y="2429053"/>
            <a:ext cx="93675" cy="23731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1033327" y="3936090"/>
            <a:ext cx="1461000" cy="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8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Business Understanding</a:t>
            </a:r>
            <a:endParaRPr b="1" sz="200"/>
          </a:p>
        </p:txBody>
      </p:sp>
      <p:sp>
        <p:nvSpPr>
          <p:cNvPr id="414" name="Google Shape;414;p32"/>
          <p:cNvSpPr txBox="1"/>
          <p:nvPr/>
        </p:nvSpPr>
        <p:spPr>
          <a:xfrm>
            <a:off x="8732000" y="4917950"/>
            <a:ext cx="182400" cy="16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8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d" sz="1049">
                <a:solidFill>
                  <a:srgbClr val="343432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b="1" sz="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1F1F1"/>
        </a:solidFill>
      </p:bgPr>
    </p:bg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3" name="Google Shape;423;p33"/>
          <p:cNvCxnSpPr/>
          <p:nvPr/>
        </p:nvCxnSpPr>
        <p:spPr>
          <a:xfrm>
            <a:off x="764724" y="4281723"/>
            <a:ext cx="7733700" cy="0"/>
          </a:xfrm>
          <a:prstGeom prst="straightConnector1">
            <a:avLst/>
          </a:prstGeom>
          <a:noFill/>
          <a:ln cap="flat" cmpd="sng" w="38100">
            <a:solidFill>
              <a:srgbClr val="17726D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24" name="Google Shape;424;p33"/>
          <p:cNvGrpSpPr/>
          <p:nvPr/>
        </p:nvGrpSpPr>
        <p:grpSpPr>
          <a:xfrm>
            <a:off x="7852828" y="-143178"/>
            <a:ext cx="5985134" cy="5985134"/>
            <a:chOff x="0" y="0"/>
            <a:chExt cx="812800" cy="812800"/>
          </a:xfrm>
        </p:grpSpPr>
        <p:sp>
          <p:nvSpPr>
            <p:cNvPr id="425" name="Google Shape;425;p33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lnTo>
                    <a:pt x="812800" y="310462"/>
                  </a:lnTo>
                  <a:lnTo>
                    <a:pt x="657569" y="812800"/>
                  </a:lnTo>
                  <a:lnTo>
                    <a:pt x="155231" y="812800"/>
                  </a:lnTo>
                  <a:lnTo>
                    <a:pt x="0" y="310462"/>
                  </a:lnTo>
                  <a:lnTo>
                    <a:pt x="406400" y="0"/>
                  </a:lnTo>
                  <a:close/>
                </a:path>
              </a:pathLst>
            </a:custGeom>
            <a:gradFill>
              <a:gsLst>
                <a:gs pos="0">
                  <a:srgbClr val="F2F2F2"/>
                </a:gs>
                <a:gs pos="100000">
                  <a:srgbClr val="A6A6A6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426" name="Google Shape;426;p33"/>
            <p:cNvSpPr txBox="1"/>
            <p:nvPr/>
          </p:nvSpPr>
          <p:spPr>
            <a:xfrm>
              <a:off x="127000" y="165100"/>
              <a:ext cx="558900" cy="59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33"/>
          <p:cNvGrpSpPr/>
          <p:nvPr/>
        </p:nvGrpSpPr>
        <p:grpSpPr>
          <a:xfrm>
            <a:off x="-4467938" y="-1097358"/>
            <a:ext cx="6127207" cy="6240872"/>
            <a:chOff x="0" y="0"/>
            <a:chExt cx="832094" cy="847530"/>
          </a:xfrm>
        </p:grpSpPr>
        <p:sp>
          <p:nvSpPr>
            <p:cNvPr id="428" name="Google Shape;428;p33"/>
            <p:cNvSpPr/>
            <p:nvPr/>
          </p:nvSpPr>
          <p:spPr>
            <a:xfrm>
              <a:off x="0" y="0"/>
              <a:ext cx="832094" cy="847530"/>
            </a:xfrm>
            <a:custGeom>
              <a:rect b="b" l="l" r="r" t="t"/>
              <a:pathLst>
                <a:path extrusionOk="0" h="847530" w="832094">
                  <a:moveTo>
                    <a:pt x="416047" y="0"/>
                  </a:moveTo>
                  <a:lnTo>
                    <a:pt x="832094" y="323727"/>
                  </a:lnTo>
                  <a:lnTo>
                    <a:pt x="673179" y="847530"/>
                  </a:lnTo>
                  <a:lnTo>
                    <a:pt x="158916" y="847530"/>
                  </a:lnTo>
                  <a:lnTo>
                    <a:pt x="0" y="323727"/>
                  </a:lnTo>
                  <a:lnTo>
                    <a:pt x="416047" y="0"/>
                  </a:lnTo>
                  <a:close/>
                </a:path>
              </a:pathLst>
            </a:custGeom>
            <a:gradFill>
              <a:gsLst>
                <a:gs pos="0">
                  <a:srgbClr val="3176EE"/>
                </a:gs>
                <a:gs pos="100000">
                  <a:srgbClr val="113D8A"/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</p:sp>
        <p:sp>
          <p:nvSpPr>
            <p:cNvPr id="429" name="Google Shape;429;p33"/>
            <p:cNvSpPr txBox="1"/>
            <p:nvPr/>
          </p:nvSpPr>
          <p:spPr>
            <a:xfrm>
              <a:off x="130015" y="173782"/>
              <a:ext cx="572100" cy="62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5400" lIns="25400" spcFirstLastPara="1" rIns="25400" wrap="square" tIns="254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30" name="Google Shape;430;p33" title="Log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50469" y="-563595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33"/>
          <p:cNvSpPr txBox="1"/>
          <p:nvPr/>
        </p:nvSpPr>
        <p:spPr>
          <a:xfrm>
            <a:off x="1659275" y="1132900"/>
            <a:ext cx="7042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Customer Behavior 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id" sz="32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Analysis</a:t>
            </a:r>
            <a:endParaRPr sz="3200">
              <a:solidFill>
                <a:schemeClr val="dk1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32" name="Google Shape;432;p33" title="RevoU Log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345" y="1151553"/>
            <a:ext cx="901800" cy="774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00FABD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