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
      <p:font typeface="Montserrat"/>
      <p:regular r:id="rId33"/>
      <p:bold r:id="rId34"/>
      <p:italic r:id="rId35"/>
      <p:boldItalic r:id="rId36"/>
    </p:embeddedFont>
    <p:embeddedFont>
      <p:font typeface="Montserrat ExtraBold"/>
      <p:bold r:id="rId37"/>
      <p:boldItalic r:id="rId38"/>
    </p:embeddedFon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AA9445-DF38-4302-A04F-E63A03C7416D}">
  <a:tblStyle styleId="{FDAA9445-DF38-4302-A04F-E63A03C741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3.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ato-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4.xml"/><Relationship Id="rId33" Type="http://schemas.openxmlformats.org/officeDocument/2006/relationships/font" Target="fonts/Montserrat-regular.fntdata"/><Relationship Id="rId10" Type="http://schemas.openxmlformats.org/officeDocument/2006/relationships/slide" Target="slides/slide3.xml"/><Relationship Id="rId32" Type="http://schemas.openxmlformats.org/officeDocument/2006/relationships/font" Target="fonts/Lato-boldItalic.fntdata"/><Relationship Id="rId13" Type="http://schemas.openxmlformats.org/officeDocument/2006/relationships/slide" Target="slides/slide6.xml"/><Relationship Id="rId35" Type="http://schemas.openxmlformats.org/officeDocument/2006/relationships/font" Target="fonts/Montserrat-italic.fntdata"/><Relationship Id="rId12" Type="http://schemas.openxmlformats.org/officeDocument/2006/relationships/slide" Target="slides/slide5.xml"/><Relationship Id="rId34" Type="http://schemas.openxmlformats.org/officeDocument/2006/relationships/font" Target="fonts/Montserrat-bold.fntdata"/><Relationship Id="rId15" Type="http://schemas.openxmlformats.org/officeDocument/2006/relationships/slide" Target="slides/slide8.xml"/><Relationship Id="rId37" Type="http://schemas.openxmlformats.org/officeDocument/2006/relationships/font" Target="fonts/MontserratExtraBold-bold.fntdata"/><Relationship Id="rId14" Type="http://schemas.openxmlformats.org/officeDocument/2006/relationships/slide" Target="slides/slide7.xml"/><Relationship Id="rId36" Type="http://schemas.openxmlformats.org/officeDocument/2006/relationships/font" Target="fonts/Montserrat-boldItalic.fntdata"/><Relationship Id="rId17" Type="http://schemas.openxmlformats.org/officeDocument/2006/relationships/slide" Target="slides/slide10.xml"/><Relationship Id="rId39" Type="http://schemas.openxmlformats.org/officeDocument/2006/relationships/font" Target="fonts/RobotoMono-regular.fntdata"/><Relationship Id="rId16" Type="http://schemas.openxmlformats.org/officeDocument/2006/relationships/slide" Target="slides/slide9.xml"/><Relationship Id="rId38" Type="http://schemas.openxmlformats.org/officeDocument/2006/relationships/font" Target="fonts/MontserratExtraBold-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365a44b32e_2_10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59" name="Google Shape;159;g3365a44b32e_2_10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160" name="Google Shape;160;g3365a44b32e_2_10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3365a44b32e_2_10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3365a44b32e_2_10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63" name="Google Shape;163;g3365a44b32e_2_10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3da2a2040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3da2a2040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33032e15b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33032e15b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33032e15b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33032e15b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3884c9b2f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3884c9b2f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3dc31ac3c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3dc31ac3c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5ee7cdac05_0_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73" name="Google Shape;373;g35ee7cdac05_0_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374" name="Google Shape;374;g35ee7cdac05_0_1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35ee7cdac05_0_1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35ee7cdac05_0_1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77" name="Google Shape;377;g35ee7cdac05_0_1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5ee7cdac05_0_3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92" name="Google Shape;392;g35ee7cdac05_0_3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393" name="Google Shape;393;g35ee7cdac05_0_3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g35ee7cdac05_0_3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35ee7cdac05_0_3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96" name="Google Shape;396;g35ee7cdac05_0_3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365a44b32e_2_31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11" name="Google Shape;411;g3365a44b32e_2_31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412" name="Google Shape;412;g3365a44b32e_2_31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g3365a44b32e_2_31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3365a44b32e_2_31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15" name="Google Shape;415;g3365a44b32e_2_31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40fd9c2c60_0_2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88" name="Google Shape;188;g340fd9c2c60_0_2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189" name="Google Shape;189;g340fd9c2c60_0_21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340fd9c2c60_0_21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340fd9c2c60_0_21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92" name="Google Shape;192;g340fd9c2c60_0_21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40fd9c2c60_0_50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08" name="Google Shape;208;g340fd9c2c60_0_50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209" name="Google Shape;209;g340fd9c2c60_0_50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340fd9c2c60_0_50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340fd9c2c60_0_50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12" name="Google Shape;212;g340fd9c2c60_0_50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40fd9c2c60_0_52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28" name="Google Shape;228;g340fd9c2c60_0_52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229" name="Google Shape;229;g340fd9c2c60_0_52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340fd9c2c60_0_52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340fd9c2c60_0_52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32" name="Google Shape;232;g340fd9c2c60_0_52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40fd9c2c60_0_54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49" name="Google Shape;249;g340fd9c2c60_0_54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250" name="Google Shape;250;g340fd9c2c60_0_54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340fd9c2c60_0_54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340fd9c2c60_0_54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53" name="Google Shape;253;g340fd9c2c60_0_54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40fd9c2c60_0_56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70" name="Google Shape;270;g340fd9c2c60_0_56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271" name="Google Shape;271;g340fd9c2c60_0_56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340fd9c2c60_0_56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340fd9c2c60_0_56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74" name="Google Shape;274;g340fd9c2c60_0_56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40fd9c2c60_0_58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90" name="Google Shape;290;g340fd9c2c60_0_58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291" name="Google Shape;291;g340fd9c2c60_0_58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340fd9c2c60_0_58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340fd9c2c60_0_58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94" name="Google Shape;294;g340fd9c2c60_0_58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31954f075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31954f075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32d644b00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32d644b00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1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0" name="Google Shape;90;p1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1" name="Google Shape;91;p1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15"/>
          <p:cNvSpPr txBox="1"/>
          <p:nvPr>
            <p:ph type="ctrTitle"/>
          </p:nvPr>
        </p:nvSpPr>
        <p:spPr>
          <a:xfrm>
            <a:off x="342900" y="1065213"/>
            <a:ext cx="3886200" cy="7350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4" name="Google Shape;94;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95" name="Google Shape;95;p15"/>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6" name="Google Shape;96;p15"/>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15"/>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8" name="Shape 98"/>
        <p:cNvGrpSpPr/>
        <p:nvPr/>
      </p:nvGrpSpPr>
      <p:grpSpPr>
        <a:xfrm>
          <a:off x="0" y="0"/>
          <a:ext cx="0" cy="0"/>
          <a:chOff x="0" y="0"/>
          <a:chExt cx="0" cy="0"/>
        </a:xfrm>
      </p:grpSpPr>
      <p:sp>
        <p:nvSpPr>
          <p:cNvPr id="99" name="Google Shape;99;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0" name="Google Shape;100;p16"/>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01" name="Google Shape;101;p16"/>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2" name="Google Shape;102;p16"/>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3" name="Google Shape;103;p16"/>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4" name="Shape 104"/>
        <p:cNvGrpSpPr/>
        <p:nvPr/>
      </p:nvGrpSpPr>
      <p:grpSpPr>
        <a:xfrm>
          <a:off x="0" y="0"/>
          <a:ext cx="0" cy="0"/>
          <a:chOff x="0" y="0"/>
          <a:chExt cx="0" cy="0"/>
        </a:xfrm>
      </p:grpSpPr>
      <p:sp>
        <p:nvSpPr>
          <p:cNvPr id="105" name="Google Shape;105;p17"/>
          <p:cNvSpPr txBox="1"/>
          <p:nvPr>
            <p:ph type="title"/>
          </p:nvPr>
        </p:nvSpPr>
        <p:spPr>
          <a:xfrm>
            <a:off x="361156" y="2203450"/>
            <a:ext cx="3886200" cy="681000"/>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6" name="Google Shape;106;p17"/>
          <p:cNvSpPr txBox="1"/>
          <p:nvPr>
            <p:ph idx="1" type="body"/>
          </p:nvPr>
        </p:nvSpPr>
        <p:spPr>
          <a:xfrm>
            <a:off x="361156" y="1453357"/>
            <a:ext cx="3886200" cy="7503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107" name="Google Shape;107;p17"/>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8" name="Google Shape;108;p17"/>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9" name="Google Shape;109;p17"/>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0" name="Shape 110"/>
        <p:cNvGrpSpPr/>
        <p:nvPr/>
      </p:nvGrpSpPr>
      <p:grpSpPr>
        <a:xfrm>
          <a:off x="0" y="0"/>
          <a:ext cx="0" cy="0"/>
          <a:chOff x="0" y="0"/>
          <a:chExt cx="0" cy="0"/>
        </a:xfrm>
      </p:grpSpPr>
      <p:sp>
        <p:nvSpPr>
          <p:cNvPr id="111" name="Google Shape;111;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2" name="Google Shape;112;p18"/>
          <p:cNvSpPr txBox="1"/>
          <p:nvPr>
            <p:ph idx="1" type="body"/>
          </p:nvPr>
        </p:nvSpPr>
        <p:spPr>
          <a:xfrm>
            <a:off x="2286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113" name="Google Shape;113;p18"/>
          <p:cNvSpPr txBox="1"/>
          <p:nvPr>
            <p:ph idx="2" type="body"/>
          </p:nvPr>
        </p:nvSpPr>
        <p:spPr>
          <a:xfrm>
            <a:off x="23241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114" name="Google Shape;114;p18"/>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5" name="Google Shape;115;p18"/>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6" name="Google Shape;116;p18"/>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7" name="Shape 117"/>
        <p:cNvGrpSpPr/>
        <p:nvPr/>
      </p:nvGrpSpPr>
      <p:grpSpPr>
        <a:xfrm>
          <a:off x="0" y="0"/>
          <a:ext cx="0" cy="0"/>
          <a:chOff x="0" y="0"/>
          <a:chExt cx="0" cy="0"/>
        </a:xfrm>
      </p:grpSpPr>
      <p:sp>
        <p:nvSpPr>
          <p:cNvPr id="118" name="Google Shape;118;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9" name="Google Shape;119;p19"/>
          <p:cNvSpPr txBox="1"/>
          <p:nvPr>
            <p:ph idx="1" type="body"/>
          </p:nvPr>
        </p:nvSpPr>
        <p:spPr>
          <a:xfrm>
            <a:off x="228600" y="767556"/>
            <a:ext cx="2020200" cy="3201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120" name="Google Shape;120;p19"/>
          <p:cNvSpPr txBox="1"/>
          <p:nvPr>
            <p:ph idx="2" type="body"/>
          </p:nvPr>
        </p:nvSpPr>
        <p:spPr>
          <a:xfrm>
            <a:off x="228600" y="1087438"/>
            <a:ext cx="2020200" cy="1975800"/>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121" name="Google Shape;121;p19"/>
          <p:cNvSpPr txBox="1"/>
          <p:nvPr>
            <p:ph idx="3" type="body"/>
          </p:nvPr>
        </p:nvSpPr>
        <p:spPr>
          <a:xfrm>
            <a:off x="2322513" y="767556"/>
            <a:ext cx="2021100" cy="3201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122" name="Google Shape;122;p19"/>
          <p:cNvSpPr txBox="1"/>
          <p:nvPr>
            <p:ph idx="4" type="body"/>
          </p:nvPr>
        </p:nvSpPr>
        <p:spPr>
          <a:xfrm>
            <a:off x="2322513" y="1087438"/>
            <a:ext cx="2021100" cy="1975800"/>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123" name="Google Shape;123;p19"/>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19"/>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5" name="Google Shape;125;p19"/>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6" name="Shape 126"/>
        <p:cNvGrpSpPr/>
        <p:nvPr/>
      </p:nvGrpSpPr>
      <p:grpSpPr>
        <a:xfrm>
          <a:off x="0" y="0"/>
          <a:ext cx="0" cy="0"/>
          <a:chOff x="0" y="0"/>
          <a:chExt cx="0" cy="0"/>
        </a:xfrm>
      </p:grpSpPr>
      <p:sp>
        <p:nvSpPr>
          <p:cNvPr id="127" name="Google Shape;127;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8" name="Google Shape;128;p20"/>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9" name="Google Shape;129;p20"/>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0" name="Google Shape;130;p20"/>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1" name="Shape 131"/>
        <p:cNvGrpSpPr/>
        <p:nvPr/>
      </p:nvGrpSpPr>
      <p:grpSpPr>
        <a:xfrm>
          <a:off x="0" y="0"/>
          <a:ext cx="0" cy="0"/>
          <a:chOff x="0" y="0"/>
          <a:chExt cx="0" cy="0"/>
        </a:xfrm>
      </p:grpSpPr>
      <p:sp>
        <p:nvSpPr>
          <p:cNvPr id="132" name="Google Shape;132;p21"/>
          <p:cNvSpPr txBox="1"/>
          <p:nvPr>
            <p:ph type="title"/>
          </p:nvPr>
        </p:nvSpPr>
        <p:spPr>
          <a:xfrm>
            <a:off x="228600" y="136525"/>
            <a:ext cx="1504200" cy="581100"/>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33" name="Google Shape;133;p21"/>
          <p:cNvSpPr txBox="1"/>
          <p:nvPr>
            <p:ph idx="1" type="body"/>
          </p:nvPr>
        </p:nvSpPr>
        <p:spPr>
          <a:xfrm>
            <a:off x="1787525" y="136525"/>
            <a:ext cx="2556000" cy="2926500"/>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34" name="Google Shape;134;p21"/>
          <p:cNvSpPr txBox="1"/>
          <p:nvPr>
            <p:ph idx="2" type="body"/>
          </p:nvPr>
        </p:nvSpPr>
        <p:spPr>
          <a:xfrm>
            <a:off x="228600" y="717550"/>
            <a:ext cx="1504200" cy="2345700"/>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35" name="Google Shape;135;p21"/>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6" name="Google Shape;136;p21"/>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7" name="Google Shape;137;p21"/>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8" name="Shape 138"/>
        <p:cNvGrpSpPr/>
        <p:nvPr/>
      </p:nvGrpSpPr>
      <p:grpSpPr>
        <a:xfrm>
          <a:off x="0" y="0"/>
          <a:ext cx="0" cy="0"/>
          <a:chOff x="0" y="0"/>
          <a:chExt cx="0" cy="0"/>
        </a:xfrm>
      </p:grpSpPr>
      <p:sp>
        <p:nvSpPr>
          <p:cNvPr id="139" name="Google Shape;139;p22"/>
          <p:cNvSpPr txBox="1"/>
          <p:nvPr>
            <p:ph type="title"/>
          </p:nvPr>
        </p:nvSpPr>
        <p:spPr>
          <a:xfrm>
            <a:off x="896144" y="2400300"/>
            <a:ext cx="2743200" cy="283500"/>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40" name="Google Shape;140;p22"/>
          <p:cNvSpPr/>
          <p:nvPr>
            <p:ph idx="2" type="pic"/>
          </p:nvPr>
        </p:nvSpPr>
        <p:spPr>
          <a:xfrm>
            <a:off x="896144" y="306388"/>
            <a:ext cx="2743200" cy="2057400"/>
          </a:xfrm>
          <a:prstGeom prst="rect">
            <a:avLst/>
          </a:prstGeom>
          <a:noFill/>
          <a:ln>
            <a:noFill/>
          </a:ln>
        </p:spPr>
      </p:sp>
      <p:sp>
        <p:nvSpPr>
          <p:cNvPr id="141" name="Google Shape;141;p22"/>
          <p:cNvSpPr txBox="1"/>
          <p:nvPr>
            <p:ph idx="1" type="body"/>
          </p:nvPr>
        </p:nvSpPr>
        <p:spPr>
          <a:xfrm>
            <a:off x="896144" y="2683669"/>
            <a:ext cx="2743200" cy="402600"/>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42" name="Google Shape;142;p22"/>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3" name="Google Shape;143;p22"/>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4" name="Google Shape;144;p22"/>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5" name="Shape 145"/>
        <p:cNvGrpSpPr/>
        <p:nvPr/>
      </p:nvGrpSpPr>
      <p:grpSpPr>
        <a:xfrm>
          <a:off x="0" y="0"/>
          <a:ext cx="0" cy="0"/>
          <a:chOff x="0" y="0"/>
          <a:chExt cx="0" cy="0"/>
        </a:xfrm>
      </p:grpSpPr>
      <p:sp>
        <p:nvSpPr>
          <p:cNvPr id="146" name="Google Shape;146;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47" name="Google Shape;147;p23"/>
          <p:cNvSpPr txBox="1"/>
          <p:nvPr>
            <p:ph idx="1" type="body"/>
          </p:nvPr>
        </p:nvSpPr>
        <p:spPr>
          <a:xfrm rot="5400000">
            <a:off x="1154400" y="-125700"/>
            <a:ext cx="2263200"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48" name="Google Shape;148;p2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9" name="Google Shape;149;p2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50" name="Google Shape;150;p2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1" name="Shape 151"/>
        <p:cNvGrpSpPr/>
        <p:nvPr/>
      </p:nvGrpSpPr>
      <p:grpSpPr>
        <a:xfrm>
          <a:off x="0" y="0"/>
          <a:ext cx="0" cy="0"/>
          <a:chOff x="0" y="0"/>
          <a:chExt cx="0" cy="0"/>
        </a:xfrm>
      </p:grpSpPr>
      <p:sp>
        <p:nvSpPr>
          <p:cNvPr id="152" name="Google Shape;152;p24"/>
          <p:cNvSpPr txBox="1"/>
          <p:nvPr>
            <p:ph type="title"/>
          </p:nvPr>
        </p:nvSpPr>
        <p:spPr>
          <a:xfrm rot="5400000">
            <a:off x="2366100" y="1085919"/>
            <a:ext cx="2925900"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53" name="Google Shape;153;p24"/>
          <p:cNvSpPr txBox="1"/>
          <p:nvPr>
            <p:ph idx="1" type="body"/>
          </p:nvPr>
        </p:nvSpPr>
        <p:spPr>
          <a:xfrm rot="5400000">
            <a:off x="270600" y="95319"/>
            <a:ext cx="2925900"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54" name="Google Shape;154;p2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55" name="Google Shape;155;p2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56" name="Google Shape;156;p2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84" name="Google Shape;84;p13"/>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330200" lvl="0" marL="457200" marR="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85" name="Google Shape;85;p1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marR="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86" name="Google Shape;86;p1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marR="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87" name="Google Shape;87;p1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algn="r">
              <a:spcBef>
                <a:spcPts val="0"/>
              </a:spcBef>
              <a:buNone/>
              <a:defRPr b="0" i="0" sz="600" u="none" cap="none" strike="noStrike">
                <a:solidFill>
                  <a:srgbClr val="888888"/>
                </a:solidFill>
                <a:latin typeface="Calibri"/>
                <a:ea typeface="Calibri"/>
                <a:cs typeface="Calibri"/>
                <a:sym typeface="Calibri"/>
              </a:defRPr>
            </a:lvl1pPr>
            <a:lvl2pPr indent="0" lvl="1" marL="0" marR="0" algn="r">
              <a:spcBef>
                <a:spcPts val="0"/>
              </a:spcBef>
              <a:buNone/>
              <a:defRPr b="0" i="0" sz="600" u="none" cap="none" strike="noStrike">
                <a:solidFill>
                  <a:srgbClr val="888888"/>
                </a:solidFill>
                <a:latin typeface="Calibri"/>
                <a:ea typeface="Calibri"/>
                <a:cs typeface="Calibri"/>
                <a:sym typeface="Calibri"/>
              </a:defRPr>
            </a:lvl2pPr>
            <a:lvl3pPr indent="0" lvl="2" marL="0" marR="0" algn="r">
              <a:spcBef>
                <a:spcPts val="0"/>
              </a:spcBef>
              <a:buNone/>
              <a:defRPr b="0" i="0" sz="600" u="none" cap="none" strike="noStrike">
                <a:solidFill>
                  <a:srgbClr val="888888"/>
                </a:solidFill>
                <a:latin typeface="Calibri"/>
                <a:ea typeface="Calibri"/>
                <a:cs typeface="Calibri"/>
                <a:sym typeface="Calibri"/>
              </a:defRPr>
            </a:lvl3pPr>
            <a:lvl4pPr indent="0" lvl="3" marL="0" marR="0" algn="r">
              <a:spcBef>
                <a:spcPts val="0"/>
              </a:spcBef>
              <a:buNone/>
              <a:defRPr b="0" i="0" sz="600" u="none" cap="none" strike="noStrike">
                <a:solidFill>
                  <a:srgbClr val="888888"/>
                </a:solidFill>
                <a:latin typeface="Calibri"/>
                <a:ea typeface="Calibri"/>
                <a:cs typeface="Calibri"/>
                <a:sym typeface="Calibri"/>
              </a:defRPr>
            </a:lvl4pPr>
            <a:lvl5pPr indent="0" lvl="4" marL="0" marR="0" algn="r">
              <a:spcBef>
                <a:spcPts val="0"/>
              </a:spcBef>
              <a:buNone/>
              <a:defRPr b="0" i="0" sz="600" u="none" cap="none" strike="noStrike">
                <a:solidFill>
                  <a:srgbClr val="888888"/>
                </a:solidFill>
                <a:latin typeface="Calibri"/>
                <a:ea typeface="Calibri"/>
                <a:cs typeface="Calibri"/>
                <a:sym typeface="Calibri"/>
              </a:defRPr>
            </a:lvl5pPr>
            <a:lvl6pPr indent="0" lvl="5" marL="0" marR="0" algn="r">
              <a:spcBef>
                <a:spcPts val="0"/>
              </a:spcBef>
              <a:buNone/>
              <a:defRPr b="0" i="0" sz="600" u="none" cap="none" strike="noStrike">
                <a:solidFill>
                  <a:srgbClr val="888888"/>
                </a:solidFill>
                <a:latin typeface="Calibri"/>
                <a:ea typeface="Calibri"/>
                <a:cs typeface="Calibri"/>
                <a:sym typeface="Calibri"/>
              </a:defRPr>
            </a:lvl6pPr>
            <a:lvl7pPr indent="0" lvl="6" marL="0" marR="0" algn="r">
              <a:spcBef>
                <a:spcPts val="0"/>
              </a:spcBef>
              <a:buNone/>
              <a:defRPr b="0" i="0" sz="600" u="none" cap="none" strike="noStrike">
                <a:solidFill>
                  <a:srgbClr val="888888"/>
                </a:solidFill>
                <a:latin typeface="Calibri"/>
                <a:ea typeface="Calibri"/>
                <a:cs typeface="Calibri"/>
                <a:sym typeface="Calibri"/>
              </a:defRPr>
            </a:lvl7pPr>
            <a:lvl8pPr indent="0" lvl="7" marL="0" marR="0" algn="r">
              <a:spcBef>
                <a:spcPts val="0"/>
              </a:spcBef>
              <a:buNone/>
              <a:defRPr b="0" i="0" sz="600" u="none" cap="none" strike="noStrike">
                <a:solidFill>
                  <a:srgbClr val="888888"/>
                </a:solidFill>
                <a:latin typeface="Calibri"/>
                <a:ea typeface="Calibri"/>
                <a:cs typeface="Calibri"/>
                <a:sym typeface="Calibri"/>
              </a:defRPr>
            </a:lvl8pPr>
            <a:lvl9pPr indent="0" lvl="8" marL="0" marR="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spd="slow" p14:dur="14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1.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pic>
        <p:nvPicPr>
          <p:cNvPr id="165" name="Google Shape;165;p25" title="982ccf5b-151e-4be8-b680-385cdf25886e.png"/>
          <p:cNvPicPr preferRelativeResize="0"/>
          <p:nvPr/>
        </p:nvPicPr>
        <p:blipFill rotWithShape="1">
          <a:blip r:embed="rId3">
            <a:alphaModFix/>
          </a:blip>
          <a:srcRect b="0" l="0" r="0" t="18166"/>
          <a:stretch/>
        </p:blipFill>
        <p:spPr>
          <a:xfrm>
            <a:off x="3838663" y="462425"/>
            <a:ext cx="3603963" cy="2949174"/>
          </a:xfrm>
          <a:prstGeom prst="rect">
            <a:avLst/>
          </a:prstGeom>
          <a:noFill/>
          <a:ln>
            <a:noFill/>
          </a:ln>
        </p:spPr>
      </p:pic>
      <p:grpSp>
        <p:nvGrpSpPr>
          <p:cNvPr id="166" name="Google Shape;166;p25"/>
          <p:cNvGrpSpPr/>
          <p:nvPr/>
        </p:nvGrpSpPr>
        <p:grpSpPr>
          <a:xfrm>
            <a:off x="-4467950" y="-1097350"/>
            <a:ext cx="5723891" cy="6240872"/>
            <a:chOff x="0" y="0"/>
            <a:chExt cx="832094" cy="847530"/>
          </a:xfrm>
        </p:grpSpPr>
        <p:sp>
          <p:nvSpPr>
            <p:cNvPr id="167" name="Google Shape;167;p25"/>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C68B2"/>
                </a:gs>
                <a:gs pos="100000">
                  <a:srgbClr val="162B46"/>
                </a:gs>
              </a:gsLst>
              <a:lin ang="5400012" scaled="0"/>
            </a:gradFill>
            <a:ln>
              <a:noFill/>
            </a:ln>
          </p:spPr>
        </p:sp>
        <p:sp>
          <p:nvSpPr>
            <p:cNvPr id="168" name="Google Shape;168;p25"/>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169" name="Google Shape;169;p25"/>
          <p:cNvCxnSpPr/>
          <p:nvPr/>
        </p:nvCxnSpPr>
        <p:spPr>
          <a:xfrm>
            <a:off x="764724" y="4281723"/>
            <a:ext cx="7733700" cy="0"/>
          </a:xfrm>
          <a:prstGeom prst="straightConnector1">
            <a:avLst/>
          </a:prstGeom>
          <a:noFill/>
          <a:ln cap="flat" cmpd="sng" w="38100">
            <a:solidFill>
              <a:srgbClr val="17726D"/>
            </a:solidFill>
            <a:prstDash val="solid"/>
            <a:round/>
            <a:headEnd len="sm" w="sm" type="none"/>
            <a:tailEnd len="sm" w="sm" type="none"/>
          </a:ln>
        </p:spPr>
      </p:cxnSp>
      <p:sp>
        <p:nvSpPr>
          <p:cNvPr id="170" name="Google Shape;170;p25"/>
          <p:cNvSpPr txBox="1"/>
          <p:nvPr/>
        </p:nvSpPr>
        <p:spPr>
          <a:xfrm>
            <a:off x="1958194" y="4530416"/>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0" i="0" lang="id" sz="800" u="none" cap="none" strike="noStrike">
                <a:solidFill>
                  <a:srgbClr val="000000"/>
                </a:solidFill>
                <a:latin typeface="Montserrat"/>
                <a:ea typeface="Montserrat"/>
                <a:cs typeface="Montserrat"/>
                <a:sym typeface="Montserrat"/>
              </a:rPr>
              <a:t>RevoU FSDA batch FEB25</a:t>
            </a:r>
            <a:endParaRPr sz="700"/>
          </a:p>
        </p:txBody>
      </p:sp>
      <p:sp>
        <p:nvSpPr>
          <p:cNvPr id="171" name="Google Shape;171;p25"/>
          <p:cNvSpPr txBox="1"/>
          <p:nvPr/>
        </p:nvSpPr>
        <p:spPr>
          <a:xfrm>
            <a:off x="3848554" y="4530420"/>
            <a:ext cx="1227600" cy="3141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lang="id" sz="800">
                <a:latin typeface="Montserrat"/>
                <a:ea typeface="Montserrat"/>
                <a:cs typeface="Montserrat"/>
                <a:sym typeface="Montserrat"/>
              </a:rPr>
              <a:t>Intermediate</a:t>
            </a:r>
            <a:endParaRPr sz="800">
              <a:latin typeface="Montserrat"/>
              <a:ea typeface="Montserrat"/>
              <a:cs typeface="Montserrat"/>
              <a:sym typeface="Montserrat"/>
            </a:endParaRPr>
          </a:p>
          <a:p>
            <a:pPr indent="0" lvl="0" marL="0" marR="0" rtl="0" algn="just">
              <a:lnSpc>
                <a:spcPct val="155034"/>
              </a:lnSpc>
              <a:spcBef>
                <a:spcPts val="0"/>
              </a:spcBef>
              <a:spcAft>
                <a:spcPts val="0"/>
              </a:spcAft>
              <a:buNone/>
            </a:pPr>
            <a:r>
              <a:rPr lang="id" sz="800">
                <a:latin typeface="Montserrat"/>
                <a:ea typeface="Montserrat"/>
                <a:cs typeface="Montserrat"/>
                <a:sym typeface="Montserrat"/>
              </a:rPr>
              <a:t>SQL</a:t>
            </a:r>
            <a:endParaRPr sz="800">
              <a:latin typeface="Montserrat"/>
              <a:ea typeface="Montserrat"/>
              <a:cs typeface="Montserrat"/>
              <a:sym typeface="Montserrat"/>
            </a:endParaRPr>
          </a:p>
        </p:txBody>
      </p:sp>
      <p:sp>
        <p:nvSpPr>
          <p:cNvPr id="172" name="Google Shape;172;p25"/>
          <p:cNvSpPr txBox="1"/>
          <p:nvPr/>
        </p:nvSpPr>
        <p:spPr>
          <a:xfrm>
            <a:off x="1958194" y="4364602"/>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lang="id" sz="800">
                <a:latin typeface="Montserrat"/>
                <a:ea typeface="Montserrat"/>
                <a:cs typeface="Montserrat"/>
                <a:sym typeface="Montserrat"/>
              </a:rPr>
              <a:t>Batch</a:t>
            </a:r>
            <a:endParaRPr sz="700"/>
          </a:p>
        </p:txBody>
      </p:sp>
      <p:sp>
        <p:nvSpPr>
          <p:cNvPr id="173" name="Google Shape;173;p25"/>
          <p:cNvSpPr txBox="1"/>
          <p:nvPr/>
        </p:nvSpPr>
        <p:spPr>
          <a:xfrm>
            <a:off x="3848554" y="4364600"/>
            <a:ext cx="9018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lang="id" sz="800">
                <a:latin typeface="Montserrat"/>
                <a:ea typeface="Montserrat"/>
                <a:cs typeface="Montserrat"/>
                <a:sym typeface="Montserrat"/>
              </a:rPr>
              <a:t>Assignment</a:t>
            </a:r>
            <a:endParaRPr sz="700"/>
          </a:p>
        </p:txBody>
      </p:sp>
      <p:sp>
        <p:nvSpPr>
          <p:cNvPr id="174" name="Google Shape;174;p25"/>
          <p:cNvSpPr txBox="1"/>
          <p:nvPr/>
        </p:nvSpPr>
        <p:spPr>
          <a:xfrm>
            <a:off x="807586" y="4538829"/>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0" i="0" lang="id" sz="800" u="none" cap="none" strike="noStrike">
                <a:solidFill>
                  <a:srgbClr val="000000"/>
                </a:solidFill>
                <a:latin typeface="Montserrat"/>
                <a:ea typeface="Montserrat"/>
                <a:cs typeface="Montserrat"/>
                <a:sym typeface="Montserrat"/>
              </a:rPr>
              <a:t>Ahmad Rizki</a:t>
            </a:r>
            <a:endParaRPr sz="700"/>
          </a:p>
        </p:txBody>
      </p:sp>
      <p:sp>
        <p:nvSpPr>
          <p:cNvPr id="175" name="Google Shape;175;p25"/>
          <p:cNvSpPr txBox="1"/>
          <p:nvPr/>
        </p:nvSpPr>
        <p:spPr>
          <a:xfrm>
            <a:off x="807586" y="4373016"/>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i="0" lang="id" sz="800" u="none" cap="none" strike="noStrike">
                <a:solidFill>
                  <a:srgbClr val="000000"/>
                </a:solidFill>
                <a:latin typeface="Montserrat"/>
                <a:ea typeface="Montserrat"/>
                <a:cs typeface="Montserrat"/>
                <a:sym typeface="Montserrat"/>
              </a:rPr>
              <a:t>by</a:t>
            </a:r>
            <a:endParaRPr sz="700"/>
          </a:p>
        </p:txBody>
      </p:sp>
      <p:sp>
        <p:nvSpPr>
          <p:cNvPr id="176" name="Google Shape;176;p25"/>
          <p:cNvSpPr txBox="1"/>
          <p:nvPr/>
        </p:nvSpPr>
        <p:spPr>
          <a:xfrm>
            <a:off x="-143632" y="339416"/>
            <a:ext cx="1362900" cy="123000"/>
          </a:xfrm>
          <a:prstGeom prst="rect">
            <a:avLst/>
          </a:prstGeom>
          <a:noFill/>
          <a:ln>
            <a:noFill/>
          </a:ln>
        </p:spPr>
        <p:txBody>
          <a:bodyPr anchorCtr="0" anchor="t" bIns="0" lIns="0" spcFirstLastPara="1" rIns="0" wrap="square" tIns="0">
            <a:spAutoFit/>
          </a:bodyPr>
          <a:lstStyle/>
          <a:p>
            <a:pPr indent="0" lvl="0" marL="0" marR="0" rtl="0" algn="r">
              <a:lnSpc>
                <a:spcPct val="155034"/>
              </a:lnSpc>
              <a:spcBef>
                <a:spcPts val="0"/>
              </a:spcBef>
              <a:spcAft>
                <a:spcPts val="0"/>
              </a:spcAft>
              <a:buNone/>
            </a:pPr>
            <a:r>
              <a:rPr lang="id" sz="800">
                <a:latin typeface="Montserrat"/>
                <a:ea typeface="Montserrat"/>
                <a:cs typeface="Montserrat"/>
                <a:sym typeface="Montserrat"/>
              </a:rPr>
              <a:t>Mar</a:t>
            </a:r>
            <a:r>
              <a:rPr b="0" i="0" lang="id" sz="800" u="none" cap="none" strike="noStrike">
                <a:solidFill>
                  <a:srgbClr val="000000"/>
                </a:solidFill>
                <a:latin typeface="Montserrat"/>
                <a:ea typeface="Montserrat"/>
                <a:cs typeface="Montserrat"/>
                <a:sym typeface="Montserrat"/>
              </a:rPr>
              <a:t> </a:t>
            </a:r>
            <a:r>
              <a:rPr lang="id" sz="800">
                <a:latin typeface="Montserrat"/>
                <a:ea typeface="Montserrat"/>
                <a:cs typeface="Montserrat"/>
                <a:sym typeface="Montserrat"/>
              </a:rPr>
              <a:t>10</a:t>
            </a:r>
            <a:r>
              <a:rPr b="0" i="0" lang="id" sz="800" u="none" cap="none" strike="noStrike">
                <a:solidFill>
                  <a:srgbClr val="000000"/>
                </a:solidFill>
                <a:latin typeface="Montserrat"/>
                <a:ea typeface="Montserrat"/>
                <a:cs typeface="Montserrat"/>
                <a:sym typeface="Montserrat"/>
              </a:rPr>
              <a:t>, 2025</a:t>
            </a:r>
            <a:endParaRPr sz="700"/>
          </a:p>
        </p:txBody>
      </p:sp>
      <p:sp>
        <p:nvSpPr>
          <p:cNvPr id="177" name="Google Shape;177;p25"/>
          <p:cNvSpPr txBox="1"/>
          <p:nvPr/>
        </p:nvSpPr>
        <p:spPr>
          <a:xfrm>
            <a:off x="-143632" y="173602"/>
            <a:ext cx="1362900" cy="123000"/>
          </a:xfrm>
          <a:prstGeom prst="rect">
            <a:avLst/>
          </a:prstGeom>
          <a:noFill/>
          <a:ln>
            <a:noFill/>
          </a:ln>
        </p:spPr>
        <p:txBody>
          <a:bodyPr anchorCtr="0" anchor="t" bIns="0" lIns="0" spcFirstLastPara="1" rIns="0" wrap="square" tIns="0">
            <a:spAutoFit/>
          </a:bodyPr>
          <a:lstStyle/>
          <a:p>
            <a:pPr indent="0" lvl="0" marL="0" marR="0" rtl="0" algn="r">
              <a:lnSpc>
                <a:spcPct val="155034"/>
              </a:lnSpc>
              <a:spcBef>
                <a:spcPts val="0"/>
              </a:spcBef>
              <a:spcAft>
                <a:spcPts val="0"/>
              </a:spcAft>
              <a:buNone/>
            </a:pPr>
            <a:r>
              <a:rPr b="1" i="0" lang="id" sz="800" u="none" cap="none" strike="noStrike">
                <a:solidFill>
                  <a:srgbClr val="000000"/>
                </a:solidFill>
                <a:latin typeface="Montserrat"/>
                <a:ea typeface="Montserrat"/>
                <a:cs typeface="Montserrat"/>
                <a:sym typeface="Montserrat"/>
              </a:rPr>
              <a:t>Date</a:t>
            </a:r>
            <a:endParaRPr sz="700"/>
          </a:p>
        </p:txBody>
      </p:sp>
      <p:sp>
        <p:nvSpPr>
          <p:cNvPr id="178" name="Google Shape;178;p25"/>
          <p:cNvSpPr txBox="1"/>
          <p:nvPr/>
        </p:nvSpPr>
        <p:spPr>
          <a:xfrm>
            <a:off x="1027350" y="3069500"/>
            <a:ext cx="7242600" cy="1132200"/>
          </a:xfrm>
          <a:prstGeom prst="rect">
            <a:avLst/>
          </a:prstGeom>
          <a:noFill/>
          <a:ln>
            <a:noFill/>
          </a:ln>
        </p:spPr>
        <p:txBody>
          <a:bodyPr anchorCtr="0" anchor="ctr" bIns="50800" lIns="50800" spcFirstLastPara="1" rIns="50800" wrap="square" tIns="50800">
            <a:noAutofit/>
          </a:bodyPr>
          <a:lstStyle/>
          <a:p>
            <a:pPr indent="0" lvl="0" marL="0" rtl="0" algn="ctr">
              <a:spcBef>
                <a:spcPts val="0"/>
              </a:spcBef>
              <a:spcAft>
                <a:spcPts val="0"/>
              </a:spcAft>
              <a:buSzPts val="1100"/>
              <a:buNone/>
            </a:pPr>
            <a:r>
              <a:rPr lang="id" sz="1700">
                <a:solidFill>
                  <a:schemeClr val="dk1"/>
                </a:solidFill>
                <a:latin typeface="Montserrat ExtraBold"/>
                <a:ea typeface="Montserrat ExtraBold"/>
                <a:cs typeface="Montserrat ExtraBold"/>
                <a:sym typeface="Montserrat ExtraBold"/>
              </a:rPr>
              <a:t>Sales Performance Analysis</a:t>
            </a:r>
            <a:endParaRPr sz="1700">
              <a:solidFill>
                <a:schemeClr val="dk1"/>
              </a:solidFill>
              <a:latin typeface="Montserrat ExtraBold"/>
              <a:ea typeface="Montserrat ExtraBold"/>
              <a:cs typeface="Montserrat ExtraBold"/>
              <a:sym typeface="Montserrat ExtraBold"/>
            </a:endParaRPr>
          </a:p>
        </p:txBody>
      </p:sp>
      <p:sp>
        <p:nvSpPr>
          <p:cNvPr id="179" name="Google Shape;179;p25"/>
          <p:cNvSpPr txBox="1"/>
          <p:nvPr/>
        </p:nvSpPr>
        <p:spPr>
          <a:xfrm>
            <a:off x="5082400" y="4530425"/>
            <a:ext cx="1952100" cy="314100"/>
          </a:xfrm>
          <a:prstGeom prst="rect">
            <a:avLst/>
          </a:prstGeom>
          <a:noFill/>
          <a:ln>
            <a:noFill/>
          </a:ln>
        </p:spPr>
        <p:txBody>
          <a:bodyPr anchorCtr="0" anchor="t" bIns="0" lIns="0" spcFirstLastPara="1" rIns="0" wrap="square" tIns="0">
            <a:spAutoFit/>
          </a:bodyPr>
          <a:lstStyle/>
          <a:p>
            <a:pPr indent="0" lvl="0" marL="0" rtl="0" algn="just">
              <a:lnSpc>
                <a:spcPct val="155034"/>
              </a:lnSpc>
              <a:spcBef>
                <a:spcPts val="0"/>
              </a:spcBef>
              <a:spcAft>
                <a:spcPts val="0"/>
              </a:spcAft>
              <a:buClr>
                <a:schemeClr val="dk1"/>
              </a:buClr>
              <a:buFont typeface="Arial"/>
              <a:buNone/>
            </a:pPr>
            <a:r>
              <a:rPr lang="id" sz="800">
                <a:solidFill>
                  <a:schemeClr val="dk1"/>
                </a:solidFill>
                <a:latin typeface="Montserrat"/>
                <a:ea typeface="Montserrat"/>
                <a:cs typeface="Montserrat"/>
                <a:sym typeface="Montserrat"/>
              </a:rPr>
              <a:t>www.linkedin.com/in/arizabdulhanan</a:t>
            </a:r>
            <a:endParaRPr sz="700">
              <a:solidFill>
                <a:schemeClr val="dk1"/>
              </a:solidFill>
            </a:endParaRPr>
          </a:p>
          <a:p>
            <a:pPr indent="0" lvl="0" marL="0" marR="0" rtl="0" algn="just">
              <a:lnSpc>
                <a:spcPct val="155034"/>
              </a:lnSpc>
              <a:spcBef>
                <a:spcPts val="0"/>
              </a:spcBef>
              <a:spcAft>
                <a:spcPts val="0"/>
              </a:spcAft>
              <a:buNone/>
            </a:pPr>
            <a:r>
              <a:t/>
            </a:r>
            <a:endParaRPr sz="800">
              <a:latin typeface="Montserrat"/>
              <a:ea typeface="Montserrat"/>
              <a:cs typeface="Montserrat"/>
              <a:sym typeface="Montserrat"/>
            </a:endParaRPr>
          </a:p>
        </p:txBody>
      </p:sp>
      <p:sp>
        <p:nvSpPr>
          <p:cNvPr id="180" name="Google Shape;180;p25"/>
          <p:cNvSpPr txBox="1"/>
          <p:nvPr/>
        </p:nvSpPr>
        <p:spPr>
          <a:xfrm>
            <a:off x="5082394" y="4364602"/>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lang="id" sz="800">
                <a:latin typeface="Montserrat"/>
                <a:ea typeface="Montserrat"/>
                <a:cs typeface="Montserrat"/>
                <a:sym typeface="Montserrat"/>
              </a:rPr>
              <a:t>Linkedin</a:t>
            </a:r>
            <a:endParaRPr sz="700"/>
          </a:p>
        </p:txBody>
      </p:sp>
      <p:pic>
        <p:nvPicPr>
          <p:cNvPr id="181" name="Google Shape;181;p25" title="RevoU Logo.png"/>
          <p:cNvPicPr preferRelativeResize="0"/>
          <p:nvPr/>
        </p:nvPicPr>
        <p:blipFill>
          <a:blip r:embed="rId4">
            <a:alphaModFix/>
          </a:blip>
          <a:stretch>
            <a:fillRect/>
          </a:stretch>
        </p:blipFill>
        <p:spPr>
          <a:xfrm>
            <a:off x="216799" y="1151551"/>
            <a:ext cx="721751" cy="619976"/>
          </a:xfrm>
          <a:prstGeom prst="rect">
            <a:avLst/>
          </a:prstGeom>
          <a:noFill/>
          <a:ln>
            <a:noFill/>
          </a:ln>
        </p:spPr>
      </p:pic>
      <p:grpSp>
        <p:nvGrpSpPr>
          <p:cNvPr id="182" name="Google Shape;182;p25"/>
          <p:cNvGrpSpPr/>
          <p:nvPr/>
        </p:nvGrpSpPr>
        <p:grpSpPr>
          <a:xfrm>
            <a:off x="8233828" y="-143178"/>
            <a:ext cx="5985134" cy="5985134"/>
            <a:chOff x="0" y="0"/>
            <a:chExt cx="812800" cy="812800"/>
          </a:xfrm>
        </p:grpSpPr>
        <p:sp>
          <p:nvSpPr>
            <p:cNvPr id="183" name="Google Shape;183;p25"/>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700" scaled="0"/>
            </a:gradFill>
            <a:ln>
              <a:noFill/>
            </a:ln>
          </p:spPr>
        </p:sp>
        <p:sp>
          <p:nvSpPr>
            <p:cNvPr id="184" name="Google Shape;184;p25"/>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rgbClr val="000000"/>
                </a:solidFill>
                <a:latin typeface="Calibri"/>
                <a:ea typeface="Calibri"/>
                <a:cs typeface="Calibri"/>
                <a:sym typeface="Calibri"/>
              </a:endParaRPr>
            </a:p>
          </p:txBody>
        </p:sp>
      </p:grpSp>
      <p:sp>
        <p:nvSpPr>
          <p:cNvPr id="185" name="Google Shape;185;p25"/>
          <p:cNvSpPr txBox="1"/>
          <p:nvPr/>
        </p:nvSpPr>
        <p:spPr>
          <a:xfrm>
            <a:off x="1401825" y="1627250"/>
            <a:ext cx="2496300" cy="737100"/>
          </a:xfrm>
          <a:prstGeom prst="rect">
            <a:avLst/>
          </a:prstGeom>
          <a:noFill/>
          <a:ln>
            <a:noFill/>
          </a:ln>
        </p:spPr>
        <p:txBody>
          <a:bodyPr anchorCtr="0" anchor="ctr" bIns="22850" lIns="45725" spcFirstLastPara="1" rIns="45725" wrap="square" tIns="22850">
            <a:normAutofit fontScale="77500"/>
          </a:bodyPr>
          <a:lstStyle/>
          <a:p>
            <a:pPr indent="0" lvl="0" marL="0" rtl="0" algn="ctr">
              <a:spcBef>
                <a:spcPts val="0"/>
              </a:spcBef>
              <a:spcAft>
                <a:spcPts val="0"/>
              </a:spcAft>
              <a:buNone/>
            </a:pPr>
            <a:r>
              <a:rPr lang="id" sz="3500">
                <a:solidFill>
                  <a:srgbClr val="8064A2"/>
                </a:solidFill>
                <a:latin typeface="Montserrat ExtraBold"/>
                <a:ea typeface="Montserrat ExtraBold"/>
                <a:cs typeface="Montserrat ExtraBold"/>
                <a:sym typeface="Montserrat ExtraBold"/>
              </a:rPr>
              <a:t>RevoGrocers</a:t>
            </a:r>
            <a:endParaRPr sz="2200">
              <a:solidFill>
                <a:srgbClr val="8064A2"/>
              </a:solidFill>
              <a:latin typeface="Montserrat ExtraBold"/>
              <a:ea typeface="Montserrat ExtraBold"/>
              <a:cs typeface="Montserrat ExtraBold"/>
              <a:sym typeface="Montserrat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4"/>
          <p:cNvSpPr/>
          <p:nvPr/>
        </p:nvSpPr>
        <p:spPr>
          <a:xfrm>
            <a:off x="4528100" y="920625"/>
            <a:ext cx="4234800" cy="4150200"/>
          </a:xfrm>
          <a:prstGeom prst="roundRect">
            <a:avLst>
              <a:gd fmla="val 16667" name="adj"/>
            </a:avLst>
          </a:prstGeom>
          <a:gradFill>
            <a:gsLst>
              <a:gs pos="0">
                <a:srgbClr val="2FBAC2"/>
              </a:gs>
              <a:gs pos="100000">
                <a:srgbClr val="00568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31" name="Google Shape;331;p34"/>
          <p:cNvSpPr/>
          <p:nvPr/>
        </p:nvSpPr>
        <p:spPr>
          <a:xfrm>
            <a:off x="4712950" y="7818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a:latin typeface="Montserrat"/>
                <a:ea typeface="Montserrat"/>
                <a:cs typeface="Montserrat"/>
                <a:sym typeface="Montserrat"/>
              </a:rPr>
              <a:t>Query</a:t>
            </a:r>
            <a:endParaRPr b="1">
              <a:latin typeface="Montserrat"/>
              <a:ea typeface="Montserrat"/>
              <a:cs typeface="Montserrat"/>
              <a:sym typeface="Montserrat"/>
            </a:endParaRPr>
          </a:p>
        </p:txBody>
      </p:sp>
      <p:sp>
        <p:nvSpPr>
          <p:cNvPr id="332" name="Google Shape;332;p34"/>
          <p:cNvSpPr txBox="1"/>
          <p:nvPr/>
        </p:nvSpPr>
        <p:spPr>
          <a:xfrm>
            <a:off x="4755900" y="1053625"/>
            <a:ext cx="4119600" cy="40173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SELECT</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categories.categoryid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categories.categoryname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round(SUM(products.price * sales.quantity * (1 - sales.discount)), 2) AS total_revenue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COUNT(DISTINCT sales.customerid) AS number_of_unique_customers          </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FROM</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`fsda-sql-01.grocery_dataset.sales` AS sales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JOIN</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`fsda-sql-01.grocery_dataset.products` AS products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ON sales.productid = products.productid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JOIN</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`fsda-sql-01.grocery_dataset.categories` AS categories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ON products.categoryid = categories.categoryid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WHERE sales.productid != 452</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GROUP BY</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categories.categoryid, categories.categoryname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order by 3 desc;</a:t>
            </a:r>
            <a:endParaRPr sz="500">
              <a:solidFill>
                <a:schemeClr val="lt1"/>
              </a:solidFill>
              <a:latin typeface="Roboto Mono"/>
              <a:ea typeface="Roboto Mono"/>
              <a:cs typeface="Roboto Mono"/>
              <a:sym typeface="Roboto Mono"/>
            </a:endParaRPr>
          </a:p>
        </p:txBody>
      </p:sp>
      <p:pic>
        <p:nvPicPr>
          <p:cNvPr id="333" name="Google Shape;333;p34"/>
          <p:cNvPicPr preferRelativeResize="0"/>
          <p:nvPr/>
        </p:nvPicPr>
        <p:blipFill>
          <a:blip r:embed="rId3">
            <a:alphaModFix/>
          </a:blip>
          <a:stretch>
            <a:fillRect/>
          </a:stretch>
        </p:blipFill>
        <p:spPr>
          <a:xfrm>
            <a:off x="457474" y="1732950"/>
            <a:ext cx="3943125" cy="2503250"/>
          </a:xfrm>
          <a:prstGeom prst="rect">
            <a:avLst/>
          </a:prstGeom>
          <a:noFill/>
          <a:ln>
            <a:noFill/>
          </a:ln>
        </p:spPr>
      </p:pic>
      <p:sp>
        <p:nvSpPr>
          <p:cNvPr id="334" name="Google Shape;334;p34"/>
          <p:cNvSpPr txBox="1"/>
          <p:nvPr/>
        </p:nvSpPr>
        <p:spPr>
          <a:xfrm>
            <a:off x="1230634" y="94259"/>
            <a:ext cx="5900100" cy="4803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latin typeface="Montserrat"/>
                <a:ea typeface="Montserrat"/>
                <a:cs typeface="Montserrat"/>
                <a:sym typeface="Montserrat"/>
              </a:rPr>
              <a:t>Positive Correlation Between Revenue and Unique Customers in Most Categories, Except Confections and Shellfish</a:t>
            </a:r>
            <a:endParaRPr b="1" sz="13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5"/>
          <p:cNvSpPr/>
          <p:nvPr/>
        </p:nvSpPr>
        <p:spPr>
          <a:xfrm>
            <a:off x="4528100" y="1073025"/>
            <a:ext cx="4234800" cy="2570700"/>
          </a:xfrm>
          <a:prstGeom prst="roundRect">
            <a:avLst>
              <a:gd fmla="val 16667" name="adj"/>
            </a:avLst>
          </a:prstGeom>
          <a:gradFill>
            <a:gsLst>
              <a:gs pos="0">
                <a:srgbClr val="2FBAC2"/>
              </a:gs>
              <a:gs pos="100000">
                <a:srgbClr val="00568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40" name="Google Shape;340;p35"/>
          <p:cNvSpPr/>
          <p:nvPr/>
        </p:nvSpPr>
        <p:spPr>
          <a:xfrm>
            <a:off x="4712950" y="9342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a:latin typeface="Montserrat"/>
                <a:ea typeface="Montserrat"/>
                <a:cs typeface="Montserrat"/>
                <a:sym typeface="Montserrat"/>
              </a:rPr>
              <a:t>Query</a:t>
            </a:r>
            <a:endParaRPr b="1">
              <a:latin typeface="Montserrat"/>
              <a:ea typeface="Montserrat"/>
              <a:cs typeface="Montserrat"/>
              <a:sym typeface="Montserrat"/>
            </a:endParaRPr>
          </a:p>
        </p:txBody>
      </p:sp>
      <p:sp>
        <p:nvSpPr>
          <p:cNvPr id="341" name="Google Shape;341;p35"/>
          <p:cNvSpPr txBox="1"/>
          <p:nvPr/>
        </p:nvSpPr>
        <p:spPr>
          <a:xfrm>
            <a:off x="4755900" y="1206025"/>
            <a:ext cx="4038600" cy="25398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select</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categories.categoryid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categories.categoryname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avg(products.price) average_price_per_unit</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from `fsda-sql-01.grocery_dataset.products` products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join</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`fsda-sql-01.grocery_dataset.categories` categories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ON products.categoryid = categories.categoryid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where categories.categoryid is not null --categoryid and price for productid 452 is null</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group by 1, 2</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order by 3 desc;</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t/>
            </a:r>
            <a:endParaRPr sz="900">
              <a:solidFill>
                <a:schemeClr val="lt1"/>
              </a:solidFill>
              <a:latin typeface="Roboto Mono"/>
              <a:ea typeface="Roboto Mono"/>
              <a:cs typeface="Roboto Mono"/>
              <a:sym typeface="Roboto Mono"/>
            </a:endParaRPr>
          </a:p>
        </p:txBody>
      </p:sp>
      <p:pic>
        <p:nvPicPr>
          <p:cNvPr id="342" name="Google Shape;342;p35"/>
          <p:cNvPicPr preferRelativeResize="0"/>
          <p:nvPr/>
        </p:nvPicPr>
        <p:blipFill>
          <a:blip r:embed="rId3">
            <a:alphaModFix/>
          </a:blip>
          <a:stretch>
            <a:fillRect/>
          </a:stretch>
        </p:blipFill>
        <p:spPr>
          <a:xfrm>
            <a:off x="337100" y="970950"/>
            <a:ext cx="4038601" cy="2502200"/>
          </a:xfrm>
          <a:prstGeom prst="rect">
            <a:avLst/>
          </a:prstGeom>
          <a:noFill/>
          <a:ln>
            <a:noFill/>
          </a:ln>
        </p:spPr>
      </p:pic>
      <p:sp>
        <p:nvSpPr>
          <p:cNvPr id="343" name="Google Shape;343;p35"/>
          <p:cNvSpPr txBox="1"/>
          <p:nvPr/>
        </p:nvSpPr>
        <p:spPr>
          <a:xfrm>
            <a:off x="1230634" y="94259"/>
            <a:ext cx="5900100" cy="4803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latin typeface="Montserrat"/>
                <a:ea typeface="Montserrat"/>
                <a:cs typeface="Montserrat"/>
                <a:sym typeface="Montserrat"/>
              </a:rPr>
              <a:t>Grain Has Highest Average Unit Price, While Shellfish Has the Lowest</a:t>
            </a:r>
            <a:endParaRPr b="1" sz="13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6"/>
          <p:cNvSpPr/>
          <p:nvPr/>
        </p:nvSpPr>
        <p:spPr>
          <a:xfrm>
            <a:off x="4528100" y="920625"/>
            <a:ext cx="4234800" cy="4028400"/>
          </a:xfrm>
          <a:prstGeom prst="roundRect">
            <a:avLst>
              <a:gd fmla="val 16667" name="adj"/>
            </a:avLst>
          </a:prstGeom>
          <a:gradFill>
            <a:gsLst>
              <a:gs pos="0">
                <a:srgbClr val="2FBAC2"/>
              </a:gs>
              <a:gs pos="100000">
                <a:srgbClr val="00568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49" name="Google Shape;349;p36"/>
          <p:cNvSpPr/>
          <p:nvPr/>
        </p:nvSpPr>
        <p:spPr>
          <a:xfrm>
            <a:off x="4712950" y="7818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a:latin typeface="Montserrat"/>
                <a:ea typeface="Montserrat"/>
                <a:cs typeface="Montserrat"/>
                <a:sym typeface="Montserrat"/>
              </a:rPr>
              <a:t>Query</a:t>
            </a:r>
            <a:endParaRPr b="1">
              <a:latin typeface="Montserrat"/>
              <a:ea typeface="Montserrat"/>
              <a:cs typeface="Montserrat"/>
              <a:sym typeface="Montserrat"/>
            </a:endParaRPr>
          </a:p>
        </p:txBody>
      </p:sp>
      <p:sp>
        <p:nvSpPr>
          <p:cNvPr id="350" name="Google Shape;350;p36"/>
          <p:cNvSpPr txBox="1"/>
          <p:nvPr/>
        </p:nvSpPr>
        <p:spPr>
          <a:xfrm>
            <a:off x="4755900" y="1053625"/>
            <a:ext cx="4038600" cy="38328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SELECT</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categories.categoryid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categories.categoryname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round(AVG(products.price), 2) AS avg_price  </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COUNT(DISTINCT sales.customerid) AS number_of_unique_customers            </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FROM</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`fsda-sql-01.grocery_dataset.sales` AS sales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JOIN</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`fsda-sql-01.grocery_dataset.products` AS products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ON sales.productid = products.productid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JOIN</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`fsda-sql-01.grocery_dataset.categories` AS categories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ON products.categoryid = categories.categoryid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WHERE sales.productid != 452</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GROUP BY</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categories.categoryid, categories.categoryname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order by 3 desc;</a:t>
            </a:r>
            <a:endParaRPr sz="500">
              <a:solidFill>
                <a:schemeClr val="lt1"/>
              </a:solidFill>
              <a:latin typeface="Roboto Mono"/>
              <a:ea typeface="Roboto Mono"/>
              <a:cs typeface="Roboto Mono"/>
              <a:sym typeface="Roboto Mono"/>
            </a:endParaRPr>
          </a:p>
        </p:txBody>
      </p:sp>
      <p:pic>
        <p:nvPicPr>
          <p:cNvPr id="351" name="Google Shape;351;p36"/>
          <p:cNvPicPr preferRelativeResize="0"/>
          <p:nvPr/>
        </p:nvPicPr>
        <p:blipFill>
          <a:blip r:embed="rId3">
            <a:alphaModFix/>
          </a:blip>
          <a:stretch>
            <a:fillRect/>
          </a:stretch>
        </p:blipFill>
        <p:spPr>
          <a:xfrm>
            <a:off x="609600" y="1533150"/>
            <a:ext cx="3680029" cy="2543550"/>
          </a:xfrm>
          <a:prstGeom prst="rect">
            <a:avLst/>
          </a:prstGeom>
          <a:noFill/>
          <a:ln>
            <a:noFill/>
          </a:ln>
        </p:spPr>
      </p:pic>
      <p:sp>
        <p:nvSpPr>
          <p:cNvPr id="352" name="Google Shape;352;p36"/>
          <p:cNvSpPr txBox="1"/>
          <p:nvPr/>
        </p:nvSpPr>
        <p:spPr>
          <a:xfrm>
            <a:off x="1230634" y="94259"/>
            <a:ext cx="5900100" cy="4803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latin typeface="Montserrat"/>
                <a:ea typeface="Montserrat"/>
                <a:cs typeface="Montserrat"/>
                <a:sym typeface="Montserrat"/>
              </a:rPr>
              <a:t>Higher Prices Linked to More Customers in Most Categories, Except Confections and Shellfish</a:t>
            </a:r>
            <a:endParaRPr b="1" sz="13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7"/>
          <p:cNvSpPr/>
          <p:nvPr/>
        </p:nvSpPr>
        <p:spPr>
          <a:xfrm>
            <a:off x="4528100" y="920625"/>
            <a:ext cx="4084200" cy="3991200"/>
          </a:xfrm>
          <a:prstGeom prst="roundRect">
            <a:avLst>
              <a:gd fmla="val 16667" name="adj"/>
            </a:avLst>
          </a:prstGeom>
          <a:gradFill>
            <a:gsLst>
              <a:gs pos="0">
                <a:srgbClr val="2FBAC2"/>
              </a:gs>
              <a:gs pos="100000">
                <a:srgbClr val="00568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58" name="Google Shape;358;p37"/>
          <p:cNvSpPr/>
          <p:nvPr/>
        </p:nvSpPr>
        <p:spPr>
          <a:xfrm>
            <a:off x="4712950" y="7818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a:latin typeface="Montserrat"/>
                <a:ea typeface="Montserrat"/>
                <a:cs typeface="Montserrat"/>
                <a:sym typeface="Montserrat"/>
              </a:rPr>
              <a:t>Query</a:t>
            </a:r>
            <a:endParaRPr b="1">
              <a:latin typeface="Montserrat"/>
              <a:ea typeface="Montserrat"/>
              <a:cs typeface="Montserrat"/>
              <a:sym typeface="Montserrat"/>
            </a:endParaRPr>
          </a:p>
        </p:txBody>
      </p:sp>
      <p:sp>
        <p:nvSpPr>
          <p:cNvPr id="359" name="Google Shape;359;p37"/>
          <p:cNvSpPr txBox="1"/>
          <p:nvPr/>
        </p:nvSpPr>
        <p:spPr>
          <a:xfrm>
            <a:off x="4755900" y="1086200"/>
            <a:ext cx="3856500" cy="37557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SELECT</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categories.categoryid</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 categories.categoryname</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 round(SUM(products.price * sales.quantity * (1 - sales.discount)), 2) total_revenue</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 round(((SUM(products.price * sales.quantity * (1 - sales.discount)) /</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(SUM(SUM(products.price * sales.quantity * (1 - sales.discount)))</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OVER ())) * 100), 2) AS total_revenue_percentage</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 rank() over (order by SUM(products.price * sales.quantity * (1 - sales.discount)) desc) rank</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FROM</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`fsda-sql-01.grocery_dataset.sales` AS sales</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JOIN</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`fsda-sql-01.grocery_dataset.products` AS products</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ON sales.productid = products.productid</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JOIN</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`fsda-sql-01.grocery_dataset.categories` AS categories</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  ON products.categoryid = categories.categoryid</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GROUP BY categories.categoryid, categories.categoryname</a:t>
            </a:r>
            <a:endParaRPr sz="8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800">
                <a:solidFill>
                  <a:schemeClr val="lt1"/>
                </a:solidFill>
                <a:latin typeface="Roboto Mono"/>
                <a:ea typeface="Roboto Mono"/>
                <a:cs typeface="Roboto Mono"/>
                <a:sym typeface="Roboto Mono"/>
              </a:rPr>
              <a:t>ORDER BY total_revenue_percentage DESC;</a:t>
            </a:r>
            <a:endParaRPr sz="900">
              <a:solidFill>
                <a:schemeClr val="lt1"/>
              </a:solidFill>
              <a:latin typeface="Roboto Mono"/>
              <a:ea typeface="Roboto Mono"/>
              <a:cs typeface="Roboto Mono"/>
              <a:sym typeface="Roboto Mono"/>
            </a:endParaRPr>
          </a:p>
        </p:txBody>
      </p:sp>
      <p:pic>
        <p:nvPicPr>
          <p:cNvPr id="360" name="Google Shape;360;p37"/>
          <p:cNvPicPr preferRelativeResize="0"/>
          <p:nvPr/>
        </p:nvPicPr>
        <p:blipFill>
          <a:blip r:embed="rId3">
            <a:alphaModFix/>
          </a:blip>
          <a:stretch>
            <a:fillRect/>
          </a:stretch>
        </p:blipFill>
        <p:spPr>
          <a:xfrm>
            <a:off x="209550" y="2525301"/>
            <a:ext cx="4225176" cy="400025"/>
          </a:xfrm>
          <a:prstGeom prst="rect">
            <a:avLst/>
          </a:prstGeom>
          <a:noFill/>
          <a:ln>
            <a:noFill/>
          </a:ln>
        </p:spPr>
      </p:pic>
      <p:sp>
        <p:nvSpPr>
          <p:cNvPr id="361" name="Google Shape;361;p37"/>
          <p:cNvSpPr txBox="1"/>
          <p:nvPr/>
        </p:nvSpPr>
        <p:spPr>
          <a:xfrm>
            <a:off x="1230634" y="94259"/>
            <a:ext cx="5900100" cy="2001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latin typeface="Montserrat"/>
                <a:ea typeface="Montserrat"/>
                <a:cs typeface="Montserrat"/>
                <a:sym typeface="Montserrat"/>
              </a:rPr>
              <a:t>Confections Remain Top Revenue Contributor with 12.87% Share</a:t>
            </a:r>
            <a:endParaRPr b="1" sz="13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8"/>
          <p:cNvSpPr/>
          <p:nvPr/>
        </p:nvSpPr>
        <p:spPr>
          <a:xfrm>
            <a:off x="4528100" y="920625"/>
            <a:ext cx="4234800" cy="4070400"/>
          </a:xfrm>
          <a:prstGeom prst="roundRect">
            <a:avLst>
              <a:gd fmla="val 16667" name="adj"/>
            </a:avLst>
          </a:prstGeom>
          <a:gradFill>
            <a:gsLst>
              <a:gs pos="0">
                <a:srgbClr val="2FBAC2"/>
              </a:gs>
              <a:gs pos="100000">
                <a:srgbClr val="00568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67" name="Google Shape;367;p38"/>
          <p:cNvSpPr/>
          <p:nvPr/>
        </p:nvSpPr>
        <p:spPr>
          <a:xfrm>
            <a:off x="4712950" y="7818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a:latin typeface="Montserrat"/>
                <a:ea typeface="Montserrat"/>
                <a:cs typeface="Montserrat"/>
                <a:sym typeface="Montserrat"/>
              </a:rPr>
              <a:t>Query</a:t>
            </a:r>
            <a:endParaRPr b="1">
              <a:latin typeface="Montserrat"/>
              <a:ea typeface="Montserrat"/>
              <a:cs typeface="Montserrat"/>
              <a:sym typeface="Montserrat"/>
            </a:endParaRPr>
          </a:p>
        </p:txBody>
      </p:sp>
      <p:sp>
        <p:nvSpPr>
          <p:cNvPr id="368" name="Google Shape;368;p38"/>
          <p:cNvSpPr txBox="1"/>
          <p:nvPr/>
        </p:nvSpPr>
        <p:spPr>
          <a:xfrm>
            <a:off x="4755900" y="1053625"/>
            <a:ext cx="4038600" cy="38328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select</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categories.categoryname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round((COUNT(DISTINCT sales.customerid) /</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(SELECT count(distinct customerid)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FROM</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`fsda-sql-01.grocery_dataset.sales` sales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where productid is not null) * 100), 2) AS repeat_purchase_rate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from</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`fsda-sql-01.grocery_dataset.sales` AS sales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JOIN</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`fsda-sql-01.grocery_dataset.products` AS products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ON sales.productid = products.productid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JOIN</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`fsda-sql-01.grocery_dataset.categories` AS categories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ON products.categoryid = categories.categoryid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group by categories.categoryname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having count(sales.CustomerID) &gt; 1</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order by 2 desc;</a:t>
            </a:r>
            <a:endParaRPr sz="900">
              <a:solidFill>
                <a:schemeClr val="lt1"/>
              </a:solidFill>
              <a:latin typeface="Roboto Mono"/>
              <a:ea typeface="Roboto Mono"/>
              <a:cs typeface="Roboto Mono"/>
              <a:sym typeface="Roboto Mono"/>
            </a:endParaRPr>
          </a:p>
        </p:txBody>
      </p:sp>
      <p:pic>
        <p:nvPicPr>
          <p:cNvPr id="369" name="Google Shape;369;p38"/>
          <p:cNvPicPr preferRelativeResize="0"/>
          <p:nvPr/>
        </p:nvPicPr>
        <p:blipFill>
          <a:blip r:embed="rId3">
            <a:alphaModFix/>
          </a:blip>
          <a:stretch>
            <a:fillRect/>
          </a:stretch>
        </p:blipFill>
        <p:spPr>
          <a:xfrm>
            <a:off x="1219200" y="1533150"/>
            <a:ext cx="2428242" cy="2543550"/>
          </a:xfrm>
          <a:prstGeom prst="rect">
            <a:avLst/>
          </a:prstGeom>
          <a:noFill/>
          <a:ln>
            <a:noFill/>
          </a:ln>
        </p:spPr>
      </p:pic>
      <p:sp>
        <p:nvSpPr>
          <p:cNvPr id="370" name="Google Shape;370;p38"/>
          <p:cNvSpPr txBox="1"/>
          <p:nvPr/>
        </p:nvSpPr>
        <p:spPr>
          <a:xfrm>
            <a:off x="1230634" y="94259"/>
            <a:ext cx="5900100" cy="4803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latin typeface="Montserrat"/>
                <a:ea typeface="Montserrat"/>
                <a:cs typeface="Montserrat"/>
                <a:sym typeface="Montserrat"/>
              </a:rPr>
              <a:t>Confections Lead in Repeat Purchases; All Categories Maintain Over 98.5% Rate</a:t>
            </a:r>
            <a:endParaRPr b="1" sz="13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grpSp>
        <p:nvGrpSpPr>
          <p:cNvPr id="379" name="Google Shape;379;p39"/>
          <p:cNvGrpSpPr/>
          <p:nvPr/>
        </p:nvGrpSpPr>
        <p:grpSpPr>
          <a:xfrm>
            <a:off x="-4972763" y="-1097358"/>
            <a:ext cx="6127207" cy="6240872"/>
            <a:chOff x="0" y="0"/>
            <a:chExt cx="832094" cy="847530"/>
          </a:xfrm>
        </p:grpSpPr>
        <p:sp>
          <p:nvSpPr>
            <p:cNvPr id="380" name="Google Shape;380;p39"/>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381" name="Google Shape;381;p39"/>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82" name="Google Shape;382;p39"/>
          <p:cNvGrpSpPr/>
          <p:nvPr/>
        </p:nvGrpSpPr>
        <p:grpSpPr>
          <a:xfrm>
            <a:off x="8694038" y="1698031"/>
            <a:ext cx="3179105" cy="3179105"/>
            <a:chOff x="0" y="0"/>
            <a:chExt cx="812800" cy="812800"/>
          </a:xfrm>
        </p:grpSpPr>
        <p:sp>
          <p:nvSpPr>
            <p:cNvPr id="383" name="Google Shape;383;p39"/>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384" name="Google Shape;384;p39"/>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85" name="Google Shape;385;p39"/>
          <p:cNvSpPr txBox="1"/>
          <p:nvPr/>
        </p:nvSpPr>
        <p:spPr>
          <a:xfrm>
            <a:off x="2160825" y="500750"/>
            <a:ext cx="59001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3200">
                <a:solidFill>
                  <a:schemeClr val="dk2"/>
                </a:solidFill>
                <a:latin typeface="Montserrat ExtraBold"/>
                <a:ea typeface="Montserrat ExtraBold"/>
                <a:cs typeface="Montserrat ExtraBold"/>
                <a:sym typeface="Montserrat ExtraBold"/>
              </a:rPr>
              <a:t>Insights</a:t>
            </a:r>
            <a:endParaRPr sz="3200">
              <a:solidFill>
                <a:schemeClr val="dk2"/>
              </a:solidFill>
              <a:latin typeface="Montserrat ExtraBold"/>
              <a:ea typeface="Montserrat ExtraBold"/>
              <a:cs typeface="Montserrat ExtraBold"/>
              <a:sym typeface="Montserrat ExtraBold"/>
            </a:endParaRPr>
          </a:p>
        </p:txBody>
      </p:sp>
      <p:grpSp>
        <p:nvGrpSpPr>
          <p:cNvPr id="386" name="Google Shape;386;p39"/>
          <p:cNvGrpSpPr/>
          <p:nvPr/>
        </p:nvGrpSpPr>
        <p:grpSpPr>
          <a:xfrm>
            <a:off x="8582536" y="2205723"/>
            <a:ext cx="3179105" cy="3179105"/>
            <a:chOff x="0" y="0"/>
            <a:chExt cx="812800" cy="812800"/>
          </a:xfrm>
        </p:grpSpPr>
        <p:sp>
          <p:nvSpPr>
            <p:cNvPr id="387" name="Google Shape;387;p39"/>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388" name="Google Shape;388;p39"/>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89" name="Google Shape;389;p39"/>
          <p:cNvSpPr txBox="1"/>
          <p:nvPr/>
        </p:nvSpPr>
        <p:spPr>
          <a:xfrm>
            <a:off x="867500" y="1458100"/>
            <a:ext cx="7632600" cy="30381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Confections contributed $556.9M or 12.87% of total revenue. Indicates high customer demand and loyalty. This category rely on loyal repeat customer rather than attracting new ones.</a:t>
            </a:r>
            <a:endParaRPr sz="1100">
              <a:solidFill>
                <a:schemeClr val="accent1"/>
              </a:solidFill>
              <a:latin typeface="Montserrat"/>
              <a:ea typeface="Montserrat"/>
              <a:cs typeface="Montserrat"/>
              <a:sym typeface="Montserrat"/>
            </a:endParaRPr>
          </a:p>
          <a:p>
            <a:pPr indent="0" lvl="0" marL="45720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298450" lvl="0" marL="457200" rtl="0" algn="l">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Grain has the highest average price per unit, bringing strong revenue despite fewer units sold. And also has the strongest correlation between revenue and units sold. But, low in  repeat purchase rate, suggesting a need to increase engagement for regular buying.</a:t>
            </a:r>
            <a:endParaRPr sz="1100">
              <a:solidFill>
                <a:schemeClr val="accent1"/>
              </a:solidFill>
              <a:latin typeface="Montserrat"/>
              <a:ea typeface="Montserrat"/>
              <a:cs typeface="Montserrat"/>
              <a:sym typeface="Montserrat"/>
            </a:endParaRPr>
          </a:p>
          <a:p>
            <a:pPr indent="0" lvl="0" marL="45720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298450" lvl="0" marL="457200" rtl="0" algn="l">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Beverages has performs well in attracting new customers and positive price-to-customer correlation shows loyalty even with price increases.</a:t>
            </a:r>
            <a:endParaRPr sz="1100">
              <a:solidFill>
                <a:schemeClr val="accent1"/>
              </a:solidFill>
              <a:latin typeface="Montserrat"/>
              <a:ea typeface="Montserrat"/>
              <a:cs typeface="Montserrat"/>
              <a:sym typeface="Montserrat"/>
            </a:endParaRPr>
          </a:p>
          <a:p>
            <a:pPr indent="0" lvl="0" marL="45720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298450" lvl="0" marL="457200" rtl="0" algn="l">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Shellfish has the lowest unit price, contributing to lower revenue which shows negative price-to-customer correlation – price increases may deter customers. It indicates shellfish relies on repeat buyers rather than attracting new ones.</a:t>
            </a:r>
            <a:endParaRPr sz="1100">
              <a:solidFill>
                <a:schemeClr val="accent1"/>
              </a:solidFill>
              <a:latin typeface="Montserrat"/>
              <a:ea typeface="Montserrat"/>
              <a:cs typeface="Montserrat"/>
              <a:sym typeface="Montserrat"/>
            </a:endParaRPr>
          </a:p>
          <a:p>
            <a:pPr indent="0" lvl="0" marL="45720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298450" lvl="0" marL="457200" rtl="0" algn="l">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Produce has low in both sales volume and revenue. And also the weakest correlations, possibly due to quality, pricing, or engagement issues.</a:t>
            </a:r>
            <a:endParaRPr sz="1100">
              <a:solidFill>
                <a:schemeClr val="accent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grpSp>
        <p:nvGrpSpPr>
          <p:cNvPr id="398" name="Google Shape;398;p40"/>
          <p:cNvGrpSpPr/>
          <p:nvPr/>
        </p:nvGrpSpPr>
        <p:grpSpPr>
          <a:xfrm>
            <a:off x="-4972763" y="-1097358"/>
            <a:ext cx="6127207" cy="6240872"/>
            <a:chOff x="0" y="0"/>
            <a:chExt cx="832094" cy="847530"/>
          </a:xfrm>
        </p:grpSpPr>
        <p:sp>
          <p:nvSpPr>
            <p:cNvPr id="399" name="Google Shape;399;p40"/>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400" name="Google Shape;400;p40"/>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01" name="Google Shape;401;p40"/>
          <p:cNvGrpSpPr/>
          <p:nvPr/>
        </p:nvGrpSpPr>
        <p:grpSpPr>
          <a:xfrm>
            <a:off x="8694038" y="1698031"/>
            <a:ext cx="3179105" cy="3179105"/>
            <a:chOff x="0" y="0"/>
            <a:chExt cx="812800" cy="812800"/>
          </a:xfrm>
        </p:grpSpPr>
        <p:sp>
          <p:nvSpPr>
            <p:cNvPr id="402" name="Google Shape;402;p40"/>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403" name="Google Shape;403;p40"/>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04" name="Google Shape;404;p40"/>
          <p:cNvSpPr txBox="1"/>
          <p:nvPr/>
        </p:nvSpPr>
        <p:spPr>
          <a:xfrm>
            <a:off x="2160825" y="500750"/>
            <a:ext cx="59001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3200">
                <a:solidFill>
                  <a:schemeClr val="dk2"/>
                </a:solidFill>
                <a:latin typeface="Montserrat ExtraBold"/>
                <a:ea typeface="Montserrat ExtraBold"/>
                <a:cs typeface="Montserrat ExtraBold"/>
                <a:sym typeface="Montserrat ExtraBold"/>
              </a:rPr>
              <a:t>Recommendations</a:t>
            </a:r>
            <a:endParaRPr sz="3200">
              <a:solidFill>
                <a:schemeClr val="dk2"/>
              </a:solidFill>
              <a:latin typeface="Montserrat ExtraBold"/>
              <a:ea typeface="Montserrat ExtraBold"/>
              <a:cs typeface="Montserrat ExtraBold"/>
              <a:sym typeface="Montserrat ExtraBold"/>
            </a:endParaRPr>
          </a:p>
        </p:txBody>
      </p:sp>
      <p:grpSp>
        <p:nvGrpSpPr>
          <p:cNvPr id="405" name="Google Shape;405;p40"/>
          <p:cNvGrpSpPr/>
          <p:nvPr/>
        </p:nvGrpSpPr>
        <p:grpSpPr>
          <a:xfrm>
            <a:off x="8582536" y="2205723"/>
            <a:ext cx="3179105" cy="3179105"/>
            <a:chOff x="0" y="0"/>
            <a:chExt cx="812800" cy="812800"/>
          </a:xfrm>
        </p:grpSpPr>
        <p:sp>
          <p:nvSpPr>
            <p:cNvPr id="406" name="Google Shape;406;p40"/>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407" name="Google Shape;407;p40"/>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08" name="Google Shape;408;p40"/>
          <p:cNvSpPr txBox="1"/>
          <p:nvPr/>
        </p:nvSpPr>
        <p:spPr>
          <a:xfrm>
            <a:off x="1019900" y="1458100"/>
            <a:ext cx="7632600" cy="30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1100">
                <a:solidFill>
                  <a:schemeClr val="accent1"/>
                </a:solidFill>
                <a:latin typeface="Montserrat"/>
                <a:ea typeface="Montserrat"/>
                <a:cs typeface="Montserrat"/>
                <a:sym typeface="Montserrat"/>
              </a:rPr>
              <a:t>Grain</a:t>
            </a:r>
            <a:endParaRPr b="1" sz="1100">
              <a:solidFill>
                <a:schemeClr val="accent1"/>
              </a:solidFill>
              <a:latin typeface="Montserrat"/>
              <a:ea typeface="Montserrat"/>
              <a:cs typeface="Montserrat"/>
              <a:sym typeface="Montserrat"/>
            </a:endParaRPr>
          </a:p>
          <a:p>
            <a:pPr indent="-298450" lvl="0" marL="457200" rtl="0" algn="l">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Introduce subscription models, loyalty programs, or bulk-buy discounts; Offer bundle deals or slightly lower prices to improve value perception and purchase frequency.</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rPr b="1" lang="id" sz="1100">
                <a:solidFill>
                  <a:schemeClr val="accent1"/>
                </a:solidFill>
                <a:latin typeface="Montserrat"/>
                <a:ea typeface="Montserrat"/>
                <a:cs typeface="Montserrat"/>
                <a:sym typeface="Montserrat"/>
              </a:rPr>
              <a:t>Confections</a:t>
            </a:r>
            <a:endParaRPr b="1" sz="1100">
              <a:solidFill>
                <a:schemeClr val="accent1"/>
              </a:solidFill>
              <a:latin typeface="Montserrat"/>
              <a:ea typeface="Montserrat"/>
              <a:cs typeface="Montserrat"/>
              <a:sym typeface="Montserrat"/>
            </a:endParaRPr>
          </a:p>
          <a:p>
            <a:pPr indent="-298450" lvl="0" marL="457200" rtl="0" algn="l">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Launch seasonal products (e.g., holiday treats); Use "buy more, save more" or BOGO (Buy One, Get One) promotions; Emphasize cross-selling and upselling to repeat customers.</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rPr b="1" lang="id" sz="1100">
                <a:solidFill>
                  <a:schemeClr val="accent1"/>
                </a:solidFill>
                <a:latin typeface="Montserrat"/>
                <a:ea typeface="Montserrat"/>
                <a:cs typeface="Montserrat"/>
                <a:sym typeface="Montserrat"/>
              </a:rPr>
              <a:t>Shellfish</a:t>
            </a:r>
            <a:endParaRPr b="1" sz="1100">
              <a:solidFill>
                <a:schemeClr val="accent1"/>
              </a:solidFill>
              <a:latin typeface="Montserrat"/>
              <a:ea typeface="Montserrat"/>
              <a:cs typeface="Montserrat"/>
              <a:sym typeface="Montserrat"/>
            </a:endParaRPr>
          </a:p>
          <a:p>
            <a:pPr indent="-298450" lvl="0" marL="457200" rtl="0" algn="l">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Introduce premium product lines (e.g., sustainably sourced) at higher prices; Encourage upselling through value bundles or discounts on bulk purchases.</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rPr b="1" lang="id" sz="1100">
                <a:solidFill>
                  <a:schemeClr val="accent1"/>
                </a:solidFill>
                <a:latin typeface="Montserrat"/>
                <a:ea typeface="Montserrat"/>
                <a:cs typeface="Montserrat"/>
                <a:sym typeface="Montserrat"/>
              </a:rPr>
              <a:t>Beverages</a:t>
            </a:r>
            <a:endParaRPr b="1" sz="1100">
              <a:solidFill>
                <a:schemeClr val="accent1"/>
              </a:solidFill>
              <a:latin typeface="Montserrat"/>
              <a:ea typeface="Montserrat"/>
              <a:cs typeface="Montserrat"/>
              <a:sym typeface="Montserrat"/>
            </a:endParaRPr>
          </a:p>
          <a:p>
            <a:pPr indent="-298450" lvl="0" marL="457200" rtl="0" algn="l">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Run first-time buyer offers, “buy one, get one free”, and social media campaigns; Test small price increases, as customer loyalty is strong.</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rPr b="1" lang="id" sz="1100">
                <a:solidFill>
                  <a:schemeClr val="accent1"/>
                </a:solidFill>
                <a:latin typeface="Montserrat"/>
                <a:ea typeface="Montserrat"/>
                <a:cs typeface="Montserrat"/>
                <a:sym typeface="Montserrat"/>
              </a:rPr>
              <a:t>Produce</a:t>
            </a:r>
            <a:endParaRPr b="1" sz="1100">
              <a:solidFill>
                <a:schemeClr val="accent1"/>
              </a:solidFill>
              <a:latin typeface="Montserrat"/>
              <a:ea typeface="Montserrat"/>
              <a:cs typeface="Montserrat"/>
              <a:sym typeface="Montserrat"/>
            </a:endParaRPr>
          </a:p>
          <a:p>
            <a:pPr indent="-298450" lvl="0" marL="457200" rtl="0" algn="l">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Evaluate product quality, pricing, and promotion strategy; Consider customer feedback surveys to uncover pain points.</a:t>
            </a:r>
            <a:endParaRPr sz="1100">
              <a:solidFill>
                <a:schemeClr val="accen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416" name="Shape 416"/>
        <p:cNvGrpSpPr/>
        <p:nvPr/>
      </p:nvGrpSpPr>
      <p:grpSpPr>
        <a:xfrm>
          <a:off x="0" y="0"/>
          <a:ext cx="0" cy="0"/>
          <a:chOff x="0" y="0"/>
          <a:chExt cx="0" cy="0"/>
        </a:xfrm>
      </p:grpSpPr>
      <p:grpSp>
        <p:nvGrpSpPr>
          <p:cNvPr id="417" name="Google Shape;417;p41"/>
          <p:cNvGrpSpPr/>
          <p:nvPr/>
        </p:nvGrpSpPr>
        <p:grpSpPr>
          <a:xfrm>
            <a:off x="-4467950" y="-1097350"/>
            <a:ext cx="5723891" cy="6240872"/>
            <a:chOff x="0" y="0"/>
            <a:chExt cx="832094" cy="847530"/>
          </a:xfrm>
        </p:grpSpPr>
        <p:sp>
          <p:nvSpPr>
            <p:cNvPr id="418" name="Google Shape;418;p41"/>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C68B2"/>
                </a:gs>
                <a:gs pos="100000">
                  <a:srgbClr val="162B46"/>
                </a:gs>
              </a:gsLst>
              <a:lin ang="5400012" scaled="0"/>
            </a:gradFill>
            <a:ln>
              <a:noFill/>
            </a:ln>
          </p:spPr>
        </p:sp>
        <p:sp>
          <p:nvSpPr>
            <p:cNvPr id="419" name="Google Shape;419;p41"/>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420" name="Google Shape;420;p41"/>
          <p:cNvCxnSpPr/>
          <p:nvPr/>
        </p:nvCxnSpPr>
        <p:spPr>
          <a:xfrm>
            <a:off x="764724" y="4281723"/>
            <a:ext cx="7733700" cy="0"/>
          </a:xfrm>
          <a:prstGeom prst="straightConnector1">
            <a:avLst/>
          </a:prstGeom>
          <a:noFill/>
          <a:ln cap="flat" cmpd="sng" w="38100">
            <a:solidFill>
              <a:srgbClr val="17726D"/>
            </a:solidFill>
            <a:prstDash val="solid"/>
            <a:round/>
            <a:headEnd len="sm" w="sm" type="none"/>
            <a:tailEnd len="sm" w="sm" type="none"/>
          </a:ln>
        </p:spPr>
      </p:cxnSp>
      <p:sp>
        <p:nvSpPr>
          <p:cNvPr id="421" name="Google Shape;421;p41"/>
          <p:cNvSpPr txBox="1"/>
          <p:nvPr/>
        </p:nvSpPr>
        <p:spPr>
          <a:xfrm>
            <a:off x="1958194" y="4530416"/>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0" i="0" lang="id" sz="800" u="none" cap="none" strike="noStrike">
                <a:solidFill>
                  <a:srgbClr val="000000"/>
                </a:solidFill>
                <a:latin typeface="Montserrat"/>
                <a:ea typeface="Montserrat"/>
                <a:cs typeface="Montserrat"/>
                <a:sym typeface="Montserrat"/>
              </a:rPr>
              <a:t>RevoU FSDA batch FEB25</a:t>
            </a:r>
            <a:endParaRPr sz="700"/>
          </a:p>
        </p:txBody>
      </p:sp>
      <p:sp>
        <p:nvSpPr>
          <p:cNvPr id="422" name="Google Shape;422;p41"/>
          <p:cNvSpPr txBox="1"/>
          <p:nvPr/>
        </p:nvSpPr>
        <p:spPr>
          <a:xfrm>
            <a:off x="1958194" y="4364602"/>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lang="id" sz="800">
                <a:latin typeface="Montserrat"/>
                <a:ea typeface="Montserrat"/>
                <a:cs typeface="Montserrat"/>
                <a:sym typeface="Montserrat"/>
              </a:rPr>
              <a:t>Batch</a:t>
            </a:r>
            <a:endParaRPr sz="700"/>
          </a:p>
        </p:txBody>
      </p:sp>
      <p:sp>
        <p:nvSpPr>
          <p:cNvPr id="423" name="Google Shape;423;p41"/>
          <p:cNvSpPr txBox="1"/>
          <p:nvPr/>
        </p:nvSpPr>
        <p:spPr>
          <a:xfrm>
            <a:off x="3848554" y="4364600"/>
            <a:ext cx="9018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lang="id" sz="800">
                <a:latin typeface="Montserrat"/>
                <a:ea typeface="Montserrat"/>
                <a:cs typeface="Montserrat"/>
                <a:sym typeface="Montserrat"/>
              </a:rPr>
              <a:t>Assignment</a:t>
            </a:r>
            <a:endParaRPr sz="700"/>
          </a:p>
        </p:txBody>
      </p:sp>
      <p:sp>
        <p:nvSpPr>
          <p:cNvPr id="424" name="Google Shape;424;p41"/>
          <p:cNvSpPr txBox="1"/>
          <p:nvPr/>
        </p:nvSpPr>
        <p:spPr>
          <a:xfrm>
            <a:off x="807586" y="4538829"/>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0" i="0" lang="id" sz="800" u="none" cap="none" strike="noStrike">
                <a:solidFill>
                  <a:srgbClr val="000000"/>
                </a:solidFill>
                <a:latin typeface="Montserrat"/>
                <a:ea typeface="Montserrat"/>
                <a:cs typeface="Montserrat"/>
                <a:sym typeface="Montserrat"/>
              </a:rPr>
              <a:t>Ahmad Rizki</a:t>
            </a:r>
            <a:endParaRPr sz="700"/>
          </a:p>
        </p:txBody>
      </p:sp>
      <p:sp>
        <p:nvSpPr>
          <p:cNvPr id="425" name="Google Shape;425;p41"/>
          <p:cNvSpPr txBox="1"/>
          <p:nvPr/>
        </p:nvSpPr>
        <p:spPr>
          <a:xfrm>
            <a:off x="807586" y="4373016"/>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i="0" lang="id" sz="800" u="none" cap="none" strike="noStrike">
                <a:solidFill>
                  <a:srgbClr val="000000"/>
                </a:solidFill>
                <a:latin typeface="Montserrat"/>
                <a:ea typeface="Montserrat"/>
                <a:cs typeface="Montserrat"/>
                <a:sym typeface="Montserrat"/>
              </a:rPr>
              <a:t>by</a:t>
            </a:r>
            <a:endParaRPr sz="700"/>
          </a:p>
        </p:txBody>
      </p:sp>
      <p:sp>
        <p:nvSpPr>
          <p:cNvPr id="426" name="Google Shape;426;p41"/>
          <p:cNvSpPr txBox="1"/>
          <p:nvPr/>
        </p:nvSpPr>
        <p:spPr>
          <a:xfrm>
            <a:off x="-143632" y="339416"/>
            <a:ext cx="1362900" cy="123000"/>
          </a:xfrm>
          <a:prstGeom prst="rect">
            <a:avLst/>
          </a:prstGeom>
          <a:noFill/>
          <a:ln>
            <a:noFill/>
          </a:ln>
        </p:spPr>
        <p:txBody>
          <a:bodyPr anchorCtr="0" anchor="t" bIns="0" lIns="0" spcFirstLastPara="1" rIns="0" wrap="square" tIns="0">
            <a:spAutoFit/>
          </a:bodyPr>
          <a:lstStyle/>
          <a:p>
            <a:pPr indent="0" lvl="0" marL="0" marR="0" rtl="0" algn="r">
              <a:lnSpc>
                <a:spcPct val="155034"/>
              </a:lnSpc>
              <a:spcBef>
                <a:spcPts val="0"/>
              </a:spcBef>
              <a:spcAft>
                <a:spcPts val="0"/>
              </a:spcAft>
              <a:buNone/>
            </a:pPr>
            <a:r>
              <a:rPr lang="id" sz="800">
                <a:latin typeface="Montserrat"/>
                <a:ea typeface="Montserrat"/>
                <a:cs typeface="Montserrat"/>
                <a:sym typeface="Montserrat"/>
              </a:rPr>
              <a:t>Mar</a:t>
            </a:r>
            <a:r>
              <a:rPr b="0" i="0" lang="id" sz="800" u="none" cap="none" strike="noStrike">
                <a:solidFill>
                  <a:srgbClr val="000000"/>
                </a:solidFill>
                <a:latin typeface="Montserrat"/>
                <a:ea typeface="Montserrat"/>
                <a:cs typeface="Montserrat"/>
                <a:sym typeface="Montserrat"/>
              </a:rPr>
              <a:t> </a:t>
            </a:r>
            <a:r>
              <a:rPr lang="id" sz="800">
                <a:latin typeface="Montserrat"/>
                <a:ea typeface="Montserrat"/>
                <a:cs typeface="Montserrat"/>
                <a:sym typeface="Montserrat"/>
              </a:rPr>
              <a:t>10</a:t>
            </a:r>
            <a:r>
              <a:rPr b="0" i="0" lang="id" sz="800" u="none" cap="none" strike="noStrike">
                <a:solidFill>
                  <a:srgbClr val="000000"/>
                </a:solidFill>
                <a:latin typeface="Montserrat"/>
                <a:ea typeface="Montserrat"/>
                <a:cs typeface="Montserrat"/>
                <a:sym typeface="Montserrat"/>
              </a:rPr>
              <a:t>, 2025</a:t>
            </a:r>
            <a:endParaRPr sz="700"/>
          </a:p>
        </p:txBody>
      </p:sp>
      <p:sp>
        <p:nvSpPr>
          <p:cNvPr id="427" name="Google Shape;427;p41"/>
          <p:cNvSpPr txBox="1"/>
          <p:nvPr/>
        </p:nvSpPr>
        <p:spPr>
          <a:xfrm>
            <a:off x="-143632" y="173602"/>
            <a:ext cx="1362900" cy="123000"/>
          </a:xfrm>
          <a:prstGeom prst="rect">
            <a:avLst/>
          </a:prstGeom>
          <a:noFill/>
          <a:ln>
            <a:noFill/>
          </a:ln>
        </p:spPr>
        <p:txBody>
          <a:bodyPr anchorCtr="0" anchor="t" bIns="0" lIns="0" spcFirstLastPara="1" rIns="0" wrap="square" tIns="0">
            <a:spAutoFit/>
          </a:bodyPr>
          <a:lstStyle/>
          <a:p>
            <a:pPr indent="0" lvl="0" marL="0" marR="0" rtl="0" algn="r">
              <a:lnSpc>
                <a:spcPct val="155034"/>
              </a:lnSpc>
              <a:spcBef>
                <a:spcPts val="0"/>
              </a:spcBef>
              <a:spcAft>
                <a:spcPts val="0"/>
              </a:spcAft>
              <a:buNone/>
            </a:pPr>
            <a:r>
              <a:rPr b="1" i="0" lang="id" sz="800" u="none" cap="none" strike="noStrike">
                <a:solidFill>
                  <a:srgbClr val="000000"/>
                </a:solidFill>
                <a:latin typeface="Montserrat"/>
                <a:ea typeface="Montserrat"/>
                <a:cs typeface="Montserrat"/>
                <a:sym typeface="Montserrat"/>
              </a:rPr>
              <a:t>Date</a:t>
            </a:r>
            <a:endParaRPr sz="700"/>
          </a:p>
        </p:txBody>
      </p:sp>
      <p:sp>
        <p:nvSpPr>
          <p:cNvPr id="428" name="Google Shape;428;p41"/>
          <p:cNvSpPr txBox="1"/>
          <p:nvPr/>
        </p:nvSpPr>
        <p:spPr>
          <a:xfrm>
            <a:off x="1506875" y="1132900"/>
            <a:ext cx="6193500" cy="1046700"/>
          </a:xfrm>
          <a:prstGeom prst="rect">
            <a:avLst/>
          </a:prstGeom>
          <a:noFill/>
          <a:ln>
            <a:noFill/>
          </a:ln>
        </p:spPr>
        <p:txBody>
          <a:bodyPr anchorCtr="0" anchor="ctr" bIns="50800" lIns="50800" spcFirstLastPara="1" rIns="50800" wrap="square" tIns="50800">
            <a:noAutofit/>
          </a:bodyPr>
          <a:lstStyle/>
          <a:p>
            <a:pPr indent="0" lvl="0" marL="0" rtl="0" algn="ctr">
              <a:spcBef>
                <a:spcPts val="0"/>
              </a:spcBef>
              <a:spcAft>
                <a:spcPts val="0"/>
              </a:spcAft>
              <a:buSzPts val="1100"/>
              <a:buNone/>
            </a:pPr>
            <a:r>
              <a:rPr lang="id" sz="3200">
                <a:solidFill>
                  <a:schemeClr val="dk1"/>
                </a:solidFill>
                <a:latin typeface="Montserrat ExtraBold"/>
                <a:ea typeface="Montserrat ExtraBold"/>
                <a:cs typeface="Montserrat ExtraBold"/>
                <a:sym typeface="Montserrat ExtraBold"/>
              </a:rPr>
              <a:t>Thank You </a:t>
            </a:r>
            <a:endParaRPr sz="3200">
              <a:solidFill>
                <a:schemeClr val="dk1"/>
              </a:solidFill>
              <a:latin typeface="Montserrat ExtraBold"/>
              <a:ea typeface="Montserrat ExtraBold"/>
              <a:cs typeface="Montserrat ExtraBold"/>
              <a:sym typeface="Montserrat ExtraBold"/>
            </a:endParaRPr>
          </a:p>
          <a:p>
            <a:pPr indent="0" lvl="0" marL="0" rtl="0" algn="ctr">
              <a:spcBef>
                <a:spcPts val="0"/>
              </a:spcBef>
              <a:spcAft>
                <a:spcPts val="0"/>
              </a:spcAft>
              <a:buSzPts val="1100"/>
              <a:buNone/>
            </a:pPr>
            <a:r>
              <a:rPr lang="id" sz="1700">
                <a:solidFill>
                  <a:schemeClr val="dk1"/>
                </a:solidFill>
                <a:latin typeface="Montserrat ExtraBold"/>
                <a:ea typeface="Montserrat ExtraBold"/>
                <a:cs typeface="Montserrat ExtraBold"/>
                <a:sym typeface="Montserrat ExtraBold"/>
              </a:rPr>
              <a:t>For Your Attention…</a:t>
            </a:r>
            <a:endParaRPr sz="1700">
              <a:solidFill>
                <a:schemeClr val="dk1"/>
              </a:solidFill>
              <a:latin typeface="Montserrat ExtraBold"/>
              <a:ea typeface="Montserrat ExtraBold"/>
              <a:cs typeface="Montserrat ExtraBold"/>
              <a:sym typeface="Montserrat ExtraBold"/>
            </a:endParaRPr>
          </a:p>
        </p:txBody>
      </p:sp>
      <p:sp>
        <p:nvSpPr>
          <p:cNvPr id="429" name="Google Shape;429;p41"/>
          <p:cNvSpPr txBox="1"/>
          <p:nvPr/>
        </p:nvSpPr>
        <p:spPr>
          <a:xfrm>
            <a:off x="5082400" y="4530425"/>
            <a:ext cx="1952100" cy="314100"/>
          </a:xfrm>
          <a:prstGeom prst="rect">
            <a:avLst/>
          </a:prstGeom>
          <a:noFill/>
          <a:ln>
            <a:noFill/>
          </a:ln>
        </p:spPr>
        <p:txBody>
          <a:bodyPr anchorCtr="0" anchor="t" bIns="0" lIns="0" spcFirstLastPara="1" rIns="0" wrap="square" tIns="0">
            <a:spAutoFit/>
          </a:bodyPr>
          <a:lstStyle/>
          <a:p>
            <a:pPr indent="0" lvl="0" marL="0" rtl="0" algn="just">
              <a:lnSpc>
                <a:spcPct val="155034"/>
              </a:lnSpc>
              <a:spcBef>
                <a:spcPts val="0"/>
              </a:spcBef>
              <a:spcAft>
                <a:spcPts val="0"/>
              </a:spcAft>
              <a:buClr>
                <a:schemeClr val="dk1"/>
              </a:buClr>
              <a:buFont typeface="Arial"/>
              <a:buNone/>
            </a:pPr>
            <a:r>
              <a:rPr lang="id" sz="800">
                <a:solidFill>
                  <a:schemeClr val="dk1"/>
                </a:solidFill>
                <a:latin typeface="Montserrat"/>
                <a:ea typeface="Montserrat"/>
                <a:cs typeface="Montserrat"/>
                <a:sym typeface="Montserrat"/>
              </a:rPr>
              <a:t>www.linkedin.com/in/arizabdulhanan</a:t>
            </a:r>
            <a:endParaRPr sz="700">
              <a:solidFill>
                <a:schemeClr val="dk1"/>
              </a:solidFill>
            </a:endParaRPr>
          </a:p>
          <a:p>
            <a:pPr indent="0" lvl="0" marL="0" marR="0" rtl="0" algn="just">
              <a:lnSpc>
                <a:spcPct val="155034"/>
              </a:lnSpc>
              <a:spcBef>
                <a:spcPts val="0"/>
              </a:spcBef>
              <a:spcAft>
                <a:spcPts val="0"/>
              </a:spcAft>
              <a:buNone/>
            </a:pPr>
            <a:r>
              <a:t/>
            </a:r>
            <a:endParaRPr sz="800">
              <a:latin typeface="Montserrat"/>
              <a:ea typeface="Montserrat"/>
              <a:cs typeface="Montserrat"/>
              <a:sym typeface="Montserrat"/>
            </a:endParaRPr>
          </a:p>
        </p:txBody>
      </p:sp>
      <p:sp>
        <p:nvSpPr>
          <p:cNvPr id="430" name="Google Shape;430;p41"/>
          <p:cNvSpPr txBox="1"/>
          <p:nvPr/>
        </p:nvSpPr>
        <p:spPr>
          <a:xfrm>
            <a:off x="5082394" y="4364602"/>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lang="id" sz="800">
                <a:latin typeface="Montserrat"/>
                <a:ea typeface="Montserrat"/>
                <a:cs typeface="Montserrat"/>
                <a:sym typeface="Montserrat"/>
              </a:rPr>
              <a:t>Linkedin</a:t>
            </a:r>
            <a:endParaRPr sz="700"/>
          </a:p>
        </p:txBody>
      </p:sp>
      <p:pic>
        <p:nvPicPr>
          <p:cNvPr id="431" name="Google Shape;431;p41" title="RevoU Logo.png"/>
          <p:cNvPicPr preferRelativeResize="0"/>
          <p:nvPr/>
        </p:nvPicPr>
        <p:blipFill>
          <a:blip r:embed="rId3">
            <a:alphaModFix/>
          </a:blip>
          <a:stretch>
            <a:fillRect/>
          </a:stretch>
        </p:blipFill>
        <p:spPr>
          <a:xfrm>
            <a:off x="216799" y="1151551"/>
            <a:ext cx="721751" cy="619976"/>
          </a:xfrm>
          <a:prstGeom prst="rect">
            <a:avLst/>
          </a:prstGeom>
          <a:noFill/>
          <a:ln>
            <a:noFill/>
          </a:ln>
        </p:spPr>
      </p:pic>
      <p:grpSp>
        <p:nvGrpSpPr>
          <p:cNvPr id="432" name="Google Shape;432;p41"/>
          <p:cNvGrpSpPr/>
          <p:nvPr/>
        </p:nvGrpSpPr>
        <p:grpSpPr>
          <a:xfrm>
            <a:off x="8233828" y="-143178"/>
            <a:ext cx="5985134" cy="5985134"/>
            <a:chOff x="0" y="0"/>
            <a:chExt cx="812800" cy="812800"/>
          </a:xfrm>
        </p:grpSpPr>
        <p:sp>
          <p:nvSpPr>
            <p:cNvPr id="433" name="Google Shape;433;p41"/>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700" scaled="0"/>
            </a:gradFill>
            <a:ln>
              <a:noFill/>
            </a:ln>
          </p:spPr>
        </p:sp>
        <p:sp>
          <p:nvSpPr>
            <p:cNvPr id="434" name="Google Shape;434;p41"/>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rgbClr val="000000"/>
                </a:solidFill>
                <a:latin typeface="Calibri"/>
                <a:ea typeface="Calibri"/>
                <a:cs typeface="Calibri"/>
                <a:sym typeface="Calibri"/>
              </a:endParaRPr>
            </a:p>
          </p:txBody>
        </p:sp>
      </p:grpSp>
      <p:sp>
        <p:nvSpPr>
          <p:cNvPr id="435" name="Google Shape;435;p41"/>
          <p:cNvSpPr txBox="1"/>
          <p:nvPr/>
        </p:nvSpPr>
        <p:spPr>
          <a:xfrm>
            <a:off x="3848554" y="4530420"/>
            <a:ext cx="1227600" cy="3141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lang="id" sz="800">
                <a:latin typeface="Montserrat"/>
                <a:ea typeface="Montserrat"/>
                <a:cs typeface="Montserrat"/>
                <a:sym typeface="Montserrat"/>
              </a:rPr>
              <a:t>Intermediate</a:t>
            </a:r>
            <a:endParaRPr sz="800">
              <a:latin typeface="Montserrat"/>
              <a:ea typeface="Montserrat"/>
              <a:cs typeface="Montserrat"/>
              <a:sym typeface="Montserrat"/>
            </a:endParaRPr>
          </a:p>
          <a:p>
            <a:pPr indent="0" lvl="0" marL="0" marR="0" rtl="0" algn="just">
              <a:lnSpc>
                <a:spcPct val="155034"/>
              </a:lnSpc>
              <a:spcBef>
                <a:spcPts val="0"/>
              </a:spcBef>
              <a:spcAft>
                <a:spcPts val="0"/>
              </a:spcAft>
              <a:buNone/>
            </a:pPr>
            <a:r>
              <a:rPr lang="id" sz="800">
                <a:latin typeface="Montserrat"/>
                <a:ea typeface="Montserrat"/>
                <a:cs typeface="Montserrat"/>
                <a:sym typeface="Montserrat"/>
              </a:rPr>
              <a:t>SQL</a:t>
            </a:r>
            <a:endParaRPr sz="8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nvSpPr>
        <p:spPr>
          <a:xfrm>
            <a:off x="1687834" y="1999259"/>
            <a:ext cx="5900100" cy="21033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id" sz="1300">
                <a:solidFill>
                  <a:schemeClr val="accent1"/>
                </a:solidFill>
                <a:latin typeface="Montserrat"/>
                <a:ea typeface="Montserrat"/>
                <a:cs typeface="Montserrat"/>
                <a:sym typeface="Montserrat"/>
              </a:rPr>
              <a:t>Company Overview</a:t>
            </a:r>
            <a:endParaRPr b="1" sz="1300">
              <a:solidFill>
                <a:schemeClr val="accent1"/>
              </a:solidFill>
              <a:latin typeface="Montserrat"/>
              <a:ea typeface="Montserrat"/>
              <a:cs typeface="Montserrat"/>
              <a:sym typeface="Montserrat"/>
            </a:endParaRPr>
          </a:p>
          <a:p>
            <a:pPr indent="-311150" lvl="0" marL="457200" rtl="0" algn="l">
              <a:lnSpc>
                <a:spcPct val="115000"/>
              </a:lnSpc>
              <a:spcBef>
                <a:spcPts val="120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RevoGrocers is a fictional grocery retail business that operates across multiple locations, providing a wide range of grocery products to customers.</a:t>
            </a:r>
            <a:endParaRPr sz="1300">
              <a:solidFill>
                <a:schemeClr val="accen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The company aims to optimize sales strategies, improve customer experience, and maximize revenue using data-driven insights.</a:t>
            </a:r>
            <a:endParaRPr sz="1300">
              <a:solidFill>
                <a:schemeClr val="accent1"/>
              </a:solidFill>
              <a:latin typeface="Montserrat"/>
              <a:ea typeface="Montserrat"/>
              <a:cs typeface="Montserrat"/>
              <a:sym typeface="Montserrat"/>
            </a:endParaRPr>
          </a:p>
          <a:p>
            <a:pPr indent="0" lvl="0" marL="0" marR="0" rtl="0" algn="just">
              <a:lnSpc>
                <a:spcPct val="140000"/>
              </a:lnSpc>
              <a:spcBef>
                <a:spcPts val="1200"/>
              </a:spcBef>
              <a:spcAft>
                <a:spcPts val="0"/>
              </a:spcAft>
              <a:buNone/>
            </a:pPr>
            <a:r>
              <a:t/>
            </a:r>
            <a:endParaRPr b="1" sz="1200">
              <a:solidFill>
                <a:srgbClr val="595959"/>
              </a:solidFill>
              <a:latin typeface="Montserrat"/>
              <a:ea typeface="Montserrat"/>
              <a:cs typeface="Montserrat"/>
              <a:sym typeface="Montserrat"/>
            </a:endParaRPr>
          </a:p>
        </p:txBody>
      </p:sp>
      <p:grpSp>
        <p:nvGrpSpPr>
          <p:cNvPr id="195" name="Google Shape;195;p26"/>
          <p:cNvGrpSpPr/>
          <p:nvPr/>
        </p:nvGrpSpPr>
        <p:grpSpPr>
          <a:xfrm>
            <a:off x="-4439363" y="-1097358"/>
            <a:ext cx="6127207" cy="6240872"/>
            <a:chOff x="0" y="0"/>
            <a:chExt cx="832094" cy="847530"/>
          </a:xfrm>
        </p:grpSpPr>
        <p:sp>
          <p:nvSpPr>
            <p:cNvPr id="196" name="Google Shape;196;p26"/>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197" name="Google Shape;197;p26"/>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98" name="Google Shape;198;p26"/>
          <p:cNvGrpSpPr/>
          <p:nvPr/>
        </p:nvGrpSpPr>
        <p:grpSpPr>
          <a:xfrm>
            <a:off x="7932038" y="1698031"/>
            <a:ext cx="3179105" cy="3179105"/>
            <a:chOff x="0" y="0"/>
            <a:chExt cx="812800" cy="812800"/>
          </a:xfrm>
        </p:grpSpPr>
        <p:sp>
          <p:nvSpPr>
            <p:cNvPr id="199" name="Google Shape;199;p26"/>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700" scaled="0"/>
            </a:gradFill>
            <a:ln>
              <a:noFill/>
            </a:ln>
          </p:spPr>
        </p:sp>
        <p:sp>
          <p:nvSpPr>
            <p:cNvPr id="200" name="Google Shape;200;p26"/>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01" name="Google Shape;201;p26"/>
          <p:cNvSpPr txBox="1"/>
          <p:nvPr/>
        </p:nvSpPr>
        <p:spPr>
          <a:xfrm>
            <a:off x="2160825" y="955075"/>
            <a:ext cx="5900100" cy="892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2900">
                <a:solidFill>
                  <a:schemeClr val="dk2"/>
                </a:solidFill>
                <a:latin typeface="Montserrat ExtraBold"/>
                <a:ea typeface="Montserrat ExtraBold"/>
                <a:cs typeface="Montserrat ExtraBold"/>
                <a:sym typeface="Montserrat ExtraBold"/>
              </a:rPr>
              <a:t>Business Overview &amp; Disclaimer</a:t>
            </a:r>
            <a:endParaRPr b="1" sz="6400">
              <a:solidFill>
                <a:schemeClr val="dk2"/>
              </a:solidFill>
              <a:latin typeface="Montserrat"/>
              <a:ea typeface="Montserrat"/>
              <a:cs typeface="Montserrat"/>
              <a:sym typeface="Montserrat"/>
            </a:endParaRPr>
          </a:p>
        </p:txBody>
      </p:sp>
      <p:grpSp>
        <p:nvGrpSpPr>
          <p:cNvPr id="202" name="Google Shape;202;p26"/>
          <p:cNvGrpSpPr/>
          <p:nvPr/>
        </p:nvGrpSpPr>
        <p:grpSpPr>
          <a:xfrm>
            <a:off x="7820536" y="2205723"/>
            <a:ext cx="3179105" cy="3179105"/>
            <a:chOff x="0" y="0"/>
            <a:chExt cx="812800" cy="812800"/>
          </a:xfrm>
        </p:grpSpPr>
        <p:sp>
          <p:nvSpPr>
            <p:cNvPr id="203" name="Google Shape;203;p26"/>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204" name="Google Shape;204;p26"/>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205" name="Google Shape;205;p26"/>
          <p:cNvPicPr preferRelativeResize="0"/>
          <p:nvPr/>
        </p:nvPicPr>
        <p:blipFill>
          <a:blip r:embed="rId3">
            <a:alphaModFix/>
          </a:blip>
          <a:stretch>
            <a:fillRect/>
          </a:stretch>
        </p:blipFill>
        <p:spPr>
          <a:xfrm>
            <a:off x="91350" y="61925"/>
            <a:ext cx="735850" cy="632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nvSpPr>
        <p:spPr>
          <a:xfrm>
            <a:off x="1687834" y="1999259"/>
            <a:ext cx="5900100" cy="23490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id" sz="1300">
                <a:solidFill>
                  <a:schemeClr val="accent1"/>
                </a:solidFill>
                <a:latin typeface="Montserrat"/>
                <a:ea typeface="Montserrat"/>
                <a:cs typeface="Montserrat"/>
                <a:sym typeface="Montserrat"/>
              </a:rPr>
              <a:t>Disclaimer</a:t>
            </a:r>
            <a:endParaRPr b="1" sz="1300">
              <a:solidFill>
                <a:schemeClr val="accent1"/>
              </a:solidFill>
              <a:latin typeface="Montserrat"/>
              <a:ea typeface="Montserrat"/>
              <a:cs typeface="Montserrat"/>
              <a:sym typeface="Montserrat"/>
            </a:endParaRPr>
          </a:p>
          <a:p>
            <a:pPr indent="-311150" lvl="0" marL="457200" rtl="0" algn="l">
              <a:lnSpc>
                <a:spcPct val="115000"/>
              </a:lnSpc>
              <a:spcBef>
                <a:spcPts val="120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This analysis is based on a public dataset from Kaggle.</a:t>
            </a:r>
            <a:endParaRPr sz="1300">
              <a:solidFill>
                <a:schemeClr val="accen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RevoGrocers is a fictional company created for analytical purposes.</a:t>
            </a:r>
            <a:endParaRPr sz="1300">
              <a:solidFill>
                <a:schemeClr val="accen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Any insights or recommendations are based on this dataset and do not reflect real-world data.</a:t>
            </a:r>
            <a:endParaRPr sz="1300">
              <a:solidFill>
                <a:schemeClr val="accen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The queries and insights generated in this assignment should be personalized to your own analysis results.</a:t>
            </a:r>
            <a:endParaRPr sz="1300">
              <a:solidFill>
                <a:schemeClr val="accent1"/>
              </a:solidFill>
              <a:latin typeface="Montserrat"/>
              <a:ea typeface="Montserrat"/>
              <a:cs typeface="Montserrat"/>
              <a:sym typeface="Montserrat"/>
            </a:endParaRPr>
          </a:p>
          <a:p>
            <a:pPr indent="0" lvl="0" marL="0" marR="0" rtl="0" algn="just">
              <a:lnSpc>
                <a:spcPct val="140000"/>
              </a:lnSpc>
              <a:spcBef>
                <a:spcPts val="1200"/>
              </a:spcBef>
              <a:spcAft>
                <a:spcPts val="0"/>
              </a:spcAft>
              <a:buNone/>
            </a:pPr>
            <a:r>
              <a:t/>
            </a:r>
            <a:endParaRPr b="1" sz="1300">
              <a:solidFill>
                <a:schemeClr val="accent1"/>
              </a:solidFill>
              <a:latin typeface="Montserrat"/>
              <a:ea typeface="Montserrat"/>
              <a:cs typeface="Montserrat"/>
              <a:sym typeface="Montserrat"/>
            </a:endParaRPr>
          </a:p>
        </p:txBody>
      </p:sp>
      <p:grpSp>
        <p:nvGrpSpPr>
          <p:cNvPr id="215" name="Google Shape;215;p27"/>
          <p:cNvGrpSpPr/>
          <p:nvPr/>
        </p:nvGrpSpPr>
        <p:grpSpPr>
          <a:xfrm>
            <a:off x="-4439363" y="-1097358"/>
            <a:ext cx="6127207" cy="6240872"/>
            <a:chOff x="0" y="0"/>
            <a:chExt cx="832094" cy="847530"/>
          </a:xfrm>
        </p:grpSpPr>
        <p:sp>
          <p:nvSpPr>
            <p:cNvPr id="216" name="Google Shape;216;p27"/>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217" name="Google Shape;217;p27"/>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18" name="Google Shape;218;p27"/>
          <p:cNvGrpSpPr/>
          <p:nvPr/>
        </p:nvGrpSpPr>
        <p:grpSpPr>
          <a:xfrm>
            <a:off x="7932038" y="1698031"/>
            <a:ext cx="3179105" cy="3179105"/>
            <a:chOff x="0" y="0"/>
            <a:chExt cx="812800" cy="812800"/>
          </a:xfrm>
        </p:grpSpPr>
        <p:sp>
          <p:nvSpPr>
            <p:cNvPr id="219" name="Google Shape;219;p27"/>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220" name="Google Shape;220;p27"/>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21" name="Google Shape;221;p27"/>
          <p:cNvSpPr txBox="1"/>
          <p:nvPr/>
        </p:nvSpPr>
        <p:spPr>
          <a:xfrm>
            <a:off x="2160825" y="955075"/>
            <a:ext cx="5900100" cy="892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2900">
                <a:solidFill>
                  <a:schemeClr val="dk2"/>
                </a:solidFill>
                <a:latin typeface="Montserrat ExtraBold"/>
                <a:ea typeface="Montserrat ExtraBold"/>
                <a:cs typeface="Montserrat ExtraBold"/>
                <a:sym typeface="Montserrat ExtraBold"/>
              </a:rPr>
              <a:t>Business Overview &amp; Disclaimer</a:t>
            </a:r>
            <a:endParaRPr b="1" sz="6400">
              <a:solidFill>
                <a:schemeClr val="dk2"/>
              </a:solidFill>
              <a:latin typeface="Montserrat"/>
              <a:ea typeface="Montserrat"/>
              <a:cs typeface="Montserrat"/>
              <a:sym typeface="Montserrat"/>
            </a:endParaRPr>
          </a:p>
        </p:txBody>
      </p:sp>
      <p:grpSp>
        <p:nvGrpSpPr>
          <p:cNvPr id="222" name="Google Shape;222;p27"/>
          <p:cNvGrpSpPr/>
          <p:nvPr/>
        </p:nvGrpSpPr>
        <p:grpSpPr>
          <a:xfrm>
            <a:off x="7820536" y="2205723"/>
            <a:ext cx="3179105" cy="3179105"/>
            <a:chOff x="0" y="0"/>
            <a:chExt cx="812800" cy="812800"/>
          </a:xfrm>
        </p:grpSpPr>
        <p:sp>
          <p:nvSpPr>
            <p:cNvPr id="223" name="Google Shape;223;p27"/>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224" name="Google Shape;224;p27"/>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225" name="Google Shape;225;p27"/>
          <p:cNvPicPr preferRelativeResize="0"/>
          <p:nvPr/>
        </p:nvPicPr>
        <p:blipFill>
          <a:blip r:embed="rId3">
            <a:alphaModFix/>
          </a:blip>
          <a:stretch>
            <a:fillRect/>
          </a:stretch>
        </p:blipFill>
        <p:spPr>
          <a:xfrm>
            <a:off x="91350" y="61925"/>
            <a:ext cx="735850" cy="632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nvSpPr>
        <p:spPr>
          <a:xfrm>
            <a:off x="1687834" y="1999259"/>
            <a:ext cx="5900100" cy="5841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id" sz="1300">
                <a:solidFill>
                  <a:schemeClr val="accent1"/>
                </a:solidFill>
                <a:latin typeface="Montserrat"/>
                <a:ea typeface="Montserrat"/>
                <a:cs typeface="Montserrat"/>
                <a:sym typeface="Montserrat"/>
              </a:rPr>
              <a:t>Dataset Overview</a:t>
            </a:r>
            <a:endParaRPr sz="1300">
              <a:solidFill>
                <a:schemeClr val="accent1"/>
              </a:solidFill>
              <a:latin typeface="Montserrat"/>
              <a:ea typeface="Montserrat"/>
              <a:cs typeface="Montserrat"/>
              <a:sym typeface="Montserrat"/>
            </a:endParaRPr>
          </a:p>
          <a:p>
            <a:pPr indent="0" lvl="0" marL="0" marR="0" rtl="0" algn="just">
              <a:lnSpc>
                <a:spcPct val="140000"/>
              </a:lnSpc>
              <a:spcBef>
                <a:spcPts val="1200"/>
              </a:spcBef>
              <a:spcAft>
                <a:spcPts val="0"/>
              </a:spcAft>
              <a:buNone/>
            </a:pPr>
            <a:r>
              <a:t/>
            </a:r>
            <a:endParaRPr b="1" sz="1300">
              <a:solidFill>
                <a:schemeClr val="accent1"/>
              </a:solidFill>
              <a:latin typeface="Montserrat"/>
              <a:ea typeface="Montserrat"/>
              <a:cs typeface="Montserrat"/>
              <a:sym typeface="Montserrat"/>
            </a:endParaRPr>
          </a:p>
        </p:txBody>
      </p:sp>
      <p:grpSp>
        <p:nvGrpSpPr>
          <p:cNvPr id="235" name="Google Shape;235;p28"/>
          <p:cNvGrpSpPr/>
          <p:nvPr/>
        </p:nvGrpSpPr>
        <p:grpSpPr>
          <a:xfrm>
            <a:off x="-4439363" y="-1097358"/>
            <a:ext cx="6127207" cy="6240872"/>
            <a:chOff x="0" y="0"/>
            <a:chExt cx="832094" cy="847530"/>
          </a:xfrm>
        </p:grpSpPr>
        <p:sp>
          <p:nvSpPr>
            <p:cNvPr id="236" name="Google Shape;236;p28"/>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237" name="Google Shape;237;p28"/>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38" name="Google Shape;238;p28"/>
          <p:cNvGrpSpPr/>
          <p:nvPr/>
        </p:nvGrpSpPr>
        <p:grpSpPr>
          <a:xfrm>
            <a:off x="7932038" y="1698031"/>
            <a:ext cx="3179105" cy="3179105"/>
            <a:chOff x="0" y="0"/>
            <a:chExt cx="812800" cy="812800"/>
          </a:xfrm>
        </p:grpSpPr>
        <p:sp>
          <p:nvSpPr>
            <p:cNvPr id="239" name="Google Shape;239;p28"/>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240" name="Google Shape;240;p28"/>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41" name="Google Shape;241;p28"/>
          <p:cNvSpPr txBox="1"/>
          <p:nvPr/>
        </p:nvSpPr>
        <p:spPr>
          <a:xfrm>
            <a:off x="2160825" y="955075"/>
            <a:ext cx="5900100" cy="892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2900">
                <a:solidFill>
                  <a:srgbClr val="1A1A1A"/>
                </a:solidFill>
                <a:latin typeface="Montserrat ExtraBold"/>
                <a:ea typeface="Montserrat ExtraBold"/>
                <a:cs typeface="Montserrat ExtraBold"/>
                <a:sym typeface="Montserrat ExtraBold"/>
              </a:rPr>
              <a:t>Business Overview &amp; Disclaimer</a:t>
            </a:r>
            <a:endParaRPr b="1" sz="6400">
              <a:solidFill>
                <a:srgbClr val="2A3663"/>
              </a:solidFill>
              <a:latin typeface="Montserrat"/>
              <a:ea typeface="Montserrat"/>
              <a:cs typeface="Montserrat"/>
              <a:sym typeface="Montserrat"/>
            </a:endParaRPr>
          </a:p>
        </p:txBody>
      </p:sp>
      <p:grpSp>
        <p:nvGrpSpPr>
          <p:cNvPr id="242" name="Google Shape;242;p28"/>
          <p:cNvGrpSpPr/>
          <p:nvPr/>
        </p:nvGrpSpPr>
        <p:grpSpPr>
          <a:xfrm>
            <a:off x="7820536" y="2205723"/>
            <a:ext cx="3179105" cy="3179105"/>
            <a:chOff x="0" y="0"/>
            <a:chExt cx="812800" cy="812800"/>
          </a:xfrm>
        </p:grpSpPr>
        <p:sp>
          <p:nvSpPr>
            <p:cNvPr id="243" name="Google Shape;243;p28"/>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244" name="Google Shape;244;p28"/>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aphicFrame>
        <p:nvGraphicFramePr>
          <p:cNvPr id="245" name="Google Shape;245;p28"/>
          <p:cNvGraphicFramePr/>
          <p:nvPr/>
        </p:nvGraphicFramePr>
        <p:xfrm>
          <a:off x="1137300" y="2261225"/>
          <a:ext cx="3000000" cy="3000000"/>
        </p:xfrm>
        <a:graphic>
          <a:graphicData uri="http://schemas.openxmlformats.org/drawingml/2006/table">
            <a:tbl>
              <a:tblPr>
                <a:noFill/>
                <a:tableStyleId>{FDAA9445-DF38-4302-A04F-E63A03C7416D}</a:tableStyleId>
              </a:tblPr>
              <a:tblGrid>
                <a:gridCol w="3195475"/>
                <a:gridCol w="3782525"/>
              </a:tblGrid>
              <a:tr h="1859625">
                <a:tc>
                  <a:txBody>
                    <a:bodyPr/>
                    <a:lstStyle/>
                    <a:p>
                      <a:pPr indent="-311150" lvl="0" marL="457200" rtl="0" algn="l">
                        <a:lnSpc>
                          <a:spcPct val="115000"/>
                        </a:lnSpc>
                        <a:spcBef>
                          <a:spcPts val="0"/>
                        </a:spcBef>
                        <a:spcAft>
                          <a:spcPts val="0"/>
                        </a:spcAft>
                        <a:buClr>
                          <a:schemeClr val="accent1"/>
                        </a:buClr>
                        <a:buSzPts val="1300"/>
                        <a:buFont typeface="Montserrat"/>
                        <a:buChar char="●"/>
                      </a:pPr>
                      <a:r>
                        <a:rPr b="1" lang="id" sz="1300">
                          <a:solidFill>
                            <a:schemeClr val="accent1"/>
                          </a:solidFill>
                          <a:latin typeface="Montserrat"/>
                          <a:ea typeface="Montserrat"/>
                          <a:cs typeface="Montserrat"/>
                          <a:sym typeface="Montserrat"/>
                        </a:rPr>
                        <a:t>Key Tables Used :</a:t>
                      </a:r>
                      <a:endParaRPr b="1" sz="13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sales (transactional data)</a:t>
                      </a:r>
                      <a:endParaRPr sz="11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products (product details)</a:t>
                      </a:r>
                      <a:endParaRPr sz="11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categories (product category information)</a:t>
                      </a:r>
                      <a:endParaRPr>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EDF7F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311150" lvl="0" marL="457200" rtl="0" algn="l">
                        <a:lnSpc>
                          <a:spcPct val="115000"/>
                        </a:lnSpc>
                        <a:spcBef>
                          <a:spcPts val="0"/>
                        </a:spcBef>
                        <a:spcAft>
                          <a:spcPts val="0"/>
                        </a:spcAft>
                        <a:buClr>
                          <a:schemeClr val="accent1"/>
                        </a:buClr>
                        <a:buSzPts val="1300"/>
                        <a:buFont typeface="Montserrat"/>
                        <a:buChar char="●"/>
                      </a:pPr>
                      <a:r>
                        <a:rPr b="1" lang="id" sz="1300">
                          <a:solidFill>
                            <a:schemeClr val="accent1"/>
                          </a:solidFill>
                          <a:latin typeface="Montserrat"/>
                          <a:ea typeface="Montserrat"/>
                          <a:cs typeface="Montserrat"/>
                          <a:sym typeface="Montserrat"/>
                        </a:rPr>
                        <a:t>Relevant Fields :</a:t>
                      </a:r>
                      <a:endParaRPr b="1" sz="13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CategoryID (number of category ID)</a:t>
                      </a:r>
                      <a:endParaRPr sz="11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CategoryName (product category)</a:t>
                      </a:r>
                      <a:endParaRPr sz="11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ProductID (number of product ID)</a:t>
                      </a:r>
                      <a:endParaRPr sz="11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Price (unit price)</a:t>
                      </a:r>
                      <a:endParaRPr sz="11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Quantity (units sold)</a:t>
                      </a:r>
                      <a:endParaRPr sz="11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Discount (discount percentage of transaction)</a:t>
                      </a:r>
                      <a:endParaRPr sz="11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CustomerID (number of customer ID)</a:t>
                      </a:r>
                      <a:endParaRPr sz="11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SalesID (number of sales ID)</a:t>
                      </a:r>
                      <a:endParaRPr>
                        <a:latin typeface="Montserrat"/>
                        <a:ea typeface="Montserrat"/>
                        <a:cs typeface="Montserrat"/>
                        <a:sym typeface="Montserrat"/>
                      </a:endParaRPr>
                    </a:p>
                  </a:txBody>
                  <a:tcPr marT="91425" marB="91425" marR="91425" marL="91425">
                    <a:lnL cap="flat" cmpd="sng" w="9525">
                      <a:solidFill>
                        <a:srgbClr val="EDF7F6">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246" name="Google Shape;246;p28"/>
          <p:cNvPicPr preferRelativeResize="0"/>
          <p:nvPr/>
        </p:nvPicPr>
        <p:blipFill>
          <a:blip r:embed="rId3">
            <a:alphaModFix/>
          </a:blip>
          <a:stretch>
            <a:fillRect/>
          </a:stretch>
        </p:blipFill>
        <p:spPr>
          <a:xfrm>
            <a:off x="91350" y="61925"/>
            <a:ext cx="735850" cy="632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9"/>
          <p:cNvSpPr txBox="1"/>
          <p:nvPr/>
        </p:nvSpPr>
        <p:spPr>
          <a:xfrm>
            <a:off x="1687834" y="1999259"/>
            <a:ext cx="5900100" cy="5841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id" sz="1300">
                <a:solidFill>
                  <a:schemeClr val="accent1"/>
                </a:solidFill>
                <a:latin typeface="Montserrat"/>
                <a:ea typeface="Montserrat"/>
                <a:cs typeface="Montserrat"/>
                <a:sym typeface="Montserrat"/>
              </a:rPr>
              <a:t>ERD</a:t>
            </a:r>
            <a:endParaRPr sz="1300">
              <a:solidFill>
                <a:schemeClr val="accent1"/>
              </a:solidFill>
              <a:latin typeface="Montserrat"/>
              <a:ea typeface="Montserrat"/>
              <a:cs typeface="Montserrat"/>
              <a:sym typeface="Montserrat"/>
            </a:endParaRPr>
          </a:p>
          <a:p>
            <a:pPr indent="0" lvl="0" marL="0" marR="0" rtl="0" algn="just">
              <a:lnSpc>
                <a:spcPct val="140000"/>
              </a:lnSpc>
              <a:spcBef>
                <a:spcPts val="1200"/>
              </a:spcBef>
              <a:spcAft>
                <a:spcPts val="0"/>
              </a:spcAft>
              <a:buNone/>
            </a:pPr>
            <a:r>
              <a:t/>
            </a:r>
            <a:endParaRPr b="1" sz="1300">
              <a:solidFill>
                <a:schemeClr val="accent1"/>
              </a:solidFill>
              <a:latin typeface="Montserrat"/>
              <a:ea typeface="Montserrat"/>
              <a:cs typeface="Montserrat"/>
              <a:sym typeface="Montserrat"/>
            </a:endParaRPr>
          </a:p>
        </p:txBody>
      </p:sp>
      <p:grpSp>
        <p:nvGrpSpPr>
          <p:cNvPr id="256" name="Google Shape;256;p29"/>
          <p:cNvGrpSpPr/>
          <p:nvPr/>
        </p:nvGrpSpPr>
        <p:grpSpPr>
          <a:xfrm>
            <a:off x="-4439363" y="-1097358"/>
            <a:ext cx="6127207" cy="6240872"/>
            <a:chOff x="0" y="0"/>
            <a:chExt cx="832094" cy="847530"/>
          </a:xfrm>
        </p:grpSpPr>
        <p:sp>
          <p:nvSpPr>
            <p:cNvPr id="257" name="Google Shape;257;p29"/>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258" name="Google Shape;258;p29"/>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59" name="Google Shape;259;p29"/>
          <p:cNvGrpSpPr/>
          <p:nvPr/>
        </p:nvGrpSpPr>
        <p:grpSpPr>
          <a:xfrm>
            <a:off x="7932038" y="1698031"/>
            <a:ext cx="3179105" cy="3179105"/>
            <a:chOff x="0" y="0"/>
            <a:chExt cx="812800" cy="812800"/>
          </a:xfrm>
        </p:grpSpPr>
        <p:sp>
          <p:nvSpPr>
            <p:cNvPr id="260" name="Google Shape;260;p29"/>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261" name="Google Shape;261;p29"/>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62" name="Google Shape;262;p29"/>
          <p:cNvSpPr txBox="1"/>
          <p:nvPr/>
        </p:nvSpPr>
        <p:spPr>
          <a:xfrm>
            <a:off x="2160825" y="955075"/>
            <a:ext cx="5900100" cy="892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2900">
                <a:solidFill>
                  <a:srgbClr val="1A1A1A"/>
                </a:solidFill>
                <a:latin typeface="Montserrat ExtraBold"/>
                <a:ea typeface="Montserrat ExtraBold"/>
                <a:cs typeface="Montserrat ExtraBold"/>
                <a:sym typeface="Montserrat ExtraBold"/>
              </a:rPr>
              <a:t>Business Overview &amp; Disclaimer</a:t>
            </a:r>
            <a:endParaRPr b="1" sz="6400">
              <a:solidFill>
                <a:srgbClr val="2A3663"/>
              </a:solidFill>
              <a:latin typeface="Montserrat"/>
              <a:ea typeface="Montserrat"/>
              <a:cs typeface="Montserrat"/>
              <a:sym typeface="Montserrat"/>
            </a:endParaRPr>
          </a:p>
        </p:txBody>
      </p:sp>
      <p:grpSp>
        <p:nvGrpSpPr>
          <p:cNvPr id="263" name="Google Shape;263;p29"/>
          <p:cNvGrpSpPr/>
          <p:nvPr/>
        </p:nvGrpSpPr>
        <p:grpSpPr>
          <a:xfrm>
            <a:off x="7820536" y="2205723"/>
            <a:ext cx="3179105" cy="3179105"/>
            <a:chOff x="0" y="0"/>
            <a:chExt cx="812800" cy="812800"/>
          </a:xfrm>
        </p:grpSpPr>
        <p:sp>
          <p:nvSpPr>
            <p:cNvPr id="264" name="Google Shape;264;p29"/>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265" name="Google Shape;265;p29"/>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266" name="Google Shape;266;p29" title="Untitled Diagram.jpg"/>
          <p:cNvPicPr preferRelativeResize="0"/>
          <p:nvPr/>
        </p:nvPicPr>
        <p:blipFill>
          <a:blip r:embed="rId3">
            <a:alphaModFix/>
          </a:blip>
          <a:stretch>
            <a:fillRect/>
          </a:stretch>
        </p:blipFill>
        <p:spPr>
          <a:xfrm>
            <a:off x="2214450" y="1971775"/>
            <a:ext cx="4616475" cy="2943124"/>
          </a:xfrm>
          <a:prstGeom prst="rect">
            <a:avLst/>
          </a:prstGeom>
          <a:noFill/>
          <a:ln>
            <a:noFill/>
          </a:ln>
        </p:spPr>
      </p:pic>
      <p:pic>
        <p:nvPicPr>
          <p:cNvPr id="267" name="Google Shape;267;p29"/>
          <p:cNvPicPr preferRelativeResize="0"/>
          <p:nvPr/>
        </p:nvPicPr>
        <p:blipFill>
          <a:blip r:embed="rId4">
            <a:alphaModFix/>
          </a:blip>
          <a:stretch>
            <a:fillRect/>
          </a:stretch>
        </p:blipFill>
        <p:spPr>
          <a:xfrm>
            <a:off x="91350" y="61925"/>
            <a:ext cx="735850" cy="632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nvSpPr>
        <p:spPr>
          <a:xfrm>
            <a:off x="1687834" y="1999259"/>
            <a:ext cx="5900100" cy="14283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id" sz="1300">
                <a:solidFill>
                  <a:schemeClr val="accent1"/>
                </a:solidFill>
                <a:latin typeface="Montserrat"/>
                <a:ea typeface="Montserrat"/>
                <a:cs typeface="Montserrat"/>
                <a:sym typeface="Montserrat"/>
              </a:rPr>
              <a:t>Project Goal</a:t>
            </a:r>
            <a:endParaRPr b="1" sz="1300">
              <a:solidFill>
                <a:schemeClr val="accent1"/>
              </a:solidFill>
              <a:latin typeface="Montserrat"/>
              <a:ea typeface="Montserrat"/>
              <a:cs typeface="Montserrat"/>
              <a:sym typeface="Montserrat"/>
            </a:endParaRPr>
          </a:p>
          <a:p>
            <a:pPr indent="-311150" lvl="0" marL="457200" rtl="0" algn="l">
              <a:lnSpc>
                <a:spcPct val="115000"/>
              </a:lnSpc>
              <a:spcBef>
                <a:spcPts val="120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Identify top-performing product categories.</a:t>
            </a:r>
            <a:endParaRPr sz="1300">
              <a:solidFill>
                <a:schemeClr val="accen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Analyze factors driving revenue (units sold vs customer count).</a:t>
            </a:r>
            <a:endParaRPr sz="1300">
              <a:solidFill>
                <a:schemeClr val="accen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Evaluate pricing strategies and their impact on sales.</a:t>
            </a:r>
            <a:endParaRPr sz="1300">
              <a:solidFill>
                <a:schemeClr val="accent1"/>
              </a:solidFill>
              <a:latin typeface="Montserrat"/>
              <a:ea typeface="Montserrat"/>
              <a:cs typeface="Montserrat"/>
              <a:sym typeface="Montserrat"/>
            </a:endParaRPr>
          </a:p>
          <a:p>
            <a:pPr indent="0" lvl="0" marL="0" marR="0" rtl="0" algn="just">
              <a:lnSpc>
                <a:spcPct val="140000"/>
              </a:lnSpc>
              <a:spcBef>
                <a:spcPts val="1200"/>
              </a:spcBef>
              <a:spcAft>
                <a:spcPts val="0"/>
              </a:spcAft>
              <a:buNone/>
            </a:pPr>
            <a:r>
              <a:t/>
            </a:r>
            <a:endParaRPr b="1" sz="1300">
              <a:solidFill>
                <a:schemeClr val="accent1"/>
              </a:solidFill>
              <a:latin typeface="Montserrat"/>
              <a:ea typeface="Montserrat"/>
              <a:cs typeface="Montserrat"/>
              <a:sym typeface="Montserrat"/>
            </a:endParaRPr>
          </a:p>
        </p:txBody>
      </p:sp>
      <p:grpSp>
        <p:nvGrpSpPr>
          <p:cNvPr id="277" name="Google Shape;277;p30"/>
          <p:cNvGrpSpPr/>
          <p:nvPr/>
        </p:nvGrpSpPr>
        <p:grpSpPr>
          <a:xfrm>
            <a:off x="-4439363" y="-1097358"/>
            <a:ext cx="6127207" cy="6240872"/>
            <a:chOff x="0" y="0"/>
            <a:chExt cx="832094" cy="847530"/>
          </a:xfrm>
        </p:grpSpPr>
        <p:sp>
          <p:nvSpPr>
            <p:cNvPr id="278" name="Google Shape;278;p30"/>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279" name="Google Shape;279;p30"/>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80" name="Google Shape;280;p30"/>
          <p:cNvGrpSpPr/>
          <p:nvPr/>
        </p:nvGrpSpPr>
        <p:grpSpPr>
          <a:xfrm>
            <a:off x="7932038" y="1698031"/>
            <a:ext cx="3179105" cy="3179105"/>
            <a:chOff x="0" y="0"/>
            <a:chExt cx="812800" cy="812800"/>
          </a:xfrm>
        </p:grpSpPr>
        <p:sp>
          <p:nvSpPr>
            <p:cNvPr id="281" name="Google Shape;281;p30"/>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282" name="Google Shape;282;p30"/>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83" name="Google Shape;283;p30"/>
          <p:cNvSpPr txBox="1"/>
          <p:nvPr/>
        </p:nvSpPr>
        <p:spPr>
          <a:xfrm>
            <a:off x="2160825" y="955075"/>
            <a:ext cx="5900100" cy="892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2900">
                <a:solidFill>
                  <a:srgbClr val="1A1A1A"/>
                </a:solidFill>
                <a:latin typeface="Montserrat ExtraBold"/>
                <a:ea typeface="Montserrat ExtraBold"/>
                <a:cs typeface="Montserrat ExtraBold"/>
                <a:sym typeface="Montserrat ExtraBold"/>
              </a:rPr>
              <a:t>Business Overview &amp; Disclaimer</a:t>
            </a:r>
            <a:endParaRPr b="1" sz="6400">
              <a:solidFill>
                <a:srgbClr val="2A3663"/>
              </a:solidFill>
              <a:latin typeface="Montserrat"/>
              <a:ea typeface="Montserrat"/>
              <a:cs typeface="Montserrat"/>
              <a:sym typeface="Montserrat"/>
            </a:endParaRPr>
          </a:p>
        </p:txBody>
      </p:sp>
      <p:grpSp>
        <p:nvGrpSpPr>
          <p:cNvPr id="284" name="Google Shape;284;p30"/>
          <p:cNvGrpSpPr/>
          <p:nvPr/>
        </p:nvGrpSpPr>
        <p:grpSpPr>
          <a:xfrm>
            <a:off x="7820536" y="2205723"/>
            <a:ext cx="3179105" cy="3179105"/>
            <a:chOff x="0" y="0"/>
            <a:chExt cx="812800" cy="812800"/>
          </a:xfrm>
        </p:grpSpPr>
        <p:sp>
          <p:nvSpPr>
            <p:cNvPr id="285" name="Google Shape;285;p30"/>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286" name="Google Shape;286;p30"/>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287" name="Google Shape;287;p30"/>
          <p:cNvPicPr preferRelativeResize="0"/>
          <p:nvPr/>
        </p:nvPicPr>
        <p:blipFill>
          <a:blip r:embed="rId3">
            <a:alphaModFix/>
          </a:blip>
          <a:stretch>
            <a:fillRect/>
          </a:stretch>
        </p:blipFill>
        <p:spPr>
          <a:xfrm>
            <a:off x="91350" y="61925"/>
            <a:ext cx="735850" cy="63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1"/>
          <p:cNvSpPr txBox="1"/>
          <p:nvPr/>
        </p:nvSpPr>
        <p:spPr>
          <a:xfrm>
            <a:off x="1687834" y="1999259"/>
            <a:ext cx="5900100" cy="30108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id" sz="1300">
                <a:solidFill>
                  <a:schemeClr val="accent1"/>
                </a:solidFill>
                <a:latin typeface="Montserrat"/>
                <a:ea typeface="Montserrat"/>
                <a:cs typeface="Montserrat"/>
                <a:sym typeface="Montserrat"/>
              </a:rPr>
              <a:t>Approach Taken</a:t>
            </a:r>
            <a:endParaRPr b="1" sz="1300">
              <a:solidFill>
                <a:schemeClr val="accent1"/>
              </a:solidFill>
              <a:latin typeface="Montserrat"/>
              <a:ea typeface="Montserrat"/>
              <a:cs typeface="Montserrat"/>
              <a:sym typeface="Montserrat"/>
            </a:endParaRPr>
          </a:p>
          <a:p>
            <a:pPr indent="-311150" lvl="0" marL="457200" rtl="0" algn="l">
              <a:lnSpc>
                <a:spcPct val="115000"/>
              </a:lnSpc>
              <a:spcBef>
                <a:spcPts val="120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Data cleaning and transformation using SQL (BigQuery).</a:t>
            </a:r>
            <a:endParaRPr sz="1300">
              <a:solidFill>
                <a:schemeClr val="accen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Breakdown of analysis into five key business insights.</a:t>
            </a:r>
            <a:endParaRPr sz="1300">
              <a:solidFill>
                <a:schemeClr val="accen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Tools : Google BigQuery - for running SQL queries and analyzing structured datasets</a:t>
            </a:r>
            <a:endParaRPr sz="1300">
              <a:solidFill>
                <a:schemeClr val="accent1"/>
              </a:solidFill>
              <a:latin typeface="Montserrat"/>
              <a:ea typeface="Montserrat"/>
              <a:cs typeface="Montserrat"/>
              <a:sym typeface="Montserrat"/>
            </a:endParaRPr>
          </a:p>
          <a:p>
            <a:pPr indent="0" lvl="0" marL="0" rtl="0" algn="l">
              <a:lnSpc>
                <a:spcPct val="115000"/>
              </a:lnSpc>
              <a:spcBef>
                <a:spcPts val="1200"/>
              </a:spcBef>
              <a:spcAft>
                <a:spcPts val="0"/>
              </a:spcAft>
              <a:buNone/>
            </a:pPr>
            <a:r>
              <a:rPr b="1" lang="id" sz="1300">
                <a:solidFill>
                  <a:schemeClr val="accent1"/>
                </a:solidFill>
                <a:latin typeface="Montserrat"/>
                <a:ea typeface="Montserrat"/>
                <a:cs typeface="Montserrat"/>
                <a:sym typeface="Montserrat"/>
              </a:rPr>
              <a:t>Key SQL Queries</a:t>
            </a:r>
            <a:endParaRPr b="1" sz="1300">
              <a:solidFill>
                <a:schemeClr val="accent1"/>
              </a:solidFill>
              <a:latin typeface="Montserrat"/>
              <a:ea typeface="Montserrat"/>
              <a:cs typeface="Montserrat"/>
              <a:sym typeface="Montserrat"/>
            </a:endParaRPr>
          </a:p>
          <a:p>
            <a:pPr indent="-311150" lvl="0" marL="457200" rtl="0" algn="l">
              <a:lnSpc>
                <a:spcPct val="115000"/>
              </a:lnSpc>
              <a:spcBef>
                <a:spcPts val="1200"/>
              </a:spcBef>
              <a:spcAft>
                <a:spcPts val="0"/>
              </a:spcAft>
              <a:buClr>
                <a:schemeClr val="accent1"/>
              </a:buClr>
              <a:buSzPts val="1300"/>
              <a:buFont typeface="Montserrat"/>
              <a:buChar char="●"/>
            </a:pPr>
            <a:r>
              <a:rPr lang="id" sz="1300">
                <a:solidFill>
                  <a:schemeClr val="accent1"/>
                </a:solidFill>
                <a:latin typeface="Montserrat"/>
                <a:ea typeface="Montserrat"/>
                <a:cs typeface="Montserrat"/>
                <a:sym typeface="Montserrat"/>
              </a:rPr>
              <a:t>For each analysis, include :</a:t>
            </a:r>
            <a:endParaRPr sz="13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Query Explanation</a:t>
            </a:r>
            <a:endParaRPr sz="11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Formatted SQL Query</a:t>
            </a:r>
            <a:endParaRPr sz="1100">
              <a:solidFill>
                <a:schemeClr val="accent1"/>
              </a:solidFill>
              <a:latin typeface="Montserrat"/>
              <a:ea typeface="Montserrat"/>
              <a:cs typeface="Montserrat"/>
              <a:sym typeface="Montserrat"/>
            </a:endParaRPr>
          </a:p>
          <a:p>
            <a:pPr indent="-298450" lvl="1" marL="914400" rtl="0" algn="l">
              <a:lnSpc>
                <a:spcPct val="115000"/>
              </a:lnSpc>
              <a:spcBef>
                <a:spcPts val="0"/>
              </a:spcBef>
              <a:spcAft>
                <a:spcPts val="0"/>
              </a:spcAft>
              <a:buClr>
                <a:schemeClr val="accent1"/>
              </a:buClr>
              <a:buSzPts val="1100"/>
              <a:buFont typeface="Montserrat"/>
              <a:buChar char="○"/>
            </a:pPr>
            <a:r>
              <a:rPr lang="id" sz="1100">
                <a:solidFill>
                  <a:schemeClr val="accent1"/>
                </a:solidFill>
                <a:latin typeface="Montserrat"/>
                <a:ea typeface="Montserrat"/>
                <a:cs typeface="Montserrat"/>
                <a:sym typeface="Montserrat"/>
              </a:rPr>
              <a:t>Screenshot of Query Output</a:t>
            </a:r>
            <a:endParaRPr sz="1100">
              <a:solidFill>
                <a:schemeClr val="accent1"/>
              </a:solidFill>
              <a:latin typeface="Montserrat"/>
              <a:ea typeface="Montserrat"/>
              <a:cs typeface="Montserrat"/>
              <a:sym typeface="Montserrat"/>
            </a:endParaRPr>
          </a:p>
          <a:p>
            <a:pPr indent="0" lvl="0" marL="0" marR="0" rtl="0" algn="just">
              <a:lnSpc>
                <a:spcPct val="140000"/>
              </a:lnSpc>
              <a:spcBef>
                <a:spcPts val="1200"/>
              </a:spcBef>
              <a:spcAft>
                <a:spcPts val="0"/>
              </a:spcAft>
              <a:buNone/>
            </a:pPr>
            <a:r>
              <a:t/>
            </a:r>
            <a:endParaRPr b="1" sz="1300">
              <a:solidFill>
                <a:schemeClr val="accent1"/>
              </a:solidFill>
              <a:latin typeface="Montserrat"/>
              <a:ea typeface="Montserrat"/>
              <a:cs typeface="Montserrat"/>
              <a:sym typeface="Montserrat"/>
            </a:endParaRPr>
          </a:p>
        </p:txBody>
      </p:sp>
      <p:grpSp>
        <p:nvGrpSpPr>
          <p:cNvPr id="297" name="Google Shape;297;p31"/>
          <p:cNvGrpSpPr/>
          <p:nvPr/>
        </p:nvGrpSpPr>
        <p:grpSpPr>
          <a:xfrm>
            <a:off x="-4439363" y="-1097358"/>
            <a:ext cx="6127207" cy="6240872"/>
            <a:chOff x="0" y="0"/>
            <a:chExt cx="832094" cy="847530"/>
          </a:xfrm>
        </p:grpSpPr>
        <p:sp>
          <p:nvSpPr>
            <p:cNvPr id="298" name="Google Shape;298;p31"/>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299" name="Google Shape;299;p31"/>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00" name="Google Shape;300;p31"/>
          <p:cNvGrpSpPr/>
          <p:nvPr/>
        </p:nvGrpSpPr>
        <p:grpSpPr>
          <a:xfrm>
            <a:off x="7932038" y="1698031"/>
            <a:ext cx="3179105" cy="3179105"/>
            <a:chOff x="0" y="0"/>
            <a:chExt cx="812800" cy="812800"/>
          </a:xfrm>
        </p:grpSpPr>
        <p:sp>
          <p:nvSpPr>
            <p:cNvPr id="301" name="Google Shape;301;p31"/>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302" name="Google Shape;302;p31"/>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03" name="Google Shape;303;p31"/>
          <p:cNvSpPr txBox="1"/>
          <p:nvPr/>
        </p:nvSpPr>
        <p:spPr>
          <a:xfrm>
            <a:off x="2160825" y="955075"/>
            <a:ext cx="5900100" cy="446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2900">
                <a:solidFill>
                  <a:srgbClr val="1A1A1A"/>
                </a:solidFill>
                <a:latin typeface="Montserrat ExtraBold"/>
                <a:ea typeface="Montserrat ExtraBold"/>
                <a:cs typeface="Montserrat ExtraBold"/>
                <a:sym typeface="Montserrat ExtraBold"/>
              </a:rPr>
              <a:t>Methodology</a:t>
            </a:r>
            <a:endParaRPr b="1" sz="6400">
              <a:solidFill>
                <a:srgbClr val="2A3663"/>
              </a:solidFill>
              <a:latin typeface="Montserrat"/>
              <a:ea typeface="Montserrat"/>
              <a:cs typeface="Montserrat"/>
              <a:sym typeface="Montserrat"/>
            </a:endParaRPr>
          </a:p>
        </p:txBody>
      </p:sp>
      <p:grpSp>
        <p:nvGrpSpPr>
          <p:cNvPr id="304" name="Google Shape;304;p31"/>
          <p:cNvGrpSpPr/>
          <p:nvPr/>
        </p:nvGrpSpPr>
        <p:grpSpPr>
          <a:xfrm>
            <a:off x="7820536" y="2205723"/>
            <a:ext cx="3179105" cy="3179105"/>
            <a:chOff x="0" y="0"/>
            <a:chExt cx="812800" cy="812800"/>
          </a:xfrm>
        </p:grpSpPr>
        <p:sp>
          <p:nvSpPr>
            <p:cNvPr id="305" name="Google Shape;305;p31"/>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306" name="Google Shape;306;p31"/>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pic>
        <p:nvPicPr>
          <p:cNvPr id="307" name="Google Shape;307;p31"/>
          <p:cNvPicPr preferRelativeResize="0"/>
          <p:nvPr/>
        </p:nvPicPr>
        <p:blipFill>
          <a:blip r:embed="rId3">
            <a:alphaModFix/>
          </a:blip>
          <a:stretch>
            <a:fillRect/>
          </a:stretch>
        </p:blipFill>
        <p:spPr>
          <a:xfrm>
            <a:off x="91350" y="61925"/>
            <a:ext cx="735850" cy="63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2"/>
          <p:cNvSpPr/>
          <p:nvPr/>
        </p:nvSpPr>
        <p:spPr>
          <a:xfrm>
            <a:off x="4528100" y="1285875"/>
            <a:ext cx="4234800" cy="3423900"/>
          </a:xfrm>
          <a:prstGeom prst="roundRect">
            <a:avLst>
              <a:gd fmla="val 16667" name="adj"/>
            </a:avLst>
          </a:prstGeom>
          <a:gradFill>
            <a:gsLst>
              <a:gs pos="0">
                <a:srgbClr val="2FBAC2"/>
              </a:gs>
              <a:gs pos="100000">
                <a:srgbClr val="00568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13" name="Google Shape;313;p32"/>
          <p:cNvSpPr/>
          <p:nvPr/>
        </p:nvSpPr>
        <p:spPr>
          <a:xfrm>
            <a:off x="4712950" y="10866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a:latin typeface="Montserrat"/>
                <a:ea typeface="Montserrat"/>
                <a:cs typeface="Montserrat"/>
                <a:sym typeface="Montserrat"/>
              </a:rPr>
              <a:t>Query</a:t>
            </a:r>
            <a:endParaRPr b="1">
              <a:latin typeface="Montserrat"/>
              <a:ea typeface="Montserrat"/>
              <a:cs typeface="Montserrat"/>
              <a:sym typeface="Montserrat"/>
            </a:endParaRPr>
          </a:p>
        </p:txBody>
      </p:sp>
      <p:sp>
        <p:nvSpPr>
          <p:cNvPr id="314" name="Google Shape;314;p32"/>
          <p:cNvSpPr txBox="1"/>
          <p:nvPr/>
        </p:nvSpPr>
        <p:spPr>
          <a:xfrm>
            <a:off x="4755900" y="1391000"/>
            <a:ext cx="4234800" cy="32787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SELECT</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categories.categoryname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SUM(products.price * sales.quantity * (1 - sales.discount)) AS `Total Revenue`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FROM</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`fsda-sql-01.grocery_dataset.sales` AS sales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JOIN</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`fsda-sql-01.grocery_dataset.products` AS products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ON sales.productid = products.productid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join</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`fsda-sql-01.grocery_dataset.categories` AS categories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ON products.categoryid = categories.categoryid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GROUP BY</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categories.categoryname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ORDER BY</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2 DESC</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limit 1;</a:t>
            </a:r>
            <a:endParaRPr sz="700">
              <a:solidFill>
                <a:schemeClr val="lt1"/>
              </a:solidFill>
              <a:latin typeface="Roboto Mono"/>
              <a:ea typeface="Roboto Mono"/>
              <a:cs typeface="Roboto Mono"/>
              <a:sym typeface="Roboto Mono"/>
            </a:endParaRPr>
          </a:p>
        </p:txBody>
      </p:sp>
      <p:pic>
        <p:nvPicPr>
          <p:cNvPr id="315" name="Google Shape;315;p32"/>
          <p:cNvPicPr preferRelativeResize="0"/>
          <p:nvPr/>
        </p:nvPicPr>
        <p:blipFill>
          <a:blip r:embed="rId3">
            <a:alphaModFix/>
          </a:blip>
          <a:stretch>
            <a:fillRect/>
          </a:stretch>
        </p:blipFill>
        <p:spPr>
          <a:xfrm>
            <a:off x="868150" y="2596325"/>
            <a:ext cx="3507551" cy="480300"/>
          </a:xfrm>
          <a:prstGeom prst="rect">
            <a:avLst/>
          </a:prstGeom>
          <a:noFill/>
          <a:ln>
            <a:noFill/>
          </a:ln>
        </p:spPr>
      </p:pic>
      <p:sp>
        <p:nvSpPr>
          <p:cNvPr id="316" name="Google Shape;316;p32"/>
          <p:cNvSpPr txBox="1"/>
          <p:nvPr/>
        </p:nvSpPr>
        <p:spPr>
          <a:xfrm>
            <a:off x="1230634" y="94259"/>
            <a:ext cx="5900100" cy="4803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latin typeface="Montserrat"/>
                <a:ea typeface="Montserrat"/>
                <a:cs typeface="Montserrat"/>
                <a:sym typeface="Montserrat"/>
              </a:rPr>
              <a:t>Confections Lead Revenue with Over $556M – Opportunity for Expansion and Targeted Promotions</a:t>
            </a:r>
            <a:endParaRPr b="1" sz="13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3"/>
          <p:cNvSpPr/>
          <p:nvPr/>
        </p:nvSpPr>
        <p:spPr>
          <a:xfrm>
            <a:off x="4528100" y="1061600"/>
            <a:ext cx="4368300" cy="3887400"/>
          </a:xfrm>
          <a:prstGeom prst="roundRect">
            <a:avLst>
              <a:gd fmla="val 16667" name="adj"/>
            </a:avLst>
          </a:prstGeom>
          <a:gradFill>
            <a:gsLst>
              <a:gs pos="0">
                <a:srgbClr val="2FBAC2"/>
              </a:gs>
              <a:gs pos="100000">
                <a:srgbClr val="005683"/>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CFE2F3"/>
              </a:highlight>
            </a:endParaRPr>
          </a:p>
        </p:txBody>
      </p:sp>
      <p:sp>
        <p:nvSpPr>
          <p:cNvPr id="322" name="Google Shape;322;p33"/>
          <p:cNvSpPr/>
          <p:nvPr/>
        </p:nvSpPr>
        <p:spPr>
          <a:xfrm>
            <a:off x="4712950" y="934225"/>
            <a:ext cx="1305000" cy="348000"/>
          </a:xfrm>
          <a:prstGeom prst="roundRect">
            <a:avLst>
              <a:gd fmla="val 16667" name="adj"/>
            </a:avLst>
          </a:prstGeom>
          <a:solidFill>
            <a:srgbClr val="FFD96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a:latin typeface="Montserrat"/>
                <a:ea typeface="Montserrat"/>
                <a:cs typeface="Montserrat"/>
                <a:sym typeface="Montserrat"/>
              </a:rPr>
              <a:t>Query</a:t>
            </a:r>
            <a:endParaRPr b="1">
              <a:latin typeface="Montserrat"/>
              <a:ea typeface="Montserrat"/>
              <a:cs typeface="Montserrat"/>
              <a:sym typeface="Montserrat"/>
            </a:endParaRPr>
          </a:p>
        </p:txBody>
      </p:sp>
      <p:sp>
        <p:nvSpPr>
          <p:cNvPr id="323" name="Google Shape;323;p33"/>
          <p:cNvSpPr txBox="1"/>
          <p:nvPr/>
        </p:nvSpPr>
        <p:spPr>
          <a:xfrm>
            <a:off x="4755900" y="1206025"/>
            <a:ext cx="3908700" cy="38328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SELECT</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categories.categoryid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categories.categoryname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round((SUM(products.price * sales.quantity * (1 - sales.discount))), 2) AS total_revenue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 SUM(sales.quantity) AS total_units_sold                                                    </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FROM</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`fsda-sql-01.grocery_dataset.sales` AS sales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JOIN</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`fsda-sql-01.grocery_dataset.products` AS products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ON sales.productid = products.productid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JOIN</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`fsda-sql-01.grocery_dataset.categories` AS categories</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ON products.categoryid = categories.categoryid</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WHERE sales.productid != 452</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GROUP BY</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categories.categoryid, categories.categoryname</a:t>
            </a:r>
            <a:endParaRPr sz="900">
              <a:solidFill>
                <a:schemeClr val="lt1"/>
              </a:solidFill>
              <a:latin typeface="Roboto Mono"/>
              <a:ea typeface="Roboto Mono"/>
              <a:cs typeface="Roboto Mono"/>
              <a:sym typeface="Roboto Mono"/>
            </a:endParaRPr>
          </a:p>
          <a:p>
            <a:pPr indent="0" lvl="0" marL="0" rtl="0" algn="l">
              <a:lnSpc>
                <a:spcPct val="133333"/>
              </a:lnSpc>
              <a:spcBef>
                <a:spcPts val="0"/>
              </a:spcBef>
              <a:spcAft>
                <a:spcPts val="0"/>
              </a:spcAft>
              <a:buNone/>
            </a:pPr>
            <a:r>
              <a:rPr lang="id" sz="900">
                <a:solidFill>
                  <a:schemeClr val="lt1"/>
                </a:solidFill>
                <a:latin typeface="Roboto Mono"/>
                <a:ea typeface="Roboto Mono"/>
                <a:cs typeface="Roboto Mono"/>
                <a:sym typeface="Roboto Mono"/>
              </a:rPr>
              <a:t>    order by 3  desc;</a:t>
            </a:r>
            <a:endParaRPr sz="500">
              <a:solidFill>
                <a:schemeClr val="lt1"/>
              </a:solidFill>
              <a:latin typeface="Roboto Mono"/>
              <a:ea typeface="Roboto Mono"/>
              <a:cs typeface="Roboto Mono"/>
              <a:sym typeface="Roboto Mono"/>
            </a:endParaRPr>
          </a:p>
        </p:txBody>
      </p:sp>
      <p:pic>
        <p:nvPicPr>
          <p:cNvPr id="324" name="Google Shape;324;p33"/>
          <p:cNvPicPr preferRelativeResize="0"/>
          <p:nvPr/>
        </p:nvPicPr>
        <p:blipFill>
          <a:blip r:embed="rId3">
            <a:alphaModFix/>
          </a:blip>
          <a:stretch>
            <a:fillRect/>
          </a:stretch>
        </p:blipFill>
        <p:spPr>
          <a:xfrm>
            <a:off x="358850" y="1656750"/>
            <a:ext cx="4093050" cy="2417450"/>
          </a:xfrm>
          <a:prstGeom prst="rect">
            <a:avLst/>
          </a:prstGeom>
          <a:noFill/>
          <a:ln>
            <a:noFill/>
          </a:ln>
        </p:spPr>
      </p:pic>
      <p:sp>
        <p:nvSpPr>
          <p:cNvPr id="325" name="Google Shape;325;p33"/>
          <p:cNvSpPr txBox="1"/>
          <p:nvPr/>
        </p:nvSpPr>
        <p:spPr>
          <a:xfrm>
            <a:off x="1230634" y="94259"/>
            <a:ext cx="5900100" cy="4803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latin typeface="Montserrat"/>
                <a:ea typeface="Montserrat"/>
                <a:cs typeface="Montserrat"/>
                <a:sym typeface="Montserrat"/>
              </a:rPr>
              <a:t>Revenue and Units Sold Show Strong Positive Correlation Across All Categories</a:t>
            </a:r>
            <a:endParaRPr b="1" sz="13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00FABD"/>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