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y="5143500" cx="9144000"/>
  <p:notesSz cx="6858000" cy="9144000"/>
  <p:embeddedFontLst>
    <p:embeddedFont>
      <p:font typeface="Raleway"/>
      <p:regular r:id="rId27"/>
      <p:bold r:id="rId28"/>
      <p:italic r:id="rId29"/>
      <p:boldItalic r:id="rId30"/>
    </p:embeddedFont>
    <p:embeddedFont>
      <p:font typeface="Lato"/>
      <p:regular r:id="rId31"/>
      <p:bold r:id="rId32"/>
      <p:italic r:id="rId33"/>
      <p:boldItalic r:id="rId34"/>
    </p:embeddedFont>
    <p:embeddedFont>
      <p:font typeface="Montserrat"/>
      <p:regular r:id="rId35"/>
      <p:bold r:id="rId36"/>
      <p:italic r:id="rId37"/>
      <p:boldItalic r:id="rId38"/>
    </p:embeddedFont>
    <p:embeddedFont>
      <p:font typeface="Montserrat ExtraBold"/>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ExtraBold-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font" Target="fonts/Raleway-bold.fntdata"/><Relationship Id="rId27" Type="http://schemas.openxmlformats.org/officeDocument/2006/relationships/font" Target="fonts/Raleway-regular.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font" Target="fonts/Raleway-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Lato-regular.fntdata"/><Relationship Id="rId30" Type="http://schemas.openxmlformats.org/officeDocument/2006/relationships/font" Target="fonts/Raleway-boldItalic.fntdata"/><Relationship Id="rId11" Type="http://schemas.openxmlformats.org/officeDocument/2006/relationships/slide" Target="slides/slide4.xml"/><Relationship Id="rId33" Type="http://schemas.openxmlformats.org/officeDocument/2006/relationships/font" Target="fonts/Lato-italic.fntdata"/><Relationship Id="rId10" Type="http://schemas.openxmlformats.org/officeDocument/2006/relationships/slide" Target="slides/slide3.xml"/><Relationship Id="rId32" Type="http://schemas.openxmlformats.org/officeDocument/2006/relationships/font" Target="fonts/Lato-bold.fntdata"/><Relationship Id="rId13" Type="http://schemas.openxmlformats.org/officeDocument/2006/relationships/slide" Target="slides/slide6.xml"/><Relationship Id="rId35" Type="http://schemas.openxmlformats.org/officeDocument/2006/relationships/font" Target="fonts/Montserrat-regular.fntdata"/><Relationship Id="rId12" Type="http://schemas.openxmlformats.org/officeDocument/2006/relationships/slide" Target="slides/slide5.xml"/><Relationship Id="rId34" Type="http://schemas.openxmlformats.org/officeDocument/2006/relationships/font" Target="fonts/Lato-boldItalic.fntdata"/><Relationship Id="rId15" Type="http://schemas.openxmlformats.org/officeDocument/2006/relationships/slide" Target="slides/slide8.xml"/><Relationship Id="rId37" Type="http://schemas.openxmlformats.org/officeDocument/2006/relationships/font" Target="fonts/Montserrat-italic.fntdata"/><Relationship Id="rId14" Type="http://schemas.openxmlformats.org/officeDocument/2006/relationships/slide" Target="slides/slide7.xml"/><Relationship Id="rId36" Type="http://schemas.openxmlformats.org/officeDocument/2006/relationships/font" Target="fonts/Montserrat-bold.fntdata"/><Relationship Id="rId17" Type="http://schemas.openxmlformats.org/officeDocument/2006/relationships/slide" Target="slides/slide10.xml"/><Relationship Id="rId39" Type="http://schemas.openxmlformats.org/officeDocument/2006/relationships/font" Target="fonts/MontserratExtraBold-bold.fntdata"/><Relationship Id="rId16" Type="http://schemas.openxmlformats.org/officeDocument/2006/relationships/slide" Target="slides/slide9.xml"/><Relationship Id="rId38" Type="http://schemas.openxmlformats.org/officeDocument/2006/relationships/font" Target="fonts/Montserrat-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ee262c81a_2_10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34" name="Google Shape;234;g35ee262c81a_2_10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35" name="Google Shape;235;g35ee262c81a_2_10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g35ee262c81a_2_10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g35ee262c81a_2_10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38" name="Google Shape;238;g35ee262c81a_2_10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5332c003ac_0_1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54" name="Google Shape;454;g35332c003ac_0_1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455" name="Google Shape;455;g35332c003ac_0_12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g35332c003ac_0_12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35332c003ac_0_12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58" name="Google Shape;458;g35332c003ac_0_12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5332c003ac_0_17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74" name="Google Shape;474;g35332c003ac_0_17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475" name="Google Shape;475;g35332c003ac_0_17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g35332c003ac_0_17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g35332c003ac_0_17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78" name="Google Shape;478;g35332c003ac_0_17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5332c003ac_0_6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94" name="Google Shape;494;g35332c003ac_0_6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495" name="Google Shape;495;g35332c003ac_0_6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g35332c003ac_0_6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g35332c003ac_0_6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98" name="Google Shape;498;g35332c003ac_0_6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5332c003ac_0_8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15" name="Google Shape;515;g35332c003ac_0_8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516" name="Google Shape;516;g35332c003ac_0_8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g35332c003ac_0_8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g35332c003ac_0_8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19" name="Google Shape;519;g35332c003ac_0_8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5332c003ac_0_10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35" name="Google Shape;535;g35332c003ac_0_10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536" name="Google Shape;536;g35332c003ac_0_10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g35332c003ac_0_10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8" name="Google Shape;538;g35332c003ac_0_10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39" name="Google Shape;539;g35332c003ac_0_10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52fc12d5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52fc12d5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5009470ad3_0_17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60" name="Google Shape;560;g35009470ad3_0_17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561" name="Google Shape;561;g35009470ad3_0_17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g35009470ad3_0_17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3" name="Google Shape;563;g35009470ad3_0_17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64" name="Google Shape;564;g35009470ad3_0_17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5332c003ac_0_19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79" name="Google Shape;579;g35332c003ac_0_19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580" name="Google Shape;580;g35332c003ac_0_19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g35332c003ac_0_19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2" name="Google Shape;582;g35332c003ac_0_19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83" name="Google Shape;583;g35332c003ac_0_19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5332c003ac_0_2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98" name="Google Shape;598;g35332c003ac_0_2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599" name="Google Shape;599;g35332c003ac_0_2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0" name="Google Shape;600;g35332c003ac_0_2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g35332c003ac_0_2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602" name="Google Shape;602;g35332c003ac_0_2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33884c9b2f5_0_2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617" name="Google Shape;617;g33884c9b2f5_0_2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618" name="Google Shape;618;g33884c9b2f5_0_21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9" name="Google Shape;619;g33884c9b2f5_0_21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g33884c9b2f5_0_21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621" name="Google Shape;621;g33884c9b2f5_0_21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3b3ef043fe_0_17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65" name="Google Shape;265;g33b3ef043fe_0_17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266" name="Google Shape;266;g33b3ef043fe_0_17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33b3ef043fe_0_17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33b3ef043fe_0_17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69" name="Google Shape;269;g33b3ef043fe_0_17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009470ad3_0_6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01" name="Google Shape;301;g35009470ad3_0_6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302" name="Google Shape;302;g35009470ad3_0_6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35009470ad3_0_6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g35009470ad3_0_6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05" name="Google Shape;305;g35009470ad3_0_6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009470ad3_0_10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24" name="Google Shape;324;g35009470ad3_0_10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325" name="Google Shape;325;g35009470ad3_0_10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g35009470ad3_0_10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35009470ad3_0_10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28" name="Google Shape;328;g35009470ad3_0_10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50cac5c7c1_0_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49" name="Google Shape;349;g350cac5c7c1_0_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350" name="Google Shape;350;g350cac5c7c1_0_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g350cac5c7c1_0_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350cac5c7c1_0_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53" name="Google Shape;353;g350cac5c7c1_0_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50cac5c7c1_0_1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74" name="Google Shape;374;g350cac5c7c1_0_1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375" name="Google Shape;375;g350cac5c7c1_0_1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350cac5c7c1_0_1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350cac5c7c1_0_1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78" name="Google Shape;378;g350cac5c7c1_0_1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50cac5c7c1_0_4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94" name="Google Shape;394;g350cac5c7c1_0_4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395" name="Google Shape;395;g350cac5c7c1_0_4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g350cac5c7c1_0_4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350cac5c7c1_0_4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98" name="Google Shape;398;g350cac5c7c1_0_4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50cac5c7c1_0_6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14" name="Google Shape;414;g350cac5c7c1_0_6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415" name="Google Shape;415;g350cac5c7c1_0_6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6" name="Google Shape;416;g350cac5c7c1_0_6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g350cac5c7c1_0_6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18" name="Google Shape;418;g350cac5c7c1_0_6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50cac5c7c1_0_8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34" name="Google Shape;434;g350cac5c7c1_0_8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1.7.2013</a:t>
            </a:r>
            <a:endParaRPr/>
          </a:p>
        </p:txBody>
      </p:sp>
      <p:sp>
        <p:nvSpPr>
          <p:cNvPr id="435" name="Google Shape;435;g350cac5c7c1_0_8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350cac5c7c1_0_8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350cac5c7c1_0_8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38" name="Google Shape;438;g350cac5c7c1_0_8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id"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8" name="Shape 88"/>
        <p:cNvGrpSpPr/>
        <p:nvPr/>
      </p:nvGrpSpPr>
      <p:grpSpPr>
        <a:xfrm>
          <a:off x="0" y="0"/>
          <a:ext cx="0" cy="0"/>
          <a:chOff x="0" y="0"/>
          <a:chExt cx="0" cy="0"/>
        </a:xfrm>
      </p:grpSpPr>
      <p:sp>
        <p:nvSpPr>
          <p:cNvPr id="89" name="Google Shape;89;p1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0" name="Google Shape;90;p1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1" name="Google Shape;91;p1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2" name="Shape 92"/>
        <p:cNvGrpSpPr/>
        <p:nvPr/>
      </p:nvGrpSpPr>
      <p:grpSpPr>
        <a:xfrm>
          <a:off x="0" y="0"/>
          <a:ext cx="0" cy="0"/>
          <a:chOff x="0" y="0"/>
          <a:chExt cx="0" cy="0"/>
        </a:xfrm>
      </p:grpSpPr>
      <p:sp>
        <p:nvSpPr>
          <p:cNvPr id="93" name="Google Shape;93;p15"/>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4" name="Google Shape;94;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95" name="Google Shape;95;p1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6" name="Google Shape;96;p1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1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8" name="Shape 98"/>
        <p:cNvGrpSpPr/>
        <p:nvPr/>
      </p:nvGrpSpPr>
      <p:grpSpPr>
        <a:xfrm>
          <a:off x="0" y="0"/>
          <a:ext cx="0" cy="0"/>
          <a:chOff x="0" y="0"/>
          <a:chExt cx="0" cy="0"/>
        </a:xfrm>
      </p:grpSpPr>
      <p:sp>
        <p:nvSpPr>
          <p:cNvPr id="99" name="Google Shape;99;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0" name="Google Shape;100;p16"/>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01" name="Google Shape;101;p1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2" name="Google Shape;102;p1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3" name="Google Shape;103;p1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4" name="Shape 104"/>
        <p:cNvGrpSpPr/>
        <p:nvPr/>
      </p:nvGrpSpPr>
      <p:grpSpPr>
        <a:xfrm>
          <a:off x="0" y="0"/>
          <a:ext cx="0" cy="0"/>
          <a:chOff x="0" y="0"/>
          <a:chExt cx="0" cy="0"/>
        </a:xfrm>
      </p:grpSpPr>
      <p:sp>
        <p:nvSpPr>
          <p:cNvPr id="105" name="Google Shape;105;p17"/>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6" name="Google Shape;106;p17"/>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107" name="Google Shape;107;p1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8" name="Google Shape;108;p1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9" name="Google Shape;109;p1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0" name="Shape 110"/>
        <p:cNvGrpSpPr/>
        <p:nvPr/>
      </p:nvGrpSpPr>
      <p:grpSpPr>
        <a:xfrm>
          <a:off x="0" y="0"/>
          <a:ext cx="0" cy="0"/>
          <a:chOff x="0" y="0"/>
          <a:chExt cx="0" cy="0"/>
        </a:xfrm>
      </p:grpSpPr>
      <p:sp>
        <p:nvSpPr>
          <p:cNvPr id="111" name="Google Shape;111;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2" name="Google Shape;112;p18"/>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13" name="Google Shape;113;p18"/>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14" name="Google Shape;114;p1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5" name="Google Shape;115;p1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6" name="Google Shape;116;p1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7" name="Shape 117"/>
        <p:cNvGrpSpPr/>
        <p:nvPr/>
      </p:nvGrpSpPr>
      <p:grpSpPr>
        <a:xfrm>
          <a:off x="0" y="0"/>
          <a:ext cx="0" cy="0"/>
          <a:chOff x="0" y="0"/>
          <a:chExt cx="0" cy="0"/>
        </a:xfrm>
      </p:grpSpPr>
      <p:sp>
        <p:nvSpPr>
          <p:cNvPr id="118" name="Google Shape;118;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9" name="Google Shape;119;p19"/>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20" name="Google Shape;120;p19"/>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21" name="Google Shape;121;p19"/>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22" name="Google Shape;122;p19"/>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23" name="Google Shape;123;p1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1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5" name="Google Shape;125;p1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6" name="Shape 126"/>
        <p:cNvGrpSpPr/>
        <p:nvPr/>
      </p:nvGrpSpPr>
      <p:grpSpPr>
        <a:xfrm>
          <a:off x="0" y="0"/>
          <a:ext cx="0" cy="0"/>
          <a:chOff x="0" y="0"/>
          <a:chExt cx="0" cy="0"/>
        </a:xfrm>
      </p:grpSpPr>
      <p:sp>
        <p:nvSpPr>
          <p:cNvPr id="127" name="Google Shape;127;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8" name="Google Shape;128;p2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9" name="Google Shape;129;p2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0" name="Google Shape;130;p2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1" name="Shape 131"/>
        <p:cNvGrpSpPr/>
        <p:nvPr/>
      </p:nvGrpSpPr>
      <p:grpSpPr>
        <a:xfrm>
          <a:off x="0" y="0"/>
          <a:ext cx="0" cy="0"/>
          <a:chOff x="0" y="0"/>
          <a:chExt cx="0" cy="0"/>
        </a:xfrm>
      </p:grpSpPr>
      <p:sp>
        <p:nvSpPr>
          <p:cNvPr id="132" name="Google Shape;132;p21"/>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33" name="Google Shape;133;p21"/>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34" name="Google Shape;134;p21"/>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35" name="Google Shape;135;p2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6" name="Google Shape;136;p2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37" name="Google Shape;137;p2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8" name="Shape 138"/>
        <p:cNvGrpSpPr/>
        <p:nvPr/>
      </p:nvGrpSpPr>
      <p:grpSpPr>
        <a:xfrm>
          <a:off x="0" y="0"/>
          <a:ext cx="0" cy="0"/>
          <a:chOff x="0" y="0"/>
          <a:chExt cx="0" cy="0"/>
        </a:xfrm>
      </p:grpSpPr>
      <p:sp>
        <p:nvSpPr>
          <p:cNvPr id="139" name="Google Shape;139;p22"/>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40" name="Google Shape;140;p22"/>
          <p:cNvSpPr/>
          <p:nvPr>
            <p:ph idx="2" type="pic"/>
          </p:nvPr>
        </p:nvSpPr>
        <p:spPr>
          <a:xfrm>
            <a:off x="896144" y="306388"/>
            <a:ext cx="2743200" cy="2057400"/>
          </a:xfrm>
          <a:prstGeom prst="rect">
            <a:avLst/>
          </a:prstGeom>
          <a:noFill/>
          <a:ln>
            <a:noFill/>
          </a:ln>
        </p:spPr>
      </p:sp>
      <p:sp>
        <p:nvSpPr>
          <p:cNvPr id="141" name="Google Shape;141;p22"/>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42" name="Google Shape;142;p2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3" name="Google Shape;143;p2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4" name="Google Shape;144;p2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5" name="Shape 145"/>
        <p:cNvGrpSpPr/>
        <p:nvPr/>
      </p:nvGrpSpPr>
      <p:grpSpPr>
        <a:xfrm>
          <a:off x="0" y="0"/>
          <a:ext cx="0" cy="0"/>
          <a:chOff x="0" y="0"/>
          <a:chExt cx="0" cy="0"/>
        </a:xfrm>
      </p:grpSpPr>
      <p:sp>
        <p:nvSpPr>
          <p:cNvPr id="146" name="Google Shape;146;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47" name="Google Shape;147;p23"/>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48" name="Google Shape;148;p2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49" name="Google Shape;149;p2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0" name="Google Shape;150;p2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1" name="Shape 151"/>
        <p:cNvGrpSpPr/>
        <p:nvPr/>
      </p:nvGrpSpPr>
      <p:grpSpPr>
        <a:xfrm>
          <a:off x="0" y="0"/>
          <a:ext cx="0" cy="0"/>
          <a:chOff x="0" y="0"/>
          <a:chExt cx="0" cy="0"/>
        </a:xfrm>
      </p:grpSpPr>
      <p:sp>
        <p:nvSpPr>
          <p:cNvPr id="152" name="Google Shape;152;p24"/>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53" name="Google Shape;153;p24"/>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54" name="Google Shape;154;p2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5" name="Google Shape;155;p2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56" name="Google Shape;156;p2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3" name="Shape 163"/>
        <p:cNvGrpSpPr/>
        <p:nvPr/>
      </p:nvGrpSpPr>
      <p:grpSpPr>
        <a:xfrm>
          <a:off x="0" y="0"/>
          <a:ext cx="0" cy="0"/>
          <a:chOff x="0" y="0"/>
          <a:chExt cx="0" cy="0"/>
        </a:xfrm>
      </p:grpSpPr>
      <p:sp>
        <p:nvSpPr>
          <p:cNvPr id="164" name="Google Shape;164;p2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65" name="Google Shape;165;p2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66" name="Google Shape;166;p2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7" name="Shape 167"/>
        <p:cNvGrpSpPr/>
        <p:nvPr/>
      </p:nvGrpSpPr>
      <p:grpSpPr>
        <a:xfrm>
          <a:off x="0" y="0"/>
          <a:ext cx="0" cy="0"/>
          <a:chOff x="0" y="0"/>
          <a:chExt cx="0" cy="0"/>
        </a:xfrm>
      </p:grpSpPr>
      <p:sp>
        <p:nvSpPr>
          <p:cNvPr id="168" name="Google Shape;168;p27"/>
          <p:cNvSpPr txBox="1"/>
          <p:nvPr>
            <p:ph type="ctrTitle"/>
          </p:nvPr>
        </p:nvSpPr>
        <p:spPr>
          <a:xfrm>
            <a:off x="342900" y="1065213"/>
            <a:ext cx="3886200" cy="7350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69" name="Google Shape;169;p27"/>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170" name="Google Shape;170;p27"/>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71" name="Google Shape;171;p27"/>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72" name="Google Shape;172;p27"/>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3" name="Shape 173"/>
        <p:cNvGrpSpPr/>
        <p:nvPr/>
      </p:nvGrpSpPr>
      <p:grpSpPr>
        <a:xfrm>
          <a:off x="0" y="0"/>
          <a:ext cx="0" cy="0"/>
          <a:chOff x="0" y="0"/>
          <a:chExt cx="0" cy="0"/>
        </a:xfrm>
      </p:grpSpPr>
      <p:sp>
        <p:nvSpPr>
          <p:cNvPr id="174" name="Google Shape;174;p2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75" name="Google Shape;175;p28"/>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76" name="Google Shape;176;p28"/>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77" name="Google Shape;177;p28"/>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78" name="Google Shape;178;p28"/>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9" name="Shape 179"/>
        <p:cNvGrpSpPr/>
        <p:nvPr/>
      </p:nvGrpSpPr>
      <p:grpSpPr>
        <a:xfrm>
          <a:off x="0" y="0"/>
          <a:ext cx="0" cy="0"/>
          <a:chOff x="0" y="0"/>
          <a:chExt cx="0" cy="0"/>
        </a:xfrm>
      </p:grpSpPr>
      <p:sp>
        <p:nvSpPr>
          <p:cNvPr id="180" name="Google Shape;180;p29"/>
          <p:cNvSpPr txBox="1"/>
          <p:nvPr>
            <p:ph type="title"/>
          </p:nvPr>
        </p:nvSpPr>
        <p:spPr>
          <a:xfrm>
            <a:off x="361156" y="2203450"/>
            <a:ext cx="3886200" cy="681000"/>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81" name="Google Shape;181;p29"/>
          <p:cNvSpPr txBox="1"/>
          <p:nvPr>
            <p:ph idx="1" type="body"/>
          </p:nvPr>
        </p:nvSpPr>
        <p:spPr>
          <a:xfrm>
            <a:off x="361156" y="1453357"/>
            <a:ext cx="3886200" cy="7503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182" name="Google Shape;182;p29"/>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83" name="Google Shape;183;p29"/>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84" name="Google Shape;184;p29"/>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5" name="Shape 185"/>
        <p:cNvGrpSpPr/>
        <p:nvPr/>
      </p:nvGrpSpPr>
      <p:grpSpPr>
        <a:xfrm>
          <a:off x="0" y="0"/>
          <a:ext cx="0" cy="0"/>
          <a:chOff x="0" y="0"/>
          <a:chExt cx="0" cy="0"/>
        </a:xfrm>
      </p:grpSpPr>
      <p:sp>
        <p:nvSpPr>
          <p:cNvPr id="186" name="Google Shape;186;p3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87" name="Google Shape;187;p30"/>
          <p:cNvSpPr txBox="1"/>
          <p:nvPr>
            <p:ph idx="1" type="body"/>
          </p:nvPr>
        </p:nvSpPr>
        <p:spPr>
          <a:xfrm>
            <a:off x="2286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88" name="Google Shape;188;p30"/>
          <p:cNvSpPr txBox="1"/>
          <p:nvPr>
            <p:ph idx="2" type="body"/>
          </p:nvPr>
        </p:nvSpPr>
        <p:spPr>
          <a:xfrm>
            <a:off x="2324100" y="800100"/>
            <a:ext cx="2019300" cy="2263200"/>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189" name="Google Shape;189;p30"/>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0" name="Google Shape;190;p30"/>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1" name="Google Shape;191;p30"/>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2" name="Shape 192"/>
        <p:cNvGrpSpPr/>
        <p:nvPr/>
      </p:nvGrpSpPr>
      <p:grpSpPr>
        <a:xfrm>
          <a:off x="0" y="0"/>
          <a:ext cx="0" cy="0"/>
          <a:chOff x="0" y="0"/>
          <a:chExt cx="0" cy="0"/>
        </a:xfrm>
      </p:grpSpPr>
      <p:sp>
        <p:nvSpPr>
          <p:cNvPr id="193" name="Google Shape;193;p31"/>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94" name="Google Shape;194;p31"/>
          <p:cNvSpPr txBox="1"/>
          <p:nvPr>
            <p:ph idx="1" type="body"/>
          </p:nvPr>
        </p:nvSpPr>
        <p:spPr>
          <a:xfrm>
            <a:off x="228600" y="767556"/>
            <a:ext cx="20202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95" name="Google Shape;195;p31"/>
          <p:cNvSpPr txBox="1"/>
          <p:nvPr>
            <p:ph idx="2" type="body"/>
          </p:nvPr>
        </p:nvSpPr>
        <p:spPr>
          <a:xfrm>
            <a:off x="228600" y="1087438"/>
            <a:ext cx="20202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96" name="Google Shape;196;p31"/>
          <p:cNvSpPr txBox="1"/>
          <p:nvPr>
            <p:ph idx="3" type="body"/>
          </p:nvPr>
        </p:nvSpPr>
        <p:spPr>
          <a:xfrm>
            <a:off x="2322513" y="767556"/>
            <a:ext cx="2021100" cy="320100"/>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197" name="Google Shape;197;p31"/>
          <p:cNvSpPr txBox="1"/>
          <p:nvPr>
            <p:ph idx="4" type="body"/>
          </p:nvPr>
        </p:nvSpPr>
        <p:spPr>
          <a:xfrm>
            <a:off x="2322513" y="1087438"/>
            <a:ext cx="2021100" cy="1975800"/>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198" name="Google Shape;198;p31"/>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99" name="Google Shape;199;p31"/>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0" name="Google Shape;200;p31"/>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1" name="Shape 201"/>
        <p:cNvGrpSpPr/>
        <p:nvPr/>
      </p:nvGrpSpPr>
      <p:grpSpPr>
        <a:xfrm>
          <a:off x="0" y="0"/>
          <a:ext cx="0" cy="0"/>
          <a:chOff x="0" y="0"/>
          <a:chExt cx="0" cy="0"/>
        </a:xfrm>
      </p:grpSpPr>
      <p:sp>
        <p:nvSpPr>
          <p:cNvPr id="202" name="Google Shape;202;p32"/>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03" name="Google Shape;203;p32"/>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4" name="Google Shape;204;p32"/>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05" name="Google Shape;205;p32"/>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6" name="Shape 206"/>
        <p:cNvGrpSpPr/>
        <p:nvPr/>
      </p:nvGrpSpPr>
      <p:grpSpPr>
        <a:xfrm>
          <a:off x="0" y="0"/>
          <a:ext cx="0" cy="0"/>
          <a:chOff x="0" y="0"/>
          <a:chExt cx="0" cy="0"/>
        </a:xfrm>
      </p:grpSpPr>
      <p:sp>
        <p:nvSpPr>
          <p:cNvPr id="207" name="Google Shape;207;p33"/>
          <p:cNvSpPr txBox="1"/>
          <p:nvPr>
            <p:ph type="title"/>
          </p:nvPr>
        </p:nvSpPr>
        <p:spPr>
          <a:xfrm>
            <a:off x="228600" y="136525"/>
            <a:ext cx="1504200" cy="5811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08" name="Google Shape;208;p33"/>
          <p:cNvSpPr txBox="1"/>
          <p:nvPr>
            <p:ph idx="1" type="body"/>
          </p:nvPr>
        </p:nvSpPr>
        <p:spPr>
          <a:xfrm>
            <a:off x="1787525" y="136525"/>
            <a:ext cx="2556000" cy="2926500"/>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209" name="Google Shape;209;p33"/>
          <p:cNvSpPr txBox="1"/>
          <p:nvPr>
            <p:ph idx="2" type="body"/>
          </p:nvPr>
        </p:nvSpPr>
        <p:spPr>
          <a:xfrm>
            <a:off x="228600" y="717550"/>
            <a:ext cx="1504200" cy="23457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210" name="Google Shape;210;p3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11" name="Google Shape;211;p3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12" name="Google Shape;212;p3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3" name="Shape 213"/>
        <p:cNvGrpSpPr/>
        <p:nvPr/>
      </p:nvGrpSpPr>
      <p:grpSpPr>
        <a:xfrm>
          <a:off x="0" y="0"/>
          <a:ext cx="0" cy="0"/>
          <a:chOff x="0" y="0"/>
          <a:chExt cx="0" cy="0"/>
        </a:xfrm>
      </p:grpSpPr>
      <p:sp>
        <p:nvSpPr>
          <p:cNvPr id="214" name="Google Shape;214;p34"/>
          <p:cNvSpPr txBox="1"/>
          <p:nvPr>
            <p:ph type="title"/>
          </p:nvPr>
        </p:nvSpPr>
        <p:spPr>
          <a:xfrm>
            <a:off x="896144" y="2400300"/>
            <a:ext cx="2743200" cy="283500"/>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15" name="Google Shape;215;p34"/>
          <p:cNvSpPr/>
          <p:nvPr>
            <p:ph idx="2" type="pic"/>
          </p:nvPr>
        </p:nvSpPr>
        <p:spPr>
          <a:xfrm>
            <a:off x="896144" y="306388"/>
            <a:ext cx="2743200" cy="2057400"/>
          </a:xfrm>
          <a:prstGeom prst="rect">
            <a:avLst/>
          </a:prstGeom>
          <a:noFill/>
          <a:ln>
            <a:noFill/>
          </a:ln>
        </p:spPr>
      </p:sp>
      <p:sp>
        <p:nvSpPr>
          <p:cNvPr id="216" name="Google Shape;216;p34"/>
          <p:cNvSpPr txBox="1"/>
          <p:nvPr>
            <p:ph idx="1" type="body"/>
          </p:nvPr>
        </p:nvSpPr>
        <p:spPr>
          <a:xfrm>
            <a:off x="896144" y="2683669"/>
            <a:ext cx="2743200" cy="402600"/>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217" name="Google Shape;217;p34"/>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18" name="Google Shape;218;p34"/>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19" name="Google Shape;219;p34"/>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0" name="Shape 220"/>
        <p:cNvGrpSpPr/>
        <p:nvPr/>
      </p:nvGrpSpPr>
      <p:grpSpPr>
        <a:xfrm>
          <a:off x="0" y="0"/>
          <a:ext cx="0" cy="0"/>
          <a:chOff x="0" y="0"/>
          <a:chExt cx="0" cy="0"/>
        </a:xfrm>
      </p:grpSpPr>
      <p:sp>
        <p:nvSpPr>
          <p:cNvPr id="221" name="Google Shape;221;p35"/>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22" name="Google Shape;222;p35"/>
          <p:cNvSpPr txBox="1"/>
          <p:nvPr>
            <p:ph idx="1" type="body"/>
          </p:nvPr>
        </p:nvSpPr>
        <p:spPr>
          <a:xfrm rot="5400000">
            <a:off x="1154400" y="-125700"/>
            <a:ext cx="2263200"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223" name="Google Shape;223;p3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24" name="Google Shape;224;p3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25" name="Google Shape;225;p3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6" name="Shape 226"/>
        <p:cNvGrpSpPr/>
        <p:nvPr/>
      </p:nvGrpSpPr>
      <p:grpSpPr>
        <a:xfrm>
          <a:off x="0" y="0"/>
          <a:ext cx="0" cy="0"/>
          <a:chOff x="0" y="0"/>
          <a:chExt cx="0" cy="0"/>
        </a:xfrm>
      </p:grpSpPr>
      <p:sp>
        <p:nvSpPr>
          <p:cNvPr id="227" name="Google Shape;227;p36"/>
          <p:cNvSpPr txBox="1"/>
          <p:nvPr>
            <p:ph type="title"/>
          </p:nvPr>
        </p:nvSpPr>
        <p:spPr>
          <a:xfrm rot="5400000">
            <a:off x="2366100" y="1085919"/>
            <a:ext cx="2925900"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228" name="Google Shape;228;p36"/>
          <p:cNvSpPr txBox="1"/>
          <p:nvPr>
            <p:ph idx="1" type="body"/>
          </p:nvPr>
        </p:nvSpPr>
        <p:spPr>
          <a:xfrm rot="5400000">
            <a:off x="270600" y="95319"/>
            <a:ext cx="2925900"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229" name="Google Shape;229;p36"/>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30" name="Google Shape;230;p36"/>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231" name="Google Shape;231;p36"/>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2.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84" name="Google Shape;84;p13"/>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85" name="Google Shape;85;p13"/>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86" name="Google Shape;86;p13"/>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87" name="Google Shape;87;p13"/>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algn="r">
              <a:spcBef>
                <a:spcPts val="0"/>
              </a:spcBef>
              <a:buNone/>
              <a:defRPr b="0" i="0" sz="600" u="none" cap="none" strike="noStrike">
                <a:solidFill>
                  <a:srgbClr val="888888"/>
                </a:solidFill>
                <a:latin typeface="Calibri"/>
                <a:ea typeface="Calibri"/>
                <a:cs typeface="Calibri"/>
                <a:sym typeface="Calibri"/>
              </a:defRPr>
            </a:lvl1pPr>
            <a:lvl2pPr indent="0" lvl="1" marL="0" marR="0" algn="r">
              <a:spcBef>
                <a:spcPts val="0"/>
              </a:spcBef>
              <a:buNone/>
              <a:defRPr b="0" i="0" sz="600" u="none" cap="none" strike="noStrike">
                <a:solidFill>
                  <a:srgbClr val="888888"/>
                </a:solidFill>
                <a:latin typeface="Calibri"/>
                <a:ea typeface="Calibri"/>
                <a:cs typeface="Calibri"/>
                <a:sym typeface="Calibri"/>
              </a:defRPr>
            </a:lvl2pPr>
            <a:lvl3pPr indent="0" lvl="2" marL="0" marR="0" algn="r">
              <a:spcBef>
                <a:spcPts val="0"/>
              </a:spcBef>
              <a:buNone/>
              <a:defRPr b="0" i="0" sz="600" u="none" cap="none" strike="noStrike">
                <a:solidFill>
                  <a:srgbClr val="888888"/>
                </a:solidFill>
                <a:latin typeface="Calibri"/>
                <a:ea typeface="Calibri"/>
                <a:cs typeface="Calibri"/>
                <a:sym typeface="Calibri"/>
              </a:defRPr>
            </a:lvl3pPr>
            <a:lvl4pPr indent="0" lvl="3" marL="0" marR="0" algn="r">
              <a:spcBef>
                <a:spcPts val="0"/>
              </a:spcBef>
              <a:buNone/>
              <a:defRPr b="0" i="0" sz="600" u="none" cap="none" strike="noStrike">
                <a:solidFill>
                  <a:srgbClr val="888888"/>
                </a:solidFill>
                <a:latin typeface="Calibri"/>
                <a:ea typeface="Calibri"/>
                <a:cs typeface="Calibri"/>
                <a:sym typeface="Calibri"/>
              </a:defRPr>
            </a:lvl4pPr>
            <a:lvl5pPr indent="0" lvl="4" marL="0" marR="0" algn="r">
              <a:spcBef>
                <a:spcPts val="0"/>
              </a:spcBef>
              <a:buNone/>
              <a:defRPr b="0" i="0" sz="600" u="none" cap="none" strike="noStrike">
                <a:solidFill>
                  <a:srgbClr val="888888"/>
                </a:solidFill>
                <a:latin typeface="Calibri"/>
                <a:ea typeface="Calibri"/>
                <a:cs typeface="Calibri"/>
                <a:sym typeface="Calibri"/>
              </a:defRPr>
            </a:lvl5pPr>
            <a:lvl6pPr indent="0" lvl="5" marL="0" marR="0" algn="r">
              <a:spcBef>
                <a:spcPts val="0"/>
              </a:spcBef>
              <a:buNone/>
              <a:defRPr b="0" i="0" sz="600" u="none" cap="none" strike="noStrike">
                <a:solidFill>
                  <a:srgbClr val="888888"/>
                </a:solidFill>
                <a:latin typeface="Calibri"/>
                <a:ea typeface="Calibri"/>
                <a:cs typeface="Calibri"/>
                <a:sym typeface="Calibri"/>
              </a:defRPr>
            </a:lvl6pPr>
            <a:lvl7pPr indent="0" lvl="6" marL="0" marR="0" algn="r">
              <a:spcBef>
                <a:spcPts val="0"/>
              </a:spcBef>
              <a:buNone/>
              <a:defRPr b="0" i="0" sz="600" u="none" cap="none" strike="noStrike">
                <a:solidFill>
                  <a:srgbClr val="888888"/>
                </a:solidFill>
                <a:latin typeface="Calibri"/>
                <a:ea typeface="Calibri"/>
                <a:cs typeface="Calibri"/>
                <a:sym typeface="Calibri"/>
              </a:defRPr>
            </a:lvl7pPr>
            <a:lvl8pPr indent="0" lvl="7" marL="0" marR="0" algn="r">
              <a:spcBef>
                <a:spcPts val="0"/>
              </a:spcBef>
              <a:buNone/>
              <a:defRPr b="0" i="0" sz="600" u="none" cap="none" strike="noStrike">
                <a:solidFill>
                  <a:srgbClr val="888888"/>
                </a:solidFill>
                <a:latin typeface="Calibri"/>
                <a:ea typeface="Calibri"/>
                <a:cs typeface="Calibri"/>
                <a:sym typeface="Calibri"/>
              </a:defRPr>
            </a:lvl8pPr>
            <a:lvl9pPr indent="0" lvl="8" marL="0" marR="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3F3F3"/>
        </a:solidFill>
      </p:bgPr>
    </p:bg>
    <p:spTree>
      <p:nvGrpSpPr>
        <p:cNvPr id="157" name="Shape 157"/>
        <p:cNvGrpSpPr/>
        <p:nvPr/>
      </p:nvGrpSpPr>
      <p:grpSpPr>
        <a:xfrm>
          <a:off x="0" y="0"/>
          <a:ext cx="0" cy="0"/>
          <a:chOff x="0" y="0"/>
          <a:chExt cx="0" cy="0"/>
        </a:xfrm>
      </p:grpSpPr>
      <p:sp>
        <p:nvSpPr>
          <p:cNvPr id="158" name="Google Shape;158;p25"/>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159" name="Google Shape;159;p25"/>
          <p:cNvSpPr txBox="1"/>
          <p:nvPr>
            <p:ph idx="1" type="body"/>
          </p:nvPr>
        </p:nvSpPr>
        <p:spPr>
          <a:xfrm>
            <a:off x="228600" y="800100"/>
            <a:ext cx="4114800" cy="2263200"/>
          </a:xfrm>
          <a:prstGeom prst="rect">
            <a:avLst/>
          </a:prstGeom>
          <a:noFill/>
          <a:ln>
            <a:noFill/>
          </a:ln>
        </p:spPr>
        <p:txBody>
          <a:bodyPr anchorCtr="0" anchor="t" bIns="22850" lIns="45725" spcFirstLastPara="1" rIns="45725" wrap="square" tIns="22850">
            <a:normAutofit/>
          </a:bodyPr>
          <a:lstStyle>
            <a:lvl1pPr indent="-330200" lvl="0" marL="457200" marR="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160" name="Google Shape;160;p25"/>
          <p:cNvSpPr txBox="1"/>
          <p:nvPr>
            <p:ph idx="10" type="dt"/>
          </p:nvPr>
        </p:nvSpPr>
        <p:spPr>
          <a:xfrm>
            <a:off x="228600" y="3178175"/>
            <a:ext cx="1066800" cy="182700"/>
          </a:xfrm>
          <a:prstGeom prst="rect">
            <a:avLst/>
          </a:prstGeom>
          <a:noFill/>
          <a:ln>
            <a:noFill/>
          </a:ln>
        </p:spPr>
        <p:txBody>
          <a:bodyPr anchorCtr="0" anchor="ctr" bIns="22850" lIns="45725" spcFirstLastPara="1" rIns="45725" wrap="square" tIns="22850">
            <a:noAutofit/>
          </a:bodyPr>
          <a:lstStyle>
            <a:lvl1pPr lvl="0" marR="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61" name="Google Shape;161;p25"/>
          <p:cNvSpPr txBox="1"/>
          <p:nvPr>
            <p:ph idx="11" type="ftr"/>
          </p:nvPr>
        </p:nvSpPr>
        <p:spPr>
          <a:xfrm>
            <a:off x="1562100" y="3178175"/>
            <a:ext cx="1447800" cy="182700"/>
          </a:xfrm>
          <a:prstGeom prst="rect">
            <a:avLst/>
          </a:prstGeom>
          <a:noFill/>
          <a:ln>
            <a:noFill/>
          </a:ln>
        </p:spPr>
        <p:txBody>
          <a:bodyPr anchorCtr="0" anchor="ctr" bIns="22850" lIns="45725" spcFirstLastPara="1" rIns="45725" wrap="square" tIns="22850">
            <a:noAutofit/>
          </a:bodyPr>
          <a:lstStyle>
            <a:lvl1pPr lvl="0" marR="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162" name="Google Shape;162;p25"/>
          <p:cNvSpPr txBox="1"/>
          <p:nvPr>
            <p:ph idx="12" type="sldNum"/>
          </p:nvPr>
        </p:nvSpPr>
        <p:spPr>
          <a:xfrm>
            <a:off x="3276600" y="3178175"/>
            <a:ext cx="1066800" cy="182700"/>
          </a:xfrm>
          <a:prstGeom prst="rect">
            <a:avLst/>
          </a:prstGeom>
          <a:noFill/>
          <a:ln>
            <a:noFill/>
          </a:ln>
        </p:spPr>
        <p:txBody>
          <a:bodyPr anchorCtr="0" anchor="ctr" bIns="22850" lIns="45725" spcFirstLastPara="1" rIns="45725" wrap="square" tIns="22850">
            <a:noAutofit/>
          </a:bodyPr>
          <a:lstStyle>
            <a:lvl1pPr indent="0" lvl="0" marL="0" marR="0" algn="r">
              <a:spcBef>
                <a:spcPts val="0"/>
              </a:spcBef>
              <a:buNone/>
              <a:defRPr b="0" i="0" sz="600" u="none" cap="none" strike="noStrike">
                <a:solidFill>
                  <a:srgbClr val="888888"/>
                </a:solidFill>
                <a:latin typeface="Calibri"/>
                <a:ea typeface="Calibri"/>
                <a:cs typeface="Calibri"/>
                <a:sym typeface="Calibri"/>
              </a:defRPr>
            </a:lvl1pPr>
            <a:lvl2pPr indent="0" lvl="1" marL="0" marR="0" algn="r">
              <a:spcBef>
                <a:spcPts val="0"/>
              </a:spcBef>
              <a:buNone/>
              <a:defRPr b="0" i="0" sz="600" u="none" cap="none" strike="noStrike">
                <a:solidFill>
                  <a:srgbClr val="888888"/>
                </a:solidFill>
                <a:latin typeface="Calibri"/>
                <a:ea typeface="Calibri"/>
                <a:cs typeface="Calibri"/>
                <a:sym typeface="Calibri"/>
              </a:defRPr>
            </a:lvl2pPr>
            <a:lvl3pPr indent="0" lvl="2" marL="0" marR="0" algn="r">
              <a:spcBef>
                <a:spcPts val="0"/>
              </a:spcBef>
              <a:buNone/>
              <a:defRPr b="0" i="0" sz="600" u="none" cap="none" strike="noStrike">
                <a:solidFill>
                  <a:srgbClr val="888888"/>
                </a:solidFill>
                <a:latin typeface="Calibri"/>
                <a:ea typeface="Calibri"/>
                <a:cs typeface="Calibri"/>
                <a:sym typeface="Calibri"/>
              </a:defRPr>
            </a:lvl3pPr>
            <a:lvl4pPr indent="0" lvl="3" marL="0" marR="0" algn="r">
              <a:spcBef>
                <a:spcPts val="0"/>
              </a:spcBef>
              <a:buNone/>
              <a:defRPr b="0" i="0" sz="600" u="none" cap="none" strike="noStrike">
                <a:solidFill>
                  <a:srgbClr val="888888"/>
                </a:solidFill>
                <a:latin typeface="Calibri"/>
                <a:ea typeface="Calibri"/>
                <a:cs typeface="Calibri"/>
                <a:sym typeface="Calibri"/>
              </a:defRPr>
            </a:lvl4pPr>
            <a:lvl5pPr indent="0" lvl="4" marL="0" marR="0" algn="r">
              <a:spcBef>
                <a:spcPts val="0"/>
              </a:spcBef>
              <a:buNone/>
              <a:defRPr b="0" i="0" sz="600" u="none" cap="none" strike="noStrike">
                <a:solidFill>
                  <a:srgbClr val="888888"/>
                </a:solidFill>
                <a:latin typeface="Calibri"/>
                <a:ea typeface="Calibri"/>
                <a:cs typeface="Calibri"/>
                <a:sym typeface="Calibri"/>
              </a:defRPr>
            </a:lvl5pPr>
            <a:lvl6pPr indent="0" lvl="5" marL="0" marR="0" algn="r">
              <a:spcBef>
                <a:spcPts val="0"/>
              </a:spcBef>
              <a:buNone/>
              <a:defRPr b="0" i="0" sz="600" u="none" cap="none" strike="noStrike">
                <a:solidFill>
                  <a:srgbClr val="888888"/>
                </a:solidFill>
                <a:latin typeface="Calibri"/>
                <a:ea typeface="Calibri"/>
                <a:cs typeface="Calibri"/>
                <a:sym typeface="Calibri"/>
              </a:defRPr>
            </a:lvl6pPr>
            <a:lvl7pPr indent="0" lvl="6" marL="0" marR="0" algn="r">
              <a:spcBef>
                <a:spcPts val="0"/>
              </a:spcBef>
              <a:buNone/>
              <a:defRPr b="0" i="0" sz="600" u="none" cap="none" strike="noStrike">
                <a:solidFill>
                  <a:srgbClr val="888888"/>
                </a:solidFill>
                <a:latin typeface="Calibri"/>
                <a:ea typeface="Calibri"/>
                <a:cs typeface="Calibri"/>
                <a:sym typeface="Calibri"/>
              </a:defRPr>
            </a:lvl7pPr>
            <a:lvl8pPr indent="0" lvl="7" marL="0" marR="0" algn="r">
              <a:spcBef>
                <a:spcPts val="0"/>
              </a:spcBef>
              <a:buNone/>
              <a:defRPr b="0" i="0" sz="600" u="none" cap="none" strike="noStrike">
                <a:solidFill>
                  <a:srgbClr val="888888"/>
                </a:solidFill>
                <a:latin typeface="Calibri"/>
                <a:ea typeface="Calibri"/>
                <a:cs typeface="Calibri"/>
                <a:sym typeface="Calibri"/>
              </a:defRPr>
            </a:lvl8pPr>
            <a:lvl9pPr indent="0" lvl="8" marL="0" marR="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mc:AlternateContent>
    <mc:Choice Requires="p14">
      <p:transition spd="slow" p14:dur="14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hyperlink" Target="https://public.tableau.com/views/Intermediate_17455104963870/Executive_levelDashboard?:language=en-US&amp;publish=yes&amp;:sid=&amp;:redirect=auth&amp;:display_count=n&amp;:origin=viz_share_link" TargetMode="External"/><Relationship Id="rId4" Type="http://schemas.openxmlformats.org/officeDocument/2006/relationships/image" Target="../media/image5.png"/><Relationship Id="rId5" Type="http://schemas.openxmlformats.org/officeDocument/2006/relationships/image" Target="../media/image2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2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hyperlink" Target="https://public.tableau.com/views/Intermediate_17455104963870/Executive_levelDashboard?:language=en-US&amp;publish=yes&amp;:sid=&amp;:redirect=auth&amp;:display_count=n&amp;:origin=viz_shar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image" Target="../media/image2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9" name="Shape 239"/>
        <p:cNvGrpSpPr/>
        <p:nvPr/>
      </p:nvGrpSpPr>
      <p:grpSpPr>
        <a:xfrm>
          <a:off x="0" y="0"/>
          <a:ext cx="0" cy="0"/>
          <a:chOff x="0" y="0"/>
          <a:chExt cx="0" cy="0"/>
        </a:xfrm>
      </p:grpSpPr>
      <p:grpSp>
        <p:nvGrpSpPr>
          <p:cNvPr id="240" name="Google Shape;240;p37"/>
          <p:cNvGrpSpPr/>
          <p:nvPr/>
        </p:nvGrpSpPr>
        <p:grpSpPr>
          <a:xfrm>
            <a:off x="-4467950" y="-1097350"/>
            <a:ext cx="5723891" cy="6240872"/>
            <a:chOff x="0" y="0"/>
            <a:chExt cx="832094" cy="847530"/>
          </a:xfrm>
        </p:grpSpPr>
        <p:sp>
          <p:nvSpPr>
            <p:cNvPr id="241" name="Google Shape;241;p37"/>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C68B2"/>
                </a:gs>
                <a:gs pos="100000">
                  <a:srgbClr val="162B46"/>
                </a:gs>
              </a:gsLst>
              <a:lin ang="5400012" scaled="0"/>
            </a:gradFill>
            <a:ln>
              <a:noFill/>
            </a:ln>
          </p:spPr>
        </p:sp>
        <p:sp>
          <p:nvSpPr>
            <p:cNvPr id="242" name="Google Shape;242;p37"/>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243" name="Google Shape;243;p37"/>
          <p:cNvCxnSpPr/>
          <p:nvPr/>
        </p:nvCxnSpPr>
        <p:spPr>
          <a:xfrm>
            <a:off x="764724" y="4281723"/>
            <a:ext cx="7733700" cy="0"/>
          </a:xfrm>
          <a:prstGeom prst="straightConnector1">
            <a:avLst/>
          </a:prstGeom>
          <a:noFill/>
          <a:ln cap="flat" cmpd="sng" w="38100">
            <a:solidFill>
              <a:srgbClr val="17726D"/>
            </a:solidFill>
            <a:prstDash val="solid"/>
            <a:round/>
            <a:headEnd len="sm" w="sm" type="none"/>
            <a:tailEnd len="sm" w="sm" type="none"/>
          </a:ln>
        </p:spPr>
      </p:cxnSp>
      <p:sp>
        <p:nvSpPr>
          <p:cNvPr id="244" name="Google Shape;244;p37"/>
          <p:cNvSpPr txBox="1"/>
          <p:nvPr/>
        </p:nvSpPr>
        <p:spPr>
          <a:xfrm>
            <a:off x="1958194" y="45304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RevoU FSDA batch FEB25</a:t>
            </a:r>
            <a:endParaRPr sz="700"/>
          </a:p>
        </p:txBody>
      </p:sp>
      <p:sp>
        <p:nvSpPr>
          <p:cNvPr id="245" name="Google Shape;245;p37"/>
          <p:cNvSpPr txBox="1"/>
          <p:nvPr/>
        </p:nvSpPr>
        <p:spPr>
          <a:xfrm>
            <a:off x="3848554" y="4530420"/>
            <a:ext cx="1227600" cy="3141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lang="id" sz="800">
                <a:latin typeface="Montserrat"/>
                <a:ea typeface="Montserrat"/>
                <a:cs typeface="Montserrat"/>
                <a:sym typeface="Montserrat"/>
              </a:rPr>
              <a:t>Intermediate</a:t>
            </a:r>
            <a:endParaRPr sz="800">
              <a:latin typeface="Montserrat"/>
              <a:ea typeface="Montserrat"/>
              <a:cs typeface="Montserrat"/>
              <a:sym typeface="Montserrat"/>
            </a:endParaRPr>
          </a:p>
          <a:p>
            <a:pPr indent="0" lvl="0" marL="0" marR="0" rtl="0" algn="just">
              <a:lnSpc>
                <a:spcPct val="155034"/>
              </a:lnSpc>
              <a:spcBef>
                <a:spcPts val="0"/>
              </a:spcBef>
              <a:spcAft>
                <a:spcPts val="0"/>
              </a:spcAft>
              <a:buNone/>
            </a:pPr>
            <a:r>
              <a:rPr lang="id" sz="800">
                <a:latin typeface="Montserrat"/>
                <a:ea typeface="Montserrat"/>
                <a:cs typeface="Montserrat"/>
                <a:sym typeface="Montserrat"/>
              </a:rPr>
              <a:t>Data Visualization</a:t>
            </a:r>
            <a:endParaRPr sz="800">
              <a:latin typeface="Montserrat"/>
              <a:ea typeface="Montserrat"/>
              <a:cs typeface="Montserrat"/>
              <a:sym typeface="Montserrat"/>
            </a:endParaRPr>
          </a:p>
        </p:txBody>
      </p:sp>
      <p:sp>
        <p:nvSpPr>
          <p:cNvPr id="246" name="Google Shape;246;p37"/>
          <p:cNvSpPr txBox="1"/>
          <p:nvPr/>
        </p:nvSpPr>
        <p:spPr>
          <a:xfrm>
            <a:off x="19581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Batch</a:t>
            </a:r>
            <a:endParaRPr sz="700"/>
          </a:p>
        </p:txBody>
      </p:sp>
      <p:sp>
        <p:nvSpPr>
          <p:cNvPr id="247" name="Google Shape;247;p37"/>
          <p:cNvSpPr txBox="1"/>
          <p:nvPr/>
        </p:nvSpPr>
        <p:spPr>
          <a:xfrm>
            <a:off x="3848554" y="4364600"/>
            <a:ext cx="9018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Assignment</a:t>
            </a:r>
            <a:endParaRPr sz="700"/>
          </a:p>
        </p:txBody>
      </p:sp>
      <p:sp>
        <p:nvSpPr>
          <p:cNvPr id="248" name="Google Shape;248;p37"/>
          <p:cNvSpPr txBox="1"/>
          <p:nvPr/>
        </p:nvSpPr>
        <p:spPr>
          <a:xfrm>
            <a:off x="807586" y="4538829"/>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Ahmad Rizki</a:t>
            </a:r>
            <a:endParaRPr sz="700"/>
          </a:p>
        </p:txBody>
      </p:sp>
      <p:sp>
        <p:nvSpPr>
          <p:cNvPr id="249" name="Google Shape;249;p37"/>
          <p:cNvSpPr txBox="1"/>
          <p:nvPr/>
        </p:nvSpPr>
        <p:spPr>
          <a:xfrm>
            <a:off x="807586" y="43730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by</a:t>
            </a:r>
            <a:endParaRPr sz="700"/>
          </a:p>
        </p:txBody>
      </p:sp>
      <p:sp>
        <p:nvSpPr>
          <p:cNvPr id="250" name="Google Shape;250;p37"/>
          <p:cNvSpPr txBox="1"/>
          <p:nvPr/>
        </p:nvSpPr>
        <p:spPr>
          <a:xfrm>
            <a:off x="-143632" y="339416"/>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lang="id" sz="800">
                <a:latin typeface="Montserrat"/>
                <a:ea typeface="Montserrat"/>
                <a:cs typeface="Montserrat"/>
                <a:sym typeface="Montserrat"/>
              </a:rPr>
              <a:t>Apr</a:t>
            </a:r>
            <a:r>
              <a:rPr b="0" i="0" lang="id" sz="800" u="none" cap="none" strike="noStrike">
                <a:solidFill>
                  <a:srgbClr val="000000"/>
                </a:solidFill>
                <a:latin typeface="Montserrat"/>
                <a:ea typeface="Montserrat"/>
                <a:cs typeface="Montserrat"/>
                <a:sym typeface="Montserrat"/>
              </a:rPr>
              <a:t> </a:t>
            </a:r>
            <a:r>
              <a:rPr lang="id" sz="800">
                <a:latin typeface="Montserrat"/>
                <a:ea typeface="Montserrat"/>
                <a:cs typeface="Montserrat"/>
                <a:sym typeface="Montserrat"/>
              </a:rPr>
              <a:t>25</a:t>
            </a:r>
            <a:r>
              <a:rPr b="0" i="0" lang="id" sz="800" u="none" cap="none" strike="noStrike">
                <a:solidFill>
                  <a:srgbClr val="000000"/>
                </a:solidFill>
                <a:latin typeface="Montserrat"/>
                <a:ea typeface="Montserrat"/>
                <a:cs typeface="Montserrat"/>
                <a:sym typeface="Montserrat"/>
              </a:rPr>
              <a:t>, 2025</a:t>
            </a:r>
            <a:endParaRPr sz="700"/>
          </a:p>
        </p:txBody>
      </p:sp>
      <p:sp>
        <p:nvSpPr>
          <p:cNvPr id="251" name="Google Shape;251;p37"/>
          <p:cNvSpPr txBox="1"/>
          <p:nvPr/>
        </p:nvSpPr>
        <p:spPr>
          <a:xfrm>
            <a:off x="-143632" y="173602"/>
            <a:ext cx="1362900" cy="123000"/>
          </a:xfrm>
          <a:prstGeom prst="rect">
            <a:avLst/>
          </a:prstGeom>
          <a:noFill/>
          <a:ln>
            <a:noFill/>
          </a:ln>
        </p:spPr>
        <p:txBody>
          <a:bodyPr anchorCtr="0" anchor="t" bIns="0" lIns="0" spcFirstLastPara="1" rIns="0" wrap="square" tIns="0">
            <a:spAutoFit/>
          </a:bodyPr>
          <a:lstStyle/>
          <a:p>
            <a:pPr indent="0" lvl="0" marL="0" marR="0" rtl="0" algn="r">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Date</a:t>
            </a:r>
            <a:endParaRPr sz="700"/>
          </a:p>
        </p:txBody>
      </p:sp>
      <p:sp>
        <p:nvSpPr>
          <p:cNvPr id="252" name="Google Shape;252;p37"/>
          <p:cNvSpPr txBox="1"/>
          <p:nvPr/>
        </p:nvSpPr>
        <p:spPr>
          <a:xfrm>
            <a:off x="1103550" y="3069500"/>
            <a:ext cx="7242600" cy="1132200"/>
          </a:xfrm>
          <a:prstGeom prst="rect">
            <a:avLst/>
          </a:prstGeom>
          <a:noFill/>
          <a:ln>
            <a:noFill/>
          </a:ln>
        </p:spPr>
        <p:txBody>
          <a:bodyPr anchorCtr="0" anchor="ctr" bIns="50800" lIns="50800" spcFirstLastPara="1" rIns="50800" wrap="square" tIns="50800">
            <a:noAutofit/>
          </a:bodyPr>
          <a:lstStyle/>
          <a:p>
            <a:pPr indent="0" lvl="0" marL="0" rtl="0" algn="ctr">
              <a:spcBef>
                <a:spcPts val="0"/>
              </a:spcBef>
              <a:spcAft>
                <a:spcPts val="0"/>
              </a:spcAft>
              <a:buSzPts val="1100"/>
              <a:buNone/>
            </a:pPr>
            <a:r>
              <a:rPr lang="id" sz="1700">
                <a:solidFill>
                  <a:schemeClr val="dk1"/>
                </a:solidFill>
                <a:latin typeface="Montserrat ExtraBold"/>
                <a:ea typeface="Montserrat ExtraBold"/>
                <a:cs typeface="Montserrat ExtraBold"/>
                <a:sym typeface="Montserrat ExtraBold"/>
              </a:rPr>
              <a:t>Sales Performance &amp; Getting to Know Our Customers </a:t>
            </a:r>
            <a:endParaRPr sz="1700">
              <a:solidFill>
                <a:schemeClr val="dk1"/>
              </a:solidFill>
              <a:latin typeface="Montserrat ExtraBold"/>
              <a:ea typeface="Montserrat ExtraBold"/>
              <a:cs typeface="Montserrat ExtraBold"/>
              <a:sym typeface="Montserrat ExtraBold"/>
            </a:endParaRPr>
          </a:p>
        </p:txBody>
      </p:sp>
      <p:sp>
        <p:nvSpPr>
          <p:cNvPr id="253" name="Google Shape;253;p37"/>
          <p:cNvSpPr txBox="1"/>
          <p:nvPr/>
        </p:nvSpPr>
        <p:spPr>
          <a:xfrm>
            <a:off x="5082400" y="4530425"/>
            <a:ext cx="1952100" cy="314100"/>
          </a:xfrm>
          <a:prstGeom prst="rect">
            <a:avLst/>
          </a:prstGeom>
          <a:noFill/>
          <a:ln>
            <a:noFill/>
          </a:ln>
        </p:spPr>
        <p:txBody>
          <a:bodyPr anchorCtr="0" anchor="t" bIns="0" lIns="0" spcFirstLastPara="1" rIns="0" wrap="square" tIns="0">
            <a:spAutoFit/>
          </a:bodyPr>
          <a:lstStyle/>
          <a:p>
            <a:pPr indent="0" lvl="0" marL="0" rtl="0" algn="just">
              <a:lnSpc>
                <a:spcPct val="155034"/>
              </a:lnSpc>
              <a:spcBef>
                <a:spcPts val="0"/>
              </a:spcBef>
              <a:spcAft>
                <a:spcPts val="0"/>
              </a:spcAft>
              <a:buClr>
                <a:schemeClr val="dk1"/>
              </a:buClr>
              <a:buFont typeface="Arial"/>
              <a:buNone/>
            </a:pPr>
            <a:r>
              <a:rPr lang="id" sz="800">
                <a:solidFill>
                  <a:schemeClr val="dk1"/>
                </a:solidFill>
                <a:latin typeface="Montserrat"/>
                <a:ea typeface="Montserrat"/>
                <a:cs typeface="Montserrat"/>
                <a:sym typeface="Montserrat"/>
              </a:rPr>
              <a:t>www.linkedin.com/in/arizabdulhanan</a:t>
            </a:r>
            <a:endParaRPr sz="700">
              <a:solidFill>
                <a:schemeClr val="dk1"/>
              </a:solidFill>
            </a:endParaRPr>
          </a:p>
          <a:p>
            <a:pPr indent="0" lvl="0" marL="0" marR="0" rtl="0" algn="just">
              <a:lnSpc>
                <a:spcPct val="155034"/>
              </a:lnSpc>
              <a:spcBef>
                <a:spcPts val="0"/>
              </a:spcBef>
              <a:spcAft>
                <a:spcPts val="0"/>
              </a:spcAft>
              <a:buNone/>
            </a:pPr>
            <a:r>
              <a:t/>
            </a:r>
            <a:endParaRPr sz="800">
              <a:latin typeface="Montserrat"/>
              <a:ea typeface="Montserrat"/>
              <a:cs typeface="Montserrat"/>
              <a:sym typeface="Montserrat"/>
            </a:endParaRPr>
          </a:p>
        </p:txBody>
      </p:sp>
      <p:sp>
        <p:nvSpPr>
          <p:cNvPr id="254" name="Google Shape;254;p37"/>
          <p:cNvSpPr txBox="1"/>
          <p:nvPr/>
        </p:nvSpPr>
        <p:spPr>
          <a:xfrm>
            <a:off x="50823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Linkedin</a:t>
            </a:r>
            <a:endParaRPr sz="700"/>
          </a:p>
        </p:txBody>
      </p:sp>
      <p:sp>
        <p:nvSpPr>
          <p:cNvPr id="255" name="Google Shape;255;p37"/>
          <p:cNvSpPr txBox="1"/>
          <p:nvPr/>
        </p:nvSpPr>
        <p:spPr>
          <a:xfrm>
            <a:off x="7520800" y="4530425"/>
            <a:ext cx="19521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i="1" lang="id" sz="800" u="sng">
                <a:solidFill>
                  <a:schemeClr val="hlink"/>
                </a:solidFill>
                <a:latin typeface="Montserrat"/>
                <a:ea typeface="Montserrat"/>
                <a:cs typeface="Montserrat"/>
                <a:sym typeface="Montserrat"/>
                <a:hlinkClick r:id="rId3"/>
              </a:rPr>
              <a:t>Tableau Link</a:t>
            </a:r>
            <a:endParaRPr i="1" sz="800">
              <a:solidFill>
                <a:schemeClr val="dk1"/>
              </a:solidFill>
              <a:latin typeface="Montserrat"/>
              <a:ea typeface="Montserrat"/>
              <a:cs typeface="Montserrat"/>
              <a:sym typeface="Montserrat"/>
            </a:endParaRPr>
          </a:p>
        </p:txBody>
      </p:sp>
      <p:sp>
        <p:nvSpPr>
          <p:cNvPr id="256" name="Google Shape;256;p37"/>
          <p:cNvSpPr txBox="1"/>
          <p:nvPr/>
        </p:nvSpPr>
        <p:spPr>
          <a:xfrm>
            <a:off x="7520794" y="43646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Link</a:t>
            </a:r>
            <a:endParaRPr sz="700"/>
          </a:p>
        </p:txBody>
      </p:sp>
      <p:pic>
        <p:nvPicPr>
          <p:cNvPr id="257" name="Google Shape;257;p37" title="RevoU Logo.png"/>
          <p:cNvPicPr preferRelativeResize="0"/>
          <p:nvPr/>
        </p:nvPicPr>
        <p:blipFill>
          <a:blip r:embed="rId4">
            <a:alphaModFix/>
          </a:blip>
          <a:stretch>
            <a:fillRect/>
          </a:stretch>
        </p:blipFill>
        <p:spPr>
          <a:xfrm>
            <a:off x="216799" y="1151551"/>
            <a:ext cx="721751" cy="619976"/>
          </a:xfrm>
          <a:prstGeom prst="rect">
            <a:avLst/>
          </a:prstGeom>
          <a:noFill/>
          <a:ln>
            <a:noFill/>
          </a:ln>
        </p:spPr>
      </p:pic>
      <p:pic>
        <p:nvPicPr>
          <p:cNvPr id="258" name="Google Shape;258;p37" title="19368.jpg"/>
          <p:cNvPicPr preferRelativeResize="0"/>
          <p:nvPr/>
        </p:nvPicPr>
        <p:blipFill>
          <a:blip r:embed="rId5">
            <a:alphaModFix/>
          </a:blip>
          <a:stretch>
            <a:fillRect/>
          </a:stretch>
        </p:blipFill>
        <p:spPr>
          <a:xfrm>
            <a:off x="3563654" y="462425"/>
            <a:ext cx="4153984" cy="2949174"/>
          </a:xfrm>
          <a:prstGeom prst="rect">
            <a:avLst/>
          </a:prstGeom>
          <a:noFill/>
          <a:ln>
            <a:noFill/>
          </a:ln>
        </p:spPr>
      </p:pic>
      <p:grpSp>
        <p:nvGrpSpPr>
          <p:cNvPr id="259" name="Google Shape;259;p37"/>
          <p:cNvGrpSpPr/>
          <p:nvPr/>
        </p:nvGrpSpPr>
        <p:grpSpPr>
          <a:xfrm>
            <a:off x="8233828" y="-143178"/>
            <a:ext cx="5985134" cy="5985134"/>
            <a:chOff x="0" y="0"/>
            <a:chExt cx="812800" cy="812800"/>
          </a:xfrm>
        </p:grpSpPr>
        <p:sp>
          <p:nvSpPr>
            <p:cNvPr id="260" name="Google Shape;260;p37"/>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7DC3D6"/>
                </a:gs>
                <a:gs pos="100000">
                  <a:srgbClr val="398397"/>
                </a:gs>
              </a:gsLst>
              <a:lin ang="5400012" scaled="0"/>
            </a:gradFill>
            <a:ln>
              <a:noFill/>
            </a:ln>
          </p:spPr>
        </p:sp>
        <p:sp>
          <p:nvSpPr>
            <p:cNvPr id="261" name="Google Shape;261;p37"/>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rgbClr val="000000"/>
                </a:solidFill>
                <a:latin typeface="Calibri"/>
                <a:ea typeface="Calibri"/>
                <a:cs typeface="Calibri"/>
                <a:sym typeface="Calibri"/>
              </a:endParaRPr>
            </a:p>
          </p:txBody>
        </p:sp>
      </p:grpSp>
      <p:sp>
        <p:nvSpPr>
          <p:cNvPr id="262" name="Google Shape;262;p37"/>
          <p:cNvSpPr txBox="1"/>
          <p:nvPr/>
        </p:nvSpPr>
        <p:spPr>
          <a:xfrm>
            <a:off x="1554225" y="1627250"/>
            <a:ext cx="2496300" cy="737100"/>
          </a:xfrm>
          <a:prstGeom prst="rect">
            <a:avLst/>
          </a:prstGeom>
          <a:noFill/>
          <a:ln>
            <a:noFill/>
          </a:ln>
        </p:spPr>
        <p:txBody>
          <a:bodyPr anchorCtr="0" anchor="ctr" bIns="22850" lIns="45725" spcFirstLastPara="1" rIns="45725" wrap="square" tIns="22850">
            <a:normAutofit fontScale="77500" lnSpcReduction="20000"/>
          </a:bodyPr>
          <a:lstStyle/>
          <a:p>
            <a:pPr indent="0" lvl="0" marL="0" rtl="0" algn="ctr">
              <a:spcBef>
                <a:spcPts val="0"/>
              </a:spcBef>
              <a:spcAft>
                <a:spcPts val="0"/>
              </a:spcAft>
              <a:buNone/>
            </a:pPr>
            <a:r>
              <a:rPr lang="id" sz="3500">
                <a:solidFill>
                  <a:srgbClr val="8064A2"/>
                </a:solidFill>
                <a:latin typeface="Montserrat ExtraBold"/>
                <a:ea typeface="Montserrat ExtraBold"/>
                <a:cs typeface="Montserrat ExtraBold"/>
                <a:sym typeface="Montserrat ExtraBold"/>
              </a:rPr>
              <a:t>Wishful</a:t>
            </a:r>
            <a:endParaRPr sz="3500">
              <a:solidFill>
                <a:srgbClr val="8064A2"/>
              </a:solidFill>
              <a:latin typeface="Montserrat ExtraBold"/>
              <a:ea typeface="Montserrat ExtraBold"/>
              <a:cs typeface="Montserrat ExtraBold"/>
              <a:sym typeface="Montserrat ExtraBold"/>
            </a:endParaRPr>
          </a:p>
          <a:p>
            <a:pPr indent="0" lvl="0" marL="0" rtl="0" algn="ctr">
              <a:spcBef>
                <a:spcPts val="0"/>
              </a:spcBef>
              <a:spcAft>
                <a:spcPts val="0"/>
              </a:spcAft>
              <a:buNone/>
            </a:pPr>
            <a:r>
              <a:rPr lang="id" sz="3500">
                <a:solidFill>
                  <a:srgbClr val="8064A2"/>
                </a:solidFill>
                <a:latin typeface="Montserrat ExtraBold"/>
                <a:ea typeface="Montserrat ExtraBold"/>
                <a:cs typeface="Montserrat ExtraBold"/>
                <a:sym typeface="Montserrat ExtraBold"/>
              </a:rPr>
              <a:t>Bazaar</a:t>
            </a:r>
            <a:endParaRPr sz="2200">
              <a:solidFill>
                <a:srgbClr val="8064A2"/>
              </a:solidFill>
              <a:latin typeface="Montserrat ExtraBold"/>
              <a:ea typeface="Montserrat ExtraBold"/>
              <a:cs typeface="Montserrat ExtraBold"/>
              <a:sym typeface="Montserrat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grpSp>
        <p:nvGrpSpPr>
          <p:cNvPr id="460" name="Google Shape;460;p46"/>
          <p:cNvGrpSpPr/>
          <p:nvPr/>
        </p:nvGrpSpPr>
        <p:grpSpPr>
          <a:xfrm>
            <a:off x="-4972763" y="-1097358"/>
            <a:ext cx="6127207" cy="6240872"/>
            <a:chOff x="0" y="0"/>
            <a:chExt cx="832094" cy="847530"/>
          </a:xfrm>
        </p:grpSpPr>
        <p:sp>
          <p:nvSpPr>
            <p:cNvPr id="461" name="Google Shape;461;p46"/>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462" name="Google Shape;462;p46"/>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63" name="Google Shape;463;p46"/>
          <p:cNvGrpSpPr/>
          <p:nvPr/>
        </p:nvGrpSpPr>
        <p:grpSpPr>
          <a:xfrm>
            <a:off x="8694038" y="1698031"/>
            <a:ext cx="3179105" cy="3179105"/>
            <a:chOff x="0" y="0"/>
            <a:chExt cx="812800" cy="812800"/>
          </a:xfrm>
        </p:grpSpPr>
        <p:sp>
          <p:nvSpPr>
            <p:cNvPr id="464" name="Google Shape;464;p46"/>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465" name="Google Shape;465;p46"/>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66" name="Google Shape;466;p46"/>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467" name="Google Shape;467;p46"/>
          <p:cNvGrpSpPr/>
          <p:nvPr/>
        </p:nvGrpSpPr>
        <p:grpSpPr>
          <a:xfrm>
            <a:off x="8582536" y="2205723"/>
            <a:ext cx="3179105" cy="3179105"/>
            <a:chOff x="0" y="0"/>
            <a:chExt cx="812800" cy="812800"/>
          </a:xfrm>
        </p:grpSpPr>
        <p:sp>
          <p:nvSpPr>
            <p:cNvPr id="468" name="Google Shape;468;p46"/>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469" name="Google Shape;469;p46"/>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70" name="Google Shape;470;p46"/>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rtl="0" algn="just">
              <a:lnSpc>
                <a:spcPct val="140000"/>
              </a:lnSpc>
              <a:spcBef>
                <a:spcPts val="0"/>
              </a:spcBef>
              <a:spcAft>
                <a:spcPts val="0"/>
              </a:spcAft>
              <a:buNone/>
            </a:pPr>
            <a:r>
              <a:rPr b="1" lang="id" sz="1300">
                <a:solidFill>
                  <a:schemeClr val="accent1"/>
                </a:solidFill>
                <a:latin typeface="Montserrat"/>
                <a:ea typeface="Montserrat"/>
                <a:cs typeface="Montserrat"/>
                <a:sym typeface="Montserrat"/>
              </a:rPr>
              <a:t>Top Three Product for Each Categories</a:t>
            </a:r>
            <a:endParaRPr b="1" sz="1300">
              <a:solidFill>
                <a:srgbClr val="595959"/>
              </a:solidFill>
              <a:latin typeface="Montserrat"/>
              <a:ea typeface="Montserrat"/>
              <a:cs typeface="Montserrat"/>
              <a:sym typeface="Montserrat"/>
            </a:endParaRPr>
          </a:p>
        </p:txBody>
      </p:sp>
      <p:pic>
        <p:nvPicPr>
          <p:cNvPr id="471" name="Google Shape;471;p46"/>
          <p:cNvPicPr preferRelativeResize="0"/>
          <p:nvPr/>
        </p:nvPicPr>
        <p:blipFill>
          <a:blip r:embed="rId3">
            <a:alphaModFix/>
          </a:blip>
          <a:stretch>
            <a:fillRect/>
          </a:stretch>
        </p:blipFill>
        <p:spPr>
          <a:xfrm>
            <a:off x="1383044" y="1361159"/>
            <a:ext cx="6906971" cy="36299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grpSp>
        <p:nvGrpSpPr>
          <p:cNvPr id="480" name="Google Shape;480;p47"/>
          <p:cNvGrpSpPr/>
          <p:nvPr/>
        </p:nvGrpSpPr>
        <p:grpSpPr>
          <a:xfrm>
            <a:off x="-4972763" y="-1097358"/>
            <a:ext cx="6127207" cy="6240872"/>
            <a:chOff x="0" y="0"/>
            <a:chExt cx="832094" cy="847530"/>
          </a:xfrm>
        </p:grpSpPr>
        <p:sp>
          <p:nvSpPr>
            <p:cNvPr id="481" name="Google Shape;481;p47"/>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482" name="Google Shape;482;p47"/>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83" name="Google Shape;483;p47"/>
          <p:cNvGrpSpPr/>
          <p:nvPr/>
        </p:nvGrpSpPr>
        <p:grpSpPr>
          <a:xfrm>
            <a:off x="8694038" y="1698031"/>
            <a:ext cx="3179105" cy="3179105"/>
            <a:chOff x="0" y="0"/>
            <a:chExt cx="812800" cy="812800"/>
          </a:xfrm>
        </p:grpSpPr>
        <p:sp>
          <p:nvSpPr>
            <p:cNvPr id="484" name="Google Shape;484;p47"/>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485" name="Google Shape;485;p47"/>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86" name="Google Shape;486;p47"/>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487" name="Google Shape;487;p47"/>
          <p:cNvGrpSpPr/>
          <p:nvPr/>
        </p:nvGrpSpPr>
        <p:grpSpPr>
          <a:xfrm>
            <a:off x="8582536" y="2205723"/>
            <a:ext cx="3179105" cy="3179105"/>
            <a:chOff x="0" y="0"/>
            <a:chExt cx="812800" cy="812800"/>
          </a:xfrm>
        </p:grpSpPr>
        <p:sp>
          <p:nvSpPr>
            <p:cNvPr id="488" name="Google Shape;488;p47"/>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489" name="Google Shape;489;p47"/>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90" name="Google Shape;490;p47"/>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rtl="0" algn="just">
              <a:lnSpc>
                <a:spcPct val="140000"/>
              </a:lnSpc>
              <a:spcBef>
                <a:spcPts val="0"/>
              </a:spcBef>
              <a:spcAft>
                <a:spcPts val="0"/>
              </a:spcAft>
              <a:buNone/>
            </a:pPr>
            <a:r>
              <a:rPr b="1" lang="id" sz="1300">
                <a:solidFill>
                  <a:schemeClr val="accent1"/>
                </a:solidFill>
                <a:latin typeface="Montserrat"/>
                <a:ea typeface="Montserrat"/>
                <a:cs typeface="Montserrat"/>
                <a:sym typeface="Montserrat"/>
              </a:rPr>
              <a:t>Average Session Duration (minutes) bin per Customer</a:t>
            </a:r>
            <a:endParaRPr b="1" sz="1300">
              <a:solidFill>
                <a:schemeClr val="accent1"/>
              </a:solidFill>
              <a:latin typeface="Montserrat"/>
              <a:ea typeface="Montserrat"/>
              <a:cs typeface="Montserrat"/>
              <a:sym typeface="Montserrat"/>
            </a:endParaRPr>
          </a:p>
        </p:txBody>
      </p:sp>
      <p:pic>
        <p:nvPicPr>
          <p:cNvPr id="491" name="Google Shape;491;p47"/>
          <p:cNvPicPr preferRelativeResize="0"/>
          <p:nvPr/>
        </p:nvPicPr>
        <p:blipFill>
          <a:blip r:embed="rId3">
            <a:alphaModFix/>
          </a:blip>
          <a:stretch>
            <a:fillRect/>
          </a:stretch>
        </p:blipFill>
        <p:spPr>
          <a:xfrm>
            <a:off x="1764044" y="1361159"/>
            <a:ext cx="6165858" cy="362994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grpSp>
        <p:nvGrpSpPr>
          <p:cNvPr id="500" name="Google Shape;500;p48"/>
          <p:cNvGrpSpPr/>
          <p:nvPr/>
        </p:nvGrpSpPr>
        <p:grpSpPr>
          <a:xfrm>
            <a:off x="-4972763" y="-1097358"/>
            <a:ext cx="6127207" cy="6240872"/>
            <a:chOff x="0" y="0"/>
            <a:chExt cx="832094" cy="847530"/>
          </a:xfrm>
        </p:grpSpPr>
        <p:sp>
          <p:nvSpPr>
            <p:cNvPr id="501" name="Google Shape;501;p48"/>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502" name="Google Shape;502;p48"/>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03" name="Google Shape;503;p48"/>
          <p:cNvGrpSpPr/>
          <p:nvPr/>
        </p:nvGrpSpPr>
        <p:grpSpPr>
          <a:xfrm>
            <a:off x="8694038" y="1698031"/>
            <a:ext cx="3179105" cy="3179105"/>
            <a:chOff x="0" y="0"/>
            <a:chExt cx="812800" cy="812800"/>
          </a:xfrm>
        </p:grpSpPr>
        <p:sp>
          <p:nvSpPr>
            <p:cNvPr id="504" name="Google Shape;504;p48"/>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505" name="Google Shape;505;p48"/>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06" name="Google Shape;506;p48"/>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507" name="Google Shape;507;p48"/>
          <p:cNvGrpSpPr/>
          <p:nvPr/>
        </p:nvGrpSpPr>
        <p:grpSpPr>
          <a:xfrm>
            <a:off x="8582536" y="2205723"/>
            <a:ext cx="3179105" cy="3179105"/>
            <a:chOff x="0" y="0"/>
            <a:chExt cx="812800" cy="812800"/>
          </a:xfrm>
        </p:grpSpPr>
        <p:sp>
          <p:nvSpPr>
            <p:cNvPr id="508" name="Google Shape;508;p48"/>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509" name="Google Shape;509;p48"/>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10" name="Google Shape;510;p48"/>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Accumulated Company Profit per Year &amp; Growth Profit YoY</a:t>
            </a:r>
            <a:endParaRPr b="1" sz="1300">
              <a:solidFill>
                <a:srgbClr val="595959"/>
              </a:solidFill>
              <a:latin typeface="Montserrat"/>
              <a:ea typeface="Montserrat"/>
              <a:cs typeface="Montserrat"/>
              <a:sym typeface="Montserrat"/>
            </a:endParaRPr>
          </a:p>
        </p:txBody>
      </p:sp>
      <p:pic>
        <p:nvPicPr>
          <p:cNvPr id="511" name="Google Shape;511;p48"/>
          <p:cNvPicPr preferRelativeResize="0"/>
          <p:nvPr/>
        </p:nvPicPr>
        <p:blipFill>
          <a:blip r:embed="rId3">
            <a:alphaModFix/>
          </a:blip>
          <a:stretch>
            <a:fillRect/>
          </a:stretch>
        </p:blipFill>
        <p:spPr>
          <a:xfrm>
            <a:off x="1569800" y="1375575"/>
            <a:ext cx="6631727" cy="3615525"/>
          </a:xfrm>
          <a:prstGeom prst="rect">
            <a:avLst/>
          </a:prstGeom>
          <a:noFill/>
          <a:ln>
            <a:noFill/>
          </a:ln>
        </p:spPr>
      </p:pic>
      <p:pic>
        <p:nvPicPr>
          <p:cNvPr id="512" name="Google Shape;512;p48"/>
          <p:cNvPicPr preferRelativeResize="0"/>
          <p:nvPr/>
        </p:nvPicPr>
        <p:blipFill>
          <a:blip r:embed="rId4">
            <a:alphaModFix/>
          </a:blip>
          <a:stretch>
            <a:fillRect/>
          </a:stretch>
        </p:blipFill>
        <p:spPr>
          <a:xfrm>
            <a:off x="2147925" y="4076875"/>
            <a:ext cx="2664350" cy="54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grpSp>
        <p:nvGrpSpPr>
          <p:cNvPr id="521" name="Google Shape;521;p49"/>
          <p:cNvGrpSpPr/>
          <p:nvPr/>
        </p:nvGrpSpPr>
        <p:grpSpPr>
          <a:xfrm>
            <a:off x="-4972763" y="-1097358"/>
            <a:ext cx="6127207" cy="6240872"/>
            <a:chOff x="0" y="0"/>
            <a:chExt cx="832094" cy="847530"/>
          </a:xfrm>
        </p:grpSpPr>
        <p:sp>
          <p:nvSpPr>
            <p:cNvPr id="522" name="Google Shape;522;p49"/>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523" name="Google Shape;523;p49"/>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24" name="Google Shape;524;p49"/>
          <p:cNvGrpSpPr/>
          <p:nvPr/>
        </p:nvGrpSpPr>
        <p:grpSpPr>
          <a:xfrm>
            <a:off x="8694038" y="1698031"/>
            <a:ext cx="3179105" cy="3179105"/>
            <a:chOff x="0" y="0"/>
            <a:chExt cx="812800" cy="812800"/>
          </a:xfrm>
        </p:grpSpPr>
        <p:sp>
          <p:nvSpPr>
            <p:cNvPr id="525" name="Google Shape;525;p4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526" name="Google Shape;526;p4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27" name="Google Shape;527;p49"/>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528" name="Google Shape;528;p49"/>
          <p:cNvGrpSpPr/>
          <p:nvPr/>
        </p:nvGrpSpPr>
        <p:grpSpPr>
          <a:xfrm>
            <a:off x="8582536" y="2205723"/>
            <a:ext cx="3179105" cy="3179105"/>
            <a:chOff x="0" y="0"/>
            <a:chExt cx="812800" cy="812800"/>
          </a:xfrm>
        </p:grpSpPr>
        <p:sp>
          <p:nvSpPr>
            <p:cNvPr id="529" name="Google Shape;529;p4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530" name="Google Shape;530;p4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31" name="Google Shape;531;p49"/>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Average Purchase Order per Month &amp; Monthly Income Correlation</a:t>
            </a:r>
            <a:endParaRPr b="1" sz="1300">
              <a:solidFill>
                <a:srgbClr val="595959"/>
              </a:solidFill>
              <a:latin typeface="Montserrat"/>
              <a:ea typeface="Montserrat"/>
              <a:cs typeface="Montserrat"/>
              <a:sym typeface="Montserrat"/>
            </a:endParaRPr>
          </a:p>
        </p:txBody>
      </p:sp>
      <p:pic>
        <p:nvPicPr>
          <p:cNvPr id="532" name="Google Shape;532;p49"/>
          <p:cNvPicPr preferRelativeResize="0"/>
          <p:nvPr/>
        </p:nvPicPr>
        <p:blipFill>
          <a:blip r:embed="rId3">
            <a:alphaModFix/>
          </a:blip>
          <a:stretch>
            <a:fillRect/>
          </a:stretch>
        </p:blipFill>
        <p:spPr>
          <a:xfrm>
            <a:off x="2907044" y="1361159"/>
            <a:ext cx="4005452" cy="362994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grpSp>
        <p:nvGrpSpPr>
          <p:cNvPr id="541" name="Google Shape;541;p50"/>
          <p:cNvGrpSpPr/>
          <p:nvPr/>
        </p:nvGrpSpPr>
        <p:grpSpPr>
          <a:xfrm>
            <a:off x="-4972763" y="-1097358"/>
            <a:ext cx="6127207" cy="6240872"/>
            <a:chOff x="0" y="0"/>
            <a:chExt cx="832094" cy="847530"/>
          </a:xfrm>
        </p:grpSpPr>
        <p:sp>
          <p:nvSpPr>
            <p:cNvPr id="542" name="Google Shape;542;p50"/>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543" name="Google Shape;543;p50"/>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44" name="Google Shape;544;p50"/>
          <p:cNvGrpSpPr/>
          <p:nvPr/>
        </p:nvGrpSpPr>
        <p:grpSpPr>
          <a:xfrm>
            <a:off x="8694038" y="1698031"/>
            <a:ext cx="3179105" cy="3179105"/>
            <a:chOff x="0" y="0"/>
            <a:chExt cx="812800" cy="812800"/>
          </a:xfrm>
        </p:grpSpPr>
        <p:sp>
          <p:nvSpPr>
            <p:cNvPr id="545" name="Google Shape;545;p5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546" name="Google Shape;546;p5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47" name="Google Shape;547;p50"/>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548" name="Google Shape;548;p50"/>
          <p:cNvGrpSpPr/>
          <p:nvPr/>
        </p:nvGrpSpPr>
        <p:grpSpPr>
          <a:xfrm>
            <a:off x="8582536" y="2205723"/>
            <a:ext cx="3179105" cy="3179105"/>
            <a:chOff x="0" y="0"/>
            <a:chExt cx="812800" cy="812800"/>
          </a:xfrm>
        </p:grpSpPr>
        <p:sp>
          <p:nvSpPr>
            <p:cNvPr id="549" name="Google Shape;549;p5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550" name="Google Shape;550;p5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51" name="Google Shape;551;p50"/>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Total Sales (Sales Success) &amp; Market Share in Every Country</a:t>
            </a:r>
            <a:endParaRPr b="1" sz="1300">
              <a:solidFill>
                <a:srgbClr val="595959"/>
              </a:solidFill>
              <a:latin typeface="Montserrat"/>
              <a:ea typeface="Montserrat"/>
              <a:cs typeface="Montserrat"/>
              <a:sym typeface="Montserrat"/>
            </a:endParaRPr>
          </a:p>
        </p:txBody>
      </p:sp>
      <p:pic>
        <p:nvPicPr>
          <p:cNvPr id="552" name="Google Shape;552;p50"/>
          <p:cNvPicPr preferRelativeResize="0"/>
          <p:nvPr/>
        </p:nvPicPr>
        <p:blipFill>
          <a:blip r:embed="rId3">
            <a:alphaModFix/>
          </a:blip>
          <a:stretch>
            <a:fillRect/>
          </a:stretch>
        </p:blipFill>
        <p:spPr>
          <a:xfrm>
            <a:off x="1535444" y="1361159"/>
            <a:ext cx="6706327" cy="36299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p51" title="Executive_level Dashboard.png"/>
          <p:cNvPicPr preferRelativeResize="0"/>
          <p:nvPr/>
        </p:nvPicPr>
        <p:blipFill>
          <a:blip r:embed="rId3">
            <a:alphaModFix/>
          </a:blip>
          <a:stretch>
            <a:fillRect/>
          </a:stretch>
        </p:blipFill>
        <p:spPr>
          <a:xfrm>
            <a:off x="228600" y="152400"/>
            <a:ext cx="8606322"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grpSp>
        <p:nvGrpSpPr>
          <p:cNvPr id="566" name="Google Shape;566;p52"/>
          <p:cNvGrpSpPr/>
          <p:nvPr/>
        </p:nvGrpSpPr>
        <p:grpSpPr>
          <a:xfrm>
            <a:off x="-4972763" y="-1097358"/>
            <a:ext cx="6127207" cy="6240872"/>
            <a:chOff x="0" y="0"/>
            <a:chExt cx="832094" cy="847530"/>
          </a:xfrm>
        </p:grpSpPr>
        <p:sp>
          <p:nvSpPr>
            <p:cNvPr id="567" name="Google Shape;567;p52"/>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568" name="Google Shape;568;p52"/>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69" name="Google Shape;569;p52"/>
          <p:cNvGrpSpPr/>
          <p:nvPr/>
        </p:nvGrpSpPr>
        <p:grpSpPr>
          <a:xfrm>
            <a:off x="8694038" y="1698031"/>
            <a:ext cx="3179105" cy="3179105"/>
            <a:chOff x="0" y="0"/>
            <a:chExt cx="812800" cy="812800"/>
          </a:xfrm>
        </p:grpSpPr>
        <p:sp>
          <p:nvSpPr>
            <p:cNvPr id="570" name="Google Shape;570;p52"/>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571" name="Google Shape;571;p52"/>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72" name="Google Shape;572;p52"/>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Insights</a:t>
            </a:r>
            <a:endParaRPr sz="3200">
              <a:solidFill>
                <a:schemeClr val="dk2"/>
              </a:solidFill>
              <a:latin typeface="Montserrat ExtraBold"/>
              <a:ea typeface="Montserrat ExtraBold"/>
              <a:cs typeface="Montserrat ExtraBold"/>
              <a:sym typeface="Montserrat ExtraBold"/>
            </a:endParaRPr>
          </a:p>
        </p:txBody>
      </p:sp>
      <p:grpSp>
        <p:nvGrpSpPr>
          <p:cNvPr id="573" name="Google Shape;573;p52"/>
          <p:cNvGrpSpPr/>
          <p:nvPr/>
        </p:nvGrpSpPr>
        <p:grpSpPr>
          <a:xfrm>
            <a:off x="8582536" y="2205723"/>
            <a:ext cx="3179105" cy="3179105"/>
            <a:chOff x="0" y="0"/>
            <a:chExt cx="812800" cy="812800"/>
          </a:xfrm>
        </p:grpSpPr>
        <p:sp>
          <p:nvSpPr>
            <p:cNvPr id="574" name="Google Shape;574;p52"/>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575" name="Google Shape;575;p52"/>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76" name="Google Shape;576;p52"/>
          <p:cNvSpPr txBox="1"/>
          <p:nvPr/>
        </p:nvSpPr>
        <p:spPr>
          <a:xfrm>
            <a:off x="867500" y="1458100"/>
            <a:ext cx="7632600" cy="3038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1"/>
              </a:buClr>
              <a:buSzPts val="1200"/>
              <a:buFont typeface="Lato"/>
              <a:buChar char="●"/>
            </a:pPr>
            <a:r>
              <a:rPr lang="id" sz="1200">
                <a:solidFill>
                  <a:schemeClr val="accent1"/>
                </a:solidFill>
                <a:latin typeface="Montserrat"/>
                <a:ea typeface="Montserrat"/>
                <a:cs typeface="Montserrat"/>
                <a:sym typeface="Montserrat"/>
              </a:rPr>
              <a:t>Our company has total </a:t>
            </a:r>
            <a:r>
              <a:rPr b="1" lang="id" sz="1200">
                <a:solidFill>
                  <a:schemeClr val="accent1"/>
                </a:solidFill>
                <a:latin typeface="Montserrat"/>
                <a:ea typeface="Montserrat"/>
                <a:cs typeface="Montserrat"/>
                <a:sym typeface="Montserrat"/>
              </a:rPr>
              <a:t>Sales Success</a:t>
            </a:r>
            <a:r>
              <a:rPr lang="id" sz="1200">
                <a:solidFill>
                  <a:schemeClr val="accent1"/>
                </a:solidFill>
                <a:latin typeface="Montserrat"/>
                <a:ea typeface="Montserrat"/>
                <a:cs typeface="Montserrat"/>
                <a:sym typeface="Montserrat"/>
              </a:rPr>
              <a:t> </a:t>
            </a:r>
            <a:r>
              <a:rPr b="1" lang="id" sz="1200">
                <a:solidFill>
                  <a:schemeClr val="accent1"/>
                </a:solidFill>
                <a:latin typeface="Montserrat"/>
                <a:ea typeface="Montserrat"/>
                <a:cs typeface="Montserrat"/>
                <a:sym typeface="Montserrat"/>
              </a:rPr>
              <a:t>1,13M </a:t>
            </a:r>
            <a:r>
              <a:rPr lang="id" sz="1200">
                <a:solidFill>
                  <a:schemeClr val="accent1"/>
                </a:solidFill>
                <a:latin typeface="Montserrat"/>
                <a:ea typeface="Montserrat"/>
                <a:cs typeface="Montserrat"/>
                <a:sym typeface="Montserrat"/>
              </a:rPr>
              <a:t>when has a total potential sales that can not be converted into total actual sales for </a:t>
            </a:r>
            <a:r>
              <a:rPr b="1" lang="id" sz="1200">
                <a:solidFill>
                  <a:schemeClr val="accent1"/>
                </a:solidFill>
                <a:latin typeface="Montserrat"/>
                <a:ea typeface="Montserrat"/>
                <a:cs typeface="Montserrat"/>
                <a:sym typeface="Montserrat"/>
              </a:rPr>
              <a:t>238,89K </a:t>
            </a:r>
            <a:r>
              <a:rPr lang="id" sz="1200">
                <a:solidFill>
                  <a:schemeClr val="accent1"/>
                </a:solidFill>
                <a:latin typeface="Montserrat"/>
                <a:ea typeface="Montserrat"/>
                <a:cs typeface="Montserrat"/>
                <a:sym typeface="Montserrat"/>
              </a:rPr>
              <a:t>in </a:t>
            </a:r>
            <a:r>
              <a:rPr b="1" lang="id" sz="1200">
                <a:solidFill>
                  <a:schemeClr val="accent1"/>
                </a:solidFill>
                <a:latin typeface="Montserrat"/>
                <a:ea typeface="Montserrat"/>
                <a:cs typeface="Montserrat"/>
                <a:sym typeface="Montserrat"/>
              </a:rPr>
              <a:t>Abandoned Sales</a:t>
            </a:r>
            <a:r>
              <a:rPr lang="id" sz="1200">
                <a:solidFill>
                  <a:schemeClr val="accent1"/>
                </a:solidFill>
                <a:latin typeface="Montserrat"/>
                <a:ea typeface="Montserrat"/>
                <a:cs typeface="Montserrat"/>
                <a:sym typeface="Montserrat"/>
              </a:rPr>
              <a:t> and </a:t>
            </a:r>
            <a:r>
              <a:rPr b="1" lang="id" sz="1200">
                <a:solidFill>
                  <a:schemeClr val="accent1"/>
                </a:solidFill>
                <a:latin typeface="Montserrat"/>
                <a:ea typeface="Montserrat"/>
                <a:cs typeface="Montserrat"/>
                <a:sym typeface="Montserrat"/>
              </a:rPr>
              <a:t>150,18K </a:t>
            </a:r>
            <a:r>
              <a:rPr lang="id" sz="1200">
                <a:solidFill>
                  <a:schemeClr val="accent1"/>
                </a:solidFill>
                <a:latin typeface="Montserrat"/>
                <a:ea typeface="Montserrat"/>
                <a:cs typeface="Montserrat"/>
                <a:sym typeface="Montserrat"/>
              </a:rPr>
              <a:t>in </a:t>
            </a:r>
            <a:r>
              <a:rPr b="1" lang="id" sz="1200">
                <a:solidFill>
                  <a:schemeClr val="accent1"/>
                </a:solidFill>
                <a:latin typeface="Montserrat"/>
                <a:ea typeface="Montserrat"/>
                <a:cs typeface="Montserrat"/>
                <a:sym typeface="Montserrat"/>
              </a:rPr>
              <a:t>Return Sales</a:t>
            </a:r>
            <a:r>
              <a:rPr lang="id" sz="1200">
                <a:solidFill>
                  <a:schemeClr val="accent1"/>
                </a:solidFill>
                <a:latin typeface="Montserrat"/>
                <a:ea typeface="Montserrat"/>
                <a:cs typeface="Montserrat"/>
                <a:sym typeface="Montserrat"/>
              </a:rPr>
              <a:t> from Jan 1, 2019 to Dec Dec 31, 2023.</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Lato"/>
              <a:buChar char="●"/>
            </a:pPr>
            <a:r>
              <a:rPr lang="id" sz="1200">
                <a:solidFill>
                  <a:schemeClr val="accent1"/>
                </a:solidFill>
                <a:latin typeface="Montserrat"/>
                <a:ea typeface="Montserrat"/>
                <a:cs typeface="Montserrat"/>
                <a:sym typeface="Montserrat"/>
              </a:rPr>
              <a:t>The most significant growth in our actual sales amounts happened in </a:t>
            </a:r>
            <a:r>
              <a:rPr b="1" lang="id" sz="1200">
                <a:solidFill>
                  <a:schemeClr val="accent1"/>
                </a:solidFill>
                <a:latin typeface="Montserrat"/>
                <a:ea typeface="Montserrat"/>
                <a:cs typeface="Montserrat"/>
                <a:sym typeface="Montserrat"/>
              </a:rPr>
              <a:t>quarter 4 of 2021</a:t>
            </a:r>
            <a:r>
              <a:rPr lang="id" sz="1200">
                <a:solidFill>
                  <a:schemeClr val="accent1"/>
                </a:solidFill>
                <a:latin typeface="Montserrat"/>
                <a:ea typeface="Montserrat"/>
                <a:cs typeface="Montserrat"/>
                <a:sym typeface="Montserrat"/>
              </a:rPr>
              <a:t>, when the number of abandoned sales is relatively small.</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Most payments use </a:t>
            </a:r>
            <a:r>
              <a:rPr b="1" lang="id" sz="1200">
                <a:solidFill>
                  <a:schemeClr val="accent1"/>
                </a:solidFill>
                <a:latin typeface="Montserrat"/>
                <a:ea typeface="Montserrat"/>
                <a:cs typeface="Montserrat"/>
                <a:sym typeface="Montserrat"/>
              </a:rPr>
              <a:t>credit card</a:t>
            </a:r>
            <a:r>
              <a:rPr lang="id" sz="1200">
                <a:solidFill>
                  <a:schemeClr val="accent1"/>
                </a:solidFill>
                <a:latin typeface="Montserrat"/>
                <a:ea typeface="Montserrat"/>
                <a:cs typeface="Montserrat"/>
                <a:sym typeface="Montserrat"/>
              </a:rPr>
              <a:t> methods, as much as </a:t>
            </a:r>
            <a:r>
              <a:rPr b="1" lang="id" sz="1200">
                <a:solidFill>
                  <a:schemeClr val="accent1"/>
                </a:solidFill>
                <a:latin typeface="Montserrat"/>
                <a:ea typeface="Montserrat"/>
                <a:cs typeface="Montserrat"/>
                <a:sym typeface="Montserrat"/>
              </a:rPr>
              <a:t>36.45 %</a:t>
            </a:r>
            <a:r>
              <a:rPr lang="id" sz="1200">
                <a:solidFill>
                  <a:schemeClr val="accent1"/>
                </a:solidFill>
                <a:latin typeface="Montserrat"/>
                <a:ea typeface="Montserrat"/>
                <a:cs typeface="Montserrat"/>
                <a:sym typeface="Montserrat"/>
              </a:rPr>
              <a:t> of the total actual sales transactions. Followed by </a:t>
            </a:r>
            <a:r>
              <a:rPr b="1" lang="id" sz="1200">
                <a:solidFill>
                  <a:schemeClr val="accent1"/>
                </a:solidFill>
                <a:latin typeface="Montserrat"/>
                <a:ea typeface="Montserrat"/>
                <a:cs typeface="Montserrat"/>
                <a:sym typeface="Montserrat"/>
              </a:rPr>
              <a:t>debit cards, cash on delivery, </a:t>
            </a:r>
            <a:r>
              <a:rPr lang="id" sz="1200">
                <a:solidFill>
                  <a:schemeClr val="accent1"/>
                </a:solidFill>
                <a:latin typeface="Montserrat"/>
                <a:ea typeface="Montserrat"/>
                <a:cs typeface="Montserrat"/>
                <a:sym typeface="Montserrat"/>
              </a:rPr>
              <a:t>and</a:t>
            </a:r>
            <a:r>
              <a:rPr b="1" lang="id" sz="1200">
                <a:solidFill>
                  <a:schemeClr val="accent1"/>
                </a:solidFill>
                <a:latin typeface="Montserrat"/>
                <a:ea typeface="Montserrat"/>
                <a:cs typeface="Montserrat"/>
                <a:sym typeface="Montserrat"/>
              </a:rPr>
              <a:t> PayPal</a:t>
            </a:r>
            <a:r>
              <a:rPr lang="id" sz="1200">
                <a:solidFill>
                  <a:schemeClr val="accent1"/>
                </a:solidFill>
                <a:latin typeface="Montserrat"/>
                <a:ea typeface="Montserrat"/>
                <a:cs typeface="Montserrat"/>
                <a:sym typeface="Montserrat"/>
              </a:rPr>
              <a:t>, at </a:t>
            </a:r>
            <a:r>
              <a:rPr b="1" lang="id" sz="1200">
                <a:solidFill>
                  <a:schemeClr val="accent1"/>
                </a:solidFill>
                <a:latin typeface="Montserrat"/>
                <a:ea typeface="Montserrat"/>
                <a:cs typeface="Montserrat"/>
                <a:sym typeface="Montserrat"/>
              </a:rPr>
              <a:t>28.95 %, 25.29 %, </a:t>
            </a:r>
            <a:r>
              <a:rPr lang="id" sz="1200">
                <a:solidFill>
                  <a:schemeClr val="accent1"/>
                </a:solidFill>
                <a:latin typeface="Montserrat"/>
                <a:ea typeface="Montserrat"/>
                <a:cs typeface="Montserrat"/>
                <a:sym typeface="Montserrat"/>
              </a:rPr>
              <a:t>and</a:t>
            </a:r>
            <a:r>
              <a:rPr b="1" lang="id" sz="1200">
                <a:solidFill>
                  <a:schemeClr val="accent1"/>
                </a:solidFill>
                <a:latin typeface="Montserrat"/>
                <a:ea typeface="Montserrat"/>
                <a:cs typeface="Montserrat"/>
                <a:sym typeface="Montserrat"/>
              </a:rPr>
              <a:t> 9.31 %</a:t>
            </a:r>
            <a:r>
              <a:rPr lang="id" sz="1200">
                <a:solidFill>
                  <a:schemeClr val="accent1"/>
                </a:solidFill>
                <a:latin typeface="Montserrat"/>
                <a:ea typeface="Montserrat"/>
                <a:cs typeface="Montserrat"/>
                <a:sym typeface="Montserrat"/>
              </a:rPr>
              <a:t> respectively.</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The most profitable product of all actual sales is </a:t>
            </a:r>
            <a:r>
              <a:rPr b="1" lang="id" sz="1200">
                <a:solidFill>
                  <a:schemeClr val="accent1"/>
                </a:solidFill>
                <a:latin typeface="Montserrat"/>
                <a:ea typeface="Montserrat"/>
                <a:cs typeface="Montserrat"/>
                <a:sym typeface="Montserrat"/>
              </a:rPr>
              <a:t>televisions</a:t>
            </a:r>
            <a:r>
              <a:rPr lang="id" sz="1200">
                <a:solidFill>
                  <a:schemeClr val="accent1"/>
                </a:solidFill>
                <a:latin typeface="Montserrat"/>
                <a:ea typeface="Montserrat"/>
                <a:cs typeface="Montserrat"/>
                <a:sym typeface="Montserrat"/>
              </a:rPr>
              <a:t>, followed by </a:t>
            </a:r>
            <a:r>
              <a:rPr b="1" lang="id" sz="1200">
                <a:solidFill>
                  <a:schemeClr val="accent1"/>
                </a:solidFill>
                <a:latin typeface="Montserrat"/>
                <a:ea typeface="Montserrat"/>
                <a:cs typeface="Montserrat"/>
                <a:sym typeface="Montserrat"/>
              </a:rPr>
              <a:t>laptops</a:t>
            </a:r>
            <a:r>
              <a:rPr lang="id" sz="1200">
                <a:solidFill>
                  <a:schemeClr val="accent1"/>
                </a:solidFill>
                <a:latin typeface="Montserrat"/>
                <a:ea typeface="Montserrat"/>
                <a:cs typeface="Montserrat"/>
                <a:sym typeface="Montserrat"/>
              </a:rPr>
              <a:t> and </a:t>
            </a:r>
            <a:r>
              <a:rPr b="1" lang="id" sz="1200">
                <a:solidFill>
                  <a:schemeClr val="accent1"/>
                </a:solidFill>
                <a:latin typeface="Montserrat"/>
                <a:ea typeface="Montserrat"/>
                <a:cs typeface="Montserrat"/>
                <a:sym typeface="Montserrat"/>
              </a:rPr>
              <a:t>microwave ovens</a:t>
            </a:r>
            <a:r>
              <a:rPr lang="id" sz="1200">
                <a:solidFill>
                  <a:schemeClr val="accent1"/>
                </a:solidFill>
                <a:latin typeface="Montserrat"/>
                <a:ea typeface="Montserrat"/>
                <a:cs typeface="Montserrat"/>
                <a:sym typeface="Montserrat"/>
              </a:rPr>
              <a:t>.</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The most active age range for making purchase transactions is </a:t>
            </a:r>
            <a:r>
              <a:rPr b="1" lang="id" sz="1200">
                <a:solidFill>
                  <a:schemeClr val="accent1"/>
                </a:solidFill>
                <a:latin typeface="Montserrat"/>
                <a:ea typeface="Montserrat"/>
                <a:cs typeface="Montserrat"/>
                <a:sym typeface="Montserrat"/>
              </a:rPr>
              <a:t>20-24</a:t>
            </a:r>
            <a:r>
              <a:rPr lang="id" sz="1200">
                <a:solidFill>
                  <a:schemeClr val="accent1"/>
                </a:solidFill>
                <a:latin typeface="Montserrat"/>
                <a:ea typeface="Montserrat"/>
                <a:cs typeface="Montserrat"/>
                <a:sym typeface="Montserrat"/>
              </a:rPr>
              <a:t>, followed by </a:t>
            </a:r>
            <a:r>
              <a:rPr b="1" lang="id" sz="1200">
                <a:solidFill>
                  <a:schemeClr val="accent1"/>
                </a:solidFill>
                <a:latin typeface="Montserrat"/>
                <a:ea typeface="Montserrat"/>
                <a:cs typeface="Montserrat"/>
                <a:sym typeface="Montserrat"/>
              </a:rPr>
              <a:t>65-69,</a:t>
            </a:r>
            <a:r>
              <a:rPr lang="id" sz="1200">
                <a:solidFill>
                  <a:schemeClr val="accent1"/>
                </a:solidFill>
                <a:latin typeface="Montserrat"/>
                <a:ea typeface="Montserrat"/>
                <a:cs typeface="Montserrat"/>
                <a:sym typeface="Montserrat"/>
              </a:rPr>
              <a:t> and </a:t>
            </a:r>
            <a:r>
              <a:rPr b="1" lang="id" sz="1200">
                <a:solidFill>
                  <a:schemeClr val="accent1"/>
                </a:solidFill>
                <a:latin typeface="Montserrat"/>
                <a:ea typeface="Montserrat"/>
                <a:cs typeface="Montserrat"/>
                <a:sym typeface="Montserrat"/>
              </a:rPr>
              <a:t>35-39</a:t>
            </a:r>
            <a:r>
              <a:rPr lang="id" sz="1200">
                <a:solidFill>
                  <a:schemeClr val="accent1"/>
                </a:solidFill>
                <a:latin typeface="Montserrat"/>
                <a:ea typeface="Montserrat"/>
                <a:cs typeface="Montserrat"/>
                <a:sym typeface="Montserrat"/>
              </a:rPr>
              <a:t>.</a:t>
            </a:r>
            <a:endParaRPr sz="1200">
              <a:solidFill>
                <a:schemeClr val="accent1"/>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grpSp>
        <p:nvGrpSpPr>
          <p:cNvPr id="585" name="Google Shape;585;p53"/>
          <p:cNvGrpSpPr/>
          <p:nvPr/>
        </p:nvGrpSpPr>
        <p:grpSpPr>
          <a:xfrm>
            <a:off x="-4972763" y="-1097358"/>
            <a:ext cx="6127207" cy="6240872"/>
            <a:chOff x="0" y="0"/>
            <a:chExt cx="832094" cy="847530"/>
          </a:xfrm>
        </p:grpSpPr>
        <p:sp>
          <p:nvSpPr>
            <p:cNvPr id="586" name="Google Shape;586;p53"/>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587" name="Google Shape;587;p53"/>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588" name="Google Shape;588;p53"/>
          <p:cNvGrpSpPr/>
          <p:nvPr/>
        </p:nvGrpSpPr>
        <p:grpSpPr>
          <a:xfrm>
            <a:off x="8694038" y="1698031"/>
            <a:ext cx="3179105" cy="3179105"/>
            <a:chOff x="0" y="0"/>
            <a:chExt cx="812800" cy="812800"/>
          </a:xfrm>
        </p:grpSpPr>
        <p:sp>
          <p:nvSpPr>
            <p:cNvPr id="589" name="Google Shape;589;p53"/>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590" name="Google Shape;590;p53"/>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91" name="Google Shape;591;p53"/>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Insights</a:t>
            </a:r>
            <a:endParaRPr sz="3200">
              <a:solidFill>
                <a:schemeClr val="dk2"/>
              </a:solidFill>
              <a:latin typeface="Montserrat ExtraBold"/>
              <a:ea typeface="Montserrat ExtraBold"/>
              <a:cs typeface="Montserrat ExtraBold"/>
              <a:sym typeface="Montserrat ExtraBold"/>
            </a:endParaRPr>
          </a:p>
        </p:txBody>
      </p:sp>
      <p:grpSp>
        <p:nvGrpSpPr>
          <p:cNvPr id="592" name="Google Shape;592;p53"/>
          <p:cNvGrpSpPr/>
          <p:nvPr/>
        </p:nvGrpSpPr>
        <p:grpSpPr>
          <a:xfrm>
            <a:off x="8582536" y="2205723"/>
            <a:ext cx="3179105" cy="3179105"/>
            <a:chOff x="0" y="0"/>
            <a:chExt cx="812800" cy="812800"/>
          </a:xfrm>
        </p:grpSpPr>
        <p:sp>
          <p:nvSpPr>
            <p:cNvPr id="593" name="Google Shape;593;p53"/>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594" name="Google Shape;594;p53"/>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595" name="Google Shape;595;p53"/>
          <p:cNvSpPr txBox="1"/>
          <p:nvPr/>
        </p:nvSpPr>
        <p:spPr>
          <a:xfrm>
            <a:off x="867500" y="1458100"/>
            <a:ext cx="7632600" cy="3038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The </a:t>
            </a:r>
            <a:r>
              <a:rPr b="1" lang="id" sz="1200">
                <a:solidFill>
                  <a:schemeClr val="accent1"/>
                </a:solidFill>
                <a:latin typeface="Montserrat"/>
                <a:ea typeface="Montserrat"/>
                <a:cs typeface="Montserrat"/>
                <a:sym typeface="Montserrat"/>
              </a:rPr>
              <a:t>most average session duration range</a:t>
            </a:r>
            <a:r>
              <a:rPr lang="id" sz="1200">
                <a:solidFill>
                  <a:schemeClr val="accent1"/>
                </a:solidFill>
                <a:latin typeface="Montserrat"/>
                <a:ea typeface="Montserrat"/>
                <a:cs typeface="Montserrat"/>
                <a:sym typeface="Montserrat"/>
              </a:rPr>
              <a:t> each customer who makes a purchase between </a:t>
            </a:r>
            <a:r>
              <a:rPr b="1" lang="id" sz="1200">
                <a:solidFill>
                  <a:schemeClr val="accent1"/>
                </a:solidFill>
                <a:latin typeface="Montserrat"/>
                <a:ea typeface="Montserrat"/>
                <a:cs typeface="Montserrat"/>
                <a:sym typeface="Montserrat"/>
              </a:rPr>
              <a:t>21-23 minutes</a:t>
            </a:r>
            <a:r>
              <a:rPr lang="id" sz="1200">
                <a:solidFill>
                  <a:schemeClr val="accent1"/>
                </a:solidFill>
                <a:latin typeface="Montserrat"/>
                <a:ea typeface="Montserrat"/>
                <a:cs typeface="Montserrat"/>
                <a:sym typeface="Montserrat"/>
              </a:rPr>
              <a:t>.</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The </a:t>
            </a:r>
            <a:r>
              <a:rPr b="1" lang="id" sz="1200">
                <a:solidFill>
                  <a:schemeClr val="accent1"/>
                </a:solidFill>
                <a:latin typeface="Montserrat"/>
                <a:ea typeface="Montserrat"/>
                <a:cs typeface="Montserrat"/>
                <a:sym typeface="Montserrat"/>
              </a:rPr>
              <a:t>highest profit</a:t>
            </a:r>
            <a:r>
              <a:rPr lang="id" sz="1200">
                <a:solidFill>
                  <a:schemeClr val="accent1"/>
                </a:solidFill>
                <a:latin typeface="Montserrat"/>
                <a:ea typeface="Montserrat"/>
                <a:cs typeface="Montserrat"/>
                <a:sym typeface="Montserrat"/>
              </a:rPr>
              <a:t> </a:t>
            </a:r>
            <a:r>
              <a:rPr lang="id" sz="1200">
                <a:solidFill>
                  <a:schemeClr val="accent1"/>
                </a:solidFill>
                <a:latin typeface="Montserrat"/>
                <a:ea typeface="Montserrat"/>
                <a:cs typeface="Montserrat"/>
                <a:sym typeface="Montserrat"/>
              </a:rPr>
              <a:t>occurred</a:t>
            </a:r>
            <a:r>
              <a:rPr lang="id" sz="1200">
                <a:solidFill>
                  <a:schemeClr val="accent1"/>
                </a:solidFill>
                <a:latin typeface="Montserrat"/>
                <a:ea typeface="Montserrat"/>
                <a:cs typeface="Montserrat"/>
                <a:sym typeface="Montserrat"/>
              </a:rPr>
              <a:t> in </a:t>
            </a:r>
            <a:r>
              <a:rPr b="1" lang="id" sz="1200">
                <a:solidFill>
                  <a:schemeClr val="accent1"/>
                </a:solidFill>
                <a:latin typeface="Montserrat"/>
                <a:ea typeface="Montserrat"/>
                <a:cs typeface="Montserrat"/>
                <a:sym typeface="Montserrat"/>
              </a:rPr>
              <a:t>2021</a:t>
            </a:r>
            <a:r>
              <a:rPr lang="id" sz="1200">
                <a:solidFill>
                  <a:schemeClr val="accent1"/>
                </a:solidFill>
                <a:latin typeface="Montserrat"/>
                <a:ea typeface="Montserrat"/>
                <a:cs typeface="Montserrat"/>
                <a:sym typeface="Montserrat"/>
              </a:rPr>
              <a:t> with a profit amount of </a:t>
            </a:r>
            <a:r>
              <a:rPr b="1" lang="id" sz="1200">
                <a:solidFill>
                  <a:schemeClr val="accent1"/>
                </a:solidFill>
                <a:latin typeface="Montserrat"/>
                <a:ea typeface="Montserrat"/>
                <a:cs typeface="Montserrat"/>
                <a:sym typeface="Montserrat"/>
              </a:rPr>
              <a:t>101.907</a:t>
            </a:r>
            <a:r>
              <a:rPr lang="id" sz="1200">
                <a:solidFill>
                  <a:schemeClr val="accent1"/>
                </a:solidFill>
                <a:latin typeface="Montserrat"/>
                <a:ea typeface="Montserrat"/>
                <a:cs typeface="Montserrat"/>
                <a:sym typeface="Montserrat"/>
              </a:rPr>
              <a:t> and growth YoY value of </a:t>
            </a:r>
            <a:r>
              <a:rPr b="1" lang="id" sz="1200">
                <a:solidFill>
                  <a:schemeClr val="accent1"/>
                </a:solidFill>
                <a:latin typeface="Montserrat"/>
                <a:ea typeface="Montserrat"/>
                <a:cs typeface="Montserrat"/>
                <a:sym typeface="Montserrat"/>
              </a:rPr>
              <a:t>24.81%</a:t>
            </a:r>
            <a:r>
              <a:rPr lang="id" sz="1200">
                <a:solidFill>
                  <a:schemeClr val="accent1"/>
                </a:solidFill>
                <a:latin typeface="Montserrat"/>
                <a:ea typeface="Montserrat"/>
                <a:cs typeface="Montserrat"/>
                <a:sym typeface="Montserrat"/>
              </a:rPr>
              <a:t>. </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The correlation between </a:t>
            </a:r>
            <a:r>
              <a:rPr b="1" lang="id" sz="1200">
                <a:solidFill>
                  <a:schemeClr val="accent1"/>
                </a:solidFill>
                <a:latin typeface="Montserrat"/>
                <a:ea typeface="Montserrat"/>
                <a:cs typeface="Montserrat"/>
                <a:sym typeface="Montserrat"/>
              </a:rPr>
              <a:t>average purchase order per month</a:t>
            </a:r>
            <a:r>
              <a:rPr lang="id" sz="1200">
                <a:solidFill>
                  <a:schemeClr val="accent1"/>
                </a:solidFill>
                <a:latin typeface="Montserrat"/>
                <a:ea typeface="Montserrat"/>
                <a:cs typeface="Montserrat"/>
                <a:sym typeface="Montserrat"/>
              </a:rPr>
              <a:t> and </a:t>
            </a:r>
            <a:r>
              <a:rPr b="1" lang="id" sz="1200">
                <a:solidFill>
                  <a:schemeClr val="accent1"/>
                </a:solidFill>
                <a:latin typeface="Montserrat"/>
                <a:ea typeface="Montserrat"/>
                <a:cs typeface="Montserrat"/>
                <a:sym typeface="Montserrat"/>
              </a:rPr>
              <a:t>customer’s monthly income</a:t>
            </a:r>
            <a:r>
              <a:rPr lang="id" sz="1200">
                <a:solidFill>
                  <a:schemeClr val="accent1"/>
                </a:solidFill>
                <a:latin typeface="Montserrat"/>
                <a:ea typeface="Montserrat"/>
                <a:cs typeface="Montserrat"/>
                <a:sym typeface="Montserrat"/>
              </a:rPr>
              <a:t> is </a:t>
            </a:r>
            <a:r>
              <a:rPr b="1" lang="id" sz="1200">
                <a:solidFill>
                  <a:schemeClr val="accent1"/>
                </a:solidFill>
                <a:latin typeface="Montserrat"/>
                <a:ea typeface="Montserrat"/>
                <a:cs typeface="Montserrat"/>
                <a:sym typeface="Montserrat"/>
              </a:rPr>
              <a:t>very weak</a:t>
            </a:r>
            <a:r>
              <a:rPr lang="id" sz="1200">
                <a:solidFill>
                  <a:schemeClr val="accent1"/>
                </a:solidFill>
                <a:latin typeface="Montserrat"/>
                <a:ea typeface="Montserrat"/>
                <a:cs typeface="Montserrat"/>
                <a:sym typeface="Montserrat"/>
              </a:rPr>
              <a:t>, most likely </a:t>
            </a:r>
            <a:r>
              <a:rPr b="1" lang="id" sz="1200">
                <a:solidFill>
                  <a:schemeClr val="accent1"/>
                </a:solidFill>
                <a:latin typeface="Montserrat"/>
                <a:ea typeface="Montserrat"/>
                <a:cs typeface="Montserrat"/>
                <a:sym typeface="Montserrat"/>
              </a:rPr>
              <a:t>no meaningful correlation</a:t>
            </a:r>
            <a:r>
              <a:rPr lang="id" sz="1200">
                <a:solidFill>
                  <a:schemeClr val="accent1"/>
                </a:solidFill>
                <a:latin typeface="Montserrat"/>
                <a:ea typeface="Montserrat"/>
                <a:cs typeface="Montserrat"/>
                <a:sym typeface="Montserrat"/>
              </a:rPr>
              <a:t>.</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Country that generated the </a:t>
            </a:r>
            <a:r>
              <a:rPr b="1" lang="id" sz="1200">
                <a:solidFill>
                  <a:schemeClr val="accent1"/>
                </a:solidFill>
                <a:latin typeface="Montserrat"/>
                <a:ea typeface="Montserrat"/>
                <a:cs typeface="Montserrat"/>
                <a:sym typeface="Montserrat"/>
              </a:rPr>
              <a:t>largest</a:t>
            </a:r>
            <a:r>
              <a:rPr lang="id" sz="1200">
                <a:solidFill>
                  <a:schemeClr val="accent1"/>
                </a:solidFill>
                <a:latin typeface="Montserrat"/>
                <a:ea typeface="Montserrat"/>
                <a:cs typeface="Montserrat"/>
                <a:sym typeface="Montserrat"/>
              </a:rPr>
              <a:t> sales was </a:t>
            </a:r>
            <a:r>
              <a:rPr b="1" lang="id" sz="1200">
                <a:solidFill>
                  <a:schemeClr val="accent1"/>
                </a:solidFill>
                <a:latin typeface="Montserrat"/>
                <a:ea typeface="Montserrat"/>
                <a:cs typeface="Montserrat"/>
                <a:sym typeface="Montserrat"/>
              </a:rPr>
              <a:t>Australia</a:t>
            </a:r>
            <a:r>
              <a:rPr lang="id" sz="1200">
                <a:solidFill>
                  <a:schemeClr val="accent1"/>
                </a:solidFill>
                <a:latin typeface="Montserrat"/>
                <a:ea typeface="Montserrat"/>
                <a:cs typeface="Montserrat"/>
                <a:sym typeface="Montserrat"/>
              </a:rPr>
              <a:t>, controlling </a:t>
            </a:r>
            <a:r>
              <a:rPr b="1" lang="id" sz="1200">
                <a:solidFill>
                  <a:schemeClr val="accent1"/>
                </a:solidFill>
                <a:latin typeface="Montserrat"/>
                <a:ea typeface="Montserrat"/>
                <a:cs typeface="Montserrat"/>
                <a:sym typeface="Montserrat"/>
              </a:rPr>
              <a:t>6.07%</a:t>
            </a:r>
            <a:r>
              <a:rPr lang="id" sz="1200">
                <a:solidFill>
                  <a:schemeClr val="accent1"/>
                </a:solidFill>
                <a:latin typeface="Montserrat"/>
                <a:ea typeface="Montserrat"/>
                <a:cs typeface="Montserrat"/>
                <a:sym typeface="Montserrat"/>
              </a:rPr>
              <a:t> of the market share. Otherwise, </a:t>
            </a:r>
            <a:r>
              <a:rPr b="1" lang="id" sz="1200">
                <a:solidFill>
                  <a:schemeClr val="accent1"/>
                </a:solidFill>
                <a:latin typeface="Montserrat"/>
                <a:ea typeface="Montserrat"/>
                <a:cs typeface="Montserrat"/>
                <a:sym typeface="Montserrat"/>
              </a:rPr>
              <a:t>India</a:t>
            </a:r>
            <a:r>
              <a:rPr lang="id" sz="1200">
                <a:solidFill>
                  <a:schemeClr val="accent1"/>
                </a:solidFill>
                <a:latin typeface="Montserrat"/>
                <a:ea typeface="Montserrat"/>
                <a:cs typeface="Montserrat"/>
                <a:sym typeface="Montserrat"/>
              </a:rPr>
              <a:t> has the </a:t>
            </a:r>
            <a:r>
              <a:rPr b="1" lang="id" sz="1200">
                <a:solidFill>
                  <a:schemeClr val="accent1"/>
                </a:solidFill>
                <a:latin typeface="Montserrat"/>
                <a:ea typeface="Montserrat"/>
                <a:cs typeface="Montserrat"/>
                <a:sym typeface="Montserrat"/>
              </a:rPr>
              <a:t>lowest</a:t>
            </a:r>
            <a:r>
              <a:rPr lang="id" sz="1200">
                <a:solidFill>
                  <a:schemeClr val="accent1"/>
                </a:solidFill>
                <a:latin typeface="Montserrat"/>
                <a:ea typeface="Montserrat"/>
                <a:cs typeface="Montserrat"/>
                <a:sym typeface="Montserrat"/>
              </a:rPr>
              <a:t> sales with only controlling </a:t>
            </a:r>
            <a:r>
              <a:rPr b="1" lang="id" sz="1200">
                <a:solidFill>
                  <a:schemeClr val="accent1"/>
                </a:solidFill>
                <a:latin typeface="Montserrat"/>
                <a:ea typeface="Montserrat"/>
                <a:cs typeface="Montserrat"/>
                <a:sym typeface="Montserrat"/>
              </a:rPr>
              <a:t>2.15%</a:t>
            </a:r>
            <a:r>
              <a:rPr lang="id" sz="1200">
                <a:solidFill>
                  <a:schemeClr val="accent1"/>
                </a:solidFill>
                <a:latin typeface="Montserrat"/>
                <a:ea typeface="Montserrat"/>
                <a:cs typeface="Montserrat"/>
                <a:sym typeface="Montserrat"/>
              </a:rPr>
              <a:t> of the market share.</a:t>
            </a:r>
            <a:endParaRPr sz="1200">
              <a:solidFill>
                <a:schemeClr val="accent1"/>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grpSp>
        <p:nvGrpSpPr>
          <p:cNvPr id="604" name="Google Shape;604;p54"/>
          <p:cNvGrpSpPr/>
          <p:nvPr/>
        </p:nvGrpSpPr>
        <p:grpSpPr>
          <a:xfrm>
            <a:off x="-4972763" y="-1097358"/>
            <a:ext cx="6127207" cy="6240872"/>
            <a:chOff x="0" y="0"/>
            <a:chExt cx="832094" cy="847530"/>
          </a:xfrm>
        </p:grpSpPr>
        <p:sp>
          <p:nvSpPr>
            <p:cNvPr id="605" name="Google Shape;605;p54"/>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606" name="Google Shape;606;p54"/>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607" name="Google Shape;607;p54"/>
          <p:cNvGrpSpPr/>
          <p:nvPr/>
        </p:nvGrpSpPr>
        <p:grpSpPr>
          <a:xfrm>
            <a:off x="8694038" y="1698031"/>
            <a:ext cx="3179105" cy="3179105"/>
            <a:chOff x="0" y="0"/>
            <a:chExt cx="812800" cy="812800"/>
          </a:xfrm>
        </p:grpSpPr>
        <p:sp>
          <p:nvSpPr>
            <p:cNvPr id="608" name="Google Shape;608;p54"/>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609" name="Google Shape;609;p54"/>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10" name="Google Shape;610;p54"/>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Recommendations</a:t>
            </a:r>
            <a:endParaRPr sz="3200">
              <a:solidFill>
                <a:schemeClr val="dk2"/>
              </a:solidFill>
              <a:latin typeface="Montserrat ExtraBold"/>
              <a:ea typeface="Montserrat ExtraBold"/>
              <a:cs typeface="Montserrat ExtraBold"/>
              <a:sym typeface="Montserrat ExtraBold"/>
            </a:endParaRPr>
          </a:p>
        </p:txBody>
      </p:sp>
      <p:grpSp>
        <p:nvGrpSpPr>
          <p:cNvPr id="611" name="Google Shape;611;p54"/>
          <p:cNvGrpSpPr/>
          <p:nvPr/>
        </p:nvGrpSpPr>
        <p:grpSpPr>
          <a:xfrm>
            <a:off x="8582536" y="2205723"/>
            <a:ext cx="3179105" cy="3179105"/>
            <a:chOff x="0" y="0"/>
            <a:chExt cx="812800" cy="812800"/>
          </a:xfrm>
        </p:grpSpPr>
        <p:sp>
          <p:nvSpPr>
            <p:cNvPr id="612" name="Google Shape;612;p54"/>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613" name="Google Shape;613;p54"/>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14" name="Google Shape;614;p54"/>
          <p:cNvSpPr txBox="1"/>
          <p:nvPr/>
        </p:nvSpPr>
        <p:spPr>
          <a:xfrm>
            <a:off x="867500" y="1458100"/>
            <a:ext cx="7632600" cy="3038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Sending </a:t>
            </a:r>
            <a:r>
              <a:rPr b="1" lang="id" sz="1200">
                <a:solidFill>
                  <a:schemeClr val="accent1"/>
                </a:solidFill>
                <a:latin typeface="Montserrat"/>
                <a:ea typeface="Montserrat"/>
                <a:cs typeface="Montserrat"/>
                <a:sym typeface="Montserrat"/>
              </a:rPr>
              <a:t>friendly reminder emails</a:t>
            </a:r>
            <a:r>
              <a:rPr lang="id" sz="1200">
                <a:solidFill>
                  <a:schemeClr val="accent1"/>
                </a:solidFill>
                <a:latin typeface="Montserrat"/>
                <a:ea typeface="Montserrat"/>
                <a:cs typeface="Montserrat"/>
                <a:sym typeface="Montserrat"/>
              </a:rPr>
              <a:t> or </a:t>
            </a:r>
            <a:r>
              <a:rPr b="1" lang="id" sz="1200">
                <a:solidFill>
                  <a:schemeClr val="accent1"/>
                </a:solidFill>
                <a:latin typeface="Montserrat"/>
                <a:ea typeface="Montserrat"/>
                <a:cs typeface="Montserrat"/>
                <a:sym typeface="Montserrat"/>
              </a:rPr>
              <a:t>texts</a:t>
            </a:r>
            <a:r>
              <a:rPr lang="id" sz="1200">
                <a:solidFill>
                  <a:schemeClr val="accent1"/>
                </a:solidFill>
                <a:latin typeface="Montserrat"/>
                <a:ea typeface="Montserrat"/>
                <a:cs typeface="Montserrat"/>
                <a:sym typeface="Montserrat"/>
              </a:rPr>
              <a:t> for customer with </a:t>
            </a:r>
            <a:r>
              <a:rPr b="1" lang="id" sz="1200">
                <a:solidFill>
                  <a:schemeClr val="accent1"/>
                </a:solidFill>
                <a:latin typeface="Montserrat"/>
                <a:ea typeface="Montserrat"/>
                <a:cs typeface="Montserrat"/>
                <a:sym typeface="Montserrat"/>
              </a:rPr>
              <a:t>abandoned sales</a:t>
            </a:r>
            <a:r>
              <a:rPr lang="id" sz="1200">
                <a:solidFill>
                  <a:schemeClr val="accent1"/>
                </a:solidFill>
                <a:latin typeface="Montserrat"/>
                <a:ea typeface="Montserrat"/>
                <a:cs typeface="Montserrat"/>
                <a:sym typeface="Montserrat"/>
              </a:rPr>
              <a:t> to give some  special incentives like </a:t>
            </a:r>
            <a:r>
              <a:rPr b="1" lang="id" sz="1200">
                <a:solidFill>
                  <a:schemeClr val="accent1"/>
                </a:solidFill>
                <a:latin typeface="Montserrat"/>
                <a:ea typeface="Montserrat"/>
                <a:cs typeface="Montserrat"/>
                <a:sym typeface="Montserrat"/>
              </a:rPr>
              <a:t>discounts</a:t>
            </a:r>
            <a:r>
              <a:rPr lang="id" sz="1200">
                <a:solidFill>
                  <a:schemeClr val="accent1"/>
                </a:solidFill>
                <a:latin typeface="Montserrat"/>
                <a:ea typeface="Montserrat"/>
                <a:cs typeface="Montserrat"/>
                <a:sym typeface="Montserrat"/>
              </a:rPr>
              <a:t> or </a:t>
            </a:r>
            <a:r>
              <a:rPr b="1" lang="id" sz="1200">
                <a:solidFill>
                  <a:schemeClr val="accent1"/>
                </a:solidFill>
                <a:latin typeface="Montserrat"/>
                <a:ea typeface="Montserrat"/>
                <a:cs typeface="Montserrat"/>
                <a:sym typeface="Montserrat"/>
              </a:rPr>
              <a:t>free shipping</a:t>
            </a:r>
            <a:r>
              <a:rPr lang="id" sz="1200">
                <a:solidFill>
                  <a:schemeClr val="accent1"/>
                </a:solidFill>
                <a:latin typeface="Montserrat"/>
                <a:ea typeface="Montserrat"/>
                <a:cs typeface="Montserrat"/>
                <a:sym typeface="Montserrat"/>
              </a:rPr>
              <a:t> could help nudge people to finish their purchases.</a:t>
            </a:r>
            <a:endParaRPr sz="12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Better </a:t>
            </a:r>
            <a:r>
              <a:rPr b="1" lang="id" sz="1200">
                <a:solidFill>
                  <a:schemeClr val="accent1"/>
                </a:solidFill>
                <a:latin typeface="Montserrat"/>
                <a:ea typeface="Montserrat"/>
                <a:cs typeface="Montserrat"/>
                <a:sym typeface="Montserrat"/>
              </a:rPr>
              <a:t>product descriptions</a:t>
            </a:r>
            <a:r>
              <a:rPr lang="id" sz="1200">
                <a:solidFill>
                  <a:schemeClr val="accent1"/>
                </a:solidFill>
                <a:latin typeface="Montserrat"/>
                <a:ea typeface="Montserrat"/>
                <a:cs typeface="Montserrat"/>
                <a:sym typeface="Montserrat"/>
              </a:rPr>
              <a:t> and </a:t>
            </a:r>
            <a:r>
              <a:rPr b="1" lang="id" sz="1200">
                <a:solidFill>
                  <a:schemeClr val="accent1"/>
                </a:solidFill>
                <a:latin typeface="Montserrat"/>
                <a:ea typeface="Montserrat"/>
                <a:cs typeface="Montserrat"/>
                <a:sym typeface="Montserrat"/>
              </a:rPr>
              <a:t>customer reviews</a:t>
            </a:r>
            <a:r>
              <a:rPr lang="id" sz="1200">
                <a:solidFill>
                  <a:schemeClr val="accent1"/>
                </a:solidFill>
                <a:latin typeface="Montserrat"/>
                <a:ea typeface="Montserrat"/>
                <a:cs typeface="Montserrat"/>
                <a:sym typeface="Montserrat"/>
              </a:rPr>
              <a:t> could help set the right expectations could </a:t>
            </a:r>
            <a:r>
              <a:rPr b="1" lang="id" sz="1200">
                <a:solidFill>
                  <a:schemeClr val="accent1"/>
                </a:solidFill>
                <a:latin typeface="Montserrat"/>
                <a:ea typeface="Montserrat"/>
                <a:cs typeface="Montserrat"/>
                <a:sym typeface="Montserrat"/>
              </a:rPr>
              <a:t>reduce buyer's remorse</a:t>
            </a:r>
            <a:r>
              <a:rPr lang="id" sz="1200">
                <a:solidFill>
                  <a:schemeClr val="accent1"/>
                </a:solidFill>
                <a:latin typeface="Montserrat"/>
                <a:ea typeface="Montserrat"/>
                <a:cs typeface="Montserrat"/>
                <a:sym typeface="Montserrat"/>
              </a:rPr>
              <a:t>, especially for big-ticket items like TVs.</a:t>
            </a:r>
            <a:endParaRPr sz="12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Offer </a:t>
            </a:r>
            <a:r>
              <a:rPr b="1" lang="id" sz="1200">
                <a:solidFill>
                  <a:schemeClr val="accent1"/>
                </a:solidFill>
                <a:latin typeface="Montserrat"/>
                <a:ea typeface="Montserrat"/>
                <a:cs typeface="Montserrat"/>
                <a:sym typeface="Montserrat"/>
              </a:rPr>
              <a:t>bundled deals</a:t>
            </a:r>
            <a:r>
              <a:rPr lang="id" sz="1200">
                <a:solidFill>
                  <a:schemeClr val="accent1"/>
                </a:solidFill>
                <a:latin typeface="Montserrat"/>
                <a:ea typeface="Montserrat"/>
                <a:cs typeface="Montserrat"/>
                <a:sym typeface="Montserrat"/>
              </a:rPr>
              <a:t> (like pairing TVs with soundbars or laptops with accessories).</a:t>
            </a:r>
            <a:endParaRPr sz="12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Make a </a:t>
            </a:r>
            <a:r>
              <a:rPr b="1" lang="id" sz="1200">
                <a:solidFill>
                  <a:schemeClr val="accent1"/>
                </a:solidFill>
                <a:latin typeface="Montserrat"/>
                <a:ea typeface="Montserrat"/>
                <a:cs typeface="Montserrat"/>
                <a:sym typeface="Montserrat"/>
              </a:rPr>
              <a:t>fun, interactive social media campaigns</a:t>
            </a:r>
            <a:r>
              <a:rPr lang="id" sz="1200">
                <a:solidFill>
                  <a:schemeClr val="accent1"/>
                </a:solidFill>
                <a:latin typeface="Montserrat"/>
                <a:ea typeface="Montserrat"/>
                <a:cs typeface="Montserrat"/>
                <a:sym typeface="Montserrat"/>
              </a:rPr>
              <a:t> or </a:t>
            </a:r>
            <a:r>
              <a:rPr b="1" lang="id" sz="1200">
                <a:solidFill>
                  <a:schemeClr val="accent1"/>
                </a:solidFill>
                <a:latin typeface="Montserrat"/>
                <a:ea typeface="Montserrat"/>
                <a:cs typeface="Montserrat"/>
                <a:sym typeface="Montserrat"/>
              </a:rPr>
              <a:t>flash sales</a:t>
            </a:r>
            <a:r>
              <a:rPr lang="id" sz="1200">
                <a:solidFill>
                  <a:schemeClr val="accent1"/>
                </a:solidFill>
                <a:latin typeface="Montserrat"/>
                <a:ea typeface="Montserrat"/>
                <a:cs typeface="Montserrat"/>
                <a:sym typeface="Montserrat"/>
              </a:rPr>
              <a:t> to target the </a:t>
            </a:r>
            <a:r>
              <a:rPr b="1" lang="id" sz="1200">
                <a:solidFill>
                  <a:schemeClr val="accent1"/>
                </a:solidFill>
                <a:latin typeface="Montserrat"/>
                <a:ea typeface="Montserrat"/>
                <a:cs typeface="Montserrat"/>
                <a:sym typeface="Montserrat"/>
              </a:rPr>
              <a:t>20-24</a:t>
            </a:r>
            <a:r>
              <a:rPr lang="id" sz="1200">
                <a:solidFill>
                  <a:schemeClr val="accent1"/>
                </a:solidFill>
                <a:latin typeface="Montserrat"/>
                <a:ea typeface="Montserrat"/>
                <a:cs typeface="Montserrat"/>
                <a:sym typeface="Montserrat"/>
              </a:rPr>
              <a:t> </a:t>
            </a:r>
            <a:r>
              <a:rPr b="1" lang="id" sz="1200">
                <a:solidFill>
                  <a:schemeClr val="accent1"/>
                </a:solidFill>
                <a:latin typeface="Montserrat"/>
                <a:ea typeface="Montserrat"/>
                <a:cs typeface="Montserrat"/>
                <a:sym typeface="Montserrat"/>
              </a:rPr>
              <a:t>years</a:t>
            </a:r>
            <a:r>
              <a:rPr lang="id" sz="1200">
                <a:solidFill>
                  <a:schemeClr val="accent1"/>
                </a:solidFill>
                <a:latin typeface="Montserrat"/>
                <a:ea typeface="Montserrat"/>
                <a:cs typeface="Montserrat"/>
                <a:sym typeface="Montserrat"/>
              </a:rPr>
              <a:t> olds.</a:t>
            </a:r>
            <a:endParaRPr sz="12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Offer credit card-only deals like </a:t>
            </a:r>
            <a:r>
              <a:rPr b="1" lang="id" sz="1200">
                <a:solidFill>
                  <a:schemeClr val="accent1"/>
                </a:solidFill>
                <a:latin typeface="Montserrat"/>
                <a:ea typeface="Montserrat"/>
                <a:cs typeface="Montserrat"/>
                <a:sym typeface="Montserrat"/>
              </a:rPr>
              <a:t>0% interest installment plans, cashbacks</a:t>
            </a:r>
            <a:r>
              <a:rPr lang="id" sz="1200">
                <a:solidFill>
                  <a:schemeClr val="accent1"/>
                </a:solidFill>
                <a:latin typeface="Montserrat"/>
                <a:ea typeface="Montserrat"/>
                <a:cs typeface="Montserrat"/>
                <a:sym typeface="Montserrat"/>
              </a:rPr>
              <a:t>, or </a:t>
            </a:r>
            <a:r>
              <a:rPr b="1" lang="id" sz="1200">
                <a:solidFill>
                  <a:schemeClr val="accent1"/>
                </a:solidFill>
                <a:latin typeface="Montserrat"/>
                <a:ea typeface="Montserrat"/>
                <a:cs typeface="Montserrat"/>
                <a:sym typeface="Montserrat"/>
              </a:rPr>
              <a:t>extra loyalty points</a:t>
            </a:r>
            <a:r>
              <a:rPr lang="id" sz="1200">
                <a:solidFill>
                  <a:schemeClr val="accent1"/>
                </a:solidFill>
                <a:latin typeface="Montserrat"/>
                <a:ea typeface="Montserrat"/>
                <a:cs typeface="Montserrat"/>
                <a:sym typeface="Montserrat"/>
              </a:rPr>
              <a:t> to encourage more people to use their cards.</a:t>
            </a:r>
            <a:endParaRPr sz="1200">
              <a:solidFill>
                <a:schemeClr val="accent1"/>
              </a:solidFill>
              <a:latin typeface="Montserrat"/>
              <a:ea typeface="Montserrat"/>
              <a:cs typeface="Montserrat"/>
              <a:sym typeface="Montserrat"/>
            </a:endParaRPr>
          </a:p>
          <a:p>
            <a:pPr indent="0" lvl="0" marL="45720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Add features like </a:t>
            </a:r>
            <a:r>
              <a:rPr b="1" lang="id" sz="1200">
                <a:solidFill>
                  <a:schemeClr val="accent1"/>
                </a:solidFill>
                <a:latin typeface="Montserrat"/>
                <a:ea typeface="Montserrat"/>
                <a:cs typeface="Montserrat"/>
                <a:sym typeface="Montserrat"/>
              </a:rPr>
              <a:t>smart product recommendations</a:t>
            </a:r>
            <a:r>
              <a:rPr lang="id" sz="1200">
                <a:solidFill>
                  <a:schemeClr val="accent1"/>
                </a:solidFill>
                <a:latin typeface="Montserrat"/>
                <a:ea typeface="Montserrat"/>
                <a:cs typeface="Montserrat"/>
                <a:sym typeface="Montserrat"/>
              </a:rPr>
              <a:t> or </a:t>
            </a:r>
            <a:r>
              <a:rPr b="1" lang="id" sz="1200">
                <a:solidFill>
                  <a:schemeClr val="accent1"/>
                </a:solidFill>
                <a:latin typeface="Montserrat"/>
                <a:ea typeface="Montserrat"/>
                <a:cs typeface="Montserrat"/>
                <a:sym typeface="Montserrat"/>
              </a:rPr>
              <a:t>better search filters</a:t>
            </a:r>
            <a:r>
              <a:rPr lang="id" sz="1200">
                <a:solidFill>
                  <a:schemeClr val="accent1"/>
                </a:solidFill>
                <a:latin typeface="Montserrat"/>
                <a:ea typeface="Montserrat"/>
                <a:cs typeface="Montserrat"/>
                <a:sym typeface="Montserrat"/>
              </a:rPr>
              <a:t> to engage the customers within </a:t>
            </a:r>
            <a:r>
              <a:rPr b="1" lang="id" sz="1200">
                <a:solidFill>
                  <a:schemeClr val="accent1"/>
                </a:solidFill>
                <a:latin typeface="Montserrat"/>
                <a:ea typeface="Montserrat"/>
                <a:cs typeface="Montserrat"/>
                <a:sym typeface="Montserrat"/>
              </a:rPr>
              <a:t>21-23 minutes</a:t>
            </a:r>
            <a:r>
              <a:rPr lang="id" sz="1200">
                <a:solidFill>
                  <a:schemeClr val="accent1"/>
                </a:solidFill>
                <a:latin typeface="Montserrat"/>
                <a:ea typeface="Montserrat"/>
                <a:cs typeface="Montserrat"/>
                <a:sym typeface="Montserrat"/>
              </a:rPr>
              <a:t> per session.</a:t>
            </a:r>
            <a:endParaRPr sz="1200">
              <a:solidFill>
                <a:schemeClr val="accent1"/>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DF7F6"/>
        </a:solidFill>
      </p:bgPr>
    </p:bg>
    <p:spTree>
      <p:nvGrpSpPr>
        <p:cNvPr id="622" name="Shape 622"/>
        <p:cNvGrpSpPr/>
        <p:nvPr/>
      </p:nvGrpSpPr>
      <p:grpSpPr>
        <a:xfrm>
          <a:off x="0" y="0"/>
          <a:ext cx="0" cy="0"/>
          <a:chOff x="0" y="0"/>
          <a:chExt cx="0" cy="0"/>
        </a:xfrm>
      </p:grpSpPr>
      <p:grpSp>
        <p:nvGrpSpPr>
          <p:cNvPr id="623" name="Google Shape;623;p55"/>
          <p:cNvGrpSpPr/>
          <p:nvPr/>
        </p:nvGrpSpPr>
        <p:grpSpPr>
          <a:xfrm>
            <a:off x="-4467938" y="-1097358"/>
            <a:ext cx="6127207" cy="6240872"/>
            <a:chOff x="0" y="0"/>
            <a:chExt cx="832094" cy="847530"/>
          </a:xfrm>
        </p:grpSpPr>
        <p:sp>
          <p:nvSpPr>
            <p:cNvPr id="624" name="Google Shape;624;p55"/>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94EAE"/>
                </a:gs>
                <a:gs pos="100000">
                  <a:srgbClr val="132041"/>
                </a:gs>
              </a:gsLst>
              <a:lin ang="5400012" scaled="0"/>
            </a:gradFill>
            <a:ln>
              <a:noFill/>
            </a:ln>
          </p:spPr>
        </p:sp>
        <p:sp>
          <p:nvSpPr>
            <p:cNvPr id="625" name="Google Shape;625;p55"/>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cxnSp>
        <p:nvCxnSpPr>
          <p:cNvPr id="626" name="Google Shape;626;p55"/>
          <p:cNvCxnSpPr/>
          <p:nvPr/>
        </p:nvCxnSpPr>
        <p:spPr>
          <a:xfrm>
            <a:off x="764724" y="4281723"/>
            <a:ext cx="7733700" cy="0"/>
          </a:xfrm>
          <a:prstGeom prst="straightConnector1">
            <a:avLst/>
          </a:prstGeom>
          <a:noFill/>
          <a:ln cap="flat" cmpd="sng" w="38100">
            <a:solidFill>
              <a:srgbClr val="17726D"/>
            </a:solidFill>
            <a:prstDash val="solid"/>
            <a:round/>
            <a:headEnd len="sm" w="sm" type="none"/>
            <a:tailEnd len="sm" w="sm" type="none"/>
          </a:ln>
        </p:spPr>
      </p:cxnSp>
      <p:sp>
        <p:nvSpPr>
          <p:cNvPr id="627" name="Google Shape;627;p55"/>
          <p:cNvSpPr txBox="1"/>
          <p:nvPr/>
        </p:nvSpPr>
        <p:spPr>
          <a:xfrm>
            <a:off x="1958194" y="46066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RevoU FSDA batch FEB25</a:t>
            </a:r>
            <a:endParaRPr sz="700"/>
          </a:p>
        </p:txBody>
      </p:sp>
      <p:grpSp>
        <p:nvGrpSpPr>
          <p:cNvPr id="628" name="Google Shape;628;p55"/>
          <p:cNvGrpSpPr/>
          <p:nvPr/>
        </p:nvGrpSpPr>
        <p:grpSpPr>
          <a:xfrm>
            <a:off x="7852828" y="-143178"/>
            <a:ext cx="5985134" cy="5985134"/>
            <a:chOff x="0" y="0"/>
            <a:chExt cx="812800" cy="812800"/>
          </a:xfrm>
        </p:grpSpPr>
        <p:sp>
          <p:nvSpPr>
            <p:cNvPr id="629" name="Google Shape;629;p55"/>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630" name="Google Shape;630;p55"/>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631" name="Google Shape;631;p55"/>
          <p:cNvSpPr txBox="1"/>
          <p:nvPr/>
        </p:nvSpPr>
        <p:spPr>
          <a:xfrm>
            <a:off x="1958194" y="44408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Batch</a:t>
            </a:r>
            <a:endParaRPr sz="700"/>
          </a:p>
        </p:txBody>
      </p:sp>
      <p:sp>
        <p:nvSpPr>
          <p:cNvPr id="632" name="Google Shape;632;p55"/>
          <p:cNvSpPr txBox="1"/>
          <p:nvPr/>
        </p:nvSpPr>
        <p:spPr>
          <a:xfrm>
            <a:off x="3848554" y="4440800"/>
            <a:ext cx="9018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Assignment</a:t>
            </a:r>
            <a:endParaRPr sz="700"/>
          </a:p>
        </p:txBody>
      </p:sp>
      <p:sp>
        <p:nvSpPr>
          <p:cNvPr id="633" name="Google Shape;633;p55"/>
          <p:cNvSpPr txBox="1"/>
          <p:nvPr/>
        </p:nvSpPr>
        <p:spPr>
          <a:xfrm>
            <a:off x="807586" y="4615029"/>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0" i="0" lang="id" sz="800" u="none" cap="none" strike="noStrike">
                <a:solidFill>
                  <a:srgbClr val="000000"/>
                </a:solidFill>
                <a:latin typeface="Montserrat"/>
                <a:ea typeface="Montserrat"/>
                <a:cs typeface="Montserrat"/>
                <a:sym typeface="Montserrat"/>
              </a:rPr>
              <a:t>Ahmad Rizki</a:t>
            </a:r>
            <a:endParaRPr sz="700"/>
          </a:p>
        </p:txBody>
      </p:sp>
      <p:sp>
        <p:nvSpPr>
          <p:cNvPr id="634" name="Google Shape;634;p55"/>
          <p:cNvSpPr txBox="1"/>
          <p:nvPr/>
        </p:nvSpPr>
        <p:spPr>
          <a:xfrm>
            <a:off x="807586" y="4449216"/>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i="0" lang="id" sz="800" u="none" cap="none" strike="noStrike">
                <a:solidFill>
                  <a:srgbClr val="000000"/>
                </a:solidFill>
                <a:latin typeface="Montserrat"/>
                <a:ea typeface="Montserrat"/>
                <a:cs typeface="Montserrat"/>
                <a:sym typeface="Montserrat"/>
              </a:rPr>
              <a:t>by</a:t>
            </a:r>
            <a:endParaRPr sz="700"/>
          </a:p>
        </p:txBody>
      </p:sp>
      <p:sp>
        <p:nvSpPr>
          <p:cNvPr id="635" name="Google Shape;635;p55"/>
          <p:cNvSpPr txBox="1"/>
          <p:nvPr/>
        </p:nvSpPr>
        <p:spPr>
          <a:xfrm>
            <a:off x="739100" y="828105"/>
            <a:ext cx="7733700" cy="1046700"/>
          </a:xfrm>
          <a:prstGeom prst="rect">
            <a:avLst/>
          </a:prstGeom>
          <a:noFill/>
          <a:ln>
            <a:noFill/>
          </a:ln>
        </p:spPr>
        <p:txBody>
          <a:bodyPr anchorCtr="0" anchor="ctr" bIns="50800" lIns="50800" spcFirstLastPara="1" rIns="50800" wrap="square" tIns="50800">
            <a:noAutofit/>
          </a:bodyPr>
          <a:lstStyle/>
          <a:p>
            <a:pPr indent="0" lvl="0" marL="0" rtl="0" algn="ctr">
              <a:spcBef>
                <a:spcPts val="0"/>
              </a:spcBef>
              <a:spcAft>
                <a:spcPts val="0"/>
              </a:spcAft>
              <a:buSzPts val="1100"/>
              <a:buNone/>
            </a:pPr>
            <a:r>
              <a:rPr lang="id" sz="3200">
                <a:solidFill>
                  <a:schemeClr val="dk2"/>
                </a:solidFill>
                <a:latin typeface="Montserrat ExtraBold"/>
                <a:ea typeface="Montserrat ExtraBold"/>
                <a:cs typeface="Montserrat ExtraBold"/>
                <a:sym typeface="Montserrat ExtraBold"/>
              </a:rPr>
              <a:t>Thank You</a:t>
            </a:r>
            <a:endParaRPr sz="3200">
              <a:solidFill>
                <a:schemeClr val="dk2"/>
              </a:solidFill>
              <a:latin typeface="Montserrat ExtraBold"/>
              <a:ea typeface="Montserrat ExtraBold"/>
              <a:cs typeface="Montserrat ExtraBold"/>
              <a:sym typeface="Montserrat ExtraBold"/>
            </a:endParaRPr>
          </a:p>
          <a:p>
            <a:pPr indent="0" lvl="0" marL="0" rtl="0" algn="ctr">
              <a:spcBef>
                <a:spcPts val="0"/>
              </a:spcBef>
              <a:spcAft>
                <a:spcPts val="0"/>
              </a:spcAft>
              <a:buSzPts val="1100"/>
              <a:buNone/>
            </a:pPr>
            <a:r>
              <a:rPr lang="id" sz="3200">
                <a:solidFill>
                  <a:schemeClr val="dk2"/>
                </a:solidFill>
                <a:latin typeface="Montserrat ExtraBold"/>
                <a:ea typeface="Montserrat ExtraBold"/>
                <a:cs typeface="Montserrat ExtraBold"/>
                <a:sym typeface="Montserrat ExtraBold"/>
              </a:rPr>
              <a:t>For Your Attention …</a:t>
            </a:r>
            <a:endParaRPr sz="3200">
              <a:solidFill>
                <a:schemeClr val="dk2"/>
              </a:solidFill>
              <a:latin typeface="Montserrat ExtraBold"/>
              <a:ea typeface="Montserrat ExtraBold"/>
              <a:cs typeface="Montserrat ExtraBold"/>
              <a:sym typeface="Montserrat ExtraBold"/>
            </a:endParaRPr>
          </a:p>
        </p:txBody>
      </p:sp>
      <p:sp>
        <p:nvSpPr>
          <p:cNvPr id="636" name="Google Shape;636;p55"/>
          <p:cNvSpPr txBox="1"/>
          <p:nvPr/>
        </p:nvSpPr>
        <p:spPr>
          <a:xfrm>
            <a:off x="5082400" y="4606625"/>
            <a:ext cx="1952100" cy="314100"/>
          </a:xfrm>
          <a:prstGeom prst="rect">
            <a:avLst/>
          </a:prstGeom>
          <a:noFill/>
          <a:ln>
            <a:noFill/>
          </a:ln>
        </p:spPr>
        <p:txBody>
          <a:bodyPr anchorCtr="0" anchor="t" bIns="0" lIns="0" spcFirstLastPara="1" rIns="0" wrap="square" tIns="0">
            <a:spAutoFit/>
          </a:bodyPr>
          <a:lstStyle/>
          <a:p>
            <a:pPr indent="0" lvl="0" marL="0" rtl="0" algn="just">
              <a:lnSpc>
                <a:spcPct val="155034"/>
              </a:lnSpc>
              <a:spcBef>
                <a:spcPts val="0"/>
              </a:spcBef>
              <a:spcAft>
                <a:spcPts val="0"/>
              </a:spcAft>
              <a:buClr>
                <a:schemeClr val="dk1"/>
              </a:buClr>
              <a:buFont typeface="Arial"/>
              <a:buNone/>
            </a:pPr>
            <a:r>
              <a:rPr lang="id" sz="800">
                <a:solidFill>
                  <a:schemeClr val="dk1"/>
                </a:solidFill>
                <a:latin typeface="Montserrat"/>
                <a:ea typeface="Montserrat"/>
                <a:cs typeface="Montserrat"/>
                <a:sym typeface="Montserrat"/>
              </a:rPr>
              <a:t>www.linkedin.com/in/arizabdulhanan</a:t>
            </a:r>
            <a:endParaRPr sz="700">
              <a:solidFill>
                <a:schemeClr val="dk1"/>
              </a:solidFill>
            </a:endParaRPr>
          </a:p>
          <a:p>
            <a:pPr indent="0" lvl="0" marL="0" marR="0" rtl="0" algn="just">
              <a:lnSpc>
                <a:spcPct val="155034"/>
              </a:lnSpc>
              <a:spcBef>
                <a:spcPts val="0"/>
              </a:spcBef>
              <a:spcAft>
                <a:spcPts val="0"/>
              </a:spcAft>
              <a:buNone/>
            </a:pPr>
            <a:r>
              <a:t/>
            </a:r>
            <a:endParaRPr sz="800">
              <a:latin typeface="Montserrat"/>
              <a:ea typeface="Montserrat"/>
              <a:cs typeface="Montserrat"/>
              <a:sym typeface="Montserrat"/>
            </a:endParaRPr>
          </a:p>
        </p:txBody>
      </p:sp>
      <p:sp>
        <p:nvSpPr>
          <p:cNvPr id="637" name="Google Shape;637;p55"/>
          <p:cNvSpPr txBox="1"/>
          <p:nvPr/>
        </p:nvSpPr>
        <p:spPr>
          <a:xfrm>
            <a:off x="5082394" y="44408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Linkedin</a:t>
            </a:r>
            <a:endParaRPr sz="700"/>
          </a:p>
        </p:txBody>
      </p:sp>
      <p:sp>
        <p:nvSpPr>
          <p:cNvPr id="638" name="Google Shape;638;p55"/>
          <p:cNvSpPr txBox="1"/>
          <p:nvPr/>
        </p:nvSpPr>
        <p:spPr>
          <a:xfrm>
            <a:off x="7520794" y="4440802"/>
            <a:ext cx="13629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b="1" lang="id" sz="800">
                <a:latin typeface="Montserrat"/>
                <a:ea typeface="Montserrat"/>
                <a:cs typeface="Montserrat"/>
                <a:sym typeface="Montserrat"/>
              </a:rPr>
              <a:t>Link</a:t>
            </a:r>
            <a:endParaRPr sz="700"/>
          </a:p>
        </p:txBody>
      </p:sp>
      <p:sp>
        <p:nvSpPr>
          <p:cNvPr id="639" name="Google Shape;639;p55"/>
          <p:cNvSpPr txBox="1"/>
          <p:nvPr/>
        </p:nvSpPr>
        <p:spPr>
          <a:xfrm>
            <a:off x="3848554" y="4606620"/>
            <a:ext cx="1227600" cy="3141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lang="id" sz="800">
                <a:latin typeface="Montserrat"/>
                <a:ea typeface="Montserrat"/>
                <a:cs typeface="Montserrat"/>
                <a:sym typeface="Montserrat"/>
              </a:rPr>
              <a:t>Intermediate</a:t>
            </a:r>
            <a:endParaRPr sz="800">
              <a:latin typeface="Montserrat"/>
              <a:ea typeface="Montserrat"/>
              <a:cs typeface="Montserrat"/>
              <a:sym typeface="Montserrat"/>
            </a:endParaRPr>
          </a:p>
          <a:p>
            <a:pPr indent="0" lvl="0" marL="0" marR="0" rtl="0" algn="just">
              <a:lnSpc>
                <a:spcPct val="155034"/>
              </a:lnSpc>
              <a:spcBef>
                <a:spcPts val="0"/>
              </a:spcBef>
              <a:spcAft>
                <a:spcPts val="0"/>
              </a:spcAft>
              <a:buNone/>
            </a:pPr>
            <a:r>
              <a:rPr lang="id" sz="800">
                <a:latin typeface="Montserrat"/>
                <a:ea typeface="Montserrat"/>
                <a:cs typeface="Montserrat"/>
                <a:sym typeface="Montserrat"/>
              </a:rPr>
              <a:t>Data Visualization</a:t>
            </a:r>
            <a:endParaRPr sz="800">
              <a:latin typeface="Montserrat"/>
              <a:ea typeface="Montserrat"/>
              <a:cs typeface="Montserrat"/>
              <a:sym typeface="Montserrat"/>
            </a:endParaRPr>
          </a:p>
        </p:txBody>
      </p:sp>
      <p:sp>
        <p:nvSpPr>
          <p:cNvPr id="640" name="Google Shape;640;p55"/>
          <p:cNvSpPr txBox="1"/>
          <p:nvPr/>
        </p:nvSpPr>
        <p:spPr>
          <a:xfrm>
            <a:off x="7520800" y="4606625"/>
            <a:ext cx="1952100" cy="123000"/>
          </a:xfrm>
          <a:prstGeom prst="rect">
            <a:avLst/>
          </a:prstGeom>
          <a:noFill/>
          <a:ln>
            <a:noFill/>
          </a:ln>
        </p:spPr>
        <p:txBody>
          <a:bodyPr anchorCtr="0" anchor="t" bIns="0" lIns="0" spcFirstLastPara="1" rIns="0" wrap="square" tIns="0">
            <a:spAutoFit/>
          </a:bodyPr>
          <a:lstStyle/>
          <a:p>
            <a:pPr indent="0" lvl="0" marL="0" marR="0" rtl="0" algn="just">
              <a:lnSpc>
                <a:spcPct val="155034"/>
              </a:lnSpc>
              <a:spcBef>
                <a:spcPts val="0"/>
              </a:spcBef>
              <a:spcAft>
                <a:spcPts val="0"/>
              </a:spcAft>
              <a:buNone/>
            </a:pPr>
            <a:r>
              <a:rPr i="1" lang="id" sz="800" u="sng">
                <a:solidFill>
                  <a:schemeClr val="hlink"/>
                </a:solidFill>
                <a:latin typeface="Montserrat"/>
                <a:ea typeface="Montserrat"/>
                <a:cs typeface="Montserrat"/>
                <a:sym typeface="Montserrat"/>
                <a:hlinkClick r:id="rId3"/>
              </a:rPr>
              <a:t>Tableau Link</a:t>
            </a:r>
            <a:endParaRPr i="1" sz="8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grpSp>
        <p:nvGrpSpPr>
          <p:cNvPr id="271" name="Google Shape;271;p38"/>
          <p:cNvGrpSpPr/>
          <p:nvPr/>
        </p:nvGrpSpPr>
        <p:grpSpPr>
          <a:xfrm>
            <a:off x="-4972763" y="-1097358"/>
            <a:ext cx="6127207" cy="6240872"/>
            <a:chOff x="0" y="0"/>
            <a:chExt cx="832094" cy="847530"/>
          </a:xfrm>
        </p:grpSpPr>
        <p:sp>
          <p:nvSpPr>
            <p:cNvPr id="272" name="Google Shape;272;p38"/>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273" name="Google Shape;273;p38"/>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274" name="Google Shape;274;p38"/>
          <p:cNvGrpSpPr/>
          <p:nvPr/>
        </p:nvGrpSpPr>
        <p:grpSpPr>
          <a:xfrm>
            <a:off x="8694038" y="1698031"/>
            <a:ext cx="3179105" cy="3179105"/>
            <a:chOff x="0" y="0"/>
            <a:chExt cx="812800" cy="812800"/>
          </a:xfrm>
        </p:grpSpPr>
        <p:sp>
          <p:nvSpPr>
            <p:cNvPr id="275" name="Google Shape;275;p38"/>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276" name="Google Shape;276;p38"/>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77" name="Google Shape;277;p38"/>
          <p:cNvSpPr txBox="1"/>
          <p:nvPr/>
        </p:nvSpPr>
        <p:spPr>
          <a:xfrm>
            <a:off x="2160825" y="497875"/>
            <a:ext cx="5900100" cy="9852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Business Requirement &amp; Objective</a:t>
            </a:r>
            <a:endParaRPr b="1" sz="3200">
              <a:solidFill>
                <a:schemeClr val="dk2"/>
              </a:solidFill>
              <a:latin typeface="Montserrat"/>
              <a:ea typeface="Montserrat"/>
              <a:cs typeface="Montserrat"/>
              <a:sym typeface="Montserrat"/>
            </a:endParaRPr>
          </a:p>
        </p:txBody>
      </p:sp>
      <p:grpSp>
        <p:nvGrpSpPr>
          <p:cNvPr id="278" name="Google Shape;278;p38"/>
          <p:cNvGrpSpPr/>
          <p:nvPr/>
        </p:nvGrpSpPr>
        <p:grpSpPr>
          <a:xfrm>
            <a:off x="8582536" y="2205723"/>
            <a:ext cx="3179105" cy="3179105"/>
            <a:chOff x="0" y="0"/>
            <a:chExt cx="812800" cy="812800"/>
          </a:xfrm>
        </p:grpSpPr>
        <p:sp>
          <p:nvSpPr>
            <p:cNvPr id="279" name="Google Shape;279;p38"/>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280" name="Google Shape;280;p38"/>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1" name="Google Shape;281;p38"/>
          <p:cNvSpPr/>
          <p:nvPr/>
        </p:nvSpPr>
        <p:spPr>
          <a:xfrm>
            <a:off x="1497093" y="2056714"/>
            <a:ext cx="1063257" cy="1006297"/>
          </a:xfrm>
          <a:custGeom>
            <a:rect b="b" l="l" r="r" t="t"/>
            <a:pathLst>
              <a:path extrusionOk="0" h="2531565" w="2531565">
                <a:moveTo>
                  <a:pt x="0" y="0"/>
                </a:moveTo>
                <a:lnTo>
                  <a:pt x="2531565" y="0"/>
                </a:lnTo>
                <a:lnTo>
                  <a:pt x="2531565" y="2531565"/>
                </a:lnTo>
                <a:lnTo>
                  <a:pt x="0" y="2531565"/>
                </a:lnTo>
                <a:lnTo>
                  <a:pt x="0" y="0"/>
                </a:lnTo>
                <a:close/>
              </a:path>
            </a:pathLst>
          </a:custGeom>
          <a:blipFill rotWithShape="1">
            <a:blip r:embed="rId3">
              <a:alphaModFix amt="36000"/>
            </a:blip>
            <a:stretch>
              <a:fillRect b="0" l="0" r="0" t="0"/>
            </a:stretch>
          </a:blipFill>
          <a:ln>
            <a:noFill/>
          </a:ln>
        </p:spPr>
      </p:sp>
      <p:grpSp>
        <p:nvGrpSpPr>
          <p:cNvPr id="282" name="Google Shape;282;p38"/>
          <p:cNvGrpSpPr/>
          <p:nvPr/>
        </p:nvGrpSpPr>
        <p:grpSpPr>
          <a:xfrm>
            <a:off x="1642151" y="2194901"/>
            <a:ext cx="770276" cy="733846"/>
            <a:chOff x="47130" y="47130"/>
            <a:chExt cx="718541" cy="718541"/>
          </a:xfrm>
        </p:grpSpPr>
        <p:sp>
          <p:nvSpPr>
            <p:cNvPr id="283" name="Google Shape;283;p38"/>
            <p:cNvSpPr/>
            <p:nvPr/>
          </p:nvSpPr>
          <p:spPr>
            <a:xfrm>
              <a:off x="47130" y="47130"/>
              <a:ext cx="718541" cy="718541"/>
            </a:xfrm>
            <a:custGeom>
              <a:rect b="b" l="l" r="r" t="t"/>
              <a:pathLst>
                <a:path extrusionOk="0" h="718541" w="718541">
                  <a:moveTo>
                    <a:pt x="464537" y="58137"/>
                  </a:moveTo>
                  <a:lnTo>
                    <a:pt x="660403" y="254003"/>
                  </a:lnTo>
                  <a:cubicBezTo>
                    <a:pt x="718540" y="312140"/>
                    <a:pt x="718540" y="406400"/>
                    <a:pt x="660403" y="464537"/>
                  </a:cubicBezTo>
                  <a:lnTo>
                    <a:pt x="464537" y="660403"/>
                  </a:lnTo>
                  <a:cubicBezTo>
                    <a:pt x="406400" y="718540"/>
                    <a:pt x="312140" y="718540"/>
                    <a:pt x="254003" y="660403"/>
                  </a:cubicBezTo>
                  <a:lnTo>
                    <a:pt x="58137" y="464537"/>
                  </a:lnTo>
                  <a:cubicBezTo>
                    <a:pt x="0" y="406400"/>
                    <a:pt x="0" y="312140"/>
                    <a:pt x="58137" y="254003"/>
                  </a:cubicBezTo>
                  <a:lnTo>
                    <a:pt x="254003" y="58137"/>
                  </a:lnTo>
                  <a:cubicBezTo>
                    <a:pt x="312140" y="0"/>
                    <a:pt x="406400" y="0"/>
                    <a:pt x="464537" y="58137"/>
                  </a:cubicBezTo>
                  <a:close/>
                </a:path>
              </a:pathLst>
            </a:custGeom>
            <a:gradFill>
              <a:gsLst>
                <a:gs pos="0">
                  <a:srgbClr val="2FBAC2"/>
                </a:gs>
                <a:gs pos="100000">
                  <a:srgbClr val="0056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8"/>
            <p:cNvSpPr txBox="1"/>
            <p:nvPr/>
          </p:nvSpPr>
          <p:spPr>
            <a:xfrm>
              <a:off x="139700" y="73025"/>
              <a:ext cx="533400" cy="600000"/>
            </a:xfrm>
            <a:prstGeom prst="rect">
              <a:avLst/>
            </a:prstGeom>
            <a:noFill/>
            <a:ln>
              <a:noFill/>
            </a:ln>
          </p:spPr>
          <p:txBody>
            <a:bodyPr anchorCtr="0" anchor="ctr" bIns="50800" lIns="50800" spcFirstLastPara="1" rIns="50800" wrap="square" tIns="50800">
              <a:noAutofit/>
            </a:bodyPr>
            <a:lstStyle/>
            <a:p>
              <a:pPr indent="0" lvl="0" marL="0" marR="0" rtl="0" algn="ctr">
                <a:lnSpc>
                  <a:spcPct val="140013"/>
                </a:lnSpc>
                <a:spcBef>
                  <a:spcPts val="0"/>
                </a:spcBef>
                <a:spcAft>
                  <a:spcPts val="0"/>
                </a:spcAft>
                <a:buNone/>
              </a:pPr>
              <a:r>
                <a:rPr b="1" i="0" lang="id" sz="2999" u="none" cap="none" strike="noStrike">
                  <a:solidFill>
                    <a:srgbClr val="FFFFFF"/>
                  </a:solidFill>
                  <a:latin typeface="Arial"/>
                  <a:ea typeface="Arial"/>
                  <a:cs typeface="Arial"/>
                  <a:sym typeface="Arial"/>
                </a:rPr>
                <a:t>1</a:t>
              </a:r>
              <a:endParaRPr/>
            </a:p>
          </p:txBody>
        </p:sp>
      </p:grpSp>
      <p:sp>
        <p:nvSpPr>
          <p:cNvPr id="285" name="Google Shape;285;p38"/>
          <p:cNvSpPr/>
          <p:nvPr/>
        </p:nvSpPr>
        <p:spPr>
          <a:xfrm>
            <a:off x="4136629" y="3275914"/>
            <a:ext cx="1063257" cy="1006297"/>
          </a:xfrm>
          <a:custGeom>
            <a:rect b="b" l="l" r="r" t="t"/>
            <a:pathLst>
              <a:path extrusionOk="0" h="2531565" w="2531565">
                <a:moveTo>
                  <a:pt x="0" y="0"/>
                </a:moveTo>
                <a:lnTo>
                  <a:pt x="2531566" y="0"/>
                </a:lnTo>
                <a:lnTo>
                  <a:pt x="2531566" y="2531565"/>
                </a:lnTo>
                <a:lnTo>
                  <a:pt x="0" y="2531565"/>
                </a:lnTo>
                <a:lnTo>
                  <a:pt x="0" y="0"/>
                </a:lnTo>
                <a:close/>
              </a:path>
            </a:pathLst>
          </a:custGeom>
          <a:blipFill rotWithShape="1">
            <a:blip r:embed="rId3">
              <a:alphaModFix amt="36000"/>
            </a:blip>
            <a:stretch>
              <a:fillRect b="0" l="0" r="0" t="0"/>
            </a:stretch>
          </a:blipFill>
          <a:ln>
            <a:noFill/>
          </a:ln>
        </p:spPr>
      </p:sp>
      <p:grpSp>
        <p:nvGrpSpPr>
          <p:cNvPr id="286" name="Google Shape;286;p38"/>
          <p:cNvGrpSpPr/>
          <p:nvPr/>
        </p:nvGrpSpPr>
        <p:grpSpPr>
          <a:xfrm>
            <a:off x="4281687" y="3414101"/>
            <a:ext cx="770276" cy="733846"/>
            <a:chOff x="47130" y="47130"/>
            <a:chExt cx="718541" cy="718541"/>
          </a:xfrm>
        </p:grpSpPr>
        <p:sp>
          <p:nvSpPr>
            <p:cNvPr id="287" name="Google Shape;287;p38"/>
            <p:cNvSpPr/>
            <p:nvPr/>
          </p:nvSpPr>
          <p:spPr>
            <a:xfrm>
              <a:off x="47130" y="47130"/>
              <a:ext cx="718541" cy="718541"/>
            </a:xfrm>
            <a:custGeom>
              <a:rect b="b" l="l" r="r" t="t"/>
              <a:pathLst>
                <a:path extrusionOk="0" h="718541" w="718541">
                  <a:moveTo>
                    <a:pt x="464537" y="58137"/>
                  </a:moveTo>
                  <a:lnTo>
                    <a:pt x="660403" y="254003"/>
                  </a:lnTo>
                  <a:cubicBezTo>
                    <a:pt x="718540" y="312140"/>
                    <a:pt x="718540" y="406400"/>
                    <a:pt x="660403" y="464537"/>
                  </a:cubicBezTo>
                  <a:lnTo>
                    <a:pt x="464537" y="660403"/>
                  </a:lnTo>
                  <a:cubicBezTo>
                    <a:pt x="406400" y="718540"/>
                    <a:pt x="312140" y="718540"/>
                    <a:pt x="254003" y="660403"/>
                  </a:cubicBezTo>
                  <a:lnTo>
                    <a:pt x="58137" y="464537"/>
                  </a:lnTo>
                  <a:cubicBezTo>
                    <a:pt x="0" y="406400"/>
                    <a:pt x="0" y="312140"/>
                    <a:pt x="58137" y="254003"/>
                  </a:cubicBezTo>
                  <a:lnTo>
                    <a:pt x="254003" y="58137"/>
                  </a:lnTo>
                  <a:cubicBezTo>
                    <a:pt x="312140" y="0"/>
                    <a:pt x="406400" y="0"/>
                    <a:pt x="464537" y="58137"/>
                  </a:cubicBezTo>
                  <a:close/>
                </a:path>
              </a:pathLst>
            </a:custGeom>
            <a:gradFill>
              <a:gsLst>
                <a:gs pos="0">
                  <a:srgbClr val="2FBAC2"/>
                </a:gs>
                <a:gs pos="100000">
                  <a:srgbClr val="0056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8"/>
            <p:cNvSpPr txBox="1"/>
            <p:nvPr/>
          </p:nvSpPr>
          <p:spPr>
            <a:xfrm>
              <a:off x="139700" y="73025"/>
              <a:ext cx="533400" cy="600000"/>
            </a:xfrm>
            <a:prstGeom prst="rect">
              <a:avLst/>
            </a:prstGeom>
            <a:noFill/>
            <a:ln>
              <a:noFill/>
            </a:ln>
          </p:spPr>
          <p:txBody>
            <a:bodyPr anchorCtr="0" anchor="ctr" bIns="50800" lIns="50800" spcFirstLastPara="1" rIns="50800" wrap="square" tIns="50800">
              <a:noAutofit/>
            </a:bodyPr>
            <a:lstStyle/>
            <a:p>
              <a:pPr indent="0" lvl="0" marL="0" marR="0" rtl="0" algn="ctr">
                <a:lnSpc>
                  <a:spcPct val="140013"/>
                </a:lnSpc>
                <a:spcBef>
                  <a:spcPts val="0"/>
                </a:spcBef>
                <a:spcAft>
                  <a:spcPts val="0"/>
                </a:spcAft>
                <a:buNone/>
              </a:pPr>
              <a:r>
                <a:rPr b="1" i="0" lang="id" sz="2999" u="none" cap="none" strike="noStrike">
                  <a:solidFill>
                    <a:srgbClr val="FFFFFF"/>
                  </a:solidFill>
                  <a:latin typeface="Arial"/>
                  <a:ea typeface="Arial"/>
                  <a:cs typeface="Arial"/>
                  <a:sym typeface="Arial"/>
                </a:rPr>
                <a:t>2</a:t>
              </a:r>
              <a:endParaRPr/>
            </a:p>
          </p:txBody>
        </p:sp>
      </p:grpSp>
      <p:sp>
        <p:nvSpPr>
          <p:cNvPr id="289" name="Google Shape;289;p38"/>
          <p:cNvSpPr/>
          <p:nvPr/>
        </p:nvSpPr>
        <p:spPr>
          <a:xfrm>
            <a:off x="6776165" y="2056714"/>
            <a:ext cx="1063257" cy="1006297"/>
          </a:xfrm>
          <a:custGeom>
            <a:rect b="b" l="l" r="r" t="t"/>
            <a:pathLst>
              <a:path extrusionOk="0" h="2531565" w="2531565">
                <a:moveTo>
                  <a:pt x="0" y="0"/>
                </a:moveTo>
                <a:lnTo>
                  <a:pt x="2531566" y="0"/>
                </a:lnTo>
                <a:lnTo>
                  <a:pt x="2531566" y="2531565"/>
                </a:lnTo>
                <a:lnTo>
                  <a:pt x="0" y="2531565"/>
                </a:lnTo>
                <a:lnTo>
                  <a:pt x="0" y="0"/>
                </a:lnTo>
                <a:close/>
              </a:path>
            </a:pathLst>
          </a:custGeom>
          <a:blipFill rotWithShape="1">
            <a:blip r:embed="rId3">
              <a:alphaModFix amt="36000"/>
            </a:blip>
            <a:stretch>
              <a:fillRect b="0" l="0" r="0" t="0"/>
            </a:stretch>
          </a:blipFill>
          <a:ln>
            <a:noFill/>
          </a:ln>
        </p:spPr>
      </p:sp>
      <p:grpSp>
        <p:nvGrpSpPr>
          <p:cNvPr id="290" name="Google Shape;290;p38"/>
          <p:cNvGrpSpPr/>
          <p:nvPr/>
        </p:nvGrpSpPr>
        <p:grpSpPr>
          <a:xfrm>
            <a:off x="6921223" y="2194901"/>
            <a:ext cx="770276" cy="733846"/>
            <a:chOff x="47130" y="47130"/>
            <a:chExt cx="718541" cy="718541"/>
          </a:xfrm>
        </p:grpSpPr>
        <p:sp>
          <p:nvSpPr>
            <p:cNvPr id="291" name="Google Shape;291;p38"/>
            <p:cNvSpPr/>
            <p:nvPr/>
          </p:nvSpPr>
          <p:spPr>
            <a:xfrm>
              <a:off x="47130" y="47130"/>
              <a:ext cx="718541" cy="718541"/>
            </a:xfrm>
            <a:custGeom>
              <a:rect b="b" l="l" r="r" t="t"/>
              <a:pathLst>
                <a:path extrusionOk="0" h="718541" w="718541">
                  <a:moveTo>
                    <a:pt x="464537" y="58137"/>
                  </a:moveTo>
                  <a:lnTo>
                    <a:pt x="660403" y="254003"/>
                  </a:lnTo>
                  <a:cubicBezTo>
                    <a:pt x="718540" y="312140"/>
                    <a:pt x="718540" y="406400"/>
                    <a:pt x="660403" y="464537"/>
                  </a:cubicBezTo>
                  <a:lnTo>
                    <a:pt x="464537" y="660403"/>
                  </a:lnTo>
                  <a:cubicBezTo>
                    <a:pt x="406400" y="718540"/>
                    <a:pt x="312140" y="718540"/>
                    <a:pt x="254003" y="660403"/>
                  </a:cubicBezTo>
                  <a:lnTo>
                    <a:pt x="58137" y="464537"/>
                  </a:lnTo>
                  <a:cubicBezTo>
                    <a:pt x="0" y="406400"/>
                    <a:pt x="0" y="312140"/>
                    <a:pt x="58137" y="254003"/>
                  </a:cubicBezTo>
                  <a:lnTo>
                    <a:pt x="254003" y="58137"/>
                  </a:lnTo>
                  <a:cubicBezTo>
                    <a:pt x="312140" y="0"/>
                    <a:pt x="406400" y="0"/>
                    <a:pt x="464537" y="58137"/>
                  </a:cubicBezTo>
                  <a:close/>
                </a:path>
              </a:pathLst>
            </a:custGeom>
            <a:gradFill>
              <a:gsLst>
                <a:gs pos="0">
                  <a:srgbClr val="2FBAC2"/>
                </a:gs>
                <a:gs pos="100000">
                  <a:srgbClr val="005683"/>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8"/>
            <p:cNvSpPr txBox="1"/>
            <p:nvPr/>
          </p:nvSpPr>
          <p:spPr>
            <a:xfrm>
              <a:off x="139700" y="73025"/>
              <a:ext cx="533400" cy="600000"/>
            </a:xfrm>
            <a:prstGeom prst="rect">
              <a:avLst/>
            </a:prstGeom>
            <a:noFill/>
            <a:ln>
              <a:noFill/>
            </a:ln>
          </p:spPr>
          <p:txBody>
            <a:bodyPr anchorCtr="0" anchor="ctr" bIns="50800" lIns="50800" spcFirstLastPara="1" rIns="50800" wrap="square" tIns="50800">
              <a:noAutofit/>
            </a:bodyPr>
            <a:lstStyle/>
            <a:p>
              <a:pPr indent="0" lvl="0" marL="0" marR="0" rtl="0" algn="ctr">
                <a:lnSpc>
                  <a:spcPct val="140013"/>
                </a:lnSpc>
                <a:spcBef>
                  <a:spcPts val="0"/>
                </a:spcBef>
                <a:spcAft>
                  <a:spcPts val="0"/>
                </a:spcAft>
                <a:buNone/>
              </a:pPr>
              <a:r>
                <a:rPr b="1" i="0" lang="id" sz="2999" u="none" cap="none" strike="noStrike">
                  <a:solidFill>
                    <a:srgbClr val="FFFFFF"/>
                  </a:solidFill>
                  <a:latin typeface="Arial"/>
                  <a:ea typeface="Arial"/>
                  <a:cs typeface="Arial"/>
                  <a:sym typeface="Arial"/>
                </a:rPr>
                <a:t>3</a:t>
              </a:r>
              <a:endParaRPr/>
            </a:p>
          </p:txBody>
        </p:sp>
      </p:grpSp>
      <p:sp>
        <p:nvSpPr>
          <p:cNvPr id="293" name="Google Shape;293;p38"/>
          <p:cNvSpPr txBox="1"/>
          <p:nvPr/>
        </p:nvSpPr>
        <p:spPr>
          <a:xfrm>
            <a:off x="1273622" y="3356314"/>
            <a:ext cx="1506900" cy="130800"/>
          </a:xfrm>
          <a:prstGeom prst="rect">
            <a:avLst/>
          </a:prstGeom>
          <a:noFill/>
          <a:ln>
            <a:noFill/>
          </a:ln>
        </p:spPr>
        <p:txBody>
          <a:bodyPr anchorCtr="0" anchor="t" bIns="0" lIns="0" spcFirstLastPara="1" rIns="0" wrap="square" tIns="0">
            <a:spAutoFit/>
          </a:bodyPr>
          <a:lstStyle/>
          <a:p>
            <a:pPr indent="0" lvl="0" marL="0" marR="0" rtl="0" algn="ctr">
              <a:lnSpc>
                <a:spcPct val="128013"/>
              </a:lnSpc>
              <a:spcBef>
                <a:spcPts val="0"/>
              </a:spcBef>
              <a:spcAft>
                <a:spcPts val="0"/>
              </a:spcAft>
              <a:buNone/>
            </a:pPr>
            <a:r>
              <a:rPr b="1" lang="id" sz="849">
                <a:solidFill>
                  <a:srgbClr val="343432"/>
                </a:solidFill>
                <a:latin typeface="Montserrat"/>
                <a:ea typeface="Montserrat"/>
                <a:cs typeface="Montserrat"/>
                <a:sym typeface="Montserrat"/>
              </a:rPr>
              <a:t>Who</a:t>
            </a:r>
            <a:endParaRPr b="1" sz="200"/>
          </a:p>
        </p:txBody>
      </p:sp>
      <p:sp>
        <p:nvSpPr>
          <p:cNvPr id="294" name="Google Shape;294;p38"/>
          <p:cNvSpPr txBox="1"/>
          <p:nvPr/>
        </p:nvSpPr>
        <p:spPr>
          <a:xfrm>
            <a:off x="871125" y="3524659"/>
            <a:ext cx="2317500" cy="705600"/>
          </a:xfrm>
          <a:prstGeom prst="rect">
            <a:avLst/>
          </a:prstGeom>
          <a:noFill/>
          <a:ln>
            <a:noFill/>
          </a:ln>
        </p:spPr>
        <p:txBody>
          <a:bodyPr anchorCtr="0" anchor="t" bIns="0" lIns="0" spcFirstLastPara="1" rIns="0" wrap="square" tIns="0">
            <a:spAutoFit/>
          </a:bodyPr>
          <a:lstStyle/>
          <a:p>
            <a:pPr indent="0" lvl="0" marL="0" marR="0" rtl="0" algn="just">
              <a:lnSpc>
                <a:spcPct val="128013"/>
              </a:lnSpc>
              <a:spcBef>
                <a:spcPts val="0"/>
              </a:spcBef>
              <a:spcAft>
                <a:spcPts val="0"/>
              </a:spcAft>
              <a:buNone/>
            </a:pPr>
            <a:r>
              <a:rPr lang="id" sz="749">
                <a:solidFill>
                  <a:srgbClr val="343432"/>
                </a:solidFill>
                <a:latin typeface="Montserrat"/>
                <a:ea typeface="Montserrat"/>
                <a:cs typeface="Montserrat"/>
                <a:sym typeface="Montserrat"/>
              </a:rPr>
              <a:t>The dashboard is made based on </a:t>
            </a:r>
            <a:r>
              <a:rPr b="1" lang="id" sz="749">
                <a:solidFill>
                  <a:srgbClr val="343432"/>
                </a:solidFill>
                <a:latin typeface="Montserrat"/>
                <a:ea typeface="Montserrat"/>
                <a:cs typeface="Montserrat"/>
                <a:sym typeface="Montserrat"/>
              </a:rPr>
              <a:t>CEO</a:t>
            </a:r>
            <a:r>
              <a:rPr lang="id" sz="749">
                <a:solidFill>
                  <a:srgbClr val="343432"/>
                </a:solidFill>
                <a:latin typeface="Montserrat"/>
                <a:ea typeface="Montserrat"/>
                <a:cs typeface="Montserrat"/>
                <a:sym typeface="Montserrat"/>
              </a:rPr>
              <a:t> request to understand our business performance better. So, the user of the dashboard is Mr. Ronaldinho as </a:t>
            </a:r>
            <a:r>
              <a:rPr b="1" lang="id" sz="749">
                <a:solidFill>
                  <a:srgbClr val="343432"/>
                </a:solidFill>
                <a:latin typeface="Montserrat"/>
                <a:ea typeface="Montserrat"/>
                <a:cs typeface="Montserrat"/>
                <a:sym typeface="Montserrat"/>
              </a:rPr>
              <a:t>CEO</a:t>
            </a:r>
            <a:r>
              <a:rPr lang="id" sz="749">
                <a:solidFill>
                  <a:srgbClr val="343432"/>
                </a:solidFill>
                <a:latin typeface="Montserrat"/>
                <a:ea typeface="Montserrat"/>
                <a:cs typeface="Montserrat"/>
                <a:sym typeface="Montserrat"/>
              </a:rPr>
              <a:t> himself, Mr. Neymar as </a:t>
            </a:r>
            <a:r>
              <a:rPr b="1" lang="id" sz="749">
                <a:solidFill>
                  <a:srgbClr val="343432"/>
                </a:solidFill>
                <a:latin typeface="Montserrat"/>
                <a:ea typeface="Montserrat"/>
                <a:cs typeface="Montserrat"/>
                <a:sym typeface="Montserrat"/>
              </a:rPr>
              <a:t>Head of Data</a:t>
            </a:r>
            <a:r>
              <a:rPr lang="id" sz="749">
                <a:solidFill>
                  <a:srgbClr val="343432"/>
                </a:solidFill>
                <a:latin typeface="Montserrat"/>
                <a:ea typeface="Montserrat"/>
                <a:cs typeface="Montserrat"/>
                <a:sym typeface="Montserrat"/>
              </a:rPr>
              <a:t>, and also the </a:t>
            </a:r>
            <a:r>
              <a:rPr b="1" lang="id" sz="749">
                <a:solidFill>
                  <a:srgbClr val="343432"/>
                </a:solidFill>
                <a:latin typeface="Montserrat"/>
                <a:ea typeface="Montserrat"/>
                <a:cs typeface="Montserrat"/>
                <a:sym typeface="Montserrat"/>
              </a:rPr>
              <a:t>other executives</a:t>
            </a:r>
            <a:r>
              <a:rPr lang="id" sz="749">
                <a:solidFill>
                  <a:srgbClr val="343432"/>
                </a:solidFill>
                <a:latin typeface="Montserrat"/>
                <a:ea typeface="Montserrat"/>
                <a:cs typeface="Montserrat"/>
                <a:sym typeface="Montserrat"/>
              </a:rPr>
              <a:t>.</a:t>
            </a:r>
            <a:endParaRPr sz="400"/>
          </a:p>
        </p:txBody>
      </p:sp>
      <p:sp>
        <p:nvSpPr>
          <p:cNvPr id="295" name="Google Shape;295;p38"/>
          <p:cNvSpPr txBox="1"/>
          <p:nvPr/>
        </p:nvSpPr>
        <p:spPr>
          <a:xfrm>
            <a:off x="3874375" y="2230025"/>
            <a:ext cx="1506900" cy="130800"/>
          </a:xfrm>
          <a:prstGeom prst="rect">
            <a:avLst/>
          </a:prstGeom>
          <a:noFill/>
          <a:ln>
            <a:noFill/>
          </a:ln>
        </p:spPr>
        <p:txBody>
          <a:bodyPr anchorCtr="0" anchor="t" bIns="0" lIns="0" spcFirstLastPara="1" rIns="0" wrap="square" tIns="0">
            <a:spAutoFit/>
          </a:bodyPr>
          <a:lstStyle/>
          <a:p>
            <a:pPr indent="0" lvl="0" marL="0" marR="0" rtl="0" algn="ctr">
              <a:lnSpc>
                <a:spcPct val="128013"/>
              </a:lnSpc>
              <a:spcBef>
                <a:spcPts val="0"/>
              </a:spcBef>
              <a:spcAft>
                <a:spcPts val="0"/>
              </a:spcAft>
              <a:buNone/>
            </a:pPr>
            <a:r>
              <a:rPr b="1" lang="id" sz="849">
                <a:solidFill>
                  <a:srgbClr val="343432"/>
                </a:solidFill>
                <a:latin typeface="Montserrat"/>
                <a:ea typeface="Montserrat"/>
                <a:cs typeface="Montserrat"/>
                <a:sym typeface="Montserrat"/>
              </a:rPr>
              <a:t>Why</a:t>
            </a:r>
            <a:endParaRPr b="1" sz="200"/>
          </a:p>
        </p:txBody>
      </p:sp>
      <p:sp>
        <p:nvSpPr>
          <p:cNvPr id="296" name="Google Shape;296;p38"/>
          <p:cNvSpPr txBox="1"/>
          <p:nvPr/>
        </p:nvSpPr>
        <p:spPr>
          <a:xfrm>
            <a:off x="3471878" y="2398369"/>
            <a:ext cx="2317500" cy="558000"/>
          </a:xfrm>
          <a:prstGeom prst="rect">
            <a:avLst/>
          </a:prstGeom>
          <a:noFill/>
          <a:ln>
            <a:noFill/>
          </a:ln>
        </p:spPr>
        <p:txBody>
          <a:bodyPr anchorCtr="0" anchor="t" bIns="0" lIns="0" spcFirstLastPara="1" rIns="0" wrap="square" tIns="0">
            <a:spAutoFit/>
          </a:bodyPr>
          <a:lstStyle/>
          <a:p>
            <a:pPr indent="0" lvl="0" marL="0" marR="0" rtl="0" algn="just">
              <a:lnSpc>
                <a:spcPct val="128013"/>
              </a:lnSpc>
              <a:spcBef>
                <a:spcPts val="0"/>
              </a:spcBef>
              <a:spcAft>
                <a:spcPts val="0"/>
              </a:spcAft>
              <a:buNone/>
            </a:pPr>
            <a:r>
              <a:rPr lang="id" sz="749">
                <a:solidFill>
                  <a:srgbClr val="343432"/>
                </a:solidFill>
                <a:latin typeface="Montserrat"/>
                <a:ea typeface="Montserrat"/>
                <a:cs typeface="Montserrat"/>
                <a:sym typeface="Montserrat"/>
              </a:rPr>
              <a:t>The reason is to help </a:t>
            </a:r>
            <a:r>
              <a:rPr b="1" lang="id" sz="749">
                <a:solidFill>
                  <a:srgbClr val="343432"/>
                </a:solidFill>
                <a:latin typeface="Montserrat"/>
                <a:ea typeface="Montserrat"/>
                <a:cs typeface="Montserrat"/>
                <a:sym typeface="Montserrat"/>
              </a:rPr>
              <a:t>CEO</a:t>
            </a:r>
            <a:r>
              <a:rPr lang="id" sz="749">
                <a:solidFill>
                  <a:srgbClr val="343432"/>
                </a:solidFill>
                <a:latin typeface="Montserrat"/>
                <a:ea typeface="Montserrat"/>
                <a:cs typeface="Montserrat"/>
                <a:sym typeface="Montserrat"/>
              </a:rPr>
              <a:t> in </a:t>
            </a:r>
            <a:r>
              <a:rPr b="1" lang="id" sz="749">
                <a:solidFill>
                  <a:srgbClr val="343432"/>
                </a:solidFill>
                <a:latin typeface="Montserrat"/>
                <a:ea typeface="Montserrat"/>
                <a:cs typeface="Montserrat"/>
                <a:sym typeface="Montserrat"/>
              </a:rPr>
              <a:t>understanding business performance better</a:t>
            </a:r>
            <a:r>
              <a:rPr lang="id" sz="749">
                <a:solidFill>
                  <a:srgbClr val="343432"/>
                </a:solidFill>
                <a:latin typeface="Montserrat"/>
                <a:ea typeface="Montserrat"/>
                <a:cs typeface="Montserrat"/>
                <a:sym typeface="Montserrat"/>
              </a:rPr>
              <a:t> with capture and understand more metrics and make data </a:t>
            </a:r>
            <a:r>
              <a:rPr b="1" lang="id" sz="749">
                <a:solidFill>
                  <a:srgbClr val="343432"/>
                </a:solidFill>
                <a:latin typeface="Montserrat"/>
                <a:ea typeface="Montserrat"/>
                <a:cs typeface="Montserrat"/>
                <a:sym typeface="Montserrat"/>
              </a:rPr>
              <a:t>more comprehensive and insightful</a:t>
            </a:r>
            <a:r>
              <a:rPr lang="id" sz="749">
                <a:solidFill>
                  <a:srgbClr val="343432"/>
                </a:solidFill>
                <a:latin typeface="Montserrat"/>
                <a:ea typeface="Montserrat"/>
                <a:cs typeface="Montserrat"/>
                <a:sym typeface="Montserrat"/>
              </a:rPr>
              <a:t>.</a:t>
            </a:r>
            <a:endParaRPr sz="400"/>
          </a:p>
        </p:txBody>
      </p:sp>
      <p:sp>
        <p:nvSpPr>
          <p:cNvPr id="297" name="Google Shape;297;p38"/>
          <p:cNvSpPr txBox="1"/>
          <p:nvPr/>
        </p:nvSpPr>
        <p:spPr>
          <a:xfrm>
            <a:off x="6561251" y="3356325"/>
            <a:ext cx="1470600" cy="130800"/>
          </a:xfrm>
          <a:prstGeom prst="rect">
            <a:avLst/>
          </a:prstGeom>
          <a:noFill/>
          <a:ln>
            <a:noFill/>
          </a:ln>
        </p:spPr>
        <p:txBody>
          <a:bodyPr anchorCtr="0" anchor="t" bIns="0" lIns="0" spcFirstLastPara="1" rIns="0" wrap="square" tIns="0">
            <a:spAutoFit/>
          </a:bodyPr>
          <a:lstStyle/>
          <a:p>
            <a:pPr indent="0" lvl="0" marL="0" marR="0" rtl="0" algn="ctr">
              <a:lnSpc>
                <a:spcPct val="128013"/>
              </a:lnSpc>
              <a:spcBef>
                <a:spcPts val="0"/>
              </a:spcBef>
              <a:spcAft>
                <a:spcPts val="0"/>
              </a:spcAft>
              <a:buNone/>
            </a:pPr>
            <a:r>
              <a:rPr b="1" lang="id" sz="849">
                <a:solidFill>
                  <a:srgbClr val="343432"/>
                </a:solidFill>
                <a:latin typeface="Montserrat"/>
                <a:ea typeface="Montserrat"/>
                <a:cs typeface="Montserrat"/>
                <a:sym typeface="Montserrat"/>
              </a:rPr>
              <a:t>What</a:t>
            </a:r>
            <a:endParaRPr b="1" sz="200"/>
          </a:p>
        </p:txBody>
      </p:sp>
      <p:sp>
        <p:nvSpPr>
          <p:cNvPr id="298" name="Google Shape;298;p38"/>
          <p:cNvSpPr txBox="1"/>
          <p:nvPr/>
        </p:nvSpPr>
        <p:spPr>
          <a:xfrm>
            <a:off x="6168450" y="3524667"/>
            <a:ext cx="2261700" cy="1148400"/>
          </a:xfrm>
          <a:prstGeom prst="rect">
            <a:avLst/>
          </a:prstGeom>
          <a:noFill/>
          <a:ln>
            <a:noFill/>
          </a:ln>
        </p:spPr>
        <p:txBody>
          <a:bodyPr anchorCtr="0" anchor="t" bIns="0" lIns="0" spcFirstLastPara="1" rIns="0" wrap="square" tIns="0">
            <a:spAutoFit/>
          </a:bodyPr>
          <a:lstStyle/>
          <a:p>
            <a:pPr indent="0" lvl="0" marL="0" marR="0" rtl="0" algn="just">
              <a:lnSpc>
                <a:spcPct val="128013"/>
              </a:lnSpc>
              <a:spcBef>
                <a:spcPts val="0"/>
              </a:spcBef>
              <a:spcAft>
                <a:spcPts val="0"/>
              </a:spcAft>
              <a:buNone/>
            </a:pPr>
            <a:r>
              <a:rPr lang="id" sz="749">
                <a:solidFill>
                  <a:srgbClr val="343432"/>
                </a:solidFill>
                <a:latin typeface="Montserrat"/>
                <a:ea typeface="Montserrat"/>
                <a:cs typeface="Montserrat"/>
                <a:sym typeface="Montserrat"/>
              </a:rPr>
              <a:t>By </a:t>
            </a:r>
            <a:r>
              <a:rPr b="1" lang="id" sz="749">
                <a:solidFill>
                  <a:srgbClr val="343432"/>
                </a:solidFill>
                <a:latin typeface="Montserrat"/>
                <a:ea typeface="Montserrat"/>
                <a:cs typeface="Montserrat"/>
                <a:sym typeface="Montserrat"/>
              </a:rPr>
              <a:t>addressing some metrics</a:t>
            </a:r>
            <a:r>
              <a:rPr lang="id" sz="749">
                <a:solidFill>
                  <a:srgbClr val="343432"/>
                </a:solidFill>
                <a:latin typeface="Montserrat"/>
                <a:ea typeface="Montserrat"/>
                <a:cs typeface="Montserrat"/>
                <a:sym typeface="Montserrat"/>
              </a:rPr>
              <a:t> that are suitable the company’s needs, such as :</a:t>
            </a:r>
            <a:endParaRPr sz="749">
              <a:solidFill>
                <a:srgbClr val="343432"/>
              </a:solidFill>
              <a:latin typeface="Montserrat"/>
              <a:ea typeface="Montserrat"/>
              <a:cs typeface="Montserrat"/>
              <a:sym typeface="Montserrat"/>
            </a:endParaRPr>
          </a:p>
          <a:p>
            <a:pPr indent="0" lvl="0" marL="0" marR="0" rtl="0" algn="just">
              <a:lnSpc>
                <a:spcPct val="128013"/>
              </a:lnSpc>
              <a:spcBef>
                <a:spcPts val="0"/>
              </a:spcBef>
              <a:spcAft>
                <a:spcPts val="0"/>
              </a:spcAft>
              <a:buNone/>
            </a:pPr>
            <a:r>
              <a:rPr lang="id" sz="749">
                <a:solidFill>
                  <a:srgbClr val="343432"/>
                </a:solidFill>
                <a:latin typeface="Montserrat"/>
                <a:ea typeface="Montserrat"/>
                <a:cs typeface="Montserrat"/>
                <a:sym typeface="Montserrat"/>
              </a:rPr>
              <a:t>- Sales Success</a:t>
            </a:r>
            <a:endParaRPr sz="749">
              <a:solidFill>
                <a:srgbClr val="343432"/>
              </a:solidFill>
              <a:latin typeface="Montserrat"/>
              <a:ea typeface="Montserrat"/>
              <a:cs typeface="Montserrat"/>
              <a:sym typeface="Montserrat"/>
            </a:endParaRPr>
          </a:p>
          <a:p>
            <a:pPr indent="0" lvl="0" marL="0" marR="0" rtl="0" algn="just">
              <a:lnSpc>
                <a:spcPct val="128013"/>
              </a:lnSpc>
              <a:spcBef>
                <a:spcPts val="0"/>
              </a:spcBef>
              <a:spcAft>
                <a:spcPts val="0"/>
              </a:spcAft>
              <a:buNone/>
            </a:pPr>
            <a:r>
              <a:rPr lang="id" sz="749">
                <a:solidFill>
                  <a:srgbClr val="343432"/>
                </a:solidFill>
                <a:latin typeface="Montserrat"/>
                <a:ea typeface="Montserrat"/>
                <a:cs typeface="Montserrat"/>
                <a:sym typeface="Montserrat"/>
              </a:rPr>
              <a:t>- Abandoned Sales</a:t>
            </a:r>
            <a:endParaRPr sz="749">
              <a:solidFill>
                <a:srgbClr val="343432"/>
              </a:solidFill>
              <a:latin typeface="Montserrat"/>
              <a:ea typeface="Montserrat"/>
              <a:cs typeface="Montserrat"/>
              <a:sym typeface="Montserrat"/>
            </a:endParaRPr>
          </a:p>
          <a:p>
            <a:pPr indent="0" lvl="0" marL="0" marR="0" rtl="0" algn="just">
              <a:lnSpc>
                <a:spcPct val="128013"/>
              </a:lnSpc>
              <a:spcBef>
                <a:spcPts val="0"/>
              </a:spcBef>
              <a:spcAft>
                <a:spcPts val="0"/>
              </a:spcAft>
              <a:buNone/>
            </a:pPr>
            <a:r>
              <a:rPr lang="id" sz="749">
                <a:solidFill>
                  <a:srgbClr val="343432"/>
                </a:solidFill>
                <a:latin typeface="Montserrat"/>
                <a:ea typeface="Montserrat"/>
                <a:cs typeface="Montserrat"/>
                <a:sym typeface="Montserrat"/>
              </a:rPr>
              <a:t>- Return Sales</a:t>
            </a:r>
            <a:endParaRPr sz="749">
              <a:solidFill>
                <a:srgbClr val="343432"/>
              </a:solidFill>
              <a:latin typeface="Montserrat"/>
              <a:ea typeface="Montserrat"/>
              <a:cs typeface="Montserrat"/>
              <a:sym typeface="Montserrat"/>
            </a:endParaRPr>
          </a:p>
          <a:p>
            <a:pPr indent="0" lvl="0" marL="0" marR="0" rtl="0" algn="just">
              <a:lnSpc>
                <a:spcPct val="128013"/>
              </a:lnSpc>
              <a:spcBef>
                <a:spcPts val="0"/>
              </a:spcBef>
              <a:spcAft>
                <a:spcPts val="0"/>
              </a:spcAft>
              <a:buNone/>
            </a:pPr>
            <a:r>
              <a:rPr lang="id" sz="749">
                <a:solidFill>
                  <a:srgbClr val="343432"/>
                </a:solidFill>
                <a:latin typeface="Montserrat"/>
                <a:ea typeface="Montserrat"/>
                <a:cs typeface="Montserrat"/>
                <a:sym typeface="Montserrat"/>
              </a:rPr>
              <a:t>- Purchase Order per Month</a:t>
            </a:r>
            <a:endParaRPr sz="749">
              <a:solidFill>
                <a:srgbClr val="343432"/>
              </a:solidFill>
              <a:latin typeface="Montserrat"/>
              <a:ea typeface="Montserrat"/>
              <a:cs typeface="Montserrat"/>
              <a:sym typeface="Montserrat"/>
            </a:endParaRPr>
          </a:p>
          <a:p>
            <a:pPr indent="0" lvl="0" marL="0" marR="0" rtl="0" algn="just">
              <a:lnSpc>
                <a:spcPct val="128013"/>
              </a:lnSpc>
              <a:spcBef>
                <a:spcPts val="0"/>
              </a:spcBef>
              <a:spcAft>
                <a:spcPts val="0"/>
              </a:spcAft>
              <a:buNone/>
            </a:pPr>
            <a:r>
              <a:rPr lang="id" sz="749">
                <a:solidFill>
                  <a:srgbClr val="343432"/>
                </a:solidFill>
                <a:latin typeface="Montserrat"/>
                <a:ea typeface="Montserrat"/>
                <a:cs typeface="Montserrat"/>
                <a:sym typeface="Montserrat"/>
              </a:rPr>
              <a:t>- Session Duration per Customer</a:t>
            </a:r>
            <a:endParaRPr sz="749">
              <a:solidFill>
                <a:srgbClr val="343432"/>
              </a:solidFill>
              <a:latin typeface="Montserrat"/>
              <a:ea typeface="Montserrat"/>
              <a:cs typeface="Montserrat"/>
              <a:sym typeface="Montserrat"/>
            </a:endParaRPr>
          </a:p>
          <a:p>
            <a:pPr indent="0" lvl="0" marL="0" marR="0" rtl="0" algn="just">
              <a:lnSpc>
                <a:spcPct val="128013"/>
              </a:lnSpc>
              <a:spcBef>
                <a:spcPts val="0"/>
              </a:spcBef>
              <a:spcAft>
                <a:spcPts val="0"/>
              </a:spcAft>
              <a:buNone/>
            </a:pPr>
            <a:r>
              <a:rPr lang="id" sz="749">
                <a:solidFill>
                  <a:srgbClr val="343432"/>
                </a:solidFill>
                <a:latin typeface="Montserrat"/>
                <a:ea typeface="Montserrat"/>
                <a:cs typeface="Montserrat"/>
                <a:sym typeface="Montserrat"/>
              </a:rPr>
              <a:t>- Company Profit</a:t>
            </a:r>
            <a:endParaRPr sz="749">
              <a:solidFill>
                <a:srgbClr val="343432"/>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grpSp>
        <p:nvGrpSpPr>
          <p:cNvPr id="307" name="Google Shape;307;p39"/>
          <p:cNvGrpSpPr/>
          <p:nvPr/>
        </p:nvGrpSpPr>
        <p:grpSpPr>
          <a:xfrm>
            <a:off x="-4972763" y="-1097358"/>
            <a:ext cx="6127207" cy="6240872"/>
            <a:chOff x="0" y="0"/>
            <a:chExt cx="832094" cy="847530"/>
          </a:xfrm>
        </p:grpSpPr>
        <p:sp>
          <p:nvSpPr>
            <p:cNvPr id="308" name="Google Shape;308;p39"/>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309" name="Google Shape;309;p39"/>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10" name="Google Shape;310;p39"/>
          <p:cNvGrpSpPr/>
          <p:nvPr/>
        </p:nvGrpSpPr>
        <p:grpSpPr>
          <a:xfrm>
            <a:off x="8694038" y="1698031"/>
            <a:ext cx="3179105" cy="3179105"/>
            <a:chOff x="0" y="0"/>
            <a:chExt cx="812800" cy="812800"/>
          </a:xfrm>
        </p:grpSpPr>
        <p:sp>
          <p:nvSpPr>
            <p:cNvPr id="311" name="Google Shape;311;p3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312" name="Google Shape;312;p3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3" name="Google Shape;313;p39"/>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Preparation</a:t>
            </a:r>
            <a:endParaRPr sz="3200">
              <a:solidFill>
                <a:schemeClr val="dk2"/>
              </a:solidFill>
              <a:latin typeface="Montserrat ExtraBold"/>
              <a:ea typeface="Montserrat ExtraBold"/>
              <a:cs typeface="Montserrat ExtraBold"/>
              <a:sym typeface="Montserrat ExtraBold"/>
            </a:endParaRPr>
          </a:p>
        </p:txBody>
      </p:sp>
      <p:grpSp>
        <p:nvGrpSpPr>
          <p:cNvPr id="314" name="Google Shape;314;p39"/>
          <p:cNvGrpSpPr/>
          <p:nvPr/>
        </p:nvGrpSpPr>
        <p:grpSpPr>
          <a:xfrm>
            <a:off x="8582536" y="2205723"/>
            <a:ext cx="3179105" cy="3179105"/>
            <a:chOff x="0" y="0"/>
            <a:chExt cx="812800" cy="812800"/>
          </a:xfrm>
        </p:grpSpPr>
        <p:sp>
          <p:nvSpPr>
            <p:cNvPr id="315" name="Google Shape;315;p39"/>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316" name="Google Shape;316;p39"/>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17" name="Google Shape;317;p39"/>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Connect and Combine / Join</a:t>
            </a:r>
            <a:endParaRPr b="1" sz="1300">
              <a:solidFill>
                <a:srgbClr val="595959"/>
              </a:solidFill>
              <a:latin typeface="Montserrat"/>
              <a:ea typeface="Montserrat"/>
              <a:cs typeface="Montserrat"/>
              <a:sym typeface="Montserrat"/>
            </a:endParaRPr>
          </a:p>
        </p:txBody>
      </p:sp>
      <p:pic>
        <p:nvPicPr>
          <p:cNvPr id="318" name="Google Shape;318;p39"/>
          <p:cNvPicPr preferRelativeResize="0"/>
          <p:nvPr/>
        </p:nvPicPr>
        <p:blipFill>
          <a:blip r:embed="rId3">
            <a:alphaModFix/>
          </a:blip>
          <a:stretch>
            <a:fillRect/>
          </a:stretch>
        </p:blipFill>
        <p:spPr>
          <a:xfrm>
            <a:off x="4812049" y="1621827"/>
            <a:ext cx="3545434" cy="1244275"/>
          </a:xfrm>
          <a:prstGeom prst="rect">
            <a:avLst/>
          </a:prstGeom>
          <a:noFill/>
          <a:ln>
            <a:noFill/>
          </a:ln>
        </p:spPr>
      </p:pic>
      <p:pic>
        <p:nvPicPr>
          <p:cNvPr id="319" name="Google Shape;319;p39"/>
          <p:cNvPicPr preferRelativeResize="0"/>
          <p:nvPr/>
        </p:nvPicPr>
        <p:blipFill>
          <a:blip r:embed="rId4">
            <a:alphaModFix/>
          </a:blip>
          <a:stretch>
            <a:fillRect/>
          </a:stretch>
        </p:blipFill>
        <p:spPr>
          <a:xfrm>
            <a:off x="6178046" y="3049776"/>
            <a:ext cx="1996326" cy="492600"/>
          </a:xfrm>
          <a:prstGeom prst="rect">
            <a:avLst/>
          </a:prstGeom>
          <a:noFill/>
          <a:ln>
            <a:noFill/>
          </a:ln>
        </p:spPr>
      </p:pic>
      <p:pic>
        <p:nvPicPr>
          <p:cNvPr id="320" name="Google Shape;320;p39"/>
          <p:cNvPicPr preferRelativeResize="0"/>
          <p:nvPr/>
        </p:nvPicPr>
        <p:blipFill>
          <a:blip r:embed="rId5">
            <a:alphaModFix/>
          </a:blip>
          <a:stretch>
            <a:fillRect/>
          </a:stretch>
        </p:blipFill>
        <p:spPr>
          <a:xfrm>
            <a:off x="6178050" y="3780500"/>
            <a:ext cx="2044575" cy="492600"/>
          </a:xfrm>
          <a:prstGeom prst="rect">
            <a:avLst/>
          </a:prstGeom>
          <a:noFill/>
          <a:ln>
            <a:noFill/>
          </a:ln>
        </p:spPr>
      </p:pic>
      <p:sp>
        <p:nvSpPr>
          <p:cNvPr id="321" name="Google Shape;321;p39"/>
          <p:cNvSpPr txBox="1"/>
          <p:nvPr/>
        </p:nvSpPr>
        <p:spPr>
          <a:xfrm>
            <a:off x="867500" y="1458100"/>
            <a:ext cx="3704400" cy="30381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1"/>
              </a:buClr>
              <a:buSzPts val="1200"/>
              <a:buFont typeface="Lato"/>
              <a:buChar char="●"/>
            </a:pPr>
            <a:r>
              <a:rPr lang="id" sz="1200">
                <a:solidFill>
                  <a:schemeClr val="accent1"/>
                </a:solidFill>
                <a:latin typeface="Montserrat"/>
                <a:ea typeface="Montserrat"/>
                <a:cs typeface="Montserrat"/>
                <a:sym typeface="Montserrat"/>
              </a:rPr>
              <a:t>Add a connection to </a:t>
            </a:r>
            <a:r>
              <a:rPr b="1" lang="id" sz="1200">
                <a:solidFill>
                  <a:schemeClr val="accent1"/>
                </a:solidFill>
                <a:latin typeface="Montserrat"/>
                <a:ea typeface="Montserrat"/>
                <a:cs typeface="Montserrat"/>
                <a:sym typeface="Montserrat"/>
              </a:rPr>
              <a:t>WishfulBazaar</a:t>
            </a:r>
            <a:r>
              <a:rPr lang="id" sz="1200">
                <a:solidFill>
                  <a:schemeClr val="accent1"/>
                </a:solidFill>
                <a:latin typeface="Montserrat"/>
                <a:ea typeface="Montserrat"/>
                <a:cs typeface="Montserrat"/>
                <a:sym typeface="Montserrat"/>
              </a:rPr>
              <a:t> dataset. The files that we used in </a:t>
            </a:r>
            <a:r>
              <a:rPr b="1" lang="id" sz="1200">
                <a:solidFill>
                  <a:schemeClr val="accent1"/>
                </a:solidFill>
                <a:latin typeface="Montserrat"/>
                <a:ea typeface="Montserrat"/>
                <a:cs typeface="Montserrat"/>
                <a:sym typeface="Montserrat"/>
              </a:rPr>
              <a:t>Excel</a:t>
            </a:r>
            <a:r>
              <a:rPr lang="id" sz="1200">
                <a:solidFill>
                  <a:schemeClr val="accent1"/>
                </a:solidFill>
                <a:latin typeface="Montserrat"/>
                <a:ea typeface="Montserrat"/>
                <a:cs typeface="Montserrat"/>
                <a:sym typeface="Montserrat"/>
              </a:rPr>
              <a:t> file format.</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Lato"/>
              <a:buChar char="●"/>
            </a:pPr>
            <a:r>
              <a:rPr lang="id" sz="1200">
                <a:solidFill>
                  <a:schemeClr val="accent1"/>
                </a:solidFill>
                <a:latin typeface="Montserrat"/>
                <a:ea typeface="Montserrat"/>
                <a:cs typeface="Montserrat"/>
                <a:sym typeface="Montserrat"/>
              </a:rPr>
              <a:t>Combine the </a:t>
            </a:r>
            <a:r>
              <a:rPr b="1" lang="id" sz="1200">
                <a:solidFill>
                  <a:schemeClr val="accent1"/>
                </a:solidFill>
                <a:latin typeface="Montserrat"/>
                <a:ea typeface="Montserrat"/>
                <a:cs typeface="Montserrat"/>
                <a:sym typeface="Montserrat"/>
              </a:rPr>
              <a:t>three tables</a:t>
            </a:r>
            <a:r>
              <a:rPr lang="id" sz="1200">
                <a:solidFill>
                  <a:schemeClr val="accent1"/>
                </a:solidFill>
                <a:latin typeface="Montserrat"/>
                <a:ea typeface="Montserrat"/>
                <a:cs typeface="Montserrat"/>
                <a:sym typeface="Montserrat"/>
              </a:rPr>
              <a:t> (OrderData, CampaignChannels, and Customer) with OrderData to CampaignChannels using </a:t>
            </a:r>
            <a:r>
              <a:rPr b="1" lang="id" sz="1200">
                <a:solidFill>
                  <a:schemeClr val="accent1"/>
                </a:solidFill>
                <a:latin typeface="Montserrat"/>
                <a:ea typeface="Montserrat"/>
                <a:cs typeface="Montserrat"/>
                <a:sym typeface="Montserrat"/>
              </a:rPr>
              <a:t>Session ID</a:t>
            </a:r>
            <a:r>
              <a:rPr lang="id" sz="1200">
                <a:solidFill>
                  <a:schemeClr val="accent1"/>
                </a:solidFill>
                <a:latin typeface="Montserrat"/>
                <a:ea typeface="Montserrat"/>
                <a:cs typeface="Montserrat"/>
                <a:sym typeface="Montserrat"/>
              </a:rPr>
              <a:t> and OrderData to Customer using </a:t>
            </a:r>
            <a:r>
              <a:rPr b="1" lang="id" sz="1200">
                <a:solidFill>
                  <a:schemeClr val="accent1"/>
                </a:solidFill>
                <a:latin typeface="Montserrat"/>
                <a:ea typeface="Montserrat"/>
                <a:cs typeface="Montserrat"/>
                <a:sym typeface="Montserrat"/>
              </a:rPr>
              <a:t>Customer ID</a:t>
            </a:r>
            <a:r>
              <a:rPr lang="id" sz="1200">
                <a:solidFill>
                  <a:schemeClr val="accent1"/>
                </a:solidFill>
                <a:latin typeface="Montserrat"/>
                <a:ea typeface="Montserrat"/>
                <a:cs typeface="Montserrat"/>
                <a:sym typeface="Montserrat"/>
              </a:rPr>
              <a:t>.</a:t>
            </a:r>
            <a:endParaRPr sz="12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accent1"/>
              </a:solidFill>
              <a:latin typeface="Montserrat"/>
              <a:ea typeface="Montserrat"/>
              <a:cs typeface="Montserrat"/>
              <a:sym typeface="Montserrat"/>
            </a:endParaRPr>
          </a:p>
          <a:p>
            <a:pPr indent="-304800" lvl="0" marL="457200" rtl="0" algn="l">
              <a:spcBef>
                <a:spcPts val="0"/>
              </a:spcBef>
              <a:spcAft>
                <a:spcPts val="0"/>
              </a:spcAft>
              <a:buClr>
                <a:schemeClr val="accent1"/>
              </a:buClr>
              <a:buSzPts val="1200"/>
              <a:buFont typeface="Montserrat"/>
              <a:buChar char="●"/>
            </a:pPr>
            <a:r>
              <a:rPr lang="id" sz="1200">
                <a:solidFill>
                  <a:schemeClr val="accent1"/>
                </a:solidFill>
                <a:latin typeface="Montserrat"/>
                <a:ea typeface="Montserrat"/>
                <a:cs typeface="Montserrat"/>
                <a:sym typeface="Montserrat"/>
              </a:rPr>
              <a:t>The reason why we choose combine than join is because combine is more flexible, intuitive, and less errors. It preserve all data rows, similar to full outer join. And also, it maintain the original structure and level of detail from each table.</a:t>
            </a:r>
            <a:endParaRPr sz="1200">
              <a:solidFill>
                <a:schemeClr val="accent1"/>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grpSp>
        <p:nvGrpSpPr>
          <p:cNvPr id="330" name="Google Shape;330;p40"/>
          <p:cNvGrpSpPr/>
          <p:nvPr/>
        </p:nvGrpSpPr>
        <p:grpSpPr>
          <a:xfrm>
            <a:off x="-4972763" y="-1097358"/>
            <a:ext cx="6127207" cy="6240872"/>
            <a:chOff x="0" y="0"/>
            <a:chExt cx="832094" cy="847530"/>
          </a:xfrm>
        </p:grpSpPr>
        <p:sp>
          <p:nvSpPr>
            <p:cNvPr id="331" name="Google Shape;331;p40"/>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332" name="Google Shape;332;p40"/>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33" name="Google Shape;333;p40"/>
          <p:cNvGrpSpPr/>
          <p:nvPr/>
        </p:nvGrpSpPr>
        <p:grpSpPr>
          <a:xfrm>
            <a:off x="8694038" y="1698031"/>
            <a:ext cx="3179105" cy="3179105"/>
            <a:chOff x="0" y="0"/>
            <a:chExt cx="812800" cy="812800"/>
          </a:xfrm>
        </p:grpSpPr>
        <p:sp>
          <p:nvSpPr>
            <p:cNvPr id="334" name="Google Shape;334;p4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335" name="Google Shape;335;p4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36" name="Google Shape;336;p40"/>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Preparation</a:t>
            </a:r>
            <a:endParaRPr sz="3200">
              <a:solidFill>
                <a:schemeClr val="dk2"/>
              </a:solidFill>
              <a:latin typeface="Montserrat ExtraBold"/>
              <a:ea typeface="Montserrat ExtraBold"/>
              <a:cs typeface="Montserrat ExtraBold"/>
              <a:sym typeface="Montserrat ExtraBold"/>
            </a:endParaRPr>
          </a:p>
        </p:txBody>
      </p:sp>
      <p:grpSp>
        <p:nvGrpSpPr>
          <p:cNvPr id="337" name="Google Shape;337;p40"/>
          <p:cNvGrpSpPr/>
          <p:nvPr/>
        </p:nvGrpSpPr>
        <p:grpSpPr>
          <a:xfrm>
            <a:off x="8582536" y="2205723"/>
            <a:ext cx="3179105" cy="3179105"/>
            <a:chOff x="0" y="0"/>
            <a:chExt cx="812800" cy="812800"/>
          </a:xfrm>
        </p:grpSpPr>
        <p:sp>
          <p:nvSpPr>
            <p:cNvPr id="338" name="Google Shape;338;p40"/>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339" name="Google Shape;339;p40"/>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40" name="Google Shape;340;p40"/>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Check Data Type</a:t>
            </a:r>
            <a:endParaRPr b="1" sz="1300">
              <a:solidFill>
                <a:srgbClr val="595959"/>
              </a:solidFill>
              <a:latin typeface="Montserrat"/>
              <a:ea typeface="Montserrat"/>
              <a:cs typeface="Montserrat"/>
              <a:sym typeface="Montserrat"/>
            </a:endParaRPr>
          </a:p>
        </p:txBody>
      </p:sp>
      <p:pic>
        <p:nvPicPr>
          <p:cNvPr id="341" name="Google Shape;341;p40"/>
          <p:cNvPicPr preferRelativeResize="0"/>
          <p:nvPr/>
        </p:nvPicPr>
        <p:blipFill>
          <a:blip r:embed="rId3">
            <a:alphaModFix/>
          </a:blip>
          <a:stretch>
            <a:fillRect/>
          </a:stretch>
        </p:blipFill>
        <p:spPr>
          <a:xfrm>
            <a:off x="6260300" y="2086250"/>
            <a:ext cx="1506725" cy="657872"/>
          </a:xfrm>
          <a:prstGeom prst="rect">
            <a:avLst/>
          </a:prstGeom>
          <a:noFill/>
          <a:ln>
            <a:noFill/>
          </a:ln>
        </p:spPr>
      </p:pic>
      <p:sp>
        <p:nvSpPr>
          <p:cNvPr id="342" name="Google Shape;342;p40"/>
          <p:cNvSpPr txBox="1"/>
          <p:nvPr/>
        </p:nvSpPr>
        <p:spPr>
          <a:xfrm>
            <a:off x="1172300" y="4572500"/>
            <a:ext cx="231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900">
                <a:solidFill>
                  <a:schemeClr val="accent1"/>
                </a:solidFill>
                <a:latin typeface="Montserrat"/>
                <a:ea typeface="Montserrat"/>
                <a:cs typeface="Montserrat"/>
                <a:sym typeface="Montserrat"/>
              </a:rPr>
              <a:t>Order Table</a:t>
            </a:r>
            <a:endParaRPr b="1" sz="900">
              <a:solidFill>
                <a:schemeClr val="accent1"/>
              </a:solidFill>
              <a:latin typeface="Montserrat"/>
              <a:ea typeface="Montserrat"/>
              <a:cs typeface="Montserrat"/>
              <a:sym typeface="Montserrat"/>
            </a:endParaRPr>
          </a:p>
          <a:p>
            <a:pPr indent="0" lvl="0" marL="0" rtl="0" algn="l">
              <a:spcBef>
                <a:spcPts val="0"/>
              </a:spcBef>
              <a:spcAft>
                <a:spcPts val="0"/>
              </a:spcAft>
              <a:buNone/>
            </a:pPr>
            <a:r>
              <a:rPr lang="id" sz="900">
                <a:solidFill>
                  <a:schemeClr val="accent1"/>
                </a:solidFill>
                <a:latin typeface="Montserrat"/>
                <a:ea typeface="Montserrat"/>
                <a:cs typeface="Montserrat"/>
                <a:sym typeface="Montserrat"/>
              </a:rPr>
              <a:t>- Convert Customer ID into string</a:t>
            </a:r>
            <a:endParaRPr sz="900">
              <a:solidFill>
                <a:schemeClr val="accent1"/>
              </a:solidFill>
              <a:latin typeface="Montserrat"/>
              <a:ea typeface="Montserrat"/>
              <a:cs typeface="Montserrat"/>
              <a:sym typeface="Montserrat"/>
            </a:endParaRPr>
          </a:p>
          <a:p>
            <a:pPr indent="0" lvl="0" marL="0" rtl="0" algn="l">
              <a:spcBef>
                <a:spcPts val="0"/>
              </a:spcBef>
              <a:spcAft>
                <a:spcPts val="0"/>
              </a:spcAft>
              <a:buNone/>
            </a:pPr>
            <a:r>
              <a:rPr lang="id" sz="900">
                <a:solidFill>
                  <a:schemeClr val="accent1"/>
                </a:solidFill>
                <a:latin typeface="Montserrat"/>
                <a:ea typeface="Montserrat"/>
                <a:cs typeface="Montserrat"/>
                <a:sym typeface="Montserrat"/>
              </a:rPr>
              <a:t>- Convert Session ID into string</a:t>
            </a:r>
            <a:endParaRPr sz="9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900">
              <a:solidFill>
                <a:schemeClr val="accent1"/>
              </a:solidFill>
              <a:latin typeface="Montserrat"/>
              <a:ea typeface="Montserrat"/>
              <a:cs typeface="Montserrat"/>
              <a:sym typeface="Montserrat"/>
            </a:endParaRPr>
          </a:p>
        </p:txBody>
      </p:sp>
      <p:sp>
        <p:nvSpPr>
          <p:cNvPr id="343" name="Google Shape;343;p40"/>
          <p:cNvSpPr txBox="1"/>
          <p:nvPr/>
        </p:nvSpPr>
        <p:spPr>
          <a:xfrm>
            <a:off x="3763100" y="3505700"/>
            <a:ext cx="23127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900">
                <a:solidFill>
                  <a:schemeClr val="accent1"/>
                </a:solidFill>
                <a:latin typeface="Montserrat"/>
                <a:ea typeface="Montserrat"/>
                <a:cs typeface="Montserrat"/>
                <a:sym typeface="Montserrat"/>
              </a:rPr>
              <a:t>Customer Table</a:t>
            </a:r>
            <a:endParaRPr b="1" sz="900">
              <a:solidFill>
                <a:schemeClr val="accent1"/>
              </a:solidFill>
              <a:latin typeface="Montserrat"/>
              <a:ea typeface="Montserrat"/>
              <a:cs typeface="Montserrat"/>
              <a:sym typeface="Montserrat"/>
            </a:endParaRPr>
          </a:p>
          <a:p>
            <a:pPr indent="0" lvl="0" marL="0" rtl="0" algn="l">
              <a:spcBef>
                <a:spcPts val="0"/>
              </a:spcBef>
              <a:spcAft>
                <a:spcPts val="0"/>
              </a:spcAft>
              <a:buNone/>
            </a:pPr>
            <a:r>
              <a:rPr lang="id" sz="900">
                <a:solidFill>
                  <a:schemeClr val="accent1"/>
                </a:solidFill>
                <a:latin typeface="Montserrat"/>
                <a:ea typeface="Montserrat"/>
                <a:cs typeface="Montserrat"/>
                <a:sym typeface="Montserrat"/>
              </a:rPr>
              <a:t>- Convert Customer ID into string</a:t>
            </a:r>
            <a:endParaRPr sz="900">
              <a:solidFill>
                <a:schemeClr val="accent1"/>
              </a:solidFill>
              <a:latin typeface="Montserrat"/>
              <a:ea typeface="Montserrat"/>
              <a:cs typeface="Montserrat"/>
              <a:sym typeface="Montserrat"/>
            </a:endParaRPr>
          </a:p>
          <a:p>
            <a:pPr indent="0" lvl="0" marL="0" rtl="0" algn="l">
              <a:spcBef>
                <a:spcPts val="0"/>
              </a:spcBef>
              <a:spcAft>
                <a:spcPts val="0"/>
              </a:spcAft>
              <a:buNone/>
            </a:pPr>
            <a:r>
              <a:rPr lang="id" sz="900">
                <a:solidFill>
                  <a:schemeClr val="accent1"/>
                </a:solidFill>
                <a:latin typeface="Montserrat"/>
                <a:ea typeface="Montserrat"/>
                <a:cs typeface="Montserrat"/>
                <a:sym typeface="Montserrat"/>
              </a:rPr>
              <a:t>- Convert  Monthly Income into USD currency</a:t>
            </a:r>
            <a:endParaRPr sz="900">
              <a:solidFill>
                <a:schemeClr val="accent1"/>
              </a:solidFill>
              <a:latin typeface="Montserrat"/>
              <a:ea typeface="Montserrat"/>
              <a:cs typeface="Montserrat"/>
              <a:sym typeface="Montserrat"/>
            </a:endParaRPr>
          </a:p>
        </p:txBody>
      </p:sp>
      <p:pic>
        <p:nvPicPr>
          <p:cNvPr id="344" name="Google Shape;344;p40"/>
          <p:cNvPicPr preferRelativeResize="0"/>
          <p:nvPr/>
        </p:nvPicPr>
        <p:blipFill>
          <a:blip r:embed="rId4">
            <a:alphaModFix/>
          </a:blip>
          <a:stretch>
            <a:fillRect/>
          </a:stretch>
        </p:blipFill>
        <p:spPr>
          <a:xfrm>
            <a:off x="3905250" y="1690387"/>
            <a:ext cx="1506725" cy="1750765"/>
          </a:xfrm>
          <a:prstGeom prst="rect">
            <a:avLst/>
          </a:prstGeom>
          <a:noFill/>
          <a:ln>
            <a:noFill/>
          </a:ln>
        </p:spPr>
      </p:pic>
      <p:pic>
        <p:nvPicPr>
          <p:cNvPr id="345" name="Google Shape;345;p40"/>
          <p:cNvPicPr preferRelativeResize="0"/>
          <p:nvPr/>
        </p:nvPicPr>
        <p:blipFill>
          <a:blip r:embed="rId5">
            <a:alphaModFix/>
          </a:blip>
          <a:stretch>
            <a:fillRect/>
          </a:stretch>
        </p:blipFill>
        <p:spPr>
          <a:xfrm>
            <a:off x="1271600" y="1388950"/>
            <a:ext cx="1697400" cy="3119105"/>
          </a:xfrm>
          <a:prstGeom prst="rect">
            <a:avLst/>
          </a:prstGeom>
          <a:noFill/>
          <a:ln>
            <a:noFill/>
          </a:ln>
        </p:spPr>
      </p:pic>
      <p:sp>
        <p:nvSpPr>
          <p:cNvPr id="346" name="Google Shape;346;p40"/>
          <p:cNvSpPr txBox="1"/>
          <p:nvPr/>
        </p:nvSpPr>
        <p:spPr>
          <a:xfrm>
            <a:off x="6167725" y="2819900"/>
            <a:ext cx="2358600" cy="2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d" sz="900">
                <a:solidFill>
                  <a:schemeClr val="accent1"/>
                </a:solidFill>
                <a:latin typeface="Montserrat"/>
                <a:ea typeface="Montserrat"/>
                <a:cs typeface="Montserrat"/>
                <a:sym typeface="Montserrat"/>
              </a:rPr>
              <a:t>Campaign Channel Table</a:t>
            </a:r>
            <a:endParaRPr b="1" sz="900">
              <a:solidFill>
                <a:schemeClr val="accent1"/>
              </a:solidFill>
              <a:latin typeface="Montserrat"/>
              <a:ea typeface="Montserrat"/>
              <a:cs typeface="Montserrat"/>
              <a:sym typeface="Montserrat"/>
            </a:endParaRPr>
          </a:p>
          <a:p>
            <a:pPr indent="0" lvl="0" marL="0" rtl="0" algn="l">
              <a:spcBef>
                <a:spcPts val="0"/>
              </a:spcBef>
              <a:spcAft>
                <a:spcPts val="0"/>
              </a:spcAft>
              <a:buNone/>
            </a:pPr>
            <a:r>
              <a:rPr lang="id" sz="900">
                <a:solidFill>
                  <a:schemeClr val="accent1"/>
                </a:solidFill>
                <a:latin typeface="Montserrat"/>
                <a:ea typeface="Montserrat"/>
                <a:cs typeface="Montserrat"/>
                <a:sym typeface="Montserrat"/>
              </a:rPr>
              <a:t>- </a:t>
            </a:r>
            <a:r>
              <a:rPr lang="id" sz="900">
                <a:solidFill>
                  <a:schemeClr val="accent1"/>
                </a:solidFill>
                <a:latin typeface="Montserrat"/>
                <a:ea typeface="Montserrat"/>
                <a:cs typeface="Montserrat"/>
                <a:sym typeface="Montserrat"/>
              </a:rPr>
              <a:t>Convert Session ID into string</a:t>
            </a:r>
            <a:endParaRPr sz="900">
              <a:solidFill>
                <a:schemeClr val="accent1"/>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grpSp>
        <p:nvGrpSpPr>
          <p:cNvPr id="355" name="Google Shape;355;p41"/>
          <p:cNvGrpSpPr/>
          <p:nvPr/>
        </p:nvGrpSpPr>
        <p:grpSpPr>
          <a:xfrm>
            <a:off x="-4972763" y="-1097358"/>
            <a:ext cx="6127207" cy="6240872"/>
            <a:chOff x="0" y="0"/>
            <a:chExt cx="832094" cy="847530"/>
          </a:xfrm>
        </p:grpSpPr>
        <p:sp>
          <p:nvSpPr>
            <p:cNvPr id="356" name="Google Shape;356;p41"/>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357" name="Google Shape;357;p41"/>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58" name="Google Shape;358;p41"/>
          <p:cNvGrpSpPr/>
          <p:nvPr/>
        </p:nvGrpSpPr>
        <p:grpSpPr>
          <a:xfrm>
            <a:off x="8694038" y="1698031"/>
            <a:ext cx="3179105" cy="3179105"/>
            <a:chOff x="0" y="0"/>
            <a:chExt cx="812800" cy="812800"/>
          </a:xfrm>
        </p:grpSpPr>
        <p:sp>
          <p:nvSpPr>
            <p:cNvPr id="359" name="Google Shape;359;p41"/>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360" name="Google Shape;360;p41"/>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61" name="Google Shape;361;p41"/>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362" name="Google Shape;362;p41"/>
          <p:cNvGrpSpPr/>
          <p:nvPr/>
        </p:nvGrpSpPr>
        <p:grpSpPr>
          <a:xfrm>
            <a:off x="8582536" y="2205723"/>
            <a:ext cx="3179105" cy="3179105"/>
            <a:chOff x="0" y="0"/>
            <a:chExt cx="812800" cy="812800"/>
          </a:xfrm>
        </p:grpSpPr>
        <p:sp>
          <p:nvSpPr>
            <p:cNvPr id="363" name="Google Shape;363;p41"/>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364" name="Google Shape;364;p41"/>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65" name="Google Shape;365;p41"/>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Sales Success, Abandoned Sales, and Return Sales</a:t>
            </a:r>
            <a:endParaRPr b="1" sz="1300">
              <a:solidFill>
                <a:srgbClr val="595959"/>
              </a:solidFill>
              <a:latin typeface="Montserrat"/>
              <a:ea typeface="Montserrat"/>
              <a:cs typeface="Montserrat"/>
              <a:sym typeface="Montserrat"/>
            </a:endParaRPr>
          </a:p>
        </p:txBody>
      </p:sp>
      <p:pic>
        <p:nvPicPr>
          <p:cNvPr id="366" name="Google Shape;366;p41"/>
          <p:cNvPicPr preferRelativeResize="0"/>
          <p:nvPr/>
        </p:nvPicPr>
        <p:blipFill>
          <a:blip r:embed="rId3">
            <a:alphaModFix/>
          </a:blip>
          <a:stretch>
            <a:fillRect/>
          </a:stretch>
        </p:blipFill>
        <p:spPr>
          <a:xfrm>
            <a:off x="3764300" y="2427950"/>
            <a:ext cx="1721410" cy="923925"/>
          </a:xfrm>
          <a:prstGeom prst="rect">
            <a:avLst/>
          </a:prstGeom>
          <a:noFill/>
          <a:ln>
            <a:noFill/>
          </a:ln>
        </p:spPr>
      </p:pic>
      <p:pic>
        <p:nvPicPr>
          <p:cNvPr id="367" name="Google Shape;367;p41"/>
          <p:cNvPicPr preferRelativeResize="0"/>
          <p:nvPr/>
        </p:nvPicPr>
        <p:blipFill>
          <a:blip r:embed="rId4">
            <a:alphaModFix/>
          </a:blip>
          <a:stretch>
            <a:fillRect/>
          </a:stretch>
        </p:blipFill>
        <p:spPr>
          <a:xfrm>
            <a:off x="6183644" y="2418434"/>
            <a:ext cx="1685925" cy="952500"/>
          </a:xfrm>
          <a:prstGeom prst="rect">
            <a:avLst/>
          </a:prstGeom>
          <a:noFill/>
          <a:ln>
            <a:noFill/>
          </a:ln>
        </p:spPr>
      </p:pic>
      <p:pic>
        <p:nvPicPr>
          <p:cNvPr id="368" name="Google Shape;368;p41"/>
          <p:cNvPicPr preferRelativeResize="0"/>
          <p:nvPr/>
        </p:nvPicPr>
        <p:blipFill>
          <a:blip r:embed="rId5">
            <a:alphaModFix/>
          </a:blip>
          <a:stretch>
            <a:fillRect/>
          </a:stretch>
        </p:blipFill>
        <p:spPr>
          <a:xfrm>
            <a:off x="1306844" y="2456534"/>
            <a:ext cx="1695450" cy="923925"/>
          </a:xfrm>
          <a:prstGeom prst="rect">
            <a:avLst/>
          </a:prstGeom>
          <a:noFill/>
          <a:ln>
            <a:noFill/>
          </a:ln>
        </p:spPr>
      </p:pic>
      <p:sp>
        <p:nvSpPr>
          <p:cNvPr id="369" name="Google Shape;369;p41"/>
          <p:cNvSpPr txBox="1"/>
          <p:nvPr/>
        </p:nvSpPr>
        <p:spPr>
          <a:xfrm>
            <a:off x="1096100" y="3429500"/>
            <a:ext cx="231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900">
                <a:solidFill>
                  <a:schemeClr val="accent1"/>
                </a:solidFill>
                <a:latin typeface="Montserrat"/>
                <a:ea typeface="Montserrat"/>
                <a:cs typeface="Montserrat"/>
                <a:sym typeface="Montserrat"/>
              </a:rPr>
              <a:t>Total actual sales that Company made.</a:t>
            </a:r>
            <a:endParaRPr sz="9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900">
              <a:solidFill>
                <a:schemeClr val="accent1"/>
              </a:solidFill>
              <a:latin typeface="Montserrat"/>
              <a:ea typeface="Montserrat"/>
              <a:cs typeface="Montserrat"/>
              <a:sym typeface="Montserrat"/>
            </a:endParaRPr>
          </a:p>
        </p:txBody>
      </p:sp>
      <p:sp>
        <p:nvSpPr>
          <p:cNvPr id="370" name="Google Shape;370;p41"/>
          <p:cNvSpPr txBox="1"/>
          <p:nvPr/>
        </p:nvSpPr>
        <p:spPr>
          <a:xfrm>
            <a:off x="3534500" y="3429500"/>
            <a:ext cx="231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900">
                <a:solidFill>
                  <a:schemeClr val="accent1"/>
                </a:solidFill>
                <a:latin typeface="Montserrat"/>
                <a:ea typeface="Montserrat"/>
                <a:cs typeface="Montserrat"/>
                <a:sym typeface="Montserrat"/>
              </a:rPr>
              <a:t>Total potential sales that Company can made if the order is accepted.</a:t>
            </a:r>
            <a:endParaRPr sz="9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900">
              <a:solidFill>
                <a:schemeClr val="accent1"/>
              </a:solidFill>
              <a:latin typeface="Montserrat"/>
              <a:ea typeface="Montserrat"/>
              <a:cs typeface="Montserrat"/>
              <a:sym typeface="Montserrat"/>
            </a:endParaRPr>
          </a:p>
        </p:txBody>
      </p:sp>
      <p:sp>
        <p:nvSpPr>
          <p:cNvPr id="371" name="Google Shape;371;p41"/>
          <p:cNvSpPr txBox="1"/>
          <p:nvPr/>
        </p:nvSpPr>
        <p:spPr>
          <a:xfrm>
            <a:off x="5972900" y="3429500"/>
            <a:ext cx="2312700" cy="4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900">
                <a:solidFill>
                  <a:schemeClr val="accent1"/>
                </a:solidFill>
                <a:latin typeface="Montserrat"/>
                <a:ea typeface="Montserrat"/>
                <a:cs typeface="Montserrat"/>
                <a:sym typeface="Montserrat"/>
              </a:rPr>
              <a:t>Total potential sales that Company can made if no sales return.</a:t>
            </a:r>
            <a:endParaRPr sz="900">
              <a:solidFill>
                <a:schemeClr val="accent1"/>
              </a:solidFill>
              <a:latin typeface="Montserrat"/>
              <a:ea typeface="Montserrat"/>
              <a:cs typeface="Montserrat"/>
              <a:sym typeface="Montserrat"/>
            </a:endParaRPr>
          </a:p>
          <a:p>
            <a:pPr indent="0" lvl="0" marL="0" rtl="0" algn="l">
              <a:spcBef>
                <a:spcPts val="0"/>
              </a:spcBef>
              <a:spcAft>
                <a:spcPts val="0"/>
              </a:spcAft>
              <a:buNone/>
            </a:pPr>
            <a:r>
              <a:t/>
            </a:r>
            <a:endParaRPr sz="900">
              <a:solidFill>
                <a:schemeClr val="accent1"/>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grpSp>
        <p:nvGrpSpPr>
          <p:cNvPr id="380" name="Google Shape;380;p42"/>
          <p:cNvGrpSpPr/>
          <p:nvPr/>
        </p:nvGrpSpPr>
        <p:grpSpPr>
          <a:xfrm>
            <a:off x="-4972763" y="-1097358"/>
            <a:ext cx="6127207" cy="6240872"/>
            <a:chOff x="0" y="0"/>
            <a:chExt cx="832094" cy="847530"/>
          </a:xfrm>
        </p:grpSpPr>
        <p:sp>
          <p:nvSpPr>
            <p:cNvPr id="381" name="Google Shape;381;p42"/>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382" name="Google Shape;382;p42"/>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383" name="Google Shape;383;p42"/>
          <p:cNvGrpSpPr/>
          <p:nvPr/>
        </p:nvGrpSpPr>
        <p:grpSpPr>
          <a:xfrm>
            <a:off x="8694038" y="1698031"/>
            <a:ext cx="3179105" cy="3179105"/>
            <a:chOff x="0" y="0"/>
            <a:chExt cx="812800" cy="812800"/>
          </a:xfrm>
        </p:grpSpPr>
        <p:sp>
          <p:nvSpPr>
            <p:cNvPr id="384" name="Google Shape;384;p42"/>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385" name="Google Shape;385;p42"/>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86" name="Google Shape;386;p42"/>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387" name="Google Shape;387;p42"/>
          <p:cNvGrpSpPr/>
          <p:nvPr/>
        </p:nvGrpSpPr>
        <p:grpSpPr>
          <a:xfrm>
            <a:off x="8582536" y="2205723"/>
            <a:ext cx="3179105" cy="3179105"/>
            <a:chOff x="0" y="0"/>
            <a:chExt cx="812800" cy="812800"/>
          </a:xfrm>
        </p:grpSpPr>
        <p:sp>
          <p:nvSpPr>
            <p:cNvPr id="388" name="Google Shape;388;p42"/>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389" name="Google Shape;389;p42"/>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90" name="Google Shape;390;p42"/>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Payment Method Preferences per Sales</a:t>
            </a:r>
            <a:endParaRPr b="1" sz="1300">
              <a:solidFill>
                <a:srgbClr val="595959"/>
              </a:solidFill>
              <a:latin typeface="Montserrat"/>
              <a:ea typeface="Montserrat"/>
              <a:cs typeface="Montserrat"/>
              <a:sym typeface="Montserrat"/>
            </a:endParaRPr>
          </a:p>
        </p:txBody>
      </p:sp>
      <p:pic>
        <p:nvPicPr>
          <p:cNvPr id="391" name="Google Shape;391;p42"/>
          <p:cNvPicPr preferRelativeResize="0"/>
          <p:nvPr/>
        </p:nvPicPr>
        <p:blipFill>
          <a:blip r:embed="rId3">
            <a:alphaModFix/>
          </a:blip>
          <a:stretch>
            <a:fillRect/>
          </a:stretch>
        </p:blipFill>
        <p:spPr>
          <a:xfrm>
            <a:off x="2641576" y="1542898"/>
            <a:ext cx="4435200" cy="3428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43"/>
          <p:cNvGrpSpPr/>
          <p:nvPr/>
        </p:nvGrpSpPr>
        <p:grpSpPr>
          <a:xfrm>
            <a:off x="-4972763" y="-1097358"/>
            <a:ext cx="6127207" cy="6240872"/>
            <a:chOff x="0" y="0"/>
            <a:chExt cx="832094" cy="847530"/>
          </a:xfrm>
        </p:grpSpPr>
        <p:sp>
          <p:nvSpPr>
            <p:cNvPr id="401" name="Google Shape;401;p43"/>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402" name="Google Shape;402;p43"/>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03" name="Google Shape;403;p43"/>
          <p:cNvGrpSpPr/>
          <p:nvPr/>
        </p:nvGrpSpPr>
        <p:grpSpPr>
          <a:xfrm>
            <a:off x="8694038" y="1698031"/>
            <a:ext cx="3179105" cy="3179105"/>
            <a:chOff x="0" y="0"/>
            <a:chExt cx="812800" cy="812800"/>
          </a:xfrm>
        </p:grpSpPr>
        <p:sp>
          <p:nvSpPr>
            <p:cNvPr id="404" name="Google Shape;404;p43"/>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405" name="Google Shape;405;p43"/>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06" name="Google Shape;406;p43"/>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407" name="Google Shape;407;p43"/>
          <p:cNvGrpSpPr/>
          <p:nvPr/>
        </p:nvGrpSpPr>
        <p:grpSpPr>
          <a:xfrm>
            <a:off x="8582536" y="2205723"/>
            <a:ext cx="3179105" cy="3179105"/>
            <a:chOff x="0" y="0"/>
            <a:chExt cx="812800" cy="812800"/>
          </a:xfrm>
        </p:grpSpPr>
        <p:sp>
          <p:nvSpPr>
            <p:cNvPr id="408" name="Google Shape;408;p43"/>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409" name="Google Shape;409;p43"/>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10" name="Google Shape;410;p43"/>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Success Sales &amp; Abandoned Sales Trend</a:t>
            </a:r>
            <a:endParaRPr b="1" sz="1300">
              <a:solidFill>
                <a:srgbClr val="595959"/>
              </a:solidFill>
              <a:latin typeface="Montserrat"/>
              <a:ea typeface="Montserrat"/>
              <a:cs typeface="Montserrat"/>
              <a:sym typeface="Montserrat"/>
            </a:endParaRPr>
          </a:p>
        </p:txBody>
      </p:sp>
      <p:pic>
        <p:nvPicPr>
          <p:cNvPr id="411" name="Google Shape;411;p43"/>
          <p:cNvPicPr preferRelativeResize="0"/>
          <p:nvPr/>
        </p:nvPicPr>
        <p:blipFill>
          <a:blip r:embed="rId3">
            <a:alphaModFix/>
          </a:blip>
          <a:stretch>
            <a:fillRect/>
          </a:stretch>
        </p:blipFill>
        <p:spPr>
          <a:xfrm>
            <a:off x="1306844" y="1361159"/>
            <a:ext cx="6728551" cy="36299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grpSp>
        <p:nvGrpSpPr>
          <p:cNvPr id="420" name="Google Shape;420;p44"/>
          <p:cNvGrpSpPr/>
          <p:nvPr/>
        </p:nvGrpSpPr>
        <p:grpSpPr>
          <a:xfrm>
            <a:off x="-4972763" y="-1097358"/>
            <a:ext cx="6127207" cy="6240872"/>
            <a:chOff x="0" y="0"/>
            <a:chExt cx="832094" cy="847530"/>
          </a:xfrm>
        </p:grpSpPr>
        <p:sp>
          <p:nvSpPr>
            <p:cNvPr id="421" name="Google Shape;421;p44"/>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422" name="Google Shape;422;p44"/>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23" name="Google Shape;423;p44"/>
          <p:cNvGrpSpPr/>
          <p:nvPr/>
        </p:nvGrpSpPr>
        <p:grpSpPr>
          <a:xfrm>
            <a:off x="8694038" y="1698031"/>
            <a:ext cx="3179105" cy="3179105"/>
            <a:chOff x="0" y="0"/>
            <a:chExt cx="812800" cy="812800"/>
          </a:xfrm>
        </p:grpSpPr>
        <p:sp>
          <p:nvSpPr>
            <p:cNvPr id="424" name="Google Shape;424;p44"/>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425" name="Google Shape;425;p44"/>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26" name="Google Shape;426;p44"/>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427" name="Google Shape;427;p44"/>
          <p:cNvGrpSpPr/>
          <p:nvPr/>
        </p:nvGrpSpPr>
        <p:grpSpPr>
          <a:xfrm>
            <a:off x="8582536" y="2205723"/>
            <a:ext cx="3179105" cy="3179105"/>
            <a:chOff x="0" y="0"/>
            <a:chExt cx="812800" cy="812800"/>
          </a:xfrm>
        </p:grpSpPr>
        <p:sp>
          <p:nvSpPr>
            <p:cNvPr id="428" name="Google Shape;428;p44"/>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429" name="Google Shape;429;p44"/>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30" name="Google Shape;430;p44"/>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Sales (Sales Success) per Product Categories</a:t>
            </a:r>
            <a:endParaRPr b="1" sz="1300">
              <a:solidFill>
                <a:srgbClr val="595959"/>
              </a:solidFill>
              <a:latin typeface="Montserrat"/>
              <a:ea typeface="Montserrat"/>
              <a:cs typeface="Montserrat"/>
              <a:sym typeface="Montserrat"/>
            </a:endParaRPr>
          </a:p>
        </p:txBody>
      </p:sp>
      <p:pic>
        <p:nvPicPr>
          <p:cNvPr id="431" name="Google Shape;431;p44"/>
          <p:cNvPicPr preferRelativeResize="0"/>
          <p:nvPr/>
        </p:nvPicPr>
        <p:blipFill>
          <a:blip r:embed="rId3">
            <a:alphaModFix/>
          </a:blip>
          <a:stretch>
            <a:fillRect/>
          </a:stretch>
        </p:blipFill>
        <p:spPr>
          <a:xfrm>
            <a:off x="1306844" y="1361159"/>
            <a:ext cx="6797244" cy="36299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pSp>
        <p:nvGrpSpPr>
          <p:cNvPr id="440" name="Google Shape;440;p45"/>
          <p:cNvGrpSpPr/>
          <p:nvPr/>
        </p:nvGrpSpPr>
        <p:grpSpPr>
          <a:xfrm>
            <a:off x="-4972763" y="-1097358"/>
            <a:ext cx="6127207" cy="6240872"/>
            <a:chOff x="0" y="0"/>
            <a:chExt cx="832094" cy="847530"/>
          </a:xfrm>
        </p:grpSpPr>
        <p:sp>
          <p:nvSpPr>
            <p:cNvPr id="441" name="Google Shape;441;p45"/>
            <p:cNvSpPr/>
            <p:nvPr/>
          </p:nvSpPr>
          <p:spPr>
            <a:xfrm>
              <a:off x="0" y="0"/>
              <a:ext cx="832094" cy="847530"/>
            </a:xfrm>
            <a:custGeom>
              <a:rect b="b" l="l" r="r" t="t"/>
              <a:pathLst>
                <a:path extrusionOk="0" h="847530" w="832094">
                  <a:moveTo>
                    <a:pt x="416047" y="0"/>
                  </a:moveTo>
                  <a:lnTo>
                    <a:pt x="832094" y="323727"/>
                  </a:lnTo>
                  <a:lnTo>
                    <a:pt x="673179" y="847530"/>
                  </a:lnTo>
                  <a:lnTo>
                    <a:pt x="158916" y="847530"/>
                  </a:lnTo>
                  <a:lnTo>
                    <a:pt x="0" y="323727"/>
                  </a:lnTo>
                  <a:lnTo>
                    <a:pt x="416047" y="0"/>
                  </a:lnTo>
                  <a:close/>
                </a:path>
              </a:pathLst>
            </a:custGeom>
            <a:gradFill>
              <a:gsLst>
                <a:gs pos="0">
                  <a:srgbClr val="2FBAC2"/>
                </a:gs>
                <a:gs pos="100000">
                  <a:srgbClr val="005683"/>
                </a:gs>
              </a:gsLst>
              <a:lin ang="5400012" scaled="0"/>
            </a:gradFill>
            <a:ln>
              <a:noFill/>
            </a:ln>
          </p:spPr>
        </p:sp>
        <p:sp>
          <p:nvSpPr>
            <p:cNvPr id="442" name="Google Shape;442;p45"/>
            <p:cNvSpPr txBox="1"/>
            <p:nvPr/>
          </p:nvSpPr>
          <p:spPr>
            <a:xfrm>
              <a:off x="130015" y="173782"/>
              <a:ext cx="572100" cy="6207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grpSp>
        <p:nvGrpSpPr>
          <p:cNvPr id="443" name="Google Shape;443;p45"/>
          <p:cNvGrpSpPr/>
          <p:nvPr/>
        </p:nvGrpSpPr>
        <p:grpSpPr>
          <a:xfrm>
            <a:off x="8694038" y="1698031"/>
            <a:ext cx="3179105" cy="3179105"/>
            <a:chOff x="0" y="0"/>
            <a:chExt cx="812800" cy="812800"/>
          </a:xfrm>
        </p:grpSpPr>
        <p:sp>
          <p:nvSpPr>
            <p:cNvPr id="444" name="Google Shape;444;p45"/>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FBAC2"/>
                </a:gs>
                <a:gs pos="100000">
                  <a:srgbClr val="005683"/>
                </a:gs>
              </a:gsLst>
              <a:lin ang="5400012" scaled="0"/>
            </a:gradFill>
            <a:ln>
              <a:noFill/>
            </a:ln>
          </p:spPr>
        </p:sp>
        <p:sp>
          <p:nvSpPr>
            <p:cNvPr id="445" name="Google Shape;445;p45"/>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46" name="Google Shape;446;p45"/>
          <p:cNvSpPr txBox="1"/>
          <p:nvPr/>
        </p:nvSpPr>
        <p:spPr>
          <a:xfrm>
            <a:off x="2160825" y="500750"/>
            <a:ext cx="5900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600"/>
              <a:buNone/>
            </a:pPr>
            <a:r>
              <a:rPr lang="id" sz="3200">
                <a:solidFill>
                  <a:schemeClr val="dk2"/>
                </a:solidFill>
                <a:latin typeface="Montserrat ExtraBold"/>
                <a:ea typeface="Montserrat ExtraBold"/>
                <a:cs typeface="Montserrat ExtraBold"/>
                <a:sym typeface="Montserrat ExtraBold"/>
              </a:rPr>
              <a:t>Data Visualization</a:t>
            </a:r>
            <a:endParaRPr sz="3200">
              <a:solidFill>
                <a:schemeClr val="dk2"/>
              </a:solidFill>
              <a:latin typeface="Montserrat ExtraBold"/>
              <a:ea typeface="Montserrat ExtraBold"/>
              <a:cs typeface="Montserrat ExtraBold"/>
              <a:sym typeface="Montserrat ExtraBold"/>
            </a:endParaRPr>
          </a:p>
        </p:txBody>
      </p:sp>
      <p:grpSp>
        <p:nvGrpSpPr>
          <p:cNvPr id="447" name="Google Shape;447;p45"/>
          <p:cNvGrpSpPr/>
          <p:nvPr/>
        </p:nvGrpSpPr>
        <p:grpSpPr>
          <a:xfrm>
            <a:off x="8582536" y="2205723"/>
            <a:ext cx="3179105" cy="3179105"/>
            <a:chOff x="0" y="0"/>
            <a:chExt cx="812800" cy="812800"/>
          </a:xfrm>
        </p:grpSpPr>
        <p:sp>
          <p:nvSpPr>
            <p:cNvPr id="448" name="Google Shape;448;p45"/>
            <p:cNvSpPr/>
            <p:nvPr/>
          </p:nvSpPr>
          <p:spPr>
            <a:xfrm>
              <a:off x="0" y="0"/>
              <a:ext cx="812800" cy="812800"/>
            </a:xfrm>
            <a:custGeom>
              <a:rect b="b" l="l" r="r" t="t"/>
              <a:pathLst>
                <a:path extrusionOk="0" h="812800" w="812800">
                  <a:moveTo>
                    <a:pt x="406400" y="0"/>
                  </a:moveTo>
                  <a:lnTo>
                    <a:pt x="812800" y="310462"/>
                  </a:lnTo>
                  <a:lnTo>
                    <a:pt x="657569" y="812800"/>
                  </a:lnTo>
                  <a:lnTo>
                    <a:pt x="155231" y="812800"/>
                  </a:lnTo>
                  <a:lnTo>
                    <a:pt x="0" y="310462"/>
                  </a:lnTo>
                  <a:lnTo>
                    <a:pt x="406400" y="0"/>
                  </a:lnTo>
                  <a:close/>
                </a:path>
              </a:pathLst>
            </a:custGeom>
            <a:gradFill>
              <a:gsLst>
                <a:gs pos="0">
                  <a:srgbClr val="294EAE"/>
                </a:gs>
                <a:gs pos="100000">
                  <a:srgbClr val="132041"/>
                </a:gs>
              </a:gsLst>
              <a:lin ang="5400012" scaled="0"/>
            </a:gradFill>
            <a:ln>
              <a:noFill/>
            </a:ln>
          </p:spPr>
        </p:sp>
        <p:sp>
          <p:nvSpPr>
            <p:cNvPr id="449" name="Google Shape;449;p45"/>
            <p:cNvSpPr txBox="1"/>
            <p:nvPr/>
          </p:nvSpPr>
          <p:spPr>
            <a:xfrm>
              <a:off x="127000" y="165100"/>
              <a:ext cx="558900" cy="597000"/>
            </a:xfrm>
            <a:prstGeom prst="rect">
              <a:avLst/>
            </a:prstGeom>
            <a:noFill/>
            <a:ln>
              <a:noFill/>
            </a:ln>
          </p:spPr>
          <p:txBody>
            <a:bodyPr anchorCtr="0" anchor="ctr" bIns="25400" lIns="25400" spcFirstLastPara="1" rIns="25400" wrap="square" tIns="25400">
              <a:noAutofit/>
            </a:bodyPr>
            <a:lstStyle/>
            <a:p>
              <a:pPr indent="0" lvl="0" marL="0" marR="0" rtl="0" algn="ctr">
                <a:lnSpc>
                  <a:spcPct val="147722"/>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450" name="Google Shape;450;p45"/>
          <p:cNvSpPr txBox="1"/>
          <p:nvPr/>
        </p:nvSpPr>
        <p:spPr>
          <a:xfrm>
            <a:off x="2221234" y="1008659"/>
            <a:ext cx="5900100" cy="200100"/>
          </a:xfrm>
          <a:prstGeom prst="rect">
            <a:avLst/>
          </a:prstGeom>
          <a:noFill/>
          <a:ln>
            <a:noFill/>
          </a:ln>
        </p:spPr>
        <p:txBody>
          <a:bodyPr anchorCtr="0" anchor="t" bIns="0" lIns="0" spcFirstLastPara="1" rIns="0" wrap="square" tIns="0">
            <a:spAutoFit/>
          </a:bodyPr>
          <a:lstStyle/>
          <a:p>
            <a:pPr indent="0" lvl="0" marL="0" marR="0" rtl="0" algn="just">
              <a:lnSpc>
                <a:spcPct val="140000"/>
              </a:lnSpc>
              <a:spcBef>
                <a:spcPts val="0"/>
              </a:spcBef>
              <a:spcAft>
                <a:spcPts val="0"/>
              </a:spcAft>
              <a:buNone/>
            </a:pPr>
            <a:r>
              <a:rPr b="1" lang="id" sz="1300">
                <a:solidFill>
                  <a:srgbClr val="595959"/>
                </a:solidFill>
                <a:latin typeface="Montserrat"/>
                <a:ea typeface="Montserrat"/>
                <a:cs typeface="Montserrat"/>
                <a:sym typeface="Montserrat"/>
              </a:rPr>
              <a:t>Age Distribution per Sales (Sales Success)</a:t>
            </a:r>
            <a:endParaRPr b="1" sz="1300">
              <a:solidFill>
                <a:srgbClr val="595959"/>
              </a:solidFill>
              <a:latin typeface="Montserrat"/>
              <a:ea typeface="Montserrat"/>
              <a:cs typeface="Montserrat"/>
              <a:sym typeface="Montserrat"/>
            </a:endParaRPr>
          </a:p>
        </p:txBody>
      </p:sp>
      <p:pic>
        <p:nvPicPr>
          <p:cNvPr id="451" name="Google Shape;451;p45"/>
          <p:cNvPicPr preferRelativeResize="0"/>
          <p:nvPr/>
        </p:nvPicPr>
        <p:blipFill>
          <a:blip r:embed="rId3">
            <a:alphaModFix/>
          </a:blip>
          <a:stretch>
            <a:fillRect/>
          </a:stretch>
        </p:blipFill>
        <p:spPr>
          <a:xfrm>
            <a:off x="1306844" y="1361159"/>
            <a:ext cx="7123294" cy="343026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00FABD"/>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