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Montserrat SemiBold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  <p:embeddedFont>
      <p:font typeface="Montserrat"/>
      <p:regular r:id="rId61"/>
      <p:bold r:id="rId62"/>
      <p:italic r:id="rId63"/>
      <p:boldItalic r:id="rId64"/>
    </p:embeddedFont>
    <p:embeddedFont>
      <p:font typeface="Montserrat Medium"/>
      <p:regular r:id="rId65"/>
      <p:bold r:id="rId66"/>
      <p:italic r:id="rId67"/>
      <p:boldItalic r:id="rId68"/>
    </p:embeddedFont>
    <p:embeddedFont>
      <p:font typeface="Montserrat ExtraBold"/>
      <p:bold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A83E95-8FCA-479A-9D7B-F58993B7973A}">
  <a:tblStyle styleId="{37A83E95-8FCA-479A-9D7B-F58993B797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schemas.openxmlformats.org/officeDocument/2006/relationships/font" Target="fonts/MontserratExtraBold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3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5.xml"/><Relationship Id="rId66" Type="http://schemas.openxmlformats.org/officeDocument/2006/relationships/font" Target="fonts/MontserratMedium-bold.fntdata"/><Relationship Id="rId21" Type="http://schemas.openxmlformats.org/officeDocument/2006/relationships/slide" Target="slides/slide14.xml"/><Relationship Id="rId65" Type="http://schemas.openxmlformats.org/officeDocument/2006/relationships/font" Target="fonts/MontserratMedium-regular.fntdata"/><Relationship Id="rId24" Type="http://schemas.openxmlformats.org/officeDocument/2006/relationships/slide" Target="slides/slide17.xml"/><Relationship Id="rId68" Type="http://schemas.openxmlformats.org/officeDocument/2006/relationships/font" Target="fonts/MontserratMedium-boldItalic.fntdata"/><Relationship Id="rId23" Type="http://schemas.openxmlformats.org/officeDocument/2006/relationships/slide" Target="slides/slide16.xml"/><Relationship Id="rId67" Type="http://schemas.openxmlformats.org/officeDocument/2006/relationships/font" Target="fonts/MontserratMedium-italic.fntdata"/><Relationship Id="rId60" Type="http://schemas.openxmlformats.org/officeDocument/2006/relationships/font" Target="fonts/Lato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MontserratExtraBold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MontserratSemiBold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4.xml"/><Relationship Id="rId55" Type="http://schemas.openxmlformats.org/officeDocument/2006/relationships/font" Target="fonts/MontserratSemiBold-italic.fntdata"/><Relationship Id="rId10" Type="http://schemas.openxmlformats.org/officeDocument/2006/relationships/slide" Target="slides/slide3.xml"/><Relationship Id="rId54" Type="http://schemas.openxmlformats.org/officeDocument/2006/relationships/font" Target="fonts/MontserratSemiBold-bold.fntdata"/><Relationship Id="rId13" Type="http://schemas.openxmlformats.org/officeDocument/2006/relationships/slide" Target="slides/slide6.xml"/><Relationship Id="rId57" Type="http://schemas.openxmlformats.org/officeDocument/2006/relationships/font" Target="fonts/Lato-regular.fntdata"/><Relationship Id="rId12" Type="http://schemas.openxmlformats.org/officeDocument/2006/relationships/slide" Target="slides/slide5.xml"/><Relationship Id="rId56" Type="http://schemas.openxmlformats.org/officeDocument/2006/relationships/font" Target="fonts/MontserratSemiBold-boldItalic.fntdata"/><Relationship Id="rId15" Type="http://schemas.openxmlformats.org/officeDocument/2006/relationships/slide" Target="slides/slide8.xml"/><Relationship Id="rId59" Type="http://schemas.openxmlformats.org/officeDocument/2006/relationships/font" Target="fonts/Lato-italic.fntdata"/><Relationship Id="rId14" Type="http://schemas.openxmlformats.org/officeDocument/2006/relationships/slide" Target="slides/slide7.xml"/><Relationship Id="rId58" Type="http://schemas.openxmlformats.org/officeDocument/2006/relationships/font" Target="fonts/La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0fd9c2c60_0_1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g340fd9c2c60_0_1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0" name="Google Shape;160;g340fd9c2c60_0_11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0fd9c2c60_0_1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0fd9c2c60_0_11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3" name="Google Shape;163;g340fd9c2c60_0_1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a0f16d5a9_0_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1" name="Google Shape;441;g35a0f16d5a9_0_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42" name="Google Shape;442;g35a0f16d5a9_0_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35a0f16d5a9_0_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5a0f16d5a9_0_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5" name="Google Shape;445;g35a0f16d5a9_0_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7520837dc_0_38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5" name="Google Shape;465;g357520837dc_0_38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66" name="Google Shape;466;g357520837dc_0_38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357520837dc_0_38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357520837dc_0_38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9" name="Google Shape;469;g357520837dc_0_38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934475489_0_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3" name="Google Shape;483;g35934475489_0_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84" name="Google Shape;484;g35934475489_0_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35934475489_0_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5934475489_0_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7" name="Google Shape;487;g35934475489_0_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7520837dc_0_4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3" name="Google Shape;513;g357520837dc_0_4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14" name="Google Shape;514;g357520837dc_0_42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357520837dc_0_42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357520837dc_0_42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7" name="Google Shape;517;g357520837dc_0_42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a1c6a305a_0_10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7" name="Google Shape;537;g35a1c6a305a_0_10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38" name="Google Shape;538;g35a1c6a305a_0_10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35a1c6a305a_0_10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5a1c6a305a_0_10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1" name="Google Shape;541;g35a1c6a305a_0_10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a1c6a305a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5" name="Google Shape;565;g35a1c6a305a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66" name="Google Shape;566;g35a1c6a305a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35a1c6a305a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35a1c6a305a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9" name="Google Shape;569;g35a1c6a305a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57520837dc_0_46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0" name="Google Shape;590;g357520837dc_0_46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91" name="Google Shape;591;g357520837dc_0_46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357520837dc_0_46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357520837dc_0_46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4" name="Google Shape;594;g357520837dc_0_46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5b1334c1a6_0_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8" name="Google Shape;618;g35b1334c1a6_0_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19" name="Google Shape;619;g35b1334c1a6_0_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35b1334c1a6_0_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35b1334c1a6_0_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2" name="Google Shape;622;g35b1334c1a6_0_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0532e34369_0_53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5" name="Google Shape;645;g30532e34369_0_53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46" name="Google Shape;646;g30532e34369_0_53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30532e34369_0_53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30532e34369_0_53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9" name="Google Shape;649;g30532e34369_0_53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57520837dc_0_129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3" name="Google Shape;663;g357520837dc_0_129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64" name="Google Shape;664;g357520837dc_0_129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357520837dc_0_129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357520837dc_0_129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7" name="Google Shape;667;g357520837dc_0_129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532e34369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g30532e34369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1" name="Google Shape;191;g30532e34369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0532e34369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0532e34369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g30532e34369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532e34369_0_20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4" name="Google Shape;684;g30532e34369_0_20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85" name="Google Shape;685;g30532e34369_0_20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30532e34369_0_20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30532e34369_0_20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8" name="Google Shape;688;g30532e34369_0_20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54baf3885b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1" name="Google Shape;711;g354baf3885b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12" name="Google Shape;712;g354baf3885b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354baf3885b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354baf3885b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5" name="Google Shape;715;g354baf3885b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57409b293f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57409b293f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d0cc1f220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8" name="Google Shape;738;g35d0cc1f220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39" name="Google Shape;739;g35d0cc1f220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35d0cc1f220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35d0cc1f220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2" name="Google Shape;742;g35d0cc1f220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57520837dc_0_78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8" name="Google Shape;768;g357520837dc_0_78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69" name="Google Shape;769;g357520837dc_0_78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g357520837dc_0_78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357520837dc_0_78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2" name="Google Shape;772;g357520837dc_0_78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0532e34369_2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6" name="Google Shape;786;g30532e34369_2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87" name="Google Shape;787;g30532e34369_2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g30532e34369_2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30532e34369_2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0" name="Google Shape;790;g30532e34369_2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a2680524e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43" name="Google Shape;843;g35a2680524e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44" name="Google Shape;844;g35a2680524e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g35a2680524e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35a2680524e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47" name="Google Shape;847;g35a2680524e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a2680524e_0_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5" name="Google Shape;865;g35a2680524e_0_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66" name="Google Shape;866;g35a2680524e_0_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g35a2680524e_0_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35a2680524e_0_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9" name="Google Shape;869;g35a2680524e_0_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30532e34369_0_45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7" name="Google Shape;887;g30532e34369_0_45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88" name="Google Shape;888;g30532e34369_0_45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g30532e34369_0_45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30532e34369_0_45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1" name="Google Shape;891;g30532e34369_0_45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0532e34369_0_14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5" name="Google Shape;905;g30532e34369_0_14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06" name="Google Shape;906;g30532e34369_0_14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30532e34369_0_14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g30532e34369_0_14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9" name="Google Shape;909;g30532e34369_0_14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0122fc740_0_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g340122fc740_0_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7" name="Google Shape;247;g340122fc740_0_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40122fc740_0_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40122fc740_0_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0" name="Google Shape;250;g340122fc740_0_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5a1c6a305a_0_16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7" name="Google Shape;927;g35a1c6a305a_0_16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28" name="Google Shape;928;g35a1c6a305a_0_16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g35a1c6a305a_0_16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g35a1c6a305a_0_16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31" name="Google Shape;931;g35a1c6a305a_0_16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0532e34369_0_24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3" name="Google Shape;953;g30532e34369_0_24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54" name="Google Shape;954;g30532e34369_0_24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g30532e34369_0_24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g30532e34369_0_24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7" name="Google Shape;957;g30532e34369_0_24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0532e34369_0_26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5" name="Google Shape;975;g30532e34369_0_26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76" name="Google Shape;976;g30532e34369_0_26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g30532e34369_0_26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30532e34369_0_26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9" name="Google Shape;979;g30532e34369_0_26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5a0f16d5a9_0_14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6" name="Google Shape;996;g35a0f16d5a9_0_14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97" name="Google Shape;997;g35a0f16d5a9_0_14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g35a0f16d5a9_0_1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g35a0f16d5a9_0_14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0" name="Google Shape;1000;g35a0f16d5a9_0_14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35a0f16d5a9_0_16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9" name="Google Shape;1019;g35a0f16d5a9_0_16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20" name="Google Shape;1020;g35a0f16d5a9_0_16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g35a0f16d5a9_0_16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g35a0f16d5a9_0_16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3" name="Google Shape;1023;g35a0f16d5a9_0_16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8ea6a5ee6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2" name="Google Shape;1042;g358ea6a5ee6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43" name="Google Shape;1043;g358ea6a5ee6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g358ea6a5ee6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g358ea6a5ee6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6" name="Google Shape;1046;g358ea6a5ee6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358ea6a5ee6_0_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9" name="Google Shape;1059;g358ea6a5ee6_0_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60" name="Google Shape;1060;g358ea6a5ee6_0_1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g358ea6a5ee6_0_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g358ea6a5ee6_0_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63" name="Google Shape;1063;g358ea6a5ee6_0_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0532e34369_0_3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3" name="Google Shape;1083;g30532e34369_0_3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84" name="Google Shape;1084;g30532e34369_0_37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g30532e34369_0_37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g30532e34369_0_37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7" name="Google Shape;1087;g30532e34369_0_37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30532e34369_0_39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1" name="Google Shape;1101;g30532e34369_0_39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02" name="Google Shape;1102;g30532e34369_0_39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30532e34369_0_39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g30532e34369_0_39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5" name="Google Shape;1105;g30532e34369_0_39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532e34369_0_4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32" name="Google Shape;1132;g30532e34369_0_4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33" name="Google Shape;1133;g30532e34369_0_41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g30532e34369_0_4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g30532e34369_0_4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36" name="Google Shape;1136;g30532e34369_0_4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71372520c_0_4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8" name="Google Shape;268;g3571372520c_0_4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9" name="Google Shape;269;g3571372520c_0_4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571372520c_0_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571372520c_0_4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2" name="Google Shape;272;g3571372520c_0_4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30532e34369_0_43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4" name="Google Shape;1154;g30532e34369_0_43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55" name="Google Shape;1155;g30532e34369_0_43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6" name="Google Shape;1156;g30532e34369_0_43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g30532e34369_0_43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8" name="Google Shape;1158;g30532e34369_0_43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30532e34369_0_5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7" name="Google Shape;1177;g30532e34369_0_5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78" name="Google Shape;1178;g30532e34369_0_5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9" name="Google Shape;1179;g30532e34369_0_5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g30532e34369_0_5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1" name="Google Shape;1181;g30532e34369_0_5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7520837dc_0_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g357520837dc_0_1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2" name="Google Shape;292;g357520837dc_0_1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57520837dc_0_1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57520837dc_0_1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" name="Google Shape;295;g357520837dc_0_1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7520837dc_0_123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g357520837dc_0_123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8" name="Google Shape;318;g357520837dc_0_123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57520837dc_0_123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57520837dc_0_123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" name="Google Shape;321;g357520837dc_0_123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7520837dc_0_3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1" name="Google Shape;341;g357520837dc_0_3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2" name="Google Shape;342;g357520837dc_0_3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357520837dc_0_3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57520837dc_0_3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5" name="Google Shape;345;g357520837dc_0_3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8ea6a5ee6_0_4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7" name="Google Shape;397;g358ea6a5ee6_0_4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98" name="Google Shape;398;g358ea6a5ee6_0_4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58ea6a5ee6_0_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58ea6a5ee6_0_4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1" name="Google Shape;401;g358ea6a5ee6_0_4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a0f16d5a9_0_20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5" name="Google Shape;415;g35a0f16d5a9_0_20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16" name="Google Shape;416;g35a0f16d5a9_0_20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35a0f16d5a9_0_20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5a0f16d5a9_0_20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9" name="Google Shape;419;g35a0f16d5a9_0_20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fOdMC_1xC0bfiMZCVTtAtRbCvH0TXnd-/view?usp=drive_link" TargetMode="External"/><Relationship Id="rId9" Type="http://schemas.openxmlformats.org/officeDocument/2006/relationships/image" Target="../media/image61.jpg"/><Relationship Id="rId5" Type="http://schemas.openxmlformats.org/officeDocument/2006/relationships/hyperlink" Target="https://docs.google.com/spreadsheets/d/16J3DZI7mpsw-7TGJD3t7YlCb4r1RGjKKhHAwyX0tbfU/edit?usp=drive_link" TargetMode="External"/><Relationship Id="rId6" Type="http://schemas.openxmlformats.org/officeDocument/2006/relationships/hyperlink" Target="https://public.tableau.com/views/DEEP_17463698974690/Executive-levelDashboard?:language=en-US&amp;publish=yes&amp;:sid=&amp;:redirect=auth&amp;:display_count=n&amp;:origin=viz_share_link" TargetMode="External"/><Relationship Id="rId7" Type="http://schemas.openxmlformats.org/officeDocument/2006/relationships/hyperlink" Target="https://public.tableau.com/views/DEEP_17463698974690/Executive-levelDashboard?:language=en-US&amp;publish=yes&amp;:sid=&amp;:redirect=auth&amp;:display_count=n&amp;:origin=viz_share_link" TargetMode="External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39.png"/><Relationship Id="rId6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Relationship Id="rId4" Type="http://schemas.openxmlformats.org/officeDocument/2006/relationships/image" Target="../media/image34.png"/><Relationship Id="rId5" Type="http://schemas.openxmlformats.org/officeDocument/2006/relationships/image" Target="../media/image1.png"/><Relationship Id="rId6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Relationship Id="rId4" Type="http://schemas.openxmlformats.org/officeDocument/2006/relationships/image" Target="../media/image1.png"/><Relationship Id="rId5" Type="http://schemas.openxmlformats.org/officeDocument/2006/relationships/hyperlink" Target="https://fredfc.medium.com/brazil-and-its-own-black-friday-1f8cdb91dec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1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Relationship Id="rId4" Type="http://schemas.openxmlformats.org/officeDocument/2006/relationships/image" Target="../media/image1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42.png"/><Relationship Id="rId6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slide" Target="/ppt/slides/slide21.xml"/><Relationship Id="rId9" Type="http://schemas.openxmlformats.org/officeDocument/2006/relationships/slide" Target="/ppt/slides/slide27.xml"/><Relationship Id="rId5" Type="http://schemas.openxmlformats.org/officeDocument/2006/relationships/slide" Target="/ppt/slides/slide41.xml"/><Relationship Id="rId6" Type="http://schemas.openxmlformats.org/officeDocument/2006/relationships/slide" Target="/ppt/slides/slide40.xml"/><Relationship Id="rId7" Type="http://schemas.openxmlformats.org/officeDocument/2006/relationships/image" Target="../media/image1.png"/><Relationship Id="rId8" Type="http://schemas.openxmlformats.org/officeDocument/2006/relationships/slide" Target="/ppt/slides/slide2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en.ilos.com.br/pesquisa-e-commerce-desempenho-logistico-das-lojas-virtuais-no-brasil/?utm_source=chatgpt.com" TargetMode="External"/><Relationship Id="rId5" Type="http://schemas.openxmlformats.org/officeDocument/2006/relationships/slide" Target="/ppt/slides/slide32.xml"/><Relationship Id="rId6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slide" Target="/ppt/slides/slide40.xml"/><Relationship Id="rId5" Type="http://schemas.openxmlformats.org/officeDocument/2006/relationships/slide" Target="/ppt/slides/slide36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fOdMC_1xC0bfiMZCVTtAtRbCvH0TXnd-/view?usp=drive_link" TargetMode="External"/><Relationship Id="rId5" Type="http://schemas.openxmlformats.org/officeDocument/2006/relationships/hyperlink" Target="https://docs.google.com/spreadsheets/d/16J3DZI7mpsw-7TGJD3t7YlCb4r1RGjKKhHAwyX0tbfU/edit?usp=drive_link" TargetMode="External"/><Relationship Id="rId6" Type="http://schemas.openxmlformats.org/officeDocument/2006/relationships/hyperlink" Target="https://public.tableau.com/views/DEEP_17463698974690/Executive-levelDashboard?:language=en-US&amp;publish=yes&amp;:sid=&amp;:redirect=auth&amp;:display_count=n&amp;:origin=viz_share_link" TargetMode="External"/><Relationship Id="rId7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Relationship Id="rId4" Type="http://schemas.openxmlformats.org/officeDocument/2006/relationships/image" Target="../media/image1.png"/><Relationship Id="rId5" Type="http://schemas.openxmlformats.org/officeDocument/2006/relationships/image" Target="../media/image6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www.kaggle.com/datasets/olistbr/brazilian-ecommerce" TargetMode="External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0.png"/><Relationship Id="rId4" Type="http://schemas.openxmlformats.org/officeDocument/2006/relationships/slide" Target="/ppt/slides/slide31.xml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5.png"/><Relationship Id="rId4" Type="http://schemas.openxmlformats.org/officeDocument/2006/relationships/image" Target="../media/image1.png"/><Relationship Id="rId5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6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image" Target="../media/image1.png"/><Relationship Id="rId5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9.png"/><Relationship Id="rId4" Type="http://schemas.openxmlformats.org/officeDocument/2006/relationships/image" Target="../media/image1.png"/><Relationship Id="rId5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9.png"/><Relationship Id="rId4" Type="http://schemas.openxmlformats.org/officeDocument/2006/relationships/image" Target="../media/image1.png"/><Relationship Id="rId9" Type="http://schemas.openxmlformats.org/officeDocument/2006/relationships/image" Target="../media/image51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0.png"/><Relationship Id="rId8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sec.gov/Archives/edgar/data/1562767/000119312518099767/d559599d6k.htm?utm_source=chatgpt.com" TargetMode="External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8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6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slide" Target="/ppt/slides/slide25.xml"/><Relationship Id="rId5" Type="http://schemas.openxmlformats.org/officeDocument/2006/relationships/image" Target="../media/image20.png"/><Relationship Id="rId6" Type="http://schemas.openxmlformats.org/officeDocument/2006/relationships/image" Target="../media/image35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16.png"/><Relationship Id="rId22" Type="http://schemas.openxmlformats.org/officeDocument/2006/relationships/image" Target="../media/image24.png"/><Relationship Id="rId10" Type="http://schemas.openxmlformats.org/officeDocument/2006/relationships/image" Target="../media/image19.png"/><Relationship Id="rId21" Type="http://schemas.openxmlformats.org/officeDocument/2006/relationships/image" Target="../media/image46.png"/><Relationship Id="rId13" Type="http://schemas.openxmlformats.org/officeDocument/2006/relationships/image" Target="../media/image2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5" Type="http://schemas.openxmlformats.org/officeDocument/2006/relationships/image" Target="../media/image18.png"/><Relationship Id="rId14" Type="http://schemas.openxmlformats.org/officeDocument/2006/relationships/image" Target="../media/image21.png"/><Relationship Id="rId17" Type="http://schemas.openxmlformats.org/officeDocument/2006/relationships/image" Target="../media/image28.png"/><Relationship Id="rId16" Type="http://schemas.openxmlformats.org/officeDocument/2006/relationships/image" Target="../media/image25.png"/><Relationship Id="rId5" Type="http://schemas.openxmlformats.org/officeDocument/2006/relationships/image" Target="../media/image11.png"/><Relationship Id="rId19" Type="http://schemas.openxmlformats.org/officeDocument/2006/relationships/image" Target="../media/image17.png"/><Relationship Id="rId6" Type="http://schemas.openxmlformats.org/officeDocument/2006/relationships/image" Target="../media/image10.png"/><Relationship Id="rId18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5"/>
          <p:cNvGrpSpPr/>
          <p:nvPr/>
        </p:nvGrpSpPr>
        <p:grpSpPr>
          <a:xfrm>
            <a:off x="-4467950" y="-1097350"/>
            <a:ext cx="5723891" cy="6240872"/>
            <a:chOff x="0" y="0"/>
            <a:chExt cx="832094" cy="847530"/>
          </a:xfrm>
        </p:grpSpPr>
        <p:sp>
          <p:nvSpPr>
            <p:cNvPr id="166" name="Google Shape;166;p2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67" name="Google Shape;167;p2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8" name="Google Shape;168;p25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5"/>
          <p:cNvSpPr txBox="1"/>
          <p:nvPr/>
        </p:nvSpPr>
        <p:spPr>
          <a:xfrm>
            <a:off x="1958194" y="4530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RevoU FSDA batch FEB25</a:t>
            </a:r>
            <a:endParaRPr sz="700"/>
          </a:p>
        </p:txBody>
      </p:sp>
      <p:sp>
        <p:nvSpPr>
          <p:cNvPr id="170" name="Google Shape;170;p25"/>
          <p:cNvSpPr txBox="1"/>
          <p:nvPr/>
        </p:nvSpPr>
        <p:spPr>
          <a:xfrm>
            <a:off x="3848554" y="4530420"/>
            <a:ext cx="1227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DEEP Project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M1M2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M3M4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9581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Batch</a:t>
            </a:r>
            <a:endParaRPr sz="700"/>
          </a:p>
        </p:txBody>
      </p:sp>
      <p:sp>
        <p:nvSpPr>
          <p:cNvPr id="172" name="Google Shape;172;p25"/>
          <p:cNvSpPr txBox="1"/>
          <p:nvPr/>
        </p:nvSpPr>
        <p:spPr>
          <a:xfrm>
            <a:off x="3848554" y="4364600"/>
            <a:ext cx="90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Assignment</a:t>
            </a:r>
            <a:endParaRPr sz="700"/>
          </a:p>
        </p:txBody>
      </p:sp>
      <p:sp>
        <p:nvSpPr>
          <p:cNvPr id="173" name="Google Shape;173;p25"/>
          <p:cNvSpPr txBox="1"/>
          <p:nvPr/>
        </p:nvSpPr>
        <p:spPr>
          <a:xfrm>
            <a:off x="807586" y="4538829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Ahmad Rizki</a:t>
            </a:r>
            <a:endParaRPr sz="700"/>
          </a:p>
        </p:txBody>
      </p:sp>
      <p:sp>
        <p:nvSpPr>
          <p:cNvPr id="174" name="Google Shape;174;p25"/>
          <p:cNvSpPr txBox="1"/>
          <p:nvPr/>
        </p:nvSpPr>
        <p:spPr>
          <a:xfrm>
            <a:off x="807586" y="43730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700"/>
          </a:p>
        </p:txBody>
      </p:sp>
      <p:sp>
        <p:nvSpPr>
          <p:cNvPr id="175" name="Google Shape;175;p25"/>
          <p:cNvSpPr txBox="1"/>
          <p:nvPr/>
        </p:nvSpPr>
        <p:spPr>
          <a:xfrm>
            <a:off x="-143632" y="339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May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2025</a:t>
            </a:r>
            <a:endParaRPr sz="700"/>
          </a:p>
        </p:txBody>
      </p:sp>
      <p:sp>
        <p:nvSpPr>
          <p:cNvPr id="176" name="Google Shape;176;p25"/>
          <p:cNvSpPr txBox="1"/>
          <p:nvPr/>
        </p:nvSpPr>
        <p:spPr>
          <a:xfrm>
            <a:off x="-143632" y="173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700"/>
          </a:p>
        </p:txBody>
      </p:sp>
      <p:sp>
        <p:nvSpPr>
          <p:cNvPr id="177" name="Google Shape;177;p25"/>
          <p:cNvSpPr txBox="1"/>
          <p:nvPr/>
        </p:nvSpPr>
        <p:spPr>
          <a:xfrm>
            <a:off x="1103550" y="3069500"/>
            <a:ext cx="7242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Segmentation &amp; Repeat Order Prediction</a:t>
            </a:r>
            <a:endParaRPr sz="1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082400" y="4530425"/>
            <a:ext cx="1952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www.linkedin.com/in/arizabdulhanan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0823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sz="700"/>
          </a:p>
        </p:txBody>
      </p:sp>
      <p:pic>
        <p:nvPicPr>
          <p:cNvPr id="180" name="Google Shape;180;p25" title="Logo.png"/>
          <p:cNvPicPr preferRelativeResize="0"/>
          <p:nvPr/>
        </p:nvPicPr>
        <p:blipFill rotWithShape="1">
          <a:blip r:embed="rId3">
            <a:alphaModFix/>
          </a:blip>
          <a:srcRect b="34205" l="16315" r="17363" t="33248"/>
          <a:stretch/>
        </p:blipFill>
        <p:spPr>
          <a:xfrm>
            <a:off x="2265463" y="1627025"/>
            <a:ext cx="1263450" cy="6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7520800" y="4530425"/>
            <a:ext cx="1952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Google Collab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Spreadsheet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Tableau</a:t>
            </a: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75207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</a:t>
            </a:r>
            <a:endParaRPr sz="700"/>
          </a:p>
        </p:txBody>
      </p:sp>
      <p:pic>
        <p:nvPicPr>
          <p:cNvPr id="183" name="Google Shape;183;p25" title="RevoU 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799" y="1151551"/>
            <a:ext cx="721751" cy="6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 title="19368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63654" y="462425"/>
            <a:ext cx="4153984" cy="2949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5"/>
          <p:cNvGrpSpPr/>
          <p:nvPr/>
        </p:nvGrpSpPr>
        <p:grpSpPr>
          <a:xfrm>
            <a:off x="8233828" y="-143178"/>
            <a:ext cx="5985134" cy="5985134"/>
            <a:chOff x="0" y="0"/>
            <a:chExt cx="812800" cy="812800"/>
          </a:xfrm>
        </p:grpSpPr>
        <p:sp>
          <p:nvSpPr>
            <p:cNvPr id="186" name="Google Shape;186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7" name="Google Shape;187;p2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34"/>
          <p:cNvPicPr preferRelativeResize="0"/>
          <p:nvPr/>
        </p:nvPicPr>
        <p:blipFill rotWithShape="1">
          <a:blip r:embed="rId3">
            <a:alphaModFix/>
          </a:blip>
          <a:srcRect b="0" l="0" r="0" t="3025"/>
          <a:stretch/>
        </p:blipFill>
        <p:spPr>
          <a:xfrm>
            <a:off x="1409275" y="1173725"/>
            <a:ext cx="6944649" cy="334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34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449" name="Google Shape;449;p34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50" name="Google Shape;450;p34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452" name="Google Shape;452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53" name="Google Shape;453;p3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34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455" name="Google Shape;455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56" name="Google Shape;456;p3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34"/>
          <p:cNvSpPr txBox="1"/>
          <p:nvPr/>
        </p:nvSpPr>
        <p:spPr>
          <a:xfrm>
            <a:off x="1764034" y="1704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Target High-Value Customers with Special Offers in Key Brazilian States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8" name="Google Shape;458;p34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8775" y="2326241"/>
            <a:ext cx="1577600" cy="10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200" y="152400"/>
            <a:ext cx="402381" cy="4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4"/>
          <p:cNvSpPr txBox="1"/>
          <p:nvPr/>
        </p:nvSpPr>
        <p:spPr>
          <a:xfrm>
            <a:off x="1411075" y="4599525"/>
            <a:ext cx="694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Sao Paulo, Rio de Janeiro, Minas Gerais, Rio Grande do Sul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Santa Catarina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is a big state with strong economy.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Sao Paulo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has the biggest number with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43%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repeat buyers. 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sz="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Google Shape;471;p35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2" name="Google Shape;472;p35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473" name="Google Shape;473;p3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74" name="Google Shape;474;p3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p35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476" name="Google Shape;476;p3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77" name="Google Shape;477;p3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35"/>
          <p:cNvSpPr txBox="1"/>
          <p:nvPr/>
        </p:nvSpPr>
        <p:spPr>
          <a:xfrm>
            <a:off x="1659275" y="1132900"/>
            <a:ext cx="681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Transaction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79" name="Google Shape;479;p35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5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447" y="1136050"/>
            <a:ext cx="3648294" cy="307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6"/>
          <p:cNvPicPr preferRelativeResize="0"/>
          <p:nvPr/>
        </p:nvPicPr>
        <p:blipFill rotWithShape="1">
          <a:blip r:embed="rId4">
            <a:alphaModFix/>
          </a:blip>
          <a:srcRect b="0" l="55527" r="0" t="2515"/>
          <a:stretch/>
        </p:blipFill>
        <p:spPr>
          <a:xfrm>
            <a:off x="5266479" y="1136050"/>
            <a:ext cx="2994348" cy="3073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36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492" name="Google Shape;492;p36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3" name="Google Shape;493;p36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6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495" name="Google Shape;495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6" name="Google Shape;496;p3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36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498" name="Google Shape;498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99" name="Google Shape;499;p3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0" name="Google Shape;500;p36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775" y="147163"/>
            <a:ext cx="544100" cy="7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6"/>
          <p:cNvSpPr/>
          <p:nvPr/>
        </p:nvSpPr>
        <p:spPr>
          <a:xfrm>
            <a:off x="1408288" y="1176287"/>
            <a:ext cx="6852300" cy="22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36"/>
          <p:cNvSpPr/>
          <p:nvPr/>
        </p:nvSpPr>
        <p:spPr>
          <a:xfrm>
            <a:off x="1408359" y="2488093"/>
            <a:ext cx="6852300" cy="227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2199960" y="4266596"/>
            <a:ext cx="1041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One Time Buyers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5357888" y="4266596"/>
            <a:ext cx="1041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2260400" y="399050"/>
            <a:ext cx="5251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Repeat Buyers Outspend One-Time Shoppers—But Only in Select Categories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6"/>
          <p:cNvSpPr/>
          <p:nvPr/>
        </p:nvSpPr>
        <p:spPr>
          <a:xfrm>
            <a:off x="1400800" y="3801435"/>
            <a:ext cx="6860100" cy="199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1408359" y="1630453"/>
            <a:ext cx="6852300" cy="199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1400800" y="4675725"/>
            <a:ext cx="6957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This insight can be use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increase order value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36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sz="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37"/>
          <p:cNvPicPr preferRelativeResize="0"/>
          <p:nvPr/>
        </p:nvPicPr>
        <p:blipFill rotWithShape="1">
          <a:blip r:embed="rId3">
            <a:alphaModFix/>
          </a:blip>
          <a:srcRect b="0" l="0" r="0" t="2827"/>
          <a:stretch/>
        </p:blipFill>
        <p:spPr>
          <a:xfrm>
            <a:off x="1700850" y="1120025"/>
            <a:ext cx="6424925" cy="3246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37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521" name="Google Shape;521;p3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2" name="Google Shape;522;p3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Google Shape;523;p37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524" name="Google Shape;524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5" name="Google Shape;525;p3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6" name="Google Shape;526;p37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527" name="Google Shape;527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528" name="Google Shape;528;p3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9" name="Google Shape;529;p37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7"/>
          <p:cNvSpPr txBox="1"/>
          <p:nvPr/>
        </p:nvSpPr>
        <p:spPr>
          <a:xfrm>
            <a:off x="1719375" y="4366250"/>
            <a:ext cx="63861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There is a pattern of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significant increase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in avg. order value in every second quarter.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 may cause by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many electronics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gaming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companies release new products or version during second quarter (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April - June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), but only a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few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repeat buyers who will buy.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37"/>
          <p:cNvSpPr txBox="1"/>
          <p:nvPr/>
        </p:nvSpPr>
        <p:spPr>
          <a:xfrm>
            <a:off x="1230634" y="942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Average Order Value from Repeat Buyers Fluctuates Each Quarter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6088100" y="1120025"/>
            <a:ext cx="397800" cy="288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2638800" y="1175225"/>
            <a:ext cx="397800" cy="288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sz="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8"/>
          <p:cNvPicPr preferRelativeResize="0"/>
          <p:nvPr/>
        </p:nvPicPr>
        <p:blipFill rotWithShape="1">
          <a:blip r:embed="rId3">
            <a:alphaModFix/>
          </a:blip>
          <a:srcRect b="0" l="0" r="0" t="3484"/>
          <a:stretch/>
        </p:blipFill>
        <p:spPr>
          <a:xfrm>
            <a:off x="1611650" y="993100"/>
            <a:ext cx="6480275" cy="306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4" name="Google Shape;544;p38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545" name="Google Shape;545;p38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46" name="Google Shape;546;p38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548" name="Google Shape;548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49" name="Google Shape;549;p3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38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551" name="Google Shape;551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552" name="Google Shape;552;p3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3" name="Google Shape;553;p38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8"/>
          <p:cNvSpPr txBox="1"/>
          <p:nvPr/>
        </p:nvSpPr>
        <p:spPr>
          <a:xfrm>
            <a:off x="1643175" y="4213850"/>
            <a:ext cx="64803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Due to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seasonal event ‘</a:t>
            </a:r>
            <a:r>
              <a:rPr b="1" i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black friday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’ on November 2017, Quarter 1 2018 may become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clearance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from retailers.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 may cause by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complementary accessories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purchase related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electronics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gaming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Off peak periods attract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fewer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but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higher spending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customers.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38"/>
          <p:cNvSpPr txBox="1"/>
          <p:nvPr/>
        </p:nvSpPr>
        <p:spPr>
          <a:xfrm>
            <a:off x="12306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Order Volume and Order Value from Repeat Buyers Show an Inverse Seasonal Correlation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5752000" y="1039175"/>
            <a:ext cx="397800" cy="3245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275500" y="4875925"/>
            <a:ext cx="2976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Source :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black Friday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6623750" y="3608538"/>
            <a:ext cx="89725" cy="74775"/>
          </a:xfrm>
          <a:prstGeom prst="flowChartProcess">
            <a:avLst/>
          </a:prstGeom>
          <a:solidFill>
            <a:srgbClr val="0C29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38"/>
          <p:cNvSpPr/>
          <p:nvPr/>
        </p:nvSpPr>
        <p:spPr>
          <a:xfrm>
            <a:off x="6623750" y="3760938"/>
            <a:ext cx="89725" cy="74775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38"/>
          <p:cNvSpPr txBox="1"/>
          <p:nvPr/>
        </p:nvSpPr>
        <p:spPr>
          <a:xfrm>
            <a:off x="6828700" y="37329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Number of Order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38"/>
          <p:cNvSpPr txBox="1"/>
          <p:nvPr/>
        </p:nvSpPr>
        <p:spPr>
          <a:xfrm>
            <a:off x="6828700" y="35805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Avg. Order Value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38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39"/>
          <p:cNvPicPr preferRelativeResize="0"/>
          <p:nvPr/>
        </p:nvPicPr>
        <p:blipFill rotWithShape="1">
          <a:blip r:embed="rId3">
            <a:alphaModFix/>
          </a:blip>
          <a:srcRect b="0" l="0" r="0" t="3016"/>
          <a:stretch/>
        </p:blipFill>
        <p:spPr>
          <a:xfrm>
            <a:off x="1319350" y="1323250"/>
            <a:ext cx="7101951" cy="343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p39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573" name="Google Shape;573;p39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74" name="Google Shape;574;p39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576" name="Google Shape;576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77" name="Google Shape;577;p3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579" name="Google Shape;579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580" name="Google Shape;580;p3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39"/>
          <p:cNvSpPr/>
          <p:nvPr/>
        </p:nvSpPr>
        <p:spPr>
          <a:xfrm>
            <a:off x="3246350" y="1835438"/>
            <a:ext cx="544200" cy="375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2" name="Google Shape;582;p39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9"/>
          <p:cNvSpPr txBox="1"/>
          <p:nvPr/>
        </p:nvSpPr>
        <p:spPr>
          <a:xfrm>
            <a:off x="2260400" y="399050"/>
            <a:ext cx="5251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5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Categories Drive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Product Sales, Only One Product Category That 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Repeat Buyers Spend More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4" name="Google Shape;58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7775" y="147163"/>
            <a:ext cx="544100" cy="7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9"/>
          <p:cNvSpPr txBox="1"/>
          <p:nvPr/>
        </p:nvSpPr>
        <p:spPr>
          <a:xfrm>
            <a:off x="5174825" y="1774225"/>
            <a:ext cx="3179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Electronic is not a 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category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that will make daily sales, so i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 may cause a small number of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routine purchases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which also affects the repeat order rate.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Only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two categories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that are consumer goods.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39"/>
          <p:cNvSpPr/>
          <p:nvPr/>
        </p:nvSpPr>
        <p:spPr>
          <a:xfrm>
            <a:off x="2346700" y="4520600"/>
            <a:ext cx="497100" cy="2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39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40"/>
          <p:cNvPicPr preferRelativeResize="0"/>
          <p:nvPr/>
        </p:nvPicPr>
        <p:blipFill rotWithShape="1">
          <a:blip r:embed="rId3">
            <a:alphaModFix/>
          </a:blip>
          <a:srcRect b="0" l="0" r="0" t="2997"/>
          <a:stretch/>
        </p:blipFill>
        <p:spPr>
          <a:xfrm>
            <a:off x="1299375" y="1315775"/>
            <a:ext cx="7123201" cy="3487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40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598" name="Google Shape;598;p40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99" name="Google Shape;599;p40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601" name="Google Shape;601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02" name="Google Shape;602;p4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40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604" name="Google Shape;604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05" name="Google Shape;605;p4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6" name="Google Shape;606;p40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0"/>
          <p:cNvSpPr txBox="1"/>
          <p:nvPr/>
        </p:nvSpPr>
        <p:spPr>
          <a:xfrm>
            <a:off x="2260400" y="399050"/>
            <a:ext cx="5251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5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Categories Drive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Product Sales, Electronics Has Lowest Repeat Order Rate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" name="Google Shape;60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7775" y="147163"/>
            <a:ext cx="544100" cy="7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0"/>
          <p:cNvSpPr/>
          <p:nvPr/>
        </p:nvSpPr>
        <p:spPr>
          <a:xfrm>
            <a:off x="1299375" y="1857025"/>
            <a:ext cx="7123200" cy="233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2585150" y="4522938"/>
            <a:ext cx="89725" cy="74775"/>
          </a:xfrm>
          <a:prstGeom prst="flowChartProcess">
            <a:avLst/>
          </a:prstGeom>
          <a:solidFill>
            <a:srgbClr val="0C29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40"/>
          <p:cNvSpPr/>
          <p:nvPr/>
        </p:nvSpPr>
        <p:spPr>
          <a:xfrm>
            <a:off x="2585150" y="4675338"/>
            <a:ext cx="89725" cy="74775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2790100" y="46473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Repeat Order Rate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0"/>
          <p:cNvSpPr txBox="1"/>
          <p:nvPr/>
        </p:nvSpPr>
        <p:spPr>
          <a:xfrm>
            <a:off x="2790100" y="44949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Number of Order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40"/>
          <p:cNvSpPr txBox="1"/>
          <p:nvPr/>
        </p:nvSpPr>
        <p:spPr>
          <a:xfrm>
            <a:off x="2585150" y="3222025"/>
            <a:ext cx="2644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Even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can spend more on Electronic category, but that category is a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very seasonal product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0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1" sz="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41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625" name="Google Shape;625;p41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26" name="Google Shape;626;p41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628" name="Google Shape;628;p4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29" name="Google Shape;629;p4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41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631" name="Google Shape;631;p4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32" name="Google Shape;632;p4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3" name="Google Shape;633;p4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1"/>
          <p:cNvPicPr preferRelativeResize="0"/>
          <p:nvPr/>
        </p:nvPicPr>
        <p:blipFill rotWithShape="1">
          <a:blip r:embed="rId4">
            <a:alphaModFix/>
          </a:blip>
          <a:srcRect b="0" l="0" r="0" t="2969"/>
          <a:stretch/>
        </p:blipFill>
        <p:spPr>
          <a:xfrm>
            <a:off x="1764050" y="1109950"/>
            <a:ext cx="2256777" cy="389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1"/>
          <p:cNvPicPr preferRelativeResize="0"/>
          <p:nvPr/>
        </p:nvPicPr>
        <p:blipFill rotWithShape="1">
          <a:blip r:embed="rId5">
            <a:alphaModFix/>
          </a:blip>
          <a:srcRect b="941" l="44610" r="0" t="0"/>
          <a:stretch/>
        </p:blipFill>
        <p:spPr>
          <a:xfrm>
            <a:off x="4136300" y="1169050"/>
            <a:ext cx="1258475" cy="38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1"/>
          <p:cNvSpPr txBox="1"/>
          <p:nvPr/>
        </p:nvSpPr>
        <p:spPr>
          <a:xfrm>
            <a:off x="2858875" y="944625"/>
            <a:ext cx="11061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One Time Buyers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1"/>
          <p:cNvSpPr txBox="1"/>
          <p:nvPr/>
        </p:nvSpPr>
        <p:spPr>
          <a:xfrm>
            <a:off x="4170025" y="944625"/>
            <a:ext cx="11061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41"/>
          <p:cNvSpPr/>
          <p:nvPr/>
        </p:nvSpPr>
        <p:spPr>
          <a:xfrm>
            <a:off x="1709150" y="4298050"/>
            <a:ext cx="3685500" cy="546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41"/>
          <p:cNvSpPr txBox="1"/>
          <p:nvPr/>
        </p:nvSpPr>
        <p:spPr>
          <a:xfrm>
            <a:off x="5655300" y="1298875"/>
            <a:ext cx="27570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Electronics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tends to be more elastic than Others for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One Time Buyers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and also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41"/>
          <p:cNvSpPr txBox="1"/>
          <p:nvPr/>
        </p:nvSpPr>
        <p:spPr>
          <a:xfrm>
            <a:off x="2260400" y="170450"/>
            <a:ext cx="5251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5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Categories Drive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Product Sales, 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Customers Transactions Fall within Low Price ranges.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1" name="Google Shape;64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775" y="147163"/>
            <a:ext cx="544100" cy="7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1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endParaRPr b="1" sz="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42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2" name="Google Shape;652;p42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653" name="Google Shape;653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4" name="Google Shape;654;p4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42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656" name="Google Shape;656;p42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57" name="Google Shape;657;p42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8" name="Google Shape;658;p4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2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Satisfaction 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60" name="Google Shape;660;p42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43"/>
          <p:cNvPicPr preferRelativeResize="0"/>
          <p:nvPr/>
        </p:nvPicPr>
        <p:blipFill rotWithShape="1">
          <a:blip r:embed="rId3">
            <a:alphaModFix/>
          </a:blip>
          <a:srcRect b="0" l="0" r="0" t="3203"/>
          <a:stretch/>
        </p:blipFill>
        <p:spPr>
          <a:xfrm>
            <a:off x="1306850" y="1263450"/>
            <a:ext cx="7109451" cy="365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0" name="Google Shape;670;p43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671" name="Google Shape;671;p43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2" name="Google Shape;672;p43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43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674" name="Google Shape;674;p4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5" name="Google Shape;675;p4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43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677" name="Google Shape;677;p4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78" name="Google Shape;678;p4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9" name="Google Shape;679;p43"/>
          <p:cNvSpPr txBox="1"/>
          <p:nvPr/>
        </p:nvSpPr>
        <p:spPr>
          <a:xfrm>
            <a:off x="1230634" y="942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62%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Repeat Buyers are Satisfied with Give Top Ratings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0" name="Google Shape;680;p43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43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b="1" sz="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1331689" y="1338516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7" name="Google Shape;197;p26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98" name="Google Shape;198;p26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9" name="Google Shape;199;p26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26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201" name="Google Shape;201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2" name="Google Shape;202;p2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26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204" name="Google Shape;204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205" name="Google Shape;205;p2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26"/>
          <p:cNvGrpSpPr/>
          <p:nvPr/>
        </p:nvGrpSpPr>
        <p:grpSpPr>
          <a:xfrm>
            <a:off x="1477079" y="1486536"/>
            <a:ext cx="772072" cy="786084"/>
            <a:chOff x="47130" y="47130"/>
            <a:chExt cx="718541" cy="718541"/>
          </a:xfrm>
        </p:grpSpPr>
        <p:sp>
          <p:nvSpPr>
            <p:cNvPr id="207" name="Google Shape;207;p26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6"/>
          <p:cNvSpPr/>
          <p:nvPr/>
        </p:nvSpPr>
        <p:spPr>
          <a:xfrm>
            <a:off x="1331701" y="2606691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0" name="Google Shape;210;p26"/>
          <p:cNvGrpSpPr/>
          <p:nvPr/>
        </p:nvGrpSpPr>
        <p:grpSpPr>
          <a:xfrm>
            <a:off x="1477103" y="2754711"/>
            <a:ext cx="772072" cy="786084"/>
            <a:chOff x="47130" y="47130"/>
            <a:chExt cx="718541" cy="718541"/>
          </a:xfrm>
        </p:grpSpPr>
        <p:sp>
          <p:nvSpPr>
            <p:cNvPr id="211" name="Google Shape;211;p26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6"/>
          <p:cNvSpPr txBox="1"/>
          <p:nvPr/>
        </p:nvSpPr>
        <p:spPr>
          <a:xfrm>
            <a:off x="2471325" y="1662410"/>
            <a:ext cx="23232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Olist ecommerce has a fairly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low repeat order rate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around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3%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of the total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94,427 customers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00"/>
          </a:p>
        </p:txBody>
      </p:sp>
      <p:sp>
        <p:nvSpPr>
          <p:cNvPr id="214" name="Google Shape;214;p26"/>
          <p:cNvSpPr txBox="1"/>
          <p:nvPr/>
        </p:nvSpPr>
        <p:spPr>
          <a:xfrm>
            <a:off x="2888770" y="2790600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400"/>
          </a:p>
        </p:txBody>
      </p:sp>
      <p:sp>
        <p:nvSpPr>
          <p:cNvPr id="215" name="Google Shape;215;p26"/>
          <p:cNvSpPr txBox="1"/>
          <p:nvPr/>
        </p:nvSpPr>
        <p:spPr>
          <a:xfrm>
            <a:off x="2485311" y="2970919"/>
            <a:ext cx="23232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To find the right method to increase repeat order rate </a:t>
            </a:r>
            <a:r>
              <a:rPr lang="id" sz="849"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3% </a:t>
            </a:r>
            <a:r>
              <a:rPr lang="id" sz="849"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10%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for 2019 period and preparation for seasonal event in 2018.</a:t>
            </a:r>
            <a:endParaRPr sz="500"/>
          </a:p>
        </p:txBody>
      </p:sp>
      <p:sp>
        <p:nvSpPr>
          <p:cNvPr id="216" name="Google Shape;216;p26"/>
          <p:cNvSpPr txBox="1"/>
          <p:nvPr/>
        </p:nvSpPr>
        <p:spPr>
          <a:xfrm>
            <a:off x="6504000" y="2777491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1" sz="400"/>
          </a:p>
        </p:txBody>
      </p:sp>
      <p:sp>
        <p:nvSpPr>
          <p:cNvPr id="217" name="Google Shape;217;p26"/>
          <p:cNvSpPr txBox="1"/>
          <p:nvPr/>
        </p:nvSpPr>
        <p:spPr>
          <a:xfrm>
            <a:off x="6100541" y="2957810"/>
            <a:ext cx="23232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Customers who make repeat orders mostly tend to like products in the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electronics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gaming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category,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live in Sao Paulo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sensitive with a high price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give 5 star ratings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.  </a:t>
            </a:r>
            <a:endParaRPr sz="500"/>
          </a:p>
        </p:txBody>
      </p:sp>
      <p:sp>
        <p:nvSpPr>
          <p:cNvPr id="218" name="Google Shape;218;p26"/>
          <p:cNvSpPr txBox="1"/>
          <p:nvPr/>
        </p:nvSpPr>
        <p:spPr>
          <a:xfrm>
            <a:off x="6499709" y="4086000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  <a:endParaRPr b="1" sz="400"/>
          </a:p>
        </p:txBody>
      </p:sp>
      <p:sp>
        <p:nvSpPr>
          <p:cNvPr id="219" name="Google Shape;219;p26"/>
          <p:cNvSpPr txBox="1"/>
          <p:nvPr/>
        </p:nvSpPr>
        <p:spPr>
          <a:xfrm>
            <a:off x="6096250" y="4266319"/>
            <a:ext cx="23232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Propose </a:t>
            </a:r>
            <a:r>
              <a:rPr i="1" lang="id" sz="849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actionable solutions</a:t>
            </a:r>
            <a:r>
              <a:rPr lang="id" sz="849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improve the overall customer experience,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i="1" lang="id" sz="849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KPI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that monitored some critical metrics, and predict </a:t>
            </a:r>
            <a:r>
              <a:rPr i="1" lang="id" sz="849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high potential repeat buyers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00"/>
          </a:p>
        </p:txBody>
      </p:sp>
      <p:pic>
        <p:nvPicPr>
          <p:cNvPr id="220" name="Google Shape;220;p26" title="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2874784" y="1482091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b="1" sz="400"/>
          </a:p>
        </p:txBody>
      </p:sp>
      <p:sp>
        <p:nvSpPr>
          <p:cNvPr id="222" name="Google Shape;222;p26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Executive Summary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1331476" y="3871791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4" name="Google Shape;224;p26"/>
          <p:cNvGrpSpPr/>
          <p:nvPr/>
        </p:nvGrpSpPr>
        <p:grpSpPr>
          <a:xfrm>
            <a:off x="1476878" y="4019811"/>
            <a:ext cx="772072" cy="786084"/>
            <a:chOff x="47130" y="47130"/>
            <a:chExt cx="718541" cy="718541"/>
          </a:xfrm>
        </p:grpSpPr>
        <p:sp>
          <p:nvSpPr>
            <p:cNvPr id="225" name="Google Shape;225;p26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6"/>
          <p:cNvSpPr/>
          <p:nvPr/>
        </p:nvSpPr>
        <p:spPr>
          <a:xfrm>
            <a:off x="4989289" y="1338516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8" name="Google Shape;228;p26"/>
          <p:cNvGrpSpPr/>
          <p:nvPr/>
        </p:nvGrpSpPr>
        <p:grpSpPr>
          <a:xfrm>
            <a:off x="5134679" y="1486536"/>
            <a:ext cx="772072" cy="786084"/>
            <a:chOff x="47130" y="47130"/>
            <a:chExt cx="718541" cy="718541"/>
          </a:xfrm>
        </p:grpSpPr>
        <p:sp>
          <p:nvSpPr>
            <p:cNvPr id="229" name="Google Shape;229;p26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6"/>
          <p:cNvSpPr/>
          <p:nvPr/>
        </p:nvSpPr>
        <p:spPr>
          <a:xfrm>
            <a:off x="4989301" y="2606691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2" name="Google Shape;232;p26"/>
          <p:cNvGrpSpPr/>
          <p:nvPr/>
        </p:nvGrpSpPr>
        <p:grpSpPr>
          <a:xfrm>
            <a:off x="5134703" y="2754711"/>
            <a:ext cx="772072" cy="786084"/>
            <a:chOff x="47130" y="47130"/>
            <a:chExt cx="718541" cy="718541"/>
          </a:xfrm>
        </p:grpSpPr>
        <p:sp>
          <p:nvSpPr>
            <p:cNvPr id="233" name="Google Shape;233;p26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6"/>
          <p:cNvSpPr/>
          <p:nvPr/>
        </p:nvSpPr>
        <p:spPr>
          <a:xfrm>
            <a:off x="4989076" y="3871791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6" name="Google Shape;236;p26"/>
          <p:cNvGrpSpPr/>
          <p:nvPr/>
        </p:nvGrpSpPr>
        <p:grpSpPr>
          <a:xfrm>
            <a:off x="5134478" y="4019811"/>
            <a:ext cx="772072" cy="786084"/>
            <a:chOff x="47130" y="47130"/>
            <a:chExt cx="718541" cy="718541"/>
          </a:xfrm>
        </p:grpSpPr>
        <p:sp>
          <p:nvSpPr>
            <p:cNvPr id="237" name="Google Shape;237;p26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6"/>
          <p:cNvSpPr txBox="1"/>
          <p:nvPr/>
        </p:nvSpPr>
        <p:spPr>
          <a:xfrm>
            <a:off x="2888770" y="4086000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 sz="400"/>
          </a:p>
        </p:txBody>
      </p:sp>
      <p:sp>
        <p:nvSpPr>
          <p:cNvPr id="240" name="Google Shape;240;p26"/>
          <p:cNvSpPr txBox="1"/>
          <p:nvPr/>
        </p:nvSpPr>
        <p:spPr>
          <a:xfrm>
            <a:off x="2485311" y="4266319"/>
            <a:ext cx="2323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The tools used in this project are Spreadsheet, Python, and Tableau.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6504000" y="1482091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Metrics</a:t>
            </a:r>
            <a:endParaRPr b="1" sz="400"/>
          </a:p>
        </p:txBody>
      </p:sp>
      <p:sp>
        <p:nvSpPr>
          <p:cNvPr id="242" name="Google Shape;242;p26"/>
          <p:cNvSpPr txBox="1"/>
          <p:nvPr/>
        </p:nvSpPr>
        <p:spPr>
          <a:xfrm>
            <a:off x="6100541" y="1662410"/>
            <a:ext cx="2323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Some metrics used for analysis can be seen in the metrics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8"/>
              </a:rPr>
              <a:t>slide 26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 and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9"/>
              </a:rPr>
              <a:t>slide 27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500"/>
          </a:p>
        </p:txBody>
      </p:sp>
      <p:sp>
        <p:nvSpPr>
          <p:cNvPr id="243" name="Google Shape;243;p26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44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691" name="Google Shape;691;p44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92" name="Google Shape;692;p44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44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694" name="Google Shape;694;p4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95" name="Google Shape;695;p4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44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697" name="Google Shape;697;p4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98" name="Google Shape;698;p4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44"/>
          <p:cNvSpPr txBox="1"/>
          <p:nvPr/>
        </p:nvSpPr>
        <p:spPr>
          <a:xfrm>
            <a:off x="12306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High Review Scores Can Be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Misleading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Without National Benchmarking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0" name="Google Shape;700;p44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4"/>
          <p:cNvSpPr txBox="1"/>
          <p:nvPr/>
        </p:nvSpPr>
        <p:spPr>
          <a:xfrm>
            <a:off x="275500" y="4875925"/>
            <a:ext cx="32682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Source :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Logistics Performance of Virtual Stores in Brazil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44"/>
          <p:cNvSpPr txBox="1"/>
          <p:nvPr/>
        </p:nvSpPr>
        <p:spPr>
          <a:xfrm>
            <a:off x="1459250" y="4038600"/>
            <a:ext cx="651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Key points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Compared to the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national average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for domestic e-commerce logistics in Brazil (range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5 - 8 days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) for 2017, the partner's delivery performance is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significantly slower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with (range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9 - 13 days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) for 2017, indicating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inefficiencies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that could impact customer satisfaction and competitiveness.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There was an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improvement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in delivery performance with (range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6.5 - 14 days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) in 2018. (please refer to ‘</a:t>
            </a: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slide 32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’)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3" name="Google Shape;703;p44"/>
          <p:cNvPicPr preferRelativeResize="0"/>
          <p:nvPr/>
        </p:nvPicPr>
        <p:blipFill rotWithShape="1">
          <a:blip r:embed="rId6">
            <a:alphaModFix/>
          </a:blip>
          <a:srcRect b="0" l="0" r="0" t="2685"/>
          <a:stretch/>
        </p:blipFill>
        <p:spPr>
          <a:xfrm>
            <a:off x="1232225" y="1024225"/>
            <a:ext cx="5900099" cy="3020276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4"/>
          <p:cNvSpPr/>
          <p:nvPr/>
        </p:nvSpPr>
        <p:spPr>
          <a:xfrm>
            <a:off x="7233350" y="1246338"/>
            <a:ext cx="89725" cy="74775"/>
          </a:xfrm>
          <a:prstGeom prst="flowChartProcess">
            <a:avLst/>
          </a:prstGeom>
          <a:solidFill>
            <a:srgbClr val="0C29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5" name="Google Shape;705;p44"/>
          <p:cNvSpPr/>
          <p:nvPr/>
        </p:nvSpPr>
        <p:spPr>
          <a:xfrm>
            <a:off x="7233350" y="1398738"/>
            <a:ext cx="89725" cy="74775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706;p44"/>
          <p:cNvSpPr txBox="1"/>
          <p:nvPr/>
        </p:nvSpPr>
        <p:spPr>
          <a:xfrm>
            <a:off x="7438300" y="13707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Rating score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44"/>
          <p:cNvSpPr txBox="1"/>
          <p:nvPr/>
        </p:nvSpPr>
        <p:spPr>
          <a:xfrm>
            <a:off x="7438300" y="12183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Avg. Shipdate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44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45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718" name="Google Shape;718;p4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19" name="Google Shape;719;p4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45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721" name="Google Shape;721;p4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22" name="Google Shape;722;p4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45"/>
          <p:cNvSpPr txBox="1"/>
          <p:nvPr/>
        </p:nvSpPr>
        <p:spPr>
          <a:xfrm>
            <a:off x="2160825" y="500750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Recommendations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724" name="Google Shape;724;p45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725" name="Google Shape;725;p4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726" name="Google Shape;726;p4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27" name="Google Shape;727;p45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5"/>
          <p:cNvSpPr txBox="1"/>
          <p:nvPr/>
        </p:nvSpPr>
        <p:spPr>
          <a:xfrm>
            <a:off x="1096100" y="1153300"/>
            <a:ext cx="7632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latin typeface="Montserrat"/>
                <a:ea typeface="Montserrat"/>
                <a:cs typeface="Montserrat"/>
                <a:sym typeface="Montserrat"/>
              </a:rPr>
              <a:t>Maximize seasonal / high peak opportunities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Launch early bird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campaigns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before November 2018 </a:t>
            </a:r>
            <a:r>
              <a:rPr i="1" lang="id" sz="1000">
                <a:latin typeface="Montserrat"/>
                <a:ea typeface="Montserrat"/>
                <a:cs typeface="Montserrat"/>
                <a:sym typeface="Montserrat"/>
              </a:rPr>
              <a:t>‘</a:t>
            </a:r>
            <a:r>
              <a:rPr b="1" i="1" lang="id" sz="1000">
                <a:latin typeface="Montserrat"/>
                <a:ea typeface="Montserrat"/>
                <a:cs typeface="Montserrat"/>
                <a:sym typeface="Montserrat"/>
              </a:rPr>
              <a:t>black Friday</a:t>
            </a:r>
            <a:r>
              <a:rPr i="1" lang="id" sz="1000">
                <a:latin typeface="Montserrat"/>
                <a:ea typeface="Montserrat"/>
                <a:cs typeface="Montserrat"/>
                <a:sym typeface="Montserrat"/>
              </a:rPr>
              <a:t>’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peak season for customer in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3 decile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with giving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loyalty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programs or exclusive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discount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for second purchase, in order to convert a new customer into repeat buyer and increase repeat order rate. (refer to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id" sz="1000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 40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During Quarter 2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when  many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electronics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gaming companies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release new products or version, make a special offer or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pre-book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for repeat buyers with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upselling price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, but still in a budget range.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Since most of product category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are not daily sales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categories, we can educate consumers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post-purchase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with product usage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guides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game recommendations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to drive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complementary accessories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sales.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Add more types of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consumer goods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product categories.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latin typeface="Montserrat"/>
                <a:ea typeface="Montserrat"/>
                <a:cs typeface="Montserrat"/>
                <a:sym typeface="Montserrat"/>
              </a:rPr>
              <a:t>Realign review &amp; feedback mechanism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Launch post delivery surveys like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CSAT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separate from star ratings.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latin typeface="Montserrat"/>
                <a:ea typeface="Montserrat"/>
                <a:cs typeface="Montserrat"/>
                <a:sym typeface="Montserrat"/>
              </a:rPr>
              <a:t>Reduce freight delays to build trust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Find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another logistic partners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that offer faster freight duration.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Introduce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SLA based penalties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sellers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with slow processing.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Make a customer can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track orders in real time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and set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realistic expected duration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latin typeface="Montserrat"/>
                <a:ea typeface="Montserrat"/>
                <a:cs typeface="Montserrat"/>
                <a:sym typeface="Montserrat"/>
              </a:rPr>
              <a:t>Make a different approach to increase repeat order based on customer’s cluster (refer to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id" sz="1000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 36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Budget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: offer product bundles within their budget range and offer points or tier rewards for more frequent purchases.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 Value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: create exclusive offers or new release access.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 Volume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: offer small discounts after a few purchases.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 Big Spenders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: prioritize these clients in the risk score for retention efforts and offer compensation to encourage another purchase.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9" name="Google Shape;729;p45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r>
            <a:endParaRPr b="1" sz="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46" title="Executive-level Dashboard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6375"/>
            <a:ext cx="8580250" cy="48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46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18</a:t>
            </a:r>
            <a:endParaRPr b="1" sz="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47"/>
          <p:cNvGrpSpPr/>
          <p:nvPr/>
        </p:nvGrpSpPr>
        <p:grpSpPr>
          <a:xfrm>
            <a:off x="-4467950" y="-1097350"/>
            <a:ext cx="5723891" cy="6240872"/>
            <a:chOff x="0" y="0"/>
            <a:chExt cx="832094" cy="847530"/>
          </a:xfrm>
        </p:grpSpPr>
        <p:sp>
          <p:nvSpPr>
            <p:cNvPr id="745" name="Google Shape;745;p4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746" name="Google Shape;746;p4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7" name="Google Shape;747;p47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8" name="Google Shape;748;p47"/>
          <p:cNvSpPr txBox="1"/>
          <p:nvPr/>
        </p:nvSpPr>
        <p:spPr>
          <a:xfrm>
            <a:off x="1958194" y="4530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RevoU FSDA batch FEB25</a:t>
            </a:r>
            <a:endParaRPr sz="700"/>
          </a:p>
        </p:txBody>
      </p:sp>
      <p:sp>
        <p:nvSpPr>
          <p:cNvPr id="749" name="Google Shape;749;p47"/>
          <p:cNvSpPr txBox="1"/>
          <p:nvPr/>
        </p:nvSpPr>
        <p:spPr>
          <a:xfrm>
            <a:off x="3848554" y="4530420"/>
            <a:ext cx="1227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DEEP Project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M1M2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M3M4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47"/>
          <p:cNvSpPr txBox="1"/>
          <p:nvPr/>
        </p:nvSpPr>
        <p:spPr>
          <a:xfrm>
            <a:off x="19581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Batch</a:t>
            </a:r>
            <a:endParaRPr sz="700"/>
          </a:p>
        </p:txBody>
      </p:sp>
      <p:sp>
        <p:nvSpPr>
          <p:cNvPr id="751" name="Google Shape;751;p47"/>
          <p:cNvSpPr txBox="1"/>
          <p:nvPr/>
        </p:nvSpPr>
        <p:spPr>
          <a:xfrm>
            <a:off x="3848554" y="4364600"/>
            <a:ext cx="90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Assignment</a:t>
            </a:r>
            <a:endParaRPr sz="700"/>
          </a:p>
        </p:txBody>
      </p:sp>
      <p:sp>
        <p:nvSpPr>
          <p:cNvPr id="752" name="Google Shape;752;p47"/>
          <p:cNvSpPr txBox="1"/>
          <p:nvPr/>
        </p:nvSpPr>
        <p:spPr>
          <a:xfrm>
            <a:off x="807586" y="4538829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Ahmad Rizki</a:t>
            </a:r>
            <a:endParaRPr sz="700"/>
          </a:p>
        </p:txBody>
      </p:sp>
      <p:sp>
        <p:nvSpPr>
          <p:cNvPr id="753" name="Google Shape;753;p47"/>
          <p:cNvSpPr txBox="1"/>
          <p:nvPr/>
        </p:nvSpPr>
        <p:spPr>
          <a:xfrm>
            <a:off x="807586" y="43730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700"/>
          </a:p>
        </p:txBody>
      </p:sp>
      <p:sp>
        <p:nvSpPr>
          <p:cNvPr id="754" name="Google Shape;754;p47"/>
          <p:cNvSpPr txBox="1"/>
          <p:nvPr/>
        </p:nvSpPr>
        <p:spPr>
          <a:xfrm>
            <a:off x="-143632" y="339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May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2025</a:t>
            </a:r>
            <a:endParaRPr sz="700"/>
          </a:p>
        </p:txBody>
      </p:sp>
      <p:sp>
        <p:nvSpPr>
          <p:cNvPr id="755" name="Google Shape;755;p47"/>
          <p:cNvSpPr txBox="1"/>
          <p:nvPr/>
        </p:nvSpPr>
        <p:spPr>
          <a:xfrm>
            <a:off x="-143632" y="173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700"/>
          </a:p>
        </p:txBody>
      </p:sp>
      <p:sp>
        <p:nvSpPr>
          <p:cNvPr id="756" name="Google Shape;756;p47"/>
          <p:cNvSpPr txBox="1"/>
          <p:nvPr/>
        </p:nvSpPr>
        <p:spPr>
          <a:xfrm>
            <a:off x="1506875" y="1132900"/>
            <a:ext cx="619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</a:t>
            </a: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Your Attention…</a:t>
            </a:r>
            <a:endParaRPr sz="1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7" name="Google Shape;757;p47"/>
          <p:cNvSpPr txBox="1"/>
          <p:nvPr/>
        </p:nvSpPr>
        <p:spPr>
          <a:xfrm>
            <a:off x="5082400" y="4530425"/>
            <a:ext cx="1952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www.linkedin.com/in/arizabdulhanan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47"/>
          <p:cNvSpPr txBox="1"/>
          <p:nvPr/>
        </p:nvSpPr>
        <p:spPr>
          <a:xfrm>
            <a:off x="50823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sz="700"/>
          </a:p>
        </p:txBody>
      </p:sp>
      <p:pic>
        <p:nvPicPr>
          <p:cNvPr id="759" name="Google Shape;759;p47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7"/>
          <p:cNvSpPr txBox="1"/>
          <p:nvPr/>
        </p:nvSpPr>
        <p:spPr>
          <a:xfrm>
            <a:off x="7520800" y="4530425"/>
            <a:ext cx="1952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Google Collab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Spreadsheet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Tableau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47"/>
          <p:cNvSpPr txBox="1"/>
          <p:nvPr/>
        </p:nvSpPr>
        <p:spPr>
          <a:xfrm>
            <a:off x="75207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</a:t>
            </a:r>
            <a:endParaRPr sz="700"/>
          </a:p>
        </p:txBody>
      </p:sp>
      <p:pic>
        <p:nvPicPr>
          <p:cNvPr id="762" name="Google Shape;762;p47" title="RevoU 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799" y="1151551"/>
            <a:ext cx="721751" cy="619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" name="Google Shape;763;p47"/>
          <p:cNvGrpSpPr/>
          <p:nvPr/>
        </p:nvGrpSpPr>
        <p:grpSpPr>
          <a:xfrm>
            <a:off x="8233828" y="-143178"/>
            <a:ext cx="5985134" cy="5985134"/>
            <a:chOff x="0" y="0"/>
            <a:chExt cx="812800" cy="812800"/>
          </a:xfrm>
        </p:grpSpPr>
        <p:sp>
          <p:nvSpPr>
            <p:cNvPr id="764" name="Google Shape;764;p4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65" name="Google Shape;765;p4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" name="Google Shape;774;p48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5" name="Google Shape;775;p48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776" name="Google Shape;776;p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7" name="Google Shape;777;p4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8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779" name="Google Shape;779;p48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780" name="Google Shape;780;p48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1" name="Google Shape;781;p48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Appendix</a:t>
            </a:r>
            <a:endParaRPr sz="2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82" name="Google Shape;782;p48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48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49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793" name="Google Shape;793;p49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94" name="Google Shape;794;p49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" name="Google Shape;795;p49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796" name="Google Shape;796;p4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97" name="Google Shape;797;p4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8" name="Google Shape;798;p49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Root Cause Analysis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799" name="Google Shape;799;p49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800" name="Google Shape;800;p4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801" name="Google Shape;801;p4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02" name="Google Shape;802;p4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49"/>
          <p:cNvSpPr/>
          <p:nvPr/>
        </p:nvSpPr>
        <p:spPr>
          <a:xfrm>
            <a:off x="666800" y="2585925"/>
            <a:ext cx="1612800" cy="1517400"/>
          </a:xfrm>
          <a:prstGeom prst="ellipse">
            <a:avLst/>
          </a:prstGeom>
          <a:solidFill>
            <a:srgbClr val="0C29D0"/>
          </a:solidFill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Repeat Order Rate</a:t>
            </a:r>
            <a:endParaRPr sz="1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(3%)</a:t>
            </a:r>
            <a:endParaRPr sz="1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04" name="Google Shape;8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1808300"/>
            <a:ext cx="3782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49"/>
          <p:cNvSpPr txBox="1"/>
          <p:nvPr/>
        </p:nvSpPr>
        <p:spPr>
          <a:xfrm>
            <a:off x="4648200" y="18083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Customers who make more than one time purchase are more likely to be loyal customers.</a:t>
            </a:r>
            <a:endParaRPr sz="900"/>
          </a:p>
        </p:txBody>
      </p:sp>
      <p:pic>
        <p:nvPicPr>
          <p:cNvPr id="806" name="Google Shape;80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3103700"/>
            <a:ext cx="3782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49"/>
          <p:cNvSpPr txBox="1"/>
          <p:nvPr/>
        </p:nvSpPr>
        <p:spPr>
          <a:xfrm>
            <a:off x="4648200" y="31037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The low repeat order rate is primarily caused by the fact that most of the products sold are not routine purchase items.</a:t>
            </a:r>
            <a:endParaRPr sz="900"/>
          </a:p>
        </p:txBody>
      </p:sp>
      <p:pic>
        <p:nvPicPr>
          <p:cNvPr id="808" name="Google Shape;8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938" y="3628550"/>
            <a:ext cx="3782875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4170500"/>
            <a:ext cx="378287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49"/>
          <p:cNvSpPr txBox="1"/>
          <p:nvPr/>
        </p:nvSpPr>
        <p:spPr>
          <a:xfrm>
            <a:off x="4648200" y="4170500"/>
            <a:ext cx="388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States with more sellers lead to lower freight cost and higher total sales.</a:t>
            </a:r>
            <a:endParaRPr sz="900"/>
          </a:p>
        </p:txBody>
      </p:sp>
      <p:pic>
        <p:nvPicPr>
          <p:cNvPr id="811" name="Google Shape;8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4551500"/>
            <a:ext cx="3782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49"/>
          <p:cNvSpPr txBox="1"/>
          <p:nvPr/>
        </p:nvSpPr>
        <p:spPr>
          <a:xfrm>
            <a:off x="4648200" y="45515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Higher review scores are not necessarily associated with better customer retention or satisfaction.</a:t>
            </a:r>
            <a:endParaRPr sz="900"/>
          </a:p>
        </p:txBody>
      </p:sp>
      <p:pic>
        <p:nvPicPr>
          <p:cNvPr id="813" name="Google Shape;8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925" y="1655900"/>
            <a:ext cx="1304401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49"/>
          <p:cNvSpPr txBox="1"/>
          <p:nvPr/>
        </p:nvSpPr>
        <p:spPr>
          <a:xfrm>
            <a:off x="2590800" y="1655900"/>
            <a:ext cx="1304400" cy="323100"/>
          </a:xfrm>
          <a:prstGeom prst="rect">
            <a:avLst/>
          </a:prstGeom>
          <a:noFill/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Customer Behavior</a:t>
            </a:r>
            <a:endParaRPr sz="900"/>
          </a:p>
        </p:txBody>
      </p:sp>
      <p:pic>
        <p:nvPicPr>
          <p:cNvPr id="815" name="Google Shape;8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825" y="2777363"/>
            <a:ext cx="1574576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9"/>
          <p:cNvSpPr txBox="1"/>
          <p:nvPr/>
        </p:nvSpPr>
        <p:spPr>
          <a:xfrm>
            <a:off x="2509700" y="2777363"/>
            <a:ext cx="1574700" cy="323100"/>
          </a:xfrm>
          <a:prstGeom prst="rect">
            <a:avLst/>
          </a:prstGeom>
          <a:noFill/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Customer Transaction</a:t>
            </a:r>
            <a:endParaRPr sz="900"/>
          </a:p>
        </p:txBody>
      </p:sp>
      <p:pic>
        <p:nvPicPr>
          <p:cNvPr id="817" name="Google Shape;8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925" y="3941900"/>
            <a:ext cx="1304401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49"/>
          <p:cNvSpPr txBox="1"/>
          <p:nvPr/>
        </p:nvSpPr>
        <p:spPr>
          <a:xfrm>
            <a:off x="2590800" y="3941900"/>
            <a:ext cx="1304400" cy="323100"/>
          </a:xfrm>
          <a:prstGeom prst="rect">
            <a:avLst/>
          </a:prstGeom>
          <a:noFill/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Location Performance</a:t>
            </a:r>
            <a:endParaRPr sz="900"/>
          </a:p>
        </p:txBody>
      </p:sp>
      <p:pic>
        <p:nvPicPr>
          <p:cNvPr id="819" name="Google Shape;8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925" y="4627700"/>
            <a:ext cx="1304401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49"/>
          <p:cNvSpPr txBox="1"/>
          <p:nvPr/>
        </p:nvSpPr>
        <p:spPr>
          <a:xfrm>
            <a:off x="2590800" y="4627700"/>
            <a:ext cx="1304400" cy="323100"/>
          </a:xfrm>
          <a:prstGeom prst="rect">
            <a:avLst/>
          </a:prstGeom>
          <a:noFill/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Customer Satisfaction</a:t>
            </a:r>
            <a:endParaRPr sz="900"/>
          </a:p>
        </p:txBody>
      </p:sp>
      <p:cxnSp>
        <p:nvCxnSpPr>
          <p:cNvPr id="821" name="Google Shape;821;p49"/>
          <p:cNvCxnSpPr>
            <a:stCxn id="803" idx="6"/>
            <a:endCxn id="814" idx="1"/>
          </p:cNvCxnSpPr>
          <p:nvPr/>
        </p:nvCxnSpPr>
        <p:spPr>
          <a:xfrm flipH="1" rot="10800000">
            <a:off x="2279600" y="1817325"/>
            <a:ext cx="311100" cy="15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49"/>
          <p:cNvCxnSpPr>
            <a:stCxn id="803" idx="6"/>
            <a:endCxn id="816" idx="1"/>
          </p:cNvCxnSpPr>
          <p:nvPr/>
        </p:nvCxnSpPr>
        <p:spPr>
          <a:xfrm flipH="1" rot="10800000">
            <a:off x="2279600" y="2939025"/>
            <a:ext cx="2301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49"/>
          <p:cNvCxnSpPr>
            <a:stCxn id="803" idx="6"/>
            <a:endCxn id="818" idx="1"/>
          </p:cNvCxnSpPr>
          <p:nvPr/>
        </p:nvCxnSpPr>
        <p:spPr>
          <a:xfrm>
            <a:off x="2279600" y="3344625"/>
            <a:ext cx="3111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49"/>
          <p:cNvCxnSpPr>
            <a:stCxn id="803" idx="6"/>
            <a:endCxn id="820" idx="1"/>
          </p:cNvCxnSpPr>
          <p:nvPr/>
        </p:nvCxnSpPr>
        <p:spPr>
          <a:xfrm>
            <a:off x="2279600" y="3344625"/>
            <a:ext cx="311100" cy="14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49"/>
          <p:cNvCxnSpPr>
            <a:stCxn id="814" idx="3"/>
            <a:endCxn id="826" idx="1"/>
          </p:cNvCxnSpPr>
          <p:nvPr/>
        </p:nvCxnSpPr>
        <p:spPr>
          <a:xfrm flipH="1" rot="10800000">
            <a:off x="3895200" y="1505750"/>
            <a:ext cx="75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49"/>
          <p:cNvCxnSpPr>
            <a:stCxn id="814" idx="3"/>
            <a:endCxn id="805" idx="1"/>
          </p:cNvCxnSpPr>
          <p:nvPr/>
        </p:nvCxnSpPr>
        <p:spPr>
          <a:xfrm>
            <a:off x="3895200" y="1817450"/>
            <a:ext cx="7530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49"/>
          <p:cNvCxnSpPr>
            <a:stCxn id="816" idx="3"/>
            <a:endCxn id="807" idx="1"/>
          </p:cNvCxnSpPr>
          <p:nvPr/>
        </p:nvCxnSpPr>
        <p:spPr>
          <a:xfrm>
            <a:off x="4084400" y="2938913"/>
            <a:ext cx="5637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49"/>
          <p:cNvCxnSpPr>
            <a:stCxn id="818" idx="3"/>
            <a:endCxn id="830" idx="1"/>
          </p:cNvCxnSpPr>
          <p:nvPr/>
        </p:nvCxnSpPr>
        <p:spPr>
          <a:xfrm flipH="1" rot="10800000">
            <a:off x="3895200" y="3898850"/>
            <a:ext cx="7569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49"/>
          <p:cNvCxnSpPr>
            <a:stCxn id="818" idx="3"/>
            <a:endCxn id="810" idx="1"/>
          </p:cNvCxnSpPr>
          <p:nvPr/>
        </p:nvCxnSpPr>
        <p:spPr>
          <a:xfrm>
            <a:off x="3895200" y="4103450"/>
            <a:ext cx="7530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49"/>
          <p:cNvCxnSpPr>
            <a:stCxn id="820" idx="3"/>
            <a:endCxn id="812" idx="1"/>
          </p:cNvCxnSpPr>
          <p:nvPr/>
        </p:nvCxnSpPr>
        <p:spPr>
          <a:xfrm flipH="1" rot="10800000">
            <a:off x="3895200" y="4782350"/>
            <a:ext cx="753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3" name="Google Shape;83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1274900"/>
            <a:ext cx="3782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9"/>
          <p:cNvSpPr txBox="1"/>
          <p:nvPr/>
        </p:nvSpPr>
        <p:spPr>
          <a:xfrm>
            <a:off x="4648200" y="12749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The distribution of the number of repeat buyers is only concentrated in several state.</a:t>
            </a:r>
            <a:endParaRPr sz="900"/>
          </a:p>
        </p:txBody>
      </p:sp>
      <p:sp>
        <p:nvSpPr>
          <p:cNvPr id="830" name="Google Shape;830;p49"/>
          <p:cNvSpPr txBox="1"/>
          <p:nvPr/>
        </p:nvSpPr>
        <p:spPr>
          <a:xfrm>
            <a:off x="4652175" y="36680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The company has not been efficient in setting the expected duration of freight.</a:t>
            </a:r>
            <a:endParaRPr sz="900"/>
          </a:p>
        </p:txBody>
      </p:sp>
      <p:pic>
        <p:nvPicPr>
          <p:cNvPr id="834" name="Google Shape;8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00" y="2379800"/>
            <a:ext cx="378287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9"/>
          <p:cNvSpPr txBox="1"/>
          <p:nvPr/>
        </p:nvSpPr>
        <p:spPr>
          <a:xfrm>
            <a:off x="4653300" y="2379800"/>
            <a:ext cx="388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Repeat buyer transactions show seasonal fluctuations.</a:t>
            </a:r>
            <a:endParaRPr sz="900"/>
          </a:p>
        </p:txBody>
      </p:sp>
      <p:cxnSp>
        <p:nvCxnSpPr>
          <p:cNvPr id="836" name="Google Shape;836;p49"/>
          <p:cNvCxnSpPr>
            <a:stCxn id="816" idx="3"/>
            <a:endCxn id="835" idx="1"/>
          </p:cNvCxnSpPr>
          <p:nvPr/>
        </p:nvCxnSpPr>
        <p:spPr>
          <a:xfrm flipH="1" rot="10800000">
            <a:off x="4084400" y="2541413"/>
            <a:ext cx="5688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7" name="Google Shape;8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00" y="2741750"/>
            <a:ext cx="378287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49"/>
          <p:cNvSpPr txBox="1"/>
          <p:nvPr/>
        </p:nvSpPr>
        <p:spPr>
          <a:xfrm>
            <a:off x="4653300" y="2741750"/>
            <a:ext cx="388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Repeat buyers will spend more in specific product categories.</a:t>
            </a:r>
            <a:endParaRPr sz="900"/>
          </a:p>
        </p:txBody>
      </p:sp>
      <p:cxnSp>
        <p:nvCxnSpPr>
          <p:cNvPr id="839" name="Google Shape;839;p49"/>
          <p:cNvCxnSpPr>
            <a:stCxn id="816" idx="3"/>
            <a:endCxn id="838" idx="1"/>
          </p:cNvCxnSpPr>
          <p:nvPr/>
        </p:nvCxnSpPr>
        <p:spPr>
          <a:xfrm flipH="1" rot="10800000">
            <a:off x="4084400" y="2903213"/>
            <a:ext cx="5688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49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 sz="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50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850" name="Google Shape;850;p50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51" name="Google Shape;851;p50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50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853" name="Google Shape;853;p5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54" name="Google Shape;854;p5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50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856" name="Google Shape;856;p5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857" name="Google Shape;857;p5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8" name="Google Shape;858;p50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Metrics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9" name="Google Shape;859;p50"/>
          <p:cNvSpPr txBox="1"/>
          <p:nvPr/>
        </p:nvSpPr>
        <p:spPr>
          <a:xfrm>
            <a:off x="2221234" y="10086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Actionable Metrics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0" name="Google Shape;860;p50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1" name="Google Shape;861;p50"/>
          <p:cNvGraphicFramePr/>
          <p:nvPr/>
        </p:nvGraphicFramePr>
        <p:xfrm>
          <a:off x="1154425" y="15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{37A83E95-8FCA-479A-9D7B-F58993B7973A}</a:tableStyleId>
              </a:tblPr>
              <a:tblGrid>
                <a:gridCol w="3671400"/>
                <a:gridCol w="3671400"/>
              </a:tblGrid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Metrics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Analysis Methods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Number of Customer per Order Count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Customer Distribution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Average Order Value Growth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Trend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Order Value vs Number of Order Trend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Trend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One Time Buyers vs Repeat Buyers Order Value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Total Product Sales per Product Categories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Number of Order &amp; Repeat Order Rate per Product Categories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2" name="Google Shape;862;p50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 sz="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51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872" name="Google Shape;872;p51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73" name="Google Shape;873;p51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51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875" name="Google Shape;875;p5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76" name="Google Shape;876;p5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7" name="Google Shape;877;p51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Metrics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78" name="Google Shape;878;p51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879" name="Google Shape;879;p5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880" name="Google Shape;880;p5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1" name="Google Shape;881;p51"/>
          <p:cNvSpPr txBox="1"/>
          <p:nvPr/>
        </p:nvSpPr>
        <p:spPr>
          <a:xfrm>
            <a:off x="2221234" y="10086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Actionable Metrics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2" name="Google Shape;882;p5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3" name="Google Shape;883;p51"/>
          <p:cNvGraphicFramePr/>
          <p:nvPr/>
        </p:nvGraphicFramePr>
        <p:xfrm>
          <a:off x="1154425" y="15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{37A83E95-8FCA-479A-9D7B-F58993B7973A}</a:tableStyleId>
              </a:tblPr>
              <a:tblGrid>
                <a:gridCol w="3671400"/>
                <a:gridCol w="3671400"/>
              </a:tblGrid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Metrics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Analysis Methods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Price Distribution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Payment Method Preferences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Avg. Sellers processing, to Carrier, and Ship Duration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Trend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Expected vs Actual Shipdate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Trend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Expected vs Actual Shipdate Days Distribution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Total Sales &amp; Avg. Freight Cost Distribution per State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Review Score Distribution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Review Score by Shipdate Duration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884" name="Google Shape;884;p51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 sz="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3" name="Google Shape;893;p52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4" name="Google Shape;894;p52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895" name="Google Shape;895;p5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6" name="Google Shape;896;p5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52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898" name="Google Shape;898;p52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899" name="Google Shape;899;p52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0" name="Google Shape;900;p52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Eksploratory Data Analysis</a:t>
            </a:r>
            <a:endParaRPr sz="2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01" name="Google Shape;901;p5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52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927" y="1374100"/>
            <a:ext cx="3715475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2" name="Google Shape;912;p53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913" name="Google Shape;913;p53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4" name="Google Shape;914;p53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53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916" name="Google Shape;916;p5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7" name="Google Shape;917;p5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53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919" name="Google Shape;919;p5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920" name="Google Shape;920;p5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1" name="Google Shape;921;p53"/>
          <p:cNvSpPr txBox="1"/>
          <p:nvPr/>
        </p:nvSpPr>
        <p:spPr>
          <a:xfrm>
            <a:off x="12306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Credit Card Dominates as Primary Payment Method from 2017 to 2018, Far Surpassing Other Options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2" name="Google Shape;922;p53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240" y="3223750"/>
            <a:ext cx="1196275" cy="8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53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22</a:t>
            </a:r>
            <a:endParaRPr b="1" sz="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999800" y="1609825"/>
            <a:ext cx="3529949" cy="34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1154425" y="1542050"/>
            <a:ext cx="7373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Olist Store is a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real ecommerce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store which located in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Brazil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They operate using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B2C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model that  connects small business from all over Brazil to channels without hassle and with a single contract. Olist help the merchants to compete in Brazilian market by increasing their online sales while minimizing operational complexities by simplified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listing process, unified order management, and data analytics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Those merchants are able to sell their products through the Olist Store and ship them directly to the customers using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Olist logistics partners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After a customer purchase the product from Olist Store, a seller gets notified to fulfill that order.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Olist generates revenue mainly through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monthly subscriptions, commissions on sales, advertising fees, and premium features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This sample is collected from </a:t>
            </a:r>
            <a:r>
              <a:rPr i="1" lang="id" sz="1200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kaggle.com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project scope :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Olist daily transactions of 97k orders from 2017 to 2018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Records over 1 years and half from January 2017 to August 2018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Exclude geolocation table from analysis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4" name="Google Shape;254;p27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255" name="Google Shape;255;p2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56" name="Google Shape;256;p2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27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258" name="Google Shape;258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59" name="Google Shape;259;p2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27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261" name="Google Shape;261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262" name="Google Shape;262;p2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3" name="Google Shape;263;p27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1293950" y="497875"/>
            <a:ext cx="676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Overview &amp; Project Scope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54"/>
          <p:cNvPicPr preferRelativeResize="0"/>
          <p:nvPr/>
        </p:nvPicPr>
        <p:blipFill rotWithShape="1">
          <a:blip r:embed="rId3">
            <a:alphaModFix/>
          </a:blip>
          <a:srcRect b="0" l="0" r="0" t="4104"/>
          <a:stretch/>
        </p:blipFill>
        <p:spPr>
          <a:xfrm>
            <a:off x="1306850" y="993100"/>
            <a:ext cx="7027601" cy="338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4" name="Google Shape;934;p54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935" name="Google Shape;935;p54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6" name="Google Shape;936;p54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54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938" name="Google Shape;938;p5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9" name="Google Shape;939;p5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54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941" name="Google Shape;941;p5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942" name="Google Shape;942;p5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3" name="Google Shape;943;p54"/>
          <p:cNvSpPr txBox="1"/>
          <p:nvPr/>
        </p:nvSpPr>
        <p:spPr>
          <a:xfrm>
            <a:off x="1230634" y="94258"/>
            <a:ext cx="590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Unrealistic Delivery Promises Undermine Customer Trust — Ship Duration Identified as Main Cause (refer to </a:t>
            </a:r>
            <a:r>
              <a:rPr b="1" i="1" lang="id" sz="1100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 31</a:t>
            </a:r>
            <a:r>
              <a:rPr b="1" lang="id" sz="1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4" name="Google Shape;944;p54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54"/>
          <p:cNvSpPr txBox="1"/>
          <p:nvPr/>
        </p:nvSpPr>
        <p:spPr>
          <a:xfrm>
            <a:off x="1459250" y="4419600"/>
            <a:ext cx="651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Key points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Even the repeat buyers are still satisfied with the existing delivery performance, the company still has to make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improvements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in this regard. In addition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maintaining repeat buyers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, it is also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convert new buyers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into a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new repeat buyers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54"/>
          <p:cNvSpPr/>
          <p:nvPr/>
        </p:nvSpPr>
        <p:spPr>
          <a:xfrm>
            <a:off x="6776150" y="1093938"/>
            <a:ext cx="89725" cy="74775"/>
          </a:xfrm>
          <a:prstGeom prst="flowChartProcess">
            <a:avLst/>
          </a:prstGeom>
          <a:solidFill>
            <a:srgbClr val="0C29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7" name="Google Shape;947;p54"/>
          <p:cNvSpPr/>
          <p:nvPr/>
        </p:nvSpPr>
        <p:spPr>
          <a:xfrm>
            <a:off x="6776150" y="1246338"/>
            <a:ext cx="89725" cy="74775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54"/>
          <p:cNvSpPr txBox="1"/>
          <p:nvPr/>
        </p:nvSpPr>
        <p:spPr>
          <a:xfrm>
            <a:off x="6981100" y="1218325"/>
            <a:ext cx="1487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Actual Shipdate Duration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54"/>
          <p:cNvSpPr txBox="1"/>
          <p:nvPr/>
        </p:nvSpPr>
        <p:spPr>
          <a:xfrm>
            <a:off x="6981100" y="10659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Expected Duration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54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b="1" sz="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55"/>
          <p:cNvPicPr preferRelativeResize="0"/>
          <p:nvPr/>
        </p:nvPicPr>
        <p:blipFill rotWithShape="1">
          <a:blip r:embed="rId3">
            <a:alphaModFix/>
          </a:blip>
          <a:srcRect b="0" l="0" r="0" t="3147"/>
          <a:stretch/>
        </p:blipFill>
        <p:spPr>
          <a:xfrm>
            <a:off x="1317800" y="1412975"/>
            <a:ext cx="7036124" cy="3541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0" name="Google Shape;960;p55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961" name="Google Shape;961;p5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62" name="Google Shape;962;p5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55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964" name="Google Shape;964;p5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65" name="Google Shape;965;p5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55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967" name="Google Shape;967;p5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968" name="Google Shape;968;p5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55"/>
          <p:cNvSpPr txBox="1"/>
          <p:nvPr/>
        </p:nvSpPr>
        <p:spPr>
          <a:xfrm>
            <a:off x="1916434" y="94259"/>
            <a:ext cx="5900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Significant Fulfillment Breakdowns Identified, with Seller Processing Delays Up to 60 Days and Shipping Lags Up to 205 Days, Undermining Customer Trust.</a:t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0" name="Google Shape;970;p55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651" y="140273"/>
            <a:ext cx="560025" cy="56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55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endParaRPr b="1" sz="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56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982" name="Google Shape;982;p56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83" name="Google Shape;983;p56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56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985" name="Google Shape;985;p5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86" name="Google Shape;986;p5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6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988" name="Google Shape;988;p5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989" name="Google Shape;989;p5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0" name="Google Shape;990;p56"/>
          <p:cNvSpPr txBox="1"/>
          <p:nvPr/>
        </p:nvSpPr>
        <p:spPr>
          <a:xfrm>
            <a:off x="1230634" y="94258"/>
            <a:ext cx="590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Improved Delivery Efficiency Has Boosted Sales, but Long Ship Durations Still Drive High Churn 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1" name="Google Shape;991;p5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56"/>
          <p:cNvPicPr preferRelativeResize="0"/>
          <p:nvPr/>
        </p:nvPicPr>
        <p:blipFill rotWithShape="1">
          <a:blip r:embed="rId4">
            <a:alphaModFix/>
          </a:blip>
          <a:srcRect b="0" l="0" r="0" t="3044"/>
          <a:stretch/>
        </p:blipFill>
        <p:spPr>
          <a:xfrm>
            <a:off x="1459250" y="949450"/>
            <a:ext cx="6805425" cy="40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56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endParaRPr b="1" sz="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" name="Google Shape;10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0" y="1032520"/>
            <a:ext cx="6836276" cy="4034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" name="Google Shape;1003;p57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004" name="Google Shape;1004;p5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5" name="Google Shape;1005;p5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57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007" name="Google Shape;1007;p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8" name="Google Shape;1008;p5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57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010" name="Google Shape;1010;p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11" name="Google Shape;1011;p5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2" name="Google Shape;1012;p57"/>
          <p:cNvSpPr txBox="1"/>
          <p:nvPr/>
        </p:nvSpPr>
        <p:spPr>
          <a:xfrm>
            <a:off x="17640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Sao Paulo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State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Leads in Sales Volume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Likely Influenced by Having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the Lowest Freight Costs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Among All States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3" name="Google Shape;1013;p57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57"/>
          <p:cNvSpPr/>
          <p:nvPr/>
        </p:nvSpPr>
        <p:spPr>
          <a:xfrm>
            <a:off x="1270925" y="1358850"/>
            <a:ext cx="7229400" cy="252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5" name="Google Shape;101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76200"/>
            <a:ext cx="402381" cy="4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57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26</a:t>
            </a:r>
            <a:endParaRPr b="1" sz="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0" y="993100"/>
            <a:ext cx="6841110" cy="403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58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027" name="Google Shape;1027;p58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8" name="Google Shape;1028;p58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8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030" name="Google Shape;1030;p5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1" name="Google Shape;1031;p5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033" name="Google Shape;1033;p5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34" name="Google Shape;1034;p5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5" name="Google Shape;1035;p58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58"/>
          <p:cNvSpPr/>
          <p:nvPr/>
        </p:nvSpPr>
        <p:spPr>
          <a:xfrm>
            <a:off x="1253788" y="3758425"/>
            <a:ext cx="7229400" cy="252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7" name="Google Shape;1037;p58"/>
          <p:cNvSpPr txBox="1"/>
          <p:nvPr/>
        </p:nvSpPr>
        <p:spPr>
          <a:xfrm>
            <a:off x="17640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Sao Paulo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State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Leads in Sales Volume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Likely Influenced by Having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the Lowest Freight Costs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Among All States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8" name="Google Shape;103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76200"/>
            <a:ext cx="402381" cy="4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58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8" name="Google Shape;1048;p59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9" name="Google Shape;1049;p59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1050" name="Google Shape;1050;p5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1" name="Google Shape;1051;p5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9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1053" name="Google Shape;1053;p59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54" name="Google Shape;1054;p59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5" name="Google Shape;1055;p59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Segmentation</a:t>
            </a:r>
            <a:endParaRPr sz="2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56" name="Google Shape;1056;p59" title="RevoU 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Google Shape;10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50" y="1230150"/>
            <a:ext cx="3341350" cy="23108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6" name="Google Shape;1066;p60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067" name="Google Shape;1067;p60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68" name="Google Shape;1068;p60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60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070" name="Google Shape;1070;p6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1" name="Google Shape;1071;p6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60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073" name="Google Shape;1073;p6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74" name="Google Shape;1074;p6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60"/>
          <p:cNvSpPr txBox="1"/>
          <p:nvPr/>
        </p:nvSpPr>
        <p:spPr>
          <a:xfrm>
            <a:off x="1230634" y="94259"/>
            <a:ext cx="5900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 Reveals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Four Distinct Buyer Profiles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Big Spenders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Pose Retention Risk Despite Ongoing Activity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60"/>
          <p:cNvSpPr/>
          <p:nvPr/>
        </p:nvSpPr>
        <p:spPr>
          <a:xfrm>
            <a:off x="2316402" y="2406281"/>
            <a:ext cx="179700" cy="195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7" name="Google Shape;1077;p60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60"/>
          <p:cNvSpPr txBox="1"/>
          <p:nvPr/>
        </p:nvSpPr>
        <p:spPr>
          <a:xfrm>
            <a:off x="4737300" y="1123775"/>
            <a:ext cx="37044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Business Opportunities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 (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Budget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Excellent satisfaction (review score = 5).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Strong base for volume-driven repeat sales.</a:t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 (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 Value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High-value and satisfied customers.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Willing to spend more and likely purchase premium items.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 (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 Volume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Large volume, low spenders.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High satisfaction but low engagement or frequency.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 (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Big Spenders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Extremely high value, but very dissatisfied (review score = 1).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High risk of churn despite recent activity.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60"/>
          <p:cNvSpPr txBox="1"/>
          <p:nvPr/>
        </p:nvSpPr>
        <p:spPr>
          <a:xfrm>
            <a:off x="1155900" y="3638375"/>
            <a:ext cx="37044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Feature Scaling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expected vs shipdate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freight value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payment value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review score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time to shop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0" name="Google Shape;1080;p60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28</a:t>
            </a:r>
            <a:endParaRPr b="1" sz="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Google Shape;1089;p61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0" name="Google Shape;1090;p61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1091" name="Google Shape;1091;p6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92" name="Google Shape;1092;p6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61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1094" name="Google Shape;1094;p61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95" name="Google Shape;1095;p61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6" name="Google Shape;1096;p61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Repeat Order Prediction</a:t>
            </a:r>
            <a:endParaRPr sz="2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97" name="Google Shape;1097;p6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61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62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108" name="Google Shape;1108;p62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9" name="Google Shape;1109;p62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62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111" name="Google Shape;1111;p6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12" name="Google Shape;1112;p6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62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114" name="Google Shape;1114;p6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115" name="Google Shape;1115;p6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6" name="Google Shape;1116;p62"/>
          <p:cNvSpPr txBox="1"/>
          <p:nvPr/>
        </p:nvSpPr>
        <p:spPr>
          <a:xfrm>
            <a:off x="1230634" y="94259"/>
            <a:ext cx="5900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Model Achieves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89% Accuracy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Without Overfitting —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Perfect Precision but Moderate Recall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Highlights Need for Better Detection of Repeat Buyers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7" name="Google Shape;111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622" y="1164617"/>
            <a:ext cx="3081576" cy="3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62"/>
          <p:cNvSpPr txBox="1"/>
          <p:nvPr/>
        </p:nvSpPr>
        <p:spPr>
          <a:xfrm>
            <a:off x="6435425" y="2516300"/>
            <a:ext cx="861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Data Train</a:t>
            </a:r>
            <a:endParaRPr b="1" sz="9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9" name="Google Shape;1119;p62"/>
          <p:cNvSpPr txBox="1"/>
          <p:nvPr/>
        </p:nvSpPr>
        <p:spPr>
          <a:xfrm>
            <a:off x="6427950" y="4659800"/>
            <a:ext cx="861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Data Test</a:t>
            </a:r>
            <a:endParaRPr b="1" sz="9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0" name="Google Shape;1120;p62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912" y="2396649"/>
            <a:ext cx="3373000" cy="11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3167" y="993101"/>
            <a:ext cx="2253349" cy="16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3175" y="3134313"/>
            <a:ext cx="2253350" cy="163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62"/>
          <p:cNvSpPr/>
          <p:nvPr/>
        </p:nvSpPr>
        <p:spPr>
          <a:xfrm>
            <a:off x="2621197" y="2787275"/>
            <a:ext cx="414000" cy="195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5" name="Google Shape;1125;p62"/>
          <p:cNvSpPr/>
          <p:nvPr/>
        </p:nvSpPr>
        <p:spPr>
          <a:xfrm>
            <a:off x="3245747" y="2787275"/>
            <a:ext cx="414000" cy="195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6" name="Google Shape;1126;p62"/>
          <p:cNvSpPr txBox="1"/>
          <p:nvPr/>
        </p:nvSpPr>
        <p:spPr>
          <a:xfrm>
            <a:off x="1524000" y="3581400"/>
            <a:ext cx="334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Of all those predicted to make a repeat order by the model, only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1%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who actually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didn’t take repeat order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(a few false positive)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model successfully detected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68%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people who actually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made a repeat order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  <p:pic>
        <p:nvPicPr>
          <p:cNvPr id="1127" name="Google Shape;1127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8244" y="1709116"/>
            <a:ext cx="2008579" cy="53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9223" y="1709116"/>
            <a:ext cx="2046519" cy="535132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62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29</a:t>
            </a:r>
            <a:endParaRPr b="1" sz="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63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139" name="Google Shape;1139;p63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40" name="Google Shape;1140;p63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63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142" name="Google Shape;1142;p6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43" name="Google Shape;1143;p6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63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145" name="Google Shape;1145;p6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146" name="Google Shape;1146;p6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7" name="Google Shape;1147;p63"/>
          <p:cNvSpPr txBox="1"/>
          <p:nvPr/>
        </p:nvSpPr>
        <p:spPr>
          <a:xfrm>
            <a:off x="1230634" y="94259"/>
            <a:ext cx="5900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Model Demonstrates Strong Discriminatory Power with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AUC of 0.888 and Gini Score of 0.777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Effectively Distinguishing Between Takers and Non-Takers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8" name="Google Shape;1148;p6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937" y="1145500"/>
            <a:ext cx="3768188" cy="26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50" y="2295125"/>
            <a:ext cx="3684175" cy="272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63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endParaRPr b="1" sz="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/>
        </p:nvSpPr>
        <p:spPr>
          <a:xfrm>
            <a:off x="1260025" y="1357475"/>
            <a:ext cx="47454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In the world of e-commerce, every click, purchase, and interaction matters. Online marketplaces like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Olist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have made shopping more convenient and accessible, connecting customers with products from all over the world. But behind every seamless transaction is a series of complex interactions that influence whether a customer will come back for more.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Despite the boom in online shopping, many e-commerce platforms face common challenges.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In this case, compared to the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Brazil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national data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77.2%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of repeat order rate for e-commerce in 2017,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Olist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just having a repeat order rate for </a:t>
            </a:r>
            <a:r>
              <a:rPr b="1" lang="id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3%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from total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. This condition can directly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impact traffic, sales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brand loyalty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in the future.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This project aims to explore the key pain points in Olist’s e-commerce platform, analyze the causes of this situation, and propose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actionable solutions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to improve the overall customer experience.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Our goal is to find actionable insights that will help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Olist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create a better, more seamless shopping experience, not only drives sales but builds lasting relationships with customers.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5" name="Google Shape;275;p28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276" name="Google Shape;276;p28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77" name="Google Shape;277;p28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28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279" name="Google Shape;279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0" name="Google Shape;280;p2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8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282" name="Google Shape;282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283" name="Google Shape;283;p2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4" name="Google Shape;284;p28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Background of Project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275500" y="4875925"/>
            <a:ext cx="2976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Source :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Brazil National Data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i="1"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28" title="Repeat Order Rate.png"/>
          <p:cNvPicPr preferRelativeResize="0"/>
          <p:nvPr/>
        </p:nvPicPr>
        <p:blipFill rotWithShape="1">
          <a:blip r:embed="rId5">
            <a:alphaModFix/>
          </a:blip>
          <a:srcRect b="0" l="20107" r="19673" t="0"/>
          <a:stretch/>
        </p:blipFill>
        <p:spPr>
          <a:xfrm>
            <a:off x="6170600" y="1766500"/>
            <a:ext cx="2377375" cy="244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51" y="1235748"/>
            <a:ext cx="7140249" cy="2439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1" name="Google Shape;1161;p64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162" name="Google Shape;1162;p64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3" name="Google Shape;1163;p64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64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165" name="Google Shape;1165;p6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6" name="Google Shape;1166;p6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64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168" name="Google Shape;1168;p6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169" name="Google Shape;1169;p6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0" name="Google Shape;1170;p64"/>
          <p:cNvSpPr txBox="1"/>
          <p:nvPr/>
        </p:nvSpPr>
        <p:spPr>
          <a:xfrm>
            <a:off x="12306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Model Demonstrates High Precision and Confidence, With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30%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of Predictions Capturing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79.84% of Takers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64"/>
          <p:cNvSpPr/>
          <p:nvPr/>
        </p:nvSpPr>
        <p:spPr>
          <a:xfrm>
            <a:off x="5874700" y="3096800"/>
            <a:ext cx="964500" cy="617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2" name="Google Shape;1172;p64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64"/>
          <p:cNvSpPr txBox="1"/>
          <p:nvPr/>
        </p:nvSpPr>
        <p:spPr>
          <a:xfrm>
            <a:off x="1295400" y="3733800"/>
            <a:ext cx="7151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Top deciles effectively can identify the most promising repeat buyers with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Just the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3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deciles (the top 30% of people) account for about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79.84%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all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actual repeat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That’s exactly the model is focusing in on the right people.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As the score binning increase, the number of real repeat order takers also increases a lot. It indicates higher model scores clearly mean more likely real users.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64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31</a:t>
            </a:r>
            <a:endParaRPr b="1" sz="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65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184" name="Google Shape;1184;p6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85" name="Google Shape;1185;p6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65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187" name="Google Shape;1187;p6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88" name="Google Shape;1188;p6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65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190" name="Google Shape;1190;p6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191" name="Google Shape;1191;p6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2" name="Google Shape;1192;p65"/>
          <p:cNvSpPr txBox="1"/>
          <p:nvPr/>
        </p:nvSpPr>
        <p:spPr>
          <a:xfrm>
            <a:off x="1096100" y="1610500"/>
            <a:ext cx="7632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Monitoring some critical KPI for the next 12 months :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93" name="Google Shape;1193;p65"/>
          <p:cNvGraphicFramePr/>
          <p:nvPr/>
        </p:nvGraphicFramePr>
        <p:xfrm>
          <a:off x="1286400" y="20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{37A83E95-8FCA-479A-9D7B-F58993B7973A}</a:tableStyleId>
              </a:tblPr>
              <a:tblGrid>
                <a:gridCol w="2237850"/>
                <a:gridCol w="2237850"/>
                <a:gridCol w="2237850"/>
              </a:tblGrid>
              <a:tr h="3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KPI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Current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Target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Repeat Order Rate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3%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10%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Churn Rate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Very high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decrease 40%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Seller Processing Time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Up to 60 days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2-3 days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To Carrier Duration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Up to 125 days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3-4 days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Ship Duration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Up to 205 days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&lt; 10 days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Freight Delays Incidents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Frequent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decrease 60%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Review Score (CSAT)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High bust missleading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&gt; 4.0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94" name="Google Shape;1194;p65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525" y="2079298"/>
            <a:ext cx="411474" cy="3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125" y="2079298"/>
            <a:ext cx="411474" cy="3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65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Key Performance Indicator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8" name="Google Shape;1198;p65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32</a:t>
            </a:r>
            <a:endParaRPr b="1" sz="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789" y="1733800"/>
            <a:ext cx="6127225" cy="79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9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299" name="Google Shape;299;p29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0" name="Google Shape;300;p29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29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02" name="Google Shape;302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3" name="Google Shape;303;p2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29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05" name="Google Shape;305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306" name="Google Shape;306;p2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29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Goals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8" name="Google Shape;308;p29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0837" y="3604426"/>
            <a:ext cx="7027124" cy="13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3969159" y="3365216"/>
            <a:ext cx="1510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sz="600"/>
          </a:p>
        </p:txBody>
      </p:sp>
      <p:sp>
        <p:nvSpPr>
          <p:cNvPr id="311" name="Google Shape;311;p29"/>
          <p:cNvSpPr txBox="1"/>
          <p:nvPr/>
        </p:nvSpPr>
        <p:spPr>
          <a:xfrm>
            <a:off x="1765463" y="1775600"/>
            <a:ext cx="5900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200">
                <a:latin typeface="Montserrat Medium"/>
                <a:ea typeface="Montserrat Medium"/>
                <a:cs typeface="Montserrat Medium"/>
                <a:sym typeface="Montserrat Medium"/>
              </a:rPr>
              <a:t>“How to increase its customer repeat order rate from 3% to 10% over the next year by leveraging customer segmentation insights and building a predictive model to identify and target high-potential repeat buyers?”</a:t>
            </a:r>
            <a:endParaRPr i="1"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3969159" y="1468016"/>
            <a:ext cx="1510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Business Problem</a:t>
            </a:r>
            <a:endParaRPr b="1" sz="600"/>
          </a:p>
        </p:txBody>
      </p:sp>
      <p:sp>
        <p:nvSpPr>
          <p:cNvPr id="313" name="Google Shape;313;p29"/>
          <p:cNvSpPr/>
          <p:nvPr/>
        </p:nvSpPr>
        <p:spPr>
          <a:xfrm>
            <a:off x="4633638" y="2621963"/>
            <a:ext cx="181500" cy="57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C29D0"/>
          </a:solidFill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0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324" name="Google Shape;324;p30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5" name="Google Shape;325;p30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30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27" name="Google Shape;327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8" name="Google Shape;328;p3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30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Hypothesis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30" name="Google Shape;330;p30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31" name="Google Shape;331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332" name="Google Shape;332;p3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3" name="Google Shape;333;p30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0"/>
          <p:cNvSpPr txBox="1"/>
          <p:nvPr/>
        </p:nvSpPr>
        <p:spPr>
          <a:xfrm>
            <a:off x="275500" y="4875925"/>
            <a:ext cx="2976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Source :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Root Cause Analysis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850" y="2869937"/>
            <a:ext cx="2184274" cy="182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9065" y="1293350"/>
            <a:ext cx="2184285" cy="18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8875" y="1284497"/>
            <a:ext cx="2184275" cy="184416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0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1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348" name="Google Shape;348;p31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9" name="Google Shape;349;p31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51" name="Google Shape;351;p3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52" name="Google Shape;352;p3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31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Research Methodology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54" name="Google Shape;354;p31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55" name="Google Shape;355;p3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356" name="Google Shape;356;p3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7" name="Google Shape;357;p3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1"/>
          <p:cNvSpPr/>
          <p:nvPr/>
        </p:nvSpPr>
        <p:spPr>
          <a:xfrm rot="-5400000">
            <a:off x="1497329" y="2279813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59" name="Google Shape;359;p31"/>
          <p:cNvSpPr/>
          <p:nvPr/>
        </p:nvSpPr>
        <p:spPr>
          <a:xfrm rot="-5400000">
            <a:off x="1245370" y="2637935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0" name="Google Shape;360;p31"/>
          <p:cNvSpPr/>
          <p:nvPr/>
        </p:nvSpPr>
        <p:spPr>
          <a:xfrm rot="5400000">
            <a:off x="2624405" y="2861492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1140547" y="2342919"/>
                </a:moveTo>
                <a:lnTo>
                  <a:pt x="0" y="2342919"/>
                </a:lnTo>
                <a:lnTo>
                  <a:pt x="0" y="0"/>
                </a:lnTo>
                <a:lnTo>
                  <a:pt x="1140547" y="0"/>
                </a:lnTo>
                <a:lnTo>
                  <a:pt x="1140547" y="234291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61" name="Google Shape;361;p31"/>
          <p:cNvSpPr/>
          <p:nvPr/>
        </p:nvSpPr>
        <p:spPr>
          <a:xfrm rot="-5400000">
            <a:off x="2385652" y="2637935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2" name="Google Shape;362;p31"/>
          <p:cNvSpPr/>
          <p:nvPr/>
        </p:nvSpPr>
        <p:spPr>
          <a:xfrm rot="-5400000">
            <a:off x="3744535" y="2279863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63" name="Google Shape;363;p31"/>
          <p:cNvSpPr/>
          <p:nvPr/>
        </p:nvSpPr>
        <p:spPr>
          <a:xfrm rot="-5400000">
            <a:off x="3492576" y="2637986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4" name="Google Shape;364;p31"/>
          <p:cNvSpPr/>
          <p:nvPr/>
        </p:nvSpPr>
        <p:spPr>
          <a:xfrm rot="5400000">
            <a:off x="4871611" y="2861542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1140547" y="2342919"/>
                </a:moveTo>
                <a:lnTo>
                  <a:pt x="0" y="2342919"/>
                </a:lnTo>
                <a:lnTo>
                  <a:pt x="0" y="0"/>
                </a:lnTo>
                <a:lnTo>
                  <a:pt x="1140547" y="0"/>
                </a:lnTo>
                <a:lnTo>
                  <a:pt x="1140547" y="2342919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65" name="Google Shape;365;p31"/>
          <p:cNvSpPr/>
          <p:nvPr/>
        </p:nvSpPr>
        <p:spPr>
          <a:xfrm rot="-5400000">
            <a:off x="4632858" y="2637986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6" name="Google Shape;366;p31"/>
          <p:cNvSpPr/>
          <p:nvPr/>
        </p:nvSpPr>
        <p:spPr>
          <a:xfrm rot="-5400000">
            <a:off x="5993593" y="2279863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67" name="Google Shape;367;p31"/>
          <p:cNvSpPr/>
          <p:nvPr/>
        </p:nvSpPr>
        <p:spPr>
          <a:xfrm rot="-5400000">
            <a:off x="5741634" y="2637986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p31"/>
          <p:cNvSpPr/>
          <p:nvPr/>
        </p:nvSpPr>
        <p:spPr>
          <a:xfrm rot="5400000">
            <a:off x="7117739" y="2861492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1140547" y="2342919"/>
                </a:moveTo>
                <a:lnTo>
                  <a:pt x="0" y="2342919"/>
                </a:lnTo>
                <a:lnTo>
                  <a:pt x="0" y="0"/>
                </a:lnTo>
                <a:lnTo>
                  <a:pt x="1140547" y="0"/>
                </a:lnTo>
                <a:lnTo>
                  <a:pt x="1140547" y="2342919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69" name="Google Shape;369;p31"/>
          <p:cNvSpPr/>
          <p:nvPr/>
        </p:nvSpPr>
        <p:spPr>
          <a:xfrm rot="-5400000">
            <a:off x="6878986" y="2637935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0" name="Google Shape;370;p31"/>
          <p:cNvSpPr/>
          <p:nvPr/>
        </p:nvSpPr>
        <p:spPr>
          <a:xfrm>
            <a:off x="7209391" y="2856487"/>
            <a:ext cx="408216" cy="546509"/>
          </a:xfrm>
          <a:custGeom>
            <a:rect b="b" l="l" r="r" t="t"/>
            <a:pathLst>
              <a:path extrusionOk="0" h="1071587" w="841683">
                <a:moveTo>
                  <a:pt x="0" y="0"/>
                </a:moveTo>
                <a:lnTo>
                  <a:pt x="841683" y="0"/>
                </a:lnTo>
                <a:lnTo>
                  <a:pt x="841683" y="1071587"/>
                </a:lnTo>
                <a:lnTo>
                  <a:pt x="0" y="1071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31"/>
          <p:cNvSpPr/>
          <p:nvPr/>
        </p:nvSpPr>
        <p:spPr>
          <a:xfrm>
            <a:off x="6083427" y="2932894"/>
            <a:ext cx="425050" cy="368906"/>
          </a:xfrm>
          <a:custGeom>
            <a:rect b="b" l="l" r="r" t="t"/>
            <a:pathLst>
              <a:path extrusionOk="0" h="726908" w="841683">
                <a:moveTo>
                  <a:pt x="0" y="0"/>
                </a:moveTo>
                <a:lnTo>
                  <a:pt x="841683" y="0"/>
                </a:lnTo>
                <a:lnTo>
                  <a:pt x="841683" y="726908"/>
                </a:lnTo>
                <a:lnTo>
                  <a:pt x="0" y="726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31"/>
          <p:cNvSpPr/>
          <p:nvPr/>
        </p:nvSpPr>
        <p:spPr>
          <a:xfrm>
            <a:off x="4930813" y="2896483"/>
            <a:ext cx="459603" cy="484174"/>
          </a:xfrm>
          <a:custGeom>
            <a:rect b="b" l="l" r="r" t="t"/>
            <a:pathLst>
              <a:path extrusionOk="0" h="949361" w="947635">
                <a:moveTo>
                  <a:pt x="0" y="0"/>
                </a:moveTo>
                <a:lnTo>
                  <a:pt x="947636" y="0"/>
                </a:lnTo>
                <a:lnTo>
                  <a:pt x="947636" y="949362"/>
                </a:lnTo>
                <a:lnTo>
                  <a:pt x="0" y="949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3" name="Google Shape;373;p31"/>
          <p:cNvSpPr/>
          <p:nvPr/>
        </p:nvSpPr>
        <p:spPr>
          <a:xfrm>
            <a:off x="1580632" y="2962440"/>
            <a:ext cx="408216" cy="402966"/>
          </a:xfrm>
          <a:custGeom>
            <a:rect b="b" l="l" r="r" t="t"/>
            <a:pathLst>
              <a:path extrusionOk="0" h="790130" w="841683">
                <a:moveTo>
                  <a:pt x="0" y="0"/>
                </a:moveTo>
                <a:lnTo>
                  <a:pt x="841683" y="0"/>
                </a:lnTo>
                <a:lnTo>
                  <a:pt x="841683" y="790130"/>
                </a:lnTo>
                <a:lnTo>
                  <a:pt x="0" y="790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4" name="Google Shape;374;p31"/>
          <p:cNvSpPr/>
          <p:nvPr/>
        </p:nvSpPr>
        <p:spPr>
          <a:xfrm>
            <a:off x="2741306" y="2926659"/>
            <a:ext cx="408216" cy="423893"/>
          </a:xfrm>
          <a:custGeom>
            <a:rect b="b" l="l" r="r" t="t"/>
            <a:pathLst>
              <a:path extrusionOk="0" h="831162" w="841683">
                <a:moveTo>
                  <a:pt x="0" y="0"/>
                </a:moveTo>
                <a:lnTo>
                  <a:pt x="841683" y="0"/>
                </a:lnTo>
                <a:lnTo>
                  <a:pt x="841683" y="831162"/>
                </a:lnTo>
                <a:lnTo>
                  <a:pt x="0" y="831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5" name="Google Shape;375;p31"/>
          <p:cNvSpPr/>
          <p:nvPr/>
        </p:nvSpPr>
        <p:spPr>
          <a:xfrm>
            <a:off x="3833124" y="2936222"/>
            <a:ext cx="408216" cy="429258"/>
          </a:xfrm>
          <a:custGeom>
            <a:rect b="b" l="l" r="r" t="t"/>
            <a:pathLst>
              <a:path extrusionOk="0" h="841683" w="841683">
                <a:moveTo>
                  <a:pt x="0" y="0"/>
                </a:moveTo>
                <a:lnTo>
                  <a:pt x="841683" y="0"/>
                </a:lnTo>
                <a:lnTo>
                  <a:pt x="841683" y="841682"/>
                </a:lnTo>
                <a:lnTo>
                  <a:pt x="0" y="8416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6" name="Google Shape;376;p31"/>
          <p:cNvSpPr txBox="1"/>
          <p:nvPr/>
        </p:nvSpPr>
        <p:spPr>
          <a:xfrm>
            <a:off x="3305458" y="3936190"/>
            <a:ext cx="1461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 sz="200"/>
          </a:p>
        </p:txBody>
      </p:sp>
      <p:sp>
        <p:nvSpPr>
          <p:cNvPr id="377" name="Google Shape;377;p31"/>
          <p:cNvSpPr txBox="1"/>
          <p:nvPr/>
        </p:nvSpPr>
        <p:spPr>
          <a:xfrm>
            <a:off x="5557858" y="3936165"/>
            <a:ext cx="1461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 &amp; </a:t>
            </a:r>
            <a:endParaRPr b="1"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Random Forest Classifier</a:t>
            </a:r>
            <a:endParaRPr b="1" sz="200"/>
          </a:p>
        </p:txBody>
      </p:sp>
      <p:sp>
        <p:nvSpPr>
          <p:cNvPr id="378" name="Google Shape;378;p31"/>
          <p:cNvSpPr txBox="1"/>
          <p:nvPr/>
        </p:nvSpPr>
        <p:spPr>
          <a:xfrm>
            <a:off x="6297900" y="1553500"/>
            <a:ext cx="20796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Business Insights &amp; Recommendation</a:t>
            </a:r>
            <a:endParaRPr b="1" sz="200"/>
          </a:p>
        </p:txBody>
      </p:sp>
      <p:sp>
        <p:nvSpPr>
          <p:cNvPr id="379" name="Google Shape;379;p31"/>
          <p:cNvSpPr txBox="1"/>
          <p:nvPr/>
        </p:nvSpPr>
        <p:spPr>
          <a:xfrm>
            <a:off x="2958600" y="4100125"/>
            <a:ext cx="2202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Handling duplicate, missing value, irrelevant column, unmatched rows, format data type, and typo by using Python.</a:t>
            </a:r>
            <a:endParaRPr sz="400"/>
          </a:p>
        </p:txBody>
      </p:sp>
      <p:sp>
        <p:nvSpPr>
          <p:cNvPr id="380" name="Google Shape;380;p31"/>
          <p:cNvSpPr txBox="1"/>
          <p:nvPr/>
        </p:nvSpPr>
        <p:spPr>
          <a:xfrm>
            <a:off x="617575" y="4100025"/>
            <a:ext cx="22473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Understand what is the business question and how to answer the question.</a:t>
            </a:r>
            <a:endParaRPr sz="400"/>
          </a:p>
        </p:txBody>
      </p:sp>
      <p:sp>
        <p:nvSpPr>
          <p:cNvPr id="381" name="Google Shape;381;p31"/>
          <p:cNvSpPr txBox="1"/>
          <p:nvPr/>
        </p:nvSpPr>
        <p:spPr>
          <a:xfrm>
            <a:off x="2199314" y="1552830"/>
            <a:ext cx="1461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b="1" sz="200"/>
          </a:p>
        </p:txBody>
      </p:sp>
      <p:sp>
        <p:nvSpPr>
          <p:cNvPr id="382" name="Google Shape;382;p31"/>
          <p:cNvSpPr txBox="1"/>
          <p:nvPr/>
        </p:nvSpPr>
        <p:spPr>
          <a:xfrm>
            <a:off x="1868449" y="1716775"/>
            <a:ext cx="21234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Gather dataset from </a:t>
            </a:r>
            <a:r>
              <a:rPr i="1"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kaggle.com.</a:t>
            </a:r>
            <a:endParaRPr i="1" sz="400"/>
          </a:p>
        </p:txBody>
      </p:sp>
      <p:sp>
        <p:nvSpPr>
          <p:cNvPr id="383" name="Google Shape;383;p31"/>
          <p:cNvSpPr txBox="1"/>
          <p:nvPr/>
        </p:nvSpPr>
        <p:spPr>
          <a:xfrm>
            <a:off x="4366073" y="1547067"/>
            <a:ext cx="1461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Data Analysis</a:t>
            </a:r>
            <a:endParaRPr b="1" sz="200"/>
          </a:p>
        </p:txBody>
      </p:sp>
      <p:sp>
        <p:nvSpPr>
          <p:cNvPr id="384" name="Google Shape;384;p31"/>
          <p:cNvSpPr txBox="1"/>
          <p:nvPr/>
        </p:nvSpPr>
        <p:spPr>
          <a:xfrm>
            <a:off x="4085675" y="1711000"/>
            <a:ext cx="2043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Generate insight from data by using software : Spreadsheet, Python, and Tableau.</a:t>
            </a:r>
            <a:endParaRPr sz="400"/>
          </a:p>
        </p:txBody>
      </p:sp>
      <p:sp>
        <p:nvSpPr>
          <p:cNvPr id="385" name="Google Shape;385;p31"/>
          <p:cNvSpPr txBox="1"/>
          <p:nvPr/>
        </p:nvSpPr>
        <p:spPr>
          <a:xfrm>
            <a:off x="5390425" y="4415000"/>
            <a:ext cx="1940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Segmenting customers into several </a:t>
            </a: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clusters</a:t>
            </a: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and Predicting customers who will make a repeat order.</a:t>
            </a:r>
            <a:endParaRPr sz="400"/>
          </a:p>
        </p:txBody>
      </p:sp>
      <p:sp>
        <p:nvSpPr>
          <p:cNvPr id="386" name="Google Shape;386;p31"/>
          <p:cNvSpPr txBox="1"/>
          <p:nvPr/>
        </p:nvSpPr>
        <p:spPr>
          <a:xfrm>
            <a:off x="6297900" y="1938050"/>
            <a:ext cx="2284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Summarize all the insight and make a business recommendation based on that insights for the stakeholder.</a:t>
            </a:r>
            <a:endParaRPr sz="400"/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03934" y="3617709"/>
            <a:ext cx="93655" cy="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864928" y="2427628"/>
            <a:ext cx="93675" cy="23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992003" y="3617675"/>
            <a:ext cx="93675" cy="23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113053" y="2441712"/>
            <a:ext cx="93675" cy="23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204216" y="3617675"/>
            <a:ext cx="93675" cy="23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331216" y="2429053"/>
            <a:ext cx="93675" cy="23731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1"/>
          <p:cNvSpPr txBox="1"/>
          <p:nvPr/>
        </p:nvSpPr>
        <p:spPr>
          <a:xfrm>
            <a:off x="1033327" y="3936090"/>
            <a:ext cx="1461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Business Understanding</a:t>
            </a:r>
            <a:endParaRPr b="1" sz="200"/>
          </a:p>
        </p:txBody>
      </p:sp>
      <p:sp>
        <p:nvSpPr>
          <p:cNvPr id="394" name="Google Shape;394;p31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32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4" name="Google Shape;404;p32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405" name="Google Shape;405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06" name="Google Shape;406;p3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32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408" name="Google Shape;408;p32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09" name="Google Shape;409;p32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0" name="Google Shape;410;p3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Behavior 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12" name="Google Shape;412;p32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3"/>
          <p:cNvPicPr preferRelativeResize="0"/>
          <p:nvPr/>
        </p:nvPicPr>
        <p:blipFill rotWithShape="1">
          <a:blip r:embed="rId3">
            <a:alphaModFix/>
          </a:blip>
          <a:srcRect b="0" l="0" r="0" t="2704"/>
          <a:stretch/>
        </p:blipFill>
        <p:spPr>
          <a:xfrm>
            <a:off x="1307625" y="1173725"/>
            <a:ext cx="7122502" cy="375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33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423" name="Google Shape;423;p33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24" name="Google Shape;424;p33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33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426" name="Google Shape;426;p3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27" name="Google Shape;427;p3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3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429" name="Google Shape;429;p3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30" name="Google Shape;430;p3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1" name="Google Shape;431;p33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1803200" y="170450"/>
            <a:ext cx="5251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Almost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97%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Customers Are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One-Time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Buyers, Revealing Low Retention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000" y="113150"/>
            <a:ext cx="588000" cy="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3"/>
          <p:cNvSpPr txBox="1"/>
          <p:nvPr/>
        </p:nvSpPr>
        <p:spPr>
          <a:xfrm>
            <a:off x="2755944" y="3196020"/>
            <a:ext cx="10467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2,940 customers</a:t>
            </a:r>
            <a:endParaRPr b="1" sz="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3"/>
          <p:cNvSpPr/>
          <p:nvPr/>
        </p:nvSpPr>
        <p:spPr>
          <a:xfrm>
            <a:off x="1540050" y="1663925"/>
            <a:ext cx="627900" cy="3269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6" name="Google Shape;436;p33"/>
          <p:cNvCxnSpPr>
            <a:stCxn id="435" idx="3"/>
            <a:endCxn id="434" idx="1"/>
          </p:cNvCxnSpPr>
          <p:nvPr/>
        </p:nvCxnSpPr>
        <p:spPr>
          <a:xfrm>
            <a:off x="2167950" y="3298625"/>
            <a:ext cx="588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3"/>
          <p:cNvSpPr txBox="1"/>
          <p:nvPr/>
        </p:nvSpPr>
        <p:spPr>
          <a:xfrm>
            <a:off x="5251025" y="1609850"/>
            <a:ext cx="3179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There was a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big different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between number of customer who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make a repeat order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Company successful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get new customer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but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failed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when convert it into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sz="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00FABD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