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Montserrat"/>
      <p:regular r:id="rId44"/>
      <p:bold r:id="rId45"/>
      <p:italic r:id="rId46"/>
      <p:boldItalic r:id="rId47"/>
    </p:embeddedFont>
    <p:embeddedFont>
      <p:font typeface="Righteous"/>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Montserrat-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schemas.openxmlformats.org/officeDocument/2006/relationships/font" Target="fonts/Montserrat-italic.fntdata"/><Relationship Id="rId23" Type="http://schemas.openxmlformats.org/officeDocument/2006/relationships/slide" Target="slides/slide18.xml"/><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ighteous-regular.fntdata"/><Relationship Id="rId25" Type="http://schemas.openxmlformats.org/officeDocument/2006/relationships/slide" Target="slides/slide20.xml"/><Relationship Id="rId47"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1954f0759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1954f0759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1954f0759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1954f0759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1954f0759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1954f0759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1954f0759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1954f0759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9651d9a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9651d9a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9651d9a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9651d9a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1954f0759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1954f0759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1954f0759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31954f0759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1954f0759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1954f0759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1954f0759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1954f0759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7d0a780d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7d0a780d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1954f0759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1954f0759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a0adf2d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a0adf2d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1954f0759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31954f0759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3a0adf2db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3a0adf2db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a0adf2d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3a0adf2d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a0adf2d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a0adf2d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31954f0759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31954f0759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a0adf2db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a0adf2db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a0adf2db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3a0adf2db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31954f0759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31954f0759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1954f07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1954f07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3a0adf2db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3a0adf2db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1954f0759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1954f0759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1954f0759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1954f0759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1954f0759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1954f0759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1954f075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1954f075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1954f0759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1954f0759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1954f0759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1954f0759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ekspektasi (stakeholder) dan realita (problem karena tidak mencapai ekpektasi) dari organisasi dalam mengevaluasi , identifikasi (apa yang diharapkan stakeholder) dan mapping (bahan apa yang diberikan (dataset)), business problem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docs.google.com/spreadsheets/d/1xIGi8EVcmlwMyhWXRdMOjQXLjWFg9hGAcgntjBIFO-c/edit?gid=1836332891#gid=1836332891"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docs.google.com/spreadsheets/d/1xIGi8EVcmlwMyhWXRdMOjQXLjWFg9hGAcgntjBIFO-c/edit?gid=1836332891#gid=1836332891"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ocs.google.com/spreadsheets/d/1xIGi8EVcmlwMyhWXRdMOjQXLjWFg9hGAcgntjBIFO-c/edit?gid=1836332891#gid=1836332891"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docs.google.com/spreadsheets/d/1xIGi8EVcmlwMyhWXRdMOjQXLjWFg9hGAcgntjBIFO-c/edit?gid=1112600105#gid=1112600105"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docs.google.com/spreadsheets/d/1xIGi8EVcmlwMyhWXRdMOjQXLjWFg9hGAcgntjBIFO-c/edit?gid=1517989004#gid=1517989004" TargetMode="Externa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docs.google.com/spreadsheets/d/1xIGi8EVcmlwMyhWXRdMOjQXLjWFg9hGAcgntjBIFO-c/edit?gid=1318010528#gid=1318010528" TargetMode="External"/><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docs.google.com/spreadsheets/d/1xIGi8EVcmlwMyhWXRdMOjQXLjWFg9hGAcgntjBIFO-c/edit?gid=1886744024#gid=1886744024" TargetMode="External"/><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94EAE"/>
            </a:gs>
            <a:gs pos="100000">
              <a:srgbClr val="132041"/>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73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id" sz="3500">
                <a:solidFill>
                  <a:schemeClr val="accent4"/>
                </a:solidFill>
                <a:latin typeface="Righteous"/>
                <a:ea typeface="Righteous"/>
                <a:cs typeface="Righteous"/>
                <a:sym typeface="Righteous"/>
              </a:rPr>
              <a:t>TokoBli E-Commerce ROI Performance Analysis</a:t>
            </a:r>
            <a:endParaRPr>
              <a:solidFill>
                <a:schemeClr val="accent4"/>
              </a:solidFill>
            </a:endParaRPr>
          </a:p>
        </p:txBody>
      </p:sp>
      <p:sp>
        <p:nvSpPr>
          <p:cNvPr id="87" name="Google Shape;87;p13"/>
          <p:cNvSpPr txBox="1"/>
          <p:nvPr>
            <p:ph idx="1" type="subTitle"/>
          </p:nvPr>
        </p:nvSpPr>
        <p:spPr>
          <a:xfrm>
            <a:off x="729627" y="23347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chemeClr val="lt1"/>
                </a:solidFill>
              </a:rPr>
              <a:t>by Ahmad Rizki</a:t>
            </a:r>
            <a:endParaRPr>
              <a:solidFill>
                <a:schemeClr val="lt1"/>
              </a:solidFill>
            </a:endParaRPr>
          </a:p>
        </p:txBody>
      </p:sp>
      <p:sp>
        <p:nvSpPr>
          <p:cNvPr id="88" name="Google Shape;88;p13"/>
          <p:cNvSpPr txBox="1"/>
          <p:nvPr>
            <p:ph idx="1" type="subTitle"/>
          </p:nvPr>
        </p:nvSpPr>
        <p:spPr>
          <a:xfrm>
            <a:off x="5417600" y="4311100"/>
            <a:ext cx="3685800" cy="1206900"/>
          </a:xfrm>
          <a:prstGeom prst="rect">
            <a:avLst/>
          </a:prstGeom>
        </p:spPr>
        <p:txBody>
          <a:bodyPr anchorCtr="0" anchor="t" bIns="91425" lIns="91425" spcFirstLastPara="1" rIns="91425" wrap="square" tIns="91425">
            <a:normAutofit/>
          </a:bodyPr>
          <a:lstStyle/>
          <a:p>
            <a:pPr indent="457200" lvl="0" marL="1371600" rtl="0" algn="r">
              <a:spcBef>
                <a:spcPts val="0"/>
              </a:spcBef>
              <a:spcAft>
                <a:spcPts val="0"/>
              </a:spcAft>
              <a:buNone/>
            </a:pPr>
            <a:r>
              <a:rPr lang="id" sz="1400">
                <a:solidFill>
                  <a:schemeClr val="lt1"/>
                </a:solidFill>
                <a:latin typeface="Montserrat"/>
                <a:ea typeface="Montserrat"/>
                <a:cs typeface="Montserrat"/>
                <a:sym typeface="Montserrat"/>
              </a:rPr>
              <a:t>March 3, 2025</a:t>
            </a:r>
            <a:endParaRPr sz="1400">
              <a:solidFill>
                <a:schemeClr val="lt1"/>
              </a:solidFill>
              <a:latin typeface="Montserrat"/>
              <a:ea typeface="Montserrat"/>
              <a:cs typeface="Montserrat"/>
              <a:sym typeface="Montserrat"/>
            </a:endParaRPr>
          </a:p>
          <a:p>
            <a:pPr indent="0" lvl="0" marL="0" rtl="0" algn="r">
              <a:spcBef>
                <a:spcPts val="0"/>
              </a:spcBef>
              <a:spcAft>
                <a:spcPts val="0"/>
              </a:spcAft>
              <a:buNone/>
            </a:pPr>
            <a:r>
              <a:rPr lang="id" sz="1400">
                <a:solidFill>
                  <a:schemeClr val="lt1"/>
                </a:solidFill>
                <a:latin typeface="Montserrat"/>
                <a:ea typeface="Montserrat"/>
                <a:cs typeface="Montserrat"/>
                <a:sym typeface="Montserrat"/>
              </a:rPr>
              <a:t>RevoU FSDA batch FEB25</a:t>
            </a:r>
            <a:endParaRPr sz="1400">
              <a:solidFill>
                <a:schemeClr val="lt1"/>
              </a:solidFill>
              <a:latin typeface="Montserrat"/>
              <a:ea typeface="Montserrat"/>
              <a:cs typeface="Montserrat"/>
              <a:sym typeface="Montserrat"/>
            </a:endParaRPr>
          </a:p>
          <a:p>
            <a:pPr indent="0" lvl="0" marL="0" rtl="0" algn="r">
              <a:spcBef>
                <a:spcPts val="0"/>
              </a:spcBef>
              <a:spcAft>
                <a:spcPts val="0"/>
              </a:spcAft>
              <a:buNone/>
            </a:pPr>
            <a:r>
              <a:rPr lang="id" sz="1400">
                <a:solidFill>
                  <a:schemeClr val="lt1"/>
                </a:solidFill>
                <a:latin typeface="Montserrat"/>
                <a:ea typeface="Montserrat"/>
                <a:cs typeface="Montserrat"/>
                <a:sym typeface="Montserrat"/>
              </a:rPr>
              <a:t>www.linkedin.com/in/arizabdulhanan </a:t>
            </a:r>
            <a:endParaRPr sz="1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endParaRPr>
          </a:p>
        </p:txBody>
      </p:sp>
      <p:pic>
        <p:nvPicPr>
          <p:cNvPr id="89" name="Google Shape;89;p13"/>
          <p:cNvPicPr preferRelativeResize="0"/>
          <p:nvPr/>
        </p:nvPicPr>
        <p:blipFill>
          <a:blip r:embed="rId3">
            <a:alphaModFix/>
          </a:blip>
          <a:stretch>
            <a:fillRect/>
          </a:stretch>
        </p:blipFill>
        <p:spPr>
          <a:xfrm>
            <a:off x="8320950" y="61925"/>
            <a:ext cx="735850" cy="63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2.	Clean Up The Data</a:t>
            </a:r>
            <a:endParaRPr b="1" sz="3000">
              <a:latin typeface="Righteous"/>
              <a:ea typeface="Righteous"/>
              <a:cs typeface="Righteous"/>
              <a:sym typeface="Righteous"/>
            </a:endParaRPr>
          </a:p>
        </p:txBody>
      </p:sp>
      <p:sp>
        <p:nvSpPr>
          <p:cNvPr id="179" name="Google Shape;179;p22"/>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81" name="Google Shape;181;p22"/>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82" name="Google Shape;182;p22"/>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83" name="Google Shape;183;p22"/>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C</a:t>
            </a:r>
            <a:r>
              <a:rPr lang="id">
                <a:solidFill>
                  <a:schemeClr val="lt1"/>
                </a:solidFill>
                <a:latin typeface="Montserrat"/>
                <a:ea typeface="Montserrat"/>
                <a:cs typeface="Montserrat"/>
                <a:sym typeface="Montserrat"/>
              </a:rPr>
              <a:t>.	Remove rows with duplicated ? </a:t>
            </a:r>
            <a:endParaRPr>
              <a:solidFill>
                <a:schemeClr val="lt1"/>
              </a:solidFill>
              <a:latin typeface="Montserrat"/>
              <a:ea typeface="Montserrat"/>
              <a:cs typeface="Montserrat"/>
              <a:sym typeface="Montserrat"/>
            </a:endParaRPr>
          </a:p>
        </p:txBody>
      </p:sp>
      <p:sp>
        <p:nvSpPr>
          <p:cNvPr id="184" name="Google Shape;184;p22"/>
          <p:cNvSpPr txBox="1"/>
          <p:nvPr/>
        </p:nvSpPr>
        <p:spPr>
          <a:xfrm>
            <a:off x="564900" y="2457800"/>
            <a:ext cx="80142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Remove duplicates for ID 164, ID 269, ID 303, ID 546, and ID 12769</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2.	Clean Up The Data</a:t>
            </a:r>
            <a:endParaRPr b="1" sz="3000">
              <a:latin typeface="Righteous"/>
              <a:ea typeface="Righteous"/>
              <a:cs typeface="Righteous"/>
              <a:sym typeface="Righteous"/>
            </a:endParaRPr>
          </a:p>
        </p:txBody>
      </p:sp>
      <p:sp>
        <p:nvSpPr>
          <p:cNvPr id="190" name="Google Shape;190;p23"/>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92" name="Google Shape;192;p23"/>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93" name="Google Shape;193;p23"/>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94" name="Google Shape;194;p23"/>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D</a:t>
            </a:r>
            <a:r>
              <a:rPr lang="id">
                <a:solidFill>
                  <a:schemeClr val="lt1"/>
                </a:solidFill>
                <a:latin typeface="Montserrat"/>
                <a:ea typeface="Montserrat"/>
                <a:cs typeface="Montserrat"/>
                <a:sym typeface="Montserrat"/>
              </a:rPr>
              <a:t>.	Change data type of columns that is not suitable ? </a:t>
            </a:r>
            <a:endParaRPr>
              <a:solidFill>
                <a:schemeClr val="lt1"/>
              </a:solidFill>
              <a:latin typeface="Montserrat"/>
              <a:ea typeface="Montserrat"/>
              <a:cs typeface="Montserrat"/>
              <a:sym typeface="Montserrat"/>
            </a:endParaRPr>
          </a:p>
        </p:txBody>
      </p:sp>
      <p:sp>
        <p:nvSpPr>
          <p:cNvPr id="195" name="Google Shape;195;p23"/>
          <p:cNvSpPr txBox="1"/>
          <p:nvPr/>
        </p:nvSpPr>
        <p:spPr>
          <a:xfrm>
            <a:off x="564900" y="2457800"/>
            <a:ext cx="80142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Change type of date format on created at columns to make it easier to read</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Ensure SKU columns value already with UPPER format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Change type of number on price columns into accounting format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Change type of number on discount columns into accounting format</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Change type of number on total revenue columns into accounting format</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3</a:t>
            </a:r>
            <a:r>
              <a:rPr b="1" lang="id" sz="3000">
                <a:latin typeface="Righteous"/>
                <a:ea typeface="Righteous"/>
                <a:cs typeface="Righteous"/>
                <a:sym typeface="Righteous"/>
              </a:rPr>
              <a:t>.	Descriptive Analysis</a:t>
            </a:r>
            <a:endParaRPr b="1" sz="3000">
              <a:latin typeface="Righteous"/>
              <a:ea typeface="Righteous"/>
              <a:cs typeface="Righteous"/>
              <a:sym typeface="Righteous"/>
            </a:endParaRPr>
          </a:p>
        </p:txBody>
      </p:sp>
      <p:sp>
        <p:nvSpPr>
          <p:cNvPr id="201" name="Google Shape;201;p24"/>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03" name="Google Shape;203;p24"/>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04" name="Google Shape;204;p24"/>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05" name="Google Shape;205;p24"/>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A</a:t>
            </a:r>
            <a:r>
              <a:rPr lang="id">
                <a:solidFill>
                  <a:schemeClr val="lt1"/>
                </a:solidFill>
                <a:latin typeface="Montserrat"/>
                <a:ea typeface="Montserrat"/>
                <a:cs typeface="Montserrat"/>
                <a:sym typeface="Montserrat"/>
              </a:rPr>
              <a:t>.	Eliminate </a:t>
            </a:r>
            <a:r>
              <a:rPr lang="id">
                <a:solidFill>
                  <a:schemeClr val="lt1"/>
                </a:solidFill>
                <a:latin typeface="Montserrat"/>
                <a:ea typeface="Montserrat"/>
                <a:cs typeface="Montserrat"/>
                <a:sym typeface="Montserrat"/>
              </a:rPr>
              <a:t>outliers</a:t>
            </a:r>
            <a:r>
              <a:rPr lang="id">
                <a:solidFill>
                  <a:schemeClr val="lt1"/>
                </a:solidFill>
                <a:latin typeface="Montserrat"/>
                <a:ea typeface="Montserrat"/>
                <a:cs typeface="Montserrat"/>
                <a:sym typeface="Montserrat"/>
              </a:rPr>
              <a:t> data based on column “Total Revenue” (if needed)</a:t>
            </a:r>
            <a:endParaRPr>
              <a:solidFill>
                <a:schemeClr val="lt1"/>
              </a:solidFill>
              <a:latin typeface="Montserrat"/>
              <a:ea typeface="Montserrat"/>
              <a:cs typeface="Montserrat"/>
              <a:sym typeface="Montserrat"/>
            </a:endParaRPr>
          </a:p>
        </p:txBody>
      </p:sp>
      <p:sp>
        <p:nvSpPr>
          <p:cNvPr id="206" name="Google Shape;206;p24"/>
          <p:cNvSpPr txBox="1"/>
          <p:nvPr/>
        </p:nvSpPr>
        <p:spPr>
          <a:xfrm>
            <a:off x="564900" y="2381600"/>
            <a:ext cx="8014200" cy="253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300">
                <a:solidFill>
                  <a:schemeClr val="accent1"/>
                </a:solidFill>
                <a:latin typeface="Lato"/>
                <a:ea typeface="Lato"/>
                <a:cs typeface="Lato"/>
                <a:sym typeface="Lato"/>
              </a:rPr>
              <a:t>There is an </a:t>
            </a:r>
            <a:r>
              <a:rPr lang="id" sz="1300">
                <a:solidFill>
                  <a:schemeClr val="accent1"/>
                </a:solidFill>
                <a:latin typeface="Lato"/>
                <a:ea typeface="Lato"/>
                <a:cs typeface="Lato"/>
                <a:sym typeface="Lato"/>
              </a:rPr>
              <a:t>outliers</a:t>
            </a:r>
            <a:r>
              <a:rPr lang="id" sz="1300">
                <a:solidFill>
                  <a:schemeClr val="accent1"/>
                </a:solidFill>
                <a:latin typeface="Lato"/>
                <a:ea typeface="Lato"/>
                <a:cs typeface="Lato"/>
                <a:sym typeface="Lato"/>
              </a:rPr>
              <a:t> with ID number</a:t>
            </a:r>
            <a:r>
              <a:rPr lang="id" sz="1300">
                <a:solidFill>
                  <a:schemeClr val="accent1"/>
                </a:solidFill>
                <a:latin typeface="Lato"/>
                <a:ea typeface="Lato"/>
                <a:cs typeface="Lato"/>
                <a:sym typeface="Lato"/>
              </a:rPr>
              <a:t> ID 273, ID 304, ID 328, ID 332, ID 346, ID 353, ID 370, ID 371, ID 429, 	ID 451, ID 838, and ID 11849 which has a lower outlier value 0 and upper outlier value Rp. 14,094,750.00.</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id" sz="1300">
                <a:solidFill>
                  <a:schemeClr val="accent1"/>
                </a:solidFill>
                <a:latin typeface="Lato"/>
                <a:ea typeface="Lato"/>
                <a:cs typeface="Lato"/>
                <a:sym typeface="Lato"/>
              </a:rPr>
              <a:t>After eliminate the outliers, remaining data is 10,142 rows.</a:t>
            </a:r>
            <a:endParaRPr sz="1300">
              <a:solidFill>
                <a:schemeClr val="accent1"/>
              </a:solidFill>
              <a:latin typeface="Lato"/>
              <a:ea typeface="Lato"/>
              <a:cs typeface="Lato"/>
              <a:sym typeface="Lato"/>
            </a:endParaRPr>
          </a:p>
        </p:txBody>
      </p:sp>
      <p:pic>
        <p:nvPicPr>
          <p:cNvPr id="207" name="Google Shape;207;p24"/>
          <p:cNvPicPr preferRelativeResize="0"/>
          <p:nvPr/>
        </p:nvPicPr>
        <p:blipFill>
          <a:blip r:embed="rId3">
            <a:alphaModFix/>
          </a:blip>
          <a:stretch>
            <a:fillRect/>
          </a:stretch>
        </p:blipFill>
        <p:spPr>
          <a:xfrm>
            <a:off x="3109925" y="2292225"/>
            <a:ext cx="2663925" cy="159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3.	Descriptive Analysis</a:t>
            </a:r>
            <a:endParaRPr b="1" sz="3000">
              <a:latin typeface="Righteous"/>
              <a:ea typeface="Righteous"/>
              <a:cs typeface="Righteous"/>
              <a:sym typeface="Righteous"/>
            </a:endParaRPr>
          </a:p>
        </p:txBody>
      </p:sp>
      <p:sp>
        <p:nvSpPr>
          <p:cNvPr id="213" name="Google Shape;213;p25"/>
          <p:cNvSpPr/>
          <p:nvPr/>
        </p:nvSpPr>
        <p:spPr>
          <a:xfrm>
            <a:off x="337100" y="946050"/>
            <a:ext cx="3088200" cy="16257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3775525" y="946125"/>
            <a:ext cx="5054400" cy="3995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15" name="Google Shape;215;p25"/>
          <p:cNvSpPr/>
          <p:nvPr/>
        </p:nvSpPr>
        <p:spPr>
          <a:xfrm>
            <a:off x="902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16" name="Google Shape;216;p25"/>
          <p:cNvSpPr/>
          <p:nvPr/>
        </p:nvSpPr>
        <p:spPr>
          <a:xfrm>
            <a:off x="5474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17" name="Google Shape;217;p25"/>
          <p:cNvSpPr txBox="1"/>
          <p:nvPr/>
        </p:nvSpPr>
        <p:spPr>
          <a:xfrm>
            <a:off x="448025" y="1174425"/>
            <a:ext cx="308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a:t>
            </a:r>
            <a:r>
              <a:rPr lang="id">
                <a:solidFill>
                  <a:schemeClr val="lt1"/>
                </a:solidFill>
                <a:latin typeface="Montserrat"/>
                <a:ea typeface="Montserrat"/>
                <a:cs typeface="Montserrat"/>
                <a:sym typeface="Montserrat"/>
              </a:rPr>
              <a:t>.	Create Statistical measurement on Qty, Discount, and Total Revenue to know data              distribution by using : Count, etc.</a:t>
            </a:r>
            <a:endParaRPr>
              <a:solidFill>
                <a:schemeClr val="lt1"/>
              </a:solidFill>
              <a:latin typeface="Montserrat"/>
              <a:ea typeface="Montserrat"/>
              <a:cs typeface="Montserrat"/>
              <a:sym typeface="Montserrat"/>
            </a:endParaRPr>
          </a:p>
        </p:txBody>
      </p:sp>
      <p:sp>
        <p:nvSpPr>
          <p:cNvPr id="218" name="Google Shape;218;p25"/>
          <p:cNvSpPr txBox="1"/>
          <p:nvPr/>
        </p:nvSpPr>
        <p:spPr>
          <a:xfrm>
            <a:off x="337100" y="1624600"/>
            <a:ext cx="4806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i="1" lang="id" sz="1300" u="sng">
                <a:solidFill>
                  <a:schemeClr val="accent5"/>
                </a:solidFill>
                <a:latin typeface="Lato"/>
                <a:ea typeface="Lato"/>
                <a:cs typeface="Lato"/>
                <a:sym typeface="Lato"/>
                <a:hlinkClick r:id="rId3">
                  <a:extLst>
                    <a:ext uri="{A12FA001-AC4F-418D-AE19-62706E023703}">
                      <ahyp:hlinkClr val="tx"/>
                    </a:ext>
                  </a:extLst>
                </a:hlinkClick>
              </a:rPr>
              <a:t>Spreadsheets Link</a:t>
            </a:r>
            <a:endParaRPr sz="1300">
              <a:solidFill>
                <a:schemeClr val="accent1"/>
              </a:solidFill>
              <a:latin typeface="Lato"/>
              <a:ea typeface="Lato"/>
              <a:cs typeface="Lato"/>
              <a:sym typeface="Lato"/>
            </a:endParaRPr>
          </a:p>
        </p:txBody>
      </p:sp>
      <p:pic>
        <p:nvPicPr>
          <p:cNvPr id="219" name="Google Shape;219;p25"/>
          <p:cNvPicPr preferRelativeResize="0"/>
          <p:nvPr/>
        </p:nvPicPr>
        <p:blipFill>
          <a:blip r:embed="rId4">
            <a:alphaModFix/>
          </a:blip>
          <a:stretch>
            <a:fillRect/>
          </a:stretch>
        </p:blipFill>
        <p:spPr>
          <a:xfrm>
            <a:off x="4068250" y="1189200"/>
            <a:ext cx="4458426" cy="350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3.	Descriptive Analysis</a:t>
            </a:r>
            <a:endParaRPr b="1" sz="3000">
              <a:latin typeface="Righteous"/>
              <a:ea typeface="Righteous"/>
              <a:cs typeface="Righteous"/>
              <a:sym typeface="Righteous"/>
            </a:endParaRPr>
          </a:p>
        </p:txBody>
      </p:sp>
      <p:sp>
        <p:nvSpPr>
          <p:cNvPr id="225" name="Google Shape;225;p26"/>
          <p:cNvSpPr/>
          <p:nvPr/>
        </p:nvSpPr>
        <p:spPr>
          <a:xfrm>
            <a:off x="337100" y="946050"/>
            <a:ext cx="3088200" cy="16257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3775525" y="946125"/>
            <a:ext cx="5054400" cy="3995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27" name="Google Shape;227;p26"/>
          <p:cNvSpPr/>
          <p:nvPr/>
        </p:nvSpPr>
        <p:spPr>
          <a:xfrm>
            <a:off x="902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28" name="Google Shape;228;p26"/>
          <p:cNvSpPr/>
          <p:nvPr/>
        </p:nvSpPr>
        <p:spPr>
          <a:xfrm>
            <a:off x="5474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29" name="Google Shape;229;p26"/>
          <p:cNvSpPr txBox="1"/>
          <p:nvPr/>
        </p:nvSpPr>
        <p:spPr>
          <a:xfrm>
            <a:off x="448025" y="1174425"/>
            <a:ext cx="308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	Create Statistical measurement on Qty, Discount, and Total Revenue to know data              distribution by using : Count, etc.</a:t>
            </a:r>
            <a:endParaRPr>
              <a:solidFill>
                <a:schemeClr val="lt1"/>
              </a:solidFill>
              <a:latin typeface="Montserrat"/>
              <a:ea typeface="Montserrat"/>
              <a:cs typeface="Montserrat"/>
              <a:sym typeface="Montserrat"/>
            </a:endParaRPr>
          </a:p>
        </p:txBody>
      </p:sp>
      <p:sp>
        <p:nvSpPr>
          <p:cNvPr id="230" name="Google Shape;230;p26"/>
          <p:cNvSpPr txBox="1"/>
          <p:nvPr/>
        </p:nvSpPr>
        <p:spPr>
          <a:xfrm>
            <a:off x="337100" y="1624600"/>
            <a:ext cx="4806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i="1" lang="id" sz="1300" u="sng">
                <a:solidFill>
                  <a:schemeClr val="accent5"/>
                </a:solidFill>
                <a:latin typeface="Lato"/>
                <a:ea typeface="Lato"/>
                <a:cs typeface="Lato"/>
                <a:sym typeface="Lato"/>
                <a:hlinkClick r:id="rId3">
                  <a:extLst>
                    <a:ext uri="{A12FA001-AC4F-418D-AE19-62706E023703}">
                      <ahyp:hlinkClr val="tx"/>
                    </a:ext>
                  </a:extLst>
                </a:hlinkClick>
              </a:rPr>
              <a:t>Spreadsheets_Link</a:t>
            </a:r>
            <a:endParaRPr sz="1300">
              <a:solidFill>
                <a:schemeClr val="accent1"/>
              </a:solidFill>
              <a:latin typeface="Lato"/>
              <a:ea typeface="Lato"/>
              <a:cs typeface="Lato"/>
              <a:sym typeface="Lato"/>
            </a:endParaRPr>
          </a:p>
        </p:txBody>
      </p:sp>
      <p:pic>
        <p:nvPicPr>
          <p:cNvPr id="231" name="Google Shape;231;p26"/>
          <p:cNvPicPr preferRelativeResize="0"/>
          <p:nvPr/>
        </p:nvPicPr>
        <p:blipFill>
          <a:blip r:embed="rId4">
            <a:alphaModFix/>
          </a:blip>
          <a:stretch>
            <a:fillRect/>
          </a:stretch>
        </p:blipFill>
        <p:spPr>
          <a:xfrm>
            <a:off x="4009225" y="1228976"/>
            <a:ext cx="4668700" cy="3396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3.	Descriptive Analysis</a:t>
            </a:r>
            <a:endParaRPr b="1" sz="3000">
              <a:latin typeface="Righteous"/>
              <a:ea typeface="Righteous"/>
              <a:cs typeface="Righteous"/>
              <a:sym typeface="Righteous"/>
            </a:endParaRPr>
          </a:p>
        </p:txBody>
      </p:sp>
      <p:sp>
        <p:nvSpPr>
          <p:cNvPr id="237" name="Google Shape;237;p27"/>
          <p:cNvSpPr/>
          <p:nvPr/>
        </p:nvSpPr>
        <p:spPr>
          <a:xfrm>
            <a:off x="337100" y="946050"/>
            <a:ext cx="3088200" cy="16257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3775525" y="946125"/>
            <a:ext cx="5054400" cy="3995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39" name="Google Shape;239;p27"/>
          <p:cNvSpPr/>
          <p:nvPr/>
        </p:nvSpPr>
        <p:spPr>
          <a:xfrm>
            <a:off x="902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40" name="Google Shape;240;p27"/>
          <p:cNvSpPr/>
          <p:nvPr/>
        </p:nvSpPr>
        <p:spPr>
          <a:xfrm>
            <a:off x="5474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41" name="Google Shape;241;p27"/>
          <p:cNvSpPr txBox="1"/>
          <p:nvPr/>
        </p:nvSpPr>
        <p:spPr>
          <a:xfrm>
            <a:off x="448025" y="1174425"/>
            <a:ext cx="308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	Create Statistical measurement on Qty, Discount, and Total Revenue to know data              distribution by using : Count, etc.</a:t>
            </a:r>
            <a:endParaRPr>
              <a:solidFill>
                <a:schemeClr val="lt1"/>
              </a:solidFill>
              <a:latin typeface="Montserrat"/>
              <a:ea typeface="Montserrat"/>
              <a:cs typeface="Montserrat"/>
              <a:sym typeface="Montserrat"/>
            </a:endParaRPr>
          </a:p>
        </p:txBody>
      </p:sp>
      <p:sp>
        <p:nvSpPr>
          <p:cNvPr id="242" name="Google Shape;242;p27"/>
          <p:cNvSpPr txBox="1"/>
          <p:nvPr/>
        </p:nvSpPr>
        <p:spPr>
          <a:xfrm>
            <a:off x="337100" y="1624600"/>
            <a:ext cx="4806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i="1" lang="id" sz="1300" u="sng">
                <a:solidFill>
                  <a:schemeClr val="accent5"/>
                </a:solidFill>
                <a:latin typeface="Lato"/>
                <a:ea typeface="Lato"/>
                <a:cs typeface="Lato"/>
                <a:sym typeface="Lato"/>
                <a:hlinkClick r:id="rId3">
                  <a:extLst>
                    <a:ext uri="{A12FA001-AC4F-418D-AE19-62706E023703}">
                      <ahyp:hlinkClr val="tx"/>
                    </a:ext>
                  </a:extLst>
                </a:hlinkClick>
              </a:rPr>
              <a:t>Spreadsheets_Link</a:t>
            </a:r>
            <a:endParaRPr sz="1300">
              <a:solidFill>
                <a:schemeClr val="accent1"/>
              </a:solidFill>
              <a:latin typeface="Lato"/>
              <a:ea typeface="Lato"/>
              <a:cs typeface="Lato"/>
              <a:sym typeface="Lato"/>
            </a:endParaRPr>
          </a:p>
        </p:txBody>
      </p:sp>
      <p:pic>
        <p:nvPicPr>
          <p:cNvPr id="243" name="Google Shape;243;p27"/>
          <p:cNvPicPr preferRelativeResize="0"/>
          <p:nvPr/>
        </p:nvPicPr>
        <p:blipFill>
          <a:blip r:embed="rId4">
            <a:alphaModFix/>
          </a:blip>
          <a:stretch>
            <a:fillRect/>
          </a:stretch>
        </p:blipFill>
        <p:spPr>
          <a:xfrm>
            <a:off x="3904775" y="1271400"/>
            <a:ext cx="4753274" cy="3387199"/>
          </a:xfrm>
          <a:prstGeom prst="rect">
            <a:avLst/>
          </a:prstGeom>
          <a:solidFill>
            <a:srgbClr val="FFF2CC"/>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4</a:t>
            </a:r>
            <a:r>
              <a:rPr b="1" lang="id" sz="3000">
                <a:latin typeface="Righteous"/>
                <a:ea typeface="Righteous"/>
                <a:cs typeface="Righteous"/>
                <a:sym typeface="Righteous"/>
              </a:rPr>
              <a:t>.	EDA &amp; Statistical Measurement</a:t>
            </a:r>
            <a:endParaRPr b="1" sz="3000">
              <a:latin typeface="Righteous"/>
              <a:ea typeface="Righteous"/>
              <a:cs typeface="Righteous"/>
              <a:sym typeface="Righteous"/>
            </a:endParaRPr>
          </a:p>
        </p:txBody>
      </p:sp>
      <p:sp>
        <p:nvSpPr>
          <p:cNvPr id="249" name="Google Shape;249;p28"/>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51" name="Google Shape;251;p28"/>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52" name="Google Shape;252;p28"/>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53" name="Google Shape;253;p28"/>
          <p:cNvSpPr txBox="1"/>
          <p:nvPr/>
        </p:nvSpPr>
        <p:spPr>
          <a:xfrm>
            <a:off x="587200" y="1098225"/>
            <a:ext cx="80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A</a:t>
            </a:r>
            <a:r>
              <a:rPr lang="id">
                <a:solidFill>
                  <a:schemeClr val="lt1"/>
                </a:solidFill>
                <a:latin typeface="Montserrat"/>
                <a:ea typeface="Montserrat"/>
                <a:cs typeface="Montserrat"/>
                <a:sym typeface="Montserrat"/>
              </a:rPr>
              <a:t>.	Is there a difference in total transactions, total customers, total products sold, total revenue and total discount campaign budget between the three campaign periods ? Explain the insights.</a:t>
            </a:r>
            <a:endParaRPr>
              <a:solidFill>
                <a:schemeClr val="lt1"/>
              </a:solidFill>
              <a:latin typeface="Montserrat"/>
              <a:ea typeface="Montserrat"/>
              <a:cs typeface="Montserrat"/>
              <a:sym typeface="Montserrat"/>
            </a:endParaRPr>
          </a:p>
        </p:txBody>
      </p:sp>
      <p:sp>
        <p:nvSpPr>
          <p:cNvPr id="254" name="Google Shape;254;p28"/>
          <p:cNvSpPr txBox="1"/>
          <p:nvPr/>
        </p:nvSpPr>
        <p:spPr>
          <a:xfrm>
            <a:off x="469775" y="3067400"/>
            <a:ext cx="8109300" cy="186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100">
                <a:solidFill>
                  <a:schemeClr val="accent1"/>
                </a:solidFill>
                <a:latin typeface="Lato"/>
                <a:ea typeface="Lato"/>
                <a:cs typeface="Lato"/>
                <a:sym typeface="Lato"/>
              </a:rPr>
              <a:t>The insights :</a:t>
            </a:r>
            <a:endParaRPr b="1"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lang="id" sz="1100">
                <a:solidFill>
                  <a:schemeClr val="accent1"/>
                </a:solidFill>
                <a:latin typeface="Lato"/>
                <a:ea typeface="Lato"/>
                <a:cs typeface="Lato"/>
                <a:sym typeface="Lato"/>
              </a:rPr>
              <a:t>Campaign 12/12 has the largest number of Transaction Number, Customer Number, and quantity number</a:t>
            </a:r>
            <a:endParaRPr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lang="id" sz="1100">
                <a:solidFill>
                  <a:schemeClr val="accent1"/>
                </a:solidFill>
                <a:latin typeface="Lato"/>
                <a:ea typeface="Lato"/>
                <a:cs typeface="Lato"/>
                <a:sym typeface="Lato"/>
              </a:rPr>
              <a:t>Campaign 12/12 has the lowest budget of discount among the three scenarios</a:t>
            </a:r>
            <a:endParaRPr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lang="id" sz="1100">
                <a:solidFill>
                  <a:schemeClr val="accent1"/>
                </a:solidFill>
                <a:latin typeface="Lato"/>
                <a:ea typeface="Lato"/>
                <a:cs typeface="Lato"/>
                <a:sym typeface="Lato"/>
              </a:rPr>
              <a:t>Campaign 12/12 has the lowest of discount percentage per transaction among the three scenarios</a:t>
            </a:r>
            <a:endParaRPr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lang="id" sz="1100">
                <a:solidFill>
                  <a:schemeClr val="accent1"/>
                </a:solidFill>
                <a:latin typeface="Lato"/>
                <a:ea typeface="Lato"/>
                <a:cs typeface="Lato"/>
                <a:sym typeface="Lato"/>
              </a:rPr>
              <a:t>Campaign 11/11 has the highest total revenue</a:t>
            </a:r>
            <a:endParaRPr sz="11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lang="id" sz="1100">
                <a:solidFill>
                  <a:schemeClr val="accent1"/>
                </a:solidFill>
                <a:latin typeface="Lato"/>
                <a:ea typeface="Lato"/>
                <a:cs typeface="Lato"/>
                <a:sym typeface="Lato"/>
              </a:rPr>
              <a:t>The correlation result about Price vs Discount on Descriptive Statistics with a correlation coefficient 0.17, are inline with comparison between Avg. price and Avg. discount percentage for all campaign </a:t>
            </a:r>
            <a:endParaRPr sz="1100">
              <a:solidFill>
                <a:schemeClr val="accent1"/>
              </a:solidFill>
              <a:latin typeface="Lato"/>
              <a:ea typeface="Lato"/>
              <a:cs typeface="Lato"/>
              <a:sym typeface="Lato"/>
            </a:endParaRPr>
          </a:p>
          <a:p>
            <a:pPr indent="0" lvl="0" marL="0" rtl="0" algn="l">
              <a:spcBef>
                <a:spcPts val="1200"/>
              </a:spcBef>
              <a:spcAft>
                <a:spcPts val="0"/>
              </a:spcAft>
              <a:buNone/>
            </a:pPr>
            <a:r>
              <a:rPr lang="id" sz="1100">
                <a:solidFill>
                  <a:schemeClr val="accent1"/>
                </a:solidFill>
                <a:latin typeface="Lato"/>
                <a:ea typeface="Lato"/>
                <a:cs typeface="Lato"/>
                <a:sym typeface="Lato"/>
              </a:rPr>
              <a:t>Please click</a:t>
            </a:r>
            <a:r>
              <a:rPr lang="id" sz="1200"/>
              <a:t> </a:t>
            </a:r>
            <a:r>
              <a:rPr i="1" lang="id" sz="1100" u="sng">
                <a:solidFill>
                  <a:schemeClr val="hlink"/>
                </a:solidFill>
                <a:latin typeface="Lato"/>
                <a:ea typeface="Lato"/>
                <a:cs typeface="Lato"/>
                <a:sym typeface="Lato"/>
                <a:hlinkClick r:id="rId3"/>
              </a:rPr>
              <a:t>Link</a:t>
            </a:r>
            <a:r>
              <a:rPr i="1" lang="id" sz="1100">
                <a:latin typeface="Lato"/>
                <a:ea typeface="Lato"/>
                <a:cs typeface="Lato"/>
                <a:sym typeface="Lato"/>
              </a:rPr>
              <a:t> </a:t>
            </a:r>
            <a:r>
              <a:rPr lang="id" sz="1100">
                <a:solidFill>
                  <a:schemeClr val="accent1"/>
                </a:solidFill>
                <a:latin typeface="Lato"/>
                <a:ea typeface="Lato"/>
                <a:cs typeface="Lato"/>
                <a:sym typeface="Lato"/>
              </a:rPr>
              <a:t>to see the diagram.</a:t>
            </a:r>
            <a:endParaRPr sz="1100">
              <a:solidFill>
                <a:schemeClr val="accent1"/>
              </a:solidFill>
              <a:latin typeface="Lato"/>
              <a:ea typeface="Lato"/>
              <a:cs typeface="Lato"/>
              <a:sym typeface="Lato"/>
            </a:endParaRPr>
          </a:p>
        </p:txBody>
      </p:sp>
      <p:pic>
        <p:nvPicPr>
          <p:cNvPr id="255" name="Google Shape;255;p28"/>
          <p:cNvPicPr preferRelativeResize="0"/>
          <p:nvPr/>
        </p:nvPicPr>
        <p:blipFill>
          <a:blip r:embed="rId4">
            <a:alphaModFix/>
          </a:blip>
          <a:stretch>
            <a:fillRect/>
          </a:stretch>
        </p:blipFill>
        <p:spPr>
          <a:xfrm>
            <a:off x="1828800" y="2344325"/>
            <a:ext cx="5528096" cy="87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4.	EDA &amp; Statistical Measurement</a:t>
            </a:r>
            <a:endParaRPr b="1" sz="3000">
              <a:latin typeface="Righteous"/>
              <a:ea typeface="Righteous"/>
              <a:cs typeface="Righteous"/>
              <a:sym typeface="Righteous"/>
            </a:endParaRPr>
          </a:p>
        </p:txBody>
      </p:sp>
      <p:sp>
        <p:nvSpPr>
          <p:cNvPr id="261" name="Google Shape;261;p29"/>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63" name="Google Shape;263;p29"/>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64" name="Google Shape;264;p29"/>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65" name="Google Shape;265;p29"/>
          <p:cNvSpPr txBox="1"/>
          <p:nvPr/>
        </p:nvSpPr>
        <p:spPr>
          <a:xfrm>
            <a:off x="587200" y="11744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a:t>
            </a:r>
            <a:r>
              <a:rPr lang="id">
                <a:solidFill>
                  <a:schemeClr val="lt1"/>
                </a:solidFill>
                <a:latin typeface="Montserrat"/>
                <a:ea typeface="Montserrat"/>
                <a:cs typeface="Montserrat"/>
                <a:sym typeface="Montserrat"/>
              </a:rPr>
              <a:t>.	Is there a difference in the ratio revenue and discount campaign budget between the three campaign periods ? Explain the insights.</a:t>
            </a:r>
            <a:endParaRPr>
              <a:solidFill>
                <a:schemeClr val="lt1"/>
              </a:solidFill>
              <a:latin typeface="Montserrat"/>
              <a:ea typeface="Montserrat"/>
              <a:cs typeface="Montserrat"/>
              <a:sym typeface="Montserrat"/>
            </a:endParaRPr>
          </a:p>
        </p:txBody>
      </p:sp>
      <p:sp>
        <p:nvSpPr>
          <p:cNvPr id="266" name="Google Shape;266;p29"/>
          <p:cNvSpPr txBox="1"/>
          <p:nvPr/>
        </p:nvSpPr>
        <p:spPr>
          <a:xfrm>
            <a:off x="4572000" y="2457800"/>
            <a:ext cx="4007100" cy="22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00">
                <a:solidFill>
                  <a:schemeClr val="accent1"/>
                </a:solidFill>
                <a:latin typeface="Lato"/>
                <a:ea typeface="Lato"/>
                <a:cs typeface="Lato"/>
                <a:sym typeface="Lato"/>
              </a:rPr>
              <a:t>The insights :</a:t>
            </a:r>
            <a:endParaRPr b="1"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id" sz="1000">
                <a:solidFill>
                  <a:schemeClr val="accent1"/>
                </a:solidFill>
                <a:latin typeface="Lato"/>
                <a:ea typeface="Lato"/>
                <a:cs typeface="Lato"/>
                <a:sym typeface="Lato"/>
              </a:rPr>
              <a:t>Campaign 12/12 has the highest ROI, even with the lowest of total revenue achieved and avg. revenue per campaign</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id" sz="1000">
                <a:solidFill>
                  <a:schemeClr val="accent1"/>
                </a:solidFill>
                <a:latin typeface="Lato"/>
                <a:ea typeface="Lato"/>
                <a:cs typeface="Lato"/>
                <a:sym typeface="Lato"/>
              </a:rPr>
              <a:t>Campaign 12/12 has the lowest avg.cost per campaign</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id" sz="1000">
                <a:solidFill>
                  <a:schemeClr val="accent1"/>
                </a:solidFill>
                <a:latin typeface="Lato"/>
                <a:ea typeface="Lato"/>
                <a:cs typeface="Lato"/>
                <a:sym typeface="Lato"/>
              </a:rPr>
              <a:t>Excluding the transaction with no discount, Campaign 12/12 has the lowest transaction number that given discount and also has the lowest on avg. discount per Campaign</a:t>
            </a:r>
            <a:endParaRPr sz="1000">
              <a:solidFill>
                <a:schemeClr val="accent1"/>
              </a:solidFill>
              <a:latin typeface="Lato"/>
              <a:ea typeface="Lato"/>
              <a:cs typeface="Lato"/>
              <a:sym typeface="Lato"/>
            </a:endParaRPr>
          </a:p>
          <a:p>
            <a:pPr indent="-292100" lvl="0" marL="457200" rtl="0" algn="l">
              <a:lnSpc>
                <a:spcPct val="115000"/>
              </a:lnSpc>
              <a:spcBef>
                <a:spcPts val="0"/>
              </a:spcBef>
              <a:spcAft>
                <a:spcPts val="0"/>
              </a:spcAft>
              <a:buClr>
                <a:schemeClr val="accent1"/>
              </a:buClr>
              <a:buSzPts val="1000"/>
              <a:buFont typeface="Lato"/>
              <a:buChar char="●"/>
            </a:pPr>
            <a:r>
              <a:rPr lang="id" sz="1000">
                <a:solidFill>
                  <a:schemeClr val="accent1"/>
                </a:solidFill>
                <a:latin typeface="Lato"/>
                <a:ea typeface="Lato"/>
                <a:cs typeface="Lato"/>
                <a:sym typeface="Lato"/>
              </a:rPr>
              <a:t>Campaign 12/12 can achieve the highest ROI by being efficient in giving discounts, but still can make the highest number of transaction, customer, and product sold</a:t>
            </a:r>
            <a:endParaRPr sz="1000">
              <a:solidFill>
                <a:schemeClr val="accent1"/>
              </a:solidFill>
              <a:latin typeface="Lato"/>
              <a:ea typeface="Lato"/>
              <a:cs typeface="Lato"/>
              <a:sym typeface="Lato"/>
            </a:endParaRPr>
          </a:p>
          <a:p>
            <a:pPr indent="0" lvl="0" marL="0" rtl="0" algn="l">
              <a:spcBef>
                <a:spcPts val="1200"/>
              </a:spcBef>
              <a:spcAft>
                <a:spcPts val="0"/>
              </a:spcAft>
              <a:buNone/>
            </a:pPr>
            <a:r>
              <a:rPr lang="id" sz="1000">
                <a:solidFill>
                  <a:schemeClr val="accent1"/>
                </a:solidFill>
                <a:latin typeface="Lato"/>
                <a:ea typeface="Lato"/>
                <a:cs typeface="Lato"/>
                <a:sym typeface="Lato"/>
              </a:rPr>
              <a:t>Please click</a:t>
            </a:r>
            <a:r>
              <a:rPr lang="id" sz="1100"/>
              <a:t> </a:t>
            </a:r>
            <a:r>
              <a:rPr i="1" lang="id" sz="1000" u="sng">
                <a:solidFill>
                  <a:schemeClr val="hlink"/>
                </a:solidFill>
                <a:latin typeface="Lato"/>
                <a:ea typeface="Lato"/>
                <a:cs typeface="Lato"/>
                <a:sym typeface="Lato"/>
                <a:hlinkClick r:id="rId3"/>
              </a:rPr>
              <a:t>Link</a:t>
            </a:r>
            <a:r>
              <a:rPr i="1" lang="id" sz="1000">
                <a:latin typeface="Lato"/>
                <a:ea typeface="Lato"/>
                <a:cs typeface="Lato"/>
                <a:sym typeface="Lato"/>
              </a:rPr>
              <a:t> </a:t>
            </a:r>
            <a:r>
              <a:rPr lang="id" sz="1000">
                <a:solidFill>
                  <a:schemeClr val="accent1"/>
                </a:solidFill>
                <a:latin typeface="Lato"/>
                <a:ea typeface="Lato"/>
                <a:cs typeface="Lato"/>
                <a:sym typeface="Lato"/>
              </a:rPr>
              <a:t>to see the diagram.</a:t>
            </a:r>
            <a:endParaRPr sz="1000">
              <a:solidFill>
                <a:schemeClr val="accent1"/>
              </a:solidFill>
              <a:latin typeface="Lato"/>
              <a:ea typeface="Lato"/>
              <a:cs typeface="Lato"/>
              <a:sym typeface="Lato"/>
            </a:endParaRPr>
          </a:p>
        </p:txBody>
      </p:sp>
      <p:pic>
        <p:nvPicPr>
          <p:cNvPr id="267" name="Google Shape;267;p29" title="Diagram"/>
          <p:cNvPicPr preferRelativeResize="0"/>
          <p:nvPr/>
        </p:nvPicPr>
        <p:blipFill>
          <a:blip r:embed="rId4">
            <a:alphaModFix/>
          </a:blip>
          <a:stretch>
            <a:fillRect/>
          </a:stretch>
        </p:blipFill>
        <p:spPr>
          <a:xfrm>
            <a:off x="437150" y="2571750"/>
            <a:ext cx="4134850" cy="170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4.	EDA &amp; Statistical Measurement</a:t>
            </a:r>
            <a:endParaRPr b="1" sz="3000">
              <a:latin typeface="Righteous"/>
              <a:ea typeface="Righteous"/>
              <a:cs typeface="Righteous"/>
              <a:sym typeface="Righteous"/>
            </a:endParaRPr>
          </a:p>
        </p:txBody>
      </p:sp>
      <p:sp>
        <p:nvSpPr>
          <p:cNvPr id="273" name="Google Shape;273;p30"/>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75" name="Google Shape;275;p30"/>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76" name="Google Shape;276;p30"/>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77" name="Google Shape;277;p30"/>
          <p:cNvSpPr txBox="1"/>
          <p:nvPr/>
        </p:nvSpPr>
        <p:spPr>
          <a:xfrm>
            <a:off x="587200" y="1098225"/>
            <a:ext cx="80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C</a:t>
            </a:r>
            <a:r>
              <a:rPr lang="id">
                <a:solidFill>
                  <a:schemeClr val="lt1"/>
                </a:solidFill>
                <a:latin typeface="Montserrat"/>
                <a:ea typeface="Montserrat"/>
                <a:cs typeface="Montserrat"/>
                <a:sym typeface="Montserrat"/>
              </a:rPr>
              <a:t>.	Which product category was the best selling and generated the highest transactions, customers, products sold, and revenue while also having the lowest discount campaign budget, across the three campaign periods ? Explain the insights.</a:t>
            </a:r>
            <a:endParaRPr>
              <a:solidFill>
                <a:schemeClr val="lt1"/>
              </a:solidFill>
              <a:latin typeface="Montserrat"/>
              <a:ea typeface="Montserrat"/>
              <a:cs typeface="Montserrat"/>
              <a:sym typeface="Montserrat"/>
            </a:endParaRPr>
          </a:p>
        </p:txBody>
      </p:sp>
      <p:sp>
        <p:nvSpPr>
          <p:cNvPr id="278" name="Google Shape;278;p30"/>
          <p:cNvSpPr txBox="1"/>
          <p:nvPr/>
        </p:nvSpPr>
        <p:spPr>
          <a:xfrm>
            <a:off x="587200" y="3524600"/>
            <a:ext cx="7992000" cy="144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800">
                <a:solidFill>
                  <a:schemeClr val="accent1"/>
                </a:solidFill>
                <a:latin typeface="Lato"/>
                <a:ea typeface="Lato"/>
                <a:cs typeface="Lato"/>
                <a:sym typeface="Lato"/>
              </a:rPr>
              <a:t>The insights :</a:t>
            </a:r>
            <a:endParaRPr b="1"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id" sz="800">
                <a:solidFill>
                  <a:schemeClr val="accent1"/>
                </a:solidFill>
                <a:latin typeface="Lato"/>
                <a:ea typeface="Lato"/>
                <a:cs typeface="Lato"/>
                <a:sym typeface="Lato"/>
              </a:rPr>
              <a:t>Men's Fashion category has the highest on transaction number, customer number, quantity number, and amount of total revenue, and also has the lowest budget of discount among of all three campaigns</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id" sz="800">
                <a:solidFill>
                  <a:schemeClr val="accent1"/>
                </a:solidFill>
                <a:latin typeface="Lato"/>
                <a:ea typeface="Lato"/>
                <a:cs typeface="Lato"/>
                <a:sym typeface="Lato"/>
              </a:rPr>
              <a:t>Average of discount percentage per transaction for Men's fashion is below 1.25% for all campaign</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id" sz="800">
                <a:solidFill>
                  <a:schemeClr val="accent1"/>
                </a:solidFill>
                <a:latin typeface="Lato"/>
                <a:ea typeface="Lato"/>
                <a:cs typeface="Lato"/>
                <a:sym typeface="Lato"/>
              </a:rPr>
              <a:t>Campaign 12/12 can achieve the highest ROI with selecting a product that are given discount which has a high quantity per transaction and also has a low price, eventhough men's fashion is not include in priority product that get discount</a:t>
            </a:r>
            <a:endParaRPr sz="800">
              <a:solidFill>
                <a:schemeClr val="accent1"/>
              </a:solidFill>
              <a:latin typeface="Lato"/>
              <a:ea typeface="Lato"/>
              <a:cs typeface="Lato"/>
              <a:sym typeface="Lato"/>
            </a:endParaRPr>
          </a:p>
          <a:p>
            <a:pPr indent="-279400" lvl="0" marL="457200" rtl="0" algn="l">
              <a:lnSpc>
                <a:spcPct val="115000"/>
              </a:lnSpc>
              <a:spcBef>
                <a:spcPts val="0"/>
              </a:spcBef>
              <a:spcAft>
                <a:spcPts val="0"/>
              </a:spcAft>
              <a:buClr>
                <a:schemeClr val="accent1"/>
              </a:buClr>
              <a:buSzPts val="800"/>
              <a:buFont typeface="Lato"/>
              <a:buChar char="●"/>
            </a:pPr>
            <a:r>
              <a:rPr lang="id" sz="800">
                <a:solidFill>
                  <a:schemeClr val="accent1"/>
                </a:solidFill>
                <a:latin typeface="Lato"/>
                <a:ea typeface="Lato"/>
                <a:cs typeface="Lato"/>
                <a:sym typeface="Lato"/>
              </a:rPr>
              <a:t>Many transactions of men's fashion category is not given discount</a:t>
            </a:r>
            <a:endParaRPr sz="800">
              <a:solidFill>
                <a:schemeClr val="accent1"/>
              </a:solidFill>
              <a:latin typeface="Lato"/>
              <a:ea typeface="Lato"/>
              <a:cs typeface="Lato"/>
              <a:sym typeface="Lato"/>
            </a:endParaRPr>
          </a:p>
          <a:p>
            <a:pPr indent="0" lvl="0" marL="0" rtl="0" algn="l">
              <a:spcBef>
                <a:spcPts val="1200"/>
              </a:spcBef>
              <a:spcAft>
                <a:spcPts val="0"/>
              </a:spcAft>
              <a:buNone/>
            </a:pPr>
            <a:r>
              <a:rPr lang="id" sz="800">
                <a:solidFill>
                  <a:schemeClr val="accent1"/>
                </a:solidFill>
                <a:latin typeface="Lato"/>
                <a:ea typeface="Lato"/>
                <a:cs typeface="Lato"/>
                <a:sym typeface="Lato"/>
              </a:rPr>
              <a:t>Please click</a:t>
            </a:r>
            <a:r>
              <a:rPr lang="id" sz="900"/>
              <a:t> </a:t>
            </a:r>
            <a:r>
              <a:rPr i="1" lang="id" sz="800" u="sng">
                <a:solidFill>
                  <a:schemeClr val="hlink"/>
                </a:solidFill>
                <a:latin typeface="Lato"/>
                <a:ea typeface="Lato"/>
                <a:cs typeface="Lato"/>
                <a:sym typeface="Lato"/>
                <a:hlinkClick r:id="rId3"/>
              </a:rPr>
              <a:t>Link</a:t>
            </a:r>
            <a:r>
              <a:rPr i="1" lang="id" sz="800">
                <a:latin typeface="Lato"/>
                <a:ea typeface="Lato"/>
                <a:cs typeface="Lato"/>
                <a:sym typeface="Lato"/>
              </a:rPr>
              <a:t> </a:t>
            </a:r>
            <a:r>
              <a:rPr lang="id" sz="800">
                <a:solidFill>
                  <a:schemeClr val="accent1"/>
                </a:solidFill>
                <a:latin typeface="Lato"/>
                <a:ea typeface="Lato"/>
                <a:cs typeface="Lato"/>
                <a:sym typeface="Lato"/>
              </a:rPr>
              <a:t>to see the diagram.</a:t>
            </a:r>
            <a:endParaRPr sz="800">
              <a:solidFill>
                <a:schemeClr val="accent1"/>
              </a:solidFill>
              <a:latin typeface="Lato"/>
              <a:ea typeface="Lato"/>
              <a:cs typeface="Lato"/>
              <a:sym typeface="Lato"/>
            </a:endParaRPr>
          </a:p>
        </p:txBody>
      </p:sp>
      <p:pic>
        <p:nvPicPr>
          <p:cNvPr id="279" name="Google Shape;279;p30" title="Diagram"/>
          <p:cNvPicPr preferRelativeResize="0"/>
          <p:nvPr/>
        </p:nvPicPr>
        <p:blipFill>
          <a:blip r:embed="rId4">
            <a:alphaModFix/>
          </a:blip>
          <a:stretch>
            <a:fillRect/>
          </a:stretch>
        </p:blipFill>
        <p:spPr>
          <a:xfrm>
            <a:off x="457200" y="2349025"/>
            <a:ext cx="2538475" cy="1175575"/>
          </a:xfrm>
          <a:prstGeom prst="rect">
            <a:avLst/>
          </a:prstGeom>
          <a:noFill/>
          <a:ln>
            <a:noFill/>
          </a:ln>
        </p:spPr>
      </p:pic>
      <p:pic>
        <p:nvPicPr>
          <p:cNvPr id="280" name="Google Shape;280;p30" title="Diagram"/>
          <p:cNvPicPr preferRelativeResize="0"/>
          <p:nvPr/>
        </p:nvPicPr>
        <p:blipFill>
          <a:blip r:embed="rId5">
            <a:alphaModFix/>
          </a:blip>
          <a:stretch>
            <a:fillRect/>
          </a:stretch>
        </p:blipFill>
        <p:spPr>
          <a:xfrm>
            <a:off x="3175100" y="2349025"/>
            <a:ext cx="2770083" cy="1175575"/>
          </a:xfrm>
          <a:prstGeom prst="rect">
            <a:avLst/>
          </a:prstGeom>
          <a:solidFill>
            <a:srgbClr val="FFF2CC"/>
          </a:solidFill>
          <a:ln>
            <a:noFill/>
          </a:ln>
        </p:spPr>
      </p:pic>
      <p:pic>
        <p:nvPicPr>
          <p:cNvPr id="281" name="Google Shape;281;p30" title="Diagram"/>
          <p:cNvPicPr preferRelativeResize="0"/>
          <p:nvPr/>
        </p:nvPicPr>
        <p:blipFill>
          <a:blip r:embed="rId6">
            <a:alphaModFix/>
          </a:blip>
          <a:stretch>
            <a:fillRect/>
          </a:stretch>
        </p:blipFill>
        <p:spPr>
          <a:xfrm>
            <a:off x="6160800" y="2382050"/>
            <a:ext cx="2538474" cy="1142549"/>
          </a:xfrm>
          <a:prstGeom prst="rect">
            <a:avLst/>
          </a:prstGeom>
          <a:solidFill>
            <a:srgbClr val="FFF2CC"/>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4.	EDA &amp; Statistical Measurement</a:t>
            </a:r>
            <a:endParaRPr b="1" sz="3000">
              <a:latin typeface="Righteous"/>
              <a:ea typeface="Righteous"/>
              <a:cs typeface="Righteous"/>
              <a:sym typeface="Righteous"/>
            </a:endParaRPr>
          </a:p>
        </p:txBody>
      </p:sp>
      <p:sp>
        <p:nvSpPr>
          <p:cNvPr id="287" name="Google Shape;287;p31"/>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289" name="Google Shape;289;p31"/>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290" name="Google Shape;290;p31"/>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291" name="Google Shape;291;p31"/>
          <p:cNvSpPr txBox="1"/>
          <p:nvPr/>
        </p:nvSpPr>
        <p:spPr>
          <a:xfrm>
            <a:off x="587200" y="10982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D</a:t>
            </a:r>
            <a:r>
              <a:rPr lang="id">
                <a:solidFill>
                  <a:schemeClr val="lt1"/>
                </a:solidFill>
                <a:latin typeface="Montserrat"/>
                <a:ea typeface="Montserrat"/>
                <a:cs typeface="Montserrat"/>
                <a:sym typeface="Montserrat"/>
              </a:rPr>
              <a:t>.	What product category received the highest ratio revenue and discount campaign budget from the three campaign periods ? Explain the insights.</a:t>
            </a:r>
            <a:endParaRPr>
              <a:solidFill>
                <a:schemeClr val="lt1"/>
              </a:solidFill>
              <a:latin typeface="Montserrat"/>
              <a:ea typeface="Montserrat"/>
              <a:cs typeface="Montserrat"/>
              <a:sym typeface="Montserrat"/>
            </a:endParaRPr>
          </a:p>
        </p:txBody>
      </p:sp>
      <p:sp>
        <p:nvSpPr>
          <p:cNvPr id="292" name="Google Shape;292;p31"/>
          <p:cNvSpPr txBox="1"/>
          <p:nvPr/>
        </p:nvSpPr>
        <p:spPr>
          <a:xfrm>
            <a:off x="564900" y="3447800"/>
            <a:ext cx="8014200" cy="145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000">
                <a:solidFill>
                  <a:schemeClr val="accent1"/>
                </a:solidFill>
                <a:latin typeface="Lato"/>
                <a:ea typeface="Lato"/>
                <a:cs typeface="Lato"/>
                <a:sym typeface="Lato"/>
              </a:rPr>
              <a:t>The insights :</a:t>
            </a:r>
            <a:endParaRPr b="1" sz="10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id" sz="900">
                <a:solidFill>
                  <a:schemeClr val="accent1"/>
                </a:solidFill>
                <a:latin typeface="Lato"/>
                <a:ea typeface="Lato"/>
                <a:cs typeface="Lato"/>
                <a:sym typeface="Lato"/>
              </a:rPr>
              <a:t>Men's fashion category always in top three of the highest ROI among all campaign</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id" sz="900">
                <a:solidFill>
                  <a:schemeClr val="accent1"/>
                </a:solidFill>
                <a:latin typeface="Lato"/>
                <a:ea typeface="Lato"/>
                <a:cs typeface="Lato"/>
                <a:sym typeface="Lato"/>
              </a:rPr>
              <a:t>Based transaction that given a discount, Campaign 12/12 focus  to give a discount on the Beauty &amp; Grooming, Superstore, and Health &amp; Sports category, as it has high quantity sales volume, so the discount cost per item will be smaller and be more efficient. Consider focusing discounts on these high-volume category for greater returns.</a:t>
            </a:r>
            <a:endParaRPr sz="900">
              <a:solidFill>
                <a:schemeClr val="accent1"/>
              </a:solidFill>
              <a:latin typeface="Lato"/>
              <a:ea typeface="Lato"/>
              <a:cs typeface="Lato"/>
              <a:sym typeface="Lato"/>
            </a:endParaRPr>
          </a:p>
          <a:p>
            <a:pPr indent="-285750" lvl="0" marL="457200" rtl="0" algn="l">
              <a:lnSpc>
                <a:spcPct val="115000"/>
              </a:lnSpc>
              <a:spcBef>
                <a:spcPts val="0"/>
              </a:spcBef>
              <a:spcAft>
                <a:spcPts val="0"/>
              </a:spcAft>
              <a:buClr>
                <a:schemeClr val="accent1"/>
              </a:buClr>
              <a:buSzPts val="900"/>
              <a:buFont typeface="Lato"/>
              <a:buChar char="●"/>
            </a:pPr>
            <a:r>
              <a:rPr lang="id" sz="900">
                <a:solidFill>
                  <a:schemeClr val="accent1"/>
                </a:solidFill>
                <a:latin typeface="Lato"/>
                <a:ea typeface="Lato"/>
                <a:cs typeface="Lato"/>
                <a:sym typeface="Lato"/>
              </a:rPr>
              <a:t>Based on data, campaign 12/12 give a low discount to product that has high sales volume per transaction with low of price</a:t>
            </a:r>
            <a:endParaRPr sz="900">
              <a:solidFill>
                <a:schemeClr val="accent1"/>
              </a:solidFill>
              <a:latin typeface="Lato"/>
              <a:ea typeface="Lato"/>
              <a:cs typeface="Lato"/>
              <a:sym typeface="Lato"/>
            </a:endParaRPr>
          </a:p>
          <a:p>
            <a:pPr indent="0" lvl="0" marL="0" rtl="0" algn="l">
              <a:spcBef>
                <a:spcPts val="1200"/>
              </a:spcBef>
              <a:spcAft>
                <a:spcPts val="0"/>
              </a:spcAft>
              <a:buNone/>
            </a:pPr>
            <a:r>
              <a:rPr lang="id" sz="1000">
                <a:solidFill>
                  <a:schemeClr val="accent1"/>
                </a:solidFill>
                <a:latin typeface="Lato"/>
                <a:ea typeface="Lato"/>
                <a:cs typeface="Lato"/>
                <a:sym typeface="Lato"/>
              </a:rPr>
              <a:t>Please click</a:t>
            </a:r>
            <a:r>
              <a:rPr lang="id" sz="1100"/>
              <a:t> </a:t>
            </a:r>
            <a:r>
              <a:rPr i="1" lang="id" sz="1000" u="sng">
                <a:solidFill>
                  <a:schemeClr val="hlink"/>
                </a:solidFill>
                <a:latin typeface="Lato"/>
                <a:ea typeface="Lato"/>
                <a:cs typeface="Lato"/>
                <a:sym typeface="Lato"/>
                <a:hlinkClick r:id="rId3"/>
              </a:rPr>
              <a:t>Link</a:t>
            </a:r>
            <a:r>
              <a:rPr i="1" lang="id" sz="1000">
                <a:latin typeface="Lato"/>
                <a:ea typeface="Lato"/>
                <a:cs typeface="Lato"/>
                <a:sym typeface="Lato"/>
              </a:rPr>
              <a:t> </a:t>
            </a:r>
            <a:r>
              <a:rPr lang="id" sz="1000">
                <a:solidFill>
                  <a:schemeClr val="accent1"/>
                </a:solidFill>
                <a:latin typeface="Lato"/>
                <a:ea typeface="Lato"/>
                <a:cs typeface="Lato"/>
                <a:sym typeface="Lato"/>
              </a:rPr>
              <a:t>to see the diagram.</a:t>
            </a:r>
            <a:endParaRPr sz="1000">
              <a:solidFill>
                <a:schemeClr val="accent1"/>
              </a:solidFill>
              <a:latin typeface="Lato"/>
              <a:ea typeface="Lato"/>
              <a:cs typeface="Lato"/>
              <a:sym typeface="Lato"/>
            </a:endParaRPr>
          </a:p>
        </p:txBody>
      </p:sp>
      <p:pic>
        <p:nvPicPr>
          <p:cNvPr id="293" name="Google Shape;293;p31" title="Diagram"/>
          <p:cNvPicPr preferRelativeResize="0"/>
          <p:nvPr/>
        </p:nvPicPr>
        <p:blipFill>
          <a:blip r:embed="rId4">
            <a:alphaModFix/>
          </a:blip>
          <a:stretch>
            <a:fillRect/>
          </a:stretch>
        </p:blipFill>
        <p:spPr>
          <a:xfrm>
            <a:off x="431000" y="2349025"/>
            <a:ext cx="2729999" cy="1151426"/>
          </a:xfrm>
          <a:prstGeom prst="rect">
            <a:avLst/>
          </a:prstGeom>
          <a:noFill/>
          <a:ln>
            <a:noFill/>
          </a:ln>
        </p:spPr>
      </p:pic>
      <p:pic>
        <p:nvPicPr>
          <p:cNvPr id="294" name="Google Shape;294;p31" title="Diagram"/>
          <p:cNvPicPr preferRelativeResize="0"/>
          <p:nvPr/>
        </p:nvPicPr>
        <p:blipFill>
          <a:blip r:embed="rId5">
            <a:alphaModFix/>
          </a:blip>
          <a:stretch>
            <a:fillRect/>
          </a:stretch>
        </p:blipFill>
        <p:spPr>
          <a:xfrm>
            <a:off x="3300500" y="2349025"/>
            <a:ext cx="2587626" cy="1151426"/>
          </a:xfrm>
          <a:prstGeom prst="rect">
            <a:avLst/>
          </a:prstGeom>
          <a:solidFill>
            <a:srgbClr val="FFF2CC"/>
          </a:solidFill>
          <a:ln>
            <a:noFill/>
          </a:ln>
        </p:spPr>
      </p:pic>
      <p:pic>
        <p:nvPicPr>
          <p:cNvPr id="295" name="Google Shape;295;p31" title="Diagram"/>
          <p:cNvPicPr preferRelativeResize="0"/>
          <p:nvPr/>
        </p:nvPicPr>
        <p:blipFill>
          <a:blip r:embed="rId6">
            <a:alphaModFix/>
          </a:blip>
          <a:stretch>
            <a:fillRect/>
          </a:stretch>
        </p:blipFill>
        <p:spPr>
          <a:xfrm>
            <a:off x="6027625" y="2347025"/>
            <a:ext cx="2625224" cy="1151426"/>
          </a:xfrm>
          <a:prstGeom prst="rect">
            <a:avLst/>
          </a:prstGeom>
          <a:solidFill>
            <a:srgbClr val="FFF2CC"/>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Brief</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TokoBli is the largest e-commerce company in Indonesia. With a large </a:t>
            </a:r>
            <a:r>
              <a:rPr lang="id"/>
              <a:t>variety</a:t>
            </a:r>
            <a:r>
              <a:rPr lang="id"/>
              <a:t> of product types, they must be able to manage which product are profitables. And also the company need to analyze the existing opportunities in order to compete with competitors, such as sales campaign on a certain date which was held on October 10, November 11, and December 12.</a:t>
            </a:r>
            <a:endParaRPr/>
          </a:p>
          <a:p>
            <a:pPr indent="0" lvl="0" marL="0" rtl="0" algn="l">
              <a:spcBef>
                <a:spcPts val="1200"/>
              </a:spcBef>
              <a:spcAft>
                <a:spcPts val="1200"/>
              </a:spcAft>
              <a:buNone/>
            </a:pPr>
            <a:r>
              <a:rPr lang="id"/>
              <a:t>To optimize the upcoming campaign, the company need to evaluating and deriving insights from the three previous campaigns with each scenario. The main metrics that need to be analyzed are the campaign budget for discounts, number of transactions, number of customers, number of products sold, and amount revenue during campaign.</a:t>
            </a:r>
            <a:endParaRPr/>
          </a:p>
        </p:txBody>
      </p:sp>
      <p:pic>
        <p:nvPicPr>
          <p:cNvPr id="96" name="Google Shape;96;p14"/>
          <p:cNvPicPr preferRelativeResize="0"/>
          <p:nvPr/>
        </p:nvPicPr>
        <p:blipFill>
          <a:blip r:embed="rId3">
            <a:alphaModFix/>
          </a:blip>
          <a:stretch>
            <a:fillRect/>
          </a:stretch>
        </p:blipFill>
        <p:spPr>
          <a:xfrm>
            <a:off x="8320950" y="61925"/>
            <a:ext cx="735850" cy="63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4.	EDA &amp; Statistical Measurement</a:t>
            </a:r>
            <a:endParaRPr b="1" sz="3000">
              <a:latin typeface="Righteous"/>
              <a:ea typeface="Righteous"/>
              <a:cs typeface="Righteous"/>
              <a:sym typeface="Righteous"/>
            </a:endParaRPr>
          </a:p>
        </p:txBody>
      </p:sp>
      <p:sp>
        <p:nvSpPr>
          <p:cNvPr id="301" name="Google Shape;301;p32"/>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03" name="Google Shape;303;p32"/>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04" name="Google Shape;304;p32"/>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05" name="Google Shape;305;p32"/>
          <p:cNvSpPr txBox="1"/>
          <p:nvPr/>
        </p:nvSpPr>
        <p:spPr>
          <a:xfrm>
            <a:off x="587200" y="10982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E</a:t>
            </a:r>
            <a:r>
              <a:rPr lang="id">
                <a:solidFill>
                  <a:schemeClr val="lt1"/>
                </a:solidFill>
                <a:latin typeface="Montserrat"/>
                <a:ea typeface="Montserrat"/>
                <a:cs typeface="Montserrat"/>
                <a:sym typeface="Montserrat"/>
              </a:rPr>
              <a:t>.	What is the business recommendation </a:t>
            </a:r>
            <a:r>
              <a:rPr lang="id">
                <a:solidFill>
                  <a:schemeClr val="lt1"/>
                </a:solidFill>
                <a:latin typeface="Montserrat"/>
                <a:ea typeface="Montserrat"/>
                <a:cs typeface="Montserrat"/>
                <a:sym typeface="Montserrat"/>
              </a:rPr>
              <a:t>based on EDA &amp; Statistical Measurements ?</a:t>
            </a:r>
            <a:r>
              <a:rPr lang="id">
                <a:solidFill>
                  <a:schemeClr val="lt1"/>
                </a:solidFill>
                <a:latin typeface="Montserrat"/>
                <a:ea typeface="Montserrat"/>
                <a:cs typeface="Montserrat"/>
                <a:sym typeface="Montserrat"/>
              </a:rPr>
              <a:t> </a:t>
            </a:r>
            <a:endParaRPr>
              <a:solidFill>
                <a:schemeClr val="lt1"/>
              </a:solidFill>
              <a:latin typeface="Montserrat"/>
              <a:ea typeface="Montserrat"/>
              <a:cs typeface="Montserrat"/>
              <a:sym typeface="Montserrat"/>
            </a:endParaRPr>
          </a:p>
        </p:txBody>
      </p:sp>
      <p:sp>
        <p:nvSpPr>
          <p:cNvPr id="306" name="Google Shape;306;p32"/>
          <p:cNvSpPr txBox="1"/>
          <p:nvPr/>
        </p:nvSpPr>
        <p:spPr>
          <a:xfrm>
            <a:off x="564900" y="2381600"/>
            <a:ext cx="8014200" cy="29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accent1"/>
                </a:solidFill>
                <a:latin typeface="Lato"/>
                <a:ea typeface="Lato"/>
                <a:cs typeface="Lato"/>
                <a:sym typeface="Lato"/>
              </a:rPr>
              <a:t>The recommendation :</a:t>
            </a:r>
            <a:endParaRPr b="1" sz="1300">
              <a:solidFill>
                <a:schemeClr val="accent1"/>
              </a:solidFill>
              <a:latin typeface="Lato"/>
              <a:ea typeface="Lato"/>
              <a:cs typeface="Lato"/>
              <a:sym typeface="Lato"/>
            </a:endParaRPr>
          </a:p>
          <a:p>
            <a:pPr indent="-298450" lvl="0" marL="457200" rtl="0" algn="l">
              <a:lnSpc>
                <a:spcPct val="115000"/>
              </a:lnSpc>
              <a:spcBef>
                <a:spcPts val="0"/>
              </a:spcBef>
              <a:spcAft>
                <a:spcPts val="0"/>
              </a:spcAft>
              <a:buClr>
                <a:schemeClr val="accent1"/>
              </a:buClr>
              <a:buSzPts val="1100"/>
              <a:buFont typeface="Lato"/>
              <a:buChar char="●"/>
            </a:pPr>
            <a:r>
              <a:rPr lang="id" sz="1000"/>
              <a:t>Since campaign 12/12 has the highest ROI among all campaign, c</a:t>
            </a:r>
            <a:r>
              <a:rPr lang="id" sz="1000"/>
              <a:t>ompanies should apply the same strategy as the strategy in the Campaign 12/12 in creating the next campaign which focuses on providing discounts based on product with high quantity product sold per transaction and also has a low price, because the quantity of products sold for product with low prices tends to be large if a discount is given.</a:t>
            </a:r>
            <a:endParaRPr sz="1000"/>
          </a:p>
          <a:p>
            <a:pPr indent="-298450" lvl="0" marL="457200" rtl="0" algn="l">
              <a:lnSpc>
                <a:spcPct val="115000"/>
              </a:lnSpc>
              <a:spcBef>
                <a:spcPts val="0"/>
              </a:spcBef>
              <a:spcAft>
                <a:spcPts val="0"/>
              </a:spcAft>
              <a:buClr>
                <a:schemeClr val="accent1"/>
              </a:buClr>
              <a:buSzPts val="1100"/>
              <a:buFont typeface="Lato"/>
              <a:buChar char="●"/>
            </a:pPr>
            <a:r>
              <a:rPr lang="id" sz="1000"/>
              <a:t>Focus your discount strategies on the </a:t>
            </a:r>
            <a:r>
              <a:rPr b="1" lang="id" sz="1000"/>
              <a:t>Beauty &amp; Grooming, Superstore, and Health &amp; Sports</a:t>
            </a:r>
            <a:r>
              <a:rPr lang="id" sz="1000"/>
              <a:t> category, as it has high quantity sales volume, so the discount cost per item will be smaller and be more efficient. Consider focusing discounts on these high-volume category for greater returns.</a:t>
            </a:r>
            <a:endParaRPr sz="1000"/>
          </a:p>
          <a:p>
            <a:pPr indent="-298450" lvl="0" marL="457200" rtl="0" algn="l">
              <a:lnSpc>
                <a:spcPct val="115000"/>
              </a:lnSpc>
              <a:spcBef>
                <a:spcPts val="0"/>
              </a:spcBef>
              <a:spcAft>
                <a:spcPts val="0"/>
              </a:spcAft>
              <a:buClr>
                <a:schemeClr val="accent1"/>
              </a:buClr>
              <a:buSzPts val="1100"/>
              <a:buFont typeface="Lato"/>
              <a:buChar char="●"/>
            </a:pPr>
            <a:r>
              <a:rPr lang="id" sz="1000"/>
              <a:t>The company should allocate a larger portion of the discount budget to </a:t>
            </a:r>
            <a:r>
              <a:rPr b="1" lang="id" sz="1000"/>
              <a:t>Men’s Fashion</a:t>
            </a:r>
            <a:r>
              <a:rPr lang="id" sz="1000"/>
              <a:t>, as it is already demonstrating excellent ROI. This strategic shift could drive further sales without needing to increase the total discount budget dramatically. </a:t>
            </a:r>
            <a:r>
              <a:rPr lang="id" sz="1000"/>
              <a:t>By concentrating on this category with continuing to provide discounts with a minimum quantity order per transaction.</a:t>
            </a:r>
            <a:endParaRPr sz="1000"/>
          </a:p>
          <a:p>
            <a:pPr indent="-292100" lvl="0" marL="457200" rtl="0" algn="l">
              <a:lnSpc>
                <a:spcPct val="115000"/>
              </a:lnSpc>
              <a:spcBef>
                <a:spcPts val="0"/>
              </a:spcBef>
              <a:spcAft>
                <a:spcPts val="0"/>
              </a:spcAft>
              <a:buSzPts val="1000"/>
              <a:buChar char="●"/>
            </a:pPr>
            <a:r>
              <a:rPr lang="id" sz="1000"/>
              <a:t>Analyze categories with low sales volume and avoid offering discounts unless there is a clear opportunity to increase their market penetration.</a:t>
            </a:r>
            <a:endParaRPr sz="10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12" name="Google Shape;312;p33"/>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337100" y="2139825"/>
            <a:ext cx="42348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14" name="Google Shape;314;p33"/>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15" name="Google Shape;315;p33"/>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16" name="Google Shape;316;p33"/>
          <p:cNvSpPr txBox="1"/>
          <p:nvPr/>
        </p:nvSpPr>
        <p:spPr>
          <a:xfrm>
            <a:off x="587200" y="10982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A.	Is there any significant difference between campaign 10/10 and campaign 11/11 Total Revenue ? </a:t>
            </a:r>
            <a:endParaRPr>
              <a:solidFill>
                <a:schemeClr val="lt1"/>
              </a:solidFill>
              <a:latin typeface="Montserrat"/>
              <a:ea typeface="Montserrat"/>
              <a:cs typeface="Montserrat"/>
              <a:sym typeface="Montserrat"/>
            </a:endParaRPr>
          </a:p>
        </p:txBody>
      </p:sp>
      <p:sp>
        <p:nvSpPr>
          <p:cNvPr id="317" name="Google Shape;317;p33"/>
          <p:cNvSpPr txBox="1"/>
          <p:nvPr/>
        </p:nvSpPr>
        <p:spPr>
          <a:xfrm>
            <a:off x="564900" y="2457800"/>
            <a:ext cx="3803700" cy="3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1. Hypothesis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H0:	The</a:t>
            </a:r>
            <a:r>
              <a:rPr lang="id" sz="1200">
                <a:solidFill>
                  <a:schemeClr val="accent1"/>
                </a:solidFill>
                <a:latin typeface="Lato"/>
                <a:ea typeface="Lato"/>
                <a:cs typeface="Lato"/>
                <a:sym typeface="Lato"/>
              </a:rPr>
              <a:t>re is no significant difference in total revenue between Campaign 10/10 and Campaign 11/11 </a:t>
            </a:r>
            <a:endParaRPr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H1:	There</a:t>
            </a:r>
            <a:r>
              <a:rPr lang="id" sz="1200">
                <a:solidFill>
                  <a:schemeClr val="accent1"/>
                </a:solidFill>
                <a:latin typeface="Lato"/>
                <a:ea typeface="Lato"/>
                <a:cs typeface="Lato"/>
                <a:sym typeface="Lato"/>
              </a:rPr>
              <a:t> is significant difference in total revenue between Campaign 10/10 and Campaign 11/11</a:t>
            </a:r>
            <a:endParaRPr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200">
                <a:solidFill>
                  <a:schemeClr val="accent1"/>
                </a:solidFill>
                <a:latin typeface="Lato"/>
                <a:ea typeface="Lato"/>
                <a:cs typeface="Lato"/>
                <a:sym typeface="Lato"/>
              </a:rPr>
              <a:t>2. Alpha (0.05 or 5%)</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200">
                <a:solidFill>
                  <a:schemeClr val="accent1"/>
                </a:solidFill>
                <a:latin typeface="Lato"/>
                <a:ea typeface="Lato"/>
                <a:cs typeface="Lato"/>
                <a:sym typeface="Lato"/>
              </a:rPr>
              <a:t>3. Statistical Test (t-Test)</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 </a:t>
            </a:r>
            <a:endParaRPr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318" name="Google Shape;318;p33"/>
          <p:cNvPicPr preferRelativeResize="0"/>
          <p:nvPr/>
        </p:nvPicPr>
        <p:blipFill>
          <a:blip r:embed="rId3">
            <a:alphaModFix/>
          </a:blip>
          <a:stretch>
            <a:fillRect/>
          </a:stretch>
        </p:blipFill>
        <p:spPr>
          <a:xfrm>
            <a:off x="4724300" y="2001025"/>
            <a:ext cx="4105500" cy="284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24" name="Google Shape;324;p34"/>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4"/>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26" name="Google Shape;326;p34"/>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27" name="Google Shape;327;p34"/>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28" name="Google Shape;328;p34"/>
          <p:cNvSpPr txBox="1"/>
          <p:nvPr/>
        </p:nvSpPr>
        <p:spPr>
          <a:xfrm>
            <a:off x="587200" y="10982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A.	Is there any significant difference between campaign 10/10 and campaign 11/11 Total Revenue ? </a:t>
            </a:r>
            <a:endParaRPr>
              <a:solidFill>
                <a:schemeClr val="lt1"/>
              </a:solidFill>
              <a:latin typeface="Montserrat"/>
              <a:ea typeface="Montserrat"/>
              <a:cs typeface="Montserrat"/>
              <a:sym typeface="Montserrat"/>
            </a:endParaRPr>
          </a:p>
        </p:txBody>
      </p:sp>
      <p:sp>
        <p:nvSpPr>
          <p:cNvPr id="329" name="Google Shape;329;p34"/>
          <p:cNvSpPr txBox="1"/>
          <p:nvPr/>
        </p:nvSpPr>
        <p:spPr>
          <a:xfrm>
            <a:off x="564900" y="2457800"/>
            <a:ext cx="8014200" cy="33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4. Conclusion</a:t>
            </a:r>
            <a:endParaRPr b="1" sz="1200">
              <a:solidFill>
                <a:schemeClr val="accent1"/>
              </a:solidFill>
              <a:latin typeface="Lato"/>
              <a:ea typeface="Lato"/>
              <a:cs typeface="Lato"/>
              <a:sym typeface="Lato"/>
            </a:endParaRPr>
          </a:p>
          <a:p>
            <a:pPr indent="0" lvl="0" marL="0" rtl="0" algn="l">
              <a:lnSpc>
                <a:spcPct val="100000"/>
              </a:lnSpc>
              <a:spcBef>
                <a:spcPts val="1200"/>
              </a:spcBef>
              <a:spcAft>
                <a:spcPts val="0"/>
              </a:spcAft>
              <a:buNone/>
            </a:pPr>
            <a:r>
              <a:rPr lang="id" sz="1200">
                <a:solidFill>
                  <a:schemeClr val="accent1"/>
                </a:solidFill>
                <a:latin typeface="Lato"/>
                <a:ea typeface="Lato"/>
                <a:cs typeface="Lato"/>
                <a:sym typeface="Lato"/>
              </a:rPr>
              <a:t>P Value (0.00%) &lt; Alpha (5%)</a:t>
            </a:r>
            <a:endParaRPr sz="12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lang="id" sz="1200">
                <a:solidFill>
                  <a:schemeClr val="accent1"/>
                </a:solidFill>
                <a:latin typeface="Lato"/>
                <a:ea typeface="Lato"/>
                <a:cs typeface="Lato"/>
                <a:sym typeface="Lato"/>
              </a:rPr>
              <a:t>Based on the calculation p-value is below 0.05, which means that we reject H0</a:t>
            </a:r>
            <a:endParaRPr sz="1200">
              <a:solidFill>
                <a:schemeClr val="accent1"/>
              </a:solidFill>
              <a:latin typeface="Lato"/>
              <a:ea typeface="Lato"/>
              <a:cs typeface="Lato"/>
              <a:sym typeface="Lato"/>
            </a:endParaRPr>
          </a:p>
          <a:p>
            <a:pPr indent="0" lvl="0" marL="0" rtl="0" algn="l">
              <a:lnSpc>
                <a:spcPct val="100000"/>
              </a:lnSpc>
              <a:spcBef>
                <a:spcPts val="0"/>
              </a:spcBef>
              <a:spcAft>
                <a:spcPts val="0"/>
              </a:spcAft>
              <a:buNone/>
            </a:pPr>
            <a:r>
              <a:rPr lang="id" sz="1200">
                <a:solidFill>
                  <a:schemeClr val="accent1"/>
                </a:solidFill>
                <a:latin typeface="Lato"/>
                <a:ea typeface="Lato"/>
                <a:cs typeface="Lato"/>
                <a:sym typeface="Lato"/>
              </a:rPr>
              <a:t>Meaning, there is significant difference in total revenue between Campaign 10/10 and Campaign 11/11</a:t>
            </a:r>
            <a:endParaRPr sz="1200">
              <a:solidFill>
                <a:schemeClr val="accent1"/>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5. Insights</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100"/>
              <a:t>There is a significant increase between mean value of Campaign 10/10 with mean value of Campaign 11/11.</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35" name="Google Shape;335;p35"/>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337100" y="2139825"/>
            <a:ext cx="42348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37" name="Google Shape;337;p35"/>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38" name="Google Shape;338;p35"/>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39" name="Google Shape;339;p35"/>
          <p:cNvSpPr txBox="1"/>
          <p:nvPr/>
        </p:nvSpPr>
        <p:spPr>
          <a:xfrm>
            <a:off x="587200" y="1098225"/>
            <a:ext cx="80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	Is there any significant difference between campaign 10/10 and campaign 12/12 Total Revenue ?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340" name="Google Shape;340;p35"/>
          <p:cNvSpPr txBox="1"/>
          <p:nvPr/>
        </p:nvSpPr>
        <p:spPr>
          <a:xfrm>
            <a:off x="564900" y="2457800"/>
            <a:ext cx="3803700" cy="3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1. Hypothesis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H0:	There is no significant difference in total revenue between Campaign 10/10 and Campaign 12/12</a:t>
            </a:r>
            <a:endParaRPr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H1:	There is significant difference in total revenue between Campaign 10/10 and Campaign 12/12</a:t>
            </a:r>
            <a:endParaRPr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200">
                <a:solidFill>
                  <a:schemeClr val="accent1"/>
                </a:solidFill>
                <a:latin typeface="Lato"/>
                <a:ea typeface="Lato"/>
                <a:cs typeface="Lato"/>
                <a:sym typeface="Lato"/>
              </a:rPr>
              <a:t>2. Alpha (0.05 or 5%)</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200">
                <a:solidFill>
                  <a:schemeClr val="accent1"/>
                </a:solidFill>
                <a:latin typeface="Lato"/>
                <a:ea typeface="Lato"/>
                <a:cs typeface="Lato"/>
                <a:sym typeface="Lato"/>
              </a:rPr>
              <a:t>3. Statistical Test (t-Test)</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 </a:t>
            </a:r>
            <a:endParaRPr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341" name="Google Shape;341;p35"/>
          <p:cNvPicPr preferRelativeResize="0"/>
          <p:nvPr/>
        </p:nvPicPr>
        <p:blipFill>
          <a:blip r:embed="rId3">
            <a:alphaModFix/>
          </a:blip>
          <a:stretch>
            <a:fillRect/>
          </a:stretch>
        </p:blipFill>
        <p:spPr>
          <a:xfrm>
            <a:off x="4724300" y="2001025"/>
            <a:ext cx="4105500" cy="284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47" name="Google Shape;347;p36"/>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49" name="Google Shape;349;p36"/>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50" name="Google Shape;350;p36"/>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51" name="Google Shape;351;p36"/>
          <p:cNvSpPr txBox="1"/>
          <p:nvPr/>
        </p:nvSpPr>
        <p:spPr>
          <a:xfrm>
            <a:off x="587200" y="10982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	Is there any significant difference between campaign 10/10 and campaign 12/12 Total Revenue ? </a:t>
            </a:r>
            <a:endParaRPr>
              <a:solidFill>
                <a:schemeClr val="lt1"/>
              </a:solidFill>
              <a:latin typeface="Montserrat"/>
              <a:ea typeface="Montserrat"/>
              <a:cs typeface="Montserrat"/>
              <a:sym typeface="Montserrat"/>
            </a:endParaRPr>
          </a:p>
        </p:txBody>
      </p:sp>
      <p:sp>
        <p:nvSpPr>
          <p:cNvPr id="352" name="Google Shape;352;p36"/>
          <p:cNvSpPr txBox="1"/>
          <p:nvPr/>
        </p:nvSpPr>
        <p:spPr>
          <a:xfrm>
            <a:off x="564900" y="2457800"/>
            <a:ext cx="8014200" cy="218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4. Conclusion</a:t>
            </a:r>
            <a:endParaRPr b="1" sz="1200">
              <a:solidFill>
                <a:schemeClr val="accent1"/>
              </a:solidFill>
              <a:latin typeface="Lato"/>
              <a:ea typeface="Lato"/>
              <a:cs typeface="Lato"/>
              <a:sym typeface="Lato"/>
            </a:endParaRPr>
          </a:p>
          <a:p>
            <a:pPr indent="0" lvl="0" marL="0" rtl="0" algn="l">
              <a:spcBef>
                <a:spcPts val="1200"/>
              </a:spcBef>
              <a:spcAft>
                <a:spcPts val="0"/>
              </a:spcAft>
              <a:buNone/>
            </a:pPr>
            <a:r>
              <a:rPr lang="id" sz="1200">
                <a:solidFill>
                  <a:schemeClr val="accent1"/>
                </a:solidFill>
                <a:latin typeface="Lato"/>
                <a:ea typeface="Lato"/>
                <a:cs typeface="Lato"/>
                <a:sym typeface="Lato"/>
              </a:rPr>
              <a:t>P Value (5.21%) &gt; Alpha (5%)</a:t>
            </a:r>
            <a:endParaRPr sz="1200">
              <a:solidFill>
                <a:schemeClr val="accent1"/>
              </a:solidFill>
              <a:latin typeface="Lato"/>
              <a:ea typeface="Lato"/>
              <a:cs typeface="Lato"/>
              <a:sym typeface="Lato"/>
            </a:endParaRPr>
          </a:p>
          <a:p>
            <a:pPr indent="0" lvl="0" marL="0" rtl="0" algn="l">
              <a:spcBef>
                <a:spcPts val="0"/>
              </a:spcBef>
              <a:spcAft>
                <a:spcPts val="0"/>
              </a:spcAft>
              <a:buNone/>
            </a:pPr>
            <a:r>
              <a:rPr lang="id" sz="1200">
                <a:solidFill>
                  <a:schemeClr val="accent1"/>
                </a:solidFill>
                <a:latin typeface="Lato"/>
                <a:ea typeface="Lato"/>
                <a:cs typeface="Lato"/>
                <a:sym typeface="Lato"/>
              </a:rPr>
              <a:t>Based on the calculation p-value is above 0.05, which means that we accept H0</a:t>
            </a:r>
            <a:endParaRPr sz="1200">
              <a:solidFill>
                <a:schemeClr val="accent1"/>
              </a:solidFill>
              <a:latin typeface="Lato"/>
              <a:ea typeface="Lato"/>
              <a:cs typeface="Lato"/>
              <a:sym typeface="Lato"/>
            </a:endParaRPr>
          </a:p>
          <a:p>
            <a:pPr indent="0" lvl="0" marL="0" rtl="0" algn="l">
              <a:spcBef>
                <a:spcPts val="0"/>
              </a:spcBef>
              <a:spcAft>
                <a:spcPts val="0"/>
              </a:spcAft>
              <a:buNone/>
            </a:pPr>
            <a:r>
              <a:rPr lang="id" sz="1200">
                <a:solidFill>
                  <a:schemeClr val="accent1"/>
                </a:solidFill>
                <a:latin typeface="Lato"/>
                <a:ea typeface="Lato"/>
                <a:cs typeface="Lato"/>
                <a:sym typeface="Lato"/>
              </a:rPr>
              <a:t>Meaning, there is no significant difference in total revenue between Campaign 10/10 and Campaign 12/12</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5. Insights</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100"/>
              <a:t>There is no significant difference between mean value of Campaign 10/10 with mean value of Campaign 12/12.</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b="1" sz="12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58" name="Google Shape;358;p37"/>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337100" y="2139825"/>
            <a:ext cx="42348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60" name="Google Shape;360;p37"/>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61" name="Google Shape;361;p37"/>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62" name="Google Shape;362;p37"/>
          <p:cNvSpPr txBox="1"/>
          <p:nvPr/>
        </p:nvSpPr>
        <p:spPr>
          <a:xfrm>
            <a:off x="587200" y="1098225"/>
            <a:ext cx="80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C.	Is there any significant difference between campaign 11/11 and campaign 12/12  Total Revenue ?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363" name="Google Shape;363;p37"/>
          <p:cNvSpPr txBox="1"/>
          <p:nvPr/>
        </p:nvSpPr>
        <p:spPr>
          <a:xfrm>
            <a:off x="564900" y="2457800"/>
            <a:ext cx="3803700" cy="3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1. Hypothesis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H0:	There is no significant difference in total revenue between Campaign 11/11 and Campaign 12/12</a:t>
            </a:r>
            <a:endParaRPr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H1:	There is significant difference in total revenue between Campaign 11/11 and Campaign 12/12</a:t>
            </a:r>
            <a:endParaRPr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200">
                <a:solidFill>
                  <a:schemeClr val="accent1"/>
                </a:solidFill>
                <a:latin typeface="Lato"/>
                <a:ea typeface="Lato"/>
                <a:cs typeface="Lato"/>
                <a:sym typeface="Lato"/>
              </a:rPr>
              <a:t>2. Alpha (0.05 or 5%)</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200">
                <a:solidFill>
                  <a:schemeClr val="accent1"/>
                </a:solidFill>
                <a:latin typeface="Lato"/>
                <a:ea typeface="Lato"/>
                <a:cs typeface="Lato"/>
                <a:sym typeface="Lato"/>
              </a:rPr>
              <a:t>3. Statistical Test (t-Test)</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200">
                <a:solidFill>
                  <a:schemeClr val="accent1"/>
                </a:solidFill>
                <a:latin typeface="Lato"/>
                <a:ea typeface="Lato"/>
                <a:cs typeface="Lato"/>
                <a:sym typeface="Lato"/>
              </a:rPr>
              <a:t> </a:t>
            </a:r>
            <a:endParaRPr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pic>
        <p:nvPicPr>
          <p:cNvPr id="364" name="Google Shape;364;p37"/>
          <p:cNvPicPr preferRelativeResize="0"/>
          <p:nvPr/>
        </p:nvPicPr>
        <p:blipFill>
          <a:blip r:embed="rId3">
            <a:alphaModFix/>
          </a:blip>
          <a:stretch>
            <a:fillRect/>
          </a:stretch>
        </p:blipFill>
        <p:spPr>
          <a:xfrm>
            <a:off x="4724300" y="2001025"/>
            <a:ext cx="4105500" cy="284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70" name="Google Shape;370;p38"/>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8"/>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72" name="Google Shape;372;p38"/>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73" name="Google Shape;373;p38"/>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74" name="Google Shape;374;p38"/>
          <p:cNvSpPr txBox="1"/>
          <p:nvPr/>
        </p:nvSpPr>
        <p:spPr>
          <a:xfrm>
            <a:off x="587200" y="10982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C</a:t>
            </a:r>
            <a:r>
              <a:rPr lang="id">
                <a:solidFill>
                  <a:schemeClr val="lt1"/>
                </a:solidFill>
                <a:latin typeface="Montserrat"/>
                <a:ea typeface="Montserrat"/>
                <a:cs typeface="Montserrat"/>
                <a:sym typeface="Montserrat"/>
              </a:rPr>
              <a:t>.	Is there any significant difference between campaign 11/11 and campaign 12/12  Total Revenue ? </a:t>
            </a:r>
            <a:endParaRPr>
              <a:solidFill>
                <a:schemeClr val="lt1"/>
              </a:solidFill>
              <a:latin typeface="Montserrat"/>
              <a:ea typeface="Montserrat"/>
              <a:cs typeface="Montserrat"/>
              <a:sym typeface="Montserrat"/>
            </a:endParaRPr>
          </a:p>
        </p:txBody>
      </p:sp>
      <p:sp>
        <p:nvSpPr>
          <p:cNvPr id="375" name="Google Shape;375;p38"/>
          <p:cNvSpPr txBox="1"/>
          <p:nvPr/>
        </p:nvSpPr>
        <p:spPr>
          <a:xfrm>
            <a:off x="564900" y="2305400"/>
            <a:ext cx="8014200" cy="22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4. Conclusion</a:t>
            </a:r>
            <a:endParaRPr b="1" sz="1200">
              <a:solidFill>
                <a:schemeClr val="accent1"/>
              </a:solidFill>
              <a:latin typeface="Lato"/>
              <a:ea typeface="Lato"/>
              <a:cs typeface="Lato"/>
              <a:sym typeface="Lato"/>
            </a:endParaRPr>
          </a:p>
          <a:p>
            <a:pPr indent="0" lvl="0" marL="0" rtl="0" algn="l">
              <a:spcBef>
                <a:spcPts val="1200"/>
              </a:spcBef>
              <a:spcAft>
                <a:spcPts val="0"/>
              </a:spcAft>
              <a:buNone/>
            </a:pPr>
            <a:r>
              <a:rPr lang="id" sz="1200">
                <a:solidFill>
                  <a:schemeClr val="accent1"/>
                </a:solidFill>
                <a:latin typeface="Lato"/>
                <a:ea typeface="Lato"/>
                <a:cs typeface="Lato"/>
                <a:sym typeface="Lato"/>
              </a:rPr>
              <a:t>P Value (0.00%) &lt; Alpha (5%)</a:t>
            </a:r>
            <a:endParaRPr sz="1200">
              <a:solidFill>
                <a:schemeClr val="accent1"/>
              </a:solidFill>
              <a:latin typeface="Lato"/>
              <a:ea typeface="Lato"/>
              <a:cs typeface="Lato"/>
              <a:sym typeface="Lato"/>
            </a:endParaRPr>
          </a:p>
          <a:p>
            <a:pPr indent="0" lvl="0" marL="0" rtl="0" algn="l">
              <a:spcBef>
                <a:spcPts val="0"/>
              </a:spcBef>
              <a:spcAft>
                <a:spcPts val="0"/>
              </a:spcAft>
              <a:buNone/>
            </a:pPr>
            <a:r>
              <a:rPr lang="id" sz="1200">
                <a:solidFill>
                  <a:schemeClr val="accent1"/>
                </a:solidFill>
                <a:latin typeface="Lato"/>
                <a:ea typeface="Lato"/>
                <a:cs typeface="Lato"/>
                <a:sym typeface="Lato"/>
              </a:rPr>
              <a:t>Based on the calculation p-value is below 0.05, which means that we reject H0</a:t>
            </a:r>
            <a:endParaRPr sz="1200">
              <a:solidFill>
                <a:schemeClr val="accent1"/>
              </a:solidFill>
              <a:latin typeface="Lato"/>
              <a:ea typeface="Lato"/>
              <a:cs typeface="Lato"/>
              <a:sym typeface="Lato"/>
            </a:endParaRPr>
          </a:p>
          <a:p>
            <a:pPr indent="0" lvl="0" marL="0" rtl="0" algn="l">
              <a:spcBef>
                <a:spcPts val="0"/>
              </a:spcBef>
              <a:spcAft>
                <a:spcPts val="0"/>
              </a:spcAft>
              <a:buNone/>
            </a:pPr>
            <a:r>
              <a:rPr lang="id" sz="1200">
                <a:solidFill>
                  <a:schemeClr val="accent1"/>
                </a:solidFill>
                <a:latin typeface="Lato"/>
                <a:ea typeface="Lato"/>
                <a:cs typeface="Lato"/>
                <a:sym typeface="Lato"/>
              </a:rPr>
              <a:t>Meaning, there is significant difference in total revenue between Campaign 11/11 and Campaign 12/12</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5. Insights</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100"/>
              <a:t>There is a significant decrease between mean value of Campaign 11/11 with mean value of Campaign 12/12.</a:t>
            </a:r>
            <a:endParaRPr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81" name="Google Shape;381;p39"/>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
          <p:cNvSpPr/>
          <p:nvPr/>
        </p:nvSpPr>
        <p:spPr>
          <a:xfrm>
            <a:off x="337100" y="2139825"/>
            <a:ext cx="42348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83" name="Google Shape;383;p39"/>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84" name="Google Shape;384;p39"/>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85" name="Google Shape;385;p39"/>
          <p:cNvSpPr txBox="1"/>
          <p:nvPr/>
        </p:nvSpPr>
        <p:spPr>
          <a:xfrm>
            <a:off x="587200" y="1098225"/>
            <a:ext cx="801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D</a:t>
            </a:r>
            <a:r>
              <a:rPr lang="id">
                <a:solidFill>
                  <a:schemeClr val="lt1"/>
                </a:solidFill>
                <a:latin typeface="Montserrat"/>
                <a:ea typeface="Montserrat"/>
                <a:cs typeface="Montserrat"/>
                <a:sym typeface="Montserrat"/>
              </a:rPr>
              <a:t>.	Is there any significant difference between Men’s Fashion with discount  and Men’s Fashion without discount  Total Revenue ?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386" name="Google Shape;386;p39"/>
          <p:cNvSpPr txBox="1"/>
          <p:nvPr/>
        </p:nvSpPr>
        <p:spPr>
          <a:xfrm>
            <a:off x="564900" y="2457800"/>
            <a:ext cx="3803700" cy="30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000">
                <a:solidFill>
                  <a:schemeClr val="accent1"/>
                </a:solidFill>
                <a:latin typeface="Lato"/>
                <a:ea typeface="Lato"/>
                <a:cs typeface="Lato"/>
                <a:sym typeface="Lato"/>
              </a:rPr>
              <a:t>1. Hypothesis :</a:t>
            </a:r>
            <a:endParaRPr b="1"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000">
                <a:solidFill>
                  <a:schemeClr val="accent1"/>
                </a:solidFill>
                <a:latin typeface="Lato"/>
                <a:ea typeface="Lato"/>
                <a:cs typeface="Lato"/>
                <a:sym typeface="Lato"/>
              </a:rPr>
              <a:t>H0:	</a:t>
            </a:r>
            <a:r>
              <a:rPr lang="id" sz="1000">
                <a:solidFill>
                  <a:schemeClr val="accent1"/>
                </a:solidFill>
                <a:latin typeface="Lato"/>
                <a:ea typeface="Lato"/>
                <a:cs typeface="Lato"/>
                <a:sym typeface="Lato"/>
              </a:rPr>
              <a:t>Amount of Total Revenue Men's Fashion with discount = Amount of Total Revenue Men's Fashion without discount</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000">
                <a:solidFill>
                  <a:schemeClr val="accent1"/>
                </a:solidFill>
                <a:latin typeface="Lato"/>
                <a:ea typeface="Lato"/>
                <a:cs typeface="Lato"/>
                <a:sym typeface="Lato"/>
              </a:rPr>
              <a:t>H1:	</a:t>
            </a:r>
            <a:r>
              <a:rPr lang="id" sz="1000">
                <a:solidFill>
                  <a:schemeClr val="accent1"/>
                </a:solidFill>
                <a:latin typeface="Lato"/>
                <a:ea typeface="Lato"/>
                <a:cs typeface="Lato"/>
                <a:sym typeface="Lato"/>
              </a:rPr>
              <a:t>Amount of Total Revenue Men's Fashion with discount != Amount of Total Revenue Men's Fashion without discount</a:t>
            </a:r>
            <a:endParaRPr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000">
                <a:solidFill>
                  <a:schemeClr val="accent1"/>
                </a:solidFill>
                <a:latin typeface="Lato"/>
                <a:ea typeface="Lato"/>
                <a:cs typeface="Lato"/>
                <a:sym typeface="Lato"/>
              </a:rPr>
              <a:t>2. Alpha (0.05 or 5%)</a:t>
            </a:r>
            <a:endParaRPr b="1"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1" lang="id" sz="1000">
                <a:solidFill>
                  <a:schemeClr val="accent1"/>
                </a:solidFill>
                <a:latin typeface="Lato"/>
                <a:ea typeface="Lato"/>
                <a:cs typeface="Lato"/>
                <a:sym typeface="Lato"/>
              </a:rPr>
              <a:t>3. Statistical Test (t-Test)</a:t>
            </a:r>
            <a:endParaRPr b="1"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b="1" sz="10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000">
                <a:solidFill>
                  <a:schemeClr val="accent1"/>
                </a:solidFill>
                <a:latin typeface="Lato"/>
                <a:ea typeface="Lato"/>
                <a:cs typeface="Lato"/>
                <a:sym typeface="Lato"/>
              </a:rPr>
              <a:t> </a:t>
            </a:r>
            <a:endParaRPr sz="1000">
              <a:solidFill>
                <a:schemeClr val="accent1"/>
              </a:solidFill>
              <a:latin typeface="Lato"/>
              <a:ea typeface="Lato"/>
              <a:cs typeface="Lato"/>
              <a:sym typeface="Lato"/>
            </a:endParaRPr>
          </a:p>
          <a:p>
            <a:pPr indent="0" lvl="0" marL="0" rtl="0" algn="l">
              <a:spcBef>
                <a:spcPts val="1200"/>
              </a:spcBef>
              <a:spcAft>
                <a:spcPts val="0"/>
              </a:spcAft>
              <a:buNone/>
            </a:pPr>
            <a:r>
              <a:t/>
            </a:r>
            <a:endParaRPr sz="1100">
              <a:solidFill>
                <a:schemeClr val="accent1"/>
              </a:solidFill>
              <a:latin typeface="Lato"/>
              <a:ea typeface="Lato"/>
              <a:cs typeface="Lato"/>
              <a:sym typeface="Lato"/>
            </a:endParaRPr>
          </a:p>
        </p:txBody>
      </p:sp>
      <p:pic>
        <p:nvPicPr>
          <p:cNvPr id="387" name="Google Shape;387;p39"/>
          <p:cNvPicPr preferRelativeResize="0"/>
          <p:nvPr/>
        </p:nvPicPr>
        <p:blipFill>
          <a:blip r:embed="rId3">
            <a:alphaModFix/>
          </a:blip>
          <a:stretch>
            <a:fillRect/>
          </a:stretch>
        </p:blipFill>
        <p:spPr>
          <a:xfrm>
            <a:off x="4724300" y="2001025"/>
            <a:ext cx="4105500" cy="284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393" name="Google Shape;393;p40"/>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95" name="Google Shape;395;p40"/>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396" name="Google Shape;396;p40"/>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397" name="Google Shape;397;p40"/>
          <p:cNvSpPr txBox="1"/>
          <p:nvPr/>
        </p:nvSpPr>
        <p:spPr>
          <a:xfrm>
            <a:off x="587200" y="1098225"/>
            <a:ext cx="801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D.	Is there any significant difference between Men’s Fashion with discount  and Men’s Fashion without discount  Total Revenue ?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
        <p:nvSpPr>
          <p:cNvPr id="398" name="Google Shape;398;p40"/>
          <p:cNvSpPr txBox="1"/>
          <p:nvPr/>
        </p:nvSpPr>
        <p:spPr>
          <a:xfrm>
            <a:off x="564900" y="2305400"/>
            <a:ext cx="8014200" cy="220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4. Conclusion</a:t>
            </a:r>
            <a:endParaRPr b="1" sz="1200">
              <a:solidFill>
                <a:schemeClr val="accent1"/>
              </a:solidFill>
              <a:latin typeface="Lato"/>
              <a:ea typeface="Lato"/>
              <a:cs typeface="Lato"/>
              <a:sym typeface="Lato"/>
            </a:endParaRPr>
          </a:p>
          <a:p>
            <a:pPr indent="0" lvl="0" marL="0" rtl="0" algn="l">
              <a:spcBef>
                <a:spcPts val="1200"/>
              </a:spcBef>
              <a:spcAft>
                <a:spcPts val="0"/>
              </a:spcAft>
              <a:buNone/>
            </a:pPr>
            <a:r>
              <a:rPr lang="id" sz="1200">
                <a:solidFill>
                  <a:schemeClr val="accent1"/>
                </a:solidFill>
                <a:latin typeface="Lato"/>
                <a:ea typeface="Lato"/>
                <a:cs typeface="Lato"/>
                <a:sym typeface="Lato"/>
              </a:rPr>
              <a:t>P Value (0.00%) &lt; Alpha (5%)</a:t>
            </a:r>
            <a:endParaRPr sz="1200">
              <a:solidFill>
                <a:schemeClr val="accent1"/>
              </a:solidFill>
              <a:latin typeface="Lato"/>
              <a:ea typeface="Lato"/>
              <a:cs typeface="Lato"/>
              <a:sym typeface="Lato"/>
            </a:endParaRPr>
          </a:p>
          <a:p>
            <a:pPr indent="0" lvl="0" marL="0" rtl="0" algn="l">
              <a:spcBef>
                <a:spcPts val="0"/>
              </a:spcBef>
              <a:spcAft>
                <a:spcPts val="0"/>
              </a:spcAft>
              <a:buNone/>
            </a:pPr>
            <a:r>
              <a:rPr lang="id" sz="1200">
                <a:solidFill>
                  <a:schemeClr val="accent1"/>
                </a:solidFill>
                <a:latin typeface="Lato"/>
                <a:ea typeface="Lato"/>
                <a:cs typeface="Lato"/>
                <a:sym typeface="Lato"/>
              </a:rPr>
              <a:t>Based on the calculation p-value is below  0.05, which means that we reject H0</a:t>
            </a:r>
            <a:endParaRPr sz="1200">
              <a:solidFill>
                <a:schemeClr val="accent1"/>
              </a:solidFill>
              <a:latin typeface="Lato"/>
              <a:ea typeface="Lato"/>
              <a:cs typeface="Lato"/>
              <a:sym typeface="Lato"/>
            </a:endParaRPr>
          </a:p>
          <a:p>
            <a:pPr indent="0" lvl="0" marL="0" rtl="0" algn="l">
              <a:spcBef>
                <a:spcPts val="0"/>
              </a:spcBef>
              <a:spcAft>
                <a:spcPts val="0"/>
              </a:spcAft>
              <a:buNone/>
            </a:pPr>
            <a:r>
              <a:rPr lang="id" sz="1200">
                <a:solidFill>
                  <a:schemeClr val="accent1"/>
                </a:solidFill>
                <a:latin typeface="Lato"/>
                <a:ea typeface="Lato"/>
                <a:cs typeface="Lato"/>
                <a:sym typeface="Lato"/>
              </a:rPr>
              <a:t>Meaning, Amount of Total Revenue with discount != Amount of Total Revenue without discount</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b="1" lang="id" sz="1200">
                <a:solidFill>
                  <a:schemeClr val="accent1"/>
                </a:solidFill>
                <a:latin typeface="Lato"/>
                <a:ea typeface="Lato"/>
                <a:cs typeface="Lato"/>
                <a:sym typeface="Lato"/>
              </a:rPr>
              <a:t>5. Insights</a:t>
            </a:r>
            <a:endParaRPr b="1"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id" sz="1100"/>
              <a:t>Providing discounts on men's fashion products will make a significant change to total revenue.</a:t>
            </a:r>
            <a:endParaRPr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404" name="Google Shape;404;p41"/>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1"/>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406" name="Google Shape;406;p41"/>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407" name="Google Shape;407;p41"/>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408" name="Google Shape;408;p41"/>
          <p:cNvSpPr txBox="1"/>
          <p:nvPr/>
        </p:nvSpPr>
        <p:spPr>
          <a:xfrm>
            <a:off x="587200" y="10982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E</a:t>
            </a:r>
            <a:r>
              <a:rPr lang="id">
                <a:solidFill>
                  <a:schemeClr val="lt1"/>
                </a:solidFill>
                <a:latin typeface="Montserrat"/>
                <a:ea typeface="Montserrat"/>
                <a:cs typeface="Montserrat"/>
                <a:sym typeface="Montserrat"/>
              </a:rPr>
              <a:t>.	</a:t>
            </a:r>
            <a:r>
              <a:rPr lang="id">
                <a:solidFill>
                  <a:schemeClr val="lt1"/>
                </a:solidFill>
                <a:latin typeface="Montserrat"/>
                <a:ea typeface="Montserrat"/>
                <a:cs typeface="Montserrat"/>
                <a:sym typeface="Montserrat"/>
              </a:rPr>
              <a:t>What is the insights and business recommendation based on Hypothesis Testing</a:t>
            </a:r>
            <a:r>
              <a:rPr lang="id">
                <a:solidFill>
                  <a:schemeClr val="lt1"/>
                </a:solidFill>
                <a:latin typeface="Montserrat"/>
                <a:ea typeface="Montserrat"/>
                <a:cs typeface="Montserrat"/>
                <a:sym typeface="Montserrat"/>
              </a:rPr>
              <a:t> ? </a:t>
            </a:r>
            <a:endParaRPr>
              <a:solidFill>
                <a:schemeClr val="lt1"/>
              </a:solidFill>
              <a:latin typeface="Montserrat"/>
              <a:ea typeface="Montserrat"/>
              <a:cs typeface="Montserrat"/>
              <a:sym typeface="Montserrat"/>
            </a:endParaRPr>
          </a:p>
        </p:txBody>
      </p:sp>
      <p:sp>
        <p:nvSpPr>
          <p:cNvPr id="409" name="Google Shape;409;p41"/>
          <p:cNvSpPr txBox="1"/>
          <p:nvPr/>
        </p:nvSpPr>
        <p:spPr>
          <a:xfrm>
            <a:off x="564900" y="2381600"/>
            <a:ext cx="8014200" cy="318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200">
                <a:solidFill>
                  <a:schemeClr val="accent1"/>
                </a:solidFill>
                <a:latin typeface="Lato"/>
                <a:ea typeface="Lato"/>
                <a:cs typeface="Lato"/>
                <a:sym typeface="Lato"/>
              </a:rPr>
              <a:t>The business recommendation :</a:t>
            </a:r>
            <a:endParaRPr b="1" sz="1200">
              <a:solidFill>
                <a:schemeClr val="accent1"/>
              </a:solidFill>
              <a:latin typeface="Lato"/>
              <a:ea typeface="Lato"/>
              <a:cs typeface="Lato"/>
              <a:sym typeface="Lato"/>
            </a:endParaRPr>
          </a:p>
          <a:p>
            <a:pPr indent="-285750" lvl="0" marL="457200" rtl="0" algn="l">
              <a:lnSpc>
                <a:spcPct val="115000"/>
              </a:lnSpc>
              <a:spcBef>
                <a:spcPts val="0"/>
              </a:spcBef>
              <a:spcAft>
                <a:spcPts val="0"/>
              </a:spcAft>
              <a:buSzPts val="900"/>
              <a:buChar char="●"/>
            </a:pPr>
            <a:r>
              <a:rPr b="1" lang="id" sz="1000"/>
              <a:t>Campaign 12/12</a:t>
            </a:r>
            <a:r>
              <a:rPr lang="id" sz="1000"/>
              <a:t> could generate higher revenue if the </a:t>
            </a:r>
            <a:r>
              <a:rPr b="1" lang="id" sz="1000"/>
              <a:t>discount budget</a:t>
            </a:r>
            <a:r>
              <a:rPr lang="id" sz="1000"/>
              <a:t> is increased. Since it has already demonstrated high ROI with limited discounts, increasing the budget could potentially drive </a:t>
            </a:r>
            <a:r>
              <a:rPr b="1" lang="id" sz="1000"/>
              <a:t>even more transactions</a:t>
            </a:r>
            <a:r>
              <a:rPr lang="id" sz="1000"/>
              <a:t> and </a:t>
            </a:r>
            <a:r>
              <a:rPr b="1" lang="id" sz="1000"/>
              <a:t>customers</a:t>
            </a:r>
            <a:r>
              <a:rPr lang="id" sz="1000"/>
              <a:t>. This could help </a:t>
            </a:r>
            <a:r>
              <a:rPr b="1" lang="id" sz="1000"/>
              <a:t>boost total revenue</a:t>
            </a:r>
            <a:r>
              <a:rPr lang="id" sz="1000"/>
              <a:t> while still maintaining efficient spending on discounts.</a:t>
            </a:r>
            <a:endParaRPr sz="1000"/>
          </a:p>
          <a:p>
            <a:pPr indent="-292100" lvl="0" marL="457200" rtl="0" algn="l">
              <a:lnSpc>
                <a:spcPct val="115000"/>
              </a:lnSpc>
              <a:spcBef>
                <a:spcPts val="0"/>
              </a:spcBef>
              <a:spcAft>
                <a:spcPts val="0"/>
              </a:spcAft>
              <a:buSzPts val="1000"/>
              <a:buChar char="●"/>
            </a:pPr>
            <a:r>
              <a:rPr lang="id" sz="1000"/>
              <a:t>Given its high sales volume and relatively low discount allocation, </a:t>
            </a:r>
            <a:r>
              <a:rPr b="1" lang="id" sz="1000"/>
              <a:t>Men’s Fashion</a:t>
            </a:r>
            <a:r>
              <a:rPr lang="id" sz="1000"/>
              <a:t> represents a key opportunity. By targeting </a:t>
            </a:r>
            <a:r>
              <a:rPr b="1" lang="id" sz="1000"/>
              <a:t>Men’s Fashion</a:t>
            </a:r>
            <a:r>
              <a:rPr lang="id" sz="1000"/>
              <a:t> more aggressively with </a:t>
            </a:r>
            <a:r>
              <a:rPr b="1" lang="id" sz="1000"/>
              <a:t>higher discounts</a:t>
            </a:r>
            <a:r>
              <a:rPr lang="id" sz="1000"/>
              <a:t>, the campaign could see </a:t>
            </a:r>
            <a:r>
              <a:rPr b="1" lang="id" sz="1000"/>
              <a:t>even greater total revenue</a:t>
            </a:r>
            <a:r>
              <a:rPr lang="id" sz="1000"/>
              <a:t>.</a:t>
            </a:r>
            <a:endParaRPr sz="1000"/>
          </a:p>
          <a:p>
            <a:pPr indent="-292100" lvl="0" marL="457200" rtl="0" algn="l">
              <a:lnSpc>
                <a:spcPct val="115000"/>
              </a:lnSpc>
              <a:spcBef>
                <a:spcPts val="0"/>
              </a:spcBef>
              <a:spcAft>
                <a:spcPts val="0"/>
              </a:spcAft>
              <a:buSzPts val="1000"/>
              <a:buChar char="●"/>
            </a:pPr>
            <a:r>
              <a:rPr lang="id" sz="1000"/>
              <a:t>To maximize the </a:t>
            </a:r>
            <a:r>
              <a:rPr b="1" lang="id" sz="1000"/>
              <a:t>efficiency of discounts</a:t>
            </a:r>
            <a:r>
              <a:rPr lang="id" sz="1000"/>
              <a:t>, ensure that discounts are applied to </a:t>
            </a:r>
            <a:r>
              <a:rPr b="1" lang="id" sz="1000"/>
              <a:t>high-quantity, low-price items</a:t>
            </a:r>
            <a:r>
              <a:rPr lang="id" sz="1000"/>
              <a:t> (such as products in the </a:t>
            </a:r>
            <a:r>
              <a:rPr b="1" lang="id" sz="1000"/>
              <a:t>Superstore</a:t>
            </a:r>
            <a:r>
              <a:rPr lang="id" sz="1000"/>
              <a:t> category). By being more strategic in which products are discounted, the business can drive higher volumes without compromising profitability.</a:t>
            </a:r>
            <a:endParaRPr sz="1000"/>
          </a:p>
          <a:p>
            <a:pPr indent="-292100" lvl="0" marL="457200" rtl="0" algn="l">
              <a:lnSpc>
                <a:spcPct val="115000"/>
              </a:lnSpc>
              <a:spcBef>
                <a:spcPts val="0"/>
              </a:spcBef>
              <a:spcAft>
                <a:spcPts val="0"/>
              </a:spcAft>
              <a:buSzPts val="1000"/>
              <a:buChar char="●"/>
            </a:pPr>
            <a:r>
              <a:rPr lang="id" sz="1000"/>
              <a:t>Since </a:t>
            </a:r>
            <a:r>
              <a:rPr b="1" lang="id" sz="1000"/>
              <a:t>Men’s Fashion</a:t>
            </a:r>
            <a:r>
              <a:rPr lang="id" sz="1000"/>
              <a:t> has high potential, consider creating </a:t>
            </a:r>
            <a:r>
              <a:rPr b="1" lang="id" sz="1000"/>
              <a:t>targeted campaigns</a:t>
            </a:r>
            <a:r>
              <a:rPr lang="id" sz="1000"/>
              <a:t> specifically around this category. Offer larger discounts during off-peak seasons or when there are </a:t>
            </a:r>
            <a:r>
              <a:rPr b="1" lang="id" sz="1000"/>
              <a:t>high stock levels</a:t>
            </a:r>
            <a:r>
              <a:rPr lang="id" sz="1000"/>
              <a:t> to clear. This could further increase revenue and transaction volume while maintaining a high ROI.</a:t>
            </a:r>
            <a:endParaRPr sz="1000"/>
          </a:p>
          <a:p>
            <a:pPr indent="0" lvl="0" marL="0" rtl="0" algn="l">
              <a:spcBef>
                <a:spcPts val="1200"/>
              </a:spcBef>
              <a:spcAft>
                <a:spcPts val="0"/>
              </a:spcAft>
              <a:buNone/>
            </a:pPr>
            <a:r>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120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id" sz="3000">
                <a:latin typeface="Righteous"/>
                <a:ea typeface="Righteous"/>
                <a:cs typeface="Righteous"/>
                <a:sym typeface="Righteous"/>
              </a:rPr>
              <a:t>1.	</a:t>
            </a:r>
            <a:r>
              <a:rPr b="1" lang="id" sz="3000">
                <a:latin typeface="Righteous"/>
                <a:ea typeface="Righteous"/>
                <a:cs typeface="Righteous"/>
                <a:sym typeface="Righteous"/>
              </a:rPr>
              <a:t>Business Understanding</a:t>
            </a:r>
            <a:endParaRPr b="1" sz="3000">
              <a:latin typeface="Righteous"/>
              <a:ea typeface="Righteous"/>
              <a:cs typeface="Righteous"/>
              <a:sym typeface="Righteous"/>
            </a:endParaRPr>
          </a:p>
        </p:txBody>
      </p:sp>
      <p:sp>
        <p:nvSpPr>
          <p:cNvPr id="102" name="Google Shape;102;p15"/>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04" name="Google Shape;104;p15"/>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05" name="Google Shape;105;p15"/>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06" name="Google Shape;106;p15"/>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A.	</a:t>
            </a:r>
            <a:r>
              <a:rPr lang="id">
                <a:solidFill>
                  <a:schemeClr val="lt1"/>
                </a:solidFill>
                <a:latin typeface="Montserrat"/>
                <a:ea typeface="Montserrat"/>
                <a:cs typeface="Montserrat"/>
                <a:sym typeface="Montserrat"/>
              </a:rPr>
              <a:t>What is the core business questions faced by TokoBli? </a:t>
            </a:r>
            <a:endParaRPr>
              <a:solidFill>
                <a:schemeClr val="lt1"/>
              </a:solidFill>
              <a:latin typeface="Montserrat"/>
              <a:ea typeface="Montserrat"/>
              <a:cs typeface="Montserrat"/>
              <a:sym typeface="Montserrat"/>
            </a:endParaRPr>
          </a:p>
        </p:txBody>
      </p:sp>
      <p:sp>
        <p:nvSpPr>
          <p:cNvPr id="107" name="Google Shape;107;p15"/>
          <p:cNvSpPr txBox="1"/>
          <p:nvPr/>
        </p:nvSpPr>
        <p:spPr>
          <a:xfrm>
            <a:off x="564900" y="2457800"/>
            <a:ext cx="8014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latin typeface="Montserrat"/>
                <a:ea typeface="Montserrat"/>
                <a:cs typeface="Montserrat"/>
                <a:sym typeface="Montserrat"/>
              </a:rPr>
              <a:t>Which campaign scenarios </a:t>
            </a:r>
            <a:r>
              <a:rPr lang="id" sz="1300">
                <a:latin typeface="Montserrat"/>
                <a:ea typeface="Montserrat"/>
                <a:cs typeface="Montserrat"/>
                <a:sym typeface="Montserrat"/>
              </a:rPr>
              <a:t>that yields the best results </a:t>
            </a:r>
            <a:r>
              <a:rPr lang="id" sz="1300">
                <a:latin typeface="Montserrat"/>
                <a:ea typeface="Montserrat"/>
                <a:cs typeface="Montserrat"/>
                <a:sym typeface="Montserrat"/>
              </a:rPr>
              <a:t>from the three scenarios which already held on October 10, November 11, and December 12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id" sz="1300">
                <a:latin typeface="Montserrat"/>
                <a:ea typeface="Montserrat"/>
                <a:cs typeface="Montserrat"/>
                <a:sym typeface="Montserrat"/>
              </a:rPr>
              <a:t>Because we want to </a:t>
            </a:r>
            <a:r>
              <a:rPr lang="id" sz="1300">
                <a:latin typeface="Montserrat"/>
                <a:ea typeface="Montserrat"/>
                <a:cs typeface="Montserrat"/>
                <a:sym typeface="Montserrat"/>
              </a:rPr>
              <a:t>optimize the upcoming campaign, and need to evaluating and deriving insights from the three previous campaigns with each scenario. The best results means, that campaign achieve the most optimal revenue and transactions while minimizing the campaign budget.</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5.	Hypothesis Testing</a:t>
            </a:r>
            <a:endParaRPr b="1" sz="3000">
              <a:latin typeface="Righteous"/>
              <a:ea typeface="Righteous"/>
              <a:cs typeface="Righteous"/>
              <a:sym typeface="Righteous"/>
            </a:endParaRPr>
          </a:p>
        </p:txBody>
      </p:sp>
      <p:sp>
        <p:nvSpPr>
          <p:cNvPr id="415" name="Google Shape;415;p42"/>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417" name="Google Shape;417;p42"/>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418" name="Google Shape;418;p42"/>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419" name="Google Shape;419;p42"/>
          <p:cNvSpPr txBox="1"/>
          <p:nvPr/>
        </p:nvSpPr>
        <p:spPr>
          <a:xfrm>
            <a:off x="587200" y="10982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E</a:t>
            </a:r>
            <a:r>
              <a:rPr lang="id">
                <a:solidFill>
                  <a:schemeClr val="lt1"/>
                </a:solidFill>
                <a:latin typeface="Montserrat"/>
                <a:ea typeface="Montserrat"/>
                <a:cs typeface="Montserrat"/>
                <a:sym typeface="Montserrat"/>
              </a:rPr>
              <a:t>.	What is the insights and business recommendation based on Hypothesis Testing ? </a:t>
            </a:r>
            <a:endParaRPr>
              <a:solidFill>
                <a:schemeClr val="lt1"/>
              </a:solidFill>
              <a:latin typeface="Montserrat"/>
              <a:ea typeface="Montserrat"/>
              <a:cs typeface="Montserrat"/>
              <a:sym typeface="Montserrat"/>
            </a:endParaRPr>
          </a:p>
        </p:txBody>
      </p:sp>
      <p:sp>
        <p:nvSpPr>
          <p:cNvPr id="420" name="Google Shape;420;p42"/>
          <p:cNvSpPr txBox="1"/>
          <p:nvPr/>
        </p:nvSpPr>
        <p:spPr>
          <a:xfrm>
            <a:off x="564900" y="2381600"/>
            <a:ext cx="8014200" cy="325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chemeClr val="accent1"/>
                </a:solidFill>
                <a:latin typeface="Lato"/>
                <a:ea typeface="Lato"/>
                <a:cs typeface="Lato"/>
                <a:sym typeface="Lato"/>
              </a:rPr>
              <a:t>The business recommendation :</a:t>
            </a:r>
            <a:endParaRPr b="1" sz="1300">
              <a:solidFill>
                <a:schemeClr val="accent1"/>
              </a:solidFill>
              <a:latin typeface="Lato"/>
              <a:ea typeface="Lato"/>
              <a:cs typeface="Lato"/>
              <a:sym typeface="Lato"/>
            </a:endParaRPr>
          </a:p>
          <a:p>
            <a:pPr indent="-292100" lvl="0" marL="457200" rtl="0" algn="l">
              <a:lnSpc>
                <a:spcPct val="115000"/>
              </a:lnSpc>
              <a:spcBef>
                <a:spcPts val="0"/>
              </a:spcBef>
              <a:spcAft>
                <a:spcPts val="0"/>
              </a:spcAft>
              <a:buSzPts val="1000"/>
              <a:buChar char="●"/>
            </a:pPr>
            <a:r>
              <a:rPr lang="id" sz="1100"/>
              <a:t>Focus on </a:t>
            </a:r>
            <a:r>
              <a:rPr b="1" lang="id" sz="1100"/>
              <a:t>high-volume products</a:t>
            </a:r>
            <a:r>
              <a:rPr lang="id" sz="1100"/>
              <a:t> with </a:t>
            </a:r>
            <a:r>
              <a:rPr b="1" lang="id" sz="1100"/>
              <a:t>lower price points</a:t>
            </a:r>
            <a:r>
              <a:rPr lang="id" sz="1100"/>
              <a:t> to test if increased discounts can </a:t>
            </a:r>
            <a:r>
              <a:rPr b="1" lang="id" sz="1100"/>
              <a:t>drive higher sales</a:t>
            </a:r>
            <a:r>
              <a:rPr lang="id" sz="1100"/>
              <a:t> and </a:t>
            </a:r>
            <a:r>
              <a:rPr b="1" lang="id" sz="1100"/>
              <a:t>ROI</a:t>
            </a:r>
            <a:r>
              <a:rPr lang="id" sz="1100"/>
              <a:t>. Even though products in categories like </a:t>
            </a:r>
            <a:r>
              <a:rPr b="1" lang="id" sz="1100"/>
              <a:t>Men’s Fashion</a:t>
            </a:r>
            <a:r>
              <a:rPr lang="id" sz="1100"/>
              <a:t> have a low average discount, they could yield more significant returns if discounts are increased efficiently.</a:t>
            </a:r>
            <a:endParaRPr sz="1100"/>
          </a:p>
          <a:p>
            <a:pPr indent="-298450" lvl="0" marL="457200" rtl="0" algn="l">
              <a:lnSpc>
                <a:spcPct val="115000"/>
              </a:lnSpc>
              <a:spcBef>
                <a:spcPts val="0"/>
              </a:spcBef>
              <a:spcAft>
                <a:spcPts val="0"/>
              </a:spcAft>
              <a:buSzPts val="1100"/>
              <a:buChar char="●"/>
            </a:pPr>
            <a:r>
              <a:rPr lang="id" sz="1100"/>
              <a:t>Focus on increasing the </a:t>
            </a:r>
            <a:r>
              <a:rPr b="1" lang="id" sz="1100"/>
              <a:t>discount rate for Men’s Fashion</a:t>
            </a:r>
            <a:r>
              <a:rPr lang="id" sz="1100"/>
              <a:t>, especially for products with </a:t>
            </a:r>
            <a:r>
              <a:rPr b="1" lang="id" sz="1100"/>
              <a:t>high sales volume</a:t>
            </a:r>
            <a:r>
              <a:rPr lang="id" sz="1100"/>
              <a:t>. Implement strategies to ensure more </a:t>
            </a:r>
            <a:r>
              <a:rPr b="1" lang="id" sz="1100"/>
              <a:t>transactions</a:t>
            </a:r>
            <a:r>
              <a:rPr lang="id" sz="1100"/>
              <a:t> in this category receive discounts, which can drive up both </a:t>
            </a:r>
            <a:r>
              <a:rPr b="1" lang="id" sz="1100"/>
              <a:t>sales volume</a:t>
            </a:r>
            <a:r>
              <a:rPr lang="id" sz="1100"/>
              <a:t> and </a:t>
            </a:r>
            <a:r>
              <a:rPr b="1" lang="id" sz="1100"/>
              <a:t>revenue</a:t>
            </a:r>
            <a:r>
              <a:rPr lang="id" sz="1100"/>
              <a:t>.</a:t>
            </a:r>
            <a:endParaRPr sz="1100"/>
          </a:p>
          <a:p>
            <a:pPr indent="-298450" lvl="0" marL="457200" rtl="0" algn="l">
              <a:lnSpc>
                <a:spcPct val="115000"/>
              </a:lnSpc>
              <a:spcBef>
                <a:spcPts val="0"/>
              </a:spcBef>
              <a:spcAft>
                <a:spcPts val="0"/>
              </a:spcAft>
              <a:buSzPts val="1100"/>
              <a:buChar char="●"/>
            </a:pPr>
            <a:r>
              <a:rPr lang="id" sz="1100"/>
              <a:t>The company should allocate a larger portion of the discount budget to Men’s Fashion, as it is already demonstrating excellent ROI and will have a significant difference in total revenue. This strategic shift could drive further sales without needing to increase the total discount budget dramatically. By concentrating on this category with continuing to provide discounts with a minimum quantity order per transaction.</a:t>
            </a:r>
            <a:endParaRPr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id" sz="3000">
                <a:latin typeface="Righteous"/>
                <a:ea typeface="Righteous"/>
                <a:cs typeface="Righteous"/>
                <a:sym typeface="Righteous"/>
              </a:rPr>
              <a:t>1.	</a:t>
            </a:r>
            <a:r>
              <a:rPr b="1" lang="id" sz="3000">
                <a:latin typeface="Righteous"/>
                <a:ea typeface="Righteous"/>
                <a:cs typeface="Righteous"/>
                <a:sym typeface="Righteous"/>
              </a:rPr>
              <a:t>Business Understanding</a:t>
            </a:r>
            <a:endParaRPr b="1" sz="3000">
              <a:latin typeface="Righteous"/>
              <a:ea typeface="Righteous"/>
              <a:cs typeface="Righteous"/>
              <a:sym typeface="Righteous"/>
            </a:endParaRPr>
          </a:p>
        </p:txBody>
      </p:sp>
      <p:sp>
        <p:nvSpPr>
          <p:cNvPr id="113" name="Google Shape;113;p16"/>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15" name="Google Shape;115;p16"/>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16" name="Google Shape;116;p16"/>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17" name="Google Shape;117;p16"/>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	</a:t>
            </a:r>
            <a:r>
              <a:rPr lang="id">
                <a:solidFill>
                  <a:schemeClr val="lt1"/>
                </a:solidFill>
                <a:latin typeface="Montserrat"/>
                <a:ea typeface="Montserrat"/>
                <a:cs typeface="Montserrat"/>
                <a:sym typeface="Montserrat"/>
              </a:rPr>
              <a:t>What is the other business questions faced by TokoBli? </a:t>
            </a:r>
            <a:endParaRPr>
              <a:solidFill>
                <a:schemeClr val="lt1"/>
              </a:solidFill>
              <a:latin typeface="Montserrat"/>
              <a:ea typeface="Montserrat"/>
              <a:cs typeface="Montserrat"/>
              <a:sym typeface="Montserrat"/>
            </a:endParaRPr>
          </a:p>
        </p:txBody>
      </p:sp>
      <p:sp>
        <p:nvSpPr>
          <p:cNvPr id="118" name="Google Shape;118;p16"/>
          <p:cNvSpPr txBox="1"/>
          <p:nvPr/>
        </p:nvSpPr>
        <p:spPr>
          <a:xfrm>
            <a:off x="564900" y="2457800"/>
            <a:ext cx="80142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latin typeface="Montserrat"/>
                <a:ea typeface="Montserrat"/>
                <a:cs typeface="Montserrat"/>
                <a:sym typeface="Montserrat"/>
              </a:rPr>
              <a:t>Is there any correlation between campaign budget for discount with quantity, price, and total revenue</a:t>
            </a:r>
            <a:r>
              <a:rPr lang="id" sz="1300">
                <a:latin typeface="Montserrat"/>
                <a:ea typeface="Montserrat"/>
                <a:cs typeface="Montserrat"/>
                <a:sym typeface="Montserrat"/>
              </a:rPr>
              <a:t>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id" sz="1300">
                <a:latin typeface="Montserrat"/>
                <a:ea typeface="Montserrat"/>
                <a:cs typeface="Montserrat"/>
                <a:sym typeface="Montserrat"/>
              </a:rPr>
              <a:t>B</a:t>
            </a:r>
            <a:r>
              <a:rPr lang="id" sz="1300">
                <a:latin typeface="Montserrat"/>
                <a:ea typeface="Montserrat"/>
                <a:cs typeface="Montserrat"/>
                <a:sym typeface="Montserrat"/>
              </a:rPr>
              <a:t>ecause we want to know if the strategy in providing discount for all transactions will result an increase in the number of transaction, customer, products sold, or total revenue.</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id" sz="3000">
                <a:latin typeface="Righteous"/>
                <a:ea typeface="Righteous"/>
                <a:cs typeface="Righteous"/>
                <a:sym typeface="Righteous"/>
              </a:rPr>
              <a:t>1.	</a:t>
            </a:r>
            <a:r>
              <a:rPr b="1" lang="id" sz="3000">
                <a:latin typeface="Righteous"/>
                <a:ea typeface="Righteous"/>
                <a:cs typeface="Righteous"/>
                <a:sym typeface="Righteous"/>
              </a:rPr>
              <a:t>Business Understanding</a:t>
            </a:r>
            <a:endParaRPr b="1" sz="3000">
              <a:latin typeface="Righteous"/>
              <a:ea typeface="Righteous"/>
              <a:cs typeface="Righteous"/>
              <a:sym typeface="Righteous"/>
            </a:endParaRPr>
          </a:p>
        </p:txBody>
      </p:sp>
      <p:sp>
        <p:nvSpPr>
          <p:cNvPr id="124" name="Google Shape;124;p17"/>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26" name="Google Shape;126;p17"/>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27" name="Google Shape;127;p17"/>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28" name="Google Shape;128;p17"/>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C</a:t>
            </a:r>
            <a:r>
              <a:rPr lang="id">
                <a:solidFill>
                  <a:schemeClr val="lt1"/>
                </a:solidFill>
                <a:latin typeface="Montserrat"/>
                <a:ea typeface="Montserrat"/>
                <a:cs typeface="Montserrat"/>
                <a:sym typeface="Montserrat"/>
              </a:rPr>
              <a:t>.	What is the other business questions faced by TokoBli? </a:t>
            </a:r>
            <a:endParaRPr>
              <a:solidFill>
                <a:schemeClr val="lt1"/>
              </a:solidFill>
              <a:latin typeface="Montserrat"/>
              <a:ea typeface="Montserrat"/>
              <a:cs typeface="Montserrat"/>
              <a:sym typeface="Montserrat"/>
            </a:endParaRPr>
          </a:p>
        </p:txBody>
      </p:sp>
      <p:sp>
        <p:nvSpPr>
          <p:cNvPr id="129" name="Google Shape;129;p17"/>
          <p:cNvSpPr txBox="1"/>
          <p:nvPr/>
        </p:nvSpPr>
        <p:spPr>
          <a:xfrm>
            <a:off x="564900" y="2457800"/>
            <a:ext cx="80142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latin typeface="Montserrat"/>
                <a:ea typeface="Montserrat"/>
                <a:cs typeface="Montserrat"/>
                <a:sym typeface="Montserrat"/>
              </a:rPr>
              <a:t>Which product category was the best-selling and generated the highest transactions, customers, products sold, and revenue while also having the lowest discount campaign budget</a:t>
            </a:r>
            <a:r>
              <a:rPr lang="id" sz="1300">
                <a:latin typeface="Montserrat"/>
                <a:ea typeface="Montserrat"/>
                <a:cs typeface="Montserrat"/>
                <a:sym typeface="Montserrat"/>
              </a:rPr>
              <a:t>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id" sz="1300">
                <a:latin typeface="Montserrat"/>
                <a:ea typeface="Montserrat"/>
                <a:cs typeface="Montserrat"/>
                <a:sym typeface="Montserrat"/>
              </a:rPr>
              <a:t>Because </a:t>
            </a:r>
            <a:r>
              <a:rPr lang="id" sz="1300">
                <a:latin typeface="Montserrat"/>
                <a:ea typeface="Montserrat"/>
                <a:cs typeface="Montserrat"/>
                <a:sym typeface="Montserrat"/>
              </a:rPr>
              <a:t>we want to know which products we should focus more on to give discounts to increase the number of transactions, customers, products sold, and revenue while also having the lowest discount campaign budget.</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id" sz="3000">
                <a:latin typeface="Righteous"/>
                <a:ea typeface="Righteous"/>
                <a:cs typeface="Righteous"/>
                <a:sym typeface="Righteous"/>
              </a:rPr>
              <a:t>1.	</a:t>
            </a:r>
            <a:r>
              <a:rPr b="1" lang="id" sz="3000">
                <a:latin typeface="Righteous"/>
                <a:ea typeface="Righteous"/>
                <a:cs typeface="Righteous"/>
                <a:sym typeface="Righteous"/>
              </a:rPr>
              <a:t>Business Understanding</a:t>
            </a:r>
            <a:endParaRPr b="1" sz="3000">
              <a:latin typeface="Righteous"/>
              <a:ea typeface="Righteous"/>
              <a:cs typeface="Righteous"/>
              <a:sym typeface="Righteous"/>
            </a:endParaRPr>
          </a:p>
        </p:txBody>
      </p:sp>
      <p:sp>
        <p:nvSpPr>
          <p:cNvPr id="135" name="Google Shape;135;p18"/>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37" name="Google Shape;137;p18"/>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38" name="Google Shape;138;p18"/>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39" name="Google Shape;139;p18"/>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D</a:t>
            </a:r>
            <a:r>
              <a:rPr lang="id">
                <a:solidFill>
                  <a:schemeClr val="lt1"/>
                </a:solidFill>
                <a:latin typeface="Montserrat"/>
                <a:ea typeface="Montserrat"/>
                <a:cs typeface="Montserrat"/>
                <a:sym typeface="Montserrat"/>
              </a:rPr>
              <a:t>.	What is the other business questions faced by TokoBli? </a:t>
            </a:r>
            <a:endParaRPr>
              <a:solidFill>
                <a:schemeClr val="lt1"/>
              </a:solidFill>
              <a:latin typeface="Montserrat"/>
              <a:ea typeface="Montserrat"/>
              <a:cs typeface="Montserrat"/>
              <a:sym typeface="Montserrat"/>
            </a:endParaRPr>
          </a:p>
        </p:txBody>
      </p:sp>
      <p:sp>
        <p:nvSpPr>
          <p:cNvPr id="140" name="Google Shape;140;p18"/>
          <p:cNvSpPr txBox="1"/>
          <p:nvPr/>
        </p:nvSpPr>
        <p:spPr>
          <a:xfrm>
            <a:off x="564900" y="2457800"/>
            <a:ext cx="8014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latin typeface="Montserrat"/>
                <a:ea typeface="Montserrat"/>
                <a:cs typeface="Montserrat"/>
                <a:sym typeface="Montserrat"/>
              </a:rPr>
              <a:t>What is the best method of selecting product category that that will given a discount </a:t>
            </a:r>
            <a:r>
              <a:rPr lang="id" sz="1300">
                <a:latin typeface="Montserrat"/>
                <a:ea typeface="Montserrat"/>
                <a:cs typeface="Montserrat"/>
                <a:sym typeface="Montserrat"/>
              </a:rPr>
              <a:t>?</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id" sz="1300">
                <a:latin typeface="Montserrat"/>
                <a:ea typeface="Montserrat"/>
                <a:cs typeface="Montserrat"/>
                <a:sym typeface="Montserrat"/>
              </a:rPr>
              <a:t>Because we want to know which products we should focus more on to give discounts to increase the number of transactions, customers, products sold, and revenue while also having the lowest discount campaign budget.</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id" sz="3000">
                <a:latin typeface="Righteous"/>
                <a:ea typeface="Righteous"/>
                <a:cs typeface="Righteous"/>
                <a:sym typeface="Righteous"/>
              </a:rPr>
              <a:t>1.	</a:t>
            </a:r>
            <a:r>
              <a:rPr b="1" lang="id" sz="3000">
                <a:latin typeface="Righteous"/>
                <a:ea typeface="Righteous"/>
                <a:cs typeface="Righteous"/>
                <a:sym typeface="Righteous"/>
              </a:rPr>
              <a:t>Business Understanding</a:t>
            </a:r>
            <a:endParaRPr b="1" sz="3000">
              <a:latin typeface="Righteous"/>
              <a:ea typeface="Righteous"/>
              <a:cs typeface="Righteous"/>
              <a:sym typeface="Righteous"/>
            </a:endParaRPr>
          </a:p>
        </p:txBody>
      </p:sp>
      <p:sp>
        <p:nvSpPr>
          <p:cNvPr id="146" name="Google Shape;146;p19"/>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48" name="Google Shape;148;p19"/>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49" name="Google Shape;149;p19"/>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50" name="Google Shape;150;p19"/>
          <p:cNvSpPr txBox="1"/>
          <p:nvPr/>
        </p:nvSpPr>
        <p:spPr>
          <a:xfrm>
            <a:off x="587200" y="1174425"/>
            <a:ext cx="801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E.	What is/are the statistics that you think is/are best to answer business questions in point A ? </a:t>
            </a:r>
            <a:endParaRPr>
              <a:solidFill>
                <a:schemeClr val="lt1"/>
              </a:solidFill>
              <a:latin typeface="Montserrat"/>
              <a:ea typeface="Montserrat"/>
              <a:cs typeface="Montserrat"/>
              <a:sym typeface="Montserrat"/>
            </a:endParaRPr>
          </a:p>
        </p:txBody>
      </p:sp>
      <p:sp>
        <p:nvSpPr>
          <p:cNvPr id="151" name="Google Shape;151;p19"/>
          <p:cNvSpPr txBox="1"/>
          <p:nvPr/>
        </p:nvSpPr>
        <p:spPr>
          <a:xfrm>
            <a:off x="564900" y="2457800"/>
            <a:ext cx="80142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latin typeface="Montserrat"/>
                <a:ea typeface="Montserrat"/>
                <a:cs typeface="Montserrat"/>
                <a:sym typeface="Montserrat"/>
              </a:rPr>
              <a:t>Return on Investment (ROI), Number of Transactions, Numbers of Customers, and Number of Products Sold</a:t>
            </a:r>
            <a:r>
              <a:rPr lang="id" sz="1300">
                <a:latin typeface="Montserrat"/>
                <a:ea typeface="Montserrat"/>
                <a:cs typeface="Montserrat"/>
                <a:sym typeface="Montserrat"/>
              </a:rPr>
              <a:t> is the best statistic to answer business question in point A. ROI could capture ratio campaign budget for discount and amount of revenue. This statistic could compare number of ROI, transactions, customers, products sold, and discount amount per item sold, so we could understand which campaign has yields the best results.  </a:t>
            </a:r>
            <a:endParaRPr sz="1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2.	Clean Up The Data</a:t>
            </a:r>
            <a:endParaRPr b="1" sz="3000">
              <a:latin typeface="Righteous"/>
              <a:ea typeface="Righteous"/>
              <a:cs typeface="Righteous"/>
              <a:sym typeface="Righteous"/>
            </a:endParaRPr>
          </a:p>
        </p:txBody>
      </p:sp>
      <p:sp>
        <p:nvSpPr>
          <p:cNvPr id="157" name="Google Shape;157;p20"/>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59" name="Google Shape;159;p20"/>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60" name="Google Shape;160;p20"/>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61" name="Google Shape;161;p20"/>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A</a:t>
            </a:r>
            <a:r>
              <a:rPr lang="id">
                <a:solidFill>
                  <a:schemeClr val="lt1"/>
                </a:solidFill>
                <a:latin typeface="Montserrat"/>
                <a:ea typeface="Montserrat"/>
                <a:cs typeface="Montserrat"/>
                <a:sym typeface="Montserrat"/>
              </a:rPr>
              <a:t>.	Remove / Imput rows and columns with missing data ? </a:t>
            </a:r>
            <a:endParaRPr>
              <a:solidFill>
                <a:schemeClr val="lt1"/>
              </a:solidFill>
              <a:latin typeface="Montserrat"/>
              <a:ea typeface="Montserrat"/>
              <a:cs typeface="Montserrat"/>
              <a:sym typeface="Montserrat"/>
            </a:endParaRPr>
          </a:p>
        </p:txBody>
      </p:sp>
      <p:sp>
        <p:nvSpPr>
          <p:cNvPr id="162" name="Google Shape;162;p20"/>
          <p:cNvSpPr txBox="1"/>
          <p:nvPr/>
        </p:nvSpPr>
        <p:spPr>
          <a:xfrm>
            <a:off x="564900" y="2457800"/>
            <a:ext cx="80142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Font typeface="Montserrat"/>
              <a:buChar char="●"/>
            </a:pPr>
            <a:r>
              <a:rPr lang="id" sz="1300">
                <a:solidFill>
                  <a:schemeClr val="accent1"/>
                </a:solidFill>
                <a:latin typeface="Lato"/>
                <a:ea typeface="Lato"/>
                <a:cs typeface="Lato"/>
                <a:sym typeface="Lato"/>
              </a:rPr>
              <a:t>Remove status columns due to missing value &gt; 50%</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Imput missing value on price columns for ID 147 with Rp. 2,500,000.00</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Imput missing value on qty columns for ID 152 with 1</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Imput missing value on discount columns for ID 177 with Rp. 199,000.00</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idx="1" type="body"/>
          </p:nvPr>
        </p:nvSpPr>
        <p:spPr>
          <a:xfrm>
            <a:off x="1572600" y="93378"/>
            <a:ext cx="5998800" cy="60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b="1" lang="id" sz="3000">
                <a:latin typeface="Righteous"/>
                <a:ea typeface="Righteous"/>
                <a:cs typeface="Righteous"/>
                <a:sym typeface="Righteous"/>
              </a:rPr>
              <a:t>2.	Clean Up The Data</a:t>
            </a:r>
            <a:endParaRPr b="1" sz="3000">
              <a:latin typeface="Righteous"/>
              <a:ea typeface="Righteous"/>
              <a:cs typeface="Righteous"/>
              <a:sym typeface="Righteous"/>
            </a:endParaRPr>
          </a:p>
        </p:txBody>
      </p:sp>
      <p:sp>
        <p:nvSpPr>
          <p:cNvPr id="168" name="Google Shape;168;p21"/>
          <p:cNvSpPr/>
          <p:nvPr/>
        </p:nvSpPr>
        <p:spPr>
          <a:xfrm>
            <a:off x="337100" y="946050"/>
            <a:ext cx="8492700" cy="946200"/>
          </a:xfrm>
          <a:prstGeom prst="roundRect">
            <a:avLst>
              <a:gd fmla="val 16667" name="adj"/>
            </a:avLst>
          </a:prstGeom>
          <a:gradFill>
            <a:gsLst>
              <a:gs pos="0">
                <a:srgbClr val="294EAE"/>
              </a:gs>
              <a:gs pos="100000">
                <a:srgbClr val="13204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337100" y="2139825"/>
            <a:ext cx="8492700" cy="27102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170" name="Google Shape;170;p21"/>
          <p:cNvSpPr/>
          <p:nvPr/>
        </p:nvSpPr>
        <p:spPr>
          <a:xfrm>
            <a:off x="521950" y="772075"/>
            <a:ext cx="1305000" cy="3480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Question</a:t>
            </a:r>
            <a:endParaRPr>
              <a:latin typeface="Righteous"/>
              <a:ea typeface="Righteous"/>
              <a:cs typeface="Righteous"/>
              <a:sym typeface="Righteous"/>
            </a:endParaRPr>
          </a:p>
        </p:txBody>
      </p:sp>
      <p:sp>
        <p:nvSpPr>
          <p:cNvPr id="171" name="Google Shape;171;p21"/>
          <p:cNvSpPr/>
          <p:nvPr/>
        </p:nvSpPr>
        <p:spPr>
          <a:xfrm>
            <a:off x="521950" y="20010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a:latin typeface="Righteous"/>
                <a:ea typeface="Righteous"/>
                <a:cs typeface="Righteous"/>
                <a:sym typeface="Righteous"/>
              </a:rPr>
              <a:t>Answer</a:t>
            </a:r>
            <a:endParaRPr>
              <a:latin typeface="Righteous"/>
              <a:ea typeface="Righteous"/>
              <a:cs typeface="Righteous"/>
              <a:sym typeface="Righteous"/>
            </a:endParaRPr>
          </a:p>
        </p:txBody>
      </p:sp>
      <p:sp>
        <p:nvSpPr>
          <p:cNvPr id="172" name="Google Shape;172;p21"/>
          <p:cNvSpPr txBox="1"/>
          <p:nvPr/>
        </p:nvSpPr>
        <p:spPr>
          <a:xfrm>
            <a:off x="587200" y="1174425"/>
            <a:ext cx="80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Montserrat"/>
                <a:ea typeface="Montserrat"/>
                <a:cs typeface="Montserrat"/>
                <a:sym typeface="Montserrat"/>
              </a:rPr>
              <a:t>B</a:t>
            </a:r>
            <a:r>
              <a:rPr lang="id">
                <a:solidFill>
                  <a:schemeClr val="lt1"/>
                </a:solidFill>
                <a:latin typeface="Montserrat"/>
                <a:ea typeface="Montserrat"/>
                <a:cs typeface="Montserrat"/>
                <a:sym typeface="Montserrat"/>
              </a:rPr>
              <a:t>.	Remove columns with irrelevant data ? </a:t>
            </a:r>
            <a:endParaRPr>
              <a:solidFill>
                <a:schemeClr val="lt1"/>
              </a:solidFill>
              <a:latin typeface="Montserrat"/>
              <a:ea typeface="Montserrat"/>
              <a:cs typeface="Montserrat"/>
              <a:sym typeface="Montserrat"/>
            </a:endParaRPr>
          </a:p>
        </p:txBody>
      </p:sp>
      <p:sp>
        <p:nvSpPr>
          <p:cNvPr id="173" name="Google Shape;173;p21"/>
          <p:cNvSpPr txBox="1"/>
          <p:nvPr/>
        </p:nvSpPr>
        <p:spPr>
          <a:xfrm>
            <a:off x="564900" y="2457800"/>
            <a:ext cx="8014200" cy="384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lang="id" sz="1300">
                <a:solidFill>
                  <a:schemeClr val="accent1"/>
                </a:solidFill>
                <a:latin typeface="Lato"/>
                <a:ea typeface="Lato"/>
                <a:cs typeface="Lato"/>
                <a:sym typeface="Lato"/>
              </a:rPr>
              <a:t>Remove payment method columns due to irrelevant data</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