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81108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97572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726118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F57339-7EE1-B27B-6A4D-7DBE5D447E48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4167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766181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733277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6C494C-36BB-58C2-140B-94AB679159C0}" type="slidenum">
              <a:rPr lang="en-US"/>
              <a:t/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696561-5AEE-4AF5-BB5A-52AEBA53D2F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37824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73940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75769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31B620-B118-49EF-E691-F12EDC4B3456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27695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319627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9659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7F8346-8AB2-D6F0-CC69-DC6CF76FD89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4927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768108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70188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FA4933-4C57-82B5-F49F-22F9C52CC59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489967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134971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577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36DA6A-A33B-6FB7-9690-2852A95F0E71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0577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576740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2276582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2E3DDE-2E79-5B3C-26A2-31A542B87CAF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34341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496397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702154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5FE6D3-4EDD-B43A-67A3-FD6CA14B3C70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66212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460052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777344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A603D5-8F5D-A399-0849-7D2E932E6D9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media1.sv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515055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7248778" name="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1694130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877466988" name=""/>
          <p:cNvSpPr txBox="1"/>
          <p:nvPr/>
        </p:nvSpPr>
        <p:spPr bwMode="auto">
          <a:xfrm rot="0" flipH="0" flipV="0">
            <a:off x="5793013" y="3909888"/>
            <a:ext cx="431662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i="0">
                <a:latin typeface="Quicksand"/>
                <a:ea typeface="Quicksand"/>
                <a:cs typeface="Quicksand"/>
              </a:rPr>
              <a:t>ORM</a:t>
            </a:r>
            <a:endParaRPr sz="2400" i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518234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40" flipH="0" flipV="0">
            <a:off x="9953392" y="-661548"/>
            <a:ext cx="2697138" cy="2697138"/>
          </a:xfrm>
          <a:prstGeom prst="rect">
            <a:avLst/>
          </a:prstGeom>
        </p:spPr>
      </p:pic>
      <p:sp>
        <p:nvSpPr>
          <p:cNvPr id="1252502017" name=""/>
          <p:cNvSpPr txBox="1"/>
          <p:nvPr/>
        </p:nvSpPr>
        <p:spPr bwMode="auto">
          <a:xfrm flipH="0" flipV="0">
            <a:off x="3848547" y="2587622"/>
            <a:ext cx="183636" cy="3661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  <a:latin typeface="Quicksand"/>
              <a:cs typeface="Quicksand"/>
            </a:endParaRPr>
          </a:p>
        </p:txBody>
      </p:sp>
      <p:sp>
        <p:nvSpPr>
          <p:cNvPr id="2045632536" name=""/>
          <p:cNvSpPr txBox="1"/>
          <p:nvPr/>
        </p:nvSpPr>
        <p:spPr bwMode="auto">
          <a:xfrm flipH="0" flipV="0">
            <a:off x="3478248" y="2997558"/>
            <a:ext cx="183636" cy="3661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  <a:latin typeface="Quicksand"/>
              <a:cs typeface="Quicksand"/>
            </a:endParaRPr>
          </a:p>
        </p:txBody>
      </p:sp>
      <p:sp>
        <p:nvSpPr>
          <p:cNvPr id="1915433704" name=""/>
          <p:cNvSpPr/>
          <p:nvPr/>
        </p:nvSpPr>
        <p:spPr bwMode="auto">
          <a:xfrm flipH="0" flipV="0">
            <a:off x="-14490" y="6054022"/>
            <a:ext cx="12221056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Quicksand"/>
              <a:cs typeface="Quicksand"/>
            </a:endParaRPr>
          </a:p>
        </p:txBody>
      </p:sp>
      <p:sp>
        <p:nvSpPr>
          <p:cNvPr id="1188930529" name=""/>
          <p:cNvSpPr/>
          <p:nvPr/>
        </p:nvSpPr>
        <p:spPr bwMode="auto">
          <a:xfrm flipH="0" flipV="0">
            <a:off x="751041" y="1712098"/>
            <a:ext cx="5724382" cy="63495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Quicksand"/>
              <a:cs typeface="Quicksand"/>
            </a:endParaRPr>
          </a:p>
        </p:txBody>
      </p:sp>
      <p:sp>
        <p:nvSpPr>
          <p:cNvPr id="329591264" name=""/>
          <p:cNvSpPr txBox="1"/>
          <p:nvPr/>
        </p:nvSpPr>
        <p:spPr bwMode="auto">
          <a:xfrm rot="0" flipH="0" flipV="0">
            <a:off x="751041" y="687019"/>
            <a:ext cx="8792313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Many to Many</a:t>
            </a:r>
            <a:endParaRPr sz="1800">
              <a:solidFill>
                <a:schemeClr val="tx1"/>
              </a:solidFill>
              <a:latin typeface="Quicksand"/>
              <a:cs typeface="Quicksand"/>
            </a:endParaRPr>
          </a:p>
        </p:txBody>
      </p:sp>
      <p:sp>
        <p:nvSpPr>
          <p:cNvPr id="399111" name=""/>
          <p:cNvSpPr txBox="1"/>
          <p:nvPr/>
        </p:nvSpPr>
        <p:spPr bwMode="auto">
          <a:xfrm flipH="0" flipV="0">
            <a:off x="676743" y="2005094"/>
            <a:ext cx="7062820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latin typeface="Quicksand"/>
              <a:cs typeface="Quicksand"/>
            </a:endParaRPr>
          </a:p>
        </p:txBody>
      </p:sp>
      <p:sp>
        <p:nvSpPr>
          <p:cNvPr id="2051240988" name=""/>
          <p:cNvSpPr/>
          <p:nvPr/>
        </p:nvSpPr>
        <p:spPr bwMode="auto">
          <a:xfrm rot="0" flipH="0" flipV="0">
            <a:off x="707079" y="2011822"/>
            <a:ext cx="10777917" cy="3458935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Quicksand"/>
              <a:cs typeface="Quicksand"/>
            </a:endParaRPr>
          </a:p>
        </p:txBody>
      </p:sp>
      <p:sp>
        <p:nvSpPr>
          <p:cNvPr id="745820911" name=""/>
          <p:cNvSpPr/>
          <p:nvPr/>
        </p:nvSpPr>
        <p:spPr bwMode="auto">
          <a:xfrm rot="0" flipH="0" flipV="0">
            <a:off x="1221737" y="2610145"/>
            <a:ext cx="904066" cy="904066"/>
          </a:xfrm>
          <a:prstGeom prst="foldedCorner">
            <a:avLst>
              <a:gd name="adj" fmla="val 16667"/>
            </a:avLst>
          </a:prstGeom>
          <a:solidFill>
            <a:srgbClr val="E01B24"/>
          </a:solidFill>
          <a:ln w="12700" cap="flat" cmpd="sng" algn="ctr">
            <a:solidFill>
              <a:srgbClr val="A41A1A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latin typeface="Quicksand"/>
                <a:ea typeface="Quicksand"/>
                <a:cs typeface="Quicksand"/>
              </a:rPr>
              <a:t>Photo</a:t>
            </a:r>
            <a:endParaRPr>
              <a:latin typeface="Quicksand"/>
              <a:cs typeface="Quicksand"/>
            </a:endParaRPr>
          </a:p>
        </p:txBody>
      </p:sp>
      <p:sp>
        <p:nvSpPr>
          <p:cNvPr id="2132026038" name=""/>
          <p:cNvSpPr/>
          <p:nvPr/>
        </p:nvSpPr>
        <p:spPr bwMode="auto">
          <a:xfrm rot="0" flipH="0" flipV="0">
            <a:off x="10026581" y="2470500"/>
            <a:ext cx="904066" cy="904066"/>
          </a:xfrm>
          <a:prstGeom prst="foldedCorner">
            <a:avLst>
              <a:gd name="adj" fmla="val 16667"/>
            </a:avLst>
          </a:prstGeom>
          <a:solidFill>
            <a:srgbClr val="E01B24"/>
          </a:solidFill>
          <a:ln w="12700" cap="flat" cmpd="sng" algn="ctr">
            <a:solidFill>
              <a:srgbClr val="A41A1A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>
                <a:latin typeface="Quicksand"/>
                <a:ea typeface="Quicksand"/>
                <a:cs typeface="Quicksand"/>
              </a:rPr>
              <a:t>Vidio</a:t>
            </a:r>
            <a:endParaRPr>
              <a:latin typeface="Quicksand"/>
              <a:cs typeface="Quicksand"/>
            </a:endParaRPr>
          </a:p>
        </p:txBody>
      </p:sp>
      <p:sp>
        <p:nvSpPr>
          <p:cNvPr id="451311909" name=""/>
          <p:cNvSpPr/>
          <p:nvPr/>
        </p:nvSpPr>
        <p:spPr bwMode="auto">
          <a:xfrm rot="335799" flipH="0" flipV="0">
            <a:off x="2195524" y="3208595"/>
            <a:ext cx="2377789" cy="60515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1B24"/>
          </a:solidFill>
          <a:ln w="12700" cap="flat" cmpd="sng" algn="ctr">
            <a:solidFill>
              <a:srgbClr val="A41A1A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latin typeface="Quicksand"/>
                <a:ea typeface="Quicksand"/>
                <a:cs typeface="Quicksand"/>
              </a:rPr>
              <a:t>morphToMany</a:t>
            </a:r>
            <a:endParaRPr sz="1200">
              <a:latin typeface="Quicksand"/>
              <a:cs typeface="Quicksand"/>
            </a:endParaRPr>
          </a:p>
        </p:txBody>
      </p:sp>
      <p:sp>
        <p:nvSpPr>
          <p:cNvPr id="1862562878" name=""/>
          <p:cNvSpPr/>
          <p:nvPr/>
        </p:nvSpPr>
        <p:spPr bwMode="auto">
          <a:xfrm rot="20950866" flipH="0" flipV="0">
            <a:off x="6796516" y="2978251"/>
            <a:ext cx="2949857" cy="67919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01B24"/>
          </a:solidFill>
          <a:ln w="12700" cap="flat" cmpd="sng" algn="ctr">
            <a:solidFill>
              <a:srgbClr val="A41A1A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latin typeface="Quicksand"/>
                <a:ea typeface="Quicksand"/>
                <a:cs typeface="Quicksand"/>
              </a:rPr>
              <a:t>morphToMany</a:t>
            </a:r>
            <a:endParaRPr sz="1400">
              <a:latin typeface="Quicksand"/>
              <a:cs typeface="Quicksand"/>
            </a:endParaRPr>
          </a:p>
        </p:txBody>
      </p:sp>
      <p:sp>
        <p:nvSpPr>
          <p:cNvPr id="241953796" name=""/>
          <p:cNvSpPr/>
          <p:nvPr/>
        </p:nvSpPr>
        <p:spPr bwMode="auto">
          <a:xfrm rot="0" flipH="0" flipV="0">
            <a:off x="4808548" y="3338531"/>
            <a:ext cx="1864639" cy="505293"/>
          </a:xfrm>
          <a:prstGeom prst="foldedCorner">
            <a:avLst>
              <a:gd name="adj" fmla="val 16667"/>
            </a:avLst>
          </a:prstGeom>
          <a:solidFill>
            <a:srgbClr val="E01B24"/>
          </a:solidFill>
          <a:ln w="12700" cap="flat" cmpd="sng" algn="ctr">
            <a:solidFill>
              <a:srgbClr val="A41A1A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1800">
                <a:latin typeface="Quicksand"/>
                <a:ea typeface="Quicksand"/>
                <a:cs typeface="Quicksand"/>
              </a:rPr>
              <a:t>tagable</a:t>
            </a:r>
            <a:endParaRPr sz="1800">
              <a:latin typeface="Quicksand"/>
              <a:cs typeface="Quicksand"/>
            </a:endParaRPr>
          </a:p>
        </p:txBody>
      </p:sp>
      <p:sp>
        <p:nvSpPr>
          <p:cNvPr id="953660703" name=""/>
          <p:cNvSpPr/>
          <p:nvPr/>
        </p:nvSpPr>
        <p:spPr bwMode="auto">
          <a:xfrm rot="5399978" flipH="0" flipV="0">
            <a:off x="5446739" y="4019631"/>
            <a:ext cx="588255" cy="40551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01B24"/>
          </a:solidFill>
          <a:ln w="12700" cap="flat" cmpd="sng" algn="ctr">
            <a:solidFill>
              <a:srgbClr val="A41A1A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endParaRPr sz="1400">
              <a:latin typeface="Quicksand"/>
              <a:cs typeface="Quicksand"/>
            </a:endParaRPr>
          </a:p>
        </p:txBody>
      </p:sp>
      <p:sp>
        <p:nvSpPr>
          <p:cNvPr id="321057916" name=""/>
          <p:cNvSpPr txBox="1"/>
          <p:nvPr/>
        </p:nvSpPr>
        <p:spPr bwMode="auto">
          <a:xfrm flipH="0" flipV="0">
            <a:off x="4808548" y="2313302"/>
            <a:ext cx="1903755" cy="9147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>
                <a:latin typeface="Quicksand"/>
                <a:ea typeface="Quicksand"/>
                <a:cs typeface="Quicksand"/>
              </a:rPr>
              <a:t>tag_id</a:t>
            </a:r>
            <a:endParaRPr>
              <a:latin typeface="Quicksand"/>
              <a:ea typeface="Quicksand"/>
              <a:cs typeface="Quicksand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>
                <a:latin typeface="Quicksand"/>
                <a:ea typeface="Quicksand"/>
                <a:cs typeface="Quicksand"/>
              </a:rPr>
              <a:t>tagable_id</a:t>
            </a:r>
            <a:endParaRPr>
              <a:latin typeface="Quicksand"/>
              <a:ea typeface="Quicksand"/>
              <a:cs typeface="Quicksand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>
                <a:latin typeface="Quicksand"/>
                <a:ea typeface="Quicksand"/>
                <a:cs typeface="Quicksand"/>
              </a:rPr>
              <a:t>tagable_type</a:t>
            </a:r>
            <a:endParaRPr>
              <a:latin typeface="Quicksand"/>
              <a:cs typeface="Quicksand"/>
            </a:endParaRPr>
          </a:p>
        </p:txBody>
      </p:sp>
      <p:sp>
        <p:nvSpPr>
          <p:cNvPr id="1798720467" name=""/>
          <p:cNvSpPr txBox="1"/>
          <p:nvPr/>
        </p:nvSpPr>
        <p:spPr bwMode="auto">
          <a:xfrm flipH="0" flipV="0">
            <a:off x="4987847" y="5623012"/>
            <a:ext cx="1506041" cy="3661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Quicksand"/>
                <a:ea typeface="Quicksand"/>
                <a:cs typeface="Quicksand"/>
              </a:rPr>
              <a:t>polymorphic</a:t>
            </a:r>
            <a:endParaRPr>
              <a:latin typeface="Quicksand"/>
              <a:cs typeface="Quicksand"/>
            </a:endParaRPr>
          </a:p>
        </p:txBody>
      </p:sp>
      <p:sp>
        <p:nvSpPr>
          <p:cNvPr id="209820552" name=""/>
          <p:cNvSpPr/>
          <p:nvPr/>
        </p:nvSpPr>
        <p:spPr bwMode="auto">
          <a:xfrm rot="0" flipH="0" flipV="0">
            <a:off x="5308392" y="4566691"/>
            <a:ext cx="904066" cy="793138"/>
          </a:xfrm>
          <a:prstGeom prst="foldedCorner">
            <a:avLst>
              <a:gd name="adj" fmla="val 16667"/>
            </a:avLst>
          </a:prstGeom>
          <a:solidFill>
            <a:srgbClr val="E01B24"/>
          </a:solidFill>
          <a:ln w="12700" cap="flat" cmpd="sng" algn="ctr">
            <a:solidFill>
              <a:srgbClr val="A41A1A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>
                <a:latin typeface="Quicksand"/>
                <a:ea typeface="Quicksand"/>
                <a:cs typeface="Quicksand"/>
              </a:rPr>
              <a:t>tag</a:t>
            </a:r>
            <a:endParaRPr>
              <a:latin typeface="Quicksand"/>
              <a:cs typeface="Quicksand"/>
            </a:endParaRPr>
          </a:p>
        </p:txBody>
      </p:sp>
      <p:sp>
        <p:nvSpPr>
          <p:cNvPr id="1375800287" name=""/>
          <p:cNvSpPr txBox="1"/>
          <p:nvPr/>
        </p:nvSpPr>
        <p:spPr bwMode="auto">
          <a:xfrm flipH="0" flipV="0">
            <a:off x="6096038" y="4039331"/>
            <a:ext cx="1750871" cy="3661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Quicksand"/>
                <a:ea typeface="Quicksand"/>
                <a:cs typeface="Quicksand"/>
              </a:rPr>
              <a:t>morphByMany</a:t>
            </a:r>
            <a:endParaRPr>
              <a:latin typeface="Quicksand"/>
              <a:cs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7529436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7061884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982478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1461013658" name=""/>
          <p:cNvSpPr txBox="1"/>
          <p:nvPr/>
        </p:nvSpPr>
        <p:spPr bwMode="auto">
          <a:xfrm rot="0" flipH="0" flipV="0">
            <a:off x="5793013" y="3909888"/>
            <a:ext cx="401824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Tinker</a:t>
            </a:r>
            <a:endParaRPr sz="2800">
              <a:latin typeface="Quicksand"/>
              <a:ea typeface="Quicksand"/>
              <a:cs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6560904" name=""/>
          <p:cNvSpPr txBox="1"/>
          <p:nvPr/>
        </p:nvSpPr>
        <p:spPr bwMode="auto">
          <a:xfrm rot="0" flipH="0" flipV="0">
            <a:off x="751041" y="523019"/>
            <a:ext cx="8191412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Apa itu ORM?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656195538" name=""/>
          <p:cNvSpPr/>
          <p:nvPr/>
        </p:nvSpPr>
        <p:spPr bwMode="auto">
          <a:xfrm flipH="0" flipV="0">
            <a:off x="751041" y="1680350"/>
            <a:ext cx="5935341" cy="63498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328260" name=""/>
          <p:cNvSpPr txBox="1"/>
          <p:nvPr/>
        </p:nvSpPr>
        <p:spPr bwMode="auto">
          <a:xfrm flipH="0" flipV="0">
            <a:off x="1793643" y="3680847"/>
            <a:ext cx="91440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80445233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4" flipH="0" flipV="0">
            <a:off x="10275952" y="-770646"/>
            <a:ext cx="2697138" cy="2697138"/>
          </a:xfrm>
          <a:prstGeom prst="rect">
            <a:avLst/>
          </a:prstGeom>
        </p:spPr>
      </p:pic>
      <p:sp>
        <p:nvSpPr>
          <p:cNvPr id="1682240901" name=""/>
          <p:cNvSpPr txBox="1"/>
          <p:nvPr/>
        </p:nvSpPr>
        <p:spPr bwMode="auto">
          <a:xfrm flipH="0" flipV="0">
            <a:off x="751041" y="2063211"/>
            <a:ext cx="6974931" cy="2225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>
                <a:latin typeface="Quicksand"/>
                <a:ea typeface="Quicksand"/>
                <a:cs typeface="Quicksand"/>
              </a:rPr>
              <a:t>Object-Relational-Mapping atau yang lebih dikenal dengan ORM, kalau di Laravel namanya Eloquent adalah jembatan antara database dengn kode OOP</a:t>
            </a:r>
            <a:endParaRPr/>
          </a:p>
        </p:txBody>
      </p:sp>
      <p:sp>
        <p:nvSpPr>
          <p:cNvPr id="341293540" name=""/>
          <p:cNvSpPr/>
          <p:nvPr/>
        </p:nvSpPr>
        <p:spPr bwMode="auto">
          <a:xfrm flipH="0" flipV="0">
            <a:off x="-14490" y="6054023"/>
            <a:ext cx="12221057" cy="807201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1514245" name=""/>
          <p:cNvSpPr txBox="1"/>
          <p:nvPr/>
        </p:nvSpPr>
        <p:spPr bwMode="auto">
          <a:xfrm flipH="0" flipV="0">
            <a:off x="3478249" y="2997558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73027271" name=""/>
          <p:cNvSpPr/>
          <p:nvPr/>
        </p:nvSpPr>
        <p:spPr bwMode="auto">
          <a:xfrm flipH="0" flipV="0">
            <a:off x="-14490" y="6054024"/>
            <a:ext cx="12221058" cy="807202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4983988" name=""/>
          <p:cNvSpPr/>
          <p:nvPr/>
        </p:nvSpPr>
        <p:spPr bwMode="auto">
          <a:xfrm flipH="0" flipV="0">
            <a:off x="751041" y="1712098"/>
            <a:ext cx="7112772" cy="63496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939770" name=""/>
          <p:cNvSpPr txBox="1"/>
          <p:nvPr/>
        </p:nvSpPr>
        <p:spPr bwMode="auto">
          <a:xfrm rot="0" flipH="0" flipV="0">
            <a:off x="751041" y="523019"/>
            <a:ext cx="8324657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Hubungan antar Model</a:t>
            </a:r>
            <a:endParaRPr sz="1600">
              <a:solidFill>
                <a:schemeClr val="tx1"/>
              </a:solidFill>
            </a:endParaRPr>
          </a:p>
        </p:txBody>
      </p:sp>
      <p:sp>
        <p:nvSpPr>
          <p:cNvPr id="65314965" name=""/>
          <p:cNvSpPr/>
          <p:nvPr/>
        </p:nvSpPr>
        <p:spPr bwMode="auto">
          <a:xfrm flipH="0" flipV="0">
            <a:off x="751041" y="3180617"/>
            <a:ext cx="8802610" cy="205471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marL="394023" indent="-394023">
              <a:lnSpc>
                <a:spcPct val="114999"/>
              </a:lnSpc>
              <a:buFont typeface="Arial"/>
              <a:buChar char="•"/>
              <a:defRPr/>
            </a:pPr>
            <a:r>
              <a:rPr sz="2800">
                <a:latin typeface="Quicksand"/>
                <a:ea typeface="Quicksand"/>
                <a:cs typeface="Quicksand"/>
              </a:rPr>
              <a:t>One to One </a:t>
            </a:r>
            <a:endParaRPr>
              <a:latin typeface="Quicksand"/>
              <a:cs typeface="Quicksand"/>
            </a:endParaRPr>
          </a:p>
          <a:p>
            <a:pPr marL="394023" indent="-394023">
              <a:lnSpc>
                <a:spcPct val="114999"/>
              </a:lnSpc>
              <a:buFont typeface="Arial"/>
              <a:buChar char="•"/>
              <a:defRPr/>
            </a:pPr>
            <a:r>
              <a:rPr sz="2800">
                <a:latin typeface="Quicksand"/>
                <a:ea typeface="Quicksand"/>
                <a:cs typeface="Quicksand"/>
              </a:rPr>
              <a:t>One to Many</a:t>
            </a:r>
            <a:endParaRPr sz="2800">
              <a:latin typeface="Quicksand"/>
              <a:cs typeface="Quicksand"/>
            </a:endParaRPr>
          </a:p>
          <a:p>
            <a:pPr marL="394023" indent="-394023">
              <a:lnSpc>
                <a:spcPct val="114999"/>
              </a:lnSpc>
              <a:buFont typeface="Arial"/>
              <a:buChar char="•"/>
              <a:defRPr/>
            </a:pPr>
            <a:r>
              <a:rPr sz="2800">
                <a:latin typeface="Quicksand"/>
                <a:ea typeface="Quicksand"/>
                <a:cs typeface="Quicksand"/>
              </a:rPr>
              <a:t>Many to Many </a:t>
            </a:r>
            <a:endParaRPr sz="2800">
              <a:latin typeface="Quicksand"/>
              <a:cs typeface="Quicksand"/>
            </a:endParaRPr>
          </a:p>
          <a:p>
            <a:pPr marL="394023" indent="-394023">
              <a:lnSpc>
                <a:spcPct val="114999"/>
              </a:lnSpc>
              <a:buFont typeface="Arial"/>
              <a:buChar char="•"/>
              <a:defRPr/>
            </a:pPr>
            <a:r>
              <a:rPr sz="2800">
                <a:latin typeface="Quicksand"/>
                <a:ea typeface="Quicksand"/>
                <a:cs typeface="Quicksand"/>
              </a:rPr>
              <a:t>Polymorphic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230760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3" flipH="0" flipV="0">
            <a:off x="9953393" y="-661549"/>
            <a:ext cx="2697138" cy="2697138"/>
          </a:xfrm>
          <a:prstGeom prst="rect">
            <a:avLst/>
          </a:prstGeom>
        </p:spPr>
      </p:pic>
      <p:sp>
        <p:nvSpPr>
          <p:cNvPr id="499055488" name=""/>
          <p:cNvSpPr txBox="1"/>
          <p:nvPr/>
        </p:nvSpPr>
        <p:spPr bwMode="auto">
          <a:xfrm flipH="0" flipV="0">
            <a:off x="3848548" y="2587623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762817311" name=""/>
          <p:cNvSpPr txBox="1"/>
          <p:nvPr/>
        </p:nvSpPr>
        <p:spPr bwMode="auto">
          <a:xfrm flipH="0" flipV="0">
            <a:off x="3478248" y="2997558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78405536" name=""/>
          <p:cNvSpPr/>
          <p:nvPr/>
        </p:nvSpPr>
        <p:spPr bwMode="auto">
          <a:xfrm flipH="0" flipV="0">
            <a:off x="-14490" y="6054023"/>
            <a:ext cx="12221057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620433" name=""/>
          <p:cNvSpPr/>
          <p:nvPr/>
        </p:nvSpPr>
        <p:spPr bwMode="auto">
          <a:xfrm flipH="0" flipV="0">
            <a:off x="751041" y="1712099"/>
            <a:ext cx="2819025" cy="63496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055357" name=""/>
          <p:cNvSpPr txBox="1"/>
          <p:nvPr/>
        </p:nvSpPr>
        <p:spPr bwMode="auto">
          <a:xfrm rot="0" flipH="0" flipV="0">
            <a:off x="751041" y="523018"/>
            <a:ext cx="5876158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One to One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1470378715" name=""/>
          <p:cNvSpPr txBox="1"/>
          <p:nvPr/>
        </p:nvSpPr>
        <p:spPr bwMode="auto">
          <a:xfrm flipH="0" flipV="0">
            <a:off x="741321" y="1953387"/>
            <a:ext cx="6483031" cy="39322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One to One adalah hubungan satu-satu, misal karena satu User mempunyai satu Profile maka hubungan ini disebut One to One</a:t>
            </a:r>
            <a:endParaRPr>
              <a:latin typeface="Quicksand"/>
              <a:cs typeface="Quicksand"/>
            </a:endParaRPr>
          </a:p>
          <a:p>
            <a:pPr>
              <a:defRPr/>
            </a:pPr>
            <a:endParaRPr sz="2800">
              <a:latin typeface="Quicksand"/>
              <a:cs typeface="Quicksand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>
                <a:latin typeface="Quicksand"/>
                <a:ea typeface="Quicksand"/>
                <a:cs typeface="Quicksand"/>
              </a:rPr>
              <a:t>Kalau dalam Laravel bisa menggunakan fungsi </a:t>
            </a:r>
            <a:r>
              <a:rPr sz="2800" b="1">
                <a:solidFill>
                  <a:srgbClr val="E01B24"/>
                </a:solidFill>
                <a:highlight>
                  <a:srgbClr val="D3D3D3"/>
                </a:highlight>
                <a:latin typeface="Quicksand"/>
                <a:ea typeface="Quicksand"/>
                <a:cs typeface="Quicksand"/>
              </a:rPr>
              <a:t>hasOne()</a:t>
            </a:r>
            <a:r>
              <a:rPr sz="2800">
                <a:latin typeface="Quicksand"/>
                <a:ea typeface="Quicksand"/>
                <a:cs typeface="Quicksand"/>
              </a:rPr>
              <a:t> dari User ke Profile adapun dari Profile ke User memakai </a:t>
            </a:r>
            <a:r>
              <a:rPr lang="en-US" sz="2800" b="1" i="0" u="none" strike="noStrike" cap="none" spc="0">
                <a:solidFill>
                  <a:srgbClr val="E01B24"/>
                </a:solidFill>
                <a:highlight>
                  <a:srgbClr val="D3D3D3"/>
                </a:highlight>
                <a:latin typeface="Quicksand"/>
                <a:ea typeface="Quicksand"/>
                <a:cs typeface="Quicksand"/>
              </a:rPr>
              <a:t>belongsTo()</a:t>
            </a:r>
            <a:r>
              <a:rPr sz="2800">
                <a:latin typeface="Quicksand"/>
                <a:ea typeface="Quicksand"/>
                <a:cs typeface="Quicksand"/>
              </a:rPr>
              <a:t>.</a:t>
            </a:r>
            <a:endParaRPr sz="2800">
              <a:latin typeface="Quicksand"/>
              <a:cs typeface="Quicksand"/>
            </a:endParaRPr>
          </a:p>
        </p:txBody>
      </p:sp>
      <p:grpSp>
        <p:nvGrpSpPr>
          <p:cNvPr id="683440624" name=""/>
          <p:cNvGrpSpPr/>
          <p:nvPr/>
        </p:nvGrpSpPr>
        <p:grpSpPr bwMode="auto">
          <a:xfrm>
            <a:off x="7331059" y="3567838"/>
            <a:ext cx="4488050" cy="1840423"/>
            <a:chOff x="0" y="0"/>
            <a:chExt cx="4488050" cy="1840423"/>
          </a:xfrm>
        </p:grpSpPr>
        <p:sp>
          <p:nvSpPr>
            <p:cNvPr id="885529710" name=""/>
            <p:cNvSpPr/>
            <p:nvPr/>
          </p:nvSpPr>
          <p:spPr bwMode="auto">
            <a:xfrm flipH="0" flipV="0">
              <a:off x="0" y="0"/>
              <a:ext cx="4488050" cy="1840423"/>
            </a:xfrm>
            <a:prstGeom prst="flowChartAlternateProcess">
              <a:avLst/>
            </a:prstGeom>
            <a:solidFill>
              <a:schemeClr val="bg2">
                <a:lumMod val="9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>
                <a:latin typeface="Quicksand"/>
                <a:cs typeface="Quicksand"/>
              </a:endParaRPr>
            </a:p>
          </p:txBody>
        </p:sp>
        <p:sp>
          <p:nvSpPr>
            <p:cNvPr id="1341773474" name=""/>
            <p:cNvSpPr/>
            <p:nvPr/>
          </p:nvSpPr>
          <p:spPr bwMode="auto">
            <a:xfrm flipH="0" flipV="0">
              <a:off x="242160" y="500465"/>
              <a:ext cx="904067" cy="904067"/>
            </a:xfrm>
            <a:prstGeom prst="foldedCorner">
              <a:avLst>
                <a:gd name="adj" fmla="val 16667"/>
              </a:avLst>
            </a:prstGeom>
            <a:solidFill>
              <a:srgbClr val="E01B24"/>
            </a:solidFill>
            <a:ln w="12700" cap="flat" cmpd="sng" algn="ctr">
              <a:solidFill>
                <a:srgbClr val="A41A1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r>
                <a:rPr>
                  <a:latin typeface="Quicksand"/>
                  <a:ea typeface="Quicksand"/>
                  <a:cs typeface="Quicksand"/>
                </a:rPr>
                <a:t>User</a:t>
              </a:r>
              <a:endParaRPr>
                <a:latin typeface="Quicksand"/>
                <a:cs typeface="Quicksand"/>
              </a:endParaRPr>
            </a:p>
          </p:txBody>
        </p:sp>
        <p:sp>
          <p:nvSpPr>
            <p:cNvPr id="1158381646" name=""/>
            <p:cNvSpPr/>
            <p:nvPr/>
          </p:nvSpPr>
          <p:spPr bwMode="auto">
            <a:xfrm flipH="0" flipV="0">
              <a:off x="3245075" y="500465"/>
              <a:ext cx="904067" cy="904067"/>
            </a:xfrm>
            <a:prstGeom prst="foldedCorner">
              <a:avLst>
                <a:gd name="adj" fmla="val 16667"/>
              </a:avLst>
            </a:prstGeom>
            <a:solidFill>
              <a:srgbClr val="E01B24"/>
            </a:solidFill>
            <a:ln w="12700" cap="flat" cmpd="sng" algn="ctr">
              <a:solidFill>
                <a:srgbClr val="A41A1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r>
                <a:rPr>
                  <a:latin typeface="Quicksand"/>
                  <a:ea typeface="Quicksand"/>
                  <a:cs typeface="Quicksand"/>
                </a:rPr>
                <a:t>Profile</a:t>
              </a:r>
              <a:endParaRPr>
                <a:latin typeface="Quicksand"/>
                <a:cs typeface="Quicksand"/>
              </a:endParaRPr>
            </a:p>
          </p:txBody>
        </p:sp>
        <p:sp>
          <p:nvSpPr>
            <p:cNvPr id="1915662901" name=""/>
            <p:cNvSpPr/>
            <p:nvPr/>
          </p:nvSpPr>
          <p:spPr bwMode="auto">
            <a:xfrm flipH="0" flipV="0">
              <a:off x="1469109" y="419745"/>
              <a:ext cx="1517542" cy="3898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01B24"/>
            </a:solidFill>
            <a:ln w="12700" cap="flat" cmpd="sng" algn="ctr">
              <a:solidFill>
                <a:srgbClr val="A41A1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sz="1400">
                  <a:latin typeface="Quicksand"/>
                  <a:ea typeface="Quicksand"/>
                  <a:cs typeface="Quicksand"/>
                </a:rPr>
                <a:t>HasOne</a:t>
              </a:r>
              <a:endParaRPr sz="1200">
                <a:latin typeface="Quicksand"/>
                <a:cs typeface="Quicksand"/>
              </a:endParaRPr>
            </a:p>
          </p:txBody>
        </p:sp>
        <p:sp>
          <p:nvSpPr>
            <p:cNvPr id="587129643" name=""/>
            <p:cNvSpPr/>
            <p:nvPr/>
          </p:nvSpPr>
          <p:spPr bwMode="auto">
            <a:xfrm flipH="0" flipV="0">
              <a:off x="1444893" y="1081652"/>
              <a:ext cx="1565974" cy="46817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E01B24"/>
            </a:solidFill>
            <a:ln w="12700" cap="flat" cmpd="sng" algn="ctr">
              <a:solidFill>
                <a:srgbClr val="A41A1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sz="1400">
                  <a:latin typeface="Quicksand"/>
                  <a:ea typeface="Quicksand"/>
                  <a:cs typeface="Quicksand"/>
                </a:rPr>
                <a:t>belongsTo</a:t>
              </a:r>
              <a:endParaRPr sz="1400">
                <a:latin typeface="Quicksand"/>
                <a:cs typeface="Quicksan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37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70378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44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68344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516680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40" flipH="0" flipV="0">
            <a:off x="9953392" y="-661548"/>
            <a:ext cx="2697138" cy="2697138"/>
          </a:xfrm>
          <a:prstGeom prst="rect">
            <a:avLst/>
          </a:prstGeom>
        </p:spPr>
      </p:pic>
      <p:sp>
        <p:nvSpPr>
          <p:cNvPr id="1296117125" name=""/>
          <p:cNvSpPr txBox="1"/>
          <p:nvPr/>
        </p:nvSpPr>
        <p:spPr bwMode="auto">
          <a:xfrm flipH="0" flipV="0">
            <a:off x="3848547" y="2587622"/>
            <a:ext cx="183636" cy="366117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116126786" name=""/>
          <p:cNvSpPr txBox="1"/>
          <p:nvPr/>
        </p:nvSpPr>
        <p:spPr bwMode="auto">
          <a:xfrm flipH="0" flipV="0">
            <a:off x="3478248" y="2997558"/>
            <a:ext cx="183636" cy="366117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732215253" name=""/>
          <p:cNvSpPr/>
          <p:nvPr/>
        </p:nvSpPr>
        <p:spPr bwMode="auto">
          <a:xfrm flipH="0" flipV="0">
            <a:off x="-14490" y="6054022"/>
            <a:ext cx="12221056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6332148" name=""/>
          <p:cNvSpPr/>
          <p:nvPr/>
        </p:nvSpPr>
        <p:spPr bwMode="auto">
          <a:xfrm flipH="0" flipV="0">
            <a:off x="751041" y="1712098"/>
            <a:ext cx="2819025" cy="63495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196651" name=""/>
          <p:cNvSpPr txBox="1"/>
          <p:nvPr/>
        </p:nvSpPr>
        <p:spPr bwMode="auto">
          <a:xfrm rot="0" flipH="0" flipV="0">
            <a:off x="751041" y="523018"/>
            <a:ext cx="5877598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One to Many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577899721" name=""/>
          <p:cNvSpPr txBox="1"/>
          <p:nvPr/>
        </p:nvSpPr>
        <p:spPr bwMode="auto">
          <a:xfrm flipH="0" flipV="0">
            <a:off x="741321" y="1953387"/>
            <a:ext cx="6498511" cy="39322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One to Many adalah hubungan satu-satu, misal karena satu User mempunyai Coment maka hubungan ini disebut One to Many</a:t>
            </a:r>
            <a:endParaRPr>
              <a:latin typeface="Quicksand"/>
              <a:cs typeface="Quicksand"/>
            </a:endParaRPr>
          </a:p>
          <a:p>
            <a:pPr>
              <a:defRPr/>
            </a:pPr>
            <a:endParaRPr sz="2800">
              <a:latin typeface="Quicksand"/>
              <a:cs typeface="Quicksand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2800">
                <a:latin typeface="Quicksand"/>
                <a:ea typeface="Quicksand"/>
                <a:cs typeface="Quicksand"/>
              </a:rPr>
              <a:t>Kalau dalam Laravel bisa menggunakan fungsi </a:t>
            </a:r>
            <a:r>
              <a:rPr sz="2800" b="1">
                <a:solidFill>
                  <a:srgbClr val="E01B24"/>
                </a:solidFill>
                <a:latin typeface="Quicksand"/>
                <a:ea typeface="Quicksand"/>
                <a:cs typeface="Quicksand"/>
              </a:rPr>
              <a:t>has</a:t>
            </a:r>
            <a:r>
              <a:rPr sz="2800" b="1">
                <a:solidFill>
                  <a:srgbClr val="E01B24"/>
                </a:solidFill>
                <a:highlight>
                  <a:srgbClr val="D3D3D3"/>
                </a:highlight>
                <a:latin typeface="Quicksand"/>
                <a:ea typeface="Quicksand"/>
                <a:cs typeface="Quicksand"/>
              </a:rPr>
              <a:t>()sMany</a:t>
            </a:r>
            <a:r>
              <a:rPr sz="2800">
                <a:latin typeface="Quicksand"/>
                <a:ea typeface="Quicksand"/>
                <a:cs typeface="Quicksand"/>
              </a:rPr>
              <a:t> dari User ke Coment adapun dari Coment ke User memakai </a:t>
            </a:r>
            <a:r>
              <a:rPr lang="en-US" sz="2800" b="1" i="0" u="none" strike="noStrike" cap="none" spc="0">
                <a:solidFill>
                  <a:srgbClr val="E01B24"/>
                </a:solidFill>
                <a:highlight>
                  <a:srgbClr val="D3D3D3"/>
                </a:highlight>
                <a:latin typeface="Quicksand"/>
                <a:ea typeface="Quicksand"/>
                <a:cs typeface="Quicksand"/>
              </a:rPr>
              <a:t>belongsTo()</a:t>
            </a:r>
            <a:r>
              <a:rPr sz="2800">
                <a:latin typeface="Quicksand"/>
                <a:ea typeface="Quicksand"/>
                <a:cs typeface="Quicksand"/>
              </a:rPr>
              <a:t>.</a:t>
            </a:r>
            <a:endParaRPr sz="2800">
              <a:latin typeface="Quicksand"/>
              <a:cs typeface="Quicksand"/>
            </a:endParaRPr>
          </a:p>
        </p:txBody>
      </p:sp>
      <p:grpSp>
        <p:nvGrpSpPr>
          <p:cNvPr id="362722694" name=""/>
          <p:cNvGrpSpPr/>
          <p:nvPr/>
        </p:nvGrpSpPr>
        <p:grpSpPr bwMode="auto">
          <a:xfrm>
            <a:off x="7331059" y="3567838"/>
            <a:ext cx="4488050" cy="1840423"/>
            <a:chOff x="0" y="0"/>
            <a:chExt cx="4488050" cy="1840423"/>
          </a:xfrm>
        </p:grpSpPr>
        <p:sp>
          <p:nvSpPr>
            <p:cNvPr id="1165086405" name=""/>
            <p:cNvSpPr/>
            <p:nvPr/>
          </p:nvSpPr>
          <p:spPr bwMode="auto">
            <a:xfrm flipH="0" flipV="0">
              <a:off x="0" y="0"/>
              <a:ext cx="4488050" cy="1840423"/>
            </a:xfrm>
            <a:prstGeom prst="flowChartAlternateProcess">
              <a:avLst/>
            </a:prstGeom>
            <a:solidFill>
              <a:schemeClr val="bg2">
                <a:lumMod val="9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>
                <a:latin typeface="Quicksand"/>
                <a:cs typeface="Quicksand"/>
              </a:endParaRPr>
            </a:p>
          </p:txBody>
        </p:sp>
        <p:sp>
          <p:nvSpPr>
            <p:cNvPr id="1813609988" name=""/>
            <p:cNvSpPr/>
            <p:nvPr/>
          </p:nvSpPr>
          <p:spPr bwMode="auto">
            <a:xfrm flipH="0" flipV="0">
              <a:off x="242160" y="500465"/>
              <a:ext cx="904067" cy="904067"/>
            </a:xfrm>
            <a:prstGeom prst="foldedCorner">
              <a:avLst>
                <a:gd name="adj" fmla="val 16667"/>
              </a:avLst>
            </a:prstGeom>
            <a:solidFill>
              <a:srgbClr val="E01B24"/>
            </a:solidFill>
            <a:ln w="12700" cap="flat" cmpd="sng" algn="ctr">
              <a:solidFill>
                <a:srgbClr val="A41A1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r>
                <a:rPr>
                  <a:latin typeface="Quicksand"/>
                  <a:ea typeface="Quicksand"/>
                  <a:cs typeface="Quicksand"/>
                </a:rPr>
                <a:t>User</a:t>
              </a:r>
              <a:endParaRPr>
                <a:latin typeface="Quicksand"/>
                <a:cs typeface="Quicksand"/>
              </a:endParaRPr>
            </a:p>
          </p:txBody>
        </p:sp>
        <p:sp>
          <p:nvSpPr>
            <p:cNvPr id="637766817" name=""/>
            <p:cNvSpPr/>
            <p:nvPr/>
          </p:nvSpPr>
          <p:spPr bwMode="auto">
            <a:xfrm flipH="0" flipV="0">
              <a:off x="3245075" y="500465"/>
              <a:ext cx="904067" cy="904067"/>
            </a:xfrm>
            <a:prstGeom prst="foldedCorner">
              <a:avLst>
                <a:gd name="adj" fmla="val 16667"/>
              </a:avLst>
            </a:prstGeom>
            <a:solidFill>
              <a:srgbClr val="E01B24"/>
            </a:solidFill>
            <a:ln w="12700" cap="flat" cmpd="sng" algn="ctr">
              <a:solidFill>
                <a:srgbClr val="A41A1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 algn="ctr">
                <a:defRPr/>
              </a:pPr>
              <a:r>
                <a:rPr>
                  <a:latin typeface="Quicksand"/>
                  <a:ea typeface="Quicksand"/>
                  <a:cs typeface="Quicksand"/>
                </a:rPr>
                <a:t>Coment</a:t>
              </a:r>
              <a:endParaRPr>
                <a:latin typeface="Quicksand"/>
                <a:cs typeface="Quicksand"/>
              </a:endParaRPr>
            </a:p>
          </p:txBody>
        </p:sp>
        <p:sp>
          <p:nvSpPr>
            <p:cNvPr id="1269238934" name=""/>
            <p:cNvSpPr/>
            <p:nvPr/>
          </p:nvSpPr>
          <p:spPr bwMode="auto">
            <a:xfrm flipH="0" flipV="0">
              <a:off x="1469109" y="419745"/>
              <a:ext cx="1517542" cy="38987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01B24"/>
            </a:solidFill>
            <a:ln w="12700" cap="flat" cmpd="sng" algn="ctr">
              <a:solidFill>
                <a:srgbClr val="A41A1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sz="1400">
                  <a:latin typeface="Quicksand"/>
                  <a:ea typeface="Quicksand"/>
                  <a:cs typeface="Quicksand"/>
                </a:rPr>
                <a:t>hasMany</a:t>
              </a:r>
              <a:endParaRPr sz="1200">
                <a:latin typeface="Quicksand"/>
                <a:cs typeface="Quicksand"/>
              </a:endParaRPr>
            </a:p>
          </p:txBody>
        </p:sp>
        <p:sp>
          <p:nvSpPr>
            <p:cNvPr id="598252784" name=""/>
            <p:cNvSpPr/>
            <p:nvPr/>
          </p:nvSpPr>
          <p:spPr bwMode="auto">
            <a:xfrm flipH="0" flipV="0">
              <a:off x="1444893" y="1081652"/>
              <a:ext cx="1565974" cy="468177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E01B24"/>
            </a:solidFill>
            <a:ln w="12700" cap="flat" cmpd="sng" algn="ctr">
              <a:solidFill>
                <a:srgbClr val="A41A1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sz="1400">
                  <a:latin typeface="Quicksand"/>
                  <a:ea typeface="Quicksand"/>
                  <a:cs typeface="Quicksand"/>
                </a:rPr>
                <a:t>belongsTo</a:t>
              </a:r>
              <a:endParaRPr sz="1400">
                <a:latin typeface="Quicksand"/>
                <a:cs typeface="Quicksand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8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789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72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36272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1694806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40" flipH="0" flipV="0">
            <a:off x="9953392" y="-661548"/>
            <a:ext cx="2697138" cy="2697138"/>
          </a:xfrm>
          <a:prstGeom prst="rect">
            <a:avLst/>
          </a:prstGeom>
        </p:spPr>
      </p:pic>
      <p:sp>
        <p:nvSpPr>
          <p:cNvPr id="1326186936" name=""/>
          <p:cNvSpPr txBox="1"/>
          <p:nvPr/>
        </p:nvSpPr>
        <p:spPr bwMode="auto">
          <a:xfrm flipH="0" flipV="0">
            <a:off x="3848547" y="2587622"/>
            <a:ext cx="183636" cy="366117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096753064" name=""/>
          <p:cNvSpPr txBox="1"/>
          <p:nvPr/>
        </p:nvSpPr>
        <p:spPr bwMode="auto">
          <a:xfrm flipH="0" flipV="0">
            <a:off x="3478248" y="2997558"/>
            <a:ext cx="183636" cy="366117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258413785" name=""/>
          <p:cNvSpPr/>
          <p:nvPr/>
        </p:nvSpPr>
        <p:spPr bwMode="auto">
          <a:xfrm flipH="0" flipV="0">
            <a:off x="-14490" y="6054022"/>
            <a:ext cx="12221056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84351746" name=""/>
          <p:cNvSpPr/>
          <p:nvPr/>
        </p:nvSpPr>
        <p:spPr bwMode="auto">
          <a:xfrm flipH="0" flipV="0">
            <a:off x="751041" y="1712098"/>
            <a:ext cx="2819025" cy="63495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19349635" name=""/>
          <p:cNvSpPr txBox="1"/>
          <p:nvPr/>
        </p:nvSpPr>
        <p:spPr bwMode="auto">
          <a:xfrm rot="0" flipH="0" flipV="0">
            <a:off x="751041" y="523018"/>
            <a:ext cx="6489511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Many to Many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1269848182" name=""/>
          <p:cNvSpPr txBox="1"/>
          <p:nvPr/>
        </p:nvSpPr>
        <p:spPr bwMode="auto">
          <a:xfrm flipH="0" flipV="0">
            <a:off x="741320" y="1953387"/>
            <a:ext cx="6998021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Many to Many adalah hubungan banyak-banyak, misal karena banyak User mempunyai banyak Role dan sebaliknya maka hubungan ini disebut Many to Many.</a:t>
            </a:r>
            <a:endParaRPr sz="2800">
              <a:latin typeface="Quicksand"/>
              <a:ea typeface="Quicksand"/>
              <a:cs typeface="Quicksand"/>
            </a:endParaRPr>
          </a:p>
          <a:p>
            <a:pPr>
              <a:defRPr/>
            </a:pPr>
            <a:endParaRPr sz="2800">
              <a:latin typeface="Quicksand"/>
              <a:ea typeface="Quicksand"/>
              <a:cs typeface="Quicksand"/>
            </a:endParaRPr>
          </a:p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Adapun </a:t>
            </a:r>
            <a:r>
              <a:rPr sz="2800">
                <a:latin typeface="Quicksand"/>
                <a:ea typeface="Quicksand"/>
                <a:cs typeface="Quicksand"/>
              </a:rPr>
              <a:t>di Laravel kita bisa menggunakan fungsi </a:t>
            </a:r>
            <a:r>
              <a:rPr sz="2800" b="1">
                <a:solidFill>
                  <a:srgbClr val="E01B24"/>
                </a:solidFill>
                <a:highlight>
                  <a:srgbClr val="D3D3D3"/>
                </a:highlight>
                <a:latin typeface="Quicksand"/>
                <a:ea typeface="Quicksand"/>
                <a:cs typeface="Quicksand"/>
              </a:rPr>
              <a:t>belongsToMany()</a:t>
            </a:r>
            <a:endParaRPr sz="2800">
              <a:latin typeface="Quicksand"/>
              <a:ea typeface="Quicksand"/>
              <a:cs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6984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581725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40" flipH="0" flipV="0">
            <a:off x="9953392" y="-661548"/>
            <a:ext cx="2697138" cy="2697138"/>
          </a:xfrm>
          <a:prstGeom prst="rect">
            <a:avLst/>
          </a:prstGeom>
        </p:spPr>
      </p:pic>
      <p:sp>
        <p:nvSpPr>
          <p:cNvPr id="1474420057" name=""/>
          <p:cNvSpPr txBox="1"/>
          <p:nvPr/>
        </p:nvSpPr>
        <p:spPr bwMode="auto">
          <a:xfrm flipH="0" flipV="0">
            <a:off x="3848547" y="2587622"/>
            <a:ext cx="183636" cy="3661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  <a:latin typeface="Quicksand"/>
              <a:cs typeface="Quicksand"/>
            </a:endParaRPr>
          </a:p>
        </p:txBody>
      </p:sp>
      <p:sp>
        <p:nvSpPr>
          <p:cNvPr id="247035742" name=""/>
          <p:cNvSpPr txBox="1"/>
          <p:nvPr/>
        </p:nvSpPr>
        <p:spPr bwMode="auto">
          <a:xfrm flipH="0" flipV="0">
            <a:off x="3478248" y="2997558"/>
            <a:ext cx="183636" cy="3661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  <a:latin typeface="Quicksand"/>
              <a:cs typeface="Quicksand"/>
            </a:endParaRPr>
          </a:p>
        </p:txBody>
      </p:sp>
      <p:sp>
        <p:nvSpPr>
          <p:cNvPr id="1797851199" name=""/>
          <p:cNvSpPr/>
          <p:nvPr/>
        </p:nvSpPr>
        <p:spPr bwMode="auto">
          <a:xfrm flipH="0" flipV="0">
            <a:off x="-14490" y="6054022"/>
            <a:ext cx="12221056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Quicksand"/>
              <a:cs typeface="Quicksand"/>
            </a:endParaRPr>
          </a:p>
        </p:txBody>
      </p:sp>
      <p:sp>
        <p:nvSpPr>
          <p:cNvPr id="813132704" name=""/>
          <p:cNvSpPr/>
          <p:nvPr/>
        </p:nvSpPr>
        <p:spPr bwMode="auto">
          <a:xfrm flipH="0" flipV="0">
            <a:off x="751041" y="1712098"/>
            <a:ext cx="2819025" cy="63495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Quicksand"/>
              <a:cs typeface="Quicksand"/>
            </a:endParaRPr>
          </a:p>
        </p:txBody>
      </p:sp>
      <p:sp>
        <p:nvSpPr>
          <p:cNvPr id="2087571181" name=""/>
          <p:cNvSpPr txBox="1"/>
          <p:nvPr/>
        </p:nvSpPr>
        <p:spPr bwMode="auto">
          <a:xfrm rot="0" flipH="0" flipV="0">
            <a:off x="751041" y="523018"/>
            <a:ext cx="6489871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Many to Many</a:t>
            </a:r>
            <a:endParaRPr sz="1800">
              <a:solidFill>
                <a:schemeClr val="tx1"/>
              </a:solidFill>
              <a:latin typeface="Quicksand"/>
              <a:cs typeface="Quicksand"/>
            </a:endParaRPr>
          </a:p>
        </p:txBody>
      </p:sp>
      <p:sp>
        <p:nvSpPr>
          <p:cNvPr id="610620715" name=""/>
          <p:cNvSpPr/>
          <p:nvPr/>
        </p:nvSpPr>
        <p:spPr bwMode="auto">
          <a:xfrm rot="0" flipH="0" flipV="0">
            <a:off x="644120" y="2071053"/>
            <a:ext cx="6647409" cy="3643946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Quicksand"/>
              <a:cs typeface="Quicksand"/>
            </a:endParaRPr>
          </a:p>
        </p:txBody>
      </p:sp>
      <p:sp>
        <p:nvSpPr>
          <p:cNvPr id="1105911236" name=""/>
          <p:cNvSpPr/>
          <p:nvPr/>
        </p:nvSpPr>
        <p:spPr bwMode="auto">
          <a:xfrm rot="0" flipH="0" flipV="0">
            <a:off x="886281" y="2571519"/>
            <a:ext cx="904067" cy="904067"/>
          </a:xfrm>
          <a:prstGeom prst="foldedCorner">
            <a:avLst>
              <a:gd name="adj" fmla="val 16667"/>
            </a:avLst>
          </a:prstGeom>
          <a:solidFill>
            <a:srgbClr val="E01B24"/>
          </a:solidFill>
          <a:ln w="12700" cap="flat" cmpd="sng" algn="ctr">
            <a:solidFill>
              <a:srgbClr val="A41A1A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latin typeface="Quicksand"/>
                <a:ea typeface="Quicksand"/>
                <a:cs typeface="Quicksand"/>
              </a:rPr>
              <a:t>User</a:t>
            </a:r>
            <a:endParaRPr>
              <a:latin typeface="Quicksand"/>
              <a:cs typeface="Quicksand"/>
            </a:endParaRPr>
          </a:p>
        </p:txBody>
      </p:sp>
      <p:sp>
        <p:nvSpPr>
          <p:cNvPr id="1392200123" name=""/>
          <p:cNvSpPr/>
          <p:nvPr/>
        </p:nvSpPr>
        <p:spPr bwMode="auto">
          <a:xfrm rot="0" flipH="0" flipV="0">
            <a:off x="5755318" y="2571519"/>
            <a:ext cx="904067" cy="904067"/>
          </a:xfrm>
          <a:prstGeom prst="foldedCorner">
            <a:avLst>
              <a:gd name="adj" fmla="val 16667"/>
            </a:avLst>
          </a:prstGeom>
          <a:solidFill>
            <a:srgbClr val="E01B24"/>
          </a:solidFill>
          <a:ln w="12700" cap="flat" cmpd="sng" algn="ctr">
            <a:solidFill>
              <a:srgbClr val="A41A1A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>
                <a:latin typeface="Quicksand"/>
                <a:ea typeface="Quicksand"/>
                <a:cs typeface="Quicksand"/>
              </a:rPr>
              <a:t>Role</a:t>
            </a:r>
            <a:endParaRPr>
              <a:latin typeface="Quicksand"/>
              <a:cs typeface="Quicksand"/>
            </a:endParaRPr>
          </a:p>
        </p:txBody>
      </p:sp>
      <p:sp>
        <p:nvSpPr>
          <p:cNvPr id="1400267629" name=""/>
          <p:cNvSpPr/>
          <p:nvPr/>
        </p:nvSpPr>
        <p:spPr bwMode="auto">
          <a:xfrm rot="1946177" flipH="0" flipV="0">
            <a:off x="1705016" y="3997447"/>
            <a:ext cx="1517542" cy="38987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01B24"/>
          </a:solidFill>
          <a:ln w="12700" cap="flat" cmpd="sng" algn="ctr">
            <a:solidFill>
              <a:srgbClr val="A41A1A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latin typeface="Quicksand"/>
                <a:ea typeface="Quicksand"/>
                <a:cs typeface="Quicksand"/>
              </a:rPr>
              <a:t>belongToMany</a:t>
            </a:r>
            <a:endParaRPr sz="1200">
              <a:latin typeface="Quicksand"/>
              <a:cs typeface="Quicksand"/>
            </a:endParaRPr>
          </a:p>
        </p:txBody>
      </p:sp>
      <p:sp>
        <p:nvSpPr>
          <p:cNvPr id="1877909964" name=""/>
          <p:cNvSpPr/>
          <p:nvPr/>
        </p:nvSpPr>
        <p:spPr bwMode="auto">
          <a:xfrm rot="19366855" flipH="0" flipV="0">
            <a:off x="4378434" y="3996016"/>
            <a:ext cx="1733121" cy="53226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01B24"/>
          </a:solidFill>
          <a:ln w="12700" cap="flat" cmpd="sng" algn="ctr">
            <a:solidFill>
              <a:srgbClr val="A41A1A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200">
                <a:latin typeface="Quicksand"/>
                <a:ea typeface="Quicksand"/>
                <a:cs typeface="Quicksand"/>
              </a:rPr>
              <a:t>belongsToMany</a:t>
            </a:r>
            <a:endParaRPr sz="1200">
              <a:latin typeface="Quicksand"/>
              <a:cs typeface="Quicksand"/>
            </a:endParaRPr>
          </a:p>
        </p:txBody>
      </p:sp>
      <p:sp>
        <p:nvSpPr>
          <p:cNvPr id="1172169905" name=""/>
          <p:cNvSpPr/>
          <p:nvPr/>
        </p:nvSpPr>
        <p:spPr bwMode="auto">
          <a:xfrm rot="0" flipH="0" flipV="0">
            <a:off x="3396513" y="4287182"/>
            <a:ext cx="904067" cy="904067"/>
          </a:xfrm>
          <a:prstGeom prst="foldedCorner">
            <a:avLst>
              <a:gd name="adj" fmla="val 16667"/>
            </a:avLst>
          </a:prstGeom>
          <a:solidFill>
            <a:srgbClr val="E01B24"/>
          </a:solidFill>
          <a:ln w="12700" cap="flat" cmpd="sng" algn="ctr">
            <a:solidFill>
              <a:srgbClr val="A41A1A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>
                <a:latin typeface="Quicksand"/>
                <a:ea typeface="Quicksand"/>
                <a:cs typeface="Quicksand"/>
              </a:rPr>
              <a:t>UserROle</a:t>
            </a:r>
            <a:endParaRPr>
              <a:latin typeface="Quicksand"/>
              <a:cs typeface="Quicksand"/>
            </a:endParaRPr>
          </a:p>
        </p:txBody>
      </p:sp>
      <p:sp>
        <p:nvSpPr>
          <p:cNvPr id="985608765" name=""/>
          <p:cNvSpPr txBox="1"/>
          <p:nvPr/>
        </p:nvSpPr>
        <p:spPr bwMode="auto">
          <a:xfrm flipH="0" flipV="0">
            <a:off x="3184972" y="3766871"/>
            <a:ext cx="1358592" cy="3661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Quicksand"/>
                <a:ea typeface="Quicksand"/>
                <a:cs typeface="Quicksand"/>
              </a:rPr>
              <a:t>Tabel Pivot</a:t>
            </a:r>
            <a:endParaRPr>
              <a:latin typeface="Quicksand"/>
              <a:cs typeface="Quicksand"/>
            </a:endParaRPr>
          </a:p>
        </p:txBody>
      </p:sp>
      <p:sp>
        <p:nvSpPr>
          <p:cNvPr id="154816824" name=""/>
          <p:cNvSpPr txBox="1"/>
          <p:nvPr/>
        </p:nvSpPr>
        <p:spPr bwMode="auto">
          <a:xfrm flipH="0" flipV="0">
            <a:off x="7485918" y="2071053"/>
            <a:ext cx="4180069" cy="30788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Langkah-langkah:</a:t>
            </a:r>
            <a:endParaRPr sz="2800">
              <a:latin typeface="Quicksand"/>
              <a:cs typeface="Quicksand"/>
            </a:endParaRPr>
          </a:p>
          <a:p>
            <a:pPr>
              <a:defRPr/>
            </a:pPr>
            <a:endParaRPr sz="2800">
              <a:latin typeface="Quicksand"/>
              <a:cs typeface="Quicksand"/>
            </a:endParaRPr>
          </a:p>
          <a:p>
            <a:pPr marL="394023" indent="-394023">
              <a:buAutoNum type="arabicPeriod"/>
              <a:defRPr/>
            </a:pPr>
            <a:endParaRPr sz="2800">
              <a:latin typeface="Quicksand"/>
              <a:cs typeface="Quicksand"/>
            </a:endParaRPr>
          </a:p>
          <a:p>
            <a:pPr marL="394023" indent="-394023">
              <a:buAutoNum type="arabicPeriod"/>
              <a:defRPr/>
            </a:pPr>
            <a:endParaRPr sz="2800">
              <a:latin typeface="Quicksand"/>
              <a:cs typeface="Quicksand"/>
            </a:endParaRPr>
          </a:p>
          <a:p>
            <a:pPr marL="394023" indent="-394023">
              <a:buAutoNum type="arabicPeriod"/>
              <a:defRPr/>
            </a:pPr>
            <a:r>
              <a:rPr sz="2800">
                <a:latin typeface="Quicksand"/>
                <a:ea typeface="Quicksand"/>
                <a:cs typeface="Quicksand"/>
              </a:rPr>
              <a:t>hubungkan dengan fungsi belongsToMany()</a:t>
            </a:r>
            <a:endParaRPr sz="2800">
              <a:latin typeface="Quicksand"/>
              <a:cs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724165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40" flipH="0" flipV="0">
            <a:off x="9953392" y="-661548"/>
            <a:ext cx="2697138" cy="2697138"/>
          </a:xfrm>
          <a:prstGeom prst="rect">
            <a:avLst/>
          </a:prstGeom>
        </p:spPr>
      </p:pic>
      <p:sp>
        <p:nvSpPr>
          <p:cNvPr id="2036293594" name=""/>
          <p:cNvSpPr txBox="1"/>
          <p:nvPr/>
        </p:nvSpPr>
        <p:spPr bwMode="auto">
          <a:xfrm flipH="0" flipV="0">
            <a:off x="3848547" y="2587622"/>
            <a:ext cx="183636" cy="366117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759711247" name=""/>
          <p:cNvSpPr txBox="1"/>
          <p:nvPr/>
        </p:nvSpPr>
        <p:spPr bwMode="auto">
          <a:xfrm flipH="0" flipV="0">
            <a:off x="3478248" y="2997558"/>
            <a:ext cx="183636" cy="366117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28692348" name=""/>
          <p:cNvSpPr/>
          <p:nvPr/>
        </p:nvSpPr>
        <p:spPr bwMode="auto">
          <a:xfrm flipH="0" flipV="0">
            <a:off x="-14490" y="6054022"/>
            <a:ext cx="12221056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75352543" name=""/>
          <p:cNvSpPr/>
          <p:nvPr/>
        </p:nvSpPr>
        <p:spPr bwMode="auto">
          <a:xfrm flipH="0" flipV="0">
            <a:off x="751041" y="1712098"/>
            <a:ext cx="5724382" cy="63495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2217567" name=""/>
          <p:cNvSpPr txBox="1"/>
          <p:nvPr/>
        </p:nvSpPr>
        <p:spPr bwMode="auto">
          <a:xfrm rot="0" flipH="0" flipV="0">
            <a:off x="751041" y="523018"/>
            <a:ext cx="6494191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Polymorphic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1178258321" name=""/>
          <p:cNvSpPr txBox="1"/>
          <p:nvPr/>
        </p:nvSpPr>
        <p:spPr bwMode="auto">
          <a:xfrm flipH="0" flipV="0">
            <a:off x="741319" y="2587622"/>
            <a:ext cx="7027540" cy="2545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94023" indent="-394023">
              <a:lnSpc>
                <a:spcPct val="114999"/>
              </a:lnSpc>
              <a:buFont typeface="Arial"/>
              <a:buChar char="•"/>
              <a:defRPr/>
            </a:pPr>
            <a:r>
              <a:rPr sz="2800">
                <a:latin typeface="Quicksand"/>
                <a:ea typeface="Quicksand"/>
                <a:cs typeface="Quicksand"/>
              </a:rPr>
              <a:t>One to One </a:t>
            </a:r>
            <a:endParaRPr sz="2800">
              <a:latin typeface="Quicksand"/>
              <a:ea typeface="Quicksand"/>
              <a:cs typeface="Quicksand"/>
            </a:endParaRPr>
          </a:p>
          <a:p>
            <a:pPr marL="394023" indent="-394023">
              <a:lnSpc>
                <a:spcPct val="114999"/>
              </a:lnSpc>
              <a:buFont typeface="Arial"/>
              <a:buChar char="•"/>
              <a:defRPr/>
            </a:pPr>
            <a:endParaRPr sz="2800">
              <a:latin typeface="Quicksand"/>
              <a:ea typeface="Quicksand"/>
              <a:cs typeface="Quicksand"/>
            </a:endParaRPr>
          </a:p>
          <a:p>
            <a:pPr marL="394023" indent="-394023">
              <a:lnSpc>
                <a:spcPct val="114999"/>
              </a:lnSpc>
              <a:buFont typeface="Arial"/>
              <a:buChar char="•"/>
              <a:defRPr/>
            </a:pPr>
            <a:r>
              <a:rPr sz="2800">
                <a:latin typeface="Quicksand"/>
                <a:ea typeface="Quicksand"/>
                <a:cs typeface="Quicksand"/>
              </a:rPr>
              <a:t>One to Many </a:t>
            </a:r>
            <a:endParaRPr sz="2800">
              <a:latin typeface="Quicksand"/>
              <a:ea typeface="Quicksand"/>
              <a:cs typeface="Quicksand"/>
            </a:endParaRPr>
          </a:p>
          <a:p>
            <a:pPr marL="394023" indent="-394023">
              <a:lnSpc>
                <a:spcPct val="114999"/>
              </a:lnSpc>
              <a:buFont typeface="Arial"/>
              <a:buChar char="•"/>
              <a:defRPr/>
            </a:pPr>
            <a:endParaRPr sz="2800">
              <a:latin typeface="Quicksand"/>
              <a:ea typeface="Quicksand"/>
              <a:cs typeface="Quicksand"/>
            </a:endParaRPr>
          </a:p>
          <a:p>
            <a:pPr marL="394023" indent="-394023">
              <a:lnSpc>
                <a:spcPct val="114999"/>
              </a:lnSpc>
              <a:buFont typeface="Arial"/>
              <a:buChar char="•"/>
              <a:defRPr/>
            </a:pPr>
            <a:r>
              <a:rPr sz="2800">
                <a:latin typeface="Quicksand"/>
                <a:ea typeface="Quicksand"/>
                <a:cs typeface="Quicksand"/>
              </a:rPr>
              <a:t>Many to Many</a:t>
            </a:r>
            <a:endParaRPr sz="2800">
              <a:latin typeface="Quicksand"/>
              <a:ea typeface="Quicksand"/>
              <a:cs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199950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40" flipH="0" flipV="0">
            <a:off x="9953392" y="-661548"/>
            <a:ext cx="2697138" cy="2697138"/>
          </a:xfrm>
          <a:prstGeom prst="rect">
            <a:avLst/>
          </a:prstGeom>
        </p:spPr>
      </p:pic>
      <p:sp>
        <p:nvSpPr>
          <p:cNvPr id="882486053" name=""/>
          <p:cNvSpPr txBox="1"/>
          <p:nvPr/>
        </p:nvSpPr>
        <p:spPr bwMode="auto">
          <a:xfrm flipH="0" flipV="0">
            <a:off x="3848547" y="2587622"/>
            <a:ext cx="183636" cy="3661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  <a:latin typeface="Quicksand"/>
              <a:cs typeface="Quicksand"/>
            </a:endParaRPr>
          </a:p>
        </p:txBody>
      </p:sp>
      <p:sp>
        <p:nvSpPr>
          <p:cNvPr id="2029729748" name=""/>
          <p:cNvSpPr txBox="1"/>
          <p:nvPr/>
        </p:nvSpPr>
        <p:spPr bwMode="auto">
          <a:xfrm flipH="0" flipV="0">
            <a:off x="3478248" y="2997558"/>
            <a:ext cx="183636" cy="3661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  <a:latin typeface="Quicksand"/>
              <a:cs typeface="Quicksand"/>
            </a:endParaRPr>
          </a:p>
        </p:txBody>
      </p:sp>
      <p:sp>
        <p:nvSpPr>
          <p:cNvPr id="137587318" name=""/>
          <p:cNvSpPr/>
          <p:nvPr/>
        </p:nvSpPr>
        <p:spPr bwMode="auto">
          <a:xfrm flipH="0" flipV="0">
            <a:off x="-14490" y="6054022"/>
            <a:ext cx="12221056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Quicksand"/>
              <a:cs typeface="Quicksand"/>
            </a:endParaRPr>
          </a:p>
        </p:txBody>
      </p:sp>
      <p:sp>
        <p:nvSpPr>
          <p:cNvPr id="710411082" name=""/>
          <p:cNvSpPr/>
          <p:nvPr/>
        </p:nvSpPr>
        <p:spPr bwMode="auto">
          <a:xfrm flipH="0" flipV="0">
            <a:off x="751041" y="1712098"/>
            <a:ext cx="5724382" cy="63495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Quicksand"/>
              <a:cs typeface="Quicksand"/>
            </a:endParaRPr>
          </a:p>
        </p:txBody>
      </p:sp>
      <p:sp>
        <p:nvSpPr>
          <p:cNvPr id="1377765656" name=""/>
          <p:cNvSpPr txBox="1"/>
          <p:nvPr/>
        </p:nvSpPr>
        <p:spPr bwMode="auto">
          <a:xfrm rot="0" flipH="0" flipV="0">
            <a:off x="751041" y="687019"/>
            <a:ext cx="8787993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4800" b="1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One to One and One to Many </a:t>
            </a:r>
            <a:endParaRPr sz="1800">
              <a:solidFill>
                <a:schemeClr val="tx1"/>
              </a:solidFill>
              <a:latin typeface="Quicksand"/>
              <a:cs typeface="Quicksand"/>
            </a:endParaRPr>
          </a:p>
        </p:txBody>
      </p:sp>
      <p:sp>
        <p:nvSpPr>
          <p:cNvPr id="1905126800" name=""/>
          <p:cNvSpPr txBox="1"/>
          <p:nvPr/>
        </p:nvSpPr>
        <p:spPr bwMode="auto">
          <a:xfrm flipH="0" flipV="0">
            <a:off x="676743" y="2005094"/>
            <a:ext cx="7062820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latin typeface="Quicksand"/>
              <a:cs typeface="Quicksand"/>
            </a:endParaRPr>
          </a:p>
        </p:txBody>
      </p:sp>
      <p:grpSp>
        <p:nvGrpSpPr>
          <p:cNvPr id="88025154" name=""/>
          <p:cNvGrpSpPr/>
          <p:nvPr/>
        </p:nvGrpSpPr>
        <p:grpSpPr bwMode="auto">
          <a:xfrm flipH="0" flipV="0">
            <a:off x="1043607" y="2069056"/>
            <a:ext cx="3934490" cy="1613423"/>
            <a:chOff x="0" y="0"/>
            <a:chExt cx="3934490" cy="1613423"/>
          </a:xfrm>
        </p:grpSpPr>
        <p:sp>
          <p:nvSpPr>
            <p:cNvPr id="1841132265" name=""/>
            <p:cNvSpPr/>
            <p:nvPr/>
          </p:nvSpPr>
          <p:spPr bwMode="auto">
            <a:xfrm flipH="0" flipV="0">
              <a:off x="0" y="0"/>
              <a:ext cx="3934490" cy="1613423"/>
            </a:xfrm>
            <a:prstGeom prst="flowChartAlternateProcess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>
                <a:latin typeface="Quicksand"/>
                <a:cs typeface="Quicksand"/>
              </a:endParaRPr>
            </a:p>
          </p:txBody>
        </p:sp>
        <p:sp>
          <p:nvSpPr>
            <p:cNvPr id="1550532472" name=""/>
            <p:cNvSpPr/>
            <p:nvPr/>
          </p:nvSpPr>
          <p:spPr bwMode="auto">
            <a:xfrm flipH="0" flipV="0">
              <a:off x="212292" y="438738"/>
              <a:ext cx="792558" cy="792558"/>
            </a:xfrm>
            <a:prstGeom prst="foldedCorner">
              <a:avLst>
                <a:gd name="adj" fmla="val 16667"/>
              </a:avLst>
            </a:prstGeom>
            <a:solidFill>
              <a:srgbClr val="E01B24"/>
            </a:solidFill>
            <a:ln w="12700" cap="flat" cmpd="sng" algn="ctr">
              <a:solidFill>
                <a:srgbClr val="A41A1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r>
                <a:rPr>
                  <a:latin typeface="Quicksand"/>
                  <a:ea typeface="Quicksand"/>
                  <a:cs typeface="Quicksand"/>
                </a:rPr>
                <a:t>Photo</a:t>
              </a:r>
              <a:endParaRPr>
                <a:latin typeface="Quicksand"/>
                <a:cs typeface="Quicksand"/>
              </a:endParaRPr>
            </a:p>
          </p:txBody>
        </p:sp>
        <p:sp>
          <p:nvSpPr>
            <p:cNvPr id="922624835" name=""/>
            <p:cNvSpPr/>
            <p:nvPr/>
          </p:nvSpPr>
          <p:spPr bwMode="auto">
            <a:xfrm flipH="0" flipV="0">
              <a:off x="2844824" y="438738"/>
              <a:ext cx="792558" cy="792558"/>
            </a:xfrm>
            <a:prstGeom prst="foldedCorner">
              <a:avLst>
                <a:gd name="adj" fmla="val 16667"/>
              </a:avLst>
            </a:prstGeom>
            <a:solidFill>
              <a:srgbClr val="E01B24"/>
            </a:solidFill>
            <a:ln w="12700" cap="flat" cmpd="sng" algn="ctr">
              <a:solidFill>
                <a:srgbClr val="A41A1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 algn="ctr">
                <a:defRPr/>
              </a:pPr>
              <a:r>
                <a:rPr sz="1600">
                  <a:latin typeface="Quicksand"/>
                  <a:ea typeface="Quicksand"/>
                  <a:cs typeface="Quicksand"/>
                </a:rPr>
                <a:t>PhotoComment</a:t>
              </a:r>
              <a:endParaRPr sz="1600">
                <a:latin typeface="Quicksand"/>
                <a:cs typeface="Quicksand"/>
              </a:endParaRPr>
            </a:p>
          </p:txBody>
        </p:sp>
        <p:sp>
          <p:nvSpPr>
            <p:cNvPr id="58131579" name=""/>
            <p:cNvSpPr/>
            <p:nvPr/>
          </p:nvSpPr>
          <p:spPr bwMode="auto">
            <a:xfrm flipH="0" flipV="0">
              <a:off x="1287908" y="367973"/>
              <a:ext cx="1330367" cy="34178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01B24"/>
            </a:solidFill>
            <a:ln w="12700" cap="flat" cmpd="sng" algn="ctr">
              <a:solidFill>
                <a:srgbClr val="A41A1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sz="1400">
                  <a:latin typeface="Quicksand"/>
                  <a:ea typeface="Quicksand"/>
                  <a:cs typeface="Quicksand"/>
                </a:rPr>
                <a:t>hasMany</a:t>
              </a:r>
              <a:endParaRPr sz="1200">
                <a:latin typeface="Quicksand"/>
                <a:cs typeface="Quicksand"/>
              </a:endParaRPr>
            </a:p>
          </p:txBody>
        </p:sp>
        <p:sp>
          <p:nvSpPr>
            <p:cNvPr id="1767448260" name=""/>
            <p:cNvSpPr/>
            <p:nvPr/>
          </p:nvSpPr>
          <p:spPr bwMode="auto">
            <a:xfrm flipH="0" flipV="0">
              <a:off x="1266679" y="948240"/>
              <a:ext cx="1372825" cy="410431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E01B24"/>
            </a:solidFill>
            <a:ln w="12700" cap="flat" cmpd="sng" algn="ctr">
              <a:solidFill>
                <a:srgbClr val="A41A1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sz="1400">
                  <a:latin typeface="Quicksand"/>
                  <a:ea typeface="Quicksand"/>
                  <a:cs typeface="Quicksand"/>
                </a:rPr>
                <a:t>belongsTo</a:t>
              </a:r>
              <a:endParaRPr sz="1400">
                <a:latin typeface="Quicksand"/>
                <a:cs typeface="Quicksand"/>
              </a:endParaRPr>
            </a:p>
          </p:txBody>
        </p:sp>
      </p:grpSp>
      <p:grpSp>
        <p:nvGrpSpPr>
          <p:cNvPr id="909025535" name=""/>
          <p:cNvGrpSpPr/>
          <p:nvPr/>
        </p:nvGrpSpPr>
        <p:grpSpPr bwMode="auto">
          <a:xfrm flipH="0" flipV="0">
            <a:off x="1064414" y="3738568"/>
            <a:ext cx="3934490" cy="1613423"/>
            <a:chOff x="0" y="0"/>
            <a:chExt cx="3934490" cy="1613423"/>
          </a:xfrm>
        </p:grpSpPr>
        <p:sp>
          <p:nvSpPr>
            <p:cNvPr id="1406787607" name=""/>
            <p:cNvSpPr/>
            <p:nvPr/>
          </p:nvSpPr>
          <p:spPr bwMode="auto">
            <a:xfrm flipH="0" flipV="0">
              <a:off x="0" y="0"/>
              <a:ext cx="3934490" cy="1613423"/>
            </a:xfrm>
            <a:prstGeom prst="flowChartAlternateProcess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>
                <a:latin typeface="Quicksand"/>
                <a:cs typeface="Quicksand"/>
              </a:endParaRPr>
            </a:p>
          </p:txBody>
        </p:sp>
        <p:sp>
          <p:nvSpPr>
            <p:cNvPr id="338294726" name=""/>
            <p:cNvSpPr/>
            <p:nvPr/>
          </p:nvSpPr>
          <p:spPr bwMode="auto">
            <a:xfrm flipH="0" flipV="0">
              <a:off x="212292" y="438738"/>
              <a:ext cx="792558" cy="792558"/>
            </a:xfrm>
            <a:prstGeom prst="foldedCorner">
              <a:avLst>
                <a:gd name="adj" fmla="val 16667"/>
              </a:avLst>
            </a:prstGeom>
            <a:solidFill>
              <a:srgbClr val="E01B24"/>
            </a:solidFill>
            <a:ln w="12700" cap="flat" cmpd="sng" algn="ctr">
              <a:solidFill>
                <a:srgbClr val="A41A1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r>
                <a:rPr>
                  <a:latin typeface="Quicksand"/>
                  <a:ea typeface="Quicksand"/>
                  <a:cs typeface="Quicksand"/>
                </a:rPr>
                <a:t>Vidio</a:t>
              </a:r>
              <a:endParaRPr>
                <a:latin typeface="Quicksand"/>
                <a:cs typeface="Quicksand"/>
              </a:endParaRPr>
            </a:p>
          </p:txBody>
        </p:sp>
        <p:sp>
          <p:nvSpPr>
            <p:cNvPr id="660901828" name=""/>
            <p:cNvSpPr/>
            <p:nvPr/>
          </p:nvSpPr>
          <p:spPr bwMode="auto">
            <a:xfrm flipH="0" flipV="0">
              <a:off x="2844824" y="438738"/>
              <a:ext cx="792558" cy="792558"/>
            </a:xfrm>
            <a:prstGeom prst="foldedCorner">
              <a:avLst>
                <a:gd name="adj" fmla="val 16667"/>
              </a:avLst>
            </a:prstGeom>
            <a:solidFill>
              <a:srgbClr val="E01B24"/>
            </a:solidFill>
            <a:ln w="12700" cap="flat" cmpd="sng" algn="ctr">
              <a:solidFill>
                <a:srgbClr val="A41A1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 algn="ctr">
                <a:defRPr/>
              </a:pPr>
              <a:r>
                <a:rPr sz="1600">
                  <a:latin typeface="Quicksand"/>
                  <a:ea typeface="Quicksand"/>
                  <a:cs typeface="Quicksand"/>
                </a:rPr>
                <a:t>Vidio </a:t>
              </a:r>
              <a:r>
                <a:rPr sz="1600">
                  <a:latin typeface="Quicksand"/>
                  <a:ea typeface="Quicksand"/>
                  <a:cs typeface="Quicksand"/>
                </a:rPr>
                <a:t>Coment</a:t>
              </a:r>
              <a:endParaRPr sz="1600">
                <a:latin typeface="Quicksand"/>
                <a:cs typeface="Quicksand"/>
              </a:endParaRPr>
            </a:p>
          </p:txBody>
        </p:sp>
        <p:sp>
          <p:nvSpPr>
            <p:cNvPr id="463976310" name=""/>
            <p:cNvSpPr/>
            <p:nvPr/>
          </p:nvSpPr>
          <p:spPr bwMode="auto">
            <a:xfrm flipH="0" flipV="0">
              <a:off x="1287908" y="367973"/>
              <a:ext cx="1330367" cy="34178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01B24"/>
            </a:solidFill>
            <a:ln w="12700" cap="flat" cmpd="sng" algn="ctr">
              <a:solidFill>
                <a:srgbClr val="A41A1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sz="1400">
                  <a:latin typeface="Quicksand"/>
                  <a:ea typeface="Quicksand"/>
                  <a:cs typeface="Quicksand"/>
                </a:rPr>
                <a:t>hasMany</a:t>
              </a:r>
              <a:endParaRPr sz="1200">
                <a:latin typeface="Quicksand"/>
                <a:cs typeface="Quicksand"/>
              </a:endParaRPr>
            </a:p>
          </p:txBody>
        </p:sp>
        <p:sp>
          <p:nvSpPr>
            <p:cNvPr id="1077718897" name=""/>
            <p:cNvSpPr/>
            <p:nvPr/>
          </p:nvSpPr>
          <p:spPr bwMode="auto">
            <a:xfrm flipH="0" flipV="0">
              <a:off x="1266679" y="948240"/>
              <a:ext cx="1372825" cy="410431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E01B24"/>
            </a:solidFill>
            <a:ln w="12700" cap="flat" cmpd="sng" algn="ctr">
              <a:solidFill>
                <a:srgbClr val="A41A1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sz="1400">
                  <a:latin typeface="Quicksand"/>
                  <a:ea typeface="Quicksand"/>
                  <a:cs typeface="Quicksand"/>
                </a:rPr>
                <a:t>belongsTo</a:t>
              </a:r>
              <a:endParaRPr sz="1400">
                <a:latin typeface="Quicksand"/>
                <a:cs typeface="Quicksand"/>
              </a:endParaRPr>
            </a:p>
          </p:txBody>
        </p:sp>
      </p:grpSp>
      <p:grpSp>
        <p:nvGrpSpPr>
          <p:cNvPr id="1937467366" name=""/>
          <p:cNvGrpSpPr/>
          <p:nvPr/>
        </p:nvGrpSpPr>
        <p:grpSpPr bwMode="auto">
          <a:xfrm>
            <a:off x="5968093" y="2077560"/>
            <a:ext cx="5486567" cy="3458935"/>
            <a:chOff x="0" y="0"/>
            <a:chExt cx="5486567" cy="3458935"/>
          </a:xfrm>
        </p:grpSpPr>
        <p:sp>
          <p:nvSpPr>
            <p:cNvPr id="594657237" name=""/>
            <p:cNvSpPr/>
            <p:nvPr/>
          </p:nvSpPr>
          <p:spPr bwMode="auto">
            <a:xfrm flipH="0" flipV="0">
              <a:off x="0" y="0"/>
              <a:ext cx="5486567" cy="3458935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>
                <a:latin typeface="Quicksand"/>
                <a:cs typeface="Quicksand"/>
              </a:endParaRPr>
            </a:p>
          </p:txBody>
        </p:sp>
        <p:sp>
          <p:nvSpPr>
            <p:cNvPr id="451977177" name=""/>
            <p:cNvSpPr/>
            <p:nvPr/>
          </p:nvSpPr>
          <p:spPr bwMode="auto">
            <a:xfrm flipH="0" flipV="0">
              <a:off x="242160" y="500465"/>
              <a:ext cx="904066" cy="904066"/>
            </a:xfrm>
            <a:prstGeom prst="foldedCorner">
              <a:avLst>
                <a:gd name="adj" fmla="val 16667"/>
              </a:avLst>
            </a:prstGeom>
            <a:solidFill>
              <a:srgbClr val="E01B24"/>
            </a:solidFill>
            <a:ln w="12700" cap="flat" cmpd="sng" algn="ctr">
              <a:solidFill>
                <a:srgbClr val="A41A1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r>
                <a:rPr>
                  <a:latin typeface="Quicksand"/>
                  <a:ea typeface="Quicksand"/>
                  <a:cs typeface="Quicksand"/>
                </a:rPr>
                <a:t>Photo</a:t>
              </a:r>
              <a:endParaRPr>
                <a:latin typeface="Quicksand"/>
                <a:cs typeface="Quicksand"/>
              </a:endParaRPr>
            </a:p>
          </p:txBody>
        </p:sp>
        <p:sp>
          <p:nvSpPr>
            <p:cNvPr id="1690486957" name=""/>
            <p:cNvSpPr/>
            <p:nvPr/>
          </p:nvSpPr>
          <p:spPr bwMode="auto">
            <a:xfrm flipH="0" flipV="0">
              <a:off x="4429801" y="500465"/>
              <a:ext cx="904066" cy="904066"/>
            </a:xfrm>
            <a:prstGeom prst="foldedCorner">
              <a:avLst>
                <a:gd name="adj" fmla="val 16667"/>
              </a:avLst>
            </a:prstGeom>
            <a:solidFill>
              <a:srgbClr val="E01B24"/>
            </a:solidFill>
            <a:ln w="12700" cap="flat" cmpd="sng" algn="ctr">
              <a:solidFill>
                <a:srgbClr val="A41A1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 algn="ctr">
                <a:defRPr/>
              </a:pPr>
              <a:r>
                <a:rPr>
                  <a:latin typeface="Quicksand"/>
                  <a:ea typeface="Quicksand"/>
                  <a:cs typeface="Quicksand"/>
                </a:rPr>
                <a:t>Vidio</a:t>
              </a:r>
              <a:endParaRPr>
                <a:latin typeface="Quicksand"/>
                <a:cs typeface="Quicksand"/>
              </a:endParaRPr>
            </a:p>
          </p:txBody>
        </p:sp>
        <p:sp>
          <p:nvSpPr>
            <p:cNvPr id="183029302" name=""/>
            <p:cNvSpPr/>
            <p:nvPr/>
          </p:nvSpPr>
          <p:spPr bwMode="auto">
            <a:xfrm rot="335799" flipH="0" flipV="0">
              <a:off x="1187803" y="938243"/>
              <a:ext cx="1291727" cy="389871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01B24"/>
            </a:solidFill>
            <a:ln w="12700" cap="flat" cmpd="sng" algn="ctr">
              <a:solidFill>
                <a:srgbClr val="A41A1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sz="1400">
                  <a:latin typeface="Quicksand"/>
                  <a:ea typeface="Quicksand"/>
                  <a:cs typeface="Quicksand"/>
                </a:rPr>
                <a:t>morphOne</a:t>
              </a:r>
              <a:endParaRPr sz="1200">
                <a:latin typeface="Quicksand"/>
                <a:cs typeface="Quicksand"/>
              </a:endParaRPr>
            </a:p>
          </p:txBody>
        </p:sp>
        <p:sp>
          <p:nvSpPr>
            <p:cNvPr id="1975720618" name=""/>
            <p:cNvSpPr/>
            <p:nvPr/>
          </p:nvSpPr>
          <p:spPr bwMode="auto">
            <a:xfrm rot="20824632" flipH="0" flipV="0">
              <a:off x="3048352" y="960414"/>
              <a:ext cx="1328788" cy="454895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E01B24"/>
            </a:solidFill>
            <a:ln w="12700" cap="flat" cmpd="sng" algn="ctr">
              <a:solidFill>
                <a:srgbClr val="A41A1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r>
                <a:rPr sz="1400">
                  <a:latin typeface="Quicksand"/>
                  <a:ea typeface="Quicksand"/>
                  <a:cs typeface="Quicksand"/>
                </a:rPr>
                <a:t>morphMany</a:t>
              </a:r>
              <a:endParaRPr sz="1400">
                <a:latin typeface="Quicksand"/>
                <a:cs typeface="Quicksand"/>
              </a:endParaRPr>
            </a:p>
          </p:txBody>
        </p:sp>
        <p:sp>
          <p:nvSpPr>
            <p:cNvPr id="22916292" name=""/>
            <p:cNvSpPr/>
            <p:nvPr/>
          </p:nvSpPr>
          <p:spPr bwMode="auto">
            <a:xfrm flipH="0" flipV="0">
              <a:off x="1875539" y="2162292"/>
              <a:ext cx="1864639" cy="505293"/>
            </a:xfrm>
            <a:prstGeom prst="foldedCorner">
              <a:avLst>
                <a:gd name="adj" fmla="val 16667"/>
              </a:avLst>
            </a:prstGeom>
            <a:solidFill>
              <a:srgbClr val="E01B24"/>
            </a:solidFill>
            <a:ln w="12700" cap="flat" cmpd="sng" algn="ctr">
              <a:solidFill>
                <a:srgbClr val="A41A1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 algn="ctr">
                <a:defRPr/>
              </a:pPr>
              <a:r>
                <a:rPr sz="1800">
                  <a:latin typeface="Quicksand"/>
                  <a:ea typeface="Quicksand"/>
                  <a:cs typeface="Quicksand"/>
                </a:rPr>
                <a:t>Commentable</a:t>
              </a:r>
              <a:endParaRPr sz="1800">
                <a:latin typeface="Quicksand"/>
                <a:cs typeface="Quicksand"/>
              </a:endParaRPr>
            </a:p>
          </p:txBody>
        </p:sp>
        <p:sp>
          <p:nvSpPr>
            <p:cNvPr id="2007192261" name=""/>
            <p:cNvSpPr/>
            <p:nvPr/>
          </p:nvSpPr>
          <p:spPr bwMode="auto">
            <a:xfrm rot="16199969" flipH="0" flipV="0">
              <a:off x="2490723" y="1615736"/>
              <a:ext cx="588255" cy="405519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E01B24"/>
            </a:solidFill>
            <a:ln w="12700" cap="flat" cmpd="sng" algn="ctr">
              <a:solidFill>
                <a:srgbClr val="A41A1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algn="ctr">
                <a:defRPr/>
              </a:pPr>
              <a:endParaRPr sz="1400">
                <a:latin typeface="Quicksand"/>
                <a:cs typeface="Quicksand"/>
              </a:endParaRPr>
            </a:p>
          </p:txBody>
        </p:sp>
      </p:grpSp>
      <p:sp>
        <p:nvSpPr>
          <p:cNvPr id="281137934" name=""/>
          <p:cNvSpPr txBox="1"/>
          <p:nvPr/>
        </p:nvSpPr>
        <p:spPr bwMode="auto">
          <a:xfrm flipH="0" flipV="0">
            <a:off x="7600687" y="4830318"/>
            <a:ext cx="2554115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>
                <a:latin typeface="Quicksand"/>
                <a:ea typeface="Quicksand"/>
                <a:cs typeface="Quicksand"/>
              </a:rPr>
              <a:t>commentable_id</a:t>
            </a:r>
            <a:endParaRPr>
              <a:latin typeface="Quicksand"/>
              <a:cs typeface="Quicksand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>
                <a:latin typeface="Quicksand"/>
                <a:ea typeface="Quicksand"/>
                <a:cs typeface="Quicksand"/>
              </a:rPr>
              <a:t>commentable_type</a:t>
            </a:r>
            <a:endParaRPr>
              <a:latin typeface="Quicksand"/>
              <a:cs typeface="Quicksand"/>
            </a:endParaRPr>
          </a:p>
        </p:txBody>
      </p:sp>
      <p:sp>
        <p:nvSpPr>
          <p:cNvPr id="1133196964" name=""/>
          <p:cNvSpPr/>
          <p:nvPr/>
        </p:nvSpPr>
        <p:spPr bwMode="auto">
          <a:xfrm flipH="0" flipV="0">
            <a:off x="8526927" y="3062179"/>
            <a:ext cx="452033" cy="452033"/>
          </a:xfrm>
          <a:prstGeom prst="ellipse">
            <a:avLst/>
          </a:prstGeom>
          <a:solidFill>
            <a:srgbClr val="E01B24"/>
          </a:solidFill>
          <a:ln w="12700" cap="flat" cmpd="sng" algn="ctr">
            <a:solidFill>
              <a:srgbClr val="A41A1A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latin typeface="Quicksand"/>
              <a:cs typeface="Quicksand"/>
            </a:endParaRPr>
          </a:p>
        </p:txBody>
      </p:sp>
      <p:sp>
        <p:nvSpPr>
          <p:cNvPr id="1307697725" name=""/>
          <p:cNvSpPr txBox="1"/>
          <p:nvPr/>
        </p:nvSpPr>
        <p:spPr bwMode="auto">
          <a:xfrm flipH="0" flipV="0">
            <a:off x="8186334" y="2696059"/>
            <a:ext cx="1179596" cy="3661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Quicksand"/>
                <a:ea typeface="Quicksand"/>
                <a:cs typeface="Quicksand"/>
              </a:rPr>
              <a:t>morphTo</a:t>
            </a:r>
            <a:endParaRPr>
              <a:latin typeface="Quicksand"/>
              <a:cs typeface="Quicksand"/>
            </a:endParaRPr>
          </a:p>
        </p:txBody>
      </p:sp>
      <p:sp>
        <p:nvSpPr>
          <p:cNvPr id="1616682910" name=""/>
          <p:cNvSpPr txBox="1"/>
          <p:nvPr/>
        </p:nvSpPr>
        <p:spPr bwMode="auto">
          <a:xfrm flipH="0" flipV="0">
            <a:off x="2280678" y="5486829"/>
            <a:ext cx="1968719" cy="3661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Quicksand"/>
                <a:ea typeface="Quicksand"/>
                <a:cs typeface="Quicksand"/>
              </a:rPr>
              <a:t>non polymorphic</a:t>
            </a:r>
            <a:endParaRPr>
              <a:latin typeface="Quicksand"/>
              <a:cs typeface="Quicksand"/>
            </a:endParaRPr>
          </a:p>
        </p:txBody>
      </p:sp>
      <p:sp>
        <p:nvSpPr>
          <p:cNvPr id="400400397" name=""/>
          <p:cNvSpPr txBox="1"/>
          <p:nvPr/>
        </p:nvSpPr>
        <p:spPr bwMode="auto">
          <a:xfrm flipH="0" flipV="0">
            <a:off x="7870428" y="5623012"/>
            <a:ext cx="1506041" cy="36612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latin typeface="Quicksand"/>
                <a:ea typeface="Quicksand"/>
                <a:cs typeface="Quicksand"/>
              </a:rPr>
              <a:t>polymorphic</a:t>
            </a:r>
            <a:endParaRPr>
              <a:latin typeface="Quicksand"/>
              <a:cs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ONLYOFFICE/8.2.0.143</Application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11</dc:title>
  <dc:subject>Tutorial Laravel 11 untuk linux</dc:subject>
  <dc:creator>Aria</dc:creator>
  <cp:keywords/>
  <dc:description/>
  <cp:lastModifiedBy/>
  <cp:revision>9</cp:revision>
  <dcterms:modified xsi:type="dcterms:W3CDTF">2025-01-31T07:07:10Z</dcterms:modified>
</cp:coreProperties>
</file>