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96561-5AEE-4AF5-BB5A-52AEBA53D2F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37824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73940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75769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31B620-B118-49EF-E691-F12EDC4B345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27695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319627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9659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7F8346-8AB2-D6F0-CC69-DC6CF76FD89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50241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45276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23641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AF451F-D208-00BF-BD6A-3DBA734F527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98618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14629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01499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9DF003-8F4F-179D-CE31-7F0DD945454E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4167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766181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733277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6C494C-36BB-58C2-140B-94AB679159C0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media1.sv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515055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7248778" name="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1694130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877466988" name=""/>
          <p:cNvSpPr txBox="1"/>
          <p:nvPr/>
        </p:nvSpPr>
        <p:spPr bwMode="auto">
          <a:xfrm rot="0" flipH="0" flipV="0">
            <a:off x="5793015" y="3909889"/>
            <a:ext cx="392754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MVC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187456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737464" flipH="0" flipV="0">
            <a:off x="-730480" y="5007079"/>
            <a:ext cx="2697138" cy="2697138"/>
          </a:xfrm>
          <a:prstGeom prst="rect">
            <a:avLst/>
          </a:prstGeom>
        </p:spPr>
      </p:pic>
      <p:sp>
        <p:nvSpPr>
          <p:cNvPr id="1656560904" name=""/>
          <p:cNvSpPr txBox="1"/>
          <p:nvPr/>
        </p:nvSpPr>
        <p:spPr bwMode="auto">
          <a:xfrm rot="0" flipH="0" flipV="0">
            <a:off x="751042" y="523021"/>
            <a:ext cx="6317061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Apa Itu MVC ?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2005313876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195538" name=""/>
          <p:cNvSpPr/>
          <p:nvPr/>
        </p:nvSpPr>
        <p:spPr bwMode="auto">
          <a:xfrm flipH="0" flipV="0">
            <a:off x="751042" y="1650997"/>
            <a:ext cx="5935341" cy="63498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9490574" name=""/>
          <p:cNvSpPr txBox="1"/>
          <p:nvPr/>
        </p:nvSpPr>
        <p:spPr bwMode="auto">
          <a:xfrm flipH="0" flipV="0">
            <a:off x="682942" y="2158999"/>
            <a:ext cx="6220594" cy="30788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Model-View-Controller atau yang dapat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disingkat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menjadi MVC adalah sebuah pola arsitektur dalam membuat aplikasi dengan cara memisahkan code menjadi tiga bagian yaitu :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Model, View,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dan </a:t>
            </a:r>
            <a:r>
              <a:rPr lang="en-US" sz="2800" b="1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Controller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.</a:t>
            </a:r>
            <a:endParaRPr sz="8000" b="0" i="0" u="none" strike="noStrike" cap="none" spc="0">
              <a:solidFill>
                <a:schemeClr val="tx1"/>
              </a:solidFill>
              <a:latin typeface="Quicksand"/>
              <a:cs typeface="Quicksand"/>
            </a:endParaRPr>
          </a:p>
        </p:txBody>
      </p:sp>
      <p:sp>
        <p:nvSpPr>
          <p:cNvPr id="1958543703" name=""/>
          <p:cNvSpPr/>
          <p:nvPr/>
        </p:nvSpPr>
        <p:spPr bwMode="auto">
          <a:xfrm rot="0" flipH="0" flipV="0">
            <a:off x="7701683" y="2029600"/>
            <a:ext cx="2936874" cy="2936874"/>
          </a:xfrm>
          <a:prstGeom prst="donut">
            <a:avLst>
              <a:gd name="adj" fmla="val 8273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Quicksand"/>
              <a:cs typeface="Quicksand"/>
            </a:endParaRPr>
          </a:p>
        </p:txBody>
      </p:sp>
      <p:pic>
        <p:nvPicPr>
          <p:cNvPr id="3852013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2" flipH="0" flipV="0">
            <a:off x="9826393" y="-647733"/>
            <a:ext cx="2697138" cy="2697138"/>
          </a:xfrm>
          <a:prstGeom prst="rect">
            <a:avLst/>
          </a:prstGeom>
        </p:spPr>
      </p:pic>
      <p:pic>
        <p:nvPicPr>
          <p:cNvPr id="140266556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472062" y="1426663"/>
            <a:ext cx="1396116" cy="1396116"/>
          </a:xfrm>
          <a:prstGeom prst="rect">
            <a:avLst/>
          </a:prstGeom>
        </p:spPr>
      </p:pic>
      <p:pic>
        <p:nvPicPr>
          <p:cNvPr id="3930889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7268988" y="3498037"/>
            <a:ext cx="1396116" cy="1396116"/>
          </a:xfrm>
          <a:prstGeom prst="rect">
            <a:avLst/>
          </a:prstGeom>
        </p:spPr>
      </p:pic>
      <p:pic>
        <p:nvPicPr>
          <p:cNvPr id="1308035580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9778845" y="3498037"/>
            <a:ext cx="1396116" cy="13961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l"/>
      </p:transition>
    </mc:Choice>
    <mc:Fallback>
      <p:transition spd="slow" advClick="1">
        <p:push dir="l"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990944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209" flipH="0" flipV="0">
            <a:off x="9953394" y="-661550"/>
            <a:ext cx="2697138" cy="2697138"/>
          </a:xfrm>
          <a:prstGeom prst="rect">
            <a:avLst/>
          </a:prstGeom>
        </p:spPr>
      </p:pic>
      <p:sp>
        <p:nvSpPr>
          <p:cNvPr id="441807133" name=""/>
          <p:cNvSpPr txBox="1"/>
          <p:nvPr/>
        </p:nvSpPr>
        <p:spPr bwMode="auto">
          <a:xfrm flipH="0" flipV="0">
            <a:off x="3848549" y="2587624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91514245" name=""/>
          <p:cNvSpPr txBox="1"/>
          <p:nvPr/>
        </p:nvSpPr>
        <p:spPr bwMode="auto">
          <a:xfrm flipH="0" flipV="0">
            <a:off x="3478249" y="2997558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73027271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4983988" name=""/>
          <p:cNvSpPr/>
          <p:nvPr/>
        </p:nvSpPr>
        <p:spPr bwMode="auto">
          <a:xfrm flipH="0" flipV="0">
            <a:off x="751041" y="1712099"/>
            <a:ext cx="2819025" cy="63497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939770" name=""/>
          <p:cNvSpPr txBox="1"/>
          <p:nvPr/>
        </p:nvSpPr>
        <p:spPr bwMode="auto">
          <a:xfrm rot="0" flipH="0" flipV="0">
            <a:off x="751041" y="523020"/>
            <a:ext cx="2911563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Model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323876526" name=""/>
          <p:cNvSpPr txBox="1"/>
          <p:nvPr/>
        </p:nvSpPr>
        <p:spPr bwMode="auto">
          <a:xfrm flipH="0" flipV="0">
            <a:off x="682941" y="2158999"/>
            <a:ext cx="6297273" cy="2225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0" i="0" u="none" strike="noStrike" cap="none" spc="0">
                <a:solidFill>
                  <a:schemeClr val="tx1"/>
                </a:solidFill>
                <a:latin typeface="Quicksand"/>
                <a:cs typeface="Quicksand"/>
              </a:rPr>
              <a:t>Bagian yang bertugas untuk mengatur, menyiapkan, memanipulasi dan mengorganisasikan model, table, dan data yang ada di database.</a:t>
            </a:r>
            <a:endParaRPr sz="2600" b="0" i="0" u="none" strike="noStrike" cap="none" spc="0">
              <a:solidFill>
                <a:schemeClr val="tx1"/>
              </a:solidFill>
              <a:latin typeface="Quicksand"/>
              <a:cs typeface="Quicksand"/>
            </a:endParaRPr>
          </a:p>
        </p:txBody>
      </p:sp>
      <p:pic>
        <p:nvPicPr>
          <p:cNvPr id="186701645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472338" y="1633037"/>
            <a:ext cx="2887965" cy="2887965"/>
          </a:xfrm>
          <a:prstGeom prst="rect">
            <a:avLst/>
          </a:prstGeom>
        </p:spPr>
      </p:pic>
      <p:pic>
        <p:nvPicPr>
          <p:cNvPr id="5911851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40" flipH="0" flipV="0">
            <a:off x="-2313945" y="-647732"/>
            <a:ext cx="2697138" cy="2697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l"/>
      </p:transition>
    </mc:Choice>
    <mc:Fallback>
      <p:transition spd="slow" advClick="1">
        <p:push dir="l"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230760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3" flipH="0" flipV="0">
            <a:off x="10066401" y="4246247"/>
            <a:ext cx="2697138" cy="2697138"/>
          </a:xfrm>
          <a:prstGeom prst="rect">
            <a:avLst/>
          </a:prstGeom>
        </p:spPr>
      </p:pic>
      <p:sp>
        <p:nvSpPr>
          <p:cNvPr id="499055488" name=""/>
          <p:cNvSpPr txBox="1"/>
          <p:nvPr/>
        </p:nvSpPr>
        <p:spPr bwMode="auto">
          <a:xfrm flipH="0" flipV="0">
            <a:off x="3848548" y="2587623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62817311" name=""/>
          <p:cNvSpPr txBox="1"/>
          <p:nvPr/>
        </p:nvSpPr>
        <p:spPr bwMode="auto">
          <a:xfrm flipH="0" flipV="0">
            <a:off x="3478248" y="2997558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78405536" name=""/>
          <p:cNvSpPr/>
          <p:nvPr/>
        </p:nvSpPr>
        <p:spPr bwMode="auto">
          <a:xfrm flipH="0" flipV="0">
            <a:off x="-14490" y="6054023"/>
            <a:ext cx="12221057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620433" name=""/>
          <p:cNvSpPr/>
          <p:nvPr/>
        </p:nvSpPr>
        <p:spPr bwMode="auto">
          <a:xfrm flipH="0" flipV="0">
            <a:off x="751041" y="1712099"/>
            <a:ext cx="2819025" cy="63496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055357" name=""/>
          <p:cNvSpPr txBox="1"/>
          <p:nvPr/>
        </p:nvSpPr>
        <p:spPr bwMode="auto">
          <a:xfrm rot="0" flipH="0" flipV="0">
            <a:off x="751041" y="523019"/>
            <a:ext cx="2915163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View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332373369" name=""/>
          <p:cNvSpPr txBox="1"/>
          <p:nvPr/>
        </p:nvSpPr>
        <p:spPr bwMode="auto">
          <a:xfrm flipH="0" flipV="0">
            <a:off x="682940" y="2158998"/>
            <a:ext cx="6333272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0" i="0" u="none" strike="noStrike" cap="none" spc="0">
                <a:solidFill>
                  <a:schemeClr val="tx1"/>
                </a:solidFill>
                <a:latin typeface="Quicksand"/>
                <a:cs typeface="Quicksand"/>
              </a:rPr>
              <a:t>Bagian yang bertugas untuk menampilkan database dan informasi dalam bentuk GUI kepada user (pengguna)</a:t>
            </a:r>
            <a:endParaRPr sz="2600" b="0" i="0" u="none" strike="noStrike" cap="none" spc="0">
              <a:solidFill>
                <a:schemeClr val="tx1"/>
              </a:solidFill>
              <a:latin typeface="Quicksand"/>
              <a:cs typeface="Quicksand"/>
            </a:endParaRPr>
          </a:p>
        </p:txBody>
      </p:sp>
      <p:pic>
        <p:nvPicPr>
          <p:cNvPr id="99725306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558124" y="1525827"/>
            <a:ext cx="2807211" cy="2807211"/>
          </a:xfrm>
          <a:prstGeom prst="rect">
            <a:avLst/>
          </a:prstGeom>
        </p:spPr>
      </p:pic>
      <p:pic>
        <p:nvPicPr>
          <p:cNvPr id="2962450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4" flipH="0" flipV="0">
            <a:off x="-2122368" y="-580829"/>
            <a:ext cx="2697138" cy="2697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l"/>
      </p:transition>
    </mc:Choice>
    <mc:Fallback>
      <p:transition spd="slow" advClick="1">
        <p:push dir="l"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213023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3" flipH="0" flipV="0">
            <a:off x="9953393" y="-661549"/>
            <a:ext cx="2697138" cy="2697138"/>
          </a:xfrm>
          <a:prstGeom prst="rect">
            <a:avLst/>
          </a:prstGeom>
        </p:spPr>
      </p:pic>
      <p:sp>
        <p:nvSpPr>
          <p:cNvPr id="193859404" name=""/>
          <p:cNvSpPr txBox="1"/>
          <p:nvPr/>
        </p:nvSpPr>
        <p:spPr bwMode="auto">
          <a:xfrm flipH="0" flipV="0">
            <a:off x="3848548" y="2587623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4734250" name=""/>
          <p:cNvSpPr txBox="1"/>
          <p:nvPr/>
        </p:nvSpPr>
        <p:spPr bwMode="auto">
          <a:xfrm flipH="0" flipV="0">
            <a:off x="3478248" y="2997558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07932081" name=""/>
          <p:cNvSpPr/>
          <p:nvPr/>
        </p:nvSpPr>
        <p:spPr bwMode="auto">
          <a:xfrm flipH="0" flipV="0">
            <a:off x="-14490" y="6054023"/>
            <a:ext cx="12221057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451778" name=""/>
          <p:cNvSpPr/>
          <p:nvPr/>
        </p:nvSpPr>
        <p:spPr bwMode="auto">
          <a:xfrm flipH="0" flipV="0">
            <a:off x="751040" y="1712099"/>
            <a:ext cx="4453208" cy="63496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333165" name=""/>
          <p:cNvSpPr txBox="1"/>
          <p:nvPr/>
        </p:nvSpPr>
        <p:spPr bwMode="auto">
          <a:xfrm rot="0" flipH="0" flipV="0">
            <a:off x="751041" y="523019"/>
            <a:ext cx="4740313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Controller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519698716" name=""/>
          <p:cNvSpPr txBox="1"/>
          <p:nvPr/>
        </p:nvSpPr>
        <p:spPr bwMode="auto">
          <a:xfrm flipH="0" flipV="0">
            <a:off x="682940" y="2158998"/>
            <a:ext cx="6330392" cy="1371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0" i="0" u="none" strike="noStrike" cap="none" spc="0">
                <a:solidFill>
                  <a:schemeClr val="tx1"/>
                </a:solidFill>
                <a:latin typeface="Quicksand"/>
                <a:cs typeface="Quicksand"/>
              </a:rPr>
              <a:t>Bagian yang bertugas untuk mengatur dan menghubungkan model dan view.</a:t>
            </a:r>
            <a:endParaRPr sz="2600" b="0" i="0" u="none" strike="noStrike" cap="none" spc="0">
              <a:solidFill>
                <a:schemeClr val="tx1"/>
              </a:solidFill>
              <a:latin typeface="Quicksand"/>
              <a:cs typeface="Quicksand"/>
            </a:endParaRPr>
          </a:p>
        </p:txBody>
      </p:sp>
      <p:pic>
        <p:nvPicPr>
          <p:cNvPr id="204874764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395988" y="1957183"/>
            <a:ext cx="2702135" cy="2702135"/>
          </a:xfrm>
          <a:prstGeom prst="rect">
            <a:avLst/>
          </a:prstGeom>
        </p:spPr>
      </p:pic>
      <p:pic>
        <p:nvPicPr>
          <p:cNvPr id="207831475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40" flipH="0" flipV="0">
            <a:off x="-2169605" y="4246246"/>
            <a:ext cx="2697138" cy="2697138"/>
          </a:xfrm>
          <a:prstGeom prst="rect">
            <a:avLst/>
          </a:prstGeom>
        </p:spPr>
      </p:pic>
      <p:pic>
        <p:nvPicPr>
          <p:cNvPr id="14132732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737396" flipH="0" flipV="0">
            <a:off x="11476034" y="5007078"/>
            <a:ext cx="2697138" cy="2697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l"/>
      </p:transition>
    </mc:Choice>
    <mc:Fallback>
      <p:transition spd="slow" advClick="1">
        <p:push dir="l"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45923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737431" flipH="0" flipV="0">
            <a:off x="-730479" y="5007078"/>
            <a:ext cx="2697138" cy="2697138"/>
          </a:xfrm>
          <a:prstGeom prst="rect">
            <a:avLst/>
          </a:prstGeom>
        </p:spPr>
      </p:pic>
      <p:sp>
        <p:nvSpPr>
          <p:cNvPr id="104818230" name=""/>
          <p:cNvSpPr txBox="1"/>
          <p:nvPr/>
        </p:nvSpPr>
        <p:spPr bwMode="auto">
          <a:xfrm rot="0" flipH="0" flipV="0">
            <a:off x="751041" y="523020"/>
            <a:ext cx="6323540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Alur MVC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1914013838" name=""/>
          <p:cNvSpPr/>
          <p:nvPr/>
        </p:nvSpPr>
        <p:spPr bwMode="auto">
          <a:xfrm flipH="0" flipV="0">
            <a:off x="-14490" y="6054023"/>
            <a:ext cx="12221057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664558" name=""/>
          <p:cNvSpPr/>
          <p:nvPr/>
        </p:nvSpPr>
        <p:spPr bwMode="auto">
          <a:xfrm flipH="0" flipV="0">
            <a:off x="751041" y="1650997"/>
            <a:ext cx="5935340" cy="63497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1188962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40" flipH="0" flipV="0">
            <a:off x="9826392" y="-647732"/>
            <a:ext cx="2697138" cy="2697138"/>
          </a:xfrm>
          <a:prstGeom prst="rect">
            <a:avLst/>
          </a:prstGeom>
        </p:spPr>
      </p:pic>
      <p:sp>
        <p:nvSpPr>
          <p:cNvPr id="2012127041" name=""/>
          <p:cNvSpPr/>
          <p:nvPr/>
        </p:nvSpPr>
        <p:spPr bwMode="auto">
          <a:xfrm flipH="0" flipV="0">
            <a:off x="4240249" y="3537154"/>
            <a:ext cx="1904999" cy="1714500"/>
          </a:xfrm>
          <a:prstGeom prst="bentUpArrow">
            <a:avLst>
              <a:gd name="adj1" fmla="val 12789"/>
              <a:gd name="adj2" fmla="val 18055"/>
              <a:gd name="adj3" fmla="val 28876"/>
            </a:avLst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688040" name=""/>
          <p:cNvSpPr/>
          <p:nvPr/>
        </p:nvSpPr>
        <p:spPr bwMode="auto">
          <a:xfrm rot="16199969" flipH="1" flipV="1">
            <a:off x="6277624" y="3537154"/>
            <a:ext cx="1904999" cy="1714500"/>
          </a:xfrm>
          <a:prstGeom prst="bentUpArrow">
            <a:avLst>
              <a:gd name="adj1" fmla="val 12789"/>
              <a:gd name="adj2" fmla="val 18055"/>
              <a:gd name="adj3" fmla="val 28876"/>
            </a:avLst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56798" name=""/>
          <p:cNvSpPr/>
          <p:nvPr/>
        </p:nvSpPr>
        <p:spPr bwMode="auto">
          <a:xfrm rot="10799989" flipH="0" flipV="0">
            <a:off x="3287749" y="2571750"/>
            <a:ext cx="1904999" cy="1714500"/>
          </a:xfrm>
          <a:prstGeom prst="bentUpArrow">
            <a:avLst>
              <a:gd name="adj1" fmla="val 12789"/>
              <a:gd name="adj2" fmla="val 18055"/>
              <a:gd name="adj3" fmla="val 28876"/>
            </a:avLst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6069003" name=""/>
          <p:cNvSpPr/>
          <p:nvPr/>
        </p:nvSpPr>
        <p:spPr bwMode="auto">
          <a:xfrm rot="5399977" flipH="1" flipV="1">
            <a:off x="7074582" y="2571750"/>
            <a:ext cx="1904999" cy="1714500"/>
          </a:xfrm>
          <a:prstGeom prst="bentUpArrow">
            <a:avLst>
              <a:gd name="adj1" fmla="val 12789"/>
              <a:gd name="adj2" fmla="val 18055"/>
              <a:gd name="adj3" fmla="val 28876"/>
            </a:avLst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95282785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329187" y="3855538"/>
            <a:ext cx="1396116" cy="1396116"/>
          </a:xfrm>
          <a:prstGeom prst="rect">
            <a:avLst/>
          </a:prstGeom>
        </p:spPr>
      </p:pic>
      <p:pic>
        <p:nvPicPr>
          <p:cNvPr id="102746634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447191" y="2032883"/>
            <a:ext cx="1396116" cy="1396116"/>
          </a:xfrm>
          <a:prstGeom prst="rect">
            <a:avLst/>
          </a:prstGeom>
        </p:spPr>
      </p:pic>
      <p:pic>
        <p:nvPicPr>
          <p:cNvPr id="1277547767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2762095" y="3928955"/>
            <a:ext cx="1396116" cy="1396116"/>
          </a:xfrm>
          <a:prstGeom prst="rect">
            <a:avLst/>
          </a:prstGeom>
        </p:spPr>
      </p:pic>
      <p:sp>
        <p:nvSpPr>
          <p:cNvPr id="1068923901" name=""/>
          <p:cNvSpPr txBox="1"/>
          <p:nvPr/>
        </p:nvSpPr>
        <p:spPr bwMode="auto">
          <a:xfrm flipH="0" flipV="0">
            <a:off x="5037380" y="4567848"/>
            <a:ext cx="31073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</a:t>
            </a:r>
            <a:endParaRPr/>
          </a:p>
        </p:txBody>
      </p:sp>
      <p:sp>
        <p:nvSpPr>
          <p:cNvPr id="259605023" name=""/>
          <p:cNvSpPr txBox="1"/>
          <p:nvPr/>
        </p:nvSpPr>
        <p:spPr bwMode="auto">
          <a:xfrm flipH="0" flipV="0">
            <a:off x="7230124" y="4567848"/>
            <a:ext cx="31217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2</a:t>
            </a:r>
            <a:endParaRPr/>
          </a:p>
        </p:txBody>
      </p:sp>
      <p:sp>
        <p:nvSpPr>
          <p:cNvPr id="68984756" name=""/>
          <p:cNvSpPr txBox="1"/>
          <p:nvPr/>
        </p:nvSpPr>
        <p:spPr bwMode="auto">
          <a:xfrm flipH="0" flipV="0">
            <a:off x="7871168" y="2205630"/>
            <a:ext cx="31289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3</a:t>
            </a:r>
            <a:endParaRPr/>
          </a:p>
        </p:txBody>
      </p:sp>
      <p:sp>
        <p:nvSpPr>
          <p:cNvPr id="478065340" name=""/>
          <p:cNvSpPr txBox="1"/>
          <p:nvPr/>
        </p:nvSpPr>
        <p:spPr bwMode="auto">
          <a:xfrm flipH="0" flipV="0">
            <a:off x="4084521" y="2205630"/>
            <a:ext cx="31217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4</a:t>
            </a:r>
            <a:endParaRPr/>
          </a:p>
        </p:txBody>
      </p:sp>
      <p:pic>
        <p:nvPicPr>
          <p:cNvPr id="7050146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40" flipH="0" flipV="0">
            <a:off x="-2206055" y="-661548"/>
            <a:ext cx="2697138" cy="2697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l"/>
      </p:transition>
    </mc:Choice>
    <mc:Fallback>
      <p:transition spd="slow" advClick="1">
        <p:push dir="l"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529436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7061884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982478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1461013658" name=""/>
          <p:cNvSpPr txBox="1"/>
          <p:nvPr/>
        </p:nvSpPr>
        <p:spPr bwMode="auto">
          <a:xfrm rot="0" flipH="0" flipV="0">
            <a:off x="5793014" y="3909888"/>
            <a:ext cx="401140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Instalasi Laravel</a:t>
            </a:r>
            <a:endParaRPr sz="2800"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11</dc:title>
  <dc:subject>Tutorial Laravel 11 untuk linux</dc:subject>
  <dc:creator>Aria</dc:creator>
  <cp:keywords/>
  <dc:description/>
  <cp:lastModifiedBy/>
  <cp:revision>9</cp:revision>
  <dcterms:modified xsi:type="dcterms:W3CDTF">2025-01-30T10:01:09Z</dcterms:modified>
</cp:coreProperties>
</file>