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63"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0" d="100"/>
          <a:sy n="80" d="100"/>
        </p:scale>
        <p:origin x="37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E59CA7-9BEF-4A08-AEE3-7A8B6FAD635B}" type="datetimeFigureOut">
              <a:rPr lang="en-US" smtClean="0"/>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79FC3A-D9D4-46C7-8507-271CEE0DBAD5}" type="slidenum">
              <a:rPr lang="en-US" smtClean="0"/>
              <a:t>‹#›</a:t>
            </a:fld>
            <a:endParaRPr lang="en-US"/>
          </a:p>
        </p:txBody>
      </p:sp>
    </p:spTree>
    <p:extLst>
      <p:ext uri="{BB962C8B-B14F-4D97-AF65-F5344CB8AC3E}">
        <p14:creationId xmlns:p14="http://schemas.microsoft.com/office/powerpoint/2010/main" val="3961194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E59CA7-9BEF-4A08-AEE3-7A8B6FAD635B}" type="datetimeFigureOut">
              <a:rPr lang="en-US" smtClean="0"/>
              <a:t>2/17/2025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79FC3A-D9D4-46C7-8507-271CEE0DBAD5}" type="slidenum">
              <a:rPr lang="en-US" smtClean="0"/>
              <a:t>‹#›</a:t>
            </a:fld>
            <a:endParaRPr lang="en-US"/>
          </a:p>
        </p:txBody>
      </p:sp>
    </p:spTree>
    <p:extLst>
      <p:ext uri="{BB962C8B-B14F-4D97-AF65-F5344CB8AC3E}">
        <p14:creationId xmlns:p14="http://schemas.microsoft.com/office/powerpoint/2010/main" val="1097421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E59CA7-9BEF-4A08-AEE3-7A8B6FAD635B}" type="datetimeFigureOut">
              <a:rPr lang="en-US" smtClean="0"/>
              <a:t>2/17/2025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79FC3A-D9D4-46C7-8507-271CEE0DBAD5}" type="slidenum">
              <a:rPr lang="en-US" smtClean="0"/>
              <a:t>‹#›</a:t>
            </a:fld>
            <a:endParaRPr lang="en-US"/>
          </a:p>
        </p:txBody>
      </p:sp>
    </p:spTree>
    <p:extLst>
      <p:ext uri="{BB962C8B-B14F-4D97-AF65-F5344CB8AC3E}">
        <p14:creationId xmlns:p14="http://schemas.microsoft.com/office/powerpoint/2010/main" val="771827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E59CA7-9BEF-4A08-AEE3-7A8B6FAD635B}" type="datetimeFigureOut">
              <a:rPr lang="en-US" smtClean="0"/>
              <a:t>2/17/2025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79FC3A-D9D4-46C7-8507-271CEE0DBAD5}"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77498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E59CA7-9BEF-4A08-AEE3-7A8B6FAD635B}" type="datetimeFigureOut">
              <a:rPr lang="en-US" smtClean="0"/>
              <a:t>2/17/2025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79FC3A-D9D4-46C7-8507-271CEE0DBAD5}" type="slidenum">
              <a:rPr lang="en-US" smtClean="0"/>
              <a:t>‹#›</a:t>
            </a:fld>
            <a:endParaRPr lang="en-US"/>
          </a:p>
        </p:txBody>
      </p:sp>
    </p:spTree>
    <p:extLst>
      <p:ext uri="{BB962C8B-B14F-4D97-AF65-F5344CB8AC3E}">
        <p14:creationId xmlns:p14="http://schemas.microsoft.com/office/powerpoint/2010/main" val="2589390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E59CA7-9BEF-4A08-AEE3-7A8B6FAD635B}" type="datetimeFigureOut">
              <a:rPr lang="en-US" smtClean="0"/>
              <a:t>2/17/2025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79FC3A-D9D4-46C7-8507-271CEE0DBAD5}" type="slidenum">
              <a:rPr lang="en-US" smtClean="0"/>
              <a:t>‹#›</a:t>
            </a:fld>
            <a:endParaRPr lang="en-US"/>
          </a:p>
        </p:txBody>
      </p:sp>
    </p:spTree>
    <p:extLst>
      <p:ext uri="{BB962C8B-B14F-4D97-AF65-F5344CB8AC3E}">
        <p14:creationId xmlns:p14="http://schemas.microsoft.com/office/powerpoint/2010/main" val="2706808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E59CA7-9BEF-4A08-AEE3-7A8B6FAD635B}" type="datetimeFigureOut">
              <a:rPr lang="en-US" smtClean="0"/>
              <a:t>2/17/2025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79FC3A-D9D4-46C7-8507-271CEE0DBAD5}" type="slidenum">
              <a:rPr lang="en-US" smtClean="0"/>
              <a:t>‹#›</a:t>
            </a:fld>
            <a:endParaRPr lang="en-US"/>
          </a:p>
        </p:txBody>
      </p:sp>
    </p:spTree>
    <p:extLst>
      <p:ext uri="{BB962C8B-B14F-4D97-AF65-F5344CB8AC3E}">
        <p14:creationId xmlns:p14="http://schemas.microsoft.com/office/powerpoint/2010/main" val="2563472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E59CA7-9BEF-4A08-AEE3-7A8B6FAD635B}" type="datetimeFigureOut">
              <a:rPr lang="en-US" smtClean="0"/>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79FC3A-D9D4-46C7-8507-271CEE0DBAD5}" type="slidenum">
              <a:rPr lang="en-US" smtClean="0"/>
              <a:t>‹#›</a:t>
            </a:fld>
            <a:endParaRPr lang="en-US"/>
          </a:p>
        </p:txBody>
      </p:sp>
    </p:spTree>
    <p:extLst>
      <p:ext uri="{BB962C8B-B14F-4D97-AF65-F5344CB8AC3E}">
        <p14:creationId xmlns:p14="http://schemas.microsoft.com/office/powerpoint/2010/main" val="26895218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E59CA7-9BEF-4A08-AEE3-7A8B6FAD635B}" type="datetimeFigureOut">
              <a:rPr lang="en-US" smtClean="0"/>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79FC3A-D9D4-46C7-8507-271CEE0DBAD5}" type="slidenum">
              <a:rPr lang="en-US" smtClean="0"/>
              <a:t>‹#›</a:t>
            </a:fld>
            <a:endParaRPr lang="en-US"/>
          </a:p>
        </p:txBody>
      </p:sp>
    </p:spTree>
    <p:extLst>
      <p:ext uri="{BB962C8B-B14F-4D97-AF65-F5344CB8AC3E}">
        <p14:creationId xmlns:p14="http://schemas.microsoft.com/office/powerpoint/2010/main" val="2801278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E59CA7-9BEF-4A08-AEE3-7A8B6FAD635B}" type="datetimeFigureOut">
              <a:rPr lang="en-US" smtClean="0"/>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79FC3A-D9D4-46C7-8507-271CEE0DBAD5}" type="slidenum">
              <a:rPr lang="en-US" smtClean="0"/>
              <a:t>‹#›</a:t>
            </a:fld>
            <a:endParaRPr lang="en-US"/>
          </a:p>
        </p:txBody>
      </p:sp>
    </p:spTree>
    <p:extLst>
      <p:ext uri="{BB962C8B-B14F-4D97-AF65-F5344CB8AC3E}">
        <p14:creationId xmlns:p14="http://schemas.microsoft.com/office/powerpoint/2010/main" val="4182543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E59CA7-9BEF-4A08-AEE3-7A8B6FAD635B}" type="datetimeFigureOut">
              <a:rPr lang="en-US" smtClean="0"/>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79FC3A-D9D4-46C7-8507-271CEE0DBAD5}" type="slidenum">
              <a:rPr lang="en-US" smtClean="0"/>
              <a:t>‹#›</a:t>
            </a:fld>
            <a:endParaRPr lang="en-US"/>
          </a:p>
        </p:txBody>
      </p:sp>
    </p:spTree>
    <p:extLst>
      <p:ext uri="{BB962C8B-B14F-4D97-AF65-F5344CB8AC3E}">
        <p14:creationId xmlns:p14="http://schemas.microsoft.com/office/powerpoint/2010/main" val="1113899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E59CA7-9BEF-4A08-AEE3-7A8B6FAD635B}" type="datetimeFigureOut">
              <a:rPr lang="en-US" smtClean="0"/>
              <a:t>2/17/2025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79FC3A-D9D4-46C7-8507-271CEE0DBAD5}" type="slidenum">
              <a:rPr lang="en-US" smtClean="0"/>
              <a:t>‹#›</a:t>
            </a:fld>
            <a:endParaRPr lang="en-US"/>
          </a:p>
        </p:txBody>
      </p:sp>
    </p:spTree>
    <p:extLst>
      <p:ext uri="{BB962C8B-B14F-4D97-AF65-F5344CB8AC3E}">
        <p14:creationId xmlns:p14="http://schemas.microsoft.com/office/powerpoint/2010/main" val="107557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E59CA7-9BEF-4A08-AEE3-7A8B6FAD635B}" type="datetimeFigureOut">
              <a:rPr lang="en-US" smtClean="0"/>
              <a:t>2/17/2025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79FC3A-D9D4-46C7-8507-271CEE0DBAD5}" type="slidenum">
              <a:rPr lang="en-US" smtClean="0"/>
              <a:t>‹#›</a:t>
            </a:fld>
            <a:endParaRPr lang="en-US"/>
          </a:p>
        </p:txBody>
      </p:sp>
    </p:spTree>
    <p:extLst>
      <p:ext uri="{BB962C8B-B14F-4D97-AF65-F5344CB8AC3E}">
        <p14:creationId xmlns:p14="http://schemas.microsoft.com/office/powerpoint/2010/main" val="436661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E59CA7-9BEF-4A08-AEE3-7A8B6FAD635B}" type="datetimeFigureOut">
              <a:rPr lang="en-US" smtClean="0"/>
              <a:t>2/17/2025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79FC3A-D9D4-46C7-8507-271CEE0DBAD5}" type="slidenum">
              <a:rPr lang="en-US" smtClean="0"/>
              <a:t>‹#›</a:t>
            </a:fld>
            <a:endParaRPr lang="en-US"/>
          </a:p>
        </p:txBody>
      </p:sp>
    </p:spTree>
    <p:extLst>
      <p:ext uri="{BB962C8B-B14F-4D97-AF65-F5344CB8AC3E}">
        <p14:creationId xmlns:p14="http://schemas.microsoft.com/office/powerpoint/2010/main" val="1804269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E59CA7-9BEF-4A08-AEE3-7A8B6FAD635B}" type="datetimeFigureOut">
              <a:rPr lang="en-US" smtClean="0"/>
              <a:t>2/17/2025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79FC3A-D9D4-46C7-8507-271CEE0DBAD5}" type="slidenum">
              <a:rPr lang="en-US" smtClean="0"/>
              <a:t>‹#›</a:t>
            </a:fld>
            <a:endParaRPr lang="en-US"/>
          </a:p>
        </p:txBody>
      </p:sp>
    </p:spTree>
    <p:extLst>
      <p:ext uri="{BB962C8B-B14F-4D97-AF65-F5344CB8AC3E}">
        <p14:creationId xmlns:p14="http://schemas.microsoft.com/office/powerpoint/2010/main" val="1009500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E59CA7-9BEF-4A08-AEE3-7A8B6FAD635B}" type="datetimeFigureOut">
              <a:rPr lang="en-US" smtClean="0"/>
              <a:t>2/17/2025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79FC3A-D9D4-46C7-8507-271CEE0DBAD5}" type="slidenum">
              <a:rPr lang="en-US" smtClean="0"/>
              <a:t>‹#›</a:t>
            </a:fld>
            <a:endParaRPr lang="en-US"/>
          </a:p>
        </p:txBody>
      </p:sp>
    </p:spTree>
    <p:extLst>
      <p:ext uri="{BB962C8B-B14F-4D97-AF65-F5344CB8AC3E}">
        <p14:creationId xmlns:p14="http://schemas.microsoft.com/office/powerpoint/2010/main" val="2551923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E59CA7-9BEF-4A08-AEE3-7A8B6FAD635B}" type="datetimeFigureOut">
              <a:rPr lang="en-US" smtClean="0"/>
              <a:t>2/17/2025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79FC3A-D9D4-46C7-8507-271CEE0DBAD5}" type="slidenum">
              <a:rPr lang="en-US" smtClean="0"/>
              <a:t>‹#›</a:t>
            </a:fld>
            <a:endParaRPr lang="en-US"/>
          </a:p>
        </p:txBody>
      </p:sp>
    </p:spTree>
    <p:extLst>
      <p:ext uri="{BB962C8B-B14F-4D97-AF65-F5344CB8AC3E}">
        <p14:creationId xmlns:p14="http://schemas.microsoft.com/office/powerpoint/2010/main" val="3708317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0E59CA7-9BEF-4A08-AEE3-7A8B6FAD635B}" type="datetimeFigureOut">
              <a:rPr lang="en-US" smtClean="0"/>
              <a:t>2/17/2025</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B79FC3A-D9D4-46C7-8507-271CEE0DBAD5}" type="slidenum">
              <a:rPr lang="en-US" smtClean="0"/>
              <a:t>‹#›</a:t>
            </a:fld>
            <a:endParaRPr lang="en-US"/>
          </a:p>
        </p:txBody>
      </p:sp>
    </p:spTree>
    <p:extLst>
      <p:ext uri="{BB962C8B-B14F-4D97-AF65-F5344CB8AC3E}">
        <p14:creationId xmlns:p14="http://schemas.microsoft.com/office/powerpoint/2010/main" val="2501924863"/>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C6D01-CEAA-DF98-A05E-845AF592D550}"/>
              </a:ext>
            </a:extLst>
          </p:cNvPr>
          <p:cNvSpPr>
            <a:spLocks noGrp="1"/>
          </p:cNvSpPr>
          <p:nvPr>
            <p:ph type="ctrTitle"/>
          </p:nvPr>
        </p:nvSpPr>
        <p:spPr/>
        <p:txBody>
          <a:bodyPr/>
          <a:lstStyle/>
          <a:p>
            <a:r>
              <a:rPr lang="en-US" dirty="0">
                <a:latin typeface="Agency FB" panose="020B0503020202020204" pitchFamily="34" charset="0"/>
              </a:rPr>
              <a:t>TYPES OF VERSION CONTROL SYSTEMS</a:t>
            </a:r>
          </a:p>
        </p:txBody>
      </p:sp>
      <p:sp>
        <p:nvSpPr>
          <p:cNvPr id="3" name="Subtitle 2">
            <a:extLst>
              <a:ext uri="{FF2B5EF4-FFF2-40B4-BE49-F238E27FC236}">
                <a16:creationId xmlns:a16="http://schemas.microsoft.com/office/drawing/2014/main" id="{2872F17A-82A6-29FE-B9E9-2634A4400CE4}"/>
              </a:ext>
            </a:extLst>
          </p:cNvPr>
          <p:cNvSpPr>
            <a:spLocks noGrp="1"/>
          </p:cNvSpPr>
          <p:nvPr>
            <p:ph type="subTitle" idx="1"/>
          </p:nvPr>
        </p:nvSpPr>
        <p:spPr/>
        <p:txBody>
          <a:bodyPr>
            <a:noAutofit/>
          </a:bodyPr>
          <a:lstStyle/>
          <a:p>
            <a:r>
              <a:rPr lang="en-US" dirty="0">
                <a:latin typeface="Agency FB" panose="020B0503020202020204" pitchFamily="34" charset="0"/>
              </a:rPr>
              <a:t>The 17</a:t>
            </a:r>
            <a:r>
              <a:rPr lang="en-US" baseline="30000" dirty="0">
                <a:latin typeface="Agency FB" panose="020B0503020202020204" pitchFamily="34" charset="0"/>
              </a:rPr>
              <a:t>th</a:t>
            </a:r>
            <a:r>
              <a:rPr lang="en-US" dirty="0">
                <a:latin typeface="Agency FB" panose="020B0503020202020204" pitchFamily="34" charset="0"/>
              </a:rPr>
              <a:t> February 2025</a:t>
            </a:r>
          </a:p>
          <a:p>
            <a:r>
              <a:rPr lang="en-US" dirty="0">
                <a:latin typeface="Agency FB" panose="020B0503020202020204" pitchFamily="34" charset="0"/>
              </a:rPr>
              <a:t>ABATONI Ariella</a:t>
            </a:r>
          </a:p>
          <a:p>
            <a:r>
              <a:rPr lang="en-US" dirty="0">
                <a:latin typeface="Agency FB" panose="020B0503020202020204" pitchFamily="34" charset="0"/>
              </a:rPr>
              <a:t>L3 SOD B</a:t>
            </a:r>
          </a:p>
          <a:p>
            <a:r>
              <a:rPr lang="en-US" dirty="0">
                <a:latin typeface="Agency FB" panose="020B0503020202020204" pitchFamily="34" charset="0"/>
              </a:rPr>
              <a:t>Version Control assignment </a:t>
            </a:r>
          </a:p>
          <a:p>
            <a:r>
              <a:rPr lang="en-US" dirty="0">
                <a:latin typeface="Agency FB" panose="020B0503020202020204" pitchFamily="34" charset="0"/>
              </a:rPr>
              <a:t>Tr. ABIZEYIMANA </a:t>
            </a:r>
            <a:r>
              <a:rPr lang="en-US" dirty="0" err="1">
                <a:latin typeface="Agency FB" panose="020B0503020202020204" pitchFamily="34" charset="0"/>
              </a:rPr>
              <a:t>Azani</a:t>
            </a:r>
            <a:endParaRPr lang="en-US" dirty="0">
              <a:latin typeface="Agency FB" panose="020B0503020202020204" pitchFamily="34" charset="0"/>
            </a:endParaRPr>
          </a:p>
        </p:txBody>
      </p:sp>
    </p:spTree>
    <p:extLst>
      <p:ext uri="{BB962C8B-B14F-4D97-AF65-F5344CB8AC3E}">
        <p14:creationId xmlns:p14="http://schemas.microsoft.com/office/powerpoint/2010/main" val="3655310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E6A35AB-B819-1E08-B1DC-644FDDD4FAF9}"/>
              </a:ext>
            </a:extLst>
          </p:cNvPr>
          <p:cNvSpPr>
            <a:spLocks noGrp="1"/>
          </p:cNvSpPr>
          <p:nvPr>
            <p:ph type="title"/>
          </p:nvPr>
        </p:nvSpPr>
        <p:spPr>
          <a:xfrm>
            <a:off x="913795" y="348916"/>
            <a:ext cx="10353761" cy="1587005"/>
          </a:xfrm>
        </p:spPr>
        <p:txBody>
          <a:bodyPr/>
          <a:lstStyle/>
          <a:p>
            <a:r>
              <a:rPr lang="en-US" dirty="0">
                <a:latin typeface="Agency FB" panose="020B0503020202020204" pitchFamily="34" charset="0"/>
              </a:rPr>
              <a:t>INTRO</a:t>
            </a:r>
            <a:r>
              <a:rPr lang="en-US" dirty="0"/>
              <a:t>	</a:t>
            </a:r>
          </a:p>
        </p:txBody>
      </p:sp>
      <p:pic>
        <p:nvPicPr>
          <p:cNvPr id="5" name="Content Placeholder 4">
            <a:extLst>
              <a:ext uri="{FF2B5EF4-FFF2-40B4-BE49-F238E27FC236}">
                <a16:creationId xmlns:a16="http://schemas.microsoft.com/office/drawing/2014/main" id="{E9BEBCC6-497E-0D82-607A-74696422E1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3338" y="1935921"/>
            <a:ext cx="6967216" cy="38512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10598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368E4-76F0-44B5-AA25-4CCB34A35052}"/>
              </a:ext>
            </a:extLst>
          </p:cNvPr>
          <p:cNvSpPr>
            <a:spLocks noGrp="1"/>
          </p:cNvSpPr>
          <p:nvPr>
            <p:ph type="title"/>
          </p:nvPr>
        </p:nvSpPr>
        <p:spPr>
          <a:xfrm>
            <a:off x="774032" y="500062"/>
            <a:ext cx="10515600" cy="1325563"/>
          </a:xfrm>
        </p:spPr>
        <p:txBody>
          <a:bodyPr>
            <a:normAutofit/>
          </a:bodyPr>
          <a:lstStyle/>
          <a:p>
            <a:r>
              <a:rPr lang="en-US" sz="5400" b="1" dirty="0">
                <a:latin typeface="Agency FB" panose="020B0503020202020204" pitchFamily="34" charset="0"/>
              </a:rPr>
              <a:t>Types of version control systems</a:t>
            </a:r>
          </a:p>
        </p:txBody>
      </p:sp>
      <p:sp>
        <p:nvSpPr>
          <p:cNvPr id="3" name="Content Placeholder 2">
            <a:extLst>
              <a:ext uri="{FF2B5EF4-FFF2-40B4-BE49-F238E27FC236}">
                <a16:creationId xmlns:a16="http://schemas.microsoft.com/office/drawing/2014/main" id="{919E0C90-7CCE-6F40-F287-FD8C782786C2}"/>
              </a:ext>
            </a:extLst>
          </p:cNvPr>
          <p:cNvSpPr>
            <a:spLocks noGrp="1"/>
          </p:cNvSpPr>
          <p:nvPr>
            <p:ph idx="1"/>
          </p:nvPr>
        </p:nvSpPr>
        <p:spPr/>
        <p:txBody>
          <a:bodyPr>
            <a:normAutofit fontScale="85000" lnSpcReduction="10000"/>
          </a:bodyPr>
          <a:lstStyle/>
          <a:p>
            <a:r>
              <a:rPr lang="en-US" sz="5400" dirty="0">
                <a:effectLst/>
                <a:latin typeface="Agency FB" panose="020B0503020202020204" pitchFamily="34" charset="0"/>
                <a:ea typeface="Times New Roman" panose="02020603050405020304" pitchFamily="18" charset="0"/>
                <a:cs typeface="Times New Roman" panose="02020603050405020304" pitchFamily="18" charset="0"/>
              </a:rPr>
              <a:t>Version control systems (VCS) help track changes to files, especially in software development. They allow multiple people to collaborate on a project and keep track of all modifications.</a:t>
            </a:r>
            <a:endParaRPr lang="en-US" sz="5400" dirty="0">
              <a:effectLst/>
              <a:latin typeface="Agency FB" panose="020B050302020202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94334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B1B3F-21D2-51A9-1169-BDC9CADBEB33}"/>
              </a:ext>
            </a:extLst>
          </p:cNvPr>
          <p:cNvSpPr>
            <a:spLocks noGrp="1"/>
          </p:cNvSpPr>
          <p:nvPr>
            <p:ph type="title"/>
          </p:nvPr>
        </p:nvSpPr>
        <p:spPr/>
        <p:txBody>
          <a:bodyPr/>
          <a:lstStyle/>
          <a:p>
            <a:r>
              <a:rPr lang="en-US" b="1" dirty="0">
                <a:latin typeface="Agency FB" panose="020B0503020202020204" pitchFamily="34" charset="0"/>
              </a:rPr>
              <a:t>LOCAL VERSION CONTROL SYSTEM</a:t>
            </a:r>
          </a:p>
        </p:txBody>
      </p:sp>
      <p:sp>
        <p:nvSpPr>
          <p:cNvPr id="3" name="Content Placeholder 2">
            <a:extLst>
              <a:ext uri="{FF2B5EF4-FFF2-40B4-BE49-F238E27FC236}">
                <a16:creationId xmlns:a16="http://schemas.microsoft.com/office/drawing/2014/main" id="{F3AF2BFA-019F-D3B4-9DDB-53C82AEF8F04}"/>
              </a:ext>
            </a:extLst>
          </p:cNvPr>
          <p:cNvSpPr>
            <a:spLocks noGrp="1"/>
          </p:cNvSpPr>
          <p:nvPr>
            <p:ph idx="1"/>
          </p:nvPr>
        </p:nvSpPr>
        <p:spPr/>
        <p:txBody>
          <a:bodyPr>
            <a:normAutofit fontScale="92500" lnSpcReduction="10000"/>
          </a:bodyPr>
          <a:lstStyle/>
          <a:p>
            <a:pPr marL="342900" indent="-342900">
              <a:lnSpc>
                <a:spcPct val="115000"/>
              </a:lnSpc>
              <a:spcBef>
                <a:spcPts val="0"/>
              </a:spcBef>
              <a:spcAft>
                <a:spcPts val="1000"/>
              </a:spcAft>
              <a:buSzPts val="1000"/>
              <a:buFont typeface="Symbol" panose="05050102010706020507" pitchFamily="18" charset="2"/>
              <a:buChar char=""/>
              <a:tabLst>
                <a:tab pos="457200" algn="l"/>
              </a:tabLst>
            </a:pPr>
            <a:r>
              <a:rPr lang="en-US" dirty="0">
                <a:latin typeface="Agency FB" panose="020B0503020202020204" pitchFamily="34" charset="0"/>
              </a:rPr>
              <a:t>In a local version control system, all changes are tracked on a single machine. Developers manually save different versions of their files, often in different folders. While this method is straightforward, it can be error-prone. Misnaming a file or overwriting an important version could lead to losing valuable work. Despite its simplicity, local version control is rarely used in modern software development due to its limitations.</a:t>
            </a: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b="1" dirty="0">
                <a:effectLst/>
                <a:latin typeface="Agency FB" panose="020B0503020202020204" pitchFamily="34" charset="0"/>
                <a:ea typeface="Times New Roman" panose="02020603050405020304" pitchFamily="18" charset="0"/>
                <a:cs typeface="Times New Roman" panose="02020603050405020304" pitchFamily="18" charset="0"/>
              </a:rPr>
              <a:t>What it is</a:t>
            </a:r>
            <a:r>
              <a:rPr lang="en-US" dirty="0">
                <a:effectLst/>
                <a:latin typeface="Agency FB" panose="020B0503020202020204" pitchFamily="34" charset="0"/>
                <a:ea typeface="Times New Roman" panose="02020603050405020304" pitchFamily="18" charset="0"/>
                <a:cs typeface="Times New Roman" panose="02020603050405020304" pitchFamily="18" charset="0"/>
              </a:rPr>
              <a:t>: All changes are tracked and stored locally on your computer.</a:t>
            </a:r>
            <a:endParaRPr lang="en-US" dirty="0">
              <a:effectLst/>
              <a:latin typeface="Agency FB" panose="020B0503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b="1" dirty="0">
                <a:effectLst/>
                <a:latin typeface="Agency FB" panose="020B0503020202020204" pitchFamily="34" charset="0"/>
                <a:ea typeface="Times New Roman" panose="02020603050405020304" pitchFamily="18" charset="0"/>
                <a:cs typeface="Times New Roman" panose="02020603050405020304" pitchFamily="18" charset="0"/>
              </a:rPr>
              <a:t>How it works</a:t>
            </a:r>
            <a:r>
              <a:rPr lang="en-US" dirty="0">
                <a:effectLst/>
                <a:latin typeface="Agency FB" panose="020B0503020202020204" pitchFamily="34" charset="0"/>
                <a:ea typeface="Times New Roman" panose="02020603050405020304" pitchFamily="18" charset="0"/>
                <a:cs typeface="Times New Roman" panose="02020603050405020304" pitchFamily="18" charset="0"/>
              </a:rPr>
              <a:t>: You manually save different versions of files in different folders.</a:t>
            </a:r>
            <a:endParaRPr lang="en-US" dirty="0">
              <a:effectLst/>
              <a:latin typeface="Agency FB" panose="020B0503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b="1" dirty="0">
                <a:effectLst/>
                <a:latin typeface="Agency FB" panose="020B0503020202020204" pitchFamily="34" charset="0"/>
                <a:ea typeface="Times New Roman" panose="02020603050405020304" pitchFamily="18" charset="0"/>
                <a:cs typeface="Times New Roman" panose="02020603050405020304" pitchFamily="18" charset="0"/>
              </a:rPr>
              <a:t>Example</a:t>
            </a:r>
            <a:r>
              <a:rPr lang="en-US" dirty="0">
                <a:effectLst/>
                <a:latin typeface="Agency FB" panose="020B0503020202020204" pitchFamily="34" charset="0"/>
                <a:ea typeface="Times New Roman" panose="02020603050405020304" pitchFamily="18" charset="0"/>
                <a:cs typeface="Times New Roman" panose="02020603050405020304" pitchFamily="18" charset="0"/>
              </a:rPr>
              <a:t>: Using file names like project_v1, project_v2, </a:t>
            </a:r>
            <a:r>
              <a:rPr lang="en-US" dirty="0" err="1">
                <a:effectLst/>
                <a:latin typeface="Agency FB" panose="020B0503020202020204" pitchFamily="34" charset="0"/>
                <a:ea typeface="Times New Roman" panose="02020603050405020304" pitchFamily="18" charset="0"/>
                <a:cs typeface="Times New Roman" panose="02020603050405020304" pitchFamily="18" charset="0"/>
              </a:rPr>
              <a:t>final_project</a:t>
            </a:r>
            <a:r>
              <a:rPr lang="en-US" dirty="0">
                <a:effectLst/>
                <a:latin typeface="Agency FB" panose="020B0503020202020204" pitchFamily="34" charset="0"/>
                <a:ea typeface="Times New Roman" panose="02020603050405020304" pitchFamily="18" charset="0"/>
                <a:cs typeface="Times New Roman" panose="02020603050405020304" pitchFamily="18" charset="0"/>
              </a:rPr>
              <a:t>, etc.</a:t>
            </a:r>
            <a:endParaRPr lang="en-US" dirty="0">
              <a:effectLst/>
              <a:latin typeface="Agency FB" panose="020B0503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b="1" dirty="0">
                <a:effectLst/>
                <a:latin typeface="Agency FB" panose="020B0503020202020204" pitchFamily="34" charset="0"/>
                <a:ea typeface="Times New Roman" panose="02020603050405020304" pitchFamily="18" charset="0"/>
                <a:cs typeface="Times New Roman" panose="02020603050405020304" pitchFamily="18" charset="0"/>
              </a:rPr>
              <a:t>Pros</a:t>
            </a:r>
            <a:r>
              <a:rPr lang="en-US" dirty="0">
                <a:effectLst/>
                <a:latin typeface="Agency FB" panose="020B0503020202020204" pitchFamily="34" charset="0"/>
                <a:ea typeface="Times New Roman" panose="02020603050405020304" pitchFamily="18" charset="0"/>
                <a:cs typeface="Times New Roman" panose="02020603050405020304" pitchFamily="18" charset="0"/>
              </a:rPr>
              <a:t>: Simple to use.</a:t>
            </a:r>
            <a:endParaRPr lang="en-US" dirty="0">
              <a:effectLst/>
              <a:latin typeface="Agency FB" panose="020B0503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b="1" dirty="0">
                <a:effectLst/>
                <a:latin typeface="Agency FB" panose="020B0503020202020204" pitchFamily="34" charset="0"/>
                <a:ea typeface="Times New Roman" panose="02020603050405020304" pitchFamily="18" charset="0"/>
                <a:cs typeface="Times New Roman" panose="02020603050405020304" pitchFamily="18" charset="0"/>
              </a:rPr>
              <a:t>Cons</a:t>
            </a:r>
            <a:r>
              <a:rPr lang="en-US" dirty="0">
                <a:effectLst/>
                <a:latin typeface="Agency FB" panose="020B0503020202020204" pitchFamily="34" charset="0"/>
                <a:ea typeface="Times New Roman" panose="02020603050405020304" pitchFamily="18" charset="0"/>
                <a:cs typeface="Times New Roman" panose="02020603050405020304" pitchFamily="18" charset="0"/>
              </a:rPr>
              <a:t>: Easy to lose track of changes and hard to collaborate with others.</a:t>
            </a:r>
            <a:endParaRPr lang="en-US" dirty="0">
              <a:effectLst/>
              <a:latin typeface="Agency FB" panose="020B050302020202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96476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1EF8A-F28F-F908-217A-C59F9581BB3E}"/>
              </a:ext>
            </a:extLst>
          </p:cNvPr>
          <p:cNvSpPr>
            <a:spLocks noGrp="1"/>
          </p:cNvSpPr>
          <p:nvPr>
            <p:ph type="title"/>
          </p:nvPr>
        </p:nvSpPr>
        <p:spPr/>
        <p:txBody>
          <a:bodyPr/>
          <a:lstStyle/>
          <a:p>
            <a:r>
              <a:rPr lang="en-US" b="1" dirty="0">
                <a:latin typeface="Agency FB" panose="020B0503020202020204" pitchFamily="34" charset="0"/>
              </a:rPr>
              <a:t>CENTRALIZED VERSION CONTROL SYSTEMS (CVCs)</a:t>
            </a:r>
          </a:p>
        </p:txBody>
      </p:sp>
      <p:sp>
        <p:nvSpPr>
          <p:cNvPr id="3" name="Content Placeholder 2">
            <a:extLst>
              <a:ext uri="{FF2B5EF4-FFF2-40B4-BE49-F238E27FC236}">
                <a16:creationId xmlns:a16="http://schemas.microsoft.com/office/drawing/2014/main" id="{073F3F8A-0E00-0A7B-8200-812ABE8F9047}"/>
              </a:ext>
            </a:extLst>
          </p:cNvPr>
          <p:cNvSpPr>
            <a:spLocks noGrp="1"/>
          </p:cNvSpPr>
          <p:nvPr>
            <p:ph idx="1"/>
          </p:nvPr>
        </p:nvSpPr>
        <p:spPr/>
        <p:txBody>
          <a:bodyPr>
            <a:normAutofit/>
          </a:bodyPr>
          <a:lstStyle/>
          <a:p>
            <a:pPr marL="342900" indent="-342900">
              <a:lnSpc>
                <a:spcPct val="115000"/>
              </a:lnSpc>
              <a:spcBef>
                <a:spcPts val="0"/>
              </a:spcBef>
              <a:spcAft>
                <a:spcPts val="1000"/>
              </a:spcAft>
              <a:buSzPts val="1000"/>
              <a:buFont typeface="Symbol" panose="05050102010706020507" pitchFamily="18" charset="2"/>
              <a:buChar char=""/>
              <a:tabLst>
                <a:tab pos="457200" algn="l"/>
              </a:tabLst>
            </a:pPr>
            <a:r>
              <a:rPr lang="en-US" sz="1800" dirty="0">
                <a:latin typeface="Agency FB" panose="020B0503020202020204" pitchFamily="34" charset="0"/>
              </a:rPr>
              <a:t>Centralized systems use a single central server to store all versions of a project. Developers can check out files from this server, make changes, and then check them back in. This setup ensures that everyone works from the same source, making collaboration easier. However, centralized systems have a significant drawback: if the central server fails, all version history may be lost. Examples of CVCS include Subversion (SVN) and Perforce.</a:t>
            </a: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1800" b="1" dirty="0">
                <a:effectLst/>
                <a:latin typeface="Agency FB" panose="020B0503020202020204" pitchFamily="34" charset="0"/>
                <a:ea typeface="Times New Roman" panose="02020603050405020304" pitchFamily="18" charset="0"/>
                <a:cs typeface="Times New Roman" panose="02020603050405020304" pitchFamily="18" charset="0"/>
              </a:rPr>
              <a:t>What it is</a:t>
            </a:r>
            <a:r>
              <a:rPr lang="en-US" sz="1800" dirty="0">
                <a:effectLst/>
                <a:latin typeface="Agency FB" panose="020B0503020202020204" pitchFamily="34" charset="0"/>
                <a:ea typeface="Times New Roman" panose="02020603050405020304" pitchFamily="18" charset="0"/>
                <a:cs typeface="Times New Roman" panose="02020603050405020304" pitchFamily="18" charset="0"/>
              </a:rPr>
              <a:t>: All versions are stored in a central server, and developers pull files from that server.</a:t>
            </a:r>
            <a:endParaRPr lang="en-US" sz="1800" dirty="0">
              <a:effectLst/>
              <a:latin typeface="Agency FB" panose="020B0503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1800" b="1" dirty="0">
                <a:effectLst/>
                <a:latin typeface="Agency FB" panose="020B0503020202020204" pitchFamily="34" charset="0"/>
                <a:ea typeface="Times New Roman" panose="02020603050405020304" pitchFamily="18" charset="0"/>
                <a:cs typeface="Times New Roman" panose="02020603050405020304" pitchFamily="18" charset="0"/>
              </a:rPr>
              <a:t>How it works</a:t>
            </a:r>
            <a:r>
              <a:rPr lang="en-US" sz="1800" dirty="0">
                <a:effectLst/>
                <a:latin typeface="Agency FB" panose="020B0503020202020204" pitchFamily="34" charset="0"/>
                <a:ea typeface="Times New Roman" panose="02020603050405020304" pitchFamily="18" charset="0"/>
                <a:cs typeface="Times New Roman" panose="02020603050405020304" pitchFamily="18" charset="0"/>
              </a:rPr>
              <a:t>: One main server keeps the entire project, and users download or upload their changes to and from this server.</a:t>
            </a:r>
            <a:endParaRPr lang="en-US" sz="1800" dirty="0">
              <a:effectLst/>
              <a:latin typeface="Agency FB" panose="020B0503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1800" b="1" dirty="0">
                <a:effectLst/>
                <a:latin typeface="Agency FB" panose="020B0503020202020204" pitchFamily="34" charset="0"/>
                <a:ea typeface="Times New Roman" panose="02020603050405020304" pitchFamily="18" charset="0"/>
                <a:cs typeface="Times New Roman" panose="02020603050405020304" pitchFamily="18" charset="0"/>
              </a:rPr>
              <a:t>Example</a:t>
            </a:r>
            <a:r>
              <a:rPr lang="en-US" sz="1800" dirty="0">
                <a:effectLst/>
                <a:latin typeface="Agency FB" panose="020B0503020202020204" pitchFamily="34" charset="0"/>
                <a:ea typeface="Times New Roman" panose="02020603050405020304" pitchFamily="18" charset="0"/>
                <a:cs typeface="Times New Roman" panose="02020603050405020304" pitchFamily="18" charset="0"/>
              </a:rPr>
              <a:t>: Subversion (SVN), Perforce.</a:t>
            </a:r>
            <a:endParaRPr lang="en-US" sz="1800" dirty="0">
              <a:effectLst/>
              <a:latin typeface="Agency FB" panose="020B0503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1800" b="1" dirty="0">
                <a:effectLst/>
                <a:latin typeface="Agency FB" panose="020B0503020202020204" pitchFamily="34" charset="0"/>
                <a:ea typeface="Times New Roman" panose="02020603050405020304" pitchFamily="18" charset="0"/>
                <a:cs typeface="Times New Roman" panose="02020603050405020304" pitchFamily="18" charset="0"/>
              </a:rPr>
              <a:t>Pros</a:t>
            </a:r>
            <a:r>
              <a:rPr lang="en-US" sz="1800" dirty="0">
                <a:effectLst/>
                <a:latin typeface="Agency FB" panose="020B0503020202020204" pitchFamily="34" charset="0"/>
                <a:ea typeface="Times New Roman" panose="02020603050405020304" pitchFamily="18" charset="0"/>
                <a:cs typeface="Times New Roman" panose="02020603050405020304" pitchFamily="18" charset="0"/>
              </a:rPr>
              <a:t>: Easy to manage and back up in one place.</a:t>
            </a:r>
            <a:endParaRPr lang="en-US" sz="1800" dirty="0">
              <a:effectLst/>
              <a:latin typeface="Agency FB" panose="020B0503020202020204" pitchFamily="34" charset="0"/>
              <a:ea typeface="Calibri" panose="020F0502020204030204" pitchFamily="34" charset="0"/>
              <a:cs typeface="Times New Roman" panose="02020603050405020304" pitchFamily="18" charset="0"/>
            </a:endParaRPr>
          </a:p>
          <a:p>
            <a:r>
              <a:rPr lang="en-US" sz="1800" b="1" dirty="0">
                <a:effectLst/>
                <a:latin typeface="Agency FB" panose="020B0503020202020204" pitchFamily="34" charset="0"/>
                <a:ea typeface="Times New Roman" panose="02020603050405020304" pitchFamily="18" charset="0"/>
              </a:rPr>
              <a:t>Cons</a:t>
            </a:r>
            <a:r>
              <a:rPr lang="en-US" sz="1800" dirty="0">
                <a:effectLst/>
                <a:latin typeface="Agency FB" panose="020B0503020202020204" pitchFamily="34" charset="0"/>
                <a:ea typeface="Times New Roman" panose="02020603050405020304" pitchFamily="18" charset="0"/>
              </a:rPr>
              <a:t>: If the central server crashes, all version history could be lost.</a:t>
            </a:r>
            <a:endParaRPr lang="en-US" dirty="0">
              <a:latin typeface="Agency FB" panose="020B0503020202020204" pitchFamily="34" charset="0"/>
            </a:endParaRPr>
          </a:p>
        </p:txBody>
      </p:sp>
    </p:spTree>
    <p:extLst>
      <p:ext uri="{BB962C8B-B14F-4D97-AF65-F5344CB8AC3E}">
        <p14:creationId xmlns:p14="http://schemas.microsoft.com/office/powerpoint/2010/main" val="2553387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6758-1450-6127-99AA-456D53EC9942}"/>
              </a:ext>
            </a:extLst>
          </p:cNvPr>
          <p:cNvSpPr>
            <a:spLocks noGrp="1"/>
          </p:cNvSpPr>
          <p:nvPr>
            <p:ph type="title"/>
          </p:nvPr>
        </p:nvSpPr>
        <p:spPr/>
        <p:txBody>
          <a:bodyPr/>
          <a:lstStyle/>
          <a:p>
            <a:r>
              <a:rPr lang="en-US" b="1" dirty="0">
                <a:latin typeface="Agency FB" panose="020B0503020202020204" pitchFamily="34" charset="0"/>
              </a:rPr>
              <a:t>DISTRIBUTED VERSION CONTROL SYSTEMS (DVCs)</a:t>
            </a:r>
          </a:p>
        </p:txBody>
      </p:sp>
      <p:sp>
        <p:nvSpPr>
          <p:cNvPr id="3" name="Content Placeholder 2">
            <a:extLst>
              <a:ext uri="{FF2B5EF4-FFF2-40B4-BE49-F238E27FC236}">
                <a16:creationId xmlns:a16="http://schemas.microsoft.com/office/drawing/2014/main" id="{FDADF903-3B2A-50C1-CA48-2DD16A1C9915}"/>
              </a:ext>
            </a:extLst>
          </p:cNvPr>
          <p:cNvSpPr>
            <a:spLocks noGrp="1"/>
          </p:cNvSpPr>
          <p:nvPr>
            <p:ph idx="1"/>
          </p:nvPr>
        </p:nvSpPr>
        <p:spPr/>
        <p:txBody>
          <a:bodyPr>
            <a:normAutofit fontScale="55000" lnSpcReduction="20000"/>
          </a:bodyPr>
          <a:lstStyle/>
          <a:p>
            <a:r>
              <a:rPr lang="en-US" sz="3400" dirty="0">
                <a:latin typeface="Agency FB" panose="020B0503020202020204" pitchFamily="34" charset="0"/>
              </a:rPr>
              <a:t>Distributed systems, such as </a:t>
            </a:r>
            <a:r>
              <a:rPr lang="en-US" sz="3400" b="1" dirty="0">
                <a:latin typeface="Agency FB" panose="020B0503020202020204" pitchFamily="34" charset="0"/>
              </a:rPr>
              <a:t>Git</a:t>
            </a:r>
            <a:r>
              <a:rPr lang="en-US" sz="3400" dirty="0">
                <a:latin typeface="Agency FB" panose="020B0503020202020204" pitchFamily="34" charset="0"/>
              </a:rPr>
              <a:t> and Mercurial, have become the most popular form of version control today. In a DVCS, every developer has a complete copy of the project’s history stored locally on their machine. This allows developers to work offline, make changes, and later sync them with a remote repository. Distributed systems provide better flexibility, faster performance, and enhanced reliability since every user has a full backup of the project. They also support advanced features like branching and merging, which are essential for collaborative development.</a:t>
            </a:r>
          </a:p>
          <a:p>
            <a:r>
              <a:rPr lang="en-US" dirty="0">
                <a:latin typeface="Agency FB" panose="020B0503020202020204" pitchFamily="34" charset="0"/>
              </a:rPr>
              <a:t>What it is: Every user has a full copy of the project’s history on their own computer.</a:t>
            </a:r>
          </a:p>
          <a:p>
            <a:r>
              <a:rPr lang="en-US" dirty="0">
                <a:latin typeface="Agency FB" panose="020B0503020202020204" pitchFamily="34" charset="0"/>
              </a:rPr>
              <a:t>How it works: Developers can work offline , make changes and then push their updates to a remote repository.</a:t>
            </a:r>
          </a:p>
          <a:p>
            <a:r>
              <a:rPr lang="en-US" dirty="0">
                <a:latin typeface="Agency FB" panose="020B0503020202020204" pitchFamily="34" charset="0"/>
              </a:rPr>
              <a:t>Example: Git, Mercurial</a:t>
            </a:r>
          </a:p>
          <a:p>
            <a:r>
              <a:rPr lang="en-US" dirty="0">
                <a:latin typeface="Agency FB" panose="020B0503020202020204" pitchFamily="34" charset="0"/>
              </a:rPr>
              <a:t>Pros: </a:t>
            </a:r>
          </a:p>
          <a:p>
            <a:r>
              <a:rPr lang="en-US" dirty="0">
                <a:latin typeface="Agency FB" panose="020B0503020202020204" pitchFamily="34" charset="0"/>
              </a:rPr>
              <a:t>Faster and more flexible</a:t>
            </a:r>
          </a:p>
          <a:p>
            <a:r>
              <a:rPr lang="en-US" dirty="0">
                <a:latin typeface="Agency FB" panose="020B0503020202020204" pitchFamily="34" charset="0"/>
              </a:rPr>
              <a:t>Every user has a branching and merging efficiently.</a:t>
            </a:r>
          </a:p>
          <a:p>
            <a:r>
              <a:rPr lang="en-US" dirty="0">
                <a:latin typeface="Agency FB" panose="020B0503020202020204" pitchFamily="34" charset="0"/>
              </a:rPr>
              <a:t>Cons: Can be complex for beginners.</a:t>
            </a:r>
          </a:p>
        </p:txBody>
      </p:sp>
    </p:spTree>
    <p:extLst>
      <p:ext uri="{BB962C8B-B14F-4D97-AF65-F5344CB8AC3E}">
        <p14:creationId xmlns:p14="http://schemas.microsoft.com/office/powerpoint/2010/main" val="1988315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F5D5A-D96F-C1C6-96A7-921DB4B4835A}"/>
              </a:ext>
            </a:extLst>
          </p:cNvPr>
          <p:cNvSpPr>
            <a:spLocks noGrp="1"/>
          </p:cNvSpPr>
          <p:nvPr>
            <p:ph type="title"/>
          </p:nvPr>
        </p:nvSpPr>
        <p:spPr/>
        <p:txBody>
          <a:bodyPr/>
          <a:lstStyle/>
          <a:p>
            <a:r>
              <a:rPr lang="en-US" sz="4400" b="1" dirty="0">
                <a:effectLst/>
                <a:latin typeface="Agency FB" panose="020B0503020202020204" pitchFamily="34" charset="0"/>
                <a:ea typeface="Times New Roman" panose="02020603050405020304" pitchFamily="18" charset="0"/>
                <a:cs typeface="Times New Roman" panose="02020603050405020304" pitchFamily="18" charset="0"/>
              </a:rPr>
              <a:t>Which is Most Common Today?</a:t>
            </a:r>
            <a:br>
              <a:rPr lang="en-US" sz="4400" dirty="0">
                <a:effectLst/>
                <a:latin typeface="Agency FB" panose="020B0503020202020204" pitchFamily="34" charset="0"/>
                <a:ea typeface="Calibri" panose="020F0502020204030204" pitchFamily="34" charset="0"/>
                <a:cs typeface="Times New Roman" panose="02020603050405020304" pitchFamily="18" charset="0"/>
              </a:rPr>
            </a:br>
            <a:endParaRPr lang="en-US" dirty="0">
              <a:latin typeface="Agency FB" panose="020B0503020202020204" pitchFamily="34" charset="0"/>
            </a:endParaRPr>
          </a:p>
        </p:txBody>
      </p:sp>
      <p:sp>
        <p:nvSpPr>
          <p:cNvPr id="3" name="Content Placeholder 2">
            <a:extLst>
              <a:ext uri="{FF2B5EF4-FFF2-40B4-BE49-F238E27FC236}">
                <a16:creationId xmlns:a16="http://schemas.microsoft.com/office/drawing/2014/main" id="{63A70712-71F6-E9EF-397E-2F7670D400CA}"/>
              </a:ext>
            </a:extLst>
          </p:cNvPr>
          <p:cNvSpPr>
            <a:spLocks noGrp="1"/>
          </p:cNvSpPr>
          <p:nvPr>
            <p:ph idx="1"/>
          </p:nvPr>
        </p:nvSpPr>
        <p:spPr/>
        <p:txBody>
          <a:bodyPr/>
          <a:lstStyle/>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4000" b="1" dirty="0">
                <a:effectLst/>
                <a:latin typeface="Agency FB" panose="020B0503020202020204" pitchFamily="34" charset="0"/>
                <a:ea typeface="Times New Roman" panose="02020603050405020304" pitchFamily="18" charset="0"/>
                <a:cs typeface="Times New Roman" panose="02020603050405020304" pitchFamily="18" charset="0"/>
              </a:rPr>
              <a:t>Git</a:t>
            </a:r>
            <a:r>
              <a:rPr lang="en-US" sz="4000" dirty="0">
                <a:effectLst/>
                <a:latin typeface="Agency FB" panose="020B0503020202020204" pitchFamily="34" charset="0"/>
                <a:ea typeface="Times New Roman" panose="02020603050405020304" pitchFamily="18" charset="0"/>
                <a:cs typeface="Times New Roman" panose="02020603050405020304" pitchFamily="18" charset="0"/>
              </a:rPr>
              <a:t> (a distributed version control system) is the most popular today because it is flexible, fast, and perfect for team collaboration.</a:t>
            </a:r>
            <a:endParaRPr lang="en-US" sz="4000" dirty="0">
              <a:effectLst/>
              <a:latin typeface="Agency FB" panose="020B050302020202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37771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FBF97-65F7-FE8F-101B-CFFCC4F60896}"/>
              </a:ext>
            </a:extLst>
          </p:cNvPr>
          <p:cNvSpPr>
            <a:spLocks noGrp="1"/>
          </p:cNvSpPr>
          <p:nvPr>
            <p:ph type="title"/>
          </p:nvPr>
        </p:nvSpPr>
        <p:spPr/>
        <p:txBody>
          <a:bodyPr>
            <a:normAutofit/>
          </a:bodyPr>
          <a:lstStyle/>
          <a:p>
            <a:r>
              <a:rPr lang="en-US" sz="6600" dirty="0">
                <a:latin typeface="Agency FB" panose="020B0503020202020204" pitchFamily="34" charset="0"/>
              </a:rPr>
              <a:t>THANK YOU </a:t>
            </a:r>
          </a:p>
        </p:txBody>
      </p:sp>
      <p:sp>
        <p:nvSpPr>
          <p:cNvPr id="3" name="Content Placeholder 2">
            <a:extLst>
              <a:ext uri="{FF2B5EF4-FFF2-40B4-BE49-F238E27FC236}">
                <a16:creationId xmlns:a16="http://schemas.microsoft.com/office/drawing/2014/main" id="{6F965B8C-0770-BF16-5375-D80385D1EF16}"/>
              </a:ext>
            </a:extLst>
          </p:cNvPr>
          <p:cNvSpPr>
            <a:spLocks noGrp="1"/>
          </p:cNvSpPr>
          <p:nvPr>
            <p:ph idx="1"/>
          </p:nvPr>
        </p:nvSpPr>
        <p:spPr/>
        <p:txBody>
          <a:bodyPr>
            <a:normAutofit/>
          </a:bodyPr>
          <a:lstStyle/>
          <a:p>
            <a:r>
              <a:rPr lang="en-US" sz="3600" dirty="0">
                <a:latin typeface="Agency FB" panose="020B0503020202020204" pitchFamily="34" charset="0"/>
              </a:rPr>
              <a:t>I did my best so u better be fair with my marks! </a:t>
            </a:r>
          </a:p>
        </p:txBody>
      </p:sp>
    </p:spTree>
    <p:extLst>
      <p:ext uri="{BB962C8B-B14F-4D97-AF65-F5344CB8AC3E}">
        <p14:creationId xmlns:p14="http://schemas.microsoft.com/office/powerpoint/2010/main" val="4101706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42332"/>
      </a:dk2>
      <a:lt2>
        <a:srgbClr val="EE91A0"/>
      </a:lt2>
      <a:accent1>
        <a:srgbClr val="E03754"/>
      </a:accent1>
      <a:accent2>
        <a:srgbClr val="E86C2E"/>
      </a:accent2>
      <a:accent3>
        <a:srgbClr val="DAB250"/>
      </a:accent3>
      <a:accent4>
        <a:srgbClr val="60C4AA"/>
      </a:accent4>
      <a:accent5>
        <a:srgbClr val="51A9DB"/>
      </a:accent5>
      <a:accent6>
        <a:srgbClr val="976AC9"/>
      </a:accent6>
      <a:hlink>
        <a:srgbClr val="D5445E"/>
      </a:hlink>
      <a:folHlink>
        <a:srgbClr val="E17C8E"/>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iblet">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7145" cap="flat" cmpd="sng" algn="ctr">
          <a:solidFill>
            <a:schemeClr val="phClr"/>
          </a:solidFill>
          <a:prstDash val="solid"/>
        </a:ln>
        <a:ln w="58420" cap="flat" cmpd="thickThin" algn="ctr">
          <a:solidFill>
            <a:schemeClr val="phClr">
              <a:shade val="95000"/>
              <a:alpha val="50000"/>
              <a:satMod val="150000"/>
            </a:schemeClr>
          </a:solidFill>
          <a:prstDash val="solid"/>
        </a:ln>
      </a:lnStyleLst>
      <a:effectStyleLst>
        <a:effectStyle>
          <a:effectLst/>
        </a:effectStyle>
        <a:effectStyle>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a:effectStyle>
        <a:effectStyle>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6B2E858E-683F-40D9-B4CB-284D097F3AC0}"/>
    </a:ext>
  </a:extLst>
</a:theme>
</file>

<file path=docProps/app.xml><?xml version="1.0" encoding="utf-8"?>
<Properties xmlns="http://schemas.openxmlformats.org/officeDocument/2006/extended-properties" xmlns:vt="http://schemas.openxmlformats.org/officeDocument/2006/docPropsVTypes">
  <Template>TM04033921[[fn=Damask]]</Template>
  <TotalTime>58</TotalTime>
  <Words>603</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Agency FB</vt:lpstr>
      <vt:lpstr>Arial</vt:lpstr>
      <vt:lpstr>Bookman Old Style</vt:lpstr>
      <vt:lpstr>Rockwell</vt:lpstr>
      <vt:lpstr>Symbol</vt:lpstr>
      <vt:lpstr>Damask</vt:lpstr>
      <vt:lpstr>TYPES OF VERSION CONTROL SYSTEMS</vt:lpstr>
      <vt:lpstr>INTRO </vt:lpstr>
      <vt:lpstr>Types of version control systems</vt:lpstr>
      <vt:lpstr>LOCAL VERSION CONTROL SYSTEM</vt:lpstr>
      <vt:lpstr>CENTRALIZED VERSION CONTROL SYSTEMS (CVCs)</vt:lpstr>
      <vt:lpstr>DISTRIBUTED VERSION CONTROL SYSTEMS (DVCs)</vt:lpstr>
      <vt:lpstr>Which is Most Common Today?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VERSION CONTROL SYSTEMS</dc:title>
  <dc:creator>PC</dc:creator>
  <cp:lastModifiedBy>PC</cp:lastModifiedBy>
  <cp:revision>1</cp:revision>
  <dcterms:created xsi:type="dcterms:W3CDTF">2025-02-18T02:43:41Z</dcterms:created>
  <dcterms:modified xsi:type="dcterms:W3CDTF">2025-02-18T03:42:22Z</dcterms:modified>
</cp:coreProperties>
</file>