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Poppins"/>
      <p:regular r:id="rId19"/>
      <p:bold r:id="rId20"/>
      <p:italic r:id="rId21"/>
      <p:boldItalic r:id="rId22"/>
    </p:embeddedFont>
    <p:embeddedFont>
      <p:font typeface="Quicksand"/>
      <p:regular r:id="rId23"/>
      <p:bold r:id="rId24"/>
    </p:embeddedFont>
    <p:embeddedFont>
      <p:font typeface="Quicksand Light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iwkb4swrCYyppQsoK088JPSxyd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.fntdata"/><Relationship Id="rId22" Type="http://schemas.openxmlformats.org/officeDocument/2006/relationships/font" Target="fonts/Poppins-boldItalic.fntdata"/><Relationship Id="rId21" Type="http://schemas.openxmlformats.org/officeDocument/2006/relationships/font" Target="fonts/Poppins-italic.fntdata"/><Relationship Id="rId24" Type="http://schemas.openxmlformats.org/officeDocument/2006/relationships/font" Target="fonts/Quicksand-bold.fntdata"/><Relationship Id="rId23" Type="http://schemas.openxmlformats.org/officeDocument/2006/relationships/font" Target="fonts/Quicksan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QuicksandLight-bold.fntdata"/><Relationship Id="rId25" Type="http://schemas.openxmlformats.org/officeDocument/2006/relationships/font" Target="fonts/QuicksandLight-regular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Poppins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(no text under)">
  <p:cSld name="Large image (no text under)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idx="1" type="body"/>
          </p:nvPr>
        </p:nvSpPr>
        <p:spPr>
          <a:xfrm>
            <a:off x="414533" y="1356967"/>
            <a:ext cx="11361600" cy="50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type="title"/>
          </p:nvPr>
        </p:nvSpPr>
        <p:spPr>
          <a:xfrm>
            <a:off x="414533" y="426133"/>
            <a:ext cx="11361600" cy="9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11776267" y="6439067"/>
            <a:ext cx="4156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85"/>
              </a:buClr>
              <a:buSzPts val="1067"/>
              <a:buFont typeface="Quicksand Light"/>
              <a:buNone/>
              <a:defRPr b="0" i="0" sz="1067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85"/>
              </a:buClr>
              <a:buSzPts val="1067"/>
              <a:buFont typeface="Quicksand Light"/>
              <a:buNone/>
              <a:defRPr b="0" i="0" sz="1067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85"/>
              </a:buClr>
              <a:buSzPts val="1067"/>
              <a:buFont typeface="Quicksand Light"/>
              <a:buNone/>
              <a:defRPr b="0" i="0" sz="1067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85"/>
              </a:buClr>
              <a:buSzPts val="1067"/>
              <a:buFont typeface="Quicksand Light"/>
              <a:buNone/>
              <a:defRPr b="0" i="0" sz="1067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85"/>
              </a:buClr>
              <a:buSzPts val="1067"/>
              <a:buFont typeface="Quicksand Light"/>
              <a:buNone/>
              <a:defRPr b="0" i="0" sz="1067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85"/>
              </a:buClr>
              <a:buSzPts val="1067"/>
              <a:buFont typeface="Quicksand Light"/>
              <a:buNone/>
              <a:defRPr b="0" i="0" sz="1067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85"/>
              </a:buClr>
              <a:buSzPts val="1067"/>
              <a:buFont typeface="Quicksand Light"/>
              <a:buNone/>
              <a:defRPr b="0" i="0" sz="1067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85"/>
              </a:buClr>
              <a:buSzPts val="1067"/>
              <a:buFont typeface="Quicksand Light"/>
              <a:buNone/>
              <a:defRPr b="0" i="0" sz="1067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85"/>
              </a:buClr>
              <a:buSzPts val="1067"/>
              <a:buFont typeface="Quicksand Light"/>
              <a:buNone/>
              <a:defRPr b="0" i="0" sz="1067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17"/>
          <p:cNvSpPr txBox="1"/>
          <p:nvPr>
            <p:ph idx="2" type="subTitle"/>
          </p:nvPr>
        </p:nvSpPr>
        <p:spPr>
          <a:xfrm>
            <a:off x="7010400" y="0"/>
            <a:ext cx="4753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lvl="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20.png"/><Relationship Id="rId6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"/>
          <p:cNvGrpSpPr/>
          <p:nvPr/>
        </p:nvGrpSpPr>
        <p:grpSpPr>
          <a:xfrm>
            <a:off x="310255" y="2378062"/>
            <a:ext cx="10689714" cy="1981891"/>
            <a:chOff x="310255" y="2316869"/>
            <a:chExt cx="10689714" cy="1981891"/>
          </a:xfrm>
        </p:grpSpPr>
        <p:sp>
          <p:nvSpPr>
            <p:cNvPr id="94" name="Google Shape;94;p1"/>
            <p:cNvSpPr txBox="1"/>
            <p:nvPr/>
          </p:nvSpPr>
          <p:spPr>
            <a:xfrm>
              <a:off x="2335418" y="2316869"/>
              <a:ext cx="4597734" cy="1323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b="1" i="0" lang="en-GB" sz="8000" u="none" cap="none" strike="noStrike">
                  <a:solidFill>
                    <a:srgbClr val="2798E3"/>
                  </a:solidFill>
                  <a:latin typeface="Poppins"/>
                  <a:ea typeface="Poppins"/>
                  <a:cs typeface="Poppins"/>
                  <a:sym typeface="Poppins"/>
                </a:rPr>
                <a:t>Lesson 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2335418" y="3375430"/>
              <a:ext cx="8664551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1" i="0" lang="en-GB" sz="5400" u="none" cap="none" strike="noStrike">
                  <a:solidFill>
                    <a:srgbClr val="1D293B"/>
                  </a:solidFill>
                  <a:latin typeface="Poppins"/>
                  <a:ea typeface="Poppins"/>
                  <a:cs typeface="Poppins"/>
                  <a:sym typeface="Poppins"/>
                </a:rPr>
                <a:t>User Input &amp; Data Types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6" name="Google Shape;96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0255" y="2559240"/>
              <a:ext cx="1815840" cy="173952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7" name="Google Shape;9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55602" y="6097672"/>
            <a:ext cx="1208749" cy="46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"/>
          <p:cNvSpPr txBox="1"/>
          <p:nvPr/>
        </p:nvSpPr>
        <p:spPr>
          <a:xfrm>
            <a:off x="414533" y="668533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Drawing shapes, logically</a:t>
            </a:r>
            <a:endParaRPr b="1" i="0" sz="3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1" name="Google Shape;211;p10"/>
          <p:cNvSpPr txBox="1"/>
          <p:nvPr/>
        </p:nvSpPr>
        <p:spPr>
          <a:xfrm>
            <a:off x="414533" y="2013067"/>
            <a:ext cx="5462000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In this sequence of code, we use logic to draw one of two shapes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If the user input is square, then a for loop is used to draw a square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Else if the user input is a circle, a circle is drawn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If we type in something else, the else condition will activate to apologise to the user.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0"/>
          <p:cNvSpPr txBox="1"/>
          <p:nvPr/>
        </p:nvSpPr>
        <p:spPr>
          <a:xfrm>
            <a:off x="10741825" y="100540"/>
            <a:ext cx="138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Lesson 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5" name="Google Shape;215;p10"/>
          <p:cNvSpPr txBox="1"/>
          <p:nvPr/>
        </p:nvSpPr>
        <p:spPr>
          <a:xfrm>
            <a:off x="3860800" y="50546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8933" y="1763333"/>
            <a:ext cx="6010668" cy="3972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"/>
          <p:cNvSpPr txBox="1"/>
          <p:nvPr/>
        </p:nvSpPr>
        <p:spPr>
          <a:xfrm>
            <a:off x="414533" y="668533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Challenge!</a:t>
            </a:r>
            <a:endParaRPr b="1" i="0" sz="3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2" name="Google Shape;222;p11"/>
          <p:cNvSpPr txBox="1"/>
          <p:nvPr/>
        </p:nvSpPr>
        <p:spPr>
          <a:xfrm>
            <a:off x="414533" y="1695015"/>
            <a:ext cx="5462000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Can you write some code to ask…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1D293B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What width should the pen be?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1D293B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How many times should the code loop?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1D293B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What angle should the turn be?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Where do we add/make changes to the code. Change one section at a time, run the code and see what happens!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1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1"/>
          <p:cNvSpPr txBox="1"/>
          <p:nvPr/>
        </p:nvSpPr>
        <p:spPr>
          <a:xfrm>
            <a:off x="10741825" y="100540"/>
            <a:ext cx="138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Lesson 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6" name="Google Shape;226;p11"/>
          <p:cNvSpPr txBox="1"/>
          <p:nvPr/>
        </p:nvSpPr>
        <p:spPr>
          <a:xfrm>
            <a:off x="3860800" y="50546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3598" y="765275"/>
            <a:ext cx="3538100" cy="590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"/>
          <p:cNvSpPr txBox="1"/>
          <p:nvPr/>
        </p:nvSpPr>
        <p:spPr>
          <a:xfrm>
            <a:off x="414533" y="668533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Challenge Solution</a:t>
            </a:r>
            <a:endParaRPr b="1" i="0" sz="3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3" name="Google Shape;233;p12"/>
          <p:cNvSpPr txBox="1"/>
          <p:nvPr/>
        </p:nvSpPr>
        <p:spPr>
          <a:xfrm>
            <a:off x="414533" y="2013067"/>
            <a:ext cx="5462000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Does this code look like yours?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The pen width user input was a string, as the turtle.width() command does not rely on a set data 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But our loop and turning angle answers require an integer to 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2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2"/>
          <p:cNvSpPr txBox="1"/>
          <p:nvPr/>
        </p:nvSpPr>
        <p:spPr>
          <a:xfrm>
            <a:off x="10741825" y="100540"/>
            <a:ext cx="138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Lesson 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7" name="Google Shape;237;p12"/>
          <p:cNvSpPr txBox="1"/>
          <p:nvPr/>
        </p:nvSpPr>
        <p:spPr>
          <a:xfrm>
            <a:off x="3860800" y="50546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9400" y="1128800"/>
            <a:ext cx="5173299" cy="524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"/>
          <p:cNvSpPr txBox="1"/>
          <p:nvPr/>
        </p:nvSpPr>
        <p:spPr>
          <a:xfrm>
            <a:off x="414533" y="2042767"/>
            <a:ext cx="10832400" cy="39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2899" lvl="0" marL="49529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B"/>
              </a:buClr>
              <a:buSzPts val="18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How to capture user 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9" lvl="0" marL="49529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B"/>
              </a:buClr>
              <a:buSzPts val="18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How to use specific data types for tasks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9" lvl="0" marL="49529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B"/>
              </a:buClr>
              <a:buSzPts val="18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How to use conditional logic in our code</a:t>
            </a:r>
            <a:endParaRPr b="0" i="0" sz="2400" u="none" cap="none" strike="noStrike">
              <a:solidFill>
                <a:srgbClr val="1D293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4" name="Google Shape;244;p13"/>
          <p:cNvSpPr txBox="1"/>
          <p:nvPr/>
        </p:nvSpPr>
        <p:spPr>
          <a:xfrm>
            <a:off x="414533" y="693933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What have we learnt?</a:t>
            </a:r>
            <a:endParaRPr b="1" i="0" sz="3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5" name="Google Shape;245;p13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3"/>
          <p:cNvSpPr txBox="1"/>
          <p:nvPr/>
        </p:nvSpPr>
        <p:spPr>
          <a:xfrm>
            <a:off x="11331730" y="100540"/>
            <a:ext cx="79220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Plenary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"/>
          <p:cNvSpPr txBox="1"/>
          <p:nvPr/>
        </p:nvSpPr>
        <p:spPr>
          <a:xfrm>
            <a:off x="414533" y="668533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Next Lesson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4"/>
          <p:cNvSpPr txBox="1"/>
          <p:nvPr/>
        </p:nvSpPr>
        <p:spPr>
          <a:xfrm>
            <a:off x="414533" y="2013067"/>
            <a:ext cx="4995668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Next Lesson we will use EduBlocks to capture user input into a variable and use that with conditional logic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4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4"/>
          <p:cNvSpPr txBox="1"/>
          <p:nvPr/>
        </p:nvSpPr>
        <p:spPr>
          <a:xfrm>
            <a:off x="11331730" y="100540"/>
            <a:ext cx="79220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Plenary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4"/>
          <p:cNvSpPr txBox="1"/>
          <p:nvPr/>
        </p:nvSpPr>
        <p:spPr>
          <a:xfrm>
            <a:off x="3860800" y="50546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8325" y="994524"/>
            <a:ext cx="4995675" cy="5374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414533" y="2042767"/>
            <a:ext cx="10832400" cy="39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188" lvl="0" marL="60958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B"/>
              </a:buClr>
              <a:buSzPts val="1800"/>
              <a:buFont typeface="Quicksand"/>
              <a:buChar char="●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Understand how to use EduBlocks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188" lvl="0" marL="60958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B"/>
              </a:buClr>
              <a:buSzPts val="1800"/>
              <a:buFont typeface="Quicksand"/>
              <a:buChar char="●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Understand how to capture user 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188" lvl="0" marL="60958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B"/>
              </a:buClr>
              <a:buSzPts val="1800"/>
              <a:buFont typeface="Quicksand"/>
              <a:buChar char="●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Understand how to identify different data types</a:t>
            </a:r>
            <a:endParaRPr b="0" i="0" sz="2400" u="none" cap="none" strike="noStrike">
              <a:solidFill>
                <a:srgbClr val="1D293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414533" y="693933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By the end of this lesson, you will…</a:t>
            </a:r>
            <a:endParaRPr b="1" i="0" sz="3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"/>
          <p:cNvSpPr txBox="1"/>
          <p:nvPr/>
        </p:nvSpPr>
        <p:spPr>
          <a:xfrm>
            <a:off x="10369930" y="100540"/>
            <a:ext cx="175400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Learning Objectives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/>
        </p:nvSpPr>
        <p:spPr>
          <a:xfrm>
            <a:off x="414533" y="668533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What is Input?</a:t>
            </a:r>
            <a:endParaRPr b="1" i="0" sz="3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414533" y="2013067"/>
            <a:ext cx="5462000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How many forms of input can you name?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 txBox="1"/>
          <p:nvPr/>
        </p:nvSpPr>
        <p:spPr>
          <a:xfrm>
            <a:off x="10741825" y="10054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Lesson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414533" y="3006150"/>
            <a:ext cx="5462000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Traditionally user input refers to keyboard 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3860800" y="50546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TC DM525 Dynamic Microphone" id="118" name="Google Shape;11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5933" y="239039"/>
            <a:ext cx="3992137" cy="39921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itech K120 USB Standard Computer Keyboard" id="119" name="Google Shape;11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02966" y="2644749"/>
            <a:ext cx="5189034" cy="25945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e best keyboard and mouse for working from home | Computing | The Guardian" id="120" name="Google Shape;120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13083" y="4391709"/>
            <a:ext cx="2942167" cy="17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/>
        </p:nvSpPr>
        <p:spPr>
          <a:xfrm>
            <a:off x="414533" y="668533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How can we use the input?</a:t>
            </a:r>
            <a:endParaRPr b="1" i="0" sz="3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414533" y="2013067"/>
            <a:ext cx="5462000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User input is a way that the computer can ask a question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The input block is found in the statements section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1D293B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What will this code do?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1D293B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What happens when you run it?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Clr>
                <a:srgbClr val="1D293B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Why does it do that?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/>
          <p:nvPr/>
        </p:nvSpPr>
        <p:spPr>
          <a:xfrm>
            <a:off x="10741825" y="100540"/>
            <a:ext cx="138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Lesson 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3860800" y="50546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8933" y="1763333"/>
            <a:ext cx="5829300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/>
          <p:nvPr/>
        </p:nvSpPr>
        <p:spPr>
          <a:xfrm>
            <a:off x="414533" y="668533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What happened?</a:t>
            </a:r>
            <a:endParaRPr b="1" i="0" sz="3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7" name="Google Shape;137;p5"/>
          <p:cNvSpPr txBox="1"/>
          <p:nvPr/>
        </p:nvSpPr>
        <p:spPr>
          <a:xfrm>
            <a:off x="414532" y="2013067"/>
            <a:ext cx="5664199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There was an error!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But what does this mean?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Clr>
                <a:srgbClr val="1D293B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Data types tell a computer how we want to use the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5"/>
          <p:cNvSpPr txBox="1"/>
          <p:nvPr/>
        </p:nvSpPr>
        <p:spPr>
          <a:xfrm>
            <a:off x="10741825" y="100540"/>
            <a:ext cx="138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Lesson 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3860800" y="50546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3133" y="3230467"/>
            <a:ext cx="5664200" cy="5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"/>
          <p:cNvSpPr/>
          <p:nvPr/>
        </p:nvSpPr>
        <p:spPr>
          <a:xfrm>
            <a:off x="414532" y="4259259"/>
            <a:ext cx="8705386" cy="1930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B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For a loop, we need to use an integer, a number with no decimal place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1D293B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But a use input captures the number as a string, a sequence of characters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/>
          <p:nvPr/>
        </p:nvSpPr>
        <p:spPr>
          <a:xfrm>
            <a:off x="414533" y="668533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Basic data types</a:t>
            </a:r>
            <a:endParaRPr b="1" i="0" sz="3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9" name="Google Shape;149;p6"/>
          <p:cNvSpPr txBox="1"/>
          <p:nvPr/>
        </p:nvSpPr>
        <p:spPr>
          <a:xfrm>
            <a:off x="414532" y="2013067"/>
            <a:ext cx="11174993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At the basic level there are three data types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String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A sequence of characters, including punctuation, numbers and letters.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Integer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A number with no decimal place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Float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A number with a decimal place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/>
          <p:nvPr/>
        </p:nvSpPr>
        <p:spPr>
          <a:xfrm>
            <a:off x="10741825" y="100540"/>
            <a:ext cx="138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Lesson 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3860800" y="50546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6"/>
          <p:cNvSpPr txBox="1"/>
          <p:nvPr/>
        </p:nvSpPr>
        <p:spPr>
          <a:xfrm>
            <a:off x="6713431" y="4306200"/>
            <a:ext cx="4826703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Give examples of where each of these data types can be used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 txBox="1"/>
          <p:nvPr/>
        </p:nvSpPr>
        <p:spPr>
          <a:xfrm>
            <a:off x="414533" y="668533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How can we fix the error?</a:t>
            </a:r>
            <a:endParaRPr b="1" i="0" sz="3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414533" y="2013067"/>
            <a:ext cx="5462000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We need to convert the string to an integer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1D293B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Use the int(1) block from statements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1D293B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Wrap it around the input() block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1D293B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What happens?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Clr>
                <a:srgbClr val="1D293B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How can we improve the code?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 txBox="1"/>
          <p:nvPr/>
        </p:nvSpPr>
        <p:spPr>
          <a:xfrm>
            <a:off x="10741825" y="100540"/>
            <a:ext cx="138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Lesson 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4" name="Google Shape;164;p7"/>
          <p:cNvSpPr txBox="1"/>
          <p:nvPr/>
        </p:nvSpPr>
        <p:spPr>
          <a:xfrm>
            <a:off x="3860800" y="50546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8933" y="1763333"/>
            <a:ext cx="6010667" cy="3995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/>
          <p:nvPr/>
        </p:nvSpPr>
        <p:spPr>
          <a:xfrm>
            <a:off x="414533" y="668533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If, else if and else</a:t>
            </a:r>
            <a:endParaRPr b="1" i="0" sz="3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1" name="Google Shape;171;p8"/>
          <p:cNvSpPr txBox="1"/>
          <p:nvPr/>
        </p:nvSpPr>
        <p:spPr>
          <a:xfrm>
            <a:off x="414533" y="2013067"/>
            <a:ext cx="5462000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How do we make a decision?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How does a computer?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Here if we answer with either “Ed” or “Jasmine” then the computer will say hello.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But if it does not know our name, it will just say hello.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8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8"/>
          <p:cNvSpPr txBox="1"/>
          <p:nvPr/>
        </p:nvSpPr>
        <p:spPr>
          <a:xfrm>
            <a:off x="10741825" y="100540"/>
            <a:ext cx="138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Lesson 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5" name="Google Shape;175;p8"/>
          <p:cNvSpPr txBox="1"/>
          <p:nvPr/>
        </p:nvSpPr>
        <p:spPr>
          <a:xfrm>
            <a:off x="3860800" y="50546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6199" y="1458249"/>
            <a:ext cx="5462000" cy="4838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/>
          <p:nvPr/>
        </p:nvSpPr>
        <p:spPr>
          <a:xfrm>
            <a:off x="414533" y="668533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Logical Thinking</a:t>
            </a:r>
            <a:endParaRPr b="1" i="0" sz="3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2" name="Google Shape;182;p9"/>
          <p:cNvSpPr txBox="1"/>
          <p:nvPr/>
        </p:nvSpPr>
        <p:spPr>
          <a:xfrm>
            <a:off x="414533" y="1412798"/>
            <a:ext cx="5462000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Our conditional test uses logic to check the user input against a 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9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9"/>
          <p:cNvSpPr txBox="1"/>
          <p:nvPr/>
        </p:nvSpPr>
        <p:spPr>
          <a:xfrm>
            <a:off x="10741825" y="100540"/>
            <a:ext cx="138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Lesson 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6" name="Google Shape;186;p9"/>
          <p:cNvSpPr txBox="1"/>
          <p:nvPr/>
        </p:nvSpPr>
        <p:spPr>
          <a:xfrm>
            <a:off x="3860800" y="4869071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7" name="Google Shape;187;p9"/>
          <p:cNvGrpSpPr/>
          <p:nvPr/>
        </p:nvGrpSpPr>
        <p:grpSpPr>
          <a:xfrm>
            <a:off x="414533" y="2161198"/>
            <a:ext cx="5462000" cy="939266"/>
            <a:chOff x="414533" y="2346727"/>
            <a:chExt cx="5462000" cy="939266"/>
          </a:xfrm>
        </p:grpSpPr>
        <p:sp>
          <p:nvSpPr>
            <p:cNvPr id="188" name="Google Shape;188;p9"/>
            <p:cNvSpPr txBox="1"/>
            <p:nvPr/>
          </p:nvSpPr>
          <p:spPr>
            <a:xfrm>
              <a:off x="414533" y="2346727"/>
              <a:ext cx="5462000" cy="6085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72000" wrap="square" tIns="121900">
              <a:noAutofit/>
            </a:bodyPr>
            <a:lstStyle/>
            <a:p>
              <a:pPr indent="0" lvl="0" marL="0" marR="0" rtl="0" algn="l">
                <a:lnSpc>
                  <a:spcPct val="114000"/>
                </a:lnSpc>
                <a:spcBef>
                  <a:spcPts val="0"/>
                </a:spcBef>
                <a:spcAft>
                  <a:spcPts val="1333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GB" sz="1800" u="none" cap="none" strike="noStrike">
                  <a:solidFill>
                    <a:srgbClr val="2798E3"/>
                  </a:solidFill>
                  <a:latin typeface="Poppins"/>
                  <a:ea typeface="Poppins"/>
                  <a:cs typeface="Poppins"/>
                  <a:sym typeface="Poppins"/>
                </a:rPr>
                <a:t>==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9"/>
            <p:cNvSpPr txBox="1"/>
            <p:nvPr/>
          </p:nvSpPr>
          <p:spPr>
            <a:xfrm>
              <a:off x="414533" y="2677485"/>
              <a:ext cx="5462000" cy="6085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72000" wrap="square" tIns="121900">
              <a:noAutofit/>
            </a:bodyPr>
            <a:lstStyle/>
            <a:p>
              <a:pPr indent="0" lvl="0" marL="0" marR="0" rtl="0" algn="l">
                <a:lnSpc>
                  <a:spcPct val="114000"/>
                </a:lnSpc>
                <a:spcBef>
                  <a:spcPts val="0"/>
                </a:spcBef>
                <a:spcAft>
                  <a:spcPts val="1333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Values must be equal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" name="Google Shape;190;p9"/>
          <p:cNvGrpSpPr/>
          <p:nvPr/>
        </p:nvGrpSpPr>
        <p:grpSpPr>
          <a:xfrm>
            <a:off x="414533" y="2854635"/>
            <a:ext cx="5462000" cy="939266"/>
            <a:chOff x="414533" y="2346727"/>
            <a:chExt cx="5462000" cy="939266"/>
          </a:xfrm>
        </p:grpSpPr>
        <p:sp>
          <p:nvSpPr>
            <p:cNvPr id="191" name="Google Shape;191;p9"/>
            <p:cNvSpPr txBox="1"/>
            <p:nvPr/>
          </p:nvSpPr>
          <p:spPr>
            <a:xfrm>
              <a:off x="414533" y="2346727"/>
              <a:ext cx="5462000" cy="6085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72000" wrap="square" tIns="121900">
              <a:noAutofit/>
            </a:bodyPr>
            <a:lstStyle/>
            <a:p>
              <a:pPr indent="0" lvl="0" marL="0" marR="0" rtl="0" algn="l">
                <a:lnSpc>
                  <a:spcPct val="114000"/>
                </a:lnSpc>
                <a:spcBef>
                  <a:spcPts val="0"/>
                </a:spcBef>
                <a:spcAft>
                  <a:spcPts val="1333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GB" sz="1800" u="none" cap="none" strike="noStrike">
                  <a:solidFill>
                    <a:srgbClr val="2798E3"/>
                  </a:solidFill>
                  <a:latin typeface="Poppins"/>
                  <a:ea typeface="Poppins"/>
                  <a:cs typeface="Poppins"/>
                  <a:sym typeface="Poppins"/>
                </a:rPr>
                <a:t>!=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9"/>
            <p:cNvSpPr txBox="1"/>
            <p:nvPr/>
          </p:nvSpPr>
          <p:spPr>
            <a:xfrm>
              <a:off x="414533" y="2677485"/>
              <a:ext cx="5462000" cy="6085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72000" wrap="square" tIns="121900">
              <a:noAutofit/>
            </a:bodyPr>
            <a:lstStyle/>
            <a:p>
              <a:pPr indent="0" lvl="0" marL="0" marR="0" rtl="0" algn="l">
                <a:lnSpc>
                  <a:spcPct val="114000"/>
                </a:lnSpc>
                <a:spcBef>
                  <a:spcPts val="0"/>
                </a:spcBef>
                <a:spcAft>
                  <a:spcPts val="1333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Values must NOT be equal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3" name="Google Shape;193;p9"/>
          <p:cNvGrpSpPr/>
          <p:nvPr/>
        </p:nvGrpSpPr>
        <p:grpSpPr>
          <a:xfrm>
            <a:off x="414533" y="3586993"/>
            <a:ext cx="5462000" cy="939266"/>
            <a:chOff x="414533" y="2346727"/>
            <a:chExt cx="5462000" cy="939266"/>
          </a:xfrm>
        </p:grpSpPr>
        <p:sp>
          <p:nvSpPr>
            <p:cNvPr id="194" name="Google Shape;194;p9"/>
            <p:cNvSpPr txBox="1"/>
            <p:nvPr/>
          </p:nvSpPr>
          <p:spPr>
            <a:xfrm>
              <a:off x="414533" y="2346727"/>
              <a:ext cx="5462000" cy="6085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72000" wrap="square" tIns="121900">
              <a:noAutofit/>
            </a:bodyPr>
            <a:lstStyle/>
            <a:p>
              <a:pPr indent="0" lvl="0" marL="0" marR="0" rtl="0" algn="l">
                <a:lnSpc>
                  <a:spcPct val="114000"/>
                </a:lnSpc>
                <a:spcBef>
                  <a:spcPts val="0"/>
                </a:spcBef>
                <a:spcAft>
                  <a:spcPts val="1333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GB" sz="1800" u="none" cap="none" strike="noStrike">
                  <a:solidFill>
                    <a:srgbClr val="2798E3"/>
                  </a:solidFill>
                  <a:latin typeface="Poppins"/>
                  <a:ea typeface="Poppins"/>
                  <a:cs typeface="Poppins"/>
                  <a:sym typeface="Poppins"/>
                </a:rPr>
                <a:t>&lt;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9"/>
            <p:cNvSpPr txBox="1"/>
            <p:nvPr/>
          </p:nvSpPr>
          <p:spPr>
            <a:xfrm>
              <a:off x="414533" y="2677485"/>
              <a:ext cx="5462000" cy="6085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72000" wrap="square" tIns="121900">
              <a:noAutofit/>
            </a:bodyPr>
            <a:lstStyle/>
            <a:p>
              <a:pPr indent="0" lvl="0" marL="0" marR="0" rtl="0" algn="l">
                <a:lnSpc>
                  <a:spcPct val="114000"/>
                </a:lnSpc>
                <a:spcBef>
                  <a:spcPts val="0"/>
                </a:spcBef>
                <a:spcAft>
                  <a:spcPts val="1333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Left value is less than right value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" name="Google Shape;196;p9"/>
          <p:cNvGrpSpPr/>
          <p:nvPr/>
        </p:nvGrpSpPr>
        <p:grpSpPr>
          <a:xfrm>
            <a:off x="414533" y="4291407"/>
            <a:ext cx="5462000" cy="939266"/>
            <a:chOff x="414533" y="2346727"/>
            <a:chExt cx="5462000" cy="939266"/>
          </a:xfrm>
        </p:grpSpPr>
        <p:sp>
          <p:nvSpPr>
            <p:cNvPr id="197" name="Google Shape;197;p9"/>
            <p:cNvSpPr txBox="1"/>
            <p:nvPr/>
          </p:nvSpPr>
          <p:spPr>
            <a:xfrm>
              <a:off x="414533" y="2346727"/>
              <a:ext cx="5462000" cy="6085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72000" wrap="square" tIns="121900">
              <a:noAutofit/>
            </a:bodyPr>
            <a:lstStyle/>
            <a:p>
              <a:pPr indent="0" lvl="0" marL="0" marR="0" rtl="0" algn="l">
                <a:lnSpc>
                  <a:spcPct val="114000"/>
                </a:lnSpc>
                <a:spcBef>
                  <a:spcPts val="0"/>
                </a:spcBef>
                <a:spcAft>
                  <a:spcPts val="1333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GB" sz="1800" u="none" cap="none" strike="noStrike">
                  <a:solidFill>
                    <a:srgbClr val="2798E3"/>
                  </a:solidFill>
                  <a:latin typeface="Poppins"/>
                  <a:ea typeface="Poppins"/>
                  <a:cs typeface="Poppins"/>
                  <a:sym typeface="Poppins"/>
                </a:rPr>
                <a:t>&lt;=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9"/>
            <p:cNvSpPr txBox="1"/>
            <p:nvPr/>
          </p:nvSpPr>
          <p:spPr>
            <a:xfrm>
              <a:off x="414533" y="2677485"/>
              <a:ext cx="5462000" cy="6085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72000" wrap="square" tIns="121900">
              <a:noAutofit/>
            </a:bodyPr>
            <a:lstStyle/>
            <a:p>
              <a:pPr indent="0" lvl="0" marL="0" marR="0" rtl="0" algn="l">
                <a:lnSpc>
                  <a:spcPct val="114000"/>
                </a:lnSpc>
                <a:spcBef>
                  <a:spcPts val="0"/>
                </a:spcBef>
                <a:spcAft>
                  <a:spcPts val="1333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Left value is less than or equal to right value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" name="Google Shape;199;p9"/>
          <p:cNvGrpSpPr/>
          <p:nvPr/>
        </p:nvGrpSpPr>
        <p:grpSpPr>
          <a:xfrm>
            <a:off x="414533" y="4995821"/>
            <a:ext cx="5462000" cy="939266"/>
            <a:chOff x="414533" y="2346727"/>
            <a:chExt cx="5462000" cy="939266"/>
          </a:xfrm>
        </p:grpSpPr>
        <p:sp>
          <p:nvSpPr>
            <p:cNvPr id="200" name="Google Shape;200;p9"/>
            <p:cNvSpPr txBox="1"/>
            <p:nvPr/>
          </p:nvSpPr>
          <p:spPr>
            <a:xfrm>
              <a:off x="414533" y="2346727"/>
              <a:ext cx="5462000" cy="6085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72000" wrap="square" tIns="121900">
              <a:noAutofit/>
            </a:bodyPr>
            <a:lstStyle/>
            <a:p>
              <a:pPr indent="0" lvl="0" marL="0" marR="0" rtl="0" algn="l">
                <a:lnSpc>
                  <a:spcPct val="114000"/>
                </a:lnSpc>
                <a:spcBef>
                  <a:spcPts val="0"/>
                </a:spcBef>
                <a:spcAft>
                  <a:spcPts val="1333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GB" sz="1800" u="none" cap="none" strike="noStrike">
                  <a:solidFill>
                    <a:srgbClr val="2798E3"/>
                  </a:solidFill>
                  <a:latin typeface="Poppins"/>
                  <a:ea typeface="Poppins"/>
                  <a:cs typeface="Poppins"/>
                  <a:sym typeface="Poppins"/>
                </a:rPr>
                <a:t>&gt;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9"/>
            <p:cNvSpPr txBox="1"/>
            <p:nvPr/>
          </p:nvSpPr>
          <p:spPr>
            <a:xfrm>
              <a:off x="414533" y="2677485"/>
              <a:ext cx="5462000" cy="6085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72000" wrap="square" tIns="121900">
              <a:noAutofit/>
            </a:bodyPr>
            <a:lstStyle/>
            <a:p>
              <a:pPr indent="0" lvl="0" marL="0" marR="0" rtl="0" algn="l">
                <a:lnSpc>
                  <a:spcPct val="114000"/>
                </a:lnSpc>
                <a:spcBef>
                  <a:spcPts val="0"/>
                </a:spcBef>
                <a:spcAft>
                  <a:spcPts val="1333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Left value is greater than right value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" name="Google Shape;202;p9"/>
          <p:cNvGrpSpPr/>
          <p:nvPr/>
        </p:nvGrpSpPr>
        <p:grpSpPr>
          <a:xfrm>
            <a:off x="414532" y="5733205"/>
            <a:ext cx="6304319" cy="939266"/>
            <a:chOff x="414532" y="2346727"/>
            <a:chExt cx="6304319" cy="939266"/>
          </a:xfrm>
        </p:grpSpPr>
        <p:sp>
          <p:nvSpPr>
            <p:cNvPr id="203" name="Google Shape;203;p9"/>
            <p:cNvSpPr txBox="1"/>
            <p:nvPr/>
          </p:nvSpPr>
          <p:spPr>
            <a:xfrm>
              <a:off x="414533" y="2346727"/>
              <a:ext cx="5462000" cy="6085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72000" wrap="square" tIns="121900">
              <a:noAutofit/>
            </a:bodyPr>
            <a:lstStyle/>
            <a:p>
              <a:pPr indent="0" lvl="0" marL="0" marR="0" rtl="0" algn="l">
                <a:lnSpc>
                  <a:spcPct val="114000"/>
                </a:lnSpc>
                <a:spcBef>
                  <a:spcPts val="0"/>
                </a:spcBef>
                <a:spcAft>
                  <a:spcPts val="1333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GB" sz="1800" u="none" cap="none" strike="noStrike">
                  <a:solidFill>
                    <a:srgbClr val="2798E3"/>
                  </a:solidFill>
                  <a:latin typeface="Poppins"/>
                  <a:ea typeface="Poppins"/>
                  <a:cs typeface="Poppins"/>
                  <a:sym typeface="Poppins"/>
                </a:rPr>
                <a:t>&gt;=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9"/>
            <p:cNvSpPr txBox="1"/>
            <p:nvPr/>
          </p:nvSpPr>
          <p:spPr>
            <a:xfrm>
              <a:off x="414532" y="2677485"/>
              <a:ext cx="6304319" cy="6085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72000" wrap="square" tIns="121900">
              <a:noAutofit/>
            </a:bodyPr>
            <a:lstStyle/>
            <a:p>
              <a:pPr indent="0" lvl="0" marL="0" marR="0" rtl="0" algn="l">
                <a:lnSpc>
                  <a:spcPct val="114000"/>
                </a:lnSpc>
                <a:spcBef>
                  <a:spcPts val="0"/>
                </a:spcBef>
                <a:spcAft>
                  <a:spcPts val="1333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Left value is greater than or equal to right value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5" name="Google Shape;20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63405" y="1482838"/>
            <a:ext cx="3569475" cy="458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2021-12-29T21:05:40Z</dcterms:created>
  <dc:creator>Josh Lowe</dc:creator>
</cp:coreProperties>
</file>