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22"/>
  </p:notesMasterIdLst>
  <p:handoutMasterIdLst>
    <p:handoutMasterId r:id="rId23"/>
  </p:handoutMasterIdLst>
  <p:sldIdLst>
    <p:sldId id="256" r:id="rId6"/>
    <p:sldId id="388" r:id="rId7"/>
    <p:sldId id="390" r:id="rId8"/>
    <p:sldId id="389" r:id="rId9"/>
    <p:sldId id="391" r:id="rId10"/>
    <p:sldId id="392" r:id="rId11"/>
    <p:sldId id="393" r:id="rId12"/>
    <p:sldId id="395" r:id="rId13"/>
    <p:sldId id="396" r:id="rId14"/>
    <p:sldId id="397" r:id="rId15"/>
    <p:sldId id="398" r:id="rId16"/>
    <p:sldId id="399" r:id="rId17"/>
    <p:sldId id="400" r:id="rId18"/>
    <p:sldId id="401" r:id="rId19"/>
    <p:sldId id="403" r:id="rId20"/>
    <p:sldId id="387" r:id="rId21"/>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341" autoAdjust="0"/>
  </p:normalViewPr>
  <p:slideViewPr>
    <p:cSldViewPr snapToGrid="0">
      <p:cViewPr varScale="1">
        <p:scale>
          <a:sx n="79" d="100"/>
          <a:sy n="79"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CAC0DE05-FB81-B247-909C-B48A7A198DF2}"/>
    <pc:docChg chg="custSel delSld modSld">
      <pc:chgData name="Arjan Kamberg" userId="2cfeac95-aab1-41a7-bca5-796b19d85bc0" providerId="ADAL" clId="{CAC0DE05-FB81-B247-909C-B48A7A198DF2}" dt="2022-03-07T16:47:46.935" v="12" actId="2696"/>
      <pc:docMkLst>
        <pc:docMk/>
      </pc:docMkLst>
      <pc:sldChg chg="delSp mod">
        <pc:chgData name="Arjan Kamberg" userId="2cfeac95-aab1-41a7-bca5-796b19d85bc0" providerId="ADAL" clId="{CAC0DE05-FB81-B247-909C-B48A7A198DF2}" dt="2022-03-07T16:47:39.715" v="0" actId="478"/>
        <pc:sldMkLst>
          <pc:docMk/>
          <pc:sldMk cId="1212195962" sldId="388"/>
        </pc:sldMkLst>
        <pc:picChg chg="del">
          <ac:chgData name="Arjan Kamberg" userId="2cfeac95-aab1-41a7-bca5-796b19d85bc0" providerId="ADAL" clId="{CAC0DE05-FB81-B247-909C-B48A7A198DF2}" dt="2022-03-07T16:47:39.715" v="0" actId="478"/>
          <ac:picMkLst>
            <pc:docMk/>
            <pc:sldMk cId="1212195962" sldId="388"/>
            <ac:picMk id="4" creationId="{28B0F8B2-CE90-BF47-8DC1-374E488D84FD}"/>
          </ac:picMkLst>
        </pc:picChg>
      </pc:sldChg>
      <pc:sldChg chg="del">
        <pc:chgData name="Arjan Kamberg" userId="2cfeac95-aab1-41a7-bca5-796b19d85bc0" providerId="ADAL" clId="{CAC0DE05-FB81-B247-909C-B48A7A198DF2}" dt="2022-03-07T16:47:42.187" v="1" actId="2696"/>
        <pc:sldMkLst>
          <pc:docMk/>
          <pc:sldMk cId="3665043672" sldId="389"/>
        </pc:sldMkLst>
      </pc:sldChg>
      <pc:sldChg chg="del">
        <pc:chgData name="Arjan Kamberg" userId="2cfeac95-aab1-41a7-bca5-796b19d85bc0" providerId="ADAL" clId="{CAC0DE05-FB81-B247-909C-B48A7A198DF2}" dt="2022-03-07T16:47:42.654" v="2" actId="2696"/>
        <pc:sldMkLst>
          <pc:docMk/>
          <pc:sldMk cId="2283350102" sldId="390"/>
        </pc:sldMkLst>
      </pc:sldChg>
      <pc:sldChg chg="del">
        <pc:chgData name="Arjan Kamberg" userId="2cfeac95-aab1-41a7-bca5-796b19d85bc0" providerId="ADAL" clId="{CAC0DE05-FB81-B247-909C-B48A7A198DF2}" dt="2022-03-07T16:47:43.018" v="3" actId="2696"/>
        <pc:sldMkLst>
          <pc:docMk/>
          <pc:sldMk cId="2079557222" sldId="391"/>
        </pc:sldMkLst>
      </pc:sldChg>
      <pc:sldChg chg="del">
        <pc:chgData name="Arjan Kamberg" userId="2cfeac95-aab1-41a7-bca5-796b19d85bc0" providerId="ADAL" clId="{CAC0DE05-FB81-B247-909C-B48A7A198DF2}" dt="2022-03-07T16:47:43.422" v="4" actId="2696"/>
        <pc:sldMkLst>
          <pc:docMk/>
          <pc:sldMk cId="899573104" sldId="392"/>
        </pc:sldMkLst>
      </pc:sldChg>
      <pc:sldChg chg="del">
        <pc:chgData name="Arjan Kamberg" userId="2cfeac95-aab1-41a7-bca5-796b19d85bc0" providerId="ADAL" clId="{CAC0DE05-FB81-B247-909C-B48A7A198DF2}" dt="2022-03-07T16:47:44.253" v="6" actId="2696"/>
        <pc:sldMkLst>
          <pc:docMk/>
          <pc:sldMk cId="3808281892" sldId="393"/>
        </pc:sldMkLst>
      </pc:sldChg>
      <pc:sldChg chg="del">
        <pc:chgData name="Arjan Kamberg" userId="2cfeac95-aab1-41a7-bca5-796b19d85bc0" providerId="ADAL" clId="{CAC0DE05-FB81-B247-909C-B48A7A198DF2}" dt="2022-03-07T16:47:43.841" v="5" actId="2696"/>
        <pc:sldMkLst>
          <pc:docMk/>
          <pc:sldMk cId="599577290" sldId="395"/>
        </pc:sldMkLst>
      </pc:sldChg>
      <pc:sldChg chg="del">
        <pc:chgData name="Arjan Kamberg" userId="2cfeac95-aab1-41a7-bca5-796b19d85bc0" providerId="ADAL" clId="{CAC0DE05-FB81-B247-909C-B48A7A198DF2}" dt="2022-03-07T16:47:45.184" v="8" actId="2696"/>
        <pc:sldMkLst>
          <pc:docMk/>
          <pc:sldMk cId="1216635248" sldId="396"/>
        </pc:sldMkLst>
      </pc:sldChg>
      <pc:sldChg chg="del">
        <pc:chgData name="Arjan Kamberg" userId="2cfeac95-aab1-41a7-bca5-796b19d85bc0" providerId="ADAL" clId="{CAC0DE05-FB81-B247-909C-B48A7A198DF2}" dt="2022-03-07T16:47:44.647" v="7" actId="2696"/>
        <pc:sldMkLst>
          <pc:docMk/>
          <pc:sldMk cId="3301830037" sldId="397"/>
        </pc:sldMkLst>
      </pc:sldChg>
      <pc:sldChg chg="del">
        <pc:chgData name="Arjan Kamberg" userId="2cfeac95-aab1-41a7-bca5-796b19d85bc0" providerId="ADAL" clId="{CAC0DE05-FB81-B247-909C-B48A7A198DF2}" dt="2022-03-07T16:47:45.622" v="9" actId="2696"/>
        <pc:sldMkLst>
          <pc:docMk/>
          <pc:sldMk cId="4032235498" sldId="398"/>
        </pc:sldMkLst>
      </pc:sldChg>
      <pc:sldChg chg="del">
        <pc:chgData name="Arjan Kamberg" userId="2cfeac95-aab1-41a7-bca5-796b19d85bc0" providerId="ADAL" clId="{CAC0DE05-FB81-B247-909C-B48A7A198DF2}" dt="2022-03-07T16:47:46.124" v="10" actId="2696"/>
        <pc:sldMkLst>
          <pc:docMk/>
          <pc:sldMk cId="3447936170" sldId="399"/>
        </pc:sldMkLst>
      </pc:sldChg>
      <pc:sldChg chg="del">
        <pc:chgData name="Arjan Kamberg" userId="2cfeac95-aab1-41a7-bca5-796b19d85bc0" providerId="ADAL" clId="{CAC0DE05-FB81-B247-909C-B48A7A198DF2}" dt="2022-03-07T16:47:46.533" v="11" actId="2696"/>
        <pc:sldMkLst>
          <pc:docMk/>
          <pc:sldMk cId="1869224072" sldId="400"/>
        </pc:sldMkLst>
      </pc:sldChg>
      <pc:sldChg chg="del">
        <pc:chgData name="Arjan Kamberg" userId="2cfeac95-aab1-41a7-bca5-796b19d85bc0" providerId="ADAL" clId="{CAC0DE05-FB81-B247-909C-B48A7A198DF2}" dt="2022-03-07T16:47:46.935" v="12" actId="2696"/>
        <pc:sldMkLst>
          <pc:docMk/>
          <pc:sldMk cId="239890730" sldId="401"/>
        </pc:sldMkLst>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14-9-2023</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‹nr.›</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14-9-2023</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‹nr.›</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8000" y="1213199"/>
            <a:ext cx="9144000" cy="4273201"/>
          </a:xfrm>
        </p:spPr>
        <p:txBody>
          <a:bodyPr>
            <a:normAutofit/>
          </a:bodyPr>
          <a:lstStyle/>
          <a:p>
            <a:r>
              <a:rPr lang="nl-NL" sz="8800" dirty="0"/>
              <a:t>Embedded Design</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5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169877"/>
          </a:xfrm>
        </p:spPr>
        <p:txBody>
          <a:bodyPr>
            <a:normAutofit/>
          </a:bodyPr>
          <a:lstStyle/>
          <a:p>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Kluisslot met numeriek toetsenbord, LCD display en elektrisch slot</a:t>
            </a:r>
            <a:endParaRPr lang="nl-NL" sz="1800" dirty="0">
              <a:latin typeface="Calibri" panose="020F0502020204030204" pitchFamily="34" charset="0"/>
              <a:ea typeface="Calibri" panose="020F0502020204030204" pitchFamily="34" charset="0"/>
              <a:cs typeface="Times New Roman" panose="02020603050405020304" pitchFamily="18" charset="0"/>
            </a:endParaRPr>
          </a:p>
          <a:p>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Kluisslot 			met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Actuator (spoel).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Het Kluisslot heeft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en een LCD scherm om de toegang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interactief te maken.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Het kluisslot toont op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gegevens die van belang zijn om 				toegang te krijgen.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Werkend kluisslot waarmee de spoel van het kluisslot bekrachtigd kan worden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als de juiste toegangscode ingetoetst is.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rondom een kluisslot.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keypad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Welkom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-Begeleiding/aanwijzingen etc. naar de gebruiker.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29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6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35723"/>
            <a:ext cx="10515600" cy="5205046"/>
          </a:xfrm>
        </p:spPr>
        <p:txBody>
          <a:bodyPr>
            <a:normAutofit fontScale="92500" lnSpcReduction="10000"/>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Personenteller met teller op LCD display en reset functie met sleutelschakelaar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Personenteller met weergave van de telling op een LCD display.</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De personenteller moet worden voorzien van een sleutelschakelaar om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telling weer op nul te kunnen zetten. (I.v.m. start nieuwe meting)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personenteller toont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het aantal gedetecteerde personen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sinds het begin van de telling.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personenteller die ingezet kan worden tijdens evenementen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en verkeer gerelateerde tellingen. </a:t>
            </a: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personenteller.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sleutelschakelaar.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ook naar de meest geschikte sensor.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Welkom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 Aantal getelde personen.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91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7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59169"/>
            <a:ext cx="10515600" cy="4933706"/>
          </a:xfrm>
        </p:spPr>
        <p:txBody>
          <a:bodyPr>
            <a:normAutofit/>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cs typeface="Times New Roman" panose="02020603050405020304" pitchFamily="18" charset="0"/>
              </a:rPr>
              <a:t>Beregeningsautomaat met 2 vochtsensors</a:t>
            </a:r>
            <a:r>
              <a:rPr lang="nl-NL" sz="1800" dirty="0">
                <a:effectLst/>
                <a:latin typeface="Calibri" panose="020F0502020204030204" pitchFamily="34" charset="0"/>
                <a:ea typeface="Calibri" panose="020F0502020204030204" pitchFamily="34" charset="0"/>
                <a:cs typeface="Times New Roman" panose="02020603050405020304" pitchFamily="18" charset="0"/>
              </a:rPr>
              <a:t>, elektrische waterklep en een LCD display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Waterautomaat met 2 vochtsensors, een elektrische waterklep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moet worden getoond welke vochtwaarde de 2 sensoren op dat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moment meten.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Ook de stand van de elektrische klep (open/dicht) moet op het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worden getoond.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latin typeface="Calibri" panose="020F0502020204030204" pitchFamily="34" charset="0"/>
                <a:ea typeface="Calibri" panose="020F0502020204030204" pitchFamily="34" charset="0"/>
                <a:cs typeface="Times New Roman" panose="02020603050405020304" pitchFamily="18" charset="0"/>
              </a:rPr>
            </a:b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de Waterautomaat.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2 vochtsensoren,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elektrische waterklep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naar de meest geschikte sensoren.    			                          		</a:t>
            </a:r>
          </a:p>
          <a:p>
            <a:pPr marL="0" indent="0">
              <a:buNone/>
            </a:pP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Standmelding</a:t>
            </a:r>
            <a:r>
              <a:rPr lang="nl-NL" sz="1800" dirty="0">
                <a:effectLst/>
                <a:latin typeface="Calibri" panose="020F0502020204030204" pitchFamily="34" charset="0"/>
                <a:ea typeface="Calibri" panose="020F0502020204030204" pitchFamily="34" charset="0"/>
                <a:cs typeface="Times New Roman" panose="02020603050405020304" pitchFamily="18" charset="0"/>
              </a:rPr>
              <a:t> waterklep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en-NL" dirty="0"/>
          </a:p>
        </p:txBody>
      </p:sp>
    </p:spTree>
    <p:extLst>
      <p:ext uri="{BB962C8B-B14F-4D97-AF65-F5344CB8AC3E}">
        <p14:creationId xmlns:p14="http://schemas.microsoft.com/office/powerpoint/2010/main" val="425526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8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251938"/>
          </a:xfrm>
        </p:spPr>
        <p:txBody>
          <a:bodyPr>
            <a:normAutofit/>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Volière-verwarming met een 24V verwarmingselement,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bestuurd door een relais en een digitale temperatuurvoeler.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besturing voor een 24V Volière-verwarming om zo de nachthokken vorstvrij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te kunnen houden.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Een temperatuur sensor zorgt ervoor dat het relais, wat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heater</a:t>
            </a:r>
            <a:r>
              <a:rPr lang="nl-NL" sz="1800" dirty="0">
                <a:effectLst/>
                <a:latin typeface="Calibri" panose="020F0502020204030204" pitchFamily="34" charset="0"/>
                <a:ea typeface="Calibri" panose="020F0502020204030204" pitchFamily="34" charset="0"/>
                <a:cs typeface="Times New Roman" panose="02020603050405020304" pitchFamily="18" charset="0"/>
              </a:rPr>
              <a:t>-element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van 24VDC voorziet, met een hysterese van 2 </a:t>
            </a:r>
            <a:r>
              <a:rPr lang="nl-NL" sz="1800" dirty="0">
                <a:effectLst/>
                <a:latin typeface="Calibri" panose="020F0502020204030204" pitchFamily="34" charset="0"/>
                <a:ea typeface="Calibri" panose="020F0502020204030204" pitchFamily="34" charset="0"/>
                <a:cs typeface="Calibri" panose="020F0502020204030204" pitchFamily="34" charset="0"/>
              </a:rPr>
              <a:t>ᵒ</a:t>
            </a:r>
            <a:r>
              <a:rPr lang="nl-NL" sz="1800" dirty="0">
                <a:effectLst/>
                <a:latin typeface="Calibri" panose="020F0502020204030204" pitchFamily="34" charset="0"/>
                <a:ea typeface="Calibri" panose="020F0502020204030204" pitchFamily="34" charset="0"/>
                <a:cs typeface="Times New Roman" panose="02020603050405020304" pitchFamily="18" charset="0"/>
              </a:rPr>
              <a:t>C in- en uitgeschakeld wordt.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Het geheel wordt nog voorzien van 3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LED’s</a:t>
            </a:r>
            <a:r>
              <a:rPr lang="nl-NL" sz="1800" dirty="0">
                <a:effectLst/>
                <a:latin typeface="Calibri" panose="020F0502020204030204" pitchFamily="34" charset="0"/>
                <a:ea typeface="Calibri" panose="020F0502020204030204" pitchFamily="34" charset="0"/>
                <a:cs typeface="Times New Roman" panose="02020603050405020304" pitchFamily="18" charset="0"/>
              </a:rPr>
              <a:t>: Temp Laag, Temp OK en Temp te Hoog.  </a:t>
            </a:r>
            <a:endParaRPr lang="nl-NL"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de besturing van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Volière-verwarming.</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temperatuursensor,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relais en een 24VDC gelijkspanningsvoeding.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student zoekt zelf naar de meest geschikte temperatuursensor voor dit doel.</a:t>
            </a:r>
            <a:endParaRPr lang="en-NL" dirty="0"/>
          </a:p>
        </p:txBody>
      </p:sp>
    </p:spTree>
    <p:extLst>
      <p:ext uri="{BB962C8B-B14F-4D97-AF65-F5344CB8AC3E}">
        <p14:creationId xmlns:p14="http://schemas.microsoft.com/office/powerpoint/2010/main" val="9641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9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5134708"/>
          </a:xfrm>
        </p:spPr>
        <p:txBody>
          <a:bodyPr>
            <a:normAutofit/>
          </a:bodyPr>
          <a:lstStyle/>
          <a:p>
            <a:pPr marL="0" indent="0">
              <a:lnSpc>
                <a:spcPct val="107000"/>
              </a:lnSpc>
              <a:spcAft>
                <a:spcPts val="800"/>
              </a:spcAft>
              <a:buNone/>
            </a:pPr>
            <a:r>
              <a:rPr lang="nl-NL" sz="20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2000" dirty="0">
                <a:latin typeface="Calibri" panose="020F0502020204030204" pitchFamily="34" charset="0"/>
                <a:ea typeface="Calibri" panose="020F0502020204030204" pitchFamily="34" charset="0"/>
                <a:cs typeface="Times New Roman" panose="02020603050405020304" pitchFamily="18" charset="0"/>
              </a:rPr>
              <a:t>	</a:t>
            </a:r>
            <a:r>
              <a:rPr lang="nl-NL" sz="2000" dirty="0">
                <a:latin typeface="Calibri" panose="020F0502020204030204" pitchFamily="34" charset="0"/>
                <a:cs typeface="Times New Roman" panose="02020603050405020304" pitchFamily="18" charset="0"/>
              </a:rPr>
              <a:t> LDR lichtmeting </a:t>
            </a:r>
            <a:r>
              <a:rPr lang="nl-NL" sz="2000" dirty="0" err="1">
                <a:latin typeface="Calibri" panose="020F0502020204030204" pitchFamily="34" charset="0"/>
                <a:cs typeface="Times New Roman" panose="02020603050405020304" pitchFamily="18" charset="0"/>
              </a:rPr>
              <a:t>t.b.v</a:t>
            </a:r>
            <a:r>
              <a:rPr lang="nl-NL" sz="2000" dirty="0">
                <a:latin typeface="Calibri" panose="020F0502020204030204" pitchFamily="34" charset="0"/>
                <a:cs typeface="Times New Roman" panose="02020603050405020304" pitchFamily="18" charset="0"/>
              </a:rPr>
              <a:t> besturing lampen d.m.v. relais</a:t>
            </a:r>
            <a:endParaRPr lang="en-NL" sz="2000" dirty="0">
              <a:latin typeface="Calibri" panose="020F0502020204030204" pitchFamily="34" charset="0"/>
              <a:cs typeface="Times New Roman" panose="02020603050405020304" pitchFamily="18" charset="0"/>
            </a:endParaRPr>
          </a:p>
          <a:p>
            <a:pPr marL="0" indent="0">
              <a:buNone/>
            </a:pPr>
            <a:r>
              <a:rPr lang="nl-NL" sz="2000" dirty="0">
                <a:latin typeface="Calibri" panose="020F0502020204030204" pitchFamily="34" charset="0"/>
                <a:cs typeface="Times New Roman" panose="02020603050405020304" pitchFamily="18" charset="0"/>
              </a:rPr>
              <a:t>Opdracht: 	De student ontwerpt de hard- en software van een LDR lichtmeting. </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De  student bepaald ook van welk type LDR weerstand het best gebruik </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gemaakt kan worden. Het 	geheel wordt verder ook nog voorzien van 3 relais om</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de lampen mee te kunnen “besturen”. Verder moet er t.b.v. de voeding gebruik</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gemaakt worden van een 230VAC - 50 Hz - 9VDC adapter.</a:t>
            </a:r>
            <a:endParaRPr lang="en-NL" sz="2000" dirty="0">
              <a:latin typeface="Calibri" panose="020F0502020204030204" pitchFamily="34" charset="0"/>
              <a:cs typeface="Times New Roman" panose="02020603050405020304" pitchFamily="18" charset="0"/>
            </a:endParaRPr>
          </a:p>
          <a:p>
            <a:pPr marL="0" indent="0">
              <a:buNone/>
            </a:pPr>
            <a:r>
              <a:rPr lang="nl-NL" sz="2000" dirty="0">
                <a:latin typeface="Calibri" panose="020F0502020204030204" pitchFamily="34" charset="0"/>
                <a:cs typeface="Times New Roman" panose="02020603050405020304" pitchFamily="18" charset="0"/>
              </a:rPr>
              <a:t>		De LDR weerstand moet met een geschikte connector op de printplaat worden 			geplaatst, zodat deze component met een kabeltje buiten de printplaat kan</a:t>
            </a:r>
            <a:br>
              <a:rPr lang="nl-NL" sz="2000" dirty="0">
                <a:latin typeface="Calibri" panose="020F0502020204030204" pitchFamily="34" charset="0"/>
                <a:cs typeface="Times New Roman" panose="02020603050405020304" pitchFamily="18" charset="0"/>
              </a:rPr>
            </a:br>
            <a:r>
              <a:rPr lang="nl-NL" sz="2000" dirty="0">
                <a:latin typeface="Calibri" panose="020F0502020204030204" pitchFamily="34" charset="0"/>
                <a:cs typeface="Times New Roman" panose="02020603050405020304" pitchFamily="18" charset="0"/>
              </a:rPr>
              <a:t>		worden gemonteerd.</a:t>
            </a:r>
            <a:endParaRPr lang="en-NL" sz="20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55D6-100F-1943-6F3C-6AA1D4A31163}"/>
              </a:ext>
            </a:extLst>
          </p:cNvPr>
          <p:cNvSpPr>
            <a:spLocks noGrp="1"/>
          </p:cNvSpPr>
          <p:nvPr>
            <p:ph type="title"/>
          </p:nvPr>
        </p:nvSpPr>
        <p:spPr/>
        <p:txBody>
          <a:bodyPr/>
          <a:lstStyle/>
          <a:p>
            <a:r>
              <a:rPr lang="en-NL" dirty="0"/>
              <a:t>Eindresultaat : </a:t>
            </a:r>
            <a:r>
              <a:rPr lang="en-NL" b="1" dirty="0"/>
              <a:t>Bewijsstukken in Projectmap</a:t>
            </a:r>
            <a:endParaRPr lang="en-NL" dirty="0"/>
          </a:p>
        </p:txBody>
      </p:sp>
      <p:sp>
        <p:nvSpPr>
          <p:cNvPr id="3" name="Content Placeholder 2">
            <a:extLst>
              <a:ext uri="{FF2B5EF4-FFF2-40B4-BE49-F238E27FC236}">
                <a16:creationId xmlns:a16="http://schemas.microsoft.com/office/drawing/2014/main" id="{0E710AC5-C943-E259-DB77-2469745D14F3}"/>
              </a:ext>
            </a:extLst>
          </p:cNvPr>
          <p:cNvSpPr>
            <a:spLocks noGrp="1"/>
          </p:cNvSpPr>
          <p:nvPr>
            <p:ph sz="half" idx="2"/>
          </p:nvPr>
        </p:nvSpPr>
        <p:spPr>
          <a:xfrm>
            <a:off x="838800" y="1570891"/>
            <a:ext cx="10515600" cy="5369171"/>
          </a:xfrm>
        </p:spPr>
        <p:txBody>
          <a:bodyPr>
            <a:normAutofit/>
          </a:bodyPr>
          <a:lstStyle/>
          <a:p>
            <a:pPr marL="0" indent="0">
              <a:buNone/>
            </a:pPr>
            <a:r>
              <a:rPr lang="nl-NL" sz="2800" dirty="0">
                <a:effectLst/>
                <a:latin typeface="Calibri" panose="020F0502020204030204" pitchFamily="34" charset="0"/>
                <a:ea typeface="Calibri" panose="020F0502020204030204" pitchFamily="34" charset="0"/>
                <a:cs typeface="Times New Roman" panose="02020603050405020304" pitchFamily="18" charset="0"/>
              </a:rPr>
              <a:t>	- Tijdsplanning</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Begroting</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Onderdelenlijst</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Specificaties geselecteerde onderdelen</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Stroomkringschema (</a:t>
            </a:r>
            <a:r>
              <a:rPr lang="nl-NL" sz="2800" dirty="0" err="1">
                <a:effectLst/>
                <a:latin typeface="Calibri" panose="020F0502020204030204" pitchFamily="34" charset="0"/>
                <a:ea typeface="Calibri" panose="020F0502020204030204" pitchFamily="34" charset="0"/>
                <a:cs typeface="Times New Roman" panose="02020603050405020304" pitchFamily="18" charset="0"/>
              </a:rPr>
              <a:t>Fusion</a:t>
            </a:r>
            <a:r>
              <a:rPr lang="nl-NL" sz="2800" dirty="0">
                <a:effectLst/>
                <a:latin typeface="Calibri" panose="020F0502020204030204" pitchFamily="34" charset="0"/>
                <a:ea typeface="Calibri" panose="020F0502020204030204" pitchFamily="34" charset="0"/>
                <a:cs typeface="Times New Roman" panose="02020603050405020304" pitchFamily="18" charset="0"/>
              </a:rPr>
              <a:t> 360)</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Sporentekening (</a:t>
            </a:r>
            <a:r>
              <a:rPr lang="nl-NL" sz="2800" dirty="0" err="1">
                <a:effectLst/>
                <a:latin typeface="Calibri" panose="020F0502020204030204" pitchFamily="34" charset="0"/>
                <a:ea typeface="Calibri" panose="020F0502020204030204" pitchFamily="34" charset="0"/>
                <a:cs typeface="Times New Roman" panose="02020603050405020304" pitchFamily="18" charset="0"/>
              </a:rPr>
              <a:t>Fusion</a:t>
            </a:r>
            <a:r>
              <a:rPr lang="nl-NL" sz="2800" dirty="0">
                <a:effectLst/>
                <a:latin typeface="Calibri" panose="020F0502020204030204" pitchFamily="34" charset="0"/>
                <a:ea typeface="Calibri" panose="020F0502020204030204" pitchFamily="34" charset="0"/>
                <a:cs typeface="Times New Roman" panose="02020603050405020304" pitchFamily="18" charset="0"/>
              </a:rPr>
              <a:t> 360)</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Print lay-out (Fysiek)</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Flowchart van het Programma (DRAW.IO)</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Werkend programma (zonder syntaxfouten)</a:t>
            </a:r>
            <a:br>
              <a:rPr lang="nl-NL" sz="2800" dirty="0">
                <a:effectLst/>
                <a:latin typeface="Calibri" panose="020F0502020204030204" pitchFamily="34" charset="0"/>
                <a:ea typeface="Calibri" panose="020F0502020204030204" pitchFamily="34" charset="0"/>
                <a:cs typeface="Times New Roman" panose="02020603050405020304" pitchFamily="18" charset="0"/>
              </a:rPr>
            </a:br>
            <a:r>
              <a:rPr lang="nl-NL" sz="2800" dirty="0">
                <a:effectLst/>
                <a:latin typeface="Calibri" panose="020F0502020204030204" pitchFamily="34" charset="0"/>
                <a:ea typeface="Calibri" panose="020F0502020204030204" pitchFamily="34" charset="0"/>
                <a:cs typeface="Times New Roman" panose="02020603050405020304" pitchFamily="18" charset="0"/>
              </a:rPr>
              <a:t>	- Modificaties van hard- en software</a:t>
            </a:r>
            <a:br>
              <a:rPr lang="nl-NL" sz="2800" dirty="0">
                <a:latin typeface="Calibri" panose="020F0502020204030204" pitchFamily="34" charset="0"/>
                <a:ea typeface="Calibri" panose="020F0502020204030204" pitchFamily="34" charset="0"/>
                <a:cs typeface="Times New Roman" panose="02020603050405020304" pitchFamily="18" charset="0"/>
              </a:rPr>
            </a:br>
            <a:r>
              <a:rPr lang="nl-NL" sz="2800" dirty="0">
                <a:latin typeface="Calibri" panose="020F0502020204030204" pitchFamily="34" charset="0"/>
                <a:ea typeface="Calibri" panose="020F0502020204030204" pitchFamily="34" charset="0"/>
                <a:cs typeface="Times New Roman" panose="02020603050405020304" pitchFamily="18" charset="0"/>
              </a:rPr>
              <a:t>	- Werkende testopstelling voor in het </a:t>
            </a:r>
            <a:r>
              <a:rPr lang="nl-NL" sz="2800" dirty="0" err="1">
                <a:latin typeface="Calibri" panose="020F0502020204030204" pitchFamily="34" charset="0"/>
                <a:ea typeface="Calibri" panose="020F0502020204030204" pitchFamily="34" charset="0"/>
                <a:cs typeface="Times New Roman" panose="02020603050405020304" pitchFamily="18" charset="0"/>
              </a:rPr>
              <a:t>smartlab</a:t>
            </a:r>
            <a:endParaRPr lang="en-NL"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980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90C1-9FA4-184C-92B9-F202C3AF56D6}"/>
              </a:ext>
            </a:extLst>
          </p:cNvPr>
          <p:cNvSpPr>
            <a:spLocks noGrp="1"/>
          </p:cNvSpPr>
          <p:nvPr>
            <p:ph type="title"/>
          </p:nvPr>
        </p:nvSpPr>
        <p:spPr/>
        <p:txBody>
          <a:bodyPr/>
          <a:lstStyle/>
          <a:p>
            <a:r>
              <a:rPr lang="en-NL" dirty="0"/>
              <a:t>Wat gaan we maken</a:t>
            </a:r>
          </a:p>
        </p:txBody>
      </p:sp>
      <p:pic>
        <p:nvPicPr>
          <p:cNvPr id="5" name="Content Placeholder 4">
            <a:extLst>
              <a:ext uri="{FF2B5EF4-FFF2-40B4-BE49-F238E27FC236}">
                <a16:creationId xmlns:a16="http://schemas.microsoft.com/office/drawing/2014/main" id="{F19310B7-3B2E-3A18-C6D5-617FD6CB62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5400000">
            <a:off x="1514353" y="1280013"/>
            <a:ext cx="4066444" cy="5421926"/>
          </a:xfrm>
        </p:spPr>
      </p:pic>
      <p:pic>
        <p:nvPicPr>
          <p:cNvPr id="7" name="Picture 6">
            <a:extLst>
              <a:ext uri="{FF2B5EF4-FFF2-40B4-BE49-F238E27FC236}">
                <a16:creationId xmlns:a16="http://schemas.microsoft.com/office/drawing/2014/main" id="{2283D837-EE0E-C698-22F2-DE654AF51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611205" y="1280013"/>
            <a:ext cx="4066442" cy="5421923"/>
          </a:xfrm>
          <a:prstGeom prst="rect">
            <a:avLst/>
          </a:prstGeom>
        </p:spPr>
      </p:pic>
    </p:spTree>
    <p:extLst>
      <p:ext uri="{BB962C8B-B14F-4D97-AF65-F5344CB8AC3E}">
        <p14:creationId xmlns:p14="http://schemas.microsoft.com/office/powerpoint/2010/main" val="121219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162D-A132-9168-F2A5-26C0DCAF32AB}"/>
              </a:ext>
            </a:extLst>
          </p:cNvPr>
          <p:cNvSpPr>
            <a:spLocks noGrp="1"/>
          </p:cNvSpPr>
          <p:nvPr>
            <p:ph type="title"/>
          </p:nvPr>
        </p:nvSpPr>
        <p:spPr/>
        <p:txBody>
          <a:bodyPr/>
          <a:lstStyle/>
          <a:p>
            <a:r>
              <a:rPr lang="en-NL" dirty="0"/>
              <a:t>Planning</a:t>
            </a:r>
          </a:p>
        </p:txBody>
      </p:sp>
      <p:sp>
        <p:nvSpPr>
          <p:cNvPr id="3" name="Content Placeholder 2">
            <a:extLst>
              <a:ext uri="{FF2B5EF4-FFF2-40B4-BE49-F238E27FC236}">
                <a16:creationId xmlns:a16="http://schemas.microsoft.com/office/drawing/2014/main" id="{D74420A2-12BA-7903-083E-8A1CF821C12F}"/>
              </a:ext>
            </a:extLst>
          </p:cNvPr>
          <p:cNvSpPr>
            <a:spLocks noGrp="1"/>
          </p:cNvSpPr>
          <p:nvPr>
            <p:ph sz="half" idx="2"/>
          </p:nvPr>
        </p:nvSpPr>
        <p:spPr/>
        <p:txBody>
          <a:bodyPr/>
          <a:lstStyle/>
          <a:p>
            <a:endParaRPr lang="en-NL"/>
          </a:p>
        </p:txBody>
      </p:sp>
      <p:pic>
        <p:nvPicPr>
          <p:cNvPr id="5" name="Picture 4">
            <a:extLst>
              <a:ext uri="{FF2B5EF4-FFF2-40B4-BE49-F238E27FC236}">
                <a16:creationId xmlns:a16="http://schemas.microsoft.com/office/drawing/2014/main" id="{ED0D149B-6E27-2D10-9377-D64917B416B2}"/>
              </a:ext>
            </a:extLst>
          </p:cNvPr>
          <p:cNvPicPr>
            <a:picLocks noChangeAspect="1"/>
          </p:cNvPicPr>
          <p:nvPr/>
        </p:nvPicPr>
        <p:blipFill>
          <a:blip r:embed="rId2"/>
          <a:stretch>
            <a:fillRect/>
          </a:stretch>
        </p:blipFill>
        <p:spPr>
          <a:xfrm>
            <a:off x="176824" y="1690688"/>
            <a:ext cx="6408115" cy="4833996"/>
          </a:xfrm>
          <a:prstGeom prst="rect">
            <a:avLst/>
          </a:prstGeom>
        </p:spPr>
      </p:pic>
      <p:pic>
        <p:nvPicPr>
          <p:cNvPr id="7" name="Picture 6">
            <a:extLst>
              <a:ext uri="{FF2B5EF4-FFF2-40B4-BE49-F238E27FC236}">
                <a16:creationId xmlns:a16="http://schemas.microsoft.com/office/drawing/2014/main" id="{AA64DD8A-524C-8818-5DEE-7E7B75A3A648}"/>
              </a:ext>
            </a:extLst>
          </p:cNvPr>
          <p:cNvPicPr>
            <a:picLocks noChangeAspect="1"/>
          </p:cNvPicPr>
          <p:nvPr/>
        </p:nvPicPr>
        <p:blipFill>
          <a:blip r:embed="rId3"/>
          <a:stretch>
            <a:fillRect/>
          </a:stretch>
        </p:blipFill>
        <p:spPr>
          <a:xfrm>
            <a:off x="6886869" y="1398678"/>
            <a:ext cx="4165600" cy="5499100"/>
          </a:xfrm>
          <a:prstGeom prst="rect">
            <a:avLst/>
          </a:prstGeom>
        </p:spPr>
      </p:pic>
    </p:spTree>
    <p:extLst>
      <p:ext uri="{BB962C8B-B14F-4D97-AF65-F5344CB8AC3E}">
        <p14:creationId xmlns:p14="http://schemas.microsoft.com/office/powerpoint/2010/main" val="33862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A9DE-A533-6D7F-AD33-8DB5C268AA21}"/>
              </a:ext>
            </a:extLst>
          </p:cNvPr>
          <p:cNvSpPr>
            <a:spLocks noGrp="1"/>
          </p:cNvSpPr>
          <p:nvPr>
            <p:ph type="title"/>
          </p:nvPr>
        </p:nvSpPr>
        <p:spPr/>
        <p:txBody>
          <a:bodyPr/>
          <a:lstStyle/>
          <a:p>
            <a:r>
              <a:rPr lang="en-NL" dirty="0"/>
              <a:t>Wat moet je doen voor eindgesprek.</a:t>
            </a:r>
          </a:p>
        </p:txBody>
      </p:sp>
      <p:sp>
        <p:nvSpPr>
          <p:cNvPr id="3" name="Content Placeholder 2">
            <a:extLst>
              <a:ext uri="{FF2B5EF4-FFF2-40B4-BE49-F238E27FC236}">
                <a16:creationId xmlns:a16="http://schemas.microsoft.com/office/drawing/2014/main" id="{9BA44E86-8782-024F-19B7-CAB14DB81367}"/>
              </a:ext>
            </a:extLst>
          </p:cNvPr>
          <p:cNvSpPr>
            <a:spLocks noGrp="1"/>
          </p:cNvSpPr>
          <p:nvPr>
            <p:ph sz="half" idx="2"/>
          </p:nvPr>
        </p:nvSpPr>
        <p:spPr/>
        <p:txBody>
          <a:bodyPr/>
          <a:lstStyle/>
          <a:p>
            <a:r>
              <a:rPr lang="en-NL" dirty="0"/>
              <a:t>Het eindgesprek is een examen zoals je dat ook met je PVB zal gaan doen. </a:t>
            </a:r>
          </a:p>
          <a:p>
            <a:endParaRPr lang="en-NL" dirty="0"/>
          </a:p>
          <a:p>
            <a:r>
              <a:rPr lang="en-NL" dirty="0"/>
              <a:t>Koste berekening (arbeid en materiaal)</a:t>
            </a:r>
          </a:p>
          <a:p>
            <a:r>
              <a:rPr lang="en-NL" dirty="0"/>
              <a:t>Je maakt een Powerpoint presentatie van je gemaakte product.</a:t>
            </a:r>
          </a:p>
          <a:p>
            <a:r>
              <a:rPr lang="en-NL" dirty="0"/>
              <a:t>Je geeft een demo van je product</a:t>
            </a:r>
          </a:p>
          <a:p>
            <a:r>
              <a:rPr lang="en-NL" dirty="0"/>
              <a:t>Je laat een flowchart zien van je code</a:t>
            </a:r>
          </a:p>
          <a:p>
            <a:r>
              <a:rPr lang="en-NL" dirty="0"/>
              <a:t>Je heb een gebruiksaanwijzing gemaakt van je product.</a:t>
            </a:r>
          </a:p>
          <a:p>
            <a:r>
              <a:rPr lang="en-NL" dirty="0"/>
              <a:t>Je laat de testen zien die je heb gedaan voor je product en code</a:t>
            </a:r>
          </a:p>
          <a:p>
            <a:r>
              <a:rPr lang="en-NL" dirty="0"/>
              <a:t>Je product is een printplaat met daarom de onderdelen gemonteerd. Deze moet werkend zijn. Voorzien van montagegaatjes (M3) zodat het in een 3D-behuizing gemonteerd </a:t>
            </a:r>
            <a:r>
              <a:rPr lang="en-NL" dirty="0">
                <a:solidFill>
                  <a:srgbClr val="FF0000"/>
                </a:solidFill>
              </a:rPr>
              <a:t>kan</a:t>
            </a:r>
            <a:r>
              <a:rPr lang="en-NL" dirty="0"/>
              <a:t> worden.</a:t>
            </a:r>
          </a:p>
          <a:p>
            <a:r>
              <a:rPr lang="en-NL" dirty="0"/>
              <a:t>De printplaat is ontworpen in Fusion 360, in de presentatie laat je de stroomkring zien, de ontworpen printplaat en de 3D voorstelling van de printplaat. Daarnaast laar je een foto zien van de gemonteerde printplaat.</a:t>
            </a:r>
          </a:p>
        </p:txBody>
      </p:sp>
    </p:spTree>
    <p:extLst>
      <p:ext uri="{BB962C8B-B14F-4D97-AF65-F5344CB8AC3E}">
        <p14:creationId xmlns:p14="http://schemas.microsoft.com/office/powerpoint/2010/main" val="305968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CB3C-C5BE-523C-D987-E6F61FD81707}"/>
              </a:ext>
            </a:extLst>
          </p:cNvPr>
          <p:cNvSpPr>
            <a:spLocks noGrp="1"/>
          </p:cNvSpPr>
          <p:nvPr>
            <p:ph type="title"/>
          </p:nvPr>
        </p:nvSpPr>
        <p:spPr/>
        <p:txBody>
          <a:bodyPr/>
          <a:lstStyle/>
          <a:p>
            <a:r>
              <a:rPr lang="en-NL" dirty="0"/>
              <a:t>Waar moet je product aan voldoen</a:t>
            </a:r>
          </a:p>
        </p:txBody>
      </p:sp>
      <p:sp>
        <p:nvSpPr>
          <p:cNvPr id="3" name="Content Placeholder 2">
            <a:extLst>
              <a:ext uri="{FF2B5EF4-FFF2-40B4-BE49-F238E27FC236}">
                <a16:creationId xmlns:a16="http://schemas.microsoft.com/office/drawing/2014/main" id="{6A0FC3BA-2DB6-CFEB-3EE0-965751B2F504}"/>
              </a:ext>
            </a:extLst>
          </p:cNvPr>
          <p:cNvSpPr>
            <a:spLocks noGrp="1"/>
          </p:cNvSpPr>
          <p:nvPr>
            <p:ph sz="half" idx="2"/>
          </p:nvPr>
        </p:nvSpPr>
        <p:spPr/>
        <p:txBody>
          <a:bodyPr/>
          <a:lstStyle/>
          <a:p>
            <a:r>
              <a:rPr lang="en-NL" dirty="0"/>
              <a:t>Maximaal een 2 laags printplaat </a:t>
            </a:r>
          </a:p>
          <a:p>
            <a:r>
              <a:rPr lang="en-NL" dirty="0"/>
              <a:t>Montage mogelijkheid voor M3 bouten.</a:t>
            </a:r>
          </a:p>
          <a:p>
            <a:r>
              <a:rPr lang="en-NL" dirty="0"/>
              <a:t>Naam, klas en jaar staan op de printplaat gedrukt.</a:t>
            </a:r>
          </a:p>
          <a:p>
            <a:r>
              <a:rPr lang="en-NL" dirty="0"/>
              <a:t>Een stuklijst van de onderdelen is aanwezig, met de plek waar de onderdelen horen</a:t>
            </a:r>
          </a:p>
          <a:p>
            <a:r>
              <a:rPr lang="en-NL" dirty="0"/>
              <a:t>Er wordt gebruik gemaakt van een WeMos die op de printplaat gemonteerd wordt. De wemos wordt geprogrammeerd voor de functie van de schakeling.</a:t>
            </a:r>
          </a:p>
          <a:p>
            <a:endParaRPr lang="en-NL" dirty="0"/>
          </a:p>
          <a:p>
            <a:endParaRPr lang="en-NL" dirty="0"/>
          </a:p>
        </p:txBody>
      </p:sp>
    </p:spTree>
    <p:extLst>
      <p:ext uri="{BB962C8B-B14F-4D97-AF65-F5344CB8AC3E}">
        <p14:creationId xmlns:p14="http://schemas.microsoft.com/office/powerpoint/2010/main" val="36524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1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24000"/>
            <a:ext cx="10515600" cy="5134708"/>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met LCD display en buzzer</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geeft volgens het lesrooster de onderstaande momenten met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kort geluidssignaal aan: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-Begin van de les</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-Einde van de les aan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-Begin van de pauze</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-Einde van de pauze</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L" dirty="0"/>
              <a:t>Resultaat : 	</a:t>
            </a:r>
            <a:r>
              <a:rPr lang="nl-NL" sz="1800" dirty="0">
                <a:effectLst/>
                <a:latin typeface="Calibri" panose="020F0502020204030204" pitchFamily="34" charset="0"/>
                <a:ea typeface="Calibri" panose="020F0502020204030204" pitchFamily="34" charset="0"/>
                <a:cs typeface="Times New Roman" panose="02020603050405020304" pitchFamily="18" charset="0"/>
              </a:rPr>
              <a:t>Werkende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en-NL" dirty="0">
                <a:effectLst/>
              </a:rPr>
              <a:t> </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lesklok</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Real Time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Clock</a:t>
            </a:r>
            <a:r>
              <a:rPr lang="nl-NL" sz="1800" dirty="0">
                <a:effectLst/>
                <a:latin typeface="Calibri" panose="020F0502020204030204" pitchFamily="34" charset="0"/>
                <a:ea typeface="Calibri" panose="020F0502020204030204" pitchFamily="34" charset="0"/>
                <a:cs typeface="Times New Roman" panose="02020603050405020304" pitchFamily="18" charset="0"/>
              </a:rPr>
              <a:t>, een LCD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display en een buzzer.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-Huidige tijd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-Tijdstip volgend geluidssignaal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30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2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12277"/>
            <a:ext cx="10515600" cy="4980598"/>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Thermostaat met LCD display en relaisuitgang</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thermostaat.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thermostaat heeft een relaisuitgang waarmee bijvoorbeeld een brander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bestuurd kan worden.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wordt van belang zijnde waarden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getoond.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thermostaat die op in de software ingestelde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waarden een gasbrander kan schakelen om zo een vloeistof op de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juiste temperatuur te houden. </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thermostaat.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relais en een LCD display.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-Huidige vloeistof temperatuur</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-Ingestelde schakeltemperatuur</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nl-NL" sz="1800" dirty="0">
                <a:latin typeface="Calibri" panose="020F0502020204030204" pitchFamily="34" charset="0"/>
                <a:ea typeface="Calibri" panose="020F0502020204030204" pitchFamily="34" charset="0"/>
                <a:cs typeface="Times New Roman" panose="02020603050405020304" pitchFamily="18" charset="0"/>
              </a:rPr>
              <a:t>		</a:t>
            </a:r>
            <a:r>
              <a:rPr lang="nl-NL" sz="1800" dirty="0">
                <a:effectLst/>
                <a:latin typeface="Calibri" panose="020F0502020204030204" pitchFamily="34" charset="0"/>
                <a:ea typeface="Calibri" panose="020F0502020204030204" pitchFamily="34" charset="0"/>
                <a:cs typeface="Times New Roman" panose="02020603050405020304" pitchFamily="18" charset="0"/>
              </a:rPr>
              <a:t>Zorg er verder voor dat er een hysterese kan worden ingesteld in de software.   		</a:t>
            </a:r>
            <a:endParaRPr lang="en-NL" dirty="0"/>
          </a:p>
        </p:txBody>
      </p:sp>
    </p:spTree>
    <p:extLst>
      <p:ext uri="{BB962C8B-B14F-4D97-AF65-F5344CB8AC3E}">
        <p14:creationId xmlns:p14="http://schemas.microsoft.com/office/powerpoint/2010/main" val="314343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3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47445"/>
            <a:ext cx="10515600" cy="5122985"/>
          </a:xfrm>
        </p:spPr>
        <p:txBody>
          <a:bodyPr>
            <a:normAutofit fontScale="92500" lnSpcReduction="10000"/>
          </a:bodyPr>
          <a:lstStyle/>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RFID toegangscontrole voorzien van LCD display en log functie d.m.v. SD  geheugenkaart</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RFID toegangscontrole heeft een relaisuitgang waarmee de elektrische tourniquet 			vrijgegeven kan worden.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wordt van belang zijnde gegevens getoond.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installatie zoekt in een database of de houder van de RFID-tag toegang mag krijgen.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Indien dat het geval is wordt de tourniquet vrijgegeven en kan zo toegang verkregen worden.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Datum en tijd worden gelogd op de SD-kaart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RFID toegangscontrole.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RFID lezer, een relais, een LCD display en een SD-kaartlezer.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-Naam</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-Datum, tijd</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tijdmoet worden weergegeven in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millis</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endParaRPr lang="en-NL" dirty="0"/>
          </a:p>
        </p:txBody>
      </p:sp>
    </p:spTree>
    <p:extLst>
      <p:ext uri="{BB962C8B-B14F-4D97-AF65-F5344CB8AC3E}">
        <p14:creationId xmlns:p14="http://schemas.microsoft.com/office/powerpoint/2010/main" val="199309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CA55-D98B-D92C-00FB-81F842002919}"/>
              </a:ext>
            </a:extLst>
          </p:cNvPr>
          <p:cNvSpPr>
            <a:spLocks noGrp="1"/>
          </p:cNvSpPr>
          <p:nvPr>
            <p:ph type="title"/>
          </p:nvPr>
        </p:nvSpPr>
        <p:spPr/>
        <p:txBody>
          <a:bodyPr/>
          <a:lstStyle/>
          <a:p>
            <a:r>
              <a:rPr lang="en-NL" dirty="0"/>
              <a:t>Opdracht 4 : </a:t>
            </a:r>
          </a:p>
        </p:txBody>
      </p:sp>
      <p:sp>
        <p:nvSpPr>
          <p:cNvPr id="3" name="Content Placeholder 2">
            <a:extLst>
              <a:ext uri="{FF2B5EF4-FFF2-40B4-BE49-F238E27FC236}">
                <a16:creationId xmlns:a16="http://schemas.microsoft.com/office/drawing/2014/main" id="{AEAFAD06-32E9-4BFD-C0E7-ACB8E1D91417}"/>
              </a:ext>
            </a:extLst>
          </p:cNvPr>
          <p:cNvSpPr>
            <a:spLocks noGrp="1"/>
          </p:cNvSpPr>
          <p:nvPr>
            <p:ph sz="half" idx="2"/>
          </p:nvPr>
        </p:nvSpPr>
        <p:spPr>
          <a:xfrm>
            <a:off x="838800" y="1559169"/>
            <a:ext cx="10515600" cy="5087816"/>
          </a:xfrm>
        </p:spPr>
        <p:txBody>
          <a:bodyPr>
            <a:normAutofit/>
          </a:bodyPr>
          <a:lstStyle/>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Naam opdracht:	Accubewaking met LCD display en geluidssignaal</a:t>
            </a:r>
          </a:p>
          <a:p>
            <a:pPr marL="0" indent="0">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Context: 		Tijdens de Proeve van Bekwaamheid ontwerpt en maakt de student een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Accubewaking met LCD display en buzzer.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Accubewaking kan door middel van een LCD scherm en een geluidssignaal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buitenwereld” een status weergeven.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De Accubewaking toont op een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LCD-display</a:t>
            </a:r>
            <a:r>
              <a:rPr lang="nl-NL" sz="1800" dirty="0">
                <a:effectLst/>
                <a:latin typeface="Calibri" panose="020F0502020204030204" pitchFamily="34" charset="0"/>
                <a:ea typeface="Calibri" panose="020F0502020204030204" pitchFamily="34" charset="0"/>
                <a:cs typeface="Times New Roman" panose="02020603050405020304" pitchFamily="18" charset="0"/>
              </a:rPr>
              <a:t> de gegevens die van belang zijn.</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In kritieke situaties geeft de Accubewaking een geluidssignaal.</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Resultaat:	Werkende Accubewaking die voorkomt dat de Accu heel diep ontladen wordt.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Opdracht: 	Tijdens de Proeve van Bekwaamheid ontwerpt de student een Accubewaking.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Verder moet het geheel worden voorzien van een LCD display en een buzzer. </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Op het LCD display moet zichtbaar worden gemaakt:</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-Accuspanning</a:t>
            </a:r>
            <a:br>
              <a:rPr lang="nl-NL" sz="1800" dirty="0">
                <a:effectLst/>
                <a:latin typeface="Calibri" panose="020F0502020204030204" pitchFamily="34" charset="0"/>
                <a:ea typeface="Calibri" panose="020F0502020204030204" pitchFamily="34" charset="0"/>
                <a:cs typeface="Times New Roman" panose="02020603050405020304" pitchFamily="18" charset="0"/>
              </a:rPr>
            </a:br>
            <a:r>
              <a:rPr lang="nl-NL" sz="1800" dirty="0">
                <a:effectLst/>
                <a:latin typeface="Calibri" panose="020F0502020204030204" pitchFamily="34" charset="0"/>
                <a:ea typeface="Calibri" panose="020F0502020204030204" pitchFamily="34" charset="0"/>
                <a:cs typeface="Times New Roman" panose="02020603050405020304" pitchFamily="18" charset="0"/>
              </a:rPr>
              <a:t> 			-Trend van de accuspanning</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3379267"/>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8370CC-8AF3-4E85-911D-3C7AD1FAAE10}">
  <ds:schemaRefs>
    <ds:schemaRef ds:uri="http://schemas.microsoft.com/sharepoint/v3/contenttype/forms"/>
  </ds:schemaRefs>
</ds:datastoreItem>
</file>

<file path=customXml/itemProps3.xml><?xml version="1.0" encoding="utf-8"?>
<ds:datastoreItem xmlns:ds="http://schemas.openxmlformats.org/officeDocument/2006/customXml" ds:itemID="{A03AAC8F-903D-4F48-B309-C4EB3B4EEDDC}">
  <ds:schemaRef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1858</TotalTime>
  <Words>2001</Words>
  <Application>Microsoft Office PowerPoint</Application>
  <PresentationFormat>Breedbeeld</PresentationFormat>
  <Paragraphs>58</Paragraphs>
  <Slides>16</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16</vt:i4>
      </vt:variant>
    </vt:vector>
  </HeadingPairs>
  <TitlesOfParts>
    <vt:vector size="21" baseType="lpstr">
      <vt:lpstr>Arial</vt:lpstr>
      <vt:lpstr>Arial Black</vt:lpstr>
      <vt:lpstr>Calibri</vt:lpstr>
      <vt:lpstr>Template corporate</vt:lpstr>
      <vt:lpstr>1_Template corporate</vt:lpstr>
      <vt:lpstr>Embedded Design </vt:lpstr>
      <vt:lpstr>Wat gaan we maken</vt:lpstr>
      <vt:lpstr>Planning</vt:lpstr>
      <vt:lpstr>Wat moet je doen voor eindgesprek.</vt:lpstr>
      <vt:lpstr>Waar moet je product aan voldoen</vt:lpstr>
      <vt:lpstr>Opdracht 1 : </vt:lpstr>
      <vt:lpstr>Opdracht 2 : </vt:lpstr>
      <vt:lpstr>Opdracht 3 : </vt:lpstr>
      <vt:lpstr>Opdracht 4 : </vt:lpstr>
      <vt:lpstr>Opdracht 5 : </vt:lpstr>
      <vt:lpstr>Opdracht 6 : </vt:lpstr>
      <vt:lpstr>Opdracht 7 : </vt:lpstr>
      <vt:lpstr>Opdracht 8 : </vt:lpstr>
      <vt:lpstr>Opdracht 9 : </vt:lpstr>
      <vt:lpstr>Eindresultaat : Bewijsstukken in Projectmap</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124</cp:revision>
  <cp:lastPrinted>2018-06-12T11:35:17Z</cp:lastPrinted>
  <dcterms:created xsi:type="dcterms:W3CDTF">2017-08-11T14:21:04Z</dcterms:created>
  <dcterms:modified xsi:type="dcterms:W3CDTF">2023-09-14T09:54:01Z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