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7" r:id="rId5"/>
    <p:sldId id="333" r:id="rId6"/>
    <p:sldId id="312" r:id="rId7"/>
    <p:sldId id="358" r:id="rId8"/>
    <p:sldId id="357" r:id="rId9"/>
    <p:sldId id="338" r:id="rId10"/>
    <p:sldId id="343" r:id="rId11"/>
    <p:sldId id="339" r:id="rId12"/>
    <p:sldId id="340" r:id="rId13"/>
    <p:sldId id="342" r:id="rId14"/>
    <p:sldId id="336" r:id="rId15"/>
    <p:sldId id="337" r:id="rId16"/>
    <p:sldId id="355" r:id="rId17"/>
    <p:sldId id="347" r:id="rId18"/>
    <p:sldId id="344" r:id="rId19"/>
    <p:sldId id="351" r:id="rId20"/>
    <p:sldId id="349" r:id="rId21"/>
    <p:sldId id="354" r:id="rId22"/>
    <p:sldId id="353" r:id="rId23"/>
  </p:sldIdLst>
  <p:sldSz cx="9144000" cy="6858000" type="screen4x3"/>
  <p:notesSz cx="6858000" cy="9144000"/>
  <p:custDataLst>
    <p:tags r:id="rId2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81D3EB"/>
    <a:srgbClr val="00BFE0"/>
    <a:srgbClr val="00B29C"/>
    <a:srgbClr val="39BBA0"/>
    <a:srgbClr val="8FCEA5"/>
    <a:srgbClr val="00A590"/>
    <a:srgbClr val="338C7A"/>
    <a:srgbClr val="58AA85"/>
    <a:srgbClr val="95D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106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Blad1!$A$10</c:f>
              <c:strCache>
                <c:ptCount val="1"/>
                <c:pt idx="0">
                  <c:v>0- meting</c:v>
                </c:pt>
              </c:strCache>
            </c:strRef>
          </c:tx>
          <c:spPr>
            <a:solidFill>
              <a:srgbClr val="7FF3F0"/>
            </a:solidFill>
          </c:spPr>
          <c:invertIfNegative val="0"/>
          <c:cat>
            <c:strRef>
              <c:f>Blad1!$B$9:$F$9</c:f>
              <c:strCache>
                <c:ptCount val="5"/>
                <c:pt idx="0">
                  <c:v>geleerd</c:v>
                </c:pt>
                <c:pt idx="1">
                  <c:v>duidelijkheid</c:v>
                </c:pt>
                <c:pt idx="2">
                  <c:v>interessant</c:v>
                </c:pt>
                <c:pt idx="3">
                  <c:v>planning</c:v>
                </c:pt>
                <c:pt idx="4">
                  <c:v>BPV</c:v>
                </c:pt>
              </c:strCache>
            </c:strRef>
          </c:cat>
          <c:val>
            <c:numRef>
              <c:f>Blad1!$B$10:$F$10</c:f>
              <c:numCache>
                <c:formatCode>General</c:formatCode>
                <c:ptCount val="5"/>
                <c:pt idx="0">
                  <c:v>5.8</c:v>
                </c:pt>
                <c:pt idx="1">
                  <c:v>6.5</c:v>
                </c:pt>
                <c:pt idx="2">
                  <c:v>6.5</c:v>
                </c:pt>
                <c:pt idx="3">
                  <c:v>5.4</c:v>
                </c:pt>
                <c:pt idx="4">
                  <c:v>5.6</c:v>
                </c:pt>
              </c:numCache>
            </c:numRef>
          </c:val>
        </c:ser>
        <c:ser>
          <c:idx val="1"/>
          <c:order val="1"/>
          <c:tx>
            <c:strRef>
              <c:f>Blad1!$A$11</c:f>
              <c:strCache>
                <c:ptCount val="1"/>
                <c:pt idx="0">
                  <c:v>meting mei</c:v>
                </c:pt>
              </c:strCache>
            </c:strRef>
          </c:tx>
          <c:spPr>
            <a:solidFill>
              <a:srgbClr val="3ACEDE"/>
            </a:solidFill>
          </c:spPr>
          <c:invertIfNegative val="0"/>
          <c:cat>
            <c:strRef>
              <c:f>Blad1!$B$9:$F$9</c:f>
              <c:strCache>
                <c:ptCount val="5"/>
                <c:pt idx="0">
                  <c:v>geleerd</c:v>
                </c:pt>
                <c:pt idx="1">
                  <c:v>duidelijkheid</c:v>
                </c:pt>
                <c:pt idx="2">
                  <c:v>interessant</c:v>
                </c:pt>
                <c:pt idx="3">
                  <c:v>planning</c:v>
                </c:pt>
                <c:pt idx="4">
                  <c:v>BPV</c:v>
                </c:pt>
              </c:strCache>
            </c:strRef>
          </c:cat>
          <c:val>
            <c:numRef>
              <c:f>Blad1!$B$11:$F$11</c:f>
              <c:numCache>
                <c:formatCode>General</c:formatCode>
                <c:ptCount val="5"/>
                <c:pt idx="0">
                  <c:v>6.9</c:v>
                </c:pt>
                <c:pt idx="1">
                  <c:v>7.5</c:v>
                </c:pt>
                <c:pt idx="2">
                  <c:v>7</c:v>
                </c:pt>
                <c:pt idx="3">
                  <c:v>6.9</c:v>
                </c:pt>
                <c:pt idx="4">
                  <c:v>6.8</c:v>
                </c:pt>
              </c:numCache>
            </c:numRef>
          </c:val>
        </c:ser>
        <c:dLbls>
          <c:showLegendKey val="0"/>
          <c:showVal val="0"/>
          <c:showCatName val="0"/>
          <c:showSerName val="0"/>
          <c:showPercent val="0"/>
          <c:showBubbleSize val="0"/>
        </c:dLbls>
        <c:gapWidth val="150"/>
        <c:axId val="100953600"/>
        <c:axId val="58650560"/>
      </c:barChart>
      <c:catAx>
        <c:axId val="100953600"/>
        <c:scaling>
          <c:orientation val="minMax"/>
        </c:scaling>
        <c:delete val="0"/>
        <c:axPos val="b"/>
        <c:majorTickMark val="out"/>
        <c:minorTickMark val="none"/>
        <c:tickLblPos val="nextTo"/>
        <c:crossAx val="58650560"/>
        <c:crosses val="autoZero"/>
        <c:auto val="1"/>
        <c:lblAlgn val="ctr"/>
        <c:lblOffset val="100"/>
        <c:noMultiLvlLbl val="0"/>
      </c:catAx>
      <c:valAx>
        <c:axId val="58650560"/>
        <c:scaling>
          <c:orientation val="minMax"/>
        </c:scaling>
        <c:delete val="0"/>
        <c:axPos val="l"/>
        <c:majorGridlines/>
        <c:numFmt formatCode="General" sourceLinked="1"/>
        <c:majorTickMark val="out"/>
        <c:minorTickMark val="none"/>
        <c:tickLblPos val="nextTo"/>
        <c:crossAx val="100953600"/>
        <c:crosses val="autoZero"/>
        <c:crossBetween val="between"/>
      </c:valAx>
      <c:spPr>
        <a:noFill/>
        <a:ln w="25400">
          <a:noFill/>
        </a:ln>
      </c:spPr>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Blad1!$A$17</c:f>
              <c:strCache>
                <c:ptCount val="1"/>
                <c:pt idx="0">
                  <c:v>0- meting</c:v>
                </c:pt>
              </c:strCache>
            </c:strRef>
          </c:tx>
          <c:spPr>
            <a:solidFill>
              <a:srgbClr val="7FF3F0"/>
            </a:solidFill>
          </c:spPr>
          <c:invertIfNegative val="0"/>
          <c:cat>
            <c:strRef>
              <c:f>Blad1!$B$16:$F$16</c:f>
              <c:strCache>
                <c:ptCount val="5"/>
                <c:pt idx="0">
                  <c:v>hulp docent</c:v>
                </c:pt>
                <c:pt idx="1">
                  <c:v>veilig</c:v>
                </c:pt>
                <c:pt idx="2">
                  <c:v>aandacht </c:v>
                </c:pt>
                <c:pt idx="3">
                  <c:v>sfeer</c:v>
                </c:pt>
                <c:pt idx="4">
                  <c:v>mijn mening </c:v>
                </c:pt>
              </c:strCache>
            </c:strRef>
          </c:cat>
          <c:val>
            <c:numRef>
              <c:f>Blad1!$B$17:$F$17</c:f>
              <c:numCache>
                <c:formatCode>General</c:formatCode>
                <c:ptCount val="5"/>
                <c:pt idx="0">
                  <c:v>6.8</c:v>
                </c:pt>
                <c:pt idx="1">
                  <c:v>9.1</c:v>
                </c:pt>
                <c:pt idx="2">
                  <c:v>6.2</c:v>
                </c:pt>
                <c:pt idx="3">
                  <c:v>7.3</c:v>
                </c:pt>
                <c:pt idx="4">
                  <c:v>6.5</c:v>
                </c:pt>
              </c:numCache>
            </c:numRef>
          </c:val>
        </c:ser>
        <c:ser>
          <c:idx val="1"/>
          <c:order val="1"/>
          <c:tx>
            <c:strRef>
              <c:f>Blad1!$A$18</c:f>
              <c:strCache>
                <c:ptCount val="1"/>
                <c:pt idx="0">
                  <c:v>meting mei</c:v>
                </c:pt>
              </c:strCache>
            </c:strRef>
          </c:tx>
          <c:spPr>
            <a:solidFill>
              <a:srgbClr val="3ACEDE"/>
            </a:solidFill>
          </c:spPr>
          <c:invertIfNegative val="0"/>
          <c:cat>
            <c:strRef>
              <c:f>Blad1!$B$16:$F$16</c:f>
              <c:strCache>
                <c:ptCount val="5"/>
                <c:pt idx="0">
                  <c:v>hulp docent</c:v>
                </c:pt>
                <c:pt idx="1">
                  <c:v>veilig</c:v>
                </c:pt>
                <c:pt idx="2">
                  <c:v>aandacht </c:v>
                </c:pt>
                <c:pt idx="3">
                  <c:v>sfeer</c:v>
                </c:pt>
                <c:pt idx="4">
                  <c:v>mijn mening </c:v>
                </c:pt>
              </c:strCache>
            </c:strRef>
          </c:cat>
          <c:val>
            <c:numRef>
              <c:f>Blad1!$B$18:$F$18</c:f>
              <c:numCache>
                <c:formatCode>General</c:formatCode>
                <c:ptCount val="5"/>
                <c:pt idx="0">
                  <c:v>7.5</c:v>
                </c:pt>
                <c:pt idx="1">
                  <c:v>9.5</c:v>
                </c:pt>
                <c:pt idx="2">
                  <c:v>7.9</c:v>
                </c:pt>
                <c:pt idx="3">
                  <c:v>8.4</c:v>
                </c:pt>
                <c:pt idx="4">
                  <c:v>7.7</c:v>
                </c:pt>
              </c:numCache>
            </c:numRef>
          </c:val>
        </c:ser>
        <c:dLbls>
          <c:showLegendKey val="0"/>
          <c:showVal val="0"/>
          <c:showCatName val="0"/>
          <c:showSerName val="0"/>
          <c:showPercent val="0"/>
          <c:showBubbleSize val="0"/>
        </c:dLbls>
        <c:gapWidth val="150"/>
        <c:axId val="65667584"/>
        <c:axId val="58652864"/>
      </c:barChart>
      <c:catAx>
        <c:axId val="65667584"/>
        <c:scaling>
          <c:orientation val="minMax"/>
        </c:scaling>
        <c:delete val="0"/>
        <c:axPos val="b"/>
        <c:majorTickMark val="out"/>
        <c:minorTickMark val="none"/>
        <c:tickLblPos val="nextTo"/>
        <c:crossAx val="58652864"/>
        <c:crosses val="autoZero"/>
        <c:auto val="1"/>
        <c:lblAlgn val="ctr"/>
        <c:lblOffset val="100"/>
        <c:noMultiLvlLbl val="0"/>
      </c:catAx>
      <c:valAx>
        <c:axId val="58652864"/>
        <c:scaling>
          <c:orientation val="minMax"/>
        </c:scaling>
        <c:delete val="0"/>
        <c:axPos val="l"/>
        <c:majorGridlines/>
        <c:numFmt formatCode="General" sourceLinked="1"/>
        <c:majorTickMark val="out"/>
        <c:minorTickMark val="none"/>
        <c:tickLblPos val="nextTo"/>
        <c:crossAx val="65667584"/>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animatie">
    <p:spTree>
      <p:nvGrpSpPr>
        <p:cNvPr id="1" name=""/>
        <p:cNvGrpSpPr/>
        <p:nvPr/>
      </p:nvGrpSpPr>
      <p:grpSpPr>
        <a:xfrm>
          <a:off x="0" y="0"/>
          <a:ext cx="0" cy="0"/>
          <a:chOff x="0" y="0"/>
          <a:chExt cx="0" cy="0"/>
        </a:xfrm>
      </p:grpSpPr>
      <p:sp>
        <p:nvSpPr>
          <p:cNvPr id="6" name="Oval 8"/>
          <p:cNvSpPr>
            <a:spLocks noChangeArrowheads="1"/>
          </p:cNvSpPr>
          <p:nvPr userDrawn="1"/>
        </p:nvSpPr>
        <p:spPr bwMode="auto">
          <a:xfrm>
            <a:off x="2892425" y="2108200"/>
            <a:ext cx="2703512" cy="2703513"/>
          </a:xfrm>
          <a:prstGeom prst="ellipse">
            <a:avLst/>
          </a:prstGeom>
          <a:solidFill>
            <a:srgbClr val="9DC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7" name="Oval 8"/>
          <p:cNvSpPr>
            <a:spLocks noChangeArrowheads="1"/>
          </p:cNvSpPr>
          <p:nvPr userDrawn="1"/>
        </p:nvSpPr>
        <p:spPr bwMode="auto">
          <a:xfrm>
            <a:off x="3529806" y="1903413"/>
            <a:ext cx="2703512" cy="2703513"/>
          </a:xfrm>
          <a:prstGeom prst="ellipse">
            <a:avLst/>
          </a:prstGeom>
          <a:solidFill>
            <a:srgbClr val="95D4EA">
              <a:alpha val="80000"/>
            </a:srgbClr>
          </a:solidFill>
          <a:ln>
            <a:noFill/>
          </a:ln>
          <a:extLst/>
        </p:spPr>
        <p:txBody>
          <a:bodyPr vert="horz" wrap="square" lIns="91440" tIns="45720" rIns="91440" bIns="45720" numCol="1" anchor="t" anchorCtr="0" compatLnSpc="1">
            <a:prstTxWarp prst="textNoShape">
              <a:avLst/>
            </a:prstTxWarp>
          </a:bodyPr>
          <a:lstStyle/>
          <a:p>
            <a:endParaRPr lang="nl-NL"/>
          </a:p>
        </p:txBody>
      </p:sp>
      <p:sp>
        <p:nvSpPr>
          <p:cNvPr id="8" name="Oval 8"/>
          <p:cNvSpPr>
            <a:spLocks noChangeArrowheads="1"/>
          </p:cNvSpPr>
          <p:nvPr userDrawn="1"/>
        </p:nvSpPr>
        <p:spPr bwMode="auto">
          <a:xfrm>
            <a:off x="3264693" y="2166144"/>
            <a:ext cx="2703512" cy="2703513"/>
          </a:xfrm>
          <a:prstGeom prst="ellipse">
            <a:avLst/>
          </a:prstGeom>
          <a:solidFill>
            <a:srgbClr val="95D4EA">
              <a:alpha val="89804"/>
            </a:srgbClr>
          </a:solidFill>
          <a:ln>
            <a:noFill/>
          </a:ln>
          <a:extLst/>
        </p:spPr>
        <p:txBody>
          <a:bodyPr vert="horz" wrap="square" lIns="91440" tIns="45720" rIns="91440" bIns="45720" numCol="1" anchor="t" anchorCtr="0" compatLnSpc="1">
            <a:prstTxWarp prst="textNoShape">
              <a:avLst/>
            </a:prstTxWarp>
          </a:bodyPr>
          <a:lstStyle/>
          <a:p>
            <a:endParaRPr lang="nl-NL"/>
          </a:p>
        </p:txBody>
      </p:sp>
      <p:grpSp>
        <p:nvGrpSpPr>
          <p:cNvPr id="9" name="Groep 8"/>
          <p:cNvGrpSpPr/>
          <p:nvPr userDrawn="1"/>
        </p:nvGrpSpPr>
        <p:grpSpPr>
          <a:xfrm>
            <a:off x="2892426" y="1908175"/>
            <a:ext cx="3340099" cy="3024188"/>
            <a:chOff x="2892426" y="1908175"/>
            <a:chExt cx="3340099" cy="3024188"/>
          </a:xfrm>
        </p:grpSpPr>
        <p:sp>
          <p:nvSpPr>
            <p:cNvPr id="10" name="AutoShape 3"/>
            <p:cNvSpPr>
              <a:spLocks noChangeAspect="1" noChangeArrowheads="1" noTextEdit="1"/>
            </p:cNvSpPr>
            <p:nvPr/>
          </p:nvSpPr>
          <p:spPr bwMode="auto">
            <a:xfrm>
              <a:off x="2894013" y="1908175"/>
              <a:ext cx="333851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Oval 5"/>
            <p:cNvSpPr>
              <a:spLocks noChangeArrowheads="1"/>
            </p:cNvSpPr>
            <p:nvPr/>
          </p:nvSpPr>
          <p:spPr bwMode="auto">
            <a:xfrm>
              <a:off x="2892426" y="2108200"/>
              <a:ext cx="2703512" cy="2703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 name="Oval 6"/>
            <p:cNvSpPr>
              <a:spLocks noChangeArrowheads="1"/>
            </p:cNvSpPr>
            <p:nvPr/>
          </p:nvSpPr>
          <p:spPr bwMode="auto">
            <a:xfrm>
              <a:off x="3157538" y="2224088"/>
              <a:ext cx="2701925" cy="2703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 name="Oval 7"/>
            <p:cNvSpPr>
              <a:spLocks noChangeArrowheads="1"/>
            </p:cNvSpPr>
            <p:nvPr/>
          </p:nvSpPr>
          <p:spPr bwMode="auto">
            <a:xfrm>
              <a:off x="3530600" y="1908175"/>
              <a:ext cx="2701925" cy="2703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 name="Oval 8"/>
            <p:cNvSpPr>
              <a:spLocks noChangeArrowheads="1"/>
            </p:cNvSpPr>
            <p:nvPr/>
          </p:nvSpPr>
          <p:spPr bwMode="auto">
            <a:xfrm>
              <a:off x="2892426" y="2108200"/>
              <a:ext cx="2703512" cy="2703513"/>
            </a:xfrm>
            <a:prstGeom prst="ellipse">
              <a:avLst/>
            </a:prstGeom>
            <a:solidFill>
              <a:srgbClr val="9DC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5" name="Freeform 9"/>
            <p:cNvSpPr>
              <a:spLocks/>
            </p:cNvSpPr>
            <p:nvPr/>
          </p:nvSpPr>
          <p:spPr bwMode="auto">
            <a:xfrm>
              <a:off x="3838575" y="4433888"/>
              <a:ext cx="1714500" cy="493713"/>
            </a:xfrm>
            <a:custGeom>
              <a:avLst/>
              <a:gdLst>
                <a:gd name="T0" fmla="*/ 1109 w 1109"/>
                <a:gd name="T1" fmla="*/ 0 h 319"/>
                <a:gd name="T2" fmla="*/ 721 w 1109"/>
                <a:gd name="T3" fmla="*/ 114 h 319"/>
                <a:gd name="T4" fmla="*/ 262 w 1109"/>
                <a:gd name="T5" fmla="*/ 244 h 319"/>
                <a:gd name="T6" fmla="*/ 0 w 1109"/>
                <a:gd name="T7" fmla="*/ 204 h 319"/>
                <a:gd name="T8" fmla="*/ 434 w 1109"/>
                <a:gd name="T9" fmla="*/ 319 h 319"/>
                <a:gd name="T10" fmla="*/ 1109 w 1109"/>
                <a:gd name="T11" fmla="*/ 0 h 319"/>
              </a:gdLst>
              <a:ahLst/>
              <a:cxnLst>
                <a:cxn ang="0">
                  <a:pos x="T0" y="T1"/>
                </a:cxn>
                <a:cxn ang="0">
                  <a:pos x="T2" y="T3"/>
                </a:cxn>
                <a:cxn ang="0">
                  <a:pos x="T4" y="T5"/>
                </a:cxn>
                <a:cxn ang="0">
                  <a:pos x="T6" y="T7"/>
                </a:cxn>
                <a:cxn ang="0">
                  <a:pos x="T8" y="T9"/>
                </a:cxn>
                <a:cxn ang="0">
                  <a:pos x="T10" y="T11"/>
                </a:cxn>
              </a:cxnLst>
              <a:rect l="0" t="0" r="r" b="b"/>
              <a:pathLst>
                <a:path w="1109" h="319">
                  <a:moveTo>
                    <a:pt x="1109" y="0"/>
                  </a:moveTo>
                  <a:cubicBezTo>
                    <a:pt x="994" y="66"/>
                    <a:pt x="862" y="107"/>
                    <a:pt x="721" y="114"/>
                  </a:cubicBezTo>
                  <a:cubicBezTo>
                    <a:pt x="588" y="196"/>
                    <a:pt x="431" y="244"/>
                    <a:pt x="262" y="244"/>
                  </a:cubicBezTo>
                  <a:cubicBezTo>
                    <a:pt x="171" y="244"/>
                    <a:pt x="83" y="230"/>
                    <a:pt x="0" y="204"/>
                  </a:cubicBezTo>
                  <a:cubicBezTo>
                    <a:pt x="127" y="277"/>
                    <a:pt x="276" y="319"/>
                    <a:pt x="434" y="319"/>
                  </a:cubicBezTo>
                  <a:cubicBezTo>
                    <a:pt x="706" y="319"/>
                    <a:pt x="949" y="195"/>
                    <a:pt x="1109" y="0"/>
                  </a:cubicBezTo>
                </a:path>
              </a:pathLst>
            </a:custGeom>
            <a:solidFill>
              <a:srgbClr val="95D4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Freeform 10"/>
            <p:cNvSpPr>
              <a:spLocks/>
            </p:cNvSpPr>
            <p:nvPr/>
          </p:nvSpPr>
          <p:spPr bwMode="auto">
            <a:xfrm>
              <a:off x="3157538" y="2403475"/>
              <a:ext cx="1795462" cy="2408238"/>
            </a:xfrm>
            <a:custGeom>
              <a:avLst/>
              <a:gdLst>
                <a:gd name="T0" fmla="*/ 441 w 1162"/>
                <a:gd name="T1" fmla="*/ 0 h 1558"/>
                <a:gd name="T2" fmla="*/ 0 w 1162"/>
                <a:gd name="T3" fmla="*/ 759 h 1558"/>
                <a:gd name="T4" fmla="*/ 441 w 1162"/>
                <a:gd name="T5" fmla="*/ 1518 h 1558"/>
                <a:gd name="T6" fmla="*/ 703 w 1162"/>
                <a:gd name="T7" fmla="*/ 1558 h 1558"/>
                <a:gd name="T8" fmla="*/ 1162 w 1162"/>
                <a:gd name="T9" fmla="*/ 1428 h 1558"/>
                <a:gd name="T10" fmla="*/ 1162 w 1162"/>
                <a:gd name="T11" fmla="*/ 1428 h 1558"/>
                <a:gd name="T12" fmla="*/ 1116 w 1162"/>
                <a:gd name="T13" fmla="*/ 1429 h 1558"/>
                <a:gd name="T14" fmla="*/ 242 w 1162"/>
                <a:gd name="T15" fmla="*/ 555 h 1558"/>
                <a:gd name="T16" fmla="*/ 441 w 1162"/>
                <a:gd name="T17" fmla="*/ 0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2" h="1558">
                  <a:moveTo>
                    <a:pt x="441" y="0"/>
                  </a:moveTo>
                  <a:cubicBezTo>
                    <a:pt x="178" y="150"/>
                    <a:pt x="0" y="434"/>
                    <a:pt x="0" y="759"/>
                  </a:cubicBezTo>
                  <a:cubicBezTo>
                    <a:pt x="0" y="1084"/>
                    <a:pt x="178" y="1367"/>
                    <a:pt x="441" y="1518"/>
                  </a:cubicBezTo>
                  <a:cubicBezTo>
                    <a:pt x="524" y="1544"/>
                    <a:pt x="612" y="1558"/>
                    <a:pt x="703" y="1558"/>
                  </a:cubicBezTo>
                  <a:cubicBezTo>
                    <a:pt x="872" y="1558"/>
                    <a:pt x="1029" y="1510"/>
                    <a:pt x="1162" y="1428"/>
                  </a:cubicBezTo>
                  <a:cubicBezTo>
                    <a:pt x="1162" y="1428"/>
                    <a:pt x="1162" y="1428"/>
                    <a:pt x="1162" y="1428"/>
                  </a:cubicBezTo>
                  <a:cubicBezTo>
                    <a:pt x="1147" y="1429"/>
                    <a:pt x="1132" y="1429"/>
                    <a:pt x="1116" y="1429"/>
                  </a:cubicBezTo>
                  <a:cubicBezTo>
                    <a:pt x="633" y="1429"/>
                    <a:pt x="242" y="1038"/>
                    <a:pt x="242" y="555"/>
                  </a:cubicBezTo>
                  <a:cubicBezTo>
                    <a:pt x="242" y="344"/>
                    <a:pt x="316" y="151"/>
                    <a:pt x="441" y="0"/>
                  </a:cubicBezTo>
                </a:path>
              </a:pathLst>
            </a:custGeom>
            <a:solidFill>
              <a:srgbClr val="46B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11"/>
            <p:cNvSpPr>
              <a:spLocks/>
            </p:cNvSpPr>
            <p:nvPr/>
          </p:nvSpPr>
          <p:spPr bwMode="auto">
            <a:xfrm>
              <a:off x="4171950" y="1908175"/>
              <a:ext cx="2060575" cy="2525713"/>
            </a:xfrm>
            <a:custGeom>
              <a:avLst/>
              <a:gdLst>
                <a:gd name="T0" fmla="*/ 459 w 1333"/>
                <a:gd name="T1" fmla="*/ 0 h 1634"/>
                <a:gd name="T2" fmla="*/ 0 w 1333"/>
                <a:gd name="T3" fmla="*/ 131 h 1634"/>
                <a:gd name="T4" fmla="*/ 46 w 1333"/>
                <a:gd name="T5" fmla="*/ 129 h 1634"/>
                <a:gd name="T6" fmla="*/ 481 w 1333"/>
                <a:gd name="T7" fmla="*/ 245 h 1634"/>
                <a:gd name="T8" fmla="*/ 1092 w 1333"/>
                <a:gd name="T9" fmla="*/ 1079 h 1634"/>
                <a:gd name="T10" fmla="*/ 893 w 1333"/>
                <a:gd name="T11" fmla="*/ 1634 h 1634"/>
                <a:gd name="T12" fmla="*/ 1333 w 1333"/>
                <a:gd name="T13" fmla="*/ 875 h 1634"/>
                <a:gd name="T14" fmla="*/ 459 w 1333"/>
                <a:gd name="T15" fmla="*/ 0 h 16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3" h="1634">
                  <a:moveTo>
                    <a:pt x="459" y="0"/>
                  </a:moveTo>
                  <a:cubicBezTo>
                    <a:pt x="291" y="0"/>
                    <a:pt x="133" y="48"/>
                    <a:pt x="0" y="131"/>
                  </a:cubicBezTo>
                  <a:cubicBezTo>
                    <a:pt x="15" y="130"/>
                    <a:pt x="31" y="129"/>
                    <a:pt x="46" y="129"/>
                  </a:cubicBezTo>
                  <a:cubicBezTo>
                    <a:pt x="204" y="129"/>
                    <a:pt x="353" y="171"/>
                    <a:pt x="481" y="245"/>
                  </a:cubicBezTo>
                  <a:cubicBezTo>
                    <a:pt x="835" y="356"/>
                    <a:pt x="1092" y="687"/>
                    <a:pt x="1092" y="1079"/>
                  </a:cubicBezTo>
                  <a:cubicBezTo>
                    <a:pt x="1092" y="1290"/>
                    <a:pt x="1018" y="1483"/>
                    <a:pt x="893" y="1634"/>
                  </a:cubicBezTo>
                  <a:cubicBezTo>
                    <a:pt x="1156" y="1483"/>
                    <a:pt x="1333" y="1200"/>
                    <a:pt x="1333" y="875"/>
                  </a:cubicBezTo>
                  <a:cubicBezTo>
                    <a:pt x="1333" y="392"/>
                    <a:pt x="942" y="0"/>
                    <a:pt x="459" y="0"/>
                  </a:cubicBezTo>
                </a:path>
              </a:pathLst>
            </a:custGeom>
            <a:solidFill>
              <a:srgbClr val="95D4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12"/>
            <p:cNvSpPr>
              <a:spLocks/>
            </p:cNvSpPr>
            <p:nvPr/>
          </p:nvSpPr>
          <p:spPr bwMode="auto">
            <a:xfrm>
              <a:off x="3838575" y="2108200"/>
              <a:ext cx="1076325" cy="295275"/>
            </a:xfrm>
            <a:custGeom>
              <a:avLst/>
              <a:gdLst>
                <a:gd name="T0" fmla="*/ 262 w 697"/>
                <a:gd name="T1" fmla="*/ 0 h 191"/>
                <a:gd name="T2" fmla="*/ 216 w 697"/>
                <a:gd name="T3" fmla="*/ 2 h 191"/>
                <a:gd name="T4" fmla="*/ 216 w 697"/>
                <a:gd name="T5" fmla="*/ 2 h 191"/>
                <a:gd name="T6" fmla="*/ 0 w 697"/>
                <a:gd name="T7" fmla="*/ 191 h 191"/>
                <a:gd name="T8" fmla="*/ 434 w 697"/>
                <a:gd name="T9" fmla="*/ 75 h 191"/>
                <a:gd name="T10" fmla="*/ 697 w 697"/>
                <a:gd name="T11" fmla="*/ 116 h 191"/>
                <a:gd name="T12" fmla="*/ 262 w 697"/>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697" h="191">
                  <a:moveTo>
                    <a:pt x="262" y="0"/>
                  </a:moveTo>
                  <a:cubicBezTo>
                    <a:pt x="247" y="0"/>
                    <a:pt x="231" y="1"/>
                    <a:pt x="216" y="2"/>
                  </a:cubicBezTo>
                  <a:cubicBezTo>
                    <a:pt x="216" y="2"/>
                    <a:pt x="216" y="2"/>
                    <a:pt x="216" y="2"/>
                  </a:cubicBezTo>
                  <a:cubicBezTo>
                    <a:pt x="134" y="52"/>
                    <a:pt x="61" y="116"/>
                    <a:pt x="0" y="191"/>
                  </a:cubicBezTo>
                  <a:cubicBezTo>
                    <a:pt x="127" y="117"/>
                    <a:pt x="276" y="75"/>
                    <a:pt x="434" y="75"/>
                  </a:cubicBezTo>
                  <a:cubicBezTo>
                    <a:pt x="525" y="75"/>
                    <a:pt x="614" y="89"/>
                    <a:pt x="697" y="116"/>
                  </a:cubicBezTo>
                  <a:cubicBezTo>
                    <a:pt x="569" y="42"/>
                    <a:pt x="420" y="0"/>
                    <a:pt x="262" y="0"/>
                  </a:cubicBezTo>
                </a:path>
              </a:pathLst>
            </a:custGeom>
            <a:solidFill>
              <a:srgbClr val="46B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13"/>
            <p:cNvSpPr>
              <a:spLocks/>
            </p:cNvSpPr>
            <p:nvPr/>
          </p:nvSpPr>
          <p:spPr bwMode="auto">
            <a:xfrm>
              <a:off x="4914900" y="2287588"/>
              <a:ext cx="944562" cy="2322513"/>
            </a:xfrm>
            <a:custGeom>
              <a:avLst/>
              <a:gdLst>
                <a:gd name="T0" fmla="*/ 0 w 611"/>
                <a:gd name="T1" fmla="*/ 0 h 1503"/>
                <a:gd name="T2" fmla="*/ 440 w 611"/>
                <a:gd name="T3" fmla="*/ 759 h 1503"/>
                <a:gd name="T4" fmla="*/ 24 w 611"/>
                <a:gd name="T5" fmla="*/ 1503 h 1503"/>
                <a:gd name="T6" fmla="*/ 412 w 611"/>
                <a:gd name="T7" fmla="*/ 1389 h 1503"/>
                <a:gd name="T8" fmla="*/ 611 w 611"/>
                <a:gd name="T9" fmla="*/ 834 h 1503"/>
                <a:gd name="T10" fmla="*/ 0 w 611"/>
                <a:gd name="T11" fmla="*/ 0 h 1503"/>
              </a:gdLst>
              <a:ahLst/>
              <a:cxnLst>
                <a:cxn ang="0">
                  <a:pos x="T0" y="T1"/>
                </a:cxn>
                <a:cxn ang="0">
                  <a:pos x="T2" y="T3"/>
                </a:cxn>
                <a:cxn ang="0">
                  <a:pos x="T4" y="T5"/>
                </a:cxn>
                <a:cxn ang="0">
                  <a:pos x="T6" y="T7"/>
                </a:cxn>
                <a:cxn ang="0">
                  <a:pos x="T8" y="T9"/>
                </a:cxn>
                <a:cxn ang="0">
                  <a:pos x="T10" y="T11"/>
                </a:cxn>
              </a:cxnLst>
              <a:rect l="0" t="0" r="r" b="b"/>
              <a:pathLst>
                <a:path w="611" h="1503">
                  <a:moveTo>
                    <a:pt x="0" y="0"/>
                  </a:moveTo>
                  <a:cubicBezTo>
                    <a:pt x="263" y="150"/>
                    <a:pt x="440" y="434"/>
                    <a:pt x="440" y="759"/>
                  </a:cubicBezTo>
                  <a:cubicBezTo>
                    <a:pt x="440" y="1073"/>
                    <a:pt x="274" y="1349"/>
                    <a:pt x="24" y="1503"/>
                  </a:cubicBezTo>
                  <a:cubicBezTo>
                    <a:pt x="165" y="1496"/>
                    <a:pt x="297" y="1455"/>
                    <a:pt x="412" y="1389"/>
                  </a:cubicBezTo>
                  <a:cubicBezTo>
                    <a:pt x="537" y="1238"/>
                    <a:pt x="611" y="1045"/>
                    <a:pt x="611" y="834"/>
                  </a:cubicBezTo>
                  <a:cubicBezTo>
                    <a:pt x="611" y="442"/>
                    <a:pt x="354" y="111"/>
                    <a:pt x="0" y="0"/>
                  </a:cubicBezTo>
                </a:path>
              </a:pathLst>
            </a:custGeom>
            <a:solidFill>
              <a:srgbClr val="2AB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0" name="Freeform 14"/>
            <p:cNvSpPr>
              <a:spLocks/>
            </p:cNvSpPr>
            <p:nvPr/>
          </p:nvSpPr>
          <p:spPr bwMode="auto">
            <a:xfrm>
              <a:off x="3530600" y="2224088"/>
              <a:ext cx="2065337" cy="2387600"/>
            </a:xfrm>
            <a:custGeom>
              <a:avLst/>
              <a:gdLst>
                <a:gd name="T0" fmla="*/ 633 w 1336"/>
                <a:gd name="T1" fmla="*/ 0 h 1545"/>
                <a:gd name="T2" fmla="*/ 199 w 1336"/>
                <a:gd name="T3" fmla="*/ 116 h 1545"/>
                <a:gd name="T4" fmla="*/ 0 w 1336"/>
                <a:gd name="T5" fmla="*/ 671 h 1545"/>
                <a:gd name="T6" fmla="*/ 874 w 1336"/>
                <a:gd name="T7" fmla="*/ 1545 h 1545"/>
                <a:gd name="T8" fmla="*/ 920 w 1336"/>
                <a:gd name="T9" fmla="*/ 1544 h 1545"/>
                <a:gd name="T10" fmla="*/ 1336 w 1336"/>
                <a:gd name="T11" fmla="*/ 800 h 1545"/>
                <a:gd name="T12" fmla="*/ 896 w 1336"/>
                <a:gd name="T13" fmla="*/ 41 h 1545"/>
                <a:gd name="T14" fmla="*/ 633 w 1336"/>
                <a:gd name="T15" fmla="*/ 0 h 1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6" h="1545">
                  <a:moveTo>
                    <a:pt x="633" y="0"/>
                  </a:moveTo>
                  <a:cubicBezTo>
                    <a:pt x="475" y="0"/>
                    <a:pt x="326" y="42"/>
                    <a:pt x="199" y="116"/>
                  </a:cubicBezTo>
                  <a:cubicBezTo>
                    <a:pt x="74" y="267"/>
                    <a:pt x="0" y="460"/>
                    <a:pt x="0" y="671"/>
                  </a:cubicBezTo>
                  <a:cubicBezTo>
                    <a:pt x="0" y="1154"/>
                    <a:pt x="391" y="1545"/>
                    <a:pt x="874" y="1545"/>
                  </a:cubicBezTo>
                  <a:cubicBezTo>
                    <a:pt x="890" y="1545"/>
                    <a:pt x="905" y="1545"/>
                    <a:pt x="920" y="1544"/>
                  </a:cubicBezTo>
                  <a:cubicBezTo>
                    <a:pt x="1170" y="1390"/>
                    <a:pt x="1336" y="1114"/>
                    <a:pt x="1336" y="800"/>
                  </a:cubicBezTo>
                  <a:cubicBezTo>
                    <a:pt x="1336" y="475"/>
                    <a:pt x="1159" y="191"/>
                    <a:pt x="896" y="41"/>
                  </a:cubicBezTo>
                  <a:cubicBezTo>
                    <a:pt x="813" y="14"/>
                    <a:pt x="724" y="0"/>
                    <a:pt x="633" y="0"/>
                  </a:cubicBezTo>
                </a:path>
              </a:pathLst>
            </a:custGeom>
            <a:solidFill>
              <a:srgbClr val="00A6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nvGrpSpPr>
            <p:cNvPr id="21" name="Groep 20"/>
            <p:cNvGrpSpPr/>
            <p:nvPr/>
          </p:nvGrpSpPr>
          <p:grpSpPr>
            <a:xfrm>
              <a:off x="4710113" y="3565525"/>
              <a:ext cx="1095374" cy="322263"/>
              <a:chOff x="4710113" y="3565525"/>
              <a:chExt cx="1095374" cy="322263"/>
            </a:xfrm>
          </p:grpSpPr>
          <p:sp>
            <p:nvSpPr>
              <p:cNvPr id="23" name="Freeform 15"/>
              <p:cNvSpPr>
                <a:spLocks/>
              </p:cNvSpPr>
              <p:nvPr/>
            </p:nvSpPr>
            <p:spPr bwMode="auto">
              <a:xfrm>
                <a:off x="4710113" y="3641725"/>
                <a:ext cx="111125" cy="177800"/>
              </a:xfrm>
              <a:custGeom>
                <a:avLst/>
                <a:gdLst>
                  <a:gd name="T0" fmla="*/ 72 w 72"/>
                  <a:gd name="T1" fmla="*/ 107 h 115"/>
                  <a:gd name="T2" fmla="*/ 45 w 72"/>
                  <a:gd name="T3" fmla="*/ 115 h 115"/>
                  <a:gd name="T4" fmla="*/ 12 w 72"/>
                  <a:gd name="T5" fmla="*/ 100 h 115"/>
                  <a:gd name="T6" fmla="*/ 0 w 72"/>
                  <a:gd name="T7" fmla="*/ 57 h 115"/>
                  <a:gd name="T8" fmla="*/ 13 w 72"/>
                  <a:gd name="T9" fmla="*/ 14 h 115"/>
                  <a:gd name="T10" fmla="*/ 45 w 72"/>
                  <a:gd name="T11" fmla="*/ 0 h 115"/>
                  <a:gd name="T12" fmla="*/ 72 w 72"/>
                  <a:gd name="T13" fmla="*/ 8 h 115"/>
                  <a:gd name="T14" fmla="*/ 66 w 72"/>
                  <a:gd name="T15" fmla="*/ 26 h 115"/>
                  <a:gd name="T16" fmla="*/ 52 w 72"/>
                  <a:gd name="T17" fmla="*/ 21 h 115"/>
                  <a:gd name="T18" fmla="*/ 32 w 72"/>
                  <a:gd name="T19" fmla="*/ 57 h 115"/>
                  <a:gd name="T20" fmla="*/ 37 w 72"/>
                  <a:gd name="T21" fmla="*/ 83 h 115"/>
                  <a:gd name="T22" fmla="*/ 52 w 72"/>
                  <a:gd name="T23" fmla="*/ 92 h 115"/>
                  <a:gd name="T24" fmla="*/ 66 w 72"/>
                  <a:gd name="T25" fmla="*/ 87 h 115"/>
                  <a:gd name="T26" fmla="*/ 72 w 72"/>
                  <a:gd name="T27"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15">
                    <a:moveTo>
                      <a:pt x="72" y="107"/>
                    </a:moveTo>
                    <a:cubicBezTo>
                      <a:pt x="67" y="112"/>
                      <a:pt x="58" y="115"/>
                      <a:pt x="45" y="115"/>
                    </a:cubicBezTo>
                    <a:cubicBezTo>
                      <a:pt x="32" y="115"/>
                      <a:pt x="21" y="110"/>
                      <a:pt x="12" y="100"/>
                    </a:cubicBezTo>
                    <a:cubicBezTo>
                      <a:pt x="4" y="89"/>
                      <a:pt x="0" y="75"/>
                      <a:pt x="0" y="57"/>
                    </a:cubicBezTo>
                    <a:cubicBezTo>
                      <a:pt x="0" y="39"/>
                      <a:pt x="4" y="25"/>
                      <a:pt x="13" y="14"/>
                    </a:cubicBezTo>
                    <a:cubicBezTo>
                      <a:pt x="21" y="5"/>
                      <a:pt x="32" y="0"/>
                      <a:pt x="45" y="0"/>
                    </a:cubicBezTo>
                    <a:cubicBezTo>
                      <a:pt x="57" y="0"/>
                      <a:pt x="66" y="3"/>
                      <a:pt x="72" y="8"/>
                    </a:cubicBezTo>
                    <a:cubicBezTo>
                      <a:pt x="66" y="26"/>
                      <a:pt x="66" y="26"/>
                      <a:pt x="66" y="26"/>
                    </a:cubicBezTo>
                    <a:cubicBezTo>
                      <a:pt x="62" y="23"/>
                      <a:pt x="57" y="21"/>
                      <a:pt x="52" y="21"/>
                    </a:cubicBezTo>
                    <a:cubicBezTo>
                      <a:pt x="39" y="21"/>
                      <a:pt x="32" y="33"/>
                      <a:pt x="32" y="57"/>
                    </a:cubicBezTo>
                    <a:cubicBezTo>
                      <a:pt x="32" y="68"/>
                      <a:pt x="34" y="77"/>
                      <a:pt x="37" y="83"/>
                    </a:cubicBezTo>
                    <a:cubicBezTo>
                      <a:pt x="41" y="89"/>
                      <a:pt x="46" y="92"/>
                      <a:pt x="52" y="92"/>
                    </a:cubicBezTo>
                    <a:cubicBezTo>
                      <a:pt x="58" y="92"/>
                      <a:pt x="62" y="90"/>
                      <a:pt x="66" y="87"/>
                    </a:cubicBezTo>
                    <a:lnTo>
                      <a:pt x="72"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4" name="Freeform 16"/>
              <p:cNvSpPr>
                <a:spLocks noEditPoints="1"/>
              </p:cNvSpPr>
              <p:nvPr/>
            </p:nvSpPr>
            <p:spPr bwMode="auto">
              <a:xfrm>
                <a:off x="4860925" y="3641725"/>
                <a:ext cx="152400" cy="177800"/>
              </a:xfrm>
              <a:custGeom>
                <a:avLst/>
                <a:gdLst>
                  <a:gd name="T0" fmla="*/ 98 w 98"/>
                  <a:gd name="T1" fmla="*/ 57 h 115"/>
                  <a:gd name="T2" fmla="*/ 86 w 98"/>
                  <a:gd name="T3" fmla="*/ 98 h 115"/>
                  <a:gd name="T4" fmla="*/ 49 w 98"/>
                  <a:gd name="T5" fmla="*/ 115 h 115"/>
                  <a:gd name="T6" fmla="*/ 13 w 98"/>
                  <a:gd name="T7" fmla="*/ 98 h 115"/>
                  <a:gd name="T8" fmla="*/ 0 w 98"/>
                  <a:gd name="T9" fmla="*/ 57 h 115"/>
                  <a:gd name="T10" fmla="*/ 12 w 98"/>
                  <a:gd name="T11" fmla="*/ 16 h 115"/>
                  <a:gd name="T12" fmla="*/ 49 w 98"/>
                  <a:gd name="T13" fmla="*/ 0 h 115"/>
                  <a:gd name="T14" fmla="*/ 85 w 98"/>
                  <a:gd name="T15" fmla="*/ 16 h 115"/>
                  <a:gd name="T16" fmla="*/ 98 w 98"/>
                  <a:gd name="T17" fmla="*/ 57 h 115"/>
                  <a:gd name="T18" fmla="*/ 66 w 98"/>
                  <a:gd name="T19" fmla="*/ 57 h 115"/>
                  <a:gd name="T20" fmla="*/ 49 w 98"/>
                  <a:gd name="T21" fmla="*/ 20 h 115"/>
                  <a:gd name="T22" fmla="*/ 32 w 98"/>
                  <a:gd name="T23" fmla="*/ 57 h 115"/>
                  <a:gd name="T24" fmla="*/ 49 w 98"/>
                  <a:gd name="T25" fmla="*/ 93 h 115"/>
                  <a:gd name="T26" fmla="*/ 66 w 98"/>
                  <a:gd name="T27"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5">
                    <a:moveTo>
                      <a:pt x="98" y="57"/>
                    </a:moveTo>
                    <a:cubicBezTo>
                      <a:pt x="98" y="74"/>
                      <a:pt x="94" y="88"/>
                      <a:pt x="86" y="98"/>
                    </a:cubicBezTo>
                    <a:cubicBezTo>
                      <a:pt x="77" y="109"/>
                      <a:pt x="65" y="115"/>
                      <a:pt x="49" y="115"/>
                    </a:cubicBezTo>
                    <a:cubicBezTo>
                      <a:pt x="33" y="115"/>
                      <a:pt x="21" y="109"/>
                      <a:pt x="13" y="98"/>
                    </a:cubicBezTo>
                    <a:cubicBezTo>
                      <a:pt x="4" y="88"/>
                      <a:pt x="0" y="74"/>
                      <a:pt x="0" y="57"/>
                    </a:cubicBezTo>
                    <a:cubicBezTo>
                      <a:pt x="0" y="40"/>
                      <a:pt x="4" y="26"/>
                      <a:pt x="12" y="16"/>
                    </a:cubicBezTo>
                    <a:cubicBezTo>
                      <a:pt x="21" y="5"/>
                      <a:pt x="33" y="0"/>
                      <a:pt x="49" y="0"/>
                    </a:cubicBezTo>
                    <a:cubicBezTo>
                      <a:pt x="64" y="0"/>
                      <a:pt x="77" y="5"/>
                      <a:pt x="85" y="16"/>
                    </a:cubicBezTo>
                    <a:cubicBezTo>
                      <a:pt x="94" y="26"/>
                      <a:pt x="98" y="40"/>
                      <a:pt x="98" y="57"/>
                    </a:cubicBezTo>
                    <a:close/>
                    <a:moveTo>
                      <a:pt x="66" y="57"/>
                    </a:moveTo>
                    <a:cubicBezTo>
                      <a:pt x="66" y="32"/>
                      <a:pt x="60" y="20"/>
                      <a:pt x="49" y="20"/>
                    </a:cubicBezTo>
                    <a:cubicBezTo>
                      <a:pt x="38" y="20"/>
                      <a:pt x="32" y="32"/>
                      <a:pt x="32" y="57"/>
                    </a:cubicBezTo>
                    <a:cubicBezTo>
                      <a:pt x="32" y="81"/>
                      <a:pt x="38" y="93"/>
                      <a:pt x="49" y="93"/>
                    </a:cubicBezTo>
                    <a:cubicBezTo>
                      <a:pt x="60" y="93"/>
                      <a:pt x="66" y="81"/>
                      <a:pt x="66"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5" name="Rectangle 17"/>
              <p:cNvSpPr>
                <a:spLocks noChangeArrowheads="1"/>
              </p:cNvSpPr>
              <p:nvPr/>
            </p:nvSpPr>
            <p:spPr bwMode="auto">
              <a:xfrm>
                <a:off x="5064125" y="3565525"/>
                <a:ext cx="49212" cy="25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6" name="Rectangle 18"/>
              <p:cNvSpPr>
                <a:spLocks noChangeArrowheads="1"/>
              </p:cNvSpPr>
              <p:nvPr/>
            </p:nvSpPr>
            <p:spPr bwMode="auto">
              <a:xfrm>
                <a:off x="5173663" y="3565525"/>
                <a:ext cx="47625" cy="25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7" name="Freeform 19"/>
              <p:cNvSpPr>
                <a:spLocks noEditPoints="1"/>
              </p:cNvSpPr>
              <p:nvPr/>
            </p:nvSpPr>
            <p:spPr bwMode="auto">
              <a:xfrm>
                <a:off x="5273675" y="3641725"/>
                <a:ext cx="150812" cy="177800"/>
              </a:xfrm>
              <a:custGeom>
                <a:avLst/>
                <a:gdLst>
                  <a:gd name="T0" fmla="*/ 97 w 97"/>
                  <a:gd name="T1" fmla="*/ 59 h 115"/>
                  <a:gd name="T2" fmla="*/ 30 w 97"/>
                  <a:gd name="T3" fmla="*/ 69 h 115"/>
                  <a:gd name="T4" fmla="*/ 57 w 97"/>
                  <a:gd name="T5" fmla="*/ 93 h 115"/>
                  <a:gd name="T6" fmla="*/ 86 w 97"/>
                  <a:gd name="T7" fmla="*/ 87 h 115"/>
                  <a:gd name="T8" fmla="*/ 93 w 97"/>
                  <a:gd name="T9" fmla="*/ 107 h 115"/>
                  <a:gd name="T10" fmla="*/ 53 w 97"/>
                  <a:gd name="T11" fmla="*/ 115 h 115"/>
                  <a:gd name="T12" fmla="*/ 14 w 97"/>
                  <a:gd name="T13" fmla="*/ 99 h 115"/>
                  <a:gd name="T14" fmla="*/ 0 w 97"/>
                  <a:gd name="T15" fmla="*/ 57 h 115"/>
                  <a:gd name="T16" fmla="*/ 13 w 97"/>
                  <a:gd name="T17" fmla="*/ 15 h 115"/>
                  <a:gd name="T18" fmla="*/ 50 w 97"/>
                  <a:gd name="T19" fmla="*/ 0 h 115"/>
                  <a:gd name="T20" fmla="*/ 86 w 97"/>
                  <a:gd name="T21" fmla="*/ 15 h 115"/>
                  <a:gd name="T22" fmla="*/ 97 w 97"/>
                  <a:gd name="T23" fmla="*/ 59 h 115"/>
                  <a:gd name="T24" fmla="*/ 67 w 97"/>
                  <a:gd name="T25" fmla="*/ 47 h 115"/>
                  <a:gd name="T26" fmla="*/ 48 w 97"/>
                  <a:gd name="T27" fmla="*/ 19 h 115"/>
                  <a:gd name="T28" fmla="*/ 33 w 97"/>
                  <a:gd name="T29" fmla="*/ 27 h 115"/>
                  <a:gd name="T30" fmla="*/ 28 w 97"/>
                  <a:gd name="T31" fmla="*/ 53 h 115"/>
                  <a:gd name="T32" fmla="*/ 67 w 97"/>
                  <a:gd name="T33" fmla="*/ 4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115">
                    <a:moveTo>
                      <a:pt x="97" y="59"/>
                    </a:moveTo>
                    <a:cubicBezTo>
                      <a:pt x="30" y="69"/>
                      <a:pt x="30" y="69"/>
                      <a:pt x="30" y="69"/>
                    </a:cubicBezTo>
                    <a:cubicBezTo>
                      <a:pt x="32" y="85"/>
                      <a:pt x="41" y="93"/>
                      <a:pt x="57" y="93"/>
                    </a:cubicBezTo>
                    <a:cubicBezTo>
                      <a:pt x="68" y="93"/>
                      <a:pt x="78" y="91"/>
                      <a:pt x="86" y="87"/>
                    </a:cubicBezTo>
                    <a:cubicBezTo>
                      <a:pt x="93" y="107"/>
                      <a:pt x="93" y="107"/>
                      <a:pt x="93" y="107"/>
                    </a:cubicBezTo>
                    <a:cubicBezTo>
                      <a:pt x="82" y="112"/>
                      <a:pt x="69" y="115"/>
                      <a:pt x="53" y="115"/>
                    </a:cubicBezTo>
                    <a:cubicBezTo>
                      <a:pt x="36" y="115"/>
                      <a:pt x="23" y="110"/>
                      <a:pt x="14" y="99"/>
                    </a:cubicBezTo>
                    <a:cubicBezTo>
                      <a:pt x="4" y="89"/>
                      <a:pt x="0" y="75"/>
                      <a:pt x="0" y="57"/>
                    </a:cubicBezTo>
                    <a:cubicBezTo>
                      <a:pt x="0" y="39"/>
                      <a:pt x="4" y="26"/>
                      <a:pt x="13" y="15"/>
                    </a:cubicBezTo>
                    <a:cubicBezTo>
                      <a:pt x="22" y="5"/>
                      <a:pt x="34" y="0"/>
                      <a:pt x="50" y="0"/>
                    </a:cubicBezTo>
                    <a:cubicBezTo>
                      <a:pt x="66" y="0"/>
                      <a:pt x="78" y="5"/>
                      <a:pt x="86" y="15"/>
                    </a:cubicBezTo>
                    <a:cubicBezTo>
                      <a:pt x="94" y="26"/>
                      <a:pt x="97" y="40"/>
                      <a:pt x="97" y="59"/>
                    </a:cubicBezTo>
                    <a:close/>
                    <a:moveTo>
                      <a:pt x="67" y="47"/>
                    </a:moveTo>
                    <a:cubicBezTo>
                      <a:pt x="67" y="28"/>
                      <a:pt x="61" y="19"/>
                      <a:pt x="48" y="19"/>
                    </a:cubicBezTo>
                    <a:cubicBezTo>
                      <a:pt x="42" y="19"/>
                      <a:pt x="37" y="22"/>
                      <a:pt x="33" y="27"/>
                    </a:cubicBezTo>
                    <a:cubicBezTo>
                      <a:pt x="29" y="33"/>
                      <a:pt x="28" y="42"/>
                      <a:pt x="28" y="53"/>
                    </a:cubicBezTo>
                    <a:lnTo>
                      <a:pt x="67"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8" name="Freeform 20"/>
              <p:cNvSpPr>
                <a:spLocks noEditPoints="1"/>
              </p:cNvSpPr>
              <p:nvPr/>
            </p:nvSpPr>
            <p:spPr bwMode="auto">
              <a:xfrm>
                <a:off x="5461000" y="3641725"/>
                <a:ext cx="150812" cy="246063"/>
              </a:xfrm>
              <a:custGeom>
                <a:avLst/>
                <a:gdLst>
                  <a:gd name="T0" fmla="*/ 97 w 97"/>
                  <a:gd name="T1" fmla="*/ 114 h 159"/>
                  <a:gd name="T2" fmla="*/ 83 w 97"/>
                  <a:gd name="T3" fmla="*/ 148 h 159"/>
                  <a:gd name="T4" fmla="*/ 48 w 97"/>
                  <a:gd name="T5" fmla="*/ 159 h 159"/>
                  <a:gd name="T6" fmla="*/ 7 w 97"/>
                  <a:gd name="T7" fmla="*/ 151 h 159"/>
                  <a:gd name="T8" fmla="*/ 15 w 97"/>
                  <a:gd name="T9" fmla="*/ 130 h 159"/>
                  <a:gd name="T10" fmla="*/ 42 w 97"/>
                  <a:gd name="T11" fmla="*/ 137 h 159"/>
                  <a:gd name="T12" fmla="*/ 65 w 97"/>
                  <a:gd name="T13" fmla="*/ 116 h 159"/>
                  <a:gd name="T14" fmla="*/ 65 w 97"/>
                  <a:gd name="T15" fmla="*/ 110 h 159"/>
                  <a:gd name="T16" fmla="*/ 46 w 97"/>
                  <a:gd name="T17" fmla="*/ 114 h 159"/>
                  <a:gd name="T18" fmla="*/ 13 w 97"/>
                  <a:gd name="T19" fmla="*/ 99 h 159"/>
                  <a:gd name="T20" fmla="*/ 0 w 97"/>
                  <a:gd name="T21" fmla="*/ 60 h 159"/>
                  <a:gd name="T22" fmla="*/ 15 w 97"/>
                  <a:gd name="T23" fmla="*/ 16 h 159"/>
                  <a:gd name="T24" fmla="*/ 57 w 97"/>
                  <a:gd name="T25" fmla="*/ 0 h 159"/>
                  <a:gd name="T26" fmla="*/ 97 w 97"/>
                  <a:gd name="T27" fmla="*/ 8 h 159"/>
                  <a:gd name="T28" fmla="*/ 97 w 97"/>
                  <a:gd name="T29" fmla="*/ 114 h 159"/>
                  <a:gd name="T30" fmla="*/ 65 w 97"/>
                  <a:gd name="T31" fmla="*/ 93 h 159"/>
                  <a:gd name="T32" fmla="*/ 65 w 97"/>
                  <a:gd name="T33" fmla="*/ 20 h 159"/>
                  <a:gd name="T34" fmla="*/ 55 w 97"/>
                  <a:gd name="T35" fmla="*/ 18 h 159"/>
                  <a:gd name="T36" fmla="*/ 32 w 97"/>
                  <a:gd name="T37" fmla="*/ 58 h 159"/>
                  <a:gd name="T38" fmla="*/ 55 w 97"/>
                  <a:gd name="T39" fmla="*/ 95 h 159"/>
                  <a:gd name="T40" fmla="*/ 65 w 97"/>
                  <a:gd name="T41" fmla="*/ 9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59">
                    <a:moveTo>
                      <a:pt x="97" y="114"/>
                    </a:moveTo>
                    <a:cubicBezTo>
                      <a:pt x="97" y="129"/>
                      <a:pt x="92" y="140"/>
                      <a:pt x="83" y="148"/>
                    </a:cubicBezTo>
                    <a:cubicBezTo>
                      <a:pt x="75" y="156"/>
                      <a:pt x="63" y="159"/>
                      <a:pt x="48" y="159"/>
                    </a:cubicBezTo>
                    <a:cubicBezTo>
                      <a:pt x="30" y="159"/>
                      <a:pt x="17" y="157"/>
                      <a:pt x="7" y="151"/>
                    </a:cubicBezTo>
                    <a:cubicBezTo>
                      <a:pt x="15" y="130"/>
                      <a:pt x="15" y="130"/>
                      <a:pt x="15" y="130"/>
                    </a:cubicBezTo>
                    <a:cubicBezTo>
                      <a:pt x="23" y="135"/>
                      <a:pt x="32" y="137"/>
                      <a:pt x="42" y="137"/>
                    </a:cubicBezTo>
                    <a:cubicBezTo>
                      <a:pt x="58" y="137"/>
                      <a:pt x="65" y="130"/>
                      <a:pt x="65" y="116"/>
                    </a:cubicBezTo>
                    <a:cubicBezTo>
                      <a:pt x="65" y="110"/>
                      <a:pt x="65" y="110"/>
                      <a:pt x="65" y="110"/>
                    </a:cubicBezTo>
                    <a:cubicBezTo>
                      <a:pt x="61" y="112"/>
                      <a:pt x="55" y="114"/>
                      <a:pt x="46" y="114"/>
                    </a:cubicBezTo>
                    <a:cubicBezTo>
                      <a:pt x="33" y="114"/>
                      <a:pt x="22" y="109"/>
                      <a:pt x="13" y="99"/>
                    </a:cubicBezTo>
                    <a:cubicBezTo>
                      <a:pt x="5" y="89"/>
                      <a:pt x="0" y="76"/>
                      <a:pt x="0" y="60"/>
                    </a:cubicBezTo>
                    <a:cubicBezTo>
                      <a:pt x="0" y="41"/>
                      <a:pt x="5" y="26"/>
                      <a:pt x="15" y="16"/>
                    </a:cubicBezTo>
                    <a:cubicBezTo>
                      <a:pt x="25" y="5"/>
                      <a:pt x="39" y="0"/>
                      <a:pt x="57" y="0"/>
                    </a:cubicBezTo>
                    <a:cubicBezTo>
                      <a:pt x="75" y="0"/>
                      <a:pt x="88" y="3"/>
                      <a:pt x="97" y="8"/>
                    </a:cubicBezTo>
                    <a:lnTo>
                      <a:pt x="97" y="114"/>
                    </a:lnTo>
                    <a:close/>
                    <a:moveTo>
                      <a:pt x="65" y="93"/>
                    </a:moveTo>
                    <a:cubicBezTo>
                      <a:pt x="65" y="20"/>
                      <a:pt x="65" y="20"/>
                      <a:pt x="65" y="20"/>
                    </a:cubicBezTo>
                    <a:cubicBezTo>
                      <a:pt x="63" y="19"/>
                      <a:pt x="60" y="18"/>
                      <a:pt x="55" y="18"/>
                    </a:cubicBezTo>
                    <a:cubicBezTo>
                      <a:pt x="40" y="18"/>
                      <a:pt x="32" y="32"/>
                      <a:pt x="32" y="58"/>
                    </a:cubicBezTo>
                    <a:cubicBezTo>
                      <a:pt x="32" y="83"/>
                      <a:pt x="40" y="95"/>
                      <a:pt x="55" y="95"/>
                    </a:cubicBezTo>
                    <a:cubicBezTo>
                      <a:pt x="59" y="95"/>
                      <a:pt x="63" y="94"/>
                      <a:pt x="65"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9" name="Freeform 21"/>
              <p:cNvSpPr>
                <a:spLocks noEditPoints="1"/>
              </p:cNvSpPr>
              <p:nvPr/>
            </p:nvSpPr>
            <p:spPr bwMode="auto">
              <a:xfrm>
                <a:off x="5654675" y="3641725"/>
                <a:ext cx="150812" cy="177800"/>
              </a:xfrm>
              <a:custGeom>
                <a:avLst/>
                <a:gdLst>
                  <a:gd name="T0" fmla="*/ 97 w 98"/>
                  <a:gd name="T1" fmla="*/ 59 h 115"/>
                  <a:gd name="T2" fmla="*/ 30 w 98"/>
                  <a:gd name="T3" fmla="*/ 69 h 115"/>
                  <a:gd name="T4" fmla="*/ 57 w 98"/>
                  <a:gd name="T5" fmla="*/ 93 h 115"/>
                  <a:gd name="T6" fmla="*/ 86 w 98"/>
                  <a:gd name="T7" fmla="*/ 87 h 115"/>
                  <a:gd name="T8" fmla="*/ 93 w 98"/>
                  <a:gd name="T9" fmla="*/ 107 h 115"/>
                  <a:gd name="T10" fmla="*/ 54 w 98"/>
                  <a:gd name="T11" fmla="*/ 115 h 115"/>
                  <a:gd name="T12" fmla="*/ 14 w 98"/>
                  <a:gd name="T13" fmla="*/ 99 h 115"/>
                  <a:gd name="T14" fmla="*/ 0 w 98"/>
                  <a:gd name="T15" fmla="*/ 57 h 115"/>
                  <a:gd name="T16" fmla="*/ 13 w 98"/>
                  <a:gd name="T17" fmla="*/ 15 h 115"/>
                  <a:gd name="T18" fmla="*/ 50 w 98"/>
                  <a:gd name="T19" fmla="*/ 0 h 115"/>
                  <a:gd name="T20" fmla="*/ 86 w 98"/>
                  <a:gd name="T21" fmla="*/ 15 h 115"/>
                  <a:gd name="T22" fmla="*/ 97 w 98"/>
                  <a:gd name="T23" fmla="*/ 59 h 115"/>
                  <a:gd name="T24" fmla="*/ 67 w 98"/>
                  <a:gd name="T25" fmla="*/ 47 h 115"/>
                  <a:gd name="T26" fmla="*/ 49 w 98"/>
                  <a:gd name="T27" fmla="*/ 19 h 115"/>
                  <a:gd name="T28" fmla="*/ 33 w 98"/>
                  <a:gd name="T29" fmla="*/ 27 h 115"/>
                  <a:gd name="T30" fmla="*/ 28 w 98"/>
                  <a:gd name="T31" fmla="*/ 53 h 115"/>
                  <a:gd name="T32" fmla="*/ 67 w 98"/>
                  <a:gd name="T33" fmla="*/ 4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15">
                    <a:moveTo>
                      <a:pt x="97" y="59"/>
                    </a:moveTo>
                    <a:cubicBezTo>
                      <a:pt x="30" y="69"/>
                      <a:pt x="30" y="69"/>
                      <a:pt x="30" y="69"/>
                    </a:cubicBezTo>
                    <a:cubicBezTo>
                      <a:pt x="33" y="85"/>
                      <a:pt x="42" y="93"/>
                      <a:pt x="57" y="93"/>
                    </a:cubicBezTo>
                    <a:cubicBezTo>
                      <a:pt x="69" y="93"/>
                      <a:pt x="78" y="91"/>
                      <a:pt x="86" y="87"/>
                    </a:cubicBezTo>
                    <a:cubicBezTo>
                      <a:pt x="93" y="107"/>
                      <a:pt x="93" y="107"/>
                      <a:pt x="93" y="107"/>
                    </a:cubicBezTo>
                    <a:cubicBezTo>
                      <a:pt x="83" y="112"/>
                      <a:pt x="69" y="115"/>
                      <a:pt x="54" y="115"/>
                    </a:cubicBezTo>
                    <a:cubicBezTo>
                      <a:pt x="37" y="115"/>
                      <a:pt x="24" y="110"/>
                      <a:pt x="14" y="99"/>
                    </a:cubicBezTo>
                    <a:cubicBezTo>
                      <a:pt x="5" y="89"/>
                      <a:pt x="0" y="75"/>
                      <a:pt x="0" y="57"/>
                    </a:cubicBezTo>
                    <a:cubicBezTo>
                      <a:pt x="0" y="39"/>
                      <a:pt x="4" y="26"/>
                      <a:pt x="13" y="15"/>
                    </a:cubicBezTo>
                    <a:cubicBezTo>
                      <a:pt x="22" y="5"/>
                      <a:pt x="34" y="0"/>
                      <a:pt x="50" y="0"/>
                    </a:cubicBezTo>
                    <a:cubicBezTo>
                      <a:pt x="66" y="0"/>
                      <a:pt x="78" y="5"/>
                      <a:pt x="86" y="15"/>
                    </a:cubicBezTo>
                    <a:cubicBezTo>
                      <a:pt x="94" y="26"/>
                      <a:pt x="98" y="40"/>
                      <a:pt x="97" y="59"/>
                    </a:cubicBezTo>
                    <a:close/>
                    <a:moveTo>
                      <a:pt x="67" y="47"/>
                    </a:moveTo>
                    <a:cubicBezTo>
                      <a:pt x="67" y="28"/>
                      <a:pt x="61" y="19"/>
                      <a:pt x="49" y="19"/>
                    </a:cubicBezTo>
                    <a:cubicBezTo>
                      <a:pt x="42" y="19"/>
                      <a:pt x="37" y="22"/>
                      <a:pt x="33" y="27"/>
                    </a:cubicBezTo>
                    <a:cubicBezTo>
                      <a:pt x="30" y="33"/>
                      <a:pt x="28" y="42"/>
                      <a:pt x="28" y="53"/>
                    </a:cubicBezTo>
                    <a:lnTo>
                      <a:pt x="67"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22" name="Freeform 22"/>
            <p:cNvSpPr>
              <a:spLocks noEditPoints="1"/>
            </p:cNvSpPr>
            <p:nvPr/>
          </p:nvSpPr>
          <p:spPr bwMode="auto">
            <a:xfrm>
              <a:off x="3392488" y="3017838"/>
              <a:ext cx="2012950" cy="512763"/>
            </a:xfrm>
            <a:custGeom>
              <a:avLst/>
              <a:gdLst>
                <a:gd name="T0" fmla="*/ 1236 w 1303"/>
                <a:gd name="T1" fmla="*/ 102 h 331"/>
                <a:gd name="T2" fmla="*/ 1301 w 1303"/>
                <a:gd name="T3" fmla="*/ 327 h 331"/>
                <a:gd name="T4" fmla="*/ 1303 w 1303"/>
                <a:gd name="T5" fmla="*/ 38 h 331"/>
                <a:gd name="T6" fmla="*/ 1234 w 1303"/>
                <a:gd name="T7" fmla="*/ 38 h 331"/>
                <a:gd name="T8" fmla="*/ 1303 w 1303"/>
                <a:gd name="T9" fmla="*/ 38 h 331"/>
                <a:gd name="T10" fmla="*/ 1202 w 1303"/>
                <a:gd name="T11" fmla="*/ 276 h 331"/>
                <a:gd name="T12" fmla="*/ 1133 w 1303"/>
                <a:gd name="T13" fmla="*/ 213 h 331"/>
                <a:gd name="T14" fmla="*/ 1202 w 1303"/>
                <a:gd name="T15" fmla="*/ 150 h 331"/>
                <a:gd name="T16" fmla="*/ 1160 w 1303"/>
                <a:gd name="T17" fmla="*/ 98 h 331"/>
                <a:gd name="T18" fmla="*/ 1160 w 1303"/>
                <a:gd name="T19" fmla="*/ 331 h 331"/>
                <a:gd name="T20" fmla="*/ 1043 w 1303"/>
                <a:gd name="T21" fmla="*/ 327 h 331"/>
                <a:gd name="T22" fmla="*/ 946 w 1303"/>
                <a:gd name="T23" fmla="*/ 98 h 331"/>
                <a:gd name="T24" fmla="*/ 852 w 1303"/>
                <a:gd name="T25" fmla="*/ 327 h 331"/>
                <a:gd name="T26" fmla="*/ 917 w 1303"/>
                <a:gd name="T27" fmla="*/ 143 h 331"/>
                <a:gd name="T28" fmla="*/ 978 w 1303"/>
                <a:gd name="T29" fmla="*/ 170 h 331"/>
                <a:gd name="T30" fmla="*/ 1043 w 1303"/>
                <a:gd name="T31" fmla="*/ 327 h 331"/>
                <a:gd name="T32" fmla="*/ 745 w 1303"/>
                <a:gd name="T33" fmla="*/ 102 h 331"/>
                <a:gd name="T34" fmla="*/ 810 w 1303"/>
                <a:gd name="T35" fmla="*/ 327 h 331"/>
                <a:gd name="T36" fmla="*/ 812 w 1303"/>
                <a:gd name="T37" fmla="*/ 38 h 331"/>
                <a:gd name="T38" fmla="*/ 743 w 1303"/>
                <a:gd name="T39" fmla="*/ 38 h 331"/>
                <a:gd name="T40" fmla="*/ 812 w 1303"/>
                <a:gd name="T41" fmla="*/ 38 h 331"/>
                <a:gd name="T42" fmla="*/ 662 w 1303"/>
                <a:gd name="T43" fmla="*/ 10 h 331"/>
                <a:gd name="T44" fmla="*/ 614 w 1303"/>
                <a:gd name="T45" fmla="*/ 242 h 331"/>
                <a:gd name="T46" fmla="*/ 607 w 1303"/>
                <a:gd name="T47" fmla="*/ 207 h 331"/>
                <a:gd name="T48" fmla="*/ 495 w 1303"/>
                <a:gd name="T49" fmla="*/ 10 h 331"/>
                <a:gd name="T50" fmla="*/ 641 w 1303"/>
                <a:gd name="T51" fmla="*/ 327 h 331"/>
                <a:gd name="T52" fmla="*/ 353 w 1303"/>
                <a:gd name="T53" fmla="*/ 291 h 331"/>
                <a:gd name="T54" fmla="*/ 289 w 1303"/>
                <a:gd name="T55" fmla="*/ 258 h 331"/>
                <a:gd name="T56" fmla="*/ 353 w 1303"/>
                <a:gd name="T57" fmla="*/ 291 h 331"/>
                <a:gd name="T58" fmla="*/ 414 w 1303"/>
                <a:gd name="T59" fmla="*/ 180 h 331"/>
                <a:gd name="T60" fmla="*/ 241 w 1303"/>
                <a:gd name="T61" fmla="*/ 115 h 331"/>
                <a:gd name="T62" fmla="*/ 314 w 1303"/>
                <a:gd name="T63" fmla="*/ 139 h 331"/>
                <a:gd name="T64" fmla="*/ 353 w 1303"/>
                <a:gd name="T65" fmla="*/ 179 h 331"/>
                <a:gd name="T66" fmla="*/ 326 w 1303"/>
                <a:gd name="T67" fmla="*/ 331 h 331"/>
                <a:gd name="T68" fmla="*/ 132 w 1303"/>
                <a:gd name="T69" fmla="*/ 287 h 331"/>
                <a:gd name="T70" fmla="*/ 65 w 1303"/>
                <a:gd name="T71" fmla="*/ 213 h 331"/>
                <a:gd name="T72" fmla="*/ 132 w 1303"/>
                <a:gd name="T73" fmla="*/ 139 h 331"/>
                <a:gd name="T74" fmla="*/ 197 w 1303"/>
                <a:gd name="T75" fmla="*/ 315 h 331"/>
                <a:gd name="T76" fmla="*/ 132 w 1303"/>
                <a:gd name="T77" fmla="*/ 0 h 331"/>
                <a:gd name="T78" fmla="*/ 99 w 1303"/>
                <a:gd name="T79" fmla="*/ 100 h 331"/>
                <a:gd name="T80" fmla="*/ 111 w 1303"/>
                <a:gd name="T8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3" h="331">
                  <a:moveTo>
                    <a:pt x="1301" y="102"/>
                  </a:moveTo>
                  <a:cubicBezTo>
                    <a:pt x="1236" y="102"/>
                    <a:pt x="1236" y="102"/>
                    <a:pt x="1236" y="102"/>
                  </a:cubicBezTo>
                  <a:cubicBezTo>
                    <a:pt x="1236" y="327"/>
                    <a:pt x="1236" y="327"/>
                    <a:pt x="1236" y="327"/>
                  </a:cubicBezTo>
                  <a:cubicBezTo>
                    <a:pt x="1301" y="327"/>
                    <a:pt x="1301" y="327"/>
                    <a:pt x="1301" y="327"/>
                  </a:cubicBezTo>
                  <a:lnTo>
                    <a:pt x="1301" y="102"/>
                  </a:lnTo>
                  <a:close/>
                  <a:moveTo>
                    <a:pt x="1303" y="38"/>
                  </a:moveTo>
                  <a:cubicBezTo>
                    <a:pt x="1303" y="21"/>
                    <a:pt x="1287" y="7"/>
                    <a:pt x="1268" y="7"/>
                  </a:cubicBezTo>
                  <a:cubicBezTo>
                    <a:pt x="1249" y="7"/>
                    <a:pt x="1234" y="21"/>
                    <a:pt x="1234" y="38"/>
                  </a:cubicBezTo>
                  <a:cubicBezTo>
                    <a:pt x="1234" y="55"/>
                    <a:pt x="1249" y="68"/>
                    <a:pt x="1268" y="68"/>
                  </a:cubicBezTo>
                  <a:cubicBezTo>
                    <a:pt x="1287" y="68"/>
                    <a:pt x="1303" y="55"/>
                    <a:pt x="1303" y="38"/>
                  </a:cubicBezTo>
                  <a:moveTo>
                    <a:pt x="1216" y="315"/>
                  </a:moveTo>
                  <a:cubicBezTo>
                    <a:pt x="1202" y="276"/>
                    <a:pt x="1202" y="276"/>
                    <a:pt x="1202" y="276"/>
                  </a:cubicBezTo>
                  <a:cubicBezTo>
                    <a:pt x="1195" y="282"/>
                    <a:pt x="1187" y="285"/>
                    <a:pt x="1175" y="285"/>
                  </a:cubicBezTo>
                  <a:cubicBezTo>
                    <a:pt x="1149" y="285"/>
                    <a:pt x="1133" y="259"/>
                    <a:pt x="1133" y="213"/>
                  </a:cubicBezTo>
                  <a:cubicBezTo>
                    <a:pt x="1133" y="167"/>
                    <a:pt x="1147" y="141"/>
                    <a:pt x="1175" y="141"/>
                  </a:cubicBezTo>
                  <a:cubicBezTo>
                    <a:pt x="1188" y="141"/>
                    <a:pt x="1196" y="146"/>
                    <a:pt x="1202" y="150"/>
                  </a:cubicBezTo>
                  <a:cubicBezTo>
                    <a:pt x="1215" y="114"/>
                    <a:pt x="1215" y="114"/>
                    <a:pt x="1215" y="114"/>
                  </a:cubicBezTo>
                  <a:cubicBezTo>
                    <a:pt x="1205" y="106"/>
                    <a:pt x="1188" y="98"/>
                    <a:pt x="1160" y="98"/>
                  </a:cubicBezTo>
                  <a:cubicBezTo>
                    <a:pt x="1110" y="98"/>
                    <a:pt x="1068" y="138"/>
                    <a:pt x="1068" y="214"/>
                  </a:cubicBezTo>
                  <a:cubicBezTo>
                    <a:pt x="1068" y="290"/>
                    <a:pt x="1107" y="331"/>
                    <a:pt x="1160" y="331"/>
                  </a:cubicBezTo>
                  <a:cubicBezTo>
                    <a:pt x="1189" y="331"/>
                    <a:pt x="1206" y="324"/>
                    <a:pt x="1216" y="315"/>
                  </a:cubicBezTo>
                  <a:moveTo>
                    <a:pt x="1043" y="327"/>
                  </a:moveTo>
                  <a:cubicBezTo>
                    <a:pt x="1043" y="169"/>
                    <a:pt x="1043" y="169"/>
                    <a:pt x="1043" y="169"/>
                  </a:cubicBezTo>
                  <a:cubicBezTo>
                    <a:pt x="1043" y="129"/>
                    <a:pt x="1018" y="98"/>
                    <a:pt x="946" y="98"/>
                  </a:cubicBezTo>
                  <a:cubicBezTo>
                    <a:pt x="906" y="98"/>
                    <a:pt x="874" y="105"/>
                    <a:pt x="852" y="115"/>
                  </a:cubicBezTo>
                  <a:cubicBezTo>
                    <a:pt x="852" y="327"/>
                    <a:pt x="852" y="327"/>
                    <a:pt x="852" y="327"/>
                  </a:cubicBezTo>
                  <a:cubicBezTo>
                    <a:pt x="917" y="327"/>
                    <a:pt x="917" y="327"/>
                    <a:pt x="917" y="327"/>
                  </a:cubicBezTo>
                  <a:cubicBezTo>
                    <a:pt x="917" y="143"/>
                    <a:pt x="917" y="143"/>
                    <a:pt x="917" y="143"/>
                  </a:cubicBezTo>
                  <a:cubicBezTo>
                    <a:pt x="925" y="141"/>
                    <a:pt x="932" y="139"/>
                    <a:pt x="945" y="139"/>
                  </a:cubicBezTo>
                  <a:cubicBezTo>
                    <a:pt x="971" y="139"/>
                    <a:pt x="978" y="154"/>
                    <a:pt x="978" y="170"/>
                  </a:cubicBezTo>
                  <a:cubicBezTo>
                    <a:pt x="978" y="327"/>
                    <a:pt x="978" y="327"/>
                    <a:pt x="978" y="327"/>
                  </a:cubicBezTo>
                  <a:lnTo>
                    <a:pt x="1043" y="327"/>
                  </a:lnTo>
                  <a:close/>
                  <a:moveTo>
                    <a:pt x="810" y="102"/>
                  </a:moveTo>
                  <a:cubicBezTo>
                    <a:pt x="745" y="102"/>
                    <a:pt x="745" y="102"/>
                    <a:pt x="745" y="102"/>
                  </a:cubicBezTo>
                  <a:cubicBezTo>
                    <a:pt x="745" y="327"/>
                    <a:pt x="745" y="327"/>
                    <a:pt x="745" y="327"/>
                  </a:cubicBezTo>
                  <a:cubicBezTo>
                    <a:pt x="810" y="327"/>
                    <a:pt x="810" y="327"/>
                    <a:pt x="810" y="327"/>
                  </a:cubicBezTo>
                  <a:lnTo>
                    <a:pt x="810" y="102"/>
                  </a:lnTo>
                  <a:close/>
                  <a:moveTo>
                    <a:pt x="812" y="38"/>
                  </a:moveTo>
                  <a:cubicBezTo>
                    <a:pt x="812" y="21"/>
                    <a:pt x="796" y="7"/>
                    <a:pt x="777" y="7"/>
                  </a:cubicBezTo>
                  <a:cubicBezTo>
                    <a:pt x="758" y="7"/>
                    <a:pt x="743" y="21"/>
                    <a:pt x="743" y="38"/>
                  </a:cubicBezTo>
                  <a:cubicBezTo>
                    <a:pt x="743" y="55"/>
                    <a:pt x="758" y="68"/>
                    <a:pt x="777" y="68"/>
                  </a:cubicBezTo>
                  <a:cubicBezTo>
                    <a:pt x="796" y="68"/>
                    <a:pt x="812" y="55"/>
                    <a:pt x="812" y="38"/>
                  </a:cubicBezTo>
                  <a:moveTo>
                    <a:pt x="727" y="10"/>
                  </a:moveTo>
                  <a:cubicBezTo>
                    <a:pt x="662" y="10"/>
                    <a:pt x="662" y="10"/>
                    <a:pt x="662" y="10"/>
                  </a:cubicBezTo>
                  <a:cubicBezTo>
                    <a:pt x="621" y="207"/>
                    <a:pt x="621" y="207"/>
                    <a:pt x="621" y="207"/>
                  </a:cubicBezTo>
                  <a:cubicBezTo>
                    <a:pt x="617" y="222"/>
                    <a:pt x="614" y="242"/>
                    <a:pt x="614" y="242"/>
                  </a:cubicBezTo>
                  <a:cubicBezTo>
                    <a:pt x="614" y="242"/>
                    <a:pt x="614" y="242"/>
                    <a:pt x="614" y="242"/>
                  </a:cubicBezTo>
                  <a:cubicBezTo>
                    <a:pt x="614" y="242"/>
                    <a:pt x="611" y="222"/>
                    <a:pt x="607" y="207"/>
                  </a:cubicBezTo>
                  <a:cubicBezTo>
                    <a:pt x="567" y="10"/>
                    <a:pt x="567" y="10"/>
                    <a:pt x="567" y="10"/>
                  </a:cubicBezTo>
                  <a:cubicBezTo>
                    <a:pt x="495" y="10"/>
                    <a:pt x="495" y="10"/>
                    <a:pt x="495" y="10"/>
                  </a:cubicBezTo>
                  <a:cubicBezTo>
                    <a:pt x="582" y="327"/>
                    <a:pt x="582" y="327"/>
                    <a:pt x="582" y="327"/>
                  </a:cubicBezTo>
                  <a:cubicBezTo>
                    <a:pt x="641" y="327"/>
                    <a:pt x="641" y="327"/>
                    <a:pt x="641" y="327"/>
                  </a:cubicBezTo>
                  <a:lnTo>
                    <a:pt x="727" y="10"/>
                  </a:lnTo>
                  <a:close/>
                  <a:moveTo>
                    <a:pt x="353" y="291"/>
                  </a:moveTo>
                  <a:cubicBezTo>
                    <a:pt x="347" y="294"/>
                    <a:pt x="339" y="296"/>
                    <a:pt x="329" y="296"/>
                  </a:cubicBezTo>
                  <a:cubicBezTo>
                    <a:pt x="304" y="296"/>
                    <a:pt x="289" y="284"/>
                    <a:pt x="289" y="258"/>
                  </a:cubicBezTo>
                  <a:cubicBezTo>
                    <a:pt x="289" y="222"/>
                    <a:pt x="314" y="213"/>
                    <a:pt x="353" y="209"/>
                  </a:cubicBezTo>
                  <a:lnTo>
                    <a:pt x="353" y="291"/>
                  </a:lnTo>
                  <a:close/>
                  <a:moveTo>
                    <a:pt x="414" y="315"/>
                  </a:moveTo>
                  <a:cubicBezTo>
                    <a:pt x="414" y="180"/>
                    <a:pt x="414" y="180"/>
                    <a:pt x="414" y="180"/>
                  </a:cubicBezTo>
                  <a:cubicBezTo>
                    <a:pt x="414" y="119"/>
                    <a:pt x="377" y="98"/>
                    <a:pt x="326" y="98"/>
                  </a:cubicBezTo>
                  <a:cubicBezTo>
                    <a:pt x="286" y="98"/>
                    <a:pt x="257" y="108"/>
                    <a:pt x="241" y="115"/>
                  </a:cubicBezTo>
                  <a:cubicBezTo>
                    <a:pt x="255" y="152"/>
                    <a:pt x="255" y="152"/>
                    <a:pt x="255" y="152"/>
                  </a:cubicBezTo>
                  <a:cubicBezTo>
                    <a:pt x="270" y="146"/>
                    <a:pt x="292" y="139"/>
                    <a:pt x="314" y="139"/>
                  </a:cubicBezTo>
                  <a:cubicBezTo>
                    <a:pt x="337" y="139"/>
                    <a:pt x="353" y="145"/>
                    <a:pt x="353" y="169"/>
                  </a:cubicBezTo>
                  <a:cubicBezTo>
                    <a:pt x="353" y="179"/>
                    <a:pt x="353" y="179"/>
                    <a:pt x="353" y="179"/>
                  </a:cubicBezTo>
                  <a:cubicBezTo>
                    <a:pt x="286" y="185"/>
                    <a:pt x="228" y="202"/>
                    <a:pt x="228" y="260"/>
                  </a:cubicBezTo>
                  <a:cubicBezTo>
                    <a:pt x="228" y="307"/>
                    <a:pt x="261" y="331"/>
                    <a:pt x="326" y="331"/>
                  </a:cubicBezTo>
                  <a:cubicBezTo>
                    <a:pt x="365" y="331"/>
                    <a:pt x="395" y="325"/>
                    <a:pt x="414" y="315"/>
                  </a:cubicBezTo>
                  <a:moveTo>
                    <a:pt x="132" y="287"/>
                  </a:moveTo>
                  <a:cubicBezTo>
                    <a:pt x="128" y="289"/>
                    <a:pt x="121" y="290"/>
                    <a:pt x="112" y="290"/>
                  </a:cubicBezTo>
                  <a:cubicBezTo>
                    <a:pt x="79" y="290"/>
                    <a:pt x="65" y="262"/>
                    <a:pt x="65" y="213"/>
                  </a:cubicBezTo>
                  <a:cubicBezTo>
                    <a:pt x="65" y="167"/>
                    <a:pt x="78" y="136"/>
                    <a:pt x="114" y="136"/>
                  </a:cubicBezTo>
                  <a:cubicBezTo>
                    <a:pt x="121" y="136"/>
                    <a:pt x="127" y="137"/>
                    <a:pt x="132" y="139"/>
                  </a:cubicBezTo>
                  <a:lnTo>
                    <a:pt x="132" y="287"/>
                  </a:lnTo>
                  <a:close/>
                  <a:moveTo>
                    <a:pt x="197" y="315"/>
                  </a:moveTo>
                  <a:cubicBezTo>
                    <a:pt x="197" y="0"/>
                    <a:pt x="197" y="0"/>
                    <a:pt x="197" y="0"/>
                  </a:cubicBezTo>
                  <a:cubicBezTo>
                    <a:pt x="132" y="0"/>
                    <a:pt x="132" y="0"/>
                    <a:pt x="132" y="0"/>
                  </a:cubicBezTo>
                  <a:cubicBezTo>
                    <a:pt x="132" y="103"/>
                    <a:pt x="132" y="103"/>
                    <a:pt x="132" y="103"/>
                  </a:cubicBezTo>
                  <a:cubicBezTo>
                    <a:pt x="124" y="101"/>
                    <a:pt x="113" y="100"/>
                    <a:pt x="99" y="100"/>
                  </a:cubicBezTo>
                  <a:cubicBezTo>
                    <a:pt x="41" y="100"/>
                    <a:pt x="0" y="144"/>
                    <a:pt x="0" y="216"/>
                  </a:cubicBezTo>
                  <a:cubicBezTo>
                    <a:pt x="0" y="291"/>
                    <a:pt x="43" y="331"/>
                    <a:pt x="111" y="331"/>
                  </a:cubicBezTo>
                  <a:cubicBezTo>
                    <a:pt x="150" y="331"/>
                    <a:pt x="177" y="326"/>
                    <a:pt x="197" y="3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3954" y="5085184"/>
            <a:ext cx="3118189" cy="379947"/>
          </a:xfrm>
          <a:prstGeom prst="rect">
            <a:avLst/>
          </a:prstGeom>
        </p:spPr>
      </p:pic>
    </p:spTree>
    <p:extLst>
      <p:ext uri="{BB962C8B-B14F-4D97-AF65-F5344CB8AC3E}">
        <p14:creationId xmlns:p14="http://schemas.microsoft.com/office/powerpoint/2010/main" val="339733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42" presetClass="path" presetSubtype="0" accel="43429" decel="56571" fill="hold" grpId="0" nodeType="withEffect">
                                  <p:stCondLst>
                                    <p:cond delay="0"/>
                                  </p:stCondLst>
                                  <p:childTnLst>
                                    <p:animMotion origin="layout" path="M -2.5E-6 1.85185E-6 L -0.57725 -0.62894 " pathEditMode="fixed" rAng="0" ptsTypes="AA">
                                      <p:cBhvr>
                                        <p:cTn id="20" dur="2750" spd="-100000" fill="hold"/>
                                        <p:tgtEl>
                                          <p:spTgt spid="6"/>
                                        </p:tgtEl>
                                        <p:attrNameLst>
                                          <p:attrName>ppt_x</p:attrName>
                                          <p:attrName>ppt_y</p:attrName>
                                        </p:attrNameLst>
                                      </p:cBhvr>
                                      <p:rCtr x="-28872" y="-31458"/>
                                    </p:animMotion>
                                  </p:childTnLst>
                                </p:cTn>
                              </p:par>
                              <p:par>
                                <p:cTn id="21" presetID="42" presetClass="path" presetSubtype="0" accel="43429" decel="56571" fill="hold" grpId="0" nodeType="withEffect">
                                  <p:stCondLst>
                                    <p:cond delay="0"/>
                                  </p:stCondLst>
                                  <p:childTnLst>
                                    <p:animMotion origin="layout" path="M -5.55556E-7 2.96296E-6 L 0.58351 -0.5956 " pathEditMode="fixed" rAng="0" ptsTypes="AA">
                                      <p:cBhvr>
                                        <p:cTn id="22" dur="2750" spd="-100000" fill="hold"/>
                                        <p:tgtEl>
                                          <p:spTgt spid="7"/>
                                        </p:tgtEl>
                                        <p:attrNameLst>
                                          <p:attrName>ppt_x</p:attrName>
                                          <p:attrName>ppt_y</p:attrName>
                                        </p:attrNameLst>
                                      </p:cBhvr>
                                      <p:rCtr x="29167" y="-29792"/>
                                    </p:animMotion>
                                  </p:childTnLst>
                                </p:cTn>
                              </p:par>
                              <p:par>
                                <p:cTn id="23" presetID="42" presetClass="path" presetSubtype="0" accel="43429" decel="56571" fill="hold" grpId="0" nodeType="withEffect">
                                  <p:stCondLst>
                                    <p:cond delay="0"/>
                                  </p:stCondLst>
                                  <p:childTnLst>
                                    <p:animMotion origin="layout" path="M -0.00313 -2.96296E-6 L -0.00156 0.69051 " pathEditMode="fixed" rAng="0" ptsTypes="AA">
                                      <p:cBhvr>
                                        <p:cTn id="24" dur="2750" spd="-100000" fill="hold"/>
                                        <p:tgtEl>
                                          <p:spTgt spid="8"/>
                                        </p:tgtEl>
                                        <p:attrNameLst>
                                          <p:attrName>ppt_x</p:attrName>
                                          <p:attrName>ppt_y</p:attrName>
                                        </p:attrNameLst>
                                      </p:cBhvr>
                                      <p:rCtr x="69" y="34514"/>
                                    </p:animMotion>
                                  </p:childTnLst>
                                </p:cTn>
                              </p:par>
                              <p:par>
                                <p:cTn id="25" presetID="10" presetClass="entr" presetSubtype="0" fill="hold" nodeType="withEffect">
                                  <p:stCondLst>
                                    <p:cond delay="2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750"/>
                                        <p:tgtEl>
                                          <p:spTgt spid="9"/>
                                        </p:tgtEl>
                                      </p:cBhvr>
                                    </p:animEffect>
                                  </p:childTnLst>
                                </p:cTn>
                              </p:par>
                            </p:childTnLst>
                          </p:cTn>
                        </p:par>
                        <p:par>
                          <p:cTn id="28" fill="hold">
                            <p:stCondLst>
                              <p:cond delay="375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grpSp>
        <p:nvGrpSpPr>
          <p:cNvPr id="3" name="Groep 2"/>
          <p:cNvGrpSpPr/>
          <p:nvPr userDrawn="1"/>
        </p:nvGrpSpPr>
        <p:grpSpPr>
          <a:xfrm>
            <a:off x="3379548" y="2144291"/>
            <a:ext cx="2399654" cy="2555452"/>
            <a:chOff x="2892426" y="1908175"/>
            <a:chExt cx="3340099" cy="3556956"/>
          </a:xfrm>
        </p:grpSpPr>
        <p:grpSp>
          <p:nvGrpSpPr>
            <p:cNvPr id="9" name="Groep 8"/>
            <p:cNvGrpSpPr/>
            <p:nvPr userDrawn="1"/>
          </p:nvGrpSpPr>
          <p:grpSpPr>
            <a:xfrm>
              <a:off x="2892426" y="1908175"/>
              <a:ext cx="3340099" cy="3024188"/>
              <a:chOff x="2892426" y="1908175"/>
              <a:chExt cx="3340099" cy="3024188"/>
            </a:xfrm>
          </p:grpSpPr>
          <p:sp>
            <p:nvSpPr>
              <p:cNvPr id="10" name="AutoShape 3"/>
              <p:cNvSpPr>
                <a:spLocks noChangeAspect="1" noChangeArrowheads="1" noTextEdit="1"/>
              </p:cNvSpPr>
              <p:nvPr/>
            </p:nvSpPr>
            <p:spPr bwMode="auto">
              <a:xfrm>
                <a:off x="2894013" y="1908175"/>
                <a:ext cx="333851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Oval 5"/>
              <p:cNvSpPr>
                <a:spLocks noChangeArrowheads="1"/>
              </p:cNvSpPr>
              <p:nvPr/>
            </p:nvSpPr>
            <p:spPr bwMode="auto">
              <a:xfrm>
                <a:off x="2892426" y="2108200"/>
                <a:ext cx="2703512" cy="2703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 name="Oval 6"/>
              <p:cNvSpPr>
                <a:spLocks noChangeArrowheads="1"/>
              </p:cNvSpPr>
              <p:nvPr/>
            </p:nvSpPr>
            <p:spPr bwMode="auto">
              <a:xfrm>
                <a:off x="3157538" y="2224088"/>
                <a:ext cx="2701925" cy="2703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 name="Oval 7"/>
              <p:cNvSpPr>
                <a:spLocks noChangeArrowheads="1"/>
              </p:cNvSpPr>
              <p:nvPr/>
            </p:nvSpPr>
            <p:spPr bwMode="auto">
              <a:xfrm>
                <a:off x="3530600" y="1908175"/>
                <a:ext cx="2701925" cy="2703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 name="Oval 8"/>
              <p:cNvSpPr>
                <a:spLocks noChangeArrowheads="1"/>
              </p:cNvSpPr>
              <p:nvPr/>
            </p:nvSpPr>
            <p:spPr bwMode="auto">
              <a:xfrm>
                <a:off x="2892426" y="2108200"/>
                <a:ext cx="2703512" cy="2703513"/>
              </a:xfrm>
              <a:prstGeom prst="ellipse">
                <a:avLst/>
              </a:prstGeom>
              <a:solidFill>
                <a:srgbClr val="9DC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5" name="Freeform 9"/>
              <p:cNvSpPr>
                <a:spLocks/>
              </p:cNvSpPr>
              <p:nvPr/>
            </p:nvSpPr>
            <p:spPr bwMode="auto">
              <a:xfrm>
                <a:off x="3838575" y="4433888"/>
                <a:ext cx="1714500" cy="493713"/>
              </a:xfrm>
              <a:custGeom>
                <a:avLst/>
                <a:gdLst>
                  <a:gd name="T0" fmla="*/ 1109 w 1109"/>
                  <a:gd name="T1" fmla="*/ 0 h 319"/>
                  <a:gd name="T2" fmla="*/ 721 w 1109"/>
                  <a:gd name="T3" fmla="*/ 114 h 319"/>
                  <a:gd name="T4" fmla="*/ 262 w 1109"/>
                  <a:gd name="T5" fmla="*/ 244 h 319"/>
                  <a:gd name="T6" fmla="*/ 0 w 1109"/>
                  <a:gd name="T7" fmla="*/ 204 h 319"/>
                  <a:gd name="T8" fmla="*/ 434 w 1109"/>
                  <a:gd name="T9" fmla="*/ 319 h 319"/>
                  <a:gd name="T10" fmla="*/ 1109 w 1109"/>
                  <a:gd name="T11" fmla="*/ 0 h 319"/>
                </a:gdLst>
                <a:ahLst/>
                <a:cxnLst>
                  <a:cxn ang="0">
                    <a:pos x="T0" y="T1"/>
                  </a:cxn>
                  <a:cxn ang="0">
                    <a:pos x="T2" y="T3"/>
                  </a:cxn>
                  <a:cxn ang="0">
                    <a:pos x="T4" y="T5"/>
                  </a:cxn>
                  <a:cxn ang="0">
                    <a:pos x="T6" y="T7"/>
                  </a:cxn>
                  <a:cxn ang="0">
                    <a:pos x="T8" y="T9"/>
                  </a:cxn>
                  <a:cxn ang="0">
                    <a:pos x="T10" y="T11"/>
                  </a:cxn>
                </a:cxnLst>
                <a:rect l="0" t="0" r="r" b="b"/>
                <a:pathLst>
                  <a:path w="1109" h="319">
                    <a:moveTo>
                      <a:pt x="1109" y="0"/>
                    </a:moveTo>
                    <a:cubicBezTo>
                      <a:pt x="994" y="66"/>
                      <a:pt x="862" y="107"/>
                      <a:pt x="721" y="114"/>
                    </a:cubicBezTo>
                    <a:cubicBezTo>
                      <a:pt x="588" y="196"/>
                      <a:pt x="431" y="244"/>
                      <a:pt x="262" y="244"/>
                    </a:cubicBezTo>
                    <a:cubicBezTo>
                      <a:pt x="171" y="244"/>
                      <a:pt x="83" y="230"/>
                      <a:pt x="0" y="204"/>
                    </a:cubicBezTo>
                    <a:cubicBezTo>
                      <a:pt x="127" y="277"/>
                      <a:pt x="276" y="319"/>
                      <a:pt x="434" y="319"/>
                    </a:cubicBezTo>
                    <a:cubicBezTo>
                      <a:pt x="706" y="319"/>
                      <a:pt x="949" y="195"/>
                      <a:pt x="1109" y="0"/>
                    </a:cubicBezTo>
                  </a:path>
                </a:pathLst>
              </a:custGeom>
              <a:solidFill>
                <a:srgbClr val="95D4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Freeform 10"/>
              <p:cNvSpPr>
                <a:spLocks/>
              </p:cNvSpPr>
              <p:nvPr/>
            </p:nvSpPr>
            <p:spPr bwMode="auto">
              <a:xfrm>
                <a:off x="3157538" y="2403475"/>
                <a:ext cx="1795462" cy="2408238"/>
              </a:xfrm>
              <a:custGeom>
                <a:avLst/>
                <a:gdLst>
                  <a:gd name="T0" fmla="*/ 441 w 1162"/>
                  <a:gd name="T1" fmla="*/ 0 h 1558"/>
                  <a:gd name="T2" fmla="*/ 0 w 1162"/>
                  <a:gd name="T3" fmla="*/ 759 h 1558"/>
                  <a:gd name="T4" fmla="*/ 441 w 1162"/>
                  <a:gd name="T5" fmla="*/ 1518 h 1558"/>
                  <a:gd name="T6" fmla="*/ 703 w 1162"/>
                  <a:gd name="T7" fmla="*/ 1558 h 1558"/>
                  <a:gd name="T8" fmla="*/ 1162 w 1162"/>
                  <a:gd name="T9" fmla="*/ 1428 h 1558"/>
                  <a:gd name="T10" fmla="*/ 1162 w 1162"/>
                  <a:gd name="T11" fmla="*/ 1428 h 1558"/>
                  <a:gd name="T12" fmla="*/ 1116 w 1162"/>
                  <a:gd name="T13" fmla="*/ 1429 h 1558"/>
                  <a:gd name="T14" fmla="*/ 242 w 1162"/>
                  <a:gd name="T15" fmla="*/ 555 h 1558"/>
                  <a:gd name="T16" fmla="*/ 441 w 1162"/>
                  <a:gd name="T17" fmla="*/ 0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2" h="1558">
                    <a:moveTo>
                      <a:pt x="441" y="0"/>
                    </a:moveTo>
                    <a:cubicBezTo>
                      <a:pt x="178" y="150"/>
                      <a:pt x="0" y="434"/>
                      <a:pt x="0" y="759"/>
                    </a:cubicBezTo>
                    <a:cubicBezTo>
                      <a:pt x="0" y="1084"/>
                      <a:pt x="178" y="1367"/>
                      <a:pt x="441" y="1518"/>
                    </a:cubicBezTo>
                    <a:cubicBezTo>
                      <a:pt x="524" y="1544"/>
                      <a:pt x="612" y="1558"/>
                      <a:pt x="703" y="1558"/>
                    </a:cubicBezTo>
                    <a:cubicBezTo>
                      <a:pt x="872" y="1558"/>
                      <a:pt x="1029" y="1510"/>
                      <a:pt x="1162" y="1428"/>
                    </a:cubicBezTo>
                    <a:cubicBezTo>
                      <a:pt x="1162" y="1428"/>
                      <a:pt x="1162" y="1428"/>
                      <a:pt x="1162" y="1428"/>
                    </a:cubicBezTo>
                    <a:cubicBezTo>
                      <a:pt x="1147" y="1429"/>
                      <a:pt x="1132" y="1429"/>
                      <a:pt x="1116" y="1429"/>
                    </a:cubicBezTo>
                    <a:cubicBezTo>
                      <a:pt x="633" y="1429"/>
                      <a:pt x="242" y="1038"/>
                      <a:pt x="242" y="555"/>
                    </a:cubicBezTo>
                    <a:cubicBezTo>
                      <a:pt x="242" y="344"/>
                      <a:pt x="316" y="151"/>
                      <a:pt x="441" y="0"/>
                    </a:cubicBezTo>
                  </a:path>
                </a:pathLst>
              </a:custGeom>
              <a:solidFill>
                <a:srgbClr val="46B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11"/>
              <p:cNvSpPr>
                <a:spLocks/>
              </p:cNvSpPr>
              <p:nvPr/>
            </p:nvSpPr>
            <p:spPr bwMode="auto">
              <a:xfrm>
                <a:off x="4171950" y="1908175"/>
                <a:ext cx="2060575" cy="2525713"/>
              </a:xfrm>
              <a:custGeom>
                <a:avLst/>
                <a:gdLst>
                  <a:gd name="T0" fmla="*/ 459 w 1333"/>
                  <a:gd name="T1" fmla="*/ 0 h 1634"/>
                  <a:gd name="T2" fmla="*/ 0 w 1333"/>
                  <a:gd name="T3" fmla="*/ 131 h 1634"/>
                  <a:gd name="T4" fmla="*/ 46 w 1333"/>
                  <a:gd name="T5" fmla="*/ 129 h 1634"/>
                  <a:gd name="T6" fmla="*/ 481 w 1333"/>
                  <a:gd name="T7" fmla="*/ 245 h 1634"/>
                  <a:gd name="T8" fmla="*/ 1092 w 1333"/>
                  <a:gd name="T9" fmla="*/ 1079 h 1634"/>
                  <a:gd name="T10" fmla="*/ 893 w 1333"/>
                  <a:gd name="T11" fmla="*/ 1634 h 1634"/>
                  <a:gd name="T12" fmla="*/ 1333 w 1333"/>
                  <a:gd name="T13" fmla="*/ 875 h 1634"/>
                  <a:gd name="T14" fmla="*/ 459 w 1333"/>
                  <a:gd name="T15" fmla="*/ 0 h 16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3" h="1634">
                    <a:moveTo>
                      <a:pt x="459" y="0"/>
                    </a:moveTo>
                    <a:cubicBezTo>
                      <a:pt x="291" y="0"/>
                      <a:pt x="133" y="48"/>
                      <a:pt x="0" y="131"/>
                    </a:cubicBezTo>
                    <a:cubicBezTo>
                      <a:pt x="15" y="130"/>
                      <a:pt x="31" y="129"/>
                      <a:pt x="46" y="129"/>
                    </a:cubicBezTo>
                    <a:cubicBezTo>
                      <a:pt x="204" y="129"/>
                      <a:pt x="353" y="171"/>
                      <a:pt x="481" y="245"/>
                    </a:cubicBezTo>
                    <a:cubicBezTo>
                      <a:pt x="835" y="356"/>
                      <a:pt x="1092" y="687"/>
                      <a:pt x="1092" y="1079"/>
                    </a:cubicBezTo>
                    <a:cubicBezTo>
                      <a:pt x="1092" y="1290"/>
                      <a:pt x="1018" y="1483"/>
                      <a:pt x="893" y="1634"/>
                    </a:cubicBezTo>
                    <a:cubicBezTo>
                      <a:pt x="1156" y="1483"/>
                      <a:pt x="1333" y="1200"/>
                      <a:pt x="1333" y="875"/>
                    </a:cubicBezTo>
                    <a:cubicBezTo>
                      <a:pt x="1333" y="392"/>
                      <a:pt x="942" y="0"/>
                      <a:pt x="459" y="0"/>
                    </a:cubicBezTo>
                  </a:path>
                </a:pathLst>
              </a:custGeom>
              <a:solidFill>
                <a:srgbClr val="95D4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12"/>
              <p:cNvSpPr>
                <a:spLocks/>
              </p:cNvSpPr>
              <p:nvPr/>
            </p:nvSpPr>
            <p:spPr bwMode="auto">
              <a:xfrm>
                <a:off x="3838575" y="2108200"/>
                <a:ext cx="1076325" cy="295275"/>
              </a:xfrm>
              <a:custGeom>
                <a:avLst/>
                <a:gdLst>
                  <a:gd name="T0" fmla="*/ 262 w 697"/>
                  <a:gd name="T1" fmla="*/ 0 h 191"/>
                  <a:gd name="T2" fmla="*/ 216 w 697"/>
                  <a:gd name="T3" fmla="*/ 2 h 191"/>
                  <a:gd name="T4" fmla="*/ 216 w 697"/>
                  <a:gd name="T5" fmla="*/ 2 h 191"/>
                  <a:gd name="T6" fmla="*/ 0 w 697"/>
                  <a:gd name="T7" fmla="*/ 191 h 191"/>
                  <a:gd name="T8" fmla="*/ 434 w 697"/>
                  <a:gd name="T9" fmla="*/ 75 h 191"/>
                  <a:gd name="T10" fmla="*/ 697 w 697"/>
                  <a:gd name="T11" fmla="*/ 116 h 191"/>
                  <a:gd name="T12" fmla="*/ 262 w 697"/>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697" h="191">
                    <a:moveTo>
                      <a:pt x="262" y="0"/>
                    </a:moveTo>
                    <a:cubicBezTo>
                      <a:pt x="247" y="0"/>
                      <a:pt x="231" y="1"/>
                      <a:pt x="216" y="2"/>
                    </a:cubicBezTo>
                    <a:cubicBezTo>
                      <a:pt x="216" y="2"/>
                      <a:pt x="216" y="2"/>
                      <a:pt x="216" y="2"/>
                    </a:cubicBezTo>
                    <a:cubicBezTo>
                      <a:pt x="134" y="52"/>
                      <a:pt x="61" y="116"/>
                      <a:pt x="0" y="191"/>
                    </a:cubicBezTo>
                    <a:cubicBezTo>
                      <a:pt x="127" y="117"/>
                      <a:pt x="276" y="75"/>
                      <a:pt x="434" y="75"/>
                    </a:cubicBezTo>
                    <a:cubicBezTo>
                      <a:pt x="525" y="75"/>
                      <a:pt x="614" y="89"/>
                      <a:pt x="697" y="116"/>
                    </a:cubicBezTo>
                    <a:cubicBezTo>
                      <a:pt x="569" y="42"/>
                      <a:pt x="420" y="0"/>
                      <a:pt x="262" y="0"/>
                    </a:cubicBezTo>
                  </a:path>
                </a:pathLst>
              </a:custGeom>
              <a:solidFill>
                <a:srgbClr val="46B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13"/>
              <p:cNvSpPr>
                <a:spLocks/>
              </p:cNvSpPr>
              <p:nvPr/>
            </p:nvSpPr>
            <p:spPr bwMode="auto">
              <a:xfrm>
                <a:off x="4914900" y="2287588"/>
                <a:ext cx="944562" cy="2322513"/>
              </a:xfrm>
              <a:custGeom>
                <a:avLst/>
                <a:gdLst>
                  <a:gd name="T0" fmla="*/ 0 w 611"/>
                  <a:gd name="T1" fmla="*/ 0 h 1503"/>
                  <a:gd name="T2" fmla="*/ 440 w 611"/>
                  <a:gd name="T3" fmla="*/ 759 h 1503"/>
                  <a:gd name="T4" fmla="*/ 24 w 611"/>
                  <a:gd name="T5" fmla="*/ 1503 h 1503"/>
                  <a:gd name="T6" fmla="*/ 412 w 611"/>
                  <a:gd name="T7" fmla="*/ 1389 h 1503"/>
                  <a:gd name="T8" fmla="*/ 611 w 611"/>
                  <a:gd name="T9" fmla="*/ 834 h 1503"/>
                  <a:gd name="T10" fmla="*/ 0 w 611"/>
                  <a:gd name="T11" fmla="*/ 0 h 1503"/>
                </a:gdLst>
                <a:ahLst/>
                <a:cxnLst>
                  <a:cxn ang="0">
                    <a:pos x="T0" y="T1"/>
                  </a:cxn>
                  <a:cxn ang="0">
                    <a:pos x="T2" y="T3"/>
                  </a:cxn>
                  <a:cxn ang="0">
                    <a:pos x="T4" y="T5"/>
                  </a:cxn>
                  <a:cxn ang="0">
                    <a:pos x="T6" y="T7"/>
                  </a:cxn>
                  <a:cxn ang="0">
                    <a:pos x="T8" y="T9"/>
                  </a:cxn>
                  <a:cxn ang="0">
                    <a:pos x="T10" y="T11"/>
                  </a:cxn>
                </a:cxnLst>
                <a:rect l="0" t="0" r="r" b="b"/>
                <a:pathLst>
                  <a:path w="611" h="1503">
                    <a:moveTo>
                      <a:pt x="0" y="0"/>
                    </a:moveTo>
                    <a:cubicBezTo>
                      <a:pt x="263" y="150"/>
                      <a:pt x="440" y="434"/>
                      <a:pt x="440" y="759"/>
                    </a:cubicBezTo>
                    <a:cubicBezTo>
                      <a:pt x="440" y="1073"/>
                      <a:pt x="274" y="1349"/>
                      <a:pt x="24" y="1503"/>
                    </a:cubicBezTo>
                    <a:cubicBezTo>
                      <a:pt x="165" y="1496"/>
                      <a:pt x="297" y="1455"/>
                      <a:pt x="412" y="1389"/>
                    </a:cubicBezTo>
                    <a:cubicBezTo>
                      <a:pt x="537" y="1238"/>
                      <a:pt x="611" y="1045"/>
                      <a:pt x="611" y="834"/>
                    </a:cubicBezTo>
                    <a:cubicBezTo>
                      <a:pt x="611" y="442"/>
                      <a:pt x="354" y="111"/>
                      <a:pt x="0" y="0"/>
                    </a:cubicBezTo>
                  </a:path>
                </a:pathLst>
              </a:custGeom>
              <a:solidFill>
                <a:srgbClr val="2AB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0" name="Freeform 14"/>
              <p:cNvSpPr>
                <a:spLocks/>
              </p:cNvSpPr>
              <p:nvPr/>
            </p:nvSpPr>
            <p:spPr bwMode="auto">
              <a:xfrm>
                <a:off x="3530600" y="2224088"/>
                <a:ext cx="2065337" cy="2387600"/>
              </a:xfrm>
              <a:custGeom>
                <a:avLst/>
                <a:gdLst>
                  <a:gd name="T0" fmla="*/ 633 w 1336"/>
                  <a:gd name="T1" fmla="*/ 0 h 1545"/>
                  <a:gd name="T2" fmla="*/ 199 w 1336"/>
                  <a:gd name="T3" fmla="*/ 116 h 1545"/>
                  <a:gd name="T4" fmla="*/ 0 w 1336"/>
                  <a:gd name="T5" fmla="*/ 671 h 1545"/>
                  <a:gd name="T6" fmla="*/ 874 w 1336"/>
                  <a:gd name="T7" fmla="*/ 1545 h 1545"/>
                  <a:gd name="T8" fmla="*/ 920 w 1336"/>
                  <a:gd name="T9" fmla="*/ 1544 h 1545"/>
                  <a:gd name="T10" fmla="*/ 1336 w 1336"/>
                  <a:gd name="T11" fmla="*/ 800 h 1545"/>
                  <a:gd name="T12" fmla="*/ 896 w 1336"/>
                  <a:gd name="T13" fmla="*/ 41 h 1545"/>
                  <a:gd name="T14" fmla="*/ 633 w 1336"/>
                  <a:gd name="T15" fmla="*/ 0 h 1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6" h="1545">
                    <a:moveTo>
                      <a:pt x="633" y="0"/>
                    </a:moveTo>
                    <a:cubicBezTo>
                      <a:pt x="475" y="0"/>
                      <a:pt x="326" y="42"/>
                      <a:pt x="199" y="116"/>
                    </a:cubicBezTo>
                    <a:cubicBezTo>
                      <a:pt x="74" y="267"/>
                      <a:pt x="0" y="460"/>
                      <a:pt x="0" y="671"/>
                    </a:cubicBezTo>
                    <a:cubicBezTo>
                      <a:pt x="0" y="1154"/>
                      <a:pt x="391" y="1545"/>
                      <a:pt x="874" y="1545"/>
                    </a:cubicBezTo>
                    <a:cubicBezTo>
                      <a:pt x="890" y="1545"/>
                      <a:pt x="905" y="1545"/>
                      <a:pt x="920" y="1544"/>
                    </a:cubicBezTo>
                    <a:cubicBezTo>
                      <a:pt x="1170" y="1390"/>
                      <a:pt x="1336" y="1114"/>
                      <a:pt x="1336" y="800"/>
                    </a:cubicBezTo>
                    <a:cubicBezTo>
                      <a:pt x="1336" y="475"/>
                      <a:pt x="1159" y="191"/>
                      <a:pt x="896" y="41"/>
                    </a:cubicBezTo>
                    <a:cubicBezTo>
                      <a:pt x="813" y="14"/>
                      <a:pt x="724" y="0"/>
                      <a:pt x="633" y="0"/>
                    </a:cubicBezTo>
                  </a:path>
                </a:pathLst>
              </a:custGeom>
              <a:solidFill>
                <a:srgbClr val="00A6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nvGrpSpPr>
              <p:cNvPr id="21" name="Groep 20"/>
              <p:cNvGrpSpPr/>
              <p:nvPr/>
            </p:nvGrpSpPr>
            <p:grpSpPr>
              <a:xfrm>
                <a:off x="4710113" y="3565525"/>
                <a:ext cx="1095374" cy="322263"/>
                <a:chOff x="4710113" y="3565525"/>
                <a:chExt cx="1095374" cy="322263"/>
              </a:xfrm>
            </p:grpSpPr>
            <p:sp>
              <p:nvSpPr>
                <p:cNvPr id="23" name="Freeform 15"/>
                <p:cNvSpPr>
                  <a:spLocks/>
                </p:cNvSpPr>
                <p:nvPr/>
              </p:nvSpPr>
              <p:spPr bwMode="auto">
                <a:xfrm>
                  <a:off x="4710113" y="3641725"/>
                  <a:ext cx="111125" cy="177800"/>
                </a:xfrm>
                <a:custGeom>
                  <a:avLst/>
                  <a:gdLst>
                    <a:gd name="T0" fmla="*/ 72 w 72"/>
                    <a:gd name="T1" fmla="*/ 107 h 115"/>
                    <a:gd name="T2" fmla="*/ 45 w 72"/>
                    <a:gd name="T3" fmla="*/ 115 h 115"/>
                    <a:gd name="T4" fmla="*/ 12 w 72"/>
                    <a:gd name="T5" fmla="*/ 100 h 115"/>
                    <a:gd name="T6" fmla="*/ 0 w 72"/>
                    <a:gd name="T7" fmla="*/ 57 h 115"/>
                    <a:gd name="T8" fmla="*/ 13 w 72"/>
                    <a:gd name="T9" fmla="*/ 14 h 115"/>
                    <a:gd name="T10" fmla="*/ 45 w 72"/>
                    <a:gd name="T11" fmla="*/ 0 h 115"/>
                    <a:gd name="T12" fmla="*/ 72 w 72"/>
                    <a:gd name="T13" fmla="*/ 8 h 115"/>
                    <a:gd name="T14" fmla="*/ 66 w 72"/>
                    <a:gd name="T15" fmla="*/ 26 h 115"/>
                    <a:gd name="T16" fmla="*/ 52 w 72"/>
                    <a:gd name="T17" fmla="*/ 21 h 115"/>
                    <a:gd name="T18" fmla="*/ 32 w 72"/>
                    <a:gd name="T19" fmla="*/ 57 h 115"/>
                    <a:gd name="T20" fmla="*/ 37 w 72"/>
                    <a:gd name="T21" fmla="*/ 83 h 115"/>
                    <a:gd name="T22" fmla="*/ 52 w 72"/>
                    <a:gd name="T23" fmla="*/ 92 h 115"/>
                    <a:gd name="T24" fmla="*/ 66 w 72"/>
                    <a:gd name="T25" fmla="*/ 87 h 115"/>
                    <a:gd name="T26" fmla="*/ 72 w 72"/>
                    <a:gd name="T27"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15">
                      <a:moveTo>
                        <a:pt x="72" y="107"/>
                      </a:moveTo>
                      <a:cubicBezTo>
                        <a:pt x="67" y="112"/>
                        <a:pt x="58" y="115"/>
                        <a:pt x="45" y="115"/>
                      </a:cubicBezTo>
                      <a:cubicBezTo>
                        <a:pt x="32" y="115"/>
                        <a:pt x="21" y="110"/>
                        <a:pt x="12" y="100"/>
                      </a:cubicBezTo>
                      <a:cubicBezTo>
                        <a:pt x="4" y="89"/>
                        <a:pt x="0" y="75"/>
                        <a:pt x="0" y="57"/>
                      </a:cubicBezTo>
                      <a:cubicBezTo>
                        <a:pt x="0" y="39"/>
                        <a:pt x="4" y="25"/>
                        <a:pt x="13" y="14"/>
                      </a:cubicBezTo>
                      <a:cubicBezTo>
                        <a:pt x="21" y="5"/>
                        <a:pt x="32" y="0"/>
                        <a:pt x="45" y="0"/>
                      </a:cubicBezTo>
                      <a:cubicBezTo>
                        <a:pt x="57" y="0"/>
                        <a:pt x="66" y="3"/>
                        <a:pt x="72" y="8"/>
                      </a:cubicBezTo>
                      <a:cubicBezTo>
                        <a:pt x="66" y="26"/>
                        <a:pt x="66" y="26"/>
                        <a:pt x="66" y="26"/>
                      </a:cubicBezTo>
                      <a:cubicBezTo>
                        <a:pt x="62" y="23"/>
                        <a:pt x="57" y="21"/>
                        <a:pt x="52" y="21"/>
                      </a:cubicBezTo>
                      <a:cubicBezTo>
                        <a:pt x="39" y="21"/>
                        <a:pt x="32" y="33"/>
                        <a:pt x="32" y="57"/>
                      </a:cubicBezTo>
                      <a:cubicBezTo>
                        <a:pt x="32" y="68"/>
                        <a:pt x="34" y="77"/>
                        <a:pt x="37" y="83"/>
                      </a:cubicBezTo>
                      <a:cubicBezTo>
                        <a:pt x="41" y="89"/>
                        <a:pt x="46" y="92"/>
                        <a:pt x="52" y="92"/>
                      </a:cubicBezTo>
                      <a:cubicBezTo>
                        <a:pt x="58" y="92"/>
                        <a:pt x="62" y="90"/>
                        <a:pt x="66" y="87"/>
                      </a:cubicBezTo>
                      <a:lnTo>
                        <a:pt x="72"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4" name="Freeform 16"/>
                <p:cNvSpPr>
                  <a:spLocks noEditPoints="1"/>
                </p:cNvSpPr>
                <p:nvPr/>
              </p:nvSpPr>
              <p:spPr bwMode="auto">
                <a:xfrm>
                  <a:off x="4860925" y="3641725"/>
                  <a:ext cx="152400" cy="177800"/>
                </a:xfrm>
                <a:custGeom>
                  <a:avLst/>
                  <a:gdLst>
                    <a:gd name="T0" fmla="*/ 98 w 98"/>
                    <a:gd name="T1" fmla="*/ 57 h 115"/>
                    <a:gd name="T2" fmla="*/ 86 w 98"/>
                    <a:gd name="T3" fmla="*/ 98 h 115"/>
                    <a:gd name="T4" fmla="*/ 49 w 98"/>
                    <a:gd name="T5" fmla="*/ 115 h 115"/>
                    <a:gd name="T6" fmla="*/ 13 w 98"/>
                    <a:gd name="T7" fmla="*/ 98 h 115"/>
                    <a:gd name="T8" fmla="*/ 0 w 98"/>
                    <a:gd name="T9" fmla="*/ 57 h 115"/>
                    <a:gd name="T10" fmla="*/ 12 w 98"/>
                    <a:gd name="T11" fmla="*/ 16 h 115"/>
                    <a:gd name="T12" fmla="*/ 49 w 98"/>
                    <a:gd name="T13" fmla="*/ 0 h 115"/>
                    <a:gd name="T14" fmla="*/ 85 w 98"/>
                    <a:gd name="T15" fmla="*/ 16 h 115"/>
                    <a:gd name="T16" fmla="*/ 98 w 98"/>
                    <a:gd name="T17" fmla="*/ 57 h 115"/>
                    <a:gd name="T18" fmla="*/ 66 w 98"/>
                    <a:gd name="T19" fmla="*/ 57 h 115"/>
                    <a:gd name="T20" fmla="*/ 49 w 98"/>
                    <a:gd name="T21" fmla="*/ 20 h 115"/>
                    <a:gd name="T22" fmla="*/ 32 w 98"/>
                    <a:gd name="T23" fmla="*/ 57 h 115"/>
                    <a:gd name="T24" fmla="*/ 49 w 98"/>
                    <a:gd name="T25" fmla="*/ 93 h 115"/>
                    <a:gd name="T26" fmla="*/ 66 w 98"/>
                    <a:gd name="T27"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5">
                      <a:moveTo>
                        <a:pt x="98" y="57"/>
                      </a:moveTo>
                      <a:cubicBezTo>
                        <a:pt x="98" y="74"/>
                        <a:pt x="94" y="88"/>
                        <a:pt x="86" y="98"/>
                      </a:cubicBezTo>
                      <a:cubicBezTo>
                        <a:pt x="77" y="109"/>
                        <a:pt x="65" y="115"/>
                        <a:pt x="49" y="115"/>
                      </a:cubicBezTo>
                      <a:cubicBezTo>
                        <a:pt x="33" y="115"/>
                        <a:pt x="21" y="109"/>
                        <a:pt x="13" y="98"/>
                      </a:cubicBezTo>
                      <a:cubicBezTo>
                        <a:pt x="4" y="88"/>
                        <a:pt x="0" y="74"/>
                        <a:pt x="0" y="57"/>
                      </a:cubicBezTo>
                      <a:cubicBezTo>
                        <a:pt x="0" y="40"/>
                        <a:pt x="4" y="26"/>
                        <a:pt x="12" y="16"/>
                      </a:cubicBezTo>
                      <a:cubicBezTo>
                        <a:pt x="21" y="5"/>
                        <a:pt x="33" y="0"/>
                        <a:pt x="49" y="0"/>
                      </a:cubicBezTo>
                      <a:cubicBezTo>
                        <a:pt x="64" y="0"/>
                        <a:pt x="77" y="5"/>
                        <a:pt x="85" y="16"/>
                      </a:cubicBezTo>
                      <a:cubicBezTo>
                        <a:pt x="94" y="26"/>
                        <a:pt x="98" y="40"/>
                        <a:pt x="98" y="57"/>
                      </a:cubicBezTo>
                      <a:close/>
                      <a:moveTo>
                        <a:pt x="66" y="57"/>
                      </a:moveTo>
                      <a:cubicBezTo>
                        <a:pt x="66" y="32"/>
                        <a:pt x="60" y="20"/>
                        <a:pt x="49" y="20"/>
                      </a:cubicBezTo>
                      <a:cubicBezTo>
                        <a:pt x="38" y="20"/>
                        <a:pt x="32" y="32"/>
                        <a:pt x="32" y="57"/>
                      </a:cubicBezTo>
                      <a:cubicBezTo>
                        <a:pt x="32" y="81"/>
                        <a:pt x="38" y="93"/>
                        <a:pt x="49" y="93"/>
                      </a:cubicBezTo>
                      <a:cubicBezTo>
                        <a:pt x="60" y="93"/>
                        <a:pt x="66" y="81"/>
                        <a:pt x="66"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5" name="Rectangle 17"/>
                <p:cNvSpPr>
                  <a:spLocks noChangeArrowheads="1"/>
                </p:cNvSpPr>
                <p:nvPr/>
              </p:nvSpPr>
              <p:spPr bwMode="auto">
                <a:xfrm>
                  <a:off x="5064125" y="3565525"/>
                  <a:ext cx="49212" cy="25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6" name="Rectangle 18"/>
                <p:cNvSpPr>
                  <a:spLocks noChangeArrowheads="1"/>
                </p:cNvSpPr>
                <p:nvPr/>
              </p:nvSpPr>
              <p:spPr bwMode="auto">
                <a:xfrm>
                  <a:off x="5173663" y="3565525"/>
                  <a:ext cx="47625" cy="25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7" name="Freeform 19"/>
                <p:cNvSpPr>
                  <a:spLocks noEditPoints="1"/>
                </p:cNvSpPr>
                <p:nvPr/>
              </p:nvSpPr>
              <p:spPr bwMode="auto">
                <a:xfrm>
                  <a:off x="5273675" y="3641725"/>
                  <a:ext cx="150812" cy="177800"/>
                </a:xfrm>
                <a:custGeom>
                  <a:avLst/>
                  <a:gdLst>
                    <a:gd name="T0" fmla="*/ 97 w 97"/>
                    <a:gd name="T1" fmla="*/ 59 h 115"/>
                    <a:gd name="T2" fmla="*/ 30 w 97"/>
                    <a:gd name="T3" fmla="*/ 69 h 115"/>
                    <a:gd name="T4" fmla="*/ 57 w 97"/>
                    <a:gd name="T5" fmla="*/ 93 h 115"/>
                    <a:gd name="T6" fmla="*/ 86 w 97"/>
                    <a:gd name="T7" fmla="*/ 87 h 115"/>
                    <a:gd name="T8" fmla="*/ 93 w 97"/>
                    <a:gd name="T9" fmla="*/ 107 h 115"/>
                    <a:gd name="T10" fmla="*/ 53 w 97"/>
                    <a:gd name="T11" fmla="*/ 115 h 115"/>
                    <a:gd name="T12" fmla="*/ 14 w 97"/>
                    <a:gd name="T13" fmla="*/ 99 h 115"/>
                    <a:gd name="T14" fmla="*/ 0 w 97"/>
                    <a:gd name="T15" fmla="*/ 57 h 115"/>
                    <a:gd name="T16" fmla="*/ 13 w 97"/>
                    <a:gd name="T17" fmla="*/ 15 h 115"/>
                    <a:gd name="T18" fmla="*/ 50 w 97"/>
                    <a:gd name="T19" fmla="*/ 0 h 115"/>
                    <a:gd name="T20" fmla="*/ 86 w 97"/>
                    <a:gd name="T21" fmla="*/ 15 h 115"/>
                    <a:gd name="T22" fmla="*/ 97 w 97"/>
                    <a:gd name="T23" fmla="*/ 59 h 115"/>
                    <a:gd name="T24" fmla="*/ 67 w 97"/>
                    <a:gd name="T25" fmla="*/ 47 h 115"/>
                    <a:gd name="T26" fmla="*/ 48 w 97"/>
                    <a:gd name="T27" fmla="*/ 19 h 115"/>
                    <a:gd name="T28" fmla="*/ 33 w 97"/>
                    <a:gd name="T29" fmla="*/ 27 h 115"/>
                    <a:gd name="T30" fmla="*/ 28 w 97"/>
                    <a:gd name="T31" fmla="*/ 53 h 115"/>
                    <a:gd name="T32" fmla="*/ 67 w 97"/>
                    <a:gd name="T33" fmla="*/ 4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115">
                      <a:moveTo>
                        <a:pt x="97" y="59"/>
                      </a:moveTo>
                      <a:cubicBezTo>
                        <a:pt x="30" y="69"/>
                        <a:pt x="30" y="69"/>
                        <a:pt x="30" y="69"/>
                      </a:cubicBezTo>
                      <a:cubicBezTo>
                        <a:pt x="32" y="85"/>
                        <a:pt x="41" y="93"/>
                        <a:pt x="57" y="93"/>
                      </a:cubicBezTo>
                      <a:cubicBezTo>
                        <a:pt x="68" y="93"/>
                        <a:pt x="78" y="91"/>
                        <a:pt x="86" y="87"/>
                      </a:cubicBezTo>
                      <a:cubicBezTo>
                        <a:pt x="93" y="107"/>
                        <a:pt x="93" y="107"/>
                        <a:pt x="93" y="107"/>
                      </a:cubicBezTo>
                      <a:cubicBezTo>
                        <a:pt x="82" y="112"/>
                        <a:pt x="69" y="115"/>
                        <a:pt x="53" y="115"/>
                      </a:cubicBezTo>
                      <a:cubicBezTo>
                        <a:pt x="36" y="115"/>
                        <a:pt x="23" y="110"/>
                        <a:pt x="14" y="99"/>
                      </a:cubicBezTo>
                      <a:cubicBezTo>
                        <a:pt x="4" y="89"/>
                        <a:pt x="0" y="75"/>
                        <a:pt x="0" y="57"/>
                      </a:cubicBezTo>
                      <a:cubicBezTo>
                        <a:pt x="0" y="39"/>
                        <a:pt x="4" y="26"/>
                        <a:pt x="13" y="15"/>
                      </a:cubicBezTo>
                      <a:cubicBezTo>
                        <a:pt x="22" y="5"/>
                        <a:pt x="34" y="0"/>
                        <a:pt x="50" y="0"/>
                      </a:cubicBezTo>
                      <a:cubicBezTo>
                        <a:pt x="66" y="0"/>
                        <a:pt x="78" y="5"/>
                        <a:pt x="86" y="15"/>
                      </a:cubicBezTo>
                      <a:cubicBezTo>
                        <a:pt x="94" y="26"/>
                        <a:pt x="97" y="40"/>
                        <a:pt x="97" y="59"/>
                      </a:cubicBezTo>
                      <a:close/>
                      <a:moveTo>
                        <a:pt x="67" y="47"/>
                      </a:moveTo>
                      <a:cubicBezTo>
                        <a:pt x="67" y="28"/>
                        <a:pt x="61" y="19"/>
                        <a:pt x="48" y="19"/>
                      </a:cubicBezTo>
                      <a:cubicBezTo>
                        <a:pt x="42" y="19"/>
                        <a:pt x="37" y="22"/>
                        <a:pt x="33" y="27"/>
                      </a:cubicBezTo>
                      <a:cubicBezTo>
                        <a:pt x="29" y="33"/>
                        <a:pt x="28" y="42"/>
                        <a:pt x="28" y="53"/>
                      </a:cubicBezTo>
                      <a:lnTo>
                        <a:pt x="67"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8" name="Freeform 20"/>
                <p:cNvSpPr>
                  <a:spLocks noEditPoints="1"/>
                </p:cNvSpPr>
                <p:nvPr/>
              </p:nvSpPr>
              <p:spPr bwMode="auto">
                <a:xfrm>
                  <a:off x="5461000" y="3641725"/>
                  <a:ext cx="150812" cy="246063"/>
                </a:xfrm>
                <a:custGeom>
                  <a:avLst/>
                  <a:gdLst>
                    <a:gd name="T0" fmla="*/ 97 w 97"/>
                    <a:gd name="T1" fmla="*/ 114 h 159"/>
                    <a:gd name="T2" fmla="*/ 83 w 97"/>
                    <a:gd name="T3" fmla="*/ 148 h 159"/>
                    <a:gd name="T4" fmla="*/ 48 w 97"/>
                    <a:gd name="T5" fmla="*/ 159 h 159"/>
                    <a:gd name="T6" fmla="*/ 7 w 97"/>
                    <a:gd name="T7" fmla="*/ 151 h 159"/>
                    <a:gd name="T8" fmla="*/ 15 w 97"/>
                    <a:gd name="T9" fmla="*/ 130 h 159"/>
                    <a:gd name="T10" fmla="*/ 42 w 97"/>
                    <a:gd name="T11" fmla="*/ 137 h 159"/>
                    <a:gd name="T12" fmla="*/ 65 w 97"/>
                    <a:gd name="T13" fmla="*/ 116 h 159"/>
                    <a:gd name="T14" fmla="*/ 65 w 97"/>
                    <a:gd name="T15" fmla="*/ 110 h 159"/>
                    <a:gd name="T16" fmla="*/ 46 w 97"/>
                    <a:gd name="T17" fmla="*/ 114 h 159"/>
                    <a:gd name="T18" fmla="*/ 13 w 97"/>
                    <a:gd name="T19" fmla="*/ 99 h 159"/>
                    <a:gd name="T20" fmla="*/ 0 w 97"/>
                    <a:gd name="T21" fmla="*/ 60 h 159"/>
                    <a:gd name="T22" fmla="*/ 15 w 97"/>
                    <a:gd name="T23" fmla="*/ 16 h 159"/>
                    <a:gd name="T24" fmla="*/ 57 w 97"/>
                    <a:gd name="T25" fmla="*/ 0 h 159"/>
                    <a:gd name="T26" fmla="*/ 97 w 97"/>
                    <a:gd name="T27" fmla="*/ 8 h 159"/>
                    <a:gd name="T28" fmla="*/ 97 w 97"/>
                    <a:gd name="T29" fmla="*/ 114 h 159"/>
                    <a:gd name="T30" fmla="*/ 65 w 97"/>
                    <a:gd name="T31" fmla="*/ 93 h 159"/>
                    <a:gd name="T32" fmla="*/ 65 w 97"/>
                    <a:gd name="T33" fmla="*/ 20 h 159"/>
                    <a:gd name="T34" fmla="*/ 55 w 97"/>
                    <a:gd name="T35" fmla="*/ 18 h 159"/>
                    <a:gd name="T36" fmla="*/ 32 w 97"/>
                    <a:gd name="T37" fmla="*/ 58 h 159"/>
                    <a:gd name="T38" fmla="*/ 55 w 97"/>
                    <a:gd name="T39" fmla="*/ 95 h 159"/>
                    <a:gd name="T40" fmla="*/ 65 w 97"/>
                    <a:gd name="T41" fmla="*/ 9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59">
                      <a:moveTo>
                        <a:pt x="97" y="114"/>
                      </a:moveTo>
                      <a:cubicBezTo>
                        <a:pt x="97" y="129"/>
                        <a:pt x="92" y="140"/>
                        <a:pt x="83" y="148"/>
                      </a:cubicBezTo>
                      <a:cubicBezTo>
                        <a:pt x="75" y="156"/>
                        <a:pt x="63" y="159"/>
                        <a:pt x="48" y="159"/>
                      </a:cubicBezTo>
                      <a:cubicBezTo>
                        <a:pt x="30" y="159"/>
                        <a:pt x="17" y="157"/>
                        <a:pt x="7" y="151"/>
                      </a:cubicBezTo>
                      <a:cubicBezTo>
                        <a:pt x="15" y="130"/>
                        <a:pt x="15" y="130"/>
                        <a:pt x="15" y="130"/>
                      </a:cubicBezTo>
                      <a:cubicBezTo>
                        <a:pt x="23" y="135"/>
                        <a:pt x="32" y="137"/>
                        <a:pt x="42" y="137"/>
                      </a:cubicBezTo>
                      <a:cubicBezTo>
                        <a:pt x="58" y="137"/>
                        <a:pt x="65" y="130"/>
                        <a:pt x="65" y="116"/>
                      </a:cubicBezTo>
                      <a:cubicBezTo>
                        <a:pt x="65" y="110"/>
                        <a:pt x="65" y="110"/>
                        <a:pt x="65" y="110"/>
                      </a:cubicBezTo>
                      <a:cubicBezTo>
                        <a:pt x="61" y="112"/>
                        <a:pt x="55" y="114"/>
                        <a:pt x="46" y="114"/>
                      </a:cubicBezTo>
                      <a:cubicBezTo>
                        <a:pt x="33" y="114"/>
                        <a:pt x="22" y="109"/>
                        <a:pt x="13" y="99"/>
                      </a:cubicBezTo>
                      <a:cubicBezTo>
                        <a:pt x="5" y="89"/>
                        <a:pt x="0" y="76"/>
                        <a:pt x="0" y="60"/>
                      </a:cubicBezTo>
                      <a:cubicBezTo>
                        <a:pt x="0" y="41"/>
                        <a:pt x="5" y="26"/>
                        <a:pt x="15" y="16"/>
                      </a:cubicBezTo>
                      <a:cubicBezTo>
                        <a:pt x="25" y="5"/>
                        <a:pt x="39" y="0"/>
                        <a:pt x="57" y="0"/>
                      </a:cubicBezTo>
                      <a:cubicBezTo>
                        <a:pt x="75" y="0"/>
                        <a:pt x="88" y="3"/>
                        <a:pt x="97" y="8"/>
                      </a:cubicBezTo>
                      <a:lnTo>
                        <a:pt x="97" y="114"/>
                      </a:lnTo>
                      <a:close/>
                      <a:moveTo>
                        <a:pt x="65" y="93"/>
                      </a:moveTo>
                      <a:cubicBezTo>
                        <a:pt x="65" y="20"/>
                        <a:pt x="65" y="20"/>
                        <a:pt x="65" y="20"/>
                      </a:cubicBezTo>
                      <a:cubicBezTo>
                        <a:pt x="63" y="19"/>
                        <a:pt x="60" y="18"/>
                        <a:pt x="55" y="18"/>
                      </a:cubicBezTo>
                      <a:cubicBezTo>
                        <a:pt x="40" y="18"/>
                        <a:pt x="32" y="32"/>
                        <a:pt x="32" y="58"/>
                      </a:cubicBezTo>
                      <a:cubicBezTo>
                        <a:pt x="32" y="83"/>
                        <a:pt x="40" y="95"/>
                        <a:pt x="55" y="95"/>
                      </a:cubicBezTo>
                      <a:cubicBezTo>
                        <a:pt x="59" y="95"/>
                        <a:pt x="63" y="94"/>
                        <a:pt x="65"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9" name="Freeform 21"/>
                <p:cNvSpPr>
                  <a:spLocks noEditPoints="1"/>
                </p:cNvSpPr>
                <p:nvPr/>
              </p:nvSpPr>
              <p:spPr bwMode="auto">
                <a:xfrm>
                  <a:off x="5654675" y="3641725"/>
                  <a:ext cx="150812" cy="177800"/>
                </a:xfrm>
                <a:custGeom>
                  <a:avLst/>
                  <a:gdLst>
                    <a:gd name="T0" fmla="*/ 97 w 98"/>
                    <a:gd name="T1" fmla="*/ 59 h 115"/>
                    <a:gd name="T2" fmla="*/ 30 w 98"/>
                    <a:gd name="T3" fmla="*/ 69 h 115"/>
                    <a:gd name="T4" fmla="*/ 57 w 98"/>
                    <a:gd name="T5" fmla="*/ 93 h 115"/>
                    <a:gd name="T6" fmla="*/ 86 w 98"/>
                    <a:gd name="T7" fmla="*/ 87 h 115"/>
                    <a:gd name="T8" fmla="*/ 93 w 98"/>
                    <a:gd name="T9" fmla="*/ 107 h 115"/>
                    <a:gd name="T10" fmla="*/ 54 w 98"/>
                    <a:gd name="T11" fmla="*/ 115 h 115"/>
                    <a:gd name="T12" fmla="*/ 14 w 98"/>
                    <a:gd name="T13" fmla="*/ 99 h 115"/>
                    <a:gd name="T14" fmla="*/ 0 w 98"/>
                    <a:gd name="T15" fmla="*/ 57 h 115"/>
                    <a:gd name="T16" fmla="*/ 13 w 98"/>
                    <a:gd name="T17" fmla="*/ 15 h 115"/>
                    <a:gd name="T18" fmla="*/ 50 w 98"/>
                    <a:gd name="T19" fmla="*/ 0 h 115"/>
                    <a:gd name="T20" fmla="*/ 86 w 98"/>
                    <a:gd name="T21" fmla="*/ 15 h 115"/>
                    <a:gd name="T22" fmla="*/ 97 w 98"/>
                    <a:gd name="T23" fmla="*/ 59 h 115"/>
                    <a:gd name="T24" fmla="*/ 67 w 98"/>
                    <a:gd name="T25" fmla="*/ 47 h 115"/>
                    <a:gd name="T26" fmla="*/ 49 w 98"/>
                    <a:gd name="T27" fmla="*/ 19 h 115"/>
                    <a:gd name="T28" fmla="*/ 33 w 98"/>
                    <a:gd name="T29" fmla="*/ 27 h 115"/>
                    <a:gd name="T30" fmla="*/ 28 w 98"/>
                    <a:gd name="T31" fmla="*/ 53 h 115"/>
                    <a:gd name="T32" fmla="*/ 67 w 98"/>
                    <a:gd name="T33" fmla="*/ 4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15">
                      <a:moveTo>
                        <a:pt x="97" y="59"/>
                      </a:moveTo>
                      <a:cubicBezTo>
                        <a:pt x="30" y="69"/>
                        <a:pt x="30" y="69"/>
                        <a:pt x="30" y="69"/>
                      </a:cubicBezTo>
                      <a:cubicBezTo>
                        <a:pt x="33" y="85"/>
                        <a:pt x="42" y="93"/>
                        <a:pt x="57" y="93"/>
                      </a:cubicBezTo>
                      <a:cubicBezTo>
                        <a:pt x="69" y="93"/>
                        <a:pt x="78" y="91"/>
                        <a:pt x="86" y="87"/>
                      </a:cubicBezTo>
                      <a:cubicBezTo>
                        <a:pt x="93" y="107"/>
                        <a:pt x="93" y="107"/>
                        <a:pt x="93" y="107"/>
                      </a:cubicBezTo>
                      <a:cubicBezTo>
                        <a:pt x="83" y="112"/>
                        <a:pt x="69" y="115"/>
                        <a:pt x="54" y="115"/>
                      </a:cubicBezTo>
                      <a:cubicBezTo>
                        <a:pt x="37" y="115"/>
                        <a:pt x="24" y="110"/>
                        <a:pt x="14" y="99"/>
                      </a:cubicBezTo>
                      <a:cubicBezTo>
                        <a:pt x="5" y="89"/>
                        <a:pt x="0" y="75"/>
                        <a:pt x="0" y="57"/>
                      </a:cubicBezTo>
                      <a:cubicBezTo>
                        <a:pt x="0" y="39"/>
                        <a:pt x="4" y="26"/>
                        <a:pt x="13" y="15"/>
                      </a:cubicBezTo>
                      <a:cubicBezTo>
                        <a:pt x="22" y="5"/>
                        <a:pt x="34" y="0"/>
                        <a:pt x="50" y="0"/>
                      </a:cubicBezTo>
                      <a:cubicBezTo>
                        <a:pt x="66" y="0"/>
                        <a:pt x="78" y="5"/>
                        <a:pt x="86" y="15"/>
                      </a:cubicBezTo>
                      <a:cubicBezTo>
                        <a:pt x="94" y="26"/>
                        <a:pt x="98" y="40"/>
                        <a:pt x="97" y="59"/>
                      </a:cubicBezTo>
                      <a:close/>
                      <a:moveTo>
                        <a:pt x="67" y="47"/>
                      </a:moveTo>
                      <a:cubicBezTo>
                        <a:pt x="67" y="28"/>
                        <a:pt x="61" y="19"/>
                        <a:pt x="49" y="19"/>
                      </a:cubicBezTo>
                      <a:cubicBezTo>
                        <a:pt x="42" y="19"/>
                        <a:pt x="37" y="22"/>
                        <a:pt x="33" y="27"/>
                      </a:cubicBezTo>
                      <a:cubicBezTo>
                        <a:pt x="30" y="33"/>
                        <a:pt x="28" y="42"/>
                        <a:pt x="28" y="53"/>
                      </a:cubicBezTo>
                      <a:lnTo>
                        <a:pt x="67"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22" name="Freeform 22"/>
              <p:cNvSpPr>
                <a:spLocks noEditPoints="1"/>
              </p:cNvSpPr>
              <p:nvPr/>
            </p:nvSpPr>
            <p:spPr bwMode="auto">
              <a:xfrm>
                <a:off x="3392488" y="3017838"/>
                <a:ext cx="2012950" cy="512763"/>
              </a:xfrm>
              <a:custGeom>
                <a:avLst/>
                <a:gdLst>
                  <a:gd name="T0" fmla="*/ 1236 w 1303"/>
                  <a:gd name="T1" fmla="*/ 102 h 331"/>
                  <a:gd name="T2" fmla="*/ 1301 w 1303"/>
                  <a:gd name="T3" fmla="*/ 327 h 331"/>
                  <a:gd name="T4" fmla="*/ 1303 w 1303"/>
                  <a:gd name="T5" fmla="*/ 38 h 331"/>
                  <a:gd name="T6" fmla="*/ 1234 w 1303"/>
                  <a:gd name="T7" fmla="*/ 38 h 331"/>
                  <a:gd name="T8" fmla="*/ 1303 w 1303"/>
                  <a:gd name="T9" fmla="*/ 38 h 331"/>
                  <a:gd name="T10" fmla="*/ 1202 w 1303"/>
                  <a:gd name="T11" fmla="*/ 276 h 331"/>
                  <a:gd name="T12" fmla="*/ 1133 w 1303"/>
                  <a:gd name="T13" fmla="*/ 213 h 331"/>
                  <a:gd name="T14" fmla="*/ 1202 w 1303"/>
                  <a:gd name="T15" fmla="*/ 150 h 331"/>
                  <a:gd name="T16" fmla="*/ 1160 w 1303"/>
                  <a:gd name="T17" fmla="*/ 98 h 331"/>
                  <a:gd name="T18" fmla="*/ 1160 w 1303"/>
                  <a:gd name="T19" fmla="*/ 331 h 331"/>
                  <a:gd name="T20" fmla="*/ 1043 w 1303"/>
                  <a:gd name="T21" fmla="*/ 327 h 331"/>
                  <a:gd name="T22" fmla="*/ 946 w 1303"/>
                  <a:gd name="T23" fmla="*/ 98 h 331"/>
                  <a:gd name="T24" fmla="*/ 852 w 1303"/>
                  <a:gd name="T25" fmla="*/ 327 h 331"/>
                  <a:gd name="T26" fmla="*/ 917 w 1303"/>
                  <a:gd name="T27" fmla="*/ 143 h 331"/>
                  <a:gd name="T28" fmla="*/ 978 w 1303"/>
                  <a:gd name="T29" fmla="*/ 170 h 331"/>
                  <a:gd name="T30" fmla="*/ 1043 w 1303"/>
                  <a:gd name="T31" fmla="*/ 327 h 331"/>
                  <a:gd name="T32" fmla="*/ 745 w 1303"/>
                  <a:gd name="T33" fmla="*/ 102 h 331"/>
                  <a:gd name="T34" fmla="*/ 810 w 1303"/>
                  <a:gd name="T35" fmla="*/ 327 h 331"/>
                  <a:gd name="T36" fmla="*/ 812 w 1303"/>
                  <a:gd name="T37" fmla="*/ 38 h 331"/>
                  <a:gd name="T38" fmla="*/ 743 w 1303"/>
                  <a:gd name="T39" fmla="*/ 38 h 331"/>
                  <a:gd name="T40" fmla="*/ 812 w 1303"/>
                  <a:gd name="T41" fmla="*/ 38 h 331"/>
                  <a:gd name="T42" fmla="*/ 662 w 1303"/>
                  <a:gd name="T43" fmla="*/ 10 h 331"/>
                  <a:gd name="T44" fmla="*/ 614 w 1303"/>
                  <a:gd name="T45" fmla="*/ 242 h 331"/>
                  <a:gd name="T46" fmla="*/ 607 w 1303"/>
                  <a:gd name="T47" fmla="*/ 207 h 331"/>
                  <a:gd name="T48" fmla="*/ 495 w 1303"/>
                  <a:gd name="T49" fmla="*/ 10 h 331"/>
                  <a:gd name="T50" fmla="*/ 641 w 1303"/>
                  <a:gd name="T51" fmla="*/ 327 h 331"/>
                  <a:gd name="T52" fmla="*/ 353 w 1303"/>
                  <a:gd name="T53" fmla="*/ 291 h 331"/>
                  <a:gd name="T54" fmla="*/ 289 w 1303"/>
                  <a:gd name="T55" fmla="*/ 258 h 331"/>
                  <a:gd name="T56" fmla="*/ 353 w 1303"/>
                  <a:gd name="T57" fmla="*/ 291 h 331"/>
                  <a:gd name="T58" fmla="*/ 414 w 1303"/>
                  <a:gd name="T59" fmla="*/ 180 h 331"/>
                  <a:gd name="T60" fmla="*/ 241 w 1303"/>
                  <a:gd name="T61" fmla="*/ 115 h 331"/>
                  <a:gd name="T62" fmla="*/ 314 w 1303"/>
                  <a:gd name="T63" fmla="*/ 139 h 331"/>
                  <a:gd name="T64" fmla="*/ 353 w 1303"/>
                  <a:gd name="T65" fmla="*/ 179 h 331"/>
                  <a:gd name="T66" fmla="*/ 326 w 1303"/>
                  <a:gd name="T67" fmla="*/ 331 h 331"/>
                  <a:gd name="T68" fmla="*/ 132 w 1303"/>
                  <a:gd name="T69" fmla="*/ 287 h 331"/>
                  <a:gd name="T70" fmla="*/ 65 w 1303"/>
                  <a:gd name="T71" fmla="*/ 213 h 331"/>
                  <a:gd name="T72" fmla="*/ 132 w 1303"/>
                  <a:gd name="T73" fmla="*/ 139 h 331"/>
                  <a:gd name="T74" fmla="*/ 197 w 1303"/>
                  <a:gd name="T75" fmla="*/ 315 h 331"/>
                  <a:gd name="T76" fmla="*/ 132 w 1303"/>
                  <a:gd name="T77" fmla="*/ 0 h 331"/>
                  <a:gd name="T78" fmla="*/ 99 w 1303"/>
                  <a:gd name="T79" fmla="*/ 100 h 331"/>
                  <a:gd name="T80" fmla="*/ 111 w 1303"/>
                  <a:gd name="T8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3" h="331">
                    <a:moveTo>
                      <a:pt x="1301" y="102"/>
                    </a:moveTo>
                    <a:cubicBezTo>
                      <a:pt x="1236" y="102"/>
                      <a:pt x="1236" y="102"/>
                      <a:pt x="1236" y="102"/>
                    </a:cubicBezTo>
                    <a:cubicBezTo>
                      <a:pt x="1236" y="327"/>
                      <a:pt x="1236" y="327"/>
                      <a:pt x="1236" y="327"/>
                    </a:cubicBezTo>
                    <a:cubicBezTo>
                      <a:pt x="1301" y="327"/>
                      <a:pt x="1301" y="327"/>
                      <a:pt x="1301" y="327"/>
                    </a:cubicBezTo>
                    <a:lnTo>
                      <a:pt x="1301" y="102"/>
                    </a:lnTo>
                    <a:close/>
                    <a:moveTo>
                      <a:pt x="1303" y="38"/>
                    </a:moveTo>
                    <a:cubicBezTo>
                      <a:pt x="1303" y="21"/>
                      <a:pt x="1287" y="7"/>
                      <a:pt x="1268" y="7"/>
                    </a:cubicBezTo>
                    <a:cubicBezTo>
                      <a:pt x="1249" y="7"/>
                      <a:pt x="1234" y="21"/>
                      <a:pt x="1234" y="38"/>
                    </a:cubicBezTo>
                    <a:cubicBezTo>
                      <a:pt x="1234" y="55"/>
                      <a:pt x="1249" y="68"/>
                      <a:pt x="1268" y="68"/>
                    </a:cubicBezTo>
                    <a:cubicBezTo>
                      <a:pt x="1287" y="68"/>
                      <a:pt x="1303" y="55"/>
                      <a:pt x="1303" y="38"/>
                    </a:cubicBezTo>
                    <a:moveTo>
                      <a:pt x="1216" y="315"/>
                    </a:moveTo>
                    <a:cubicBezTo>
                      <a:pt x="1202" y="276"/>
                      <a:pt x="1202" y="276"/>
                      <a:pt x="1202" y="276"/>
                    </a:cubicBezTo>
                    <a:cubicBezTo>
                      <a:pt x="1195" y="282"/>
                      <a:pt x="1187" y="285"/>
                      <a:pt x="1175" y="285"/>
                    </a:cubicBezTo>
                    <a:cubicBezTo>
                      <a:pt x="1149" y="285"/>
                      <a:pt x="1133" y="259"/>
                      <a:pt x="1133" y="213"/>
                    </a:cubicBezTo>
                    <a:cubicBezTo>
                      <a:pt x="1133" y="167"/>
                      <a:pt x="1147" y="141"/>
                      <a:pt x="1175" y="141"/>
                    </a:cubicBezTo>
                    <a:cubicBezTo>
                      <a:pt x="1188" y="141"/>
                      <a:pt x="1196" y="146"/>
                      <a:pt x="1202" y="150"/>
                    </a:cubicBezTo>
                    <a:cubicBezTo>
                      <a:pt x="1215" y="114"/>
                      <a:pt x="1215" y="114"/>
                      <a:pt x="1215" y="114"/>
                    </a:cubicBezTo>
                    <a:cubicBezTo>
                      <a:pt x="1205" y="106"/>
                      <a:pt x="1188" y="98"/>
                      <a:pt x="1160" y="98"/>
                    </a:cubicBezTo>
                    <a:cubicBezTo>
                      <a:pt x="1110" y="98"/>
                      <a:pt x="1068" y="138"/>
                      <a:pt x="1068" y="214"/>
                    </a:cubicBezTo>
                    <a:cubicBezTo>
                      <a:pt x="1068" y="290"/>
                      <a:pt x="1107" y="331"/>
                      <a:pt x="1160" y="331"/>
                    </a:cubicBezTo>
                    <a:cubicBezTo>
                      <a:pt x="1189" y="331"/>
                      <a:pt x="1206" y="324"/>
                      <a:pt x="1216" y="315"/>
                    </a:cubicBezTo>
                    <a:moveTo>
                      <a:pt x="1043" y="327"/>
                    </a:moveTo>
                    <a:cubicBezTo>
                      <a:pt x="1043" y="169"/>
                      <a:pt x="1043" y="169"/>
                      <a:pt x="1043" y="169"/>
                    </a:cubicBezTo>
                    <a:cubicBezTo>
                      <a:pt x="1043" y="129"/>
                      <a:pt x="1018" y="98"/>
                      <a:pt x="946" y="98"/>
                    </a:cubicBezTo>
                    <a:cubicBezTo>
                      <a:pt x="906" y="98"/>
                      <a:pt x="874" y="105"/>
                      <a:pt x="852" y="115"/>
                    </a:cubicBezTo>
                    <a:cubicBezTo>
                      <a:pt x="852" y="327"/>
                      <a:pt x="852" y="327"/>
                      <a:pt x="852" y="327"/>
                    </a:cubicBezTo>
                    <a:cubicBezTo>
                      <a:pt x="917" y="327"/>
                      <a:pt x="917" y="327"/>
                      <a:pt x="917" y="327"/>
                    </a:cubicBezTo>
                    <a:cubicBezTo>
                      <a:pt x="917" y="143"/>
                      <a:pt x="917" y="143"/>
                      <a:pt x="917" y="143"/>
                    </a:cubicBezTo>
                    <a:cubicBezTo>
                      <a:pt x="925" y="141"/>
                      <a:pt x="932" y="139"/>
                      <a:pt x="945" y="139"/>
                    </a:cubicBezTo>
                    <a:cubicBezTo>
                      <a:pt x="971" y="139"/>
                      <a:pt x="978" y="154"/>
                      <a:pt x="978" y="170"/>
                    </a:cubicBezTo>
                    <a:cubicBezTo>
                      <a:pt x="978" y="327"/>
                      <a:pt x="978" y="327"/>
                      <a:pt x="978" y="327"/>
                    </a:cubicBezTo>
                    <a:lnTo>
                      <a:pt x="1043" y="327"/>
                    </a:lnTo>
                    <a:close/>
                    <a:moveTo>
                      <a:pt x="810" y="102"/>
                    </a:moveTo>
                    <a:cubicBezTo>
                      <a:pt x="745" y="102"/>
                      <a:pt x="745" y="102"/>
                      <a:pt x="745" y="102"/>
                    </a:cubicBezTo>
                    <a:cubicBezTo>
                      <a:pt x="745" y="327"/>
                      <a:pt x="745" y="327"/>
                      <a:pt x="745" y="327"/>
                    </a:cubicBezTo>
                    <a:cubicBezTo>
                      <a:pt x="810" y="327"/>
                      <a:pt x="810" y="327"/>
                      <a:pt x="810" y="327"/>
                    </a:cubicBezTo>
                    <a:lnTo>
                      <a:pt x="810" y="102"/>
                    </a:lnTo>
                    <a:close/>
                    <a:moveTo>
                      <a:pt x="812" y="38"/>
                    </a:moveTo>
                    <a:cubicBezTo>
                      <a:pt x="812" y="21"/>
                      <a:pt x="796" y="7"/>
                      <a:pt x="777" y="7"/>
                    </a:cubicBezTo>
                    <a:cubicBezTo>
                      <a:pt x="758" y="7"/>
                      <a:pt x="743" y="21"/>
                      <a:pt x="743" y="38"/>
                    </a:cubicBezTo>
                    <a:cubicBezTo>
                      <a:pt x="743" y="55"/>
                      <a:pt x="758" y="68"/>
                      <a:pt x="777" y="68"/>
                    </a:cubicBezTo>
                    <a:cubicBezTo>
                      <a:pt x="796" y="68"/>
                      <a:pt x="812" y="55"/>
                      <a:pt x="812" y="38"/>
                    </a:cubicBezTo>
                    <a:moveTo>
                      <a:pt x="727" y="10"/>
                    </a:moveTo>
                    <a:cubicBezTo>
                      <a:pt x="662" y="10"/>
                      <a:pt x="662" y="10"/>
                      <a:pt x="662" y="10"/>
                    </a:cubicBezTo>
                    <a:cubicBezTo>
                      <a:pt x="621" y="207"/>
                      <a:pt x="621" y="207"/>
                      <a:pt x="621" y="207"/>
                    </a:cubicBezTo>
                    <a:cubicBezTo>
                      <a:pt x="617" y="222"/>
                      <a:pt x="614" y="242"/>
                      <a:pt x="614" y="242"/>
                    </a:cubicBezTo>
                    <a:cubicBezTo>
                      <a:pt x="614" y="242"/>
                      <a:pt x="614" y="242"/>
                      <a:pt x="614" y="242"/>
                    </a:cubicBezTo>
                    <a:cubicBezTo>
                      <a:pt x="614" y="242"/>
                      <a:pt x="611" y="222"/>
                      <a:pt x="607" y="207"/>
                    </a:cubicBezTo>
                    <a:cubicBezTo>
                      <a:pt x="567" y="10"/>
                      <a:pt x="567" y="10"/>
                      <a:pt x="567" y="10"/>
                    </a:cubicBezTo>
                    <a:cubicBezTo>
                      <a:pt x="495" y="10"/>
                      <a:pt x="495" y="10"/>
                      <a:pt x="495" y="10"/>
                    </a:cubicBezTo>
                    <a:cubicBezTo>
                      <a:pt x="582" y="327"/>
                      <a:pt x="582" y="327"/>
                      <a:pt x="582" y="327"/>
                    </a:cubicBezTo>
                    <a:cubicBezTo>
                      <a:pt x="641" y="327"/>
                      <a:pt x="641" y="327"/>
                      <a:pt x="641" y="327"/>
                    </a:cubicBezTo>
                    <a:lnTo>
                      <a:pt x="727" y="10"/>
                    </a:lnTo>
                    <a:close/>
                    <a:moveTo>
                      <a:pt x="353" y="291"/>
                    </a:moveTo>
                    <a:cubicBezTo>
                      <a:pt x="347" y="294"/>
                      <a:pt x="339" y="296"/>
                      <a:pt x="329" y="296"/>
                    </a:cubicBezTo>
                    <a:cubicBezTo>
                      <a:pt x="304" y="296"/>
                      <a:pt x="289" y="284"/>
                      <a:pt x="289" y="258"/>
                    </a:cubicBezTo>
                    <a:cubicBezTo>
                      <a:pt x="289" y="222"/>
                      <a:pt x="314" y="213"/>
                      <a:pt x="353" y="209"/>
                    </a:cubicBezTo>
                    <a:lnTo>
                      <a:pt x="353" y="291"/>
                    </a:lnTo>
                    <a:close/>
                    <a:moveTo>
                      <a:pt x="414" y="315"/>
                    </a:moveTo>
                    <a:cubicBezTo>
                      <a:pt x="414" y="180"/>
                      <a:pt x="414" y="180"/>
                      <a:pt x="414" y="180"/>
                    </a:cubicBezTo>
                    <a:cubicBezTo>
                      <a:pt x="414" y="119"/>
                      <a:pt x="377" y="98"/>
                      <a:pt x="326" y="98"/>
                    </a:cubicBezTo>
                    <a:cubicBezTo>
                      <a:pt x="286" y="98"/>
                      <a:pt x="257" y="108"/>
                      <a:pt x="241" y="115"/>
                    </a:cubicBezTo>
                    <a:cubicBezTo>
                      <a:pt x="255" y="152"/>
                      <a:pt x="255" y="152"/>
                      <a:pt x="255" y="152"/>
                    </a:cubicBezTo>
                    <a:cubicBezTo>
                      <a:pt x="270" y="146"/>
                      <a:pt x="292" y="139"/>
                      <a:pt x="314" y="139"/>
                    </a:cubicBezTo>
                    <a:cubicBezTo>
                      <a:pt x="337" y="139"/>
                      <a:pt x="353" y="145"/>
                      <a:pt x="353" y="169"/>
                    </a:cubicBezTo>
                    <a:cubicBezTo>
                      <a:pt x="353" y="179"/>
                      <a:pt x="353" y="179"/>
                      <a:pt x="353" y="179"/>
                    </a:cubicBezTo>
                    <a:cubicBezTo>
                      <a:pt x="286" y="185"/>
                      <a:pt x="228" y="202"/>
                      <a:pt x="228" y="260"/>
                    </a:cubicBezTo>
                    <a:cubicBezTo>
                      <a:pt x="228" y="307"/>
                      <a:pt x="261" y="331"/>
                      <a:pt x="326" y="331"/>
                    </a:cubicBezTo>
                    <a:cubicBezTo>
                      <a:pt x="365" y="331"/>
                      <a:pt x="395" y="325"/>
                      <a:pt x="414" y="315"/>
                    </a:cubicBezTo>
                    <a:moveTo>
                      <a:pt x="132" y="287"/>
                    </a:moveTo>
                    <a:cubicBezTo>
                      <a:pt x="128" y="289"/>
                      <a:pt x="121" y="290"/>
                      <a:pt x="112" y="290"/>
                    </a:cubicBezTo>
                    <a:cubicBezTo>
                      <a:pt x="79" y="290"/>
                      <a:pt x="65" y="262"/>
                      <a:pt x="65" y="213"/>
                    </a:cubicBezTo>
                    <a:cubicBezTo>
                      <a:pt x="65" y="167"/>
                      <a:pt x="78" y="136"/>
                      <a:pt x="114" y="136"/>
                    </a:cubicBezTo>
                    <a:cubicBezTo>
                      <a:pt x="121" y="136"/>
                      <a:pt x="127" y="137"/>
                      <a:pt x="132" y="139"/>
                    </a:cubicBezTo>
                    <a:lnTo>
                      <a:pt x="132" y="287"/>
                    </a:lnTo>
                    <a:close/>
                    <a:moveTo>
                      <a:pt x="197" y="315"/>
                    </a:moveTo>
                    <a:cubicBezTo>
                      <a:pt x="197" y="0"/>
                      <a:pt x="197" y="0"/>
                      <a:pt x="197" y="0"/>
                    </a:cubicBezTo>
                    <a:cubicBezTo>
                      <a:pt x="132" y="0"/>
                      <a:pt x="132" y="0"/>
                      <a:pt x="132" y="0"/>
                    </a:cubicBezTo>
                    <a:cubicBezTo>
                      <a:pt x="132" y="103"/>
                      <a:pt x="132" y="103"/>
                      <a:pt x="132" y="103"/>
                    </a:cubicBezTo>
                    <a:cubicBezTo>
                      <a:pt x="124" y="101"/>
                      <a:pt x="113" y="100"/>
                      <a:pt x="99" y="100"/>
                    </a:cubicBezTo>
                    <a:cubicBezTo>
                      <a:pt x="41" y="100"/>
                      <a:pt x="0" y="144"/>
                      <a:pt x="0" y="216"/>
                    </a:cubicBezTo>
                    <a:cubicBezTo>
                      <a:pt x="0" y="291"/>
                      <a:pt x="43" y="331"/>
                      <a:pt x="111" y="331"/>
                    </a:cubicBezTo>
                    <a:cubicBezTo>
                      <a:pt x="150" y="331"/>
                      <a:pt x="177" y="326"/>
                      <a:pt x="197" y="3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3954" y="5085184"/>
              <a:ext cx="3118189" cy="379947"/>
            </a:xfrm>
            <a:prstGeom prst="rect">
              <a:avLst/>
            </a:prstGeom>
          </p:spPr>
        </p:pic>
      </p:grpSp>
      <p:sp>
        <p:nvSpPr>
          <p:cNvPr id="4" name="Titel 3"/>
          <p:cNvSpPr>
            <a:spLocks noGrp="1"/>
          </p:cNvSpPr>
          <p:nvPr>
            <p:ph type="title"/>
          </p:nvPr>
        </p:nvSpPr>
        <p:spPr>
          <a:xfrm>
            <a:off x="457200" y="548680"/>
            <a:ext cx="8229600" cy="1143000"/>
          </a:xfrm>
        </p:spPr>
        <p:txBody>
          <a:bodyPr>
            <a:normAutofit/>
          </a:bodyPr>
          <a:lstStyle>
            <a:lvl1pPr algn="ctr">
              <a:defRPr sz="2800" b="1"/>
            </a:lvl1pPr>
          </a:lstStyle>
          <a:p>
            <a:r>
              <a:rPr lang="nl-NL" smtClean="0"/>
              <a:t>Klik om de stijl te bewerken</a:t>
            </a:r>
            <a:endParaRPr lang="nl-NL"/>
          </a:p>
        </p:txBody>
      </p:sp>
    </p:spTree>
    <p:extLst>
      <p:ext uri="{BB962C8B-B14F-4D97-AF65-F5344CB8AC3E}">
        <p14:creationId xmlns:p14="http://schemas.microsoft.com/office/powerpoint/2010/main" val="166670711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288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asisdia wit met cirkels">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8"/>
          </a:xfrm>
          <a:prstGeom prst="rect">
            <a:avLst/>
          </a:prstGeom>
        </p:spPr>
      </p:pic>
      <p:sp>
        <p:nvSpPr>
          <p:cNvPr id="2" name="Titel 1"/>
          <p:cNvSpPr>
            <a:spLocks noGrp="1"/>
          </p:cNvSpPr>
          <p:nvPr>
            <p:ph type="title"/>
          </p:nvPr>
        </p:nvSpPr>
        <p:spPr>
          <a:xfrm>
            <a:off x="1681336" y="230975"/>
            <a:ext cx="6995120" cy="864096"/>
          </a:xfrm>
        </p:spPr>
        <p:txBody>
          <a:bodyPr anchor="b">
            <a:noAutofit/>
          </a:bodyPr>
          <a:lstStyle>
            <a:lvl1pPr algn="l">
              <a:defRPr sz="2800" b="1">
                <a:solidFill>
                  <a:schemeClr val="accent1"/>
                </a:solidFill>
              </a:defRPr>
            </a:lvl1pPr>
          </a:lstStyle>
          <a:p>
            <a:r>
              <a:rPr lang="nl-NL" dirty="0" smtClean="0"/>
              <a:t>Klik om de stijl te bewerken</a:t>
            </a:r>
            <a:endParaRPr lang="nl-NL" dirty="0"/>
          </a:p>
        </p:txBody>
      </p:sp>
      <p:sp>
        <p:nvSpPr>
          <p:cNvPr id="3" name="Tijdelijke aanduiding voor inhoud 2"/>
          <p:cNvSpPr>
            <a:spLocks noGrp="1"/>
          </p:cNvSpPr>
          <p:nvPr>
            <p:ph idx="1"/>
          </p:nvPr>
        </p:nvSpPr>
        <p:spPr>
          <a:xfrm>
            <a:off x="971600" y="1556792"/>
            <a:ext cx="7715200" cy="4569371"/>
          </a:xfrm>
        </p:spPr>
        <p:txBody>
          <a:bodyPr>
            <a:normAutofit/>
          </a:bodyPr>
          <a:lstStyle>
            <a:lvl1pPr marL="0" indent="0">
              <a:buNone/>
              <a:defRPr sz="2000"/>
            </a:lvl1pPr>
            <a:lvl2pPr marL="177800" indent="-177800">
              <a:buFont typeface="Arial" panose="020B0604020202020204" pitchFamily="34" charset="0"/>
              <a:buChar char="•"/>
              <a:defRPr sz="2000"/>
            </a:lvl2pPr>
            <a:lvl3pPr marL="355600" indent="-177800">
              <a:defRPr sz="2000"/>
            </a:lvl3pPr>
            <a:lvl4pPr marL="449263" indent="-177800">
              <a:defRPr sz="2000"/>
            </a:lvl4pPr>
            <a:lvl5pPr marL="627063" indent="-177800">
              <a:defRPr sz="20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10"/>
          </p:nvPr>
        </p:nvSpPr>
        <p:spPr/>
        <p:txBody>
          <a:bodyPr/>
          <a:lstStyle/>
          <a:p>
            <a:fld id="{BC1204EA-3C67-4B4A-B044-8CBC91EF3404}" type="datetimeFigureOut">
              <a:rPr lang="nl-NL" smtClean="0"/>
              <a:t>4-6-2023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0DA6DDE-0033-49FF-BBC5-0D5ABC2DA1E7}" type="slidenum">
              <a:rPr lang="nl-NL" smtClean="0"/>
              <a:t>‹nr.›</a:t>
            </a:fld>
            <a:endParaRPr lang="nl-NL"/>
          </a:p>
        </p:txBody>
      </p:sp>
    </p:spTree>
    <p:extLst>
      <p:ext uri="{BB962C8B-B14F-4D97-AF65-F5344CB8AC3E}">
        <p14:creationId xmlns:p14="http://schemas.microsoft.com/office/powerpoint/2010/main" val="1902900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204EA-3C67-4B4A-B044-8CBC91EF3404}" type="datetimeFigureOut">
              <a:rPr lang="nl-NL" smtClean="0"/>
              <a:t>4-6-2023</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A6DDE-0033-49FF-BBC5-0D5ABC2DA1E7}" type="slidenum">
              <a:rPr lang="nl-NL" smtClean="0"/>
              <a:t>‹nr.›</a:t>
            </a:fld>
            <a:endParaRPr lang="nl-NL"/>
          </a:p>
        </p:txBody>
      </p:sp>
    </p:spTree>
    <p:extLst>
      <p:ext uri="{BB962C8B-B14F-4D97-AF65-F5344CB8AC3E}">
        <p14:creationId xmlns:p14="http://schemas.microsoft.com/office/powerpoint/2010/main" val="35427805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5" r:id="rId3"/>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177800" indent="-1778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youtu.be/P9fLDfcU_2A"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
            </a:r>
            <a:br>
              <a:rPr lang="nl-NL" dirty="0" smtClean="0"/>
            </a:br>
            <a:r>
              <a:rPr lang="nl-NL" dirty="0"/>
              <a:t/>
            </a:r>
            <a:br>
              <a:rPr lang="nl-NL" dirty="0"/>
            </a:br>
            <a:endParaRPr lang="nl-NL" dirty="0"/>
          </a:p>
        </p:txBody>
      </p:sp>
      <p:sp>
        <p:nvSpPr>
          <p:cNvPr id="3" name="Rechthoek 2"/>
          <p:cNvSpPr/>
          <p:nvPr/>
        </p:nvSpPr>
        <p:spPr>
          <a:xfrm>
            <a:off x="2286000" y="260648"/>
            <a:ext cx="4572000" cy="2246769"/>
          </a:xfrm>
          <a:prstGeom prst="rect">
            <a:avLst/>
          </a:prstGeom>
        </p:spPr>
        <p:txBody>
          <a:bodyPr>
            <a:spAutoFit/>
          </a:bodyPr>
          <a:lstStyle/>
          <a:p>
            <a:pPr algn="ctr"/>
            <a:r>
              <a:rPr lang="nl-NL" sz="2800" b="1" dirty="0" smtClean="0">
                <a:solidFill>
                  <a:srgbClr val="00A590"/>
                </a:solidFill>
                <a:ea typeface="+mj-ea"/>
                <a:cs typeface="+mj-cs"/>
              </a:rPr>
              <a:t>LC opdracht</a:t>
            </a:r>
          </a:p>
          <a:p>
            <a:pPr algn="ctr"/>
            <a:r>
              <a:rPr lang="nl-NL" sz="2800" b="1" dirty="0">
                <a:solidFill>
                  <a:srgbClr val="00A590"/>
                </a:solidFill>
                <a:ea typeface="+mj-ea"/>
                <a:cs typeface="+mj-cs"/>
              </a:rPr>
              <a:t>Motivatie </a:t>
            </a:r>
            <a:r>
              <a:rPr lang="nl-NL" sz="2800" b="1" dirty="0" smtClean="0">
                <a:solidFill>
                  <a:srgbClr val="00A590"/>
                </a:solidFill>
                <a:ea typeface="+mj-ea"/>
                <a:cs typeface="+mj-cs"/>
              </a:rPr>
              <a:t>(interventies) &amp; </a:t>
            </a:r>
            <a:r>
              <a:rPr lang="nl-NL" sz="2800" b="1" dirty="0">
                <a:solidFill>
                  <a:srgbClr val="00A590"/>
                </a:solidFill>
                <a:ea typeface="+mj-ea"/>
                <a:cs typeface="+mj-cs"/>
              </a:rPr>
              <a:t>het onderwijsconcept </a:t>
            </a:r>
          </a:p>
          <a:p>
            <a:pPr algn="ctr"/>
            <a:r>
              <a:rPr lang="nl-NL" sz="2800" b="1" dirty="0">
                <a:solidFill>
                  <a:srgbClr val="00A590"/>
                </a:solidFill>
                <a:ea typeface="+mj-ea"/>
                <a:cs typeface="+mj-cs"/>
              </a:rPr>
              <a:t>Leren op maat BBL</a:t>
            </a:r>
          </a:p>
          <a:p>
            <a:pPr algn="ctr"/>
            <a:endParaRPr lang="nl-NL" sz="2800" b="1" dirty="0" smtClean="0">
              <a:solidFill>
                <a:srgbClr val="00A590"/>
              </a:solidFill>
              <a:ea typeface="+mj-ea"/>
              <a:cs typeface="+mj-cs"/>
            </a:endParaRPr>
          </a:p>
        </p:txBody>
      </p:sp>
    </p:spTree>
    <p:extLst>
      <p:ext uri="{BB962C8B-B14F-4D97-AF65-F5344CB8AC3E}">
        <p14:creationId xmlns:p14="http://schemas.microsoft.com/office/powerpoint/2010/main" val="1531543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Infographic</a:t>
            </a:r>
            <a:endParaRPr lang="nl-NL"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6016" y="332656"/>
            <a:ext cx="2592288" cy="6418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7875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1680" y="332656"/>
            <a:ext cx="6995120" cy="864096"/>
          </a:xfrm>
        </p:spPr>
        <p:txBody>
          <a:bodyPr/>
          <a:lstStyle/>
          <a:p>
            <a:r>
              <a:rPr lang="nl-NL" dirty="0" smtClean="0"/>
              <a:t>Meten is weten – de vakken &amp; de instructie/les</a:t>
            </a:r>
            <a:endParaRPr lang="nl-NL" dirty="0"/>
          </a:p>
        </p:txBody>
      </p:sp>
      <p:sp>
        <p:nvSpPr>
          <p:cNvPr id="3" name="Tijdelijke aanduiding voor inhoud 2"/>
          <p:cNvSpPr>
            <a:spLocks noGrp="1"/>
          </p:cNvSpPr>
          <p:nvPr>
            <p:ph idx="1"/>
          </p:nvPr>
        </p:nvSpPr>
        <p:spPr/>
        <p:txBody>
          <a:bodyPr/>
          <a:lstStyle/>
          <a:p>
            <a:r>
              <a:rPr lang="nl-NL" dirty="0" smtClean="0"/>
              <a:t>0-meting november 2022- meting mei 2023- nieuwe schooljaar </a:t>
            </a:r>
            <a:endParaRPr lang="nl-NL" dirty="0"/>
          </a:p>
        </p:txBody>
      </p:sp>
      <p:graphicFrame>
        <p:nvGraphicFramePr>
          <p:cNvPr id="5" name="Grafiek 4"/>
          <p:cNvGraphicFramePr>
            <a:graphicFrameLocks/>
          </p:cNvGraphicFramePr>
          <p:nvPr>
            <p:extLst>
              <p:ext uri="{D42A27DB-BD31-4B8C-83A1-F6EECF244321}">
                <p14:modId xmlns:p14="http://schemas.microsoft.com/office/powerpoint/2010/main" val="1324288324"/>
              </p:ext>
            </p:extLst>
          </p:nvPr>
        </p:nvGraphicFramePr>
        <p:xfrm>
          <a:off x="971600" y="1988840"/>
          <a:ext cx="6264696"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4" name="Tekstvak 3"/>
          <p:cNvSpPr txBox="1"/>
          <p:nvPr/>
        </p:nvSpPr>
        <p:spPr>
          <a:xfrm>
            <a:off x="6607727" y="2194475"/>
            <a:ext cx="1967205" cy="369332"/>
          </a:xfrm>
          <a:prstGeom prst="rect">
            <a:avLst/>
          </a:prstGeom>
          <a:noFill/>
        </p:spPr>
        <p:txBody>
          <a:bodyPr wrap="none" rtlCol="0">
            <a:spAutoFit/>
          </a:bodyPr>
          <a:lstStyle/>
          <a:p>
            <a:r>
              <a:rPr lang="nl-NL" dirty="0" smtClean="0"/>
              <a:t>Gemiddelde cijfers</a:t>
            </a:r>
          </a:p>
        </p:txBody>
      </p:sp>
      <p:sp>
        <p:nvSpPr>
          <p:cNvPr id="6" name="Tekstvak 5"/>
          <p:cNvSpPr txBox="1"/>
          <p:nvPr/>
        </p:nvSpPr>
        <p:spPr>
          <a:xfrm>
            <a:off x="6610431" y="2559464"/>
            <a:ext cx="2563522" cy="923330"/>
          </a:xfrm>
          <a:prstGeom prst="rect">
            <a:avLst/>
          </a:prstGeom>
          <a:noFill/>
        </p:spPr>
        <p:txBody>
          <a:bodyPr wrap="none" rtlCol="0">
            <a:spAutoFit/>
          </a:bodyPr>
          <a:lstStyle/>
          <a:p>
            <a:r>
              <a:rPr lang="nl-NL" dirty="0" smtClean="0"/>
              <a:t>Respondenten: </a:t>
            </a:r>
          </a:p>
          <a:p>
            <a:r>
              <a:rPr lang="nl-NL" dirty="0" smtClean="0"/>
              <a:t>0- </a:t>
            </a:r>
            <a:r>
              <a:rPr lang="nl-NL" dirty="0"/>
              <a:t>meting 17 studenten </a:t>
            </a:r>
            <a:endParaRPr lang="nl-NL" dirty="0" smtClean="0"/>
          </a:p>
          <a:p>
            <a:r>
              <a:rPr lang="nl-NL" dirty="0" smtClean="0"/>
              <a:t>meting </a:t>
            </a:r>
            <a:r>
              <a:rPr lang="nl-NL" dirty="0"/>
              <a:t>mei 16 studenten</a:t>
            </a:r>
          </a:p>
        </p:txBody>
      </p:sp>
    </p:spTree>
    <p:extLst>
      <p:ext uri="{BB962C8B-B14F-4D97-AF65-F5344CB8AC3E}">
        <p14:creationId xmlns:p14="http://schemas.microsoft.com/office/powerpoint/2010/main" val="1557922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1680" y="404664"/>
            <a:ext cx="6995120" cy="864096"/>
          </a:xfrm>
        </p:spPr>
        <p:txBody>
          <a:bodyPr/>
          <a:lstStyle/>
          <a:p>
            <a:r>
              <a:rPr lang="nl-NL" dirty="0"/>
              <a:t>Meten is weten – de </a:t>
            </a:r>
            <a:r>
              <a:rPr lang="nl-NL" dirty="0" smtClean="0"/>
              <a:t>student in de groep</a:t>
            </a:r>
            <a:endParaRPr lang="nl-NL" dirty="0"/>
          </a:p>
        </p:txBody>
      </p:sp>
      <p:sp>
        <p:nvSpPr>
          <p:cNvPr id="3" name="Tijdelijke aanduiding voor inhoud 2"/>
          <p:cNvSpPr>
            <a:spLocks noGrp="1"/>
          </p:cNvSpPr>
          <p:nvPr>
            <p:ph idx="1"/>
          </p:nvPr>
        </p:nvSpPr>
        <p:spPr>
          <a:xfrm>
            <a:off x="1043608" y="1556792"/>
            <a:ext cx="7715200" cy="4569371"/>
          </a:xfrm>
        </p:spPr>
        <p:txBody>
          <a:bodyPr/>
          <a:lstStyle/>
          <a:p>
            <a:r>
              <a:rPr lang="nl-NL" dirty="0"/>
              <a:t>0-meting november 2022- </a:t>
            </a:r>
            <a:r>
              <a:rPr lang="nl-NL" dirty="0" smtClean="0"/>
              <a:t>meting </a:t>
            </a:r>
            <a:r>
              <a:rPr lang="nl-NL" dirty="0"/>
              <a:t>mei </a:t>
            </a:r>
            <a:r>
              <a:rPr lang="nl-NL" dirty="0" smtClean="0"/>
              <a:t>2023- nieuwe schooljaar </a:t>
            </a:r>
            <a:endParaRPr lang="nl-NL" dirty="0"/>
          </a:p>
          <a:p>
            <a:endParaRPr lang="nl-NL" dirty="0"/>
          </a:p>
        </p:txBody>
      </p:sp>
      <p:graphicFrame>
        <p:nvGraphicFramePr>
          <p:cNvPr id="5" name="Grafiek 4"/>
          <p:cNvGraphicFramePr>
            <a:graphicFrameLocks/>
          </p:cNvGraphicFramePr>
          <p:nvPr>
            <p:extLst>
              <p:ext uri="{D42A27DB-BD31-4B8C-83A1-F6EECF244321}">
                <p14:modId xmlns:p14="http://schemas.microsoft.com/office/powerpoint/2010/main" val="4213583903"/>
              </p:ext>
            </p:extLst>
          </p:nvPr>
        </p:nvGraphicFramePr>
        <p:xfrm>
          <a:off x="1187624" y="2060848"/>
          <a:ext cx="6480720" cy="4680520"/>
        </p:xfrm>
        <a:graphic>
          <a:graphicData uri="http://schemas.openxmlformats.org/drawingml/2006/chart">
            <c:chart xmlns:c="http://schemas.openxmlformats.org/drawingml/2006/chart" xmlns:r="http://schemas.openxmlformats.org/officeDocument/2006/relationships" r:id="rId2"/>
          </a:graphicData>
        </a:graphic>
      </p:graphicFrame>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988839"/>
            <a:ext cx="4572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117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pic>
        <p:nvPicPr>
          <p:cNvPr id="10" name="Tijdelijke aanduiding voor inhoud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20688" y="0"/>
            <a:ext cx="12194169" cy="6858000"/>
          </a:xfrm>
        </p:spPr>
      </p:pic>
    </p:spTree>
    <p:extLst>
      <p:ext uri="{BB962C8B-B14F-4D97-AF65-F5344CB8AC3E}">
        <p14:creationId xmlns:p14="http://schemas.microsoft.com/office/powerpoint/2010/main" val="3695651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Conclusie</a:t>
            </a:r>
            <a:endParaRPr lang="nl-NL" dirty="0"/>
          </a:p>
        </p:txBody>
      </p:sp>
      <p:sp>
        <p:nvSpPr>
          <p:cNvPr id="3" name="Tijdelijke aanduiding voor inhoud 2"/>
          <p:cNvSpPr>
            <a:spLocks noGrp="1"/>
          </p:cNvSpPr>
          <p:nvPr>
            <p:ph idx="1"/>
          </p:nvPr>
        </p:nvSpPr>
        <p:spPr>
          <a:xfrm>
            <a:off x="971600" y="1412776"/>
            <a:ext cx="7715200" cy="4713387"/>
          </a:xfrm>
        </p:spPr>
        <p:txBody>
          <a:bodyPr>
            <a:normAutofit fontScale="92500" lnSpcReduction="20000"/>
          </a:bodyPr>
          <a:lstStyle/>
          <a:p>
            <a:pPr marL="342900" indent="-342900">
              <a:buFontTx/>
              <a:buChar char="-"/>
            </a:pPr>
            <a:r>
              <a:rPr lang="nl-NL" dirty="0" smtClean="0"/>
              <a:t>Geen causaal verband tussen inzet interventies en </a:t>
            </a:r>
            <a:r>
              <a:rPr lang="nl-NL" dirty="0" smtClean="0"/>
              <a:t>motivatie/aanwezigheid</a:t>
            </a:r>
            <a:r>
              <a:rPr lang="nl-NL" dirty="0" smtClean="0"/>
              <a:t>, wel een relatie</a:t>
            </a:r>
            <a:r>
              <a:rPr lang="nl-NL" dirty="0" smtClean="0"/>
              <a:t> </a:t>
            </a:r>
            <a:endParaRPr lang="nl-NL" dirty="0" smtClean="0"/>
          </a:p>
          <a:p>
            <a:pPr marL="342900" indent="-342900">
              <a:buFontTx/>
              <a:buChar char="-"/>
            </a:pPr>
            <a:r>
              <a:rPr lang="nl-NL" dirty="0" smtClean="0"/>
              <a:t>In </a:t>
            </a:r>
            <a:r>
              <a:rPr lang="nl-NL" dirty="0"/>
              <a:t>het algemeen is de waardering door studenten </a:t>
            </a:r>
            <a:r>
              <a:rPr lang="nl-NL" dirty="0" smtClean="0"/>
              <a:t>op </a:t>
            </a:r>
            <a:r>
              <a:rPr lang="nl-NL" dirty="0"/>
              <a:t>alle topics van ROC Spiegel- </a:t>
            </a:r>
            <a:r>
              <a:rPr lang="nl-NL" dirty="0" smtClean="0"/>
              <a:t>enquête t.o.v</a:t>
            </a:r>
            <a:r>
              <a:rPr lang="nl-NL" dirty="0"/>
              <a:t>. de 0-meting, </a:t>
            </a:r>
            <a:r>
              <a:rPr lang="nl-NL" dirty="0" smtClean="0"/>
              <a:t>wel toegenomen.</a:t>
            </a:r>
          </a:p>
          <a:p>
            <a:pPr marL="342900" indent="-342900">
              <a:buFontTx/>
              <a:buChar char="-"/>
            </a:pPr>
            <a:r>
              <a:rPr lang="nl-NL" dirty="0" smtClean="0"/>
              <a:t>Naast de inzet van interventies spelen ook andere factoren een rol. </a:t>
            </a:r>
          </a:p>
          <a:p>
            <a:endParaRPr lang="nl-NL" dirty="0"/>
          </a:p>
          <a:p>
            <a:r>
              <a:rPr lang="nl-NL" dirty="0" smtClean="0"/>
              <a:t>Studenten geven aan dat zij de Buddy-interventies onder meer afwisselend, vernieuwend, gezellig en goed vinden en waarderen de werkvormen. Afwisseling tussen zelfstandig werken en werken in buddy-groepen wordt ook meerdere keren benoemd.</a:t>
            </a:r>
          </a:p>
          <a:p>
            <a:endParaRPr lang="nl-NL" dirty="0" smtClean="0"/>
          </a:p>
          <a:p>
            <a:r>
              <a:rPr lang="nl-NL" dirty="0" smtClean="0"/>
              <a:t>Opvallend: studenten volgen de aangeboden Buddy- interventies (later op de lesdag) maar sommigen beginnen de lesdag dan ook later.</a:t>
            </a:r>
          </a:p>
          <a:p>
            <a:r>
              <a:rPr lang="nl-NL" dirty="0" smtClean="0"/>
              <a:t>Verder onderzoek nodig! </a:t>
            </a:r>
            <a:endParaRPr lang="nl-NL" dirty="0"/>
          </a:p>
          <a:p>
            <a:endParaRPr lang="nl-NL" dirty="0" smtClean="0"/>
          </a:p>
          <a:p>
            <a:endParaRPr lang="nl-NL" dirty="0"/>
          </a:p>
          <a:p>
            <a:r>
              <a:rPr lang="nl-NL" dirty="0" smtClean="0"/>
              <a:t>Trots! </a:t>
            </a:r>
            <a:endParaRPr lang="nl-NL"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202" y="4956619"/>
            <a:ext cx="2462252" cy="184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0006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Aanbevelingen</a:t>
            </a:r>
            <a:endParaRPr lang="nl-NL" dirty="0"/>
          </a:p>
        </p:txBody>
      </p:sp>
      <p:sp>
        <p:nvSpPr>
          <p:cNvPr id="3" name="Tijdelijke aanduiding voor inhoud 2"/>
          <p:cNvSpPr>
            <a:spLocks noGrp="1"/>
          </p:cNvSpPr>
          <p:nvPr>
            <p:ph idx="1"/>
          </p:nvPr>
        </p:nvSpPr>
        <p:spPr/>
        <p:txBody>
          <a:bodyPr>
            <a:normAutofit/>
          </a:bodyPr>
          <a:lstStyle/>
          <a:p>
            <a:endParaRPr lang="nl-NL" dirty="0"/>
          </a:p>
          <a:p>
            <a:pPr marL="342900" indent="-342900">
              <a:buFontTx/>
              <a:buChar char="-"/>
            </a:pPr>
            <a:r>
              <a:rPr lang="nl-NL" dirty="0"/>
              <a:t>Ontwikkeling nieuwe interventies &amp; verbeteren reeds ontwikkelde </a:t>
            </a:r>
            <a:r>
              <a:rPr lang="nl-NL" dirty="0" smtClean="0"/>
              <a:t>interventies</a:t>
            </a:r>
          </a:p>
          <a:p>
            <a:pPr marL="342900" indent="-342900">
              <a:buFontTx/>
              <a:buChar char="-"/>
            </a:pPr>
            <a:endParaRPr lang="nl-NL" dirty="0" smtClean="0"/>
          </a:p>
          <a:p>
            <a:pPr marL="342900" indent="-342900">
              <a:buFontTx/>
              <a:buChar char="-"/>
            </a:pPr>
            <a:r>
              <a:rPr lang="nl-NL" dirty="0"/>
              <a:t>Minimaal 1x per maand inzetten van </a:t>
            </a:r>
            <a:r>
              <a:rPr lang="nl-NL" dirty="0" smtClean="0"/>
              <a:t>Buddy-interventie</a:t>
            </a:r>
            <a:endParaRPr lang="nl-NL" dirty="0"/>
          </a:p>
          <a:p>
            <a:endParaRPr lang="nl-NL" dirty="0"/>
          </a:p>
          <a:p>
            <a:pPr marL="342900" indent="-342900">
              <a:buFontTx/>
              <a:buChar char="-"/>
            </a:pPr>
            <a:r>
              <a:rPr lang="nl-NL" dirty="0" smtClean="0"/>
              <a:t>Team: kennissessie en ervaringslesbezoeken (Flitsbezoeken) tijdens </a:t>
            </a:r>
            <a:r>
              <a:rPr lang="nl-NL" dirty="0" err="1" smtClean="0"/>
              <a:t>Leerlab</a:t>
            </a:r>
            <a:r>
              <a:rPr lang="nl-NL" dirty="0" smtClean="0"/>
              <a:t> -&gt; vergroten CTE en Leren op maat plek geven in de opleidingen</a:t>
            </a:r>
          </a:p>
          <a:p>
            <a:pPr marL="342900" indent="-342900">
              <a:buFontTx/>
              <a:buChar char="-"/>
            </a:pPr>
            <a:endParaRPr lang="nl-NL" dirty="0"/>
          </a:p>
          <a:p>
            <a:pPr marL="342900" indent="-342900">
              <a:buFontTx/>
              <a:buChar char="-"/>
            </a:pPr>
            <a:r>
              <a:rPr lang="nl-NL" dirty="0"/>
              <a:t>Betrokkenheid vergroten van docenten die lesgeven binnen het LOM onderwijsconcept door gebruik van </a:t>
            </a:r>
            <a:r>
              <a:rPr lang="nl-NL" dirty="0" err="1"/>
              <a:t>leanboard</a:t>
            </a:r>
            <a:r>
              <a:rPr lang="nl-NL" dirty="0"/>
              <a:t>/proces verbeteringsbord.</a:t>
            </a:r>
          </a:p>
          <a:p>
            <a:pPr marL="342900" indent="-342900">
              <a:buFontTx/>
              <a:buChar char="-"/>
            </a:pPr>
            <a:endParaRPr lang="nl-NL" dirty="0" smtClean="0"/>
          </a:p>
          <a:p>
            <a:pPr marL="342900" indent="-342900">
              <a:buFontTx/>
              <a:buChar char="-"/>
            </a:pPr>
            <a:endParaRPr lang="nl-NL" dirty="0"/>
          </a:p>
          <a:p>
            <a:endParaRPr lang="nl-NL" dirty="0" smtClean="0"/>
          </a:p>
          <a:p>
            <a:pPr marL="342900" indent="-342900">
              <a:buFontTx/>
              <a:buChar char="-"/>
            </a:pPr>
            <a:endParaRPr lang="nl-NL" dirty="0"/>
          </a:p>
          <a:p>
            <a:pPr marL="342900" indent="-342900">
              <a:buFontTx/>
              <a:buChar char="-"/>
            </a:pPr>
            <a:endParaRPr lang="nl-NL" dirty="0"/>
          </a:p>
        </p:txBody>
      </p:sp>
    </p:spTree>
    <p:extLst>
      <p:ext uri="{BB962C8B-B14F-4D97-AF65-F5344CB8AC3E}">
        <p14:creationId xmlns:p14="http://schemas.microsoft.com/office/powerpoint/2010/main" val="2318468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Aanbevelingen</a:t>
            </a:r>
            <a:endParaRPr lang="nl-NL" dirty="0"/>
          </a:p>
        </p:txBody>
      </p:sp>
      <p:sp>
        <p:nvSpPr>
          <p:cNvPr id="3" name="Tijdelijke aanduiding voor inhoud 2"/>
          <p:cNvSpPr>
            <a:spLocks noGrp="1"/>
          </p:cNvSpPr>
          <p:nvPr>
            <p:ph idx="1"/>
          </p:nvPr>
        </p:nvSpPr>
        <p:spPr/>
        <p:txBody>
          <a:bodyPr/>
          <a:lstStyle/>
          <a:p>
            <a:pPr marL="342900" indent="-342900">
              <a:buFontTx/>
              <a:buChar char="-"/>
            </a:pPr>
            <a:endParaRPr lang="nl-NL" dirty="0"/>
          </a:p>
          <a:p>
            <a:pPr marL="342900" indent="-342900">
              <a:buFontTx/>
              <a:buChar char="-"/>
            </a:pPr>
            <a:r>
              <a:rPr lang="nl-NL" dirty="0"/>
              <a:t>Creëren van een brede sterke leercultuur LLO -&gt; samen met bedrijfsleven/leerbedrijven input geven aan Leren op maat en ontwikkeling interventies -&gt; </a:t>
            </a:r>
            <a:r>
              <a:rPr lang="nl-NL" dirty="0" smtClean="0"/>
              <a:t>Herfst-bijeenkomst voor </a:t>
            </a:r>
            <a:r>
              <a:rPr lang="nl-NL" dirty="0"/>
              <a:t>alle leerbedrijven</a:t>
            </a:r>
            <a:r>
              <a:rPr lang="nl-NL" dirty="0" smtClean="0"/>
              <a:t>.</a:t>
            </a:r>
          </a:p>
          <a:p>
            <a:pPr marL="342900" indent="-342900">
              <a:buFontTx/>
              <a:buChar char="-"/>
            </a:pPr>
            <a:endParaRPr lang="nl-NL" dirty="0" smtClean="0"/>
          </a:p>
          <a:p>
            <a:pPr marL="342900" indent="-342900">
              <a:buFontTx/>
              <a:buChar char="-"/>
            </a:pPr>
            <a:r>
              <a:rPr lang="nl-NL" dirty="0" smtClean="0"/>
              <a:t>Onderzoek naar behoeften studenten m.b.t. inhoud dagprogramma, i.v.m. aanwezigheid/tijden </a:t>
            </a:r>
          </a:p>
          <a:p>
            <a:pPr marL="342900" indent="-342900">
              <a:buFontTx/>
              <a:buChar char="-"/>
            </a:pPr>
            <a:endParaRPr lang="nl-NL" dirty="0"/>
          </a:p>
          <a:p>
            <a:pPr marL="342900" indent="-342900">
              <a:buFontTx/>
              <a:buChar char="-"/>
            </a:pPr>
            <a:r>
              <a:rPr lang="nl-NL" dirty="0" smtClean="0"/>
              <a:t>Continu proces van kwaliteitsverbetering door het verzamelen van data</a:t>
            </a:r>
            <a:endParaRPr lang="nl-NL" dirty="0"/>
          </a:p>
          <a:p>
            <a:endParaRPr lang="nl-NL" dirty="0"/>
          </a:p>
        </p:txBody>
      </p:sp>
    </p:spTree>
    <p:extLst>
      <p:ext uri="{BB962C8B-B14F-4D97-AF65-F5344CB8AC3E}">
        <p14:creationId xmlns:p14="http://schemas.microsoft.com/office/powerpoint/2010/main" val="4247993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Data &amp; borging</a:t>
            </a:r>
          </a:p>
        </p:txBody>
      </p:sp>
      <p:sp>
        <p:nvSpPr>
          <p:cNvPr id="3" name="Tijdelijke aanduiding voor inhoud 2"/>
          <p:cNvSpPr>
            <a:spLocks noGrp="1"/>
          </p:cNvSpPr>
          <p:nvPr>
            <p:ph idx="1"/>
          </p:nvPr>
        </p:nvSpPr>
        <p:spPr/>
        <p:txBody>
          <a:bodyPr>
            <a:normAutofit fontScale="92500" lnSpcReduction="10000"/>
          </a:bodyPr>
          <a:lstStyle/>
          <a:p>
            <a:r>
              <a:rPr lang="nl-NL" dirty="0" smtClean="0"/>
              <a:t>-Verzamelen van </a:t>
            </a:r>
            <a:r>
              <a:rPr lang="nl-NL" dirty="0"/>
              <a:t>data om onderwijs samen met de studenten beter te maken. </a:t>
            </a:r>
            <a:endParaRPr lang="nl-NL" dirty="0" smtClean="0"/>
          </a:p>
          <a:p>
            <a:r>
              <a:rPr lang="nl-NL" dirty="0" smtClean="0"/>
              <a:t>	-ROC Spiegel- enquête</a:t>
            </a:r>
          </a:p>
          <a:p>
            <a:r>
              <a:rPr lang="nl-NL" dirty="0" smtClean="0"/>
              <a:t>	-Tips </a:t>
            </a:r>
            <a:r>
              <a:rPr lang="nl-NL" dirty="0"/>
              <a:t>&amp; tops </a:t>
            </a:r>
            <a:r>
              <a:rPr lang="nl-NL" dirty="0" smtClean="0"/>
              <a:t>formulier </a:t>
            </a:r>
          </a:p>
          <a:p>
            <a:r>
              <a:rPr lang="nl-NL" dirty="0" smtClean="0"/>
              <a:t>	-Groepsgesprekken met studenten 1x per Q</a:t>
            </a:r>
          </a:p>
          <a:p>
            <a:endParaRPr lang="nl-NL" dirty="0"/>
          </a:p>
          <a:p>
            <a:r>
              <a:rPr lang="nl-NL" dirty="0" smtClean="0"/>
              <a:t>-Inzet van </a:t>
            </a:r>
            <a:r>
              <a:rPr lang="nl-NL" dirty="0" err="1"/>
              <a:t>leanboard</a:t>
            </a:r>
            <a:r>
              <a:rPr lang="nl-NL" dirty="0"/>
              <a:t>/proces </a:t>
            </a:r>
            <a:r>
              <a:rPr lang="nl-NL" dirty="0" smtClean="0"/>
              <a:t>verbeteringsbord bij docenten die lesgeven op de BBL lesdag in Gorinchem. </a:t>
            </a:r>
          </a:p>
          <a:p>
            <a:r>
              <a:rPr lang="nl-NL" dirty="0" smtClean="0"/>
              <a:t>Snel informeren</a:t>
            </a:r>
          </a:p>
          <a:p>
            <a:r>
              <a:rPr lang="nl-NL" dirty="0" smtClean="0"/>
              <a:t>Terugblik </a:t>
            </a:r>
          </a:p>
          <a:p>
            <a:r>
              <a:rPr lang="nl-NL" dirty="0" smtClean="0"/>
              <a:t>Feedback </a:t>
            </a:r>
          </a:p>
          <a:p>
            <a:r>
              <a:rPr lang="nl-NL" dirty="0" smtClean="0"/>
              <a:t>Vergroten betrokkenheid succes LOM</a:t>
            </a:r>
          </a:p>
          <a:p>
            <a:r>
              <a:rPr lang="nl-NL" dirty="0" smtClean="0"/>
              <a:t>Inzicht in ‘wanneer de lampjes gaan branden’</a:t>
            </a:r>
          </a:p>
          <a:p>
            <a:r>
              <a:rPr lang="nl-NL" dirty="0" smtClean="0"/>
              <a:t>Vergroten collectief geloof impact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839077"/>
            <a:ext cx="3529136" cy="192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728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692696"/>
            <a:ext cx="7609188" cy="564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997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
            </a:r>
            <a:br>
              <a:rPr lang="nl-NL" dirty="0" smtClean="0"/>
            </a:br>
            <a:r>
              <a:rPr lang="nl-NL" dirty="0"/>
              <a:t/>
            </a:r>
            <a:br>
              <a:rPr lang="nl-NL" dirty="0"/>
            </a:br>
            <a:endParaRPr lang="nl-NL" dirty="0"/>
          </a:p>
        </p:txBody>
      </p:sp>
    </p:spTree>
    <p:extLst>
      <p:ext uri="{BB962C8B-B14F-4D97-AF65-F5344CB8AC3E}">
        <p14:creationId xmlns:p14="http://schemas.microsoft.com/office/powerpoint/2010/main" val="2196419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Wanneer gaat jouw lampje aan?</a:t>
            </a:r>
            <a:endParaRPr lang="nl-NL" dirty="0"/>
          </a:p>
        </p:txBody>
      </p:sp>
      <p:sp>
        <p:nvSpPr>
          <p:cNvPr id="3" name="Tijdelijke aanduiding voor inhoud 2"/>
          <p:cNvSpPr>
            <a:spLocks noGrp="1"/>
          </p:cNvSpPr>
          <p:nvPr>
            <p:ph idx="1"/>
          </p:nvPr>
        </p:nvSpPr>
        <p:spPr/>
        <p:txBody>
          <a:bodyPr/>
          <a:lstStyle/>
          <a:p>
            <a:endParaRPr lang="nl-NL" dirty="0" smtClean="0"/>
          </a:p>
          <a:p>
            <a:endParaRPr lang="nl-NL" dirty="0"/>
          </a:p>
          <a:p>
            <a:endParaRPr lang="nl-NL" dirty="0" smtClean="0"/>
          </a:p>
          <a:p>
            <a:endParaRPr lang="nl-NL" dirty="0"/>
          </a:p>
          <a:p>
            <a:endParaRPr lang="nl-NL" dirty="0" smtClean="0"/>
          </a:p>
          <a:p>
            <a:endParaRPr lang="nl-NL" dirty="0"/>
          </a:p>
          <a:p>
            <a:endParaRPr lang="nl-NL" dirty="0" smtClean="0"/>
          </a:p>
          <a:p>
            <a:endParaRPr lang="nl-NL" dirty="0"/>
          </a:p>
          <a:p>
            <a:endParaRPr lang="nl-NL"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2130425"/>
            <a:ext cx="4560887"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237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Ontwikkelingen- MBO 2030</a:t>
            </a:r>
            <a:endParaRPr lang="nl-NL" dirty="0"/>
          </a:p>
        </p:txBody>
      </p:sp>
      <p:sp>
        <p:nvSpPr>
          <p:cNvPr id="3" name="Tijdelijke aanduiding voor inhoud 2"/>
          <p:cNvSpPr>
            <a:spLocks noGrp="1"/>
          </p:cNvSpPr>
          <p:nvPr>
            <p:ph idx="1"/>
          </p:nvPr>
        </p:nvSpPr>
        <p:spPr/>
        <p:txBody>
          <a:bodyPr/>
          <a:lstStyle/>
          <a:p>
            <a:endParaRPr lang="nl-NL" dirty="0" smtClean="0"/>
          </a:p>
          <a:p>
            <a:r>
              <a:rPr lang="nl-NL" dirty="0" smtClean="0"/>
              <a:t>Toekomstbestendig onderwijs</a:t>
            </a:r>
          </a:p>
          <a:p>
            <a:endParaRPr lang="nl-NL" dirty="0"/>
          </a:p>
          <a:p>
            <a:r>
              <a:rPr lang="nl-NL" dirty="0" smtClean="0"/>
              <a:t>Leven </a:t>
            </a:r>
            <a:r>
              <a:rPr lang="nl-NL" dirty="0"/>
              <a:t>lang </a:t>
            </a:r>
            <a:r>
              <a:rPr lang="nl-NL" dirty="0" smtClean="0"/>
              <a:t>ontwikkelen- derde leerweg - VSV</a:t>
            </a:r>
            <a:endParaRPr lang="nl-NL" dirty="0"/>
          </a:p>
          <a:p>
            <a:endParaRPr lang="nl-NL" dirty="0" smtClean="0"/>
          </a:p>
          <a:p>
            <a:endParaRPr lang="nl-NL" dirty="0"/>
          </a:p>
          <a:p>
            <a:r>
              <a:rPr lang="nl-NL" dirty="0" smtClean="0"/>
              <a:t>Loopbaan van de student staat centraal (vraaggericht)- flexibiliteit</a:t>
            </a:r>
          </a:p>
          <a:p>
            <a:endParaRPr lang="nl-NL" dirty="0"/>
          </a:p>
          <a:p>
            <a:r>
              <a:rPr lang="nl-NL" dirty="0" smtClean="0"/>
              <a:t>Leren op maat (gepersonaliseerd leren GPL) – autonomie/regie over leerloopbaan binnen een community </a:t>
            </a:r>
          </a:p>
          <a:p>
            <a:r>
              <a:rPr lang="nl-NL" dirty="0"/>
              <a:t>	</a:t>
            </a:r>
            <a:r>
              <a:rPr lang="nl-NL" dirty="0" smtClean="0"/>
              <a:t>		Buddygroepen- maatjes</a:t>
            </a:r>
            <a:endParaRPr lang="nl-NL" dirty="0"/>
          </a:p>
          <a:p>
            <a:endParaRPr lang="nl-NL" dirty="0" smtClean="0"/>
          </a:p>
          <a:p>
            <a:endParaRPr lang="nl-NL" dirty="0"/>
          </a:p>
        </p:txBody>
      </p:sp>
      <p:sp>
        <p:nvSpPr>
          <p:cNvPr id="4" name="PIJL-OMLAAG 3"/>
          <p:cNvSpPr/>
          <p:nvPr/>
        </p:nvSpPr>
        <p:spPr>
          <a:xfrm>
            <a:off x="3131840" y="3140968"/>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27937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01372" y="548680"/>
            <a:ext cx="6995120" cy="864096"/>
          </a:xfrm>
        </p:spPr>
        <p:txBody>
          <a:bodyPr/>
          <a:lstStyle/>
          <a:p>
            <a:r>
              <a:rPr lang="nl-NL" dirty="0" smtClean="0"/>
              <a:t/>
            </a:r>
            <a:br>
              <a:rPr lang="nl-NL" dirty="0" smtClean="0"/>
            </a:br>
            <a:r>
              <a:rPr lang="nl-NL" dirty="0" smtClean="0"/>
              <a:t>Implementatie onderwijsconcept </a:t>
            </a:r>
            <a:br>
              <a:rPr lang="nl-NL" dirty="0" smtClean="0"/>
            </a:br>
            <a:r>
              <a:rPr lang="nl-NL" dirty="0" smtClean="0"/>
              <a:t>Leren </a:t>
            </a:r>
            <a:r>
              <a:rPr lang="nl-NL" dirty="0" smtClean="0"/>
              <a:t>op </a:t>
            </a:r>
            <a:r>
              <a:rPr lang="nl-NL" dirty="0" smtClean="0"/>
              <a:t>maat BBL JAM</a:t>
            </a:r>
            <a:endParaRPr lang="nl-NL" dirty="0"/>
          </a:p>
        </p:txBody>
      </p:sp>
      <p:sp>
        <p:nvSpPr>
          <p:cNvPr id="3" name="Tijdelijke aanduiding voor inhoud 2"/>
          <p:cNvSpPr>
            <a:spLocks noGrp="1"/>
          </p:cNvSpPr>
          <p:nvPr>
            <p:ph idx="1"/>
          </p:nvPr>
        </p:nvSpPr>
        <p:spPr>
          <a:xfrm>
            <a:off x="683568" y="1772816"/>
            <a:ext cx="7715200" cy="4569371"/>
          </a:xfrm>
        </p:spPr>
        <p:txBody>
          <a:bodyPr/>
          <a:lstStyle/>
          <a:p>
            <a:endParaRPr lang="nl-NL" dirty="0" smtClean="0"/>
          </a:p>
          <a:p>
            <a:pPr algn="ctr"/>
            <a:r>
              <a:rPr lang="nl-NL" dirty="0" smtClean="0"/>
              <a:t>Implementatie september 2022-  wat gebeurde er?</a:t>
            </a:r>
          </a:p>
          <a:p>
            <a:pPr algn="ctr"/>
            <a:r>
              <a:rPr lang="nl-NL" dirty="0" smtClean="0"/>
              <a:t>Junior Accountmanager BBL</a:t>
            </a:r>
            <a:endParaRPr lang="nl-NL" dirty="0"/>
          </a:p>
          <a:p>
            <a:pPr algn="ctr"/>
            <a:r>
              <a:rPr lang="nl-NL" dirty="0" smtClean="0"/>
              <a:t>4 cohorten, 37 studenten, 1 lokaal</a:t>
            </a:r>
          </a:p>
          <a:p>
            <a:pPr algn="ctr"/>
            <a:r>
              <a:rPr lang="nl-NL" dirty="0"/>
              <a:t>a</a:t>
            </a:r>
            <a:r>
              <a:rPr lang="nl-NL" dirty="0" smtClean="0"/>
              <a:t>dviesroute document</a:t>
            </a:r>
            <a:endParaRPr lang="nl-NL" dirty="0"/>
          </a:p>
          <a:p>
            <a:pPr algn="ctr"/>
            <a:r>
              <a:rPr lang="nl-NL" b="1" dirty="0" smtClean="0"/>
              <a:t>autonomie/regie leerloopbaan - aanwezigheid</a:t>
            </a:r>
          </a:p>
          <a:p>
            <a:endParaRPr lang="nl-NL" dirty="0"/>
          </a:p>
          <a:p>
            <a:endParaRPr lang="nl-NL" dirty="0"/>
          </a:p>
          <a:p>
            <a:endParaRPr lang="nl-NL" dirty="0" smtClean="0"/>
          </a:p>
          <a:p>
            <a:endParaRPr lang="nl-NL" dirty="0"/>
          </a:p>
          <a:p>
            <a:endParaRPr lang="nl-NL" dirty="0" smtClean="0"/>
          </a:p>
          <a:p>
            <a:endParaRPr lang="nl-NL" dirty="0"/>
          </a:p>
        </p:txBody>
      </p:sp>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57" y="4134746"/>
            <a:ext cx="3419872" cy="2564904"/>
          </a:xfrm>
          <a:prstGeom prst="rect">
            <a:avLst/>
          </a:prstGeom>
        </p:spPr>
      </p:pic>
      <p:pic>
        <p:nvPicPr>
          <p:cNvPr id="5" name="Afbeelding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4134746"/>
            <a:ext cx="1934429" cy="2579238"/>
          </a:xfrm>
          <a:prstGeom prst="rect">
            <a:avLst/>
          </a:prstGeom>
        </p:spPr>
      </p:pic>
      <p:pic>
        <p:nvPicPr>
          <p:cNvPr id="7" name="Afbeelding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5744" y="4149080"/>
            <a:ext cx="3419872" cy="2564904"/>
          </a:xfrm>
          <a:prstGeom prst="rect">
            <a:avLst/>
          </a:prstGeom>
        </p:spPr>
      </p:pic>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28347" y="260648"/>
            <a:ext cx="1884724" cy="179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0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01372" y="548680"/>
            <a:ext cx="6995120" cy="864096"/>
          </a:xfrm>
        </p:spPr>
        <p:txBody>
          <a:bodyPr/>
          <a:lstStyle/>
          <a:p>
            <a:r>
              <a:rPr lang="nl-NL" dirty="0" smtClean="0"/>
              <a:t/>
            </a:r>
            <a:br>
              <a:rPr lang="nl-NL" dirty="0" smtClean="0"/>
            </a:br>
            <a:r>
              <a:rPr lang="nl-NL" dirty="0" smtClean="0"/>
              <a:t/>
            </a:r>
            <a:br>
              <a:rPr lang="nl-NL" dirty="0" smtClean="0"/>
            </a:br>
            <a:r>
              <a:rPr lang="nl-NL" dirty="0" smtClean="0"/>
              <a:t>Leren </a:t>
            </a:r>
            <a:r>
              <a:rPr lang="nl-NL" dirty="0" smtClean="0"/>
              <a:t>op </a:t>
            </a:r>
            <a:r>
              <a:rPr lang="nl-NL" dirty="0" smtClean="0"/>
              <a:t>maat BBL JAM</a:t>
            </a:r>
            <a:br>
              <a:rPr lang="nl-NL" dirty="0" smtClean="0"/>
            </a:br>
            <a:r>
              <a:rPr lang="nl-NL" dirty="0" smtClean="0"/>
              <a:t>LC opdracht</a:t>
            </a:r>
            <a:endParaRPr lang="nl-NL" dirty="0"/>
          </a:p>
        </p:txBody>
      </p:sp>
      <p:sp>
        <p:nvSpPr>
          <p:cNvPr id="3" name="Tijdelijke aanduiding voor inhoud 2"/>
          <p:cNvSpPr>
            <a:spLocks noGrp="1"/>
          </p:cNvSpPr>
          <p:nvPr>
            <p:ph idx="1"/>
          </p:nvPr>
        </p:nvSpPr>
        <p:spPr>
          <a:xfrm>
            <a:off x="683568" y="1772816"/>
            <a:ext cx="7715200" cy="4569371"/>
          </a:xfrm>
        </p:spPr>
        <p:txBody>
          <a:bodyPr/>
          <a:lstStyle/>
          <a:p>
            <a:endParaRPr lang="nl-NL" dirty="0" smtClean="0"/>
          </a:p>
          <a:p>
            <a:pPr algn="ctr"/>
            <a:r>
              <a:rPr lang="nl-NL" b="1" dirty="0" smtClean="0"/>
              <a:t>autonomie/regie </a:t>
            </a:r>
            <a:r>
              <a:rPr lang="nl-NL" b="1" dirty="0" smtClean="0"/>
              <a:t>leerloopbaan </a:t>
            </a:r>
            <a:r>
              <a:rPr lang="nl-NL" b="1" dirty="0" smtClean="0"/>
              <a:t>– motivatie &amp; aanwezigheid</a:t>
            </a:r>
          </a:p>
          <a:p>
            <a:pPr algn="ctr"/>
            <a:endParaRPr lang="nl-NL" dirty="0" smtClean="0"/>
          </a:p>
          <a:p>
            <a:pPr algn="ctr"/>
            <a:r>
              <a:rPr lang="nl-NL" dirty="0"/>
              <a:t>Welke interventies kunnen worden ingezet in het programma op de BBL lesdag, zodat studenten (intrinsiek) gemotiveerd blijven gedurende de lesdag en het gehele programma van de lesdag volgen?</a:t>
            </a:r>
          </a:p>
          <a:p>
            <a:pPr algn="ctr"/>
            <a:endParaRPr lang="nl-NL" dirty="0" smtClean="0"/>
          </a:p>
          <a:p>
            <a:pPr algn="ctr"/>
            <a:endParaRPr lang="nl-NL" dirty="0" smtClean="0"/>
          </a:p>
          <a:p>
            <a:endParaRPr lang="nl-NL" dirty="0"/>
          </a:p>
          <a:p>
            <a:endParaRPr lang="nl-NL" dirty="0"/>
          </a:p>
          <a:p>
            <a:endParaRPr lang="nl-NL" dirty="0" smtClean="0"/>
          </a:p>
          <a:p>
            <a:endParaRPr lang="nl-NL" dirty="0"/>
          </a:p>
          <a:p>
            <a:endParaRPr lang="nl-NL" dirty="0" smtClean="0"/>
          </a:p>
          <a:p>
            <a:endParaRPr lang="nl-NL" dirty="0"/>
          </a:p>
        </p:txBody>
      </p:sp>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57" y="4134746"/>
            <a:ext cx="3419872" cy="2564904"/>
          </a:xfrm>
          <a:prstGeom prst="rect">
            <a:avLst/>
          </a:prstGeom>
        </p:spPr>
      </p:pic>
      <p:pic>
        <p:nvPicPr>
          <p:cNvPr id="5" name="Afbeelding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4134746"/>
            <a:ext cx="1934429" cy="2579238"/>
          </a:xfrm>
          <a:prstGeom prst="rect">
            <a:avLst/>
          </a:prstGeom>
        </p:spPr>
      </p:pic>
      <p:pic>
        <p:nvPicPr>
          <p:cNvPr id="7" name="Afbeelding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5744" y="4149080"/>
            <a:ext cx="3419872" cy="2564904"/>
          </a:xfrm>
          <a:prstGeom prst="rect">
            <a:avLst/>
          </a:prstGeom>
        </p:spPr>
      </p:pic>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28347" y="260648"/>
            <a:ext cx="1884724" cy="179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111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1680" y="476672"/>
            <a:ext cx="6995120" cy="864096"/>
          </a:xfrm>
        </p:spPr>
        <p:txBody>
          <a:bodyPr/>
          <a:lstStyle/>
          <a:p>
            <a:r>
              <a:rPr lang="nl-NL" dirty="0" smtClean="0"/>
              <a:t>Leren op maat </a:t>
            </a:r>
            <a:r>
              <a:rPr lang="nl-NL" sz="3600" u="sng" dirty="0" smtClean="0"/>
              <a:t>met elkaar</a:t>
            </a:r>
            <a:r>
              <a:rPr lang="nl-NL" sz="3600" dirty="0" smtClean="0"/>
              <a:t>!</a:t>
            </a:r>
            <a:endParaRPr lang="nl-NL" sz="3600" dirty="0"/>
          </a:p>
        </p:txBody>
      </p:sp>
      <p:sp>
        <p:nvSpPr>
          <p:cNvPr id="3" name="Tijdelijke aanduiding voor inhoud 2"/>
          <p:cNvSpPr>
            <a:spLocks noGrp="1"/>
          </p:cNvSpPr>
          <p:nvPr>
            <p:ph idx="1"/>
          </p:nvPr>
        </p:nvSpPr>
        <p:spPr/>
        <p:txBody>
          <a:bodyPr>
            <a:normAutofit fontScale="92500" lnSpcReduction="20000"/>
          </a:bodyPr>
          <a:lstStyle/>
          <a:p>
            <a:endParaRPr lang="nl-NL" dirty="0" smtClean="0"/>
          </a:p>
          <a:p>
            <a:r>
              <a:rPr lang="nl-NL" dirty="0" smtClean="0"/>
              <a:t>Overstijgend gemeenschappelijk doel</a:t>
            </a:r>
          </a:p>
          <a:p>
            <a:endParaRPr lang="nl-NL" dirty="0" smtClean="0"/>
          </a:p>
          <a:p>
            <a:r>
              <a:rPr lang="nl-NL" dirty="0" smtClean="0"/>
              <a:t>Route bepaal je (gedeeltelijk) zelf	</a:t>
            </a:r>
            <a:r>
              <a:rPr lang="nl-NL" sz="3600" dirty="0" smtClean="0">
                <a:solidFill>
                  <a:srgbClr val="FF6600"/>
                </a:solidFill>
                <a:latin typeface="Goudy Stout" panose="0202090407030B020401" pitchFamily="18" charset="0"/>
              </a:rPr>
              <a:t>CAR</a:t>
            </a:r>
            <a:endParaRPr lang="nl-NL" sz="3600" dirty="0" smtClean="0">
              <a:solidFill>
                <a:srgbClr val="FF6600"/>
              </a:solidFill>
              <a:latin typeface="Goudy Stout" panose="0202090407030B020401" pitchFamily="18" charset="0"/>
            </a:endParaRPr>
          </a:p>
          <a:p>
            <a:endParaRPr lang="nl-NL" dirty="0"/>
          </a:p>
          <a:p>
            <a:r>
              <a:rPr lang="nl-NL" dirty="0" smtClean="0"/>
              <a:t>Motivatie en het volgen van het programma op de lesdag</a:t>
            </a:r>
          </a:p>
          <a:p>
            <a:endParaRPr lang="nl-NL" dirty="0" smtClean="0"/>
          </a:p>
          <a:p>
            <a:endParaRPr lang="nl-NL" dirty="0" smtClean="0"/>
          </a:p>
          <a:p>
            <a:r>
              <a:rPr lang="nl-NL" dirty="0" smtClean="0"/>
              <a:t>Interventies geïnspireerd op de positieve effecten van de Maatjesaanpak (Jenaplan), tutorschap, coöperatief/samenwerkend leren en </a:t>
            </a:r>
            <a:r>
              <a:rPr lang="nl-NL" dirty="0" err="1" smtClean="0"/>
              <a:t>peercoaching</a:t>
            </a:r>
            <a:r>
              <a:rPr lang="nl-NL" dirty="0" smtClean="0"/>
              <a:t>;</a:t>
            </a:r>
          </a:p>
          <a:p>
            <a:r>
              <a:rPr lang="nl-NL" dirty="0" smtClean="0"/>
              <a:t>Kortom: studenten een rol geven in elkaars leerproces heeft een grote impact op het leren (Hattie, score 0,52)</a:t>
            </a:r>
          </a:p>
          <a:p>
            <a:endParaRPr lang="nl-NL" dirty="0"/>
          </a:p>
          <a:p>
            <a:r>
              <a:rPr lang="nl-NL" dirty="0" smtClean="0"/>
              <a:t>			</a:t>
            </a:r>
            <a:r>
              <a:rPr lang="nl-NL" dirty="0" err="1" smtClean="0"/>
              <a:t>Evidence</a:t>
            </a:r>
            <a:r>
              <a:rPr lang="nl-NL" dirty="0" smtClean="0"/>
              <a:t> </a:t>
            </a:r>
            <a:r>
              <a:rPr lang="nl-NL" dirty="0" err="1" smtClean="0"/>
              <a:t>based</a:t>
            </a:r>
            <a:endParaRPr lang="nl-NL" dirty="0"/>
          </a:p>
          <a:p>
            <a:endParaRPr lang="nl-NL" dirty="0" smtClean="0"/>
          </a:p>
          <a:p>
            <a:endParaRPr lang="nl-NL" dirty="0"/>
          </a:p>
          <a:p>
            <a:endParaRPr lang="nl-NL" dirty="0" smtClean="0"/>
          </a:p>
          <a:p>
            <a:endParaRPr lang="nl-NL" dirty="0"/>
          </a:p>
          <a:p>
            <a:endParaRPr lang="nl-NL" dirty="0"/>
          </a:p>
        </p:txBody>
      </p:sp>
      <p:sp>
        <p:nvSpPr>
          <p:cNvPr id="5" name="Wolkvormige toelichting 4"/>
          <p:cNvSpPr/>
          <p:nvPr/>
        </p:nvSpPr>
        <p:spPr>
          <a:xfrm>
            <a:off x="6804248" y="332656"/>
            <a:ext cx="2016224" cy="108012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Is gepersonaliseerd onderwijs, individueel </a:t>
            </a:r>
            <a:r>
              <a:rPr lang="nl-NL" sz="1100" dirty="0" smtClean="0"/>
              <a:t>onderwijs?</a:t>
            </a:r>
            <a:endParaRPr lang="nl-NL" dirty="0"/>
          </a:p>
        </p:txBody>
      </p:sp>
    </p:spTree>
    <p:extLst>
      <p:ext uri="{BB962C8B-B14F-4D97-AF65-F5344CB8AC3E}">
        <p14:creationId xmlns:p14="http://schemas.microsoft.com/office/powerpoint/2010/main" val="676914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a:r>
            <a:r>
              <a:rPr lang="nl-NL" dirty="0" smtClean="0"/>
              <a:t>etenschappelijk onderzoek</a:t>
            </a:r>
            <a:endParaRPr lang="nl-NL" dirty="0"/>
          </a:p>
        </p:txBody>
      </p:sp>
      <p:sp>
        <p:nvSpPr>
          <p:cNvPr id="3" name="Tijdelijke aanduiding voor inhoud 2"/>
          <p:cNvSpPr>
            <a:spLocks noGrp="1"/>
          </p:cNvSpPr>
          <p:nvPr>
            <p:ph idx="1"/>
          </p:nvPr>
        </p:nvSpPr>
        <p:spPr/>
        <p:txBody>
          <a:bodyPr>
            <a:normAutofit fontScale="92500" lnSpcReduction="20000"/>
          </a:bodyPr>
          <a:lstStyle/>
          <a:p>
            <a:r>
              <a:rPr lang="nl-NL" dirty="0" smtClean="0"/>
              <a:t>Marzano: dimensie 1 positieve houding t.o.v. school en leren -&gt; onderwijs  met meer betekenis heeft meer impact &amp; inzetten van studenten als coach/begeleider, vergroot betrokkenheid leerproces studenten. Rol als peercoach.</a:t>
            </a:r>
          </a:p>
          <a:p>
            <a:endParaRPr lang="nl-NL" dirty="0"/>
          </a:p>
          <a:p>
            <a:r>
              <a:rPr lang="nl-NL" dirty="0" smtClean="0"/>
              <a:t>Bloom/Anderson &amp; Krathwohl -&gt; studenten ondersteunen elkaar bij het lagere orde denken (activerend leren) en stimuleren het hogere orde denken door het geven van feedback aan elkaar en bijv. door intervisie.</a:t>
            </a:r>
          </a:p>
          <a:p>
            <a:endParaRPr lang="nl-NL" dirty="0"/>
          </a:p>
          <a:p>
            <a:r>
              <a:rPr lang="nl-NL" dirty="0" err="1" smtClean="0"/>
              <a:t>Dochy</a:t>
            </a:r>
            <a:r>
              <a:rPr lang="nl-NL" dirty="0" smtClean="0"/>
              <a:t> (High Impact Learning </a:t>
            </a:r>
            <a:r>
              <a:rPr lang="nl-NL" dirty="0" err="1" smtClean="0"/>
              <a:t>that</a:t>
            </a:r>
            <a:r>
              <a:rPr lang="nl-NL" dirty="0" smtClean="0"/>
              <a:t> </a:t>
            </a:r>
            <a:r>
              <a:rPr lang="nl-NL" dirty="0" err="1" smtClean="0"/>
              <a:t>Lasts</a:t>
            </a:r>
            <a:r>
              <a:rPr lang="nl-NL" dirty="0" smtClean="0"/>
              <a:t>) -&gt; samenwerking in kleine teams en coachen van elkaars leerproces (</a:t>
            </a:r>
            <a:r>
              <a:rPr lang="nl-NL" dirty="0" err="1" smtClean="0"/>
              <a:t>peercoaching</a:t>
            </a:r>
            <a:r>
              <a:rPr lang="nl-NL" dirty="0" smtClean="0"/>
              <a:t>) bevordert blijvende impact. </a:t>
            </a:r>
          </a:p>
          <a:p>
            <a:endParaRPr lang="nl-NL" dirty="0" smtClean="0"/>
          </a:p>
          <a:p>
            <a:r>
              <a:rPr lang="nl-NL" dirty="0"/>
              <a:t>Medestudenten hebben invloed op het leren met helpen, uitleggen, vrienden zijn, feedback geven en zorgen dat de klas of school een plek is waar studenten naar toe willen komen (Wilkinson, Parr, </a:t>
            </a:r>
            <a:r>
              <a:rPr lang="nl-NL" dirty="0" err="1"/>
              <a:t>Fung</a:t>
            </a:r>
            <a:r>
              <a:rPr lang="nl-NL" dirty="0"/>
              <a:t>, H</a:t>
            </a:r>
            <a:r>
              <a:rPr lang="nl-NL" dirty="0" smtClean="0"/>
              <a:t>attie </a:t>
            </a:r>
            <a:r>
              <a:rPr lang="nl-NL" dirty="0"/>
              <a:t>&amp; Townsend, 2002).</a:t>
            </a:r>
          </a:p>
          <a:p>
            <a:endParaRPr lang="nl-NL" dirty="0"/>
          </a:p>
        </p:txBody>
      </p:sp>
    </p:spTree>
    <p:extLst>
      <p:ext uri="{BB962C8B-B14F-4D97-AF65-F5344CB8AC3E}">
        <p14:creationId xmlns:p14="http://schemas.microsoft.com/office/powerpoint/2010/main" val="164729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Startpunten</a:t>
            </a:r>
            <a:endParaRPr lang="nl-NL" dirty="0"/>
          </a:p>
        </p:txBody>
      </p:sp>
      <p:sp>
        <p:nvSpPr>
          <p:cNvPr id="3" name="Tijdelijke aanduiding voor inhoud 2"/>
          <p:cNvSpPr>
            <a:spLocks noGrp="1"/>
          </p:cNvSpPr>
          <p:nvPr>
            <p:ph idx="1"/>
          </p:nvPr>
        </p:nvSpPr>
        <p:spPr/>
        <p:txBody>
          <a:bodyPr>
            <a:normAutofit fontScale="70000" lnSpcReduction="20000"/>
          </a:bodyPr>
          <a:lstStyle/>
          <a:p>
            <a:endParaRPr lang="nl-NL" dirty="0" smtClean="0">
              <a:hlinkClick r:id="rId2"/>
            </a:endParaRPr>
          </a:p>
          <a:p>
            <a:r>
              <a:rPr lang="nl-NL" sz="2800" dirty="0" err="1" smtClean="0">
                <a:hlinkClick r:id="rId2"/>
              </a:rPr>
              <a:t>You</a:t>
            </a:r>
            <a:r>
              <a:rPr lang="nl-NL" sz="2800" dirty="0" smtClean="0">
                <a:hlinkClick r:id="rId2"/>
              </a:rPr>
              <a:t> </a:t>
            </a:r>
            <a:r>
              <a:rPr lang="nl-NL" sz="2800" dirty="0" err="1" smtClean="0">
                <a:hlinkClick r:id="rId2"/>
              </a:rPr>
              <a:t>can</a:t>
            </a:r>
            <a:r>
              <a:rPr lang="nl-NL" sz="2800" dirty="0" smtClean="0">
                <a:hlinkClick r:id="rId2"/>
              </a:rPr>
              <a:t> </a:t>
            </a:r>
            <a:r>
              <a:rPr lang="nl-NL" sz="2800" dirty="0" err="1" smtClean="0">
                <a:hlinkClick r:id="rId2"/>
              </a:rPr>
              <a:t>learn</a:t>
            </a:r>
            <a:r>
              <a:rPr lang="nl-NL" sz="2800" dirty="0" smtClean="0">
                <a:hlinkClick r:id="rId2"/>
              </a:rPr>
              <a:t> </a:t>
            </a:r>
            <a:r>
              <a:rPr lang="nl-NL" sz="2800" dirty="0" err="1" smtClean="0">
                <a:hlinkClick r:id="rId2"/>
              </a:rPr>
              <a:t>anything</a:t>
            </a:r>
            <a:endParaRPr lang="nl-NL" sz="2800" dirty="0" smtClean="0"/>
          </a:p>
          <a:p>
            <a:endParaRPr lang="nl-NL" dirty="0"/>
          </a:p>
          <a:p>
            <a:endParaRPr lang="nl-NL" dirty="0" smtClean="0"/>
          </a:p>
          <a:p>
            <a:endParaRPr lang="nl-NL" dirty="0"/>
          </a:p>
          <a:p>
            <a:endParaRPr lang="nl-NL" dirty="0" smtClean="0"/>
          </a:p>
          <a:p>
            <a:endParaRPr lang="nl-NL" dirty="0"/>
          </a:p>
          <a:p>
            <a:endParaRPr lang="nl-NL" dirty="0" smtClean="0"/>
          </a:p>
          <a:p>
            <a:endParaRPr lang="nl-NL" dirty="0"/>
          </a:p>
          <a:p>
            <a:endParaRPr lang="nl-NL" dirty="0" smtClean="0"/>
          </a:p>
          <a:p>
            <a:endParaRPr lang="nl-NL" dirty="0" smtClean="0"/>
          </a:p>
          <a:p>
            <a:endParaRPr lang="nl-NL" dirty="0"/>
          </a:p>
          <a:p>
            <a:r>
              <a:rPr lang="nl-NL" sz="2800" i="1" dirty="0"/>
              <a:t>Alleen ga je sneller, samen kom je verder!</a:t>
            </a:r>
            <a:endParaRPr lang="nl-NL" sz="2800" dirty="0"/>
          </a:p>
          <a:p>
            <a:endParaRPr lang="nl-NL" dirty="0" smtClean="0"/>
          </a:p>
          <a:p>
            <a:r>
              <a:rPr lang="nl-NL" dirty="0" smtClean="0"/>
              <a:t>Een </a:t>
            </a:r>
            <a:r>
              <a:rPr lang="nl-NL" dirty="0"/>
              <a:t>bekend Afrikaans spreekwoord, vaak door Nelson Mandela geciteerd, luidt: “</a:t>
            </a:r>
            <a:r>
              <a:rPr lang="nl-NL" dirty="0" err="1"/>
              <a:t>If</a:t>
            </a:r>
            <a:r>
              <a:rPr lang="nl-NL" dirty="0"/>
              <a:t> </a:t>
            </a:r>
            <a:r>
              <a:rPr lang="nl-NL" dirty="0" err="1"/>
              <a:t>you</a:t>
            </a:r>
            <a:r>
              <a:rPr lang="nl-NL" dirty="0"/>
              <a:t> want </a:t>
            </a:r>
            <a:r>
              <a:rPr lang="nl-NL" dirty="0" err="1"/>
              <a:t>to</a:t>
            </a:r>
            <a:r>
              <a:rPr lang="nl-NL" dirty="0"/>
              <a:t> go </a:t>
            </a:r>
            <a:r>
              <a:rPr lang="nl-NL" dirty="0" err="1"/>
              <a:t>fast</a:t>
            </a:r>
            <a:r>
              <a:rPr lang="nl-NL" dirty="0"/>
              <a:t>, go </a:t>
            </a:r>
            <a:r>
              <a:rPr lang="nl-NL" dirty="0" err="1"/>
              <a:t>alone</a:t>
            </a:r>
            <a:r>
              <a:rPr lang="nl-NL" dirty="0"/>
              <a:t>. </a:t>
            </a:r>
            <a:r>
              <a:rPr lang="nl-NL" dirty="0" err="1"/>
              <a:t>If</a:t>
            </a:r>
            <a:r>
              <a:rPr lang="nl-NL" dirty="0"/>
              <a:t> </a:t>
            </a:r>
            <a:r>
              <a:rPr lang="nl-NL" dirty="0" err="1"/>
              <a:t>you</a:t>
            </a:r>
            <a:r>
              <a:rPr lang="nl-NL" dirty="0"/>
              <a:t> want </a:t>
            </a:r>
            <a:r>
              <a:rPr lang="nl-NL" dirty="0" err="1"/>
              <a:t>to</a:t>
            </a:r>
            <a:r>
              <a:rPr lang="nl-NL" dirty="0"/>
              <a:t> go far, go </a:t>
            </a:r>
            <a:r>
              <a:rPr lang="nl-NL" dirty="0" err="1"/>
              <a:t>together</a:t>
            </a:r>
            <a:r>
              <a:rPr lang="nl-NL" dirty="0"/>
              <a:t>”</a:t>
            </a:r>
          </a:p>
          <a:p>
            <a:r>
              <a:rPr lang="nl-NL" dirty="0"/>
              <a:t> </a:t>
            </a:r>
          </a:p>
          <a:p>
            <a:endParaRPr lang="nl-NL" sz="3100" dirty="0" smtClean="0"/>
          </a:p>
          <a:p>
            <a:r>
              <a:rPr lang="nl-NL" sz="3100" dirty="0" smtClean="0"/>
              <a:t>0-meting</a:t>
            </a:r>
            <a:endParaRPr lang="nl-NL" sz="3100" dirty="0"/>
          </a:p>
          <a:p>
            <a:endParaRPr lang="nl-NL" dirty="0" smtClean="0"/>
          </a:p>
          <a:p>
            <a:endParaRPr lang="nl-NL"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340768"/>
            <a:ext cx="3932237" cy="29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773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buddyinterventies- </a:t>
            </a:r>
            <a:r>
              <a:rPr lang="nl-NL" dirty="0" err="1" smtClean="0"/>
              <a:t>Leerlab</a:t>
            </a:r>
            <a:endParaRPr lang="nl-NL" dirty="0"/>
          </a:p>
        </p:txBody>
      </p:sp>
      <p:sp>
        <p:nvSpPr>
          <p:cNvPr id="4" name="Tijdelijke aanduiding voor inhoud 3"/>
          <p:cNvSpPr>
            <a:spLocks noGrp="1"/>
          </p:cNvSpPr>
          <p:nvPr>
            <p:ph idx="1"/>
          </p:nvPr>
        </p:nvSpPr>
        <p:spPr/>
        <p:txBody>
          <a:bodyPr>
            <a:normAutofit fontScale="92500" lnSpcReduction="10000"/>
          </a:bodyPr>
          <a:lstStyle/>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r>
              <a:rPr lang="nl-NL" dirty="0" smtClean="0"/>
              <a:t>Leerdoelen; samenwerken aan individuele doelen</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r>
              <a:rPr lang="nl-NL" dirty="0" smtClean="0"/>
              <a:t>Samen toetsen</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r>
              <a:rPr lang="nl-NL" dirty="0" smtClean="0"/>
              <a:t>Reflecteren STARR</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r>
              <a:rPr lang="nl-NL" dirty="0" smtClean="0"/>
              <a:t>Specialisten</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r>
              <a:rPr lang="nl-NL" dirty="0" smtClean="0"/>
              <a:t>Creatief &amp; complex</a:t>
            </a:r>
          </a:p>
        </p:txBody>
      </p:sp>
    </p:spTree>
    <p:extLst>
      <p:ext uri="{BB962C8B-B14F-4D97-AF65-F5344CB8AC3E}">
        <p14:creationId xmlns:p14="http://schemas.microsoft.com/office/powerpoint/2010/main" val="32802874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77d8d865424ee8f76a8a9a7c4974aa98d675a"/>
</p:tagLst>
</file>

<file path=ppt/theme/theme1.xml><?xml version="1.0" encoding="utf-8"?>
<a:theme xmlns:a="http://schemas.openxmlformats.org/drawingml/2006/main" name="Kantoorthema">
  <a:themeElements>
    <a:clrScheme name="daVinci">
      <a:dk1>
        <a:sysClr val="windowText" lastClr="000000"/>
      </a:dk1>
      <a:lt1>
        <a:sysClr val="window" lastClr="FFFFFF"/>
      </a:lt1>
      <a:dk2>
        <a:srgbClr val="8FCEA5"/>
      </a:dk2>
      <a:lt2>
        <a:srgbClr val="39BBA0"/>
      </a:lt2>
      <a:accent1>
        <a:srgbClr val="00B29C"/>
      </a:accent1>
      <a:accent2>
        <a:srgbClr val="00BFE0"/>
      </a:accent2>
      <a:accent3>
        <a:srgbClr val="7CD3EB"/>
      </a:accent3>
      <a:accent4>
        <a:srgbClr val="39BBA0"/>
      </a:accent4>
      <a:accent5>
        <a:srgbClr val="39BBA0"/>
      </a:accent5>
      <a:accent6>
        <a:srgbClr val="00B29C"/>
      </a:accent6>
      <a:hlink>
        <a:srgbClr val="000000"/>
      </a:hlink>
      <a:folHlink>
        <a:srgbClr val="000000"/>
      </a:folHlink>
    </a:clrScheme>
    <a:fontScheme name="daVinci">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A811CB762F4444B9D1BBF2C6FC2971" ma:contentTypeVersion="0" ma:contentTypeDescription="Een nieuw document maken." ma:contentTypeScope="" ma:versionID="3cb2a01399de6399a7db8ed84f5de833">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BED999-2C98-4F84-8180-0BCC8926FCB1}">
  <ds:schemaRefs>
    <ds:schemaRef ds:uri="http://schemas.microsoft.com/office/infopath/2007/PartnerControls"/>
    <ds:schemaRef ds:uri="http://purl.org/dc/dcmitype/"/>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elements/1.1/"/>
  </ds:schemaRefs>
</ds:datastoreItem>
</file>

<file path=customXml/itemProps2.xml><?xml version="1.0" encoding="utf-8"?>
<ds:datastoreItem xmlns:ds="http://schemas.openxmlformats.org/officeDocument/2006/customXml" ds:itemID="{1EDC88BA-BB80-439F-B562-D701560191F0}">
  <ds:schemaRefs>
    <ds:schemaRef ds:uri="http://schemas.microsoft.com/sharepoint/v3/contenttype/forms"/>
  </ds:schemaRefs>
</ds:datastoreItem>
</file>

<file path=customXml/itemProps3.xml><?xml version="1.0" encoding="utf-8"?>
<ds:datastoreItem xmlns:ds="http://schemas.openxmlformats.org/officeDocument/2006/customXml" ds:itemID="{C547A991-0823-4ED4-8F19-0B491EB17F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3307</TotalTime>
  <Words>618</Words>
  <Application>Microsoft Office PowerPoint</Application>
  <PresentationFormat>Diavoorstelling (4:3)</PresentationFormat>
  <Paragraphs>158</Paragraphs>
  <Slides>19</Slides>
  <Notes>0</Notes>
  <HiddenSlides>0</HiddenSlides>
  <MMClips>0</MMClips>
  <ScaleCrop>false</ScaleCrop>
  <HeadingPairs>
    <vt:vector size="4" baseType="variant">
      <vt:variant>
        <vt:lpstr>Thema</vt:lpstr>
      </vt:variant>
      <vt:variant>
        <vt:i4>1</vt:i4>
      </vt:variant>
      <vt:variant>
        <vt:lpstr>Diatitels</vt:lpstr>
      </vt:variant>
      <vt:variant>
        <vt:i4>19</vt:i4>
      </vt:variant>
    </vt:vector>
  </HeadingPairs>
  <TitlesOfParts>
    <vt:vector size="20" baseType="lpstr">
      <vt:lpstr>Kantoorthema</vt:lpstr>
      <vt:lpstr>  </vt:lpstr>
      <vt:lpstr>Wanneer gaat jouw lampje aan?</vt:lpstr>
      <vt:lpstr>Ontwikkelingen- MBO 2030</vt:lpstr>
      <vt:lpstr> Implementatie onderwijsconcept  Leren op maat BBL JAM</vt:lpstr>
      <vt:lpstr>  Leren op maat BBL JAM LC opdracht</vt:lpstr>
      <vt:lpstr>Leren op maat met elkaar!</vt:lpstr>
      <vt:lpstr>Wetenschappelijk onderzoek</vt:lpstr>
      <vt:lpstr>Startpunten</vt:lpstr>
      <vt:lpstr>De buddyinterventies- Leerlab</vt:lpstr>
      <vt:lpstr>Infographic</vt:lpstr>
      <vt:lpstr>Meten is weten – de vakken &amp; de instructie/les</vt:lpstr>
      <vt:lpstr>Meten is weten – de student in de groep</vt:lpstr>
      <vt:lpstr>PowerPoint-presentatie</vt:lpstr>
      <vt:lpstr>Conclusie</vt:lpstr>
      <vt:lpstr>Aanbevelingen</vt:lpstr>
      <vt:lpstr>Aanbevelingen</vt:lpstr>
      <vt:lpstr>Data &amp; borging</vt:lpstr>
      <vt:lpstr>PowerPoint-presentatie</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 Vinci College</dc:title>
  <dc:creator>www.de-presentatie-architect.nl</dc:creator>
  <cp:lastModifiedBy>Windows-gebruiker</cp:lastModifiedBy>
  <cp:revision>162</cp:revision>
  <dcterms:created xsi:type="dcterms:W3CDTF">2013-07-30T14:35:54Z</dcterms:created>
  <dcterms:modified xsi:type="dcterms:W3CDTF">2023-06-04T13:22:15Z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0x0101008FA811CB762F4444B9D1BBF2C6FC2971</vt:lpwstr>
  </property>
</Properties>
</file>