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1" r:id="rId3"/>
    <p:sldId id="302" r:id="rId4"/>
    <p:sldId id="258" r:id="rId5"/>
    <p:sldId id="257" r:id="rId6"/>
    <p:sldId id="259" r:id="rId7"/>
    <p:sldId id="260" r:id="rId8"/>
    <p:sldId id="300" r:id="rId9"/>
    <p:sldId id="263" r:id="rId10"/>
    <p:sldId id="295" r:id="rId11"/>
    <p:sldId id="296" r:id="rId12"/>
    <p:sldId id="297" r:id="rId13"/>
    <p:sldId id="298" r:id="rId14"/>
    <p:sldId id="299" r:id="rId15"/>
    <p:sldId id="303" r:id="rId16"/>
    <p:sldId id="294" r:id="rId17"/>
    <p:sldId id="290" r:id="rId18"/>
    <p:sldId id="304" r:id="rId19"/>
    <p:sldId id="272" r:id="rId20"/>
    <p:sldId id="305" r:id="rId21"/>
    <p:sldId id="291" r:id="rId22"/>
    <p:sldId id="292" r:id="rId23"/>
    <p:sldId id="306" r:id="rId24"/>
    <p:sldId id="264" r:id="rId25"/>
    <p:sldId id="274" r:id="rId26"/>
    <p:sldId id="275" r:id="rId27"/>
    <p:sldId id="276" r:id="rId28"/>
    <p:sldId id="277" r:id="rId29"/>
    <p:sldId id="278" r:id="rId30"/>
    <p:sldId id="279" r:id="rId31"/>
    <p:sldId id="280" r:id="rId32"/>
    <p:sldId id="282" r:id="rId33"/>
    <p:sldId id="283" r:id="rId34"/>
    <p:sldId id="284" r:id="rId35"/>
    <p:sldId id="285" r:id="rId36"/>
    <p:sldId id="287" r:id="rId37"/>
    <p:sldId id="293" r:id="rId38"/>
    <p:sldId id="307" r:id="rId39"/>
    <p:sldId id="308" r:id="rId40"/>
    <p:sldId id="309" r:id="rId4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A4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p>
        </p:txBody>
      </p:sp>
      <p:sp>
        <p:nvSpPr>
          <p:cNvPr id="4" name="Tijdelijke aanduiding voor datum 3"/>
          <p:cNvSpPr>
            <a:spLocks noGrp="1"/>
          </p:cNvSpPr>
          <p:nvPr>
            <p:ph type="dt" sz="half" idx="10"/>
          </p:nvPr>
        </p:nvSpPr>
        <p:spPr/>
        <p:txBody>
          <a:bodyPr/>
          <a:lstStyle/>
          <a:p>
            <a:fld id="{B62B15E4-23D2-4204-A653-CA7CB7AA17F3}" type="datetimeFigureOut">
              <a:rPr lang="nl-NL" smtClean="0"/>
              <a:t>22-8-2023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1C4BBCD0-D6AB-42F9-A398-E69CB8D132B5}" type="slidenum">
              <a:rPr lang="nl-NL" smtClean="0"/>
              <a:t>‹nr.›</a:t>
            </a:fld>
            <a:endParaRPr lang="nl-NL"/>
          </a:p>
        </p:txBody>
      </p:sp>
    </p:spTree>
    <p:extLst>
      <p:ext uri="{BB962C8B-B14F-4D97-AF65-F5344CB8AC3E}">
        <p14:creationId xmlns:p14="http://schemas.microsoft.com/office/powerpoint/2010/main" val="326215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B62B15E4-23D2-4204-A653-CA7CB7AA17F3}" type="datetimeFigureOut">
              <a:rPr lang="nl-NL" smtClean="0"/>
              <a:t>22-8-2023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1C4BBCD0-D6AB-42F9-A398-E69CB8D132B5}" type="slidenum">
              <a:rPr lang="nl-NL" smtClean="0"/>
              <a:t>‹nr.›</a:t>
            </a:fld>
            <a:endParaRPr lang="nl-NL"/>
          </a:p>
        </p:txBody>
      </p:sp>
    </p:spTree>
    <p:extLst>
      <p:ext uri="{BB962C8B-B14F-4D97-AF65-F5344CB8AC3E}">
        <p14:creationId xmlns:p14="http://schemas.microsoft.com/office/powerpoint/2010/main" val="1232799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B62B15E4-23D2-4204-A653-CA7CB7AA17F3}" type="datetimeFigureOut">
              <a:rPr lang="nl-NL" smtClean="0"/>
              <a:t>22-8-2023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1C4BBCD0-D6AB-42F9-A398-E69CB8D132B5}" type="slidenum">
              <a:rPr lang="nl-NL" smtClean="0"/>
              <a:t>‹nr.›</a:t>
            </a:fld>
            <a:endParaRPr lang="nl-NL"/>
          </a:p>
        </p:txBody>
      </p:sp>
    </p:spTree>
    <p:extLst>
      <p:ext uri="{BB962C8B-B14F-4D97-AF65-F5344CB8AC3E}">
        <p14:creationId xmlns:p14="http://schemas.microsoft.com/office/powerpoint/2010/main" val="2855785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B62B15E4-23D2-4204-A653-CA7CB7AA17F3}" type="datetimeFigureOut">
              <a:rPr lang="nl-NL" smtClean="0"/>
              <a:t>22-8-2023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1C4BBCD0-D6AB-42F9-A398-E69CB8D132B5}" type="slidenum">
              <a:rPr lang="nl-NL" smtClean="0"/>
              <a:t>‹nr.›</a:t>
            </a:fld>
            <a:endParaRPr lang="nl-NL"/>
          </a:p>
        </p:txBody>
      </p:sp>
    </p:spTree>
    <p:extLst>
      <p:ext uri="{BB962C8B-B14F-4D97-AF65-F5344CB8AC3E}">
        <p14:creationId xmlns:p14="http://schemas.microsoft.com/office/powerpoint/2010/main" val="104546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B62B15E4-23D2-4204-A653-CA7CB7AA17F3}" type="datetimeFigureOut">
              <a:rPr lang="nl-NL" smtClean="0"/>
              <a:t>22-8-2023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1C4BBCD0-D6AB-42F9-A398-E69CB8D132B5}" type="slidenum">
              <a:rPr lang="nl-NL" smtClean="0"/>
              <a:t>‹nr.›</a:t>
            </a:fld>
            <a:endParaRPr lang="nl-NL"/>
          </a:p>
        </p:txBody>
      </p:sp>
    </p:spTree>
    <p:extLst>
      <p:ext uri="{BB962C8B-B14F-4D97-AF65-F5344CB8AC3E}">
        <p14:creationId xmlns:p14="http://schemas.microsoft.com/office/powerpoint/2010/main" val="1712879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B62B15E4-23D2-4204-A653-CA7CB7AA17F3}" type="datetimeFigureOut">
              <a:rPr lang="nl-NL" smtClean="0"/>
              <a:t>22-8-2023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1C4BBCD0-D6AB-42F9-A398-E69CB8D132B5}" type="slidenum">
              <a:rPr lang="nl-NL" smtClean="0"/>
              <a:t>‹nr.›</a:t>
            </a:fld>
            <a:endParaRPr lang="nl-NL"/>
          </a:p>
        </p:txBody>
      </p:sp>
    </p:spTree>
    <p:extLst>
      <p:ext uri="{BB962C8B-B14F-4D97-AF65-F5344CB8AC3E}">
        <p14:creationId xmlns:p14="http://schemas.microsoft.com/office/powerpoint/2010/main" val="2408469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B62B15E4-23D2-4204-A653-CA7CB7AA17F3}" type="datetimeFigureOut">
              <a:rPr lang="nl-NL" smtClean="0"/>
              <a:t>22-8-2023</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1C4BBCD0-D6AB-42F9-A398-E69CB8D132B5}" type="slidenum">
              <a:rPr lang="nl-NL" smtClean="0"/>
              <a:t>‹nr.›</a:t>
            </a:fld>
            <a:endParaRPr lang="nl-NL"/>
          </a:p>
        </p:txBody>
      </p:sp>
    </p:spTree>
    <p:extLst>
      <p:ext uri="{BB962C8B-B14F-4D97-AF65-F5344CB8AC3E}">
        <p14:creationId xmlns:p14="http://schemas.microsoft.com/office/powerpoint/2010/main" val="1418488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atum 2"/>
          <p:cNvSpPr>
            <a:spLocks noGrp="1"/>
          </p:cNvSpPr>
          <p:nvPr>
            <p:ph type="dt" sz="half" idx="10"/>
          </p:nvPr>
        </p:nvSpPr>
        <p:spPr/>
        <p:txBody>
          <a:bodyPr/>
          <a:lstStyle/>
          <a:p>
            <a:fld id="{B62B15E4-23D2-4204-A653-CA7CB7AA17F3}" type="datetimeFigureOut">
              <a:rPr lang="nl-NL" smtClean="0"/>
              <a:t>22-8-2023</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1C4BBCD0-D6AB-42F9-A398-E69CB8D132B5}" type="slidenum">
              <a:rPr lang="nl-NL" smtClean="0"/>
              <a:t>‹nr.›</a:t>
            </a:fld>
            <a:endParaRPr lang="nl-NL"/>
          </a:p>
        </p:txBody>
      </p:sp>
    </p:spTree>
    <p:extLst>
      <p:ext uri="{BB962C8B-B14F-4D97-AF65-F5344CB8AC3E}">
        <p14:creationId xmlns:p14="http://schemas.microsoft.com/office/powerpoint/2010/main" val="131767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B62B15E4-23D2-4204-A653-CA7CB7AA17F3}" type="datetimeFigureOut">
              <a:rPr lang="nl-NL" smtClean="0"/>
              <a:t>22-8-2023</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1C4BBCD0-D6AB-42F9-A398-E69CB8D132B5}" type="slidenum">
              <a:rPr lang="nl-NL" smtClean="0"/>
              <a:t>‹nr.›</a:t>
            </a:fld>
            <a:endParaRPr lang="nl-NL"/>
          </a:p>
        </p:txBody>
      </p:sp>
    </p:spTree>
    <p:extLst>
      <p:ext uri="{BB962C8B-B14F-4D97-AF65-F5344CB8AC3E}">
        <p14:creationId xmlns:p14="http://schemas.microsoft.com/office/powerpoint/2010/main" val="92536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B62B15E4-23D2-4204-A653-CA7CB7AA17F3}" type="datetimeFigureOut">
              <a:rPr lang="nl-NL" smtClean="0"/>
              <a:t>22-8-2023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1C4BBCD0-D6AB-42F9-A398-E69CB8D132B5}" type="slidenum">
              <a:rPr lang="nl-NL" smtClean="0"/>
              <a:t>‹nr.›</a:t>
            </a:fld>
            <a:endParaRPr lang="nl-NL"/>
          </a:p>
        </p:txBody>
      </p:sp>
    </p:spTree>
    <p:extLst>
      <p:ext uri="{BB962C8B-B14F-4D97-AF65-F5344CB8AC3E}">
        <p14:creationId xmlns:p14="http://schemas.microsoft.com/office/powerpoint/2010/main" val="36004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B62B15E4-23D2-4204-A653-CA7CB7AA17F3}" type="datetimeFigureOut">
              <a:rPr lang="nl-NL" smtClean="0"/>
              <a:t>22-8-2023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1C4BBCD0-D6AB-42F9-A398-E69CB8D132B5}" type="slidenum">
              <a:rPr lang="nl-NL" smtClean="0"/>
              <a:t>‹nr.›</a:t>
            </a:fld>
            <a:endParaRPr lang="nl-NL"/>
          </a:p>
        </p:txBody>
      </p:sp>
    </p:spTree>
    <p:extLst>
      <p:ext uri="{BB962C8B-B14F-4D97-AF65-F5344CB8AC3E}">
        <p14:creationId xmlns:p14="http://schemas.microsoft.com/office/powerpoint/2010/main" val="144719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2B15E4-23D2-4204-A653-CA7CB7AA17F3}" type="datetimeFigureOut">
              <a:rPr lang="nl-NL" smtClean="0"/>
              <a:t>22-8-2023</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4BBCD0-D6AB-42F9-A398-E69CB8D132B5}" type="slidenum">
              <a:rPr lang="nl-NL" smtClean="0"/>
              <a:t>‹nr.›</a:t>
            </a:fld>
            <a:endParaRPr lang="nl-NL"/>
          </a:p>
        </p:txBody>
      </p:sp>
    </p:spTree>
    <p:extLst>
      <p:ext uri="{BB962C8B-B14F-4D97-AF65-F5344CB8AC3E}">
        <p14:creationId xmlns:p14="http://schemas.microsoft.com/office/powerpoint/2010/main" val="3160335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465138"/>
            <a:ext cx="9144000" cy="2387600"/>
          </a:xfrm>
        </p:spPr>
        <p:txBody>
          <a:bodyPr/>
          <a:lstStyle/>
          <a:p>
            <a:r>
              <a:rPr lang="nl-NL" dirty="0"/>
              <a:t>PLAN VAN INZET 23-24</a:t>
            </a:r>
          </a:p>
        </p:txBody>
      </p:sp>
      <p:sp>
        <p:nvSpPr>
          <p:cNvPr id="3" name="Ondertitel 2"/>
          <p:cNvSpPr>
            <a:spLocks noGrp="1"/>
          </p:cNvSpPr>
          <p:nvPr>
            <p:ph type="subTitle" idx="1"/>
          </p:nvPr>
        </p:nvSpPr>
        <p:spPr>
          <a:xfrm>
            <a:off x="1524000" y="2944813"/>
            <a:ext cx="9144000" cy="1655762"/>
          </a:xfrm>
        </p:spPr>
        <p:txBody>
          <a:bodyPr/>
          <a:lstStyle/>
          <a:p>
            <a:r>
              <a:rPr lang="nl-NL" dirty="0"/>
              <a:t>Engineering &amp; Mechatronica</a:t>
            </a:r>
          </a:p>
        </p:txBody>
      </p:sp>
      <p:pic>
        <p:nvPicPr>
          <p:cNvPr id="4" name="Tijdelijke aanduiding voor inhoud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0853" y="3609353"/>
            <a:ext cx="2470293" cy="2166593"/>
          </a:xfrm>
          <a:prstGeom prst="rect">
            <a:avLst/>
          </a:prstGeom>
        </p:spPr>
      </p:pic>
    </p:spTree>
    <p:extLst>
      <p:ext uri="{BB962C8B-B14F-4D97-AF65-F5344CB8AC3E}">
        <p14:creationId xmlns:p14="http://schemas.microsoft.com/office/powerpoint/2010/main" val="2600655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30826" y="49750"/>
            <a:ext cx="10515600" cy="904875"/>
          </a:xfrm>
        </p:spPr>
        <p:txBody>
          <a:bodyPr>
            <a:normAutofit/>
          </a:bodyPr>
          <a:lstStyle/>
          <a:p>
            <a:r>
              <a:rPr lang="nl-NL" sz="1600" b="1" dirty="0"/>
              <a:t>Lessentabellen</a:t>
            </a:r>
            <a:br>
              <a:rPr lang="nl-NL" sz="1600" b="1" dirty="0"/>
            </a:br>
            <a:r>
              <a:rPr lang="nl-NL" sz="1600" dirty="0"/>
              <a:t>Engineering &amp; Mechatronica</a:t>
            </a:r>
          </a:p>
        </p:txBody>
      </p:sp>
      <p:pic>
        <p:nvPicPr>
          <p:cNvPr id="7" name="Tijdelijke aanduiding voor inhoud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p:spPr>
      </p:pic>
      <p:sp>
        <p:nvSpPr>
          <p:cNvPr id="8" name="Tekstvak 7"/>
          <p:cNvSpPr txBox="1">
            <a:spLocks/>
          </p:cNvSpPr>
          <p:nvPr/>
        </p:nvSpPr>
        <p:spPr>
          <a:xfrm>
            <a:off x="9720527" y="739776"/>
            <a:ext cx="2471474" cy="6118224"/>
          </a:xfrm>
          <a:prstGeom prst="rect">
            <a:avLst/>
          </a:prstGeom>
          <a:noFill/>
          <a:ln>
            <a:solidFill>
              <a:schemeClr val="tx1"/>
            </a:solidFill>
          </a:ln>
        </p:spPr>
        <p:txBody>
          <a:bodyPr wrap="square" rtlCol="0">
            <a:noAutofit/>
          </a:bodyPr>
          <a:lstStyle/>
          <a:p>
            <a:r>
              <a:rPr lang="nl-NL" sz="1200" b="1" u="sng" dirty="0"/>
              <a:t>Toelichting lessentabellen</a:t>
            </a:r>
          </a:p>
          <a:p>
            <a:endParaRPr lang="nl-NL" sz="1200" dirty="0"/>
          </a:p>
          <a:p>
            <a:r>
              <a:rPr lang="nl-NL" sz="1200" b="1" dirty="0"/>
              <a:t>Opmerking</a:t>
            </a:r>
          </a:p>
          <a:p>
            <a:r>
              <a:rPr lang="nl-NL" sz="1200" dirty="0"/>
              <a:t>&gt; Project wordt aan alle groepen tegelijk gegeven met meerdere docenten.</a:t>
            </a:r>
          </a:p>
          <a:p>
            <a:endParaRPr lang="nl-NL" sz="1200" dirty="0"/>
          </a:p>
          <a:p>
            <a:endParaRPr lang="nl-NL" sz="1200" dirty="0"/>
          </a:p>
          <a:p>
            <a:endParaRPr lang="nl-NL" sz="1200" dirty="0"/>
          </a:p>
          <a:p>
            <a:endParaRPr lang="nl-NL" sz="1200" dirty="0"/>
          </a:p>
          <a:p>
            <a:endParaRPr lang="nl-NL" sz="1200" dirty="0"/>
          </a:p>
          <a:p>
            <a:endParaRPr lang="nl-NL" sz="1200" dirty="0"/>
          </a:p>
          <a:p>
            <a:endParaRPr lang="nl-NL" sz="1200" dirty="0"/>
          </a:p>
          <a:p>
            <a:endParaRPr lang="nl-NL" sz="1200" dirty="0"/>
          </a:p>
          <a:p>
            <a:endParaRPr lang="nl-NL" sz="1200" dirty="0"/>
          </a:p>
          <a:p>
            <a:endParaRPr lang="nl-NL" sz="1200" dirty="0"/>
          </a:p>
          <a:p>
            <a:endParaRPr lang="nl-NL" sz="1200" dirty="0"/>
          </a:p>
          <a:p>
            <a:endParaRPr lang="nl-NL" sz="1200" dirty="0"/>
          </a:p>
          <a:p>
            <a:endParaRPr lang="nl-NL" sz="1200" dirty="0"/>
          </a:p>
          <a:p>
            <a:endParaRPr lang="nl-NL" sz="1200" dirty="0"/>
          </a:p>
          <a:p>
            <a:r>
              <a:rPr lang="nl-NL" sz="1200" b="1" dirty="0"/>
              <a:t>Docent wisseling per periode</a:t>
            </a:r>
          </a:p>
          <a:p>
            <a:r>
              <a:rPr lang="nl-NL" sz="1200" dirty="0"/>
              <a:t>&gt; De </a:t>
            </a:r>
            <a:r>
              <a:rPr lang="nl-NL" sz="1200" b="1" u="sng" dirty="0"/>
              <a:t>vetgedrukte</a:t>
            </a:r>
            <a:r>
              <a:rPr lang="nl-NL" sz="1200" dirty="0"/>
              <a:t> 3-lettercodes geeft aan dat er </a:t>
            </a:r>
            <a:r>
              <a:rPr lang="nl-NL" sz="1200" dirty="0" err="1"/>
              <a:t>tov</a:t>
            </a:r>
            <a:r>
              <a:rPr lang="nl-NL" sz="1200" dirty="0"/>
              <a:t> de vorige periode een docentwissel is.  </a:t>
            </a:r>
          </a:p>
          <a:p>
            <a:endParaRPr lang="nl-NL" sz="1200" dirty="0"/>
          </a:p>
          <a:p>
            <a:r>
              <a:rPr lang="nl-NL" sz="1200" b="1" dirty="0"/>
              <a:t>Urenverschil </a:t>
            </a:r>
            <a:r>
              <a:rPr lang="nl-NL" sz="1200" b="1" dirty="0" err="1"/>
              <a:t>tov</a:t>
            </a:r>
            <a:r>
              <a:rPr lang="nl-NL" sz="1200" b="1" dirty="0"/>
              <a:t> Jaartaak</a:t>
            </a:r>
          </a:p>
          <a:p>
            <a:r>
              <a:rPr lang="nl-NL" sz="1200" dirty="0"/>
              <a:t>&gt; In je persoonlijk jaartaakoverzicht kan er een ander aantal uur staan voor een vak op jaarbasis. Dit komt doordat in he persoonlijk overzicht er een correctie is geweest voor vakantie uitval en vrije dagen. </a:t>
            </a:r>
          </a:p>
          <a:p>
            <a:endParaRPr lang="nl-NL" sz="1200" dirty="0"/>
          </a:p>
          <a:p>
            <a:br>
              <a:rPr lang="nl-NL" sz="1200" b="1" dirty="0"/>
            </a:br>
            <a:endParaRPr lang="nl-NL" sz="1200" dirty="0"/>
          </a:p>
        </p:txBody>
      </p:sp>
      <p:sp>
        <p:nvSpPr>
          <p:cNvPr id="5" name="Rechthoek 4"/>
          <p:cNvSpPr/>
          <p:nvPr/>
        </p:nvSpPr>
        <p:spPr>
          <a:xfrm>
            <a:off x="3927564" y="5782491"/>
            <a:ext cx="5766836" cy="9441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Titel 1">
            <a:extLst>
              <a:ext uri="{FF2B5EF4-FFF2-40B4-BE49-F238E27FC236}">
                <a16:creationId xmlns:a16="http://schemas.microsoft.com/office/drawing/2014/main" id="{38F0671E-C4D8-42D9-826A-73CCB2472C54}"/>
              </a:ext>
            </a:extLst>
          </p:cNvPr>
          <p:cNvSpPr txBox="1">
            <a:spLocks/>
          </p:cNvSpPr>
          <p:nvPr/>
        </p:nvSpPr>
        <p:spPr>
          <a:xfrm>
            <a:off x="130826" y="739777"/>
            <a:ext cx="2645930" cy="135747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nl-NL" sz="1800" b="1" dirty="0">
              <a:solidFill>
                <a:srgbClr val="FF0000"/>
              </a:solidFill>
            </a:endParaRPr>
          </a:p>
          <a:p>
            <a:r>
              <a:rPr lang="nl-NL" sz="1800" b="1" dirty="0">
                <a:solidFill>
                  <a:srgbClr val="FF0000"/>
                </a:solidFill>
              </a:rPr>
              <a:t>LEERJAAR 2</a:t>
            </a:r>
          </a:p>
          <a:p>
            <a:pPr marL="285750" indent="-285750">
              <a:buFont typeface="Arial" panose="020B0604020202020204" pitchFamily="34" charset="0"/>
              <a:buChar char="•"/>
            </a:pPr>
            <a:r>
              <a:rPr lang="nl-NL" sz="1800" dirty="0"/>
              <a:t>LPEMO22K4A1 / A2</a:t>
            </a:r>
          </a:p>
          <a:p>
            <a:pPr marL="285750" indent="-285750">
              <a:buFont typeface="Arial" panose="020B0604020202020204" pitchFamily="34" charset="0"/>
              <a:buChar char="•"/>
            </a:pPr>
            <a:r>
              <a:rPr lang="nl-NL" sz="1800" dirty="0"/>
              <a:t>LPEMO22K4B1 / B2</a:t>
            </a:r>
          </a:p>
          <a:p>
            <a:endParaRPr lang="nl-NL" sz="1800" b="1" dirty="0"/>
          </a:p>
          <a:p>
            <a:endParaRPr lang="nl-NL" sz="1800" b="1" dirty="0"/>
          </a:p>
          <a:p>
            <a:br>
              <a:rPr lang="nl-NL" sz="1800" b="1" dirty="0"/>
            </a:br>
            <a:endParaRPr lang="nl-NL" sz="1800" dirty="0"/>
          </a:p>
        </p:txBody>
      </p:sp>
      <p:pic>
        <p:nvPicPr>
          <p:cNvPr id="9" name="Afbeelding 8">
            <a:extLst>
              <a:ext uri="{FF2B5EF4-FFF2-40B4-BE49-F238E27FC236}">
                <a16:creationId xmlns:a16="http://schemas.microsoft.com/office/drawing/2014/main" id="{D1CE52F5-C11A-4B7F-92E7-ECD80D4567AE}"/>
              </a:ext>
            </a:extLst>
          </p:cNvPr>
          <p:cNvPicPr>
            <a:picLocks noChangeAspect="1"/>
          </p:cNvPicPr>
          <p:nvPr/>
        </p:nvPicPr>
        <p:blipFill>
          <a:blip r:embed="rId3"/>
          <a:stretch>
            <a:fillRect/>
          </a:stretch>
        </p:blipFill>
        <p:spPr>
          <a:xfrm>
            <a:off x="2928575" y="0"/>
            <a:ext cx="6334850" cy="6858000"/>
          </a:xfrm>
          <a:prstGeom prst="rect">
            <a:avLst/>
          </a:prstGeom>
        </p:spPr>
      </p:pic>
    </p:spTree>
    <p:extLst>
      <p:ext uri="{BB962C8B-B14F-4D97-AF65-F5344CB8AC3E}">
        <p14:creationId xmlns:p14="http://schemas.microsoft.com/office/powerpoint/2010/main" val="686886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30826" y="49750"/>
            <a:ext cx="10515600" cy="904875"/>
          </a:xfrm>
        </p:spPr>
        <p:txBody>
          <a:bodyPr>
            <a:normAutofit/>
          </a:bodyPr>
          <a:lstStyle/>
          <a:p>
            <a:r>
              <a:rPr lang="nl-NL" sz="1600" b="1" dirty="0"/>
              <a:t>Lessentabellen</a:t>
            </a:r>
            <a:br>
              <a:rPr lang="nl-NL" sz="1600" b="1" dirty="0"/>
            </a:br>
            <a:r>
              <a:rPr lang="nl-NL" sz="1600" dirty="0"/>
              <a:t>Engineering &amp; Mechatronica</a:t>
            </a:r>
          </a:p>
        </p:txBody>
      </p:sp>
      <p:pic>
        <p:nvPicPr>
          <p:cNvPr id="7" name="Tijdelijke aanduiding voor inhoud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p:spPr>
      </p:pic>
      <p:sp>
        <p:nvSpPr>
          <p:cNvPr id="8" name="Tekstvak 7"/>
          <p:cNvSpPr txBox="1">
            <a:spLocks/>
          </p:cNvSpPr>
          <p:nvPr/>
        </p:nvSpPr>
        <p:spPr>
          <a:xfrm>
            <a:off x="9720527" y="739776"/>
            <a:ext cx="2471474" cy="6118224"/>
          </a:xfrm>
          <a:prstGeom prst="rect">
            <a:avLst/>
          </a:prstGeom>
          <a:noFill/>
          <a:ln>
            <a:solidFill>
              <a:schemeClr val="tx1"/>
            </a:solidFill>
          </a:ln>
        </p:spPr>
        <p:txBody>
          <a:bodyPr wrap="square" rtlCol="0">
            <a:noAutofit/>
          </a:bodyPr>
          <a:lstStyle/>
          <a:p>
            <a:r>
              <a:rPr lang="nl-NL" sz="1200" b="1" u="sng" dirty="0"/>
              <a:t>Toelichting lessentabellen</a:t>
            </a:r>
          </a:p>
          <a:p>
            <a:endParaRPr lang="nl-NL" sz="1200" dirty="0"/>
          </a:p>
          <a:p>
            <a:r>
              <a:rPr lang="nl-NL" sz="1200" b="1" dirty="0"/>
              <a:t>Opmerking</a:t>
            </a:r>
          </a:p>
          <a:p>
            <a:r>
              <a:rPr lang="nl-NL" sz="1200" dirty="0"/>
              <a:t>&gt; Bijna alle lessen zijn in combinatie met de LPEMO21K4M (niveau 4 Mechatronica)</a:t>
            </a:r>
          </a:p>
          <a:p>
            <a:r>
              <a:rPr lang="nl-NL" sz="1200" dirty="0"/>
              <a:t>&gt; Door zeer kleine aantal niveau 3 studenten zijn de vakken die ze gescheiden hebben tegelijk geroosterd met 4</a:t>
            </a:r>
            <a:r>
              <a:rPr lang="nl-NL" sz="1200" baseline="30000" dirty="0"/>
              <a:t>e</a:t>
            </a:r>
            <a:r>
              <a:rPr lang="nl-NL" sz="1200" dirty="0"/>
              <a:t> </a:t>
            </a:r>
            <a:r>
              <a:rPr lang="nl-NL" sz="1200" dirty="0" err="1"/>
              <a:t>jaars</a:t>
            </a:r>
            <a:r>
              <a:rPr lang="nl-NL" sz="1200" dirty="0"/>
              <a:t> studenten. De inhoud is anders, maar wel gecombineerd. Ze kunnen dan ook ingezet worden om productie uit te voeren onder begeleiding van 4</a:t>
            </a:r>
            <a:r>
              <a:rPr lang="nl-NL" sz="1200" baseline="30000" dirty="0"/>
              <a:t>e</a:t>
            </a:r>
            <a:r>
              <a:rPr lang="nl-NL" sz="1200" dirty="0"/>
              <a:t> </a:t>
            </a:r>
            <a:r>
              <a:rPr lang="nl-NL" sz="1200" dirty="0" err="1"/>
              <a:t>jaars</a:t>
            </a:r>
            <a:r>
              <a:rPr lang="nl-NL" sz="1200" dirty="0"/>
              <a:t> studenten.</a:t>
            </a:r>
          </a:p>
          <a:p>
            <a:endParaRPr lang="nl-NL" sz="1200" dirty="0"/>
          </a:p>
          <a:p>
            <a:endParaRPr lang="nl-NL" sz="1200" dirty="0"/>
          </a:p>
          <a:p>
            <a:endParaRPr lang="nl-NL" sz="1200" dirty="0"/>
          </a:p>
          <a:p>
            <a:endParaRPr lang="nl-NL" sz="1200" dirty="0"/>
          </a:p>
          <a:p>
            <a:r>
              <a:rPr lang="nl-NL" sz="1200" b="1" dirty="0"/>
              <a:t>Docent wisseling per periode</a:t>
            </a:r>
          </a:p>
          <a:p>
            <a:r>
              <a:rPr lang="nl-NL" sz="1200" dirty="0"/>
              <a:t>&gt; De </a:t>
            </a:r>
            <a:r>
              <a:rPr lang="nl-NL" sz="1200" b="1" u="sng" dirty="0"/>
              <a:t>vetgedrukte</a:t>
            </a:r>
            <a:r>
              <a:rPr lang="nl-NL" sz="1200" dirty="0"/>
              <a:t> 3-lettercodes geeft aan dat er </a:t>
            </a:r>
            <a:r>
              <a:rPr lang="nl-NL" sz="1200" dirty="0" err="1"/>
              <a:t>tov</a:t>
            </a:r>
            <a:r>
              <a:rPr lang="nl-NL" sz="1200" dirty="0"/>
              <a:t> de vorige periode een docentwissel is.  </a:t>
            </a:r>
          </a:p>
          <a:p>
            <a:endParaRPr lang="nl-NL" sz="1200" dirty="0"/>
          </a:p>
          <a:p>
            <a:r>
              <a:rPr lang="nl-NL" sz="1200" b="1" dirty="0"/>
              <a:t>Urenverschil </a:t>
            </a:r>
            <a:r>
              <a:rPr lang="nl-NL" sz="1200" b="1" dirty="0" err="1"/>
              <a:t>tov</a:t>
            </a:r>
            <a:r>
              <a:rPr lang="nl-NL" sz="1200" b="1" dirty="0"/>
              <a:t> Jaartaak</a:t>
            </a:r>
          </a:p>
          <a:p>
            <a:r>
              <a:rPr lang="nl-NL" sz="1200" dirty="0"/>
              <a:t>&gt; In je persoonlijk jaartaakoverzicht kan er een ander aantal uur staan voor een vak op jaarbasis. Dit komt doordat in he persoonlijk overzicht er een correctie is geweest voor vakantie uitval en vrije dagen. </a:t>
            </a:r>
          </a:p>
          <a:p>
            <a:endParaRPr lang="nl-NL" sz="1200" dirty="0"/>
          </a:p>
          <a:p>
            <a:br>
              <a:rPr lang="nl-NL" sz="1200" b="1" dirty="0"/>
            </a:br>
            <a:endParaRPr lang="nl-NL" sz="1200" dirty="0"/>
          </a:p>
        </p:txBody>
      </p:sp>
      <p:sp>
        <p:nvSpPr>
          <p:cNvPr id="5" name="Rechthoek 4"/>
          <p:cNvSpPr/>
          <p:nvPr/>
        </p:nvSpPr>
        <p:spPr>
          <a:xfrm>
            <a:off x="3927564" y="5782491"/>
            <a:ext cx="5766836" cy="9441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Titel 1">
            <a:extLst>
              <a:ext uri="{FF2B5EF4-FFF2-40B4-BE49-F238E27FC236}">
                <a16:creationId xmlns:a16="http://schemas.microsoft.com/office/drawing/2014/main" id="{38F0671E-C4D8-42D9-826A-73CCB2472C54}"/>
              </a:ext>
            </a:extLst>
          </p:cNvPr>
          <p:cNvSpPr txBox="1">
            <a:spLocks/>
          </p:cNvSpPr>
          <p:nvPr/>
        </p:nvSpPr>
        <p:spPr>
          <a:xfrm>
            <a:off x="130826" y="739777"/>
            <a:ext cx="2645930" cy="135747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nl-NL" sz="1800" b="1" dirty="0">
              <a:solidFill>
                <a:srgbClr val="FF0000"/>
              </a:solidFill>
            </a:endParaRPr>
          </a:p>
          <a:p>
            <a:r>
              <a:rPr lang="nl-NL" sz="1800" b="1" dirty="0">
                <a:solidFill>
                  <a:srgbClr val="FF0000"/>
                </a:solidFill>
              </a:rPr>
              <a:t>LEERJAAR 3</a:t>
            </a:r>
          </a:p>
          <a:p>
            <a:pPr marL="285750" indent="-285750">
              <a:buFont typeface="Arial" panose="020B0604020202020204" pitchFamily="34" charset="0"/>
              <a:buChar char="•"/>
            </a:pPr>
            <a:r>
              <a:rPr lang="nl-NL" sz="1800" dirty="0"/>
              <a:t>LPEMO21K3M</a:t>
            </a:r>
            <a:endParaRPr lang="nl-NL" sz="1800" b="1" dirty="0"/>
          </a:p>
          <a:p>
            <a:endParaRPr lang="nl-NL" sz="1800" b="1" dirty="0"/>
          </a:p>
          <a:p>
            <a:br>
              <a:rPr lang="nl-NL" sz="1800" b="1" dirty="0"/>
            </a:br>
            <a:endParaRPr lang="nl-NL" sz="1800" dirty="0"/>
          </a:p>
        </p:txBody>
      </p:sp>
      <p:pic>
        <p:nvPicPr>
          <p:cNvPr id="9" name="Afbeelding 8">
            <a:extLst>
              <a:ext uri="{FF2B5EF4-FFF2-40B4-BE49-F238E27FC236}">
                <a16:creationId xmlns:a16="http://schemas.microsoft.com/office/drawing/2014/main" id="{23D1F6DD-21D6-49EE-B4EE-4329E320A443}"/>
              </a:ext>
            </a:extLst>
          </p:cNvPr>
          <p:cNvPicPr>
            <a:picLocks noChangeAspect="1"/>
          </p:cNvPicPr>
          <p:nvPr/>
        </p:nvPicPr>
        <p:blipFill>
          <a:blip r:embed="rId3"/>
          <a:stretch>
            <a:fillRect/>
          </a:stretch>
        </p:blipFill>
        <p:spPr>
          <a:xfrm>
            <a:off x="2523241" y="0"/>
            <a:ext cx="7145518" cy="6858000"/>
          </a:xfrm>
          <a:prstGeom prst="rect">
            <a:avLst/>
          </a:prstGeom>
        </p:spPr>
      </p:pic>
    </p:spTree>
    <p:extLst>
      <p:ext uri="{BB962C8B-B14F-4D97-AF65-F5344CB8AC3E}">
        <p14:creationId xmlns:p14="http://schemas.microsoft.com/office/powerpoint/2010/main" val="1870919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30826" y="49750"/>
            <a:ext cx="10515600" cy="904875"/>
          </a:xfrm>
        </p:spPr>
        <p:txBody>
          <a:bodyPr>
            <a:normAutofit/>
          </a:bodyPr>
          <a:lstStyle/>
          <a:p>
            <a:r>
              <a:rPr lang="nl-NL" sz="1600" b="1" dirty="0"/>
              <a:t>Lessentabellen</a:t>
            </a:r>
            <a:br>
              <a:rPr lang="nl-NL" sz="1600" b="1" dirty="0"/>
            </a:br>
            <a:r>
              <a:rPr lang="nl-NL" sz="1600" dirty="0"/>
              <a:t>Engineering &amp; Mechatronica</a:t>
            </a:r>
          </a:p>
        </p:txBody>
      </p:sp>
      <p:pic>
        <p:nvPicPr>
          <p:cNvPr id="7" name="Tijdelijke aanduiding voor inhoud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p:spPr>
      </p:pic>
      <p:sp>
        <p:nvSpPr>
          <p:cNvPr id="8" name="Tekstvak 7"/>
          <p:cNvSpPr txBox="1">
            <a:spLocks/>
          </p:cNvSpPr>
          <p:nvPr/>
        </p:nvSpPr>
        <p:spPr>
          <a:xfrm>
            <a:off x="9720527" y="739776"/>
            <a:ext cx="2471474" cy="6118224"/>
          </a:xfrm>
          <a:prstGeom prst="rect">
            <a:avLst/>
          </a:prstGeom>
          <a:noFill/>
          <a:ln>
            <a:solidFill>
              <a:schemeClr val="tx1"/>
            </a:solidFill>
          </a:ln>
        </p:spPr>
        <p:txBody>
          <a:bodyPr wrap="square" rtlCol="0">
            <a:noAutofit/>
          </a:bodyPr>
          <a:lstStyle/>
          <a:p>
            <a:r>
              <a:rPr lang="nl-NL" sz="1200" b="1" u="sng" dirty="0"/>
              <a:t>Toelichting lessentabellen</a:t>
            </a:r>
          </a:p>
          <a:p>
            <a:endParaRPr lang="nl-NL" sz="1200" dirty="0"/>
          </a:p>
          <a:p>
            <a:r>
              <a:rPr lang="nl-NL" sz="1200" b="1" dirty="0"/>
              <a:t>Opmerking</a:t>
            </a:r>
          </a:p>
          <a:p>
            <a:r>
              <a:rPr lang="nl-NL" sz="1200" dirty="0"/>
              <a:t>&gt; Bijna alle lessen zijn in combinatie met de LPEMO21K4M (niveau 4 Mechatronica)</a:t>
            </a:r>
          </a:p>
          <a:p>
            <a:r>
              <a:rPr lang="nl-NL" sz="1200" dirty="0"/>
              <a:t>&gt; Macketon project is samen met de niveau 3</a:t>
            </a:r>
            <a:r>
              <a:rPr lang="nl-NL" sz="1200" baseline="30000" dirty="0"/>
              <a:t>e</a:t>
            </a:r>
            <a:r>
              <a:rPr lang="nl-NL" sz="1200" dirty="0"/>
              <a:t> </a:t>
            </a:r>
            <a:r>
              <a:rPr lang="nl-NL" sz="1200" dirty="0" err="1"/>
              <a:t>jaars</a:t>
            </a:r>
            <a:r>
              <a:rPr lang="nl-NL" sz="1200" dirty="0"/>
              <a:t> Engineering. </a:t>
            </a:r>
          </a:p>
          <a:p>
            <a:endParaRPr lang="nl-NL" sz="1200" dirty="0"/>
          </a:p>
          <a:p>
            <a:endParaRPr lang="nl-NL" sz="1200" dirty="0"/>
          </a:p>
          <a:p>
            <a:endParaRPr lang="nl-NL" sz="1200" dirty="0"/>
          </a:p>
          <a:p>
            <a:endParaRPr lang="nl-NL" sz="1200" dirty="0"/>
          </a:p>
          <a:p>
            <a:endParaRPr lang="nl-NL" sz="1200" dirty="0"/>
          </a:p>
          <a:p>
            <a:endParaRPr lang="nl-NL" sz="1200" dirty="0"/>
          </a:p>
          <a:p>
            <a:endParaRPr lang="nl-NL" sz="1200" dirty="0"/>
          </a:p>
          <a:p>
            <a:endParaRPr lang="nl-NL" sz="1200" dirty="0"/>
          </a:p>
          <a:p>
            <a:endParaRPr lang="nl-NL" sz="1200" dirty="0"/>
          </a:p>
          <a:p>
            <a:endParaRPr lang="nl-NL" sz="1200" dirty="0"/>
          </a:p>
          <a:p>
            <a:endParaRPr lang="nl-NL" sz="1200" dirty="0"/>
          </a:p>
          <a:p>
            <a:endParaRPr lang="nl-NL" sz="1200" dirty="0"/>
          </a:p>
          <a:p>
            <a:endParaRPr lang="nl-NL" sz="1200" dirty="0"/>
          </a:p>
          <a:p>
            <a:r>
              <a:rPr lang="nl-NL" sz="1200" b="1" dirty="0"/>
              <a:t>Docent wisseling per periode</a:t>
            </a:r>
          </a:p>
          <a:p>
            <a:r>
              <a:rPr lang="nl-NL" sz="1200" dirty="0"/>
              <a:t>&gt; De </a:t>
            </a:r>
            <a:r>
              <a:rPr lang="nl-NL" sz="1200" b="1" u="sng" dirty="0"/>
              <a:t>vetgedrukte</a:t>
            </a:r>
            <a:r>
              <a:rPr lang="nl-NL" sz="1200" dirty="0"/>
              <a:t> 3-lettercodes geeft aan dat er </a:t>
            </a:r>
            <a:r>
              <a:rPr lang="nl-NL" sz="1200" dirty="0" err="1"/>
              <a:t>tov</a:t>
            </a:r>
            <a:r>
              <a:rPr lang="nl-NL" sz="1200" dirty="0"/>
              <a:t> de vorige periode een docentwissel is.  </a:t>
            </a:r>
          </a:p>
          <a:p>
            <a:endParaRPr lang="nl-NL" sz="1200" dirty="0"/>
          </a:p>
          <a:p>
            <a:r>
              <a:rPr lang="nl-NL" sz="1200" b="1" dirty="0"/>
              <a:t>Urenverschil </a:t>
            </a:r>
            <a:r>
              <a:rPr lang="nl-NL" sz="1200" b="1" dirty="0" err="1"/>
              <a:t>tov</a:t>
            </a:r>
            <a:r>
              <a:rPr lang="nl-NL" sz="1200" b="1" dirty="0"/>
              <a:t> Jaartaak</a:t>
            </a:r>
          </a:p>
          <a:p>
            <a:r>
              <a:rPr lang="nl-NL" sz="1200" dirty="0"/>
              <a:t>&gt; In je persoonlijk jaartaakoverzicht kan er een ander aantal uur staan voor een vak op jaarbasis. Dit komt doordat in he persoonlijk overzicht er een correctie is geweest voor vakantie uitval en vrije dagen. </a:t>
            </a:r>
          </a:p>
          <a:p>
            <a:endParaRPr lang="nl-NL" sz="1200" dirty="0"/>
          </a:p>
          <a:p>
            <a:br>
              <a:rPr lang="nl-NL" sz="1200" b="1" dirty="0"/>
            </a:br>
            <a:endParaRPr lang="nl-NL" sz="1200" dirty="0"/>
          </a:p>
        </p:txBody>
      </p:sp>
      <p:sp>
        <p:nvSpPr>
          <p:cNvPr id="5" name="Rechthoek 4"/>
          <p:cNvSpPr/>
          <p:nvPr/>
        </p:nvSpPr>
        <p:spPr>
          <a:xfrm>
            <a:off x="3927564" y="5782491"/>
            <a:ext cx="5766836" cy="9441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Titel 1">
            <a:extLst>
              <a:ext uri="{FF2B5EF4-FFF2-40B4-BE49-F238E27FC236}">
                <a16:creationId xmlns:a16="http://schemas.microsoft.com/office/drawing/2014/main" id="{38F0671E-C4D8-42D9-826A-73CCB2472C54}"/>
              </a:ext>
            </a:extLst>
          </p:cNvPr>
          <p:cNvSpPr txBox="1">
            <a:spLocks/>
          </p:cNvSpPr>
          <p:nvPr/>
        </p:nvSpPr>
        <p:spPr>
          <a:xfrm>
            <a:off x="130826" y="739777"/>
            <a:ext cx="2645930" cy="135747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nl-NL" sz="1800" b="1" dirty="0">
              <a:solidFill>
                <a:srgbClr val="FF0000"/>
              </a:solidFill>
            </a:endParaRPr>
          </a:p>
          <a:p>
            <a:r>
              <a:rPr lang="nl-NL" sz="1800" b="1" dirty="0">
                <a:solidFill>
                  <a:srgbClr val="FF0000"/>
                </a:solidFill>
              </a:rPr>
              <a:t>LEERJAAR 3</a:t>
            </a:r>
          </a:p>
          <a:p>
            <a:pPr marL="285750" indent="-285750">
              <a:buFont typeface="Arial" panose="020B0604020202020204" pitchFamily="34" charset="0"/>
              <a:buChar char="•"/>
            </a:pPr>
            <a:r>
              <a:rPr lang="nl-NL" sz="1800" dirty="0"/>
              <a:t>LPEMO21K4M</a:t>
            </a:r>
          </a:p>
          <a:p>
            <a:endParaRPr lang="nl-NL" sz="1800" b="1" dirty="0"/>
          </a:p>
          <a:p>
            <a:endParaRPr lang="nl-NL" sz="1800" b="1" dirty="0"/>
          </a:p>
          <a:p>
            <a:br>
              <a:rPr lang="nl-NL" sz="1800" b="1" dirty="0"/>
            </a:br>
            <a:endParaRPr lang="nl-NL" sz="1800" dirty="0"/>
          </a:p>
        </p:txBody>
      </p:sp>
      <p:pic>
        <p:nvPicPr>
          <p:cNvPr id="9" name="Afbeelding 8">
            <a:extLst>
              <a:ext uri="{FF2B5EF4-FFF2-40B4-BE49-F238E27FC236}">
                <a16:creationId xmlns:a16="http://schemas.microsoft.com/office/drawing/2014/main" id="{FA33C3F8-63A6-42B0-9F83-5656B53DC29A}"/>
              </a:ext>
            </a:extLst>
          </p:cNvPr>
          <p:cNvPicPr>
            <a:picLocks noChangeAspect="1"/>
          </p:cNvPicPr>
          <p:nvPr/>
        </p:nvPicPr>
        <p:blipFill>
          <a:blip r:embed="rId3"/>
          <a:stretch>
            <a:fillRect/>
          </a:stretch>
        </p:blipFill>
        <p:spPr>
          <a:xfrm>
            <a:off x="2978238" y="0"/>
            <a:ext cx="6235523" cy="6858000"/>
          </a:xfrm>
          <a:prstGeom prst="rect">
            <a:avLst/>
          </a:prstGeom>
        </p:spPr>
      </p:pic>
    </p:spTree>
    <p:extLst>
      <p:ext uri="{BB962C8B-B14F-4D97-AF65-F5344CB8AC3E}">
        <p14:creationId xmlns:p14="http://schemas.microsoft.com/office/powerpoint/2010/main" val="3433919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30826" y="49750"/>
            <a:ext cx="10515600" cy="904875"/>
          </a:xfrm>
        </p:spPr>
        <p:txBody>
          <a:bodyPr>
            <a:normAutofit/>
          </a:bodyPr>
          <a:lstStyle/>
          <a:p>
            <a:r>
              <a:rPr lang="nl-NL" sz="1600" b="1" dirty="0"/>
              <a:t>Lessentabellen</a:t>
            </a:r>
            <a:br>
              <a:rPr lang="nl-NL" sz="1600" b="1" dirty="0"/>
            </a:br>
            <a:r>
              <a:rPr lang="nl-NL" sz="1600" dirty="0"/>
              <a:t>Engineering &amp; Mechatronica</a:t>
            </a:r>
          </a:p>
        </p:txBody>
      </p:sp>
      <p:pic>
        <p:nvPicPr>
          <p:cNvPr id="7" name="Tijdelijke aanduiding voor inhoud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p:spPr>
      </p:pic>
      <p:sp>
        <p:nvSpPr>
          <p:cNvPr id="8" name="Tekstvak 7"/>
          <p:cNvSpPr txBox="1">
            <a:spLocks/>
          </p:cNvSpPr>
          <p:nvPr/>
        </p:nvSpPr>
        <p:spPr>
          <a:xfrm>
            <a:off x="9720527" y="739776"/>
            <a:ext cx="2471474" cy="6118224"/>
          </a:xfrm>
          <a:prstGeom prst="rect">
            <a:avLst/>
          </a:prstGeom>
          <a:noFill/>
          <a:ln>
            <a:solidFill>
              <a:schemeClr val="tx1"/>
            </a:solidFill>
          </a:ln>
        </p:spPr>
        <p:txBody>
          <a:bodyPr wrap="square" rtlCol="0">
            <a:noAutofit/>
          </a:bodyPr>
          <a:lstStyle/>
          <a:p>
            <a:r>
              <a:rPr lang="nl-NL" sz="1200" b="1" u="sng" dirty="0"/>
              <a:t>Toelichting lessentabellen</a:t>
            </a:r>
          </a:p>
          <a:p>
            <a:endParaRPr lang="nl-NL" sz="1200" dirty="0"/>
          </a:p>
          <a:p>
            <a:r>
              <a:rPr lang="nl-NL" sz="1200" b="1" dirty="0"/>
              <a:t>Opmerking</a:t>
            </a:r>
          </a:p>
          <a:p>
            <a:r>
              <a:rPr lang="nl-NL" sz="1200" dirty="0"/>
              <a:t>&gt; AD project is gecombineerd met 3</a:t>
            </a:r>
            <a:r>
              <a:rPr lang="nl-NL" sz="1200" baseline="30000" dirty="0"/>
              <a:t>e</a:t>
            </a:r>
            <a:r>
              <a:rPr lang="nl-NL" sz="1200" dirty="0"/>
              <a:t> </a:t>
            </a:r>
            <a:r>
              <a:rPr lang="nl-NL" sz="1200" dirty="0" err="1"/>
              <a:t>jaars</a:t>
            </a:r>
            <a:r>
              <a:rPr lang="nl-NL" sz="1200" dirty="0"/>
              <a:t> Mechatronica niveau 4. </a:t>
            </a:r>
          </a:p>
          <a:p>
            <a:r>
              <a:rPr lang="nl-NL" sz="1200" dirty="0"/>
              <a:t>&gt; Per uitstroomrichting is er 6 klokuur les specifiek voor die uitstroomrichting. </a:t>
            </a:r>
          </a:p>
          <a:p>
            <a:r>
              <a:rPr lang="nl-NL" sz="1200" dirty="0"/>
              <a:t>&gt; </a:t>
            </a:r>
            <a:r>
              <a:rPr lang="nl-NL" sz="1200" i="1" dirty="0"/>
              <a:t>Besturingstechniek is voor de 21K4W gecombineerd met de 20K4W (niet af te lezen in dit overzicht)</a:t>
            </a:r>
          </a:p>
          <a:p>
            <a:endParaRPr lang="nl-NL" sz="1200" dirty="0"/>
          </a:p>
          <a:p>
            <a:endParaRPr lang="nl-NL" sz="1200" dirty="0"/>
          </a:p>
          <a:p>
            <a:endParaRPr lang="nl-NL" sz="1200" dirty="0"/>
          </a:p>
          <a:p>
            <a:endParaRPr lang="nl-NL" sz="1200" dirty="0"/>
          </a:p>
          <a:p>
            <a:endParaRPr lang="nl-NL" sz="1200" dirty="0"/>
          </a:p>
          <a:p>
            <a:endParaRPr lang="nl-NL" sz="1200" dirty="0"/>
          </a:p>
          <a:p>
            <a:endParaRPr lang="nl-NL" sz="1200" dirty="0"/>
          </a:p>
          <a:p>
            <a:endParaRPr lang="nl-NL" sz="1200" dirty="0"/>
          </a:p>
          <a:p>
            <a:r>
              <a:rPr lang="nl-NL" sz="1200" b="1" dirty="0"/>
              <a:t>Docent wisseling per periode</a:t>
            </a:r>
          </a:p>
          <a:p>
            <a:r>
              <a:rPr lang="nl-NL" sz="1200" dirty="0"/>
              <a:t>&gt; De </a:t>
            </a:r>
            <a:r>
              <a:rPr lang="nl-NL" sz="1200" b="1" u="sng" dirty="0"/>
              <a:t>vetgedrukte</a:t>
            </a:r>
            <a:r>
              <a:rPr lang="nl-NL" sz="1200" dirty="0"/>
              <a:t> 3-lettercodes geeft aan dat er </a:t>
            </a:r>
            <a:r>
              <a:rPr lang="nl-NL" sz="1200" dirty="0" err="1"/>
              <a:t>tov</a:t>
            </a:r>
            <a:r>
              <a:rPr lang="nl-NL" sz="1200" dirty="0"/>
              <a:t> de vorige periode een docentwissel is.  </a:t>
            </a:r>
          </a:p>
          <a:p>
            <a:endParaRPr lang="nl-NL" sz="1200" dirty="0"/>
          </a:p>
          <a:p>
            <a:r>
              <a:rPr lang="nl-NL" sz="1200" b="1" dirty="0"/>
              <a:t>Urenverschil </a:t>
            </a:r>
            <a:r>
              <a:rPr lang="nl-NL" sz="1200" b="1" dirty="0" err="1"/>
              <a:t>tov</a:t>
            </a:r>
            <a:r>
              <a:rPr lang="nl-NL" sz="1200" b="1" dirty="0"/>
              <a:t> Jaartaak</a:t>
            </a:r>
          </a:p>
          <a:p>
            <a:r>
              <a:rPr lang="nl-NL" sz="1200" dirty="0"/>
              <a:t>&gt; In je persoonlijk jaartaakoverzicht kan er een ander aantal uur staan voor een vak op jaarbasis. Dit komt doordat in he persoonlijk overzicht er een correctie is geweest voor vakantie uitval en vrije dagen. </a:t>
            </a:r>
          </a:p>
          <a:p>
            <a:endParaRPr lang="nl-NL" sz="1200" dirty="0"/>
          </a:p>
          <a:p>
            <a:br>
              <a:rPr lang="nl-NL" sz="1200" b="1" dirty="0"/>
            </a:br>
            <a:endParaRPr lang="nl-NL" sz="1200" dirty="0"/>
          </a:p>
        </p:txBody>
      </p:sp>
      <p:sp>
        <p:nvSpPr>
          <p:cNvPr id="5" name="Rechthoek 4"/>
          <p:cNvSpPr/>
          <p:nvPr/>
        </p:nvSpPr>
        <p:spPr>
          <a:xfrm>
            <a:off x="3927564" y="5782491"/>
            <a:ext cx="5766836" cy="9441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Titel 1">
            <a:extLst>
              <a:ext uri="{FF2B5EF4-FFF2-40B4-BE49-F238E27FC236}">
                <a16:creationId xmlns:a16="http://schemas.microsoft.com/office/drawing/2014/main" id="{38F0671E-C4D8-42D9-826A-73CCB2472C54}"/>
              </a:ext>
            </a:extLst>
          </p:cNvPr>
          <p:cNvSpPr txBox="1">
            <a:spLocks/>
          </p:cNvSpPr>
          <p:nvPr/>
        </p:nvSpPr>
        <p:spPr>
          <a:xfrm>
            <a:off x="130826" y="739777"/>
            <a:ext cx="2645930" cy="135747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nl-NL" sz="1800" b="1" dirty="0">
              <a:solidFill>
                <a:srgbClr val="FF0000"/>
              </a:solidFill>
            </a:endParaRPr>
          </a:p>
          <a:p>
            <a:r>
              <a:rPr lang="nl-NL" sz="1800" b="1" dirty="0">
                <a:solidFill>
                  <a:srgbClr val="FF0000"/>
                </a:solidFill>
              </a:rPr>
              <a:t>LEERJAAR 3</a:t>
            </a:r>
          </a:p>
          <a:p>
            <a:pPr marL="285750" indent="-285750">
              <a:buFont typeface="Arial" panose="020B0604020202020204" pitchFamily="34" charset="0"/>
              <a:buChar char="•"/>
            </a:pPr>
            <a:r>
              <a:rPr lang="nl-NL" sz="1800" dirty="0"/>
              <a:t>LPEMO21K4S</a:t>
            </a:r>
          </a:p>
          <a:p>
            <a:pPr marL="285750" indent="-285750">
              <a:buFont typeface="Arial" panose="020B0604020202020204" pitchFamily="34" charset="0"/>
              <a:buChar char="•"/>
            </a:pPr>
            <a:r>
              <a:rPr lang="nl-NL" sz="1800" dirty="0"/>
              <a:t>LPEMO21K4E</a:t>
            </a:r>
          </a:p>
          <a:p>
            <a:pPr marL="285750" indent="-285750">
              <a:buFont typeface="Arial" panose="020B0604020202020204" pitchFamily="34" charset="0"/>
              <a:buChar char="•"/>
            </a:pPr>
            <a:r>
              <a:rPr lang="nl-NL" sz="1800" dirty="0"/>
              <a:t>LPEMO21K4W	</a:t>
            </a:r>
          </a:p>
          <a:p>
            <a:pPr marL="285750" indent="-285750">
              <a:buFont typeface="Arial" panose="020B0604020202020204" pitchFamily="34" charset="0"/>
              <a:buChar char="•"/>
            </a:pPr>
            <a:endParaRPr lang="nl-NL" sz="1800" dirty="0"/>
          </a:p>
          <a:p>
            <a:endParaRPr lang="nl-NL" sz="1800" b="1" dirty="0"/>
          </a:p>
          <a:p>
            <a:endParaRPr lang="nl-NL" sz="1800" b="1" dirty="0"/>
          </a:p>
          <a:p>
            <a:br>
              <a:rPr lang="nl-NL" sz="1800" b="1" dirty="0"/>
            </a:br>
            <a:endParaRPr lang="nl-NL" sz="1800" dirty="0"/>
          </a:p>
        </p:txBody>
      </p:sp>
      <p:pic>
        <p:nvPicPr>
          <p:cNvPr id="13" name="Afbeelding 12">
            <a:extLst>
              <a:ext uri="{FF2B5EF4-FFF2-40B4-BE49-F238E27FC236}">
                <a16:creationId xmlns:a16="http://schemas.microsoft.com/office/drawing/2014/main" id="{43FAEDE9-66CB-40B9-874A-8E4AF64EB0EF}"/>
              </a:ext>
            </a:extLst>
          </p:cNvPr>
          <p:cNvPicPr>
            <a:picLocks noChangeAspect="1"/>
          </p:cNvPicPr>
          <p:nvPr/>
        </p:nvPicPr>
        <p:blipFill>
          <a:blip r:embed="rId3"/>
          <a:stretch>
            <a:fillRect/>
          </a:stretch>
        </p:blipFill>
        <p:spPr>
          <a:xfrm>
            <a:off x="2573567" y="0"/>
            <a:ext cx="7044866" cy="6858000"/>
          </a:xfrm>
          <a:prstGeom prst="rect">
            <a:avLst/>
          </a:prstGeom>
        </p:spPr>
      </p:pic>
    </p:spTree>
    <p:extLst>
      <p:ext uri="{BB962C8B-B14F-4D97-AF65-F5344CB8AC3E}">
        <p14:creationId xmlns:p14="http://schemas.microsoft.com/office/powerpoint/2010/main" val="2858593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30826" y="49750"/>
            <a:ext cx="10515600" cy="904875"/>
          </a:xfrm>
        </p:spPr>
        <p:txBody>
          <a:bodyPr>
            <a:normAutofit/>
          </a:bodyPr>
          <a:lstStyle/>
          <a:p>
            <a:r>
              <a:rPr lang="nl-NL" sz="1600" b="1" dirty="0"/>
              <a:t>Lessentabellen</a:t>
            </a:r>
            <a:br>
              <a:rPr lang="nl-NL" sz="1600" b="1" dirty="0"/>
            </a:br>
            <a:r>
              <a:rPr lang="nl-NL" sz="1600" dirty="0"/>
              <a:t>Engineering &amp; Mechatronica</a:t>
            </a:r>
          </a:p>
        </p:txBody>
      </p:sp>
      <p:pic>
        <p:nvPicPr>
          <p:cNvPr id="7" name="Tijdelijke aanduiding voor inhoud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p:spPr>
      </p:pic>
      <p:sp>
        <p:nvSpPr>
          <p:cNvPr id="8" name="Tekstvak 7"/>
          <p:cNvSpPr txBox="1">
            <a:spLocks/>
          </p:cNvSpPr>
          <p:nvPr/>
        </p:nvSpPr>
        <p:spPr>
          <a:xfrm>
            <a:off x="9720527" y="739776"/>
            <a:ext cx="2471474" cy="6118224"/>
          </a:xfrm>
          <a:prstGeom prst="rect">
            <a:avLst/>
          </a:prstGeom>
          <a:noFill/>
          <a:ln>
            <a:solidFill>
              <a:schemeClr val="tx1"/>
            </a:solidFill>
          </a:ln>
        </p:spPr>
        <p:txBody>
          <a:bodyPr wrap="square" rtlCol="0">
            <a:noAutofit/>
          </a:bodyPr>
          <a:lstStyle/>
          <a:p>
            <a:r>
              <a:rPr lang="nl-NL" sz="1200" b="1" u="sng" dirty="0"/>
              <a:t>Toelichting lessentabellen</a:t>
            </a:r>
          </a:p>
          <a:p>
            <a:endParaRPr lang="nl-NL" sz="1200" dirty="0"/>
          </a:p>
          <a:p>
            <a:r>
              <a:rPr lang="nl-NL" sz="1200" b="1" dirty="0"/>
              <a:t>Opmerking</a:t>
            </a:r>
          </a:p>
          <a:p>
            <a:r>
              <a:rPr lang="nl-NL" sz="1200" dirty="0"/>
              <a:t>&gt; AD project is gecombineerd met 3</a:t>
            </a:r>
            <a:r>
              <a:rPr lang="nl-NL" sz="1200" baseline="30000" dirty="0"/>
              <a:t>e</a:t>
            </a:r>
            <a:r>
              <a:rPr lang="nl-NL" sz="1200" dirty="0"/>
              <a:t> </a:t>
            </a:r>
            <a:r>
              <a:rPr lang="nl-NL" sz="1200" dirty="0" err="1"/>
              <a:t>jaars</a:t>
            </a:r>
            <a:r>
              <a:rPr lang="nl-NL" sz="1200" dirty="0"/>
              <a:t> Mechatronica niveau 4. </a:t>
            </a:r>
          </a:p>
          <a:p>
            <a:r>
              <a:rPr lang="nl-NL" sz="1200" dirty="0"/>
              <a:t>&gt; Per uitstroomrichting is er 6 klokuur les specifiek voor die uitstroomrichting. </a:t>
            </a:r>
          </a:p>
          <a:p>
            <a:r>
              <a:rPr lang="nl-NL" sz="1200" dirty="0"/>
              <a:t>&gt; </a:t>
            </a:r>
            <a:r>
              <a:rPr lang="nl-NL" sz="1200" i="1" dirty="0"/>
              <a:t>Besturingstechniek is voor de 21K4W gecombineerd met de 20K4W (niet af te lezen in dit overzicht)</a:t>
            </a:r>
          </a:p>
          <a:p>
            <a:endParaRPr lang="nl-NL" sz="1200" dirty="0"/>
          </a:p>
          <a:p>
            <a:endParaRPr lang="nl-NL" sz="1200" dirty="0"/>
          </a:p>
          <a:p>
            <a:endParaRPr lang="nl-NL" sz="1200" dirty="0"/>
          </a:p>
          <a:p>
            <a:endParaRPr lang="nl-NL" sz="1200" dirty="0"/>
          </a:p>
          <a:p>
            <a:endParaRPr lang="nl-NL" sz="1200" dirty="0"/>
          </a:p>
          <a:p>
            <a:endParaRPr lang="nl-NL" sz="1200" dirty="0"/>
          </a:p>
          <a:p>
            <a:endParaRPr lang="nl-NL" sz="1200" dirty="0"/>
          </a:p>
          <a:p>
            <a:endParaRPr lang="nl-NL" sz="1200" dirty="0"/>
          </a:p>
          <a:p>
            <a:r>
              <a:rPr lang="nl-NL" sz="1200" b="1" dirty="0"/>
              <a:t>Docent wisseling per periode</a:t>
            </a:r>
          </a:p>
          <a:p>
            <a:r>
              <a:rPr lang="nl-NL" sz="1200" dirty="0"/>
              <a:t>&gt; De </a:t>
            </a:r>
            <a:r>
              <a:rPr lang="nl-NL" sz="1200" b="1" u="sng" dirty="0"/>
              <a:t>vetgedrukte</a:t>
            </a:r>
            <a:r>
              <a:rPr lang="nl-NL" sz="1200" dirty="0"/>
              <a:t> 3-lettercodes geeft aan dat er </a:t>
            </a:r>
            <a:r>
              <a:rPr lang="nl-NL" sz="1200" dirty="0" err="1"/>
              <a:t>tov</a:t>
            </a:r>
            <a:r>
              <a:rPr lang="nl-NL" sz="1200" dirty="0"/>
              <a:t> de vorige periode een docentwissel is.  </a:t>
            </a:r>
          </a:p>
          <a:p>
            <a:endParaRPr lang="nl-NL" sz="1200" dirty="0"/>
          </a:p>
          <a:p>
            <a:r>
              <a:rPr lang="nl-NL" sz="1200" b="1" dirty="0"/>
              <a:t>Urenverschil </a:t>
            </a:r>
            <a:r>
              <a:rPr lang="nl-NL" sz="1200" b="1" dirty="0" err="1"/>
              <a:t>tov</a:t>
            </a:r>
            <a:r>
              <a:rPr lang="nl-NL" sz="1200" b="1" dirty="0"/>
              <a:t> Jaartaak</a:t>
            </a:r>
          </a:p>
          <a:p>
            <a:r>
              <a:rPr lang="nl-NL" sz="1200" dirty="0"/>
              <a:t>&gt; In je persoonlijk jaartaakoverzicht kan er een ander aantal uur staan voor een vak op jaarbasis. Dit komt doordat in he persoonlijk overzicht er een correctie is geweest voor vakantie uitval en vrije dagen. </a:t>
            </a:r>
          </a:p>
          <a:p>
            <a:endParaRPr lang="nl-NL" sz="1200" dirty="0"/>
          </a:p>
          <a:p>
            <a:br>
              <a:rPr lang="nl-NL" sz="1200" b="1" dirty="0"/>
            </a:br>
            <a:endParaRPr lang="nl-NL" sz="1200" dirty="0"/>
          </a:p>
        </p:txBody>
      </p:sp>
      <p:sp>
        <p:nvSpPr>
          <p:cNvPr id="5" name="Rechthoek 4"/>
          <p:cNvSpPr/>
          <p:nvPr/>
        </p:nvSpPr>
        <p:spPr>
          <a:xfrm>
            <a:off x="3927564" y="5782491"/>
            <a:ext cx="5766836" cy="9441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Titel 1">
            <a:extLst>
              <a:ext uri="{FF2B5EF4-FFF2-40B4-BE49-F238E27FC236}">
                <a16:creationId xmlns:a16="http://schemas.microsoft.com/office/drawing/2014/main" id="{38F0671E-C4D8-42D9-826A-73CCB2472C54}"/>
              </a:ext>
            </a:extLst>
          </p:cNvPr>
          <p:cNvSpPr txBox="1">
            <a:spLocks/>
          </p:cNvSpPr>
          <p:nvPr/>
        </p:nvSpPr>
        <p:spPr>
          <a:xfrm>
            <a:off x="130826" y="739777"/>
            <a:ext cx="2645930" cy="135747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nl-NL" sz="1800" b="1" dirty="0">
              <a:solidFill>
                <a:srgbClr val="FF0000"/>
              </a:solidFill>
            </a:endParaRPr>
          </a:p>
          <a:p>
            <a:r>
              <a:rPr lang="nl-NL" sz="1800" b="1" dirty="0">
                <a:solidFill>
                  <a:srgbClr val="FF0000"/>
                </a:solidFill>
              </a:rPr>
              <a:t>LEERJAAR 4</a:t>
            </a:r>
          </a:p>
          <a:p>
            <a:pPr marL="285750" indent="-285750">
              <a:buFont typeface="Arial" panose="020B0604020202020204" pitchFamily="34" charset="0"/>
              <a:buChar char="•"/>
            </a:pPr>
            <a:r>
              <a:rPr lang="nl-NL" sz="1800" dirty="0"/>
              <a:t>LPEMO20K4S</a:t>
            </a:r>
          </a:p>
          <a:p>
            <a:pPr marL="285750" indent="-285750">
              <a:buFont typeface="Arial" panose="020B0604020202020204" pitchFamily="34" charset="0"/>
              <a:buChar char="•"/>
            </a:pPr>
            <a:r>
              <a:rPr lang="nl-NL" sz="1800" dirty="0"/>
              <a:t>LPEMO20K4E</a:t>
            </a:r>
          </a:p>
          <a:p>
            <a:pPr marL="285750" indent="-285750">
              <a:buFont typeface="Arial" panose="020B0604020202020204" pitchFamily="34" charset="0"/>
              <a:buChar char="•"/>
            </a:pPr>
            <a:r>
              <a:rPr lang="nl-NL" sz="1800" dirty="0"/>
              <a:t>LPEMO20K4W	</a:t>
            </a:r>
          </a:p>
          <a:p>
            <a:pPr marL="285750" indent="-285750">
              <a:buFont typeface="Arial" panose="020B0604020202020204" pitchFamily="34" charset="0"/>
              <a:buChar char="•"/>
            </a:pPr>
            <a:endParaRPr lang="nl-NL" sz="1800" dirty="0"/>
          </a:p>
          <a:p>
            <a:endParaRPr lang="nl-NL" sz="1800" b="1" dirty="0"/>
          </a:p>
          <a:p>
            <a:endParaRPr lang="nl-NL" sz="1800" b="1" dirty="0"/>
          </a:p>
          <a:p>
            <a:br>
              <a:rPr lang="nl-NL" sz="1800" b="1" dirty="0"/>
            </a:br>
            <a:endParaRPr lang="nl-NL" sz="1800" dirty="0"/>
          </a:p>
        </p:txBody>
      </p:sp>
      <p:pic>
        <p:nvPicPr>
          <p:cNvPr id="9" name="Afbeelding 8">
            <a:extLst>
              <a:ext uri="{FF2B5EF4-FFF2-40B4-BE49-F238E27FC236}">
                <a16:creationId xmlns:a16="http://schemas.microsoft.com/office/drawing/2014/main" id="{25246B52-4093-43AB-9DE4-595F26F184B8}"/>
              </a:ext>
            </a:extLst>
          </p:cNvPr>
          <p:cNvPicPr>
            <a:picLocks noChangeAspect="1"/>
          </p:cNvPicPr>
          <p:nvPr/>
        </p:nvPicPr>
        <p:blipFill>
          <a:blip r:embed="rId3"/>
          <a:stretch>
            <a:fillRect/>
          </a:stretch>
        </p:blipFill>
        <p:spPr>
          <a:xfrm>
            <a:off x="3126210" y="0"/>
            <a:ext cx="5939579" cy="6858000"/>
          </a:xfrm>
          <a:prstGeom prst="rect">
            <a:avLst/>
          </a:prstGeom>
        </p:spPr>
      </p:pic>
    </p:spTree>
    <p:extLst>
      <p:ext uri="{BB962C8B-B14F-4D97-AF65-F5344CB8AC3E}">
        <p14:creationId xmlns:p14="http://schemas.microsoft.com/office/powerpoint/2010/main" val="1777681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465138"/>
            <a:ext cx="9144000" cy="2387600"/>
          </a:xfrm>
        </p:spPr>
        <p:txBody>
          <a:bodyPr/>
          <a:lstStyle/>
          <a:p>
            <a:r>
              <a:rPr lang="nl-NL" dirty="0"/>
              <a:t>3. Verdeling SLB taken / uren</a:t>
            </a:r>
          </a:p>
        </p:txBody>
      </p:sp>
      <p:sp>
        <p:nvSpPr>
          <p:cNvPr id="3" name="Ondertitel 2"/>
          <p:cNvSpPr>
            <a:spLocks noGrp="1"/>
          </p:cNvSpPr>
          <p:nvPr>
            <p:ph type="subTitle" idx="1"/>
          </p:nvPr>
        </p:nvSpPr>
        <p:spPr>
          <a:xfrm>
            <a:off x="1524000" y="2944813"/>
            <a:ext cx="9144000" cy="1655762"/>
          </a:xfrm>
        </p:spPr>
        <p:txBody>
          <a:bodyPr/>
          <a:lstStyle/>
          <a:p>
            <a:r>
              <a:rPr lang="nl-NL" dirty="0"/>
              <a:t>Engineering &amp; Mechatronica</a:t>
            </a:r>
          </a:p>
        </p:txBody>
      </p:sp>
      <p:pic>
        <p:nvPicPr>
          <p:cNvPr id="5" name="Tijdelijke aanduiding voor inhoud 6">
            <a:extLst>
              <a:ext uri="{FF2B5EF4-FFF2-40B4-BE49-F238E27FC236}">
                <a16:creationId xmlns:a16="http://schemas.microsoft.com/office/drawing/2014/main" id="{4113893F-E5E0-403C-97CE-87EABB5DBE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a:prstGeom prst="rect">
            <a:avLst/>
          </a:prstGeom>
        </p:spPr>
      </p:pic>
      <p:sp>
        <p:nvSpPr>
          <p:cNvPr id="6" name="Rechthoek 5">
            <a:extLst>
              <a:ext uri="{FF2B5EF4-FFF2-40B4-BE49-F238E27FC236}">
                <a16:creationId xmlns:a16="http://schemas.microsoft.com/office/drawing/2014/main" id="{574D2411-AC3E-4E03-AF0F-1C6E2A263E2B}"/>
              </a:ext>
            </a:extLst>
          </p:cNvPr>
          <p:cNvSpPr/>
          <p:nvPr/>
        </p:nvSpPr>
        <p:spPr>
          <a:xfrm>
            <a:off x="0" y="0"/>
            <a:ext cx="889233" cy="6858000"/>
          </a:xfrm>
          <a:prstGeom prst="rect">
            <a:avLst/>
          </a:prstGeom>
          <a:solidFill>
            <a:srgbClr val="10A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itel 1">
            <a:extLst>
              <a:ext uri="{FF2B5EF4-FFF2-40B4-BE49-F238E27FC236}">
                <a16:creationId xmlns:a16="http://schemas.microsoft.com/office/drawing/2014/main" id="{6031BA49-A308-41BD-BCA2-BB5FB5E064F3}"/>
              </a:ext>
            </a:extLst>
          </p:cNvPr>
          <p:cNvSpPr txBox="1">
            <a:spLocks/>
          </p:cNvSpPr>
          <p:nvPr/>
        </p:nvSpPr>
        <p:spPr>
          <a:xfrm>
            <a:off x="113601" y="5914240"/>
            <a:ext cx="851133" cy="864065"/>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nl-NL" b="1" dirty="0">
                <a:solidFill>
                  <a:schemeClr val="bg1"/>
                </a:solidFill>
              </a:rPr>
              <a:t>3.</a:t>
            </a:r>
          </a:p>
        </p:txBody>
      </p:sp>
    </p:spTree>
    <p:extLst>
      <p:ext uri="{BB962C8B-B14F-4D97-AF65-F5344CB8AC3E}">
        <p14:creationId xmlns:p14="http://schemas.microsoft.com/office/powerpoint/2010/main" val="2819292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30826" y="60324"/>
            <a:ext cx="10515600" cy="904875"/>
          </a:xfrm>
        </p:spPr>
        <p:txBody>
          <a:bodyPr>
            <a:normAutofit/>
          </a:bodyPr>
          <a:lstStyle/>
          <a:p>
            <a:r>
              <a:rPr lang="nl-NL" sz="1600" b="1" dirty="0"/>
              <a:t>Verdeling SLB / BPV</a:t>
            </a:r>
            <a:br>
              <a:rPr lang="nl-NL" sz="1600" b="1" dirty="0"/>
            </a:br>
            <a:r>
              <a:rPr lang="nl-NL" sz="1600" dirty="0"/>
              <a:t>Engineering &amp; Mechatronica</a:t>
            </a:r>
          </a:p>
        </p:txBody>
      </p:sp>
      <p:pic>
        <p:nvPicPr>
          <p:cNvPr id="7" name="Tijdelijke aanduiding voor inhoud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p:spPr>
      </p:pic>
      <p:sp>
        <p:nvSpPr>
          <p:cNvPr id="8" name="Tekstvak 7"/>
          <p:cNvSpPr txBox="1">
            <a:spLocks/>
          </p:cNvSpPr>
          <p:nvPr/>
        </p:nvSpPr>
        <p:spPr>
          <a:xfrm>
            <a:off x="9720527" y="739776"/>
            <a:ext cx="2471474" cy="6118224"/>
          </a:xfrm>
          <a:prstGeom prst="rect">
            <a:avLst/>
          </a:prstGeom>
          <a:noFill/>
          <a:ln>
            <a:solidFill>
              <a:schemeClr val="tx1"/>
            </a:solidFill>
          </a:ln>
        </p:spPr>
        <p:txBody>
          <a:bodyPr wrap="square" rtlCol="0">
            <a:noAutofit/>
          </a:bodyPr>
          <a:lstStyle/>
          <a:p>
            <a:r>
              <a:rPr lang="nl-NL" sz="1200" b="1" u="sng" dirty="0"/>
              <a:t>Toelichting Verdeling SLB/BPV</a:t>
            </a:r>
          </a:p>
          <a:p>
            <a:endParaRPr lang="nl-NL" sz="1200" dirty="0"/>
          </a:p>
          <a:p>
            <a:endParaRPr lang="nl-NL" sz="1200" dirty="0"/>
          </a:p>
          <a:p>
            <a:r>
              <a:rPr lang="nl-NL" sz="1200" b="1" dirty="0"/>
              <a:t>&gt; Budget</a:t>
            </a:r>
          </a:p>
          <a:p>
            <a:r>
              <a:rPr lang="nl-NL" sz="1200" dirty="0"/>
              <a:t>Het budget is gebaseerd op de normbedragen van de sector voor SLB/BPV per student</a:t>
            </a:r>
          </a:p>
          <a:p>
            <a:endParaRPr lang="nl-NL" sz="1200" dirty="0"/>
          </a:p>
          <a:p>
            <a:endParaRPr lang="nl-NL" sz="1200" dirty="0"/>
          </a:p>
          <a:p>
            <a:endParaRPr lang="nl-NL" sz="1200" dirty="0"/>
          </a:p>
          <a:p>
            <a:endParaRPr lang="nl-NL" sz="1200" b="1" dirty="0"/>
          </a:p>
          <a:p>
            <a:endParaRPr lang="nl-NL" sz="1200" b="1" dirty="0"/>
          </a:p>
          <a:p>
            <a:r>
              <a:rPr lang="nl-NL" sz="1200" b="1" dirty="0"/>
              <a:t>&gt; Verdeling SLB</a:t>
            </a:r>
          </a:p>
          <a:p>
            <a:r>
              <a:rPr lang="nl-NL" sz="1200" dirty="0"/>
              <a:t>Als team hebben jullie met percentages de inzet verdeeld over de leerjaren. </a:t>
            </a:r>
          </a:p>
          <a:p>
            <a:endParaRPr lang="nl-NL" sz="1200" b="1" dirty="0"/>
          </a:p>
          <a:p>
            <a:r>
              <a:rPr lang="nl-NL" sz="1200" b="1" dirty="0"/>
              <a:t>&gt;Verdeling BPV</a:t>
            </a:r>
          </a:p>
          <a:p>
            <a:r>
              <a:rPr lang="nl-NL" sz="1200" dirty="0">
                <a:effectLst/>
                <a:latin typeface="Calibri" panose="020F0502020204030204" pitchFamily="34" charset="0"/>
                <a:ea typeface="Calibri" panose="020F0502020204030204" pitchFamily="34" charset="0"/>
                <a:cs typeface="Times New Roman" panose="02020603050405020304" pitchFamily="18" charset="0"/>
              </a:rPr>
              <a:t>De BPV in leerjaar 1 en 2 wordt uitgevoerd door Bouwmensen. </a:t>
            </a:r>
          </a:p>
          <a:p>
            <a:br>
              <a:rPr lang="nl-NL" sz="1200" b="1" dirty="0"/>
            </a:br>
            <a:endParaRPr lang="nl-NL" sz="1200" dirty="0"/>
          </a:p>
        </p:txBody>
      </p:sp>
      <p:pic>
        <p:nvPicPr>
          <p:cNvPr id="6" name="Afbeelding 5"/>
          <p:cNvPicPr>
            <a:picLocks noChangeAspect="1"/>
          </p:cNvPicPr>
          <p:nvPr/>
        </p:nvPicPr>
        <p:blipFill>
          <a:blip r:embed="rId3"/>
          <a:stretch>
            <a:fillRect/>
          </a:stretch>
        </p:blipFill>
        <p:spPr>
          <a:xfrm>
            <a:off x="9723260" y="2134236"/>
            <a:ext cx="2466008" cy="748664"/>
          </a:xfrm>
          <a:prstGeom prst="rect">
            <a:avLst/>
          </a:prstGeom>
        </p:spPr>
      </p:pic>
      <p:sp>
        <p:nvSpPr>
          <p:cNvPr id="5" name="Rechthoek 4"/>
          <p:cNvSpPr/>
          <p:nvPr/>
        </p:nvSpPr>
        <p:spPr>
          <a:xfrm>
            <a:off x="3927564" y="5782491"/>
            <a:ext cx="5766836" cy="9441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 name="Afbeelding 9">
            <a:extLst>
              <a:ext uri="{FF2B5EF4-FFF2-40B4-BE49-F238E27FC236}">
                <a16:creationId xmlns:a16="http://schemas.microsoft.com/office/drawing/2014/main" id="{15778EC4-464A-4153-8881-C6B749FBCBCF}"/>
              </a:ext>
            </a:extLst>
          </p:cNvPr>
          <p:cNvPicPr>
            <a:picLocks noChangeAspect="1"/>
          </p:cNvPicPr>
          <p:nvPr/>
        </p:nvPicPr>
        <p:blipFill>
          <a:blip r:embed="rId4"/>
          <a:stretch>
            <a:fillRect/>
          </a:stretch>
        </p:blipFill>
        <p:spPr>
          <a:xfrm>
            <a:off x="130826" y="823927"/>
            <a:ext cx="9457077" cy="5918375"/>
          </a:xfrm>
          <a:prstGeom prst="rect">
            <a:avLst/>
          </a:prstGeom>
        </p:spPr>
      </p:pic>
    </p:spTree>
    <p:extLst>
      <p:ext uri="{BB962C8B-B14F-4D97-AF65-F5344CB8AC3E}">
        <p14:creationId xmlns:p14="http://schemas.microsoft.com/office/powerpoint/2010/main" val="336935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30826" y="60324"/>
            <a:ext cx="10515600" cy="904875"/>
          </a:xfrm>
        </p:spPr>
        <p:txBody>
          <a:bodyPr>
            <a:normAutofit/>
          </a:bodyPr>
          <a:lstStyle/>
          <a:p>
            <a:r>
              <a:rPr lang="nl-NL" sz="1600" b="1" dirty="0"/>
              <a:t>Verdeling SLB / BPV</a:t>
            </a:r>
            <a:br>
              <a:rPr lang="nl-NL" sz="1600" b="1" dirty="0"/>
            </a:br>
            <a:r>
              <a:rPr lang="nl-NL" sz="1600" dirty="0"/>
              <a:t>Engineering &amp; Mechatronica</a:t>
            </a:r>
          </a:p>
        </p:txBody>
      </p:sp>
      <p:pic>
        <p:nvPicPr>
          <p:cNvPr id="7" name="Tijdelijke aanduiding voor inhoud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p:spPr>
      </p:pic>
      <p:sp>
        <p:nvSpPr>
          <p:cNvPr id="8" name="Tekstvak 7"/>
          <p:cNvSpPr txBox="1">
            <a:spLocks/>
          </p:cNvSpPr>
          <p:nvPr/>
        </p:nvSpPr>
        <p:spPr>
          <a:xfrm>
            <a:off x="9720527" y="739776"/>
            <a:ext cx="2471474" cy="6118224"/>
          </a:xfrm>
          <a:prstGeom prst="rect">
            <a:avLst/>
          </a:prstGeom>
          <a:noFill/>
          <a:ln>
            <a:solidFill>
              <a:schemeClr val="tx1"/>
            </a:solidFill>
          </a:ln>
        </p:spPr>
        <p:txBody>
          <a:bodyPr wrap="square" rtlCol="0">
            <a:noAutofit/>
          </a:bodyPr>
          <a:lstStyle/>
          <a:p>
            <a:r>
              <a:rPr lang="nl-NL" sz="1200" b="1" u="sng" dirty="0"/>
              <a:t>Toelichting Verdeling SLB/BPV</a:t>
            </a:r>
          </a:p>
          <a:p>
            <a:endParaRPr lang="nl-NL" sz="1200" dirty="0"/>
          </a:p>
          <a:p>
            <a:endParaRPr lang="nl-NL" sz="1200" dirty="0"/>
          </a:p>
          <a:p>
            <a:r>
              <a:rPr lang="nl-NL" sz="1200" b="1" dirty="0"/>
              <a:t>&gt; Budget</a:t>
            </a:r>
          </a:p>
          <a:p>
            <a:r>
              <a:rPr lang="nl-NL" sz="1200" dirty="0"/>
              <a:t>Het budget is gebaseerd op de normbedragen van de sector voor SLB/BPV per student</a:t>
            </a:r>
          </a:p>
          <a:p>
            <a:endParaRPr lang="nl-NL" sz="1200" dirty="0"/>
          </a:p>
          <a:p>
            <a:endParaRPr lang="nl-NL" sz="1200" dirty="0"/>
          </a:p>
          <a:p>
            <a:endParaRPr lang="nl-NL" sz="1200" dirty="0"/>
          </a:p>
          <a:p>
            <a:endParaRPr lang="nl-NL" sz="1200" b="1" dirty="0"/>
          </a:p>
          <a:p>
            <a:endParaRPr lang="nl-NL" sz="1200" b="1" dirty="0"/>
          </a:p>
          <a:p>
            <a:r>
              <a:rPr lang="nl-NL" sz="1200" b="1" dirty="0"/>
              <a:t>&gt; Verdeling SLB</a:t>
            </a:r>
          </a:p>
          <a:p>
            <a:r>
              <a:rPr lang="nl-NL" sz="1200" dirty="0"/>
              <a:t>Als team hebben jullie met percentages de inzet verdeeld over de leerjaren. </a:t>
            </a:r>
          </a:p>
          <a:p>
            <a:endParaRPr lang="nl-NL" sz="1200" b="1" dirty="0"/>
          </a:p>
          <a:p>
            <a:r>
              <a:rPr lang="nl-NL" sz="1200" b="1" dirty="0"/>
              <a:t>&gt;Verdeling BPV</a:t>
            </a:r>
          </a:p>
          <a:p>
            <a:r>
              <a:rPr lang="nl-NL" sz="1200" dirty="0">
                <a:effectLst/>
                <a:latin typeface="Calibri" panose="020F0502020204030204" pitchFamily="34" charset="0"/>
                <a:ea typeface="Calibri" panose="020F0502020204030204" pitchFamily="34" charset="0"/>
                <a:cs typeface="Times New Roman" panose="02020603050405020304" pitchFamily="18" charset="0"/>
              </a:rPr>
              <a:t>De BPV in leerjaar 1 en 2 wordt uitgevoerd door Bouwmensen. </a:t>
            </a:r>
          </a:p>
          <a:p>
            <a:br>
              <a:rPr lang="nl-NL" sz="1200" b="1" dirty="0"/>
            </a:br>
            <a:endParaRPr lang="nl-NL" sz="1200" dirty="0"/>
          </a:p>
        </p:txBody>
      </p:sp>
      <p:pic>
        <p:nvPicPr>
          <p:cNvPr id="6" name="Afbeelding 5"/>
          <p:cNvPicPr>
            <a:picLocks noChangeAspect="1"/>
          </p:cNvPicPr>
          <p:nvPr/>
        </p:nvPicPr>
        <p:blipFill>
          <a:blip r:embed="rId3"/>
          <a:stretch>
            <a:fillRect/>
          </a:stretch>
        </p:blipFill>
        <p:spPr>
          <a:xfrm>
            <a:off x="9723260" y="2134236"/>
            <a:ext cx="2466008" cy="748664"/>
          </a:xfrm>
          <a:prstGeom prst="rect">
            <a:avLst/>
          </a:prstGeom>
        </p:spPr>
      </p:pic>
      <p:sp>
        <p:nvSpPr>
          <p:cNvPr id="5" name="Rechthoek 4"/>
          <p:cNvSpPr/>
          <p:nvPr/>
        </p:nvSpPr>
        <p:spPr>
          <a:xfrm>
            <a:off x="3927564" y="5782491"/>
            <a:ext cx="5766836" cy="9441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4" name="Afbeelding 3">
            <a:extLst>
              <a:ext uri="{FF2B5EF4-FFF2-40B4-BE49-F238E27FC236}">
                <a16:creationId xmlns:a16="http://schemas.microsoft.com/office/drawing/2014/main" id="{3E30C2DD-7392-4603-A4F0-7FD8FEAAA0C6}"/>
              </a:ext>
            </a:extLst>
          </p:cNvPr>
          <p:cNvPicPr>
            <a:picLocks noChangeAspect="1"/>
          </p:cNvPicPr>
          <p:nvPr/>
        </p:nvPicPr>
        <p:blipFill>
          <a:blip r:embed="rId4"/>
          <a:stretch>
            <a:fillRect/>
          </a:stretch>
        </p:blipFill>
        <p:spPr>
          <a:xfrm>
            <a:off x="252705" y="834708"/>
            <a:ext cx="5529072" cy="2964180"/>
          </a:xfrm>
          <a:prstGeom prst="rect">
            <a:avLst/>
          </a:prstGeom>
        </p:spPr>
      </p:pic>
    </p:spTree>
    <p:extLst>
      <p:ext uri="{BB962C8B-B14F-4D97-AF65-F5344CB8AC3E}">
        <p14:creationId xmlns:p14="http://schemas.microsoft.com/office/powerpoint/2010/main" val="370938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465138"/>
            <a:ext cx="9144000" cy="2387600"/>
          </a:xfrm>
        </p:spPr>
        <p:txBody>
          <a:bodyPr/>
          <a:lstStyle/>
          <a:p>
            <a:r>
              <a:rPr lang="nl-NL" dirty="0"/>
              <a:t>4. Verdeling Examinering</a:t>
            </a:r>
          </a:p>
        </p:txBody>
      </p:sp>
      <p:sp>
        <p:nvSpPr>
          <p:cNvPr id="3" name="Ondertitel 2"/>
          <p:cNvSpPr>
            <a:spLocks noGrp="1"/>
          </p:cNvSpPr>
          <p:nvPr>
            <p:ph type="subTitle" idx="1"/>
          </p:nvPr>
        </p:nvSpPr>
        <p:spPr>
          <a:xfrm>
            <a:off x="1524000" y="2944813"/>
            <a:ext cx="9144000" cy="1655762"/>
          </a:xfrm>
        </p:spPr>
        <p:txBody>
          <a:bodyPr/>
          <a:lstStyle/>
          <a:p>
            <a:r>
              <a:rPr lang="nl-NL" dirty="0"/>
              <a:t>Engineering &amp; Mechatronica</a:t>
            </a:r>
          </a:p>
        </p:txBody>
      </p:sp>
      <p:pic>
        <p:nvPicPr>
          <p:cNvPr id="5" name="Tijdelijke aanduiding voor inhoud 6">
            <a:extLst>
              <a:ext uri="{FF2B5EF4-FFF2-40B4-BE49-F238E27FC236}">
                <a16:creationId xmlns:a16="http://schemas.microsoft.com/office/drawing/2014/main" id="{4113893F-E5E0-403C-97CE-87EABB5DBE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a:prstGeom prst="rect">
            <a:avLst/>
          </a:prstGeom>
        </p:spPr>
      </p:pic>
      <p:sp>
        <p:nvSpPr>
          <p:cNvPr id="6" name="Rechthoek 5">
            <a:extLst>
              <a:ext uri="{FF2B5EF4-FFF2-40B4-BE49-F238E27FC236}">
                <a16:creationId xmlns:a16="http://schemas.microsoft.com/office/drawing/2014/main" id="{0FB70AEA-A34A-4BB3-BBDA-6D29B2C55A5C}"/>
              </a:ext>
            </a:extLst>
          </p:cNvPr>
          <p:cNvSpPr/>
          <p:nvPr/>
        </p:nvSpPr>
        <p:spPr>
          <a:xfrm>
            <a:off x="0" y="0"/>
            <a:ext cx="889233" cy="6858000"/>
          </a:xfrm>
          <a:prstGeom prst="rect">
            <a:avLst/>
          </a:prstGeom>
          <a:solidFill>
            <a:srgbClr val="10A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itel 1">
            <a:extLst>
              <a:ext uri="{FF2B5EF4-FFF2-40B4-BE49-F238E27FC236}">
                <a16:creationId xmlns:a16="http://schemas.microsoft.com/office/drawing/2014/main" id="{E70517F7-B7DD-4391-88E5-0086F6C13576}"/>
              </a:ext>
            </a:extLst>
          </p:cNvPr>
          <p:cNvSpPr txBox="1">
            <a:spLocks/>
          </p:cNvSpPr>
          <p:nvPr/>
        </p:nvSpPr>
        <p:spPr>
          <a:xfrm>
            <a:off x="113601" y="5914240"/>
            <a:ext cx="851133" cy="864065"/>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nl-NL" b="1" dirty="0">
                <a:solidFill>
                  <a:schemeClr val="bg1"/>
                </a:solidFill>
              </a:rPr>
              <a:t>4.</a:t>
            </a:r>
          </a:p>
        </p:txBody>
      </p:sp>
    </p:spTree>
    <p:extLst>
      <p:ext uri="{BB962C8B-B14F-4D97-AF65-F5344CB8AC3E}">
        <p14:creationId xmlns:p14="http://schemas.microsoft.com/office/powerpoint/2010/main" val="351513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30826" y="60324"/>
            <a:ext cx="10515600" cy="904875"/>
          </a:xfrm>
        </p:spPr>
        <p:txBody>
          <a:bodyPr>
            <a:normAutofit/>
          </a:bodyPr>
          <a:lstStyle/>
          <a:p>
            <a:r>
              <a:rPr lang="nl-NL" sz="1600" b="1" dirty="0"/>
              <a:t>Examinering Beroepsgericht</a:t>
            </a:r>
            <a:br>
              <a:rPr lang="nl-NL" sz="1600" b="1" dirty="0"/>
            </a:br>
            <a:r>
              <a:rPr lang="nl-NL" sz="1600" dirty="0"/>
              <a:t>Engineering &amp; Mechatronica</a:t>
            </a:r>
          </a:p>
        </p:txBody>
      </p:sp>
      <p:pic>
        <p:nvPicPr>
          <p:cNvPr id="7" name="Tijdelijke aanduiding voor inhoud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p:spPr>
      </p:pic>
      <p:sp>
        <p:nvSpPr>
          <p:cNvPr id="8" name="Tekstvak 7"/>
          <p:cNvSpPr txBox="1">
            <a:spLocks/>
          </p:cNvSpPr>
          <p:nvPr/>
        </p:nvSpPr>
        <p:spPr>
          <a:xfrm>
            <a:off x="9720527" y="739776"/>
            <a:ext cx="2471474" cy="6118224"/>
          </a:xfrm>
          <a:prstGeom prst="rect">
            <a:avLst/>
          </a:prstGeom>
          <a:noFill/>
          <a:ln>
            <a:solidFill>
              <a:schemeClr val="tx1"/>
            </a:solidFill>
          </a:ln>
        </p:spPr>
        <p:txBody>
          <a:bodyPr wrap="square" rtlCol="0">
            <a:noAutofit/>
          </a:bodyPr>
          <a:lstStyle/>
          <a:p>
            <a:r>
              <a:rPr lang="nl-NL" sz="1200" b="1" u="sng" dirty="0"/>
              <a:t>Toelichting Uren Examinering</a:t>
            </a:r>
          </a:p>
          <a:p>
            <a:endParaRPr lang="nl-NL" sz="1200" dirty="0"/>
          </a:p>
          <a:p>
            <a:endParaRPr lang="nl-NL" sz="1200" dirty="0"/>
          </a:p>
          <a:p>
            <a:r>
              <a:rPr lang="nl-NL" sz="1200" b="1" dirty="0"/>
              <a:t>&gt; Budget</a:t>
            </a:r>
          </a:p>
          <a:p>
            <a:r>
              <a:rPr lang="nl-NL" sz="1200" dirty="0"/>
              <a:t>Constructie examens   3,0 u/student</a:t>
            </a:r>
          </a:p>
          <a:p>
            <a:r>
              <a:rPr lang="nl-NL" sz="1200" dirty="0" err="1"/>
              <a:t>Vaststeling</a:t>
            </a:r>
            <a:r>
              <a:rPr lang="nl-NL" sz="1200" dirty="0"/>
              <a:t> examens    1,0 u/student</a:t>
            </a:r>
          </a:p>
          <a:p>
            <a:r>
              <a:rPr lang="nl-NL" sz="1200" dirty="0"/>
              <a:t>Afnamen </a:t>
            </a:r>
            <a:r>
              <a:rPr lang="nl-NL" sz="1200" dirty="0" err="1"/>
              <a:t>PvB</a:t>
            </a:r>
            <a:r>
              <a:rPr lang="nl-NL" sz="1200" dirty="0"/>
              <a:t>                7,5 u/student</a:t>
            </a:r>
          </a:p>
          <a:p>
            <a:endParaRPr lang="nl-NL" sz="1200" dirty="0"/>
          </a:p>
          <a:p>
            <a:endParaRPr lang="nl-NL" sz="1200" dirty="0"/>
          </a:p>
          <a:p>
            <a:br>
              <a:rPr lang="nl-NL" sz="1200" b="1" dirty="0"/>
            </a:br>
            <a:endParaRPr lang="nl-NL" sz="1200" dirty="0"/>
          </a:p>
        </p:txBody>
      </p:sp>
      <p:pic>
        <p:nvPicPr>
          <p:cNvPr id="5" name="Afbeelding 4">
            <a:extLst>
              <a:ext uri="{FF2B5EF4-FFF2-40B4-BE49-F238E27FC236}">
                <a16:creationId xmlns:a16="http://schemas.microsoft.com/office/drawing/2014/main" id="{8CDFC0CC-B7A3-4E6D-AF29-B0C6B7F2DCF7}"/>
              </a:ext>
            </a:extLst>
          </p:cNvPr>
          <p:cNvPicPr>
            <a:picLocks noChangeAspect="1"/>
          </p:cNvPicPr>
          <p:nvPr/>
        </p:nvPicPr>
        <p:blipFill>
          <a:blip r:embed="rId3"/>
          <a:stretch>
            <a:fillRect/>
          </a:stretch>
        </p:blipFill>
        <p:spPr>
          <a:xfrm>
            <a:off x="2694559" y="0"/>
            <a:ext cx="6802881" cy="6858000"/>
          </a:xfrm>
          <a:prstGeom prst="rect">
            <a:avLst/>
          </a:prstGeom>
        </p:spPr>
      </p:pic>
    </p:spTree>
    <p:extLst>
      <p:ext uri="{BB962C8B-B14F-4D97-AF65-F5344CB8AC3E}">
        <p14:creationId xmlns:p14="http://schemas.microsoft.com/office/powerpoint/2010/main" val="1762376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465138"/>
            <a:ext cx="9144000" cy="2387600"/>
          </a:xfrm>
        </p:spPr>
        <p:txBody>
          <a:bodyPr/>
          <a:lstStyle/>
          <a:p>
            <a:pPr algn="l"/>
            <a:r>
              <a:rPr lang="nl-NL" dirty="0"/>
              <a:t>Inhoudsopgave</a:t>
            </a:r>
          </a:p>
        </p:txBody>
      </p:sp>
      <p:sp>
        <p:nvSpPr>
          <p:cNvPr id="3" name="Ondertitel 2"/>
          <p:cNvSpPr>
            <a:spLocks noGrp="1"/>
          </p:cNvSpPr>
          <p:nvPr>
            <p:ph type="subTitle" idx="1"/>
          </p:nvPr>
        </p:nvSpPr>
        <p:spPr>
          <a:xfrm>
            <a:off x="1524000" y="2944813"/>
            <a:ext cx="9144000" cy="2986204"/>
          </a:xfrm>
        </p:spPr>
        <p:txBody>
          <a:bodyPr>
            <a:normAutofit lnSpcReduction="10000"/>
          </a:bodyPr>
          <a:lstStyle/>
          <a:p>
            <a:pPr marL="457200" indent="-457200" algn="l">
              <a:buAutoNum type="arabicPeriod"/>
            </a:pPr>
            <a:r>
              <a:rPr lang="nl-NL" dirty="0"/>
              <a:t>Leeswijzer en Toelichting</a:t>
            </a:r>
          </a:p>
          <a:p>
            <a:pPr marL="457200" indent="-457200" algn="l">
              <a:buAutoNum type="arabicPeriod"/>
            </a:pPr>
            <a:r>
              <a:rPr lang="nl-NL" dirty="0"/>
              <a:t>Lessentabellen groepen</a:t>
            </a:r>
          </a:p>
          <a:p>
            <a:pPr marL="457200" indent="-457200" algn="l">
              <a:buAutoNum type="arabicPeriod"/>
            </a:pPr>
            <a:r>
              <a:rPr lang="nl-NL" dirty="0"/>
              <a:t>Verdeling SLB taken / uren</a:t>
            </a:r>
          </a:p>
          <a:p>
            <a:pPr marL="457200" indent="-457200" algn="l">
              <a:buAutoNum type="arabicPeriod"/>
            </a:pPr>
            <a:r>
              <a:rPr lang="nl-NL" dirty="0"/>
              <a:t>Verdeling Examinering</a:t>
            </a:r>
          </a:p>
          <a:p>
            <a:pPr marL="457200" indent="-457200" algn="l">
              <a:buAutoNum type="arabicPeriod"/>
            </a:pPr>
            <a:r>
              <a:rPr lang="nl-NL" dirty="0"/>
              <a:t>Verdeling Keuzedelen en Projecten</a:t>
            </a:r>
          </a:p>
          <a:p>
            <a:pPr marL="457200" indent="-457200" algn="l">
              <a:buAutoNum type="arabicPeriod"/>
            </a:pPr>
            <a:r>
              <a:rPr lang="nl-NL" dirty="0"/>
              <a:t>Jaartaak per docent</a:t>
            </a:r>
          </a:p>
          <a:p>
            <a:pPr marL="457200" indent="-457200" algn="l">
              <a:buAutoNum type="arabicPeriod"/>
            </a:pPr>
            <a:r>
              <a:rPr lang="nl-NL" sz="2400" dirty="0"/>
              <a:t>Taken Projecteigenaar + Projectbegeleider</a:t>
            </a:r>
            <a:endParaRPr lang="nl-NL" dirty="0"/>
          </a:p>
        </p:txBody>
      </p:sp>
      <p:pic>
        <p:nvPicPr>
          <p:cNvPr id="5" name="Tijdelijke aanduiding voor inhoud 6">
            <a:extLst>
              <a:ext uri="{FF2B5EF4-FFF2-40B4-BE49-F238E27FC236}">
                <a16:creationId xmlns:a16="http://schemas.microsoft.com/office/drawing/2014/main" id="{4113893F-E5E0-403C-97CE-87EABB5DBE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a:prstGeom prst="rect">
            <a:avLst/>
          </a:prstGeom>
        </p:spPr>
      </p:pic>
      <p:sp>
        <p:nvSpPr>
          <p:cNvPr id="6" name="Titel 1">
            <a:extLst>
              <a:ext uri="{FF2B5EF4-FFF2-40B4-BE49-F238E27FC236}">
                <a16:creationId xmlns:a16="http://schemas.microsoft.com/office/drawing/2014/main" id="{73D9CA02-F7DD-4C03-B6E7-C6A261C979E9}"/>
              </a:ext>
            </a:extLst>
          </p:cNvPr>
          <p:cNvSpPr txBox="1">
            <a:spLocks/>
          </p:cNvSpPr>
          <p:nvPr/>
        </p:nvSpPr>
        <p:spPr>
          <a:xfrm>
            <a:off x="130826" y="60325"/>
            <a:ext cx="10515600" cy="5588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nl-NL" sz="2400" b="1" dirty="0">
                <a:solidFill>
                  <a:srgbClr val="10A48A"/>
                </a:solidFill>
              </a:rPr>
              <a:t>ENGINEERING &amp; MECHATRONICA</a:t>
            </a:r>
          </a:p>
        </p:txBody>
      </p:sp>
      <p:sp>
        <p:nvSpPr>
          <p:cNvPr id="7" name="Rechthoek 6">
            <a:extLst>
              <a:ext uri="{FF2B5EF4-FFF2-40B4-BE49-F238E27FC236}">
                <a16:creationId xmlns:a16="http://schemas.microsoft.com/office/drawing/2014/main" id="{35AB39E0-1797-42A9-A31A-67AB22474D03}"/>
              </a:ext>
            </a:extLst>
          </p:cNvPr>
          <p:cNvSpPr/>
          <p:nvPr/>
        </p:nvSpPr>
        <p:spPr>
          <a:xfrm>
            <a:off x="0" y="0"/>
            <a:ext cx="889233" cy="6858000"/>
          </a:xfrm>
          <a:prstGeom prst="rect">
            <a:avLst/>
          </a:prstGeom>
          <a:solidFill>
            <a:srgbClr val="10A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951948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465138"/>
            <a:ext cx="9144000" cy="2387600"/>
          </a:xfrm>
        </p:spPr>
        <p:txBody>
          <a:bodyPr/>
          <a:lstStyle/>
          <a:p>
            <a:r>
              <a:rPr lang="nl-NL" dirty="0"/>
              <a:t>5. Verdeling Keuzedelen en Projecten</a:t>
            </a:r>
          </a:p>
        </p:txBody>
      </p:sp>
      <p:sp>
        <p:nvSpPr>
          <p:cNvPr id="3" name="Ondertitel 2"/>
          <p:cNvSpPr>
            <a:spLocks noGrp="1"/>
          </p:cNvSpPr>
          <p:nvPr>
            <p:ph type="subTitle" idx="1"/>
          </p:nvPr>
        </p:nvSpPr>
        <p:spPr>
          <a:xfrm>
            <a:off x="1524000" y="2944813"/>
            <a:ext cx="9144000" cy="1655762"/>
          </a:xfrm>
        </p:spPr>
        <p:txBody>
          <a:bodyPr/>
          <a:lstStyle/>
          <a:p>
            <a:r>
              <a:rPr lang="nl-NL" dirty="0"/>
              <a:t>Engineering &amp; Mechatronica</a:t>
            </a:r>
          </a:p>
        </p:txBody>
      </p:sp>
      <p:pic>
        <p:nvPicPr>
          <p:cNvPr id="5" name="Tijdelijke aanduiding voor inhoud 6">
            <a:extLst>
              <a:ext uri="{FF2B5EF4-FFF2-40B4-BE49-F238E27FC236}">
                <a16:creationId xmlns:a16="http://schemas.microsoft.com/office/drawing/2014/main" id="{4113893F-E5E0-403C-97CE-87EABB5DBE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a:prstGeom prst="rect">
            <a:avLst/>
          </a:prstGeom>
        </p:spPr>
      </p:pic>
      <p:sp>
        <p:nvSpPr>
          <p:cNvPr id="6" name="Rechthoek 5">
            <a:extLst>
              <a:ext uri="{FF2B5EF4-FFF2-40B4-BE49-F238E27FC236}">
                <a16:creationId xmlns:a16="http://schemas.microsoft.com/office/drawing/2014/main" id="{851776B2-B238-4AB1-A0B3-C66E151A11EA}"/>
              </a:ext>
            </a:extLst>
          </p:cNvPr>
          <p:cNvSpPr/>
          <p:nvPr/>
        </p:nvSpPr>
        <p:spPr>
          <a:xfrm>
            <a:off x="0" y="0"/>
            <a:ext cx="889233" cy="6858000"/>
          </a:xfrm>
          <a:prstGeom prst="rect">
            <a:avLst/>
          </a:prstGeom>
          <a:solidFill>
            <a:srgbClr val="10A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itel 1">
            <a:extLst>
              <a:ext uri="{FF2B5EF4-FFF2-40B4-BE49-F238E27FC236}">
                <a16:creationId xmlns:a16="http://schemas.microsoft.com/office/drawing/2014/main" id="{F2B011B2-2B1F-400A-9DD3-F7A3D5C10D4A}"/>
              </a:ext>
            </a:extLst>
          </p:cNvPr>
          <p:cNvSpPr txBox="1">
            <a:spLocks/>
          </p:cNvSpPr>
          <p:nvPr/>
        </p:nvSpPr>
        <p:spPr>
          <a:xfrm>
            <a:off x="113601" y="5914240"/>
            <a:ext cx="851133" cy="864065"/>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nl-NL" b="1" dirty="0">
                <a:solidFill>
                  <a:schemeClr val="bg1"/>
                </a:solidFill>
              </a:rPr>
              <a:t>5.</a:t>
            </a:r>
          </a:p>
        </p:txBody>
      </p:sp>
    </p:spTree>
    <p:extLst>
      <p:ext uri="{BB962C8B-B14F-4D97-AF65-F5344CB8AC3E}">
        <p14:creationId xmlns:p14="http://schemas.microsoft.com/office/powerpoint/2010/main" val="1049650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30826" y="60324"/>
            <a:ext cx="10515600" cy="904875"/>
          </a:xfrm>
        </p:spPr>
        <p:txBody>
          <a:bodyPr>
            <a:normAutofit/>
          </a:bodyPr>
          <a:lstStyle/>
          <a:p>
            <a:r>
              <a:rPr lang="nl-NL" sz="1600" b="1" dirty="0"/>
              <a:t>Eigenaren / Examens </a:t>
            </a:r>
            <a:br>
              <a:rPr lang="nl-NL" sz="1600" b="1" dirty="0"/>
            </a:br>
            <a:r>
              <a:rPr lang="nl-NL" sz="1600" b="1" dirty="0"/>
              <a:t>Keuzedelen</a:t>
            </a:r>
            <a:br>
              <a:rPr lang="nl-NL" sz="1600" b="1" dirty="0"/>
            </a:br>
            <a:r>
              <a:rPr lang="nl-NL" sz="1600" dirty="0"/>
              <a:t>Engineering &amp; Mechatronica</a:t>
            </a:r>
          </a:p>
        </p:txBody>
      </p:sp>
      <p:pic>
        <p:nvPicPr>
          <p:cNvPr id="7" name="Tijdelijke aanduiding voor inhoud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p:spPr>
      </p:pic>
      <p:sp>
        <p:nvSpPr>
          <p:cNvPr id="8" name="Tekstvak 7"/>
          <p:cNvSpPr txBox="1">
            <a:spLocks/>
          </p:cNvSpPr>
          <p:nvPr/>
        </p:nvSpPr>
        <p:spPr>
          <a:xfrm>
            <a:off x="130826" y="4528452"/>
            <a:ext cx="11928083" cy="2182131"/>
          </a:xfrm>
          <a:prstGeom prst="rect">
            <a:avLst/>
          </a:prstGeom>
          <a:noFill/>
          <a:ln>
            <a:solidFill>
              <a:schemeClr val="tx1"/>
            </a:solidFill>
          </a:ln>
        </p:spPr>
        <p:txBody>
          <a:bodyPr wrap="square" rtlCol="0">
            <a:noAutofit/>
          </a:bodyPr>
          <a:lstStyle/>
          <a:p>
            <a:r>
              <a:rPr lang="nl-NL" sz="1200" b="1" u="sng" dirty="0"/>
              <a:t>Toelichting</a:t>
            </a:r>
            <a:endParaRPr lang="nl-NL" sz="1200" dirty="0"/>
          </a:p>
          <a:p>
            <a:endParaRPr lang="nl-NL" sz="1200" dirty="0"/>
          </a:p>
          <a:p>
            <a:r>
              <a:rPr lang="nl-NL" sz="1200" b="1" dirty="0"/>
              <a:t>&gt; Budget examinering:</a:t>
            </a:r>
          </a:p>
          <a:p>
            <a:r>
              <a:rPr lang="nl-NL" sz="1200" dirty="0"/>
              <a:t>Het budget is gebaseerd op de reguliere VZNZ van de lessen + per student 30 / 60 of 90 minuten examentijd afhankelijk van de examenvorm</a:t>
            </a:r>
          </a:p>
          <a:p>
            <a:r>
              <a:rPr lang="nl-NL" sz="1200" dirty="0"/>
              <a:t>Als er bij een keuzedeel geen getal staat, is het keuzedeel niet geprogrammeerd in dit schooljaar. </a:t>
            </a:r>
          </a:p>
          <a:p>
            <a:br>
              <a:rPr lang="nl-NL" sz="1200" b="1" dirty="0"/>
            </a:br>
            <a:endParaRPr lang="nl-NL" sz="1200" dirty="0"/>
          </a:p>
        </p:txBody>
      </p:sp>
      <p:pic>
        <p:nvPicPr>
          <p:cNvPr id="4" name="Afbeelding 3">
            <a:extLst>
              <a:ext uri="{FF2B5EF4-FFF2-40B4-BE49-F238E27FC236}">
                <a16:creationId xmlns:a16="http://schemas.microsoft.com/office/drawing/2014/main" id="{84389F00-1518-4930-ADAA-8631A2E38DD9}"/>
              </a:ext>
            </a:extLst>
          </p:cNvPr>
          <p:cNvPicPr>
            <a:picLocks noChangeAspect="1"/>
          </p:cNvPicPr>
          <p:nvPr/>
        </p:nvPicPr>
        <p:blipFill>
          <a:blip r:embed="rId3"/>
          <a:stretch>
            <a:fillRect/>
          </a:stretch>
        </p:blipFill>
        <p:spPr>
          <a:xfrm>
            <a:off x="-1133" y="965199"/>
            <a:ext cx="12192000" cy="2395781"/>
          </a:xfrm>
          <a:prstGeom prst="rect">
            <a:avLst/>
          </a:prstGeom>
        </p:spPr>
      </p:pic>
    </p:spTree>
    <p:extLst>
      <p:ext uri="{BB962C8B-B14F-4D97-AF65-F5344CB8AC3E}">
        <p14:creationId xmlns:p14="http://schemas.microsoft.com/office/powerpoint/2010/main" val="1653030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30826" y="60324"/>
            <a:ext cx="10515600" cy="904875"/>
          </a:xfrm>
        </p:spPr>
        <p:txBody>
          <a:bodyPr>
            <a:normAutofit/>
          </a:bodyPr>
          <a:lstStyle/>
          <a:p>
            <a:r>
              <a:rPr lang="nl-NL" sz="1600" b="1" dirty="0"/>
              <a:t>Eigenaren Projecten</a:t>
            </a:r>
            <a:br>
              <a:rPr lang="nl-NL" sz="1600" b="1" dirty="0"/>
            </a:br>
            <a:r>
              <a:rPr lang="nl-NL" sz="1600" dirty="0"/>
              <a:t>Engineering &amp; Mechatronica</a:t>
            </a:r>
          </a:p>
        </p:txBody>
      </p:sp>
      <p:pic>
        <p:nvPicPr>
          <p:cNvPr id="7" name="Tijdelijke aanduiding voor inhoud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p:spPr>
      </p:pic>
      <p:sp>
        <p:nvSpPr>
          <p:cNvPr id="8" name="Tekstvak 7"/>
          <p:cNvSpPr txBox="1">
            <a:spLocks/>
          </p:cNvSpPr>
          <p:nvPr/>
        </p:nvSpPr>
        <p:spPr>
          <a:xfrm>
            <a:off x="7622177" y="965200"/>
            <a:ext cx="4436732" cy="5745384"/>
          </a:xfrm>
          <a:prstGeom prst="rect">
            <a:avLst/>
          </a:prstGeom>
          <a:noFill/>
          <a:ln>
            <a:solidFill>
              <a:schemeClr val="tx1"/>
            </a:solidFill>
          </a:ln>
        </p:spPr>
        <p:txBody>
          <a:bodyPr wrap="square" rtlCol="0">
            <a:noAutofit/>
          </a:bodyPr>
          <a:lstStyle/>
          <a:p>
            <a:r>
              <a:rPr lang="nl-NL" sz="1200" b="1" u="sng" dirty="0"/>
              <a:t>Toelichting</a:t>
            </a:r>
            <a:endParaRPr lang="nl-NL" sz="1200" dirty="0"/>
          </a:p>
          <a:p>
            <a:endParaRPr lang="nl-NL" sz="1200" dirty="0"/>
          </a:p>
          <a:p>
            <a:r>
              <a:rPr lang="nl-NL" sz="1200" b="1" dirty="0"/>
              <a:t>&gt; Projecteigenaren</a:t>
            </a:r>
          </a:p>
          <a:p>
            <a:r>
              <a:rPr lang="nl-NL" sz="1200" dirty="0"/>
              <a:t>Volgens vastgestelde inhoud en taakomschrijving van de rol van Projectbegeleider. (zie bijlage)</a:t>
            </a:r>
          </a:p>
          <a:p>
            <a:endParaRPr lang="nl-NL" sz="1200" dirty="0"/>
          </a:p>
          <a:p>
            <a:r>
              <a:rPr lang="nl-NL" sz="1200" dirty="0"/>
              <a:t>P08 van Smart Elektro project is het project nog niet bepaald en daarmee de eigenaar niet vastgesteld. </a:t>
            </a:r>
          </a:p>
          <a:p>
            <a:endParaRPr lang="nl-NL" sz="1200" dirty="0"/>
          </a:p>
          <a:p>
            <a:br>
              <a:rPr lang="nl-NL" sz="1200" b="1" dirty="0"/>
            </a:br>
            <a:endParaRPr lang="nl-NL" sz="1200" dirty="0"/>
          </a:p>
        </p:txBody>
      </p:sp>
      <p:pic>
        <p:nvPicPr>
          <p:cNvPr id="5" name="Afbeelding 4">
            <a:extLst>
              <a:ext uri="{FF2B5EF4-FFF2-40B4-BE49-F238E27FC236}">
                <a16:creationId xmlns:a16="http://schemas.microsoft.com/office/drawing/2014/main" id="{DC9722CA-9A0D-49EB-86CF-090B13C1F6BD}"/>
              </a:ext>
            </a:extLst>
          </p:cNvPr>
          <p:cNvPicPr>
            <a:picLocks noChangeAspect="1"/>
          </p:cNvPicPr>
          <p:nvPr/>
        </p:nvPicPr>
        <p:blipFill>
          <a:blip r:embed="rId3"/>
          <a:stretch>
            <a:fillRect/>
          </a:stretch>
        </p:blipFill>
        <p:spPr>
          <a:xfrm>
            <a:off x="311866" y="1092406"/>
            <a:ext cx="3564636" cy="5490972"/>
          </a:xfrm>
          <a:prstGeom prst="rect">
            <a:avLst/>
          </a:prstGeom>
        </p:spPr>
      </p:pic>
    </p:spTree>
    <p:extLst>
      <p:ext uri="{BB962C8B-B14F-4D97-AF65-F5344CB8AC3E}">
        <p14:creationId xmlns:p14="http://schemas.microsoft.com/office/powerpoint/2010/main" val="854731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465138"/>
            <a:ext cx="9144000" cy="2387600"/>
          </a:xfrm>
        </p:spPr>
        <p:txBody>
          <a:bodyPr/>
          <a:lstStyle/>
          <a:p>
            <a:r>
              <a:rPr lang="nl-NL" dirty="0"/>
              <a:t>6. Jaartaak per docent</a:t>
            </a:r>
          </a:p>
        </p:txBody>
      </p:sp>
      <p:sp>
        <p:nvSpPr>
          <p:cNvPr id="3" name="Ondertitel 2"/>
          <p:cNvSpPr>
            <a:spLocks noGrp="1"/>
          </p:cNvSpPr>
          <p:nvPr>
            <p:ph type="subTitle" idx="1"/>
          </p:nvPr>
        </p:nvSpPr>
        <p:spPr>
          <a:xfrm>
            <a:off x="1524000" y="2944813"/>
            <a:ext cx="9144000" cy="1655762"/>
          </a:xfrm>
        </p:spPr>
        <p:txBody>
          <a:bodyPr/>
          <a:lstStyle/>
          <a:p>
            <a:r>
              <a:rPr lang="nl-NL" dirty="0"/>
              <a:t>Engineering &amp; Mechatronica</a:t>
            </a:r>
          </a:p>
        </p:txBody>
      </p:sp>
      <p:pic>
        <p:nvPicPr>
          <p:cNvPr id="5" name="Tijdelijke aanduiding voor inhoud 6">
            <a:extLst>
              <a:ext uri="{FF2B5EF4-FFF2-40B4-BE49-F238E27FC236}">
                <a16:creationId xmlns:a16="http://schemas.microsoft.com/office/drawing/2014/main" id="{4113893F-E5E0-403C-97CE-87EABB5DBE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a:prstGeom prst="rect">
            <a:avLst/>
          </a:prstGeom>
        </p:spPr>
      </p:pic>
      <p:sp>
        <p:nvSpPr>
          <p:cNvPr id="6" name="Rechthoek 5">
            <a:extLst>
              <a:ext uri="{FF2B5EF4-FFF2-40B4-BE49-F238E27FC236}">
                <a16:creationId xmlns:a16="http://schemas.microsoft.com/office/drawing/2014/main" id="{FD7E09E7-2D70-48B5-AA4E-B6AB3C1B4531}"/>
              </a:ext>
            </a:extLst>
          </p:cNvPr>
          <p:cNvSpPr/>
          <p:nvPr/>
        </p:nvSpPr>
        <p:spPr>
          <a:xfrm>
            <a:off x="0" y="0"/>
            <a:ext cx="889233" cy="6858000"/>
          </a:xfrm>
          <a:prstGeom prst="rect">
            <a:avLst/>
          </a:prstGeom>
          <a:solidFill>
            <a:srgbClr val="10A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itel 1">
            <a:extLst>
              <a:ext uri="{FF2B5EF4-FFF2-40B4-BE49-F238E27FC236}">
                <a16:creationId xmlns:a16="http://schemas.microsoft.com/office/drawing/2014/main" id="{5AAAEA2D-16D8-4B23-9E09-0B7A0A55F90E}"/>
              </a:ext>
            </a:extLst>
          </p:cNvPr>
          <p:cNvSpPr txBox="1">
            <a:spLocks/>
          </p:cNvSpPr>
          <p:nvPr/>
        </p:nvSpPr>
        <p:spPr>
          <a:xfrm>
            <a:off x="113601" y="5914240"/>
            <a:ext cx="851133" cy="864065"/>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nl-NL" b="1" dirty="0">
                <a:solidFill>
                  <a:schemeClr val="bg1"/>
                </a:solidFill>
              </a:rPr>
              <a:t>6.</a:t>
            </a:r>
          </a:p>
        </p:txBody>
      </p:sp>
    </p:spTree>
    <p:extLst>
      <p:ext uri="{BB962C8B-B14F-4D97-AF65-F5344CB8AC3E}">
        <p14:creationId xmlns:p14="http://schemas.microsoft.com/office/powerpoint/2010/main" val="2494833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171188" y="0"/>
            <a:ext cx="10515600" cy="904875"/>
          </a:xfrm>
        </p:spPr>
        <p:txBody>
          <a:bodyPr>
            <a:normAutofit/>
          </a:bodyPr>
          <a:lstStyle/>
          <a:p>
            <a:r>
              <a:rPr lang="nl-NL" sz="1600" b="1" dirty="0"/>
              <a:t>Docent overzicht</a:t>
            </a:r>
            <a:br>
              <a:rPr lang="nl-NL" sz="1600" b="1" dirty="0"/>
            </a:br>
            <a:r>
              <a:rPr lang="nl-NL" sz="1600" dirty="0"/>
              <a:t>Engineering &amp; Mechatronica</a:t>
            </a:r>
          </a:p>
        </p:txBody>
      </p:sp>
      <p:pic>
        <p:nvPicPr>
          <p:cNvPr id="7" name="Tijdelijke aanduiding voor inhoud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p:spPr>
      </p:pic>
      <p:sp>
        <p:nvSpPr>
          <p:cNvPr id="5" name="Titel 1"/>
          <p:cNvSpPr txBox="1">
            <a:spLocks/>
          </p:cNvSpPr>
          <p:nvPr/>
        </p:nvSpPr>
        <p:spPr>
          <a:xfrm>
            <a:off x="122277" y="-101601"/>
            <a:ext cx="9585650" cy="904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4000" b="1" dirty="0"/>
              <a:t>BJM (0,8)</a:t>
            </a:r>
            <a:endParaRPr lang="nl-NL" sz="1600" dirty="0"/>
          </a:p>
        </p:txBody>
      </p:sp>
      <p:sp>
        <p:nvSpPr>
          <p:cNvPr id="9" name="Tekstvak 8"/>
          <p:cNvSpPr txBox="1">
            <a:spLocks/>
          </p:cNvSpPr>
          <p:nvPr/>
        </p:nvSpPr>
        <p:spPr>
          <a:xfrm>
            <a:off x="9172575" y="904875"/>
            <a:ext cx="3019426" cy="5953125"/>
          </a:xfrm>
          <a:prstGeom prst="rect">
            <a:avLst/>
          </a:prstGeom>
          <a:noFill/>
          <a:ln>
            <a:solidFill>
              <a:schemeClr val="tx1"/>
            </a:solidFill>
          </a:ln>
        </p:spPr>
        <p:txBody>
          <a:bodyPr wrap="square" rtlCol="0">
            <a:noAutofit/>
          </a:bodyPr>
          <a:lstStyle/>
          <a:p>
            <a:r>
              <a:rPr lang="nl-NL" sz="1000" b="1" u="sng" dirty="0"/>
              <a:t>Saldo:</a:t>
            </a:r>
          </a:p>
          <a:p>
            <a:r>
              <a:rPr lang="nl-NL" sz="1000" b="1" dirty="0">
                <a:solidFill>
                  <a:srgbClr val="00B050"/>
                </a:solidFill>
              </a:rPr>
              <a:t>+ 154 uur</a:t>
            </a:r>
          </a:p>
          <a:p>
            <a:endParaRPr lang="nl-NL" sz="1000" b="1" u="sng" dirty="0"/>
          </a:p>
          <a:p>
            <a:r>
              <a:rPr lang="nl-NL" sz="1000" b="1" u="sng" dirty="0"/>
              <a:t>Toelichting Specifieke taken</a:t>
            </a:r>
          </a:p>
          <a:p>
            <a:endParaRPr lang="nl-NL" sz="1000" dirty="0"/>
          </a:p>
          <a:p>
            <a:r>
              <a:rPr lang="nl-NL" sz="1000" b="1" dirty="0"/>
              <a:t>&gt; BPV Begeleiding / </a:t>
            </a:r>
            <a:r>
              <a:rPr lang="nl-NL" sz="1000" b="1" dirty="0" err="1"/>
              <a:t>Organisate</a:t>
            </a:r>
            <a:endParaRPr lang="nl-NL" sz="1000" b="1" dirty="0"/>
          </a:p>
          <a:p>
            <a:r>
              <a:rPr lang="nl-NL" sz="1000" dirty="0"/>
              <a:t>LPEMO21K3M</a:t>
            </a:r>
          </a:p>
          <a:p>
            <a:endParaRPr lang="nl-NL" sz="1000" dirty="0"/>
          </a:p>
          <a:p>
            <a:r>
              <a:rPr lang="nl-NL" sz="1000" b="1" dirty="0"/>
              <a:t>&gt; SLB Begeleiding / Administratie</a:t>
            </a:r>
          </a:p>
          <a:p>
            <a:r>
              <a:rPr lang="nl-NL" sz="1000" dirty="0"/>
              <a:t>Geen</a:t>
            </a:r>
          </a:p>
          <a:p>
            <a:endParaRPr lang="nl-NL" sz="1000" dirty="0"/>
          </a:p>
          <a:p>
            <a:r>
              <a:rPr lang="nl-NL" sz="1000" b="1" dirty="0"/>
              <a:t>&gt;Overige onderwijstijd</a:t>
            </a:r>
          </a:p>
          <a:p>
            <a:r>
              <a:rPr lang="nl-NL" sz="1000" dirty="0">
                <a:solidFill>
                  <a:srgbClr val="FF0000"/>
                </a:solidFill>
              </a:rPr>
              <a:t>Cursus Hoogwerker (? uur)</a:t>
            </a:r>
          </a:p>
          <a:p>
            <a:endParaRPr lang="nl-NL" sz="1000" dirty="0"/>
          </a:p>
          <a:p>
            <a:r>
              <a:rPr lang="nl-NL" sz="1000" b="1" dirty="0"/>
              <a:t>&gt;Onderwijsontwikkeling</a:t>
            </a:r>
          </a:p>
          <a:p>
            <a:r>
              <a:rPr lang="nl-NL" sz="1000" dirty="0"/>
              <a:t>Projecteigenaar (144 uur)</a:t>
            </a:r>
          </a:p>
          <a:p>
            <a:r>
              <a:rPr lang="nl-NL" sz="1000" dirty="0"/>
              <a:t>  - LJ1: Drone</a:t>
            </a:r>
          </a:p>
          <a:p>
            <a:r>
              <a:rPr lang="nl-NL" sz="1000" dirty="0"/>
              <a:t>  - LJ 2: Drone, Elektromotor, Bovenloopkraan</a:t>
            </a:r>
          </a:p>
          <a:p>
            <a:r>
              <a:rPr lang="nl-NL" sz="1000" dirty="0"/>
              <a:t>Internationalisering Sector (166 uur)</a:t>
            </a:r>
          </a:p>
          <a:p>
            <a:endParaRPr lang="nl-NL" sz="1000" dirty="0"/>
          </a:p>
          <a:p>
            <a:r>
              <a:rPr lang="nl-NL" sz="1000" b="1" dirty="0"/>
              <a:t>&gt;Organisatie </a:t>
            </a:r>
            <a:r>
              <a:rPr lang="nl-NL" sz="1000" b="1" dirty="0" err="1"/>
              <a:t>tbv</a:t>
            </a:r>
            <a:r>
              <a:rPr lang="nl-NL" sz="1000" b="1" dirty="0"/>
              <a:t> Team</a:t>
            </a:r>
          </a:p>
          <a:p>
            <a:r>
              <a:rPr lang="nl-NL" sz="1000" dirty="0"/>
              <a:t>Domein overleg (1x / 2wk) </a:t>
            </a:r>
          </a:p>
          <a:p>
            <a:r>
              <a:rPr lang="nl-NL" sz="1000" dirty="0"/>
              <a:t>SWEM overleggen (1x / 2wk)</a:t>
            </a:r>
          </a:p>
          <a:p>
            <a:r>
              <a:rPr lang="nl-NL" sz="1000" dirty="0"/>
              <a:t>vakgroep Werktuigbouw en Mechatronica (1x / 3wk)</a:t>
            </a:r>
            <a:br>
              <a:rPr lang="nl-NL" sz="1000" b="1" dirty="0"/>
            </a:br>
            <a:endParaRPr lang="nl-NL" sz="1000" b="1" dirty="0"/>
          </a:p>
          <a:p>
            <a:r>
              <a:rPr lang="nl-NL" sz="1000" b="1" dirty="0"/>
              <a:t>&gt;Organisatie onderwijs</a:t>
            </a:r>
          </a:p>
          <a:p>
            <a:r>
              <a:rPr lang="nl-NL" sz="1000" dirty="0"/>
              <a:t>Studentenbesprekingen (4 x 4 uur)</a:t>
            </a:r>
          </a:p>
          <a:p>
            <a:endParaRPr lang="nl-NL" sz="1000" dirty="0"/>
          </a:p>
          <a:p>
            <a:endParaRPr lang="nl-NL" sz="1000" dirty="0"/>
          </a:p>
          <a:p>
            <a:endParaRPr lang="nl-NL" sz="1000" dirty="0"/>
          </a:p>
          <a:p>
            <a:endParaRPr lang="nl-NL" sz="1000" dirty="0"/>
          </a:p>
          <a:p>
            <a:endParaRPr lang="nl-NL" sz="1000" dirty="0"/>
          </a:p>
          <a:p>
            <a:endParaRPr lang="nl-NL" sz="1000" dirty="0"/>
          </a:p>
          <a:p>
            <a:endParaRPr lang="nl-NL" sz="1000" dirty="0"/>
          </a:p>
          <a:p>
            <a:r>
              <a:rPr lang="nl-NL" sz="1000" b="1" u="sng" dirty="0"/>
              <a:t>Afspraken over vrije dagen per periode:</a:t>
            </a:r>
          </a:p>
          <a:p>
            <a:r>
              <a:rPr lang="nl-NL" sz="1000" dirty="0"/>
              <a:t>Met Martin en leidinggevende is afgesproken dat zijn vrije dagen verschillend zijn in P1 en P2 ten opzichte van P3 en P4. </a:t>
            </a:r>
          </a:p>
        </p:txBody>
      </p:sp>
      <p:grpSp>
        <p:nvGrpSpPr>
          <p:cNvPr id="15" name="Groep 14">
            <a:extLst>
              <a:ext uri="{FF2B5EF4-FFF2-40B4-BE49-F238E27FC236}">
                <a16:creationId xmlns:a16="http://schemas.microsoft.com/office/drawing/2014/main" id="{E472BF1D-7F59-4FE8-921E-A9E742599131}"/>
              </a:ext>
            </a:extLst>
          </p:cNvPr>
          <p:cNvGrpSpPr/>
          <p:nvPr/>
        </p:nvGrpSpPr>
        <p:grpSpPr>
          <a:xfrm>
            <a:off x="0" y="792710"/>
            <a:ext cx="9109215" cy="5685002"/>
            <a:chOff x="0" y="792710"/>
            <a:chExt cx="8477427" cy="5290707"/>
          </a:xfrm>
        </p:grpSpPr>
        <p:pic>
          <p:nvPicPr>
            <p:cNvPr id="4" name="Afbeelding 3">
              <a:extLst>
                <a:ext uri="{FF2B5EF4-FFF2-40B4-BE49-F238E27FC236}">
                  <a16:creationId xmlns:a16="http://schemas.microsoft.com/office/drawing/2014/main" id="{340D8B16-73FB-4FE7-850D-46E182594F78}"/>
                </a:ext>
              </a:extLst>
            </p:cNvPr>
            <p:cNvPicPr>
              <a:picLocks noChangeAspect="1"/>
            </p:cNvPicPr>
            <p:nvPr/>
          </p:nvPicPr>
          <p:blipFill>
            <a:blip r:embed="rId3"/>
            <a:stretch>
              <a:fillRect/>
            </a:stretch>
          </p:blipFill>
          <p:spPr>
            <a:xfrm>
              <a:off x="0" y="792710"/>
              <a:ext cx="6380092" cy="5270810"/>
            </a:xfrm>
            <a:prstGeom prst="rect">
              <a:avLst/>
            </a:prstGeom>
          </p:spPr>
        </p:pic>
        <p:pic>
          <p:nvPicPr>
            <p:cNvPr id="14" name="Afbeelding 13">
              <a:extLst>
                <a:ext uri="{FF2B5EF4-FFF2-40B4-BE49-F238E27FC236}">
                  <a16:creationId xmlns:a16="http://schemas.microsoft.com/office/drawing/2014/main" id="{2C7EF012-6AF9-4A15-AE75-F51852DB8D83}"/>
                </a:ext>
              </a:extLst>
            </p:cNvPr>
            <p:cNvPicPr>
              <a:picLocks noChangeAspect="1"/>
            </p:cNvPicPr>
            <p:nvPr/>
          </p:nvPicPr>
          <p:blipFill>
            <a:blip r:embed="rId4"/>
            <a:stretch>
              <a:fillRect/>
            </a:stretch>
          </p:blipFill>
          <p:spPr>
            <a:xfrm>
              <a:off x="6424792" y="792710"/>
              <a:ext cx="2052635" cy="5290707"/>
            </a:xfrm>
            <a:prstGeom prst="rect">
              <a:avLst/>
            </a:prstGeom>
          </p:spPr>
        </p:pic>
      </p:grpSp>
    </p:spTree>
    <p:extLst>
      <p:ext uri="{BB962C8B-B14F-4D97-AF65-F5344CB8AC3E}">
        <p14:creationId xmlns:p14="http://schemas.microsoft.com/office/powerpoint/2010/main" val="592745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171188" y="0"/>
            <a:ext cx="10515600" cy="904875"/>
          </a:xfrm>
        </p:spPr>
        <p:txBody>
          <a:bodyPr>
            <a:normAutofit/>
          </a:bodyPr>
          <a:lstStyle/>
          <a:p>
            <a:r>
              <a:rPr lang="nl-NL" sz="1600" b="1" dirty="0"/>
              <a:t>Docent overzicht</a:t>
            </a:r>
            <a:br>
              <a:rPr lang="nl-NL" sz="1600" b="1" dirty="0"/>
            </a:br>
            <a:r>
              <a:rPr lang="nl-NL" sz="1600" dirty="0"/>
              <a:t>Engineering &amp; Mechatronica</a:t>
            </a:r>
          </a:p>
        </p:txBody>
      </p:sp>
      <p:pic>
        <p:nvPicPr>
          <p:cNvPr id="7" name="Tijdelijke aanduiding voor inhoud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p:spPr>
      </p:pic>
      <p:sp>
        <p:nvSpPr>
          <p:cNvPr id="5" name="Titel 1"/>
          <p:cNvSpPr txBox="1">
            <a:spLocks/>
          </p:cNvSpPr>
          <p:nvPr/>
        </p:nvSpPr>
        <p:spPr>
          <a:xfrm>
            <a:off x="122277" y="-101601"/>
            <a:ext cx="9585650" cy="904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4000" b="1" dirty="0"/>
              <a:t>DME (0,609)</a:t>
            </a:r>
            <a:endParaRPr lang="nl-NL" sz="1600" dirty="0"/>
          </a:p>
        </p:txBody>
      </p:sp>
      <p:sp>
        <p:nvSpPr>
          <p:cNvPr id="9" name="Tekstvak 8"/>
          <p:cNvSpPr txBox="1">
            <a:spLocks/>
          </p:cNvSpPr>
          <p:nvPr/>
        </p:nvSpPr>
        <p:spPr>
          <a:xfrm>
            <a:off x="9172575" y="904875"/>
            <a:ext cx="3019426" cy="5953125"/>
          </a:xfrm>
          <a:prstGeom prst="rect">
            <a:avLst/>
          </a:prstGeom>
          <a:noFill/>
          <a:ln>
            <a:solidFill>
              <a:schemeClr val="tx1"/>
            </a:solidFill>
          </a:ln>
        </p:spPr>
        <p:txBody>
          <a:bodyPr wrap="square" rtlCol="0">
            <a:noAutofit/>
          </a:bodyPr>
          <a:lstStyle/>
          <a:p>
            <a:r>
              <a:rPr lang="nl-NL" sz="1050" b="1" u="sng" dirty="0"/>
              <a:t>Saldo:</a:t>
            </a:r>
          </a:p>
          <a:p>
            <a:r>
              <a:rPr lang="nl-NL" sz="1050" b="1" dirty="0">
                <a:solidFill>
                  <a:srgbClr val="00B050"/>
                </a:solidFill>
              </a:rPr>
              <a:t>+ 34 uur</a:t>
            </a:r>
          </a:p>
          <a:p>
            <a:endParaRPr lang="nl-NL" sz="1050" b="1" u="sng" dirty="0"/>
          </a:p>
          <a:p>
            <a:r>
              <a:rPr lang="nl-NL" sz="1050" b="1" u="sng" dirty="0"/>
              <a:t>Toelichting Specifieke taken</a:t>
            </a:r>
          </a:p>
          <a:p>
            <a:endParaRPr lang="nl-NL" sz="1050" dirty="0"/>
          </a:p>
          <a:p>
            <a:r>
              <a:rPr lang="nl-NL" sz="1050" b="1" dirty="0"/>
              <a:t>&gt; BPV Begeleiding / Organisatie</a:t>
            </a:r>
          </a:p>
          <a:p>
            <a:r>
              <a:rPr lang="nl-NL" sz="1050" dirty="0"/>
              <a:t>LPEMO23K4B </a:t>
            </a:r>
          </a:p>
          <a:p>
            <a:r>
              <a:rPr lang="nl-NL" sz="1050" dirty="0"/>
              <a:t>LPEMO22K4B</a:t>
            </a:r>
          </a:p>
          <a:p>
            <a:endParaRPr lang="nl-NL" sz="1050" dirty="0"/>
          </a:p>
          <a:p>
            <a:r>
              <a:rPr lang="nl-NL" sz="1050" b="1" dirty="0"/>
              <a:t>&gt; SLB Begeleiding / Administratie</a:t>
            </a:r>
          </a:p>
          <a:p>
            <a:r>
              <a:rPr lang="nl-NL" sz="1050" dirty="0"/>
              <a:t>LPEMO23K4B </a:t>
            </a:r>
          </a:p>
          <a:p>
            <a:r>
              <a:rPr lang="nl-NL" sz="1050" dirty="0"/>
              <a:t>LPEMO22K4B</a:t>
            </a:r>
          </a:p>
          <a:p>
            <a:endParaRPr lang="nl-NL" sz="1050" dirty="0"/>
          </a:p>
          <a:p>
            <a:r>
              <a:rPr lang="nl-NL" sz="1050" b="1" dirty="0"/>
              <a:t>&gt;Examinering</a:t>
            </a:r>
          </a:p>
          <a:p>
            <a:r>
              <a:rPr lang="nl-NL" sz="1050" dirty="0"/>
              <a:t>200 uur op jaarbasis voor Examens Nederlands over de sector heen in samenwerking met de vakcollega’s </a:t>
            </a:r>
          </a:p>
          <a:p>
            <a:endParaRPr lang="nl-NL" sz="1050" b="1" dirty="0"/>
          </a:p>
          <a:p>
            <a:r>
              <a:rPr lang="nl-NL" sz="1050" b="1" dirty="0"/>
              <a:t>&gt;Organisatie </a:t>
            </a:r>
            <a:r>
              <a:rPr lang="nl-NL" sz="1050" b="1" dirty="0" err="1"/>
              <a:t>tbv</a:t>
            </a:r>
            <a:r>
              <a:rPr lang="nl-NL" sz="1050" b="1" dirty="0"/>
              <a:t> Team</a:t>
            </a:r>
          </a:p>
          <a:p>
            <a:r>
              <a:rPr lang="nl-NL" sz="1050" dirty="0"/>
              <a:t>Domein overleg (1x / 2wk) </a:t>
            </a:r>
          </a:p>
          <a:p>
            <a:r>
              <a:rPr lang="nl-NL" sz="1050" dirty="0"/>
              <a:t>SWEM overleggen (1x / 2wk)</a:t>
            </a:r>
          </a:p>
          <a:p>
            <a:r>
              <a:rPr lang="nl-NL" sz="1050" dirty="0"/>
              <a:t>vakgroep Nederlands</a:t>
            </a:r>
          </a:p>
          <a:p>
            <a:endParaRPr lang="nl-NL" sz="1050" dirty="0"/>
          </a:p>
          <a:p>
            <a:r>
              <a:rPr lang="nl-NL" sz="1050" b="1" dirty="0"/>
              <a:t>&gt;Overige onderwijstijd</a:t>
            </a:r>
          </a:p>
          <a:p>
            <a:r>
              <a:rPr lang="nl-NL" sz="1050" dirty="0" err="1"/>
              <a:t>Lesactiviteien</a:t>
            </a:r>
            <a:r>
              <a:rPr lang="nl-NL" sz="1050" dirty="0"/>
              <a:t> in de voortgangsweken</a:t>
            </a:r>
          </a:p>
          <a:p>
            <a:endParaRPr lang="nl-NL" sz="1050" dirty="0"/>
          </a:p>
          <a:p>
            <a:r>
              <a:rPr lang="nl-NL" sz="1050" b="1" dirty="0"/>
              <a:t>&gt;PR</a:t>
            </a:r>
          </a:p>
          <a:p>
            <a:r>
              <a:rPr lang="nl-NL" sz="1050" dirty="0"/>
              <a:t>Open dag (9 uur)</a:t>
            </a:r>
          </a:p>
          <a:p>
            <a:endParaRPr lang="nl-NL" sz="1050" dirty="0"/>
          </a:p>
          <a:p>
            <a:r>
              <a:rPr lang="nl-NL" sz="1050" b="1" dirty="0"/>
              <a:t>&gt;Organisatie onderwijs</a:t>
            </a:r>
          </a:p>
          <a:p>
            <a:r>
              <a:rPr lang="nl-NL" sz="1050" dirty="0"/>
              <a:t>Studentenbesprekingen (4 x 4 uur)</a:t>
            </a:r>
          </a:p>
          <a:p>
            <a:endParaRPr lang="nl-NL" sz="1050" dirty="0"/>
          </a:p>
          <a:p>
            <a:endParaRPr lang="nl-NL" sz="1050" dirty="0"/>
          </a:p>
          <a:p>
            <a:br>
              <a:rPr lang="nl-NL" sz="1050" b="1" dirty="0"/>
            </a:br>
            <a:endParaRPr lang="nl-NL" sz="1050" dirty="0"/>
          </a:p>
        </p:txBody>
      </p:sp>
      <p:grpSp>
        <p:nvGrpSpPr>
          <p:cNvPr id="13" name="Groep 12">
            <a:extLst>
              <a:ext uri="{FF2B5EF4-FFF2-40B4-BE49-F238E27FC236}">
                <a16:creationId xmlns:a16="http://schemas.microsoft.com/office/drawing/2014/main" id="{AE4E8449-5DDB-4254-A0B1-DEA4F8DE8BEB}"/>
              </a:ext>
            </a:extLst>
          </p:cNvPr>
          <p:cNvGrpSpPr/>
          <p:nvPr/>
        </p:nvGrpSpPr>
        <p:grpSpPr>
          <a:xfrm>
            <a:off x="0" y="828971"/>
            <a:ext cx="9104968" cy="5682924"/>
            <a:chOff x="0" y="739271"/>
            <a:chExt cx="8331337" cy="5200057"/>
          </a:xfrm>
        </p:grpSpPr>
        <p:pic>
          <p:nvPicPr>
            <p:cNvPr id="4" name="Afbeelding 3">
              <a:extLst>
                <a:ext uri="{FF2B5EF4-FFF2-40B4-BE49-F238E27FC236}">
                  <a16:creationId xmlns:a16="http://schemas.microsoft.com/office/drawing/2014/main" id="{70D05FD3-83A9-456E-9C0C-1D978BC62823}"/>
                </a:ext>
              </a:extLst>
            </p:cNvPr>
            <p:cNvPicPr>
              <a:picLocks noChangeAspect="1"/>
            </p:cNvPicPr>
            <p:nvPr/>
          </p:nvPicPr>
          <p:blipFill>
            <a:blip r:embed="rId3"/>
            <a:stretch>
              <a:fillRect/>
            </a:stretch>
          </p:blipFill>
          <p:spPr>
            <a:xfrm>
              <a:off x="0" y="739271"/>
              <a:ext cx="6246866" cy="5200057"/>
            </a:xfrm>
            <a:prstGeom prst="rect">
              <a:avLst/>
            </a:prstGeom>
          </p:spPr>
        </p:pic>
        <p:pic>
          <p:nvPicPr>
            <p:cNvPr id="12" name="Afbeelding 11">
              <a:extLst>
                <a:ext uri="{FF2B5EF4-FFF2-40B4-BE49-F238E27FC236}">
                  <a16:creationId xmlns:a16="http://schemas.microsoft.com/office/drawing/2014/main" id="{DB09D87D-C586-4A95-B37A-706C0FB823A1}"/>
                </a:ext>
              </a:extLst>
            </p:cNvPr>
            <p:cNvPicPr>
              <a:picLocks noChangeAspect="1"/>
            </p:cNvPicPr>
            <p:nvPr/>
          </p:nvPicPr>
          <p:blipFill>
            <a:blip r:embed="rId4"/>
            <a:stretch>
              <a:fillRect/>
            </a:stretch>
          </p:blipFill>
          <p:spPr>
            <a:xfrm>
              <a:off x="6260727" y="739271"/>
              <a:ext cx="2070610" cy="5200056"/>
            </a:xfrm>
            <a:prstGeom prst="rect">
              <a:avLst/>
            </a:prstGeom>
          </p:spPr>
        </p:pic>
      </p:grpSp>
    </p:spTree>
    <p:extLst>
      <p:ext uri="{BB962C8B-B14F-4D97-AF65-F5344CB8AC3E}">
        <p14:creationId xmlns:p14="http://schemas.microsoft.com/office/powerpoint/2010/main" val="2368552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171188" y="0"/>
            <a:ext cx="10515600" cy="904875"/>
          </a:xfrm>
        </p:spPr>
        <p:txBody>
          <a:bodyPr>
            <a:normAutofit/>
          </a:bodyPr>
          <a:lstStyle/>
          <a:p>
            <a:r>
              <a:rPr lang="nl-NL" sz="1600" b="1" dirty="0"/>
              <a:t>Docent overzicht</a:t>
            </a:r>
            <a:br>
              <a:rPr lang="nl-NL" sz="1600" b="1" dirty="0"/>
            </a:br>
            <a:r>
              <a:rPr lang="nl-NL" sz="1600" dirty="0"/>
              <a:t>Engineering &amp; Mechatronica</a:t>
            </a:r>
          </a:p>
        </p:txBody>
      </p:sp>
      <p:pic>
        <p:nvPicPr>
          <p:cNvPr id="7" name="Tijdelijke aanduiding voor inhoud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p:spPr>
      </p:pic>
      <p:sp>
        <p:nvSpPr>
          <p:cNvPr id="5" name="Titel 1"/>
          <p:cNvSpPr txBox="1">
            <a:spLocks/>
          </p:cNvSpPr>
          <p:nvPr/>
        </p:nvSpPr>
        <p:spPr>
          <a:xfrm>
            <a:off x="122277" y="-101601"/>
            <a:ext cx="9585650" cy="904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4000" b="1" dirty="0"/>
              <a:t>SRB (1,0)</a:t>
            </a:r>
            <a:endParaRPr lang="nl-NL" sz="1600" dirty="0"/>
          </a:p>
        </p:txBody>
      </p:sp>
      <p:sp>
        <p:nvSpPr>
          <p:cNvPr id="9" name="Tekstvak 8"/>
          <p:cNvSpPr txBox="1">
            <a:spLocks/>
          </p:cNvSpPr>
          <p:nvPr/>
        </p:nvSpPr>
        <p:spPr>
          <a:xfrm>
            <a:off x="9172575" y="904875"/>
            <a:ext cx="3019426" cy="5953125"/>
          </a:xfrm>
          <a:prstGeom prst="rect">
            <a:avLst/>
          </a:prstGeom>
          <a:noFill/>
          <a:ln>
            <a:solidFill>
              <a:schemeClr val="tx1"/>
            </a:solidFill>
          </a:ln>
        </p:spPr>
        <p:txBody>
          <a:bodyPr wrap="square" rtlCol="0">
            <a:noAutofit/>
          </a:bodyPr>
          <a:lstStyle/>
          <a:p>
            <a:r>
              <a:rPr lang="nl-NL" sz="1050" b="1" u="sng" dirty="0"/>
              <a:t>Saldo:</a:t>
            </a:r>
          </a:p>
          <a:p>
            <a:r>
              <a:rPr lang="nl-NL" sz="1050" b="1" dirty="0">
                <a:solidFill>
                  <a:srgbClr val="00B050"/>
                </a:solidFill>
              </a:rPr>
              <a:t>+ 336 uur</a:t>
            </a:r>
          </a:p>
          <a:p>
            <a:endParaRPr lang="nl-NL" sz="1050" b="1" u="sng" dirty="0"/>
          </a:p>
          <a:p>
            <a:r>
              <a:rPr lang="nl-NL" sz="1050" b="1" u="sng" dirty="0"/>
              <a:t>Toelichting Specifieke taken</a:t>
            </a:r>
          </a:p>
          <a:p>
            <a:endParaRPr lang="nl-NL" sz="1050" dirty="0"/>
          </a:p>
          <a:p>
            <a:r>
              <a:rPr lang="nl-NL" sz="1050" b="1" dirty="0"/>
              <a:t>&gt; BPV Begeleiding / Organisatie</a:t>
            </a:r>
          </a:p>
          <a:p>
            <a:r>
              <a:rPr lang="nl-NL" sz="1050" dirty="0"/>
              <a:t>LPEMO23K4A </a:t>
            </a:r>
          </a:p>
          <a:p>
            <a:r>
              <a:rPr lang="nl-NL" sz="1050" dirty="0"/>
              <a:t>LPEMO22K4A</a:t>
            </a:r>
          </a:p>
          <a:p>
            <a:r>
              <a:rPr lang="nl-NL" sz="1050" dirty="0"/>
              <a:t>160 uur BPV Coordinatie en Werving</a:t>
            </a:r>
          </a:p>
          <a:p>
            <a:endParaRPr lang="nl-NL" sz="1050" dirty="0"/>
          </a:p>
          <a:p>
            <a:r>
              <a:rPr lang="nl-NL" sz="1050" b="1" dirty="0"/>
              <a:t>&gt; SLB Begeleiding / Administratie</a:t>
            </a:r>
          </a:p>
          <a:p>
            <a:r>
              <a:rPr lang="nl-NL" sz="1050" dirty="0"/>
              <a:t>LPEMO23K4A </a:t>
            </a:r>
          </a:p>
          <a:p>
            <a:r>
              <a:rPr lang="nl-NL" sz="1050" dirty="0"/>
              <a:t>LPEMO22K4A</a:t>
            </a:r>
          </a:p>
          <a:p>
            <a:endParaRPr lang="nl-NL" sz="1050" dirty="0"/>
          </a:p>
          <a:p>
            <a:r>
              <a:rPr lang="nl-NL" sz="1050" b="1" dirty="0"/>
              <a:t>&gt;Organisatie </a:t>
            </a:r>
            <a:r>
              <a:rPr lang="nl-NL" sz="1050" b="1" dirty="0" err="1"/>
              <a:t>tbv</a:t>
            </a:r>
            <a:r>
              <a:rPr lang="nl-NL" sz="1050" b="1" dirty="0"/>
              <a:t> Team</a:t>
            </a:r>
          </a:p>
          <a:p>
            <a:r>
              <a:rPr lang="nl-NL" sz="1050" dirty="0"/>
              <a:t>Domein overleg (1x / 2wk) </a:t>
            </a:r>
          </a:p>
          <a:p>
            <a:r>
              <a:rPr lang="nl-NL" sz="1050" dirty="0"/>
              <a:t>SWEM overleggen (1x / 2wk)</a:t>
            </a:r>
          </a:p>
          <a:p>
            <a:endParaRPr lang="nl-NL" sz="1050" dirty="0"/>
          </a:p>
          <a:p>
            <a:r>
              <a:rPr lang="nl-NL" sz="1050" b="1" dirty="0"/>
              <a:t>&gt;Overige onderwijstijd</a:t>
            </a:r>
          </a:p>
          <a:p>
            <a:r>
              <a:rPr lang="nl-NL" sz="1050" dirty="0" err="1"/>
              <a:t>Lesactiviteien</a:t>
            </a:r>
            <a:r>
              <a:rPr lang="nl-NL" sz="1050" dirty="0"/>
              <a:t> in de voortgangsweken</a:t>
            </a:r>
          </a:p>
          <a:p>
            <a:endParaRPr lang="nl-NL" sz="1050" dirty="0"/>
          </a:p>
          <a:p>
            <a:r>
              <a:rPr lang="nl-NL" sz="1050" b="1" dirty="0"/>
              <a:t>&gt;PR</a:t>
            </a:r>
          </a:p>
          <a:p>
            <a:r>
              <a:rPr lang="nl-NL" sz="1050" dirty="0"/>
              <a:t>Open dag (9 uur)</a:t>
            </a:r>
          </a:p>
          <a:p>
            <a:endParaRPr lang="nl-NL" sz="1050" dirty="0"/>
          </a:p>
          <a:p>
            <a:r>
              <a:rPr lang="nl-NL" sz="1050" b="1" dirty="0"/>
              <a:t>&gt;Organisatie onderwijs</a:t>
            </a:r>
          </a:p>
          <a:p>
            <a:r>
              <a:rPr lang="nl-NL" sz="1050" dirty="0"/>
              <a:t>Studentenbesprekingen (4 x 4 uur)</a:t>
            </a:r>
          </a:p>
          <a:p>
            <a:br>
              <a:rPr lang="nl-NL" sz="1050" b="1" dirty="0"/>
            </a:br>
            <a:endParaRPr lang="nl-NL" sz="1050" dirty="0"/>
          </a:p>
        </p:txBody>
      </p:sp>
      <p:grpSp>
        <p:nvGrpSpPr>
          <p:cNvPr id="13" name="Groep 12">
            <a:extLst>
              <a:ext uri="{FF2B5EF4-FFF2-40B4-BE49-F238E27FC236}">
                <a16:creationId xmlns:a16="http://schemas.microsoft.com/office/drawing/2014/main" id="{C07E0AEA-EBD7-4935-A5FF-075461F9193E}"/>
              </a:ext>
            </a:extLst>
          </p:cNvPr>
          <p:cNvGrpSpPr/>
          <p:nvPr/>
        </p:nvGrpSpPr>
        <p:grpSpPr>
          <a:xfrm>
            <a:off x="-6006" y="679450"/>
            <a:ext cx="9073644" cy="6178550"/>
            <a:chOff x="-6006" y="679450"/>
            <a:chExt cx="8500130" cy="5788025"/>
          </a:xfrm>
        </p:grpSpPr>
        <p:pic>
          <p:nvPicPr>
            <p:cNvPr id="4" name="Afbeelding 3">
              <a:extLst>
                <a:ext uri="{FF2B5EF4-FFF2-40B4-BE49-F238E27FC236}">
                  <a16:creationId xmlns:a16="http://schemas.microsoft.com/office/drawing/2014/main" id="{7E040309-FD4C-40F8-AC96-5CB402FAA13D}"/>
                </a:ext>
              </a:extLst>
            </p:cNvPr>
            <p:cNvPicPr>
              <a:picLocks noChangeAspect="1"/>
            </p:cNvPicPr>
            <p:nvPr/>
          </p:nvPicPr>
          <p:blipFill>
            <a:blip r:embed="rId3"/>
            <a:stretch>
              <a:fillRect/>
            </a:stretch>
          </p:blipFill>
          <p:spPr>
            <a:xfrm>
              <a:off x="-6006" y="679450"/>
              <a:ext cx="6244374" cy="5788025"/>
            </a:xfrm>
            <a:prstGeom prst="rect">
              <a:avLst/>
            </a:prstGeom>
          </p:spPr>
        </p:pic>
        <p:pic>
          <p:nvPicPr>
            <p:cNvPr id="12" name="Afbeelding 11">
              <a:extLst>
                <a:ext uri="{FF2B5EF4-FFF2-40B4-BE49-F238E27FC236}">
                  <a16:creationId xmlns:a16="http://schemas.microsoft.com/office/drawing/2014/main" id="{55DE7BD8-C37C-4043-BFD5-B5259C5D29C5}"/>
                </a:ext>
              </a:extLst>
            </p:cNvPr>
            <p:cNvPicPr>
              <a:picLocks noChangeAspect="1"/>
            </p:cNvPicPr>
            <p:nvPr/>
          </p:nvPicPr>
          <p:blipFill>
            <a:blip r:embed="rId4"/>
            <a:stretch>
              <a:fillRect/>
            </a:stretch>
          </p:blipFill>
          <p:spPr>
            <a:xfrm>
              <a:off x="6238368" y="679450"/>
              <a:ext cx="2255756" cy="5788025"/>
            </a:xfrm>
            <a:prstGeom prst="rect">
              <a:avLst/>
            </a:prstGeom>
          </p:spPr>
        </p:pic>
      </p:grpSp>
    </p:spTree>
    <p:extLst>
      <p:ext uri="{BB962C8B-B14F-4D97-AF65-F5344CB8AC3E}">
        <p14:creationId xmlns:p14="http://schemas.microsoft.com/office/powerpoint/2010/main" val="3669787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171188" y="0"/>
            <a:ext cx="10515600" cy="904875"/>
          </a:xfrm>
        </p:spPr>
        <p:txBody>
          <a:bodyPr>
            <a:normAutofit/>
          </a:bodyPr>
          <a:lstStyle/>
          <a:p>
            <a:r>
              <a:rPr lang="nl-NL" sz="1600" b="1" dirty="0"/>
              <a:t>Docent overzicht</a:t>
            </a:r>
            <a:br>
              <a:rPr lang="nl-NL" sz="1600" b="1" dirty="0"/>
            </a:br>
            <a:r>
              <a:rPr lang="nl-NL" sz="1600" dirty="0"/>
              <a:t>Engineering &amp; Mechatronica</a:t>
            </a:r>
          </a:p>
        </p:txBody>
      </p:sp>
      <p:pic>
        <p:nvPicPr>
          <p:cNvPr id="7" name="Tijdelijke aanduiding voor inhoud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p:spPr>
      </p:pic>
      <p:sp>
        <p:nvSpPr>
          <p:cNvPr id="5" name="Titel 1"/>
          <p:cNvSpPr txBox="1">
            <a:spLocks/>
          </p:cNvSpPr>
          <p:nvPr/>
        </p:nvSpPr>
        <p:spPr>
          <a:xfrm>
            <a:off x="122277" y="-101601"/>
            <a:ext cx="9585650" cy="904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4000" b="1" dirty="0"/>
              <a:t>TSS (1,0)</a:t>
            </a:r>
            <a:endParaRPr lang="nl-NL" sz="1600" dirty="0"/>
          </a:p>
        </p:txBody>
      </p:sp>
      <p:sp>
        <p:nvSpPr>
          <p:cNvPr id="9" name="Tekstvak 8"/>
          <p:cNvSpPr txBox="1">
            <a:spLocks/>
          </p:cNvSpPr>
          <p:nvPr/>
        </p:nvSpPr>
        <p:spPr>
          <a:xfrm>
            <a:off x="9172575" y="904875"/>
            <a:ext cx="3019426" cy="5953125"/>
          </a:xfrm>
          <a:prstGeom prst="rect">
            <a:avLst/>
          </a:prstGeom>
          <a:noFill/>
          <a:ln>
            <a:solidFill>
              <a:schemeClr val="tx1"/>
            </a:solidFill>
          </a:ln>
        </p:spPr>
        <p:txBody>
          <a:bodyPr wrap="square" rtlCol="0">
            <a:noAutofit/>
          </a:bodyPr>
          <a:lstStyle/>
          <a:p>
            <a:r>
              <a:rPr lang="nl-NL" sz="1000" b="1" u="sng" dirty="0"/>
              <a:t>Saldo:</a:t>
            </a:r>
          </a:p>
          <a:p>
            <a:r>
              <a:rPr lang="nl-NL" sz="1000" b="1" dirty="0">
                <a:solidFill>
                  <a:srgbClr val="00B050"/>
                </a:solidFill>
              </a:rPr>
              <a:t>+ 58 uur</a:t>
            </a:r>
          </a:p>
          <a:p>
            <a:endParaRPr lang="nl-NL" sz="1000" b="1" u="sng" dirty="0"/>
          </a:p>
          <a:p>
            <a:r>
              <a:rPr lang="nl-NL" sz="1000" b="1" u="sng" dirty="0"/>
              <a:t>Toelichting Specifieke taken</a:t>
            </a:r>
          </a:p>
          <a:p>
            <a:r>
              <a:rPr lang="nl-NL" sz="1000" b="1" dirty="0"/>
              <a:t>&gt; BPV Begeleiding / Organisatie</a:t>
            </a:r>
          </a:p>
          <a:p>
            <a:r>
              <a:rPr lang="nl-NL" sz="1000" dirty="0"/>
              <a:t>LPEMO20K4W</a:t>
            </a:r>
          </a:p>
          <a:p>
            <a:r>
              <a:rPr lang="nl-NL" sz="1000" dirty="0"/>
              <a:t>LPEMO19K4C / D  / E + LPEMO18K4C</a:t>
            </a:r>
          </a:p>
          <a:p>
            <a:endParaRPr lang="nl-NL" sz="1000" dirty="0"/>
          </a:p>
          <a:p>
            <a:r>
              <a:rPr lang="nl-NL" sz="1000" b="1" dirty="0"/>
              <a:t>&gt; SLB Begeleiding / Administratie</a:t>
            </a:r>
          </a:p>
          <a:p>
            <a:r>
              <a:rPr lang="nl-NL" sz="1000" dirty="0"/>
              <a:t>LPEMO20K4W</a:t>
            </a:r>
          </a:p>
          <a:p>
            <a:r>
              <a:rPr lang="nl-NL" sz="1000" dirty="0"/>
              <a:t>LPEMO19K4C / D  / E + LPEMO18K4C</a:t>
            </a:r>
          </a:p>
          <a:p>
            <a:endParaRPr lang="nl-NL" sz="1000" dirty="0"/>
          </a:p>
          <a:p>
            <a:r>
              <a:rPr lang="nl-NL" sz="1000" b="1" dirty="0"/>
              <a:t>&gt;Examinering</a:t>
            </a:r>
          </a:p>
          <a:p>
            <a:r>
              <a:rPr lang="nl-NL" sz="1000" dirty="0"/>
              <a:t>Afnemen keuzedeel examens (44 uur)</a:t>
            </a:r>
          </a:p>
          <a:p>
            <a:endParaRPr lang="nl-NL" sz="1000" b="1" dirty="0"/>
          </a:p>
          <a:p>
            <a:r>
              <a:rPr lang="nl-NL" sz="1000" b="1" dirty="0"/>
              <a:t>Overige onderwijstijd</a:t>
            </a:r>
          </a:p>
          <a:p>
            <a:r>
              <a:rPr lang="nl-NL" sz="1000" dirty="0" err="1"/>
              <a:t>Lesactiviteien</a:t>
            </a:r>
            <a:r>
              <a:rPr lang="nl-NL" sz="1000" dirty="0"/>
              <a:t> in de voortgangsweken</a:t>
            </a:r>
          </a:p>
          <a:p>
            <a:endParaRPr lang="nl-NL" sz="1000" dirty="0"/>
          </a:p>
          <a:p>
            <a:r>
              <a:rPr lang="nl-NL" sz="1000" b="1" dirty="0"/>
              <a:t>&gt;Onderwijsontwikkeling</a:t>
            </a:r>
          </a:p>
          <a:p>
            <a:r>
              <a:rPr lang="nl-NL" sz="1000" dirty="0"/>
              <a:t>Onderhoud keuzedelen (40 uur)</a:t>
            </a:r>
          </a:p>
          <a:p>
            <a:r>
              <a:rPr lang="nl-NL" sz="1000" dirty="0"/>
              <a:t>Technisch Leidinggevende les en ontwikkelen (96 uur)</a:t>
            </a:r>
          </a:p>
          <a:p>
            <a:endParaRPr lang="nl-NL" sz="1000" dirty="0"/>
          </a:p>
          <a:p>
            <a:r>
              <a:rPr lang="nl-NL" sz="1000" b="1" dirty="0"/>
              <a:t>&gt;Organisatie onderwijs</a:t>
            </a:r>
          </a:p>
          <a:p>
            <a:r>
              <a:rPr lang="nl-NL" sz="1000" dirty="0"/>
              <a:t>Intake (6 uur)</a:t>
            </a:r>
          </a:p>
          <a:p>
            <a:r>
              <a:rPr lang="nl-NL" sz="1000" dirty="0"/>
              <a:t>Vaststelling Examens (63 uur)</a:t>
            </a:r>
          </a:p>
          <a:p>
            <a:r>
              <a:rPr lang="nl-NL" sz="1000" dirty="0" err="1"/>
              <a:t>Vakgroepcoordinator</a:t>
            </a:r>
            <a:r>
              <a:rPr lang="nl-NL" sz="1000" dirty="0"/>
              <a:t> (200 uur)</a:t>
            </a:r>
          </a:p>
          <a:p>
            <a:r>
              <a:rPr lang="nl-NL" sz="1000" dirty="0"/>
              <a:t>Studentenbesprekingen (4 x 4 uur)</a:t>
            </a:r>
          </a:p>
          <a:p>
            <a:endParaRPr lang="nl-NL" sz="1000" dirty="0"/>
          </a:p>
          <a:p>
            <a:r>
              <a:rPr lang="nl-NL" sz="1000" b="1" dirty="0"/>
              <a:t>&gt;Organisatie </a:t>
            </a:r>
            <a:r>
              <a:rPr lang="nl-NL" sz="1000" b="1" dirty="0" err="1"/>
              <a:t>tbv</a:t>
            </a:r>
            <a:r>
              <a:rPr lang="nl-NL" sz="1000" b="1" dirty="0"/>
              <a:t> Team</a:t>
            </a:r>
          </a:p>
          <a:p>
            <a:r>
              <a:rPr lang="nl-NL" sz="1000" dirty="0"/>
              <a:t>Domein overleg (1x / 2wk) </a:t>
            </a:r>
          </a:p>
          <a:p>
            <a:r>
              <a:rPr lang="nl-NL" sz="1000" dirty="0"/>
              <a:t>SWEM overleggen (1x / 2wk)</a:t>
            </a:r>
          </a:p>
          <a:p>
            <a:r>
              <a:rPr lang="nl-NL" sz="1000" dirty="0"/>
              <a:t>vakgroep Smart Elektro, Werktuigbouw en Mechatronica (1x / 3wk)</a:t>
            </a:r>
            <a:endParaRPr lang="nl-NL" sz="1000" b="1" dirty="0"/>
          </a:p>
          <a:p>
            <a:endParaRPr lang="nl-NL" sz="1000" dirty="0"/>
          </a:p>
          <a:p>
            <a:r>
              <a:rPr lang="nl-NL" sz="1000" b="1" dirty="0"/>
              <a:t>&gt;PR</a:t>
            </a:r>
          </a:p>
          <a:p>
            <a:r>
              <a:rPr lang="nl-NL" sz="1000" dirty="0"/>
              <a:t>Open dag (9 uur)</a:t>
            </a:r>
          </a:p>
          <a:p>
            <a:r>
              <a:rPr lang="nl-NL" sz="1000" dirty="0"/>
              <a:t>Voorlichtingen (45 uur)</a:t>
            </a:r>
            <a:br>
              <a:rPr lang="nl-NL" sz="1000" dirty="0"/>
            </a:br>
            <a:r>
              <a:rPr lang="nl-NL" sz="1000" dirty="0"/>
              <a:t>Meeloopdagen (20 uur)</a:t>
            </a:r>
          </a:p>
          <a:p>
            <a:endParaRPr lang="nl-NL" sz="1000" dirty="0"/>
          </a:p>
          <a:p>
            <a:br>
              <a:rPr lang="nl-NL" sz="1000" b="1" dirty="0"/>
            </a:br>
            <a:endParaRPr lang="nl-NL" sz="1000" dirty="0"/>
          </a:p>
        </p:txBody>
      </p:sp>
      <p:grpSp>
        <p:nvGrpSpPr>
          <p:cNvPr id="10" name="Groep 9">
            <a:extLst>
              <a:ext uri="{FF2B5EF4-FFF2-40B4-BE49-F238E27FC236}">
                <a16:creationId xmlns:a16="http://schemas.microsoft.com/office/drawing/2014/main" id="{6A74E761-D71E-4A2C-9EE9-86FA1299E7ED}"/>
              </a:ext>
            </a:extLst>
          </p:cNvPr>
          <p:cNvGrpSpPr/>
          <p:nvPr/>
        </p:nvGrpSpPr>
        <p:grpSpPr>
          <a:xfrm>
            <a:off x="32492" y="824297"/>
            <a:ext cx="9140083" cy="5928928"/>
            <a:chOff x="2176462" y="52387"/>
            <a:chExt cx="10410825" cy="6753225"/>
          </a:xfrm>
        </p:grpSpPr>
        <p:pic>
          <p:nvPicPr>
            <p:cNvPr id="4" name="Afbeelding 3">
              <a:extLst>
                <a:ext uri="{FF2B5EF4-FFF2-40B4-BE49-F238E27FC236}">
                  <a16:creationId xmlns:a16="http://schemas.microsoft.com/office/drawing/2014/main" id="{985C022D-A5B1-488D-88B0-DFC9107B8F5F}"/>
                </a:ext>
              </a:extLst>
            </p:cNvPr>
            <p:cNvPicPr>
              <a:picLocks noChangeAspect="1"/>
            </p:cNvPicPr>
            <p:nvPr/>
          </p:nvPicPr>
          <p:blipFill>
            <a:blip r:embed="rId3"/>
            <a:stretch>
              <a:fillRect/>
            </a:stretch>
          </p:blipFill>
          <p:spPr>
            <a:xfrm>
              <a:off x="2176462" y="52387"/>
              <a:ext cx="7839075" cy="6753225"/>
            </a:xfrm>
            <a:prstGeom prst="rect">
              <a:avLst/>
            </a:prstGeom>
          </p:spPr>
        </p:pic>
        <p:pic>
          <p:nvPicPr>
            <p:cNvPr id="8" name="Afbeelding 7">
              <a:extLst>
                <a:ext uri="{FF2B5EF4-FFF2-40B4-BE49-F238E27FC236}">
                  <a16:creationId xmlns:a16="http://schemas.microsoft.com/office/drawing/2014/main" id="{306AAD17-E75A-40AF-817A-05FA48BEC220}"/>
                </a:ext>
              </a:extLst>
            </p:cNvPr>
            <p:cNvPicPr>
              <a:picLocks noChangeAspect="1"/>
            </p:cNvPicPr>
            <p:nvPr/>
          </p:nvPicPr>
          <p:blipFill>
            <a:blip r:embed="rId4"/>
            <a:stretch>
              <a:fillRect/>
            </a:stretch>
          </p:blipFill>
          <p:spPr>
            <a:xfrm>
              <a:off x="10015537" y="60325"/>
              <a:ext cx="2571750" cy="6305550"/>
            </a:xfrm>
            <a:prstGeom prst="rect">
              <a:avLst/>
            </a:prstGeom>
          </p:spPr>
        </p:pic>
      </p:grpSp>
    </p:spTree>
    <p:extLst>
      <p:ext uri="{BB962C8B-B14F-4D97-AF65-F5344CB8AC3E}">
        <p14:creationId xmlns:p14="http://schemas.microsoft.com/office/powerpoint/2010/main" val="842807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171188" y="0"/>
            <a:ext cx="10515600" cy="904875"/>
          </a:xfrm>
        </p:spPr>
        <p:txBody>
          <a:bodyPr>
            <a:normAutofit/>
          </a:bodyPr>
          <a:lstStyle/>
          <a:p>
            <a:r>
              <a:rPr lang="nl-NL" sz="1600" b="1" dirty="0"/>
              <a:t>Docent overzicht</a:t>
            </a:r>
            <a:br>
              <a:rPr lang="nl-NL" sz="1600" b="1" dirty="0"/>
            </a:br>
            <a:r>
              <a:rPr lang="nl-NL" sz="1600" dirty="0"/>
              <a:t>Engineering &amp; Mechatronica</a:t>
            </a:r>
          </a:p>
        </p:txBody>
      </p:sp>
      <p:pic>
        <p:nvPicPr>
          <p:cNvPr id="7" name="Tijdelijke aanduiding voor inhoud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p:spPr>
      </p:pic>
      <p:sp>
        <p:nvSpPr>
          <p:cNvPr id="5" name="Titel 1"/>
          <p:cNvSpPr txBox="1">
            <a:spLocks/>
          </p:cNvSpPr>
          <p:nvPr/>
        </p:nvSpPr>
        <p:spPr>
          <a:xfrm>
            <a:off x="122277" y="-101601"/>
            <a:ext cx="9585650" cy="904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4000" b="1" dirty="0"/>
              <a:t>GNA (0,5)</a:t>
            </a:r>
            <a:endParaRPr lang="nl-NL" sz="1600" dirty="0"/>
          </a:p>
        </p:txBody>
      </p:sp>
      <p:sp>
        <p:nvSpPr>
          <p:cNvPr id="9" name="Tekstvak 8"/>
          <p:cNvSpPr txBox="1">
            <a:spLocks/>
          </p:cNvSpPr>
          <p:nvPr/>
        </p:nvSpPr>
        <p:spPr>
          <a:xfrm>
            <a:off x="9172575" y="904875"/>
            <a:ext cx="3019426" cy="5953125"/>
          </a:xfrm>
          <a:prstGeom prst="rect">
            <a:avLst/>
          </a:prstGeom>
          <a:noFill/>
          <a:ln>
            <a:solidFill>
              <a:schemeClr val="tx1"/>
            </a:solidFill>
          </a:ln>
        </p:spPr>
        <p:txBody>
          <a:bodyPr wrap="square" rtlCol="0">
            <a:noAutofit/>
          </a:bodyPr>
          <a:lstStyle/>
          <a:p>
            <a:r>
              <a:rPr lang="nl-NL" sz="1100" b="1" u="sng" dirty="0"/>
              <a:t>Saldo:</a:t>
            </a:r>
          </a:p>
          <a:p>
            <a:r>
              <a:rPr lang="nl-NL" sz="1100" dirty="0"/>
              <a:t>+ 438 uur + 370,5 Elektro = 808,5 uur </a:t>
            </a:r>
          </a:p>
          <a:p>
            <a:r>
              <a:rPr lang="nl-NL" sz="1100" dirty="0"/>
              <a:t>Bij 0.5 fte is de maximale inzet 800 uur.</a:t>
            </a:r>
          </a:p>
          <a:p>
            <a:r>
              <a:rPr lang="nl-NL" sz="1100" b="1" dirty="0">
                <a:solidFill>
                  <a:srgbClr val="FF0000"/>
                </a:solidFill>
              </a:rPr>
              <a:t>Saldo Engineering is -8,5</a:t>
            </a:r>
          </a:p>
          <a:p>
            <a:endParaRPr lang="nl-NL" sz="1100" b="1" u="sng" dirty="0"/>
          </a:p>
          <a:p>
            <a:r>
              <a:rPr lang="nl-NL" sz="1100" b="1" u="sng" dirty="0"/>
              <a:t>Toelichting Specifieke taken</a:t>
            </a:r>
          </a:p>
          <a:p>
            <a:r>
              <a:rPr lang="nl-NL" sz="1100" b="1" dirty="0"/>
              <a:t>&gt; BPV Begeleiding / Organisatie</a:t>
            </a:r>
          </a:p>
          <a:p>
            <a:r>
              <a:rPr lang="nl-NL" sz="1100" dirty="0"/>
              <a:t>Geen</a:t>
            </a:r>
          </a:p>
          <a:p>
            <a:endParaRPr lang="nl-NL" sz="1100" dirty="0"/>
          </a:p>
          <a:p>
            <a:r>
              <a:rPr lang="nl-NL" sz="1100" b="1" dirty="0"/>
              <a:t>&gt; SLB Begeleiding / Administratie</a:t>
            </a:r>
          </a:p>
          <a:p>
            <a:r>
              <a:rPr lang="nl-NL" sz="1100" dirty="0"/>
              <a:t>LPEMO21K4M</a:t>
            </a:r>
          </a:p>
          <a:p>
            <a:r>
              <a:rPr lang="nl-NL" sz="1100" dirty="0"/>
              <a:t>LPEMO21K3M</a:t>
            </a:r>
          </a:p>
          <a:p>
            <a:endParaRPr lang="nl-NL" sz="1100" dirty="0"/>
          </a:p>
          <a:p>
            <a:r>
              <a:rPr lang="nl-NL" sz="1100" b="1" dirty="0"/>
              <a:t>&gt;Examinering</a:t>
            </a:r>
          </a:p>
          <a:p>
            <a:r>
              <a:rPr lang="nl-NL" sz="1100" dirty="0"/>
              <a:t>geen</a:t>
            </a:r>
          </a:p>
          <a:p>
            <a:endParaRPr lang="nl-NL" sz="1100" b="1" dirty="0"/>
          </a:p>
          <a:p>
            <a:r>
              <a:rPr lang="nl-NL" sz="1100" b="1" dirty="0"/>
              <a:t>Overige onderwijstijd</a:t>
            </a:r>
          </a:p>
          <a:p>
            <a:r>
              <a:rPr lang="nl-NL" sz="1100" dirty="0" err="1"/>
              <a:t>Lesactiviteien</a:t>
            </a:r>
            <a:r>
              <a:rPr lang="nl-NL" sz="1100" dirty="0"/>
              <a:t> in de voortgangsweken</a:t>
            </a:r>
          </a:p>
          <a:p>
            <a:endParaRPr lang="nl-NL" sz="1100" dirty="0"/>
          </a:p>
          <a:p>
            <a:r>
              <a:rPr lang="nl-NL" sz="1100" b="1" dirty="0"/>
              <a:t>&gt;Onderwijsontwikkeling</a:t>
            </a:r>
          </a:p>
          <a:p>
            <a:endParaRPr lang="nl-NL" sz="1100" dirty="0"/>
          </a:p>
          <a:p>
            <a:r>
              <a:rPr lang="nl-NL" sz="1100" b="1" dirty="0"/>
              <a:t>&gt;Organisatie onderwijs</a:t>
            </a:r>
          </a:p>
          <a:p>
            <a:r>
              <a:rPr lang="nl-NL" sz="1100" dirty="0"/>
              <a:t>Studentenbesprekingen (4 x 4 uur)</a:t>
            </a:r>
          </a:p>
          <a:p>
            <a:endParaRPr lang="nl-NL" sz="1100" dirty="0"/>
          </a:p>
          <a:p>
            <a:r>
              <a:rPr lang="nl-NL" sz="1100" b="1" dirty="0"/>
              <a:t>&gt;Organisatie </a:t>
            </a:r>
            <a:r>
              <a:rPr lang="nl-NL" sz="1100" b="1" dirty="0" err="1"/>
              <a:t>tbv</a:t>
            </a:r>
            <a:r>
              <a:rPr lang="nl-NL" sz="1100" b="1" dirty="0"/>
              <a:t> Team</a:t>
            </a:r>
          </a:p>
          <a:p>
            <a:r>
              <a:rPr lang="nl-NL" sz="1100" dirty="0"/>
              <a:t>Domein overleg (1x / 2wk) </a:t>
            </a:r>
          </a:p>
          <a:p>
            <a:r>
              <a:rPr lang="nl-NL" sz="1100" dirty="0"/>
              <a:t>SWEM overleggen (1x / 2wk)</a:t>
            </a:r>
          </a:p>
          <a:p>
            <a:r>
              <a:rPr lang="nl-NL" sz="1100" dirty="0"/>
              <a:t>vakgroep Smart Elektro en Mechatronica (1x / 3wk)</a:t>
            </a:r>
            <a:endParaRPr lang="nl-NL" sz="1100" b="1" dirty="0"/>
          </a:p>
          <a:p>
            <a:endParaRPr lang="nl-NL" sz="1100" dirty="0"/>
          </a:p>
          <a:p>
            <a:r>
              <a:rPr lang="nl-NL" sz="1100" b="1" dirty="0"/>
              <a:t>&gt;PR</a:t>
            </a:r>
          </a:p>
          <a:p>
            <a:r>
              <a:rPr lang="nl-NL" sz="1100" dirty="0"/>
              <a:t>Open dag (9 uur)</a:t>
            </a:r>
          </a:p>
          <a:p>
            <a:endParaRPr lang="nl-NL" sz="1100" dirty="0"/>
          </a:p>
          <a:p>
            <a:r>
              <a:rPr lang="nl-NL" sz="1100" dirty="0">
                <a:solidFill>
                  <a:srgbClr val="FF0000"/>
                </a:solidFill>
              </a:rPr>
              <a:t>LLO cursus oktober / november (? Uur)</a:t>
            </a:r>
          </a:p>
          <a:p>
            <a:br>
              <a:rPr lang="nl-NL" sz="1100" b="1" dirty="0"/>
            </a:br>
            <a:endParaRPr lang="nl-NL" sz="1100" dirty="0"/>
          </a:p>
          <a:p>
            <a:br>
              <a:rPr lang="nl-NL" sz="1100" b="1" dirty="0"/>
            </a:br>
            <a:endParaRPr lang="nl-NL" sz="1100" dirty="0"/>
          </a:p>
        </p:txBody>
      </p:sp>
      <p:grpSp>
        <p:nvGrpSpPr>
          <p:cNvPr id="10" name="Groep 9">
            <a:extLst>
              <a:ext uri="{FF2B5EF4-FFF2-40B4-BE49-F238E27FC236}">
                <a16:creationId xmlns:a16="http://schemas.microsoft.com/office/drawing/2014/main" id="{14889E0A-8AB4-4D1D-B036-C4697E5D9B77}"/>
              </a:ext>
            </a:extLst>
          </p:cNvPr>
          <p:cNvGrpSpPr/>
          <p:nvPr/>
        </p:nvGrpSpPr>
        <p:grpSpPr>
          <a:xfrm>
            <a:off x="0" y="715962"/>
            <a:ext cx="8133088" cy="6051165"/>
            <a:chOff x="1721005" y="0"/>
            <a:chExt cx="9217517" cy="6858000"/>
          </a:xfrm>
        </p:grpSpPr>
        <p:pic>
          <p:nvPicPr>
            <p:cNvPr id="4" name="Afbeelding 3">
              <a:extLst>
                <a:ext uri="{FF2B5EF4-FFF2-40B4-BE49-F238E27FC236}">
                  <a16:creationId xmlns:a16="http://schemas.microsoft.com/office/drawing/2014/main" id="{6F3BA3AD-3BED-4AF8-8CE4-CD9FB15A8D1B}"/>
                </a:ext>
              </a:extLst>
            </p:cNvPr>
            <p:cNvPicPr>
              <a:picLocks noChangeAspect="1"/>
            </p:cNvPicPr>
            <p:nvPr/>
          </p:nvPicPr>
          <p:blipFill>
            <a:blip r:embed="rId3"/>
            <a:stretch>
              <a:fillRect/>
            </a:stretch>
          </p:blipFill>
          <p:spPr>
            <a:xfrm>
              <a:off x="1721005" y="0"/>
              <a:ext cx="6664817" cy="6858000"/>
            </a:xfrm>
            <a:prstGeom prst="rect">
              <a:avLst/>
            </a:prstGeom>
          </p:spPr>
        </p:pic>
        <p:pic>
          <p:nvPicPr>
            <p:cNvPr id="8" name="Afbeelding 7">
              <a:extLst>
                <a:ext uri="{FF2B5EF4-FFF2-40B4-BE49-F238E27FC236}">
                  <a16:creationId xmlns:a16="http://schemas.microsoft.com/office/drawing/2014/main" id="{82852621-0D3C-49A4-A904-D2C6E582AADB}"/>
                </a:ext>
              </a:extLst>
            </p:cNvPr>
            <p:cNvPicPr>
              <a:picLocks noChangeAspect="1"/>
            </p:cNvPicPr>
            <p:nvPr/>
          </p:nvPicPr>
          <p:blipFill>
            <a:blip r:embed="rId4"/>
            <a:stretch>
              <a:fillRect/>
            </a:stretch>
          </p:blipFill>
          <p:spPr>
            <a:xfrm>
              <a:off x="8385822" y="0"/>
              <a:ext cx="2552700" cy="6334125"/>
            </a:xfrm>
            <a:prstGeom prst="rect">
              <a:avLst/>
            </a:prstGeom>
          </p:spPr>
        </p:pic>
      </p:grpSp>
      <p:sp>
        <p:nvSpPr>
          <p:cNvPr id="11" name="Titel 1">
            <a:extLst>
              <a:ext uri="{FF2B5EF4-FFF2-40B4-BE49-F238E27FC236}">
                <a16:creationId xmlns:a16="http://schemas.microsoft.com/office/drawing/2014/main" id="{71240E05-F8DA-4E71-B933-07317C057161}"/>
              </a:ext>
            </a:extLst>
          </p:cNvPr>
          <p:cNvSpPr txBox="1">
            <a:spLocks/>
          </p:cNvSpPr>
          <p:nvPr/>
        </p:nvSpPr>
        <p:spPr>
          <a:xfrm>
            <a:off x="2295525" y="60325"/>
            <a:ext cx="13771888" cy="681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1600" dirty="0"/>
              <a:t>Andere 0.5 fte aanstelling is bij domein Elektro</a:t>
            </a:r>
          </a:p>
          <a:p>
            <a:r>
              <a:rPr lang="nl-NL" sz="1600" dirty="0"/>
              <a:t>Onderstaand overzicht is daardoor niet volledig. </a:t>
            </a:r>
          </a:p>
        </p:txBody>
      </p:sp>
      <p:sp>
        <p:nvSpPr>
          <p:cNvPr id="14" name="Rechthoek 13">
            <a:extLst>
              <a:ext uri="{FF2B5EF4-FFF2-40B4-BE49-F238E27FC236}">
                <a16:creationId xmlns:a16="http://schemas.microsoft.com/office/drawing/2014/main" id="{EB6747E8-0A5F-4BB6-819C-CC23ACAC7E03}"/>
              </a:ext>
            </a:extLst>
          </p:cNvPr>
          <p:cNvSpPr/>
          <p:nvPr/>
        </p:nvSpPr>
        <p:spPr>
          <a:xfrm>
            <a:off x="1828801" y="3365821"/>
            <a:ext cx="2260600" cy="1882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dirty="0">
                <a:solidFill>
                  <a:schemeClr val="tx1"/>
                </a:solidFill>
              </a:rPr>
              <a:t>Domein Elektro TOTAAL LES</a:t>
            </a:r>
          </a:p>
        </p:txBody>
      </p:sp>
      <p:sp>
        <p:nvSpPr>
          <p:cNvPr id="15" name="Rechthoek 14">
            <a:extLst>
              <a:ext uri="{FF2B5EF4-FFF2-40B4-BE49-F238E27FC236}">
                <a16:creationId xmlns:a16="http://schemas.microsoft.com/office/drawing/2014/main" id="{D5801777-4D14-4B73-92F8-569B5C9FAD74}"/>
              </a:ext>
            </a:extLst>
          </p:cNvPr>
          <p:cNvSpPr/>
          <p:nvPr/>
        </p:nvSpPr>
        <p:spPr>
          <a:xfrm>
            <a:off x="4127500" y="3365821"/>
            <a:ext cx="508047" cy="1882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dirty="0">
                <a:solidFill>
                  <a:schemeClr val="tx1"/>
                </a:solidFill>
              </a:rPr>
              <a:t>-370,5</a:t>
            </a:r>
          </a:p>
        </p:txBody>
      </p:sp>
    </p:spTree>
    <p:extLst>
      <p:ext uri="{BB962C8B-B14F-4D97-AF65-F5344CB8AC3E}">
        <p14:creationId xmlns:p14="http://schemas.microsoft.com/office/powerpoint/2010/main" val="743214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171188" y="0"/>
            <a:ext cx="10515600" cy="904875"/>
          </a:xfrm>
        </p:spPr>
        <p:txBody>
          <a:bodyPr>
            <a:normAutofit/>
          </a:bodyPr>
          <a:lstStyle/>
          <a:p>
            <a:r>
              <a:rPr lang="nl-NL" sz="1600" b="1" dirty="0"/>
              <a:t>Docent overzicht</a:t>
            </a:r>
            <a:br>
              <a:rPr lang="nl-NL" sz="1600" b="1" dirty="0"/>
            </a:br>
            <a:r>
              <a:rPr lang="nl-NL" sz="1600" dirty="0"/>
              <a:t>Engineering &amp; Mechatronica</a:t>
            </a:r>
          </a:p>
        </p:txBody>
      </p:sp>
      <p:pic>
        <p:nvPicPr>
          <p:cNvPr id="7" name="Tijdelijke aanduiding voor inhoud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p:spPr>
      </p:pic>
      <p:sp>
        <p:nvSpPr>
          <p:cNvPr id="5" name="Titel 1"/>
          <p:cNvSpPr txBox="1">
            <a:spLocks/>
          </p:cNvSpPr>
          <p:nvPr/>
        </p:nvSpPr>
        <p:spPr>
          <a:xfrm>
            <a:off x="122277" y="-101601"/>
            <a:ext cx="9585650" cy="904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4000" b="1" dirty="0"/>
              <a:t>PJL (1,0)</a:t>
            </a:r>
            <a:endParaRPr lang="nl-NL" sz="1600" dirty="0"/>
          </a:p>
        </p:txBody>
      </p:sp>
      <p:sp>
        <p:nvSpPr>
          <p:cNvPr id="9" name="Tekstvak 8"/>
          <p:cNvSpPr txBox="1">
            <a:spLocks/>
          </p:cNvSpPr>
          <p:nvPr/>
        </p:nvSpPr>
        <p:spPr>
          <a:xfrm>
            <a:off x="9172575" y="904875"/>
            <a:ext cx="3019426" cy="5953125"/>
          </a:xfrm>
          <a:prstGeom prst="rect">
            <a:avLst/>
          </a:prstGeom>
          <a:noFill/>
          <a:ln>
            <a:solidFill>
              <a:schemeClr val="tx1"/>
            </a:solidFill>
          </a:ln>
        </p:spPr>
        <p:txBody>
          <a:bodyPr wrap="square" rtlCol="0">
            <a:noAutofit/>
          </a:bodyPr>
          <a:lstStyle/>
          <a:p>
            <a:r>
              <a:rPr lang="nl-NL" sz="1000" b="1" u="sng" dirty="0"/>
              <a:t>Saldo:</a:t>
            </a:r>
          </a:p>
          <a:p>
            <a:r>
              <a:rPr lang="nl-NL" sz="1000" b="1" dirty="0">
                <a:solidFill>
                  <a:srgbClr val="00B050"/>
                </a:solidFill>
              </a:rPr>
              <a:t>+ 95 uur</a:t>
            </a:r>
          </a:p>
          <a:p>
            <a:endParaRPr lang="nl-NL" sz="1000" b="1" u="sng" dirty="0"/>
          </a:p>
          <a:p>
            <a:r>
              <a:rPr lang="nl-NL" sz="1000" b="1" u="sng" dirty="0"/>
              <a:t>Toelichting Specifieke taken</a:t>
            </a:r>
          </a:p>
          <a:p>
            <a:endParaRPr lang="nl-NL" sz="1000" b="1" dirty="0"/>
          </a:p>
          <a:p>
            <a:r>
              <a:rPr lang="nl-NL" sz="1000" b="1" dirty="0"/>
              <a:t>&gt; BPV Begeleiding / Organisatie</a:t>
            </a:r>
          </a:p>
          <a:p>
            <a:r>
              <a:rPr lang="nl-NL" sz="1000" dirty="0"/>
              <a:t>LPEMO21K4E</a:t>
            </a:r>
          </a:p>
          <a:p>
            <a:endParaRPr lang="nl-NL" sz="1000" dirty="0"/>
          </a:p>
          <a:p>
            <a:r>
              <a:rPr lang="nl-NL" sz="1000" b="1" dirty="0"/>
              <a:t>&gt; SLB Begeleiding / Administratie</a:t>
            </a:r>
          </a:p>
          <a:p>
            <a:r>
              <a:rPr lang="nl-NL" sz="1000" dirty="0"/>
              <a:t>geen</a:t>
            </a:r>
          </a:p>
          <a:p>
            <a:endParaRPr lang="nl-NL" sz="1000" dirty="0"/>
          </a:p>
          <a:p>
            <a:r>
              <a:rPr lang="nl-NL" sz="1000" b="1" dirty="0"/>
              <a:t>&gt;Examinering</a:t>
            </a:r>
          </a:p>
          <a:p>
            <a:r>
              <a:rPr lang="nl-NL" sz="1000" dirty="0"/>
              <a:t>geen</a:t>
            </a:r>
          </a:p>
          <a:p>
            <a:endParaRPr lang="nl-NL" sz="1000" b="1" dirty="0"/>
          </a:p>
          <a:p>
            <a:r>
              <a:rPr lang="nl-NL" sz="1000" b="1" dirty="0"/>
              <a:t>Overige onderwijstijd</a:t>
            </a:r>
          </a:p>
          <a:p>
            <a:r>
              <a:rPr lang="nl-NL" sz="1000" dirty="0" err="1"/>
              <a:t>Lesactiviteien</a:t>
            </a:r>
            <a:r>
              <a:rPr lang="nl-NL" sz="1000" dirty="0"/>
              <a:t> in de voortgangsweken</a:t>
            </a:r>
          </a:p>
          <a:p>
            <a:endParaRPr lang="nl-NL" sz="1000" dirty="0"/>
          </a:p>
          <a:p>
            <a:r>
              <a:rPr lang="nl-NL" sz="1000" b="1" dirty="0"/>
              <a:t>&gt;Onderwijsontwikkeling</a:t>
            </a:r>
          </a:p>
          <a:p>
            <a:r>
              <a:rPr lang="nl-NL" sz="1000" dirty="0"/>
              <a:t>Docent onderzoeker Practoraat (300 uur)</a:t>
            </a:r>
          </a:p>
          <a:p>
            <a:endParaRPr lang="nl-NL" sz="1000" dirty="0"/>
          </a:p>
          <a:p>
            <a:r>
              <a:rPr lang="nl-NL" sz="1000" b="1" dirty="0"/>
              <a:t>&gt;Organisatie onderwijs</a:t>
            </a:r>
          </a:p>
          <a:p>
            <a:r>
              <a:rPr lang="nl-NL" sz="1000" dirty="0"/>
              <a:t>Vaststelling Examens (30 uur)</a:t>
            </a:r>
          </a:p>
          <a:p>
            <a:r>
              <a:rPr lang="nl-NL" sz="1000" dirty="0"/>
              <a:t>Studentenbesprekingen (4 x 4 uur)</a:t>
            </a:r>
          </a:p>
          <a:p>
            <a:endParaRPr lang="nl-NL" sz="1000" dirty="0"/>
          </a:p>
          <a:p>
            <a:r>
              <a:rPr lang="nl-NL" sz="1000" b="1" dirty="0"/>
              <a:t>&gt;Organisatie </a:t>
            </a:r>
            <a:r>
              <a:rPr lang="nl-NL" sz="1000" b="1" dirty="0" err="1"/>
              <a:t>tbv</a:t>
            </a:r>
            <a:r>
              <a:rPr lang="nl-NL" sz="1000" b="1" dirty="0"/>
              <a:t> Team</a:t>
            </a:r>
          </a:p>
          <a:p>
            <a:r>
              <a:rPr lang="nl-NL" sz="1000" dirty="0"/>
              <a:t>Domein overleg (1x / 2wk) </a:t>
            </a:r>
          </a:p>
          <a:p>
            <a:r>
              <a:rPr lang="nl-NL" sz="1000" dirty="0"/>
              <a:t>SWEM overleggen (1x / 2wk)</a:t>
            </a:r>
          </a:p>
          <a:p>
            <a:r>
              <a:rPr lang="nl-NL" sz="1000" dirty="0"/>
              <a:t>vakgroep Smart Elektro en Mechatronica (1x / 3wk)</a:t>
            </a:r>
            <a:endParaRPr lang="nl-NL" sz="1000" b="1" dirty="0"/>
          </a:p>
          <a:p>
            <a:endParaRPr lang="nl-NL" sz="1000" dirty="0"/>
          </a:p>
          <a:p>
            <a:r>
              <a:rPr lang="nl-NL" sz="1000" b="1" dirty="0"/>
              <a:t>&gt;PR</a:t>
            </a:r>
          </a:p>
          <a:p>
            <a:r>
              <a:rPr lang="nl-NL" sz="1000" dirty="0"/>
              <a:t>Open dag (9 uur)</a:t>
            </a:r>
          </a:p>
          <a:p>
            <a:endParaRPr lang="nl-NL" sz="1000" dirty="0"/>
          </a:p>
          <a:p>
            <a:br>
              <a:rPr lang="nl-NL" sz="1000" b="1" dirty="0"/>
            </a:br>
            <a:endParaRPr lang="nl-NL" sz="1000" dirty="0"/>
          </a:p>
        </p:txBody>
      </p:sp>
      <p:grpSp>
        <p:nvGrpSpPr>
          <p:cNvPr id="12" name="Groep 11">
            <a:extLst>
              <a:ext uri="{FF2B5EF4-FFF2-40B4-BE49-F238E27FC236}">
                <a16:creationId xmlns:a16="http://schemas.microsoft.com/office/drawing/2014/main" id="{3097AC62-B3B7-404F-BE58-5C49A58044CE}"/>
              </a:ext>
            </a:extLst>
          </p:cNvPr>
          <p:cNvGrpSpPr/>
          <p:nvPr/>
        </p:nvGrpSpPr>
        <p:grpSpPr>
          <a:xfrm>
            <a:off x="0" y="679450"/>
            <a:ext cx="7712961" cy="6102350"/>
            <a:chOff x="1740269" y="-811850"/>
            <a:chExt cx="9822592" cy="7771451"/>
          </a:xfrm>
        </p:grpSpPr>
        <p:pic>
          <p:nvPicPr>
            <p:cNvPr id="4" name="Afbeelding 3">
              <a:extLst>
                <a:ext uri="{FF2B5EF4-FFF2-40B4-BE49-F238E27FC236}">
                  <a16:creationId xmlns:a16="http://schemas.microsoft.com/office/drawing/2014/main" id="{6D57CC52-E240-4171-B7B9-007B0E4935F8}"/>
                </a:ext>
              </a:extLst>
            </p:cNvPr>
            <p:cNvPicPr>
              <a:picLocks noChangeAspect="1"/>
            </p:cNvPicPr>
            <p:nvPr/>
          </p:nvPicPr>
          <p:blipFill>
            <a:blip r:embed="rId3"/>
            <a:stretch>
              <a:fillRect/>
            </a:stretch>
          </p:blipFill>
          <p:spPr>
            <a:xfrm>
              <a:off x="1747969" y="-811850"/>
              <a:ext cx="7311642" cy="6858000"/>
            </a:xfrm>
            <a:prstGeom prst="rect">
              <a:avLst/>
            </a:prstGeom>
          </p:spPr>
        </p:pic>
        <p:pic>
          <p:nvPicPr>
            <p:cNvPr id="8" name="Afbeelding 7">
              <a:extLst>
                <a:ext uri="{FF2B5EF4-FFF2-40B4-BE49-F238E27FC236}">
                  <a16:creationId xmlns:a16="http://schemas.microsoft.com/office/drawing/2014/main" id="{C0B4951E-350C-45AB-83DD-B85CCBE81040}"/>
                </a:ext>
              </a:extLst>
            </p:cNvPr>
            <p:cNvPicPr>
              <a:picLocks noChangeAspect="1"/>
            </p:cNvPicPr>
            <p:nvPr/>
          </p:nvPicPr>
          <p:blipFill>
            <a:blip r:embed="rId4"/>
            <a:stretch>
              <a:fillRect/>
            </a:stretch>
          </p:blipFill>
          <p:spPr>
            <a:xfrm>
              <a:off x="1740269" y="5896598"/>
              <a:ext cx="7271298" cy="1063003"/>
            </a:xfrm>
            <a:prstGeom prst="rect">
              <a:avLst/>
            </a:prstGeom>
          </p:spPr>
        </p:pic>
        <p:pic>
          <p:nvPicPr>
            <p:cNvPr id="11" name="Afbeelding 10">
              <a:extLst>
                <a:ext uri="{FF2B5EF4-FFF2-40B4-BE49-F238E27FC236}">
                  <a16:creationId xmlns:a16="http://schemas.microsoft.com/office/drawing/2014/main" id="{2E854EBF-5427-42B8-B0B5-59213730399E}"/>
                </a:ext>
              </a:extLst>
            </p:cNvPr>
            <p:cNvPicPr>
              <a:picLocks noChangeAspect="1"/>
            </p:cNvPicPr>
            <p:nvPr/>
          </p:nvPicPr>
          <p:blipFill>
            <a:blip r:embed="rId5"/>
            <a:stretch>
              <a:fillRect/>
            </a:stretch>
          </p:blipFill>
          <p:spPr>
            <a:xfrm>
              <a:off x="9067311" y="-809714"/>
              <a:ext cx="2495550" cy="6200775"/>
            </a:xfrm>
            <a:prstGeom prst="rect">
              <a:avLst/>
            </a:prstGeom>
          </p:spPr>
        </p:pic>
      </p:grpSp>
      <p:sp>
        <p:nvSpPr>
          <p:cNvPr id="13" name="Titel 1">
            <a:extLst>
              <a:ext uri="{FF2B5EF4-FFF2-40B4-BE49-F238E27FC236}">
                <a16:creationId xmlns:a16="http://schemas.microsoft.com/office/drawing/2014/main" id="{325AECC4-EF45-4A9C-A1D1-36793830FF38}"/>
              </a:ext>
            </a:extLst>
          </p:cNvPr>
          <p:cNvSpPr txBox="1">
            <a:spLocks/>
          </p:cNvSpPr>
          <p:nvPr/>
        </p:nvSpPr>
        <p:spPr>
          <a:xfrm>
            <a:off x="2295525" y="60325"/>
            <a:ext cx="13771888" cy="681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1600" dirty="0"/>
              <a:t>Waarvan 0.2 als docent onderzoeker Practoraat</a:t>
            </a:r>
          </a:p>
        </p:txBody>
      </p:sp>
    </p:spTree>
    <p:extLst>
      <p:ext uri="{BB962C8B-B14F-4D97-AF65-F5344CB8AC3E}">
        <p14:creationId xmlns:p14="http://schemas.microsoft.com/office/powerpoint/2010/main" val="3948792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465138"/>
            <a:ext cx="9144000" cy="2387600"/>
          </a:xfrm>
        </p:spPr>
        <p:txBody>
          <a:bodyPr/>
          <a:lstStyle/>
          <a:p>
            <a:r>
              <a:rPr lang="nl-NL" dirty="0"/>
              <a:t>1. Leeswijzer en Toelichting</a:t>
            </a:r>
          </a:p>
        </p:txBody>
      </p:sp>
      <p:sp>
        <p:nvSpPr>
          <p:cNvPr id="3" name="Ondertitel 2"/>
          <p:cNvSpPr>
            <a:spLocks noGrp="1"/>
          </p:cNvSpPr>
          <p:nvPr>
            <p:ph type="subTitle" idx="1"/>
          </p:nvPr>
        </p:nvSpPr>
        <p:spPr>
          <a:xfrm>
            <a:off x="1524000" y="2944813"/>
            <a:ext cx="9144000" cy="1655762"/>
          </a:xfrm>
        </p:spPr>
        <p:txBody>
          <a:bodyPr/>
          <a:lstStyle/>
          <a:p>
            <a:r>
              <a:rPr lang="nl-NL" dirty="0"/>
              <a:t>Engineering &amp; Mechatronica</a:t>
            </a:r>
          </a:p>
        </p:txBody>
      </p:sp>
      <p:pic>
        <p:nvPicPr>
          <p:cNvPr id="5" name="Tijdelijke aanduiding voor inhoud 6">
            <a:extLst>
              <a:ext uri="{FF2B5EF4-FFF2-40B4-BE49-F238E27FC236}">
                <a16:creationId xmlns:a16="http://schemas.microsoft.com/office/drawing/2014/main" id="{4113893F-E5E0-403C-97CE-87EABB5DBE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a:prstGeom prst="rect">
            <a:avLst/>
          </a:prstGeom>
        </p:spPr>
      </p:pic>
      <p:sp>
        <p:nvSpPr>
          <p:cNvPr id="4" name="Rechthoek 3">
            <a:extLst>
              <a:ext uri="{FF2B5EF4-FFF2-40B4-BE49-F238E27FC236}">
                <a16:creationId xmlns:a16="http://schemas.microsoft.com/office/drawing/2014/main" id="{19C6F52D-5A79-4039-A096-44669BA4B76A}"/>
              </a:ext>
            </a:extLst>
          </p:cNvPr>
          <p:cNvSpPr/>
          <p:nvPr/>
        </p:nvSpPr>
        <p:spPr>
          <a:xfrm>
            <a:off x="0" y="0"/>
            <a:ext cx="889233" cy="6858000"/>
          </a:xfrm>
          <a:prstGeom prst="rect">
            <a:avLst/>
          </a:prstGeom>
          <a:solidFill>
            <a:srgbClr val="10A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Titel 1">
            <a:extLst>
              <a:ext uri="{FF2B5EF4-FFF2-40B4-BE49-F238E27FC236}">
                <a16:creationId xmlns:a16="http://schemas.microsoft.com/office/drawing/2014/main" id="{2C97797B-B649-4EA9-89B6-A99D5AD2F4F2}"/>
              </a:ext>
            </a:extLst>
          </p:cNvPr>
          <p:cNvSpPr txBox="1">
            <a:spLocks/>
          </p:cNvSpPr>
          <p:nvPr/>
        </p:nvSpPr>
        <p:spPr>
          <a:xfrm>
            <a:off x="113601" y="5914240"/>
            <a:ext cx="851133" cy="864065"/>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nl-NL" b="1" dirty="0">
                <a:solidFill>
                  <a:schemeClr val="bg1"/>
                </a:solidFill>
              </a:rPr>
              <a:t>1.</a:t>
            </a:r>
          </a:p>
        </p:txBody>
      </p:sp>
    </p:spTree>
    <p:extLst>
      <p:ext uri="{BB962C8B-B14F-4D97-AF65-F5344CB8AC3E}">
        <p14:creationId xmlns:p14="http://schemas.microsoft.com/office/powerpoint/2010/main" val="17452438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ep 17">
            <a:extLst>
              <a:ext uri="{FF2B5EF4-FFF2-40B4-BE49-F238E27FC236}">
                <a16:creationId xmlns:a16="http://schemas.microsoft.com/office/drawing/2014/main" id="{14DD360D-79C0-4B12-84E6-176B6BC4A68D}"/>
              </a:ext>
            </a:extLst>
          </p:cNvPr>
          <p:cNvGrpSpPr/>
          <p:nvPr/>
        </p:nvGrpSpPr>
        <p:grpSpPr>
          <a:xfrm>
            <a:off x="0" y="694762"/>
            <a:ext cx="8759439" cy="6171784"/>
            <a:chOff x="2491379" y="0"/>
            <a:chExt cx="9733366" cy="6858000"/>
          </a:xfrm>
        </p:grpSpPr>
        <p:pic>
          <p:nvPicPr>
            <p:cNvPr id="15" name="Afbeelding 14">
              <a:extLst>
                <a:ext uri="{FF2B5EF4-FFF2-40B4-BE49-F238E27FC236}">
                  <a16:creationId xmlns:a16="http://schemas.microsoft.com/office/drawing/2014/main" id="{2EC8BA31-FA0E-4050-9DED-DCFB49306F49}"/>
                </a:ext>
              </a:extLst>
            </p:cNvPr>
            <p:cNvPicPr>
              <a:picLocks noChangeAspect="1"/>
            </p:cNvPicPr>
            <p:nvPr/>
          </p:nvPicPr>
          <p:blipFill>
            <a:blip r:embed="rId2"/>
            <a:stretch>
              <a:fillRect/>
            </a:stretch>
          </p:blipFill>
          <p:spPr>
            <a:xfrm>
              <a:off x="2491379" y="0"/>
              <a:ext cx="7209242" cy="6858000"/>
            </a:xfrm>
            <a:prstGeom prst="rect">
              <a:avLst/>
            </a:prstGeom>
          </p:spPr>
        </p:pic>
        <p:pic>
          <p:nvPicPr>
            <p:cNvPr id="17" name="Afbeelding 16">
              <a:extLst>
                <a:ext uri="{FF2B5EF4-FFF2-40B4-BE49-F238E27FC236}">
                  <a16:creationId xmlns:a16="http://schemas.microsoft.com/office/drawing/2014/main" id="{63E455AC-B1D5-4B84-9FAF-16F0304D84C9}"/>
                </a:ext>
              </a:extLst>
            </p:cNvPr>
            <p:cNvPicPr>
              <a:picLocks noChangeAspect="1"/>
            </p:cNvPicPr>
            <p:nvPr/>
          </p:nvPicPr>
          <p:blipFill>
            <a:blip r:embed="rId3"/>
            <a:stretch>
              <a:fillRect/>
            </a:stretch>
          </p:blipFill>
          <p:spPr>
            <a:xfrm>
              <a:off x="9738720" y="32444"/>
              <a:ext cx="2486025" cy="6315075"/>
            </a:xfrm>
            <a:prstGeom prst="rect">
              <a:avLst/>
            </a:prstGeom>
          </p:spPr>
        </p:pic>
      </p:grpSp>
      <p:sp>
        <p:nvSpPr>
          <p:cNvPr id="2" name="Titel 1"/>
          <p:cNvSpPr>
            <a:spLocks noGrp="1"/>
          </p:cNvSpPr>
          <p:nvPr>
            <p:ph type="title"/>
          </p:nvPr>
        </p:nvSpPr>
        <p:spPr>
          <a:xfrm>
            <a:off x="8171188" y="0"/>
            <a:ext cx="10515600" cy="904875"/>
          </a:xfrm>
        </p:spPr>
        <p:txBody>
          <a:bodyPr>
            <a:normAutofit/>
          </a:bodyPr>
          <a:lstStyle/>
          <a:p>
            <a:r>
              <a:rPr lang="nl-NL" sz="1600" b="1" dirty="0"/>
              <a:t>Docent overzicht</a:t>
            </a:r>
            <a:br>
              <a:rPr lang="nl-NL" sz="1600" b="1" dirty="0"/>
            </a:br>
            <a:r>
              <a:rPr lang="nl-NL" sz="1600" dirty="0"/>
              <a:t>Engineering &amp; Mechatronica</a:t>
            </a:r>
          </a:p>
        </p:txBody>
      </p:sp>
      <p:pic>
        <p:nvPicPr>
          <p:cNvPr id="7" name="Tijdelijke aanduiding voor inhoud 6"/>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1447990" y="60325"/>
            <a:ext cx="705910" cy="619125"/>
          </a:xfrm>
        </p:spPr>
      </p:pic>
      <p:sp>
        <p:nvSpPr>
          <p:cNvPr id="5" name="Titel 1"/>
          <p:cNvSpPr txBox="1">
            <a:spLocks/>
          </p:cNvSpPr>
          <p:nvPr/>
        </p:nvSpPr>
        <p:spPr>
          <a:xfrm>
            <a:off x="122277" y="-101601"/>
            <a:ext cx="9585650" cy="904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4000" b="1" dirty="0"/>
              <a:t>KMB (0,8)</a:t>
            </a:r>
            <a:endParaRPr lang="nl-NL" sz="1600" dirty="0"/>
          </a:p>
        </p:txBody>
      </p:sp>
      <p:sp>
        <p:nvSpPr>
          <p:cNvPr id="9" name="Tekstvak 8"/>
          <p:cNvSpPr txBox="1">
            <a:spLocks/>
          </p:cNvSpPr>
          <p:nvPr/>
        </p:nvSpPr>
        <p:spPr>
          <a:xfrm>
            <a:off x="9172575" y="904875"/>
            <a:ext cx="3019426" cy="5953125"/>
          </a:xfrm>
          <a:prstGeom prst="rect">
            <a:avLst/>
          </a:prstGeom>
          <a:noFill/>
          <a:ln>
            <a:solidFill>
              <a:schemeClr val="tx1"/>
            </a:solidFill>
          </a:ln>
        </p:spPr>
        <p:txBody>
          <a:bodyPr wrap="square" rtlCol="0">
            <a:noAutofit/>
          </a:bodyPr>
          <a:lstStyle/>
          <a:p>
            <a:r>
              <a:rPr lang="nl-NL" sz="1100" b="1" u="sng" dirty="0"/>
              <a:t>Saldo:</a:t>
            </a:r>
          </a:p>
          <a:p>
            <a:r>
              <a:rPr lang="nl-NL" sz="1100" dirty="0"/>
              <a:t>+ 259 uur + 120 uur SD = 379 uur</a:t>
            </a:r>
          </a:p>
          <a:p>
            <a:r>
              <a:rPr lang="nl-NL" sz="1100" dirty="0"/>
              <a:t>Bij 0.2 fte is de maximale inzet SD 320 uur</a:t>
            </a:r>
          </a:p>
          <a:p>
            <a:r>
              <a:rPr lang="nl-NL" sz="1100" dirty="0"/>
              <a:t>Bij 0.8 fte is de maximale inzet EM 1280 uur.</a:t>
            </a:r>
          </a:p>
          <a:p>
            <a:r>
              <a:rPr lang="nl-NL" sz="1100" b="1" dirty="0">
                <a:solidFill>
                  <a:srgbClr val="00B050"/>
                </a:solidFill>
              </a:rPr>
              <a:t>Saldo Engineering is +59 uur</a:t>
            </a:r>
          </a:p>
          <a:p>
            <a:endParaRPr lang="nl-NL" sz="1100" b="1" u="sng" dirty="0"/>
          </a:p>
          <a:p>
            <a:r>
              <a:rPr lang="nl-NL" sz="1100" b="1" u="sng" dirty="0"/>
              <a:t>Toelichting Specifieke taken</a:t>
            </a:r>
          </a:p>
          <a:p>
            <a:r>
              <a:rPr lang="nl-NL" sz="1100" b="1" dirty="0"/>
              <a:t>&gt; BPV Begeleiding / Organisatie</a:t>
            </a:r>
          </a:p>
          <a:p>
            <a:r>
              <a:rPr lang="nl-NL" sz="1100" dirty="0"/>
              <a:t>LPEMO20K4S / LPEMO18K4DE</a:t>
            </a:r>
          </a:p>
          <a:p>
            <a:endParaRPr lang="nl-NL" sz="1100" dirty="0"/>
          </a:p>
          <a:p>
            <a:r>
              <a:rPr lang="nl-NL" sz="1100" b="1" dirty="0"/>
              <a:t>&gt; SLB Begeleiding / Administratie</a:t>
            </a:r>
          </a:p>
          <a:p>
            <a:r>
              <a:rPr lang="nl-NL" sz="1100" dirty="0"/>
              <a:t>LPEMO20K4S / LPEMO18K4DE</a:t>
            </a:r>
          </a:p>
          <a:p>
            <a:endParaRPr lang="nl-NL" sz="1100" dirty="0"/>
          </a:p>
          <a:p>
            <a:r>
              <a:rPr lang="nl-NL" sz="1100" b="1" dirty="0"/>
              <a:t>&gt;Examinering</a:t>
            </a:r>
          </a:p>
          <a:p>
            <a:r>
              <a:rPr lang="nl-NL" sz="1100" dirty="0"/>
              <a:t>geen</a:t>
            </a:r>
          </a:p>
          <a:p>
            <a:endParaRPr lang="nl-NL" sz="1100" b="1" dirty="0"/>
          </a:p>
          <a:p>
            <a:r>
              <a:rPr lang="nl-NL" sz="1100" b="1" dirty="0"/>
              <a:t>Overige onderwijstijd</a:t>
            </a:r>
          </a:p>
          <a:p>
            <a:r>
              <a:rPr lang="nl-NL" sz="1100" dirty="0" err="1"/>
              <a:t>Lesactiviteien</a:t>
            </a:r>
            <a:r>
              <a:rPr lang="nl-NL" sz="1100" dirty="0"/>
              <a:t> in de voortgangsweken</a:t>
            </a:r>
          </a:p>
          <a:p>
            <a:endParaRPr lang="nl-NL" sz="1100" dirty="0"/>
          </a:p>
          <a:p>
            <a:r>
              <a:rPr lang="nl-NL" sz="1100" b="1" dirty="0"/>
              <a:t>&gt;Onderwijsontwikkeling</a:t>
            </a:r>
          </a:p>
          <a:p>
            <a:r>
              <a:rPr lang="nl-NL" sz="1100" dirty="0"/>
              <a:t>Onderhoud keuzedelen (20 uur)</a:t>
            </a:r>
          </a:p>
          <a:p>
            <a:endParaRPr lang="nl-NL" sz="1100" dirty="0"/>
          </a:p>
          <a:p>
            <a:r>
              <a:rPr lang="nl-NL" sz="1100" b="1" dirty="0"/>
              <a:t>&gt;Organisatie onderwijs</a:t>
            </a:r>
          </a:p>
          <a:p>
            <a:r>
              <a:rPr lang="nl-NL" sz="1100" dirty="0"/>
              <a:t>Vaststelling Examens (39 uur)</a:t>
            </a:r>
          </a:p>
          <a:p>
            <a:r>
              <a:rPr lang="nl-NL" sz="1100" dirty="0"/>
              <a:t>Studentenbesprekingen (4 x 4 uur)</a:t>
            </a:r>
          </a:p>
          <a:p>
            <a:endParaRPr lang="nl-NL" sz="1100" dirty="0"/>
          </a:p>
          <a:p>
            <a:r>
              <a:rPr lang="nl-NL" sz="1100" b="1" dirty="0"/>
              <a:t>&gt;Organisatie </a:t>
            </a:r>
            <a:r>
              <a:rPr lang="nl-NL" sz="1100" b="1" dirty="0" err="1"/>
              <a:t>tbv</a:t>
            </a:r>
            <a:r>
              <a:rPr lang="nl-NL" sz="1100" b="1" dirty="0"/>
              <a:t> Team</a:t>
            </a:r>
          </a:p>
          <a:p>
            <a:r>
              <a:rPr lang="nl-NL" sz="1100" dirty="0"/>
              <a:t>Domein overleg (1x / 2wk) </a:t>
            </a:r>
          </a:p>
          <a:p>
            <a:r>
              <a:rPr lang="nl-NL" sz="1100" dirty="0"/>
              <a:t>SWEM overleggen (1x / 2wk)</a:t>
            </a:r>
          </a:p>
          <a:p>
            <a:r>
              <a:rPr lang="nl-NL" sz="1100" dirty="0"/>
              <a:t>vakgroep Smart Elektro (1x / 3wk)</a:t>
            </a:r>
            <a:endParaRPr lang="nl-NL" sz="1100" b="1" dirty="0"/>
          </a:p>
          <a:p>
            <a:endParaRPr lang="nl-NL" sz="1100" dirty="0"/>
          </a:p>
          <a:p>
            <a:r>
              <a:rPr lang="nl-NL" sz="1100" b="1" dirty="0"/>
              <a:t>&gt;PR</a:t>
            </a:r>
          </a:p>
          <a:p>
            <a:r>
              <a:rPr lang="nl-NL" sz="1100" dirty="0"/>
              <a:t>Open dag (9 uur)</a:t>
            </a:r>
          </a:p>
          <a:p>
            <a:endParaRPr lang="nl-NL" sz="1100" dirty="0"/>
          </a:p>
          <a:p>
            <a:br>
              <a:rPr lang="nl-NL" sz="1100" b="1" dirty="0"/>
            </a:br>
            <a:endParaRPr lang="nl-NL" sz="1100" dirty="0"/>
          </a:p>
        </p:txBody>
      </p:sp>
      <p:sp>
        <p:nvSpPr>
          <p:cNvPr id="11" name="Titel 1">
            <a:extLst>
              <a:ext uri="{FF2B5EF4-FFF2-40B4-BE49-F238E27FC236}">
                <a16:creationId xmlns:a16="http://schemas.microsoft.com/office/drawing/2014/main" id="{D4E3902E-4654-4443-8387-42DAB35C9069}"/>
              </a:ext>
            </a:extLst>
          </p:cNvPr>
          <p:cNvSpPr txBox="1">
            <a:spLocks/>
          </p:cNvSpPr>
          <p:nvPr/>
        </p:nvSpPr>
        <p:spPr>
          <a:xfrm>
            <a:off x="2295525" y="60325"/>
            <a:ext cx="13771888" cy="681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1600" dirty="0"/>
              <a:t>Andere 0.2 fte aanstelling is bij domein Software </a:t>
            </a:r>
            <a:r>
              <a:rPr lang="nl-NL" sz="1600" dirty="0" err="1"/>
              <a:t>Develloper</a:t>
            </a:r>
            <a:endParaRPr lang="nl-NL" sz="1600" dirty="0"/>
          </a:p>
          <a:p>
            <a:r>
              <a:rPr lang="nl-NL" sz="1600" dirty="0"/>
              <a:t>Onderstaand overzicht is daardoor niet volledig. </a:t>
            </a:r>
          </a:p>
        </p:txBody>
      </p:sp>
      <p:sp>
        <p:nvSpPr>
          <p:cNvPr id="12" name="Rechthoek 11">
            <a:extLst>
              <a:ext uri="{FF2B5EF4-FFF2-40B4-BE49-F238E27FC236}">
                <a16:creationId xmlns:a16="http://schemas.microsoft.com/office/drawing/2014/main" id="{F363DEA4-FA05-44F1-96CA-EA66ED764D4F}"/>
              </a:ext>
            </a:extLst>
          </p:cNvPr>
          <p:cNvSpPr/>
          <p:nvPr/>
        </p:nvSpPr>
        <p:spPr>
          <a:xfrm>
            <a:off x="2295525" y="2870165"/>
            <a:ext cx="2260600" cy="1882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dirty="0">
                <a:solidFill>
                  <a:schemeClr val="tx1"/>
                </a:solidFill>
              </a:rPr>
              <a:t>Domein Software </a:t>
            </a:r>
            <a:r>
              <a:rPr lang="nl-NL" sz="900" dirty="0" err="1">
                <a:solidFill>
                  <a:schemeClr val="tx1"/>
                </a:solidFill>
              </a:rPr>
              <a:t>Developper</a:t>
            </a:r>
            <a:r>
              <a:rPr lang="nl-NL" sz="900" dirty="0">
                <a:solidFill>
                  <a:schemeClr val="tx1"/>
                </a:solidFill>
              </a:rPr>
              <a:t> TOTAAL LES</a:t>
            </a:r>
          </a:p>
        </p:txBody>
      </p:sp>
      <p:sp>
        <p:nvSpPr>
          <p:cNvPr id="13" name="Rechthoek 12">
            <a:extLst>
              <a:ext uri="{FF2B5EF4-FFF2-40B4-BE49-F238E27FC236}">
                <a16:creationId xmlns:a16="http://schemas.microsoft.com/office/drawing/2014/main" id="{F1F5AFF5-4303-4837-8EA7-5B360F028148}"/>
              </a:ext>
            </a:extLst>
          </p:cNvPr>
          <p:cNvSpPr/>
          <p:nvPr/>
        </p:nvSpPr>
        <p:spPr>
          <a:xfrm>
            <a:off x="4594224" y="2887257"/>
            <a:ext cx="508047" cy="1882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dirty="0">
                <a:solidFill>
                  <a:schemeClr val="tx1"/>
                </a:solidFill>
              </a:rPr>
              <a:t>-120</a:t>
            </a:r>
          </a:p>
        </p:txBody>
      </p:sp>
    </p:spTree>
    <p:extLst>
      <p:ext uri="{BB962C8B-B14F-4D97-AF65-F5344CB8AC3E}">
        <p14:creationId xmlns:p14="http://schemas.microsoft.com/office/powerpoint/2010/main" val="3449430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ep 13">
            <a:extLst>
              <a:ext uri="{FF2B5EF4-FFF2-40B4-BE49-F238E27FC236}">
                <a16:creationId xmlns:a16="http://schemas.microsoft.com/office/drawing/2014/main" id="{6161A856-E206-4E0F-A24F-AD117E0DDED9}"/>
              </a:ext>
            </a:extLst>
          </p:cNvPr>
          <p:cNvGrpSpPr/>
          <p:nvPr/>
        </p:nvGrpSpPr>
        <p:grpSpPr>
          <a:xfrm>
            <a:off x="38100" y="665878"/>
            <a:ext cx="8983411" cy="6192122"/>
            <a:chOff x="399873" y="46915"/>
            <a:chExt cx="9949454" cy="6858000"/>
          </a:xfrm>
        </p:grpSpPr>
        <p:pic>
          <p:nvPicPr>
            <p:cNvPr id="6" name="Afbeelding 5">
              <a:extLst>
                <a:ext uri="{FF2B5EF4-FFF2-40B4-BE49-F238E27FC236}">
                  <a16:creationId xmlns:a16="http://schemas.microsoft.com/office/drawing/2014/main" id="{CB750052-0A54-4590-A4C7-C3A6A288E075}"/>
                </a:ext>
              </a:extLst>
            </p:cNvPr>
            <p:cNvPicPr>
              <a:picLocks noChangeAspect="1"/>
            </p:cNvPicPr>
            <p:nvPr/>
          </p:nvPicPr>
          <p:blipFill>
            <a:blip r:embed="rId2"/>
            <a:stretch>
              <a:fillRect/>
            </a:stretch>
          </p:blipFill>
          <p:spPr>
            <a:xfrm>
              <a:off x="399873" y="46915"/>
              <a:ext cx="7399421" cy="6858000"/>
            </a:xfrm>
            <a:prstGeom prst="rect">
              <a:avLst/>
            </a:prstGeom>
          </p:spPr>
        </p:pic>
        <p:pic>
          <p:nvPicPr>
            <p:cNvPr id="13" name="Afbeelding 12">
              <a:extLst>
                <a:ext uri="{FF2B5EF4-FFF2-40B4-BE49-F238E27FC236}">
                  <a16:creationId xmlns:a16="http://schemas.microsoft.com/office/drawing/2014/main" id="{91162B2A-357E-4FA0-A1D6-37F27DBA61AF}"/>
                </a:ext>
              </a:extLst>
            </p:cNvPr>
            <p:cNvPicPr>
              <a:picLocks noChangeAspect="1"/>
            </p:cNvPicPr>
            <p:nvPr/>
          </p:nvPicPr>
          <p:blipFill>
            <a:blip r:embed="rId3"/>
            <a:stretch>
              <a:fillRect/>
            </a:stretch>
          </p:blipFill>
          <p:spPr>
            <a:xfrm>
              <a:off x="7834727" y="46915"/>
              <a:ext cx="2514600" cy="6276975"/>
            </a:xfrm>
            <a:prstGeom prst="rect">
              <a:avLst/>
            </a:prstGeom>
          </p:spPr>
        </p:pic>
      </p:grpSp>
      <p:sp>
        <p:nvSpPr>
          <p:cNvPr id="2" name="Titel 1"/>
          <p:cNvSpPr>
            <a:spLocks noGrp="1"/>
          </p:cNvSpPr>
          <p:nvPr>
            <p:ph type="title"/>
          </p:nvPr>
        </p:nvSpPr>
        <p:spPr>
          <a:xfrm>
            <a:off x="8171188" y="0"/>
            <a:ext cx="10515600" cy="904875"/>
          </a:xfrm>
        </p:spPr>
        <p:txBody>
          <a:bodyPr>
            <a:normAutofit/>
          </a:bodyPr>
          <a:lstStyle/>
          <a:p>
            <a:r>
              <a:rPr lang="nl-NL" sz="1600" b="1" dirty="0"/>
              <a:t>Docent overzicht</a:t>
            </a:r>
            <a:br>
              <a:rPr lang="nl-NL" sz="1600" b="1" dirty="0"/>
            </a:br>
            <a:r>
              <a:rPr lang="nl-NL" sz="1600" dirty="0"/>
              <a:t>Engineering &amp; Mechatronica</a:t>
            </a:r>
          </a:p>
        </p:txBody>
      </p:sp>
      <p:pic>
        <p:nvPicPr>
          <p:cNvPr id="7" name="Tijdelijke aanduiding voor inhoud 6"/>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1447990" y="60325"/>
            <a:ext cx="705910" cy="619125"/>
          </a:xfrm>
        </p:spPr>
      </p:pic>
      <p:sp>
        <p:nvSpPr>
          <p:cNvPr id="5" name="Titel 1"/>
          <p:cNvSpPr txBox="1">
            <a:spLocks/>
          </p:cNvSpPr>
          <p:nvPr/>
        </p:nvSpPr>
        <p:spPr>
          <a:xfrm>
            <a:off x="122277" y="-101601"/>
            <a:ext cx="9585650" cy="904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4000" b="1" dirty="0"/>
              <a:t>KMV (1,0)</a:t>
            </a:r>
            <a:endParaRPr lang="nl-NL" sz="1600" dirty="0"/>
          </a:p>
        </p:txBody>
      </p:sp>
      <p:sp>
        <p:nvSpPr>
          <p:cNvPr id="9" name="Tekstvak 8"/>
          <p:cNvSpPr txBox="1">
            <a:spLocks/>
          </p:cNvSpPr>
          <p:nvPr/>
        </p:nvSpPr>
        <p:spPr>
          <a:xfrm>
            <a:off x="9172575" y="904875"/>
            <a:ext cx="3019426" cy="5953125"/>
          </a:xfrm>
          <a:prstGeom prst="rect">
            <a:avLst/>
          </a:prstGeom>
          <a:noFill/>
          <a:ln>
            <a:solidFill>
              <a:schemeClr val="tx1"/>
            </a:solidFill>
          </a:ln>
        </p:spPr>
        <p:txBody>
          <a:bodyPr wrap="square" rtlCol="0">
            <a:noAutofit/>
          </a:bodyPr>
          <a:lstStyle/>
          <a:p>
            <a:r>
              <a:rPr lang="nl-NL" sz="1100" b="1" u="sng" dirty="0"/>
              <a:t>Saldo:</a:t>
            </a:r>
          </a:p>
          <a:p>
            <a:r>
              <a:rPr lang="nl-NL" sz="1100" b="1" dirty="0">
                <a:solidFill>
                  <a:srgbClr val="00B050"/>
                </a:solidFill>
              </a:rPr>
              <a:t>+ 265 uur</a:t>
            </a:r>
          </a:p>
          <a:p>
            <a:endParaRPr lang="nl-NL" sz="1100" b="1" u="sng" dirty="0"/>
          </a:p>
          <a:p>
            <a:r>
              <a:rPr lang="nl-NL" sz="1100" b="1" u="sng" dirty="0"/>
              <a:t>Toelichting Specifieke taken</a:t>
            </a:r>
          </a:p>
          <a:p>
            <a:r>
              <a:rPr lang="nl-NL" sz="1100" b="1" dirty="0"/>
              <a:t>&gt; BPV Begeleiding / Organisatie</a:t>
            </a:r>
          </a:p>
          <a:p>
            <a:r>
              <a:rPr lang="nl-NL" sz="1100" dirty="0"/>
              <a:t>LPEMO21K4S / LPEMO21K4M</a:t>
            </a:r>
          </a:p>
          <a:p>
            <a:endParaRPr lang="nl-NL" sz="1100" dirty="0"/>
          </a:p>
          <a:p>
            <a:r>
              <a:rPr lang="nl-NL" sz="1100" b="1" dirty="0"/>
              <a:t>&gt; SLB Begeleiding / Administratie</a:t>
            </a:r>
          </a:p>
          <a:p>
            <a:r>
              <a:rPr lang="nl-NL" sz="1100" dirty="0"/>
              <a:t>geen</a:t>
            </a:r>
          </a:p>
          <a:p>
            <a:endParaRPr lang="nl-NL" sz="1100" dirty="0"/>
          </a:p>
          <a:p>
            <a:r>
              <a:rPr lang="nl-NL" sz="1100" b="1" dirty="0"/>
              <a:t>&gt;Examinering</a:t>
            </a:r>
          </a:p>
          <a:p>
            <a:r>
              <a:rPr lang="nl-NL" sz="1100" dirty="0"/>
              <a:t>Beroepsgericht 98 uur</a:t>
            </a:r>
          </a:p>
          <a:p>
            <a:endParaRPr lang="nl-NL" sz="1100" b="1" dirty="0"/>
          </a:p>
          <a:p>
            <a:r>
              <a:rPr lang="nl-NL" sz="1100" b="1" dirty="0"/>
              <a:t>Overige onderwijstijd</a:t>
            </a:r>
          </a:p>
          <a:p>
            <a:r>
              <a:rPr lang="nl-NL" sz="1100" dirty="0" err="1"/>
              <a:t>Lesactiviteien</a:t>
            </a:r>
            <a:r>
              <a:rPr lang="nl-NL" sz="1100" dirty="0"/>
              <a:t> in de voortgangsweken</a:t>
            </a:r>
          </a:p>
          <a:p>
            <a:endParaRPr lang="nl-NL" sz="1100" dirty="0"/>
          </a:p>
          <a:p>
            <a:r>
              <a:rPr lang="nl-NL" sz="1100" b="1" dirty="0"/>
              <a:t>&gt;Onderwijsontwikkeling</a:t>
            </a:r>
          </a:p>
          <a:p>
            <a:r>
              <a:rPr lang="nl-NL" sz="1100" dirty="0"/>
              <a:t>Projecteigenaar (144 uur)</a:t>
            </a:r>
          </a:p>
          <a:p>
            <a:r>
              <a:rPr lang="nl-NL" sz="1100" dirty="0"/>
              <a:t>  - LJ 2: Domotica</a:t>
            </a:r>
          </a:p>
          <a:p>
            <a:r>
              <a:rPr lang="nl-NL" sz="1100" dirty="0"/>
              <a:t>  - LJ4: Macketon</a:t>
            </a:r>
          </a:p>
          <a:p>
            <a:endParaRPr lang="nl-NL" sz="1100" dirty="0"/>
          </a:p>
          <a:p>
            <a:r>
              <a:rPr lang="nl-NL" sz="1100" b="1" dirty="0"/>
              <a:t>&gt;Organisatie onderwijs</a:t>
            </a:r>
          </a:p>
          <a:p>
            <a:r>
              <a:rPr lang="nl-NL" sz="1100" dirty="0"/>
              <a:t>Vaststelling Examens (75 uur)</a:t>
            </a:r>
          </a:p>
          <a:p>
            <a:r>
              <a:rPr lang="nl-NL" sz="1100" dirty="0"/>
              <a:t>Studentenbesprekingen (4 x 4 uur)</a:t>
            </a:r>
          </a:p>
          <a:p>
            <a:endParaRPr lang="nl-NL" sz="1100" dirty="0"/>
          </a:p>
          <a:p>
            <a:r>
              <a:rPr lang="nl-NL" sz="1100" b="1" dirty="0"/>
              <a:t>&gt;Organisatie </a:t>
            </a:r>
            <a:r>
              <a:rPr lang="nl-NL" sz="1100" b="1" dirty="0" err="1"/>
              <a:t>tbv</a:t>
            </a:r>
            <a:r>
              <a:rPr lang="nl-NL" sz="1100" b="1" dirty="0"/>
              <a:t> Team</a:t>
            </a:r>
          </a:p>
          <a:p>
            <a:r>
              <a:rPr lang="nl-NL" sz="1100" dirty="0"/>
              <a:t>Domein overleg (1x / 2wk) </a:t>
            </a:r>
          </a:p>
          <a:p>
            <a:r>
              <a:rPr lang="nl-NL" sz="1100" dirty="0"/>
              <a:t>SWEM overleggen (1x / 2wk)</a:t>
            </a:r>
          </a:p>
          <a:p>
            <a:r>
              <a:rPr lang="nl-NL" sz="1100" dirty="0"/>
              <a:t>vakgroep Smart Elektro (1x / 3wk)</a:t>
            </a:r>
            <a:endParaRPr lang="nl-NL" sz="1100" b="1" dirty="0"/>
          </a:p>
          <a:p>
            <a:endParaRPr lang="nl-NL" sz="1100" dirty="0"/>
          </a:p>
          <a:p>
            <a:r>
              <a:rPr lang="nl-NL" sz="1100" b="1" dirty="0"/>
              <a:t>&gt;PR</a:t>
            </a:r>
          </a:p>
          <a:p>
            <a:r>
              <a:rPr lang="nl-NL" sz="1100" dirty="0"/>
              <a:t>Open dag (9 uur)</a:t>
            </a:r>
          </a:p>
          <a:p>
            <a:endParaRPr lang="nl-NL" sz="1100" dirty="0"/>
          </a:p>
          <a:p>
            <a:endParaRPr lang="nl-NL" sz="1100" dirty="0"/>
          </a:p>
          <a:p>
            <a:br>
              <a:rPr lang="nl-NL" sz="1100" b="1" dirty="0"/>
            </a:br>
            <a:endParaRPr lang="nl-NL" sz="1100" dirty="0"/>
          </a:p>
        </p:txBody>
      </p:sp>
    </p:spTree>
    <p:extLst>
      <p:ext uri="{BB962C8B-B14F-4D97-AF65-F5344CB8AC3E}">
        <p14:creationId xmlns:p14="http://schemas.microsoft.com/office/powerpoint/2010/main" val="2522037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171188" y="0"/>
            <a:ext cx="10515600" cy="904875"/>
          </a:xfrm>
        </p:spPr>
        <p:txBody>
          <a:bodyPr>
            <a:normAutofit/>
          </a:bodyPr>
          <a:lstStyle/>
          <a:p>
            <a:r>
              <a:rPr lang="nl-NL" sz="1600" b="1" dirty="0"/>
              <a:t>Docent overzicht</a:t>
            </a:r>
            <a:br>
              <a:rPr lang="nl-NL" sz="1600" b="1" dirty="0"/>
            </a:br>
            <a:r>
              <a:rPr lang="nl-NL" sz="1600" dirty="0"/>
              <a:t>Engineering &amp; Mechatronica</a:t>
            </a:r>
          </a:p>
        </p:txBody>
      </p:sp>
      <p:pic>
        <p:nvPicPr>
          <p:cNvPr id="7" name="Tijdelijke aanduiding voor inhoud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p:spPr>
      </p:pic>
      <p:sp>
        <p:nvSpPr>
          <p:cNvPr id="5" name="Titel 1"/>
          <p:cNvSpPr txBox="1">
            <a:spLocks/>
          </p:cNvSpPr>
          <p:nvPr/>
        </p:nvSpPr>
        <p:spPr>
          <a:xfrm>
            <a:off x="122277" y="-101601"/>
            <a:ext cx="9585650" cy="904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4000" b="1" dirty="0"/>
              <a:t>KTR (1,0)</a:t>
            </a:r>
            <a:endParaRPr lang="nl-NL" sz="1600" dirty="0"/>
          </a:p>
        </p:txBody>
      </p:sp>
      <p:sp>
        <p:nvSpPr>
          <p:cNvPr id="9" name="Tekstvak 8"/>
          <p:cNvSpPr txBox="1">
            <a:spLocks/>
          </p:cNvSpPr>
          <p:nvPr/>
        </p:nvSpPr>
        <p:spPr>
          <a:xfrm>
            <a:off x="9172575" y="904875"/>
            <a:ext cx="3019426" cy="5953125"/>
          </a:xfrm>
          <a:prstGeom prst="rect">
            <a:avLst/>
          </a:prstGeom>
          <a:noFill/>
          <a:ln>
            <a:solidFill>
              <a:schemeClr val="tx1"/>
            </a:solidFill>
          </a:ln>
        </p:spPr>
        <p:txBody>
          <a:bodyPr wrap="square" rtlCol="0">
            <a:noAutofit/>
          </a:bodyPr>
          <a:lstStyle/>
          <a:p>
            <a:r>
              <a:rPr lang="nl-NL" sz="1100" b="1" u="sng" dirty="0"/>
              <a:t>Saldo:</a:t>
            </a:r>
          </a:p>
          <a:p>
            <a:r>
              <a:rPr lang="nl-NL" sz="1100" b="1" dirty="0">
                <a:solidFill>
                  <a:srgbClr val="00B050"/>
                </a:solidFill>
              </a:rPr>
              <a:t>+ 205 uur</a:t>
            </a:r>
          </a:p>
          <a:p>
            <a:endParaRPr lang="nl-NL" sz="1100" b="1" u="sng" dirty="0"/>
          </a:p>
          <a:p>
            <a:r>
              <a:rPr lang="nl-NL" sz="1100" b="1" u="sng" dirty="0"/>
              <a:t>Toelichting Specifieke taken</a:t>
            </a:r>
          </a:p>
          <a:p>
            <a:r>
              <a:rPr lang="nl-NL" sz="1100" b="1" dirty="0"/>
              <a:t>&gt; BPV Begeleiding / Organisatie</a:t>
            </a:r>
          </a:p>
          <a:p>
            <a:r>
              <a:rPr lang="nl-NL" sz="1100" dirty="0"/>
              <a:t>Geen </a:t>
            </a:r>
          </a:p>
          <a:p>
            <a:endParaRPr lang="nl-NL" sz="1100" dirty="0"/>
          </a:p>
          <a:p>
            <a:r>
              <a:rPr lang="nl-NL" sz="1100" b="1" dirty="0"/>
              <a:t>&gt; SLB Begeleiding / Administratie</a:t>
            </a:r>
          </a:p>
          <a:p>
            <a:r>
              <a:rPr lang="nl-NL" sz="1100" dirty="0"/>
              <a:t>Geen </a:t>
            </a:r>
          </a:p>
          <a:p>
            <a:endParaRPr lang="nl-NL" sz="1100" dirty="0"/>
          </a:p>
          <a:p>
            <a:r>
              <a:rPr lang="nl-NL" sz="1100" b="1" dirty="0"/>
              <a:t>&gt;Examinering</a:t>
            </a:r>
          </a:p>
          <a:p>
            <a:r>
              <a:rPr lang="nl-NL" sz="1100" dirty="0"/>
              <a:t>Geen </a:t>
            </a:r>
          </a:p>
          <a:p>
            <a:endParaRPr lang="nl-NL" sz="1100" b="1" dirty="0"/>
          </a:p>
          <a:p>
            <a:r>
              <a:rPr lang="nl-NL" sz="1100" b="1" dirty="0"/>
              <a:t>Leermiddelen onderhoud</a:t>
            </a:r>
          </a:p>
          <a:p>
            <a:r>
              <a:rPr lang="nl-NL" sz="1100" dirty="0"/>
              <a:t>Onderhoud werkplaats en Machines (160 uur) </a:t>
            </a:r>
          </a:p>
          <a:p>
            <a:endParaRPr lang="nl-NL" sz="1100" b="1" dirty="0"/>
          </a:p>
          <a:p>
            <a:r>
              <a:rPr lang="nl-NL" sz="1100" b="1" dirty="0"/>
              <a:t>Overige onderwijstijd</a:t>
            </a:r>
          </a:p>
          <a:p>
            <a:r>
              <a:rPr lang="nl-NL" sz="1100" dirty="0" err="1"/>
              <a:t>Lesactiviteien</a:t>
            </a:r>
            <a:r>
              <a:rPr lang="nl-NL" sz="1100" dirty="0"/>
              <a:t> in de voortgangsweken</a:t>
            </a:r>
          </a:p>
          <a:p>
            <a:endParaRPr lang="nl-NL" sz="1100" dirty="0"/>
          </a:p>
          <a:p>
            <a:r>
              <a:rPr lang="nl-NL" sz="1100" b="1" dirty="0"/>
              <a:t>&gt;Onderwijsontwikkeling</a:t>
            </a:r>
          </a:p>
          <a:p>
            <a:r>
              <a:rPr lang="nl-NL" sz="1100" dirty="0"/>
              <a:t>geen</a:t>
            </a:r>
          </a:p>
          <a:p>
            <a:endParaRPr lang="nl-NL" sz="1100" dirty="0"/>
          </a:p>
          <a:p>
            <a:r>
              <a:rPr lang="nl-NL" sz="1100" b="1" dirty="0"/>
              <a:t>&gt;Organisatie onderwijs</a:t>
            </a:r>
          </a:p>
          <a:p>
            <a:r>
              <a:rPr lang="nl-NL" sz="1100" dirty="0"/>
              <a:t>Bestellingen (240 uur)</a:t>
            </a:r>
          </a:p>
          <a:p>
            <a:r>
              <a:rPr lang="nl-NL" sz="1100" dirty="0"/>
              <a:t>Studentenbesprekingen (4 x 4 uur)</a:t>
            </a:r>
          </a:p>
          <a:p>
            <a:endParaRPr lang="nl-NL" sz="1100" dirty="0"/>
          </a:p>
          <a:p>
            <a:r>
              <a:rPr lang="nl-NL" sz="1100" b="1" dirty="0"/>
              <a:t>&gt;Organisatie </a:t>
            </a:r>
            <a:r>
              <a:rPr lang="nl-NL" sz="1100" b="1" dirty="0" err="1"/>
              <a:t>tbv</a:t>
            </a:r>
            <a:r>
              <a:rPr lang="nl-NL" sz="1100" b="1" dirty="0"/>
              <a:t> Team</a:t>
            </a:r>
          </a:p>
          <a:p>
            <a:r>
              <a:rPr lang="nl-NL" sz="1100" dirty="0"/>
              <a:t>Domein overleg (1x / 2wk) </a:t>
            </a:r>
          </a:p>
          <a:p>
            <a:r>
              <a:rPr lang="nl-NL" sz="1100" dirty="0"/>
              <a:t>SWEM overleggen (1x / 2wk)</a:t>
            </a:r>
          </a:p>
          <a:p>
            <a:r>
              <a:rPr lang="nl-NL" sz="1100" dirty="0"/>
              <a:t>vakgroep Mechatronica en Smart Elektro (1x / 3wk)</a:t>
            </a:r>
            <a:endParaRPr lang="nl-NL" sz="1100" b="1" dirty="0"/>
          </a:p>
          <a:p>
            <a:endParaRPr lang="nl-NL" sz="1100" dirty="0"/>
          </a:p>
          <a:p>
            <a:r>
              <a:rPr lang="nl-NL" sz="1100" b="1" dirty="0"/>
              <a:t>&gt;PR</a:t>
            </a:r>
          </a:p>
          <a:p>
            <a:r>
              <a:rPr lang="nl-NL" sz="1100" dirty="0"/>
              <a:t>Open dag (9 uur)</a:t>
            </a:r>
          </a:p>
          <a:p>
            <a:endParaRPr lang="nl-NL" sz="1100" dirty="0"/>
          </a:p>
          <a:p>
            <a:br>
              <a:rPr lang="nl-NL" sz="1100" b="1" dirty="0"/>
            </a:br>
            <a:endParaRPr lang="nl-NL" sz="1100" dirty="0"/>
          </a:p>
        </p:txBody>
      </p:sp>
      <p:grpSp>
        <p:nvGrpSpPr>
          <p:cNvPr id="15" name="Groep 14">
            <a:extLst>
              <a:ext uri="{FF2B5EF4-FFF2-40B4-BE49-F238E27FC236}">
                <a16:creationId xmlns:a16="http://schemas.microsoft.com/office/drawing/2014/main" id="{1BC139EE-1108-45D8-9573-7DB16F2446B3}"/>
              </a:ext>
            </a:extLst>
          </p:cNvPr>
          <p:cNvGrpSpPr/>
          <p:nvPr/>
        </p:nvGrpSpPr>
        <p:grpSpPr>
          <a:xfrm>
            <a:off x="38101" y="645158"/>
            <a:ext cx="8781160" cy="6212841"/>
            <a:chOff x="2519981" y="0"/>
            <a:chExt cx="9693021" cy="6858000"/>
          </a:xfrm>
        </p:grpSpPr>
        <p:pic>
          <p:nvPicPr>
            <p:cNvPr id="12" name="Afbeelding 11">
              <a:extLst>
                <a:ext uri="{FF2B5EF4-FFF2-40B4-BE49-F238E27FC236}">
                  <a16:creationId xmlns:a16="http://schemas.microsoft.com/office/drawing/2014/main" id="{287630EF-E93A-47EF-AD1E-E89E0CC9E318}"/>
                </a:ext>
              </a:extLst>
            </p:cNvPr>
            <p:cNvPicPr>
              <a:picLocks noChangeAspect="1"/>
            </p:cNvPicPr>
            <p:nvPr/>
          </p:nvPicPr>
          <p:blipFill>
            <a:blip r:embed="rId3"/>
            <a:stretch>
              <a:fillRect/>
            </a:stretch>
          </p:blipFill>
          <p:spPr>
            <a:xfrm>
              <a:off x="2519981" y="0"/>
              <a:ext cx="7152038" cy="6858000"/>
            </a:xfrm>
            <a:prstGeom prst="rect">
              <a:avLst/>
            </a:prstGeom>
          </p:spPr>
        </p:pic>
        <p:pic>
          <p:nvPicPr>
            <p:cNvPr id="14" name="Afbeelding 13">
              <a:extLst>
                <a:ext uri="{FF2B5EF4-FFF2-40B4-BE49-F238E27FC236}">
                  <a16:creationId xmlns:a16="http://schemas.microsoft.com/office/drawing/2014/main" id="{89C4D4CF-6E5D-4023-9A5E-BEC420511B24}"/>
                </a:ext>
              </a:extLst>
            </p:cNvPr>
            <p:cNvPicPr>
              <a:picLocks noChangeAspect="1"/>
            </p:cNvPicPr>
            <p:nvPr/>
          </p:nvPicPr>
          <p:blipFill>
            <a:blip r:embed="rId4"/>
            <a:stretch>
              <a:fillRect/>
            </a:stretch>
          </p:blipFill>
          <p:spPr>
            <a:xfrm>
              <a:off x="9707927" y="0"/>
              <a:ext cx="2505075" cy="6296025"/>
            </a:xfrm>
            <a:prstGeom prst="rect">
              <a:avLst/>
            </a:prstGeom>
          </p:spPr>
        </p:pic>
      </p:grpSp>
    </p:spTree>
    <p:extLst>
      <p:ext uri="{BB962C8B-B14F-4D97-AF65-F5344CB8AC3E}">
        <p14:creationId xmlns:p14="http://schemas.microsoft.com/office/powerpoint/2010/main" val="29719142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171188" y="0"/>
            <a:ext cx="10515600" cy="904875"/>
          </a:xfrm>
        </p:spPr>
        <p:txBody>
          <a:bodyPr>
            <a:normAutofit/>
          </a:bodyPr>
          <a:lstStyle/>
          <a:p>
            <a:r>
              <a:rPr lang="nl-NL" sz="1600" b="1" dirty="0"/>
              <a:t>Docent overzicht</a:t>
            </a:r>
            <a:br>
              <a:rPr lang="nl-NL" sz="1600" b="1" dirty="0"/>
            </a:br>
            <a:r>
              <a:rPr lang="nl-NL" sz="1600" dirty="0"/>
              <a:t>Engineering &amp; Mechatronica</a:t>
            </a:r>
          </a:p>
        </p:txBody>
      </p:sp>
      <p:pic>
        <p:nvPicPr>
          <p:cNvPr id="7" name="Tijdelijke aanduiding voor inhoud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p:spPr>
      </p:pic>
      <p:sp>
        <p:nvSpPr>
          <p:cNvPr id="5" name="Titel 1"/>
          <p:cNvSpPr txBox="1">
            <a:spLocks/>
          </p:cNvSpPr>
          <p:nvPr/>
        </p:nvSpPr>
        <p:spPr>
          <a:xfrm>
            <a:off x="122277" y="-101601"/>
            <a:ext cx="9585650" cy="904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4000" b="1" dirty="0"/>
              <a:t>JLV (0,35)</a:t>
            </a:r>
            <a:endParaRPr lang="nl-NL" sz="1600" dirty="0"/>
          </a:p>
        </p:txBody>
      </p:sp>
      <p:sp>
        <p:nvSpPr>
          <p:cNvPr id="9" name="Tekstvak 8"/>
          <p:cNvSpPr txBox="1">
            <a:spLocks/>
          </p:cNvSpPr>
          <p:nvPr/>
        </p:nvSpPr>
        <p:spPr>
          <a:xfrm>
            <a:off x="9172575" y="904875"/>
            <a:ext cx="3019426" cy="5953125"/>
          </a:xfrm>
          <a:prstGeom prst="rect">
            <a:avLst/>
          </a:prstGeom>
          <a:noFill/>
          <a:ln>
            <a:solidFill>
              <a:schemeClr val="tx1"/>
            </a:solidFill>
          </a:ln>
        </p:spPr>
        <p:txBody>
          <a:bodyPr wrap="square" rtlCol="0">
            <a:noAutofit/>
          </a:bodyPr>
          <a:lstStyle/>
          <a:p>
            <a:r>
              <a:rPr lang="nl-NL" sz="1100" b="1" u="sng" dirty="0"/>
              <a:t>Saldo:</a:t>
            </a:r>
          </a:p>
          <a:p>
            <a:r>
              <a:rPr lang="nl-NL" sz="1100" dirty="0"/>
              <a:t>+ 284 uur + 331,5 uur MP = 615,5 uur</a:t>
            </a:r>
          </a:p>
          <a:p>
            <a:r>
              <a:rPr lang="nl-NL" sz="1100" dirty="0"/>
              <a:t>Bij 0.35 fte is de maximale inzet MP 560 uur</a:t>
            </a:r>
          </a:p>
          <a:p>
            <a:r>
              <a:rPr lang="nl-NL" sz="1100" dirty="0"/>
              <a:t>Bij 0.35 fte is de maximale inzet EM 560 uur.</a:t>
            </a:r>
          </a:p>
          <a:p>
            <a:r>
              <a:rPr lang="nl-NL" sz="1100" b="1" dirty="0">
                <a:solidFill>
                  <a:srgbClr val="00B050"/>
                </a:solidFill>
              </a:rPr>
              <a:t>Saldo Engineering is +55 uur</a:t>
            </a:r>
          </a:p>
          <a:p>
            <a:endParaRPr lang="nl-NL" sz="1100" b="1" u="sng" dirty="0"/>
          </a:p>
          <a:p>
            <a:r>
              <a:rPr lang="nl-NL" sz="1100" b="1" u="sng" dirty="0"/>
              <a:t>Toelichting Specifieke taken</a:t>
            </a:r>
          </a:p>
          <a:p>
            <a:r>
              <a:rPr lang="nl-NL" sz="1100" b="1" dirty="0"/>
              <a:t>&gt; BPV Begeleiding / Organisatie</a:t>
            </a:r>
          </a:p>
          <a:p>
            <a:r>
              <a:rPr lang="nl-NL" sz="1100" dirty="0"/>
              <a:t>Geen </a:t>
            </a:r>
          </a:p>
          <a:p>
            <a:endParaRPr lang="nl-NL" sz="1100" dirty="0"/>
          </a:p>
          <a:p>
            <a:r>
              <a:rPr lang="nl-NL" sz="1100" b="1" dirty="0"/>
              <a:t>&gt; SLB Begeleiding / Administratie</a:t>
            </a:r>
          </a:p>
          <a:p>
            <a:r>
              <a:rPr lang="nl-NL" sz="1100" dirty="0"/>
              <a:t>Geen</a:t>
            </a:r>
          </a:p>
          <a:p>
            <a:endParaRPr lang="nl-NL" sz="1100" dirty="0"/>
          </a:p>
          <a:p>
            <a:r>
              <a:rPr lang="nl-NL" sz="1100" b="1" dirty="0"/>
              <a:t>&gt;Examinering</a:t>
            </a:r>
          </a:p>
          <a:p>
            <a:r>
              <a:rPr lang="nl-NL" sz="1100" dirty="0"/>
              <a:t>Beroepsgericht 98 uur</a:t>
            </a:r>
          </a:p>
          <a:p>
            <a:endParaRPr lang="nl-NL" sz="1100" b="1" dirty="0"/>
          </a:p>
          <a:p>
            <a:r>
              <a:rPr lang="nl-NL" sz="1100" b="1" dirty="0"/>
              <a:t>Overige onderwijstijd</a:t>
            </a:r>
          </a:p>
          <a:p>
            <a:r>
              <a:rPr lang="nl-NL" sz="1100" dirty="0" err="1"/>
              <a:t>Lesactiviteien</a:t>
            </a:r>
            <a:r>
              <a:rPr lang="nl-NL" sz="1100" dirty="0"/>
              <a:t> in de voortgangsweken</a:t>
            </a:r>
          </a:p>
          <a:p>
            <a:endParaRPr lang="nl-NL" sz="1100" dirty="0"/>
          </a:p>
          <a:p>
            <a:r>
              <a:rPr lang="nl-NL" sz="1100" b="1" dirty="0"/>
              <a:t>&gt;Onderwijsontwikkeling</a:t>
            </a:r>
          </a:p>
          <a:p>
            <a:r>
              <a:rPr lang="nl-NL" sz="1100" dirty="0"/>
              <a:t>Projecteigenaar (54 uur)</a:t>
            </a:r>
          </a:p>
          <a:p>
            <a:r>
              <a:rPr lang="nl-NL" sz="1100" dirty="0"/>
              <a:t>  - LJ 3: AD Project</a:t>
            </a:r>
          </a:p>
          <a:p>
            <a:endParaRPr lang="nl-NL" sz="1100" dirty="0"/>
          </a:p>
          <a:p>
            <a:r>
              <a:rPr lang="nl-NL" sz="1100" b="1" dirty="0"/>
              <a:t>&gt;Organisatie onderwijs</a:t>
            </a:r>
          </a:p>
          <a:p>
            <a:r>
              <a:rPr lang="nl-NL" sz="1100" dirty="0"/>
              <a:t>Studentenbesprekingen (4 x 4 uur)</a:t>
            </a:r>
          </a:p>
          <a:p>
            <a:endParaRPr lang="nl-NL" sz="1100" dirty="0"/>
          </a:p>
          <a:p>
            <a:r>
              <a:rPr lang="nl-NL" sz="1100" b="1" dirty="0"/>
              <a:t>&gt;Organisatie </a:t>
            </a:r>
            <a:r>
              <a:rPr lang="nl-NL" sz="1100" b="1" dirty="0" err="1"/>
              <a:t>tbv</a:t>
            </a:r>
            <a:r>
              <a:rPr lang="nl-NL" sz="1100" b="1" dirty="0"/>
              <a:t> Team</a:t>
            </a:r>
          </a:p>
          <a:p>
            <a:r>
              <a:rPr lang="nl-NL" sz="1100" dirty="0"/>
              <a:t>Domein overleg (1x / 2wk) </a:t>
            </a:r>
          </a:p>
          <a:p>
            <a:endParaRPr lang="nl-NL" sz="1100" dirty="0"/>
          </a:p>
          <a:p>
            <a:r>
              <a:rPr lang="nl-NL" sz="1100" b="1" dirty="0"/>
              <a:t>&gt;PR</a:t>
            </a:r>
          </a:p>
          <a:p>
            <a:r>
              <a:rPr lang="nl-NL" sz="1100" dirty="0"/>
              <a:t>Open dag (9 uur)</a:t>
            </a:r>
          </a:p>
          <a:p>
            <a:endParaRPr lang="nl-NL" sz="1100" dirty="0"/>
          </a:p>
          <a:p>
            <a:br>
              <a:rPr lang="nl-NL" sz="1100" b="1" dirty="0"/>
            </a:br>
            <a:endParaRPr lang="nl-NL" sz="1100" dirty="0"/>
          </a:p>
        </p:txBody>
      </p:sp>
      <p:grpSp>
        <p:nvGrpSpPr>
          <p:cNvPr id="10" name="Groep 9">
            <a:extLst>
              <a:ext uri="{FF2B5EF4-FFF2-40B4-BE49-F238E27FC236}">
                <a16:creationId xmlns:a16="http://schemas.microsoft.com/office/drawing/2014/main" id="{0E7206BA-1B82-49A2-8F85-F70DEB5688BA}"/>
              </a:ext>
            </a:extLst>
          </p:cNvPr>
          <p:cNvGrpSpPr/>
          <p:nvPr/>
        </p:nvGrpSpPr>
        <p:grpSpPr>
          <a:xfrm>
            <a:off x="9382" y="825599"/>
            <a:ext cx="9163193" cy="5927626"/>
            <a:chOff x="332113" y="104775"/>
            <a:chExt cx="10277475" cy="6648450"/>
          </a:xfrm>
        </p:grpSpPr>
        <p:pic>
          <p:nvPicPr>
            <p:cNvPr id="4" name="Afbeelding 3">
              <a:extLst>
                <a:ext uri="{FF2B5EF4-FFF2-40B4-BE49-F238E27FC236}">
                  <a16:creationId xmlns:a16="http://schemas.microsoft.com/office/drawing/2014/main" id="{B6BB22D1-AB27-4B6D-B65F-19BA01BDEFE8}"/>
                </a:ext>
              </a:extLst>
            </p:cNvPr>
            <p:cNvPicPr>
              <a:picLocks noChangeAspect="1"/>
            </p:cNvPicPr>
            <p:nvPr/>
          </p:nvPicPr>
          <p:blipFill>
            <a:blip r:embed="rId3"/>
            <a:stretch>
              <a:fillRect/>
            </a:stretch>
          </p:blipFill>
          <p:spPr>
            <a:xfrm>
              <a:off x="332113" y="104775"/>
              <a:ext cx="7839075" cy="6648450"/>
            </a:xfrm>
            <a:prstGeom prst="rect">
              <a:avLst/>
            </a:prstGeom>
          </p:spPr>
        </p:pic>
        <p:pic>
          <p:nvPicPr>
            <p:cNvPr id="8" name="Afbeelding 7">
              <a:extLst>
                <a:ext uri="{FF2B5EF4-FFF2-40B4-BE49-F238E27FC236}">
                  <a16:creationId xmlns:a16="http://schemas.microsoft.com/office/drawing/2014/main" id="{8469C26B-5997-46C6-94EB-181C5BB85D34}"/>
                </a:ext>
              </a:extLst>
            </p:cNvPr>
            <p:cNvPicPr>
              <a:picLocks noChangeAspect="1"/>
            </p:cNvPicPr>
            <p:nvPr/>
          </p:nvPicPr>
          <p:blipFill>
            <a:blip r:embed="rId4"/>
            <a:stretch>
              <a:fillRect/>
            </a:stretch>
          </p:blipFill>
          <p:spPr>
            <a:xfrm>
              <a:off x="8171188" y="104775"/>
              <a:ext cx="2438400" cy="6362700"/>
            </a:xfrm>
            <a:prstGeom prst="rect">
              <a:avLst/>
            </a:prstGeom>
          </p:spPr>
        </p:pic>
      </p:grpSp>
      <p:sp>
        <p:nvSpPr>
          <p:cNvPr id="11" name="Titel 1">
            <a:extLst>
              <a:ext uri="{FF2B5EF4-FFF2-40B4-BE49-F238E27FC236}">
                <a16:creationId xmlns:a16="http://schemas.microsoft.com/office/drawing/2014/main" id="{9B85317E-34FC-4178-9FE9-A0F006DA23A7}"/>
              </a:ext>
            </a:extLst>
          </p:cNvPr>
          <p:cNvSpPr txBox="1">
            <a:spLocks/>
          </p:cNvSpPr>
          <p:nvPr/>
        </p:nvSpPr>
        <p:spPr>
          <a:xfrm>
            <a:off x="2295525" y="60325"/>
            <a:ext cx="13771888" cy="681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1600" dirty="0"/>
              <a:t>Andere 0.35 fte aanstelling is bij domein Metaal &amp; Proces</a:t>
            </a:r>
          </a:p>
          <a:p>
            <a:r>
              <a:rPr lang="nl-NL" sz="1600" dirty="0"/>
              <a:t>Onderstaand overzicht is daardoor niet volledig. </a:t>
            </a:r>
          </a:p>
        </p:txBody>
      </p:sp>
      <p:sp>
        <p:nvSpPr>
          <p:cNvPr id="13" name="Rechthoek 12">
            <a:extLst>
              <a:ext uri="{FF2B5EF4-FFF2-40B4-BE49-F238E27FC236}">
                <a16:creationId xmlns:a16="http://schemas.microsoft.com/office/drawing/2014/main" id="{9DAC31C2-F79F-43C8-945B-497AEC8893A7}"/>
              </a:ext>
            </a:extLst>
          </p:cNvPr>
          <p:cNvSpPr/>
          <p:nvPr/>
        </p:nvSpPr>
        <p:spPr>
          <a:xfrm>
            <a:off x="2141700" y="3601154"/>
            <a:ext cx="2686673" cy="1882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dirty="0">
                <a:solidFill>
                  <a:schemeClr val="tx1"/>
                </a:solidFill>
              </a:rPr>
              <a:t>Domein Metaal &amp; Proces TOTAAL LES</a:t>
            </a:r>
          </a:p>
        </p:txBody>
      </p:sp>
      <p:sp>
        <p:nvSpPr>
          <p:cNvPr id="14" name="Rechthoek 13">
            <a:extLst>
              <a:ext uri="{FF2B5EF4-FFF2-40B4-BE49-F238E27FC236}">
                <a16:creationId xmlns:a16="http://schemas.microsoft.com/office/drawing/2014/main" id="{2DF8EC08-794A-421A-A645-4910D3C1149C}"/>
              </a:ext>
            </a:extLst>
          </p:cNvPr>
          <p:cNvSpPr/>
          <p:nvPr/>
        </p:nvSpPr>
        <p:spPr>
          <a:xfrm>
            <a:off x="4895641" y="3601154"/>
            <a:ext cx="508047" cy="1882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dirty="0">
                <a:solidFill>
                  <a:schemeClr val="tx1"/>
                </a:solidFill>
              </a:rPr>
              <a:t>-331,5</a:t>
            </a:r>
          </a:p>
        </p:txBody>
      </p:sp>
    </p:spTree>
    <p:extLst>
      <p:ext uri="{BB962C8B-B14F-4D97-AF65-F5344CB8AC3E}">
        <p14:creationId xmlns:p14="http://schemas.microsoft.com/office/powerpoint/2010/main" val="15059167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171188" y="0"/>
            <a:ext cx="10515600" cy="904875"/>
          </a:xfrm>
        </p:spPr>
        <p:txBody>
          <a:bodyPr>
            <a:normAutofit/>
          </a:bodyPr>
          <a:lstStyle/>
          <a:p>
            <a:r>
              <a:rPr lang="nl-NL" sz="1600" b="1" dirty="0"/>
              <a:t>Docent overzicht</a:t>
            </a:r>
            <a:br>
              <a:rPr lang="nl-NL" sz="1600" b="1" dirty="0"/>
            </a:br>
            <a:r>
              <a:rPr lang="nl-NL" sz="1600" dirty="0"/>
              <a:t>Engineering &amp; Mechatronica</a:t>
            </a:r>
          </a:p>
        </p:txBody>
      </p:sp>
      <p:pic>
        <p:nvPicPr>
          <p:cNvPr id="7" name="Tijdelijke aanduiding voor inhoud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p:spPr>
      </p:pic>
      <p:sp>
        <p:nvSpPr>
          <p:cNvPr id="5" name="Titel 1"/>
          <p:cNvSpPr txBox="1">
            <a:spLocks/>
          </p:cNvSpPr>
          <p:nvPr/>
        </p:nvSpPr>
        <p:spPr>
          <a:xfrm>
            <a:off x="122277" y="-101601"/>
            <a:ext cx="9585650" cy="904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4000" b="1" dirty="0"/>
              <a:t>GEF (0,6)</a:t>
            </a:r>
            <a:endParaRPr lang="nl-NL" sz="1600" dirty="0"/>
          </a:p>
        </p:txBody>
      </p:sp>
      <p:sp>
        <p:nvSpPr>
          <p:cNvPr id="9" name="Tekstvak 8"/>
          <p:cNvSpPr txBox="1">
            <a:spLocks/>
          </p:cNvSpPr>
          <p:nvPr/>
        </p:nvSpPr>
        <p:spPr>
          <a:xfrm>
            <a:off x="9172575" y="904875"/>
            <a:ext cx="3019426" cy="5953125"/>
          </a:xfrm>
          <a:prstGeom prst="rect">
            <a:avLst/>
          </a:prstGeom>
          <a:noFill/>
          <a:ln>
            <a:solidFill>
              <a:schemeClr val="tx1"/>
            </a:solidFill>
          </a:ln>
        </p:spPr>
        <p:txBody>
          <a:bodyPr wrap="square" rtlCol="0">
            <a:noAutofit/>
          </a:bodyPr>
          <a:lstStyle/>
          <a:p>
            <a:r>
              <a:rPr lang="nl-NL" sz="1100" b="1" u="sng" dirty="0"/>
              <a:t>Saldo:</a:t>
            </a:r>
          </a:p>
          <a:p>
            <a:r>
              <a:rPr lang="nl-NL" sz="1100" b="1" dirty="0">
                <a:solidFill>
                  <a:srgbClr val="00B050"/>
                </a:solidFill>
              </a:rPr>
              <a:t>+ 30 uur</a:t>
            </a:r>
          </a:p>
          <a:p>
            <a:endParaRPr lang="nl-NL" sz="1100" b="1" u="sng" dirty="0"/>
          </a:p>
          <a:p>
            <a:r>
              <a:rPr lang="nl-NL" sz="1100" b="1" u="sng" dirty="0"/>
              <a:t>Toelichting Specifieke taken</a:t>
            </a:r>
          </a:p>
          <a:p>
            <a:r>
              <a:rPr lang="nl-NL" sz="1100" b="1" dirty="0"/>
              <a:t>&gt; BPV Begeleiding / Organisatie</a:t>
            </a:r>
          </a:p>
          <a:p>
            <a:r>
              <a:rPr lang="nl-NL" sz="1100" dirty="0"/>
              <a:t>Geen </a:t>
            </a:r>
          </a:p>
          <a:p>
            <a:endParaRPr lang="nl-NL" sz="1100" dirty="0"/>
          </a:p>
          <a:p>
            <a:r>
              <a:rPr lang="nl-NL" sz="1100" b="1" dirty="0"/>
              <a:t>&gt; SLB Begeleiding / Administratie</a:t>
            </a:r>
          </a:p>
          <a:p>
            <a:r>
              <a:rPr lang="nl-NL" sz="1100" dirty="0"/>
              <a:t>Geen </a:t>
            </a:r>
          </a:p>
          <a:p>
            <a:endParaRPr lang="nl-NL" sz="1100" dirty="0"/>
          </a:p>
          <a:p>
            <a:r>
              <a:rPr lang="nl-NL" sz="1100" b="1" dirty="0"/>
              <a:t>&gt;Examinering</a:t>
            </a:r>
          </a:p>
          <a:p>
            <a:r>
              <a:rPr lang="nl-NL" sz="1100" dirty="0"/>
              <a:t>Geen </a:t>
            </a:r>
          </a:p>
          <a:p>
            <a:endParaRPr lang="nl-NL" sz="1100" b="1" dirty="0"/>
          </a:p>
          <a:p>
            <a:r>
              <a:rPr lang="nl-NL" sz="1100" b="1" dirty="0"/>
              <a:t>Leermiddelen onderhoud</a:t>
            </a:r>
          </a:p>
          <a:p>
            <a:r>
              <a:rPr lang="nl-NL" sz="1100" dirty="0"/>
              <a:t>Onderhoud werkplaats en Machines (120 uur) </a:t>
            </a:r>
          </a:p>
          <a:p>
            <a:endParaRPr lang="nl-NL" sz="1100" b="1" dirty="0"/>
          </a:p>
          <a:p>
            <a:r>
              <a:rPr lang="nl-NL" sz="1100" b="1" dirty="0"/>
              <a:t>Overige onderwijstijd</a:t>
            </a:r>
          </a:p>
          <a:p>
            <a:r>
              <a:rPr lang="nl-NL" sz="1100" dirty="0"/>
              <a:t>Lesactiviteiten in de voortgangsweken</a:t>
            </a:r>
          </a:p>
          <a:p>
            <a:endParaRPr lang="nl-NL" sz="1100" dirty="0"/>
          </a:p>
          <a:p>
            <a:r>
              <a:rPr lang="nl-NL" sz="1100" b="1" dirty="0"/>
              <a:t>&gt;Ontwikkeling personeel</a:t>
            </a:r>
          </a:p>
          <a:p>
            <a:r>
              <a:rPr lang="nl-NL" sz="1100" dirty="0"/>
              <a:t>Reductie lestijd 2,5% volgens CAO</a:t>
            </a:r>
          </a:p>
          <a:p>
            <a:endParaRPr lang="nl-NL" sz="1100" dirty="0"/>
          </a:p>
          <a:p>
            <a:r>
              <a:rPr lang="nl-NL" sz="1100" b="1" dirty="0"/>
              <a:t>&gt;Organisatie onderwijs</a:t>
            </a:r>
          </a:p>
          <a:p>
            <a:r>
              <a:rPr lang="nl-NL" sz="1100" dirty="0"/>
              <a:t>Bestellingen (80 uur)</a:t>
            </a:r>
          </a:p>
          <a:p>
            <a:r>
              <a:rPr lang="nl-NL" sz="1100" dirty="0"/>
              <a:t>Studentenbesprekingen (4 x 4 uur)</a:t>
            </a:r>
          </a:p>
          <a:p>
            <a:endParaRPr lang="nl-NL" sz="1100" dirty="0"/>
          </a:p>
          <a:p>
            <a:r>
              <a:rPr lang="nl-NL" sz="1100" b="1" dirty="0"/>
              <a:t>&gt;Organisatie </a:t>
            </a:r>
            <a:r>
              <a:rPr lang="nl-NL" sz="1100" b="1" dirty="0" err="1"/>
              <a:t>tbv</a:t>
            </a:r>
            <a:r>
              <a:rPr lang="nl-NL" sz="1100" b="1" dirty="0"/>
              <a:t> Team</a:t>
            </a:r>
          </a:p>
          <a:p>
            <a:r>
              <a:rPr lang="nl-NL" sz="1100" dirty="0"/>
              <a:t>Domein overleg (1x / 2wk) </a:t>
            </a:r>
          </a:p>
          <a:p>
            <a:r>
              <a:rPr lang="nl-NL" sz="1100" dirty="0"/>
              <a:t>SWEM overleggen (1x / 2wk)</a:t>
            </a:r>
          </a:p>
          <a:p>
            <a:r>
              <a:rPr lang="nl-NL" sz="1100" dirty="0"/>
              <a:t>vakgroep Werktuigbouw (1x / 3wk)</a:t>
            </a:r>
            <a:endParaRPr lang="nl-NL" sz="1100" b="1" dirty="0"/>
          </a:p>
          <a:p>
            <a:endParaRPr lang="nl-NL" sz="1100" dirty="0"/>
          </a:p>
          <a:p>
            <a:r>
              <a:rPr lang="nl-NL" sz="1100" b="1" dirty="0"/>
              <a:t>&gt;PR</a:t>
            </a:r>
          </a:p>
          <a:p>
            <a:r>
              <a:rPr lang="nl-NL" sz="1100" dirty="0"/>
              <a:t>Open dag (9 uur)</a:t>
            </a:r>
          </a:p>
          <a:p>
            <a:endParaRPr lang="nl-NL" sz="1100" dirty="0"/>
          </a:p>
          <a:p>
            <a:br>
              <a:rPr lang="nl-NL" sz="1100" b="1" dirty="0"/>
            </a:br>
            <a:endParaRPr lang="nl-NL" sz="1100" dirty="0"/>
          </a:p>
        </p:txBody>
      </p:sp>
      <p:grpSp>
        <p:nvGrpSpPr>
          <p:cNvPr id="10" name="Groep 9">
            <a:extLst>
              <a:ext uri="{FF2B5EF4-FFF2-40B4-BE49-F238E27FC236}">
                <a16:creationId xmlns:a16="http://schemas.microsoft.com/office/drawing/2014/main" id="{62ED3150-D66D-439E-BC47-A553F3EE0877}"/>
              </a:ext>
            </a:extLst>
          </p:cNvPr>
          <p:cNvGrpSpPr/>
          <p:nvPr/>
        </p:nvGrpSpPr>
        <p:grpSpPr>
          <a:xfrm>
            <a:off x="38100" y="904875"/>
            <a:ext cx="9134475" cy="5568641"/>
            <a:chOff x="2157412" y="323850"/>
            <a:chExt cx="10353675" cy="6311901"/>
          </a:xfrm>
        </p:grpSpPr>
        <p:pic>
          <p:nvPicPr>
            <p:cNvPr id="4" name="Afbeelding 3">
              <a:extLst>
                <a:ext uri="{FF2B5EF4-FFF2-40B4-BE49-F238E27FC236}">
                  <a16:creationId xmlns:a16="http://schemas.microsoft.com/office/drawing/2014/main" id="{2B229CEB-3BB6-4E4D-8997-0A5CE2D8F096}"/>
                </a:ext>
              </a:extLst>
            </p:cNvPr>
            <p:cNvPicPr>
              <a:picLocks noChangeAspect="1"/>
            </p:cNvPicPr>
            <p:nvPr/>
          </p:nvPicPr>
          <p:blipFill>
            <a:blip r:embed="rId3"/>
            <a:stretch>
              <a:fillRect/>
            </a:stretch>
          </p:blipFill>
          <p:spPr>
            <a:xfrm>
              <a:off x="2157412" y="323850"/>
              <a:ext cx="7877175" cy="6210300"/>
            </a:xfrm>
            <a:prstGeom prst="rect">
              <a:avLst/>
            </a:prstGeom>
          </p:spPr>
        </p:pic>
        <p:pic>
          <p:nvPicPr>
            <p:cNvPr id="8" name="Afbeelding 7">
              <a:extLst>
                <a:ext uri="{FF2B5EF4-FFF2-40B4-BE49-F238E27FC236}">
                  <a16:creationId xmlns:a16="http://schemas.microsoft.com/office/drawing/2014/main" id="{D20FB5EA-916A-4869-97F7-79EA6F72D591}"/>
                </a:ext>
              </a:extLst>
            </p:cNvPr>
            <p:cNvPicPr>
              <a:picLocks noChangeAspect="1"/>
            </p:cNvPicPr>
            <p:nvPr/>
          </p:nvPicPr>
          <p:blipFill>
            <a:blip r:embed="rId4"/>
            <a:stretch>
              <a:fillRect/>
            </a:stretch>
          </p:blipFill>
          <p:spPr>
            <a:xfrm>
              <a:off x="10034587" y="349251"/>
              <a:ext cx="2476500" cy="6286500"/>
            </a:xfrm>
            <a:prstGeom prst="rect">
              <a:avLst/>
            </a:prstGeom>
          </p:spPr>
        </p:pic>
      </p:grpSp>
    </p:spTree>
    <p:extLst>
      <p:ext uri="{BB962C8B-B14F-4D97-AF65-F5344CB8AC3E}">
        <p14:creationId xmlns:p14="http://schemas.microsoft.com/office/powerpoint/2010/main" val="1277841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171188" y="0"/>
            <a:ext cx="10515600" cy="904875"/>
          </a:xfrm>
        </p:spPr>
        <p:txBody>
          <a:bodyPr>
            <a:normAutofit/>
          </a:bodyPr>
          <a:lstStyle/>
          <a:p>
            <a:r>
              <a:rPr lang="nl-NL" sz="1600" b="1" dirty="0"/>
              <a:t>Docent overzicht</a:t>
            </a:r>
            <a:br>
              <a:rPr lang="nl-NL" sz="1600" b="1" dirty="0"/>
            </a:br>
            <a:r>
              <a:rPr lang="nl-NL" sz="1600" dirty="0"/>
              <a:t>Engineering &amp; Mechatronica</a:t>
            </a:r>
          </a:p>
        </p:txBody>
      </p:sp>
      <p:pic>
        <p:nvPicPr>
          <p:cNvPr id="7" name="Tijdelijke aanduiding voor inhoud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p:spPr>
      </p:pic>
      <p:sp>
        <p:nvSpPr>
          <p:cNvPr id="5" name="Titel 1"/>
          <p:cNvSpPr txBox="1">
            <a:spLocks/>
          </p:cNvSpPr>
          <p:nvPr/>
        </p:nvSpPr>
        <p:spPr>
          <a:xfrm>
            <a:off x="122277" y="-101601"/>
            <a:ext cx="9585650" cy="904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4000" b="1" dirty="0"/>
              <a:t>IIO (1,0)</a:t>
            </a:r>
            <a:endParaRPr lang="nl-NL" sz="1600" dirty="0"/>
          </a:p>
        </p:txBody>
      </p:sp>
      <p:sp>
        <p:nvSpPr>
          <p:cNvPr id="9" name="Tekstvak 8"/>
          <p:cNvSpPr txBox="1">
            <a:spLocks/>
          </p:cNvSpPr>
          <p:nvPr/>
        </p:nvSpPr>
        <p:spPr>
          <a:xfrm>
            <a:off x="9172575" y="904875"/>
            <a:ext cx="3019426" cy="5953125"/>
          </a:xfrm>
          <a:prstGeom prst="rect">
            <a:avLst/>
          </a:prstGeom>
          <a:noFill/>
          <a:ln>
            <a:solidFill>
              <a:schemeClr val="tx1"/>
            </a:solidFill>
          </a:ln>
        </p:spPr>
        <p:txBody>
          <a:bodyPr wrap="square" rtlCol="0">
            <a:noAutofit/>
          </a:bodyPr>
          <a:lstStyle/>
          <a:p>
            <a:r>
              <a:rPr lang="nl-NL" sz="1100" b="1" u="sng" dirty="0"/>
              <a:t>Saldo:</a:t>
            </a:r>
          </a:p>
          <a:p>
            <a:r>
              <a:rPr lang="nl-NL" sz="1100" b="1" dirty="0">
                <a:solidFill>
                  <a:srgbClr val="00B050"/>
                </a:solidFill>
              </a:rPr>
              <a:t>+ 76 uur</a:t>
            </a:r>
          </a:p>
          <a:p>
            <a:endParaRPr lang="nl-NL" sz="1100" b="1" u="sng" dirty="0"/>
          </a:p>
          <a:p>
            <a:r>
              <a:rPr lang="nl-NL" sz="1100" b="1" u="sng" dirty="0"/>
              <a:t>Toelichting Specifieke taken</a:t>
            </a:r>
          </a:p>
          <a:p>
            <a:endParaRPr lang="nl-NL" sz="1100" b="1" dirty="0"/>
          </a:p>
          <a:p>
            <a:r>
              <a:rPr lang="nl-NL" sz="1100" b="1" dirty="0"/>
              <a:t>&gt; BPV Begeleiding / Organisatie</a:t>
            </a:r>
          </a:p>
          <a:p>
            <a:r>
              <a:rPr lang="nl-NL" sz="1100" dirty="0"/>
              <a:t>LEMO21K4W</a:t>
            </a:r>
          </a:p>
          <a:p>
            <a:endParaRPr lang="nl-NL" sz="1100" dirty="0"/>
          </a:p>
          <a:p>
            <a:r>
              <a:rPr lang="nl-NL" sz="1100" b="1" dirty="0"/>
              <a:t>&gt; SLB Begeleiding / Administratie</a:t>
            </a:r>
          </a:p>
          <a:p>
            <a:r>
              <a:rPr lang="nl-NL" sz="1100" dirty="0"/>
              <a:t>LEMO21K4W / LEMO21K4S / LEMO21K4E</a:t>
            </a:r>
          </a:p>
          <a:p>
            <a:endParaRPr lang="nl-NL" sz="1100" dirty="0"/>
          </a:p>
          <a:p>
            <a:r>
              <a:rPr lang="nl-NL" sz="1100" b="1" dirty="0"/>
              <a:t>&gt;Examinering</a:t>
            </a:r>
          </a:p>
          <a:p>
            <a:r>
              <a:rPr lang="nl-NL" sz="1100" dirty="0"/>
              <a:t>Beroepsgericht (158 uur)</a:t>
            </a:r>
          </a:p>
          <a:p>
            <a:r>
              <a:rPr lang="nl-NL" sz="1100" dirty="0"/>
              <a:t>Keuzedelen ( 8 uur)</a:t>
            </a:r>
          </a:p>
          <a:p>
            <a:endParaRPr lang="nl-NL" sz="1100" b="1" dirty="0"/>
          </a:p>
          <a:p>
            <a:r>
              <a:rPr lang="nl-NL" sz="1100" b="1" dirty="0"/>
              <a:t>Overige onderwijstijd</a:t>
            </a:r>
          </a:p>
          <a:p>
            <a:r>
              <a:rPr lang="nl-NL" sz="1100" dirty="0" err="1"/>
              <a:t>Lesactiviteien</a:t>
            </a:r>
            <a:r>
              <a:rPr lang="nl-NL" sz="1100" dirty="0"/>
              <a:t> in de voortgangsweken</a:t>
            </a:r>
          </a:p>
          <a:p>
            <a:endParaRPr lang="nl-NL" sz="1100" dirty="0"/>
          </a:p>
          <a:p>
            <a:r>
              <a:rPr lang="nl-NL" sz="1100" b="1" dirty="0"/>
              <a:t>&gt;Onderwijsontwikkeling</a:t>
            </a:r>
          </a:p>
          <a:p>
            <a:r>
              <a:rPr lang="nl-NL" sz="1100" dirty="0"/>
              <a:t>Docent onderzoeker Practoraat (300 uur)</a:t>
            </a:r>
          </a:p>
          <a:p>
            <a:r>
              <a:rPr lang="nl-NL" sz="1100" dirty="0"/>
              <a:t>Onderhoud keuzedelen (20 uur)</a:t>
            </a:r>
          </a:p>
          <a:p>
            <a:endParaRPr lang="nl-NL" sz="1100" dirty="0"/>
          </a:p>
          <a:p>
            <a:r>
              <a:rPr lang="nl-NL" sz="1100" b="1" dirty="0"/>
              <a:t>&gt;Organisatie onderwijs</a:t>
            </a:r>
          </a:p>
          <a:p>
            <a:r>
              <a:rPr lang="nl-NL" sz="1100" dirty="0"/>
              <a:t>Studentenbesprekingen (4 x 4 uur)</a:t>
            </a:r>
          </a:p>
          <a:p>
            <a:endParaRPr lang="nl-NL" sz="1100" dirty="0"/>
          </a:p>
          <a:p>
            <a:r>
              <a:rPr lang="nl-NL" sz="1100" b="1" dirty="0"/>
              <a:t>&gt;Organisatie </a:t>
            </a:r>
            <a:r>
              <a:rPr lang="nl-NL" sz="1100" b="1" dirty="0" err="1"/>
              <a:t>tbv</a:t>
            </a:r>
            <a:r>
              <a:rPr lang="nl-NL" sz="1100" b="1" dirty="0"/>
              <a:t> Team</a:t>
            </a:r>
          </a:p>
          <a:p>
            <a:r>
              <a:rPr lang="nl-NL" sz="1100" dirty="0"/>
              <a:t>Domein overleg (1x / 2wk) </a:t>
            </a:r>
          </a:p>
          <a:p>
            <a:r>
              <a:rPr lang="nl-NL" sz="1100" dirty="0"/>
              <a:t>SWEM overleggen (1x / 2wk)</a:t>
            </a:r>
          </a:p>
          <a:p>
            <a:r>
              <a:rPr lang="nl-NL" sz="1100" dirty="0"/>
              <a:t>vakgroep Werktuigbouw (1x / 3wk)</a:t>
            </a:r>
            <a:endParaRPr lang="nl-NL" sz="1100" b="1" dirty="0"/>
          </a:p>
          <a:p>
            <a:endParaRPr lang="nl-NL" sz="1100" dirty="0"/>
          </a:p>
          <a:p>
            <a:r>
              <a:rPr lang="nl-NL" sz="1100" b="1" dirty="0"/>
              <a:t>&gt;PR</a:t>
            </a:r>
          </a:p>
          <a:p>
            <a:r>
              <a:rPr lang="nl-NL" sz="1100" dirty="0"/>
              <a:t>Open dag (9 uur)</a:t>
            </a:r>
          </a:p>
          <a:p>
            <a:endParaRPr lang="nl-NL" sz="1100" dirty="0"/>
          </a:p>
          <a:p>
            <a:br>
              <a:rPr lang="nl-NL" sz="1100" b="1" dirty="0"/>
            </a:br>
            <a:endParaRPr lang="nl-NL" sz="1100" dirty="0"/>
          </a:p>
        </p:txBody>
      </p:sp>
      <p:grpSp>
        <p:nvGrpSpPr>
          <p:cNvPr id="15" name="Groep 14">
            <a:extLst>
              <a:ext uri="{FF2B5EF4-FFF2-40B4-BE49-F238E27FC236}">
                <a16:creationId xmlns:a16="http://schemas.microsoft.com/office/drawing/2014/main" id="{8801C0E7-5C6A-4CB7-A22B-EA945271598D}"/>
              </a:ext>
            </a:extLst>
          </p:cNvPr>
          <p:cNvGrpSpPr/>
          <p:nvPr/>
        </p:nvGrpSpPr>
        <p:grpSpPr>
          <a:xfrm>
            <a:off x="38100" y="694433"/>
            <a:ext cx="8704248" cy="6086997"/>
            <a:chOff x="2449918" y="0"/>
            <a:chExt cx="9806763" cy="6858000"/>
          </a:xfrm>
        </p:grpSpPr>
        <p:pic>
          <p:nvPicPr>
            <p:cNvPr id="12" name="Afbeelding 11">
              <a:extLst>
                <a:ext uri="{FF2B5EF4-FFF2-40B4-BE49-F238E27FC236}">
                  <a16:creationId xmlns:a16="http://schemas.microsoft.com/office/drawing/2014/main" id="{274554B2-7B81-4AFA-83A2-256CCA70C526}"/>
                </a:ext>
              </a:extLst>
            </p:cNvPr>
            <p:cNvPicPr>
              <a:picLocks noChangeAspect="1"/>
            </p:cNvPicPr>
            <p:nvPr/>
          </p:nvPicPr>
          <p:blipFill>
            <a:blip r:embed="rId3"/>
            <a:stretch>
              <a:fillRect/>
            </a:stretch>
          </p:blipFill>
          <p:spPr>
            <a:xfrm>
              <a:off x="2449918" y="0"/>
              <a:ext cx="7292163" cy="6858000"/>
            </a:xfrm>
            <a:prstGeom prst="rect">
              <a:avLst/>
            </a:prstGeom>
          </p:spPr>
        </p:pic>
        <p:pic>
          <p:nvPicPr>
            <p:cNvPr id="14" name="Afbeelding 13">
              <a:extLst>
                <a:ext uri="{FF2B5EF4-FFF2-40B4-BE49-F238E27FC236}">
                  <a16:creationId xmlns:a16="http://schemas.microsoft.com/office/drawing/2014/main" id="{EE35273B-9AB1-4A49-89A2-C5A607B717A3}"/>
                </a:ext>
              </a:extLst>
            </p:cNvPr>
            <p:cNvPicPr>
              <a:picLocks noChangeAspect="1"/>
            </p:cNvPicPr>
            <p:nvPr/>
          </p:nvPicPr>
          <p:blipFill>
            <a:blip r:embed="rId4"/>
            <a:stretch>
              <a:fillRect/>
            </a:stretch>
          </p:blipFill>
          <p:spPr>
            <a:xfrm>
              <a:off x="9742081" y="0"/>
              <a:ext cx="2514600" cy="6334125"/>
            </a:xfrm>
            <a:prstGeom prst="rect">
              <a:avLst/>
            </a:prstGeom>
          </p:spPr>
        </p:pic>
      </p:grpSp>
      <p:sp>
        <p:nvSpPr>
          <p:cNvPr id="16" name="Titel 1">
            <a:extLst>
              <a:ext uri="{FF2B5EF4-FFF2-40B4-BE49-F238E27FC236}">
                <a16:creationId xmlns:a16="http://schemas.microsoft.com/office/drawing/2014/main" id="{BDA18E4F-EF1D-4203-9964-DA31BD878234}"/>
              </a:ext>
            </a:extLst>
          </p:cNvPr>
          <p:cNvSpPr txBox="1">
            <a:spLocks/>
          </p:cNvSpPr>
          <p:nvPr/>
        </p:nvSpPr>
        <p:spPr>
          <a:xfrm>
            <a:off x="2295525" y="60325"/>
            <a:ext cx="13771888" cy="681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1600" dirty="0"/>
              <a:t>Waarvan 0.2 als docent onderzoeker Practoraat</a:t>
            </a:r>
          </a:p>
        </p:txBody>
      </p:sp>
    </p:spTree>
    <p:extLst>
      <p:ext uri="{BB962C8B-B14F-4D97-AF65-F5344CB8AC3E}">
        <p14:creationId xmlns:p14="http://schemas.microsoft.com/office/powerpoint/2010/main" val="722605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171188" y="0"/>
            <a:ext cx="10515600" cy="904875"/>
          </a:xfrm>
        </p:spPr>
        <p:txBody>
          <a:bodyPr>
            <a:normAutofit/>
          </a:bodyPr>
          <a:lstStyle/>
          <a:p>
            <a:r>
              <a:rPr lang="nl-NL" sz="1600" b="1" dirty="0"/>
              <a:t>Docent overzicht</a:t>
            </a:r>
            <a:br>
              <a:rPr lang="nl-NL" sz="1600" b="1" dirty="0"/>
            </a:br>
            <a:r>
              <a:rPr lang="nl-NL" sz="1600" dirty="0"/>
              <a:t>Engineering &amp; Mechatronica</a:t>
            </a:r>
          </a:p>
        </p:txBody>
      </p:sp>
      <p:pic>
        <p:nvPicPr>
          <p:cNvPr id="7" name="Tijdelijke aanduiding voor inhoud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p:spPr>
      </p:pic>
      <p:sp>
        <p:nvSpPr>
          <p:cNvPr id="5" name="Titel 1"/>
          <p:cNvSpPr txBox="1">
            <a:spLocks/>
          </p:cNvSpPr>
          <p:nvPr/>
        </p:nvSpPr>
        <p:spPr>
          <a:xfrm>
            <a:off x="122277" y="-101601"/>
            <a:ext cx="9585650" cy="904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4000" b="1" dirty="0"/>
              <a:t>ZVD (0,6)</a:t>
            </a:r>
            <a:endParaRPr lang="nl-NL" sz="1600" dirty="0"/>
          </a:p>
        </p:txBody>
      </p:sp>
      <p:sp>
        <p:nvSpPr>
          <p:cNvPr id="9" name="Tekstvak 8"/>
          <p:cNvSpPr txBox="1">
            <a:spLocks/>
          </p:cNvSpPr>
          <p:nvPr/>
        </p:nvSpPr>
        <p:spPr>
          <a:xfrm>
            <a:off x="9172575" y="904875"/>
            <a:ext cx="3019426" cy="5953125"/>
          </a:xfrm>
          <a:prstGeom prst="rect">
            <a:avLst/>
          </a:prstGeom>
          <a:noFill/>
          <a:ln>
            <a:solidFill>
              <a:schemeClr val="tx1"/>
            </a:solidFill>
          </a:ln>
        </p:spPr>
        <p:txBody>
          <a:bodyPr wrap="square" rtlCol="0">
            <a:noAutofit/>
          </a:bodyPr>
          <a:lstStyle/>
          <a:p>
            <a:r>
              <a:rPr lang="nl-NL" sz="1100" b="1" u="sng" dirty="0"/>
              <a:t>Saldo:</a:t>
            </a:r>
          </a:p>
          <a:p>
            <a:r>
              <a:rPr lang="nl-NL" sz="1100" b="1" dirty="0">
                <a:solidFill>
                  <a:srgbClr val="00B050"/>
                </a:solidFill>
              </a:rPr>
              <a:t>+ 6 uur</a:t>
            </a:r>
          </a:p>
          <a:p>
            <a:endParaRPr lang="nl-NL" sz="1100" b="1" u="sng" dirty="0"/>
          </a:p>
          <a:p>
            <a:r>
              <a:rPr lang="nl-NL" sz="1100" b="1" u="sng" dirty="0"/>
              <a:t>Toelichting Specifieke taken</a:t>
            </a:r>
          </a:p>
          <a:p>
            <a:endParaRPr lang="nl-NL" sz="1100" dirty="0"/>
          </a:p>
          <a:p>
            <a:r>
              <a:rPr lang="nl-NL" sz="1100" b="1" dirty="0"/>
              <a:t>&gt; BPV Begeleiding / Organisatie</a:t>
            </a:r>
          </a:p>
          <a:p>
            <a:r>
              <a:rPr lang="nl-NL" sz="1100" dirty="0"/>
              <a:t>Geen </a:t>
            </a:r>
          </a:p>
          <a:p>
            <a:endParaRPr lang="nl-NL" sz="1100" dirty="0"/>
          </a:p>
          <a:p>
            <a:r>
              <a:rPr lang="nl-NL" sz="1100" b="1" dirty="0"/>
              <a:t>&gt; SLB Begeleiding / Administratie</a:t>
            </a:r>
          </a:p>
          <a:p>
            <a:r>
              <a:rPr lang="nl-NL" sz="1100" dirty="0"/>
              <a:t>Geen</a:t>
            </a:r>
          </a:p>
          <a:p>
            <a:endParaRPr lang="nl-NL" sz="1100" dirty="0"/>
          </a:p>
          <a:p>
            <a:r>
              <a:rPr lang="nl-NL" sz="1100" b="1" dirty="0"/>
              <a:t>&gt;Examinering</a:t>
            </a:r>
          </a:p>
          <a:p>
            <a:r>
              <a:rPr lang="nl-NL" sz="1100" dirty="0"/>
              <a:t>Keuzedelen ( 8 uur)</a:t>
            </a:r>
          </a:p>
          <a:p>
            <a:endParaRPr lang="nl-NL" sz="1100" b="1" dirty="0"/>
          </a:p>
          <a:p>
            <a:r>
              <a:rPr lang="nl-NL" sz="1100" b="1" dirty="0"/>
              <a:t>Overige onderwijstijd</a:t>
            </a:r>
          </a:p>
          <a:p>
            <a:r>
              <a:rPr lang="nl-NL" sz="1100" dirty="0" err="1"/>
              <a:t>Lesactiviteien</a:t>
            </a:r>
            <a:r>
              <a:rPr lang="nl-NL" sz="1100" dirty="0"/>
              <a:t> in de voortgangsweken</a:t>
            </a:r>
          </a:p>
          <a:p>
            <a:endParaRPr lang="nl-NL" sz="1100" dirty="0"/>
          </a:p>
          <a:p>
            <a:r>
              <a:rPr lang="nl-NL" sz="1100" b="1" dirty="0"/>
              <a:t>&gt;Onderwijsontwikkeling</a:t>
            </a:r>
          </a:p>
          <a:p>
            <a:r>
              <a:rPr lang="nl-NL" sz="1100" dirty="0"/>
              <a:t>Onderhoud keuzedelen (20 uur)</a:t>
            </a:r>
          </a:p>
          <a:p>
            <a:r>
              <a:rPr lang="nl-NL" sz="1100" dirty="0"/>
              <a:t>Projecteigenaar (144 uur)</a:t>
            </a:r>
          </a:p>
          <a:p>
            <a:r>
              <a:rPr lang="nl-NL" sz="1100" dirty="0"/>
              <a:t>  - LJ 1: Buitenlamp, Lenspomp</a:t>
            </a:r>
          </a:p>
          <a:p>
            <a:endParaRPr lang="nl-NL" sz="1100" dirty="0"/>
          </a:p>
          <a:p>
            <a:r>
              <a:rPr lang="nl-NL" sz="1100" b="1" dirty="0"/>
              <a:t>&gt;Organisatie onderwijs</a:t>
            </a:r>
          </a:p>
          <a:p>
            <a:r>
              <a:rPr lang="nl-NL" sz="1100" dirty="0"/>
              <a:t>Studentenbesprekingen (4 x 4 uur)</a:t>
            </a:r>
          </a:p>
          <a:p>
            <a:r>
              <a:rPr lang="nl-NL" sz="1100" dirty="0" err="1"/>
              <a:t>Ontwerplab</a:t>
            </a:r>
            <a:r>
              <a:rPr lang="nl-NL" sz="1100" dirty="0"/>
              <a:t> (100 uur)</a:t>
            </a:r>
          </a:p>
          <a:p>
            <a:endParaRPr lang="nl-NL" sz="1100" dirty="0"/>
          </a:p>
          <a:p>
            <a:r>
              <a:rPr lang="nl-NL" sz="1100" b="1" dirty="0"/>
              <a:t>&gt;Organisatie </a:t>
            </a:r>
            <a:r>
              <a:rPr lang="nl-NL" sz="1100" b="1" dirty="0" err="1"/>
              <a:t>tbv</a:t>
            </a:r>
            <a:r>
              <a:rPr lang="nl-NL" sz="1100" b="1" dirty="0"/>
              <a:t> Team</a:t>
            </a:r>
          </a:p>
          <a:p>
            <a:r>
              <a:rPr lang="nl-NL" sz="1100" dirty="0"/>
              <a:t>Domein overleg (1x / 2wk) </a:t>
            </a:r>
          </a:p>
          <a:p>
            <a:r>
              <a:rPr lang="nl-NL" sz="1100" dirty="0"/>
              <a:t>SWEM overleggen (1x / 2wk)</a:t>
            </a:r>
          </a:p>
          <a:p>
            <a:r>
              <a:rPr lang="nl-NL" sz="1100" dirty="0"/>
              <a:t>vakgroep Werktuigbouw en Mechatronica (1x / 3wk)</a:t>
            </a:r>
            <a:endParaRPr lang="nl-NL" sz="1100" b="1" dirty="0"/>
          </a:p>
          <a:p>
            <a:endParaRPr lang="nl-NL" sz="1100" dirty="0"/>
          </a:p>
          <a:p>
            <a:r>
              <a:rPr lang="nl-NL" sz="1100" b="1" dirty="0"/>
              <a:t>&gt;PR</a:t>
            </a:r>
          </a:p>
          <a:p>
            <a:r>
              <a:rPr lang="nl-NL" sz="1100" dirty="0"/>
              <a:t>Open dag (9 uur)</a:t>
            </a:r>
          </a:p>
          <a:p>
            <a:r>
              <a:rPr lang="nl-NL" sz="1100" dirty="0"/>
              <a:t>Meeloopdagen (20 uur)</a:t>
            </a:r>
          </a:p>
          <a:p>
            <a:endParaRPr lang="nl-NL" sz="1100" dirty="0"/>
          </a:p>
          <a:p>
            <a:endParaRPr lang="nl-NL" sz="1100" dirty="0"/>
          </a:p>
          <a:p>
            <a:br>
              <a:rPr lang="nl-NL" sz="1100" b="1" dirty="0"/>
            </a:br>
            <a:endParaRPr lang="nl-NL" sz="1100" dirty="0"/>
          </a:p>
        </p:txBody>
      </p:sp>
      <p:grpSp>
        <p:nvGrpSpPr>
          <p:cNvPr id="10" name="Groep 9">
            <a:extLst>
              <a:ext uri="{FF2B5EF4-FFF2-40B4-BE49-F238E27FC236}">
                <a16:creationId xmlns:a16="http://schemas.microsoft.com/office/drawing/2014/main" id="{EBD54F49-AC12-4214-962E-3EDEF1B20025}"/>
              </a:ext>
            </a:extLst>
          </p:cNvPr>
          <p:cNvGrpSpPr/>
          <p:nvPr/>
        </p:nvGrpSpPr>
        <p:grpSpPr>
          <a:xfrm>
            <a:off x="38100" y="670893"/>
            <a:ext cx="9037534" cy="6247432"/>
            <a:chOff x="2378621" y="0"/>
            <a:chExt cx="9920782" cy="6858000"/>
          </a:xfrm>
        </p:grpSpPr>
        <p:pic>
          <p:nvPicPr>
            <p:cNvPr id="4" name="Afbeelding 3">
              <a:extLst>
                <a:ext uri="{FF2B5EF4-FFF2-40B4-BE49-F238E27FC236}">
                  <a16:creationId xmlns:a16="http://schemas.microsoft.com/office/drawing/2014/main" id="{9576F670-33DB-44A5-AB9F-B6579C179E11}"/>
                </a:ext>
              </a:extLst>
            </p:cNvPr>
            <p:cNvPicPr>
              <a:picLocks noChangeAspect="1"/>
            </p:cNvPicPr>
            <p:nvPr/>
          </p:nvPicPr>
          <p:blipFill>
            <a:blip r:embed="rId3"/>
            <a:stretch>
              <a:fillRect/>
            </a:stretch>
          </p:blipFill>
          <p:spPr>
            <a:xfrm>
              <a:off x="2378621" y="0"/>
              <a:ext cx="7434757" cy="6858000"/>
            </a:xfrm>
            <a:prstGeom prst="rect">
              <a:avLst/>
            </a:prstGeom>
          </p:spPr>
        </p:pic>
        <p:pic>
          <p:nvPicPr>
            <p:cNvPr id="8" name="Afbeelding 7">
              <a:extLst>
                <a:ext uri="{FF2B5EF4-FFF2-40B4-BE49-F238E27FC236}">
                  <a16:creationId xmlns:a16="http://schemas.microsoft.com/office/drawing/2014/main" id="{86A002B6-5174-4970-9A22-10D8760EB552}"/>
                </a:ext>
              </a:extLst>
            </p:cNvPr>
            <p:cNvPicPr>
              <a:picLocks noChangeAspect="1"/>
            </p:cNvPicPr>
            <p:nvPr/>
          </p:nvPicPr>
          <p:blipFill>
            <a:blip r:embed="rId4"/>
            <a:stretch>
              <a:fillRect/>
            </a:stretch>
          </p:blipFill>
          <p:spPr>
            <a:xfrm>
              <a:off x="9813378" y="0"/>
              <a:ext cx="2486025" cy="6296025"/>
            </a:xfrm>
            <a:prstGeom prst="rect">
              <a:avLst/>
            </a:prstGeom>
          </p:spPr>
        </p:pic>
      </p:grpSp>
    </p:spTree>
    <p:extLst>
      <p:ext uri="{BB962C8B-B14F-4D97-AF65-F5344CB8AC3E}">
        <p14:creationId xmlns:p14="http://schemas.microsoft.com/office/powerpoint/2010/main" val="20023757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171188" y="0"/>
            <a:ext cx="10515600" cy="904875"/>
          </a:xfrm>
        </p:spPr>
        <p:txBody>
          <a:bodyPr>
            <a:normAutofit/>
          </a:bodyPr>
          <a:lstStyle/>
          <a:p>
            <a:r>
              <a:rPr lang="nl-NL" sz="1600" b="1" dirty="0"/>
              <a:t>Docent overzicht</a:t>
            </a:r>
            <a:br>
              <a:rPr lang="nl-NL" sz="1600" b="1" dirty="0"/>
            </a:br>
            <a:r>
              <a:rPr lang="nl-NL" sz="1600" dirty="0"/>
              <a:t>Engineering &amp; Mechatronica</a:t>
            </a:r>
          </a:p>
        </p:txBody>
      </p:sp>
      <p:pic>
        <p:nvPicPr>
          <p:cNvPr id="7" name="Tijdelijke aanduiding voor inhoud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p:spPr>
      </p:pic>
      <p:sp>
        <p:nvSpPr>
          <p:cNvPr id="5" name="Titel 1"/>
          <p:cNvSpPr txBox="1">
            <a:spLocks/>
          </p:cNvSpPr>
          <p:nvPr/>
        </p:nvSpPr>
        <p:spPr>
          <a:xfrm>
            <a:off x="122277" y="-101601"/>
            <a:ext cx="9585650" cy="904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4000" b="1" dirty="0"/>
              <a:t>SAB (0,3)</a:t>
            </a:r>
            <a:endParaRPr lang="nl-NL" sz="1600" dirty="0"/>
          </a:p>
        </p:txBody>
      </p:sp>
      <p:sp>
        <p:nvSpPr>
          <p:cNvPr id="9" name="Tekstvak 8"/>
          <p:cNvSpPr txBox="1">
            <a:spLocks/>
          </p:cNvSpPr>
          <p:nvPr/>
        </p:nvSpPr>
        <p:spPr>
          <a:xfrm>
            <a:off x="9172575" y="904875"/>
            <a:ext cx="3019426" cy="5953125"/>
          </a:xfrm>
          <a:prstGeom prst="rect">
            <a:avLst/>
          </a:prstGeom>
          <a:noFill/>
          <a:ln>
            <a:solidFill>
              <a:schemeClr val="tx1"/>
            </a:solidFill>
          </a:ln>
        </p:spPr>
        <p:txBody>
          <a:bodyPr wrap="square" rtlCol="0">
            <a:noAutofit/>
          </a:bodyPr>
          <a:lstStyle/>
          <a:p>
            <a:r>
              <a:rPr lang="nl-NL" sz="1100" b="1" u="sng" dirty="0"/>
              <a:t>Saldo:</a:t>
            </a:r>
          </a:p>
          <a:p>
            <a:r>
              <a:rPr lang="nl-NL" sz="1100" b="1" dirty="0">
                <a:solidFill>
                  <a:srgbClr val="00B050"/>
                </a:solidFill>
              </a:rPr>
              <a:t>+ 883 uur (zonder les bij IN)</a:t>
            </a:r>
          </a:p>
          <a:p>
            <a:endParaRPr lang="nl-NL" sz="1100" b="1" u="sng" dirty="0"/>
          </a:p>
          <a:p>
            <a:r>
              <a:rPr lang="nl-NL" sz="1100" dirty="0"/>
              <a:t>Bij 0.5 fte is de maximale inzet IE 800 uur</a:t>
            </a:r>
          </a:p>
          <a:p>
            <a:r>
              <a:rPr lang="nl-NL" sz="1100" dirty="0"/>
              <a:t>Bij 0.3 fte is de maximale inzet EM 480 uur.</a:t>
            </a:r>
          </a:p>
          <a:p>
            <a:r>
              <a:rPr lang="nl-NL" sz="1100" b="1" dirty="0">
                <a:solidFill>
                  <a:srgbClr val="00B050"/>
                </a:solidFill>
              </a:rPr>
              <a:t>Saldo Engineering is +83 uur</a:t>
            </a:r>
          </a:p>
          <a:p>
            <a:endParaRPr lang="nl-NL" sz="1100" b="1" u="sng" dirty="0"/>
          </a:p>
          <a:p>
            <a:endParaRPr lang="nl-NL" sz="1100" b="1" u="sng" dirty="0"/>
          </a:p>
          <a:p>
            <a:r>
              <a:rPr lang="nl-NL" sz="1100" b="1" u="sng" dirty="0"/>
              <a:t>Toelichting Specifieke taken</a:t>
            </a:r>
          </a:p>
          <a:p>
            <a:endParaRPr lang="nl-NL" sz="1100" dirty="0"/>
          </a:p>
          <a:p>
            <a:r>
              <a:rPr lang="nl-NL" sz="1100" b="1" dirty="0"/>
              <a:t>&gt; BPV Begeleiding / Organisatie</a:t>
            </a:r>
          </a:p>
          <a:p>
            <a:r>
              <a:rPr lang="nl-NL" sz="1100" dirty="0"/>
              <a:t>Geen</a:t>
            </a:r>
          </a:p>
          <a:p>
            <a:endParaRPr lang="nl-NL" sz="1100" dirty="0"/>
          </a:p>
          <a:p>
            <a:r>
              <a:rPr lang="nl-NL" sz="1100" b="1" dirty="0"/>
              <a:t>&gt; SLB Begeleiding / Administratie</a:t>
            </a:r>
          </a:p>
          <a:p>
            <a:r>
              <a:rPr lang="nl-NL" sz="1100" dirty="0"/>
              <a:t>Geen</a:t>
            </a:r>
          </a:p>
          <a:p>
            <a:r>
              <a:rPr lang="nl-NL" sz="1100" b="1" dirty="0"/>
              <a:t>&gt;Examinering</a:t>
            </a:r>
          </a:p>
          <a:p>
            <a:r>
              <a:rPr lang="nl-NL" sz="1100" dirty="0"/>
              <a:t>200 uur op jaarbasis voor Examens Nederlands over de sector heen in samenwerking met de vakcollega’s </a:t>
            </a:r>
          </a:p>
          <a:p>
            <a:endParaRPr lang="nl-NL" sz="1100" b="1" dirty="0"/>
          </a:p>
          <a:p>
            <a:r>
              <a:rPr lang="nl-NL" sz="1100" b="1" dirty="0"/>
              <a:t>&gt;Organisatie </a:t>
            </a:r>
            <a:r>
              <a:rPr lang="nl-NL" sz="1100" b="1" dirty="0" err="1"/>
              <a:t>tbv</a:t>
            </a:r>
            <a:r>
              <a:rPr lang="nl-NL" sz="1100" b="1" dirty="0"/>
              <a:t> Team</a:t>
            </a:r>
          </a:p>
          <a:p>
            <a:r>
              <a:rPr lang="nl-NL" sz="1100" dirty="0"/>
              <a:t>Domein overleg (1x / 2wk) </a:t>
            </a:r>
          </a:p>
          <a:p>
            <a:r>
              <a:rPr lang="nl-NL" sz="1100" dirty="0"/>
              <a:t>SWEM overleggen (1x / 2wk)</a:t>
            </a:r>
          </a:p>
          <a:p>
            <a:r>
              <a:rPr lang="nl-NL" sz="1100" dirty="0"/>
              <a:t>vakgroep Nederlands</a:t>
            </a:r>
          </a:p>
          <a:p>
            <a:endParaRPr lang="nl-NL" sz="1100" dirty="0"/>
          </a:p>
          <a:p>
            <a:r>
              <a:rPr lang="nl-NL" sz="1100" b="1" dirty="0"/>
              <a:t>&gt;Overige onderwijstijd</a:t>
            </a:r>
          </a:p>
          <a:p>
            <a:r>
              <a:rPr lang="nl-NL" sz="1100" dirty="0" err="1"/>
              <a:t>Lesactiviteien</a:t>
            </a:r>
            <a:r>
              <a:rPr lang="nl-NL" sz="1100" dirty="0"/>
              <a:t> in de voortgangsweken</a:t>
            </a:r>
          </a:p>
          <a:p>
            <a:endParaRPr lang="nl-NL" sz="1100" dirty="0"/>
          </a:p>
          <a:p>
            <a:r>
              <a:rPr lang="nl-NL" sz="1100" b="1" dirty="0"/>
              <a:t>&gt;PR</a:t>
            </a:r>
          </a:p>
          <a:p>
            <a:r>
              <a:rPr lang="nl-NL" sz="1100" dirty="0"/>
              <a:t>Open dag (9 uur)</a:t>
            </a:r>
          </a:p>
          <a:p>
            <a:endParaRPr lang="nl-NL" sz="1100" dirty="0"/>
          </a:p>
          <a:p>
            <a:r>
              <a:rPr lang="nl-NL" sz="1100" b="1" dirty="0"/>
              <a:t>&gt; Onderwijs ontwikkeling</a:t>
            </a:r>
          </a:p>
          <a:p>
            <a:r>
              <a:rPr lang="nl-NL" sz="1100" dirty="0">
                <a:solidFill>
                  <a:srgbClr val="FF0000"/>
                </a:solidFill>
              </a:rPr>
              <a:t>Technisch Leidinggevende les en ontwikkelen (96 uur) Nog niet opgenomen</a:t>
            </a:r>
          </a:p>
          <a:p>
            <a:endParaRPr lang="nl-NL" sz="1100" b="1" dirty="0"/>
          </a:p>
          <a:p>
            <a:endParaRPr lang="nl-NL" sz="1100" dirty="0"/>
          </a:p>
          <a:p>
            <a:br>
              <a:rPr lang="nl-NL" sz="1100" b="1" dirty="0"/>
            </a:br>
            <a:endParaRPr lang="nl-NL" sz="1100" dirty="0"/>
          </a:p>
        </p:txBody>
      </p:sp>
      <p:grpSp>
        <p:nvGrpSpPr>
          <p:cNvPr id="10" name="Groep 9">
            <a:extLst>
              <a:ext uri="{FF2B5EF4-FFF2-40B4-BE49-F238E27FC236}">
                <a16:creationId xmlns:a16="http://schemas.microsoft.com/office/drawing/2014/main" id="{41355B87-2FEA-40E4-BD13-935B61FE974C}"/>
              </a:ext>
            </a:extLst>
          </p:cNvPr>
          <p:cNvGrpSpPr/>
          <p:nvPr/>
        </p:nvGrpSpPr>
        <p:grpSpPr>
          <a:xfrm>
            <a:off x="0" y="904875"/>
            <a:ext cx="9172575" cy="5480195"/>
            <a:chOff x="0" y="803274"/>
            <a:chExt cx="10394601" cy="6210300"/>
          </a:xfrm>
        </p:grpSpPr>
        <p:pic>
          <p:nvPicPr>
            <p:cNvPr id="4" name="Afbeelding 3">
              <a:extLst>
                <a:ext uri="{FF2B5EF4-FFF2-40B4-BE49-F238E27FC236}">
                  <a16:creationId xmlns:a16="http://schemas.microsoft.com/office/drawing/2014/main" id="{5CB40EB3-EF02-4720-BB6C-71EA7A6CEC74}"/>
                </a:ext>
              </a:extLst>
            </p:cNvPr>
            <p:cNvPicPr>
              <a:picLocks noChangeAspect="1"/>
            </p:cNvPicPr>
            <p:nvPr/>
          </p:nvPicPr>
          <p:blipFill>
            <a:blip r:embed="rId3"/>
            <a:stretch>
              <a:fillRect/>
            </a:stretch>
          </p:blipFill>
          <p:spPr>
            <a:xfrm>
              <a:off x="0" y="803274"/>
              <a:ext cx="7848600" cy="5553075"/>
            </a:xfrm>
            <a:prstGeom prst="rect">
              <a:avLst/>
            </a:prstGeom>
          </p:spPr>
        </p:pic>
        <p:pic>
          <p:nvPicPr>
            <p:cNvPr id="8" name="Afbeelding 7">
              <a:extLst>
                <a:ext uri="{FF2B5EF4-FFF2-40B4-BE49-F238E27FC236}">
                  <a16:creationId xmlns:a16="http://schemas.microsoft.com/office/drawing/2014/main" id="{2532FBA0-9412-40C8-AB8D-FE4A591E17A0}"/>
                </a:ext>
              </a:extLst>
            </p:cNvPr>
            <p:cNvPicPr>
              <a:picLocks noChangeAspect="1"/>
            </p:cNvPicPr>
            <p:nvPr/>
          </p:nvPicPr>
          <p:blipFill>
            <a:blip r:embed="rId4"/>
            <a:stretch>
              <a:fillRect/>
            </a:stretch>
          </p:blipFill>
          <p:spPr>
            <a:xfrm>
              <a:off x="7889526" y="803274"/>
              <a:ext cx="2505075" cy="6210300"/>
            </a:xfrm>
            <a:prstGeom prst="rect">
              <a:avLst/>
            </a:prstGeom>
          </p:spPr>
        </p:pic>
      </p:grpSp>
      <p:sp>
        <p:nvSpPr>
          <p:cNvPr id="11" name="Titel 1">
            <a:extLst>
              <a:ext uri="{FF2B5EF4-FFF2-40B4-BE49-F238E27FC236}">
                <a16:creationId xmlns:a16="http://schemas.microsoft.com/office/drawing/2014/main" id="{E3E420CF-EEDE-482C-98DA-9B89DEB9B98A}"/>
              </a:ext>
            </a:extLst>
          </p:cNvPr>
          <p:cNvSpPr txBox="1">
            <a:spLocks/>
          </p:cNvSpPr>
          <p:nvPr/>
        </p:nvSpPr>
        <p:spPr>
          <a:xfrm>
            <a:off x="2295525" y="60325"/>
            <a:ext cx="13771888" cy="6810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1600" dirty="0"/>
              <a:t>Andere 0,5 fte aanstelling is bij domein Installatie</a:t>
            </a:r>
          </a:p>
          <a:p>
            <a:r>
              <a:rPr lang="nl-NL" sz="1600" dirty="0"/>
              <a:t>Onderstaand overzicht is daardoor niet volledig. </a:t>
            </a:r>
          </a:p>
        </p:txBody>
      </p:sp>
    </p:spTree>
    <p:extLst>
      <p:ext uri="{BB962C8B-B14F-4D97-AF65-F5344CB8AC3E}">
        <p14:creationId xmlns:p14="http://schemas.microsoft.com/office/powerpoint/2010/main" val="38529672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64735" y="465138"/>
            <a:ext cx="11090246" cy="2387600"/>
          </a:xfrm>
        </p:spPr>
        <p:txBody>
          <a:bodyPr>
            <a:noAutofit/>
          </a:bodyPr>
          <a:lstStyle/>
          <a:p>
            <a:r>
              <a:rPr lang="nl-NL" sz="5400" dirty="0"/>
              <a:t>7. Taken</a:t>
            </a:r>
            <a:br>
              <a:rPr lang="nl-NL" sz="5400" dirty="0"/>
            </a:br>
            <a:r>
              <a:rPr lang="nl-NL" sz="5400" dirty="0"/>
              <a:t>Projecteigenaar + Projectbegeleider</a:t>
            </a:r>
          </a:p>
        </p:txBody>
      </p:sp>
      <p:sp>
        <p:nvSpPr>
          <p:cNvPr id="3" name="Ondertitel 2"/>
          <p:cNvSpPr>
            <a:spLocks noGrp="1"/>
          </p:cNvSpPr>
          <p:nvPr>
            <p:ph type="subTitle" idx="1"/>
          </p:nvPr>
        </p:nvSpPr>
        <p:spPr>
          <a:xfrm>
            <a:off x="1524000" y="2944813"/>
            <a:ext cx="9144000" cy="1655762"/>
          </a:xfrm>
        </p:spPr>
        <p:txBody>
          <a:bodyPr/>
          <a:lstStyle/>
          <a:p>
            <a:r>
              <a:rPr lang="nl-NL" dirty="0"/>
              <a:t>Engineering &amp; Mechatronica</a:t>
            </a:r>
          </a:p>
        </p:txBody>
      </p:sp>
      <p:pic>
        <p:nvPicPr>
          <p:cNvPr id="5" name="Tijdelijke aanduiding voor inhoud 6">
            <a:extLst>
              <a:ext uri="{FF2B5EF4-FFF2-40B4-BE49-F238E27FC236}">
                <a16:creationId xmlns:a16="http://schemas.microsoft.com/office/drawing/2014/main" id="{4113893F-E5E0-403C-97CE-87EABB5DBE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a:prstGeom prst="rect">
            <a:avLst/>
          </a:prstGeom>
        </p:spPr>
      </p:pic>
      <p:sp>
        <p:nvSpPr>
          <p:cNvPr id="6" name="Rechthoek 5">
            <a:extLst>
              <a:ext uri="{FF2B5EF4-FFF2-40B4-BE49-F238E27FC236}">
                <a16:creationId xmlns:a16="http://schemas.microsoft.com/office/drawing/2014/main" id="{FD7E09E7-2D70-48B5-AA4E-B6AB3C1B4531}"/>
              </a:ext>
            </a:extLst>
          </p:cNvPr>
          <p:cNvSpPr/>
          <p:nvPr/>
        </p:nvSpPr>
        <p:spPr>
          <a:xfrm>
            <a:off x="0" y="0"/>
            <a:ext cx="889233" cy="6858000"/>
          </a:xfrm>
          <a:prstGeom prst="rect">
            <a:avLst/>
          </a:prstGeom>
          <a:solidFill>
            <a:srgbClr val="10A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itel 1">
            <a:extLst>
              <a:ext uri="{FF2B5EF4-FFF2-40B4-BE49-F238E27FC236}">
                <a16:creationId xmlns:a16="http://schemas.microsoft.com/office/drawing/2014/main" id="{5AAAEA2D-16D8-4B23-9E09-0B7A0A55F90E}"/>
              </a:ext>
            </a:extLst>
          </p:cNvPr>
          <p:cNvSpPr txBox="1">
            <a:spLocks/>
          </p:cNvSpPr>
          <p:nvPr/>
        </p:nvSpPr>
        <p:spPr>
          <a:xfrm>
            <a:off x="113601" y="5914240"/>
            <a:ext cx="851133" cy="864065"/>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nl-NL" b="1" dirty="0">
                <a:solidFill>
                  <a:schemeClr val="bg1"/>
                </a:solidFill>
              </a:rPr>
              <a:t>7.</a:t>
            </a:r>
          </a:p>
        </p:txBody>
      </p:sp>
    </p:spTree>
    <p:extLst>
      <p:ext uri="{BB962C8B-B14F-4D97-AF65-F5344CB8AC3E}">
        <p14:creationId xmlns:p14="http://schemas.microsoft.com/office/powerpoint/2010/main" val="21947173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ndertitel 2"/>
          <p:cNvSpPr>
            <a:spLocks noGrp="1"/>
          </p:cNvSpPr>
          <p:nvPr>
            <p:ph type="subTitle" idx="1"/>
          </p:nvPr>
        </p:nvSpPr>
        <p:spPr>
          <a:xfrm>
            <a:off x="343949" y="251670"/>
            <a:ext cx="10324051" cy="6400800"/>
          </a:xfrm>
        </p:spPr>
        <p:txBody>
          <a:bodyPr>
            <a:normAutofit fontScale="92500" lnSpcReduction="10000"/>
          </a:bodyPr>
          <a:lstStyle/>
          <a:p>
            <a:pPr indent="228600" algn="l">
              <a:lnSpc>
                <a:spcPct val="107000"/>
              </a:lnSpc>
              <a:spcAft>
                <a:spcPts val="800"/>
              </a:spcAft>
            </a:pPr>
            <a:r>
              <a:rPr lang="nl-NL"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FUNCTIEBESCHRIJVING PROJECTEIGENAAR</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nl-NL" sz="1100" dirty="0">
                <a:effectLst/>
                <a:latin typeface="Calibri" panose="020F0502020204030204" pitchFamily="34" charset="0"/>
                <a:ea typeface="Calibri" panose="020F0502020204030204" pitchFamily="34" charset="0"/>
                <a:cs typeface="Times New Roman" panose="02020603050405020304" pitchFamily="18" charset="0"/>
              </a:rPr>
              <a:t>De docentfunctie van projecteigenaar is nieuw in het team EM. Om een eenduidig beeld te geven van de werkzaamheden en verantwoording van de projecteigenaar staan hieronder de belangrijkste taken beschreven.</a:t>
            </a:r>
          </a:p>
          <a:p>
            <a:pPr algn="l"/>
            <a:br>
              <a:rPr lang="nl-NL" sz="1100" b="1" dirty="0">
                <a:solidFill>
                  <a:srgbClr val="10A68B"/>
                </a:solidFill>
                <a:effectLst/>
                <a:latin typeface="Calibri" panose="020F0502020204030204" pitchFamily="34" charset="0"/>
                <a:ea typeface="Calibri" panose="020F0502020204030204" pitchFamily="34" charset="0"/>
                <a:cs typeface="Times New Roman" panose="02020603050405020304" pitchFamily="18" charset="0"/>
              </a:rPr>
            </a:br>
            <a:r>
              <a:rPr lang="nl-NL" sz="1100" b="1" dirty="0">
                <a:solidFill>
                  <a:srgbClr val="10A68B"/>
                </a:solidFill>
                <a:effectLst/>
                <a:latin typeface="Calibri" panose="020F0502020204030204" pitchFamily="34" charset="0"/>
                <a:ea typeface="Calibri" panose="020F0502020204030204" pitchFamily="34" charset="0"/>
                <a:cs typeface="Times New Roman" panose="02020603050405020304" pitchFamily="18" charset="0"/>
              </a:rPr>
              <a:t>De Projecteigenaar zorgt:</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buFont typeface="Symbol" panose="05050102010706020507" pitchFamily="18" charset="2"/>
              <a:buChar char=""/>
            </a:pPr>
            <a:r>
              <a:rPr lang="nl-NL" sz="1100" b="1" dirty="0">
                <a:effectLst/>
                <a:latin typeface="Calibri" panose="020F0502020204030204" pitchFamily="34" charset="0"/>
                <a:ea typeface="Calibri" panose="020F0502020204030204" pitchFamily="34" charset="0"/>
                <a:cs typeface="Times New Roman" panose="02020603050405020304" pitchFamily="18" charset="0"/>
              </a:rPr>
              <a:t>Voorafgaand</a:t>
            </a:r>
            <a:r>
              <a:rPr lang="nl-NL" sz="1100" dirty="0">
                <a:effectLst/>
                <a:latin typeface="Calibri" panose="020F0502020204030204" pitchFamily="34" charset="0"/>
                <a:ea typeface="Calibri" panose="020F0502020204030204" pitchFamily="34" charset="0"/>
                <a:cs typeface="Times New Roman" panose="02020603050405020304" pitchFamily="18" charset="0"/>
              </a:rPr>
              <a:t> aan de projectperiode voor:</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een complete en actuele projectopdracht voor de studenten</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de uitwerking van de deelopdrachten in samenwerking met de vakdocenten</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afstemming van ondersteunende theorie met de betrokken docenten</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afstemming voor de praktijkcomponent met docenten en instructeurs</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aanwezigheid van materialen en middelen</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verdeling van studenten in projectgroepen (i.o.m. de studenten)</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inkoop en kostenbeheersing benodigde materialen en middelen</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draaiboek uitvoering project waarin alle afspraken en planningen zijn vastgelegd</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eventuele werving van externe opdrachtgevers in samenwerking met de Duurzaamheidsfabriek en Domeinleider</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gastlessen en excursies voor de projectperiode verzinnen</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ingerichte leeromgeving in It’s Learning</a:t>
            </a:r>
          </a:p>
          <a:p>
            <a:pPr marL="342900" lvl="0" indent="-342900" algn="l">
              <a:buFont typeface="Symbol" panose="05050102010706020507" pitchFamily="18" charset="2"/>
              <a:buChar char=""/>
            </a:pPr>
            <a:r>
              <a:rPr lang="nl-NL" sz="1100" b="1" dirty="0">
                <a:effectLst/>
                <a:latin typeface="Calibri" panose="020F0502020204030204" pitchFamily="34" charset="0"/>
                <a:ea typeface="Calibri" panose="020F0502020204030204" pitchFamily="34" charset="0"/>
                <a:cs typeface="Times New Roman" panose="02020603050405020304" pitchFamily="18" charset="0"/>
              </a:rPr>
              <a:t>Tijdens</a:t>
            </a:r>
            <a:r>
              <a:rPr lang="nl-NL" sz="1100" dirty="0">
                <a:effectLst/>
                <a:latin typeface="Calibri" panose="020F0502020204030204" pitchFamily="34" charset="0"/>
                <a:ea typeface="Calibri" panose="020F0502020204030204" pitchFamily="34" charset="0"/>
                <a:cs typeface="Times New Roman" panose="02020603050405020304" pitchFamily="18" charset="0"/>
              </a:rPr>
              <a:t> de projectperiode voor</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begeleiding van de studenten in samenwerking met de projectbegeleiders</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overleg voeren met de projectbegeleiders en vakdocenten om controle te houden op:</a:t>
            </a:r>
          </a:p>
          <a:p>
            <a:pPr marL="1143000" lvl="2" indent="-228600" algn="l">
              <a:buFont typeface="Wingdings" panose="05000000000000000000" pitchFamily="2" charset="2"/>
              <a:buChar char=""/>
            </a:pPr>
            <a:r>
              <a:rPr lang="nl-NL" sz="1100" dirty="0">
                <a:effectLst/>
                <a:latin typeface="Calibri" panose="020F0502020204030204" pitchFamily="34" charset="0"/>
                <a:ea typeface="Calibri" panose="020F0502020204030204" pitchFamily="34" charset="0"/>
                <a:cs typeface="Times New Roman" panose="02020603050405020304" pitchFamily="18" charset="0"/>
              </a:rPr>
              <a:t>de voortgang van de projectgroepen</a:t>
            </a:r>
          </a:p>
          <a:p>
            <a:pPr marL="1143000" lvl="2" indent="-228600" algn="l">
              <a:buFont typeface="Wingdings" panose="05000000000000000000" pitchFamily="2" charset="2"/>
              <a:buChar char=""/>
            </a:pPr>
            <a:r>
              <a:rPr lang="nl-NL" sz="1100" dirty="0">
                <a:effectLst/>
                <a:latin typeface="Calibri" panose="020F0502020204030204" pitchFamily="34" charset="0"/>
                <a:ea typeface="Calibri" panose="020F0502020204030204" pitchFamily="34" charset="0"/>
                <a:cs typeface="Times New Roman" panose="02020603050405020304" pitchFamily="18" charset="0"/>
              </a:rPr>
              <a:t>de planning, en het eventuele bijstellen hiervan</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controle dat tussentijdse beoordelingen van deelproducten (i.o.m. docenten en instructeurs) worden gedaan</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beschikbaarheid van machines en gereedschappen</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budget controle en beheer</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probleemoplossingen bij onvoorziene gebeurtenissen</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gastlessen en excursies voor de projectperiode organiseren</a:t>
            </a:r>
          </a:p>
          <a:p>
            <a:pPr marL="342900" lvl="0" indent="-342900" algn="l">
              <a:buFont typeface="Symbol" panose="05050102010706020507" pitchFamily="18" charset="2"/>
              <a:buChar char=""/>
            </a:pPr>
            <a:r>
              <a:rPr lang="nl-NL" sz="1100" b="1" dirty="0">
                <a:effectLst/>
                <a:latin typeface="Calibri" panose="020F0502020204030204" pitchFamily="34" charset="0"/>
                <a:ea typeface="Calibri" panose="020F0502020204030204" pitchFamily="34" charset="0"/>
                <a:cs typeface="Times New Roman" panose="02020603050405020304" pitchFamily="18" charset="0"/>
              </a:rPr>
              <a:t>Na afloop</a:t>
            </a:r>
            <a:r>
              <a:rPr lang="nl-NL" sz="1100" dirty="0">
                <a:effectLst/>
                <a:latin typeface="Calibri" panose="020F0502020204030204" pitchFamily="34" charset="0"/>
                <a:ea typeface="Calibri" panose="020F0502020204030204" pitchFamily="34" charset="0"/>
                <a:cs typeface="Times New Roman" panose="02020603050405020304" pitchFamily="18" charset="0"/>
              </a:rPr>
              <a:t> van de projectperiode voor</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evaluatie uitvoeren over alle project aspecten, en dit vastleggen</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bijstelling van het draaiboek project t.b.v. projectuitvoer ander schooljaar</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bijstelling van de projectopdracht</a:t>
            </a:r>
          </a:p>
        </p:txBody>
      </p:sp>
      <p:pic>
        <p:nvPicPr>
          <p:cNvPr id="5" name="Tijdelijke aanduiding voor inhoud 6">
            <a:extLst>
              <a:ext uri="{FF2B5EF4-FFF2-40B4-BE49-F238E27FC236}">
                <a16:creationId xmlns:a16="http://schemas.microsoft.com/office/drawing/2014/main" id="{4113893F-E5E0-403C-97CE-87EABB5DBE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a:prstGeom prst="rect">
            <a:avLst/>
          </a:prstGeom>
        </p:spPr>
      </p:pic>
      <p:sp>
        <p:nvSpPr>
          <p:cNvPr id="7" name="Titel 1">
            <a:extLst>
              <a:ext uri="{FF2B5EF4-FFF2-40B4-BE49-F238E27FC236}">
                <a16:creationId xmlns:a16="http://schemas.microsoft.com/office/drawing/2014/main" id="{5AAAEA2D-16D8-4B23-9E09-0B7A0A55F90E}"/>
              </a:ext>
            </a:extLst>
          </p:cNvPr>
          <p:cNvSpPr txBox="1">
            <a:spLocks/>
          </p:cNvSpPr>
          <p:nvPr/>
        </p:nvSpPr>
        <p:spPr>
          <a:xfrm>
            <a:off x="113601" y="5914240"/>
            <a:ext cx="851133" cy="864065"/>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nl-NL" b="1" dirty="0">
                <a:solidFill>
                  <a:schemeClr val="bg1"/>
                </a:solidFill>
              </a:rPr>
              <a:t>7.</a:t>
            </a:r>
          </a:p>
        </p:txBody>
      </p:sp>
    </p:spTree>
    <p:extLst>
      <p:ext uri="{BB962C8B-B14F-4D97-AF65-F5344CB8AC3E}">
        <p14:creationId xmlns:p14="http://schemas.microsoft.com/office/powerpoint/2010/main" val="2921078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30826" y="60325"/>
            <a:ext cx="10515600" cy="558800"/>
          </a:xfrm>
        </p:spPr>
        <p:txBody>
          <a:bodyPr>
            <a:normAutofit/>
          </a:bodyPr>
          <a:lstStyle/>
          <a:p>
            <a:pPr algn="ctr"/>
            <a:r>
              <a:rPr lang="nl-NL" sz="2400" b="1" dirty="0">
                <a:solidFill>
                  <a:srgbClr val="10A48A"/>
                </a:solidFill>
              </a:rPr>
              <a:t>Leeswijzer Jaartaakoverzicht (1 van 2)</a:t>
            </a:r>
          </a:p>
        </p:txBody>
      </p:sp>
      <p:pic>
        <p:nvPicPr>
          <p:cNvPr id="7" name="Tijdelijke aanduiding voor inhoud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p:spPr>
      </p:pic>
      <p:grpSp>
        <p:nvGrpSpPr>
          <p:cNvPr id="4" name="Groep 3"/>
          <p:cNvGrpSpPr/>
          <p:nvPr/>
        </p:nvGrpSpPr>
        <p:grpSpPr>
          <a:xfrm>
            <a:off x="0" y="739776"/>
            <a:ext cx="9692802" cy="5610225"/>
            <a:chOff x="0" y="0"/>
            <a:chExt cx="13320395" cy="8667750"/>
          </a:xfrm>
        </p:grpSpPr>
        <p:pic>
          <p:nvPicPr>
            <p:cNvPr id="5" name="Afbeelding 4"/>
            <p:cNvPicPr>
              <a:picLocks noChangeAspect="1"/>
            </p:cNvPicPr>
            <p:nvPr/>
          </p:nvPicPr>
          <p:blipFill rotWithShape="1">
            <a:blip r:embed="rId3">
              <a:extLst>
                <a:ext uri="{28A0092B-C50C-407E-A947-70E740481C1C}">
                  <a14:useLocalDpi xmlns:a14="http://schemas.microsoft.com/office/drawing/2010/main" val="0"/>
                </a:ext>
              </a:extLst>
            </a:blip>
            <a:srcRect r="29256"/>
            <a:stretch/>
          </p:blipFill>
          <p:spPr bwMode="auto">
            <a:xfrm>
              <a:off x="38100" y="5962650"/>
              <a:ext cx="9370060" cy="2705100"/>
            </a:xfrm>
            <a:prstGeom prst="rect">
              <a:avLst/>
            </a:prstGeom>
            <a:ln>
              <a:noFill/>
            </a:ln>
            <a:extLst>
              <a:ext uri="{53640926-AAD7-44D8-BBD7-CCE9431645EC}">
                <a14:shadowObscured xmlns:a14="http://schemas.microsoft.com/office/drawing/2010/main"/>
              </a:ext>
            </a:extLst>
          </p:spPr>
        </p:pic>
        <p:pic>
          <p:nvPicPr>
            <p:cNvPr id="6" name="Afbeelding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3320395" cy="6759575"/>
            </a:xfrm>
            <a:prstGeom prst="rect">
              <a:avLst/>
            </a:prstGeom>
          </p:spPr>
        </p:pic>
      </p:grpSp>
      <p:sp>
        <p:nvSpPr>
          <p:cNvPr id="9" name="Tekstvak 8"/>
          <p:cNvSpPr txBox="1">
            <a:spLocks/>
          </p:cNvSpPr>
          <p:nvPr/>
        </p:nvSpPr>
        <p:spPr>
          <a:xfrm>
            <a:off x="9720527" y="739776"/>
            <a:ext cx="2471474" cy="6118224"/>
          </a:xfrm>
          <a:prstGeom prst="rect">
            <a:avLst/>
          </a:prstGeom>
          <a:noFill/>
          <a:ln>
            <a:solidFill>
              <a:schemeClr val="tx1"/>
            </a:solidFill>
          </a:ln>
        </p:spPr>
        <p:txBody>
          <a:bodyPr wrap="square" rtlCol="0">
            <a:noAutofit/>
          </a:bodyPr>
          <a:lstStyle/>
          <a:p>
            <a:r>
              <a:rPr lang="nl-NL" sz="1200" dirty="0"/>
              <a:t>Uitleg Jaartaak</a:t>
            </a:r>
          </a:p>
          <a:p>
            <a:endParaRPr lang="nl-NL" sz="1200" dirty="0"/>
          </a:p>
          <a:p>
            <a:r>
              <a:rPr lang="nl-NL" sz="1200" b="1" dirty="0"/>
              <a:t>&gt; Contacttijd</a:t>
            </a:r>
            <a:endParaRPr lang="nl-NL" sz="1200" dirty="0"/>
          </a:p>
          <a:p>
            <a:r>
              <a:rPr lang="nl-NL" sz="1200" dirty="0"/>
              <a:t>Hier staan al je lesactiviteiten per periode weergegeven. </a:t>
            </a:r>
          </a:p>
          <a:p>
            <a:r>
              <a:rPr lang="nl-NL" sz="1200" dirty="0"/>
              <a:t> </a:t>
            </a:r>
          </a:p>
          <a:p>
            <a:r>
              <a:rPr lang="nl-NL" sz="1200" b="1" dirty="0"/>
              <a:t>&gt; Overige onderwijstijd</a:t>
            </a:r>
            <a:br>
              <a:rPr lang="nl-NL" sz="1200" b="1" dirty="0"/>
            </a:br>
            <a:r>
              <a:rPr lang="nl-NL" sz="1200" dirty="0"/>
              <a:t>Hier staan de activiteiten die geen lessen zijn, maar wel contact met studenten bevat. </a:t>
            </a:r>
          </a:p>
          <a:p>
            <a:r>
              <a:rPr lang="nl-NL" sz="1200" dirty="0"/>
              <a:t>Ook staat hier je totale Voorbereiding Nazorg per periode en het jaar. </a:t>
            </a:r>
          </a:p>
          <a:p>
            <a:r>
              <a:rPr lang="nl-NL" sz="1200" i="1" dirty="0"/>
              <a:t> </a:t>
            </a:r>
            <a:endParaRPr lang="nl-NL" sz="1200" dirty="0"/>
          </a:p>
          <a:p>
            <a:r>
              <a:rPr lang="nl-NL" sz="1200" b="1" dirty="0"/>
              <a:t>&gt; Overige tijd</a:t>
            </a:r>
            <a:br>
              <a:rPr lang="nl-NL" sz="1200" b="1" dirty="0"/>
            </a:br>
            <a:r>
              <a:rPr lang="nl-NL" sz="1200" dirty="0"/>
              <a:t>Hier staan diverse  niet contacttijd gebonden taken. Op de volgende slides staat per onderdeel een toelichting wat de taak / klus inhoudt.</a:t>
            </a:r>
          </a:p>
          <a:p>
            <a:r>
              <a:rPr lang="nl-NL" sz="1200" dirty="0"/>
              <a:t> </a:t>
            </a:r>
          </a:p>
          <a:p>
            <a:r>
              <a:rPr lang="nl-NL" sz="1200" b="1" dirty="0"/>
              <a:t>&gt; Teamscholing</a:t>
            </a:r>
            <a:br>
              <a:rPr lang="nl-NL" sz="1200" b="1" dirty="0"/>
            </a:br>
            <a:r>
              <a:rPr lang="nl-NL" sz="1200" dirty="0"/>
              <a:t>Hier staat je berekende uren voor deskundigheidsbevordering op basis van je </a:t>
            </a:r>
            <a:r>
              <a:rPr lang="nl-NL" sz="1200" dirty="0" err="1"/>
              <a:t>aantalling</a:t>
            </a:r>
            <a:r>
              <a:rPr lang="nl-NL" sz="1200" dirty="0"/>
              <a:t> (FTE). Bij sommige staat hier ook benoemd dat ze nieuwe collega’s begeleiden. </a:t>
            </a:r>
          </a:p>
          <a:p>
            <a:r>
              <a:rPr lang="nl-NL" sz="1200" dirty="0"/>
              <a:t> </a:t>
            </a:r>
          </a:p>
        </p:txBody>
      </p:sp>
    </p:spTree>
    <p:extLst>
      <p:ext uri="{BB962C8B-B14F-4D97-AF65-F5344CB8AC3E}">
        <p14:creationId xmlns:p14="http://schemas.microsoft.com/office/powerpoint/2010/main" val="34881455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ndertitel 2"/>
          <p:cNvSpPr>
            <a:spLocks noGrp="1"/>
          </p:cNvSpPr>
          <p:nvPr>
            <p:ph type="subTitle" idx="1"/>
          </p:nvPr>
        </p:nvSpPr>
        <p:spPr>
          <a:xfrm>
            <a:off x="343949" y="251670"/>
            <a:ext cx="10324051" cy="6400800"/>
          </a:xfrm>
        </p:spPr>
        <p:txBody>
          <a:bodyPr>
            <a:normAutofit/>
          </a:bodyPr>
          <a:lstStyle/>
          <a:p>
            <a:pPr indent="228600" algn="l">
              <a:lnSpc>
                <a:spcPct val="107000"/>
              </a:lnSpc>
              <a:spcAft>
                <a:spcPts val="800"/>
              </a:spcAft>
            </a:pPr>
            <a:r>
              <a:rPr lang="nl-NL"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FUNCTIEBESCHRIJVING PROJECTBEGELEIDER</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nl-NL" sz="1100" dirty="0">
                <a:effectLst/>
                <a:latin typeface="Calibri" panose="020F0502020204030204" pitchFamily="34" charset="0"/>
                <a:ea typeface="Calibri" panose="020F0502020204030204" pitchFamily="34" charset="0"/>
                <a:cs typeface="Times New Roman" panose="02020603050405020304" pitchFamily="18" charset="0"/>
              </a:rPr>
              <a:t>Om een eenduidig beeld te geven van de werkzaamheden en verantwoording van de projectbegeleider (docent op het rooster bij het project) staan hieronder de belangrijkste taken beschreven.</a:t>
            </a:r>
          </a:p>
          <a:p>
            <a:pPr algn="l"/>
            <a:br>
              <a:rPr lang="nl-NL" sz="1100" b="1" dirty="0">
                <a:solidFill>
                  <a:srgbClr val="10A68B"/>
                </a:solidFill>
                <a:effectLst/>
                <a:latin typeface="Calibri" panose="020F0502020204030204" pitchFamily="34" charset="0"/>
                <a:ea typeface="Calibri" panose="020F0502020204030204" pitchFamily="34" charset="0"/>
                <a:cs typeface="Times New Roman" panose="02020603050405020304" pitchFamily="18" charset="0"/>
              </a:rPr>
            </a:br>
            <a:r>
              <a:rPr lang="nl-NL" sz="1100" b="1" dirty="0">
                <a:solidFill>
                  <a:srgbClr val="10A68B"/>
                </a:solidFill>
                <a:effectLst/>
                <a:latin typeface="Calibri" panose="020F0502020204030204" pitchFamily="34" charset="0"/>
                <a:ea typeface="Calibri" panose="020F0502020204030204" pitchFamily="34" charset="0"/>
                <a:cs typeface="Times New Roman" panose="02020603050405020304" pitchFamily="18" charset="0"/>
              </a:rPr>
              <a:t>De Projectbegeleider zorgt:</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buFont typeface="Symbol" panose="05050102010706020507" pitchFamily="18" charset="2"/>
              <a:buChar char=""/>
            </a:pPr>
            <a:r>
              <a:rPr lang="nl-NL" sz="1100" b="1" dirty="0">
                <a:effectLst/>
                <a:latin typeface="Calibri" panose="020F0502020204030204" pitchFamily="34" charset="0"/>
                <a:ea typeface="Calibri" panose="020F0502020204030204" pitchFamily="34" charset="0"/>
                <a:cs typeface="Times New Roman" panose="02020603050405020304" pitchFamily="18" charset="0"/>
              </a:rPr>
              <a:t>Voorafgaand</a:t>
            </a:r>
            <a:r>
              <a:rPr lang="nl-NL" sz="1100" dirty="0">
                <a:effectLst/>
                <a:latin typeface="Calibri" panose="020F0502020204030204" pitchFamily="34" charset="0"/>
                <a:ea typeface="Calibri" panose="020F0502020204030204" pitchFamily="34" charset="0"/>
                <a:cs typeface="Times New Roman" panose="02020603050405020304" pitchFamily="18" charset="0"/>
              </a:rPr>
              <a:t> aan de projectperiode voor:</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ondersteuning van de projecteigenaar bij de ontwikkeling van de projectopdracht</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aanwezigheid van materialen en middelen in samenspraak met de projectbegeleider</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advies bij het verdelen van studenten in projectgroepen (i.o.m. de studenten)</a:t>
            </a:r>
          </a:p>
          <a:p>
            <a:pPr marL="342900" lvl="0" indent="-342900" algn="l">
              <a:buFont typeface="Symbol" panose="05050102010706020507" pitchFamily="18" charset="2"/>
              <a:buChar char=""/>
            </a:pPr>
            <a:r>
              <a:rPr lang="nl-NL" sz="1100" b="1" dirty="0">
                <a:effectLst/>
                <a:latin typeface="Calibri" panose="020F0502020204030204" pitchFamily="34" charset="0"/>
                <a:ea typeface="Calibri" panose="020F0502020204030204" pitchFamily="34" charset="0"/>
                <a:cs typeface="Times New Roman" panose="02020603050405020304" pitchFamily="18" charset="0"/>
              </a:rPr>
              <a:t>Tijdens</a:t>
            </a:r>
            <a:r>
              <a:rPr lang="nl-NL" sz="1100" dirty="0">
                <a:effectLst/>
                <a:latin typeface="Calibri" panose="020F0502020204030204" pitchFamily="34" charset="0"/>
                <a:ea typeface="Calibri" panose="020F0502020204030204" pitchFamily="34" charset="0"/>
                <a:cs typeface="Times New Roman" panose="02020603050405020304" pitchFamily="18" charset="0"/>
              </a:rPr>
              <a:t> de projectperiode voor</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algehele projectbegeleiding van de studenten</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controle op:</a:t>
            </a:r>
          </a:p>
          <a:p>
            <a:pPr marL="1143000" lvl="2" indent="-228600" algn="l">
              <a:buFont typeface="Wingdings" panose="05000000000000000000" pitchFamily="2" charset="2"/>
              <a:buChar char=""/>
            </a:pPr>
            <a:r>
              <a:rPr lang="nl-NL" sz="1100" dirty="0">
                <a:effectLst/>
                <a:latin typeface="Calibri" panose="020F0502020204030204" pitchFamily="34" charset="0"/>
                <a:ea typeface="Calibri" panose="020F0502020204030204" pitchFamily="34" charset="0"/>
                <a:cs typeface="Times New Roman" panose="02020603050405020304" pitchFamily="18" charset="0"/>
              </a:rPr>
              <a:t>de voortgang van de projectgroepen</a:t>
            </a:r>
          </a:p>
          <a:p>
            <a:pPr marL="1143000" lvl="2" indent="-228600" algn="l">
              <a:buFont typeface="Wingdings" panose="05000000000000000000" pitchFamily="2" charset="2"/>
              <a:buChar char=""/>
            </a:pPr>
            <a:r>
              <a:rPr lang="nl-NL" sz="1100" dirty="0">
                <a:effectLst/>
                <a:latin typeface="Calibri" panose="020F0502020204030204" pitchFamily="34" charset="0"/>
                <a:ea typeface="Calibri" panose="020F0502020204030204" pitchFamily="34" charset="0"/>
                <a:cs typeface="Times New Roman" panose="02020603050405020304" pitchFamily="18" charset="0"/>
              </a:rPr>
              <a:t>de planning, en het eventuele bijstellen hiervan (i.o.m. projecteigenaar)</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controle dat tussentijdse beoordelingen van deelproducten (i.o.m. docenten en instructeurs) worden gedaan.</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beschikbaarheid van machines en gereedschappen (i.o.m. projecteigenaar)</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verantwoording van het beschikbare budget aan de projecteigenaar</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probleemoplossingen bij onvoorziene gebeurtenissen</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begeleiding van eventuele gastlessen en excursies</a:t>
            </a:r>
          </a:p>
          <a:p>
            <a:pPr marL="342900" lvl="0" indent="-342900" algn="l">
              <a:buFont typeface="Symbol" panose="05050102010706020507" pitchFamily="18" charset="2"/>
              <a:buChar char=""/>
            </a:pPr>
            <a:r>
              <a:rPr lang="nl-NL" sz="1100" b="1" dirty="0">
                <a:effectLst/>
                <a:latin typeface="Calibri" panose="020F0502020204030204" pitchFamily="34" charset="0"/>
                <a:ea typeface="Calibri" panose="020F0502020204030204" pitchFamily="34" charset="0"/>
                <a:cs typeface="Times New Roman" panose="02020603050405020304" pitchFamily="18" charset="0"/>
              </a:rPr>
              <a:t>Na afloop</a:t>
            </a:r>
            <a:r>
              <a:rPr lang="nl-NL" sz="1100" dirty="0">
                <a:effectLst/>
                <a:latin typeface="Calibri" panose="020F0502020204030204" pitchFamily="34" charset="0"/>
                <a:ea typeface="Calibri" panose="020F0502020204030204" pitchFamily="34" charset="0"/>
                <a:cs typeface="Times New Roman" panose="02020603050405020304" pitchFamily="18" charset="0"/>
              </a:rPr>
              <a:t> van de projectperiode voor</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eindbeoordeling van de projectgroepen/studenten (i.s.m. docenten)</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ondersteuning van de projecteigenaar bij de eindevaluatie</a:t>
            </a:r>
          </a:p>
          <a:p>
            <a:pPr marL="742950" lvl="1" indent="-285750" algn="l">
              <a:buFont typeface="Courier New" panose="02070309020205020404" pitchFamily="49" charset="0"/>
              <a:buChar char="o"/>
            </a:pPr>
            <a:r>
              <a:rPr lang="nl-NL" sz="1100" dirty="0">
                <a:effectLst/>
                <a:latin typeface="Calibri" panose="020F0502020204030204" pitchFamily="34" charset="0"/>
                <a:ea typeface="Calibri" panose="020F0502020204030204" pitchFamily="34" charset="0"/>
                <a:cs typeface="Times New Roman" panose="02020603050405020304" pitchFamily="18" charset="0"/>
              </a:rPr>
              <a:t>ondersteuning van de projecteigenaar in de bijstelling van de projectopdracht</a:t>
            </a:r>
          </a:p>
        </p:txBody>
      </p:sp>
      <p:pic>
        <p:nvPicPr>
          <p:cNvPr id="5" name="Tijdelijke aanduiding voor inhoud 6">
            <a:extLst>
              <a:ext uri="{FF2B5EF4-FFF2-40B4-BE49-F238E27FC236}">
                <a16:creationId xmlns:a16="http://schemas.microsoft.com/office/drawing/2014/main" id="{4113893F-E5E0-403C-97CE-87EABB5DBE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a:prstGeom prst="rect">
            <a:avLst/>
          </a:prstGeom>
        </p:spPr>
      </p:pic>
      <p:sp>
        <p:nvSpPr>
          <p:cNvPr id="7" name="Titel 1">
            <a:extLst>
              <a:ext uri="{FF2B5EF4-FFF2-40B4-BE49-F238E27FC236}">
                <a16:creationId xmlns:a16="http://schemas.microsoft.com/office/drawing/2014/main" id="{5AAAEA2D-16D8-4B23-9E09-0B7A0A55F90E}"/>
              </a:ext>
            </a:extLst>
          </p:cNvPr>
          <p:cNvSpPr txBox="1">
            <a:spLocks/>
          </p:cNvSpPr>
          <p:nvPr/>
        </p:nvSpPr>
        <p:spPr>
          <a:xfrm>
            <a:off x="113601" y="5914240"/>
            <a:ext cx="851133" cy="864065"/>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nl-NL" b="1" dirty="0">
                <a:solidFill>
                  <a:schemeClr val="bg1"/>
                </a:solidFill>
              </a:rPr>
              <a:t>7.</a:t>
            </a:r>
          </a:p>
        </p:txBody>
      </p:sp>
    </p:spTree>
    <p:extLst>
      <p:ext uri="{BB962C8B-B14F-4D97-AF65-F5344CB8AC3E}">
        <p14:creationId xmlns:p14="http://schemas.microsoft.com/office/powerpoint/2010/main" val="1265455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30826" y="60325"/>
            <a:ext cx="10515600" cy="558800"/>
          </a:xfrm>
        </p:spPr>
        <p:txBody>
          <a:bodyPr>
            <a:normAutofit/>
          </a:bodyPr>
          <a:lstStyle/>
          <a:p>
            <a:pPr algn="ctr"/>
            <a:r>
              <a:rPr lang="nl-NL" sz="2400" b="1" dirty="0">
                <a:solidFill>
                  <a:srgbClr val="10A48A"/>
                </a:solidFill>
              </a:rPr>
              <a:t>Leeswijzer Jaartaakoverzicht (2 van 2)</a:t>
            </a:r>
          </a:p>
        </p:txBody>
      </p:sp>
      <p:pic>
        <p:nvPicPr>
          <p:cNvPr id="7" name="Tijdelijke aanduiding voor inhoud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p:spPr>
      </p:pic>
      <p:grpSp>
        <p:nvGrpSpPr>
          <p:cNvPr id="4" name="Groep 3"/>
          <p:cNvGrpSpPr/>
          <p:nvPr/>
        </p:nvGrpSpPr>
        <p:grpSpPr>
          <a:xfrm>
            <a:off x="0" y="739776"/>
            <a:ext cx="9692802" cy="5610225"/>
            <a:chOff x="0" y="0"/>
            <a:chExt cx="13320395" cy="8667750"/>
          </a:xfrm>
        </p:grpSpPr>
        <p:pic>
          <p:nvPicPr>
            <p:cNvPr id="5" name="Afbeelding 4"/>
            <p:cNvPicPr>
              <a:picLocks noChangeAspect="1"/>
            </p:cNvPicPr>
            <p:nvPr/>
          </p:nvPicPr>
          <p:blipFill rotWithShape="1">
            <a:blip r:embed="rId3">
              <a:extLst>
                <a:ext uri="{28A0092B-C50C-407E-A947-70E740481C1C}">
                  <a14:useLocalDpi xmlns:a14="http://schemas.microsoft.com/office/drawing/2010/main" val="0"/>
                </a:ext>
              </a:extLst>
            </a:blip>
            <a:srcRect r="29256"/>
            <a:stretch/>
          </p:blipFill>
          <p:spPr bwMode="auto">
            <a:xfrm>
              <a:off x="38100" y="5962650"/>
              <a:ext cx="9370060" cy="2705100"/>
            </a:xfrm>
            <a:prstGeom prst="rect">
              <a:avLst/>
            </a:prstGeom>
            <a:ln>
              <a:noFill/>
            </a:ln>
            <a:extLst>
              <a:ext uri="{53640926-AAD7-44D8-BBD7-CCE9431645EC}">
                <a14:shadowObscured xmlns:a14="http://schemas.microsoft.com/office/drawing/2010/main"/>
              </a:ext>
            </a:extLst>
          </p:spPr>
        </p:pic>
        <p:pic>
          <p:nvPicPr>
            <p:cNvPr id="6" name="Afbeelding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3320395" cy="6759575"/>
            </a:xfrm>
            <a:prstGeom prst="rect">
              <a:avLst/>
            </a:prstGeom>
          </p:spPr>
        </p:pic>
      </p:grpSp>
      <p:sp>
        <p:nvSpPr>
          <p:cNvPr id="9" name="Tekstvak 8"/>
          <p:cNvSpPr txBox="1">
            <a:spLocks/>
          </p:cNvSpPr>
          <p:nvPr/>
        </p:nvSpPr>
        <p:spPr>
          <a:xfrm>
            <a:off x="9720527" y="739776"/>
            <a:ext cx="2471474" cy="6118224"/>
          </a:xfrm>
          <a:prstGeom prst="rect">
            <a:avLst/>
          </a:prstGeom>
          <a:noFill/>
          <a:ln>
            <a:solidFill>
              <a:schemeClr val="tx1"/>
            </a:solidFill>
          </a:ln>
        </p:spPr>
        <p:txBody>
          <a:bodyPr wrap="square" rtlCol="0">
            <a:noAutofit/>
          </a:bodyPr>
          <a:lstStyle/>
          <a:p>
            <a:r>
              <a:rPr lang="nl-NL" sz="1200" b="1" u="sng" dirty="0"/>
              <a:t>Uitleg Jaartaak</a:t>
            </a:r>
          </a:p>
          <a:p>
            <a:endParaRPr lang="nl-NL" sz="1200" dirty="0"/>
          </a:p>
          <a:p>
            <a:endParaRPr lang="nl-NL" sz="1200" dirty="0"/>
          </a:p>
          <a:p>
            <a:r>
              <a:rPr lang="nl-NL" sz="1200" b="1" dirty="0"/>
              <a:t>&gt; Totaal</a:t>
            </a:r>
            <a:br>
              <a:rPr lang="nl-NL" sz="1200" b="1" dirty="0"/>
            </a:br>
            <a:r>
              <a:rPr lang="nl-NL" sz="1200" dirty="0"/>
              <a:t>Hier vind je de totale inzet per  periode en het jaar. Hier kun je terug zien hoe je inzet over het jaar is verdeeld. Vrijwel overal zie je een grotere inzet in periode 1 en 2. En een lagere inzet in periode 3 en 4. Dan zijn er meer groepen op BPV. </a:t>
            </a:r>
          </a:p>
          <a:p>
            <a:r>
              <a:rPr lang="nl-NL" sz="1200" dirty="0"/>
              <a:t> </a:t>
            </a:r>
          </a:p>
          <a:p>
            <a:r>
              <a:rPr lang="nl-NL" sz="1200" dirty="0"/>
              <a:t>Staat er een positief getal, dan betekent dit dat je meer ingezet kunt worden. Een negatief getal is teveel ingezet.  </a:t>
            </a:r>
          </a:p>
          <a:p>
            <a:r>
              <a:rPr lang="nl-NL" sz="1200" i="1" dirty="0"/>
              <a:t>Een waarde van + 40 tot -40 is acceptabel omdat alle urenberekening in de praktijk anders uitpakken per persoon</a:t>
            </a:r>
            <a:endParaRPr lang="nl-NL" sz="1200" dirty="0"/>
          </a:p>
        </p:txBody>
      </p:sp>
    </p:spTree>
    <p:extLst>
      <p:ext uri="{BB962C8B-B14F-4D97-AF65-F5344CB8AC3E}">
        <p14:creationId xmlns:p14="http://schemas.microsoft.com/office/powerpoint/2010/main" val="232853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30826" y="60325"/>
            <a:ext cx="10515600" cy="558800"/>
          </a:xfrm>
        </p:spPr>
        <p:txBody>
          <a:bodyPr>
            <a:normAutofit/>
          </a:bodyPr>
          <a:lstStyle/>
          <a:p>
            <a:pPr algn="ctr"/>
            <a:r>
              <a:rPr lang="nl-NL" sz="2400" b="1" dirty="0">
                <a:solidFill>
                  <a:srgbClr val="10A48A"/>
                </a:solidFill>
              </a:rPr>
              <a:t>Toelichting Uren per post / taak (1 van 2)</a:t>
            </a:r>
          </a:p>
        </p:txBody>
      </p:sp>
      <p:pic>
        <p:nvPicPr>
          <p:cNvPr id="7" name="Tijdelijke aanduiding voor inhoud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p:spPr>
      </p:pic>
      <p:sp>
        <p:nvSpPr>
          <p:cNvPr id="9" name="Tekstvak 8"/>
          <p:cNvSpPr txBox="1">
            <a:spLocks/>
          </p:cNvSpPr>
          <p:nvPr/>
        </p:nvSpPr>
        <p:spPr>
          <a:xfrm>
            <a:off x="9720527" y="739776"/>
            <a:ext cx="2471474" cy="6118224"/>
          </a:xfrm>
          <a:prstGeom prst="rect">
            <a:avLst/>
          </a:prstGeom>
          <a:noFill/>
          <a:ln>
            <a:solidFill>
              <a:schemeClr val="tx1"/>
            </a:solidFill>
          </a:ln>
        </p:spPr>
        <p:txBody>
          <a:bodyPr wrap="square" rtlCol="0">
            <a:noAutofit/>
          </a:bodyPr>
          <a:lstStyle/>
          <a:p>
            <a:r>
              <a:rPr lang="nl-NL" sz="1200" b="1" u="sng" dirty="0"/>
              <a:t>Uitleg Jaartaak</a:t>
            </a:r>
          </a:p>
          <a:p>
            <a:endParaRPr lang="nl-NL" sz="1200" dirty="0"/>
          </a:p>
          <a:p>
            <a:endParaRPr lang="nl-NL" sz="1200" dirty="0"/>
          </a:p>
          <a:p>
            <a:r>
              <a:rPr lang="nl-NL" sz="1200" b="1" dirty="0"/>
              <a:t>&gt; Beschrijving posten</a:t>
            </a:r>
          </a:p>
          <a:p>
            <a:r>
              <a:rPr lang="nl-NL" sz="1200" dirty="0"/>
              <a:t>Hiernaast zie je per </a:t>
            </a:r>
            <a:r>
              <a:rPr lang="nl-NL" sz="1200" dirty="0" err="1"/>
              <a:t>Xedule</a:t>
            </a:r>
            <a:r>
              <a:rPr lang="nl-NL" sz="1200" dirty="0"/>
              <a:t> / Jaartaakpost een afbakening en beschrijving van de inhoud van de taken. </a:t>
            </a:r>
          </a:p>
          <a:p>
            <a:endParaRPr lang="nl-NL" sz="1200" b="1" dirty="0"/>
          </a:p>
          <a:p>
            <a:r>
              <a:rPr lang="nl-NL" sz="1200" b="1" dirty="0"/>
              <a:t>&gt;Toelichting SLB/BPV</a:t>
            </a:r>
          </a:p>
          <a:p>
            <a:pPr lvl="0">
              <a:lnSpc>
                <a:spcPct val="107000"/>
              </a:lnSpc>
              <a:spcAft>
                <a:spcPts val="0"/>
              </a:spcAft>
            </a:pPr>
            <a:r>
              <a:rPr lang="nl-NL" sz="1200" dirty="0">
                <a:effectLst/>
                <a:latin typeface="Calibri" panose="020F0502020204030204" pitchFamily="34" charset="0"/>
                <a:ea typeface="Calibri" panose="020F0502020204030204" pitchFamily="34" charset="0"/>
                <a:cs typeface="Times New Roman" panose="02020603050405020304" pitchFamily="18" charset="0"/>
              </a:rPr>
              <a:t>Deze uren zijn gebaseerd op de normbedragen van de sector per leerweg en niveau. Aangevuld met de</a:t>
            </a:r>
            <a:r>
              <a:rPr lang="nl-NL" sz="1200" baseline="0" dirty="0">
                <a:effectLst/>
                <a:latin typeface="Calibri" panose="020F0502020204030204" pitchFamily="34" charset="0"/>
                <a:ea typeface="Calibri" panose="020F0502020204030204" pitchFamily="34" charset="0"/>
                <a:cs typeface="Times New Roman" panose="02020603050405020304" pitchFamily="18" charset="0"/>
              </a:rPr>
              <a:t> teamafspraken over de verdeling van de uren tussen de leerjaren. </a:t>
            </a:r>
          </a:p>
          <a:p>
            <a:pPr lvl="0">
              <a:lnSpc>
                <a:spcPct val="107000"/>
              </a:lnSpc>
              <a:spcAft>
                <a:spcPts val="0"/>
              </a:spcAft>
            </a:pPr>
            <a:endParaRPr lang="nl-NL" sz="1200" baseline="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r>
              <a:rPr lang="nl-NL" sz="1200" baseline="0" dirty="0">
                <a:effectLst/>
                <a:latin typeface="Calibri" panose="020F0502020204030204" pitchFamily="34" charset="0"/>
                <a:ea typeface="Calibri" panose="020F0502020204030204" pitchFamily="34" charset="0"/>
                <a:cs typeface="Times New Roman" panose="02020603050405020304" pitchFamily="18" charset="0"/>
              </a:rPr>
              <a:t>Voor het gehele domein is 2,08 fte beschikbaar voor BPV bezoeken en SLB administratie en contacttijd.</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br>
              <a:rPr lang="nl-NL" sz="1200" b="1" dirty="0"/>
            </a:br>
            <a:endParaRPr lang="nl-NL" sz="1200" dirty="0"/>
          </a:p>
        </p:txBody>
      </p:sp>
      <p:graphicFrame>
        <p:nvGraphicFramePr>
          <p:cNvPr id="8" name="Tabel 7"/>
          <p:cNvGraphicFramePr>
            <a:graphicFrameLocks noGrp="1"/>
          </p:cNvGraphicFramePr>
          <p:nvPr>
            <p:extLst>
              <p:ext uri="{D42A27DB-BD31-4B8C-83A1-F6EECF244321}">
                <p14:modId xmlns:p14="http://schemas.microsoft.com/office/powerpoint/2010/main" val="2032695036"/>
              </p:ext>
            </p:extLst>
          </p:nvPr>
        </p:nvGraphicFramePr>
        <p:xfrm>
          <a:off x="130826" y="739776"/>
          <a:ext cx="9288596" cy="5433187"/>
        </p:xfrm>
        <a:graphic>
          <a:graphicData uri="http://schemas.openxmlformats.org/drawingml/2006/table">
            <a:tbl>
              <a:tblPr firstRow="1" firstCol="1" bandRow="1">
                <a:tableStyleId>{5C22544A-7EE6-4342-B048-85BDC9FD1C3A}</a:tableStyleId>
              </a:tblPr>
              <a:tblGrid>
                <a:gridCol w="1889451">
                  <a:extLst>
                    <a:ext uri="{9D8B030D-6E8A-4147-A177-3AD203B41FA5}">
                      <a16:colId xmlns:a16="http://schemas.microsoft.com/office/drawing/2014/main" val="2783918851"/>
                    </a:ext>
                  </a:extLst>
                </a:gridCol>
                <a:gridCol w="7399145">
                  <a:extLst>
                    <a:ext uri="{9D8B030D-6E8A-4147-A177-3AD203B41FA5}">
                      <a16:colId xmlns:a16="http://schemas.microsoft.com/office/drawing/2014/main" val="2601792983"/>
                    </a:ext>
                  </a:extLst>
                </a:gridCol>
              </a:tblGrid>
              <a:tr h="166405">
                <a:tc>
                  <a:txBody>
                    <a:bodyPr/>
                    <a:lstStyle/>
                    <a:p>
                      <a:pPr>
                        <a:lnSpc>
                          <a:spcPct val="107000"/>
                        </a:lnSpc>
                        <a:spcAft>
                          <a:spcPts val="0"/>
                        </a:spcAft>
                      </a:pPr>
                      <a:r>
                        <a:rPr lang="nl-NL" sz="1400">
                          <a:effectLst/>
                        </a:rPr>
                        <a:t>Post Xedule</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23706" marR="23706" marT="0" marB="0" anchor="b"/>
                </a:tc>
                <a:tc>
                  <a:txBody>
                    <a:bodyPr/>
                    <a:lstStyle/>
                    <a:p>
                      <a:pPr>
                        <a:lnSpc>
                          <a:spcPct val="107000"/>
                        </a:lnSpc>
                        <a:spcAft>
                          <a:spcPts val="0"/>
                        </a:spcAft>
                      </a:pPr>
                      <a:r>
                        <a:rPr lang="nl-NL" sz="1400">
                          <a:effectLst/>
                        </a:rPr>
                        <a:t>Omschrijving inhoud van taak / klus</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23706" marR="23706" marT="0" marB="0"/>
                </a:tc>
                <a:extLst>
                  <a:ext uri="{0D108BD9-81ED-4DB2-BD59-A6C34878D82A}">
                    <a16:rowId xmlns:a16="http://schemas.microsoft.com/office/drawing/2014/main" val="628769266"/>
                  </a:ext>
                </a:extLst>
              </a:tr>
              <a:tr h="285319">
                <a:tc>
                  <a:txBody>
                    <a:bodyPr/>
                    <a:lstStyle/>
                    <a:p>
                      <a:pPr>
                        <a:lnSpc>
                          <a:spcPct val="107000"/>
                        </a:lnSpc>
                        <a:spcAft>
                          <a:spcPts val="0"/>
                        </a:spcAft>
                      </a:pPr>
                      <a:r>
                        <a:rPr lang="nl-NL" sz="1200" dirty="0">
                          <a:effectLst/>
                        </a:rPr>
                        <a:t>Begeleiding medewerkers</a:t>
                      </a:r>
                      <a:br>
                        <a:rPr lang="nl-NL" sz="1200" dirty="0">
                          <a:effectLst/>
                        </a:rPr>
                      </a:b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706" marR="23706" marT="0" marB="0"/>
                </a:tc>
                <a:tc>
                  <a:txBody>
                    <a:bodyPr/>
                    <a:lstStyle/>
                    <a:p>
                      <a:pPr marL="342900" lvl="0" indent="-342900">
                        <a:lnSpc>
                          <a:spcPct val="107000"/>
                        </a:lnSpc>
                        <a:spcAft>
                          <a:spcPts val="0"/>
                        </a:spcAft>
                        <a:buFont typeface="Symbol" panose="05050102010706020507" pitchFamily="18" charset="2"/>
                        <a:buChar char=""/>
                      </a:pPr>
                      <a:r>
                        <a:rPr lang="nl-NL" sz="1200" dirty="0">
                          <a:effectLst/>
                        </a:rPr>
                        <a:t>Het begeleiden en coachen van nieuwe medewerkers als buddy of werkplekbegeleider. Deze uren worden uiteindelijke gerekend als scholingsuren (het geven van scholing)</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706" marR="23706" marT="0" marB="0"/>
                </a:tc>
                <a:extLst>
                  <a:ext uri="{0D108BD9-81ED-4DB2-BD59-A6C34878D82A}">
                    <a16:rowId xmlns:a16="http://schemas.microsoft.com/office/drawing/2014/main" val="1786703613"/>
                  </a:ext>
                </a:extLst>
              </a:tr>
              <a:tr h="427979">
                <a:tc>
                  <a:txBody>
                    <a:bodyPr/>
                    <a:lstStyle/>
                    <a:p>
                      <a:pPr>
                        <a:lnSpc>
                          <a:spcPct val="107000"/>
                        </a:lnSpc>
                        <a:spcAft>
                          <a:spcPts val="0"/>
                        </a:spcAft>
                      </a:pPr>
                      <a:r>
                        <a:rPr lang="nl-NL" sz="1200">
                          <a:effectLst/>
                        </a:rPr>
                        <a:t>BPV Begeleiding</a:t>
                      </a:r>
                      <a:br>
                        <a:rPr lang="nl-NL" sz="1200">
                          <a:effectLst/>
                        </a:rPr>
                      </a:b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23706" marR="23706" marT="0" marB="0"/>
                </a:tc>
                <a:tc>
                  <a:txBody>
                    <a:bodyPr/>
                    <a:lstStyle/>
                    <a:p>
                      <a:pPr marL="342900" lvl="0" indent="-342900">
                        <a:lnSpc>
                          <a:spcPct val="107000"/>
                        </a:lnSpc>
                        <a:spcAft>
                          <a:spcPts val="0"/>
                        </a:spcAft>
                        <a:buFont typeface="Symbol" panose="05050102010706020507" pitchFamily="18" charset="2"/>
                        <a:buChar char=""/>
                      </a:pPr>
                      <a:r>
                        <a:rPr lang="nl-NL" sz="1200" dirty="0">
                          <a:effectLst/>
                        </a:rPr>
                        <a:t>Het afleggen van BPV bezoeken, het betreft hier de contacttijd en niet de reistijd. </a:t>
                      </a:r>
                    </a:p>
                    <a:p>
                      <a:pPr marL="342900" lvl="0" indent="-342900">
                        <a:lnSpc>
                          <a:spcPct val="107000"/>
                        </a:lnSpc>
                        <a:spcAft>
                          <a:spcPts val="0"/>
                        </a:spcAft>
                        <a:buFont typeface="Symbol" panose="05050102010706020507" pitchFamily="18" charset="2"/>
                        <a:buChar char=""/>
                      </a:pPr>
                      <a:r>
                        <a:rPr lang="nl-NL" sz="1200" dirty="0">
                          <a:effectLst/>
                        </a:rPr>
                        <a:t>Een BPV bezoek wat</a:t>
                      </a:r>
                      <a:r>
                        <a:rPr lang="nl-NL" sz="1200" baseline="0" dirty="0">
                          <a:effectLst/>
                        </a:rPr>
                        <a:t> ook een </a:t>
                      </a:r>
                      <a:r>
                        <a:rPr lang="nl-NL" sz="1200" dirty="0">
                          <a:effectLst/>
                        </a:rPr>
                        <a:t>examenbezoek is,</a:t>
                      </a:r>
                      <a:r>
                        <a:rPr lang="nl-NL" sz="1200" baseline="0" dirty="0">
                          <a:effectLst/>
                        </a:rPr>
                        <a:t> is vermeld onder de post examinering. </a:t>
                      </a:r>
                      <a:endParaRPr lang="nl-NL" sz="1200" dirty="0">
                        <a:effectLst/>
                      </a:endParaRPr>
                    </a:p>
                    <a:p>
                      <a:pPr marL="342900" lvl="0" indent="-342900">
                        <a:lnSpc>
                          <a:spcPct val="107000"/>
                        </a:lnSpc>
                        <a:spcAft>
                          <a:spcPts val="0"/>
                        </a:spcAft>
                        <a:buFont typeface="Symbol" panose="05050102010706020507" pitchFamily="18" charset="2"/>
                        <a:buChar char=""/>
                      </a:pPr>
                      <a:r>
                        <a:rPr lang="nl-NL" sz="1200" dirty="0">
                          <a:effectLst/>
                        </a:rPr>
                        <a:t>Voor een BPV bezoek wordt ook VZNZ gerekend, deze is hierin meegenomen en niet bij de post VZNZ.</a:t>
                      </a:r>
                    </a:p>
                    <a:p>
                      <a:pPr marL="342900" lvl="0" indent="-342900">
                        <a:lnSpc>
                          <a:spcPct val="107000"/>
                        </a:lnSpc>
                        <a:spcAft>
                          <a:spcPts val="0"/>
                        </a:spcAft>
                        <a:buFont typeface="Symbol" panose="05050102010706020507" pitchFamily="18" charset="2"/>
                        <a:buChar char=""/>
                      </a:pPr>
                      <a:r>
                        <a:rPr lang="nl-NL" sz="1200" dirty="0">
                          <a:effectLst/>
                          <a:latin typeface="Calibri" panose="020F0502020204030204" pitchFamily="34" charset="0"/>
                          <a:ea typeface="Calibri" panose="020F0502020204030204" pitchFamily="34" charset="0"/>
                          <a:cs typeface="Times New Roman" panose="02020603050405020304" pitchFamily="18" charset="0"/>
                        </a:rPr>
                        <a:t>In de kaderstelling vanuit de sector is er per niveau en leerweg een richting voor het aantal uur per student. </a:t>
                      </a:r>
                    </a:p>
                  </a:txBody>
                  <a:tcPr marL="23706" marR="23706" marT="0" marB="0"/>
                </a:tc>
                <a:extLst>
                  <a:ext uri="{0D108BD9-81ED-4DB2-BD59-A6C34878D82A}">
                    <a16:rowId xmlns:a16="http://schemas.microsoft.com/office/drawing/2014/main" val="3421210811"/>
                  </a:ext>
                </a:extLst>
              </a:tr>
              <a:tr h="285319">
                <a:tc>
                  <a:txBody>
                    <a:bodyPr/>
                    <a:lstStyle/>
                    <a:p>
                      <a:pPr>
                        <a:lnSpc>
                          <a:spcPct val="107000"/>
                        </a:lnSpc>
                        <a:spcAft>
                          <a:spcPts val="0"/>
                        </a:spcAft>
                      </a:pPr>
                      <a:r>
                        <a:rPr lang="nl-NL" sz="1200" dirty="0">
                          <a:effectLst/>
                        </a:rPr>
                        <a:t>BPV Organisatie</a:t>
                      </a:r>
                      <a:br>
                        <a:rPr lang="nl-NL" sz="1200" dirty="0">
                          <a:effectLst/>
                        </a:rPr>
                      </a:b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706" marR="23706" marT="0" marB="0"/>
                </a:tc>
                <a:tc>
                  <a:txBody>
                    <a:bodyPr/>
                    <a:lstStyle/>
                    <a:p>
                      <a:pPr marL="342900" lvl="0" indent="-342900">
                        <a:lnSpc>
                          <a:spcPct val="107000"/>
                        </a:lnSpc>
                        <a:spcAft>
                          <a:spcPts val="0"/>
                        </a:spcAft>
                        <a:buFont typeface="Symbol" panose="05050102010706020507" pitchFamily="18" charset="2"/>
                        <a:buChar char=""/>
                      </a:pPr>
                      <a:r>
                        <a:rPr lang="nl-NL" sz="1200" dirty="0">
                          <a:effectLst/>
                        </a:rPr>
                        <a:t>Het regelen van stageplaatsen bij bedrijven. Vaak</a:t>
                      </a:r>
                      <a:r>
                        <a:rPr lang="nl-NL" sz="1200" baseline="0" dirty="0">
                          <a:effectLst/>
                        </a:rPr>
                        <a:t> is dit belegd bij 1 coördinator voor de lagere leerjaren. </a:t>
                      </a:r>
                      <a:endParaRPr lang="nl-NL" sz="1200" dirty="0">
                        <a:effectLst/>
                      </a:endParaRPr>
                    </a:p>
                    <a:p>
                      <a:pPr marL="342900" lvl="0" indent="-342900">
                        <a:lnSpc>
                          <a:spcPct val="107000"/>
                        </a:lnSpc>
                        <a:spcAft>
                          <a:spcPts val="0"/>
                        </a:spcAft>
                        <a:buFont typeface="Symbol" panose="05050102010706020507" pitchFamily="18" charset="2"/>
                        <a:buChar char=""/>
                      </a:pPr>
                      <a:r>
                        <a:rPr lang="nl-NL" sz="1200" dirty="0">
                          <a:effectLst/>
                        </a:rPr>
                        <a:t>Het afleggen van de reistijd naar een BPV bedrijf. Per bezoek is dit 30 minuten voor retour.</a:t>
                      </a: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nl-NL" sz="1200" dirty="0">
                          <a:effectLst/>
                        </a:rPr>
                        <a:t>Het afleggen van de reistijd naar een BPV bedrijf. Per examen bezoek is dit 60 minuten voor retour.</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706" marR="23706" marT="0" marB="0"/>
                </a:tc>
                <a:extLst>
                  <a:ext uri="{0D108BD9-81ED-4DB2-BD59-A6C34878D82A}">
                    <a16:rowId xmlns:a16="http://schemas.microsoft.com/office/drawing/2014/main" val="3492312322"/>
                  </a:ext>
                </a:extLst>
              </a:tr>
              <a:tr h="285319">
                <a:tc>
                  <a:txBody>
                    <a:bodyPr/>
                    <a:lstStyle/>
                    <a:p>
                      <a:pPr>
                        <a:lnSpc>
                          <a:spcPct val="107000"/>
                        </a:lnSpc>
                        <a:spcAft>
                          <a:spcPts val="0"/>
                        </a:spcAft>
                      </a:pPr>
                      <a:r>
                        <a:rPr lang="nl-NL" sz="1200">
                          <a:effectLst/>
                        </a:rPr>
                        <a:t>Deskundigheidsbevordering / teamscholing</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23706" marR="23706" marT="0" marB="0"/>
                </a:tc>
                <a:tc>
                  <a:txBody>
                    <a:bodyPr/>
                    <a:lstStyle/>
                    <a:p>
                      <a:pPr marL="342900" lvl="0" indent="-342900">
                        <a:lnSpc>
                          <a:spcPct val="107000"/>
                        </a:lnSpc>
                        <a:spcAft>
                          <a:spcPts val="0"/>
                        </a:spcAft>
                        <a:buFont typeface="Symbol" panose="05050102010706020507" pitchFamily="18" charset="2"/>
                        <a:buChar char=""/>
                      </a:pPr>
                      <a:r>
                        <a:rPr lang="nl-NL" sz="1200" dirty="0">
                          <a:effectLst/>
                        </a:rPr>
                        <a:t>Berekend op basis van aanstelling</a:t>
                      </a:r>
                    </a:p>
                    <a:p>
                      <a:pPr marL="342900" lvl="0" indent="-342900">
                        <a:lnSpc>
                          <a:spcPct val="107000"/>
                        </a:lnSpc>
                        <a:spcAft>
                          <a:spcPts val="0"/>
                        </a:spcAft>
                        <a:buFont typeface="Symbol" panose="05050102010706020507" pitchFamily="18" charset="2"/>
                        <a:buChar char=""/>
                      </a:pPr>
                      <a:r>
                        <a:rPr lang="nl-NL" sz="1200" dirty="0">
                          <a:effectLst/>
                          <a:latin typeface="Calibri" panose="020F0502020204030204" pitchFamily="34" charset="0"/>
                          <a:ea typeface="Calibri" panose="020F0502020204030204" pitchFamily="34" charset="0"/>
                          <a:cs typeface="Times New Roman" panose="02020603050405020304" pitchFamily="18" charset="0"/>
                        </a:rPr>
                        <a:t>Is overdraagbaar tussen medewerkers</a:t>
                      </a:r>
                    </a:p>
                    <a:p>
                      <a:pPr marL="342900" lvl="0" indent="-342900">
                        <a:lnSpc>
                          <a:spcPct val="107000"/>
                        </a:lnSpc>
                        <a:spcAft>
                          <a:spcPts val="0"/>
                        </a:spcAft>
                        <a:buFont typeface="Symbol" panose="05050102010706020507" pitchFamily="18" charset="2"/>
                        <a:buChar char=""/>
                      </a:pPr>
                      <a:r>
                        <a:rPr lang="nl-NL" sz="1200" dirty="0">
                          <a:effectLst/>
                          <a:latin typeface="Calibri" panose="020F0502020204030204" pitchFamily="34" charset="0"/>
                          <a:ea typeface="Calibri" panose="020F0502020204030204" pitchFamily="34" charset="0"/>
                          <a:cs typeface="Times New Roman" panose="02020603050405020304" pitchFamily="18" charset="0"/>
                        </a:rPr>
                        <a:t>De</a:t>
                      </a:r>
                      <a:r>
                        <a:rPr lang="nl-NL" sz="1200" baseline="0" dirty="0">
                          <a:effectLst/>
                          <a:latin typeface="Calibri" panose="020F0502020204030204" pitchFamily="34" charset="0"/>
                          <a:ea typeface="Calibri" panose="020F0502020204030204" pitchFamily="34" charset="0"/>
                          <a:cs typeface="Times New Roman" panose="02020603050405020304" pitchFamily="18" charset="0"/>
                        </a:rPr>
                        <a:t> </a:t>
                      </a:r>
                      <a:r>
                        <a:rPr lang="nl-NL" sz="1200" dirty="0">
                          <a:effectLst/>
                          <a:latin typeface="Calibri" panose="020F0502020204030204" pitchFamily="34" charset="0"/>
                          <a:ea typeface="Calibri" panose="020F0502020204030204" pitchFamily="34" charset="0"/>
                          <a:cs typeface="Times New Roman" panose="02020603050405020304" pitchFamily="18" charset="0"/>
                        </a:rPr>
                        <a:t>docentenstages van de inspiratieweek vallen hier</a:t>
                      </a:r>
                      <a:r>
                        <a:rPr lang="nl-NL" sz="1200" baseline="0" dirty="0">
                          <a:effectLst/>
                          <a:latin typeface="Calibri" panose="020F0502020204030204" pitchFamily="34" charset="0"/>
                          <a:ea typeface="Calibri" panose="020F0502020204030204" pitchFamily="34" charset="0"/>
                          <a:cs typeface="Times New Roman" panose="02020603050405020304" pitchFamily="18" charset="0"/>
                        </a:rPr>
                        <a:t> ook onder. </a:t>
                      </a:r>
                    </a:p>
                    <a:p>
                      <a:pPr marL="342900" lvl="0" indent="-342900">
                        <a:lnSpc>
                          <a:spcPct val="107000"/>
                        </a:lnSpc>
                        <a:spcAft>
                          <a:spcPts val="0"/>
                        </a:spcAft>
                        <a:buFont typeface="Symbol" panose="05050102010706020507" pitchFamily="18" charset="2"/>
                        <a:buChar char=""/>
                      </a:pPr>
                      <a:r>
                        <a:rPr lang="nl-NL" sz="1200" baseline="0" dirty="0">
                          <a:effectLst/>
                          <a:latin typeface="Calibri" panose="020F0502020204030204" pitchFamily="34" charset="0"/>
                          <a:ea typeface="Calibri" panose="020F0502020204030204" pitchFamily="34" charset="0"/>
                          <a:cs typeface="Times New Roman" panose="02020603050405020304" pitchFamily="18" charset="0"/>
                        </a:rPr>
                        <a:t>Standaard zijn er bij iedere medewerker 3 scholingsdagen van het Domein, en 3 Visiemiddagen opgenomen. </a:t>
                      </a:r>
                    </a:p>
                  </a:txBody>
                  <a:tcPr marL="23706" marR="23706" marT="0" marB="0"/>
                </a:tc>
                <a:extLst>
                  <a:ext uri="{0D108BD9-81ED-4DB2-BD59-A6C34878D82A}">
                    <a16:rowId xmlns:a16="http://schemas.microsoft.com/office/drawing/2014/main" val="2543837976"/>
                  </a:ext>
                </a:extLst>
              </a:tr>
              <a:tr h="713300">
                <a:tc>
                  <a:txBody>
                    <a:bodyPr/>
                    <a:lstStyle/>
                    <a:p>
                      <a:pPr>
                        <a:lnSpc>
                          <a:spcPct val="107000"/>
                        </a:lnSpc>
                        <a:spcAft>
                          <a:spcPts val="0"/>
                        </a:spcAft>
                      </a:pPr>
                      <a:r>
                        <a:rPr lang="nl-NL" sz="1200" dirty="0">
                          <a:effectLst/>
                        </a:rPr>
                        <a:t>Examinering</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706" marR="23706" marT="0" marB="0"/>
                </a:tc>
                <a:tc>
                  <a:txBody>
                    <a:bodyPr/>
                    <a:lstStyle/>
                    <a:p>
                      <a:pPr marL="342900" lvl="0" indent="-342900">
                        <a:lnSpc>
                          <a:spcPct val="107000"/>
                        </a:lnSpc>
                        <a:spcAft>
                          <a:spcPts val="0"/>
                        </a:spcAft>
                        <a:buFont typeface="Symbol" panose="05050102010706020507" pitchFamily="18" charset="2"/>
                        <a:buChar char=""/>
                      </a:pPr>
                      <a:r>
                        <a:rPr lang="nl-NL" sz="1200" dirty="0">
                          <a:effectLst/>
                        </a:rPr>
                        <a:t>Valt onder contacttijd, het zijn dus niet de examenvergaderingen of de organisatie van examens</a:t>
                      </a:r>
                    </a:p>
                    <a:p>
                      <a:pPr marL="342900" lvl="0" indent="-342900">
                        <a:lnSpc>
                          <a:spcPct val="107000"/>
                        </a:lnSpc>
                        <a:spcAft>
                          <a:spcPts val="0"/>
                        </a:spcAft>
                        <a:buFont typeface="Symbol" panose="05050102010706020507" pitchFamily="18" charset="2"/>
                        <a:buChar char=""/>
                      </a:pPr>
                      <a:r>
                        <a:rPr lang="nl-NL" sz="1200" dirty="0">
                          <a:effectLst/>
                        </a:rPr>
                        <a:t>Afnemen examens Nederlands 250 uur</a:t>
                      </a:r>
                      <a:r>
                        <a:rPr lang="nl-NL" sz="1200" baseline="0" dirty="0">
                          <a:effectLst/>
                        </a:rPr>
                        <a:t> * 1 fte</a:t>
                      </a:r>
                      <a:endParaRPr lang="nl-NL" sz="1200" dirty="0">
                        <a:effectLst/>
                      </a:endParaRPr>
                    </a:p>
                    <a:p>
                      <a:pPr marL="342900" lvl="0" indent="-342900">
                        <a:lnSpc>
                          <a:spcPct val="107000"/>
                        </a:lnSpc>
                        <a:spcAft>
                          <a:spcPts val="0"/>
                        </a:spcAft>
                        <a:buFont typeface="Symbol" panose="05050102010706020507" pitchFamily="18" charset="2"/>
                        <a:buChar char=""/>
                      </a:pPr>
                      <a:r>
                        <a:rPr lang="nl-NL" sz="1200" dirty="0">
                          <a:effectLst/>
                        </a:rPr>
                        <a:t>De afname beroepsgerichte examens </a:t>
                      </a:r>
                      <a:r>
                        <a:rPr lang="nl-NL" sz="1200" u="sng" dirty="0">
                          <a:effectLst/>
                        </a:rPr>
                        <a:t>buiten</a:t>
                      </a:r>
                      <a:r>
                        <a:rPr lang="nl-NL" sz="1200" baseline="0" dirty="0">
                          <a:effectLst/>
                        </a:rPr>
                        <a:t> lestijden. </a:t>
                      </a:r>
                    </a:p>
                    <a:p>
                      <a:pPr marL="342900" lvl="0" indent="-342900">
                        <a:lnSpc>
                          <a:spcPct val="107000"/>
                        </a:lnSpc>
                        <a:spcAft>
                          <a:spcPts val="0"/>
                        </a:spcAft>
                        <a:buFont typeface="Symbol" panose="05050102010706020507" pitchFamily="18" charset="2"/>
                        <a:buChar char=""/>
                      </a:pPr>
                      <a:r>
                        <a:rPr lang="nl-NL" sz="1200" baseline="0" dirty="0">
                          <a:effectLst/>
                        </a:rPr>
                        <a:t>De afname van keuzedelen examens </a:t>
                      </a:r>
                      <a:r>
                        <a:rPr lang="nl-NL" sz="1200" u="sng" baseline="0" dirty="0">
                          <a:effectLst/>
                        </a:rPr>
                        <a:t>buiten</a:t>
                      </a:r>
                      <a:r>
                        <a:rPr lang="nl-NL" sz="1200" baseline="0" dirty="0">
                          <a:effectLst/>
                        </a:rPr>
                        <a:t> lestijden. </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706" marR="23706" marT="0" marB="0"/>
                </a:tc>
                <a:extLst>
                  <a:ext uri="{0D108BD9-81ED-4DB2-BD59-A6C34878D82A}">
                    <a16:rowId xmlns:a16="http://schemas.microsoft.com/office/drawing/2014/main" val="667736803"/>
                  </a:ext>
                </a:extLst>
              </a:tr>
              <a:tr h="285319">
                <a:tc>
                  <a:txBody>
                    <a:bodyPr/>
                    <a:lstStyle/>
                    <a:p>
                      <a:pPr>
                        <a:lnSpc>
                          <a:spcPct val="107000"/>
                        </a:lnSpc>
                        <a:spcAft>
                          <a:spcPts val="0"/>
                        </a:spcAft>
                      </a:pPr>
                      <a:r>
                        <a:rPr lang="nl-NL" sz="1200">
                          <a:effectLst/>
                        </a:rPr>
                        <a:t>Leermiddelen onderhoud</a:t>
                      </a:r>
                      <a:br>
                        <a:rPr lang="nl-NL" sz="1200">
                          <a:effectLst/>
                        </a:rPr>
                      </a:b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23706" marR="23706" marT="0" marB="0"/>
                </a:tc>
                <a:tc>
                  <a:txBody>
                    <a:bodyPr/>
                    <a:lstStyle/>
                    <a:p>
                      <a:pPr marL="342900" lvl="0" indent="-342900">
                        <a:lnSpc>
                          <a:spcPct val="107000"/>
                        </a:lnSpc>
                        <a:spcAft>
                          <a:spcPts val="0"/>
                        </a:spcAft>
                        <a:buFont typeface="Symbol" panose="05050102010706020507" pitchFamily="18" charset="2"/>
                        <a:buChar char=""/>
                      </a:pPr>
                      <a:r>
                        <a:rPr lang="nl-NL" sz="1200" dirty="0">
                          <a:effectLst/>
                        </a:rPr>
                        <a:t>Onderhouden werkplaats</a:t>
                      </a:r>
                    </a:p>
                    <a:p>
                      <a:pPr marL="342900" lvl="0" indent="-342900">
                        <a:lnSpc>
                          <a:spcPct val="107000"/>
                        </a:lnSpc>
                        <a:spcAft>
                          <a:spcPts val="0"/>
                        </a:spcAft>
                        <a:buFont typeface="Symbol" panose="05050102010706020507" pitchFamily="18" charset="2"/>
                        <a:buChar char=""/>
                      </a:pPr>
                      <a:r>
                        <a:rPr lang="nl-NL" sz="1200" dirty="0">
                          <a:effectLst/>
                        </a:rPr>
                        <a:t>Machine onderhoud</a:t>
                      </a:r>
                    </a:p>
                    <a:p>
                      <a:pPr marL="342900" lvl="0" indent="-342900">
                        <a:lnSpc>
                          <a:spcPct val="107000"/>
                        </a:lnSpc>
                        <a:spcAft>
                          <a:spcPts val="0"/>
                        </a:spcAft>
                        <a:buFont typeface="Symbol" panose="05050102010706020507" pitchFamily="18" charset="2"/>
                        <a:buChar char=""/>
                      </a:pPr>
                      <a:r>
                        <a:rPr lang="nl-NL" sz="1200" dirty="0">
                          <a:effectLst/>
                        </a:rPr>
                        <a:t>NB Alleen</a:t>
                      </a:r>
                      <a:r>
                        <a:rPr lang="nl-NL" sz="1200" baseline="0" dirty="0">
                          <a:effectLst/>
                        </a:rPr>
                        <a:t> te gebruiken voor instructeurs.</a:t>
                      </a:r>
                      <a:r>
                        <a:rPr lang="nl-NL" sz="1200" dirty="0">
                          <a:effectLst/>
                        </a:rPr>
                        <a:t> </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706" marR="23706" marT="0" marB="0"/>
                </a:tc>
                <a:extLst>
                  <a:ext uri="{0D108BD9-81ED-4DB2-BD59-A6C34878D82A}">
                    <a16:rowId xmlns:a16="http://schemas.microsoft.com/office/drawing/2014/main" val="3555793746"/>
                  </a:ext>
                </a:extLst>
              </a:tr>
              <a:tr h="713300">
                <a:tc>
                  <a:txBody>
                    <a:bodyPr/>
                    <a:lstStyle/>
                    <a:p>
                      <a:pPr>
                        <a:lnSpc>
                          <a:spcPct val="107000"/>
                        </a:lnSpc>
                        <a:spcAft>
                          <a:spcPts val="0"/>
                        </a:spcAft>
                      </a:pPr>
                      <a:r>
                        <a:rPr lang="nl-NL" sz="1200" dirty="0">
                          <a:effectLst/>
                        </a:rPr>
                        <a:t>Onderwijsontwikkeling</a:t>
                      </a:r>
                      <a:br>
                        <a:rPr lang="nl-NL" sz="1200" dirty="0">
                          <a:effectLst/>
                        </a:rPr>
                      </a:b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706" marR="23706" marT="0" marB="0"/>
                </a:tc>
                <a:tc>
                  <a:txBody>
                    <a:bodyPr/>
                    <a:lstStyle/>
                    <a:p>
                      <a:pPr marL="342900" lvl="0" indent="-342900">
                        <a:lnSpc>
                          <a:spcPct val="107000"/>
                        </a:lnSpc>
                        <a:spcAft>
                          <a:spcPts val="0"/>
                        </a:spcAft>
                        <a:buFont typeface="Symbol" panose="05050102010706020507" pitchFamily="18" charset="2"/>
                        <a:buChar char=""/>
                      </a:pPr>
                      <a:r>
                        <a:rPr lang="nl-NL" sz="1200" dirty="0">
                          <a:effectLst/>
                        </a:rPr>
                        <a:t>Inzet subsidie trajecten</a:t>
                      </a:r>
                    </a:p>
                    <a:p>
                      <a:pPr marL="342900" lvl="0" indent="-342900">
                        <a:lnSpc>
                          <a:spcPct val="107000"/>
                        </a:lnSpc>
                        <a:spcAft>
                          <a:spcPts val="0"/>
                        </a:spcAft>
                        <a:buFont typeface="Symbol" panose="05050102010706020507" pitchFamily="18" charset="2"/>
                        <a:buChar char=""/>
                      </a:pPr>
                      <a:r>
                        <a:rPr lang="nl-NL" sz="1200" dirty="0">
                          <a:effectLst/>
                        </a:rPr>
                        <a:t>Onderhoud en ontwikkelen keuzedelen</a:t>
                      </a:r>
                    </a:p>
                    <a:p>
                      <a:pPr marL="342900" lvl="0" indent="-342900">
                        <a:lnSpc>
                          <a:spcPct val="107000"/>
                        </a:lnSpc>
                        <a:spcAft>
                          <a:spcPts val="0"/>
                        </a:spcAft>
                        <a:buFont typeface="Symbol" panose="05050102010706020507" pitchFamily="18" charset="2"/>
                        <a:buChar char=""/>
                      </a:pPr>
                      <a:r>
                        <a:rPr lang="nl-NL" sz="1200" dirty="0">
                          <a:effectLst/>
                        </a:rPr>
                        <a:t>Projecteigenaren</a:t>
                      </a:r>
                      <a:r>
                        <a:rPr lang="nl-NL" sz="1200" baseline="0" dirty="0">
                          <a:effectLst/>
                        </a:rPr>
                        <a:t> Projecten</a:t>
                      </a:r>
                    </a:p>
                    <a:p>
                      <a:pPr marL="342900" lvl="0" indent="-342900">
                        <a:lnSpc>
                          <a:spcPct val="107000"/>
                        </a:lnSpc>
                        <a:spcAft>
                          <a:spcPts val="0"/>
                        </a:spcAft>
                        <a:buFont typeface="Symbol" panose="05050102010706020507" pitchFamily="18" charset="2"/>
                        <a:buChar char=""/>
                      </a:pPr>
                      <a:r>
                        <a:rPr lang="nl-NL" sz="1200" dirty="0">
                          <a:effectLst/>
                        </a:rPr>
                        <a:t>Ontwikkelen nieuwe opleiding / </a:t>
                      </a:r>
                      <a:r>
                        <a:rPr lang="nl-NL" sz="1200" dirty="0" err="1">
                          <a:effectLst/>
                        </a:rPr>
                        <a:t>crebo</a:t>
                      </a:r>
                      <a:endParaRPr lang="nl-NL" sz="1200" dirty="0">
                        <a:effectLst/>
                      </a:endParaRPr>
                    </a:p>
                    <a:p>
                      <a:pPr marL="342900" lvl="0" indent="-342900">
                        <a:lnSpc>
                          <a:spcPct val="107000"/>
                        </a:lnSpc>
                        <a:spcAft>
                          <a:spcPts val="0"/>
                        </a:spcAft>
                        <a:buFont typeface="Symbol" panose="05050102010706020507" pitchFamily="18" charset="2"/>
                        <a:buChar char=""/>
                      </a:pPr>
                      <a:r>
                        <a:rPr lang="nl-NL" sz="1200" dirty="0">
                          <a:effectLst/>
                        </a:rPr>
                        <a:t>Internationale Erasmus+ projecten</a:t>
                      </a:r>
                    </a:p>
                  </a:txBody>
                  <a:tcPr marL="23706" marR="23706" marT="0" marB="0"/>
                </a:tc>
                <a:extLst>
                  <a:ext uri="{0D108BD9-81ED-4DB2-BD59-A6C34878D82A}">
                    <a16:rowId xmlns:a16="http://schemas.microsoft.com/office/drawing/2014/main" val="1727903971"/>
                  </a:ext>
                </a:extLst>
              </a:tr>
              <a:tr h="273424">
                <a:tc>
                  <a:txBody>
                    <a:bodyPr/>
                    <a:lstStyle/>
                    <a:p>
                      <a:pPr>
                        <a:lnSpc>
                          <a:spcPct val="107000"/>
                        </a:lnSpc>
                        <a:spcAft>
                          <a:spcPts val="0"/>
                        </a:spcAft>
                      </a:pPr>
                      <a:r>
                        <a:rPr lang="nl-NL" sz="1200">
                          <a:effectLst/>
                        </a:rPr>
                        <a:t>Ontwikkeling personeel</a:t>
                      </a:r>
                      <a:br>
                        <a:rPr lang="nl-NL" sz="1200">
                          <a:effectLst/>
                        </a:rPr>
                      </a:b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23706" marR="23706" marT="0" marB="0"/>
                </a:tc>
                <a:tc>
                  <a:txBody>
                    <a:bodyPr/>
                    <a:lstStyle/>
                    <a:p>
                      <a:pPr marL="342900" lvl="0" indent="-342900">
                        <a:lnSpc>
                          <a:spcPct val="107000"/>
                        </a:lnSpc>
                        <a:spcAft>
                          <a:spcPts val="0"/>
                        </a:spcAft>
                        <a:buFont typeface="Symbol" panose="05050102010706020507" pitchFamily="18" charset="2"/>
                        <a:buChar char=""/>
                      </a:pPr>
                      <a:r>
                        <a:rPr lang="nl-NL" sz="1200" dirty="0">
                          <a:effectLst/>
                        </a:rPr>
                        <a:t>Een startende medewerker ontvangt extra VZNZ. Afhankelijk van zij instroom of instroom van andere school is dit 5% of 2,5% van de aanstelling.</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706" marR="23706" marT="0" marB="0"/>
                </a:tc>
                <a:extLst>
                  <a:ext uri="{0D108BD9-81ED-4DB2-BD59-A6C34878D82A}">
                    <a16:rowId xmlns:a16="http://schemas.microsoft.com/office/drawing/2014/main" val="1328423693"/>
                  </a:ext>
                </a:extLst>
              </a:tr>
            </a:tbl>
          </a:graphicData>
        </a:graphic>
      </p:graphicFrame>
    </p:spTree>
    <p:extLst>
      <p:ext uri="{BB962C8B-B14F-4D97-AF65-F5344CB8AC3E}">
        <p14:creationId xmlns:p14="http://schemas.microsoft.com/office/powerpoint/2010/main" val="3872979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30826" y="60325"/>
            <a:ext cx="10515600" cy="558800"/>
          </a:xfrm>
        </p:spPr>
        <p:txBody>
          <a:bodyPr>
            <a:normAutofit/>
          </a:bodyPr>
          <a:lstStyle/>
          <a:p>
            <a:pPr algn="ctr"/>
            <a:r>
              <a:rPr lang="nl-NL" sz="2400" b="1" dirty="0">
                <a:solidFill>
                  <a:srgbClr val="10A48A"/>
                </a:solidFill>
              </a:rPr>
              <a:t>Toelichting Uren per post / taak (2 van 2)</a:t>
            </a:r>
          </a:p>
        </p:txBody>
      </p:sp>
      <p:pic>
        <p:nvPicPr>
          <p:cNvPr id="7" name="Tijdelijke aanduiding voor inhoud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p:spPr>
      </p:pic>
      <p:sp>
        <p:nvSpPr>
          <p:cNvPr id="9" name="Tekstvak 8"/>
          <p:cNvSpPr txBox="1">
            <a:spLocks/>
          </p:cNvSpPr>
          <p:nvPr/>
        </p:nvSpPr>
        <p:spPr>
          <a:xfrm>
            <a:off x="9720527" y="739776"/>
            <a:ext cx="2471474" cy="6118224"/>
          </a:xfrm>
          <a:prstGeom prst="rect">
            <a:avLst/>
          </a:prstGeom>
          <a:noFill/>
          <a:ln>
            <a:solidFill>
              <a:schemeClr val="tx1"/>
            </a:solidFill>
          </a:ln>
        </p:spPr>
        <p:txBody>
          <a:bodyPr wrap="square" rtlCol="0">
            <a:noAutofit/>
          </a:bodyPr>
          <a:lstStyle/>
          <a:p>
            <a:r>
              <a:rPr lang="nl-NL" sz="1200" b="1" u="sng" dirty="0"/>
              <a:t>Uitleg Jaartaak</a:t>
            </a:r>
          </a:p>
          <a:p>
            <a:endParaRPr lang="nl-NL" sz="1200" dirty="0"/>
          </a:p>
          <a:p>
            <a:endParaRPr lang="nl-NL" sz="1200" dirty="0"/>
          </a:p>
          <a:p>
            <a:r>
              <a:rPr lang="nl-NL" sz="1200" b="1" dirty="0"/>
              <a:t>&gt; Beschrijving posten</a:t>
            </a:r>
          </a:p>
          <a:p>
            <a:r>
              <a:rPr lang="nl-NL" sz="1200" dirty="0"/>
              <a:t>Hiernaast zie je per </a:t>
            </a:r>
            <a:r>
              <a:rPr lang="nl-NL" sz="1200" dirty="0" err="1"/>
              <a:t>Xedule</a:t>
            </a:r>
            <a:r>
              <a:rPr lang="nl-NL" sz="1200" dirty="0"/>
              <a:t> / Jaartaakpost een afbakening en beschrijving van de inhoud van de taken. </a:t>
            </a:r>
          </a:p>
          <a:p>
            <a:endParaRPr lang="nl-NL" sz="1200" b="1" dirty="0"/>
          </a:p>
          <a:p>
            <a:r>
              <a:rPr lang="nl-NL" sz="1200" b="1" dirty="0"/>
              <a:t>&gt;Toelichting SLB/BPV</a:t>
            </a:r>
          </a:p>
          <a:p>
            <a:pPr lvl="0">
              <a:lnSpc>
                <a:spcPct val="107000"/>
              </a:lnSpc>
              <a:spcAft>
                <a:spcPts val="0"/>
              </a:spcAft>
            </a:pPr>
            <a:r>
              <a:rPr lang="nl-NL" sz="1200" dirty="0">
                <a:effectLst/>
                <a:latin typeface="Calibri" panose="020F0502020204030204" pitchFamily="34" charset="0"/>
                <a:ea typeface="Calibri" panose="020F0502020204030204" pitchFamily="34" charset="0"/>
                <a:cs typeface="Times New Roman" panose="02020603050405020304" pitchFamily="18" charset="0"/>
              </a:rPr>
              <a:t>Deze uren zijn gebaseerd op de normbedragen van de sector per leerweg en niveau. Aangevuld met de</a:t>
            </a:r>
            <a:r>
              <a:rPr lang="nl-NL" sz="1200" baseline="0" dirty="0">
                <a:effectLst/>
                <a:latin typeface="Calibri" panose="020F0502020204030204" pitchFamily="34" charset="0"/>
                <a:ea typeface="Calibri" panose="020F0502020204030204" pitchFamily="34" charset="0"/>
                <a:cs typeface="Times New Roman" panose="02020603050405020304" pitchFamily="18" charset="0"/>
              </a:rPr>
              <a:t> teamafspraken over de verdeling van de uren tussen de leerjaren. </a:t>
            </a:r>
          </a:p>
          <a:p>
            <a:pPr lvl="0">
              <a:lnSpc>
                <a:spcPct val="107000"/>
              </a:lnSpc>
              <a:spcAft>
                <a:spcPts val="0"/>
              </a:spcAft>
            </a:pPr>
            <a:endParaRPr lang="nl-NL" sz="1200" baseline="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r>
              <a:rPr lang="nl-NL" sz="1200" baseline="0" dirty="0">
                <a:effectLst/>
                <a:latin typeface="Calibri" panose="020F0502020204030204" pitchFamily="34" charset="0"/>
                <a:ea typeface="Calibri" panose="020F0502020204030204" pitchFamily="34" charset="0"/>
                <a:cs typeface="Times New Roman" panose="02020603050405020304" pitchFamily="18" charset="0"/>
              </a:rPr>
              <a:t>Voor het gehele domein is 2,08 fte beschikbaar voor BPV bezoeken en SLB administratie en contacttijd.</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p>
            <a:br>
              <a:rPr lang="nl-NL" sz="1200" b="1" dirty="0"/>
            </a:br>
            <a:endParaRPr lang="nl-NL" sz="1200" dirty="0"/>
          </a:p>
        </p:txBody>
      </p:sp>
      <p:graphicFrame>
        <p:nvGraphicFramePr>
          <p:cNvPr id="8" name="Tabel 7"/>
          <p:cNvGraphicFramePr>
            <a:graphicFrameLocks noGrp="1"/>
          </p:cNvGraphicFramePr>
          <p:nvPr>
            <p:extLst>
              <p:ext uri="{D42A27DB-BD31-4B8C-83A1-F6EECF244321}">
                <p14:modId xmlns:p14="http://schemas.microsoft.com/office/powerpoint/2010/main" val="3477820176"/>
              </p:ext>
            </p:extLst>
          </p:nvPr>
        </p:nvGraphicFramePr>
        <p:xfrm>
          <a:off x="130826" y="739776"/>
          <a:ext cx="9288596" cy="5121397"/>
        </p:xfrm>
        <a:graphic>
          <a:graphicData uri="http://schemas.openxmlformats.org/drawingml/2006/table">
            <a:tbl>
              <a:tblPr firstRow="1" firstCol="1" bandRow="1">
                <a:tableStyleId>{5C22544A-7EE6-4342-B048-85BDC9FD1C3A}</a:tableStyleId>
              </a:tblPr>
              <a:tblGrid>
                <a:gridCol w="1889451">
                  <a:extLst>
                    <a:ext uri="{9D8B030D-6E8A-4147-A177-3AD203B41FA5}">
                      <a16:colId xmlns:a16="http://schemas.microsoft.com/office/drawing/2014/main" val="2783918851"/>
                    </a:ext>
                  </a:extLst>
                </a:gridCol>
                <a:gridCol w="7399145">
                  <a:extLst>
                    <a:ext uri="{9D8B030D-6E8A-4147-A177-3AD203B41FA5}">
                      <a16:colId xmlns:a16="http://schemas.microsoft.com/office/drawing/2014/main" val="2601792983"/>
                    </a:ext>
                  </a:extLst>
                </a:gridCol>
              </a:tblGrid>
              <a:tr h="166405">
                <a:tc>
                  <a:txBody>
                    <a:bodyPr/>
                    <a:lstStyle/>
                    <a:p>
                      <a:pPr>
                        <a:lnSpc>
                          <a:spcPct val="107000"/>
                        </a:lnSpc>
                        <a:spcAft>
                          <a:spcPts val="0"/>
                        </a:spcAft>
                      </a:pPr>
                      <a:r>
                        <a:rPr lang="nl-NL" sz="1400">
                          <a:effectLst/>
                        </a:rPr>
                        <a:t>Post Xedule</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23706" marR="23706" marT="0" marB="0" anchor="b"/>
                </a:tc>
                <a:tc>
                  <a:txBody>
                    <a:bodyPr/>
                    <a:lstStyle/>
                    <a:p>
                      <a:pPr>
                        <a:lnSpc>
                          <a:spcPct val="107000"/>
                        </a:lnSpc>
                        <a:spcAft>
                          <a:spcPts val="0"/>
                        </a:spcAft>
                      </a:pPr>
                      <a:r>
                        <a:rPr lang="nl-NL" sz="1400">
                          <a:effectLst/>
                        </a:rPr>
                        <a:t>Omschrijving inhoud van taak / klus</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23706" marR="23706" marT="0" marB="0"/>
                </a:tc>
                <a:extLst>
                  <a:ext uri="{0D108BD9-81ED-4DB2-BD59-A6C34878D82A}">
                    <a16:rowId xmlns:a16="http://schemas.microsoft.com/office/drawing/2014/main" val="628769266"/>
                  </a:ext>
                </a:extLst>
              </a:tr>
              <a:tr h="285319">
                <a:tc>
                  <a:txBody>
                    <a:bodyPr/>
                    <a:lstStyle/>
                    <a:p>
                      <a:pPr>
                        <a:lnSpc>
                          <a:spcPct val="107000"/>
                        </a:lnSpc>
                        <a:spcAft>
                          <a:spcPts val="0"/>
                        </a:spcAft>
                      </a:pPr>
                      <a:r>
                        <a:rPr lang="nl-NL" sz="1200" dirty="0">
                          <a:effectLst/>
                        </a:rPr>
                        <a:t>Organisatie onderwijs</a:t>
                      </a:r>
                      <a:br>
                        <a:rPr lang="nl-NL" sz="1200" dirty="0">
                          <a:effectLst/>
                        </a:rPr>
                      </a:b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706" marR="23706" marT="0" marB="0"/>
                </a:tc>
                <a:tc>
                  <a:txBody>
                    <a:bodyPr/>
                    <a:lstStyle/>
                    <a:p>
                      <a:pPr marL="0" lvl="0" indent="0">
                        <a:lnSpc>
                          <a:spcPct val="107000"/>
                        </a:lnSpc>
                        <a:spcAft>
                          <a:spcPts val="0"/>
                        </a:spcAft>
                        <a:buFont typeface="Symbol" panose="05050102010706020507" pitchFamily="18" charset="2"/>
                        <a:buNone/>
                      </a:pPr>
                      <a:r>
                        <a:rPr lang="nl-NL" sz="1200" dirty="0">
                          <a:effectLst/>
                        </a:rPr>
                        <a:t>Hieronder de mogelijke taken die binnen een team vallen. Dit is sterk afhankelijk van team, organisatie, onderlinge verdeling en clustering van taken.</a:t>
                      </a:r>
                    </a:p>
                    <a:p>
                      <a:pPr marL="342900" lvl="0" indent="-342900">
                        <a:lnSpc>
                          <a:spcPct val="107000"/>
                        </a:lnSpc>
                        <a:spcAft>
                          <a:spcPts val="0"/>
                        </a:spcAft>
                        <a:buFont typeface="Symbol" panose="05050102010706020507" pitchFamily="18" charset="2"/>
                        <a:buChar char=""/>
                      </a:pPr>
                      <a:r>
                        <a:rPr lang="nl-NL" sz="1200" dirty="0">
                          <a:effectLst/>
                        </a:rPr>
                        <a:t>Coördinerende taken voor het opleidingsteam en/of domein / sector. </a:t>
                      </a:r>
                    </a:p>
                    <a:p>
                      <a:pPr marL="342900" lvl="0" indent="-342900">
                        <a:lnSpc>
                          <a:spcPct val="107000"/>
                        </a:lnSpc>
                        <a:spcAft>
                          <a:spcPts val="0"/>
                        </a:spcAft>
                        <a:buFont typeface="Symbol" panose="05050102010706020507" pitchFamily="18" charset="2"/>
                        <a:buChar char=""/>
                      </a:pPr>
                      <a:r>
                        <a:rPr lang="nl-NL" sz="1200" dirty="0">
                          <a:effectLst/>
                        </a:rPr>
                        <a:t>Roostercontactpersonen</a:t>
                      </a:r>
                    </a:p>
                    <a:p>
                      <a:pPr marL="342900" lvl="0" indent="-342900">
                        <a:lnSpc>
                          <a:spcPct val="107000"/>
                        </a:lnSpc>
                        <a:spcAft>
                          <a:spcPts val="0"/>
                        </a:spcAft>
                        <a:buFont typeface="Symbol" panose="05050102010706020507" pitchFamily="18" charset="2"/>
                        <a:buChar char=""/>
                      </a:pPr>
                      <a:r>
                        <a:rPr lang="nl-NL" sz="1200" dirty="0">
                          <a:effectLst/>
                          <a:latin typeface="Calibri" panose="020F0502020204030204" pitchFamily="34" charset="0"/>
                          <a:ea typeface="Calibri" panose="020F0502020204030204" pitchFamily="34" charset="0"/>
                          <a:cs typeface="Times New Roman" panose="02020603050405020304" pitchFamily="18" charset="0"/>
                        </a:rPr>
                        <a:t>Boekenlijsten</a:t>
                      </a:r>
                    </a:p>
                    <a:p>
                      <a:pPr marL="342900" lvl="0" indent="-342900">
                        <a:lnSpc>
                          <a:spcPct val="107000"/>
                        </a:lnSpc>
                        <a:spcAft>
                          <a:spcPts val="0"/>
                        </a:spcAft>
                        <a:buFont typeface="Symbol" panose="05050102010706020507" pitchFamily="18" charset="2"/>
                        <a:buChar char=""/>
                      </a:pPr>
                      <a:r>
                        <a:rPr lang="nl-NL" sz="1200" dirty="0">
                          <a:effectLst/>
                          <a:latin typeface="Calibri" panose="020F0502020204030204" pitchFamily="34" charset="0"/>
                          <a:ea typeface="Calibri" panose="020F0502020204030204" pitchFamily="34" charset="0"/>
                          <a:cs typeface="Times New Roman" panose="02020603050405020304" pitchFamily="18" charset="0"/>
                        </a:rPr>
                        <a:t>Acquisitie externe projecten</a:t>
                      </a:r>
                    </a:p>
                    <a:p>
                      <a:pPr marL="342900" lvl="0" indent="-342900">
                        <a:lnSpc>
                          <a:spcPct val="107000"/>
                        </a:lnSpc>
                        <a:spcAft>
                          <a:spcPts val="0"/>
                        </a:spcAft>
                        <a:buFont typeface="Symbol" panose="05050102010706020507" pitchFamily="18" charset="2"/>
                        <a:buChar char=""/>
                      </a:pPr>
                      <a:r>
                        <a:rPr lang="nl-NL" sz="1200" dirty="0" err="1">
                          <a:effectLst/>
                          <a:latin typeface="Calibri" panose="020F0502020204030204" pitchFamily="34" charset="0"/>
                          <a:ea typeface="Calibri" panose="020F0502020204030204" pitchFamily="34" charset="0"/>
                          <a:cs typeface="Times New Roman" panose="02020603050405020304" pitchFamily="18" charset="0"/>
                        </a:rPr>
                        <a:t>Toetsconstructie</a:t>
                      </a:r>
                      <a:r>
                        <a:rPr lang="nl-NL" sz="1200" dirty="0">
                          <a:effectLst/>
                          <a:latin typeface="Calibri" panose="020F0502020204030204" pitchFamily="34" charset="0"/>
                          <a:ea typeface="Calibri" panose="020F0502020204030204" pitchFamily="34" charset="0"/>
                          <a:cs typeface="Times New Roman" panose="02020603050405020304" pitchFamily="18" charset="0"/>
                        </a:rPr>
                        <a:t> / vaststelling examens</a:t>
                      </a:r>
                    </a:p>
                    <a:p>
                      <a:pPr marL="342900" lvl="0" indent="-342900">
                        <a:lnSpc>
                          <a:spcPct val="107000"/>
                        </a:lnSpc>
                        <a:spcAft>
                          <a:spcPts val="0"/>
                        </a:spcAft>
                        <a:buFont typeface="Symbol" panose="05050102010706020507" pitchFamily="18" charset="2"/>
                        <a:buChar char=""/>
                      </a:pPr>
                      <a:r>
                        <a:rPr lang="nl-NL" sz="1200" dirty="0">
                          <a:effectLst/>
                          <a:latin typeface="Calibri" panose="020F0502020204030204" pitchFamily="34" charset="0"/>
                          <a:ea typeface="Calibri" panose="020F0502020204030204" pitchFamily="34" charset="0"/>
                          <a:cs typeface="Times New Roman" panose="02020603050405020304" pitchFamily="18" charset="0"/>
                        </a:rPr>
                        <a:t>Intake en kennismaking</a:t>
                      </a:r>
                    </a:p>
                    <a:p>
                      <a:pPr marL="342900" lvl="0" indent="-342900">
                        <a:lnSpc>
                          <a:spcPct val="107000"/>
                        </a:lnSpc>
                        <a:spcAft>
                          <a:spcPts val="0"/>
                        </a:spcAft>
                        <a:buFont typeface="Symbol" panose="05050102010706020507" pitchFamily="18" charset="2"/>
                        <a:buChar char=""/>
                      </a:pPr>
                      <a:r>
                        <a:rPr lang="nl-NL" sz="1200" dirty="0">
                          <a:effectLst/>
                          <a:latin typeface="Calibri" panose="020F0502020204030204" pitchFamily="34" charset="0"/>
                          <a:ea typeface="Calibri" panose="020F0502020204030204" pitchFamily="34" charset="0"/>
                          <a:cs typeface="Times New Roman" panose="02020603050405020304" pitchFamily="18" charset="0"/>
                        </a:rPr>
                        <a:t>Bestellingen materiaal (door instructeur)</a:t>
                      </a:r>
                    </a:p>
                    <a:p>
                      <a:pPr marL="342900" lvl="0" indent="-342900">
                        <a:lnSpc>
                          <a:spcPct val="107000"/>
                        </a:lnSpc>
                        <a:spcAft>
                          <a:spcPts val="0"/>
                        </a:spcAft>
                        <a:buFont typeface="Symbol" panose="05050102010706020507" pitchFamily="18" charset="2"/>
                        <a:buChar char=""/>
                      </a:pPr>
                      <a:r>
                        <a:rPr lang="nl-NL" sz="1200" dirty="0">
                          <a:effectLst/>
                          <a:latin typeface="Calibri" panose="020F0502020204030204" pitchFamily="34" charset="0"/>
                          <a:ea typeface="Calibri" panose="020F0502020204030204" pitchFamily="34" charset="0"/>
                          <a:cs typeface="Times New Roman" panose="02020603050405020304" pitchFamily="18" charset="0"/>
                        </a:rPr>
                        <a:t>Skills wedstrijden</a:t>
                      </a:r>
                    </a:p>
                  </a:txBody>
                  <a:tcPr marL="23706" marR="23706" marT="0" marB="0"/>
                </a:tc>
                <a:extLst>
                  <a:ext uri="{0D108BD9-81ED-4DB2-BD59-A6C34878D82A}">
                    <a16:rowId xmlns:a16="http://schemas.microsoft.com/office/drawing/2014/main" val="1831368502"/>
                  </a:ext>
                </a:extLst>
              </a:tr>
              <a:tr h="399929">
                <a:tc>
                  <a:txBody>
                    <a:bodyPr/>
                    <a:lstStyle/>
                    <a:p>
                      <a:pPr>
                        <a:lnSpc>
                          <a:spcPct val="107000"/>
                        </a:lnSpc>
                        <a:spcAft>
                          <a:spcPts val="0"/>
                        </a:spcAft>
                      </a:pPr>
                      <a:r>
                        <a:rPr lang="nl-NL" sz="1200">
                          <a:effectLst/>
                        </a:rPr>
                        <a:t>Organisatie ten behoeve van team / de sector</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23706" marR="23706" marT="0" marB="0"/>
                </a:tc>
                <a:tc>
                  <a:txBody>
                    <a:bodyPr/>
                    <a:lstStyle/>
                    <a:p>
                      <a:pPr marL="342900" lvl="0" indent="-342900">
                        <a:lnSpc>
                          <a:spcPct val="107000"/>
                        </a:lnSpc>
                        <a:spcAft>
                          <a:spcPts val="0"/>
                        </a:spcAft>
                        <a:buFont typeface="Symbol" panose="05050102010706020507" pitchFamily="18" charset="2"/>
                        <a:buChar char=""/>
                      </a:pPr>
                      <a:r>
                        <a:rPr lang="nl-NL" sz="1200" dirty="0">
                          <a:effectLst/>
                        </a:rPr>
                        <a:t>Teamvergaderingen</a:t>
                      </a:r>
                    </a:p>
                    <a:p>
                      <a:pPr marL="342900" lvl="0" indent="-342900">
                        <a:lnSpc>
                          <a:spcPct val="107000"/>
                        </a:lnSpc>
                        <a:spcAft>
                          <a:spcPts val="0"/>
                        </a:spcAft>
                        <a:buFont typeface="Symbol" panose="05050102010706020507" pitchFamily="18" charset="2"/>
                        <a:buChar char=""/>
                      </a:pPr>
                      <a:r>
                        <a:rPr lang="nl-NL" sz="1200" dirty="0">
                          <a:effectLst/>
                          <a:latin typeface="Calibri" panose="020F0502020204030204" pitchFamily="34" charset="0"/>
                          <a:ea typeface="Calibri" panose="020F0502020204030204" pitchFamily="34" charset="0"/>
                          <a:cs typeface="Times New Roman" panose="02020603050405020304" pitchFamily="18" charset="0"/>
                        </a:rPr>
                        <a:t>Examenvergaderingen</a:t>
                      </a:r>
                    </a:p>
                    <a:p>
                      <a:pPr marL="342900" lvl="0" indent="-342900">
                        <a:lnSpc>
                          <a:spcPct val="107000"/>
                        </a:lnSpc>
                        <a:spcAft>
                          <a:spcPts val="0"/>
                        </a:spcAft>
                        <a:buFont typeface="Symbol" panose="05050102010706020507" pitchFamily="18" charset="2"/>
                        <a:buChar char=""/>
                      </a:pPr>
                      <a:r>
                        <a:rPr lang="nl-NL" sz="1200" dirty="0">
                          <a:effectLst/>
                          <a:latin typeface="Calibri" panose="020F0502020204030204" pitchFamily="34" charset="0"/>
                          <a:ea typeface="Calibri" panose="020F0502020204030204" pitchFamily="34" charset="0"/>
                          <a:cs typeface="Times New Roman" panose="02020603050405020304" pitchFamily="18" charset="0"/>
                        </a:rPr>
                        <a:t>Studentenbesprekingen</a:t>
                      </a:r>
                    </a:p>
                    <a:p>
                      <a:pPr marL="342900" lvl="0" indent="-342900">
                        <a:lnSpc>
                          <a:spcPct val="107000"/>
                        </a:lnSpc>
                        <a:spcAft>
                          <a:spcPts val="0"/>
                        </a:spcAft>
                        <a:buFont typeface="Symbol" panose="05050102010706020507" pitchFamily="18" charset="2"/>
                        <a:buChar char=""/>
                      </a:pPr>
                      <a:r>
                        <a:rPr lang="nl-NL" sz="1200" dirty="0">
                          <a:effectLst/>
                          <a:latin typeface="Calibri" panose="020F0502020204030204" pitchFamily="34" charset="0"/>
                          <a:ea typeface="Calibri" panose="020F0502020204030204" pitchFamily="34" charset="0"/>
                          <a:cs typeface="Times New Roman" panose="02020603050405020304" pitchFamily="18" charset="0"/>
                        </a:rPr>
                        <a:t>Extra</a:t>
                      </a:r>
                      <a:r>
                        <a:rPr lang="nl-NL" sz="1200" baseline="0" dirty="0">
                          <a:effectLst/>
                          <a:latin typeface="Calibri" panose="020F0502020204030204" pitchFamily="34" charset="0"/>
                          <a:ea typeface="Calibri" panose="020F0502020204030204" pitchFamily="34" charset="0"/>
                          <a:cs typeface="Times New Roman" panose="02020603050405020304" pitchFamily="18" charset="0"/>
                        </a:rPr>
                        <a:t> uren voor werkzaamheden in Voortgangsweek (naar rato van aanstelling 12u/week bij 1 fte aanstelling)</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706" marR="23706" marT="0" marB="0"/>
                </a:tc>
                <a:extLst>
                  <a:ext uri="{0D108BD9-81ED-4DB2-BD59-A6C34878D82A}">
                    <a16:rowId xmlns:a16="http://schemas.microsoft.com/office/drawing/2014/main" val="2529087355"/>
                  </a:ext>
                </a:extLst>
              </a:tr>
              <a:tr h="285319">
                <a:tc>
                  <a:txBody>
                    <a:bodyPr/>
                    <a:lstStyle/>
                    <a:p>
                      <a:pPr>
                        <a:lnSpc>
                          <a:spcPct val="107000"/>
                        </a:lnSpc>
                        <a:spcAft>
                          <a:spcPts val="0"/>
                        </a:spcAft>
                      </a:pPr>
                      <a:r>
                        <a:rPr lang="nl-NL" sz="1200">
                          <a:effectLst/>
                        </a:rPr>
                        <a:t>PR &amp; Communicatie</a:t>
                      </a:r>
                      <a:br>
                        <a:rPr lang="nl-NL" sz="1200">
                          <a:effectLst/>
                        </a:rPr>
                      </a:b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23706" marR="23706" marT="0" marB="0"/>
                </a:tc>
                <a:tc>
                  <a:txBody>
                    <a:bodyPr/>
                    <a:lstStyle/>
                    <a:p>
                      <a:pPr marL="342900" lvl="0" indent="-342900">
                        <a:lnSpc>
                          <a:spcPct val="107000"/>
                        </a:lnSpc>
                        <a:spcAft>
                          <a:spcPts val="0"/>
                        </a:spcAft>
                        <a:buFont typeface="Symbol" panose="05050102010706020507" pitchFamily="18" charset="2"/>
                        <a:buChar char=""/>
                      </a:pPr>
                      <a:r>
                        <a:rPr lang="nl-NL" sz="1200" dirty="0">
                          <a:effectLst/>
                        </a:rPr>
                        <a:t>Open dagen, iedereen wordt gecompenseerd in tijd voor avond openstelling en zaterdag openstelling</a:t>
                      </a:r>
                    </a:p>
                    <a:p>
                      <a:pPr marL="342900" lvl="0" indent="-342900">
                        <a:lnSpc>
                          <a:spcPct val="107000"/>
                        </a:lnSpc>
                        <a:spcAft>
                          <a:spcPts val="0"/>
                        </a:spcAft>
                        <a:buFont typeface="Symbol" panose="05050102010706020507" pitchFamily="18" charset="2"/>
                        <a:buChar char=""/>
                      </a:pPr>
                      <a:r>
                        <a:rPr lang="nl-NL" sz="1200" dirty="0">
                          <a:effectLst/>
                        </a:rPr>
                        <a:t>Voorlichtingsavonden</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706" marR="23706" marT="0" marB="0"/>
                </a:tc>
                <a:extLst>
                  <a:ext uri="{0D108BD9-81ED-4DB2-BD59-A6C34878D82A}">
                    <a16:rowId xmlns:a16="http://schemas.microsoft.com/office/drawing/2014/main" val="2273652068"/>
                  </a:ext>
                </a:extLst>
              </a:tr>
              <a:tr h="427979">
                <a:tc>
                  <a:txBody>
                    <a:bodyPr/>
                    <a:lstStyle/>
                    <a:p>
                      <a:pPr>
                        <a:lnSpc>
                          <a:spcPct val="107000"/>
                        </a:lnSpc>
                        <a:spcAft>
                          <a:spcPts val="0"/>
                        </a:spcAft>
                      </a:pPr>
                      <a:r>
                        <a:rPr lang="nl-NL" sz="1200">
                          <a:effectLst/>
                        </a:rPr>
                        <a:t>Reken - / Taalcoach</a:t>
                      </a: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23706" marR="23706" marT="0" marB="0"/>
                </a:tc>
                <a:tc>
                  <a:txBody>
                    <a:bodyPr/>
                    <a:lstStyle/>
                    <a:p>
                      <a:pPr marL="342900" lvl="0" indent="-342900">
                        <a:lnSpc>
                          <a:spcPct val="107000"/>
                        </a:lnSpc>
                        <a:spcAft>
                          <a:spcPts val="0"/>
                        </a:spcAft>
                        <a:buFont typeface="Symbol" panose="05050102010706020507" pitchFamily="18" charset="2"/>
                        <a:buChar char=""/>
                      </a:pPr>
                      <a:r>
                        <a:rPr lang="nl-NL" sz="1200" dirty="0">
                          <a:effectLst/>
                        </a:rPr>
                        <a:t>Niet van toepassing</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706" marR="23706" marT="0" marB="0"/>
                </a:tc>
                <a:extLst>
                  <a:ext uri="{0D108BD9-81ED-4DB2-BD59-A6C34878D82A}">
                    <a16:rowId xmlns:a16="http://schemas.microsoft.com/office/drawing/2014/main" val="2970539864"/>
                  </a:ext>
                </a:extLst>
              </a:tr>
              <a:tr h="713300">
                <a:tc>
                  <a:txBody>
                    <a:bodyPr/>
                    <a:lstStyle/>
                    <a:p>
                      <a:pPr>
                        <a:lnSpc>
                          <a:spcPct val="107000"/>
                        </a:lnSpc>
                        <a:spcAft>
                          <a:spcPts val="0"/>
                        </a:spcAft>
                      </a:pPr>
                      <a:r>
                        <a:rPr lang="nl-NL" sz="1200">
                          <a:effectLst/>
                        </a:rPr>
                        <a:t>Studieloopbaanbegeleider administratie</a:t>
                      </a:r>
                      <a:br>
                        <a:rPr lang="nl-NL" sz="1200">
                          <a:effectLst/>
                        </a:rPr>
                      </a:b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23706" marR="23706" marT="0" marB="0"/>
                </a:tc>
                <a:tc>
                  <a:txBody>
                    <a:bodyPr/>
                    <a:lstStyle/>
                    <a:p>
                      <a:pPr marL="342900" lvl="0" indent="-342900">
                        <a:lnSpc>
                          <a:spcPct val="107000"/>
                        </a:lnSpc>
                        <a:spcAft>
                          <a:spcPts val="0"/>
                        </a:spcAft>
                        <a:buFont typeface="Symbol" panose="05050102010706020507" pitchFamily="18" charset="2"/>
                        <a:buChar char=""/>
                      </a:pPr>
                      <a:r>
                        <a:rPr lang="nl-NL" sz="1200" dirty="0">
                          <a:effectLst/>
                        </a:rPr>
                        <a:t>SLB werk wat geen direct contact met studenten bevat. Denk hierbij aan:</a:t>
                      </a:r>
                    </a:p>
                    <a:p>
                      <a:pPr marL="742950" lvl="1" indent="-285750">
                        <a:lnSpc>
                          <a:spcPct val="107000"/>
                        </a:lnSpc>
                        <a:spcAft>
                          <a:spcPts val="0"/>
                        </a:spcAft>
                        <a:buFont typeface="Courier New" panose="02070309020205020404" pitchFamily="49" charset="0"/>
                        <a:buChar char="o"/>
                      </a:pPr>
                      <a:r>
                        <a:rPr lang="nl-NL" sz="1200" dirty="0">
                          <a:effectLst/>
                        </a:rPr>
                        <a:t>2e </a:t>
                      </a:r>
                      <a:r>
                        <a:rPr lang="nl-NL" sz="1200" dirty="0" err="1">
                          <a:effectLst/>
                        </a:rPr>
                        <a:t>lijns</a:t>
                      </a:r>
                      <a:r>
                        <a:rPr lang="nl-NL" sz="1200" dirty="0">
                          <a:effectLst/>
                        </a:rPr>
                        <a:t> zorg contact</a:t>
                      </a:r>
                    </a:p>
                    <a:p>
                      <a:pPr marL="742950" lvl="1" indent="-285750">
                        <a:lnSpc>
                          <a:spcPct val="107000"/>
                        </a:lnSpc>
                        <a:spcAft>
                          <a:spcPts val="0"/>
                        </a:spcAft>
                        <a:buFont typeface="Courier New" panose="02070309020205020404" pitchFamily="49" charset="0"/>
                        <a:buChar char="o"/>
                      </a:pPr>
                      <a:r>
                        <a:rPr lang="nl-NL" sz="1200" dirty="0">
                          <a:effectLst/>
                        </a:rPr>
                        <a:t>Administratie</a:t>
                      </a:r>
                    </a:p>
                    <a:p>
                      <a:pPr marL="742950" lvl="1" indent="-285750">
                        <a:lnSpc>
                          <a:spcPct val="107000"/>
                        </a:lnSpc>
                        <a:spcAft>
                          <a:spcPts val="0"/>
                        </a:spcAft>
                        <a:buFont typeface="Courier New" panose="02070309020205020404" pitchFamily="49" charset="0"/>
                        <a:buChar char="o"/>
                      </a:pPr>
                      <a:r>
                        <a:rPr lang="nl-NL" sz="1200" dirty="0">
                          <a:effectLst/>
                        </a:rPr>
                        <a:t>Contact verzuimconsulent</a:t>
                      </a:r>
                    </a:p>
                    <a:p>
                      <a:pPr marL="742950" lvl="1" indent="-285750">
                        <a:lnSpc>
                          <a:spcPct val="107000"/>
                        </a:lnSpc>
                        <a:spcAft>
                          <a:spcPts val="0"/>
                        </a:spcAft>
                        <a:buFont typeface="Courier New" panose="02070309020205020404" pitchFamily="49" charset="0"/>
                        <a:buChar char="o"/>
                      </a:pPr>
                      <a:r>
                        <a:rPr lang="nl-NL" sz="1200" dirty="0">
                          <a:effectLst/>
                        </a:rPr>
                        <a:t>Studentenbespreking voorbereiden</a:t>
                      </a:r>
                    </a:p>
                  </a:txBody>
                  <a:tcPr marL="23706" marR="23706" marT="0" marB="0"/>
                </a:tc>
                <a:extLst>
                  <a:ext uri="{0D108BD9-81ED-4DB2-BD59-A6C34878D82A}">
                    <a16:rowId xmlns:a16="http://schemas.microsoft.com/office/drawing/2014/main" val="2777518267"/>
                  </a:ext>
                </a:extLst>
              </a:tr>
              <a:tr h="399929">
                <a:tc>
                  <a:txBody>
                    <a:bodyPr/>
                    <a:lstStyle/>
                    <a:p>
                      <a:pPr>
                        <a:lnSpc>
                          <a:spcPct val="107000"/>
                        </a:lnSpc>
                        <a:spcAft>
                          <a:spcPts val="0"/>
                        </a:spcAft>
                      </a:pPr>
                      <a:r>
                        <a:rPr lang="nl-NL" sz="1200">
                          <a:effectLst/>
                        </a:rPr>
                        <a:t>Studieloopbaanbegeleiding</a:t>
                      </a:r>
                      <a:br>
                        <a:rPr lang="nl-NL" sz="1200">
                          <a:effectLst/>
                        </a:rPr>
                      </a:br>
                      <a:endParaRPr lang="nl-NL" sz="1200">
                        <a:effectLst/>
                        <a:latin typeface="Calibri" panose="020F0502020204030204" pitchFamily="34" charset="0"/>
                        <a:ea typeface="Calibri" panose="020F0502020204030204" pitchFamily="34" charset="0"/>
                        <a:cs typeface="Times New Roman" panose="02020603050405020304" pitchFamily="18" charset="0"/>
                      </a:endParaRPr>
                    </a:p>
                  </a:txBody>
                  <a:tcPr marL="23706" marR="23706" marT="0" marB="0"/>
                </a:tc>
                <a:tc>
                  <a:txBody>
                    <a:bodyPr/>
                    <a:lstStyle/>
                    <a:p>
                      <a:pPr marL="342900" lvl="0" indent="-342900">
                        <a:lnSpc>
                          <a:spcPct val="107000"/>
                        </a:lnSpc>
                        <a:spcAft>
                          <a:spcPts val="0"/>
                        </a:spcAft>
                        <a:buFont typeface="Symbol" panose="05050102010706020507" pitchFamily="18" charset="2"/>
                        <a:buChar char=""/>
                      </a:pPr>
                      <a:r>
                        <a:rPr lang="nl-NL" sz="1200" dirty="0">
                          <a:effectLst/>
                        </a:rPr>
                        <a:t>Reguliere SLB gesprekken</a:t>
                      </a:r>
                    </a:p>
                    <a:p>
                      <a:pPr marL="342900" lvl="0" indent="-342900">
                        <a:lnSpc>
                          <a:spcPct val="107000"/>
                        </a:lnSpc>
                        <a:spcAft>
                          <a:spcPts val="0"/>
                        </a:spcAft>
                        <a:buFont typeface="Symbol" panose="05050102010706020507" pitchFamily="18" charset="2"/>
                        <a:buChar char=""/>
                      </a:pPr>
                      <a:r>
                        <a:rPr lang="nl-NL" sz="1200" dirty="0">
                          <a:effectLst/>
                        </a:rPr>
                        <a:t>Incidentele SLB gesprekken</a:t>
                      </a:r>
                      <a:endParaRPr lang="nl-NL"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23706" marR="23706" marT="0" marB="0"/>
                </a:tc>
                <a:extLst>
                  <a:ext uri="{0D108BD9-81ED-4DB2-BD59-A6C34878D82A}">
                    <a16:rowId xmlns:a16="http://schemas.microsoft.com/office/drawing/2014/main" val="4016010299"/>
                  </a:ext>
                </a:extLst>
              </a:tr>
            </a:tbl>
          </a:graphicData>
        </a:graphic>
      </p:graphicFrame>
    </p:spTree>
    <p:extLst>
      <p:ext uri="{BB962C8B-B14F-4D97-AF65-F5344CB8AC3E}">
        <p14:creationId xmlns:p14="http://schemas.microsoft.com/office/powerpoint/2010/main" val="4064418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465138"/>
            <a:ext cx="9144000" cy="2387600"/>
          </a:xfrm>
        </p:spPr>
        <p:txBody>
          <a:bodyPr/>
          <a:lstStyle/>
          <a:p>
            <a:r>
              <a:rPr lang="nl-NL" dirty="0"/>
              <a:t>2. Lessentabellen per groep</a:t>
            </a:r>
          </a:p>
        </p:txBody>
      </p:sp>
      <p:sp>
        <p:nvSpPr>
          <p:cNvPr id="3" name="Ondertitel 2"/>
          <p:cNvSpPr>
            <a:spLocks noGrp="1"/>
          </p:cNvSpPr>
          <p:nvPr>
            <p:ph type="subTitle" idx="1"/>
          </p:nvPr>
        </p:nvSpPr>
        <p:spPr>
          <a:xfrm>
            <a:off x="1524000" y="2944813"/>
            <a:ext cx="9144000" cy="1655762"/>
          </a:xfrm>
        </p:spPr>
        <p:txBody>
          <a:bodyPr/>
          <a:lstStyle/>
          <a:p>
            <a:r>
              <a:rPr lang="nl-NL" dirty="0"/>
              <a:t>Engineering &amp; Mechatronica</a:t>
            </a:r>
          </a:p>
        </p:txBody>
      </p:sp>
      <p:pic>
        <p:nvPicPr>
          <p:cNvPr id="5" name="Tijdelijke aanduiding voor inhoud 6">
            <a:extLst>
              <a:ext uri="{FF2B5EF4-FFF2-40B4-BE49-F238E27FC236}">
                <a16:creationId xmlns:a16="http://schemas.microsoft.com/office/drawing/2014/main" id="{4113893F-E5E0-403C-97CE-87EABB5DBE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a:prstGeom prst="rect">
            <a:avLst/>
          </a:prstGeom>
        </p:spPr>
      </p:pic>
      <p:sp>
        <p:nvSpPr>
          <p:cNvPr id="6" name="Rechthoek 5">
            <a:extLst>
              <a:ext uri="{FF2B5EF4-FFF2-40B4-BE49-F238E27FC236}">
                <a16:creationId xmlns:a16="http://schemas.microsoft.com/office/drawing/2014/main" id="{AF3BF699-8348-465B-AFD7-AE10C902DA54}"/>
              </a:ext>
            </a:extLst>
          </p:cNvPr>
          <p:cNvSpPr/>
          <p:nvPr/>
        </p:nvSpPr>
        <p:spPr>
          <a:xfrm>
            <a:off x="0" y="0"/>
            <a:ext cx="889233" cy="6858000"/>
          </a:xfrm>
          <a:prstGeom prst="rect">
            <a:avLst/>
          </a:prstGeom>
          <a:solidFill>
            <a:srgbClr val="10A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itel 1">
            <a:extLst>
              <a:ext uri="{FF2B5EF4-FFF2-40B4-BE49-F238E27FC236}">
                <a16:creationId xmlns:a16="http://schemas.microsoft.com/office/drawing/2014/main" id="{977841C6-D242-4804-86D8-D3C5C833FC47}"/>
              </a:ext>
            </a:extLst>
          </p:cNvPr>
          <p:cNvSpPr txBox="1">
            <a:spLocks/>
          </p:cNvSpPr>
          <p:nvPr/>
        </p:nvSpPr>
        <p:spPr>
          <a:xfrm>
            <a:off x="113601" y="5914240"/>
            <a:ext cx="851133" cy="864065"/>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nl-NL" b="1" dirty="0">
                <a:solidFill>
                  <a:schemeClr val="bg1"/>
                </a:solidFill>
              </a:rPr>
              <a:t>2.</a:t>
            </a:r>
          </a:p>
        </p:txBody>
      </p:sp>
    </p:spTree>
    <p:extLst>
      <p:ext uri="{BB962C8B-B14F-4D97-AF65-F5344CB8AC3E}">
        <p14:creationId xmlns:p14="http://schemas.microsoft.com/office/powerpoint/2010/main" val="1301647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30826" y="49750"/>
            <a:ext cx="10515600" cy="904875"/>
          </a:xfrm>
        </p:spPr>
        <p:txBody>
          <a:bodyPr>
            <a:normAutofit/>
          </a:bodyPr>
          <a:lstStyle/>
          <a:p>
            <a:r>
              <a:rPr lang="nl-NL" sz="1600" b="1" dirty="0"/>
              <a:t>Lessentabellen</a:t>
            </a:r>
            <a:br>
              <a:rPr lang="nl-NL" sz="1600" b="1" dirty="0"/>
            </a:br>
            <a:r>
              <a:rPr lang="nl-NL" sz="1600" dirty="0"/>
              <a:t>Engineering &amp; Mechatronica</a:t>
            </a:r>
          </a:p>
        </p:txBody>
      </p:sp>
      <p:pic>
        <p:nvPicPr>
          <p:cNvPr id="7" name="Tijdelijke aanduiding voor inhoud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47990" y="60325"/>
            <a:ext cx="705910" cy="619125"/>
          </a:xfrm>
        </p:spPr>
      </p:pic>
      <p:sp>
        <p:nvSpPr>
          <p:cNvPr id="8" name="Tekstvak 7"/>
          <p:cNvSpPr txBox="1">
            <a:spLocks/>
          </p:cNvSpPr>
          <p:nvPr/>
        </p:nvSpPr>
        <p:spPr>
          <a:xfrm>
            <a:off x="9720527" y="739776"/>
            <a:ext cx="2471474" cy="6118224"/>
          </a:xfrm>
          <a:prstGeom prst="rect">
            <a:avLst/>
          </a:prstGeom>
          <a:noFill/>
          <a:ln>
            <a:solidFill>
              <a:schemeClr val="tx1"/>
            </a:solidFill>
          </a:ln>
        </p:spPr>
        <p:txBody>
          <a:bodyPr wrap="square" rtlCol="0">
            <a:noAutofit/>
          </a:bodyPr>
          <a:lstStyle/>
          <a:p>
            <a:r>
              <a:rPr lang="nl-NL" sz="1200" b="1" u="sng" dirty="0"/>
              <a:t>Toelichting lessentabellen</a:t>
            </a:r>
          </a:p>
          <a:p>
            <a:endParaRPr lang="nl-NL" sz="1200" dirty="0"/>
          </a:p>
          <a:p>
            <a:r>
              <a:rPr lang="nl-NL" sz="1200" b="1" dirty="0"/>
              <a:t>Opmerking</a:t>
            </a:r>
          </a:p>
          <a:p>
            <a:r>
              <a:rPr lang="nl-NL" sz="1200" dirty="0"/>
              <a:t>&gt; </a:t>
            </a:r>
            <a:r>
              <a:rPr lang="nl-NL" sz="1200" dirty="0" err="1"/>
              <a:t>Robitica</a:t>
            </a:r>
            <a:r>
              <a:rPr lang="nl-NL" sz="1200" dirty="0"/>
              <a:t> en Elektro praktijk wordt parallel gegeven aan ½ groepen. </a:t>
            </a:r>
          </a:p>
          <a:p>
            <a:r>
              <a:rPr lang="nl-NL" sz="1200" dirty="0"/>
              <a:t>&gt; Project wordt aan alle groepen tegelijk gegeven met meerdere docenten.</a:t>
            </a:r>
          </a:p>
          <a:p>
            <a:endParaRPr lang="nl-NL" sz="1200" dirty="0"/>
          </a:p>
          <a:p>
            <a:endParaRPr lang="nl-NL" sz="1200" dirty="0"/>
          </a:p>
          <a:p>
            <a:endParaRPr lang="nl-NL" sz="1200" dirty="0"/>
          </a:p>
          <a:p>
            <a:endParaRPr lang="nl-NL" sz="1200" dirty="0"/>
          </a:p>
          <a:p>
            <a:endParaRPr lang="nl-NL" sz="1200" dirty="0"/>
          </a:p>
          <a:p>
            <a:endParaRPr lang="nl-NL" sz="1200" dirty="0"/>
          </a:p>
          <a:p>
            <a:endParaRPr lang="nl-NL" sz="1200" dirty="0"/>
          </a:p>
          <a:p>
            <a:endParaRPr lang="nl-NL" sz="1200" dirty="0"/>
          </a:p>
          <a:p>
            <a:endParaRPr lang="nl-NL" sz="1200" dirty="0"/>
          </a:p>
          <a:p>
            <a:endParaRPr lang="nl-NL" sz="1200" dirty="0"/>
          </a:p>
          <a:p>
            <a:endParaRPr lang="nl-NL" sz="1200" dirty="0"/>
          </a:p>
          <a:p>
            <a:endParaRPr lang="nl-NL" sz="1200" dirty="0"/>
          </a:p>
          <a:p>
            <a:r>
              <a:rPr lang="nl-NL" sz="1200" b="1" dirty="0"/>
              <a:t>Docent wisseling per periode</a:t>
            </a:r>
          </a:p>
          <a:p>
            <a:r>
              <a:rPr lang="nl-NL" sz="1200" dirty="0"/>
              <a:t>&gt; De </a:t>
            </a:r>
            <a:r>
              <a:rPr lang="nl-NL" sz="1200" b="1" u="sng" dirty="0"/>
              <a:t>vetgedrukte</a:t>
            </a:r>
            <a:r>
              <a:rPr lang="nl-NL" sz="1200" dirty="0"/>
              <a:t> 3-lettercodes geeft aan dat er </a:t>
            </a:r>
            <a:r>
              <a:rPr lang="nl-NL" sz="1200" dirty="0" err="1"/>
              <a:t>tov</a:t>
            </a:r>
            <a:r>
              <a:rPr lang="nl-NL" sz="1200" dirty="0"/>
              <a:t> de vorige periode een docentwissel is.  </a:t>
            </a:r>
          </a:p>
          <a:p>
            <a:endParaRPr lang="nl-NL" sz="1200" dirty="0"/>
          </a:p>
          <a:p>
            <a:r>
              <a:rPr lang="nl-NL" sz="1200" b="1" dirty="0"/>
              <a:t>Urenverschil </a:t>
            </a:r>
            <a:r>
              <a:rPr lang="nl-NL" sz="1200" b="1" dirty="0" err="1"/>
              <a:t>tov</a:t>
            </a:r>
            <a:r>
              <a:rPr lang="nl-NL" sz="1200" b="1" dirty="0"/>
              <a:t> Jaartaak</a:t>
            </a:r>
          </a:p>
          <a:p>
            <a:r>
              <a:rPr lang="nl-NL" sz="1200" dirty="0"/>
              <a:t>&gt; In je persoonlijk jaartaakoverzicht kan er een ander aantal uur staan voor een vak op jaarbasis. Dit komt doordat in he persoonlijk overzicht er een correctie is geweest voor vakantie uitval en vrije dagen. </a:t>
            </a:r>
          </a:p>
          <a:p>
            <a:endParaRPr lang="nl-NL" sz="1200" dirty="0"/>
          </a:p>
          <a:p>
            <a:br>
              <a:rPr lang="nl-NL" sz="1200" b="1" dirty="0"/>
            </a:br>
            <a:endParaRPr lang="nl-NL" sz="1200" dirty="0"/>
          </a:p>
        </p:txBody>
      </p:sp>
      <p:sp>
        <p:nvSpPr>
          <p:cNvPr id="5" name="Rechthoek 4"/>
          <p:cNvSpPr/>
          <p:nvPr/>
        </p:nvSpPr>
        <p:spPr>
          <a:xfrm>
            <a:off x="3927564" y="5782491"/>
            <a:ext cx="5766836" cy="9441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Titel 1">
            <a:extLst>
              <a:ext uri="{FF2B5EF4-FFF2-40B4-BE49-F238E27FC236}">
                <a16:creationId xmlns:a16="http://schemas.microsoft.com/office/drawing/2014/main" id="{38F0671E-C4D8-42D9-826A-73CCB2472C54}"/>
              </a:ext>
            </a:extLst>
          </p:cNvPr>
          <p:cNvSpPr txBox="1">
            <a:spLocks/>
          </p:cNvSpPr>
          <p:nvPr/>
        </p:nvSpPr>
        <p:spPr>
          <a:xfrm>
            <a:off x="130826" y="739777"/>
            <a:ext cx="2645930" cy="135747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nl-NL" sz="1800" b="1" dirty="0">
              <a:solidFill>
                <a:srgbClr val="FF0000"/>
              </a:solidFill>
            </a:endParaRPr>
          </a:p>
          <a:p>
            <a:r>
              <a:rPr lang="nl-NL" sz="1800" b="1" dirty="0">
                <a:solidFill>
                  <a:srgbClr val="FF0000"/>
                </a:solidFill>
              </a:rPr>
              <a:t>LEERJAAR 1</a:t>
            </a:r>
          </a:p>
          <a:p>
            <a:pPr marL="285750" indent="-285750">
              <a:buFont typeface="Arial" panose="020B0604020202020204" pitchFamily="34" charset="0"/>
              <a:buChar char="•"/>
            </a:pPr>
            <a:r>
              <a:rPr lang="nl-NL" sz="1800" dirty="0"/>
              <a:t>LPEMO23K4A1 / A2</a:t>
            </a:r>
          </a:p>
          <a:p>
            <a:pPr marL="285750" indent="-285750">
              <a:buFont typeface="Arial" panose="020B0604020202020204" pitchFamily="34" charset="0"/>
              <a:buChar char="•"/>
            </a:pPr>
            <a:r>
              <a:rPr lang="nl-NL" sz="1800" dirty="0"/>
              <a:t>LPEMO23K4B1 / B2</a:t>
            </a:r>
          </a:p>
          <a:p>
            <a:endParaRPr lang="nl-NL" sz="1800" b="1" dirty="0"/>
          </a:p>
          <a:p>
            <a:endParaRPr lang="nl-NL" sz="1800" b="1" dirty="0"/>
          </a:p>
          <a:p>
            <a:br>
              <a:rPr lang="nl-NL" sz="1800" b="1" dirty="0"/>
            </a:br>
            <a:endParaRPr lang="nl-NL" sz="1800" dirty="0"/>
          </a:p>
        </p:txBody>
      </p:sp>
      <p:pic>
        <p:nvPicPr>
          <p:cNvPr id="22" name="Afbeelding 21">
            <a:extLst>
              <a:ext uri="{FF2B5EF4-FFF2-40B4-BE49-F238E27FC236}">
                <a16:creationId xmlns:a16="http://schemas.microsoft.com/office/drawing/2014/main" id="{3DAE959F-B826-41DB-81CC-240650BE217D}"/>
              </a:ext>
            </a:extLst>
          </p:cNvPr>
          <p:cNvPicPr>
            <a:picLocks noChangeAspect="1"/>
          </p:cNvPicPr>
          <p:nvPr/>
        </p:nvPicPr>
        <p:blipFill>
          <a:blip r:embed="rId3"/>
          <a:stretch>
            <a:fillRect/>
          </a:stretch>
        </p:blipFill>
        <p:spPr>
          <a:xfrm>
            <a:off x="2961309" y="0"/>
            <a:ext cx="6269382" cy="6858000"/>
          </a:xfrm>
          <a:prstGeom prst="rect">
            <a:avLst/>
          </a:prstGeom>
        </p:spPr>
      </p:pic>
    </p:spTree>
    <p:extLst>
      <p:ext uri="{BB962C8B-B14F-4D97-AF65-F5344CB8AC3E}">
        <p14:creationId xmlns:p14="http://schemas.microsoft.com/office/powerpoint/2010/main" val="2447746295"/>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1424</TotalTime>
  <Words>4090</Words>
  <Application>Microsoft Office PowerPoint</Application>
  <PresentationFormat>Breedbeeld</PresentationFormat>
  <Paragraphs>959</Paragraphs>
  <Slides>40</Slides>
  <Notes>0</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40</vt:i4>
      </vt:variant>
    </vt:vector>
  </HeadingPairs>
  <TitlesOfParts>
    <vt:vector size="47" baseType="lpstr">
      <vt:lpstr>Arial</vt:lpstr>
      <vt:lpstr>Calibri</vt:lpstr>
      <vt:lpstr>Calibri Light</vt:lpstr>
      <vt:lpstr>Courier New</vt:lpstr>
      <vt:lpstr>Symbol</vt:lpstr>
      <vt:lpstr>Wingdings</vt:lpstr>
      <vt:lpstr>Kantoorthema</vt:lpstr>
      <vt:lpstr>PLAN VAN INZET 23-24</vt:lpstr>
      <vt:lpstr>Inhoudsopgave</vt:lpstr>
      <vt:lpstr>1. Leeswijzer en Toelichting</vt:lpstr>
      <vt:lpstr>Leeswijzer Jaartaakoverzicht (1 van 2)</vt:lpstr>
      <vt:lpstr>Leeswijzer Jaartaakoverzicht (2 van 2)</vt:lpstr>
      <vt:lpstr>Toelichting Uren per post / taak (1 van 2)</vt:lpstr>
      <vt:lpstr>Toelichting Uren per post / taak (2 van 2)</vt:lpstr>
      <vt:lpstr>2. Lessentabellen per groep</vt:lpstr>
      <vt:lpstr>Lessentabellen Engineering &amp; Mechatronica</vt:lpstr>
      <vt:lpstr>Lessentabellen Engineering &amp; Mechatronica</vt:lpstr>
      <vt:lpstr>Lessentabellen Engineering &amp; Mechatronica</vt:lpstr>
      <vt:lpstr>Lessentabellen Engineering &amp; Mechatronica</vt:lpstr>
      <vt:lpstr>Lessentabellen Engineering &amp; Mechatronica</vt:lpstr>
      <vt:lpstr>Lessentabellen Engineering &amp; Mechatronica</vt:lpstr>
      <vt:lpstr>3. Verdeling SLB taken / uren</vt:lpstr>
      <vt:lpstr>Verdeling SLB / BPV Engineering &amp; Mechatronica</vt:lpstr>
      <vt:lpstr>Verdeling SLB / BPV Engineering &amp; Mechatronica</vt:lpstr>
      <vt:lpstr>4. Verdeling Examinering</vt:lpstr>
      <vt:lpstr>Examinering Beroepsgericht Engineering &amp; Mechatronica</vt:lpstr>
      <vt:lpstr>5. Verdeling Keuzedelen en Projecten</vt:lpstr>
      <vt:lpstr>Eigenaren / Examens  Keuzedelen Engineering &amp; Mechatronica</vt:lpstr>
      <vt:lpstr>Eigenaren Projecten Engineering &amp; Mechatronica</vt:lpstr>
      <vt:lpstr>6. Jaartaak per docent</vt:lpstr>
      <vt:lpstr>Docent overzicht Engineering &amp; Mechatronica</vt:lpstr>
      <vt:lpstr>Docent overzicht Engineering &amp; Mechatronica</vt:lpstr>
      <vt:lpstr>Docent overzicht Engineering &amp; Mechatronica</vt:lpstr>
      <vt:lpstr>Docent overzicht Engineering &amp; Mechatronica</vt:lpstr>
      <vt:lpstr>Docent overzicht Engineering &amp; Mechatronica</vt:lpstr>
      <vt:lpstr>Docent overzicht Engineering &amp; Mechatronica</vt:lpstr>
      <vt:lpstr>Docent overzicht Engineering &amp; Mechatronica</vt:lpstr>
      <vt:lpstr>Docent overzicht Engineering &amp; Mechatronica</vt:lpstr>
      <vt:lpstr>Docent overzicht Engineering &amp; Mechatronica</vt:lpstr>
      <vt:lpstr>Docent overzicht Engineering &amp; Mechatronica</vt:lpstr>
      <vt:lpstr>Docent overzicht Engineering &amp; Mechatronica</vt:lpstr>
      <vt:lpstr>Docent overzicht Engineering &amp; Mechatronica</vt:lpstr>
      <vt:lpstr>Docent overzicht Engineering &amp; Mechatronica</vt:lpstr>
      <vt:lpstr>Docent overzicht Engineering &amp; Mechatronica</vt:lpstr>
      <vt:lpstr>7. Taken Projecteigenaar + Projectbegeleider</vt:lpstr>
      <vt:lpstr>PowerPoint-presentatie</vt:lpstr>
      <vt:lpstr>PowerPoint-presentatie</vt:lpstr>
    </vt:vector>
  </TitlesOfParts>
  <Company>Kien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VAN INZET</dc:title>
  <dc:creator>Michel Pipping</dc:creator>
  <cp:lastModifiedBy>Michel Pipping</cp:lastModifiedBy>
  <cp:revision>61</cp:revision>
  <dcterms:created xsi:type="dcterms:W3CDTF">2020-09-09T10:54:54Z</dcterms:created>
  <dcterms:modified xsi:type="dcterms:W3CDTF">2023-08-22T15:04:46Z</dcterms:modified>
</cp:coreProperties>
</file>