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sldIdLst>
    <p:sldId id="256" r:id="rId5"/>
    <p:sldId id="268" r:id="rId6"/>
    <p:sldId id="360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9" r:id="rId16"/>
    <p:sldId id="353" r:id="rId17"/>
    <p:sldId id="354" r:id="rId18"/>
    <p:sldId id="355" r:id="rId19"/>
    <p:sldId id="356" r:id="rId20"/>
    <p:sldId id="358" r:id="rId21"/>
    <p:sldId id="35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882E625-6928-4E57-935E-1C7E288BC738}">
          <p14:sldIdLst>
            <p14:sldId id="256"/>
          </p14:sldIdLst>
        </p14:section>
        <p14:section name="Naamloze sectie" id="{63CD83F9-980C-4E46-8D70-55753A1F8E3D}">
          <p14:sldIdLst>
            <p14:sldId id="268"/>
            <p14:sldId id="360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9"/>
            <p14:sldId id="353"/>
            <p14:sldId id="354"/>
            <p14:sldId id="355"/>
            <p14:sldId id="356"/>
            <p14:sldId id="358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9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4AD3F-63C2-4FC1-A62C-BE24858B0D7B}" v="49" dt="2023-02-12T15:49:53.416"/>
    <p1510:client id="{CEE07F5B-B363-D37B-983A-E0E5A682BCB7}" v="3" dt="2023-06-05T07:29:05.55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7" autoAdjust="0"/>
    <p:restoredTop sz="80503" autoAdjust="0"/>
  </p:normalViewPr>
  <p:slideViewPr>
    <p:cSldViewPr>
      <p:cViewPr varScale="1">
        <p:scale>
          <a:sx n="70" d="100"/>
          <a:sy n="70" d="100"/>
        </p:scale>
        <p:origin x="190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astoor" userId="S::r.pastoor@onderwijsadvies.nl::9205e597-fbb7-42b2-a5c1-444772fe281a" providerId="AD" clId="Web-{CEE07F5B-B363-D37B-983A-E0E5A682BCB7}"/>
    <pc:docChg chg="modSld">
      <pc:chgData name="Robert Pastoor" userId="S::r.pastoor@onderwijsadvies.nl::9205e597-fbb7-42b2-a5c1-444772fe281a" providerId="AD" clId="Web-{CEE07F5B-B363-D37B-983A-E0E5A682BCB7}" dt="2023-06-05T07:29:05.550" v="2" actId="20577"/>
      <pc:docMkLst>
        <pc:docMk/>
      </pc:docMkLst>
      <pc:sldChg chg="modSp">
        <pc:chgData name="Robert Pastoor" userId="S::r.pastoor@onderwijsadvies.nl::9205e597-fbb7-42b2-a5c1-444772fe281a" providerId="AD" clId="Web-{CEE07F5B-B363-D37B-983A-E0E5A682BCB7}" dt="2023-06-05T07:29:05.550" v="2" actId="20577"/>
        <pc:sldMkLst>
          <pc:docMk/>
          <pc:sldMk cId="0" sldId="256"/>
        </pc:sldMkLst>
        <pc:spChg chg="mod">
          <ac:chgData name="Robert Pastoor" userId="S::r.pastoor@onderwijsadvies.nl::9205e597-fbb7-42b2-a5c1-444772fe281a" providerId="AD" clId="Web-{CEE07F5B-B363-D37B-983A-E0E5A682BCB7}" dt="2023-06-05T07:29:05.550" v="2" actId="20577"/>
          <ac:spMkLst>
            <pc:docMk/>
            <pc:sldMk cId="0" sldId="256"/>
            <ac:spMk id="7" creationId="{036B2BC6-EC5C-7AEA-4CE3-EB583D6190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E711-8093-3845-BA53-FA2AB5EDF84C}" type="datetimeFigureOut">
              <a:rPr lang="nl-NL" smtClean="0"/>
              <a:t>5-6-2023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1B32-BD4F-4D40-8532-2C3B3BBF5D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0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1B32-BD4F-4D40-8532-2C3B3BBF5D1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98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1B32-BD4F-4D40-8532-2C3B3BBF5D1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8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1B32-BD4F-4D40-8532-2C3B3BBF5D19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1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076A3-934F-4E43-AFBD-5E2FA2372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E88D-9E9B-4AED-AC70-3D48E3C5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F6536-EFCE-42C4-B2BD-E20C41191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AA0DD-B864-41C1-AE83-B338ED8E3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6BEA5-6494-4906-B6B1-FA9999D6F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A080-6FEB-48E1-A212-1FFA9B40E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4202C-6933-4880-ADD3-BE24028DC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75D90-8A2D-4A89-B551-3B4E1366F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4346-0A6C-4362-BFC2-73433BC82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403E-D0A4-4F9B-A0F3-252C14D70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82EEB-444A-4A21-97E7-94C9CCFEF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B6F3B88-733B-44B7-BF98-2F0E42591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alda.padlet.org/ateulings1/padlet-extern-praktijkleren-csd2b-sports-and-nails-vrijdag-zkphage0c8v581uj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47743"/>
            <a:ext cx="9180512" cy="571626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 bwMode="auto">
          <a:xfrm>
            <a:off x="539552" y="0"/>
            <a:ext cx="2016224" cy="1988840"/>
          </a:xfrm>
          <a:custGeom>
            <a:avLst/>
            <a:gdLst>
              <a:gd name="connsiteX0" fmla="*/ 0 w 2016224"/>
              <a:gd name="connsiteY0" fmla="*/ 0 h 2376264"/>
              <a:gd name="connsiteX1" fmla="*/ 2016224 w 2016224"/>
              <a:gd name="connsiteY1" fmla="*/ 0 h 2376264"/>
              <a:gd name="connsiteX2" fmla="*/ 2016224 w 2016224"/>
              <a:gd name="connsiteY2" fmla="*/ 2376264 h 2376264"/>
              <a:gd name="connsiteX3" fmla="*/ 0 w 2016224"/>
              <a:gd name="connsiteY3" fmla="*/ 2376264 h 2376264"/>
              <a:gd name="connsiteX4" fmla="*/ 0 w 2016224"/>
              <a:gd name="connsiteY4" fmla="*/ 0 h 2376264"/>
              <a:gd name="connsiteX0" fmla="*/ 0 w 2016224"/>
              <a:gd name="connsiteY0" fmla="*/ 0 h 2376264"/>
              <a:gd name="connsiteX1" fmla="*/ 2016224 w 2016224"/>
              <a:gd name="connsiteY1" fmla="*/ 0 h 2376264"/>
              <a:gd name="connsiteX2" fmla="*/ 2016224 w 2016224"/>
              <a:gd name="connsiteY2" fmla="*/ 2163613 h 2376264"/>
              <a:gd name="connsiteX3" fmla="*/ 0 w 2016224"/>
              <a:gd name="connsiteY3" fmla="*/ 2376264 h 2376264"/>
              <a:gd name="connsiteX4" fmla="*/ 0 w 2016224"/>
              <a:gd name="connsiteY4" fmla="*/ 0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2376264">
                <a:moveTo>
                  <a:pt x="0" y="0"/>
                </a:moveTo>
                <a:lnTo>
                  <a:pt x="2016224" y="0"/>
                </a:lnTo>
                <a:lnTo>
                  <a:pt x="2016224" y="2163613"/>
                </a:lnTo>
                <a:lnTo>
                  <a:pt x="0" y="23762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32" charset="-128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2" y="548680"/>
            <a:ext cx="1705003" cy="8648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36B2BC6-EC5C-7AEA-4CE3-EB583D6190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5373216"/>
            <a:ext cx="3905350" cy="6007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b="1" dirty="0">
                <a:latin typeface="Arial"/>
                <a:cs typeface="Arial"/>
              </a:rPr>
              <a:t>Begeleiden</a:t>
            </a:r>
            <a:r>
              <a:rPr lang="en-GB" altLang="nl-NL" b="1" dirty="0">
                <a:latin typeface="Arial"/>
                <a:cs typeface="Arial"/>
              </a:rPr>
              <a:t> </a:t>
            </a:r>
            <a:r>
              <a:rPr lang="nl-NL" altLang="nl-NL" b="1" dirty="0">
                <a:latin typeface="Arial"/>
                <a:cs typeface="Arial"/>
              </a:rPr>
              <a:t>praktijkleren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docenten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Tops:</a:t>
            </a:r>
          </a:p>
          <a:p>
            <a:r>
              <a:rPr lang="nl-NL" sz="2400" dirty="0" err="1"/>
              <a:t>Padlet</a:t>
            </a:r>
            <a:endParaRPr lang="nl-NL" sz="2400" dirty="0"/>
          </a:p>
          <a:p>
            <a:r>
              <a:rPr lang="nl-NL" sz="2400" dirty="0"/>
              <a:t>Aantal bezoeken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Tips:</a:t>
            </a:r>
          </a:p>
          <a:p>
            <a:r>
              <a:rPr lang="nl-NL" sz="2400" dirty="0"/>
              <a:t>Meerdere studenten op 1 plek ( meer tijd per bezoek)</a:t>
            </a:r>
          </a:p>
          <a:p>
            <a:r>
              <a:rPr lang="nl-NL" sz="2400" dirty="0"/>
              <a:t>Duidelijke taak CIOS coach</a:t>
            </a:r>
          </a:p>
          <a:p>
            <a:pPr marL="0" indent="0">
              <a:buNone/>
            </a:pPr>
            <a:br>
              <a:rPr lang="nl-NL" dirty="0"/>
            </a:br>
            <a:br>
              <a:rPr lang="nl-NL" dirty="0"/>
            </a:br>
            <a:endParaRPr lang="nl-NL" dirty="0"/>
          </a:p>
          <a:p>
            <a:pPr marL="0" indent="0">
              <a:buNone/>
            </a:pP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57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begeleiden van studenten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00B050"/>
                </a:solidFill>
              </a:rPr>
              <a:t>Doelen stellen (SMART)</a:t>
            </a:r>
          </a:p>
          <a:p>
            <a:r>
              <a:rPr lang="nl-NL" dirty="0">
                <a:solidFill>
                  <a:srgbClr val="00B050"/>
                </a:solidFill>
              </a:rPr>
              <a:t>Regelmatig feedback geven</a:t>
            </a:r>
          </a:p>
          <a:p>
            <a:r>
              <a:rPr lang="nl-NL" sz="2800" dirty="0"/>
              <a:t>Lesstof koppelen aan praktijkleren</a:t>
            </a:r>
          </a:p>
          <a:p>
            <a:r>
              <a:rPr lang="nl-NL" sz="2800" dirty="0"/>
              <a:t>Reflecteren </a:t>
            </a:r>
          </a:p>
          <a:p>
            <a:r>
              <a:rPr lang="nl-NL" sz="2800" dirty="0"/>
              <a:t>Begeleiden op maat</a:t>
            </a:r>
          </a:p>
          <a:p>
            <a:r>
              <a:rPr lang="nl-NL" sz="2800" dirty="0"/>
              <a:t>Veilig klimaat creëren</a:t>
            </a:r>
          </a:p>
          <a:p>
            <a:r>
              <a:rPr lang="nl-NL" sz="2800" dirty="0"/>
              <a:t>Netwerken </a:t>
            </a:r>
          </a:p>
          <a:p>
            <a:pPr marL="0" indent="0">
              <a:buNone/>
            </a:pP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3293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B050"/>
                </a:solidFill>
              </a:rPr>
              <a:t>Waarom de focus op feedback in de begeleiding?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>
                <a:solidFill>
                  <a:srgbClr val="FF0000"/>
                </a:solidFill>
              </a:rPr>
              <a:t>Nu vooral teveel bezig met checken van voortgang opdrachten.</a:t>
            </a:r>
          </a:p>
          <a:p>
            <a:r>
              <a:rPr lang="nl-NL" sz="2000" dirty="0"/>
              <a:t>Onderzoek toont aan dat het geven van feedback het leerproces van de student bevordert (</a:t>
            </a:r>
            <a:r>
              <a:rPr lang="nl-NL" sz="2000" dirty="0" err="1"/>
              <a:t>Hattie</a:t>
            </a:r>
            <a:r>
              <a:rPr lang="nl-NL" sz="2000" dirty="0"/>
              <a:t>, 2012)</a:t>
            </a:r>
          </a:p>
          <a:p>
            <a:r>
              <a:rPr lang="nl-NL" sz="2000" dirty="0"/>
              <a:t>Doorlopend proces van </a:t>
            </a:r>
            <a:r>
              <a:rPr lang="nl-NL" sz="2000" dirty="0" err="1"/>
              <a:t>feedup</a:t>
            </a:r>
            <a:r>
              <a:rPr lang="nl-NL" sz="2000" dirty="0"/>
              <a:t>, feedback en </a:t>
            </a:r>
            <a:r>
              <a:rPr lang="nl-NL" sz="2000" dirty="0" err="1"/>
              <a:t>feedforward</a:t>
            </a:r>
            <a:r>
              <a:rPr lang="nl-NL" sz="2000" dirty="0"/>
              <a:t> (</a:t>
            </a:r>
            <a:r>
              <a:rPr lang="nl-NL" sz="2000" dirty="0" err="1"/>
              <a:t>hattie</a:t>
            </a:r>
            <a:r>
              <a:rPr lang="nl-NL" sz="2000" dirty="0"/>
              <a:t> &amp; </a:t>
            </a:r>
            <a:r>
              <a:rPr lang="nl-NL" sz="2000" dirty="0" err="1"/>
              <a:t>timperley</a:t>
            </a:r>
            <a:r>
              <a:rPr lang="nl-NL" sz="2000" dirty="0"/>
              <a:t> 2007)</a:t>
            </a:r>
          </a:p>
          <a:p>
            <a:r>
              <a:rPr lang="nl-NL" sz="2000" dirty="0"/>
              <a:t>Feedback op 4 niveaus: (</a:t>
            </a:r>
            <a:r>
              <a:rPr lang="nl-NL" sz="2000" dirty="0" err="1"/>
              <a:t>Hattie</a:t>
            </a:r>
            <a:r>
              <a:rPr lang="nl-NL" sz="2000" dirty="0"/>
              <a:t> &amp; </a:t>
            </a:r>
            <a:r>
              <a:rPr lang="nl-NL" sz="2000" dirty="0" err="1"/>
              <a:t>Timperley</a:t>
            </a:r>
            <a:r>
              <a:rPr lang="nl-NL" sz="2000" dirty="0"/>
              <a:t> 2007)</a:t>
            </a:r>
          </a:p>
          <a:p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1200" dirty="0">
                <a:solidFill>
                  <a:srgbClr val="00B050"/>
                </a:solidFill>
              </a:rPr>
              <a:t>Taak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200" dirty="0">
                <a:solidFill>
                  <a:srgbClr val="00B050"/>
                </a:solidFill>
              </a:rPr>
              <a:t>Proces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200" dirty="0">
                <a:solidFill>
                  <a:srgbClr val="00B050"/>
                </a:solidFill>
              </a:rPr>
              <a:t>Zelfregulatie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200" dirty="0">
                <a:solidFill>
                  <a:srgbClr val="FF0000"/>
                </a:solidFill>
              </a:rPr>
              <a:t>Persoon</a:t>
            </a:r>
          </a:p>
          <a:p>
            <a:pPr marL="0" indent="0">
              <a:buNone/>
            </a:pPr>
            <a:endParaRPr lang="nl-NL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nl-NL" sz="1200" dirty="0"/>
            </a:b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45765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voor het geven van </a:t>
            </a:r>
            <a:r>
              <a:rPr lang="nl-NL" dirty="0">
                <a:solidFill>
                  <a:srgbClr val="00B050"/>
                </a:solidFill>
              </a:rPr>
              <a:t>feedback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r>
              <a:rPr lang="nl-NL" sz="2400" dirty="0"/>
              <a:t>Concrete feedback</a:t>
            </a:r>
          </a:p>
          <a:p>
            <a:r>
              <a:rPr lang="nl-NL" sz="2400" dirty="0"/>
              <a:t>Taakgerichte feedback </a:t>
            </a:r>
          </a:p>
          <a:p>
            <a:r>
              <a:rPr lang="nl-NL" sz="2400" dirty="0"/>
              <a:t>Suggesties</a:t>
            </a:r>
          </a:p>
          <a:p>
            <a:r>
              <a:rPr lang="nl-NL" sz="2400" dirty="0"/>
              <a:t>Student positief benaderen</a:t>
            </a:r>
          </a:p>
          <a:p>
            <a:r>
              <a:rPr lang="nl-NL" sz="2400" dirty="0"/>
              <a:t>Tijd geven om feedback te verwerken</a:t>
            </a:r>
          </a:p>
          <a:p>
            <a:r>
              <a:rPr lang="nl-NL" sz="2400" dirty="0"/>
              <a:t>Behapbaar </a:t>
            </a:r>
          </a:p>
          <a:p>
            <a:r>
              <a:rPr lang="nl-NL" sz="2400" dirty="0"/>
              <a:t>Geschreven feedback</a:t>
            </a:r>
          </a:p>
          <a:p>
            <a:pPr marL="0" indent="0">
              <a:buNone/>
            </a:pPr>
            <a:r>
              <a:rPr lang="nl-NL" sz="1400" dirty="0"/>
              <a:t>Bron: SBB (2018), (</a:t>
            </a:r>
            <a:r>
              <a:rPr lang="nl-NL" sz="1400" dirty="0" err="1"/>
              <a:t>Hattie</a:t>
            </a:r>
            <a:r>
              <a:rPr lang="nl-NL" sz="1400" dirty="0"/>
              <a:t> &amp; </a:t>
            </a:r>
            <a:r>
              <a:rPr lang="nl-NL" sz="1400" dirty="0" err="1"/>
              <a:t>Timperley</a:t>
            </a:r>
            <a:r>
              <a:rPr lang="nl-NL" sz="1400" dirty="0"/>
              <a:t> (2007) </a:t>
            </a:r>
            <a:r>
              <a:rPr lang="nl-NL" sz="1400" dirty="0" err="1"/>
              <a:t>Hattie</a:t>
            </a:r>
            <a:r>
              <a:rPr lang="nl-NL" sz="1400" dirty="0"/>
              <a:t> (2012)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6872"/>
            <a:ext cx="3650903" cy="2520280"/>
          </a:xfrm>
        </p:spPr>
      </p:pic>
    </p:spTree>
    <p:extLst>
      <p:ext uri="{BB962C8B-B14F-4D97-AF65-F5344CB8AC3E}">
        <p14:creationId xmlns:p14="http://schemas.microsoft.com/office/powerpoint/2010/main" val="194140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/ Tools 23-24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Tips:</a:t>
            </a:r>
          </a:p>
          <a:p>
            <a:r>
              <a:rPr lang="nl-NL" sz="2400" dirty="0"/>
              <a:t>Huidig aantal bezoeken behouden</a:t>
            </a:r>
          </a:p>
          <a:p>
            <a:r>
              <a:rPr lang="nl-NL" sz="2400" b="1" dirty="0"/>
              <a:t>1 lijn in begeleiden</a:t>
            </a:r>
          </a:p>
          <a:p>
            <a:r>
              <a:rPr lang="nl-NL" sz="2400" dirty="0"/>
              <a:t>Doel van de opdrachten beschrijven</a:t>
            </a:r>
          </a:p>
          <a:p>
            <a:r>
              <a:rPr lang="nl-NL" sz="2400" dirty="0"/>
              <a:t>Meer studenten op 1 plek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Tools:</a:t>
            </a:r>
          </a:p>
          <a:p>
            <a:r>
              <a:rPr lang="nl-NL" sz="2400" dirty="0" err="1">
                <a:hlinkClick r:id="rId2"/>
              </a:rPr>
              <a:t>Padlet</a:t>
            </a:r>
            <a:endParaRPr lang="nl-NL" sz="2400" dirty="0"/>
          </a:p>
          <a:p>
            <a:r>
              <a:rPr lang="nl-NL" sz="2400" dirty="0"/>
              <a:t>Begeleidingsformulier</a:t>
            </a:r>
          </a:p>
          <a:p>
            <a:r>
              <a:rPr lang="nl-NL" sz="2400" dirty="0"/>
              <a:t>Feedback checklist docenten</a:t>
            </a:r>
          </a:p>
        </p:txBody>
      </p:sp>
    </p:spTree>
    <p:extLst>
      <p:ext uri="{BB962C8B-B14F-4D97-AF65-F5344CB8AC3E}">
        <p14:creationId xmlns:p14="http://schemas.microsoft.com/office/powerpoint/2010/main" val="387858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Begeleidingskaart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08464"/>
            <a:ext cx="6912768" cy="4368808"/>
          </a:xfrm>
        </p:spPr>
      </p:pic>
    </p:spTree>
    <p:extLst>
      <p:ext uri="{BB962C8B-B14F-4D97-AF65-F5344CB8AC3E}">
        <p14:creationId xmlns:p14="http://schemas.microsoft.com/office/powerpoint/2010/main" val="259520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checklist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77709"/>
            <a:ext cx="4968552" cy="4347781"/>
          </a:xfrm>
        </p:spPr>
      </p:pic>
    </p:spTree>
    <p:extLst>
      <p:ext uri="{BB962C8B-B14F-4D97-AF65-F5344CB8AC3E}">
        <p14:creationId xmlns:p14="http://schemas.microsoft.com/office/powerpoint/2010/main" val="57467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de begeleidingskaart?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Begeleidingsinstrument om feedback te implementeren in de begeleiding.</a:t>
            </a:r>
          </a:p>
          <a:p>
            <a:r>
              <a:rPr lang="nl-NL" dirty="0"/>
              <a:t>Onderzoek (</a:t>
            </a:r>
            <a:r>
              <a:rPr lang="nl-NL" dirty="0" err="1"/>
              <a:t>hattie</a:t>
            </a:r>
            <a:r>
              <a:rPr lang="nl-NL" dirty="0"/>
              <a:t>) toont aan dat goede feedback geven het leerproces versnelt</a:t>
            </a:r>
          </a:p>
          <a:p>
            <a:r>
              <a:rPr lang="nl-NL" dirty="0"/>
              <a:t>Draagt bij aan 1 lijn in de begeleiding</a:t>
            </a:r>
          </a:p>
        </p:txBody>
      </p:sp>
    </p:spTree>
    <p:extLst>
      <p:ext uri="{BB962C8B-B14F-4D97-AF65-F5344CB8AC3E}">
        <p14:creationId xmlns:p14="http://schemas.microsoft.com/office/powerpoint/2010/main" val="330549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Vervolgacties voor mij als LC docent: </a:t>
            </a:r>
            <a:r>
              <a:rPr lang="nl-NL" sz="2400" dirty="0">
                <a:solidFill>
                  <a:srgbClr val="00B050"/>
                </a:solidFill>
              </a:rPr>
              <a:t>proces begeleiden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Docenten eind periode 4 de feedback checklist in laten vullen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Bij de start van het schooljaar collega’s en praktijkbegeleiders </a:t>
            </a:r>
            <a:r>
              <a:rPr lang="nl-NL" sz="2000" b="1" dirty="0">
                <a:solidFill>
                  <a:srgbClr val="00B050"/>
                </a:solidFill>
              </a:rPr>
              <a:t>de noodzaak van feedback </a:t>
            </a:r>
            <a:r>
              <a:rPr lang="nl-NL" sz="2000" dirty="0"/>
              <a:t>uitleggen en uitleg geven over de </a:t>
            </a:r>
            <a:r>
              <a:rPr lang="nl-NL" sz="2000" b="1" dirty="0">
                <a:solidFill>
                  <a:srgbClr val="00B050"/>
                </a:solidFill>
              </a:rPr>
              <a:t>begeleidingskaart.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Eind periode 1 evaluatie met CIOS coaches over de ervaringen en bevindingen van de begeleidingskaart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Eind periode 2 23-34 checklist weer opnieuw in laten vullen –verandering plaats gevonden?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Eind periode 2 23-24 via </a:t>
            </a:r>
            <a:r>
              <a:rPr lang="nl-NL" sz="2000" dirty="0" err="1"/>
              <a:t>microsoft</a:t>
            </a:r>
            <a:r>
              <a:rPr lang="nl-NL" sz="2000" dirty="0"/>
              <a:t> </a:t>
            </a:r>
            <a:r>
              <a:rPr lang="nl-NL" sz="2000" dirty="0" err="1"/>
              <a:t>forms</a:t>
            </a:r>
            <a:r>
              <a:rPr lang="nl-NL" sz="2000" dirty="0"/>
              <a:t> de ervaringen over de begeleiding raadplegen bij de 3 betrokken partijen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Contact met N3 Goes over implementatie begeleidingskaart </a:t>
            </a:r>
          </a:p>
          <a:p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67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LC opdracht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772400" cy="4608512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>
                <a:sym typeface="Wingdings" panose="05000000000000000000" pitchFamily="2" charset="2"/>
              </a:rPr>
              <a:t>Eindproduct: </a:t>
            </a:r>
          </a:p>
          <a:p>
            <a:pPr marL="0" indent="0">
              <a:buNone/>
            </a:pPr>
            <a:r>
              <a:rPr lang="nl-NL" sz="1800" dirty="0">
                <a:sym typeface="Wingdings" panose="05000000000000000000" pitchFamily="2" charset="2"/>
              </a:rPr>
              <a:t>Adviesrapport voor het begeleiden van N3 studenten tijdens het praktijkleren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1800" dirty="0">
                <a:sym typeface="Wingdings" panose="05000000000000000000" pitchFamily="2" charset="2"/>
              </a:rPr>
              <a:t>Begeleiding vanuit de CIOS coach!</a:t>
            </a:r>
            <a:br>
              <a:rPr lang="nl-NL" sz="1800" dirty="0">
                <a:sym typeface="Wingdings" panose="05000000000000000000" pitchFamily="2" charset="2"/>
              </a:rPr>
            </a:br>
            <a:br>
              <a:rPr lang="nl-NL" sz="1800" dirty="0">
                <a:sym typeface="Wingdings" panose="05000000000000000000" pitchFamily="2" charset="2"/>
              </a:rPr>
            </a:br>
            <a:r>
              <a:rPr lang="nl-NL" sz="1800" b="1" dirty="0">
                <a:sym typeface="Wingdings" panose="05000000000000000000" pitchFamily="2" charset="2"/>
              </a:rPr>
              <a:t>Urgentie: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1800" dirty="0">
                <a:sym typeface="Wingdings" panose="05000000000000000000" pitchFamily="2" charset="2"/>
              </a:rPr>
              <a:t>Geluiden van praktijkbegeleiders over de rol van de CIOS coach (verschilt per coach)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1800" dirty="0">
                <a:sym typeface="Wingdings" panose="05000000000000000000" pitchFamily="2" charset="2"/>
              </a:rPr>
              <a:t>Ervaringen van de CIOS coach tijdens het praktijkleren</a:t>
            </a:r>
          </a:p>
          <a:p>
            <a:pPr marL="0" indent="0">
              <a:buNone/>
            </a:pPr>
            <a:endParaRPr lang="nl-NL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1800" b="1" dirty="0">
                <a:sym typeface="Wingdings" panose="05000000000000000000" pitchFamily="2" charset="2"/>
              </a:rPr>
              <a:t>Doel:</a:t>
            </a:r>
          </a:p>
          <a:p>
            <a:pPr marL="0" indent="0">
              <a:buNone/>
            </a:pPr>
            <a:r>
              <a:rPr lang="nl-NL" sz="1800" dirty="0">
                <a:sym typeface="Wingdings" panose="05000000000000000000" pitchFamily="2" charset="2"/>
              </a:rPr>
              <a:t> 1 lijn in begeleiden vanuit de CIOS coaches</a:t>
            </a:r>
            <a:br>
              <a:rPr lang="nl-NL" sz="1800" dirty="0">
                <a:sym typeface="Wingdings" panose="05000000000000000000" pitchFamily="2" charset="2"/>
              </a:rPr>
            </a:br>
            <a:r>
              <a:rPr lang="nl-NL" sz="1800" dirty="0">
                <a:sym typeface="Wingdings" panose="05000000000000000000" pitchFamily="2" charset="2"/>
              </a:rPr>
              <a:t> Focus op leerdoelen en feedback</a:t>
            </a:r>
          </a:p>
          <a:p>
            <a:pPr marL="0" indent="0">
              <a:buNone/>
            </a:pPr>
            <a:br>
              <a:rPr lang="nl-NL" sz="2400" dirty="0">
                <a:sym typeface="Wingdings" panose="05000000000000000000" pitchFamily="2" charset="2"/>
              </a:rPr>
            </a:b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032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praktijkleren?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3" y="2264690"/>
            <a:ext cx="4794098" cy="28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praktijkleren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Praktijkbegeleiders</a:t>
            </a:r>
          </a:p>
          <a:p>
            <a:r>
              <a:rPr lang="nl-NL" dirty="0"/>
              <a:t>Studenten</a:t>
            </a:r>
          </a:p>
          <a:p>
            <a:r>
              <a:rPr lang="nl-NL" dirty="0"/>
              <a:t>CIOS coaches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92896"/>
            <a:ext cx="4041775" cy="3048368"/>
          </a:xfrm>
        </p:spPr>
      </p:pic>
    </p:spTree>
    <p:extLst>
      <p:ext uri="{BB962C8B-B14F-4D97-AF65-F5344CB8AC3E}">
        <p14:creationId xmlns:p14="http://schemas.microsoft.com/office/powerpoint/2010/main" val="3675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Praktijkbegeleiders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Microsoft </a:t>
            </a:r>
            <a:r>
              <a:rPr lang="nl-NL" dirty="0" err="1"/>
              <a:t>forms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Gesprek met 3 praktijkbegeleiders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04864"/>
            <a:ext cx="3962400" cy="2592288"/>
          </a:xfrm>
        </p:spPr>
      </p:pic>
    </p:spTree>
    <p:extLst>
      <p:ext uri="{BB962C8B-B14F-4D97-AF65-F5344CB8AC3E}">
        <p14:creationId xmlns:p14="http://schemas.microsoft.com/office/powerpoint/2010/main" val="1498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Google Forms</a:t>
            </a:r>
          </a:p>
          <a:p>
            <a:r>
              <a:rPr lang="nl-NL" dirty="0"/>
              <a:t>Gesprekken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81" y="1752600"/>
            <a:ext cx="4951919" cy="3297429"/>
          </a:xfrm>
        </p:spPr>
      </p:pic>
    </p:spTree>
    <p:extLst>
      <p:ext uri="{BB962C8B-B14F-4D97-AF65-F5344CB8AC3E}">
        <p14:creationId xmlns:p14="http://schemas.microsoft.com/office/powerpoint/2010/main" val="137870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CIOS coaches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Gesprekken</a:t>
            </a:r>
          </a:p>
          <a:p>
            <a:r>
              <a:rPr lang="nl-NL" dirty="0"/>
              <a:t>Professionalisering groep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Forms, testen met </a:t>
            </a:r>
            <a:r>
              <a:rPr lang="nl-NL" dirty="0" err="1">
                <a:sym typeface="Wingdings" panose="05000000000000000000" pitchFamily="2" charset="2"/>
              </a:rPr>
              <a:t>padlet</a:t>
            </a:r>
            <a:r>
              <a:rPr lang="nl-NL" dirty="0"/>
              <a:t> 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880"/>
            <a:ext cx="3810000" cy="2880345"/>
          </a:xfrm>
        </p:spPr>
      </p:pic>
    </p:spTree>
    <p:extLst>
      <p:ext uri="{BB962C8B-B14F-4D97-AF65-F5344CB8AC3E}">
        <p14:creationId xmlns:p14="http://schemas.microsoft.com/office/powerpoint/2010/main" val="174905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praktijkbegeleiders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b="1" dirty="0"/>
              <a:t>Tops:</a:t>
            </a:r>
          </a:p>
          <a:p>
            <a:r>
              <a:rPr lang="nl-NL" sz="2400" dirty="0"/>
              <a:t>Aantal bezoeken</a:t>
            </a:r>
          </a:p>
          <a:p>
            <a:r>
              <a:rPr lang="nl-NL" sz="2400" dirty="0"/>
              <a:t>Contact met de CIOS coach </a:t>
            </a:r>
            <a:r>
              <a:rPr lang="nl-NL" sz="2400" dirty="0">
                <a:sym typeface="Wingdings" panose="05000000000000000000" pitchFamily="2" charset="2"/>
              </a:rPr>
              <a:t> korte lijntjes.</a:t>
            </a:r>
          </a:p>
          <a:p>
            <a:r>
              <a:rPr lang="nl-NL" sz="2400" dirty="0">
                <a:sym typeface="Wingdings" panose="05000000000000000000" pitchFamily="2" charset="2"/>
              </a:rPr>
              <a:t>Eerste indruk </a:t>
            </a:r>
            <a:r>
              <a:rPr lang="nl-NL" sz="2400" dirty="0" err="1">
                <a:sym typeface="Wingdings" panose="05000000000000000000" pitchFamily="2" charset="2"/>
              </a:rPr>
              <a:t>padlet</a:t>
            </a:r>
            <a:r>
              <a:rPr lang="nl-NL" sz="24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nl-NL" sz="2400" b="1" dirty="0"/>
              <a:t>Tips:</a:t>
            </a:r>
          </a:p>
          <a:p>
            <a:r>
              <a:rPr lang="nl-NL" sz="2400" dirty="0"/>
              <a:t>Uitleg opdrachten</a:t>
            </a:r>
          </a:p>
          <a:p>
            <a:r>
              <a:rPr lang="nl-NL" sz="2400" b="1" dirty="0"/>
              <a:t>1 lijn in begeleiden CIOS coaches</a:t>
            </a:r>
            <a:br>
              <a:rPr lang="nl-NL" sz="2400" dirty="0"/>
            </a:b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63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studenten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760168"/>
          </a:xfrm>
        </p:spPr>
        <p:txBody>
          <a:bodyPr/>
          <a:lstStyle/>
          <a:p>
            <a:pPr marL="0" indent="0">
              <a:buNone/>
            </a:pPr>
            <a:r>
              <a:rPr lang="nl-NL" sz="2400" b="1" dirty="0"/>
              <a:t>Tops:</a:t>
            </a:r>
          </a:p>
          <a:p>
            <a:r>
              <a:rPr lang="nl-NL" sz="2400" dirty="0"/>
              <a:t>Aantal bezoeken CIOS Coach</a:t>
            </a:r>
          </a:p>
          <a:p>
            <a:r>
              <a:rPr lang="nl-NL" sz="2400" dirty="0"/>
              <a:t>CIOS coaches denken in oplossingen</a:t>
            </a:r>
          </a:p>
          <a:p>
            <a:pPr marL="0" indent="0">
              <a:buNone/>
            </a:pPr>
            <a:r>
              <a:rPr lang="nl-NL" sz="2400" b="1" dirty="0"/>
              <a:t>Tips:</a:t>
            </a:r>
          </a:p>
          <a:p>
            <a:r>
              <a:rPr lang="nl-NL" sz="2400" dirty="0"/>
              <a:t>Behoefte aan gerichte feedback en opstellen van leerdoelen</a:t>
            </a:r>
          </a:p>
          <a:p>
            <a:r>
              <a:rPr lang="nl-NL" sz="2400" dirty="0"/>
              <a:t>Vaste tijden van de bezoeken</a:t>
            </a:r>
          </a:p>
          <a:p>
            <a:pPr marL="0" indent="0">
              <a:buNone/>
            </a:pPr>
            <a:r>
              <a:rPr lang="nl-NL" sz="1600" dirty="0"/>
              <a:t>* Studenten zien op dit moment nog niet echt de meerwaarde van </a:t>
            </a:r>
            <a:r>
              <a:rPr lang="nl-NL" sz="1600" dirty="0" err="1"/>
              <a:t>padlet</a:t>
            </a:r>
            <a:br>
              <a:rPr lang="nl-NL" sz="2400" dirty="0"/>
            </a:b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591130"/>
      </p:ext>
    </p:extLst>
  </p:cSld>
  <p:clrMapOvr>
    <a:masterClrMapping/>
  </p:clrMapOvr>
</p:sld>
</file>

<file path=ppt/theme/theme1.xml><?xml version="1.0" encoding="utf-8"?>
<a:theme xmlns:a="http://schemas.openxmlformats.org/drawingml/2006/main" name="Lege presentatie">
  <a:themeElements>
    <a:clrScheme name="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ge presentati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4FDB19CB49D4CA5E0DF516EDB7A2C" ma:contentTypeVersion="16" ma:contentTypeDescription="Een nieuw document maken." ma:contentTypeScope="" ma:versionID="81d2e6977c03dc3c285bcc61951df337">
  <xsd:schema xmlns:xsd="http://www.w3.org/2001/XMLSchema" xmlns:xs="http://www.w3.org/2001/XMLSchema" xmlns:p="http://schemas.microsoft.com/office/2006/metadata/properties" xmlns:ns2="2271284f-8033-4e59-afda-94f647a9bca5" xmlns:ns3="95107f21-6e01-4ac8-8516-807fe1d4c516" targetNamespace="http://schemas.microsoft.com/office/2006/metadata/properties" ma:root="true" ma:fieldsID="c63647c1e04171dc072a9200661a1bbc" ns2:_="" ns3:_="">
    <xsd:import namespace="2271284f-8033-4e59-afda-94f647a9bca5"/>
    <xsd:import namespace="95107f21-6e01-4ac8-8516-807fe1d4c5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1284f-8033-4e59-afda-94f647a9b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e9b646d0-445b-4667-9313-42abb7194d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07f21-6e01-4ac8-8516-807fe1d4c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2d3d821-9150-40d8-b962-836856f1b7f2}" ma:internalName="TaxCatchAll" ma:showField="CatchAllData" ma:web="95107f21-6e01-4ac8-8516-807fe1d4c5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71284f-8033-4e59-afda-94f647a9bca5">
      <Terms xmlns="http://schemas.microsoft.com/office/infopath/2007/PartnerControls"/>
    </lcf76f155ced4ddcb4097134ff3c332f>
    <TaxCatchAll xmlns="95107f21-6e01-4ac8-8516-807fe1d4c516" xsi:nil="true"/>
  </documentManagement>
</p:properties>
</file>

<file path=customXml/itemProps1.xml><?xml version="1.0" encoding="utf-8"?>
<ds:datastoreItem xmlns:ds="http://schemas.openxmlformats.org/officeDocument/2006/customXml" ds:itemID="{306FAFE7-F70A-4564-B7F7-6AAADFB09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1284f-8033-4e59-afda-94f647a9bca5"/>
    <ds:schemaRef ds:uri="95107f21-6e01-4ac8-8516-807fe1d4c5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083A56-8C36-442A-AE9F-F502679B57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4E0A7-04E3-4D69-9C61-35BD0EC953E7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5107f21-6e01-4ac8-8516-807fe1d4c516"/>
    <ds:schemaRef ds:uri="2271284f-8033-4e59-afda-94f647a9bc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501</Words>
  <Application>Microsoft Office PowerPoint</Application>
  <PresentationFormat>On-screen Show (4:3)</PresentationFormat>
  <Paragraphs>108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Lege presentatie</vt:lpstr>
      <vt:lpstr>PowerPoint Presentation</vt:lpstr>
      <vt:lpstr> LC opdracht</vt:lpstr>
      <vt:lpstr>Wat is praktijkleren?</vt:lpstr>
      <vt:lpstr>Onderzoek praktijkleren</vt:lpstr>
      <vt:lpstr>Praktijkbegeleiders</vt:lpstr>
      <vt:lpstr>Studenten</vt:lpstr>
      <vt:lpstr>CIOS coaches</vt:lpstr>
      <vt:lpstr>Resultaten praktijkbegeleiders</vt:lpstr>
      <vt:lpstr>Resultaten studenten</vt:lpstr>
      <vt:lpstr>Resultaten docenten</vt:lpstr>
      <vt:lpstr>Tips voor begeleiden van studenten</vt:lpstr>
      <vt:lpstr>Waarom de focus op feedback in de begeleiding?</vt:lpstr>
      <vt:lpstr>Tips voor het geven van feedback</vt:lpstr>
      <vt:lpstr>Tips / Tools 23-24</vt:lpstr>
      <vt:lpstr>Begeleidingskaart</vt:lpstr>
      <vt:lpstr>Feedback checklist</vt:lpstr>
      <vt:lpstr>Waarom de begeleidingskaart?</vt:lpstr>
      <vt:lpstr>Vervolgacties voor mij als LC docent: proces begeleiden</vt:lpstr>
    </vt:vector>
  </TitlesOfParts>
  <Company>Suzanne de Nijs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Suzanne de Nijs</dc:creator>
  <cp:lastModifiedBy>Gert-Jan Vael</cp:lastModifiedBy>
  <cp:revision>171</cp:revision>
  <dcterms:created xsi:type="dcterms:W3CDTF">2011-11-03T09:45:14Z</dcterms:created>
  <dcterms:modified xsi:type="dcterms:W3CDTF">2023-06-05T07:29:05Z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0x01010030C4FDB19CB49D4CA5E0DF516EDB7A2C</vt:lpwstr>
  </property>
</Properties>
</file>