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2"/>
  </p:notesMasterIdLst>
  <p:sldIdLst>
    <p:sldId id="270" r:id="rId2"/>
    <p:sldId id="274" r:id="rId3"/>
    <p:sldId id="272" r:id="rId4"/>
    <p:sldId id="283" r:id="rId5"/>
    <p:sldId id="284" r:id="rId6"/>
    <p:sldId id="286" r:id="rId7"/>
    <p:sldId id="287" r:id="rId8"/>
    <p:sldId id="320" r:id="rId9"/>
    <p:sldId id="316" r:id="rId10"/>
    <p:sldId id="315" r:id="rId11"/>
    <p:sldId id="321" r:id="rId12"/>
    <p:sldId id="289" r:id="rId13"/>
    <p:sldId id="291" r:id="rId14"/>
    <p:sldId id="319" r:id="rId15"/>
    <p:sldId id="310" r:id="rId16"/>
    <p:sldId id="311" r:id="rId17"/>
    <p:sldId id="312" r:id="rId18"/>
    <p:sldId id="313" r:id="rId19"/>
    <p:sldId id="314" r:id="rId20"/>
    <p:sldId id="307" r:id="rId21"/>
  </p:sldIdLst>
  <p:sldSz cx="9144000" cy="6858000" type="screen4x3"/>
  <p:notesSz cx="6858000" cy="9144000"/>
  <p:custDataLst>
    <p:tags r:id="rId23"/>
  </p:custDataLst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892B1"/>
    <a:srgbClr val="3991B0"/>
    <a:srgbClr val="E7EAEC"/>
    <a:srgbClr val="E4C1D9"/>
    <a:srgbClr val="CCD1D7"/>
    <a:srgbClr val="12577A"/>
    <a:srgbClr val="0B4069"/>
    <a:srgbClr val="5C7887"/>
    <a:srgbClr val="11597D"/>
    <a:srgbClr val="D258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7" autoAdjust="0"/>
    <p:restoredTop sz="94660"/>
  </p:normalViewPr>
  <p:slideViewPr>
    <p:cSldViewPr showGuides="1">
      <p:cViewPr varScale="1">
        <p:scale>
          <a:sx n="83" d="100"/>
          <a:sy n="83" d="100"/>
        </p:scale>
        <p:origin x="1454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58AA12-E57E-4997-B7FB-8B27A19EC910}" type="datetimeFigureOut">
              <a:rPr lang="nl-NL" smtClean="0"/>
              <a:t>10-6-2021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B174C5-BC08-4224-A40A-22F00B49D65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516705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B174C5-BC08-4224-A40A-22F00B49D653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858649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B174C5-BC08-4224-A40A-22F00B49D653}" type="slidenum">
              <a:rPr lang="nl-NL" smtClean="0"/>
              <a:t>12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892728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B174C5-BC08-4224-A40A-22F00B49D653}" type="slidenum">
              <a:rPr lang="nl-NL" smtClean="0"/>
              <a:t>13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212609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B174C5-BC08-4224-A40A-22F00B49D653}" type="slidenum">
              <a:rPr lang="nl-NL" smtClean="0"/>
              <a:t>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151880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B174C5-BC08-4224-A40A-22F00B49D653}" type="slidenum">
              <a:rPr lang="nl-NL" smtClean="0"/>
              <a:t>15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375680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B174C5-BC08-4224-A40A-22F00B49D653}" type="slidenum">
              <a:rPr lang="nl-NL" smtClean="0"/>
              <a:t>16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335553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B174C5-BC08-4224-A40A-22F00B49D653}" type="slidenum">
              <a:rPr lang="nl-NL" smtClean="0"/>
              <a:t>17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188096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B174C5-BC08-4224-A40A-22F00B49D653}" type="slidenum">
              <a:rPr lang="nl-NL" smtClean="0"/>
              <a:t>18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207809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B174C5-BC08-4224-A40A-22F00B49D653}" type="slidenum">
              <a:rPr lang="nl-NL" smtClean="0"/>
              <a:t>19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765424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B174C5-BC08-4224-A40A-22F00B49D653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90794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B174C5-BC08-4224-A40A-22F00B49D653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290187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B174C5-BC08-4224-A40A-22F00B49D653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703375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B174C5-BC08-4224-A40A-22F00B49D653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384028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B174C5-BC08-4224-A40A-22F00B49D653}" type="slidenum">
              <a:rPr lang="nl-NL" smtClean="0"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367921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B174C5-BC08-4224-A40A-22F00B49D653}" type="slidenum">
              <a:rPr lang="nl-NL" smtClean="0"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008239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B174C5-BC08-4224-A40A-22F00B49D653}" type="slidenum">
              <a:rPr lang="nl-NL" smtClean="0"/>
              <a:t>10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540711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B174C5-BC08-4224-A40A-22F00B49D653}" type="slidenum">
              <a:rPr lang="nl-NL" smtClean="0"/>
              <a:t>11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76857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ogo animat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Oval 8"/>
          <p:cNvSpPr>
            <a:spLocks noChangeArrowheads="1"/>
          </p:cNvSpPr>
          <p:nvPr userDrawn="1"/>
        </p:nvSpPr>
        <p:spPr bwMode="auto">
          <a:xfrm>
            <a:off x="1547664" y="2362198"/>
            <a:ext cx="1996836" cy="1996836"/>
          </a:xfrm>
          <a:prstGeom prst="ellipse">
            <a:avLst/>
          </a:prstGeom>
          <a:solidFill>
            <a:srgbClr val="E4C1D9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nl-NL"/>
          </a:p>
        </p:txBody>
      </p:sp>
      <p:sp>
        <p:nvSpPr>
          <p:cNvPr id="70" name="Oval 8"/>
          <p:cNvSpPr>
            <a:spLocks noChangeArrowheads="1"/>
          </p:cNvSpPr>
          <p:nvPr userDrawn="1"/>
        </p:nvSpPr>
        <p:spPr bwMode="auto">
          <a:xfrm>
            <a:off x="1740722" y="2455683"/>
            <a:ext cx="2020082" cy="2020584"/>
          </a:xfrm>
          <a:prstGeom prst="ellipse">
            <a:avLst/>
          </a:prstGeom>
          <a:solidFill>
            <a:srgbClr val="3991B0">
              <a:alpha val="90000"/>
            </a:srgb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73" name="Oval 8"/>
          <p:cNvSpPr>
            <a:spLocks noChangeAspect="1" noChangeArrowheads="1"/>
          </p:cNvSpPr>
          <p:nvPr userDrawn="1"/>
        </p:nvSpPr>
        <p:spPr bwMode="auto">
          <a:xfrm>
            <a:off x="2014851" y="2435652"/>
            <a:ext cx="1849467" cy="1849927"/>
          </a:xfrm>
          <a:prstGeom prst="ellipse">
            <a:avLst/>
          </a:prstGeom>
          <a:solidFill>
            <a:srgbClr val="12577A">
              <a:alpha val="90000"/>
            </a:srgb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pic>
        <p:nvPicPr>
          <p:cNvPr id="3" name="Afbeelding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2362198"/>
            <a:ext cx="4754890" cy="2133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114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42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3.7037E-6 L 0.76337 -0.55649 " pathEditMode="relative" rAng="0" ptsTypes="AA">
                                      <p:cBhvr>
                                        <p:cTn id="20" dur="2750" spd="-100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160" y="-27824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3.7037E-6 L 0.79184 0.56342 " pathEditMode="relative" rAng="0" ptsTypes="AA">
                                      <p:cBhvr>
                                        <p:cTn id="22" dur="2750" spd="-100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583" y="28171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4.07407E-6 L -0.39427 -0.60532 " pathEditMode="relative" rAng="0" ptsTypes="AA">
                                      <p:cBhvr>
                                        <p:cTn id="24" dur="2750" spd="-100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722" y="-30278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3" nodeType="withEffect">
                                  <p:stCondLst>
                                    <p:cond delay="3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75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3" nodeType="withEffect">
                                  <p:stCondLst>
                                    <p:cond delay="3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75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3" nodeType="withEffect">
                                  <p:stCondLst>
                                    <p:cond delay="3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75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animBg="1"/>
      <p:bldP spid="74" grpId="1" animBg="1"/>
      <p:bldP spid="74" grpId="2" animBg="1"/>
      <p:bldP spid="74" grpId="3" animBg="1"/>
      <p:bldP spid="70" grpId="0" animBg="1"/>
      <p:bldP spid="70" grpId="1" animBg="1"/>
      <p:bldP spid="70" grpId="2" animBg="1"/>
      <p:bldP spid="70" grpId="3" animBg="1"/>
      <p:bldP spid="73" grpId="0" animBg="1"/>
      <p:bldP spid="73" grpId="1" animBg="1"/>
      <p:bldP spid="73" grpId="2" animBg="1"/>
      <p:bldP spid="73" grpId="3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ogo met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1143000"/>
          </a:xfrm>
        </p:spPr>
        <p:txBody>
          <a:bodyPr>
            <a:normAutofit/>
          </a:bodyPr>
          <a:lstStyle>
            <a:lvl1pPr algn="ctr"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nl-NL" dirty="0" smtClean="0"/>
              <a:t>Klik om de stijl te bewerken</a:t>
            </a:r>
            <a:endParaRPr lang="nl-NL" dirty="0"/>
          </a:p>
        </p:txBody>
      </p:sp>
      <p:pic>
        <p:nvPicPr>
          <p:cNvPr id="28" name="Afbeelding 2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2362198"/>
            <a:ext cx="4754890" cy="2133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70711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sisdia wit logo met cirke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94" y="234056"/>
            <a:ext cx="8876306" cy="662394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71600" y="1369691"/>
            <a:ext cx="7715200" cy="864096"/>
          </a:xfrm>
        </p:spPr>
        <p:txBody>
          <a:bodyPr anchor="b">
            <a:noAutofit/>
          </a:bodyPr>
          <a:lstStyle>
            <a:lvl1pPr algn="l"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nl-NL" dirty="0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971600" y="2348880"/>
            <a:ext cx="7715200" cy="3777283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177800" indent="-177800">
              <a:buFont typeface="Arial" panose="020B0604020202020204" pitchFamily="34" charset="0"/>
              <a:buChar char="•"/>
              <a:defRPr sz="2000"/>
            </a:lvl2pPr>
            <a:lvl3pPr marL="355600" indent="-177800">
              <a:defRPr sz="2000"/>
            </a:lvl3pPr>
            <a:lvl4pPr marL="449263" indent="-177800">
              <a:defRPr sz="2000"/>
            </a:lvl4pPr>
            <a:lvl5pPr marL="627063" indent="-177800">
              <a:defRPr sz="2000"/>
            </a:lvl5pPr>
          </a:lstStyle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235B1-18DD-462C-A949-BABAC1961E4A}" type="datetime1">
              <a:rPr lang="nl-NL" smtClean="0"/>
              <a:t>10-6-2021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Davinci College Middenkader Engineering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A6DDE-0033-49FF-BBC5-0D5ABC2DA1E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029006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sisdia wit met cirke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Afbeelding 1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7694" y="4437112"/>
            <a:ext cx="8876306" cy="2420888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71600" y="1369691"/>
            <a:ext cx="7715200" cy="864096"/>
          </a:xfrm>
        </p:spPr>
        <p:txBody>
          <a:bodyPr anchor="b">
            <a:noAutofit/>
          </a:bodyPr>
          <a:lstStyle>
            <a:lvl1pPr algn="l"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nl-NL" dirty="0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971600" y="2348880"/>
            <a:ext cx="7715200" cy="3777283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177800" indent="-177800">
              <a:buFont typeface="Arial" panose="020B0604020202020204" pitchFamily="34" charset="0"/>
              <a:buChar char="•"/>
              <a:defRPr sz="2000"/>
            </a:lvl2pPr>
            <a:lvl3pPr marL="355600" indent="-177800">
              <a:defRPr sz="2000"/>
            </a:lvl3pPr>
            <a:lvl4pPr marL="449263" indent="-177800">
              <a:defRPr sz="2000"/>
            </a:lvl4pPr>
            <a:lvl5pPr marL="627063" indent="-177800">
              <a:defRPr sz="2000"/>
            </a:lvl5pPr>
          </a:lstStyle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CCCF5-D45A-4A76-AF98-3A08C0AC2EA8}" type="datetime1">
              <a:rPr lang="nl-NL" smtClean="0"/>
              <a:t>10-6-2021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Davinci College Middenkader Engineering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A6DDE-0033-49FF-BBC5-0D5ABC2DA1E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681549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C2C4F7-5FD1-457D-A0A4-0EB2893B39BD}" type="datetime1">
              <a:rPr lang="nl-NL" smtClean="0"/>
              <a:t>10-6-2021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nl-NL" smtClean="0"/>
              <a:t>Davinci College Middenkader Engineering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DA6DDE-0033-49FF-BBC5-0D5ABC2DA1E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42780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1" r:id="rId2"/>
    <p:sldLayoutId id="2147483665" r:id="rId3"/>
    <p:sldLayoutId id="2147483667" r:id="rId4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77800" indent="-1778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3.jpeg"/><Relationship Id="rId4" Type="http://schemas.openxmlformats.org/officeDocument/2006/relationships/image" Target="../media/image22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hyperlink" Target="https://www.youtube.com/watch?v=8PK8qcq1aA8" TargetMode="Externa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.jpeg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omweg het bestek volgen of blijven nadenken? - BouwKennisBlo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208" b="22997"/>
          <a:stretch/>
        </p:blipFill>
        <p:spPr bwMode="auto">
          <a:xfrm>
            <a:off x="0" y="980728"/>
            <a:ext cx="9180512" cy="5904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el 1"/>
          <p:cNvSpPr txBox="1">
            <a:spLocks/>
          </p:cNvSpPr>
          <p:nvPr/>
        </p:nvSpPr>
        <p:spPr>
          <a:xfrm>
            <a:off x="3995936" y="3356992"/>
            <a:ext cx="2664296" cy="11430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nl-NL" sz="3300" dirty="0" smtClean="0">
                <a:solidFill>
                  <a:srgbClr val="0070C0"/>
                </a:solidFill>
              </a:rPr>
              <a:t>Technologie</a:t>
            </a:r>
          </a:p>
          <a:p>
            <a:pPr algn="l"/>
            <a:r>
              <a:rPr lang="nl-NL" sz="1600" b="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Middenkader Engineering</a:t>
            </a:r>
            <a:br>
              <a:rPr lang="nl-NL" sz="1600" b="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nl-NL" sz="1600" b="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Peter van der Linden</a:t>
            </a:r>
            <a:endParaRPr lang="nl-NL" sz="1600" b="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-32068"/>
            <a:ext cx="9180512" cy="1080000"/>
          </a:xfrm>
          <a:solidFill>
            <a:schemeClr val="bg1"/>
          </a:solidFill>
        </p:spPr>
        <p:txBody>
          <a:bodyPr>
            <a:noAutofit/>
          </a:bodyPr>
          <a:lstStyle/>
          <a:p>
            <a:r>
              <a:rPr lang="nl-NL" sz="3200" dirty="0" smtClean="0">
                <a:solidFill>
                  <a:srgbClr val="0070C0"/>
                </a:solidFill>
              </a:rPr>
              <a:t>Ontwerpen (huisinstallatie)</a:t>
            </a:r>
            <a:br>
              <a:rPr lang="nl-NL" sz="3200" dirty="0" smtClean="0">
                <a:solidFill>
                  <a:srgbClr val="0070C0"/>
                </a:solidFill>
              </a:rPr>
            </a:br>
            <a:r>
              <a:rPr lang="nl-NL" sz="3200" dirty="0" smtClean="0">
                <a:solidFill>
                  <a:srgbClr val="0070C0"/>
                </a:solidFill>
              </a:rPr>
              <a:t>H1.3-H1.5 Plaatsen van lichtpunten &amp; </a:t>
            </a:r>
            <a:r>
              <a:rPr lang="nl-NL" sz="3200" dirty="0" err="1" smtClean="0">
                <a:solidFill>
                  <a:srgbClr val="0070C0"/>
                </a:solidFill>
              </a:rPr>
              <a:t>WCD’s</a:t>
            </a:r>
            <a:endParaRPr lang="nl-NL" sz="3200" dirty="0">
              <a:solidFill>
                <a:srgbClr val="0070C0"/>
              </a:solidFill>
            </a:endParaRPr>
          </a:p>
        </p:txBody>
      </p:sp>
      <p:pic>
        <p:nvPicPr>
          <p:cNvPr id="10" name="Afbeelding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6330" y="2335308"/>
            <a:ext cx="2319606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752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332656"/>
            <a:ext cx="7920000" cy="864096"/>
          </a:xfrm>
        </p:spPr>
        <p:txBody>
          <a:bodyPr/>
          <a:lstStyle/>
          <a:p>
            <a:r>
              <a:rPr lang="nl-NL" dirty="0" smtClean="0">
                <a:solidFill>
                  <a:srgbClr val="0070C0"/>
                </a:solidFill>
              </a:rPr>
              <a:t>1.4.7 Aantal eindgroepen</a:t>
            </a:r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6804248" y="6356350"/>
            <a:ext cx="2133600" cy="365125"/>
          </a:xfrm>
        </p:spPr>
        <p:txBody>
          <a:bodyPr/>
          <a:lstStyle/>
          <a:p>
            <a:pPr algn="r"/>
            <a:fld id="{8CC46285-9D3D-4D58-BDD7-3F9D3FBE469F}" type="datetime1">
              <a:rPr lang="nl-NL" smtClean="0">
                <a:solidFill>
                  <a:srgbClr val="0070C0"/>
                </a:solidFill>
              </a:rPr>
              <a:pPr algn="r"/>
              <a:t>10-6-2021</a:t>
            </a:fld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1475656" y="6356349"/>
            <a:ext cx="4320480" cy="365125"/>
          </a:xfrm>
        </p:spPr>
        <p:txBody>
          <a:bodyPr/>
          <a:lstStyle/>
          <a:p>
            <a:r>
              <a:rPr lang="nl-NL" b="1" dirty="0">
                <a:solidFill>
                  <a:srgbClr val="0070C0"/>
                </a:solidFill>
              </a:rPr>
              <a:t>d</a:t>
            </a:r>
            <a:r>
              <a:rPr lang="nl-NL" b="1" dirty="0" smtClean="0">
                <a:solidFill>
                  <a:srgbClr val="0070C0"/>
                </a:solidFill>
              </a:rPr>
              <a:t>a Vinci college Middenkader Engineering</a:t>
            </a:r>
            <a:endParaRPr lang="nl-NL" b="1" dirty="0">
              <a:solidFill>
                <a:srgbClr val="0070C0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6804248" y="6088211"/>
            <a:ext cx="2133600" cy="365125"/>
          </a:xfrm>
        </p:spPr>
        <p:txBody>
          <a:bodyPr/>
          <a:lstStyle/>
          <a:p>
            <a:fld id="{E0DA6DDE-0033-49FF-BBC5-0D5ABC2DA1E7}" type="slidenum">
              <a:rPr lang="nl-NL" smtClean="0">
                <a:solidFill>
                  <a:srgbClr val="0070C0"/>
                </a:solidFill>
              </a:rPr>
              <a:t>10</a:t>
            </a:fld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10" name="Tijdelijke aanduiding voor inhoud 2"/>
          <p:cNvSpPr>
            <a:spLocks noGrp="1"/>
          </p:cNvSpPr>
          <p:nvPr>
            <p:ph idx="1"/>
          </p:nvPr>
        </p:nvSpPr>
        <p:spPr>
          <a:xfrm>
            <a:off x="611560" y="1484784"/>
            <a:ext cx="8424936" cy="4968552"/>
          </a:xfrm>
        </p:spPr>
        <p:txBody>
          <a:bodyPr>
            <a:noAutofit/>
          </a:bodyPr>
          <a:lstStyle/>
          <a:p>
            <a:pPr marL="0" lvl="1" indent="0">
              <a:buNone/>
            </a:pPr>
            <a:r>
              <a:rPr lang="nl-NL" sz="1600" dirty="0" smtClean="0">
                <a:solidFill>
                  <a:srgbClr val="0070C0"/>
                </a:solidFill>
              </a:rPr>
              <a:t>Gelijkmatige verdeling van de aansluitpunten over de eindgroepen (belasting).</a:t>
            </a:r>
          </a:p>
          <a:p>
            <a:pPr marL="0" lvl="1" indent="0">
              <a:buNone/>
            </a:pPr>
            <a:endParaRPr lang="nl-NL" sz="1600" dirty="0">
              <a:solidFill>
                <a:srgbClr val="0070C0"/>
              </a:solidFill>
            </a:endParaRPr>
          </a:p>
          <a:p>
            <a:pPr marL="0" lvl="1" indent="0">
              <a:buNone/>
            </a:pPr>
            <a:r>
              <a:rPr lang="nl-NL" sz="1600" dirty="0" smtClean="0">
                <a:solidFill>
                  <a:srgbClr val="0070C0"/>
                </a:solidFill>
              </a:rPr>
              <a:t>Richtlijn is om de lichtpunten in een gebouw over twee eindgroepen te verdelen.</a:t>
            </a:r>
          </a:p>
          <a:p>
            <a:pPr marL="0" lvl="1" indent="0">
              <a:buNone/>
            </a:pPr>
            <a:endParaRPr lang="nl-NL" sz="1600" dirty="0">
              <a:solidFill>
                <a:srgbClr val="0070C0"/>
              </a:solidFill>
            </a:endParaRPr>
          </a:p>
          <a:p>
            <a:pPr marL="0" lvl="1" indent="0">
              <a:buNone/>
            </a:pPr>
            <a:r>
              <a:rPr lang="nl-NL" sz="1600" dirty="0" smtClean="0">
                <a:solidFill>
                  <a:srgbClr val="0070C0"/>
                </a:solidFill>
              </a:rPr>
              <a:t>Vereiste is om de lichtpunten in een ruimte waar paniek kan ontstaan over twee eindgroepen te verdelen.</a:t>
            </a:r>
          </a:p>
          <a:p>
            <a:pPr marL="0" lvl="1" indent="0">
              <a:buNone/>
            </a:pPr>
            <a:endParaRPr lang="nl-NL" sz="1600" dirty="0">
              <a:solidFill>
                <a:srgbClr val="0070C0"/>
              </a:solidFill>
            </a:endParaRPr>
          </a:p>
          <a:p>
            <a:pPr marL="0" lvl="1" indent="0">
              <a:buNone/>
            </a:pPr>
            <a:r>
              <a:rPr lang="nl-NL" sz="1600" dirty="0" smtClean="0">
                <a:solidFill>
                  <a:srgbClr val="0070C0"/>
                </a:solidFill>
              </a:rPr>
              <a:t>Een minimale richtlijn is gegeven voor het aantal eindgroepen per woonoppervlakte.</a:t>
            </a:r>
          </a:p>
          <a:p>
            <a:pPr marL="0" lvl="1" indent="0">
              <a:buNone/>
            </a:pPr>
            <a:endParaRPr lang="nl-NL" sz="1600" dirty="0" smtClean="0">
              <a:solidFill>
                <a:srgbClr val="0070C0"/>
              </a:solidFill>
            </a:endParaRPr>
          </a:p>
          <a:p>
            <a:pPr marL="0" lvl="1" indent="0">
              <a:buNone/>
            </a:pPr>
            <a:endParaRPr lang="nl-NL" sz="1600" dirty="0" smtClean="0">
              <a:solidFill>
                <a:srgbClr val="0070C0"/>
              </a:solidFill>
            </a:endParaRPr>
          </a:p>
        </p:txBody>
      </p:sp>
      <p:pic>
        <p:nvPicPr>
          <p:cNvPr id="3" name="Afbeelding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4714" y="4137691"/>
            <a:ext cx="5400000" cy="168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927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332656"/>
            <a:ext cx="7920000" cy="864096"/>
          </a:xfrm>
        </p:spPr>
        <p:txBody>
          <a:bodyPr/>
          <a:lstStyle/>
          <a:p>
            <a:r>
              <a:rPr lang="nl-NL" dirty="0" smtClean="0">
                <a:solidFill>
                  <a:srgbClr val="0070C0"/>
                </a:solidFill>
              </a:rPr>
              <a:t>1.4.8 Belasting eindgroep</a:t>
            </a:r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6804248" y="6356350"/>
            <a:ext cx="2133600" cy="365125"/>
          </a:xfrm>
        </p:spPr>
        <p:txBody>
          <a:bodyPr/>
          <a:lstStyle/>
          <a:p>
            <a:pPr algn="r"/>
            <a:fld id="{8CC46285-9D3D-4D58-BDD7-3F9D3FBE469F}" type="datetime1">
              <a:rPr lang="nl-NL" smtClean="0">
                <a:solidFill>
                  <a:srgbClr val="0070C0"/>
                </a:solidFill>
              </a:rPr>
              <a:pPr algn="r"/>
              <a:t>10-6-2021</a:t>
            </a:fld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1475656" y="6356349"/>
            <a:ext cx="4320480" cy="365125"/>
          </a:xfrm>
        </p:spPr>
        <p:txBody>
          <a:bodyPr/>
          <a:lstStyle/>
          <a:p>
            <a:r>
              <a:rPr lang="nl-NL" b="1" dirty="0">
                <a:solidFill>
                  <a:srgbClr val="0070C0"/>
                </a:solidFill>
              </a:rPr>
              <a:t>d</a:t>
            </a:r>
            <a:r>
              <a:rPr lang="nl-NL" b="1" dirty="0" smtClean="0">
                <a:solidFill>
                  <a:srgbClr val="0070C0"/>
                </a:solidFill>
              </a:rPr>
              <a:t>a Vinci college Middenkader Engineering</a:t>
            </a:r>
            <a:endParaRPr lang="nl-NL" b="1" dirty="0">
              <a:solidFill>
                <a:srgbClr val="0070C0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6804248" y="6088211"/>
            <a:ext cx="2133600" cy="365125"/>
          </a:xfrm>
        </p:spPr>
        <p:txBody>
          <a:bodyPr/>
          <a:lstStyle/>
          <a:p>
            <a:fld id="{E0DA6DDE-0033-49FF-BBC5-0D5ABC2DA1E7}" type="slidenum">
              <a:rPr lang="nl-NL" smtClean="0">
                <a:solidFill>
                  <a:srgbClr val="0070C0"/>
                </a:solidFill>
              </a:rPr>
              <a:t>11</a:t>
            </a:fld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10" name="Tijdelijke aanduiding voor inhoud 2"/>
          <p:cNvSpPr>
            <a:spLocks noGrp="1"/>
          </p:cNvSpPr>
          <p:nvPr>
            <p:ph idx="1"/>
          </p:nvPr>
        </p:nvSpPr>
        <p:spPr>
          <a:xfrm>
            <a:off x="630033" y="1484784"/>
            <a:ext cx="8424936" cy="4968552"/>
          </a:xfrm>
        </p:spPr>
        <p:txBody>
          <a:bodyPr>
            <a:noAutofit/>
          </a:bodyPr>
          <a:lstStyle/>
          <a:p>
            <a:pPr marL="0" lvl="1" indent="0">
              <a:buNone/>
            </a:pPr>
            <a:r>
              <a:rPr lang="nl-NL" sz="1600" dirty="0">
                <a:solidFill>
                  <a:srgbClr val="0070C0"/>
                </a:solidFill>
              </a:rPr>
              <a:t>Het aantal aansluitpunten per eindgroep wordt bepaald door het vermogen achter de eindgroep.  </a:t>
            </a:r>
          </a:p>
          <a:p>
            <a:pPr marL="0" lvl="1" indent="0">
              <a:buNone/>
            </a:pPr>
            <a:endParaRPr lang="nl-NL" sz="1600" dirty="0">
              <a:solidFill>
                <a:srgbClr val="0070C0"/>
              </a:solidFill>
            </a:endParaRPr>
          </a:p>
          <a:p>
            <a:pPr marL="0" lvl="1" indent="0">
              <a:buNone/>
            </a:pPr>
            <a:r>
              <a:rPr lang="nl-NL" sz="1600" dirty="0" smtClean="0">
                <a:solidFill>
                  <a:srgbClr val="0070C0"/>
                </a:solidFill>
              </a:rPr>
              <a:t>Verlichtingsgroep: </a:t>
            </a:r>
          </a:p>
          <a:p>
            <a:pPr marL="0" lvl="1" indent="0">
              <a:buNone/>
            </a:pPr>
            <a:r>
              <a:rPr lang="nl-NL" sz="1600" dirty="0" smtClean="0">
                <a:solidFill>
                  <a:srgbClr val="0070C0"/>
                </a:solidFill>
              </a:rPr>
              <a:t>Alleen verlichting</a:t>
            </a:r>
            <a:endParaRPr lang="nl-NL" sz="1600" dirty="0">
              <a:solidFill>
                <a:srgbClr val="0070C0"/>
              </a:solidFill>
            </a:endParaRPr>
          </a:p>
          <a:p>
            <a:pPr marL="0" lvl="1" indent="0">
              <a:buNone/>
            </a:pPr>
            <a:endParaRPr lang="nl-NL" sz="1600" dirty="0" smtClean="0">
              <a:solidFill>
                <a:srgbClr val="0070C0"/>
              </a:solidFill>
            </a:endParaRPr>
          </a:p>
          <a:p>
            <a:pPr marL="0" lvl="1" indent="0">
              <a:buNone/>
            </a:pPr>
            <a:r>
              <a:rPr lang="nl-NL" sz="1600" dirty="0" smtClean="0">
                <a:solidFill>
                  <a:srgbClr val="0070C0"/>
                </a:solidFill>
              </a:rPr>
              <a:t>Gemengde groep: </a:t>
            </a:r>
          </a:p>
          <a:p>
            <a:pPr marL="0" lvl="1" indent="0">
              <a:buNone/>
            </a:pPr>
            <a:r>
              <a:rPr lang="nl-NL" sz="1600" dirty="0" smtClean="0">
                <a:solidFill>
                  <a:srgbClr val="0070C0"/>
                </a:solidFill>
              </a:rPr>
              <a:t>Licht  1200VA</a:t>
            </a:r>
          </a:p>
          <a:p>
            <a:pPr marL="0" lvl="1" indent="0">
              <a:buNone/>
            </a:pPr>
            <a:endParaRPr lang="nl-NL" sz="1600" dirty="0" smtClean="0">
              <a:solidFill>
                <a:srgbClr val="0070C0"/>
              </a:solidFill>
            </a:endParaRPr>
          </a:p>
          <a:p>
            <a:pPr marL="0" lvl="1" indent="0">
              <a:buNone/>
            </a:pPr>
            <a:r>
              <a:rPr lang="nl-NL" sz="1600" dirty="0" smtClean="0">
                <a:solidFill>
                  <a:srgbClr val="0070C0"/>
                </a:solidFill>
              </a:rPr>
              <a:t>Toestellen: </a:t>
            </a:r>
          </a:p>
          <a:p>
            <a:pPr marL="0" lvl="1" indent="0">
              <a:buNone/>
            </a:pPr>
            <a:r>
              <a:rPr lang="nl-NL" sz="1600" dirty="0" smtClean="0">
                <a:solidFill>
                  <a:srgbClr val="0070C0"/>
                </a:solidFill>
              </a:rPr>
              <a:t>&gt;1,5kVA advies</a:t>
            </a:r>
          </a:p>
          <a:p>
            <a:pPr marL="0" lvl="1" indent="0">
              <a:buNone/>
            </a:pPr>
            <a:r>
              <a:rPr lang="nl-NL" sz="1600" dirty="0" smtClean="0">
                <a:solidFill>
                  <a:srgbClr val="0070C0"/>
                </a:solidFill>
              </a:rPr>
              <a:t>&gt;2kVA vereiste</a:t>
            </a:r>
            <a:endParaRPr lang="nl-NL" sz="16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hthoek 7"/>
              <p:cNvSpPr/>
              <p:nvPr/>
            </p:nvSpPr>
            <p:spPr>
              <a:xfrm>
                <a:off x="3491880" y="2416560"/>
                <a:ext cx="187897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28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𝑃</m:t>
                      </m:r>
                      <m:r>
                        <a:rPr lang="nl-NL" sz="2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nl-NL" sz="2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𝑈</m:t>
                      </m:r>
                      <m:r>
                        <a:rPr lang="nl-NL" sz="2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×</m:t>
                      </m:r>
                      <m:r>
                        <a:rPr lang="nl-NL" sz="2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𝐼</m:t>
                      </m:r>
                    </m:oMath>
                  </m:oMathPara>
                </a14:m>
                <a:endParaRPr lang="nl-NL" dirty="0"/>
              </a:p>
            </p:txBody>
          </p:sp>
        </mc:Choice>
        <mc:Fallback xmlns="">
          <p:sp>
            <p:nvSpPr>
              <p:cNvPr id="8" name="Rechthoek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1880" y="2416560"/>
                <a:ext cx="1878976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hthoek 8"/>
              <p:cNvSpPr/>
              <p:nvPr/>
            </p:nvSpPr>
            <p:spPr>
              <a:xfrm>
                <a:off x="4139952" y="3128988"/>
                <a:ext cx="418922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28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𝑃</m:t>
                      </m:r>
                      <m:r>
                        <a:rPr lang="nl-NL" sz="2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=230 </m:t>
                      </m:r>
                      <m:r>
                        <a:rPr lang="nl-NL" sz="2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×10=2300</m:t>
                      </m:r>
                      <m:r>
                        <a:rPr lang="nl-NL" sz="2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𝑉𝐴</m:t>
                      </m:r>
                    </m:oMath>
                  </m:oMathPara>
                </a14:m>
                <a:endParaRPr lang="nl-NL" dirty="0"/>
              </a:p>
            </p:txBody>
          </p:sp>
        </mc:Choice>
        <mc:Fallback xmlns="">
          <p:sp>
            <p:nvSpPr>
              <p:cNvPr id="9" name="Rechthoek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9952" y="3128988"/>
                <a:ext cx="4189224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hthoek 10"/>
              <p:cNvSpPr/>
              <p:nvPr/>
            </p:nvSpPr>
            <p:spPr>
              <a:xfrm>
                <a:off x="4110004" y="3707450"/>
                <a:ext cx="418922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28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𝑃</m:t>
                      </m:r>
                      <m:r>
                        <a:rPr lang="nl-NL" sz="2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=230 </m:t>
                      </m:r>
                      <m:r>
                        <a:rPr lang="nl-NL" sz="2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×16=3680</m:t>
                      </m:r>
                      <m:r>
                        <a:rPr lang="nl-NL" sz="2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𝑉𝐴</m:t>
                      </m:r>
                    </m:oMath>
                  </m:oMathPara>
                </a14:m>
                <a:endParaRPr lang="nl-NL" dirty="0"/>
              </a:p>
            </p:txBody>
          </p:sp>
        </mc:Choice>
        <mc:Fallback xmlns="">
          <p:sp>
            <p:nvSpPr>
              <p:cNvPr id="11" name="Rechthoek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0004" y="3707450"/>
                <a:ext cx="4189224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hthoek 11"/>
              <p:cNvSpPr/>
              <p:nvPr/>
            </p:nvSpPr>
            <p:spPr>
              <a:xfrm>
                <a:off x="4096645" y="4297788"/>
                <a:ext cx="418922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28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𝑃</m:t>
                      </m:r>
                      <m:r>
                        <a:rPr lang="nl-NL" sz="2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=230 </m:t>
                      </m:r>
                      <m:r>
                        <a:rPr lang="nl-NL" sz="2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×20=4600</m:t>
                      </m:r>
                      <m:r>
                        <a:rPr lang="nl-NL" sz="2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𝑉𝐴</m:t>
                      </m:r>
                    </m:oMath>
                  </m:oMathPara>
                </a14:m>
                <a:endParaRPr lang="nl-NL" dirty="0"/>
              </a:p>
            </p:txBody>
          </p:sp>
        </mc:Choice>
        <mc:Fallback xmlns="">
          <p:sp>
            <p:nvSpPr>
              <p:cNvPr id="12" name="Rechthoek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6645" y="4297788"/>
                <a:ext cx="4189224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4376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332656"/>
            <a:ext cx="7920000" cy="864096"/>
          </a:xfrm>
        </p:spPr>
        <p:txBody>
          <a:bodyPr/>
          <a:lstStyle/>
          <a:p>
            <a:r>
              <a:rPr lang="nl-NL" dirty="0" smtClean="0">
                <a:solidFill>
                  <a:srgbClr val="0070C0"/>
                </a:solidFill>
              </a:rPr>
              <a:t>1.5.9 Voldoende aansluitpunten</a:t>
            </a:r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6804248" y="6356350"/>
            <a:ext cx="2133600" cy="365125"/>
          </a:xfrm>
        </p:spPr>
        <p:txBody>
          <a:bodyPr/>
          <a:lstStyle/>
          <a:p>
            <a:pPr algn="r"/>
            <a:fld id="{8CC46285-9D3D-4D58-BDD7-3F9D3FBE469F}" type="datetime1">
              <a:rPr lang="nl-NL" smtClean="0">
                <a:solidFill>
                  <a:srgbClr val="0070C0"/>
                </a:solidFill>
              </a:rPr>
              <a:pPr algn="r"/>
              <a:t>10-6-2021</a:t>
            </a:fld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1475656" y="6356349"/>
            <a:ext cx="4320480" cy="365125"/>
          </a:xfrm>
        </p:spPr>
        <p:txBody>
          <a:bodyPr/>
          <a:lstStyle/>
          <a:p>
            <a:r>
              <a:rPr lang="nl-NL" b="1" dirty="0">
                <a:solidFill>
                  <a:srgbClr val="0070C0"/>
                </a:solidFill>
              </a:rPr>
              <a:t>d</a:t>
            </a:r>
            <a:r>
              <a:rPr lang="nl-NL" b="1" dirty="0" smtClean="0">
                <a:solidFill>
                  <a:srgbClr val="0070C0"/>
                </a:solidFill>
              </a:rPr>
              <a:t>a Vinci college Middenkader Engineering</a:t>
            </a:r>
            <a:endParaRPr lang="nl-NL" b="1" dirty="0">
              <a:solidFill>
                <a:srgbClr val="0070C0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6804248" y="6088211"/>
            <a:ext cx="2133600" cy="365125"/>
          </a:xfrm>
        </p:spPr>
        <p:txBody>
          <a:bodyPr/>
          <a:lstStyle/>
          <a:p>
            <a:fld id="{E0DA6DDE-0033-49FF-BBC5-0D5ABC2DA1E7}" type="slidenum">
              <a:rPr lang="nl-NL" smtClean="0">
                <a:solidFill>
                  <a:srgbClr val="0070C0"/>
                </a:solidFill>
              </a:rPr>
              <a:t>12</a:t>
            </a:fld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10" name="Tijdelijke aanduiding voor inhoud 2"/>
          <p:cNvSpPr>
            <a:spLocks noGrp="1"/>
          </p:cNvSpPr>
          <p:nvPr>
            <p:ph idx="1"/>
          </p:nvPr>
        </p:nvSpPr>
        <p:spPr>
          <a:xfrm>
            <a:off x="611560" y="1484784"/>
            <a:ext cx="8424936" cy="4968552"/>
          </a:xfrm>
        </p:spPr>
        <p:txBody>
          <a:bodyPr>
            <a:noAutofit/>
          </a:bodyPr>
          <a:lstStyle/>
          <a:p>
            <a:pPr marL="0" lvl="1" indent="0">
              <a:buNone/>
            </a:pPr>
            <a:r>
              <a:rPr lang="nl-NL" sz="1600" dirty="0">
                <a:solidFill>
                  <a:srgbClr val="0070C0"/>
                </a:solidFill>
              </a:rPr>
              <a:t>Het bestek geeft richtlijnen voor het aantal aansluitpunten.</a:t>
            </a:r>
          </a:p>
          <a:p>
            <a:pPr marL="0" lvl="1" indent="0">
              <a:buNone/>
            </a:pPr>
            <a:endParaRPr lang="nl-NL" sz="1600" dirty="0">
              <a:solidFill>
                <a:srgbClr val="0070C0"/>
              </a:solidFill>
            </a:endParaRPr>
          </a:p>
          <a:p>
            <a:pPr marL="0" lvl="1" indent="0">
              <a:buNone/>
            </a:pPr>
            <a:r>
              <a:rPr lang="nl-NL" sz="1600" dirty="0">
                <a:solidFill>
                  <a:srgbClr val="0070C0"/>
                </a:solidFill>
              </a:rPr>
              <a:t>Het bestek verdeelt gelukkig drie type woningen (eenvoudig, normaal, ruim)</a:t>
            </a:r>
          </a:p>
          <a:p>
            <a:pPr marL="0" lvl="1" indent="0">
              <a:buNone/>
            </a:pPr>
            <a:endParaRPr lang="nl-NL" sz="1600" dirty="0">
              <a:solidFill>
                <a:srgbClr val="0070C0"/>
              </a:solidFill>
            </a:endParaRPr>
          </a:p>
          <a:p>
            <a:pPr marL="0" lvl="1" indent="0">
              <a:buNone/>
            </a:pPr>
            <a:r>
              <a:rPr lang="nl-NL" sz="1600" dirty="0">
                <a:solidFill>
                  <a:srgbClr val="0070C0"/>
                </a:solidFill>
              </a:rPr>
              <a:t>Het gebruik van elektrische apparatuur neemt toe:</a:t>
            </a:r>
          </a:p>
          <a:p>
            <a:pPr marL="196850" lvl="2" indent="0">
              <a:buNone/>
            </a:pPr>
            <a:r>
              <a:rPr lang="nl-NL" sz="1600" dirty="0">
                <a:solidFill>
                  <a:srgbClr val="0070C0"/>
                </a:solidFill>
              </a:rPr>
              <a:t>Woonkamer</a:t>
            </a:r>
          </a:p>
          <a:p>
            <a:pPr marL="196850" lvl="2" indent="0">
              <a:buNone/>
            </a:pPr>
            <a:r>
              <a:rPr lang="nl-NL" sz="1600" dirty="0">
                <a:solidFill>
                  <a:srgbClr val="0070C0"/>
                </a:solidFill>
              </a:rPr>
              <a:t>Thuiswerkruimte</a:t>
            </a:r>
          </a:p>
          <a:p>
            <a:pPr marL="196850" lvl="2" indent="0">
              <a:buNone/>
            </a:pPr>
            <a:r>
              <a:rPr lang="nl-NL" sz="1600" dirty="0">
                <a:solidFill>
                  <a:srgbClr val="0070C0"/>
                </a:solidFill>
              </a:rPr>
              <a:t>Keuken</a:t>
            </a:r>
          </a:p>
          <a:p>
            <a:pPr marL="196850" lvl="2" indent="0">
              <a:buNone/>
            </a:pPr>
            <a:r>
              <a:rPr lang="nl-NL" sz="1600" dirty="0">
                <a:solidFill>
                  <a:srgbClr val="0070C0"/>
                </a:solidFill>
              </a:rPr>
              <a:t>Hobby ruimte</a:t>
            </a:r>
          </a:p>
          <a:p>
            <a:pPr marL="0" lvl="1" indent="0">
              <a:buNone/>
            </a:pPr>
            <a:endParaRPr lang="nl-NL" sz="1600" dirty="0">
              <a:solidFill>
                <a:srgbClr val="0070C0"/>
              </a:solidFill>
            </a:endParaRPr>
          </a:p>
          <a:p>
            <a:pPr marL="0" lvl="1" indent="0">
              <a:buNone/>
            </a:pPr>
            <a:r>
              <a:rPr lang="nl-NL" sz="1600" dirty="0">
                <a:solidFill>
                  <a:srgbClr val="0070C0"/>
                </a:solidFill>
              </a:rPr>
              <a:t>Neem voldoende aansluitpunten </a:t>
            </a:r>
          </a:p>
          <a:p>
            <a:pPr marL="0" lvl="1" indent="0">
              <a:buNone/>
            </a:pPr>
            <a:r>
              <a:rPr lang="nl-NL" sz="1600" dirty="0">
                <a:solidFill>
                  <a:srgbClr val="0070C0"/>
                </a:solidFill>
              </a:rPr>
              <a:t>voor </a:t>
            </a:r>
            <a:r>
              <a:rPr lang="nl-NL" sz="1600" dirty="0" err="1">
                <a:solidFill>
                  <a:srgbClr val="0070C0"/>
                </a:solidFill>
              </a:rPr>
              <a:t>WCD’s</a:t>
            </a:r>
            <a:r>
              <a:rPr lang="nl-NL" sz="1600" dirty="0">
                <a:solidFill>
                  <a:srgbClr val="0070C0"/>
                </a:solidFill>
              </a:rPr>
              <a:t> mee in het ontwerp.</a:t>
            </a:r>
          </a:p>
          <a:p>
            <a:pPr marL="0" lvl="1" indent="0">
              <a:buNone/>
            </a:pPr>
            <a:endParaRPr lang="nl-NL" sz="1600" dirty="0">
              <a:solidFill>
                <a:srgbClr val="0070C0"/>
              </a:solidFill>
            </a:endParaRPr>
          </a:p>
          <a:p>
            <a:pPr marL="0" lvl="1" indent="0">
              <a:buNone/>
            </a:pPr>
            <a:r>
              <a:rPr lang="nl-NL" sz="1600" dirty="0">
                <a:solidFill>
                  <a:srgbClr val="0070C0"/>
                </a:solidFill>
              </a:rPr>
              <a:t>Advies: 3x tot 4x extra dan richtlijn. </a:t>
            </a:r>
          </a:p>
          <a:p>
            <a:pPr marL="0" lvl="1" indent="0">
              <a:buNone/>
            </a:pPr>
            <a:endParaRPr lang="nl-NL" sz="1600" dirty="0">
              <a:solidFill>
                <a:srgbClr val="0070C0"/>
              </a:solidFill>
            </a:endParaRPr>
          </a:p>
          <a:p>
            <a:pPr marL="0" lvl="1" indent="0">
              <a:buNone/>
            </a:pPr>
            <a:r>
              <a:rPr lang="nl-NL" sz="1600" dirty="0">
                <a:solidFill>
                  <a:srgbClr val="0070C0"/>
                </a:solidFill>
              </a:rPr>
              <a:t>Problemen:</a:t>
            </a:r>
          </a:p>
          <a:p>
            <a:pPr marL="196850" lvl="2" indent="0">
              <a:buNone/>
            </a:pPr>
            <a:r>
              <a:rPr lang="nl-NL" sz="1600" dirty="0">
                <a:solidFill>
                  <a:srgbClr val="0070C0"/>
                </a:solidFill>
              </a:rPr>
              <a:t>Over volle stekkerdozen.</a:t>
            </a:r>
          </a:p>
        </p:txBody>
      </p:sp>
      <p:pic>
        <p:nvPicPr>
          <p:cNvPr id="7" name="Picture 2" descr="http://www.brandweereibergen.nl/wp-content/uploads/elektrischeapparatuur_stekkerdoze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4000" y="3653389"/>
            <a:ext cx="2700000" cy="202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6977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332656"/>
            <a:ext cx="7920000" cy="864096"/>
          </a:xfrm>
        </p:spPr>
        <p:txBody>
          <a:bodyPr/>
          <a:lstStyle/>
          <a:p>
            <a:r>
              <a:rPr lang="nl-NL" dirty="0" smtClean="0">
                <a:solidFill>
                  <a:srgbClr val="0070C0"/>
                </a:solidFill>
              </a:rPr>
              <a:t>1.5.10 Soorten lichtpunten</a:t>
            </a:r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6804248" y="6356350"/>
            <a:ext cx="2133600" cy="365125"/>
          </a:xfrm>
        </p:spPr>
        <p:txBody>
          <a:bodyPr/>
          <a:lstStyle/>
          <a:p>
            <a:pPr algn="r"/>
            <a:fld id="{8CC46285-9D3D-4D58-BDD7-3F9D3FBE469F}" type="datetime1">
              <a:rPr lang="nl-NL" smtClean="0">
                <a:solidFill>
                  <a:srgbClr val="0070C0"/>
                </a:solidFill>
              </a:rPr>
              <a:pPr algn="r"/>
              <a:t>10-6-2021</a:t>
            </a:fld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1475656" y="6356349"/>
            <a:ext cx="4320480" cy="365125"/>
          </a:xfrm>
        </p:spPr>
        <p:txBody>
          <a:bodyPr/>
          <a:lstStyle/>
          <a:p>
            <a:r>
              <a:rPr lang="nl-NL" b="1" dirty="0">
                <a:solidFill>
                  <a:srgbClr val="0070C0"/>
                </a:solidFill>
              </a:rPr>
              <a:t>d</a:t>
            </a:r>
            <a:r>
              <a:rPr lang="nl-NL" b="1" dirty="0" smtClean="0">
                <a:solidFill>
                  <a:srgbClr val="0070C0"/>
                </a:solidFill>
              </a:rPr>
              <a:t>a Vinci college Middenkader Engineering</a:t>
            </a:r>
            <a:endParaRPr lang="nl-NL" b="1" dirty="0">
              <a:solidFill>
                <a:srgbClr val="0070C0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6804248" y="6088211"/>
            <a:ext cx="2133600" cy="365125"/>
          </a:xfrm>
        </p:spPr>
        <p:txBody>
          <a:bodyPr/>
          <a:lstStyle/>
          <a:p>
            <a:fld id="{E0DA6DDE-0033-49FF-BBC5-0D5ABC2DA1E7}" type="slidenum">
              <a:rPr lang="nl-NL" smtClean="0">
                <a:solidFill>
                  <a:srgbClr val="0070C0"/>
                </a:solidFill>
              </a:rPr>
              <a:t>13</a:t>
            </a:fld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10" name="Tijdelijke aanduiding voor inhoud 2"/>
          <p:cNvSpPr>
            <a:spLocks noGrp="1"/>
          </p:cNvSpPr>
          <p:nvPr>
            <p:ph idx="1"/>
          </p:nvPr>
        </p:nvSpPr>
        <p:spPr>
          <a:xfrm>
            <a:off x="611560" y="1484784"/>
            <a:ext cx="8424936" cy="4968552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r>
              <a:rPr lang="nl-NL" sz="1600" dirty="0">
                <a:solidFill>
                  <a:srgbClr val="0070C0"/>
                </a:solidFill>
              </a:rPr>
              <a:t>Algemene verlichting:</a:t>
            </a:r>
          </a:p>
          <a:p>
            <a:pPr marL="482600" lvl="2" indent="-285750"/>
            <a:r>
              <a:rPr lang="nl-NL" sz="1600" dirty="0">
                <a:solidFill>
                  <a:srgbClr val="0070C0"/>
                </a:solidFill>
              </a:rPr>
              <a:t>Verlichten gehele vertrek</a:t>
            </a:r>
          </a:p>
          <a:p>
            <a:pPr marL="482600" lvl="2" indent="-285750"/>
            <a:r>
              <a:rPr lang="nl-NL" sz="1600" dirty="0" err="1">
                <a:solidFill>
                  <a:srgbClr val="0070C0"/>
                </a:solidFill>
              </a:rPr>
              <a:t>Verlichtings</a:t>
            </a:r>
            <a:r>
              <a:rPr lang="nl-NL" sz="1600" dirty="0">
                <a:solidFill>
                  <a:srgbClr val="0070C0"/>
                </a:solidFill>
              </a:rPr>
              <a:t> armatuur tegen plafond</a:t>
            </a:r>
          </a:p>
          <a:p>
            <a:pPr marL="482600" lvl="2" indent="-285750"/>
            <a:r>
              <a:rPr lang="nl-NL" sz="1600" dirty="0">
                <a:solidFill>
                  <a:srgbClr val="0070C0"/>
                </a:solidFill>
              </a:rPr>
              <a:t>Straalt licht op werkoppervlak</a:t>
            </a:r>
          </a:p>
          <a:p>
            <a:pPr marL="482600" lvl="2" indent="-285750"/>
            <a:r>
              <a:rPr lang="nl-NL" sz="1600" dirty="0">
                <a:solidFill>
                  <a:srgbClr val="0070C0"/>
                </a:solidFill>
              </a:rPr>
              <a:t>Straalt licht op vloeroppervlak</a:t>
            </a:r>
          </a:p>
          <a:p>
            <a:pPr marL="482600" lvl="2" indent="-285750"/>
            <a:r>
              <a:rPr lang="nl-NL" sz="1600" dirty="0">
                <a:solidFill>
                  <a:srgbClr val="0070C0"/>
                </a:solidFill>
              </a:rPr>
              <a:t>Koofverlichting, reflectie op werk- &amp; vloer oppervlak</a:t>
            </a:r>
          </a:p>
          <a:p>
            <a:pPr marL="0" lvl="1" indent="0">
              <a:buNone/>
            </a:pPr>
            <a:endParaRPr lang="nl-NL" sz="1600" dirty="0">
              <a:solidFill>
                <a:srgbClr val="0070C0"/>
              </a:solidFill>
            </a:endParaRPr>
          </a:p>
          <a:p>
            <a:pPr marL="0" lvl="1" indent="0">
              <a:buNone/>
            </a:pPr>
            <a:r>
              <a:rPr lang="nl-NL" sz="1600" dirty="0">
                <a:solidFill>
                  <a:srgbClr val="0070C0"/>
                </a:solidFill>
              </a:rPr>
              <a:t>Plaatselijke verlichting: </a:t>
            </a:r>
          </a:p>
          <a:p>
            <a:pPr marL="482600" lvl="2" indent="-285750"/>
            <a:r>
              <a:rPr lang="nl-NL" sz="1600" dirty="0">
                <a:solidFill>
                  <a:srgbClr val="0070C0"/>
                </a:solidFill>
              </a:rPr>
              <a:t>Aanvullende verlichting</a:t>
            </a:r>
          </a:p>
          <a:p>
            <a:pPr marL="482600" lvl="2" indent="-285750"/>
            <a:r>
              <a:rPr lang="nl-NL" sz="1600" dirty="0">
                <a:solidFill>
                  <a:srgbClr val="0070C0"/>
                </a:solidFill>
              </a:rPr>
              <a:t>Gerichte verlichting voor interieur</a:t>
            </a:r>
          </a:p>
          <a:p>
            <a:pPr marL="482600" lvl="2" indent="-285750"/>
            <a:r>
              <a:rPr lang="nl-NL" sz="1600" dirty="0">
                <a:solidFill>
                  <a:srgbClr val="0070C0"/>
                </a:solidFill>
              </a:rPr>
              <a:t>In overleg met de eindklant/bewoner</a:t>
            </a:r>
          </a:p>
        </p:txBody>
      </p:sp>
      <p:pic>
        <p:nvPicPr>
          <p:cNvPr id="7" name="Picture 2" descr="http://iqz.me/wp-content/uploads/2015/06/plafond-verlichting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958"/>
          <a:stretch/>
        </p:blipFill>
        <p:spPr bwMode="auto">
          <a:xfrm>
            <a:off x="5941105" y="2537581"/>
            <a:ext cx="2700000" cy="1722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http://blog.dmlights.com/wp-content/uploads/Louis-Poulsen-LC-Shutters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4148" y="731060"/>
            <a:ext cx="2700000" cy="169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http://www.ledfuture.be/data/articles/images/lightbox/big/schilderijlamp-13w_2552_2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02" t="4480" r="14657" b="34931"/>
          <a:stretch/>
        </p:blipFill>
        <p:spPr bwMode="auto">
          <a:xfrm>
            <a:off x="5941105" y="4371199"/>
            <a:ext cx="2700000" cy="1722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7748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332656"/>
            <a:ext cx="7920000" cy="864096"/>
          </a:xfrm>
        </p:spPr>
        <p:txBody>
          <a:bodyPr/>
          <a:lstStyle/>
          <a:p>
            <a:r>
              <a:rPr lang="nl-NL" dirty="0" smtClean="0">
                <a:solidFill>
                  <a:srgbClr val="0070C0"/>
                </a:solidFill>
              </a:rPr>
              <a:t>1.5.11 Lichtpunten per ruimte (1)</a:t>
            </a:r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6804248" y="6356350"/>
            <a:ext cx="2133600" cy="365125"/>
          </a:xfrm>
        </p:spPr>
        <p:txBody>
          <a:bodyPr/>
          <a:lstStyle/>
          <a:p>
            <a:pPr algn="r"/>
            <a:fld id="{8CC46285-9D3D-4D58-BDD7-3F9D3FBE469F}" type="datetime1">
              <a:rPr lang="nl-NL" smtClean="0">
                <a:solidFill>
                  <a:srgbClr val="0070C0"/>
                </a:solidFill>
              </a:rPr>
              <a:pPr algn="r"/>
              <a:t>10-6-2021</a:t>
            </a:fld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1475656" y="6356349"/>
            <a:ext cx="4320480" cy="365125"/>
          </a:xfrm>
        </p:spPr>
        <p:txBody>
          <a:bodyPr/>
          <a:lstStyle/>
          <a:p>
            <a:r>
              <a:rPr lang="nl-NL" b="1" dirty="0">
                <a:solidFill>
                  <a:srgbClr val="0070C0"/>
                </a:solidFill>
              </a:rPr>
              <a:t>d</a:t>
            </a:r>
            <a:r>
              <a:rPr lang="nl-NL" b="1" dirty="0" smtClean="0">
                <a:solidFill>
                  <a:srgbClr val="0070C0"/>
                </a:solidFill>
              </a:rPr>
              <a:t>a Vinci college Middenkader Engineering</a:t>
            </a:r>
            <a:endParaRPr lang="nl-NL" b="1" dirty="0">
              <a:solidFill>
                <a:srgbClr val="0070C0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6804248" y="6088211"/>
            <a:ext cx="2133600" cy="365125"/>
          </a:xfrm>
        </p:spPr>
        <p:txBody>
          <a:bodyPr/>
          <a:lstStyle/>
          <a:p>
            <a:fld id="{E0DA6DDE-0033-49FF-BBC5-0D5ABC2DA1E7}" type="slidenum">
              <a:rPr lang="nl-NL" smtClean="0">
                <a:solidFill>
                  <a:srgbClr val="0070C0"/>
                </a:solidFill>
              </a:rPr>
              <a:t>14</a:t>
            </a:fld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10" name="Tijdelijke aanduiding voor inhoud 2"/>
          <p:cNvSpPr>
            <a:spLocks noGrp="1"/>
          </p:cNvSpPr>
          <p:nvPr>
            <p:ph idx="1"/>
          </p:nvPr>
        </p:nvSpPr>
        <p:spPr>
          <a:xfrm>
            <a:off x="611560" y="1484784"/>
            <a:ext cx="8424936" cy="4968552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r>
              <a:rPr lang="nl-NL" sz="1600" dirty="0">
                <a:solidFill>
                  <a:srgbClr val="0070C0"/>
                </a:solidFill>
              </a:rPr>
              <a:t>Verblijfsruimte:</a:t>
            </a:r>
          </a:p>
          <a:p>
            <a:pPr marL="482600" lvl="2" indent="-285750"/>
            <a:r>
              <a:rPr lang="nl-NL" sz="1600" dirty="0">
                <a:solidFill>
                  <a:srgbClr val="0070C0"/>
                </a:solidFill>
              </a:rPr>
              <a:t>&gt; 20m² twee verlichtingspunten</a:t>
            </a:r>
          </a:p>
          <a:p>
            <a:pPr marL="0" lvl="1" indent="0">
              <a:buNone/>
            </a:pPr>
            <a:endParaRPr lang="nl-NL" sz="1600" dirty="0">
              <a:solidFill>
                <a:srgbClr val="0070C0"/>
              </a:solidFill>
            </a:endParaRPr>
          </a:p>
          <a:p>
            <a:pPr marL="0" lvl="1" indent="0">
              <a:buNone/>
            </a:pPr>
            <a:r>
              <a:rPr lang="nl-NL" sz="1600" dirty="0">
                <a:solidFill>
                  <a:srgbClr val="0070C0"/>
                </a:solidFill>
              </a:rPr>
              <a:t>Woonkamer:</a:t>
            </a:r>
          </a:p>
          <a:p>
            <a:pPr marL="482600" lvl="2" indent="-285750"/>
            <a:r>
              <a:rPr lang="nl-NL" sz="1600" dirty="0">
                <a:solidFill>
                  <a:srgbClr val="0070C0"/>
                </a:solidFill>
              </a:rPr>
              <a:t>Rekening houdend met “meest waarschijnlijke indeling”</a:t>
            </a:r>
          </a:p>
          <a:p>
            <a:pPr marL="482600" lvl="2" indent="-285750"/>
            <a:r>
              <a:rPr lang="nl-NL" sz="1600" dirty="0">
                <a:solidFill>
                  <a:srgbClr val="0070C0"/>
                </a:solidFill>
              </a:rPr>
              <a:t>Behoefte woonruimte (salon, eetruimte)</a:t>
            </a:r>
          </a:p>
          <a:p>
            <a:pPr marL="0" lvl="1" indent="0">
              <a:buNone/>
            </a:pPr>
            <a:endParaRPr lang="nl-NL" sz="1600" dirty="0">
              <a:solidFill>
                <a:srgbClr val="0070C0"/>
              </a:solidFill>
            </a:endParaRPr>
          </a:p>
          <a:p>
            <a:pPr marL="0" lvl="1" indent="0">
              <a:buNone/>
            </a:pPr>
            <a:r>
              <a:rPr lang="nl-NL" sz="1600" dirty="0">
                <a:solidFill>
                  <a:srgbClr val="0070C0"/>
                </a:solidFill>
              </a:rPr>
              <a:t>Keuken:</a:t>
            </a:r>
          </a:p>
          <a:p>
            <a:pPr marL="482600" lvl="2" indent="-285750"/>
            <a:r>
              <a:rPr lang="nl-NL" sz="1600" dirty="0">
                <a:solidFill>
                  <a:srgbClr val="0070C0"/>
                </a:solidFill>
              </a:rPr>
              <a:t>Rekening houdend met “meest waarschijnlijke indeling”</a:t>
            </a:r>
          </a:p>
          <a:p>
            <a:pPr marL="482600" lvl="2" indent="-285750"/>
            <a:r>
              <a:rPr lang="nl-NL" sz="1600" dirty="0">
                <a:solidFill>
                  <a:srgbClr val="0070C0"/>
                </a:solidFill>
              </a:rPr>
              <a:t>Behoefte kookgerei (afzuigkap, aanrecht, bar)</a:t>
            </a:r>
          </a:p>
          <a:p>
            <a:pPr marL="0" lvl="1" indent="0">
              <a:buNone/>
            </a:pPr>
            <a:endParaRPr lang="nl-NL" sz="1600" dirty="0">
              <a:solidFill>
                <a:srgbClr val="0070C0"/>
              </a:solidFill>
            </a:endParaRPr>
          </a:p>
          <a:p>
            <a:pPr marL="0" lvl="1" indent="0">
              <a:buNone/>
            </a:pPr>
            <a:r>
              <a:rPr lang="nl-NL" sz="1600" dirty="0">
                <a:solidFill>
                  <a:srgbClr val="0070C0"/>
                </a:solidFill>
              </a:rPr>
              <a:t>Slaapkamer:</a:t>
            </a:r>
          </a:p>
          <a:p>
            <a:pPr marL="482600" lvl="2" indent="-285750"/>
            <a:r>
              <a:rPr lang="nl-NL" sz="1600" dirty="0">
                <a:solidFill>
                  <a:srgbClr val="0070C0"/>
                </a:solidFill>
              </a:rPr>
              <a:t>Midden van de ruimte</a:t>
            </a:r>
          </a:p>
          <a:p>
            <a:pPr marL="482600" lvl="2" indent="-285750"/>
            <a:r>
              <a:rPr lang="nl-NL" sz="1600" dirty="0">
                <a:solidFill>
                  <a:srgbClr val="0070C0"/>
                </a:solidFill>
              </a:rPr>
              <a:t>Verlichting boven wastafel</a:t>
            </a:r>
          </a:p>
        </p:txBody>
      </p:sp>
      <p:pic>
        <p:nvPicPr>
          <p:cNvPr id="7" name="Picture 2" descr="http://www.interieurdesign.nu/wp-content/uploads/2012/09/indelingsontwerp.pn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2204864"/>
            <a:ext cx="3600000" cy="2420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5430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332656"/>
            <a:ext cx="7920000" cy="864096"/>
          </a:xfrm>
        </p:spPr>
        <p:txBody>
          <a:bodyPr/>
          <a:lstStyle/>
          <a:p>
            <a:r>
              <a:rPr lang="nl-NL" dirty="0" smtClean="0">
                <a:solidFill>
                  <a:srgbClr val="0070C0"/>
                </a:solidFill>
              </a:rPr>
              <a:t>1.5.12 Lichtpunten per ruimte (2)</a:t>
            </a:r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6804248" y="6356350"/>
            <a:ext cx="2133600" cy="365125"/>
          </a:xfrm>
        </p:spPr>
        <p:txBody>
          <a:bodyPr/>
          <a:lstStyle/>
          <a:p>
            <a:pPr algn="r"/>
            <a:fld id="{8CC46285-9D3D-4D58-BDD7-3F9D3FBE469F}" type="datetime1">
              <a:rPr lang="nl-NL" smtClean="0">
                <a:solidFill>
                  <a:srgbClr val="0070C0"/>
                </a:solidFill>
              </a:rPr>
              <a:pPr algn="r"/>
              <a:t>10-6-2021</a:t>
            </a:fld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1475656" y="6356349"/>
            <a:ext cx="4320480" cy="365125"/>
          </a:xfrm>
        </p:spPr>
        <p:txBody>
          <a:bodyPr/>
          <a:lstStyle/>
          <a:p>
            <a:r>
              <a:rPr lang="nl-NL" b="1" dirty="0">
                <a:solidFill>
                  <a:srgbClr val="0070C0"/>
                </a:solidFill>
              </a:rPr>
              <a:t>d</a:t>
            </a:r>
            <a:r>
              <a:rPr lang="nl-NL" b="1" dirty="0" smtClean="0">
                <a:solidFill>
                  <a:srgbClr val="0070C0"/>
                </a:solidFill>
              </a:rPr>
              <a:t>a Vinci college Middenkader Engineering</a:t>
            </a:r>
            <a:endParaRPr lang="nl-NL" b="1" dirty="0">
              <a:solidFill>
                <a:srgbClr val="0070C0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6804248" y="6088211"/>
            <a:ext cx="2133600" cy="365125"/>
          </a:xfrm>
        </p:spPr>
        <p:txBody>
          <a:bodyPr/>
          <a:lstStyle/>
          <a:p>
            <a:fld id="{E0DA6DDE-0033-49FF-BBC5-0D5ABC2DA1E7}" type="slidenum">
              <a:rPr lang="nl-NL" smtClean="0">
                <a:solidFill>
                  <a:srgbClr val="0070C0"/>
                </a:solidFill>
              </a:rPr>
              <a:t>15</a:t>
            </a:fld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10" name="Tijdelijke aanduiding voor inhoud 2"/>
          <p:cNvSpPr>
            <a:spLocks noGrp="1"/>
          </p:cNvSpPr>
          <p:nvPr>
            <p:ph idx="1"/>
          </p:nvPr>
        </p:nvSpPr>
        <p:spPr>
          <a:xfrm>
            <a:off x="611560" y="1484784"/>
            <a:ext cx="8424936" cy="4968552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r>
              <a:rPr lang="nl-NL" sz="1600" dirty="0">
                <a:solidFill>
                  <a:srgbClr val="0070C0"/>
                </a:solidFill>
              </a:rPr>
              <a:t>Badruimte:</a:t>
            </a:r>
          </a:p>
          <a:p>
            <a:pPr marL="482600" lvl="2" indent="-285750"/>
            <a:r>
              <a:rPr lang="nl-NL" sz="1600" dirty="0">
                <a:solidFill>
                  <a:srgbClr val="0070C0"/>
                </a:solidFill>
              </a:rPr>
              <a:t>&gt; 1,5m² twee verlichtingspunten</a:t>
            </a:r>
          </a:p>
          <a:p>
            <a:pPr marL="482600" lvl="2" indent="-285750"/>
            <a:r>
              <a:rPr lang="nl-NL" sz="1600" dirty="0">
                <a:solidFill>
                  <a:srgbClr val="0070C0"/>
                </a:solidFill>
              </a:rPr>
              <a:t>Waarvan één verlichtingspunt boven wastafel</a:t>
            </a:r>
          </a:p>
          <a:p>
            <a:pPr marL="0" lvl="1" indent="0">
              <a:buNone/>
            </a:pPr>
            <a:endParaRPr lang="nl-NL" sz="1600" dirty="0">
              <a:solidFill>
                <a:srgbClr val="0070C0"/>
              </a:solidFill>
            </a:endParaRPr>
          </a:p>
          <a:p>
            <a:pPr marL="0" lvl="1" indent="0">
              <a:buNone/>
            </a:pPr>
            <a:r>
              <a:rPr lang="nl-NL" sz="1600" dirty="0">
                <a:solidFill>
                  <a:srgbClr val="0070C0"/>
                </a:solidFill>
              </a:rPr>
              <a:t>Trap:</a:t>
            </a:r>
          </a:p>
          <a:p>
            <a:pPr marL="482600" lvl="2" indent="-285750"/>
            <a:r>
              <a:rPr lang="nl-NL" sz="1600" dirty="0">
                <a:solidFill>
                  <a:srgbClr val="0070C0"/>
                </a:solidFill>
              </a:rPr>
              <a:t>Twee bedieningsschakelaars</a:t>
            </a:r>
          </a:p>
          <a:p>
            <a:pPr marL="482600" lvl="2" indent="-285750"/>
            <a:r>
              <a:rPr lang="nl-NL" sz="1600" dirty="0">
                <a:solidFill>
                  <a:srgbClr val="0070C0"/>
                </a:solidFill>
              </a:rPr>
              <a:t>Boven het trappengat</a:t>
            </a:r>
          </a:p>
          <a:p>
            <a:pPr lvl="2" indent="0">
              <a:buNone/>
            </a:pPr>
            <a:endParaRPr lang="nl-NL" sz="1600" dirty="0">
              <a:solidFill>
                <a:srgbClr val="0070C0"/>
              </a:solidFill>
            </a:endParaRPr>
          </a:p>
          <a:p>
            <a:pPr marL="0" lvl="1" indent="0">
              <a:buNone/>
            </a:pPr>
            <a:r>
              <a:rPr lang="nl-NL" sz="1600" dirty="0">
                <a:solidFill>
                  <a:srgbClr val="0070C0"/>
                </a:solidFill>
              </a:rPr>
              <a:t>Bergingen &amp; garage:</a:t>
            </a:r>
          </a:p>
          <a:p>
            <a:pPr marL="482600" lvl="2" indent="-285750"/>
            <a:r>
              <a:rPr lang="nl-NL" sz="1600" dirty="0">
                <a:solidFill>
                  <a:srgbClr val="0070C0"/>
                </a:solidFill>
              </a:rPr>
              <a:t>Lichtpunt vereist</a:t>
            </a:r>
          </a:p>
          <a:p>
            <a:pPr marL="482600" lvl="2" indent="-285750"/>
            <a:r>
              <a:rPr lang="nl-NL" sz="1600" dirty="0">
                <a:solidFill>
                  <a:srgbClr val="0070C0"/>
                </a:solidFill>
              </a:rPr>
              <a:t>Midden van de ruimte</a:t>
            </a:r>
          </a:p>
        </p:txBody>
      </p:sp>
      <p:pic>
        <p:nvPicPr>
          <p:cNvPr id="7" name="Picture 2" descr="http://www.stairmakeover.nl/wp-content/uploads/2012/09/2012-03-16-11.22.24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1484784"/>
            <a:ext cx="2700000" cy="3614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7518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332656"/>
            <a:ext cx="7920000" cy="864096"/>
          </a:xfrm>
        </p:spPr>
        <p:txBody>
          <a:bodyPr/>
          <a:lstStyle/>
          <a:p>
            <a:r>
              <a:rPr lang="nl-NL" dirty="0" smtClean="0">
                <a:solidFill>
                  <a:srgbClr val="0070C0"/>
                </a:solidFill>
              </a:rPr>
              <a:t>1.5.13 Bedieningsschakelaars</a:t>
            </a:r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6804248" y="6356350"/>
            <a:ext cx="2133600" cy="365125"/>
          </a:xfrm>
        </p:spPr>
        <p:txBody>
          <a:bodyPr/>
          <a:lstStyle/>
          <a:p>
            <a:pPr algn="r"/>
            <a:fld id="{8CC46285-9D3D-4D58-BDD7-3F9D3FBE469F}" type="datetime1">
              <a:rPr lang="nl-NL" smtClean="0">
                <a:solidFill>
                  <a:srgbClr val="0070C0"/>
                </a:solidFill>
              </a:rPr>
              <a:pPr algn="r"/>
              <a:t>10-6-2021</a:t>
            </a:fld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1475656" y="6356349"/>
            <a:ext cx="4320480" cy="365125"/>
          </a:xfrm>
        </p:spPr>
        <p:txBody>
          <a:bodyPr/>
          <a:lstStyle/>
          <a:p>
            <a:r>
              <a:rPr lang="nl-NL" b="1" dirty="0">
                <a:solidFill>
                  <a:srgbClr val="0070C0"/>
                </a:solidFill>
              </a:rPr>
              <a:t>d</a:t>
            </a:r>
            <a:r>
              <a:rPr lang="nl-NL" b="1" dirty="0" smtClean="0">
                <a:solidFill>
                  <a:srgbClr val="0070C0"/>
                </a:solidFill>
              </a:rPr>
              <a:t>a Vinci college Middenkader Engineering</a:t>
            </a:r>
            <a:endParaRPr lang="nl-NL" b="1" dirty="0">
              <a:solidFill>
                <a:srgbClr val="0070C0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6804248" y="6088211"/>
            <a:ext cx="2133600" cy="365125"/>
          </a:xfrm>
        </p:spPr>
        <p:txBody>
          <a:bodyPr/>
          <a:lstStyle/>
          <a:p>
            <a:fld id="{E0DA6DDE-0033-49FF-BBC5-0D5ABC2DA1E7}" type="slidenum">
              <a:rPr lang="nl-NL" smtClean="0">
                <a:solidFill>
                  <a:srgbClr val="0070C0"/>
                </a:solidFill>
              </a:rPr>
              <a:t>16</a:t>
            </a:fld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10" name="Tijdelijke aanduiding voor inhoud 2"/>
          <p:cNvSpPr>
            <a:spLocks noGrp="1"/>
          </p:cNvSpPr>
          <p:nvPr>
            <p:ph idx="1"/>
          </p:nvPr>
        </p:nvSpPr>
        <p:spPr>
          <a:xfrm>
            <a:off x="611560" y="1484784"/>
            <a:ext cx="8424936" cy="4968552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r>
              <a:rPr lang="nl-NL" sz="1600" dirty="0">
                <a:solidFill>
                  <a:srgbClr val="0070C0"/>
                </a:solidFill>
              </a:rPr>
              <a:t>In dezelfde ruimte als te bedienen verlichting.</a:t>
            </a:r>
          </a:p>
          <a:p>
            <a:pPr marL="0" lvl="1" indent="0">
              <a:buNone/>
            </a:pPr>
            <a:endParaRPr lang="nl-NL" sz="1600" dirty="0">
              <a:solidFill>
                <a:srgbClr val="0070C0"/>
              </a:solidFill>
            </a:endParaRPr>
          </a:p>
          <a:p>
            <a:pPr marL="0" lvl="1" indent="0">
              <a:buNone/>
            </a:pPr>
            <a:r>
              <a:rPr lang="nl-NL" sz="1600" dirty="0">
                <a:solidFill>
                  <a:srgbClr val="0070C0"/>
                </a:solidFill>
              </a:rPr>
              <a:t>Op doeltreffende wijze monteren:</a:t>
            </a:r>
          </a:p>
          <a:p>
            <a:pPr marL="482600" lvl="2" indent="-285750"/>
            <a:r>
              <a:rPr lang="nl-NL" sz="1600" dirty="0">
                <a:solidFill>
                  <a:srgbClr val="0070C0"/>
                </a:solidFill>
              </a:rPr>
              <a:t>Dezelfde ruimte</a:t>
            </a:r>
          </a:p>
          <a:p>
            <a:pPr marL="482600" lvl="2" indent="-285750"/>
            <a:r>
              <a:rPr lang="nl-NL" sz="1600" dirty="0">
                <a:solidFill>
                  <a:srgbClr val="0070C0"/>
                </a:solidFill>
              </a:rPr>
              <a:t>Deur slotzijde</a:t>
            </a:r>
          </a:p>
          <a:p>
            <a:pPr marL="482600" lvl="2" indent="-285750"/>
            <a:r>
              <a:rPr lang="nl-NL" sz="1600" dirty="0">
                <a:solidFill>
                  <a:srgbClr val="0070C0"/>
                </a:solidFill>
              </a:rPr>
              <a:t>Hoogte 1m</a:t>
            </a:r>
          </a:p>
          <a:p>
            <a:pPr marL="0" lvl="1" indent="0">
              <a:buNone/>
            </a:pPr>
            <a:endParaRPr lang="nl-NL" sz="1600" dirty="0">
              <a:solidFill>
                <a:srgbClr val="0070C0"/>
              </a:solidFill>
            </a:endParaRPr>
          </a:p>
          <a:p>
            <a:pPr marL="0" lvl="1" indent="0">
              <a:buNone/>
            </a:pPr>
            <a:r>
              <a:rPr lang="nl-NL" sz="1600" dirty="0" smtClean="0">
                <a:solidFill>
                  <a:srgbClr val="0070C0"/>
                </a:solidFill>
              </a:rPr>
              <a:t>Uitzondering:</a:t>
            </a:r>
          </a:p>
          <a:p>
            <a:pPr lvl="2"/>
            <a:r>
              <a:rPr lang="nl-NL" sz="1600" dirty="0" smtClean="0">
                <a:solidFill>
                  <a:srgbClr val="0070C0"/>
                </a:solidFill>
              </a:rPr>
              <a:t>Badkamer</a:t>
            </a:r>
          </a:p>
          <a:p>
            <a:pPr lvl="2"/>
            <a:r>
              <a:rPr lang="nl-NL" sz="1600" dirty="0" smtClean="0">
                <a:solidFill>
                  <a:srgbClr val="0070C0"/>
                </a:solidFill>
              </a:rPr>
              <a:t>Sauna</a:t>
            </a:r>
          </a:p>
          <a:p>
            <a:pPr lvl="2"/>
            <a:r>
              <a:rPr lang="nl-NL" sz="1600" dirty="0" smtClean="0">
                <a:solidFill>
                  <a:srgbClr val="0070C0"/>
                </a:solidFill>
              </a:rPr>
              <a:t>Douche ruimte</a:t>
            </a:r>
          </a:p>
          <a:p>
            <a:pPr lvl="2"/>
            <a:r>
              <a:rPr lang="nl-NL" sz="1600" dirty="0" smtClean="0">
                <a:solidFill>
                  <a:srgbClr val="0070C0"/>
                </a:solidFill>
              </a:rPr>
              <a:t>Berging</a:t>
            </a:r>
          </a:p>
          <a:p>
            <a:pPr lvl="2"/>
            <a:r>
              <a:rPr lang="nl-NL" sz="1600" dirty="0" smtClean="0">
                <a:solidFill>
                  <a:srgbClr val="0070C0"/>
                </a:solidFill>
              </a:rPr>
              <a:t>Garage</a:t>
            </a:r>
            <a:endParaRPr lang="nl-NL" sz="1600" dirty="0">
              <a:solidFill>
                <a:srgbClr val="0070C0"/>
              </a:solidFill>
            </a:endParaRPr>
          </a:p>
        </p:txBody>
      </p:sp>
      <p:pic>
        <p:nvPicPr>
          <p:cNvPr id="7" name="Picture 2" descr="http://www.sani-bouw.nl/wp/wp-content/uploads/2013/08/Gira-ClassiX-stopcontact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2104854"/>
            <a:ext cx="3600000" cy="254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2883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332656"/>
            <a:ext cx="7920000" cy="864096"/>
          </a:xfrm>
        </p:spPr>
        <p:txBody>
          <a:bodyPr/>
          <a:lstStyle/>
          <a:p>
            <a:r>
              <a:rPr lang="nl-NL" dirty="0" smtClean="0">
                <a:solidFill>
                  <a:srgbClr val="0070C0"/>
                </a:solidFill>
              </a:rPr>
              <a:t>1.5.14 Wandcontactdozen per ruimte (1)</a:t>
            </a:r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6804248" y="6356350"/>
            <a:ext cx="2133600" cy="365125"/>
          </a:xfrm>
        </p:spPr>
        <p:txBody>
          <a:bodyPr/>
          <a:lstStyle/>
          <a:p>
            <a:pPr algn="r"/>
            <a:fld id="{8CC46285-9D3D-4D58-BDD7-3F9D3FBE469F}" type="datetime1">
              <a:rPr lang="nl-NL" smtClean="0">
                <a:solidFill>
                  <a:srgbClr val="0070C0"/>
                </a:solidFill>
              </a:rPr>
              <a:pPr algn="r"/>
              <a:t>10-6-2021</a:t>
            </a:fld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1475656" y="6356349"/>
            <a:ext cx="4320480" cy="365125"/>
          </a:xfrm>
        </p:spPr>
        <p:txBody>
          <a:bodyPr/>
          <a:lstStyle/>
          <a:p>
            <a:r>
              <a:rPr lang="nl-NL" b="1" dirty="0">
                <a:solidFill>
                  <a:srgbClr val="0070C0"/>
                </a:solidFill>
              </a:rPr>
              <a:t>d</a:t>
            </a:r>
            <a:r>
              <a:rPr lang="nl-NL" b="1" dirty="0" smtClean="0">
                <a:solidFill>
                  <a:srgbClr val="0070C0"/>
                </a:solidFill>
              </a:rPr>
              <a:t>a Vinci college Middenkader Engineering</a:t>
            </a:r>
            <a:endParaRPr lang="nl-NL" b="1" dirty="0">
              <a:solidFill>
                <a:srgbClr val="0070C0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6804248" y="6088211"/>
            <a:ext cx="2133600" cy="365125"/>
          </a:xfrm>
        </p:spPr>
        <p:txBody>
          <a:bodyPr/>
          <a:lstStyle/>
          <a:p>
            <a:fld id="{E0DA6DDE-0033-49FF-BBC5-0D5ABC2DA1E7}" type="slidenum">
              <a:rPr lang="nl-NL" smtClean="0">
                <a:solidFill>
                  <a:srgbClr val="0070C0"/>
                </a:solidFill>
              </a:rPr>
              <a:t>17</a:t>
            </a:fld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10" name="Tijdelijke aanduiding voor inhoud 2"/>
          <p:cNvSpPr>
            <a:spLocks noGrp="1"/>
          </p:cNvSpPr>
          <p:nvPr>
            <p:ph idx="1"/>
          </p:nvPr>
        </p:nvSpPr>
        <p:spPr>
          <a:xfrm>
            <a:off x="611560" y="1484784"/>
            <a:ext cx="8424936" cy="4968552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r>
              <a:rPr lang="nl-NL" sz="1600" dirty="0">
                <a:solidFill>
                  <a:srgbClr val="0070C0"/>
                </a:solidFill>
              </a:rPr>
              <a:t>Op doeltreffende wijze monteren:</a:t>
            </a:r>
          </a:p>
          <a:p>
            <a:pPr marL="482600" lvl="2" indent="-285750"/>
            <a:r>
              <a:rPr lang="nl-NL" sz="1600" dirty="0">
                <a:solidFill>
                  <a:srgbClr val="0070C0"/>
                </a:solidFill>
              </a:rPr>
              <a:t>Hoeken</a:t>
            </a:r>
          </a:p>
          <a:p>
            <a:pPr marL="482600" lvl="2" indent="-285750"/>
            <a:r>
              <a:rPr lang="nl-NL" sz="1600" dirty="0">
                <a:solidFill>
                  <a:srgbClr val="0070C0"/>
                </a:solidFill>
              </a:rPr>
              <a:t>Naast kozijnen</a:t>
            </a:r>
          </a:p>
          <a:p>
            <a:pPr marL="482600" lvl="2" indent="-285750"/>
            <a:r>
              <a:rPr lang="nl-NL" sz="1600" dirty="0">
                <a:solidFill>
                  <a:srgbClr val="0070C0"/>
                </a:solidFill>
              </a:rPr>
              <a:t>Naast deurposten</a:t>
            </a:r>
          </a:p>
          <a:p>
            <a:pPr marL="482600" lvl="2" indent="-285750"/>
            <a:r>
              <a:rPr lang="nl-NL" sz="1600" dirty="0">
                <a:solidFill>
                  <a:srgbClr val="0070C0"/>
                </a:solidFill>
              </a:rPr>
              <a:t>Hoogte 30cm onder plafond</a:t>
            </a:r>
          </a:p>
          <a:p>
            <a:pPr marL="482600" lvl="2" indent="-285750"/>
            <a:r>
              <a:rPr lang="nl-NL" sz="1600" dirty="0">
                <a:solidFill>
                  <a:srgbClr val="0070C0"/>
                </a:solidFill>
              </a:rPr>
              <a:t>Hoogte 1m</a:t>
            </a:r>
          </a:p>
          <a:p>
            <a:pPr marL="482600" lvl="2" indent="-285750"/>
            <a:r>
              <a:rPr lang="nl-NL" sz="1600" dirty="0">
                <a:solidFill>
                  <a:srgbClr val="0070C0"/>
                </a:solidFill>
              </a:rPr>
              <a:t>Hoogte 30cm boven vloeroppervlakte</a:t>
            </a:r>
          </a:p>
          <a:p>
            <a:pPr marL="0" lvl="1" indent="0">
              <a:buNone/>
            </a:pPr>
            <a:endParaRPr lang="nl-NL" sz="1600" dirty="0">
              <a:solidFill>
                <a:srgbClr val="0070C0"/>
              </a:solidFill>
            </a:endParaRPr>
          </a:p>
          <a:p>
            <a:pPr marL="0" lvl="1" indent="0">
              <a:buNone/>
            </a:pPr>
            <a:r>
              <a:rPr lang="nl-NL" sz="1600" dirty="0">
                <a:solidFill>
                  <a:srgbClr val="0070C0"/>
                </a:solidFill>
              </a:rPr>
              <a:t>Vereiste:</a:t>
            </a:r>
          </a:p>
          <a:p>
            <a:pPr marL="482600" lvl="2" indent="-285750"/>
            <a:r>
              <a:rPr lang="nl-NL" sz="1600" dirty="0">
                <a:solidFill>
                  <a:srgbClr val="0070C0"/>
                </a:solidFill>
              </a:rPr>
              <a:t>PE beschermingscontact in woningen (1995)</a:t>
            </a:r>
          </a:p>
          <a:p>
            <a:pPr marL="0" lvl="1" indent="0">
              <a:buNone/>
            </a:pPr>
            <a:endParaRPr lang="nl-NL" sz="1600" dirty="0">
              <a:solidFill>
                <a:srgbClr val="0070C0"/>
              </a:solidFill>
            </a:endParaRPr>
          </a:p>
          <a:p>
            <a:pPr marL="0" lvl="1" indent="0">
              <a:buNone/>
            </a:pPr>
            <a:r>
              <a:rPr lang="nl-NL" sz="1600" dirty="0">
                <a:solidFill>
                  <a:srgbClr val="0070C0"/>
                </a:solidFill>
              </a:rPr>
              <a:t>Let op gevaar:</a:t>
            </a:r>
          </a:p>
          <a:p>
            <a:pPr lvl="2"/>
            <a:r>
              <a:rPr lang="nl-NL" sz="1600" dirty="0">
                <a:solidFill>
                  <a:srgbClr val="0070C0"/>
                </a:solidFill>
              </a:rPr>
              <a:t>Niet in de buurt van kranen of gootsteen plaatsen</a:t>
            </a:r>
          </a:p>
        </p:txBody>
      </p:sp>
      <p:pic>
        <p:nvPicPr>
          <p:cNvPr id="7" name="Picture 2" descr="http://www.wonen.nl/images/59719/ebm/w2_design3_5024_1334310426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1216645"/>
            <a:ext cx="2700000" cy="3816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2452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332656"/>
            <a:ext cx="7920000" cy="864096"/>
          </a:xfrm>
        </p:spPr>
        <p:txBody>
          <a:bodyPr/>
          <a:lstStyle/>
          <a:p>
            <a:r>
              <a:rPr lang="nl-NL" dirty="0" smtClean="0">
                <a:solidFill>
                  <a:srgbClr val="0070C0"/>
                </a:solidFill>
              </a:rPr>
              <a:t>1.5.15 Wandcontactdozen per ruimte (2)</a:t>
            </a:r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6804248" y="6356350"/>
            <a:ext cx="2133600" cy="365125"/>
          </a:xfrm>
        </p:spPr>
        <p:txBody>
          <a:bodyPr/>
          <a:lstStyle/>
          <a:p>
            <a:pPr algn="r"/>
            <a:fld id="{8CC46285-9D3D-4D58-BDD7-3F9D3FBE469F}" type="datetime1">
              <a:rPr lang="nl-NL" smtClean="0">
                <a:solidFill>
                  <a:srgbClr val="0070C0"/>
                </a:solidFill>
              </a:rPr>
              <a:pPr algn="r"/>
              <a:t>10-6-2021</a:t>
            </a:fld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1475656" y="6356349"/>
            <a:ext cx="4320480" cy="365125"/>
          </a:xfrm>
        </p:spPr>
        <p:txBody>
          <a:bodyPr/>
          <a:lstStyle/>
          <a:p>
            <a:r>
              <a:rPr lang="nl-NL" b="1" dirty="0">
                <a:solidFill>
                  <a:srgbClr val="0070C0"/>
                </a:solidFill>
              </a:rPr>
              <a:t>d</a:t>
            </a:r>
            <a:r>
              <a:rPr lang="nl-NL" b="1" dirty="0" smtClean="0">
                <a:solidFill>
                  <a:srgbClr val="0070C0"/>
                </a:solidFill>
              </a:rPr>
              <a:t>a Vinci college Middenkader Engineering</a:t>
            </a:r>
            <a:endParaRPr lang="nl-NL" b="1" dirty="0">
              <a:solidFill>
                <a:srgbClr val="0070C0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6804248" y="6088211"/>
            <a:ext cx="2133600" cy="365125"/>
          </a:xfrm>
        </p:spPr>
        <p:txBody>
          <a:bodyPr/>
          <a:lstStyle/>
          <a:p>
            <a:fld id="{E0DA6DDE-0033-49FF-BBC5-0D5ABC2DA1E7}" type="slidenum">
              <a:rPr lang="nl-NL" smtClean="0">
                <a:solidFill>
                  <a:srgbClr val="0070C0"/>
                </a:solidFill>
              </a:rPr>
              <a:t>18</a:t>
            </a:fld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10" name="Tijdelijke aanduiding voor inhoud 2"/>
          <p:cNvSpPr>
            <a:spLocks noGrp="1"/>
          </p:cNvSpPr>
          <p:nvPr>
            <p:ph idx="1"/>
          </p:nvPr>
        </p:nvSpPr>
        <p:spPr>
          <a:xfrm>
            <a:off x="611560" y="1484784"/>
            <a:ext cx="8424936" cy="4968552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r>
              <a:rPr lang="nl-NL" sz="1600" dirty="0">
                <a:solidFill>
                  <a:srgbClr val="0070C0"/>
                </a:solidFill>
              </a:rPr>
              <a:t>Keuken:</a:t>
            </a:r>
          </a:p>
          <a:p>
            <a:pPr marL="482600" lvl="2" indent="-285750"/>
            <a:r>
              <a:rPr lang="nl-NL" sz="1600" dirty="0">
                <a:solidFill>
                  <a:srgbClr val="0070C0"/>
                </a:solidFill>
              </a:rPr>
              <a:t>Verdelen over twee eindgroepen</a:t>
            </a:r>
          </a:p>
          <a:p>
            <a:pPr marL="482600" lvl="2" indent="-285750"/>
            <a:r>
              <a:rPr lang="nl-NL" sz="1600" dirty="0">
                <a:solidFill>
                  <a:srgbClr val="0070C0"/>
                </a:solidFill>
              </a:rPr>
              <a:t>Eén extra WCD boven het aanrecht.</a:t>
            </a:r>
          </a:p>
          <a:p>
            <a:pPr marL="482600" lvl="2" indent="-285750"/>
            <a:r>
              <a:rPr lang="nl-NL" sz="1600" dirty="0">
                <a:solidFill>
                  <a:srgbClr val="0070C0"/>
                </a:solidFill>
              </a:rPr>
              <a:t>Permanente aansluitingen voor </a:t>
            </a:r>
            <a:r>
              <a:rPr lang="nl-NL" sz="1600" dirty="0" smtClean="0">
                <a:solidFill>
                  <a:srgbClr val="0070C0"/>
                </a:solidFill>
              </a:rPr>
              <a:t>toestellen</a:t>
            </a:r>
            <a:r>
              <a:rPr lang="nl-NL" sz="1600" dirty="0">
                <a:solidFill>
                  <a:srgbClr val="0070C0"/>
                </a:solidFill>
              </a:rPr>
              <a:t>.</a:t>
            </a:r>
          </a:p>
          <a:p>
            <a:pPr marL="482600" lvl="2" indent="-285750"/>
            <a:r>
              <a:rPr lang="nl-NL" sz="1600" dirty="0" err="1">
                <a:solidFill>
                  <a:srgbClr val="0070C0"/>
                </a:solidFill>
              </a:rPr>
              <a:t>Perilex</a:t>
            </a:r>
            <a:r>
              <a:rPr lang="nl-NL" sz="1600" dirty="0">
                <a:solidFill>
                  <a:srgbClr val="0070C0"/>
                </a:solidFill>
              </a:rPr>
              <a:t> WCD voor 2fase of 3fase</a:t>
            </a:r>
          </a:p>
          <a:p>
            <a:pPr marL="0" lvl="1" indent="0">
              <a:buNone/>
            </a:pPr>
            <a:endParaRPr lang="nl-NL" sz="1600" dirty="0">
              <a:solidFill>
                <a:srgbClr val="0070C0"/>
              </a:solidFill>
            </a:endParaRPr>
          </a:p>
          <a:p>
            <a:pPr marL="0" lvl="1" indent="0">
              <a:buNone/>
            </a:pPr>
            <a:r>
              <a:rPr lang="nl-NL" sz="1600" dirty="0">
                <a:solidFill>
                  <a:srgbClr val="0070C0"/>
                </a:solidFill>
              </a:rPr>
              <a:t>Slaapkamer:</a:t>
            </a:r>
          </a:p>
          <a:p>
            <a:pPr marL="482600" lvl="2" indent="-285750"/>
            <a:r>
              <a:rPr lang="nl-NL" sz="1600" dirty="0">
                <a:solidFill>
                  <a:srgbClr val="0070C0"/>
                </a:solidFill>
              </a:rPr>
              <a:t>Minimaal één WCD naast het bed</a:t>
            </a:r>
          </a:p>
          <a:p>
            <a:pPr marL="482600" lvl="2" indent="-285750"/>
            <a:r>
              <a:rPr lang="nl-NL" sz="1600" dirty="0">
                <a:solidFill>
                  <a:srgbClr val="0070C0"/>
                </a:solidFill>
              </a:rPr>
              <a:t>Minimaal één WCD naast wastafel</a:t>
            </a:r>
          </a:p>
          <a:p>
            <a:pPr marL="482600" lvl="2" indent="-285750"/>
            <a:r>
              <a:rPr lang="nl-NL" sz="1600" dirty="0">
                <a:solidFill>
                  <a:srgbClr val="0070C0"/>
                </a:solidFill>
              </a:rPr>
              <a:t>Naast werk- of schrijftafel.</a:t>
            </a:r>
          </a:p>
          <a:p>
            <a:pPr lvl="1"/>
            <a:endParaRPr lang="nl-NL" dirty="0"/>
          </a:p>
        </p:txBody>
      </p:sp>
      <p:pic>
        <p:nvPicPr>
          <p:cNvPr id="7" name="Picture 2" descr="https://elektrohonk.files.wordpress.com/2014/12/perilex__stopcontact_00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1628800"/>
            <a:ext cx="2700000" cy="2758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2694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332656"/>
            <a:ext cx="7920000" cy="864096"/>
          </a:xfrm>
        </p:spPr>
        <p:txBody>
          <a:bodyPr/>
          <a:lstStyle/>
          <a:p>
            <a:r>
              <a:rPr lang="nl-NL" dirty="0" smtClean="0">
                <a:solidFill>
                  <a:srgbClr val="0070C0"/>
                </a:solidFill>
              </a:rPr>
              <a:t>1.16 Vragen</a:t>
            </a:r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6804248" y="6356350"/>
            <a:ext cx="2133600" cy="365125"/>
          </a:xfrm>
        </p:spPr>
        <p:txBody>
          <a:bodyPr/>
          <a:lstStyle/>
          <a:p>
            <a:pPr algn="r"/>
            <a:fld id="{8CC46285-9D3D-4D58-BDD7-3F9D3FBE469F}" type="datetime1">
              <a:rPr lang="nl-NL" smtClean="0">
                <a:solidFill>
                  <a:srgbClr val="0070C0"/>
                </a:solidFill>
              </a:rPr>
              <a:pPr algn="r"/>
              <a:t>10-6-2021</a:t>
            </a:fld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1475656" y="6356349"/>
            <a:ext cx="4320480" cy="365125"/>
          </a:xfrm>
        </p:spPr>
        <p:txBody>
          <a:bodyPr/>
          <a:lstStyle/>
          <a:p>
            <a:r>
              <a:rPr lang="nl-NL" b="1" dirty="0">
                <a:solidFill>
                  <a:srgbClr val="0070C0"/>
                </a:solidFill>
              </a:rPr>
              <a:t>d</a:t>
            </a:r>
            <a:r>
              <a:rPr lang="nl-NL" b="1" dirty="0" smtClean="0">
                <a:solidFill>
                  <a:srgbClr val="0070C0"/>
                </a:solidFill>
              </a:rPr>
              <a:t>a Vinci college Middenkader Engineering</a:t>
            </a:r>
            <a:endParaRPr lang="nl-NL" b="1" dirty="0">
              <a:solidFill>
                <a:srgbClr val="0070C0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6804248" y="6088211"/>
            <a:ext cx="2133600" cy="365125"/>
          </a:xfrm>
        </p:spPr>
        <p:txBody>
          <a:bodyPr/>
          <a:lstStyle/>
          <a:p>
            <a:fld id="{E0DA6DDE-0033-49FF-BBC5-0D5ABC2DA1E7}" type="slidenum">
              <a:rPr lang="nl-NL" smtClean="0">
                <a:solidFill>
                  <a:srgbClr val="0070C0"/>
                </a:solidFill>
              </a:rPr>
              <a:t>19</a:t>
            </a:fld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10" name="Tijdelijke aanduiding voor inhoud 2"/>
          <p:cNvSpPr>
            <a:spLocks noGrp="1"/>
          </p:cNvSpPr>
          <p:nvPr>
            <p:ph idx="1"/>
          </p:nvPr>
        </p:nvSpPr>
        <p:spPr>
          <a:xfrm>
            <a:off x="611560" y="1484784"/>
            <a:ext cx="8424936" cy="4968552"/>
          </a:xfrm>
        </p:spPr>
        <p:txBody>
          <a:bodyPr>
            <a:noAutofit/>
          </a:bodyPr>
          <a:lstStyle/>
          <a:p>
            <a:pPr marL="342900" lvl="1" indent="-342900">
              <a:buAutoNum type="arabicPeriod"/>
            </a:pPr>
            <a:r>
              <a:rPr lang="nl-NL" sz="1600" dirty="0">
                <a:solidFill>
                  <a:srgbClr val="0070C0"/>
                </a:solidFill>
              </a:rPr>
              <a:t>Mag je meer </a:t>
            </a:r>
            <a:r>
              <a:rPr lang="nl-NL" sz="1600" dirty="0" err="1">
                <a:solidFill>
                  <a:srgbClr val="0070C0"/>
                </a:solidFill>
              </a:rPr>
              <a:t>WCD’s</a:t>
            </a:r>
            <a:r>
              <a:rPr lang="nl-NL" sz="1600" dirty="0">
                <a:solidFill>
                  <a:srgbClr val="0070C0"/>
                </a:solidFill>
              </a:rPr>
              <a:t> in het ontwerp meenemen, dan de richtlijn aangeeft.</a:t>
            </a:r>
          </a:p>
          <a:p>
            <a:pPr marL="342900" lvl="1" indent="-342900">
              <a:buAutoNum type="arabicPeriod"/>
            </a:pPr>
            <a:endParaRPr lang="nl-NL" sz="1600" dirty="0">
              <a:solidFill>
                <a:srgbClr val="0070C0"/>
              </a:solidFill>
            </a:endParaRPr>
          </a:p>
          <a:p>
            <a:pPr marL="342900" lvl="1" indent="-342900">
              <a:buAutoNum type="arabicPeriod"/>
            </a:pPr>
            <a:r>
              <a:rPr lang="nl-NL" sz="1600" dirty="0">
                <a:solidFill>
                  <a:srgbClr val="0070C0"/>
                </a:solidFill>
              </a:rPr>
              <a:t>Voor een woonkamer van 18m² worden hoeveel aansluitpunten gerekend.</a:t>
            </a:r>
          </a:p>
          <a:p>
            <a:pPr marL="342900" lvl="1" indent="-342900">
              <a:buAutoNum type="arabicPeriod"/>
            </a:pPr>
            <a:endParaRPr lang="nl-NL" sz="1600" dirty="0">
              <a:solidFill>
                <a:srgbClr val="0070C0"/>
              </a:solidFill>
            </a:endParaRPr>
          </a:p>
          <a:p>
            <a:pPr marL="342900" lvl="1" indent="-342900">
              <a:buAutoNum type="arabicPeriod"/>
            </a:pPr>
            <a:r>
              <a:rPr lang="nl-NL" sz="1600" dirty="0" smtClean="0">
                <a:solidFill>
                  <a:srgbClr val="0070C0"/>
                </a:solidFill>
              </a:rPr>
              <a:t>Voor </a:t>
            </a:r>
            <a:r>
              <a:rPr lang="nl-NL" sz="1600" dirty="0">
                <a:solidFill>
                  <a:srgbClr val="0070C0"/>
                </a:solidFill>
              </a:rPr>
              <a:t>een badkamer van 5m² met wastafel worden hoeveel </a:t>
            </a:r>
            <a:r>
              <a:rPr lang="nl-NL" sz="1600" dirty="0" err="1">
                <a:solidFill>
                  <a:srgbClr val="0070C0"/>
                </a:solidFill>
              </a:rPr>
              <a:t>aansl</a:t>
            </a:r>
            <a:r>
              <a:rPr lang="nl-NL" sz="1600" dirty="0">
                <a:solidFill>
                  <a:srgbClr val="0070C0"/>
                </a:solidFill>
              </a:rPr>
              <a:t>. gerekend</a:t>
            </a:r>
            <a:r>
              <a:rPr lang="nl-NL" sz="1600" dirty="0" smtClean="0">
                <a:solidFill>
                  <a:srgbClr val="0070C0"/>
                </a:solidFill>
              </a:rPr>
              <a:t>.</a:t>
            </a:r>
          </a:p>
          <a:p>
            <a:pPr marL="342900" lvl="1" indent="-342900">
              <a:buAutoNum type="arabicPeriod"/>
            </a:pPr>
            <a:endParaRPr lang="nl-NL" sz="1600" dirty="0">
              <a:solidFill>
                <a:srgbClr val="0070C0"/>
              </a:solidFill>
            </a:endParaRPr>
          </a:p>
          <a:p>
            <a:pPr marL="342900" lvl="1" indent="-342900">
              <a:buAutoNum type="arabicPeriod"/>
            </a:pPr>
            <a:r>
              <a:rPr lang="nl-NL" sz="1600" dirty="0">
                <a:solidFill>
                  <a:srgbClr val="0070C0"/>
                </a:solidFill>
              </a:rPr>
              <a:t>Er wordt een lamp gebruikt met 3 kelken, hoeveel verlichtingspunten zijn dit.</a:t>
            </a:r>
          </a:p>
          <a:p>
            <a:pPr marL="342900" lvl="1" indent="-342900">
              <a:buAutoNum type="arabicPeriod"/>
            </a:pPr>
            <a:endParaRPr lang="nl-NL" sz="1600" dirty="0">
              <a:solidFill>
                <a:srgbClr val="0070C0"/>
              </a:solidFill>
            </a:endParaRPr>
          </a:p>
          <a:p>
            <a:pPr marL="342900" lvl="1" indent="-342900">
              <a:buAutoNum type="arabicPeriod"/>
            </a:pPr>
            <a:r>
              <a:rPr lang="nl-NL" sz="1600" dirty="0" smtClean="0">
                <a:solidFill>
                  <a:srgbClr val="0070C0"/>
                </a:solidFill>
              </a:rPr>
              <a:t>Hoe </a:t>
            </a:r>
            <a:r>
              <a:rPr lang="nl-NL" sz="1600" dirty="0">
                <a:solidFill>
                  <a:srgbClr val="0070C0"/>
                </a:solidFill>
              </a:rPr>
              <a:t>groot zijn de aansluitwaarden van een WCD en een verlichtingspunt </a:t>
            </a:r>
          </a:p>
          <a:p>
            <a:pPr marL="342900" lvl="1" indent="-342900">
              <a:buAutoNum type="arabicPeriod"/>
            </a:pPr>
            <a:endParaRPr lang="nl-NL" sz="1600" dirty="0" smtClean="0">
              <a:solidFill>
                <a:srgbClr val="0070C0"/>
              </a:solidFill>
            </a:endParaRPr>
          </a:p>
          <a:p>
            <a:pPr marL="342900" lvl="1" indent="-342900">
              <a:buAutoNum type="arabicPeriod"/>
            </a:pPr>
            <a:r>
              <a:rPr lang="nl-NL" sz="1600" dirty="0" smtClean="0">
                <a:solidFill>
                  <a:srgbClr val="0070C0"/>
                </a:solidFill>
              </a:rPr>
              <a:t>Onder </a:t>
            </a:r>
            <a:r>
              <a:rPr lang="nl-NL" sz="1600" dirty="0">
                <a:solidFill>
                  <a:srgbClr val="0070C0"/>
                </a:solidFill>
              </a:rPr>
              <a:t>welke type verlichting valt een plafonniere. </a:t>
            </a:r>
            <a:endParaRPr lang="nl-NL" sz="1600" dirty="0" smtClean="0">
              <a:solidFill>
                <a:srgbClr val="0070C0"/>
              </a:solidFill>
            </a:endParaRPr>
          </a:p>
          <a:p>
            <a:pPr marL="342900" lvl="1" indent="-342900">
              <a:buAutoNum type="arabicPeriod"/>
            </a:pPr>
            <a:endParaRPr lang="nl-NL" sz="1600" dirty="0">
              <a:solidFill>
                <a:srgbClr val="0070C0"/>
              </a:solidFill>
            </a:endParaRPr>
          </a:p>
          <a:p>
            <a:pPr marL="342900" lvl="1" indent="-342900">
              <a:buAutoNum type="arabicPeriod"/>
            </a:pPr>
            <a:r>
              <a:rPr lang="nl-NL" sz="1600" dirty="0" smtClean="0">
                <a:solidFill>
                  <a:srgbClr val="0070C0"/>
                </a:solidFill>
              </a:rPr>
              <a:t>Welke </a:t>
            </a:r>
            <a:r>
              <a:rPr lang="nl-NL" sz="1600" dirty="0">
                <a:solidFill>
                  <a:srgbClr val="0070C0"/>
                </a:solidFill>
              </a:rPr>
              <a:t>eisen worden er aan verlichting gesteld in de badruimte.</a:t>
            </a:r>
          </a:p>
          <a:p>
            <a:pPr marL="342900" lvl="1" indent="-342900">
              <a:buAutoNum type="arabicPeriod"/>
            </a:pPr>
            <a:endParaRPr lang="nl-NL" sz="1600" dirty="0">
              <a:solidFill>
                <a:srgbClr val="0070C0"/>
              </a:solidFill>
            </a:endParaRPr>
          </a:p>
          <a:p>
            <a:pPr marL="342900" lvl="1" indent="-342900">
              <a:buAutoNum type="arabicPeriod"/>
            </a:pPr>
            <a:r>
              <a:rPr lang="nl-NL" sz="1600" dirty="0">
                <a:solidFill>
                  <a:srgbClr val="0070C0"/>
                </a:solidFill>
              </a:rPr>
              <a:t>Wat is de montage hoogte van een </a:t>
            </a:r>
            <a:r>
              <a:rPr lang="nl-NL" sz="1600" dirty="0" smtClean="0">
                <a:solidFill>
                  <a:srgbClr val="0070C0"/>
                </a:solidFill>
              </a:rPr>
              <a:t>bedieningsschakelaar en WCD.</a:t>
            </a:r>
            <a:endParaRPr lang="nl-NL" sz="1600" dirty="0">
              <a:solidFill>
                <a:srgbClr val="0070C0"/>
              </a:solidFill>
            </a:endParaRPr>
          </a:p>
          <a:p>
            <a:pPr marL="342900" lvl="1" indent="-342900">
              <a:buAutoNum type="arabicPeriod"/>
            </a:pPr>
            <a:endParaRPr lang="nl-NL" sz="1600" dirty="0">
              <a:solidFill>
                <a:srgbClr val="0070C0"/>
              </a:solidFill>
            </a:endParaRPr>
          </a:p>
          <a:p>
            <a:pPr marL="342900" lvl="1" indent="-342900">
              <a:buAutoNum type="arabicPeriod"/>
            </a:pPr>
            <a:r>
              <a:rPr lang="nl-NL" sz="1600" dirty="0">
                <a:solidFill>
                  <a:srgbClr val="0070C0"/>
                </a:solidFill>
              </a:rPr>
              <a:t>Waarom mag je een WCD niet in het midden van een lange muur plaatsen.</a:t>
            </a:r>
          </a:p>
          <a:p>
            <a:pPr marL="342900" lvl="1" indent="-342900">
              <a:buAutoNum type="arabicPeriod"/>
            </a:pPr>
            <a:endParaRPr lang="nl-NL" sz="1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6848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332656"/>
            <a:ext cx="7920000" cy="864096"/>
          </a:xfrm>
        </p:spPr>
        <p:txBody>
          <a:bodyPr/>
          <a:lstStyle/>
          <a:p>
            <a:r>
              <a:rPr lang="nl-NL" dirty="0" smtClean="0">
                <a:solidFill>
                  <a:srgbClr val="0070C0"/>
                </a:solidFill>
              </a:rPr>
              <a:t>Leerdoelen</a:t>
            </a:r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11560" y="1484784"/>
            <a:ext cx="8208912" cy="3777283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nl-NL" sz="1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Ik ben instaat om de eisen van de eindgroepen te benoemen.</a:t>
            </a:r>
          </a:p>
          <a:p>
            <a:pPr marL="342900" indent="-342900">
              <a:buAutoNum type="arabicPeriod"/>
            </a:pPr>
            <a:endParaRPr lang="nl-NL" sz="16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nl-NL" sz="1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Ik ben instaat om het aantal lichtpunten in een ruimte te berekenen.</a:t>
            </a:r>
          </a:p>
          <a:p>
            <a:pPr marL="342900" indent="-342900">
              <a:buAutoNum type="arabicPeriod"/>
            </a:pPr>
            <a:endParaRPr lang="nl-NL" sz="16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nl-NL" sz="1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Ik ben instaat om het aantal </a:t>
            </a:r>
            <a:r>
              <a:rPr lang="nl-NL" sz="16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WCD’s</a:t>
            </a:r>
            <a:r>
              <a:rPr lang="nl-NL" sz="1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een ruimte te berekenen.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6804248" y="6356350"/>
            <a:ext cx="2133600" cy="365125"/>
          </a:xfrm>
        </p:spPr>
        <p:txBody>
          <a:bodyPr/>
          <a:lstStyle/>
          <a:p>
            <a:pPr algn="r"/>
            <a:fld id="{8CC46285-9D3D-4D58-BDD7-3F9D3FBE469F}" type="datetime1">
              <a:rPr lang="nl-NL" smtClean="0">
                <a:solidFill>
                  <a:srgbClr val="0070C0"/>
                </a:solidFill>
              </a:rPr>
              <a:pPr algn="r"/>
              <a:t>10-6-2021</a:t>
            </a:fld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1475656" y="6356349"/>
            <a:ext cx="4320480" cy="365125"/>
          </a:xfrm>
        </p:spPr>
        <p:txBody>
          <a:bodyPr/>
          <a:lstStyle/>
          <a:p>
            <a:r>
              <a:rPr lang="nl-NL" b="1" dirty="0">
                <a:solidFill>
                  <a:srgbClr val="0070C0"/>
                </a:solidFill>
              </a:rPr>
              <a:t>d</a:t>
            </a:r>
            <a:r>
              <a:rPr lang="nl-NL" b="1" dirty="0" smtClean="0">
                <a:solidFill>
                  <a:srgbClr val="0070C0"/>
                </a:solidFill>
              </a:rPr>
              <a:t>a Vinci college Middenkader Engineering</a:t>
            </a:r>
            <a:endParaRPr lang="nl-NL" b="1" dirty="0">
              <a:solidFill>
                <a:srgbClr val="0070C0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6804248" y="6088211"/>
            <a:ext cx="2133600" cy="365125"/>
          </a:xfrm>
        </p:spPr>
        <p:txBody>
          <a:bodyPr/>
          <a:lstStyle/>
          <a:p>
            <a:fld id="{E0DA6DDE-0033-49FF-BBC5-0D5ABC2DA1E7}" type="slidenum">
              <a:rPr lang="nl-NL" smtClean="0">
                <a:solidFill>
                  <a:srgbClr val="0070C0"/>
                </a:solidFill>
              </a:rPr>
              <a:t>2</a:t>
            </a:fld>
            <a:endParaRPr lang="nl-NL" dirty="0">
              <a:solidFill>
                <a:srgbClr val="0070C0"/>
              </a:solidFill>
            </a:endParaRPr>
          </a:p>
        </p:txBody>
      </p:sp>
      <p:pic>
        <p:nvPicPr>
          <p:cNvPr id="2050" name="Picture 2" descr="Afbeeldingsresultaat voor leerdoele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3655667"/>
            <a:ext cx="1800000" cy="1963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2746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332656"/>
            <a:ext cx="7920000" cy="864096"/>
          </a:xfrm>
        </p:spPr>
        <p:txBody>
          <a:bodyPr/>
          <a:lstStyle/>
          <a:p>
            <a:r>
              <a:rPr lang="nl-NL" dirty="0" smtClean="0">
                <a:solidFill>
                  <a:srgbClr val="0070C0"/>
                </a:solidFill>
              </a:rPr>
              <a:t>1.17 Verwerking</a:t>
            </a:r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11560" y="1484784"/>
            <a:ext cx="7920000" cy="3777283"/>
          </a:xfrm>
        </p:spPr>
        <p:txBody>
          <a:bodyPr>
            <a:normAutofit/>
          </a:bodyPr>
          <a:lstStyle/>
          <a:p>
            <a:r>
              <a:rPr lang="nl-NL" sz="1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Vragen uit het werkboek</a:t>
            </a:r>
          </a:p>
          <a:p>
            <a:endParaRPr lang="nl-NL" sz="1600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3550" lvl="1" indent="-285750"/>
            <a:r>
              <a:rPr lang="nl-NL" sz="1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Vraag </a:t>
            </a:r>
            <a:r>
              <a:rPr lang="nl-NL" sz="1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nl-NL" sz="1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t/m </a:t>
            </a:r>
            <a:r>
              <a:rPr lang="nl-NL" sz="1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nl-NL" sz="1600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3550" lvl="1" indent="-285750"/>
            <a:r>
              <a:rPr lang="nl-NL" sz="1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Vraag 5 t/m 17</a:t>
            </a:r>
          </a:p>
          <a:p>
            <a:endParaRPr lang="nl-NL" sz="16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nl-NL" sz="1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Oefenopdracht </a:t>
            </a:r>
            <a:endParaRPr lang="nl-NL" sz="16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nl-NL" sz="1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Bepaal </a:t>
            </a:r>
            <a:r>
              <a:rPr lang="nl-NL" sz="1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het aantal lichtpunten en </a:t>
            </a:r>
            <a:r>
              <a:rPr lang="nl-NL" sz="16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WCD’s</a:t>
            </a:r>
            <a:endParaRPr lang="nl-NL" sz="16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nl-NL" sz="16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3550" lvl="1" indent="-285750"/>
            <a:r>
              <a:rPr lang="nl-NL" sz="1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1-fase woning</a:t>
            </a:r>
          </a:p>
          <a:p>
            <a:pPr marL="463550" lvl="1" indent="-285750"/>
            <a:r>
              <a:rPr lang="nl-NL" sz="1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3-fase woning</a:t>
            </a:r>
            <a:endParaRPr lang="nl-NL" sz="16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nl-NL" sz="1600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nl-NL" sz="1600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nl-NL" sz="16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nl-NL" sz="1600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nl-NL" sz="16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nl-NL" sz="1600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nl-NL" sz="16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nl-NL" sz="1600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nl-NL" sz="16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nl-NL" sz="1600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nl-NL" sz="24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6804248" y="6356350"/>
            <a:ext cx="2133600" cy="365125"/>
          </a:xfrm>
        </p:spPr>
        <p:txBody>
          <a:bodyPr/>
          <a:lstStyle/>
          <a:p>
            <a:pPr algn="r"/>
            <a:fld id="{8CC46285-9D3D-4D58-BDD7-3F9D3FBE469F}" type="datetime1">
              <a:rPr lang="nl-NL" smtClean="0">
                <a:solidFill>
                  <a:srgbClr val="0070C0"/>
                </a:solidFill>
              </a:rPr>
              <a:pPr algn="r"/>
              <a:t>10-6-2021</a:t>
            </a:fld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1475656" y="6356349"/>
            <a:ext cx="4320480" cy="365125"/>
          </a:xfrm>
        </p:spPr>
        <p:txBody>
          <a:bodyPr/>
          <a:lstStyle/>
          <a:p>
            <a:r>
              <a:rPr lang="nl-NL" b="1" dirty="0">
                <a:solidFill>
                  <a:srgbClr val="0070C0"/>
                </a:solidFill>
              </a:rPr>
              <a:t>d</a:t>
            </a:r>
            <a:r>
              <a:rPr lang="nl-NL" b="1" dirty="0" smtClean="0">
                <a:solidFill>
                  <a:srgbClr val="0070C0"/>
                </a:solidFill>
              </a:rPr>
              <a:t>a Vinci college Middenkader Engineering</a:t>
            </a:r>
            <a:endParaRPr lang="nl-NL" b="1" dirty="0">
              <a:solidFill>
                <a:srgbClr val="0070C0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6804248" y="5805264"/>
            <a:ext cx="2133600" cy="365125"/>
          </a:xfrm>
        </p:spPr>
        <p:txBody>
          <a:bodyPr/>
          <a:lstStyle/>
          <a:p>
            <a:fld id="{E0DA6DDE-0033-49FF-BBC5-0D5ABC2DA1E7}" type="slidenum">
              <a:rPr lang="nl-NL" smtClean="0">
                <a:solidFill>
                  <a:srgbClr val="0070C0"/>
                </a:solidFill>
              </a:rPr>
              <a:t>20</a:t>
            </a:fld>
            <a:endParaRPr lang="nl-NL" dirty="0">
              <a:solidFill>
                <a:srgbClr val="0070C0"/>
              </a:solidFill>
            </a:endParaRPr>
          </a:p>
        </p:txBody>
      </p:sp>
      <p:pic>
        <p:nvPicPr>
          <p:cNvPr id="10" name="Picture 2" descr="Gerelateerde afbeeldin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EEEEEE"/>
              </a:clrFrom>
              <a:clrTo>
                <a:srgbClr val="EEEEE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2708920"/>
            <a:ext cx="2160000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2112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332656"/>
            <a:ext cx="7920000" cy="864096"/>
          </a:xfrm>
        </p:spPr>
        <p:txBody>
          <a:bodyPr/>
          <a:lstStyle/>
          <a:p>
            <a:r>
              <a:rPr lang="nl-NL" dirty="0" smtClean="0">
                <a:solidFill>
                  <a:srgbClr val="0070C0"/>
                </a:solidFill>
              </a:rPr>
              <a:t>Inhoudsopgave</a:t>
            </a:r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11560" y="1484784"/>
            <a:ext cx="7920000" cy="4871565"/>
          </a:xfrm>
        </p:spPr>
        <p:txBody>
          <a:bodyPr>
            <a:normAutofit/>
          </a:bodyPr>
          <a:lstStyle/>
          <a:p>
            <a:r>
              <a:rPr lang="nl-NL" sz="1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1.3.1 Inleiding</a:t>
            </a:r>
          </a:p>
          <a:p>
            <a:r>
              <a:rPr lang="nl-NL" sz="1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1.3.2 -1.3.4 Aansluitpunten</a:t>
            </a:r>
          </a:p>
          <a:p>
            <a:r>
              <a:rPr lang="nl-NL" sz="1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1.3.5 Overige richtlijnen verlichting</a:t>
            </a:r>
          </a:p>
          <a:p>
            <a:r>
              <a:rPr lang="nl-NL" sz="1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1.3.6 Overige richtlijnen WCD</a:t>
            </a:r>
          </a:p>
          <a:p>
            <a:r>
              <a:rPr lang="nl-NL" sz="1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1.4.7 Aantal eindgroepen</a:t>
            </a:r>
          </a:p>
          <a:p>
            <a:r>
              <a:rPr lang="nl-NL" sz="1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1.4.8 Belasting eindgroepen</a:t>
            </a:r>
          </a:p>
          <a:p>
            <a:r>
              <a:rPr lang="nl-NL" sz="1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1.5.9 Voldoende aansluitpunten</a:t>
            </a:r>
          </a:p>
          <a:p>
            <a:r>
              <a:rPr lang="nl-NL" sz="1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1.5.10 Soorten lichtpunten</a:t>
            </a:r>
          </a:p>
          <a:p>
            <a:r>
              <a:rPr lang="nl-NL" sz="1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1.5.11 - 1.5.12 Lichtpunten per ruimte</a:t>
            </a:r>
          </a:p>
          <a:p>
            <a:r>
              <a:rPr lang="nl-NL" sz="1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1.5.13 </a:t>
            </a:r>
            <a:r>
              <a:rPr lang="nl-NL" sz="16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Bedieningschakelaars</a:t>
            </a:r>
            <a:endParaRPr lang="nl-NL" sz="1600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nl-NL" sz="1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1.5.14 - 1.5.15 </a:t>
            </a:r>
            <a:r>
              <a:rPr lang="nl-NL" sz="16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WCD’s</a:t>
            </a:r>
            <a:r>
              <a:rPr lang="nl-NL" sz="1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per ruimte</a:t>
            </a:r>
          </a:p>
          <a:p>
            <a:r>
              <a:rPr lang="nl-NL" sz="1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1.5.16 Vragen</a:t>
            </a:r>
          </a:p>
          <a:p>
            <a:r>
              <a:rPr lang="nl-NL" sz="1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1.5.17 Verwerking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6804248" y="6356350"/>
            <a:ext cx="2133600" cy="365125"/>
          </a:xfrm>
        </p:spPr>
        <p:txBody>
          <a:bodyPr/>
          <a:lstStyle/>
          <a:p>
            <a:pPr algn="r"/>
            <a:fld id="{8CC46285-9D3D-4D58-BDD7-3F9D3FBE469F}" type="datetime1">
              <a:rPr lang="nl-NL" smtClean="0">
                <a:solidFill>
                  <a:srgbClr val="0070C0"/>
                </a:solidFill>
              </a:rPr>
              <a:pPr algn="r"/>
              <a:t>10-6-2021</a:t>
            </a:fld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1475656" y="6356349"/>
            <a:ext cx="4320480" cy="365125"/>
          </a:xfrm>
        </p:spPr>
        <p:txBody>
          <a:bodyPr/>
          <a:lstStyle/>
          <a:p>
            <a:r>
              <a:rPr lang="nl-NL" b="1" dirty="0">
                <a:solidFill>
                  <a:srgbClr val="0070C0"/>
                </a:solidFill>
              </a:rPr>
              <a:t>d</a:t>
            </a:r>
            <a:r>
              <a:rPr lang="nl-NL" b="1" dirty="0" smtClean="0">
                <a:solidFill>
                  <a:srgbClr val="0070C0"/>
                </a:solidFill>
              </a:rPr>
              <a:t>a Vinci college Middenkader Engineering</a:t>
            </a:r>
            <a:endParaRPr lang="nl-NL" b="1" dirty="0">
              <a:solidFill>
                <a:srgbClr val="0070C0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6804248" y="6088211"/>
            <a:ext cx="2133600" cy="365125"/>
          </a:xfrm>
        </p:spPr>
        <p:txBody>
          <a:bodyPr/>
          <a:lstStyle/>
          <a:p>
            <a:fld id="{E0DA6DDE-0033-49FF-BBC5-0D5ABC2DA1E7}" type="slidenum">
              <a:rPr lang="nl-NL" smtClean="0">
                <a:solidFill>
                  <a:srgbClr val="0070C0"/>
                </a:solidFill>
              </a:rPr>
              <a:t>3</a:t>
            </a:fld>
            <a:endParaRPr lang="nl-NL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4227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332656"/>
            <a:ext cx="7920000" cy="864096"/>
          </a:xfrm>
        </p:spPr>
        <p:txBody>
          <a:bodyPr/>
          <a:lstStyle/>
          <a:p>
            <a:r>
              <a:rPr lang="nl-NL" dirty="0" smtClean="0">
                <a:solidFill>
                  <a:srgbClr val="0070C0"/>
                </a:solidFill>
              </a:rPr>
              <a:t>1.3.1 Inleiding</a:t>
            </a:r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6804248" y="6356350"/>
            <a:ext cx="2133600" cy="365125"/>
          </a:xfrm>
        </p:spPr>
        <p:txBody>
          <a:bodyPr/>
          <a:lstStyle/>
          <a:p>
            <a:pPr algn="r"/>
            <a:fld id="{8CC46285-9D3D-4D58-BDD7-3F9D3FBE469F}" type="datetime1">
              <a:rPr lang="nl-NL" smtClean="0">
                <a:solidFill>
                  <a:srgbClr val="0070C0"/>
                </a:solidFill>
              </a:rPr>
              <a:pPr algn="r"/>
              <a:t>10-6-2021</a:t>
            </a:fld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1475656" y="6356349"/>
            <a:ext cx="4320480" cy="365125"/>
          </a:xfrm>
        </p:spPr>
        <p:txBody>
          <a:bodyPr/>
          <a:lstStyle/>
          <a:p>
            <a:r>
              <a:rPr lang="nl-NL" b="1" dirty="0">
                <a:solidFill>
                  <a:srgbClr val="0070C0"/>
                </a:solidFill>
              </a:rPr>
              <a:t>d</a:t>
            </a:r>
            <a:r>
              <a:rPr lang="nl-NL" b="1" dirty="0" smtClean="0">
                <a:solidFill>
                  <a:srgbClr val="0070C0"/>
                </a:solidFill>
              </a:rPr>
              <a:t>a Vinci college Middenkader Engineering</a:t>
            </a:r>
            <a:endParaRPr lang="nl-NL" b="1" dirty="0">
              <a:solidFill>
                <a:srgbClr val="0070C0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6804248" y="6088211"/>
            <a:ext cx="2133600" cy="365125"/>
          </a:xfrm>
        </p:spPr>
        <p:txBody>
          <a:bodyPr/>
          <a:lstStyle/>
          <a:p>
            <a:fld id="{E0DA6DDE-0033-49FF-BBC5-0D5ABC2DA1E7}" type="slidenum">
              <a:rPr lang="nl-NL" smtClean="0">
                <a:solidFill>
                  <a:srgbClr val="0070C0"/>
                </a:solidFill>
              </a:rPr>
              <a:t>4</a:t>
            </a:fld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10" name="Tijdelijke aanduiding voor inhoud 2"/>
          <p:cNvSpPr>
            <a:spLocks noGrp="1"/>
          </p:cNvSpPr>
          <p:nvPr>
            <p:ph idx="1"/>
          </p:nvPr>
        </p:nvSpPr>
        <p:spPr>
          <a:xfrm>
            <a:off x="611560" y="1484784"/>
            <a:ext cx="8424936" cy="4968552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r>
              <a:rPr lang="nl-NL" sz="1600" dirty="0">
                <a:solidFill>
                  <a:srgbClr val="0070C0"/>
                </a:solidFill>
              </a:rPr>
              <a:t>In ontwerp </a:t>
            </a:r>
            <a:r>
              <a:rPr lang="nl-NL" sz="1600" dirty="0" smtClean="0">
                <a:solidFill>
                  <a:srgbClr val="0070C0"/>
                </a:solidFill>
              </a:rPr>
              <a:t>van een elektrische </a:t>
            </a:r>
            <a:r>
              <a:rPr lang="nl-NL" sz="1600" dirty="0">
                <a:solidFill>
                  <a:srgbClr val="0070C0"/>
                </a:solidFill>
              </a:rPr>
              <a:t>installatie wordt rekening gehouden met:</a:t>
            </a:r>
          </a:p>
          <a:p>
            <a:pPr marL="482600" lvl="2" indent="-285750"/>
            <a:r>
              <a:rPr lang="nl-NL" sz="1600" dirty="0">
                <a:solidFill>
                  <a:srgbClr val="0070C0"/>
                </a:solidFill>
              </a:rPr>
              <a:t>Verlichting</a:t>
            </a:r>
          </a:p>
          <a:p>
            <a:pPr marL="482600" lvl="2" indent="-285750"/>
            <a:r>
              <a:rPr lang="nl-NL" sz="1600" dirty="0">
                <a:solidFill>
                  <a:srgbClr val="0070C0"/>
                </a:solidFill>
              </a:rPr>
              <a:t>Wand contactdozen (WCD)</a:t>
            </a:r>
          </a:p>
          <a:p>
            <a:pPr marL="482600" lvl="2" indent="-285750"/>
            <a:r>
              <a:rPr lang="nl-NL" sz="1600" dirty="0">
                <a:solidFill>
                  <a:srgbClr val="0070C0"/>
                </a:solidFill>
              </a:rPr>
              <a:t>Vaste toestellen (wasmachine, afzuigkap, kooktoestel)</a:t>
            </a:r>
          </a:p>
          <a:p>
            <a:pPr marL="0" lvl="1" indent="0">
              <a:buNone/>
            </a:pPr>
            <a:endParaRPr lang="nl-NL" sz="1600" dirty="0">
              <a:solidFill>
                <a:srgbClr val="0070C0"/>
              </a:solidFill>
            </a:endParaRPr>
          </a:p>
          <a:p>
            <a:pPr marL="0" lvl="1" indent="0">
              <a:buNone/>
            </a:pPr>
            <a:r>
              <a:rPr lang="nl-NL" sz="1600" dirty="0">
                <a:solidFill>
                  <a:srgbClr val="0070C0"/>
                </a:solidFill>
              </a:rPr>
              <a:t>Het aantal aansluitpunten is een </a:t>
            </a:r>
            <a:r>
              <a:rPr lang="nl-NL" sz="1600" b="1" dirty="0">
                <a:solidFill>
                  <a:srgbClr val="FF0000"/>
                </a:solidFill>
              </a:rPr>
              <a:t>minimale richtlijn</a:t>
            </a:r>
            <a:r>
              <a:rPr lang="nl-NL" sz="1600" dirty="0">
                <a:solidFill>
                  <a:srgbClr val="0070C0"/>
                </a:solidFill>
              </a:rPr>
              <a:t> per ruimte:</a:t>
            </a:r>
          </a:p>
          <a:p>
            <a:pPr marL="482600" lvl="2" indent="-285750"/>
            <a:r>
              <a:rPr lang="nl-NL" sz="1600" dirty="0">
                <a:solidFill>
                  <a:srgbClr val="0070C0"/>
                </a:solidFill>
              </a:rPr>
              <a:t>Eenvoudige installatie</a:t>
            </a:r>
          </a:p>
          <a:p>
            <a:pPr marL="482600" lvl="2" indent="-285750"/>
            <a:r>
              <a:rPr lang="nl-NL" sz="1600" b="1" dirty="0">
                <a:solidFill>
                  <a:srgbClr val="FF0000"/>
                </a:solidFill>
              </a:rPr>
              <a:t>Normale installatie</a:t>
            </a:r>
          </a:p>
          <a:p>
            <a:pPr marL="482600" lvl="2" indent="-285750"/>
            <a:r>
              <a:rPr lang="nl-NL" sz="1600" dirty="0">
                <a:solidFill>
                  <a:srgbClr val="0070C0"/>
                </a:solidFill>
              </a:rPr>
              <a:t>Ruime installatie</a:t>
            </a:r>
          </a:p>
        </p:txBody>
      </p:sp>
      <p:pic>
        <p:nvPicPr>
          <p:cNvPr id="8" name="Picture 2" descr="http://www.stapelektra.nl/wp-content/uploads/2013/04/Interieurverlichting_van_Stap_Elektra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4248" y="3761962"/>
            <a:ext cx="2700000" cy="202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9060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332656"/>
            <a:ext cx="7920000" cy="864096"/>
          </a:xfrm>
        </p:spPr>
        <p:txBody>
          <a:bodyPr/>
          <a:lstStyle/>
          <a:p>
            <a:r>
              <a:rPr lang="nl-NL" dirty="0" smtClean="0">
                <a:solidFill>
                  <a:srgbClr val="0070C0"/>
                </a:solidFill>
              </a:rPr>
              <a:t>1.3.2 Aansluitpunten (1)</a:t>
            </a:r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6804248" y="6356350"/>
            <a:ext cx="2133600" cy="365125"/>
          </a:xfrm>
        </p:spPr>
        <p:txBody>
          <a:bodyPr/>
          <a:lstStyle/>
          <a:p>
            <a:pPr algn="r"/>
            <a:fld id="{8CC46285-9D3D-4D58-BDD7-3F9D3FBE469F}" type="datetime1">
              <a:rPr lang="nl-NL" smtClean="0">
                <a:solidFill>
                  <a:srgbClr val="0070C0"/>
                </a:solidFill>
              </a:rPr>
              <a:pPr algn="r"/>
              <a:t>10-6-2021</a:t>
            </a:fld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1475656" y="6356349"/>
            <a:ext cx="4320480" cy="365125"/>
          </a:xfrm>
        </p:spPr>
        <p:txBody>
          <a:bodyPr/>
          <a:lstStyle/>
          <a:p>
            <a:r>
              <a:rPr lang="nl-NL" b="1" dirty="0">
                <a:solidFill>
                  <a:srgbClr val="0070C0"/>
                </a:solidFill>
              </a:rPr>
              <a:t>d</a:t>
            </a:r>
            <a:r>
              <a:rPr lang="nl-NL" b="1" dirty="0" smtClean="0">
                <a:solidFill>
                  <a:srgbClr val="0070C0"/>
                </a:solidFill>
              </a:rPr>
              <a:t>a Vinci college Middenkader Engineering</a:t>
            </a:r>
            <a:endParaRPr lang="nl-NL" b="1" dirty="0">
              <a:solidFill>
                <a:srgbClr val="0070C0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6804248" y="6088211"/>
            <a:ext cx="2133600" cy="365125"/>
          </a:xfrm>
        </p:spPr>
        <p:txBody>
          <a:bodyPr/>
          <a:lstStyle/>
          <a:p>
            <a:fld id="{E0DA6DDE-0033-49FF-BBC5-0D5ABC2DA1E7}" type="slidenum">
              <a:rPr lang="nl-NL" smtClean="0">
                <a:solidFill>
                  <a:srgbClr val="0070C0"/>
                </a:solidFill>
              </a:rPr>
              <a:t>5</a:t>
            </a:fld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10" name="Tijdelijke aanduiding voor inhoud 2"/>
          <p:cNvSpPr>
            <a:spLocks noGrp="1"/>
          </p:cNvSpPr>
          <p:nvPr>
            <p:ph idx="1"/>
          </p:nvPr>
        </p:nvSpPr>
        <p:spPr>
          <a:xfrm>
            <a:off x="611560" y="1484784"/>
            <a:ext cx="8424936" cy="4968552"/>
          </a:xfrm>
        </p:spPr>
        <p:txBody>
          <a:bodyPr>
            <a:normAutofit/>
          </a:bodyPr>
          <a:lstStyle/>
          <a:p>
            <a:r>
              <a:rPr lang="nl-NL" sz="1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Een</a:t>
            </a:r>
            <a:endParaRPr lang="nl-NL" sz="16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el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8716277"/>
              </p:ext>
            </p:extLst>
          </p:nvPr>
        </p:nvGraphicFramePr>
        <p:xfrm>
          <a:off x="556320" y="1268760"/>
          <a:ext cx="7689375" cy="4069080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21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9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NL" sz="1400" dirty="0" smtClean="0"/>
                        <a:t>Ruimte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dirty="0" smtClean="0"/>
                        <a:t>Vloeroppervlakte</a:t>
                      </a:r>
                      <a:endParaRPr lang="nl-NL" sz="1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nl-NL" sz="1400" dirty="0" smtClean="0"/>
                    </a:p>
                    <a:p>
                      <a:pPr algn="ctr"/>
                      <a:endParaRPr lang="nl-NL" sz="1400" dirty="0" smtClean="0"/>
                    </a:p>
                    <a:p>
                      <a:pPr algn="ctr"/>
                      <a:r>
                        <a:rPr lang="nl-NL" sz="1400" dirty="0" smtClean="0"/>
                        <a:t>Eenvoudig</a:t>
                      </a:r>
                      <a:endParaRPr lang="nl-NL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nl-NL" sz="1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nl-NL" sz="1400" b="1" dirty="0" smtClean="0">
                          <a:solidFill>
                            <a:srgbClr val="FF0000"/>
                          </a:solidFill>
                        </a:rPr>
                        <a:t>Aantal</a:t>
                      </a:r>
                    </a:p>
                    <a:p>
                      <a:pPr algn="ctr"/>
                      <a:endParaRPr lang="nl-NL" sz="1400" b="1" dirty="0" smtClean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nl-NL" sz="1400" b="1" dirty="0" smtClean="0">
                          <a:solidFill>
                            <a:srgbClr val="FF0000"/>
                          </a:solidFill>
                        </a:rPr>
                        <a:t>Normaal</a:t>
                      </a:r>
                      <a:endParaRPr lang="nl-NL" sz="1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nl-NL" sz="1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nl-NL" sz="1400" dirty="0" smtClean="0"/>
                    </a:p>
                    <a:p>
                      <a:pPr algn="ctr"/>
                      <a:endParaRPr lang="nl-NL" sz="1400" dirty="0" smtClean="0"/>
                    </a:p>
                    <a:p>
                      <a:pPr algn="ctr"/>
                      <a:r>
                        <a:rPr lang="nl-NL" sz="1400" dirty="0" smtClean="0"/>
                        <a:t>Ruim</a:t>
                      </a:r>
                      <a:endParaRPr lang="nl-NL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nl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400" dirty="0" smtClean="0"/>
                        <a:t>Verblijfruimte: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NL" sz="1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NL" sz="1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nl-NL" sz="1400" dirty="0" smtClean="0"/>
                        <a:t>Woonruimte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nl-NL" sz="1400" dirty="0" smtClean="0"/>
                        <a:t>Slaapruimte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nl-NL" sz="1400" dirty="0" smtClean="0"/>
                        <a:t>Thuiswerkruimte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nl-NL" sz="1400" dirty="0" smtClean="0"/>
                        <a:t>Hobbyruimte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dirty="0" smtClean="0"/>
                        <a:t>5 t/m 12m²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dirty="0" smtClean="0"/>
                        <a:t>4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dirty="0" smtClean="0"/>
                        <a:t>1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b="1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nl-NL" sz="1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b="1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nl-NL" sz="1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dirty="0" smtClean="0"/>
                        <a:t>8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dirty="0" smtClean="0"/>
                        <a:t>3</a:t>
                      </a:r>
                      <a:endParaRPr lang="nl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endParaRPr lang="nl-NL" sz="14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dirty="0" smtClean="0"/>
                        <a:t>12 t/m</a:t>
                      </a:r>
                      <a:r>
                        <a:rPr lang="nl-NL" sz="1400" baseline="0" dirty="0" smtClean="0"/>
                        <a:t> 20</a:t>
                      </a:r>
                      <a:r>
                        <a:rPr lang="nl-NL" sz="1400" dirty="0" smtClean="0"/>
                        <a:t>m² 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dirty="0" smtClean="0"/>
                        <a:t>6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dirty="0" smtClean="0"/>
                        <a:t>1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b="1" dirty="0" smtClean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nl-NL" sz="1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b="1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nl-NL" sz="1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dirty="0" smtClean="0"/>
                        <a:t>10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dirty="0" smtClean="0"/>
                        <a:t>3</a:t>
                      </a:r>
                      <a:endParaRPr lang="nl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dirty="0" smtClean="0"/>
                        <a:t>&gt; 20m²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dirty="0" smtClean="0"/>
                        <a:t>8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dirty="0" smtClean="0"/>
                        <a:t>2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b="1" dirty="0" smtClean="0">
                          <a:solidFill>
                            <a:srgbClr val="FF0000"/>
                          </a:solidFill>
                        </a:rPr>
                        <a:t>11</a:t>
                      </a:r>
                      <a:endParaRPr lang="nl-NL" sz="1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b="1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nl-NL" sz="1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dirty="0" smtClean="0"/>
                        <a:t>13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dirty="0" smtClean="0"/>
                        <a:t>4</a:t>
                      </a:r>
                      <a:endParaRPr lang="nl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nl-NL" sz="1400" baseline="0" dirty="0" err="1" smtClean="0"/>
                        <a:t>Kooknis</a:t>
                      </a:r>
                      <a:endParaRPr lang="nl-NL" sz="14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dirty="0" smtClean="0"/>
                        <a:t>3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dirty="0" smtClean="0"/>
                        <a:t>2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b="1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nl-NL" sz="1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b="1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nl-NL" sz="1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dirty="0" smtClean="0"/>
                        <a:t>8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dirty="0" smtClean="0"/>
                        <a:t>2</a:t>
                      </a:r>
                      <a:endParaRPr lang="nl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nl-NL" sz="1400" dirty="0" smtClean="0"/>
                        <a:t>Keuken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dirty="0" smtClean="0"/>
                        <a:t>5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dirty="0" smtClean="0"/>
                        <a:t>2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b="1" dirty="0" smtClean="0">
                          <a:solidFill>
                            <a:srgbClr val="FF0000"/>
                          </a:solidFill>
                        </a:rPr>
                        <a:t>10</a:t>
                      </a:r>
                      <a:endParaRPr lang="nl-NL" sz="1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b="1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nl-NL" sz="1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dirty="0" smtClean="0"/>
                        <a:t>12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smtClean="0"/>
                        <a:t>3</a:t>
                      </a:r>
                      <a:endParaRPr lang="nl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nl-NL" sz="1400" dirty="0" smtClean="0"/>
                        <a:t>Balkon: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NL" sz="1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NL" sz="1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nl-NL" sz="1400" dirty="0" smtClean="0"/>
                        <a:t>Breedte</a:t>
                      </a:r>
                      <a:r>
                        <a:rPr lang="nl-NL" sz="1400" baseline="0" dirty="0" smtClean="0"/>
                        <a:t> ≤3m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dirty="0" smtClean="0"/>
                        <a:t>1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dirty="0" smtClean="0"/>
                        <a:t>1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nl-NL" sz="1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nl-NL" sz="1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dirty="0" smtClean="0"/>
                        <a:t>2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dirty="0" smtClean="0"/>
                        <a:t>1</a:t>
                      </a:r>
                      <a:endParaRPr lang="nl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nl-NL" sz="1400" dirty="0" smtClean="0"/>
                        <a:t>Breedte &gt;3m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dirty="0" smtClean="0"/>
                        <a:t>1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dirty="0" smtClean="0"/>
                        <a:t>1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b="1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nl-NL" sz="1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b="1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nl-NL" sz="1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dirty="0" smtClean="0"/>
                        <a:t>3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dirty="0" smtClean="0"/>
                        <a:t>2</a:t>
                      </a:r>
                      <a:endParaRPr lang="nl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pic>
        <p:nvPicPr>
          <p:cNvPr id="8" name="Afbeelding 7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995936" y="1988840"/>
            <a:ext cx="450000" cy="385714"/>
          </a:xfrm>
          <a:prstGeom prst="rect">
            <a:avLst/>
          </a:prstGeom>
        </p:spPr>
      </p:pic>
      <p:pic>
        <p:nvPicPr>
          <p:cNvPr id="9" name="Afbeelding 8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835848" y="1988840"/>
            <a:ext cx="450000" cy="385714"/>
          </a:xfrm>
          <a:prstGeom prst="rect">
            <a:avLst/>
          </a:prstGeom>
        </p:spPr>
      </p:pic>
      <p:pic>
        <p:nvPicPr>
          <p:cNvPr id="11" name="Afbeelding 10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16200000" flipH="1">
            <a:off x="4736221" y="1890183"/>
            <a:ext cx="450000" cy="596739"/>
          </a:xfrm>
          <a:prstGeom prst="rect">
            <a:avLst/>
          </a:prstGeom>
        </p:spPr>
      </p:pic>
      <p:pic>
        <p:nvPicPr>
          <p:cNvPr id="12" name="Afbeelding 11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16200000" flipH="1">
            <a:off x="7522848" y="1876863"/>
            <a:ext cx="450000" cy="596739"/>
          </a:xfrm>
          <a:prstGeom prst="rect">
            <a:avLst/>
          </a:prstGeom>
        </p:spPr>
      </p:pic>
      <p:pic>
        <p:nvPicPr>
          <p:cNvPr id="13" name="Afbeelding 12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410108" y="1988499"/>
            <a:ext cx="1152686" cy="400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170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332656"/>
            <a:ext cx="7920000" cy="864096"/>
          </a:xfrm>
        </p:spPr>
        <p:txBody>
          <a:bodyPr/>
          <a:lstStyle/>
          <a:p>
            <a:r>
              <a:rPr lang="nl-NL" dirty="0" smtClean="0">
                <a:solidFill>
                  <a:srgbClr val="0070C0"/>
                </a:solidFill>
              </a:rPr>
              <a:t>1.3.3 Aansluitpunten (2)</a:t>
            </a:r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6804248" y="6356350"/>
            <a:ext cx="2133600" cy="365125"/>
          </a:xfrm>
        </p:spPr>
        <p:txBody>
          <a:bodyPr/>
          <a:lstStyle/>
          <a:p>
            <a:pPr algn="r"/>
            <a:fld id="{8CC46285-9D3D-4D58-BDD7-3F9D3FBE469F}" type="datetime1">
              <a:rPr lang="nl-NL" smtClean="0">
                <a:solidFill>
                  <a:srgbClr val="0070C0"/>
                </a:solidFill>
              </a:rPr>
              <a:pPr algn="r"/>
              <a:t>10-6-2021</a:t>
            </a:fld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1475656" y="6356349"/>
            <a:ext cx="4320480" cy="365125"/>
          </a:xfrm>
        </p:spPr>
        <p:txBody>
          <a:bodyPr/>
          <a:lstStyle/>
          <a:p>
            <a:r>
              <a:rPr lang="nl-NL" b="1" dirty="0">
                <a:solidFill>
                  <a:srgbClr val="0070C0"/>
                </a:solidFill>
              </a:rPr>
              <a:t>d</a:t>
            </a:r>
            <a:r>
              <a:rPr lang="nl-NL" b="1" dirty="0" smtClean="0">
                <a:solidFill>
                  <a:srgbClr val="0070C0"/>
                </a:solidFill>
              </a:rPr>
              <a:t>a Vinci college Middenkader Engineering</a:t>
            </a:r>
            <a:endParaRPr lang="nl-NL" b="1" dirty="0">
              <a:solidFill>
                <a:srgbClr val="0070C0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6804248" y="6088211"/>
            <a:ext cx="2133600" cy="365125"/>
          </a:xfrm>
        </p:spPr>
        <p:txBody>
          <a:bodyPr/>
          <a:lstStyle/>
          <a:p>
            <a:fld id="{E0DA6DDE-0033-49FF-BBC5-0D5ABC2DA1E7}" type="slidenum">
              <a:rPr lang="nl-NL" smtClean="0">
                <a:solidFill>
                  <a:srgbClr val="0070C0"/>
                </a:solidFill>
              </a:rPr>
              <a:t>6</a:t>
            </a:fld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10" name="Tijdelijke aanduiding voor inhoud 2"/>
          <p:cNvSpPr>
            <a:spLocks noGrp="1"/>
          </p:cNvSpPr>
          <p:nvPr>
            <p:ph idx="1"/>
          </p:nvPr>
        </p:nvSpPr>
        <p:spPr>
          <a:xfrm>
            <a:off x="611560" y="1484784"/>
            <a:ext cx="8424936" cy="4968552"/>
          </a:xfrm>
        </p:spPr>
        <p:txBody>
          <a:bodyPr>
            <a:normAutofit/>
          </a:bodyPr>
          <a:lstStyle/>
          <a:p>
            <a:r>
              <a:rPr lang="nl-NL" sz="1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Een</a:t>
            </a:r>
            <a:endParaRPr lang="nl-NL" sz="16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el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1672670"/>
              </p:ext>
            </p:extLst>
          </p:nvPr>
        </p:nvGraphicFramePr>
        <p:xfrm>
          <a:off x="556320" y="1268760"/>
          <a:ext cx="7689375" cy="4724400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21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76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17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NL" sz="1400" dirty="0" smtClean="0"/>
                        <a:t>Ruimte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dirty="0" smtClean="0"/>
                        <a:t>Vloeroppervlakte</a:t>
                      </a:r>
                      <a:endParaRPr lang="nl-NL" sz="1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nl-NL" sz="1400" dirty="0" smtClean="0"/>
                    </a:p>
                    <a:p>
                      <a:pPr algn="ctr"/>
                      <a:endParaRPr lang="nl-NL" sz="1400" dirty="0" smtClean="0"/>
                    </a:p>
                    <a:p>
                      <a:pPr algn="ctr"/>
                      <a:r>
                        <a:rPr lang="nl-NL" sz="1400" dirty="0" smtClean="0"/>
                        <a:t>Eenvoudig</a:t>
                      </a:r>
                      <a:endParaRPr lang="nl-NL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nl-NL" sz="1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nl-NL" sz="1400" b="1" dirty="0" smtClean="0">
                          <a:solidFill>
                            <a:srgbClr val="FF0000"/>
                          </a:solidFill>
                        </a:rPr>
                        <a:t>Aantal</a:t>
                      </a:r>
                    </a:p>
                    <a:p>
                      <a:pPr algn="ctr"/>
                      <a:endParaRPr lang="nl-NL" sz="1400" b="1" dirty="0" smtClean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nl-NL" sz="1400" b="1" dirty="0" smtClean="0">
                          <a:solidFill>
                            <a:srgbClr val="FF0000"/>
                          </a:solidFill>
                        </a:rPr>
                        <a:t>Normaal</a:t>
                      </a:r>
                      <a:endParaRPr lang="nl-NL" sz="1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nl-NL" sz="1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nl-NL" sz="1400" dirty="0" smtClean="0"/>
                    </a:p>
                    <a:p>
                      <a:pPr algn="ctr"/>
                      <a:endParaRPr lang="nl-NL" sz="1400" dirty="0" smtClean="0"/>
                    </a:p>
                    <a:p>
                      <a:pPr algn="ctr"/>
                      <a:r>
                        <a:rPr lang="nl-NL" sz="1400" dirty="0" smtClean="0"/>
                        <a:t>Ruim</a:t>
                      </a:r>
                      <a:endParaRPr lang="nl-NL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nl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400" dirty="0" smtClean="0"/>
                        <a:t>Terras: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NL" sz="1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NL" sz="1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nl-NL" sz="1400" dirty="0" smtClean="0"/>
                        <a:t>Breedte</a:t>
                      </a:r>
                      <a:r>
                        <a:rPr lang="nl-NL" sz="1400" baseline="0" dirty="0" smtClean="0"/>
                        <a:t> ≤3m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dirty="0" smtClean="0"/>
                        <a:t>1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dirty="0" smtClean="0"/>
                        <a:t>1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nl-NL" sz="1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nl-NL" sz="1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dirty="0" smtClean="0"/>
                        <a:t>2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dirty="0" smtClean="0"/>
                        <a:t>1</a:t>
                      </a:r>
                      <a:endParaRPr lang="nl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nl-NL" sz="1400" dirty="0" smtClean="0"/>
                        <a:t>Breedte &gt;3m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dirty="0" smtClean="0"/>
                        <a:t>1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dirty="0" smtClean="0"/>
                        <a:t>1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b="1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nl-NL" sz="1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b="1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nl-NL" sz="1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dirty="0" smtClean="0"/>
                        <a:t>3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dirty="0" smtClean="0"/>
                        <a:t>2</a:t>
                      </a:r>
                      <a:endParaRPr lang="nl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nl-NL" sz="1400" dirty="0" smtClean="0"/>
                        <a:t>Bergruimte: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NL" sz="1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NL" sz="1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nl-NL" sz="1400" baseline="0" dirty="0" err="1" smtClean="0"/>
                        <a:t>Binnenberging</a:t>
                      </a:r>
                      <a:endParaRPr lang="nl-NL" sz="1400" baseline="0" dirty="0" smtClean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nl-NL" sz="1400" baseline="0" dirty="0" smtClean="0"/>
                        <a:t>Zolder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nl-NL" sz="1400" baseline="0" dirty="0" smtClean="0"/>
                        <a:t>Kelder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dirty="0" smtClean="0"/>
                        <a:t>≥1m²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dirty="0" smtClean="0"/>
                        <a:t>1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dirty="0" smtClean="0"/>
                        <a:t>1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b="1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nl-NL" sz="1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nl-NL" sz="1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dirty="0" smtClean="0"/>
                        <a:t>2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dirty="0" smtClean="0"/>
                        <a:t>1</a:t>
                      </a:r>
                      <a:endParaRPr lang="nl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nl-NL" sz="1400" dirty="0" smtClean="0"/>
                        <a:t>Buitenberging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dirty="0" smtClean="0"/>
                        <a:t>≥1m²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dirty="0" smtClean="0"/>
                        <a:t>2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dirty="0" smtClean="0"/>
                        <a:t>1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b="1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nl-NL" sz="1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nl-NL" sz="1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dirty="0" smtClean="0"/>
                        <a:t>4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dirty="0" smtClean="0"/>
                        <a:t>2</a:t>
                      </a:r>
                      <a:endParaRPr lang="nl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nl-NL" sz="1400" dirty="0" smtClean="0"/>
                        <a:t>Verkeersruimte: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NL" sz="1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NL" sz="1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nl-NL" sz="1400" dirty="0" smtClean="0"/>
                        <a:t>Hal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nl-NL" sz="1400" dirty="0" smtClean="0"/>
                        <a:t>Portaal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nl-NL" sz="1400" dirty="0" smtClean="0"/>
                        <a:t>Gang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nl-NL" sz="1400" dirty="0" smtClean="0"/>
                        <a:t>Overloop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dirty="0" smtClean="0"/>
                        <a:t>&lt;1,5m²</a:t>
                      </a:r>
                    </a:p>
                    <a:p>
                      <a:pPr algn="ctr"/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dirty="0" smtClean="0"/>
                        <a:t>0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dirty="0" smtClean="0"/>
                        <a:t>1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b="1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nl-NL" sz="1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b="1" dirty="0" smtClean="0">
                          <a:solidFill>
                            <a:srgbClr val="FF0000"/>
                          </a:solidFill>
                        </a:rPr>
                        <a:t>1 *</a:t>
                      </a:r>
                      <a:endParaRPr lang="nl-NL" sz="1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dirty="0" smtClean="0"/>
                        <a:t>3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dirty="0" smtClean="0"/>
                        <a:t>2</a:t>
                      </a:r>
                      <a:endParaRPr lang="nl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endParaRPr lang="nl-NL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dirty="0" smtClean="0"/>
                        <a:t>≥1,5m²</a:t>
                      </a:r>
                    </a:p>
                    <a:p>
                      <a:pPr algn="ctr"/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dirty="0" smtClean="0"/>
                        <a:t>1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dirty="0" smtClean="0"/>
                        <a:t>1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b="1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nl-NL" sz="1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b="1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nl-NL" sz="1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dirty="0" smtClean="0"/>
                        <a:t>4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dirty="0" smtClean="0"/>
                        <a:t>2</a:t>
                      </a:r>
                      <a:endParaRPr lang="nl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pic>
        <p:nvPicPr>
          <p:cNvPr id="8" name="Afbeelding 7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995936" y="1988840"/>
            <a:ext cx="450000" cy="385714"/>
          </a:xfrm>
          <a:prstGeom prst="rect">
            <a:avLst/>
          </a:prstGeom>
        </p:spPr>
      </p:pic>
      <p:pic>
        <p:nvPicPr>
          <p:cNvPr id="9" name="Afbeelding 8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835848" y="1988840"/>
            <a:ext cx="450000" cy="385714"/>
          </a:xfrm>
          <a:prstGeom prst="rect">
            <a:avLst/>
          </a:prstGeom>
        </p:spPr>
      </p:pic>
      <p:pic>
        <p:nvPicPr>
          <p:cNvPr id="11" name="Afbeelding 10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16200000" flipH="1">
            <a:off x="4736221" y="1890183"/>
            <a:ext cx="450000" cy="596739"/>
          </a:xfrm>
          <a:prstGeom prst="rect">
            <a:avLst/>
          </a:prstGeom>
        </p:spPr>
      </p:pic>
      <p:pic>
        <p:nvPicPr>
          <p:cNvPr id="12" name="Afbeelding 11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16200000" flipH="1">
            <a:off x="7522848" y="1876863"/>
            <a:ext cx="450000" cy="596739"/>
          </a:xfrm>
          <a:prstGeom prst="rect">
            <a:avLst/>
          </a:prstGeom>
        </p:spPr>
      </p:pic>
      <p:pic>
        <p:nvPicPr>
          <p:cNvPr id="13" name="Afbeelding 12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410108" y="1988499"/>
            <a:ext cx="1152686" cy="400106"/>
          </a:xfrm>
          <a:prstGeom prst="rect">
            <a:avLst/>
          </a:prstGeom>
        </p:spPr>
      </p:pic>
      <p:sp>
        <p:nvSpPr>
          <p:cNvPr id="3" name="Tekstvak 2"/>
          <p:cNvSpPr txBox="1"/>
          <p:nvPr/>
        </p:nvSpPr>
        <p:spPr>
          <a:xfrm>
            <a:off x="467544" y="6118268"/>
            <a:ext cx="3454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>
                <a:solidFill>
                  <a:srgbClr val="FF0000"/>
                </a:solidFill>
              </a:rPr>
              <a:t>Let op: staat verkeerd in reader!</a:t>
            </a:r>
            <a:endParaRPr lang="nl-NL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1036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332656"/>
            <a:ext cx="7920000" cy="864096"/>
          </a:xfrm>
        </p:spPr>
        <p:txBody>
          <a:bodyPr/>
          <a:lstStyle/>
          <a:p>
            <a:r>
              <a:rPr lang="nl-NL" dirty="0" smtClean="0">
                <a:solidFill>
                  <a:srgbClr val="0070C0"/>
                </a:solidFill>
              </a:rPr>
              <a:t>1.3.4 Aansluitpunten (3)</a:t>
            </a:r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6804248" y="6356350"/>
            <a:ext cx="2133600" cy="365125"/>
          </a:xfrm>
        </p:spPr>
        <p:txBody>
          <a:bodyPr/>
          <a:lstStyle/>
          <a:p>
            <a:pPr algn="r"/>
            <a:fld id="{8CC46285-9D3D-4D58-BDD7-3F9D3FBE469F}" type="datetime1">
              <a:rPr lang="nl-NL" smtClean="0">
                <a:solidFill>
                  <a:srgbClr val="0070C0"/>
                </a:solidFill>
              </a:rPr>
              <a:pPr algn="r"/>
              <a:t>10-6-2021</a:t>
            </a:fld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1475656" y="6356349"/>
            <a:ext cx="4320480" cy="365125"/>
          </a:xfrm>
        </p:spPr>
        <p:txBody>
          <a:bodyPr/>
          <a:lstStyle/>
          <a:p>
            <a:r>
              <a:rPr lang="nl-NL" b="1" dirty="0">
                <a:solidFill>
                  <a:srgbClr val="0070C0"/>
                </a:solidFill>
              </a:rPr>
              <a:t>d</a:t>
            </a:r>
            <a:r>
              <a:rPr lang="nl-NL" b="1" dirty="0" smtClean="0">
                <a:solidFill>
                  <a:srgbClr val="0070C0"/>
                </a:solidFill>
              </a:rPr>
              <a:t>a Vinci college Middenkader Engineering</a:t>
            </a:r>
            <a:endParaRPr lang="nl-NL" b="1" dirty="0">
              <a:solidFill>
                <a:srgbClr val="0070C0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6804248" y="6088211"/>
            <a:ext cx="2133600" cy="365125"/>
          </a:xfrm>
        </p:spPr>
        <p:txBody>
          <a:bodyPr/>
          <a:lstStyle/>
          <a:p>
            <a:fld id="{E0DA6DDE-0033-49FF-BBC5-0D5ABC2DA1E7}" type="slidenum">
              <a:rPr lang="nl-NL" smtClean="0">
                <a:solidFill>
                  <a:srgbClr val="0070C0"/>
                </a:solidFill>
              </a:rPr>
              <a:t>7</a:t>
            </a:fld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10" name="Tijdelijke aanduiding voor inhoud 2"/>
          <p:cNvSpPr>
            <a:spLocks noGrp="1"/>
          </p:cNvSpPr>
          <p:nvPr>
            <p:ph idx="1"/>
          </p:nvPr>
        </p:nvSpPr>
        <p:spPr>
          <a:xfrm>
            <a:off x="611560" y="1484784"/>
            <a:ext cx="8424936" cy="4968552"/>
          </a:xfrm>
        </p:spPr>
        <p:txBody>
          <a:bodyPr>
            <a:normAutofit/>
          </a:bodyPr>
          <a:lstStyle/>
          <a:p>
            <a:r>
              <a:rPr lang="nl-NL" sz="1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Een</a:t>
            </a:r>
            <a:endParaRPr lang="nl-NL" sz="16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el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3199509"/>
              </p:ext>
            </p:extLst>
          </p:nvPr>
        </p:nvGraphicFramePr>
        <p:xfrm>
          <a:off x="556320" y="1268760"/>
          <a:ext cx="7689375" cy="3698240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21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9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NL" sz="1400" dirty="0" smtClean="0"/>
                        <a:t>Ruimte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dirty="0" smtClean="0"/>
                        <a:t>Vloeroppervlakte</a:t>
                      </a:r>
                      <a:endParaRPr lang="nl-NL" sz="1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nl-NL" sz="1400" dirty="0" smtClean="0"/>
                    </a:p>
                    <a:p>
                      <a:pPr algn="ctr"/>
                      <a:endParaRPr lang="nl-NL" sz="1400" dirty="0" smtClean="0"/>
                    </a:p>
                    <a:p>
                      <a:pPr algn="ctr"/>
                      <a:r>
                        <a:rPr lang="nl-NL" sz="1400" dirty="0" smtClean="0"/>
                        <a:t>Eenvoudig</a:t>
                      </a:r>
                      <a:endParaRPr lang="nl-NL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nl-NL" sz="1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nl-NL" sz="1400" dirty="0" smtClean="0">
                          <a:solidFill>
                            <a:srgbClr val="FF0000"/>
                          </a:solidFill>
                        </a:rPr>
                        <a:t>Aantal</a:t>
                      </a:r>
                    </a:p>
                    <a:p>
                      <a:pPr algn="ctr"/>
                      <a:endParaRPr lang="nl-NL" sz="1400" dirty="0" smtClean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nl-NL" sz="1400" dirty="0" smtClean="0">
                          <a:solidFill>
                            <a:srgbClr val="FF0000"/>
                          </a:solidFill>
                        </a:rPr>
                        <a:t>Normaal</a:t>
                      </a:r>
                      <a:endParaRPr lang="nl-NL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nl-NL" sz="1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nl-NL" sz="1400" dirty="0" smtClean="0"/>
                    </a:p>
                    <a:p>
                      <a:pPr algn="ctr"/>
                      <a:endParaRPr lang="nl-NL" sz="1400" dirty="0" smtClean="0"/>
                    </a:p>
                    <a:p>
                      <a:pPr algn="ctr"/>
                      <a:r>
                        <a:rPr lang="nl-NL" sz="1400" dirty="0" smtClean="0"/>
                        <a:t>Ruim</a:t>
                      </a:r>
                      <a:endParaRPr lang="nl-NL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nl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400" dirty="0" smtClean="0"/>
                        <a:t>Badruimte: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NL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NL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nl-NL" sz="1400" dirty="0" smtClean="0"/>
                        <a:t>- Zonder wastafel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dirty="0" smtClean="0"/>
                        <a:t>0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dirty="0" smtClean="0"/>
                        <a:t>1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nl-NL" sz="1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nl-NL" sz="1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dirty="0" smtClean="0"/>
                        <a:t>0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dirty="0" smtClean="0"/>
                        <a:t>1</a:t>
                      </a:r>
                      <a:endParaRPr lang="nl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nl-NL" sz="1400" dirty="0" smtClean="0"/>
                        <a:t>- Met</a:t>
                      </a:r>
                      <a:r>
                        <a:rPr lang="nl-NL" sz="1400" baseline="0" dirty="0" smtClean="0"/>
                        <a:t> wastafel</a:t>
                      </a:r>
                      <a:endParaRPr lang="nl-NL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dirty="0" smtClean="0"/>
                        <a:t>&lt;1,5m²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dirty="0" smtClean="0"/>
                        <a:t>0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dirty="0" smtClean="0"/>
                        <a:t>1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nl-NL" sz="1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nl-NL" sz="1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dirty="0" smtClean="0"/>
                        <a:t>0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dirty="0" smtClean="0"/>
                        <a:t>1</a:t>
                      </a:r>
                      <a:endParaRPr lang="nl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dirty="0" smtClean="0"/>
                        <a:t>≥1,5m²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dirty="0" smtClean="0"/>
                        <a:t>1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dirty="0" smtClean="0"/>
                        <a:t>2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b="1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nl-NL" sz="1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b="1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nl-NL" sz="1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dirty="0" smtClean="0"/>
                        <a:t>5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dirty="0" smtClean="0"/>
                        <a:t>3</a:t>
                      </a:r>
                      <a:endParaRPr lang="nl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nl-NL" sz="1400" dirty="0" smtClean="0"/>
                        <a:t>Garage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nl-NL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dirty="0" smtClean="0"/>
                        <a:t>2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dirty="0" smtClean="0"/>
                        <a:t>1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b="1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nl-NL" sz="1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nl-NL" sz="1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dirty="0" smtClean="0"/>
                        <a:t>4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dirty="0" smtClean="0"/>
                        <a:t>2</a:t>
                      </a:r>
                      <a:endParaRPr lang="nl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nl-NL" sz="1400" dirty="0" smtClean="0"/>
                        <a:t>Toiletruimte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dirty="0" smtClean="0"/>
                        <a:t>0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dirty="0" smtClean="0"/>
                        <a:t>1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nl-NL" sz="1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nl-NL" sz="1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dirty="0" smtClean="0"/>
                        <a:t>2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dirty="0" smtClean="0"/>
                        <a:t>2</a:t>
                      </a:r>
                      <a:endParaRPr lang="nl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nl-NL" sz="1400" dirty="0" smtClean="0"/>
                        <a:t>Trap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dirty="0" smtClean="0"/>
                        <a:t>0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dirty="0" smtClean="0"/>
                        <a:t>1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nl-NL" sz="1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nl-NL" sz="1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dirty="0" smtClean="0"/>
                        <a:t>0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dirty="0" smtClean="0"/>
                        <a:t>1</a:t>
                      </a:r>
                      <a:endParaRPr lang="nl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nl-NL" sz="1400" smtClean="0"/>
                        <a:t>Buitenlichtpunt</a:t>
                      </a:r>
                      <a:endParaRPr lang="nl-NL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dirty="0" smtClean="0"/>
                        <a:t>0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dirty="0" smtClean="0"/>
                        <a:t>1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nl-NL" sz="1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b="1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nl-NL" sz="1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dirty="0" smtClean="0"/>
                        <a:t>0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dirty="0" smtClean="0"/>
                        <a:t>3</a:t>
                      </a:r>
                      <a:endParaRPr lang="nl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pic>
        <p:nvPicPr>
          <p:cNvPr id="8" name="Afbeelding 7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995936" y="1988840"/>
            <a:ext cx="450000" cy="385714"/>
          </a:xfrm>
          <a:prstGeom prst="rect">
            <a:avLst/>
          </a:prstGeom>
        </p:spPr>
      </p:pic>
      <p:pic>
        <p:nvPicPr>
          <p:cNvPr id="9" name="Afbeelding 8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835848" y="1988840"/>
            <a:ext cx="450000" cy="385714"/>
          </a:xfrm>
          <a:prstGeom prst="rect">
            <a:avLst/>
          </a:prstGeom>
        </p:spPr>
      </p:pic>
      <p:pic>
        <p:nvPicPr>
          <p:cNvPr id="11" name="Afbeelding 10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16200000" flipH="1">
            <a:off x="4736221" y="1890183"/>
            <a:ext cx="450000" cy="596739"/>
          </a:xfrm>
          <a:prstGeom prst="rect">
            <a:avLst/>
          </a:prstGeom>
        </p:spPr>
      </p:pic>
      <p:pic>
        <p:nvPicPr>
          <p:cNvPr id="12" name="Afbeelding 11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16200000" flipH="1">
            <a:off x="7522848" y="1876863"/>
            <a:ext cx="450000" cy="596739"/>
          </a:xfrm>
          <a:prstGeom prst="rect">
            <a:avLst/>
          </a:prstGeom>
        </p:spPr>
      </p:pic>
      <p:pic>
        <p:nvPicPr>
          <p:cNvPr id="13" name="Afbeelding 12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410108" y="1988499"/>
            <a:ext cx="1152686" cy="400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346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332656"/>
            <a:ext cx="7920000" cy="864096"/>
          </a:xfrm>
        </p:spPr>
        <p:txBody>
          <a:bodyPr/>
          <a:lstStyle/>
          <a:p>
            <a:r>
              <a:rPr lang="nl-NL" dirty="0" smtClean="0">
                <a:solidFill>
                  <a:srgbClr val="0070C0"/>
                </a:solidFill>
              </a:rPr>
              <a:t>1.3.5 Overige richtlijnen verlichting</a:t>
            </a:r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6804248" y="6356350"/>
            <a:ext cx="2133600" cy="365125"/>
          </a:xfrm>
        </p:spPr>
        <p:txBody>
          <a:bodyPr/>
          <a:lstStyle/>
          <a:p>
            <a:pPr algn="r"/>
            <a:fld id="{8CC46285-9D3D-4D58-BDD7-3F9D3FBE469F}" type="datetime1">
              <a:rPr lang="nl-NL" smtClean="0">
                <a:solidFill>
                  <a:srgbClr val="0070C0"/>
                </a:solidFill>
              </a:rPr>
              <a:pPr algn="r"/>
              <a:t>10-6-2021</a:t>
            </a:fld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1475656" y="6356349"/>
            <a:ext cx="4320480" cy="365125"/>
          </a:xfrm>
        </p:spPr>
        <p:txBody>
          <a:bodyPr/>
          <a:lstStyle/>
          <a:p>
            <a:r>
              <a:rPr lang="nl-NL" b="1" dirty="0">
                <a:solidFill>
                  <a:srgbClr val="0070C0"/>
                </a:solidFill>
              </a:rPr>
              <a:t>d</a:t>
            </a:r>
            <a:r>
              <a:rPr lang="nl-NL" b="1" dirty="0" smtClean="0">
                <a:solidFill>
                  <a:srgbClr val="0070C0"/>
                </a:solidFill>
              </a:rPr>
              <a:t>a Vinci college Middenkader Engineering</a:t>
            </a:r>
            <a:endParaRPr lang="nl-NL" b="1" dirty="0">
              <a:solidFill>
                <a:srgbClr val="0070C0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6804248" y="6088211"/>
            <a:ext cx="2133600" cy="365125"/>
          </a:xfrm>
        </p:spPr>
        <p:txBody>
          <a:bodyPr/>
          <a:lstStyle/>
          <a:p>
            <a:fld id="{E0DA6DDE-0033-49FF-BBC5-0D5ABC2DA1E7}" type="slidenum">
              <a:rPr lang="nl-NL" smtClean="0">
                <a:solidFill>
                  <a:srgbClr val="0070C0"/>
                </a:solidFill>
              </a:rPr>
              <a:t>8</a:t>
            </a:fld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10" name="Tijdelijke aanduiding voor inhoud 2"/>
          <p:cNvSpPr>
            <a:spLocks noGrp="1"/>
          </p:cNvSpPr>
          <p:nvPr>
            <p:ph idx="1"/>
          </p:nvPr>
        </p:nvSpPr>
        <p:spPr>
          <a:xfrm>
            <a:off x="611560" y="1484784"/>
            <a:ext cx="8424936" cy="4968552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r>
              <a:rPr lang="nl-NL" sz="1600" dirty="0" smtClean="0">
                <a:solidFill>
                  <a:srgbClr val="0070C0"/>
                </a:solidFill>
              </a:rPr>
              <a:t>Bedieningsschakelaar</a:t>
            </a:r>
            <a:r>
              <a:rPr lang="nl-NL" sz="1600" dirty="0">
                <a:solidFill>
                  <a:srgbClr val="0070C0"/>
                </a:solidFill>
              </a:rPr>
              <a:t>:</a:t>
            </a:r>
          </a:p>
          <a:p>
            <a:pPr marL="482600" lvl="2" indent="-285750"/>
            <a:r>
              <a:rPr lang="nl-NL" sz="1600" dirty="0">
                <a:solidFill>
                  <a:srgbClr val="0070C0"/>
                </a:solidFill>
              </a:rPr>
              <a:t>Meerdere bedieningen op de bedieningsschakelaar, worden als </a:t>
            </a:r>
            <a:r>
              <a:rPr lang="nl-NL" sz="1600" b="1" dirty="0">
                <a:solidFill>
                  <a:srgbClr val="0070C0"/>
                </a:solidFill>
              </a:rPr>
              <a:t>niet</a:t>
            </a:r>
            <a:r>
              <a:rPr lang="nl-NL" sz="1600" dirty="0">
                <a:solidFill>
                  <a:srgbClr val="0070C0"/>
                </a:solidFill>
              </a:rPr>
              <a:t> als dezelfde bedieningsschakelaar gerekend. (serieschakelaar)</a:t>
            </a:r>
          </a:p>
          <a:p>
            <a:pPr marL="0" lvl="1" indent="0">
              <a:buNone/>
            </a:pPr>
            <a:endParaRPr lang="nl-NL" sz="1600" dirty="0">
              <a:solidFill>
                <a:srgbClr val="0070C0"/>
              </a:solidFill>
            </a:endParaRPr>
          </a:p>
          <a:p>
            <a:pPr marL="0" lvl="1" indent="0">
              <a:buNone/>
            </a:pPr>
            <a:r>
              <a:rPr lang="nl-NL" sz="1600" dirty="0">
                <a:solidFill>
                  <a:srgbClr val="0070C0"/>
                </a:solidFill>
              </a:rPr>
              <a:t>Verlichting:</a:t>
            </a:r>
          </a:p>
          <a:p>
            <a:pPr marL="482600" lvl="2" indent="-285750"/>
            <a:r>
              <a:rPr lang="nl-NL" sz="1600" dirty="0" smtClean="0">
                <a:solidFill>
                  <a:srgbClr val="0070C0"/>
                </a:solidFill>
              </a:rPr>
              <a:t>Verplaatsbare </a:t>
            </a:r>
            <a:r>
              <a:rPr lang="nl-NL" sz="1600" dirty="0">
                <a:solidFill>
                  <a:srgbClr val="0070C0"/>
                </a:solidFill>
              </a:rPr>
              <a:t>lampen op een WCD, worden </a:t>
            </a:r>
            <a:r>
              <a:rPr lang="nl-NL" sz="1600" b="1" dirty="0">
                <a:solidFill>
                  <a:srgbClr val="0070C0"/>
                </a:solidFill>
              </a:rPr>
              <a:t>niet</a:t>
            </a:r>
            <a:r>
              <a:rPr lang="nl-NL" sz="1600" dirty="0">
                <a:solidFill>
                  <a:srgbClr val="0070C0"/>
                </a:solidFill>
              </a:rPr>
              <a:t> als verlichtingspunt gerekend. (schemerlamp)</a:t>
            </a:r>
          </a:p>
          <a:p>
            <a:pPr marL="482600" lvl="2" indent="-285750"/>
            <a:r>
              <a:rPr lang="nl-NL" sz="1600" dirty="0">
                <a:solidFill>
                  <a:srgbClr val="0070C0"/>
                </a:solidFill>
              </a:rPr>
              <a:t>Meerdere lampen geschakeld door één bedieningsschakelaar, worden als één verlichtingspunt gerekend. (kroonluchter)</a:t>
            </a:r>
          </a:p>
          <a:p>
            <a:pPr marL="482600" lvl="2" indent="-285750"/>
            <a:r>
              <a:rPr lang="nl-NL" sz="1600" dirty="0">
                <a:solidFill>
                  <a:srgbClr val="0070C0"/>
                </a:solidFill>
              </a:rPr>
              <a:t>Aansluitwaarde 60VA</a:t>
            </a:r>
          </a:p>
        </p:txBody>
      </p:sp>
      <p:pic>
        <p:nvPicPr>
          <p:cNvPr id="2054" name="Picture 6" descr="Lamp met spotjes LED wit modern 4x5W | Myplanetled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4293096"/>
            <a:ext cx="1800000" cy="1200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Vloerlamp Capri M Gold 55cm Ø - Lampentoppers.nl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562" y="4240455"/>
            <a:ext cx="18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Schakelaar kopen? Schakelaars voor verlichting | Praxis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022" y="4893389"/>
            <a:ext cx="1260000" cy="1244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Maryvo Fawo 230V inbouw serie-schakelaar wit - Kampeer groothandel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2501" y="4384822"/>
            <a:ext cx="1260000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hthoek 13"/>
          <p:cNvSpPr/>
          <p:nvPr/>
        </p:nvSpPr>
        <p:spPr>
          <a:xfrm>
            <a:off x="1838393" y="5547438"/>
            <a:ext cx="263726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82600" lvl="2" indent="-285750"/>
            <a:r>
              <a:rPr lang="nl-NL" sz="1600" dirty="0" smtClean="0">
                <a:solidFill>
                  <a:srgbClr val="00B050"/>
                </a:solidFill>
              </a:rPr>
              <a:t>2 bedieningsschakelaars</a:t>
            </a:r>
            <a:endParaRPr lang="nl-NL" sz="1600" dirty="0">
              <a:solidFill>
                <a:srgbClr val="00B050"/>
              </a:solidFill>
            </a:endParaRPr>
          </a:p>
        </p:txBody>
      </p:sp>
      <p:sp>
        <p:nvSpPr>
          <p:cNvPr id="15" name="Rechthoek 14"/>
          <p:cNvSpPr/>
          <p:nvPr/>
        </p:nvSpPr>
        <p:spPr>
          <a:xfrm>
            <a:off x="3543760" y="5958699"/>
            <a:ext cx="312925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82600" lvl="2" indent="-285750"/>
            <a:r>
              <a:rPr lang="nl-NL" sz="1600" dirty="0" smtClean="0">
                <a:solidFill>
                  <a:srgbClr val="FF0000"/>
                </a:solidFill>
              </a:rPr>
              <a:t>Verplaatsbare verlichtingspunt</a:t>
            </a:r>
            <a:endParaRPr lang="nl-NL" sz="1600" dirty="0">
              <a:solidFill>
                <a:srgbClr val="FF0000"/>
              </a:solidFill>
            </a:endParaRPr>
          </a:p>
        </p:txBody>
      </p:sp>
      <p:sp>
        <p:nvSpPr>
          <p:cNvPr id="16" name="Rechthoek 15"/>
          <p:cNvSpPr/>
          <p:nvPr/>
        </p:nvSpPr>
        <p:spPr>
          <a:xfrm>
            <a:off x="6231106" y="4182898"/>
            <a:ext cx="197842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82600" lvl="2" indent="-285750"/>
            <a:r>
              <a:rPr lang="nl-NL" sz="1600" dirty="0" smtClean="0">
                <a:solidFill>
                  <a:srgbClr val="00B050"/>
                </a:solidFill>
              </a:rPr>
              <a:t>1 verlichtingspunt</a:t>
            </a:r>
            <a:endParaRPr lang="nl-NL" sz="1600" dirty="0">
              <a:solidFill>
                <a:srgbClr val="00B050"/>
              </a:solidFill>
            </a:endParaRPr>
          </a:p>
        </p:txBody>
      </p:sp>
      <p:sp>
        <p:nvSpPr>
          <p:cNvPr id="17" name="Rechthoek 16"/>
          <p:cNvSpPr/>
          <p:nvPr/>
        </p:nvSpPr>
        <p:spPr>
          <a:xfrm>
            <a:off x="-87055" y="6126329"/>
            <a:ext cx="253466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82600" lvl="2" indent="-285750"/>
            <a:r>
              <a:rPr lang="nl-NL" sz="1600" dirty="0">
                <a:solidFill>
                  <a:srgbClr val="00B050"/>
                </a:solidFill>
              </a:rPr>
              <a:t>1</a:t>
            </a:r>
            <a:r>
              <a:rPr lang="nl-NL" sz="1600" dirty="0" smtClean="0">
                <a:solidFill>
                  <a:srgbClr val="00B050"/>
                </a:solidFill>
              </a:rPr>
              <a:t> bedieningsschakelaar</a:t>
            </a:r>
            <a:endParaRPr lang="nl-NL" sz="16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6008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332656"/>
            <a:ext cx="7920000" cy="864096"/>
          </a:xfrm>
        </p:spPr>
        <p:txBody>
          <a:bodyPr/>
          <a:lstStyle/>
          <a:p>
            <a:r>
              <a:rPr lang="nl-NL" dirty="0" smtClean="0">
                <a:solidFill>
                  <a:srgbClr val="0070C0"/>
                </a:solidFill>
              </a:rPr>
              <a:t>1.3.6 Overige richtlijnen </a:t>
            </a:r>
            <a:r>
              <a:rPr lang="nl-NL" dirty="0" err="1" smtClean="0">
                <a:solidFill>
                  <a:srgbClr val="0070C0"/>
                </a:solidFill>
              </a:rPr>
              <a:t>WCD’s</a:t>
            </a:r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6804248" y="6356350"/>
            <a:ext cx="2133600" cy="365125"/>
          </a:xfrm>
        </p:spPr>
        <p:txBody>
          <a:bodyPr/>
          <a:lstStyle/>
          <a:p>
            <a:pPr algn="r"/>
            <a:fld id="{8CC46285-9D3D-4D58-BDD7-3F9D3FBE469F}" type="datetime1">
              <a:rPr lang="nl-NL" smtClean="0">
                <a:solidFill>
                  <a:srgbClr val="0070C0"/>
                </a:solidFill>
              </a:rPr>
              <a:pPr algn="r"/>
              <a:t>10-6-2021</a:t>
            </a:fld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1475656" y="6356349"/>
            <a:ext cx="4320480" cy="365125"/>
          </a:xfrm>
        </p:spPr>
        <p:txBody>
          <a:bodyPr/>
          <a:lstStyle/>
          <a:p>
            <a:r>
              <a:rPr lang="nl-NL" b="1" dirty="0">
                <a:solidFill>
                  <a:srgbClr val="0070C0"/>
                </a:solidFill>
              </a:rPr>
              <a:t>d</a:t>
            </a:r>
            <a:r>
              <a:rPr lang="nl-NL" b="1" dirty="0" smtClean="0">
                <a:solidFill>
                  <a:srgbClr val="0070C0"/>
                </a:solidFill>
              </a:rPr>
              <a:t>a Vinci college Middenkader Engineering</a:t>
            </a:r>
            <a:endParaRPr lang="nl-NL" b="1" dirty="0">
              <a:solidFill>
                <a:srgbClr val="0070C0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6804248" y="6088211"/>
            <a:ext cx="2133600" cy="365125"/>
          </a:xfrm>
        </p:spPr>
        <p:txBody>
          <a:bodyPr/>
          <a:lstStyle/>
          <a:p>
            <a:fld id="{E0DA6DDE-0033-49FF-BBC5-0D5ABC2DA1E7}" type="slidenum">
              <a:rPr lang="nl-NL" smtClean="0">
                <a:solidFill>
                  <a:srgbClr val="0070C0"/>
                </a:solidFill>
              </a:rPr>
              <a:t>9</a:t>
            </a:fld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10" name="Tijdelijke aanduiding voor inhoud 2"/>
          <p:cNvSpPr>
            <a:spLocks noGrp="1"/>
          </p:cNvSpPr>
          <p:nvPr>
            <p:ph idx="1"/>
          </p:nvPr>
        </p:nvSpPr>
        <p:spPr>
          <a:xfrm>
            <a:off x="611560" y="1484784"/>
            <a:ext cx="8424936" cy="4968552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r>
              <a:rPr lang="nl-NL" sz="1600" dirty="0">
                <a:solidFill>
                  <a:srgbClr val="0070C0"/>
                </a:solidFill>
              </a:rPr>
              <a:t>WCD:</a:t>
            </a:r>
          </a:p>
          <a:p>
            <a:pPr marL="482600" lvl="2" indent="-285750"/>
            <a:r>
              <a:rPr lang="nl-NL" sz="1600" dirty="0">
                <a:solidFill>
                  <a:srgbClr val="0070C0"/>
                </a:solidFill>
              </a:rPr>
              <a:t>Meervoudige WCD worden als meerdere aansluitpunten gerekend.</a:t>
            </a:r>
          </a:p>
          <a:p>
            <a:pPr marL="482600" lvl="2" indent="-285750"/>
            <a:r>
              <a:rPr lang="nl-NL" sz="1600" dirty="0">
                <a:solidFill>
                  <a:srgbClr val="0070C0"/>
                </a:solidFill>
              </a:rPr>
              <a:t>Aansluitpunten voor vaste toestellen zijn </a:t>
            </a:r>
            <a:r>
              <a:rPr lang="nl-NL" sz="1600" b="1" dirty="0">
                <a:solidFill>
                  <a:srgbClr val="FF0000"/>
                </a:solidFill>
              </a:rPr>
              <a:t>niet</a:t>
            </a:r>
            <a:r>
              <a:rPr lang="nl-NL" sz="1600" dirty="0">
                <a:solidFill>
                  <a:srgbClr val="0070C0"/>
                </a:solidFill>
              </a:rPr>
              <a:t> mee gerekend. (voeding beveiliging</a:t>
            </a:r>
            <a:r>
              <a:rPr lang="nl-NL" sz="1600" dirty="0" smtClean="0">
                <a:solidFill>
                  <a:srgbClr val="0070C0"/>
                </a:solidFill>
              </a:rPr>
              <a:t>)</a:t>
            </a:r>
          </a:p>
          <a:p>
            <a:pPr marL="482600" lvl="2" indent="-285750"/>
            <a:r>
              <a:rPr lang="nl-NL" sz="1600" dirty="0" smtClean="0">
                <a:solidFill>
                  <a:srgbClr val="0070C0"/>
                </a:solidFill>
              </a:rPr>
              <a:t>Verplaatsbare aansluitingen zijn </a:t>
            </a:r>
            <a:r>
              <a:rPr lang="nl-NL" sz="1600" b="1" dirty="0" smtClean="0">
                <a:solidFill>
                  <a:srgbClr val="FF0000"/>
                </a:solidFill>
              </a:rPr>
              <a:t>niet</a:t>
            </a:r>
            <a:r>
              <a:rPr lang="nl-NL" sz="1600" dirty="0" smtClean="0">
                <a:solidFill>
                  <a:srgbClr val="0070C0"/>
                </a:solidFill>
              </a:rPr>
              <a:t> mee gerekend. (verlengdozen)</a:t>
            </a:r>
            <a:endParaRPr lang="nl-NL" sz="1600" dirty="0">
              <a:solidFill>
                <a:srgbClr val="0070C0"/>
              </a:solidFill>
            </a:endParaRPr>
          </a:p>
          <a:p>
            <a:pPr marL="482600" lvl="2" indent="-285750"/>
            <a:r>
              <a:rPr lang="nl-NL" sz="1600" dirty="0">
                <a:solidFill>
                  <a:srgbClr val="0070C0"/>
                </a:solidFill>
              </a:rPr>
              <a:t>Aansluitwaarde 200VA</a:t>
            </a:r>
          </a:p>
          <a:p>
            <a:pPr lvl="1"/>
            <a:endParaRPr lang="nl-NL" dirty="0"/>
          </a:p>
        </p:txBody>
      </p:sp>
      <p:pic>
        <p:nvPicPr>
          <p:cNvPr id="1028" name="Picture 4" descr="Verlengdoos, voor WB en TP/TPH werktafels, SAP/WTR trolleys ...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8963" y="3883328"/>
            <a:ext cx="1800000" cy="1308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EHA wasmachine trekschakelaar universeel 1022GLK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9458" y="2815669"/>
            <a:ext cx="1800000" cy="1800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dubbele Gira wandcontactdoos met randaarde en kinderbeveiliging ...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3804" y="3797960"/>
            <a:ext cx="18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hthoek 2"/>
          <p:cNvSpPr/>
          <p:nvPr/>
        </p:nvSpPr>
        <p:spPr>
          <a:xfrm>
            <a:off x="1838393" y="5547438"/>
            <a:ext cx="176041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82600" lvl="2" indent="-285750"/>
            <a:r>
              <a:rPr lang="nl-NL" sz="1600" dirty="0" smtClean="0">
                <a:solidFill>
                  <a:srgbClr val="00B050"/>
                </a:solidFill>
              </a:rPr>
              <a:t>2 aansluitingen</a:t>
            </a:r>
            <a:endParaRPr lang="nl-NL" sz="1600" dirty="0">
              <a:solidFill>
                <a:srgbClr val="00B050"/>
              </a:solidFill>
            </a:endParaRPr>
          </a:p>
        </p:txBody>
      </p:sp>
      <p:sp>
        <p:nvSpPr>
          <p:cNvPr id="7" name="Rechthoek 6"/>
          <p:cNvSpPr/>
          <p:nvPr/>
        </p:nvSpPr>
        <p:spPr>
          <a:xfrm>
            <a:off x="3907450" y="5295900"/>
            <a:ext cx="274132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82600" lvl="2" indent="-285750"/>
            <a:r>
              <a:rPr lang="nl-NL" sz="1600" dirty="0" smtClean="0">
                <a:solidFill>
                  <a:srgbClr val="FF0000"/>
                </a:solidFill>
              </a:rPr>
              <a:t>Verplaatsbare aansluiting</a:t>
            </a:r>
            <a:endParaRPr lang="nl-NL" sz="1600" dirty="0">
              <a:solidFill>
                <a:srgbClr val="FF0000"/>
              </a:solidFill>
            </a:endParaRPr>
          </a:p>
        </p:txBody>
      </p:sp>
      <p:sp>
        <p:nvSpPr>
          <p:cNvPr id="13" name="Rechthoek 12"/>
          <p:cNvSpPr/>
          <p:nvPr/>
        </p:nvSpPr>
        <p:spPr>
          <a:xfrm>
            <a:off x="6461558" y="4563557"/>
            <a:ext cx="19279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82600" lvl="2" indent="-285750"/>
            <a:r>
              <a:rPr lang="nl-NL" sz="1600" dirty="0" smtClean="0">
                <a:solidFill>
                  <a:srgbClr val="FF0000"/>
                </a:solidFill>
              </a:rPr>
              <a:t>Vaste aansluiting</a:t>
            </a:r>
            <a:endParaRPr lang="nl-NL" sz="1600" dirty="0">
              <a:solidFill>
                <a:srgbClr val="FF0000"/>
              </a:solidFill>
            </a:endParaRPr>
          </a:p>
        </p:txBody>
      </p:sp>
      <p:pic>
        <p:nvPicPr>
          <p:cNvPr id="1034" name="Picture 10" descr="Smart Elektra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371" y="3268682"/>
            <a:ext cx="1260000" cy="1260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hthoek 14"/>
          <p:cNvSpPr/>
          <p:nvPr/>
        </p:nvSpPr>
        <p:spPr>
          <a:xfrm>
            <a:off x="366431" y="4528683"/>
            <a:ext cx="153279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82600" lvl="2" indent="-285750"/>
            <a:r>
              <a:rPr lang="nl-NL" sz="1600" dirty="0">
                <a:solidFill>
                  <a:srgbClr val="00B050"/>
                </a:solidFill>
              </a:rPr>
              <a:t>1</a:t>
            </a:r>
            <a:r>
              <a:rPr lang="nl-NL" sz="1600" dirty="0" smtClean="0">
                <a:solidFill>
                  <a:srgbClr val="00B050"/>
                </a:solidFill>
              </a:rPr>
              <a:t> aansluiting</a:t>
            </a:r>
            <a:endParaRPr lang="nl-NL" sz="16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0563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3dac28c5f51a3360cc3ad7f094d413b0812b93b"/>
</p:tagLst>
</file>

<file path=ppt/theme/theme1.xml><?xml version="1.0" encoding="utf-8"?>
<a:theme xmlns:a="http://schemas.openxmlformats.org/drawingml/2006/main" name="Kantoorthema">
  <a:themeElements>
    <a:clrScheme name="davinci technologie">
      <a:dk1>
        <a:sysClr val="windowText" lastClr="000000"/>
      </a:dk1>
      <a:lt1>
        <a:sysClr val="window" lastClr="FFFFFF"/>
      </a:lt1>
      <a:dk2>
        <a:srgbClr val="8FCEA5"/>
      </a:dk2>
      <a:lt2>
        <a:srgbClr val="39BBA0"/>
      </a:lt2>
      <a:accent1>
        <a:srgbClr val="11597D"/>
      </a:accent1>
      <a:accent2>
        <a:srgbClr val="3991B0"/>
      </a:accent2>
      <a:accent3>
        <a:srgbClr val="E4C1D9"/>
      </a:accent3>
      <a:accent4>
        <a:srgbClr val="39BBA0"/>
      </a:accent4>
      <a:accent5>
        <a:srgbClr val="39BBA0"/>
      </a:accent5>
      <a:accent6>
        <a:srgbClr val="00B29C"/>
      </a:accent6>
      <a:hlink>
        <a:srgbClr val="000000"/>
      </a:hlink>
      <a:folHlink>
        <a:srgbClr val="00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8307</TotalTime>
  <Words>1220</Words>
  <Application>Microsoft Office PowerPoint</Application>
  <PresentationFormat>Diavoorstelling (4:3)</PresentationFormat>
  <Paragraphs>486</Paragraphs>
  <Slides>20</Slides>
  <Notes>17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Cambria Math</vt:lpstr>
      <vt:lpstr>Kantoorthema</vt:lpstr>
      <vt:lpstr>Ontwerpen (huisinstallatie) H1.3-H1.5 Plaatsen van lichtpunten &amp; WCD’s</vt:lpstr>
      <vt:lpstr>Leerdoelen</vt:lpstr>
      <vt:lpstr>Inhoudsopgave</vt:lpstr>
      <vt:lpstr>1.3.1 Inleiding</vt:lpstr>
      <vt:lpstr>1.3.2 Aansluitpunten (1)</vt:lpstr>
      <vt:lpstr>1.3.3 Aansluitpunten (2)</vt:lpstr>
      <vt:lpstr>1.3.4 Aansluitpunten (3)</vt:lpstr>
      <vt:lpstr>1.3.5 Overige richtlijnen verlichting</vt:lpstr>
      <vt:lpstr>1.3.6 Overige richtlijnen WCD’s</vt:lpstr>
      <vt:lpstr>1.4.7 Aantal eindgroepen</vt:lpstr>
      <vt:lpstr>1.4.8 Belasting eindgroep</vt:lpstr>
      <vt:lpstr>1.5.9 Voldoende aansluitpunten</vt:lpstr>
      <vt:lpstr>1.5.10 Soorten lichtpunten</vt:lpstr>
      <vt:lpstr>1.5.11 Lichtpunten per ruimte (1)</vt:lpstr>
      <vt:lpstr>1.5.12 Lichtpunten per ruimte (2)</vt:lpstr>
      <vt:lpstr>1.5.13 Bedieningsschakelaars</vt:lpstr>
      <vt:lpstr>1.5.14 Wandcontactdozen per ruimte (1)</vt:lpstr>
      <vt:lpstr>1.5.15 Wandcontactdozen per ruimte (2)</vt:lpstr>
      <vt:lpstr>1.16 Vragen</vt:lpstr>
      <vt:lpstr>1.17 Verwerking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 Vinci College</dc:title>
  <dc:creator>www.de-presentatie-architect.nl</dc:creator>
  <cp:lastModifiedBy>Peter van der Linden</cp:lastModifiedBy>
  <cp:revision>451</cp:revision>
  <dcterms:created xsi:type="dcterms:W3CDTF">2013-07-30T14:35:54Z</dcterms:created>
  <dcterms:modified xsi:type="dcterms:W3CDTF">2021-06-10T12:55:11Z</dcterms:modified>
</cp:coreProperties>
</file>