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70" r:id="rId2"/>
    <p:sldId id="274" r:id="rId3"/>
    <p:sldId id="272" r:id="rId4"/>
    <p:sldId id="283" r:id="rId5"/>
    <p:sldId id="316" r:id="rId6"/>
    <p:sldId id="317" r:id="rId7"/>
    <p:sldId id="318" r:id="rId8"/>
    <p:sldId id="284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277" r:id="rId24"/>
  </p:sldIdLst>
  <p:sldSz cx="9144000" cy="6858000" type="screen4x3"/>
  <p:notesSz cx="6858000" cy="9144000"/>
  <p:custDataLst>
    <p:tags r:id="rId2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B1"/>
    <a:srgbClr val="3991B0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howGuides="1">
      <p:cViewPr>
        <p:scale>
          <a:sx n="80" d="100"/>
          <a:sy n="80" d="100"/>
        </p:scale>
        <p:origin x="1570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889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71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72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963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213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575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237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074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58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1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29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41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14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031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69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89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08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emf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1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hyperlink" Target="https://youtu.be/5lBikWtAAgQ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chtschakelingen : Herhaling en inzicht | Halogeenlamp, Tip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9" b="14763"/>
          <a:stretch/>
        </p:blipFill>
        <p:spPr bwMode="auto">
          <a:xfrm>
            <a:off x="1" y="908720"/>
            <a:ext cx="918051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(Huisinstallatie)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H1.6 Lichtschakelingen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1.6.7 Serieschakeling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/>
              <a:t>Twee verlichtingspunten worden onafhankelijk bediend </a:t>
            </a:r>
            <a:endParaRPr lang="nl-NL" sz="1600" dirty="0" smtClean="0"/>
          </a:p>
          <a:p>
            <a:r>
              <a:rPr lang="nl-NL" sz="1600" dirty="0" smtClean="0"/>
              <a:t>door </a:t>
            </a:r>
            <a:r>
              <a:rPr lang="nl-NL" sz="1600" dirty="0"/>
              <a:t>één bedieningsschakelaar.</a:t>
            </a:r>
          </a:p>
          <a:p>
            <a:endParaRPr lang="nl-NL" sz="1600" dirty="0"/>
          </a:p>
          <a:p>
            <a:r>
              <a:rPr lang="nl-NL" sz="1600" dirty="0"/>
              <a:t>Toepassing: Woonkamer, schuur</a:t>
            </a:r>
          </a:p>
          <a:p>
            <a:endParaRPr lang="nl-NL" sz="16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23917" t="6819" r="49385" b="22909"/>
          <a:stretch/>
        </p:blipFill>
        <p:spPr>
          <a:xfrm>
            <a:off x="3131840" y="3356992"/>
            <a:ext cx="2468571" cy="2520000"/>
          </a:xfrm>
          <a:prstGeom prst="rect">
            <a:avLst/>
          </a:prstGeom>
        </p:spPr>
      </p:pic>
      <p:pic>
        <p:nvPicPr>
          <p:cNvPr id="8" name="Picture 2" descr="http://www.gira.com/produkte/abbildungen/zoom1/000171_133243776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75" y="31298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static.webshopapp.com/shops/022724/files/018323359/170-01500-serieschakelaa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89" y="1196752"/>
            <a:ext cx="192857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3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775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1.6.8 Wisselschakeling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/>
              <a:t>Eén verlichtingspunt wordt bediend door twee </a:t>
            </a:r>
            <a:r>
              <a:rPr lang="nl-NL" sz="1600" dirty="0" smtClean="0"/>
              <a:t>bedienings-</a:t>
            </a:r>
          </a:p>
          <a:p>
            <a:r>
              <a:rPr lang="nl-NL" sz="1600" dirty="0" smtClean="0"/>
              <a:t>schakelaars</a:t>
            </a:r>
            <a:r>
              <a:rPr lang="nl-NL" sz="1600" dirty="0"/>
              <a:t>.</a:t>
            </a:r>
          </a:p>
          <a:p>
            <a:endParaRPr lang="nl-NL" sz="1600" dirty="0"/>
          </a:p>
          <a:p>
            <a:r>
              <a:rPr lang="nl-NL" sz="1600" dirty="0"/>
              <a:t>Toepassing: Trappengat, gang</a:t>
            </a:r>
          </a:p>
        </p:txBody>
      </p:sp>
      <p:pic>
        <p:nvPicPr>
          <p:cNvPr id="7" name="Picture 2" descr="http://elektronicaweb.com/wp-content/uploads/wisselschakelaa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17" y="1196752"/>
            <a:ext cx="17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elix.be.nessa.globulebleu.com/media/catalog/images/12594B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43" y="2996752"/>
            <a:ext cx="177446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5"/>
          <a:srcRect l="61681" t="19883" r="18852" b="29922"/>
          <a:stretch/>
        </p:blipFill>
        <p:spPr>
          <a:xfrm>
            <a:off x="2843808" y="3568210"/>
            <a:ext cx="252000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1.6.9 Alternatieve wisselschakeling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Eén verlichtingspunt wordt bediend </a:t>
            </a:r>
            <a:r>
              <a:rPr lang="nl-NL" sz="1600" dirty="0" smtClean="0">
                <a:solidFill>
                  <a:srgbClr val="0070C0"/>
                </a:solidFill>
              </a:rPr>
              <a:t>door 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twee </a:t>
            </a:r>
            <a:r>
              <a:rPr lang="nl-NL" sz="1600" dirty="0">
                <a:solidFill>
                  <a:srgbClr val="0070C0"/>
                </a:solidFill>
              </a:rPr>
              <a:t>bedieningsschakelaars.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Reductie van aantal draden, </a:t>
            </a:r>
            <a:r>
              <a:rPr lang="nl-NL" sz="1600" dirty="0" smtClean="0">
                <a:solidFill>
                  <a:srgbClr val="0070C0"/>
                </a:solidFill>
              </a:rPr>
              <a:t>waardoor de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combinatie </a:t>
            </a:r>
            <a:r>
              <a:rPr lang="nl-NL" sz="1600" dirty="0">
                <a:solidFill>
                  <a:srgbClr val="0070C0"/>
                </a:solidFill>
              </a:rPr>
              <a:t>met WCD nu </a:t>
            </a:r>
            <a:r>
              <a:rPr lang="nl-NL" sz="1600" dirty="0" smtClean="0">
                <a:solidFill>
                  <a:srgbClr val="0070C0"/>
                </a:solidFill>
              </a:rPr>
              <a:t>mogelijk is.</a:t>
            </a:r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Trappengat </a:t>
            </a:r>
            <a:r>
              <a:rPr lang="nl-NL" sz="1600" dirty="0">
                <a:solidFill>
                  <a:srgbClr val="0070C0"/>
                </a:solidFill>
              </a:rPr>
              <a:t>met WCD aansluiting</a:t>
            </a:r>
          </a:p>
        </p:txBody>
      </p:sp>
      <p:pic>
        <p:nvPicPr>
          <p:cNvPr id="7" name="Picture 2" descr="http://www.elix.be.nessa.globulebleu.com/media/catalog/images/12594B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93" y="3033839"/>
            <a:ext cx="177446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hollandlamp.nl/64191-thickbox/gira-wandcontactdoos-ra-zwg-opbouw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9" t="22321" r="21461" b="22240"/>
          <a:stretch/>
        </p:blipFill>
        <p:spPr bwMode="auto">
          <a:xfrm>
            <a:off x="4742210" y="3020567"/>
            <a:ext cx="188181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elektronicaweb.com/wp-content/uploads/wisselschakelaa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26" y="1233839"/>
            <a:ext cx="17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riksgewijs.nl/wp-content/uploads/2015/04/wandcontact-montage-met-randaarde-7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D5DED9"/>
              </a:clrFrom>
              <a:clrTo>
                <a:srgbClr val="D5DE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8" t="27265" r="19362" b="10851"/>
          <a:stretch/>
        </p:blipFill>
        <p:spPr bwMode="auto">
          <a:xfrm>
            <a:off x="4824028" y="1625629"/>
            <a:ext cx="1800000" cy="10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7"/>
          <a:srcRect l="36095" t="21317" r="44994" b="31356"/>
          <a:stretch/>
        </p:blipFill>
        <p:spPr>
          <a:xfrm>
            <a:off x="1564157" y="3996483"/>
            <a:ext cx="259636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1.6.10 Kruisschakeling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Eén verlichtingspunt wordt bediend door drie of meer </a:t>
            </a:r>
            <a:endParaRPr lang="nl-NL" sz="1600" dirty="0" smtClean="0">
              <a:solidFill>
                <a:srgbClr val="0070C0"/>
              </a:solidFill>
            </a:endParaRPr>
          </a:p>
          <a:p>
            <a:r>
              <a:rPr lang="nl-NL" sz="1600" dirty="0" smtClean="0">
                <a:solidFill>
                  <a:srgbClr val="0070C0"/>
                </a:solidFill>
              </a:rPr>
              <a:t>bedieningsschakelaars</a:t>
            </a:r>
            <a:r>
              <a:rPr lang="nl-NL" sz="1600" dirty="0">
                <a:solidFill>
                  <a:srgbClr val="0070C0"/>
                </a:solidFill>
              </a:rPr>
              <a:t>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Eerste bedieningsschakelaar is een wisselschakelaar.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Laatste bedieningsschakelaar is een wisselschakelaar.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Alle tussen liggende </a:t>
            </a:r>
            <a:r>
              <a:rPr lang="nl-NL" sz="1600" dirty="0" smtClean="0">
                <a:solidFill>
                  <a:srgbClr val="0070C0"/>
                </a:solidFill>
              </a:rPr>
              <a:t>bedieningsschakelaars </a:t>
            </a:r>
            <a:r>
              <a:rPr lang="nl-NL" sz="1600" dirty="0">
                <a:solidFill>
                  <a:srgbClr val="0070C0"/>
                </a:solidFill>
              </a:rPr>
              <a:t>zijn kruisschakelaars. 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Hal</a:t>
            </a: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woonkamer</a:t>
            </a:r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7" name="Picture 2" descr="http://www.elix.be.nessa.globulebleu.com/media/catalog/images/12594B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22" y="2995705"/>
            <a:ext cx="177446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2281" y="1243562"/>
            <a:ext cx="1809279" cy="18000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5"/>
          <a:srcRect l="37823" t="16858" r="41041" b="28645"/>
          <a:stretch/>
        </p:blipFill>
        <p:spPr>
          <a:xfrm>
            <a:off x="3131840" y="3875241"/>
            <a:ext cx="25199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1.6.11 Dimmerschakeling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Eén van de bedieningsschakelaar regelt de lichtsterkte.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Spanning wordt traploos geregeld van 0-230V.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Enkelpolige schakelaar: draaien = dimmen 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Wisselschakelaar: drukken = aan/uit, draaien = dimmen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Sfeerverlichting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35539" t="11278" r="36651" b="12713"/>
          <a:stretch/>
        </p:blipFill>
        <p:spPr>
          <a:xfrm>
            <a:off x="3203847" y="3861048"/>
            <a:ext cx="2377360" cy="2520000"/>
          </a:xfrm>
          <a:prstGeom prst="rect">
            <a:avLst/>
          </a:prstGeom>
        </p:spPr>
      </p:pic>
      <p:pic>
        <p:nvPicPr>
          <p:cNvPr id="11" name="Picture 2" descr="http://www.lampen-winkel.nl/cat/custom/images/items/thumb325/ETH/dimmer_led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9461" r="15688" b="13777"/>
          <a:stretch/>
        </p:blipFill>
        <p:spPr bwMode="auto">
          <a:xfrm>
            <a:off x="6786105" y="3046640"/>
            <a:ext cx="169091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firstlight.nl/_clientfiles/artikelen/medium/Jung%20243EX%20dimme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60" y="105273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4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1.6.12 Trappenhuis automaat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Impuls bedieningen activeren een vertragingselement.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Intern contact wordt mechanisch of elektronisch geactiveerd.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Intern contact wordt bekrachtigd tussen 0-5min (instelbaar).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Centrale bekrachtiging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Trappenhuis 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Galerij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982" t="11278" r="26083" b="27054"/>
          <a:stretch/>
        </p:blipFill>
        <p:spPr>
          <a:xfrm>
            <a:off x="2339752" y="3933572"/>
            <a:ext cx="4102327" cy="2520000"/>
          </a:xfrm>
          <a:prstGeom prst="rect">
            <a:avLst/>
          </a:prstGeom>
        </p:spPr>
      </p:pic>
      <p:pic>
        <p:nvPicPr>
          <p:cNvPr id="8" name="Picture 2" descr="http://umis-n.com.ua/images/stories/Theben/image.product.detail.lightbox_IM000024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242541"/>
            <a:ext cx="1988747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1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1.6.13 Drukknop tijdschakeling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Impuls bedieningen met tijdvertraging activeren verlichtingspunten.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Impuls bedieningsschakelaar wordt door bediening geactiveerd.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De zuiger is een mechanisch aangestuurde vertraging.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De zuiger bekrachtigd tussen 0-5min (niet instelbaar).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Decentrale bekrachtiging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Toepassing</a:t>
            </a:r>
            <a:r>
              <a:rPr lang="nl-NL" sz="1600" dirty="0">
                <a:solidFill>
                  <a:srgbClr val="0070C0"/>
                </a:solidFill>
              </a:rPr>
              <a:t>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Trappenhuis 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Galerij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1089" t="8410" r="44994" b="35659"/>
          <a:stretch/>
        </p:blipFill>
        <p:spPr>
          <a:xfrm>
            <a:off x="2915816" y="3412160"/>
            <a:ext cx="2976924" cy="2700000"/>
          </a:xfrm>
          <a:prstGeom prst="rect">
            <a:avLst/>
          </a:prstGeom>
        </p:spPr>
      </p:pic>
      <p:pic>
        <p:nvPicPr>
          <p:cNvPr id="8" name="Picture 2" descr="http://hollandlamp.nl/18832-thickbox/peha-opbouw-dimmer-60-500w-h406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9" t="24841" r="22722" b="24759"/>
          <a:stretch/>
        </p:blipFill>
        <p:spPr bwMode="auto">
          <a:xfrm>
            <a:off x="6660232" y="1646389"/>
            <a:ext cx="1935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Rechte verbindingslijn met pijl 8"/>
          <p:cNvCxnSpPr/>
          <p:nvPr/>
        </p:nvCxnSpPr>
        <p:spPr>
          <a:xfrm flipH="1" flipV="1">
            <a:off x="7912939" y="2780928"/>
            <a:ext cx="614956" cy="58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1.6.14 Elektronische tijdschakeling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Impuls bedieningen activeren een tijdrelais / timer.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Intern contact elektronisch geactiveerd.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Intern contact wordt bekrachtigd tussen 0-8uur (instelbaar).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Dimmen van verlichting als waarschuwing 0-15min (instelbaar).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Centrale bekrachtiging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Trappenhuis 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Galerij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26639" t="14147" r="39432" b="31356"/>
          <a:stretch/>
        </p:blipFill>
        <p:spPr>
          <a:xfrm>
            <a:off x="2352991" y="3692333"/>
            <a:ext cx="4045265" cy="2520000"/>
          </a:xfrm>
          <a:prstGeom prst="rect">
            <a:avLst/>
          </a:prstGeom>
        </p:spPr>
      </p:pic>
      <p:pic>
        <p:nvPicPr>
          <p:cNvPr id="8" name="Picture 2" descr="https://www.vekto.nl/images/big/crouzet-emar7-emar9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88" y="126906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1.6.15 Tijdschakelklokschakeling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Verlichting lang laten branden of problemen bij in- of uitschakelen (TL).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Schakelcontacten verkrijgbaar in 10A, 16A, 20A</a:t>
            </a:r>
          </a:p>
          <a:p>
            <a:r>
              <a:rPr lang="nl-NL" sz="1600" dirty="0">
                <a:solidFill>
                  <a:srgbClr val="0070C0"/>
                </a:solidFill>
              </a:rPr>
              <a:t>Mechanisch uurwerk (elektromotor)</a:t>
            </a:r>
          </a:p>
          <a:p>
            <a:r>
              <a:rPr lang="nl-NL" sz="1600" dirty="0">
                <a:solidFill>
                  <a:srgbClr val="0070C0"/>
                </a:solidFill>
              </a:rPr>
              <a:t>Elektronisch uurwerk (IC, µC)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Uitgang </a:t>
            </a:r>
            <a:r>
              <a:rPr lang="nl-NL" sz="1600" dirty="0">
                <a:solidFill>
                  <a:srgbClr val="0070C0"/>
                </a:solidFill>
              </a:rPr>
              <a:t>reserve (batterij)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Buitenverlichting 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</a:t>
            </a:r>
            <a:r>
              <a:rPr lang="nl-NL" sz="1600" dirty="0" smtClean="0">
                <a:solidFill>
                  <a:srgbClr val="0070C0"/>
                </a:solidFill>
              </a:rPr>
              <a:t>proei </a:t>
            </a:r>
            <a:r>
              <a:rPr lang="nl-NL" sz="1600" dirty="0">
                <a:solidFill>
                  <a:srgbClr val="0070C0"/>
                </a:solidFill>
              </a:rPr>
              <a:t>installatie</a:t>
            </a:r>
          </a:p>
        </p:txBody>
      </p:sp>
      <p:pic>
        <p:nvPicPr>
          <p:cNvPr id="7" name="Picture 2" descr="http://csimg.koopkeus.nl/srv/NL/29023590116750480000/T/340x340/C/FFFFFF/url/digitale-tijdschakelklok-voo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1" y="2012447"/>
            <a:ext cx="2699999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4"/>
          <a:srcRect l="22189" t="12713" r="30533" b="12713"/>
          <a:stretch/>
        </p:blipFill>
        <p:spPr>
          <a:xfrm>
            <a:off x="2267744" y="3599398"/>
            <a:ext cx="411923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1.6.16 Impulsschakeling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Impuls bedieningen activeren een </a:t>
            </a:r>
            <a:r>
              <a:rPr lang="nl-NL" sz="1600" dirty="0" err="1">
                <a:solidFill>
                  <a:srgbClr val="0070C0"/>
                </a:solidFill>
              </a:rPr>
              <a:t>toggle</a:t>
            </a:r>
            <a:r>
              <a:rPr lang="nl-NL" sz="1600" dirty="0">
                <a:solidFill>
                  <a:srgbClr val="0070C0"/>
                </a:solidFill>
              </a:rPr>
              <a:t>-relais.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Intern contact schakelt wanneer impuls bediening wordt bediend.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Relais onthoud status van intern contact. (geheugenfunctie)</a:t>
            </a:r>
          </a:p>
          <a:p>
            <a:r>
              <a:rPr lang="nl-NL" sz="1600" dirty="0">
                <a:solidFill>
                  <a:srgbClr val="0070C0"/>
                </a:solidFill>
              </a:rPr>
              <a:t>Centrale bekrachtiging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I</a:t>
            </a:r>
            <a:r>
              <a:rPr lang="nl-NL" sz="1600" dirty="0" smtClean="0">
                <a:solidFill>
                  <a:srgbClr val="0070C0"/>
                </a:solidFill>
              </a:rPr>
              <a:t>ndustriële toepassingen	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10508" t="4108" r="46107" b="27053"/>
          <a:stretch/>
        </p:blipFill>
        <p:spPr>
          <a:xfrm>
            <a:off x="2205191" y="3836349"/>
            <a:ext cx="4095001" cy="2520000"/>
          </a:xfrm>
          <a:prstGeom prst="rect">
            <a:avLst/>
          </a:prstGeom>
        </p:spPr>
      </p:pic>
      <p:pic>
        <p:nvPicPr>
          <p:cNvPr id="8" name="Picture 2" descr="http://www.attr.com/crm-91h-m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70" y="1206058"/>
            <a:ext cx="1584506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4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 de werking van verschillende lichtschakelingen uit te leggen.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verschillende lichtschakelingen te herkennen.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symbolen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lichtschakelingen te lezen.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1.6.17 Schemerschakeling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Lichtsensor meet lichtsterkte en activeert het relais.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Lichtsensor bestaat uit een fotodiode.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Lichtsensor schakelt in tussen 2-20.000Lux (instelbaar)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Schakelen gebeurt vertraagt, voorkomt dender. 30-60sec.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Buitenverlichting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22745" t="8410" r="39432" b="31356"/>
          <a:stretch/>
        </p:blipFill>
        <p:spPr>
          <a:xfrm>
            <a:off x="2627784" y="4052333"/>
            <a:ext cx="3497143" cy="2160000"/>
          </a:xfrm>
          <a:prstGeom prst="rect">
            <a:avLst/>
          </a:prstGeom>
        </p:spPr>
      </p:pic>
      <p:pic>
        <p:nvPicPr>
          <p:cNvPr id="8" name="Picture 4" descr="http://www.elektrade.nl/media/article_media/010100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5"/>
          <a:stretch/>
        </p:blipFill>
        <p:spPr bwMode="auto">
          <a:xfrm>
            <a:off x="5652120" y="1340768"/>
            <a:ext cx="3096344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1.6.18 Bewegingsschakeling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Bewegingsdetector detecteert beweging en activeert het relais.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Bewegingsdetector bestaat uit een Infrarood-detector.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Bewegingsdetector schakelt intern contact voor 0-30min (instelbaar)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Afschermen van bewegingsdetector bepaald het bereik (instelbaar)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Buitenverlichting 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Inbraakpreventie 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L</a:t>
            </a:r>
            <a:r>
              <a:rPr lang="nl-NL" sz="1600" dirty="0" smtClean="0">
                <a:solidFill>
                  <a:srgbClr val="0070C0"/>
                </a:solidFill>
              </a:rPr>
              <a:t>aad-</a:t>
            </a:r>
            <a:r>
              <a:rPr lang="nl-NL" sz="1600" dirty="0">
                <a:solidFill>
                  <a:srgbClr val="0070C0"/>
                </a:solidFill>
              </a:rPr>
              <a:t>&amp;losplaats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16627" t="6976" r="46663" b="32790"/>
          <a:stretch/>
        </p:blipFill>
        <p:spPr>
          <a:xfrm>
            <a:off x="2591559" y="3812869"/>
            <a:ext cx="3960001" cy="2520000"/>
          </a:xfrm>
          <a:prstGeom prst="rect">
            <a:avLst/>
          </a:prstGeom>
        </p:spPr>
      </p:pic>
      <p:pic>
        <p:nvPicPr>
          <p:cNvPr id="8" name="Picture 2" descr="http://securitycenter-waalwijk.nl/sites/default/files/draadloze-bewegingsmelder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837" y="2204864"/>
            <a:ext cx="215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1.6.19 Vragen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Waarom wordt er bij de enkelpolige schakeling een wisselschakelaar gebruikt.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Onder welk type schakeling valt een geschakelde </a:t>
            </a:r>
            <a:r>
              <a:rPr lang="nl-NL" sz="1600" dirty="0" err="1">
                <a:solidFill>
                  <a:srgbClr val="0070C0"/>
                </a:solidFill>
              </a:rPr>
              <a:t>perilex</a:t>
            </a:r>
            <a:r>
              <a:rPr lang="nl-NL" sz="1600" dirty="0">
                <a:solidFill>
                  <a:srgbClr val="0070C0"/>
                </a:solidFill>
              </a:rPr>
              <a:t> aansluiting.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Wat is het voordeel van een alternatieve wisselschakeling.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Wat is het kenmerk van een kruisschakeling.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Teken een enkelpolige dimmerschakeling.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Van welke trappenhuis schakeling is de bedieningsschakelaar instelbaar.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Teken de impuls schakeling.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Wat is het verschil tussen de tijdschakelklok en de elektronische tijdschakelaar.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Teken de bewegingsschakeling.</a:t>
            </a:r>
          </a:p>
        </p:txBody>
      </p:sp>
    </p:spTree>
    <p:extLst>
      <p:ext uri="{BB962C8B-B14F-4D97-AF65-F5344CB8AC3E}">
        <p14:creationId xmlns:p14="http://schemas.microsoft.com/office/powerpoint/2010/main" val="1328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1.6.20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18 t/m 22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Oefenopdracht 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Teken de schakelaars,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lichtpunten en </a:t>
            </a:r>
            <a:r>
              <a:rPr lang="nl-NL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WCD’s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1-fase woning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woning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23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5236690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 – 1.6.4 Installatiedraden in leiding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1.6.5 Enkelpolige 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1.6.6 Meerpolige 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1.6.7 Serie 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1.6.8 Wisselschakeling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1.6.9 Alternatieve wisselschakeling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1.6.10 Kruisschakeling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1.6.11 Dimmerschakeling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1.6.12 Trappenhuisautomaat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1.6.13 Drukknop tijdschakeling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1.6.14 Elektronische tijdschakeling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1.6.15 Tijdklokschakeling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1.6.16 Impulsschakeling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1.6.17 Schemerschakeling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1.6.18 Bewegingsschakeling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1.6.19 Vragen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1.6.20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24936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1.6.1 Installatiedraden in leiding (kleur codering)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45353"/>
              </p:ext>
            </p:extLst>
          </p:nvPr>
        </p:nvGraphicFramePr>
        <p:xfrm>
          <a:off x="792000" y="1427480"/>
          <a:ext cx="7200000" cy="20015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352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Omschrijving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Label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Kleur </a:t>
                      </a:r>
                    </a:p>
                    <a:p>
                      <a:pPr algn="ctr"/>
                      <a:r>
                        <a:rPr lang="nl-NL" sz="1400" dirty="0" smtClean="0"/>
                        <a:t>oud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Kleur</a:t>
                      </a:r>
                      <a:endParaRPr lang="nl-NL" sz="1400" dirty="0"/>
                    </a:p>
                    <a:p>
                      <a:pPr algn="ctr"/>
                      <a:r>
                        <a:rPr lang="nl-NL" sz="1400" dirty="0" smtClean="0"/>
                        <a:t>Nieuw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Doorsnede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Fase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Groen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Bruin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2,5mm²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Nul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Blauw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2,5mm²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err="1" smtClean="0"/>
                        <a:t>Beschermingdraad</a:t>
                      </a: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PE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Grijs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Geel/Groen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2,5mm²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Schakeldraad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Zwart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Zwart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1,5mm²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2" descr="http://cv-shop.nl/media/catalog/category/Installatiedraad-VD-draad-300x29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00" y="3429000"/>
            <a:ext cx="2700000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1.6.2 Installatiedraden in leiding (aantallen)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70709"/>
              </p:ext>
            </p:extLst>
          </p:nvPr>
        </p:nvGraphicFramePr>
        <p:xfrm>
          <a:off x="900002" y="1141184"/>
          <a:ext cx="7345693" cy="50241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55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Vulfactor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Kern doorsnede</a:t>
                      </a:r>
                      <a:endParaRPr lang="nl-NL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Aantal</a:t>
                      </a:r>
                      <a:r>
                        <a:rPr lang="nl-NL" sz="1400" baseline="0" dirty="0" smtClean="0"/>
                        <a:t> draden per buis</a:t>
                      </a:r>
                      <a:endParaRPr lang="nl-NL" sz="1400" dirty="0" smtClean="0"/>
                    </a:p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Diameter van de starre buis (flexibele buis)</a:t>
                      </a:r>
                    </a:p>
                    <a:p>
                      <a:pPr algn="ctr"/>
                      <a:r>
                        <a:rPr lang="nl-NL" sz="1400" dirty="0" smtClean="0"/>
                        <a:t>16          19          25          32          38          50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30%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1,5mm²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6(5)*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8(7)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2,5mm²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4(3)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6(5)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3(2)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5(4)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6mm²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2(2)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4(3)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5(5)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10mm²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2(1)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3(3)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(5)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nl-NL" sz="1400" dirty="0" smtClean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16mm²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3(2)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5(4)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25mm²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3(3)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35mm²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2(2)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50mm²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70mm²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95mm²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51387" y="6230386"/>
            <a:ext cx="48074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>
                <a:solidFill>
                  <a:srgbClr val="FF0000"/>
                </a:solidFill>
              </a:rPr>
              <a:t>*</a:t>
            </a:r>
            <a:r>
              <a:rPr lang="nl-NL" sz="1400" dirty="0">
                <a:solidFill>
                  <a:srgbClr val="FF0000"/>
                </a:solidFill>
              </a:rPr>
              <a:t>Let op, gewijzigd nieuwe </a:t>
            </a:r>
            <a:r>
              <a:rPr lang="nl-NL" sz="1400" dirty="0" smtClean="0">
                <a:solidFill>
                  <a:srgbClr val="FF0000"/>
                </a:solidFill>
              </a:rPr>
              <a:t>NEN1010 van 2012 uitgave 2014</a:t>
            </a:r>
            <a:endParaRPr lang="nl-N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1.6.3 Installatiedraden in leiding  (vulfactor)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71600" y="1369691"/>
            <a:ext cx="77152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5.3 Draden in buis (combinaties)</a:t>
            </a:r>
            <a:endParaRPr lang="nl-NL" dirty="0"/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88429"/>
              </p:ext>
            </p:extLst>
          </p:nvPr>
        </p:nvGraphicFramePr>
        <p:xfrm>
          <a:off x="898713" y="1196752"/>
          <a:ext cx="7345693" cy="50241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55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Vulfactor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Kern doorsnede</a:t>
                      </a:r>
                      <a:endParaRPr lang="nl-NL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Aantal combinaties</a:t>
                      </a:r>
                      <a:r>
                        <a:rPr lang="nl-NL" sz="1400" baseline="0" dirty="0" smtClean="0"/>
                        <a:t> per buis</a:t>
                      </a:r>
                      <a:endParaRPr lang="nl-NL" sz="1400" dirty="0" smtClean="0"/>
                    </a:p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Diameter van de buis</a:t>
                      </a:r>
                      <a:r>
                        <a:rPr lang="nl-NL" sz="1400" baseline="0" dirty="0" smtClean="0"/>
                        <a:t> (starre buis</a:t>
                      </a:r>
                      <a:r>
                        <a:rPr lang="nl-NL" sz="1400" dirty="0" smtClean="0"/>
                        <a:t>)</a:t>
                      </a:r>
                    </a:p>
                    <a:p>
                      <a:pPr algn="ctr"/>
                      <a:r>
                        <a:rPr lang="nl-NL" sz="1400" dirty="0" smtClean="0"/>
                        <a:t>16          16          16          19          19          19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30%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1,5mm²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nl-NL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nl-NL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nl-NL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nl-NL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2,5mm²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  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nl-NL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NL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nl-NL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/>
                        <a:t>7</a:t>
                      </a:r>
                      <a:endParaRPr lang="nl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6mm²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10mm²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nl-NL" sz="1400" dirty="0" smtClean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16mm²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25mm²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35mm²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50mm²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70mm²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95mm²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Ovaal 10"/>
          <p:cNvSpPr/>
          <p:nvPr/>
        </p:nvSpPr>
        <p:spPr>
          <a:xfrm>
            <a:off x="4283968" y="2060848"/>
            <a:ext cx="3600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/>
          <p:cNvSpPr/>
          <p:nvPr/>
        </p:nvSpPr>
        <p:spPr>
          <a:xfrm>
            <a:off x="5678636" y="2050028"/>
            <a:ext cx="360040" cy="3821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/>
          <p:cNvSpPr/>
          <p:nvPr/>
        </p:nvSpPr>
        <p:spPr>
          <a:xfrm>
            <a:off x="4981302" y="2050029"/>
            <a:ext cx="360040" cy="79208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/>
          <p:cNvSpPr/>
          <p:nvPr/>
        </p:nvSpPr>
        <p:spPr>
          <a:xfrm>
            <a:off x="5678636" y="2446073"/>
            <a:ext cx="360040" cy="382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/>
          <p:cNvSpPr/>
          <p:nvPr/>
        </p:nvSpPr>
        <p:spPr>
          <a:xfrm>
            <a:off x="6345684" y="2036117"/>
            <a:ext cx="3600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>
            <a:off x="7740352" y="2025297"/>
            <a:ext cx="360040" cy="3821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/>
          <p:cNvSpPr/>
          <p:nvPr/>
        </p:nvSpPr>
        <p:spPr>
          <a:xfrm>
            <a:off x="7043018" y="2025298"/>
            <a:ext cx="360040" cy="79208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/>
          <p:cNvSpPr/>
          <p:nvPr/>
        </p:nvSpPr>
        <p:spPr>
          <a:xfrm>
            <a:off x="7740352" y="2421342"/>
            <a:ext cx="360040" cy="382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8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1.6.4 Installatiedraden in leiding (bevestiging)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Starre kunststof buis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Flexibele kunststof buis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Stalen </a:t>
            </a:r>
            <a:r>
              <a:rPr lang="nl-NL" sz="1600" dirty="0" smtClean="0">
                <a:solidFill>
                  <a:srgbClr val="0070C0"/>
                </a:solidFill>
              </a:rPr>
              <a:t>buis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S-bocht</a:t>
            </a:r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3957" y="2423713"/>
            <a:ext cx="3600000" cy="289076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7478" y="1289222"/>
            <a:ext cx="3600000" cy="2760699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7995522" y="1535231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Max. 4</a:t>
            </a:r>
            <a:endParaRPr lang="nl-NL" sz="14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025" y="4859720"/>
            <a:ext cx="720000" cy="1449600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2611095" y="5365561"/>
            <a:ext cx="5866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 bocht</a:t>
            </a:r>
            <a:endParaRPr lang="nl-NL" sz="1400" dirty="0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5807213" y="1415601"/>
            <a:ext cx="420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7092280" y="1407515"/>
            <a:ext cx="442480" cy="8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V="1">
            <a:off x="6228184" y="1407515"/>
            <a:ext cx="875773" cy="8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8340633" y="2211931"/>
            <a:ext cx="6696" cy="35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8340633" y="2562137"/>
            <a:ext cx="0" cy="941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6722444" y="2817541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Max. 4</a:t>
            </a:r>
            <a:endParaRPr lang="nl-NL" sz="1400" dirty="0"/>
          </a:p>
        </p:txBody>
      </p:sp>
      <p:sp>
        <p:nvSpPr>
          <p:cNvPr id="19" name="Tekstvak 18"/>
          <p:cNvSpPr txBox="1"/>
          <p:nvPr/>
        </p:nvSpPr>
        <p:spPr>
          <a:xfrm>
            <a:off x="5168591" y="4047088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Max. 4</a:t>
            </a:r>
            <a:endParaRPr lang="nl-NL" sz="1400" dirty="0"/>
          </a:p>
        </p:txBody>
      </p:sp>
      <p:sp>
        <p:nvSpPr>
          <p:cNvPr id="20" name="Tekstvak 19"/>
          <p:cNvSpPr txBox="1"/>
          <p:nvPr/>
        </p:nvSpPr>
        <p:spPr>
          <a:xfrm>
            <a:off x="5651720" y="1085366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sp>
        <p:nvSpPr>
          <p:cNvPr id="21" name="Tekstvak 20"/>
          <p:cNvSpPr txBox="1"/>
          <p:nvPr/>
        </p:nvSpPr>
        <p:spPr>
          <a:xfrm>
            <a:off x="7259450" y="1086564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sp>
        <p:nvSpPr>
          <p:cNvPr id="22" name="Tekstvak 21"/>
          <p:cNvSpPr txBox="1"/>
          <p:nvPr/>
        </p:nvSpPr>
        <p:spPr>
          <a:xfrm>
            <a:off x="8466337" y="2245623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4500424" y="2663285"/>
            <a:ext cx="420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785491" y="2655199"/>
            <a:ext cx="442480" cy="8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flipV="1">
            <a:off x="4921395" y="2655199"/>
            <a:ext cx="875773" cy="8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H="1" flipV="1">
            <a:off x="7033844" y="3459615"/>
            <a:ext cx="6696" cy="35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flipV="1">
            <a:off x="7033844" y="3809821"/>
            <a:ext cx="0" cy="941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4344931" y="2333050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sp>
        <p:nvSpPr>
          <p:cNvPr id="29" name="Tekstvak 28"/>
          <p:cNvSpPr txBox="1"/>
          <p:nvPr/>
        </p:nvSpPr>
        <p:spPr>
          <a:xfrm>
            <a:off x="5952661" y="2334248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sp>
        <p:nvSpPr>
          <p:cNvPr id="30" name="Tekstvak 29"/>
          <p:cNvSpPr txBox="1"/>
          <p:nvPr/>
        </p:nvSpPr>
        <p:spPr>
          <a:xfrm>
            <a:off x="7159548" y="3493307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cxnSp>
        <p:nvCxnSpPr>
          <p:cNvPr id="31" name="Rechte verbindingslijn met pijl 30"/>
          <p:cNvCxnSpPr/>
          <p:nvPr/>
        </p:nvCxnSpPr>
        <p:spPr>
          <a:xfrm>
            <a:off x="3013418" y="3901337"/>
            <a:ext cx="420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>
            <a:off x="4298485" y="3893251"/>
            <a:ext cx="442480" cy="8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 flipV="1">
            <a:off x="3434389" y="3893251"/>
            <a:ext cx="875773" cy="8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 flipH="1" flipV="1">
            <a:off x="5546838" y="4697667"/>
            <a:ext cx="6696" cy="35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V="1">
            <a:off x="5546838" y="5047873"/>
            <a:ext cx="0" cy="941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2857925" y="3571102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4465655" y="3572300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sp>
        <p:nvSpPr>
          <p:cNvPr id="38" name="Tekstvak 37"/>
          <p:cNvSpPr txBox="1"/>
          <p:nvPr/>
        </p:nvSpPr>
        <p:spPr>
          <a:xfrm>
            <a:off x="5672542" y="4731359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10cm</a:t>
            </a:r>
            <a:endParaRPr lang="nl-NL" sz="1400" dirty="0"/>
          </a:p>
        </p:txBody>
      </p:sp>
      <p:sp>
        <p:nvSpPr>
          <p:cNvPr id="39" name="Tekstvak 38"/>
          <p:cNvSpPr txBox="1"/>
          <p:nvPr/>
        </p:nvSpPr>
        <p:spPr>
          <a:xfrm>
            <a:off x="6427545" y="1085366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40cm</a:t>
            </a:r>
            <a:endParaRPr lang="nl-NL" sz="1400" dirty="0"/>
          </a:p>
        </p:txBody>
      </p:sp>
      <p:sp>
        <p:nvSpPr>
          <p:cNvPr id="40" name="Tekstvak 39"/>
          <p:cNvSpPr txBox="1"/>
          <p:nvPr/>
        </p:nvSpPr>
        <p:spPr>
          <a:xfrm>
            <a:off x="8484904" y="2867132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/>
              <a:t>5</a:t>
            </a:r>
            <a:r>
              <a:rPr lang="nl-NL" sz="1400" dirty="0" smtClean="0"/>
              <a:t>0cm</a:t>
            </a:r>
            <a:endParaRPr lang="nl-NL" sz="1400" dirty="0"/>
          </a:p>
        </p:txBody>
      </p:sp>
      <p:sp>
        <p:nvSpPr>
          <p:cNvPr id="41" name="Tekstvak 40"/>
          <p:cNvSpPr txBox="1"/>
          <p:nvPr/>
        </p:nvSpPr>
        <p:spPr>
          <a:xfrm>
            <a:off x="5131106" y="2328250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/>
              <a:t>3</a:t>
            </a:r>
            <a:r>
              <a:rPr lang="nl-NL" sz="1400" dirty="0" smtClean="0"/>
              <a:t>0cm</a:t>
            </a:r>
            <a:endParaRPr lang="nl-NL" sz="1400" dirty="0"/>
          </a:p>
        </p:txBody>
      </p:sp>
      <p:sp>
        <p:nvSpPr>
          <p:cNvPr id="42" name="Tekstvak 41"/>
          <p:cNvSpPr txBox="1"/>
          <p:nvPr/>
        </p:nvSpPr>
        <p:spPr>
          <a:xfrm>
            <a:off x="7188465" y="4110016"/>
            <a:ext cx="4376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40cm</a:t>
            </a:r>
            <a:endParaRPr lang="nl-NL" sz="14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60304" y="3571102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100cm</a:t>
            </a:r>
            <a:endParaRPr lang="nl-NL" sz="1400" dirty="0"/>
          </a:p>
        </p:txBody>
      </p:sp>
      <p:sp>
        <p:nvSpPr>
          <p:cNvPr id="44" name="Tekstvak 43"/>
          <p:cNvSpPr txBox="1"/>
          <p:nvPr/>
        </p:nvSpPr>
        <p:spPr>
          <a:xfrm>
            <a:off x="5717663" y="5352868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400" dirty="0" smtClean="0"/>
              <a:t>100cm</a:t>
            </a:r>
            <a:endParaRPr lang="nl-NL" sz="1400" dirty="0"/>
          </a:p>
        </p:txBody>
      </p:sp>
      <p:pic>
        <p:nvPicPr>
          <p:cNvPr id="45" name="Afbeelding 4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720" y="3726168"/>
            <a:ext cx="3600000" cy="28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1.6.5 Enkelpolige 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Eén verlichtingspunt wordt bediend door één bedieningsschakelaar.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Eén verlichtingspunt, kan uit meerdere lampen bestaan.</a:t>
            </a:r>
          </a:p>
          <a:p>
            <a:r>
              <a:rPr lang="nl-NL" sz="1600" dirty="0">
                <a:solidFill>
                  <a:srgbClr val="0070C0"/>
                </a:solidFill>
              </a:rPr>
              <a:t>Wisselschakelaar als enkelpolige schakelaar</a:t>
            </a:r>
          </a:p>
          <a:p>
            <a:r>
              <a:rPr lang="nl-NL" sz="1600" dirty="0">
                <a:solidFill>
                  <a:srgbClr val="0070C0"/>
                </a:solidFill>
              </a:rPr>
              <a:t>Verlichte schakelaar</a:t>
            </a:r>
          </a:p>
          <a:p>
            <a:r>
              <a:rPr lang="nl-NL" sz="1600" dirty="0">
                <a:solidFill>
                  <a:srgbClr val="0070C0"/>
                </a:solidFill>
              </a:rPr>
              <a:t>Controle lampje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Toepassing: toilet, berging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13348" t="10770" r="16567" b="16090"/>
          <a:stretch/>
        </p:blipFill>
        <p:spPr>
          <a:xfrm>
            <a:off x="827584" y="3836349"/>
            <a:ext cx="6225881" cy="2520000"/>
          </a:xfrm>
          <a:prstGeom prst="rect">
            <a:avLst/>
          </a:prstGeom>
        </p:spPr>
      </p:pic>
      <p:pic>
        <p:nvPicPr>
          <p:cNvPr id="8" name="Picture 2" descr="http://www.elix.be.nessa.globulebleu.com/media/catalog/images/12594B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87" y="2886498"/>
            <a:ext cx="177446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elektronicaweb.com/wp-content/uploads/enkelpolige-schakelaa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87" y="927120"/>
            <a:ext cx="17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1.6.6 Meerpolige schakeling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9-3-2021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Bedieningsschakelaar schakelt tegelijktijdig de fase en nul.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2-polig met controle lampje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4-polig L1,L2,L3,N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3-polig L1,L2,L3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Toepassing: Wasdroger, Motorschakeling, Kooktoestel</a:t>
            </a:r>
          </a:p>
        </p:txBody>
      </p:sp>
      <p:pic>
        <p:nvPicPr>
          <p:cNvPr id="7" name="Picture 2" descr="http://www.satcentre.nl/data/articles/images/big/b_1102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5597" r="6616" b="7727"/>
          <a:stretch/>
        </p:blipFill>
        <p:spPr bwMode="auto">
          <a:xfrm>
            <a:off x="6628213" y="3110314"/>
            <a:ext cx="186923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c2.plzcdn.com/ZillaIMG/8d37a1e6be1b6715ce4b3a46b0758be5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89" y="1177179"/>
            <a:ext cx="192857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5"/>
          <a:srcRect l="14959" t="11278" r="20520" b="14147"/>
          <a:stretch/>
        </p:blipFill>
        <p:spPr>
          <a:xfrm>
            <a:off x="840891" y="3795972"/>
            <a:ext cx="56215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8327</TotalTime>
  <Words>1067</Words>
  <Application>Microsoft Office PowerPoint</Application>
  <PresentationFormat>Diavoorstelling (4:3)</PresentationFormat>
  <Paragraphs>423</Paragraphs>
  <Slides>23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6" baseType="lpstr">
      <vt:lpstr>Arial</vt:lpstr>
      <vt:lpstr>Calibri</vt:lpstr>
      <vt:lpstr>Kantoorthema</vt:lpstr>
      <vt:lpstr>Ontwerpen (Huisinstallatie) H1.6 Lichtschakelingen</vt:lpstr>
      <vt:lpstr>Leerdoelen</vt:lpstr>
      <vt:lpstr>Inhoudsopgave</vt:lpstr>
      <vt:lpstr>1.6.1 Installatiedraden in leiding (kleur codering)</vt:lpstr>
      <vt:lpstr>1.6.2 Installatiedraden in leiding (aantallen)</vt:lpstr>
      <vt:lpstr>1.6.3 Installatiedraden in leiding  (vulfactor)</vt:lpstr>
      <vt:lpstr>1.6.4 Installatiedraden in leiding (bevestiging)</vt:lpstr>
      <vt:lpstr>1.6.5 Enkelpolige schakeling</vt:lpstr>
      <vt:lpstr>1.6.6 Meerpolige schakeling</vt:lpstr>
      <vt:lpstr>1.6.7 Serieschakeling</vt:lpstr>
      <vt:lpstr>1.6.8 Wisselschakeling</vt:lpstr>
      <vt:lpstr>1.6.9 Alternatieve wisselschakeling</vt:lpstr>
      <vt:lpstr>1.6.10 Kruisschakeling</vt:lpstr>
      <vt:lpstr>1.6.11 Dimmerschakeling</vt:lpstr>
      <vt:lpstr>1.6.12 Trappenhuis automaat</vt:lpstr>
      <vt:lpstr>1.6.13 Drukknop tijdschakeling</vt:lpstr>
      <vt:lpstr>1.6.14 Elektronische tijdschakeling</vt:lpstr>
      <vt:lpstr>1.6.15 Tijdschakelklokschakeling</vt:lpstr>
      <vt:lpstr>1.6.16 Impulsschakeling</vt:lpstr>
      <vt:lpstr>1.6.17 Schemerschakeling</vt:lpstr>
      <vt:lpstr>1.6.18 Bewegingsschakeling</vt:lpstr>
      <vt:lpstr>1.6.19 Vragen</vt:lpstr>
      <vt:lpstr>1.6.20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445</cp:revision>
  <dcterms:created xsi:type="dcterms:W3CDTF">2013-07-30T14:35:54Z</dcterms:created>
  <dcterms:modified xsi:type="dcterms:W3CDTF">2021-03-09T13:12:23Z</dcterms:modified>
</cp:coreProperties>
</file>