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70" r:id="rId2"/>
    <p:sldId id="274" r:id="rId3"/>
    <p:sldId id="272" r:id="rId4"/>
    <p:sldId id="283" r:id="rId5"/>
    <p:sldId id="284" r:id="rId6"/>
    <p:sldId id="287" r:id="rId7"/>
    <p:sldId id="312" r:id="rId8"/>
    <p:sldId id="289" r:id="rId9"/>
    <p:sldId id="290" r:id="rId10"/>
    <p:sldId id="302" r:id="rId11"/>
    <p:sldId id="303" r:id="rId12"/>
    <p:sldId id="304" r:id="rId13"/>
    <p:sldId id="306" r:id="rId14"/>
    <p:sldId id="305" r:id="rId15"/>
    <p:sldId id="307" r:id="rId16"/>
    <p:sldId id="308" r:id="rId17"/>
    <p:sldId id="309" r:id="rId18"/>
    <p:sldId id="311" r:id="rId19"/>
    <p:sldId id="310" r:id="rId20"/>
    <p:sldId id="277" r:id="rId21"/>
  </p:sldIdLst>
  <p:sldSz cx="9144000" cy="6858000" type="screen4x3"/>
  <p:notesSz cx="6858000" cy="9144000"/>
  <p:custDataLst>
    <p:tags r:id="rId2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2B1"/>
    <a:srgbClr val="3991B0"/>
    <a:srgbClr val="E7EAEC"/>
    <a:srgbClr val="E4C1D9"/>
    <a:srgbClr val="CCD1D7"/>
    <a:srgbClr val="12577A"/>
    <a:srgbClr val="0B4069"/>
    <a:srgbClr val="5C7887"/>
    <a:srgbClr val="11597D"/>
    <a:srgbClr val="D25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howGuides="1"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8AA12-E57E-4997-B7FB-8B27A19EC910}" type="datetimeFigureOut">
              <a:rPr lang="nl-NL" smtClean="0"/>
              <a:t>30-3-2021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174C5-BC08-4224-A40A-22F00B49D6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67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864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2259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597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9978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924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7314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186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3679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2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79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01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402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578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27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131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892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598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anim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8"/>
          <p:cNvSpPr>
            <a:spLocks noChangeArrowheads="1"/>
          </p:cNvSpPr>
          <p:nvPr userDrawn="1"/>
        </p:nvSpPr>
        <p:spPr bwMode="auto">
          <a:xfrm>
            <a:off x="1547664" y="2362198"/>
            <a:ext cx="1996836" cy="1996836"/>
          </a:xfrm>
          <a:prstGeom prst="ellipse">
            <a:avLst/>
          </a:prstGeom>
          <a:solidFill>
            <a:srgbClr val="E4C1D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/>
          </a:p>
        </p:txBody>
      </p:sp>
      <p:sp>
        <p:nvSpPr>
          <p:cNvPr id="70" name="Oval 8"/>
          <p:cNvSpPr>
            <a:spLocks noChangeArrowheads="1"/>
          </p:cNvSpPr>
          <p:nvPr userDrawn="1"/>
        </p:nvSpPr>
        <p:spPr bwMode="auto">
          <a:xfrm>
            <a:off x="1740722" y="2455683"/>
            <a:ext cx="2020082" cy="2020584"/>
          </a:xfrm>
          <a:prstGeom prst="ellipse">
            <a:avLst/>
          </a:prstGeom>
          <a:solidFill>
            <a:srgbClr val="3991B0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3" name="Oval 8"/>
          <p:cNvSpPr>
            <a:spLocks noChangeAspect="1" noChangeArrowheads="1"/>
          </p:cNvSpPr>
          <p:nvPr userDrawn="1"/>
        </p:nvSpPr>
        <p:spPr bwMode="auto">
          <a:xfrm>
            <a:off x="2014851" y="2435652"/>
            <a:ext cx="1849467" cy="1849927"/>
          </a:xfrm>
          <a:prstGeom prst="ellipse">
            <a:avLst/>
          </a:prstGeom>
          <a:solidFill>
            <a:srgbClr val="12577A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76337 -0.55649 " pathEditMode="relative" rAng="0" ptsTypes="AA">
                                      <p:cBhvr>
                                        <p:cTn id="20" dur="2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60" y="-27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79184 0.56342 " pathEditMode="relative" rAng="0" ptsTypes="AA">
                                      <p:cBhvr>
                                        <p:cTn id="22" dur="27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2817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-0.39427 -0.60532 " pathEditMode="relative" rAng="0" ptsTypes="AA">
                                      <p:cBhvr>
                                        <p:cTn id="24" dur="275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2" y="-30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4" grpId="3" animBg="1"/>
      <p:bldP spid="70" grpId="0" animBg="1"/>
      <p:bldP spid="70" grpId="1" animBg="1"/>
      <p:bldP spid="70" grpId="2" animBg="1"/>
      <p:bldP spid="70" grpId="3" animBg="1"/>
      <p:bldP spid="73" grpId="0" animBg="1"/>
      <p:bldP spid="73" grpId="1" animBg="1"/>
      <p:bldP spid="73" grpId="2" animBg="1"/>
      <p:bldP spid="73" grpId="3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pic>
        <p:nvPicPr>
          <p:cNvPr id="28" name="Afbeelding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71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logo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4" y="234056"/>
            <a:ext cx="8876306" cy="66239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35B1-18DD-462C-A949-BABAC1961E4A}" type="datetime1">
              <a:rPr lang="nl-NL" smtClean="0"/>
              <a:t>30-3-2021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90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94" y="4437112"/>
            <a:ext cx="8876306" cy="24208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CCF5-D45A-4A76-AF98-3A08C0AC2EA8}" type="datetime1">
              <a:rPr lang="nl-NL" smtClean="0"/>
              <a:t>30-3-2021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15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C4F7-5FD1-457D-A0A4-0EB2893B39BD}" type="datetime1">
              <a:rPr lang="nl-NL" smtClean="0"/>
              <a:t>30-3-2021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7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5" r:id="rId3"/>
    <p:sldLayoutId id="2147483667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youtube.com/watch?v=bm5YvBua9cQ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rrectieblad bij NEN 1010:2015 gepubliceerd - Installatiejournaal.n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3754"/>
            <a:ext cx="9159682" cy="593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3995936" y="3356992"/>
            <a:ext cx="2664296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300" dirty="0" smtClean="0">
                <a:solidFill>
                  <a:srgbClr val="0070C0"/>
                </a:solidFill>
              </a:rPr>
              <a:t>Technologie</a:t>
            </a:r>
          </a:p>
          <a:p>
            <a:pPr algn="l"/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Middenkader Engineering</a:t>
            </a:r>
            <a:b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van der Linden</a:t>
            </a:r>
            <a:endParaRPr lang="nl-NL" sz="16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32068"/>
            <a:ext cx="9180512" cy="1080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nl-NL" sz="3200" dirty="0" smtClean="0">
                <a:solidFill>
                  <a:srgbClr val="0070C0"/>
                </a:solidFill>
              </a:rPr>
              <a:t>Ontwerpen (huisinstallatie)</a:t>
            </a:r>
            <a:br>
              <a:rPr lang="nl-NL" sz="3200" dirty="0" smtClean="0">
                <a:solidFill>
                  <a:srgbClr val="0070C0"/>
                </a:solidFill>
              </a:rPr>
            </a:br>
            <a:r>
              <a:rPr lang="nl-NL" sz="3200" dirty="0" smtClean="0">
                <a:solidFill>
                  <a:srgbClr val="0070C0"/>
                </a:solidFill>
              </a:rPr>
              <a:t>H2.1-2.4 Aansluiten op verdeelnet</a:t>
            </a:r>
            <a:endParaRPr lang="nl-NL" sz="3200" dirty="0">
              <a:solidFill>
                <a:srgbClr val="0070C0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30" y="2335308"/>
            <a:ext cx="231960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2.7 Opbouw huisinstallatie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10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1026" name="Picture 2" descr="Tekencontrole » Elektrische installatie » Installatie Inspecties BV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60" y="1466844"/>
            <a:ext cx="7200000" cy="46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3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2.8 Eindgroep (leidingen)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Eindgroepen: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</a:rPr>
              <a:t>10A (oud / camping)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</a:rPr>
              <a:t>16A 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</a:rPr>
              <a:t>20A 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</a:rPr>
              <a:t>25A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Beveiliging: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</a:rPr>
              <a:t>Installatie automaat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</a:rPr>
              <a:t>D-patroon </a:t>
            </a:r>
            <a:r>
              <a:rPr lang="nl-NL" sz="1600" dirty="0">
                <a:solidFill>
                  <a:srgbClr val="0070C0"/>
                </a:solidFill>
              </a:rPr>
              <a:t>+ schakelaar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Type leiding: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</a:rPr>
              <a:t>16mm HO7V-U 2,5mm²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34426" t="17015" r="59456" b="27054"/>
          <a:stretch/>
        </p:blipFill>
        <p:spPr>
          <a:xfrm>
            <a:off x="5796136" y="1196752"/>
            <a:ext cx="1523077" cy="5400000"/>
          </a:xfrm>
          <a:prstGeom prst="rect">
            <a:avLst/>
          </a:prstGeom>
        </p:spPr>
      </p:pic>
      <p:sp>
        <p:nvSpPr>
          <p:cNvPr id="8" name="PIJL-RECHTS 10"/>
          <p:cNvSpPr/>
          <p:nvPr/>
        </p:nvSpPr>
        <p:spPr>
          <a:xfrm flipH="1">
            <a:off x="7457774" y="1916832"/>
            <a:ext cx="720080" cy="42696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052" name="Picture 4" descr="Installatiebuis PVC crème 16mm Polivolt Low Friction lengte 4 meter - 100 mete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713" y="1988840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2.9 Eindgroep (zekering)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12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Eindgroepen gelijkmatig belasten: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Vermogen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Verlichting aansluiting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WCD aansluiting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Verdeling: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Minimaal over 2 eindgroepen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i.v.m. uitval verlichting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Belasting: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In = 16A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P = 230x16 = 3680VA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34426" t="17015" r="59456" b="27054"/>
          <a:stretch/>
        </p:blipFill>
        <p:spPr>
          <a:xfrm>
            <a:off x="5796136" y="1196752"/>
            <a:ext cx="1523077" cy="5400000"/>
          </a:xfrm>
          <a:prstGeom prst="rect">
            <a:avLst/>
          </a:prstGeom>
        </p:spPr>
      </p:pic>
      <p:sp>
        <p:nvSpPr>
          <p:cNvPr id="8" name="PIJL-RECHTS 10"/>
          <p:cNvSpPr/>
          <p:nvPr/>
        </p:nvSpPr>
        <p:spPr>
          <a:xfrm flipH="1">
            <a:off x="7565346" y="2852936"/>
            <a:ext cx="720080" cy="42696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074" name="Picture 2" descr="Eaton installatieautomaat 1P+N 16A B-karakteristie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60" y="1466625"/>
            <a:ext cx="27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itleg Electriche huisinstallatie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9" t="9995" r="30112" b="8631"/>
          <a:stretch/>
        </p:blipFill>
        <p:spPr bwMode="auto">
          <a:xfrm>
            <a:off x="3851920" y="4401753"/>
            <a:ext cx="1800000" cy="159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8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2.10 Eindgroep (type zekeringen)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Gemengde eindgroep: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</a:rPr>
              <a:t>Verlichting (max.1200VA)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</a:rPr>
              <a:t>WCD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</a:rPr>
              <a:t>Toestel ≤1500VA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 err="1">
                <a:solidFill>
                  <a:srgbClr val="0070C0"/>
                </a:solidFill>
              </a:rPr>
              <a:t>Verlichtings</a:t>
            </a:r>
            <a:r>
              <a:rPr lang="nl-NL" sz="1600" dirty="0">
                <a:solidFill>
                  <a:srgbClr val="0070C0"/>
                </a:solidFill>
              </a:rPr>
              <a:t> eindgroep: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</a:rPr>
              <a:t>Hoofdzakelijk voor verlichting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 smtClean="0">
                <a:solidFill>
                  <a:srgbClr val="0070C0"/>
                </a:solidFill>
              </a:rPr>
              <a:t>Toestelgroep:</a:t>
            </a:r>
            <a:endParaRPr lang="nl-NL" sz="1600" dirty="0">
              <a:solidFill>
                <a:srgbClr val="0070C0"/>
              </a:solidFill>
            </a:endParaRP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</a:rPr>
              <a:t>Toestel </a:t>
            </a:r>
            <a:r>
              <a:rPr lang="nl-NL" sz="1600" dirty="0" smtClean="0">
                <a:solidFill>
                  <a:srgbClr val="0070C0"/>
                </a:solidFill>
              </a:rPr>
              <a:t>1500–2000VA </a:t>
            </a:r>
            <a:r>
              <a:rPr lang="nl-NL" sz="1600" dirty="0">
                <a:solidFill>
                  <a:srgbClr val="0070C0"/>
                </a:solidFill>
              </a:rPr>
              <a:t>advies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</a:rPr>
              <a:t>Toestel &gt;2000VA eis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34426" t="17015" r="59456" b="27054"/>
          <a:stretch/>
        </p:blipFill>
        <p:spPr>
          <a:xfrm>
            <a:off x="5796136" y="1196752"/>
            <a:ext cx="1523077" cy="5400000"/>
          </a:xfrm>
          <a:prstGeom prst="rect">
            <a:avLst/>
          </a:prstGeom>
        </p:spPr>
      </p:pic>
      <p:sp>
        <p:nvSpPr>
          <p:cNvPr id="8" name="PIJL-RECHTS 10"/>
          <p:cNvSpPr/>
          <p:nvPr/>
        </p:nvSpPr>
        <p:spPr>
          <a:xfrm flipH="1">
            <a:off x="7565346" y="2852936"/>
            <a:ext cx="720080" cy="42696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098" name="Picture 2" descr="Systeemplafonds | Plafondplaten vanaf 3,19 per vierkante me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60" y="4467519"/>
            <a:ext cx="2520000" cy="18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8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2.11 Eindgroep (aantallen)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Richtlijn voor het aantal </a:t>
            </a:r>
            <a:r>
              <a:rPr lang="nl-NL" sz="1600" dirty="0" smtClean="0">
                <a:solidFill>
                  <a:srgbClr val="0070C0"/>
                </a:solidFill>
              </a:rPr>
              <a:t>eindgroepen in </a:t>
            </a:r>
            <a:r>
              <a:rPr lang="nl-NL" sz="1600" dirty="0">
                <a:solidFill>
                  <a:srgbClr val="0070C0"/>
                </a:solidFill>
              </a:rPr>
              <a:t>de woning.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34426" t="17015" r="59456" b="27054"/>
          <a:stretch/>
        </p:blipFill>
        <p:spPr>
          <a:xfrm>
            <a:off x="5796136" y="1196752"/>
            <a:ext cx="1523077" cy="5400000"/>
          </a:xfrm>
          <a:prstGeom prst="rect">
            <a:avLst/>
          </a:prstGeom>
        </p:spPr>
      </p:pic>
      <p:sp>
        <p:nvSpPr>
          <p:cNvPr id="8" name="PIJL-RECHTS 10"/>
          <p:cNvSpPr/>
          <p:nvPr/>
        </p:nvSpPr>
        <p:spPr>
          <a:xfrm flipH="1">
            <a:off x="7565346" y="2852936"/>
            <a:ext cx="720080" cy="42696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0175"/>
              </p:ext>
            </p:extLst>
          </p:nvPr>
        </p:nvGraphicFramePr>
        <p:xfrm>
          <a:off x="611560" y="3028865"/>
          <a:ext cx="5040000" cy="237236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Woon oppervlakte</a:t>
                      </a:r>
                      <a:endParaRPr lang="nl-NL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Aantal groepen</a:t>
                      </a:r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602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 smtClean="0"/>
                    </a:p>
                    <a:p>
                      <a:pPr algn="ctr"/>
                      <a:r>
                        <a:rPr lang="nl-NL" sz="1400" dirty="0" smtClean="0"/>
                        <a:t>Eenvoudig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nl-NL" sz="1400" dirty="0" smtClean="0">
                          <a:solidFill>
                            <a:srgbClr val="FF0000"/>
                          </a:solidFill>
                        </a:rPr>
                        <a:t>Normaal</a:t>
                      </a:r>
                      <a:endParaRPr lang="nl-NL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 smtClean="0"/>
                    </a:p>
                    <a:p>
                      <a:pPr algn="ctr"/>
                      <a:r>
                        <a:rPr lang="nl-NL" sz="1400" dirty="0" smtClean="0"/>
                        <a:t>Ruim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&lt; 50m²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3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5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nl-NL" sz="1400" dirty="0" smtClean="0"/>
                        <a:t>51 – 75m²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4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6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nl-NL" sz="1400" dirty="0" smtClean="0"/>
                        <a:t>76 – 125m²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6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8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&gt;126m²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7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9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9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2.12 Aardrail en Aarding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PE draden niet onderbreken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PE draden niet aansluiten </a:t>
            </a:r>
            <a:r>
              <a:rPr lang="nl-NL" sz="1600" dirty="0" smtClean="0">
                <a:solidFill>
                  <a:srgbClr val="0070C0"/>
                </a:solidFill>
              </a:rPr>
              <a:t>op </a:t>
            </a: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installatie </a:t>
            </a:r>
            <a:r>
              <a:rPr lang="nl-NL" sz="1600" dirty="0">
                <a:solidFill>
                  <a:srgbClr val="0070C0"/>
                </a:solidFill>
              </a:rPr>
              <a:t>automaat </a:t>
            </a:r>
            <a:r>
              <a:rPr lang="nl-NL" sz="1600" dirty="0" smtClean="0">
                <a:solidFill>
                  <a:srgbClr val="0070C0"/>
                </a:solidFill>
              </a:rPr>
              <a:t>of D-patroon.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Aardrail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Centrale aarding via T-stelsel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34426" t="17015" r="59456" b="27054"/>
          <a:stretch/>
        </p:blipFill>
        <p:spPr>
          <a:xfrm>
            <a:off x="5796136" y="1196752"/>
            <a:ext cx="1523077" cy="5400000"/>
          </a:xfrm>
          <a:prstGeom prst="rect">
            <a:avLst/>
          </a:prstGeom>
        </p:spPr>
      </p:pic>
      <p:sp>
        <p:nvSpPr>
          <p:cNvPr id="8" name="PIJL-RECHTS 10"/>
          <p:cNvSpPr/>
          <p:nvPr/>
        </p:nvSpPr>
        <p:spPr>
          <a:xfrm flipH="1">
            <a:off x="7565346" y="3359534"/>
            <a:ext cx="720080" cy="42696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122" name="Picture 2" descr="Eaton groepenkast samenstell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88" y="2972933"/>
            <a:ext cx="216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H22556g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0" b="18100"/>
          <a:stretch/>
        </p:blipFill>
        <p:spPr bwMode="auto">
          <a:xfrm>
            <a:off x="35337" y="4658751"/>
            <a:ext cx="3600000" cy="18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9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2.13 Aardlekschakelaar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Beveiligt elektrische installatie tegen </a:t>
            </a:r>
            <a:r>
              <a:rPr lang="nl-NL" sz="1600" dirty="0" smtClean="0">
                <a:solidFill>
                  <a:srgbClr val="0070C0"/>
                </a:solidFill>
              </a:rPr>
              <a:t>verschilstromen</a:t>
            </a:r>
            <a:endParaRPr lang="nl-NL" sz="1600" dirty="0">
              <a:solidFill>
                <a:srgbClr val="0070C0"/>
              </a:solidFill>
            </a:endParaRP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Normaliter max 30mA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Evenwichtige verdeling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Max 4 eindgroepen op één </a:t>
            </a:r>
            <a:r>
              <a:rPr lang="nl-NL" sz="1600" dirty="0" smtClean="0">
                <a:solidFill>
                  <a:srgbClr val="0070C0"/>
                </a:solidFill>
              </a:rPr>
              <a:t>aardlekschakelaar</a:t>
            </a:r>
            <a:endParaRPr lang="nl-NL" sz="1600" dirty="0">
              <a:solidFill>
                <a:srgbClr val="0070C0"/>
              </a:solidFill>
            </a:endParaRP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2 Aardlekschakelaars noodzakelijk, </a:t>
            </a:r>
          </a:p>
          <a:p>
            <a:r>
              <a:rPr lang="nl-NL" sz="1600" dirty="0">
                <a:solidFill>
                  <a:srgbClr val="0070C0"/>
                </a:solidFill>
              </a:rPr>
              <a:t>enkel bij verlichtingsinstallatie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Aardlekschakelaar verplicht bij WCD,</a:t>
            </a:r>
          </a:p>
          <a:p>
            <a:r>
              <a:rPr lang="nl-NL" sz="1600" dirty="0">
                <a:solidFill>
                  <a:srgbClr val="0070C0"/>
                </a:solidFill>
              </a:rPr>
              <a:t>verlichting en verplaatsbare toestellen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34426" t="17015" r="59456" b="27054"/>
          <a:stretch/>
        </p:blipFill>
        <p:spPr>
          <a:xfrm>
            <a:off x="5796136" y="1196752"/>
            <a:ext cx="1523077" cy="5400000"/>
          </a:xfrm>
          <a:prstGeom prst="rect">
            <a:avLst/>
          </a:prstGeom>
        </p:spPr>
      </p:pic>
      <p:sp>
        <p:nvSpPr>
          <p:cNvPr id="8" name="PIJL-RECHTS 10"/>
          <p:cNvSpPr/>
          <p:nvPr/>
        </p:nvSpPr>
        <p:spPr>
          <a:xfrm flipH="1">
            <a:off x="7150968" y="3755578"/>
            <a:ext cx="720080" cy="42696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146" name="Picture 2" descr="ABB aardlekschakelaar mistrallijn 2P 40A 30mA F202 A-40/0,0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552" y="3649413"/>
            <a:ext cx="2700000" cy="27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9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2.14 Hoofdschakelaar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17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Uitschakelen van de elektrische </a:t>
            </a:r>
            <a:r>
              <a:rPr lang="nl-NL" sz="1600" dirty="0" smtClean="0">
                <a:solidFill>
                  <a:srgbClr val="0070C0"/>
                </a:solidFill>
              </a:rPr>
              <a:t>installatie.</a:t>
            </a:r>
            <a:endParaRPr lang="nl-NL" sz="1600" dirty="0">
              <a:solidFill>
                <a:srgbClr val="0070C0"/>
              </a:solidFill>
            </a:endParaRP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 smtClean="0">
                <a:solidFill>
                  <a:srgbClr val="0070C0"/>
                </a:solidFill>
              </a:rPr>
              <a:t>Het is optioneel mogelijk voor de hoofdschakelaar</a:t>
            </a:r>
          </a:p>
          <a:p>
            <a:r>
              <a:rPr lang="nl-NL" sz="1600" dirty="0">
                <a:solidFill>
                  <a:srgbClr val="0070C0"/>
                </a:solidFill>
              </a:rPr>
              <a:t>a</a:t>
            </a:r>
            <a:r>
              <a:rPr lang="nl-NL" sz="1600" dirty="0" smtClean="0">
                <a:solidFill>
                  <a:srgbClr val="0070C0"/>
                </a:solidFill>
              </a:rPr>
              <a:t>ls gezekerde installatie automaat in te zetten.</a:t>
            </a:r>
            <a:endParaRPr lang="nl-NL" sz="1600" dirty="0">
              <a:solidFill>
                <a:srgbClr val="0070C0"/>
              </a:solidFill>
            </a:endParaRP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Gewoonlijk één waarde hoger dan eindgroep.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Praktijk </a:t>
            </a:r>
            <a:r>
              <a:rPr lang="nl-NL" sz="1600" dirty="0" smtClean="0">
                <a:solidFill>
                  <a:srgbClr val="0070C0"/>
                </a:solidFill>
              </a:rPr>
              <a:t>20A of 25A.</a:t>
            </a: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34426" t="17015" r="59456" b="27054"/>
          <a:stretch/>
        </p:blipFill>
        <p:spPr>
          <a:xfrm>
            <a:off x="5796136" y="1196752"/>
            <a:ext cx="1523077" cy="5400000"/>
          </a:xfrm>
          <a:prstGeom prst="rect">
            <a:avLst/>
          </a:prstGeom>
        </p:spPr>
      </p:pic>
      <p:sp>
        <p:nvSpPr>
          <p:cNvPr id="8" name="PIJL-RECHTS 10"/>
          <p:cNvSpPr/>
          <p:nvPr/>
        </p:nvSpPr>
        <p:spPr>
          <a:xfrm flipH="1">
            <a:off x="6959173" y="4797152"/>
            <a:ext cx="720080" cy="42696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170" name="Picture 2" descr="EMAT hoofdschakelaar 4P 40A | Elektram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29610" y="4165261"/>
            <a:ext cx="1979999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eterkast-voorschriften | ABB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627" y="3887761"/>
            <a:ext cx="4500000" cy="25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0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2.15 kWh-meter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Energie meter vanuit Nutsbedrijf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Oude meter: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Mechanische draaischijf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Verbruik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Nieuwe meter: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Elektronische meter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Verbruik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Slimme meter:</a:t>
            </a: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Elektronische meter</a:t>
            </a: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Verbruik </a:t>
            </a: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opbrengst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34426" t="17015" r="59456" b="27054"/>
          <a:stretch/>
        </p:blipFill>
        <p:spPr>
          <a:xfrm>
            <a:off x="5796136" y="1196752"/>
            <a:ext cx="1523077" cy="5400000"/>
          </a:xfrm>
          <a:prstGeom prst="rect">
            <a:avLst/>
          </a:prstGeom>
        </p:spPr>
      </p:pic>
      <p:sp>
        <p:nvSpPr>
          <p:cNvPr id="8" name="PIJL-RECHTS 10"/>
          <p:cNvSpPr/>
          <p:nvPr/>
        </p:nvSpPr>
        <p:spPr>
          <a:xfrm flipH="1">
            <a:off x="7205306" y="5340585"/>
            <a:ext cx="720080" cy="42696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194" name="Picture 2" descr="GAMMA | 1-fase kwh meter kopen? | meetinstrument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40768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BB kWh-meter | 3-fase C11 110-101 | Met MID Keurme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209" y="3854254"/>
            <a:ext cx="1800000" cy="235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3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2.16 Hoofdzekering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Nutsbedrijf zekering: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</a:rPr>
              <a:t>35A (1f woning)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</a:rPr>
              <a:t>40A (1f/3f woning)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</a:rPr>
              <a:t>45A (3f woning)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Directe voeding 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Geen onderbreking</a:t>
            </a:r>
          </a:p>
          <a:p>
            <a:r>
              <a:rPr lang="nl-NL" sz="1600" dirty="0">
                <a:solidFill>
                  <a:srgbClr val="0070C0"/>
                </a:solidFill>
              </a:rPr>
              <a:t/>
            </a:r>
            <a:br>
              <a:rPr lang="nl-NL" sz="1600" dirty="0">
                <a:solidFill>
                  <a:srgbClr val="0070C0"/>
                </a:solidFill>
              </a:rPr>
            </a:br>
            <a:r>
              <a:rPr lang="nl-NL" sz="1600" dirty="0">
                <a:solidFill>
                  <a:srgbClr val="0070C0"/>
                </a:solidFill>
              </a:rPr>
              <a:t>Bestaande uit: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Fase (L)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Nul (N)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Aarde (PE)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34426" t="17015" r="59456" b="27054"/>
          <a:stretch/>
        </p:blipFill>
        <p:spPr>
          <a:xfrm>
            <a:off x="5796136" y="1196752"/>
            <a:ext cx="1523077" cy="5400000"/>
          </a:xfrm>
          <a:prstGeom prst="rect">
            <a:avLst/>
          </a:prstGeom>
        </p:spPr>
      </p:pic>
      <p:sp>
        <p:nvSpPr>
          <p:cNvPr id="8" name="PIJL-RECHTS 10"/>
          <p:cNvSpPr/>
          <p:nvPr/>
        </p:nvSpPr>
        <p:spPr>
          <a:xfrm flipH="1">
            <a:off x="6994604" y="5816649"/>
            <a:ext cx="720080" cy="42696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218" name="Picture 2" descr="Groepenkast installeren of vervangen: Hoofdzekering verzegelen - Werksp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82" y="1608347"/>
            <a:ext cx="2520000" cy="18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582" y="3896644"/>
            <a:ext cx="2520000" cy="1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Leerdoelen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377728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AutoNum type="arabicPeriod"/>
            </a:pP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een 1-fase of 3-fase netspanning te herkennen.</a:t>
            </a:r>
          </a:p>
          <a:p>
            <a:pPr marL="342900" indent="-342900">
              <a:buAutoNum type="arabicPeriod"/>
            </a:pP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 instaat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 de opbouw van een huisinstallatie uit te leggen.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eigenschappen van de eindgroepen te benoemen.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eigenschappen van de aardlekschakelaar te benoemen.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2050" name="Picture 2" descr="Afbeeldingsresultaat voor leerdoel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5667"/>
            <a:ext cx="1800000" cy="19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2.17 Verwerking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3777283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Vragen uit het werkboek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None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EIT04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 vraag 1 t/m 5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Praktijk vraag 1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5805264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20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10" name="Picture 2" descr="Gerelateerde afbeeldi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0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Inhoudsopgave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4871565"/>
          </a:xfrm>
        </p:spPr>
        <p:txBody>
          <a:bodyPr>
            <a:normAutofit lnSpcReduction="10000"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Aansluiten op het verdeelnet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1-fase netspanning en netstromen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3-fase netspanning en netstromen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 3-fase aansluiting voordelen en nadelen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 Aansluitwaarde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 Gelijktijdigheidsfactor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 Opbouw huisinstallatie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2.8 Eindgroepen (leiding)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2.9 Eindgroepen (zekering)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2.10 Eindgroepen (aantallen)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2.11 Eindgroepen (type zekeringen)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2.12 Aardrail &amp; aarding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2.13 Aardlekschakelaar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2.14 Hoofdschakelaar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2.15 kWh-meter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2.16 Hoofdzekering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2.17 Verwerking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3</a:t>
            </a:fld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2.1 Aansluiten op het verdeelnet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elektrische huisinstallatie wordt in de meterkast aangesloten op het openbare verdeelnet.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elektriciteitsnetwerk in Nederland is modern en vooruitstrevend: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Hoge bedrijfszekerheid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Betrouwbare energiecentrales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Goed bewerkbare bodem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Mogelijkheid tot eigen energie opwekking (zon en wind)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Voordat de elektrische huisinstallatie wordt aangesloten op het openbare verdeelnet, zal moeten worden voldaan aan een aantal aansluitvoorwaarden: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1-fase spanningsnet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3-fase spanningsnet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Aansluitwaarde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Gelijktijdigheidsfactor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Beveiliging</a:t>
            </a:r>
          </a:p>
          <a:p>
            <a:pPr marL="463550" lvl="1" indent="-285750"/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2.2 </a:t>
            </a:r>
            <a:r>
              <a:rPr lang="nl-NL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1-fase netspanning en </a:t>
            </a:r>
            <a:r>
              <a:rPr lang="nl-N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netstromen</a:t>
            </a:r>
            <a:endParaRPr lang="nl-N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huisinstallatie wordt aangesloten op één van 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fase voerende draden en de nul.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spanningsverschil tussen L en N is 230V.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fasedraad wordt fase of lijn genoemd.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aansluiting op het openbare verdeelnet bestaat uit L1, L2, L3, N, PE.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1-fase aansluitingen worden gebruikt in de huisinstallaties tot maximaal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5,5kVA.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 vuistregel bij het ontwerpen is dat er 4,5A per kVA gebruikt mag worden. 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484784"/>
            <a:ext cx="3600000" cy="16328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hoek 7"/>
              <p:cNvSpPr/>
              <p:nvPr/>
            </p:nvSpPr>
            <p:spPr>
              <a:xfrm>
                <a:off x="611560" y="5066020"/>
                <a:ext cx="18683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nl-NL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nl-NL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𝑈</m:t>
                      </m:r>
                      <m:r>
                        <a:rPr lang="nl-NL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8" name="Rechthoe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66020"/>
                <a:ext cx="186839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hoek 8"/>
              <p:cNvSpPr/>
              <p:nvPr/>
            </p:nvSpPr>
            <p:spPr>
              <a:xfrm>
                <a:off x="611560" y="5570076"/>
                <a:ext cx="4615110" cy="901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  <m:r>
                        <a:rPr lang="nl-NL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nl-NL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nl-NL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nl-NL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den>
                      </m:f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nl-NL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nl-NL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1000</m:t>
                          </m:r>
                        </m:num>
                        <m:den>
                          <m:r>
                            <a:rPr lang="nl-NL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230</m:t>
                          </m:r>
                        </m:den>
                      </m:f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≈4,5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𝑘𝑉𝐴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Rechthoe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570076"/>
                <a:ext cx="4615110" cy="901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1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2.3 </a:t>
            </a:r>
            <a:r>
              <a:rPr lang="nl-N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3-fase </a:t>
            </a:r>
            <a:r>
              <a:rPr lang="nl-NL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netspanning en </a:t>
            </a:r>
            <a:r>
              <a:rPr lang="nl-N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netstromen</a:t>
            </a:r>
            <a:endParaRPr lang="nl-N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huisinstallatie, utiliteit of industrie wordt aan-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gesloten op alle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voerende draden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nul.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spanningsverschil tussen L en N is 230V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spanningsverschil tussen L1 en L2 is 400V.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aansluiting op het openbare verdeelnet bestaat uit L1, L2, L3, N, PE.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3-fase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aansluitingen worden gebruikt in de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huisinstallaties, utiliteit of industrie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vanaf 5,5kVA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 vuistregel bij het ontwerpen is dat er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1,5A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kVA gebruikt mag worden. 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216645"/>
            <a:ext cx="3600000" cy="1894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hoek 7"/>
              <p:cNvSpPr/>
              <p:nvPr/>
            </p:nvSpPr>
            <p:spPr>
              <a:xfrm>
                <a:off x="611560" y="5066020"/>
                <a:ext cx="24831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nl-NL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nl-NL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3×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𝑈</m:t>
                      </m:r>
                      <m:r>
                        <a:rPr lang="nl-NL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8" name="Rechthoe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66020"/>
                <a:ext cx="248318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hoek 8"/>
              <p:cNvSpPr/>
              <p:nvPr/>
            </p:nvSpPr>
            <p:spPr>
              <a:xfrm>
                <a:off x="611560" y="5570076"/>
                <a:ext cx="5600187" cy="901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  <m:r>
                        <a:rPr lang="nl-NL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nl-NL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nl-NL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nl-NL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3×</m:t>
                          </m:r>
                          <m:r>
                            <a:rPr lang="nl-NL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den>
                      </m:f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nl-NL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nl-NL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1000</m:t>
                          </m:r>
                        </m:num>
                        <m:den>
                          <m:r>
                            <a:rPr lang="nl-NL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3×230</m:t>
                          </m:r>
                        </m:den>
                      </m:f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≈1,5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𝑘𝑉𝐴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Rechthoe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570076"/>
                <a:ext cx="5600187" cy="901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3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2.4 </a:t>
            </a:r>
            <a:r>
              <a:rPr lang="nl-N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Voordelen en nadelen 3-fase aansluiting</a:t>
            </a:r>
            <a:endParaRPr lang="nl-N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7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Voordelen: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Kleinere aderdoorsnede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Lagere waarde van zekeringen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Schakelmateriaal voor lagere nominale stroom.</a:t>
            </a:r>
          </a:p>
          <a:p>
            <a:pPr marL="463550" lvl="1" indent="-285750"/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Nadelen: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geleiders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Duurdere aansluiting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De voor- en nadelen van alternatieve financi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51142"/>
            <a:ext cx="3600000" cy="16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7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2.5 Aansluitwaarde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grootte van het vermogen van de elektrische huisinstallatie wordt bepaald door de som van alle gebruikers.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 alle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erbruikers moet daarom ook het schijnbaar vermogen (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bekend zijn, dit is ook altijd terug te vinden op de verbruikers.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som van het schijnbaar vermogen wordt de aansluitwaarde genoemd.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Voorbeeld: Achter een eindgroep zitten 5 </a:t>
            </a:r>
            <a:r>
              <a:rPr lang="nl-NL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WCD’s</a:t>
            </a:r>
            <a:r>
              <a:rPr lang="nl-NL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10 lampen en drie toestellen (400VA, 1500VA en 500VA ).</a:t>
            </a:r>
            <a:endParaRPr lang="nl-NL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hoek 6"/>
              <p:cNvSpPr/>
              <p:nvPr/>
            </p:nvSpPr>
            <p:spPr>
              <a:xfrm>
                <a:off x="611560" y="5066020"/>
                <a:ext cx="4560543" cy="1135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𝑎𝑛𝑠𝑙𝑢𝑖𝑡𝑤𝑎𝑎𝑟𝑑𝑒</m:t>
                      </m:r>
                      <m:r>
                        <a:rPr lang="nl-NL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nl-NL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nl-NL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nl-NL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7" name="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66020"/>
                <a:ext cx="4560543" cy="1135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hoek 2"/>
              <p:cNvSpPr/>
              <p:nvPr/>
            </p:nvSpPr>
            <p:spPr>
              <a:xfrm>
                <a:off x="4906343" y="5668282"/>
                <a:ext cx="25288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1500+500=4000</m:t>
                      </m:r>
                      <m:r>
                        <a:rPr lang="nl-NL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𝑉𝐴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" name="Rechthoe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343" y="5668282"/>
                <a:ext cx="25288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hoek 7"/>
              <p:cNvSpPr/>
              <p:nvPr/>
            </p:nvSpPr>
            <p:spPr>
              <a:xfrm>
                <a:off x="4906343" y="5140934"/>
                <a:ext cx="2307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1000+600+400+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8" name="Rechthoe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343" y="5140934"/>
                <a:ext cx="23070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9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2.6 Gelijktijdigheidsfactor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92888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kans dat alle verbruikers in de woning (per eindgroep) tegelijkertijd in gebruikt zijn, is niet heel groot.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Deze kans wordt uitgedrukt in de gelijktijdigheidsfactor.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gelijktijdigheidsfactor (</a:t>
            </a:r>
            <a:r>
              <a:rPr lang="el-GR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voor een huisinstallatie vastgesteld op x0,6.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gelijktijdigheidsfactor voor utiliteit of industrie wordt gegeven in het bestek.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Voorbeeld: Alle verbruikers van een eindgroep hebben een gezamenlijk vermogen van 4000VA. Het verwachte vermogen waarop deze eindgroep ontworpen wordt is dan: </a:t>
            </a:r>
            <a:endParaRPr lang="nl-NL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hoek 6"/>
              <p:cNvSpPr/>
              <p:nvPr/>
            </p:nvSpPr>
            <p:spPr>
              <a:xfrm>
                <a:off x="611560" y="5066020"/>
                <a:ext cx="6651373" cy="1135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nl-NL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nl-NL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sub>
                      </m:sSub>
                      <m:r>
                        <a:rPr lang="nl-NL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nl-NL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nl-NL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nl-NL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nl-NL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0,6 ×4000=2400</m:t>
                      </m:r>
                      <m:r>
                        <a:rPr lang="nl-NL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𝑉𝐴</m:t>
                      </m:r>
                    </m:oMath>
                  </m:oMathPara>
                </a14:m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66020"/>
                <a:ext cx="6651373" cy="1135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9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dac28c5f51a3360cc3ad7f094d413b0812b93b"/>
</p:tagLst>
</file>

<file path=ppt/theme/theme1.xml><?xml version="1.0" encoding="utf-8"?>
<a:theme xmlns:a="http://schemas.openxmlformats.org/drawingml/2006/main" name="Kantoorthema">
  <a:themeElements>
    <a:clrScheme name="davinci technologie">
      <a:dk1>
        <a:sysClr val="windowText" lastClr="000000"/>
      </a:dk1>
      <a:lt1>
        <a:sysClr val="window" lastClr="FFFFFF"/>
      </a:lt1>
      <a:dk2>
        <a:srgbClr val="8FCEA5"/>
      </a:dk2>
      <a:lt2>
        <a:srgbClr val="39BBA0"/>
      </a:lt2>
      <a:accent1>
        <a:srgbClr val="11597D"/>
      </a:accent1>
      <a:accent2>
        <a:srgbClr val="3991B0"/>
      </a:accent2>
      <a:accent3>
        <a:srgbClr val="E4C1D9"/>
      </a:accent3>
      <a:accent4>
        <a:srgbClr val="39BBA0"/>
      </a:accent4>
      <a:accent5>
        <a:srgbClr val="39BBA0"/>
      </a:accent5>
      <a:accent6>
        <a:srgbClr val="00B29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8546</TotalTime>
  <Words>1124</Words>
  <Application>Microsoft Office PowerPoint</Application>
  <PresentationFormat>Diavoorstelling (4:3)</PresentationFormat>
  <Paragraphs>321</Paragraphs>
  <Slides>20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Kantoorthema</vt:lpstr>
      <vt:lpstr>Ontwerpen (huisinstallatie) H2.1-2.4 Aansluiten op verdeelnet</vt:lpstr>
      <vt:lpstr>Leerdoelen</vt:lpstr>
      <vt:lpstr>Inhoudsopgave</vt:lpstr>
      <vt:lpstr>2.1 Aansluiten op het verdeelnet</vt:lpstr>
      <vt:lpstr>2.2 1-fase netspanning en netstromen</vt:lpstr>
      <vt:lpstr>2.3 3-fase netspanning en netstromen</vt:lpstr>
      <vt:lpstr>2.4 Voordelen en nadelen 3-fase aansluiting</vt:lpstr>
      <vt:lpstr>2.5 Aansluitwaarde</vt:lpstr>
      <vt:lpstr>2.6 Gelijktijdigheidsfactor</vt:lpstr>
      <vt:lpstr>2.7 Opbouw huisinstallatie</vt:lpstr>
      <vt:lpstr>2.8 Eindgroep (leidingen)</vt:lpstr>
      <vt:lpstr>2.9 Eindgroep (zekering)</vt:lpstr>
      <vt:lpstr>2.10 Eindgroep (type zekeringen)</vt:lpstr>
      <vt:lpstr>2.11 Eindgroep (aantallen)</vt:lpstr>
      <vt:lpstr>2.12 Aardrail en Aarding</vt:lpstr>
      <vt:lpstr>2.13 Aardlekschakelaar</vt:lpstr>
      <vt:lpstr>2.14 Hoofdschakelaar</vt:lpstr>
      <vt:lpstr>2.15 kWh-meter</vt:lpstr>
      <vt:lpstr>2.16 Hoofdzekering</vt:lpstr>
      <vt:lpstr>2.17 Verwerking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Vinci College</dc:title>
  <dc:creator>www.de-presentatie-architect.nl</dc:creator>
  <cp:lastModifiedBy>Peter van der Linden</cp:lastModifiedBy>
  <cp:revision>466</cp:revision>
  <dcterms:created xsi:type="dcterms:W3CDTF">2013-07-30T14:35:54Z</dcterms:created>
  <dcterms:modified xsi:type="dcterms:W3CDTF">2021-03-30T11:53:04Z</dcterms:modified>
</cp:coreProperties>
</file>