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70" r:id="rId2"/>
    <p:sldId id="274" r:id="rId3"/>
    <p:sldId id="272" r:id="rId4"/>
    <p:sldId id="283" r:id="rId5"/>
    <p:sldId id="339" r:id="rId6"/>
    <p:sldId id="340" r:id="rId7"/>
    <p:sldId id="284" r:id="rId8"/>
    <p:sldId id="341" r:id="rId9"/>
    <p:sldId id="342" r:id="rId10"/>
    <p:sldId id="286" r:id="rId11"/>
    <p:sldId id="289" r:id="rId12"/>
    <p:sldId id="352" r:id="rId13"/>
    <p:sldId id="353" r:id="rId14"/>
    <p:sldId id="354" r:id="rId15"/>
    <p:sldId id="355" r:id="rId16"/>
    <p:sldId id="356" r:id="rId17"/>
    <p:sldId id="376" r:id="rId18"/>
    <p:sldId id="370" r:id="rId19"/>
    <p:sldId id="371" r:id="rId20"/>
    <p:sldId id="372" r:id="rId21"/>
    <p:sldId id="373" r:id="rId22"/>
    <p:sldId id="374" r:id="rId23"/>
    <p:sldId id="375" r:id="rId24"/>
    <p:sldId id="377" r:id="rId25"/>
    <p:sldId id="277" r:id="rId26"/>
  </p:sldIdLst>
  <p:sldSz cx="9144000" cy="6858000" type="screen4x3"/>
  <p:notesSz cx="6858000" cy="9144000"/>
  <p:custDataLst>
    <p:tags r:id="rId2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3980" autoAdjust="0"/>
  </p:normalViewPr>
  <p:slideViewPr>
    <p:cSldViewPr showGuides="1"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17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41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50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2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61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08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95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43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11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9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748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18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45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89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038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18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www.youtube.com/watch?v=OJh3kdiykqo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dPnl9mK9gH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is | Hemony Carillon Middelst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7"/>
          <a:stretch/>
        </p:blipFill>
        <p:spPr bwMode="auto">
          <a:xfrm>
            <a:off x="0" y="620688"/>
            <a:ext cx="9180512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</a:t>
            </a:r>
            <a:r>
              <a:rPr lang="nl-NL" sz="3200" smtClean="0">
                <a:solidFill>
                  <a:srgbClr val="0070C0"/>
                </a:solidFill>
              </a:rPr>
              <a:t>(besturingsinstallatie</a:t>
            </a:r>
            <a:r>
              <a:rPr lang="nl-NL" sz="3200" dirty="0" smtClean="0">
                <a:solidFill>
                  <a:srgbClr val="0070C0"/>
                </a:solidFill>
              </a:rPr>
              <a:t>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H1.1 Basis relaisschakelingen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1.1.7 Ruststand en werkstand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Geen stuurstroom: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Ruststand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Normaly</a:t>
            </a:r>
            <a:r>
              <a:rPr lang="nl-NL" sz="1600" dirty="0">
                <a:solidFill>
                  <a:srgbClr val="0070C0"/>
                </a:solidFill>
              </a:rPr>
              <a:t> Close (NC)</a:t>
            </a: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Wel stuurstroom: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Bekrachtiging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Werkstand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Normaly</a:t>
            </a:r>
            <a:r>
              <a:rPr lang="nl-NL" sz="1600" dirty="0">
                <a:solidFill>
                  <a:srgbClr val="0070C0"/>
                </a:solidFill>
              </a:rPr>
              <a:t> Open (NO)</a:t>
            </a:r>
          </a:p>
        </p:txBody>
      </p:sp>
      <p:pic>
        <p:nvPicPr>
          <p:cNvPr id="7" name="Afbeelding 6" descr="relais in rust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8243" y="1484784"/>
            <a:ext cx="3485944" cy="1260000"/>
          </a:xfrm>
          <a:prstGeom prst="rect">
            <a:avLst/>
          </a:prstGeom>
        </p:spPr>
      </p:pic>
      <p:pic>
        <p:nvPicPr>
          <p:cNvPr id="8" name="Afbeelding 7" descr="relais in werking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304" y="3789040"/>
            <a:ext cx="3485943" cy="1260000"/>
          </a:xfrm>
          <a:prstGeom prst="rect">
            <a:avLst/>
          </a:prstGeom>
        </p:spPr>
      </p:pic>
      <p:sp>
        <p:nvSpPr>
          <p:cNvPr id="9" name="PIJL-RECHTS 10"/>
          <p:cNvSpPr/>
          <p:nvPr/>
        </p:nvSpPr>
        <p:spPr>
          <a:xfrm rot="5400000">
            <a:off x="4836569" y="4378849"/>
            <a:ext cx="1377195" cy="178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Gekromde PIJL-OMHOOG 4"/>
          <p:cNvSpPr/>
          <p:nvPr/>
        </p:nvSpPr>
        <p:spPr>
          <a:xfrm flipH="1">
            <a:off x="6089805" y="4204158"/>
            <a:ext cx="450000" cy="288032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Gekromde PIJL-OMHOOG 19"/>
          <p:cNvSpPr/>
          <p:nvPr/>
        </p:nvSpPr>
        <p:spPr>
          <a:xfrm flipH="1">
            <a:off x="6733860" y="4204158"/>
            <a:ext cx="450000" cy="288032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Gekromde PIJL-OMHOOG 20"/>
          <p:cNvSpPr/>
          <p:nvPr/>
        </p:nvSpPr>
        <p:spPr>
          <a:xfrm flipH="1">
            <a:off x="7301849" y="4204158"/>
            <a:ext cx="450000" cy="288032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Gekromde PIJL-OMHOOG 21"/>
          <p:cNvSpPr/>
          <p:nvPr/>
        </p:nvSpPr>
        <p:spPr>
          <a:xfrm flipH="1">
            <a:off x="7899447" y="4204158"/>
            <a:ext cx="450000" cy="288032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4735527" y="5424549"/>
            <a:ext cx="15792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Stuurstroom</a:t>
            </a:r>
            <a:endParaRPr lang="nl-NL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1.1.8 Reset dominante schakeling (set)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285750" lvl="1" indent="-285750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 smtClean="0">
                <a:solidFill>
                  <a:srgbClr val="0070C0"/>
                </a:solidFill>
              </a:rPr>
              <a:t>Wat </a:t>
            </a:r>
            <a:r>
              <a:rPr lang="nl-NL" sz="1600" b="1" i="1" dirty="0">
                <a:solidFill>
                  <a:srgbClr val="0070C0"/>
                </a:solidFill>
              </a:rPr>
              <a:t>kan ik er nu mee?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948118"/>
            <a:ext cx="3600000" cy="263105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3584408"/>
            <a:ext cx="3600000" cy="2631056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52120" y="4509120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76255" y="450912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66216" y="5301208"/>
            <a:ext cx="450000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1.1.9 Reset dominante schakeling (contacten)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Lamp gaat </a:t>
            </a:r>
            <a:r>
              <a:rPr lang="nl-NL" sz="1600" dirty="0" smtClean="0">
                <a:solidFill>
                  <a:srgbClr val="0070C0"/>
                </a:solidFill>
              </a:rPr>
              <a:t>branden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Wat als ik de drukknop SET loslaat?</a:t>
            </a:r>
          </a:p>
          <a:p>
            <a:pPr lvl="1"/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948118"/>
            <a:ext cx="3600000" cy="2771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3394197"/>
            <a:ext cx="3600000" cy="2771106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30956" y="436510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55091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45052" y="5301208"/>
            <a:ext cx="450000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7646812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248668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24936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1.1.10 Reset dominante schakeling (geheugen)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Drukknop losgelaten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bekrachtigd nu relais</a:t>
            </a:r>
          </a:p>
          <a:p>
            <a:pPr marL="285750" lvl="1" indent="-285750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Lamp gaat branden</a:t>
            </a:r>
          </a:p>
          <a:p>
            <a:pPr lvl="1"/>
            <a:endParaRPr lang="nl-NL" sz="1600" b="1" i="1" dirty="0">
              <a:solidFill>
                <a:srgbClr val="0070C0"/>
              </a:solidFill>
            </a:endParaRPr>
          </a:p>
          <a:p>
            <a:pPr lvl="1"/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Hoe krijg ik nu de lamp uit?</a:t>
            </a:r>
          </a:p>
          <a:p>
            <a:pPr lvl="1"/>
            <a:endParaRPr lang="nl-N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948118"/>
            <a:ext cx="3600000" cy="280529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3504358"/>
            <a:ext cx="3600000" cy="2805298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52120" y="436510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76255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86098" y="5301208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7667976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269832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6202392" y="408704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6804248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1.1.11 Reset dominante schakeling (reset)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bekrachtigd nu relais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Geheugenstand (overneemcontact)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verbinden tussen relais -</a:t>
            </a:r>
          </a:p>
          <a:p>
            <a:pPr marL="177800" lvl="2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   en </a:t>
            </a:r>
            <a:r>
              <a:rPr lang="nl-NL" sz="1600" dirty="0">
                <a:solidFill>
                  <a:srgbClr val="0070C0"/>
                </a:solidFill>
              </a:rPr>
              <a:t>interne schakelaar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Drukknop (RESET)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niet bediend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Geen gesloten stroomkring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Lamp gaat uit</a:t>
            </a: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Welk relais heb ik nodig?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948118"/>
            <a:ext cx="3600000" cy="282337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3486284"/>
            <a:ext cx="3600000" cy="2823371"/>
          </a:xfrm>
          <a:prstGeom prst="rect">
            <a:avLst/>
          </a:prstGeom>
        </p:spPr>
      </p:pic>
      <p:sp>
        <p:nvSpPr>
          <p:cNvPr id="9" name="Ovaal 8"/>
          <p:cNvSpPr/>
          <p:nvPr/>
        </p:nvSpPr>
        <p:spPr>
          <a:xfrm>
            <a:off x="6028928" y="2883693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7667976" y="1615313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6233430" y="162880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rot="5400000">
            <a:off x="6660232" y="184482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596880" y="5301208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H="1">
            <a:off x="7531707" y="414908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6097161" y="4162567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menigvuldigen 16"/>
          <p:cNvSpPr/>
          <p:nvPr/>
        </p:nvSpPr>
        <p:spPr>
          <a:xfrm>
            <a:off x="6020029" y="5339705"/>
            <a:ext cx="426802" cy="248299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1.1.12 Reset dominante schakeling (relais keuze)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400" dirty="0">
                <a:solidFill>
                  <a:srgbClr val="0070C0"/>
                </a:solidFill>
              </a:rPr>
              <a:t>Relais moet bevatten:</a:t>
            </a:r>
          </a:p>
          <a:p>
            <a:pPr lvl="2"/>
            <a:r>
              <a:rPr lang="nl-NL" sz="1400" dirty="0">
                <a:solidFill>
                  <a:srgbClr val="0070C0"/>
                </a:solidFill>
              </a:rPr>
              <a:t>1 Ankerspoel</a:t>
            </a:r>
          </a:p>
          <a:p>
            <a:pPr lvl="2"/>
            <a:r>
              <a:rPr lang="nl-NL" sz="1400" dirty="0">
                <a:solidFill>
                  <a:srgbClr val="0070C0"/>
                </a:solidFill>
              </a:rPr>
              <a:t>2 interne contacten (minimaal)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54" y="4437610"/>
            <a:ext cx="1800000" cy="1305672"/>
          </a:xfrm>
          <a:prstGeom prst="rect">
            <a:avLst/>
          </a:prstGeom>
        </p:spPr>
      </p:pic>
      <p:pic>
        <p:nvPicPr>
          <p:cNvPr id="8" name="Picture 2" descr="Gerelateerde afbeeld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64094"/>
            <a:ext cx="1800000" cy="18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6882" y="1836268"/>
            <a:ext cx="3600000" cy="260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1.1.13 Reset dominante schakeling (begrip)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SET en RESET drukknoppen beide tegelijkertijd ingedrukt.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RESET functie overwint.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9454" y="2924944"/>
            <a:ext cx="3600000" cy="2601342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4572000" y="4581128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4572000" y="3789040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Vermenigvuldigen 10"/>
          <p:cNvSpPr/>
          <p:nvPr/>
        </p:nvSpPr>
        <p:spPr>
          <a:xfrm>
            <a:off x="5428235" y="4653136"/>
            <a:ext cx="426802" cy="248299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2" descr="Afbeeldingsresultaat voor winnaa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2" y="2425614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71296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1.1.14 Reset dominante schakeling (voorbeelden)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5856" y="1353135"/>
            <a:ext cx="4437316" cy="216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632" y="3861048"/>
            <a:ext cx="465770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1.1.15 </a:t>
            </a:r>
            <a:r>
              <a:rPr lang="nl-NL" dirty="0">
                <a:solidFill>
                  <a:srgbClr val="0070C0"/>
                </a:solidFill>
              </a:rPr>
              <a:t>S</a:t>
            </a:r>
            <a:r>
              <a:rPr lang="nl-NL" dirty="0" smtClean="0">
                <a:solidFill>
                  <a:srgbClr val="0070C0"/>
                </a:solidFill>
              </a:rPr>
              <a:t>et dominante schakeling (set)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285750" lvl="1" indent="-285750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lvl="1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 smtClean="0">
                <a:solidFill>
                  <a:srgbClr val="0070C0"/>
                </a:solidFill>
              </a:rPr>
              <a:t>Wat </a:t>
            </a:r>
            <a:r>
              <a:rPr lang="nl-NL" sz="1600" b="1" i="1" dirty="0">
                <a:solidFill>
                  <a:srgbClr val="0070C0"/>
                </a:solidFill>
              </a:rPr>
              <a:t>kan ik er nu mee?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948118"/>
            <a:ext cx="3600000" cy="263105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3584408"/>
            <a:ext cx="3600000" cy="2631056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52120" y="4509120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76255" y="450912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66216" y="5301208"/>
            <a:ext cx="450000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1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1.1.16 </a:t>
            </a:r>
            <a:r>
              <a:rPr lang="nl-NL" dirty="0">
                <a:solidFill>
                  <a:srgbClr val="0070C0"/>
                </a:solidFill>
              </a:rPr>
              <a:t>S</a:t>
            </a:r>
            <a:r>
              <a:rPr lang="nl-NL" dirty="0" smtClean="0">
                <a:solidFill>
                  <a:srgbClr val="0070C0"/>
                </a:solidFill>
              </a:rPr>
              <a:t>et dominante schakeling (contacten)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Lamp gaat </a:t>
            </a:r>
            <a:r>
              <a:rPr lang="nl-NL" sz="1600" dirty="0" smtClean="0">
                <a:solidFill>
                  <a:srgbClr val="0070C0"/>
                </a:solidFill>
              </a:rPr>
              <a:t>branden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Wat als ik de drukknop SET loslaat?</a:t>
            </a:r>
          </a:p>
          <a:p>
            <a:pPr lvl="1"/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948118"/>
            <a:ext cx="3600000" cy="2771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3394197"/>
            <a:ext cx="3600000" cy="2771106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30956" y="436510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55091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45052" y="5301208"/>
            <a:ext cx="450000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7646812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248668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Ik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de omzetting van magnetisme naar elektriciteit uit te leggen.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Ik ben instaat om opbouw van het relais te benoemen.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Ik ben instaat om de werking van het relais te benoemen.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Ik ben instaat om de twee basisschakelingen te herkennen.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1.1.17 Set dominante schakeling (geheugen)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Drukknop (SET)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Bekrachtig relais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Drukknop losgelaten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bekrachtigd nu relais</a:t>
            </a:r>
          </a:p>
          <a:p>
            <a:pPr marL="285750" lvl="1" indent="-285750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Interne schakelaar bediend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marL="463550" lvl="2" indent="-285750"/>
            <a:r>
              <a:rPr lang="nl-NL" sz="1600" dirty="0">
                <a:solidFill>
                  <a:srgbClr val="0070C0"/>
                </a:solidFill>
              </a:rPr>
              <a:t>Lamp gaat branden</a:t>
            </a:r>
          </a:p>
          <a:p>
            <a:pPr lvl="1"/>
            <a:endParaRPr lang="nl-NL" sz="1600" b="1" i="1" dirty="0">
              <a:solidFill>
                <a:srgbClr val="0070C0"/>
              </a:solidFill>
            </a:endParaRPr>
          </a:p>
          <a:p>
            <a:pPr lvl="1"/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Hoe krijg ik nu de lamp uit?</a:t>
            </a:r>
          </a:p>
          <a:p>
            <a:pPr lvl="1"/>
            <a:endParaRPr lang="nl-N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948118"/>
            <a:ext cx="3600000" cy="280529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3504358"/>
            <a:ext cx="3600000" cy="2805298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652120" y="436510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rot="5400000">
            <a:off x="6276255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6086098" y="5301208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7667976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269832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6202392" y="408704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6804248" y="436510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1.1.18 Set dominante schakeling (reset)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bekrachtigd nu relais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Geheugenstand (overneemcontact)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verbinden tussen relais -</a:t>
            </a:r>
          </a:p>
          <a:p>
            <a:pPr marL="177800" lvl="2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   en </a:t>
            </a:r>
            <a:r>
              <a:rPr lang="nl-NL" sz="1600" dirty="0">
                <a:solidFill>
                  <a:srgbClr val="0070C0"/>
                </a:solidFill>
              </a:rPr>
              <a:t>interne schakelaar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Drukknop (RESET)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Interne schakelaar niet bediend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Geen gesloten stroomkring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Lamp gaat uit</a:t>
            </a: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b="1" i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b="1" i="1" dirty="0">
                <a:solidFill>
                  <a:srgbClr val="0070C0"/>
                </a:solidFill>
              </a:rPr>
              <a:t>Welk relais heb ik nodig?</a:t>
            </a:r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4405" y="3510536"/>
            <a:ext cx="3600000" cy="2832653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3856" y="1039637"/>
            <a:ext cx="3600000" cy="2832653"/>
          </a:xfrm>
          <a:prstGeom prst="rect">
            <a:avLst/>
          </a:prstGeom>
        </p:spPr>
      </p:pic>
      <p:cxnSp>
        <p:nvCxnSpPr>
          <p:cNvPr id="20" name="Rechte verbindingslijn met pijl 19"/>
          <p:cNvCxnSpPr/>
          <p:nvPr/>
        </p:nvCxnSpPr>
        <p:spPr>
          <a:xfrm>
            <a:off x="7667976" y="1615313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6233430" y="162880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rot="5400000">
            <a:off x="6660232" y="184482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6233430" y="479715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7740352" y="407707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H="1">
            <a:off x="6305806" y="4090559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Vermenigvuldigen 25"/>
          <p:cNvSpPr/>
          <p:nvPr/>
        </p:nvSpPr>
        <p:spPr>
          <a:xfrm>
            <a:off x="6620583" y="5087166"/>
            <a:ext cx="426802" cy="248299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Rechte verbindingslijn met pijl 26"/>
          <p:cNvCxnSpPr/>
          <p:nvPr/>
        </p:nvCxnSpPr>
        <p:spPr>
          <a:xfrm rot="5400000">
            <a:off x="8269832" y="1831337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al 27"/>
          <p:cNvSpPr/>
          <p:nvPr/>
        </p:nvSpPr>
        <p:spPr>
          <a:xfrm>
            <a:off x="6091712" y="2927401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4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64096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1.1.19 </a:t>
            </a:r>
            <a:r>
              <a:rPr lang="nl-NL" dirty="0">
                <a:solidFill>
                  <a:srgbClr val="0070C0"/>
                </a:solidFill>
              </a:rPr>
              <a:t>S</a:t>
            </a:r>
            <a:r>
              <a:rPr lang="nl-NL" dirty="0" smtClean="0">
                <a:solidFill>
                  <a:srgbClr val="0070C0"/>
                </a:solidFill>
              </a:rPr>
              <a:t>et dominante schakeling (relais keuze)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400" dirty="0">
                <a:solidFill>
                  <a:srgbClr val="0070C0"/>
                </a:solidFill>
              </a:rPr>
              <a:t>Relais moet bevatten:</a:t>
            </a:r>
          </a:p>
          <a:p>
            <a:pPr lvl="2"/>
            <a:r>
              <a:rPr lang="nl-NL" sz="1400" dirty="0">
                <a:solidFill>
                  <a:srgbClr val="0070C0"/>
                </a:solidFill>
              </a:rPr>
              <a:t>1 Ankerspoel</a:t>
            </a:r>
          </a:p>
          <a:p>
            <a:pPr lvl="2"/>
            <a:r>
              <a:rPr lang="nl-NL" sz="1400" dirty="0">
                <a:solidFill>
                  <a:srgbClr val="0070C0"/>
                </a:solidFill>
              </a:rPr>
              <a:t>2 interne contacten (minimaal)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54" y="4437610"/>
            <a:ext cx="1800000" cy="1305672"/>
          </a:xfrm>
          <a:prstGeom prst="rect">
            <a:avLst/>
          </a:prstGeom>
        </p:spPr>
      </p:pic>
      <p:pic>
        <p:nvPicPr>
          <p:cNvPr id="8" name="Picture 2" descr="Gerelateerde afbeeld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64094"/>
            <a:ext cx="1800000" cy="18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4128" y="2060848"/>
            <a:ext cx="3600000" cy="26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1.1.20 </a:t>
            </a:r>
            <a:r>
              <a:rPr lang="nl-NL" dirty="0">
                <a:solidFill>
                  <a:srgbClr val="0070C0"/>
                </a:solidFill>
              </a:rPr>
              <a:t>S</a:t>
            </a:r>
            <a:r>
              <a:rPr lang="nl-NL" dirty="0" smtClean="0">
                <a:solidFill>
                  <a:srgbClr val="0070C0"/>
                </a:solidFill>
              </a:rPr>
              <a:t>et dominante schakeling (begrip)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SET en RESET drukknoppen beide tegelijkertijd ingedrukt.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RESET functie overwint.</a:t>
            </a:r>
          </a:p>
        </p:txBody>
      </p:sp>
      <p:pic>
        <p:nvPicPr>
          <p:cNvPr id="12" name="Picture 2" descr="Afbeeldingsresultaat voor winnaa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2" y="2425614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0453" y="2708920"/>
            <a:ext cx="3600000" cy="2674510"/>
          </a:xfrm>
          <a:prstGeom prst="rect">
            <a:avLst/>
          </a:prstGeom>
        </p:spPr>
      </p:pic>
      <p:cxnSp>
        <p:nvCxnSpPr>
          <p:cNvPr id="14" name="Rechte verbindingslijn met pijl 13"/>
          <p:cNvCxnSpPr/>
          <p:nvPr/>
        </p:nvCxnSpPr>
        <p:spPr>
          <a:xfrm>
            <a:off x="5188615" y="393305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4925931" y="357301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5410355" y="4297028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5575933" y="4513052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6876256" y="321297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5441710" y="3226463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rot="5400000">
            <a:off x="6084168" y="342900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rot="5400000">
            <a:off x="7693768" y="3415513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32628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1.1.21 </a:t>
            </a:r>
            <a:r>
              <a:rPr lang="nl-NL" dirty="0">
                <a:solidFill>
                  <a:srgbClr val="0070C0"/>
                </a:solidFill>
              </a:rPr>
              <a:t>S</a:t>
            </a:r>
            <a:r>
              <a:rPr lang="nl-NL" dirty="0" smtClean="0">
                <a:solidFill>
                  <a:srgbClr val="0070C0"/>
                </a:solidFill>
              </a:rPr>
              <a:t>et dominante schakeling (voorbeelden)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24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730" y="3716664"/>
            <a:ext cx="2903090" cy="2160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000" y="1280379"/>
            <a:ext cx="531177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1.1.22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25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erelateerde afbeeldi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1.1.1 Magnetisme in een stroom ader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1.1.2 Magnetisme door een luchtspoel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1.1.3 Magnetisme door een spoel met kern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1.1.4 Werking relais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1.1.5 Galvanische scheiding stroomkringen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1.1.6 Symbool relais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1.1.7 Werkstand en Ruststand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1.1.8 – 1.1.14 Reset dominante 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1.1.15 – 1.1.21 Set dominante 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1.1.22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1.1.1 Magnetisme in een stroom ader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Enkele stroom ader (I)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Klein magnetisch veld (B)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Vuist </a:t>
            </a:r>
            <a:r>
              <a:rPr lang="nl-NL" sz="1600" dirty="0" smtClean="0">
                <a:solidFill>
                  <a:srgbClr val="0070C0"/>
                </a:solidFill>
              </a:rPr>
              <a:t>regel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Bepalen </a:t>
            </a:r>
            <a:r>
              <a:rPr lang="nl-NL" sz="1600" dirty="0">
                <a:solidFill>
                  <a:srgbClr val="0070C0"/>
                </a:solidFill>
              </a:rPr>
              <a:t>richting magnetisch veld</a:t>
            </a:r>
          </a:p>
          <a:p>
            <a:pPr lvl="1"/>
            <a:endParaRPr lang="nl-NL" dirty="0"/>
          </a:p>
        </p:txBody>
      </p:sp>
      <p:pic>
        <p:nvPicPr>
          <p:cNvPr id="8" name="Picture 2" descr="Afbeeldingsresultaat voor magnetism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29" y="2986620"/>
            <a:ext cx="3600000" cy="26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1.1.2 Magnetisme door een luchtspoel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Enkele stroom ader (I)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Wikkelingen (N)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Vergroot magnetisch veld (B)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err="1">
                <a:solidFill>
                  <a:srgbClr val="0070C0"/>
                </a:solidFill>
              </a:rPr>
              <a:t>Soloide</a:t>
            </a:r>
            <a:r>
              <a:rPr lang="nl-NL" sz="1600" dirty="0">
                <a:solidFill>
                  <a:srgbClr val="0070C0"/>
                </a:solidFill>
              </a:rPr>
              <a:t> (lucht spoel)</a:t>
            </a:r>
          </a:p>
        </p:txBody>
      </p:sp>
      <p:pic>
        <p:nvPicPr>
          <p:cNvPr id="7" name="Picture 6" descr="Afbeeldingsresultaat voor magnetisch veld spoe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56" y="3278389"/>
            <a:ext cx="3600000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1.1.3 Magnetisme door een spoel met kern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Enkele stroom ader (I)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Wikkelingen (N)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Magnetische kern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Vergroot magnetisch veld (B)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ontstaat een elektromagneet</a:t>
            </a:r>
          </a:p>
        </p:txBody>
      </p:sp>
      <p:pic>
        <p:nvPicPr>
          <p:cNvPr id="7" name="Picture 2" descr="Afbeeldingsresultaat voor magnetisch veld spoel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16"/>
          <a:stretch/>
        </p:blipFill>
        <p:spPr bwMode="auto">
          <a:xfrm>
            <a:off x="5588799" y="1168214"/>
            <a:ext cx="2882795" cy="24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magnetisch veld spoel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2"/>
          <a:stretch/>
        </p:blipFill>
        <p:spPr bwMode="auto">
          <a:xfrm>
            <a:off x="5588799" y="3697646"/>
            <a:ext cx="288279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1.1.4 Werking relais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Spoel met Kern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(Magnetische schakelaar (Intern)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Verende schakelaar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</p:txBody>
      </p:sp>
      <p:pic>
        <p:nvPicPr>
          <p:cNvPr id="7" name="Picture 2" descr="Afbeeldingsresultaat voor werking relais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661240"/>
            <a:ext cx="3600000" cy="29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 l="28034" t="53358" r="61451" b="31876"/>
          <a:stretch/>
        </p:blipFill>
        <p:spPr>
          <a:xfrm>
            <a:off x="4932528" y="2725183"/>
            <a:ext cx="3600000" cy="2842105"/>
          </a:xfrm>
          <a:prstGeom prst="rect">
            <a:avLst/>
          </a:prstGeom>
        </p:spPr>
      </p:pic>
      <p:sp>
        <p:nvSpPr>
          <p:cNvPr id="9" name="Gekromde PIJL-OMHOOG 6"/>
          <p:cNvSpPr/>
          <p:nvPr/>
        </p:nvSpPr>
        <p:spPr>
          <a:xfrm>
            <a:off x="5935120" y="4610077"/>
            <a:ext cx="1445192" cy="936104"/>
          </a:xfrm>
          <a:prstGeom prst="curved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PIJL-OMLAAG 11"/>
          <p:cNvSpPr/>
          <p:nvPr/>
        </p:nvSpPr>
        <p:spPr>
          <a:xfrm>
            <a:off x="6727024" y="1778577"/>
            <a:ext cx="565632" cy="127589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Gekromde PIJL-LINKS 3"/>
          <p:cNvSpPr/>
          <p:nvPr/>
        </p:nvSpPr>
        <p:spPr>
          <a:xfrm>
            <a:off x="4509638" y="3866809"/>
            <a:ext cx="710434" cy="1296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198390" y="4101527"/>
            <a:ext cx="327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nl-NL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6394663" y="5673442"/>
            <a:ext cx="526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 smtClean="0">
                <a:ln w="0"/>
                <a:solidFill>
                  <a:srgbClr val="008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nl-NL" sz="4000" b="0" cap="none" spc="0" dirty="0">
              <a:ln w="0"/>
              <a:solidFill>
                <a:srgbClr val="008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6166760" y="1138138"/>
            <a:ext cx="16946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nl-NL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1.1.5 Galvanisch gescheiden stroomkring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Galvanisch gescheiden: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Geen elektrische verbinding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Twee gescheiden stroomkringen: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Veilige spanning &lt;48V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Lichtnet 230V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Krachtstroom 400V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Laagspanning &lt;1000V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Hoogspanning &gt;1000V</a:t>
            </a:r>
          </a:p>
        </p:txBody>
      </p:sp>
      <p:pic>
        <p:nvPicPr>
          <p:cNvPr id="7" name="Picture 2" descr="Afbeeldingsresultaat voor werking relais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41" y="3042169"/>
            <a:ext cx="3600000" cy="29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ekromde PIJL-LINKS 3"/>
          <p:cNvSpPr/>
          <p:nvPr/>
        </p:nvSpPr>
        <p:spPr>
          <a:xfrm>
            <a:off x="4593424" y="4250336"/>
            <a:ext cx="710434" cy="1296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4017149" y="454446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nl-NL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nl-NL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IJL-RECHTS 4"/>
          <p:cNvSpPr/>
          <p:nvPr/>
        </p:nvSpPr>
        <p:spPr>
          <a:xfrm>
            <a:off x="4487149" y="2538113"/>
            <a:ext cx="434992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3839541" y="243020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nl-NL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nl-NL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6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1.1.6 Symbool relais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Aansturing met 1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stroomkring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Aansturing met kleine spanning.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Anker/Spoel aansluiting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A1 &amp; A2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 te schakelen 2</a:t>
            </a:r>
            <a:r>
              <a:rPr lang="nl-NL" sz="1600" baseline="30000" dirty="0">
                <a:solidFill>
                  <a:srgbClr val="0070C0"/>
                </a:solidFill>
              </a:rPr>
              <a:t>e</a:t>
            </a:r>
            <a:r>
              <a:rPr lang="nl-NL" sz="1600" dirty="0">
                <a:solidFill>
                  <a:srgbClr val="0070C0"/>
                </a:solidFill>
              </a:rPr>
              <a:t> stroomkring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 te schakelen apparaat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Interne schakelaar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Voedend contact (P-contact)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Maakcontact (</a:t>
            </a:r>
            <a:r>
              <a:rPr lang="nl-NL" sz="1600" dirty="0" err="1">
                <a:solidFill>
                  <a:srgbClr val="0070C0"/>
                </a:solidFill>
              </a:rPr>
              <a:t>Normaly</a:t>
            </a:r>
            <a:r>
              <a:rPr lang="nl-NL" sz="1600" dirty="0">
                <a:solidFill>
                  <a:srgbClr val="0070C0"/>
                </a:solidFill>
              </a:rPr>
              <a:t> Open = NO)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Verbreekcontact (</a:t>
            </a:r>
            <a:r>
              <a:rPr lang="nl-NL" sz="1600" dirty="0" err="1">
                <a:solidFill>
                  <a:srgbClr val="0070C0"/>
                </a:solidFill>
              </a:rPr>
              <a:t>Normaly</a:t>
            </a:r>
            <a:r>
              <a:rPr lang="nl-NL" sz="1600" dirty="0">
                <a:solidFill>
                  <a:srgbClr val="0070C0"/>
                </a:solidFill>
              </a:rPr>
              <a:t> Close = NC)</a:t>
            </a:r>
          </a:p>
        </p:txBody>
      </p:sp>
      <p:pic>
        <p:nvPicPr>
          <p:cNvPr id="7" name="Afbeelding 6" descr="relais_symbool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1340768"/>
            <a:ext cx="3600000" cy="1794558"/>
          </a:xfrm>
          <a:prstGeom prst="rect">
            <a:avLst/>
          </a:prstGeom>
        </p:spPr>
      </p:pic>
      <p:pic>
        <p:nvPicPr>
          <p:cNvPr id="8" name="Picture 2" descr="Afbeeldingsresultaat voor relai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E"/>
              </a:clrFrom>
              <a:clrTo>
                <a:srgbClr val="FC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8" y="345757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912</Words>
  <Application>Microsoft Office PowerPoint</Application>
  <PresentationFormat>Diavoorstelling (4:3)</PresentationFormat>
  <Paragraphs>356</Paragraphs>
  <Slides>25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Kantoorthema</vt:lpstr>
      <vt:lpstr>Ontwerpen (besturingsinstallatie) H1.1 Basis relaisschakelingen</vt:lpstr>
      <vt:lpstr>Leerdoelen</vt:lpstr>
      <vt:lpstr>Inhoudsopgave</vt:lpstr>
      <vt:lpstr>1.1.1 Magnetisme in een stroom ader</vt:lpstr>
      <vt:lpstr>1.1.2 Magnetisme door een luchtspoel</vt:lpstr>
      <vt:lpstr>1.1.3 Magnetisme door een spoel met kern</vt:lpstr>
      <vt:lpstr>1.1.4 Werking relais</vt:lpstr>
      <vt:lpstr>1.1.5 Galvanisch gescheiden stroomkring</vt:lpstr>
      <vt:lpstr>1.1.6 Symbool relais</vt:lpstr>
      <vt:lpstr>1.1.7 Ruststand en werkstand</vt:lpstr>
      <vt:lpstr>1.1.8 Reset dominante schakeling (set)</vt:lpstr>
      <vt:lpstr>1.1.9 Reset dominante schakeling (contacten)</vt:lpstr>
      <vt:lpstr>1.1.10 Reset dominante schakeling (geheugen)</vt:lpstr>
      <vt:lpstr>1.1.11 Reset dominante schakeling (reset)</vt:lpstr>
      <vt:lpstr>1.1.12 Reset dominante schakeling (relais keuze)</vt:lpstr>
      <vt:lpstr>1.1.13 Reset dominante schakeling (begrip)</vt:lpstr>
      <vt:lpstr>1.1.14 Reset dominante schakeling (voorbeelden)</vt:lpstr>
      <vt:lpstr>1.1.15 Set dominante schakeling (set)</vt:lpstr>
      <vt:lpstr>1.1.16 Set dominante schakeling (contacten)</vt:lpstr>
      <vt:lpstr>1.1.17 Set dominante schakeling (geheugen)</vt:lpstr>
      <vt:lpstr>1.1.18 Set dominante schakeling (reset)</vt:lpstr>
      <vt:lpstr>1.1.19 Set dominante schakeling (relais keuze)</vt:lpstr>
      <vt:lpstr>1.1.20 Set dominante schakeling (begrip)</vt:lpstr>
      <vt:lpstr>1.1.21 Set dominante schakeling (voorbeelden)</vt:lpstr>
      <vt:lpstr>1.1.22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446</cp:revision>
  <dcterms:created xsi:type="dcterms:W3CDTF">2013-07-30T14:35:54Z</dcterms:created>
  <dcterms:modified xsi:type="dcterms:W3CDTF">2020-12-15T12:54:35Z</dcterms:modified>
</cp:coreProperties>
</file>