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70" r:id="rId2"/>
    <p:sldId id="274" r:id="rId3"/>
    <p:sldId id="272" r:id="rId4"/>
    <p:sldId id="284" r:id="rId5"/>
    <p:sldId id="371" r:id="rId6"/>
    <p:sldId id="286" r:id="rId7"/>
    <p:sldId id="287" r:id="rId8"/>
    <p:sldId id="325" r:id="rId9"/>
    <p:sldId id="335" r:id="rId10"/>
    <p:sldId id="336" r:id="rId11"/>
    <p:sldId id="337" r:id="rId12"/>
    <p:sldId id="338" r:id="rId13"/>
    <p:sldId id="347" r:id="rId14"/>
    <p:sldId id="349" r:id="rId15"/>
    <p:sldId id="372" r:id="rId16"/>
    <p:sldId id="350" r:id="rId17"/>
    <p:sldId id="361" r:id="rId18"/>
    <p:sldId id="373" r:id="rId19"/>
    <p:sldId id="362" r:id="rId20"/>
    <p:sldId id="363" r:id="rId21"/>
    <p:sldId id="374" r:id="rId22"/>
    <p:sldId id="377" r:id="rId23"/>
    <p:sldId id="378" r:id="rId24"/>
    <p:sldId id="382" r:id="rId25"/>
    <p:sldId id="380" r:id="rId26"/>
    <p:sldId id="381" r:id="rId27"/>
    <p:sldId id="277" r:id="rId28"/>
  </p:sldIdLst>
  <p:sldSz cx="9144000" cy="6858000" type="screen4x3"/>
  <p:notesSz cx="6858000" cy="9144000"/>
  <p:custDataLst>
    <p:tags r:id="rId3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2B1"/>
    <a:srgbClr val="3991B0"/>
    <a:srgbClr val="E7EAEC"/>
    <a:srgbClr val="E4C1D9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278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56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03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509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475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15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370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93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618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85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759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804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4319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931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72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14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33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40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44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500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4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25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www.youtube.com/watch?v=xzCF0EJT_U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mazon.com: Gikfun 5v 4 Channel Relay Module with Optocoupler for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b="681"/>
          <a:stretch/>
        </p:blipFill>
        <p:spPr bwMode="auto">
          <a:xfrm>
            <a:off x="-36512" y="260649"/>
            <a:ext cx="9217024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</a:t>
            </a:r>
            <a:r>
              <a:rPr lang="nl-NL" sz="3200" smtClean="0">
                <a:solidFill>
                  <a:srgbClr val="0070C0"/>
                </a:solidFill>
              </a:rPr>
              <a:t>(besturingsinstallatie</a:t>
            </a:r>
            <a:r>
              <a:rPr lang="nl-NL" sz="3200" dirty="0" smtClean="0">
                <a:solidFill>
                  <a:srgbClr val="0070C0"/>
                </a:solidFill>
              </a:rPr>
              <a:t>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H1.2 Uitvoeringen relaisschakelingen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1.2.7 Vertragingsschakeling (relais keuze)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Relais moet bevatten: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1 Ankerspoel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2 interne contacten (minimaal</a:t>
            </a:r>
            <a:r>
              <a:rPr lang="nl-NL" sz="1600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Elektronisch / Mechanisch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Gerelateerde afbeeld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01" y="3006861"/>
            <a:ext cx="1800000" cy="18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480" y="4519868"/>
            <a:ext cx="1800000" cy="130567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560" y="1196752"/>
            <a:ext cx="3600000" cy="44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1.2.8 Vertragingsschakeling (voorbeeld)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5616" y="1536520"/>
            <a:ext cx="4500000" cy="224003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5616" y="3899899"/>
            <a:ext cx="4500000" cy="21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1.2.9 Motorschakeling DC (aan / uit)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lvl="1"/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Set drukknop bekrachtigd relais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Geheugenstand (overneemcontact)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Verbreek verbinden tussen relais -</a:t>
            </a: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    en interne schakelaar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Drukknop (RESET)</a:t>
            </a:r>
          </a:p>
          <a:p>
            <a:pPr marL="285750" lvl="1" indent="-285750"/>
            <a:endParaRPr lang="nl-NL" sz="1600" dirty="0">
              <a:solidFill>
                <a:srgbClr val="0070C0"/>
              </a:solidFill>
            </a:endParaRPr>
          </a:p>
          <a:p>
            <a:pPr lvl="1"/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48V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Interne schakelaar schakelt motor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Gesloten stroomkring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Motor gaat aan</a:t>
            </a:r>
          </a:p>
          <a:p>
            <a:pPr marL="285750" lvl="1" indent="-285750"/>
            <a:r>
              <a:rPr lang="nl-NL" sz="1600" dirty="0">
                <a:solidFill>
                  <a:srgbClr val="0070C0"/>
                </a:solidFill>
              </a:rPr>
              <a:t>Dubbelpolig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6496" y="3861824"/>
            <a:ext cx="3600000" cy="185652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6496" y="1324655"/>
            <a:ext cx="3600000" cy="1856529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5903022" y="1700808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5586323" y="1916832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ermenigvuldigen 11"/>
          <p:cNvSpPr/>
          <p:nvPr/>
        </p:nvSpPr>
        <p:spPr>
          <a:xfrm>
            <a:off x="5945398" y="5107127"/>
            <a:ext cx="426802" cy="248299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/>
          <p:nvPr/>
        </p:nvCxnSpPr>
        <p:spPr>
          <a:xfrm rot="5400000">
            <a:off x="6012160" y="2036895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5940152" y="2650537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Rechte verbindingslijn met pijl 14"/>
          <p:cNvCxnSpPr/>
          <p:nvPr/>
        </p:nvCxnSpPr>
        <p:spPr>
          <a:xfrm>
            <a:off x="7884000" y="1916832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>
            <a:off x="7884000" y="256490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rot="5400000">
            <a:off x="6372200" y="2036895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/>
          <p:nvPr/>
        </p:nvCxnSpPr>
        <p:spPr>
          <a:xfrm rot="5400000">
            <a:off x="8376630" y="1820871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>
            <a:off x="5586323" y="508518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 flipH="1">
            <a:off x="5940152" y="4221088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H="1">
            <a:off x="7884000" y="4509120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H="1">
            <a:off x="7884000" y="5092817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53244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1.2.10 </a:t>
            </a:r>
            <a:r>
              <a:rPr lang="nl-NL" dirty="0">
                <a:solidFill>
                  <a:srgbClr val="0070C0"/>
                </a:solidFill>
              </a:rPr>
              <a:t>Motorschakeling DC </a:t>
            </a:r>
            <a:r>
              <a:rPr lang="nl-NL" dirty="0" smtClean="0">
                <a:solidFill>
                  <a:srgbClr val="0070C0"/>
                </a:solidFill>
              </a:rPr>
              <a:t>(linksom-rechtsom)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Enkelpolige schakelaar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Niet </a:t>
            </a:r>
            <a:r>
              <a:rPr lang="nl-NL" sz="1600" dirty="0" smtClean="0">
                <a:solidFill>
                  <a:srgbClr val="0070C0"/>
                </a:solidFill>
              </a:rPr>
              <a:t>bediend / </a:t>
            </a:r>
            <a:r>
              <a:rPr lang="nl-NL" sz="1600" dirty="0">
                <a:solidFill>
                  <a:srgbClr val="00B050"/>
                </a:solidFill>
              </a:rPr>
              <a:t>w</a:t>
            </a:r>
            <a:r>
              <a:rPr lang="nl-NL" sz="1600" dirty="0" smtClean="0">
                <a:solidFill>
                  <a:srgbClr val="00B050"/>
                </a:solidFill>
              </a:rPr>
              <a:t>el bediend</a:t>
            </a:r>
            <a:endParaRPr lang="nl-NL" sz="1600" dirty="0">
              <a:solidFill>
                <a:srgbClr val="00B05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Relais </a:t>
            </a:r>
            <a:r>
              <a:rPr lang="nl-NL" sz="1600" dirty="0" smtClean="0">
                <a:solidFill>
                  <a:srgbClr val="0070C0"/>
                </a:solidFill>
              </a:rPr>
              <a:t>niet / </a:t>
            </a:r>
            <a:r>
              <a:rPr lang="nl-NL" sz="1600" dirty="0">
                <a:solidFill>
                  <a:srgbClr val="00B050"/>
                </a:solidFill>
              </a:rPr>
              <a:t>w</a:t>
            </a:r>
            <a:r>
              <a:rPr lang="nl-NL" sz="1600" dirty="0" smtClean="0">
                <a:solidFill>
                  <a:srgbClr val="00B050"/>
                </a:solidFill>
              </a:rPr>
              <a:t>el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  <a:r>
              <a:rPr lang="nl-NL" sz="1600" dirty="0">
                <a:solidFill>
                  <a:srgbClr val="0070C0"/>
                </a:solidFill>
              </a:rPr>
              <a:t>bekrachtigd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48V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Motor rechtsom draaien (+ </a:t>
            </a:r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 -</a:t>
            </a:r>
            <a:r>
              <a:rPr lang="nl-NL" sz="16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Gesloten stroomkring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Motor gaat rechtsom </a:t>
            </a:r>
            <a:r>
              <a:rPr lang="nl-NL" sz="1600" dirty="0" smtClean="0">
                <a:solidFill>
                  <a:srgbClr val="0070C0"/>
                </a:solidFill>
              </a:rPr>
              <a:t>draaien</a:t>
            </a:r>
          </a:p>
          <a:p>
            <a:pPr lvl="2"/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B05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B050"/>
                </a:solidFill>
              </a:rPr>
              <a:t>48V</a:t>
            </a:r>
          </a:p>
          <a:p>
            <a:pPr lvl="2"/>
            <a:r>
              <a:rPr lang="nl-NL" sz="1600" dirty="0">
                <a:solidFill>
                  <a:srgbClr val="00B050"/>
                </a:solidFill>
              </a:rPr>
              <a:t>Motor linksom draaien (- </a:t>
            </a:r>
            <a:r>
              <a:rPr lang="nl-NL" sz="1600" dirty="0">
                <a:solidFill>
                  <a:srgbClr val="00B050"/>
                </a:solidFill>
                <a:sym typeface="Wingdings" panose="05000000000000000000" pitchFamily="2" charset="2"/>
              </a:rPr>
              <a:t> +</a:t>
            </a:r>
            <a:r>
              <a:rPr lang="nl-NL" sz="16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nl-NL" sz="1600" dirty="0">
                <a:solidFill>
                  <a:srgbClr val="00B050"/>
                </a:solidFill>
              </a:rPr>
              <a:t>Gesloten stroomkring</a:t>
            </a:r>
          </a:p>
          <a:p>
            <a:pPr lvl="2"/>
            <a:r>
              <a:rPr lang="nl-NL" sz="1600" dirty="0">
                <a:solidFill>
                  <a:srgbClr val="00B050"/>
                </a:solidFill>
              </a:rPr>
              <a:t>Motor gaat Linksom draaien</a:t>
            </a:r>
          </a:p>
          <a:p>
            <a:pPr lvl="2"/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4005064"/>
            <a:ext cx="3600000" cy="189192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236" y="1214388"/>
            <a:ext cx="3600000" cy="1891927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6588224" y="46531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al 10"/>
          <p:cNvSpPr/>
          <p:nvPr/>
        </p:nvSpPr>
        <p:spPr>
          <a:xfrm>
            <a:off x="6938797" y="5356147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7667976" y="4509120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7667976" y="544522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rot="5400000">
            <a:off x="8244408" y="4607946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rot="5400000">
            <a:off x="8388424" y="5548172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rot="5400000">
            <a:off x="7934723" y="1412776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rot="5400000">
            <a:off x="7884000" y="2780928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1.2.11 </a:t>
            </a:r>
            <a:r>
              <a:rPr lang="nl-NL" dirty="0">
                <a:solidFill>
                  <a:srgbClr val="0070C0"/>
                </a:solidFill>
              </a:rPr>
              <a:t>Motorschakeling DC </a:t>
            </a:r>
            <a:r>
              <a:rPr lang="nl-NL" dirty="0" smtClean="0">
                <a:solidFill>
                  <a:srgbClr val="0070C0"/>
                </a:solidFill>
              </a:rPr>
              <a:t>(groot vermogen)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Wanneer er een motor wordt gekozen met een groot vermogen, zal de stroom door het relais hoog zijn.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Bij een te grote stroom kunnen de interne contacten blijven plakken.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Daarom worden er relais gebruikt met hoogvermogens contacten.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Kleine contactor DI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19644"/>
            <a:ext cx="2160000" cy="25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stand:Schema-contactor.png - Wikipedia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8" b="55342"/>
          <a:stretch/>
        </p:blipFill>
        <p:spPr bwMode="auto">
          <a:xfrm>
            <a:off x="611560" y="3621610"/>
            <a:ext cx="3600000" cy="24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1.2.12 </a:t>
            </a:r>
            <a:r>
              <a:rPr lang="nl-NL" dirty="0">
                <a:solidFill>
                  <a:srgbClr val="0070C0"/>
                </a:solidFill>
              </a:rPr>
              <a:t>Motorschakeling DC </a:t>
            </a:r>
            <a:r>
              <a:rPr lang="nl-NL" dirty="0" smtClean="0">
                <a:solidFill>
                  <a:srgbClr val="0070C0"/>
                </a:solidFill>
              </a:rPr>
              <a:t>(relais keuze)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Relais moet bevatten: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1 Ankerspoel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3 interne contacten (minimaal</a:t>
            </a:r>
            <a:r>
              <a:rPr lang="nl-NL" sz="1600" dirty="0" smtClean="0">
                <a:solidFill>
                  <a:srgbClr val="0070C0"/>
                </a:solidFill>
              </a:rPr>
              <a:t>)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Vermogens contacten?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Gerelateerde afbeeldi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73" y="2865165"/>
            <a:ext cx="1800000" cy="18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8593" y="1621757"/>
            <a:ext cx="5400000" cy="291315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4923186"/>
            <a:ext cx="2295238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1.2.13 </a:t>
            </a:r>
            <a:r>
              <a:rPr lang="nl-NL" dirty="0">
                <a:solidFill>
                  <a:srgbClr val="0070C0"/>
                </a:solidFill>
              </a:rPr>
              <a:t>Motorschakeling DC </a:t>
            </a:r>
            <a:r>
              <a:rPr lang="nl-NL" dirty="0" smtClean="0">
                <a:solidFill>
                  <a:srgbClr val="0070C0"/>
                </a:solidFill>
              </a:rPr>
              <a:t>(Veiligheid)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lvl="1"/>
            <a:r>
              <a:rPr lang="nl-NL" dirty="0" smtClean="0"/>
              <a:t>SET (aan) </a:t>
            </a:r>
            <a:r>
              <a:rPr lang="nl-NL" dirty="0"/>
              <a:t>en </a:t>
            </a:r>
            <a:r>
              <a:rPr lang="nl-NL" dirty="0" smtClean="0"/>
              <a:t>RESET (uit) </a:t>
            </a:r>
            <a:r>
              <a:rPr lang="nl-NL" dirty="0"/>
              <a:t>drukknoppen beide tegelijkertijd ingedrukt.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RESET functie overwint. 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Motor gaat uit</a:t>
            </a:r>
            <a:r>
              <a:rPr lang="nl-NL" dirty="0" smtClean="0"/>
              <a:t>.</a:t>
            </a:r>
          </a:p>
          <a:p>
            <a:pPr lvl="1"/>
            <a:endParaRPr lang="nl-NL" dirty="0"/>
          </a:p>
          <a:p>
            <a:pPr lvl="1"/>
            <a:r>
              <a:rPr lang="nl-NL" dirty="0" smtClean="0"/>
              <a:t>Reset dominant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1236" y="2174958"/>
            <a:ext cx="5400000" cy="2913158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>
            <a:off x="3635896" y="400506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>
            <a:off x="3635896" y="3140968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Vermenigvuldigen 10"/>
          <p:cNvSpPr/>
          <p:nvPr/>
        </p:nvSpPr>
        <p:spPr>
          <a:xfrm>
            <a:off x="4344161" y="4101464"/>
            <a:ext cx="426802" cy="248299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met pijl 11"/>
          <p:cNvCxnSpPr/>
          <p:nvPr/>
        </p:nvCxnSpPr>
        <p:spPr>
          <a:xfrm flipH="1">
            <a:off x="8100392" y="3140968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>
            <a:off x="8100392" y="400506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1.2.14 </a:t>
            </a:r>
            <a:r>
              <a:rPr lang="nl-NL" dirty="0">
                <a:solidFill>
                  <a:srgbClr val="0070C0"/>
                </a:solidFill>
              </a:rPr>
              <a:t>Motorschakeling DC </a:t>
            </a:r>
            <a:r>
              <a:rPr lang="nl-NL" dirty="0" smtClean="0">
                <a:solidFill>
                  <a:srgbClr val="0070C0"/>
                </a:solidFill>
              </a:rPr>
              <a:t>(voorbeelden)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17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844824"/>
            <a:ext cx="8334180" cy="2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53244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1.2.15 Verlichtingsschakeling (LED-strip RGB)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RGB LED-strip: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Kleur Rood (-)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Kleur Groen (-)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Kleur Blauw (-)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Common aansluiting: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Plus aansluiting (+)</a:t>
            </a:r>
          </a:p>
          <a:p>
            <a:pPr marL="285750" lvl="1" indent="-285750">
              <a:buFontTx/>
              <a:buChar char="-"/>
            </a:pPr>
            <a:endParaRPr lang="nl-NL" dirty="0"/>
          </a:p>
        </p:txBody>
      </p:sp>
      <p:pic>
        <p:nvPicPr>
          <p:cNvPr id="7" name="Picture 2" descr="Afbeeldingsresultaat voor ledstri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8" b="21016"/>
          <a:stretch/>
        </p:blipFill>
        <p:spPr bwMode="auto">
          <a:xfrm>
            <a:off x="4817132" y="1555889"/>
            <a:ext cx="3230703" cy="28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76" y="3679094"/>
            <a:ext cx="2700000" cy="240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4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53244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1.2.16 </a:t>
            </a:r>
            <a:r>
              <a:rPr lang="nl-NL" dirty="0">
                <a:solidFill>
                  <a:srgbClr val="0070C0"/>
                </a:solidFill>
              </a:rPr>
              <a:t>Verlichtingsschakeling </a:t>
            </a:r>
            <a:r>
              <a:rPr lang="nl-NL" dirty="0" smtClean="0">
                <a:solidFill>
                  <a:srgbClr val="0070C0"/>
                </a:solidFill>
              </a:rPr>
              <a:t>(kleur schakelen 1)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Set drukknop voor kleur </a:t>
            </a:r>
            <a:r>
              <a:rPr lang="nl-NL" sz="1600" b="1" dirty="0">
                <a:solidFill>
                  <a:srgbClr val="FF0000"/>
                </a:solidFill>
              </a:rPr>
              <a:t>Rood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Schakelt K1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Overneemcontact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24V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Maak contact (Rood)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Verbreek contact (Groen)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Verbreek contact (Blauw)</a:t>
            </a: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6721808" y="1340768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6002412" y="1556792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rot="5400000">
            <a:off x="6973080" y="2780928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al 10"/>
          <p:cNvSpPr/>
          <p:nvPr/>
        </p:nvSpPr>
        <p:spPr>
          <a:xfrm>
            <a:off x="6806178" y="1969069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6590154" y="472514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>
            <a:off x="5786388" y="5517232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>
            <a:off x="5076056" y="5523043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rot="5400000">
            <a:off x="7308304" y="1753045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rot="5400000">
            <a:off x="6491145" y="5517232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6929"/>
          <a:stretch/>
        </p:blipFill>
        <p:spPr>
          <a:xfrm>
            <a:off x="5930771" y="837480"/>
            <a:ext cx="2889921" cy="2520000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916"/>
          <a:stretch/>
        </p:blipFill>
        <p:spPr>
          <a:xfrm>
            <a:off x="4027685" y="3623750"/>
            <a:ext cx="481355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 de werking van het vertragingsrelais uit te leggen.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vertragingsrelais symbolen te herkennen.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werking van de omkeerschakeling uit te leggen.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vertragings- en motorrelaisschakelingen te lezen.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53244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1.2.17 </a:t>
            </a:r>
            <a:r>
              <a:rPr lang="nl-NL" dirty="0">
                <a:solidFill>
                  <a:srgbClr val="0070C0"/>
                </a:solidFill>
              </a:rPr>
              <a:t>Verlichtingsschakeling (kleur schakelen </a:t>
            </a:r>
            <a:r>
              <a:rPr lang="nl-NL" dirty="0" smtClean="0">
                <a:solidFill>
                  <a:srgbClr val="0070C0"/>
                </a:solidFill>
              </a:rPr>
              <a:t>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Set drukknop voor kleur </a:t>
            </a:r>
            <a:r>
              <a:rPr lang="nl-NL" sz="1600" b="1" dirty="0">
                <a:solidFill>
                  <a:srgbClr val="0070C0"/>
                </a:solidFill>
              </a:rPr>
              <a:t>Blauw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Schakelt K2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Overneemcontact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24V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Maak contact (Blauw)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Verbreek contact (Groen)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Verbreek contact (Rood)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605"/>
          <a:stretch/>
        </p:blipFill>
        <p:spPr>
          <a:xfrm>
            <a:off x="4283968" y="3654642"/>
            <a:ext cx="4402914" cy="25200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4298"/>
          <a:stretch/>
        </p:blipFill>
        <p:spPr>
          <a:xfrm>
            <a:off x="5951413" y="837000"/>
            <a:ext cx="2889823" cy="2520000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7686393" y="1430412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6876256" y="1628800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rot="5400000">
            <a:off x="6804248" y="2780928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al 12"/>
          <p:cNvSpPr/>
          <p:nvPr/>
        </p:nvSpPr>
        <p:spPr>
          <a:xfrm>
            <a:off x="7598266" y="1969069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5290150" y="4797152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H="1">
            <a:off x="6707169" y="5229200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>
            <a:off x="5940152" y="5229200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rot="5400000">
            <a:off x="8269832" y="1430412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/>
          <p:nvPr/>
        </p:nvCxnSpPr>
        <p:spPr>
          <a:xfrm rot="5400000">
            <a:off x="5148064" y="544522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53244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1.2.18 </a:t>
            </a:r>
            <a:r>
              <a:rPr lang="nl-NL" dirty="0">
                <a:solidFill>
                  <a:srgbClr val="0070C0"/>
                </a:solidFill>
              </a:rPr>
              <a:t>Verlichtingsschakeling </a:t>
            </a:r>
            <a:r>
              <a:rPr lang="nl-NL" dirty="0" smtClean="0">
                <a:solidFill>
                  <a:srgbClr val="0070C0"/>
                </a:solidFill>
              </a:rPr>
              <a:t>(kleur schakelen 3)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Set drukknop voor kleur </a:t>
            </a:r>
            <a:r>
              <a:rPr lang="nl-NL" sz="1600" b="1" dirty="0" smtClean="0">
                <a:solidFill>
                  <a:srgbClr val="7030A0"/>
                </a:solidFill>
              </a:rPr>
              <a:t>Magenta</a:t>
            </a:r>
            <a:endParaRPr lang="nl-NL" sz="1600" b="1" dirty="0">
              <a:solidFill>
                <a:srgbClr val="7030A0"/>
              </a:solidFill>
            </a:endParaRP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Schakelt K1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Overneemcontact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24V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Kleur Magenta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Maak contact (Rood)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Maak contact (Blauw)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Verbreek contact (Groen)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6306"/>
          <a:stretch/>
        </p:blipFill>
        <p:spPr>
          <a:xfrm>
            <a:off x="5981208" y="1062065"/>
            <a:ext cx="2841046" cy="25200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3595"/>
          <a:stretch/>
        </p:blipFill>
        <p:spPr>
          <a:xfrm>
            <a:off x="4295481" y="3689845"/>
            <a:ext cx="4756092" cy="2520000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7801114" y="1616538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6948264" y="184482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7778291" y="2152650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/>
          <p:nvPr/>
        </p:nvCxnSpPr>
        <p:spPr>
          <a:xfrm rot="5400000">
            <a:off x="6975724" y="3068960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rot="5400000">
            <a:off x="8449186" y="1630674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5436096" y="4797152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H="1">
            <a:off x="5940152" y="5661248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6876256" y="4797152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76" y="1574611"/>
            <a:ext cx="1800000" cy="160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0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424936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1.2.19 </a:t>
            </a:r>
            <a:r>
              <a:rPr lang="nl-NL" dirty="0">
                <a:solidFill>
                  <a:srgbClr val="0070C0"/>
                </a:solidFill>
              </a:rPr>
              <a:t>Verlichtingsschakeling </a:t>
            </a:r>
            <a:r>
              <a:rPr lang="nl-NL" dirty="0" smtClean="0">
                <a:solidFill>
                  <a:srgbClr val="0070C0"/>
                </a:solidFill>
              </a:rPr>
              <a:t>(Relais keuze)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Relais moet bevatten: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 Ankerspoel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4 interne contacten (minimaal)</a:t>
            </a:r>
          </a:p>
          <a:p>
            <a:pPr marL="342900" lvl="1" indent="-342900">
              <a:buAutoNum type="arabicPeriod"/>
            </a:pPr>
            <a:endParaRPr lang="nl-NL" dirty="0"/>
          </a:p>
          <a:p>
            <a:pPr marL="342900" lvl="1" indent="-342900">
              <a:buAutoNum type="arabicPeriod"/>
            </a:pPr>
            <a:endParaRPr lang="nl-N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5475"/>
          <a:stretch/>
        </p:blipFill>
        <p:spPr>
          <a:xfrm>
            <a:off x="6077642" y="1044109"/>
            <a:ext cx="2858635" cy="2520000"/>
          </a:xfrm>
          <a:prstGeom prst="rect">
            <a:avLst/>
          </a:prstGeom>
        </p:spPr>
      </p:pic>
      <p:pic>
        <p:nvPicPr>
          <p:cNvPr id="8" name="Picture 2" descr="Gerelateerde afbeeld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02" y="2477063"/>
            <a:ext cx="1800000" cy="18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202" y="4315032"/>
            <a:ext cx="3318988" cy="18000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3782"/>
          <a:stretch/>
        </p:blipFill>
        <p:spPr>
          <a:xfrm>
            <a:off x="4305237" y="3604706"/>
            <a:ext cx="465489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1.2.20 </a:t>
            </a:r>
            <a:r>
              <a:rPr lang="nl-NL" dirty="0">
                <a:solidFill>
                  <a:srgbClr val="0070C0"/>
                </a:solidFill>
              </a:rPr>
              <a:t>Verlichtingsschakeling </a:t>
            </a:r>
            <a:r>
              <a:rPr lang="nl-NL" dirty="0" smtClean="0">
                <a:solidFill>
                  <a:srgbClr val="0070C0"/>
                </a:solidFill>
              </a:rPr>
              <a:t>(voorbeeld)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23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0528" y="1988840"/>
            <a:ext cx="9437762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1.2.21 Noodknopcircuit (Noodstop)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5236690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noodstop wordt volgens de NEN en NEC uitgevoerd in:</a:t>
            </a:r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Rood kleurige knop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Geel kleurige achtergrondplaat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noodstop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moet na gebruik, eerst ontgrendeld worden: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Kwartslag draaien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Terugtrekken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24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26" name="Picture 2" descr="Afbeeldingsresultaat voor noodstoppen active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03129"/>
            <a:ext cx="27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relateerde afbeel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03129"/>
            <a:ext cx="18571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496944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1.2.22 Noodknopcircuit </a:t>
            </a:r>
            <a:r>
              <a:rPr lang="nl-NL" dirty="0">
                <a:solidFill>
                  <a:srgbClr val="0070C0"/>
                </a:solidFill>
              </a:rPr>
              <a:t>(conventioneel)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5236690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noodstop onderbreekt de stuurstroom.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relais valt af.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belasting wordt uitgeschakeld.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Schakeling is door noodstop en relais kwetsbaar.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Risico’s: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Kortsluitstroom (verkleving contacten)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Overbelastingstroom (verkleving contacten)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Mechanische gebreken (ouderdom)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 techniek voldoet niet meer aan 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huidige gestelde veiligheidseisen.</a:t>
            </a: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25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r="41324"/>
          <a:stretch/>
        </p:blipFill>
        <p:spPr>
          <a:xfrm>
            <a:off x="5292080" y="1313021"/>
            <a:ext cx="2534791" cy="21600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58340"/>
          <a:stretch/>
        </p:blipFill>
        <p:spPr>
          <a:xfrm>
            <a:off x="5508104" y="3615543"/>
            <a:ext cx="179972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496944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1.2.23 </a:t>
            </a:r>
            <a:r>
              <a:rPr lang="nl-NL" dirty="0">
                <a:solidFill>
                  <a:srgbClr val="0070C0"/>
                </a:solidFill>
              </a:rPr>
              <a:t>Noodknopcircuit (</a:t>
            </a:r>
            <a:r>
              <a:rPr lang="nl-NL" dirty="0" smtClean="0">
                <a:solidFill>
                  <a:srgbClr val="0070C0"/>
                </a:solidFill>
              </a:rPr>
              <a:t>redundantie</a:t>
            </a:r>
            <a:r>
              <a:rPr lang="nl-NL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5236690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Redundantie betekent dat in het geval van storing het ene systeem het andere systeem moet kunnen overnemen.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noodstop onderbreekt de stuurstroom.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relais 1 en/of relais 2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valt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(redundantie).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belasting wordt uitgeschakeld.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Schakeling is door redundantie minder kwetsbaar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Risico’s: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Eén van de relais kan defect raken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van relais wordt niet gedetecteerd.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 techniek voldoet niet meer aan 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huidige gestelde veiligheidseisen.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26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r="35645"/>
          <a:stretch/>
        </p:blipFill>
        <p:spPr>
          <a:xfrm>
            <a:off x="5277984" y="1806757"/>
            <a:ext cx="2304480" cy="21600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/>
          <a:srcRect l="64349"/>
          <a:stretch/>
        </p:blipFill>
        <p:spPr>
          <a:xfrm>
            <a:off x="5507969" y="4110773"/>
            <a:ext cx="12766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1.2.24 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t/m 8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27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1.2.1 Inleiding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1.2.2 – 1.2.4 Vertragingsrelais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1.2.5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1.2.8 Vertragingsschakeling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1.2.9 – 1.2.14 DC Motorschakeling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1.2.15 – 1.2.20 Verlichtingschakeling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1.2.21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1.2.23 Noodknopcircuit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1.2.24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1.2.1 Inleiding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relais stuurt door middel van een klein elektrisch signaal een groot verbruiker aan.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Relais komen we tegen in verschillende toepassingen: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Vertragingsschakelingen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otor schakeling DC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otor schakelingen AC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otor schakelingen 3-fase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Noodknopcircuits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Verlichtingsschakelingen</a:t>
            </a:r>
          </a:p>
          <a:p>
            <a:pPr marL="463550" lvl="1" indent="-285750"/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424936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1.2.2 Vertragingsrelais (inschakel vertraging)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Relais met inschakel vertraging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8379" y="3607476"/>
            <a:ext cx="4242857" cy="18000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172250" y="2802794"/>
            <a:ext cx="166718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dirty="0" smtClean="0"/>
              <a:t>Verbreekcontact</a:t>
            </a:r>
          </a:p>
          <a:p>
            <a:pPr algn="ctr"/>
            <a:r>
              <a:rPr lang="nl-NL" dirty="0"/>
              <a:t>m</a:t>
            </a:r>
            <a:r>
              <a:rPr lang="nl-NL" dirty="0" smtClean="0"/>
              <a:t>et vertraging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200585" y="2779822"/>
            <a:ext cx="147476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dirty="0" smtClean="0"/>
              <a:t>Maakcontact</a:t>
            </a:r>
          </a:p>
          <a:p>
            <a:pPr algn="ctr"/>
            <a:r>
              <a:rPr lang="nl-NL" dirty="0"/>
              <a:t>m</a:t>
            </a:r>
            <a:r>
              <a:rPr lang="nl-NL" dirty="0" smtClean="0"/>
              <a:t>et vertraging</a:t>
            </a:r>
            <a:endParaRPr lang="nl-NL" dirty="0"/>
          </a:p>
        </p:txBody>
      </p:sp>
      <p:pic>
        <p:nvPicPr>
          <p:cNvPr id="11" name="Picture 2" descr="Afbeeldingsresultaat voor vertragingsrelai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" y="36991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erelateerde afbeeldi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61" y="3686923"/>
            <a:ext cx="1800000" cy="18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Rechte verbindingslijn met pijl 12"/>
          <p:cNvCxnSpPr/>
          <p:nvPr/>
        </p:nvCxnSpPr>
        <p:spPr>
          <a:xfrm>
            <a:off x="539552" y="1992333"/>
            <a:ext cx="447249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1556792"/>
            <a:ext cx="256595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326288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1.2.3 Vertragingsrelais (uitschakelvertraging)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Relais met uitschakelvertraging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8379" y="3607476"/>
            <a:ext cx="4242857" cy="18000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172250" y="2802794"/>
            <a:ext cx="166718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dirty="0" smtClean="0"/>
              <a:t>Verbreekcontact</a:t>
            </a:r>
          </a:p>
          <a:p>
            <a:pPr algn="ctr"/>
            <a:r>
              <a:rPr lang="nl-NL" dirty="0"/>
              <a:t>m</a:t>
            </a:r>
            <a:r>
              <a:rPr lang="nl-NL" dirty="0" smtClean="0"/>
              <a:t>et vertraging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200585" y="2779822"/>
            <a:ext cx="147476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dirty="0" smtClean="0"/>
              <a:t>Maakcontact</a:t>
            </a:r>
          </a:p>
          <a:p>
            <a:pPr algn="ctr"/>
            <a:r>
              <a:rPr lang="nl-NL" dirty="0"/>
              <a:t>m</a:t>
            </a:r>
            <a:r>
              <a:rPr lang="nl-NL" dirty="0" smtClean="0"/>
              <a:t>et vertraging</a:t>
            </a:r>
            <a:endParaRPr lang="nl-NL" dirty="0"/>
          </a:p>
        </p:txBody>
      </p:sp>
      <p:pic>
        <p:nvPicPr>
          <p:cNvPr id="11" name="Picture 2" descr="Afbeeldingsresultaat voor vertragingsrelai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" y="36991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erelateerde afbeeldi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61" y="3686923"/>
            <a:ext cx="1800000" cy="18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958" y="1742571"/>
            <a:ext cx="2700000" cy="1800000"/>
          </a:xfrm>
          <a:prstGeom prst="rect">
            <a:avLst/>
          </a:prstGeom>
        </p:spPr>
      </p:pic>
      <p:cxnSp>
        <p:nvCxnSpPr>
          <p:cNvPr id="14" name="Rechte verbindingslijn met pijl 13"/>
          <p:cNvCxnSpPr/>
          <p:nvPr/>
        </p:nvCxnSpPr>
        <p:spPr>
          <a:xfrm>
            <a:off x="539552" y="1992333"/>
            <a:ext cx="447249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1.2.4 Vertragingsrelais (voeding)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Relais met uitschakel vertraging.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Relais moet bekrachtigd blijven.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Externe voeding noodzakelijk.</a:t>
            </a:r>
          </a:p>
          <a:p>
            <a:pPr marL="342900" lvl="1" indent="-342900">
              <a:buFont typeface="Arial" pitchFamily="34" charset="0"/>
              <a:buAutoNum type="arabicPeriod"/>
            </a:pPr>
            <a:endParaRPr lang="nl-N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7" name="Picture 4" descr="Gerelateerde afbeeldi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71" y="3429000"/>
            <a:ext cx="1800000" cy="18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291" y="3933692"/>
            <a:ext cx="2375964" cy="1583976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>
            <a:off x="5807889" y="3068960"/>
            <a:ext cx="865189" cy="362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H="1">
            <a:off x="6953515" y="2946232"/>
            <a:ext cx="776034" cy="482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6804575" y="2517243"/>
            <a:ext cx="65277" cy="857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782329" y="2721923"/>
            <a:ext cx="16671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dirty="0" smtClean="0"/>
              <a:t>Externe voeding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5658224" y="2065041"/>
            <a:ext cx="19492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dirty="0" smtClean="0"/>
              <a:t>Bekrachtigingspoel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27256" y="2342040"/>
            <a:ext cx="166718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dirty="0" smtClean="0"/>
              <a:t>Maakcontact</a:t>
            </a:r>
          </a:p>
          <a:p>
            <a:pPr algn="ctr"/>
            <a:r>
              <a:rPr lang="nl-NL" dirty="0" smtClean="0"/>
              <a:t>Verbreekcontact</a:t>
            </a:r>
            <a:endParaRPr lang="nl-NL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7976" y="3789040"/>
            <a:ext cx="2565956" cy="1800000"/>
          </a:xfrm>
          <a:prstGeom prst="rect">
            <a:avLst/>
          </a:prstGeom>
        </p:spPr>
      </p:pic>
      <p:cxnSp>
        <p:nvCxnSpPr>
          <p:cNvPr id="17" name="Rechte verbindingslijn 16"/>
          <p:cNvCxnSpPr/>
          <p:nvPr/>
        </p:nvCxnSpPr>
        <p:spPr>
          <a:xfrm flipH="1">
            <a:off x="899592" y="4649581"/>
            <a:ext cx="3953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899592" y="4409727"/>
            <a:ext cx="1" cy="2398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 flipH="1">
            <a:off x="3758498" y="4653136"/>
            <a:ext cx="3953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 flipV="1">
            <a:off x="3758498" y="4413282"/>
            <a:ext cx="1" cy="2398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909638" y="4725144"/>
            <a:ext cx="39534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909434" y="4725580"/>
            <a:ext cx="1" cy="23985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H="1">
            <a:off x="3780116" y="4754633"/>
            <a:ext cx="39534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V="1">
            <a:off x="3779912" y="4755069"/>
            <a:ext cx="1" cy="23985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856984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1.2.5 Vertragingsschakeling (inschakelvertraging)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Enkelpolige schakelaar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Bediend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Relais bekrachtigd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230V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Contacten niet geschakeld 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Vertraging van …. Sec / min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Contacten schakelen om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Vertraging elektronisch/mechanisch</a:t>
            </a: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4804432" y="1916832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2528" y="1272888"/>
            <a:ext cx="3600000" cy="2012379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5856" y="3830669"/>
            <a:ext cx="3600000" cy="2012379"/>
          </a:xfrm>
          <a:prstGeom prst="rect">
            <a:avLst/>
          </a:prstGeom>
        </p:spPr>
      </p:pic>
      <p:sp>
        <p:nvSpPr>
          <p:cNvPr id="11" name="Ovaal 10"/>
          <p:cNvSpPr/>
          <p:nvPr/>
        </p:nvSpPr>
        <p:spPr>
          <a:xfrm>
            <a:off x="5652120" y="2648751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6338206" y="4293096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>
            <a:off x="8181642" y="4293096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4732424" y="4547260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5580112" y="5279179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9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712968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1.2.6 Vertragingsschakeling (uitschakelvertraging)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15-12-2020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Stuurstroom: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12V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Enkelpolige schakelaar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Onbediend / losgelaten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Relais bekrachtigd (vertraagd)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Relais schakelt uit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Hoofdstroom: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230V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Contacten in geschakeld 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Vertraging van …. Sec / min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Contacten schakelen om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Vertraging elektronisch/mechanisch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131" y="3558543"/>
            <a:ext cx="3600000" cy="222729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6456" y="1069920"/>
            <a:ext cx="3600000" cy="2227290"/>
          </a:xfrm>
          <a:prstGeom prst="rect">
            <a:avLst/>
          </a:prstGeom>
        </p:spPr>
      </p:pic>
      <p:cxnSp>
        <p:nvCxnSpPr>
          <p:cNvPr id="9" name="Rechte verbindingslijn met pijl 8"/>
          <p:cNvCxnSpPr/>
          <p:nvPr/>
        </p:nvCxnSpPr>
        <p:spPr>
          <a:xfrm flipH="1">
            <a:off x="5220072" y="1700808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6516083" y="1556792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>
            <a:off x="8316504" y="1561565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al 12"/>
          <p:cNvSpPr/>
          <p:nvPr/>
        </p:nvSpPr>
        <p:spPr>
          <a:xfrm>
            <a:off x="5796136" y="2546952"/>
            <a:ext cx="430118" cy="450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8316504" y="400506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H="1">
            <a:off x="6660432" y="4005064"/>
            <a:ext cx="43204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9229</TotalTime>
  <Words>1019</Words>
  <Application>Microsoft Office PowerPoint</Application>
  <PresentationFormat>Diavoorstelling (4:3)</PresentationFormat>
  <Paragraphs>349</Paragraphs>
  <Slides>27</Slides>
  <Notes>24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Kantoorthema</vt:lpstr>
      <vt:lpstr>Ontwerpen (besturingsinstallatie) H1.2 Uitvoeringen relaisschakelingen</vt:lpstr>
      <vt:lpstr>Leerdoelen</vt:lpstr>
      <vt:lpstr>Inhoudsopgave</vt:lpstr>
      <vt:lpstr>1.2.1 Inleiding</vt:lpstr>
      <vt:lpstr>1.2.2 Vertragingsrelais (inschakel vertraging)</vt:lpstr>
      <vt:lpstr>1.2.3 Vertragingsrelais (uitschakelvertraging)</vt:lpstr>
      <vt:lpstr>1.2.4 Vertragingsrelais (voeding)</vt:lpstr>
      <vt:lpstr>1.2.5 Vertragingsschakeling (inschakelvertraging)</vt:lpstr>
      <vt:lpstr>1.2.6 Vertragingsschakeling (uitschakelvertraging)</vt:lpstr>
      <vt:lpstr>1.2.7 Vertragingsschakeling (relais keuze)</vt:lpstr>
      <vt:lpstr>1.2.8 Vertragingsschakeling (voorbeeld)</vt:lpstr>
      <vt:lpstr>1.2.9 Motorschakeling DC (aan / uit)</vt:lpstr>
      <vt:lpstr>1.2.10 Motorschakeling DC (linksom-rechtsom)</vt:lpstr>
      <vt:lpstr>1.2.11 Motorschakeling DC (groot vermogen)</vt:lpstr>
      <vt:lpstr>1.2.12 Motorschakeling DC (relais keuze)</vt:lpstr>
      <vt:lpstr>1.2.13 Motorschakeling DC (Veiligheid)</vt:lpstr>
      <vt:lpstr>1.2.14 Motorschakeling DC (voorbeelden)</vt:lpstr>
      <vt:lpstr>1.2.15 Verlichtingsschakeling (LED-strip RGB)</vt:lpstr>
      <vt:lpstr>1.2.16 Verlichtingsschakeling (kleur schakelen 1)</vt:lpstr>
      <vt:lpstr>1.2.17 Verlichtingsschakeling (kleur schakelen 2)</vt:lpstr>
      <vt:lpstr>1.2.18 Verlichtingsschakeling (kleur schakelen 3)</vt:lpstr>
      <vt:lpstr>1.2.19 Verlichtingsschakeling (Relais keuze)</vt:lpstr>
      <vt:lpstr>1.2.20 Verlichtingsschakeling (voorbeeld)</vt:lpstr>
      <vt:lpstr>1.2.21 Noodknopcircuit (Noodstop)</vt:lpstr>
      <vt:lpstr>1.2.22 Noodknopcircuit (conventioneel)</vt:lpstr>
      <vt:lpstr>1.2.23 Noodknopcircuit (redundantie)</vt:lpstr>
      <vt:lpstr>1.2.24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450</cp:revision>
  <dcterms:created xsi:type="dcterms:W3CDTF">2013-07-30T14:35:54Z</dcterms:created>
  <dcterms:modified xsi:type="dcterms:W3CDTF">2020-12-15T12:57:12Z</dcterms:modified>
</cp:coreProperties>
</file>