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70" r:id="rId2"/>
    <p:sldId id="274" r:id="rId3"/>
    <p:sldId id="272" r:id="rId4"/>
    <p:sldId id="283" r:id="rId5"/>
    <p:sldId id="284" r:id="rId6"/>
    <p:sldId id="286" r:id="rId7"/>
    <p:sldId id="287" r:id="rId8"/>
    <p:sldId id="288" r:id="rId9"/>
    <p:sldId id="299" r:id="rId10"/>
    <p:sldId id="289" r:id="rId11"/>
    <p:sldId id="290" r:id="rId12"/>
    <p:sldId id="291" r:id="rId13"/>
    <p:sldId id="285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77" r:id="rId22"/>
  </p:sldIdLst>
  <p:sldSz cx="9144000" cy="6858000" type="screen4x3"/>
  <p:notesSz cx="6858000" cy="9144000"/>
  <p:custDataLst>
    <p:tags r:id="rId24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92B1"/>
    <a:srgbClr val="3991B0"/>
    <a:srgbClr val="E7EAEC"/>
    <a:srgbClr val="E4C1D9"/>
    <a:srgbClr val="CCD1D7"/>
    <a:srgbClr val="12577A"/>
    <a:srgbClr val="0B4069"/>
    <a:srgbClr val="5C7887"/>
    <a:srgbClr val="11597D"/>
    <a:srgbClr val="D25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howGuides="1">
      <p:cViewPr varScale="1">
        <p:scale>
          <a:sx n="83" d="100"/>
          <a:sy n="83" d="100"/>
        </p:scale>
        <p:origin x="14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8AA12-E57E-4997-B7FB-8B27A19EC910}" type="datetimeFigureOut">
              <a:rPr lang="nl-NL" smtClean="0"/>
              <a:t>8-7-2020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174C5-BC08-4224-A40A-22F00B49D6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167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5864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260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5347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9587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973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8375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7457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4533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3942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621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079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901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0337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8402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7455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9424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9272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913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anim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 8"/>
          <p:cNvSpPr>
            <a:spLocks noChangeArrowheads="1"/>
          </p:cNvSpPr>
          <p:nvPr userDrawn="1"/>
        </p:nvSpPr>
        <p:spPr bwMode="auto">
          <a:xfrm>
            <a:off x="1547664" y="2362198"/>
            <a:ext cx="1996836" cy="1996836"/>
          </a:xfrm>
          <a:prstGeom prst="ellipse">
            <a:avLst/>
          </a:prstGeom>
          <a:solidFill>
            <a:srgbClr val="E4C1D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/>
          </a:p>
        </p:txBody>
      </p:sp>
      <p:sp>
        <p:nvSpPr>
          <p:cNvPr id="70" name="Oval 8"/>
          <p:cNvSpPr>
            <a:spLocks noChangeArrowheads="1"/>
          </p:cNvSpPr>
          <p:nvPr userDrawn="1"/>
        </p:nvSpPr>
        <p:spPr bwMode="auto">
          <a:xfrm>
            <a:off x="1740722" y="2455683"/>
            <a:ext cx="2020082" cy="2020584"/>
          </a:xfrm>
          <a:prstGeom prst="ellipse">
            <a:avLst/>
          </a:prstGeom>
          <a:solidFill>
            <a:srgbClr val="3991B0">
              <a:alpha val="9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3" name="Oval 8"/>
          <p:cNvSpPr>
            <a:spLocks noChangeAspect="1" noChangeArrowheads="1"/>
          </p:cNvSpPr>
          <p:nvPr userDrawn="1"/>
        </p:nvSpPr>
        <p:spPr bwMode="auto">
          <a:xfrm>
            <a:off x="2014851" y="2435652"/>
            <a:ext cx="1849467" cy="1849927"/>
          </a:xfrm>
          <a:prstGeom prst="ellipse">
            <a:avLst/>
          </a:prstGeom>
          <a:solidFill>
            <a:srgbClr val="12577A">
              <a:alpha val="9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62198"/>
            <a:ext cx="4754890" cy="21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1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0.76337 -0.55649 " pathEditMode="relative" rAng="0" ptsTypes="AA">
                                      <p:cBhvr>
                                        <p:cTn id="20" dur="275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60" y="-2782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6 L 0.79184 0.56342 " pathEditMode="relative" rAng="0" ptsTypes="AA">
                                      <p:cBhvr>
                                        <p:cTn id="22" dur="275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3" y="2817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-0.39427 -0.60532 " pathEditMode="relative" rAng="0" ptsTypes="AA">
                                      <p:cBhvr>
                                        <p:cTn id="24" dur="275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22" y="-3027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4" grpId="2" animBg="1"/>
      <p:bldP spid="74" grpId="3" animBg="1"/>
      <p:bldP spid="70" grpId="0" animBg="1"/>
      <p:bldP spid="70" grpId="1" animBg="1"/>
      <p:bldP spid="70" grpId="2" animBg="1"/>
      <p:bldP spid="70" grpId="3" animBg="1"/>
      <p:bldP spid="73" grpId="0" animBg="1"/>
      <p:bldP spid="73" grpId="1" animBg="1"/>
      <p:bldP spid="73" grpId="2" animBg="1"/>
      <p:bldP spid="73" grpId="3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pic>
        <p:nvPicPr>
          <p:cNvPr id="28" name="Afbeelding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62198"/>
            <a:ext cx="4754890" cy="21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071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dia wit logo met cirk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4" y="234056"/>
            <a:ext cx="8876306" cy="66239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369691"/>
            <a:ext cx="7715200" cy="864096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1600" y="2348880"/>
            <a:ext cx="7715200" cy="377728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177800" indent="-177800">
              <a:buFont typeface="Arial" panose="020B0604020202020204" pitchFamily="34" charset="0"/>
              <a:buChar char="•"/>
              <a:defRPr sz="2000"/>
            </a:lvl2pPr>
            <a:lvl3pPr marL="355600" indent="-177800">
              <a:defRPr sz="2000"/>
            </a:lvl3pPr>
            <a:lvl4pPr marL="449263" indent="-177800">
              <a:defRPr sz="2000"/>
            </a:lvl4pPr>
            <a:lvl5pPr marL="627063" indent="-177800">
              <a:defRPr sz="2000"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35B1-18DD-462C-A949-BABAC1961E4A}" type="datetime1">
              <a:rPr lang="nl-NL" smtClean="0"/>
              <a:t>8-7-2020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Davinci College Middenkader Engineering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290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dia wit met cirk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94" y="4437112"/>
            <a:ext cx="8876306" cy="24208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369691"/>
            <a:ext cx="7715200" cy="864096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1600" y="2348880"/>
            <a:ext cx="7715200" cy="377728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177800" indent="-177800">
              <a:buFont typeface="Arial" panose="020B0604020202020204" pitchFamily="34" charset="0"/>
              <a:buChar char="•"/>
              <a:defRPr sz="2000"/>
            </a:lvl2pPr>
            <a:lvl3pPr marL="355600" indent="-177800">
              <a:defRPr sz="2000"/>
            </a:lvl3pPr>
            <a:lvl4pPr marL="449263" indent="-177800">
              <a:defRPr sz="2000"/>
            </a:lvl4pPr>
            <a:lvl5pPr marL="627063" indent="-177800">
              <a:defRPr sz="2000"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CCF5-D45A-4A76-AF98-3A08C0AC2EA8}" type="datetime1">
              <a:rPr lang="nl-NL" smtClean="0"/>
              <a:t>8-7-2020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Davinci College Middenkader Engineering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8154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2C4F7-5FD1-457D-A0A4-0EB2893B39BD}" type="datetime1">
              <a:rPr lang="nl-NL" smtClean="0"/>
              <a:t>8-7-2020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Davinci College Middenkader Engineering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278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1" r:id="rId2"/>
    <p:sldLayoutId id="2147483665" r:id="rId3"/>
    <p:sldLayoutId id="2147483667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s://www.youtube.com/watch?v=GrrNHe8zNaQ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EN 4010:2019 nl - NE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81"/>
          <a:stretch/>
        </p:blipFill>
        <p:spPr bwMode="auto">
          <a:xfrm>
            <a:off x="0" y="1047932"/>
            <a:ext cx="9144000" cy="583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1"/>
          <p:cNvSpPr txBox="1">
            <a:spLocks/>
          </p:cNvSpPr>
          <p:nvPr/>
        </p:nvSpPr>
        <p:spPr>
          <a:xfrm>
            <a:off x="3995936" y="3356992"/>
            <a:ext cx="2664296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300" dirty="0" smtClean="0">
                <a:solidFill>
                  <a:srgbClr val="0070C0"/>
                </a:solidFill>
              </a:rPr>
              <a:t>Technologie</a:t>
            </a:r>
          </a:p>
          <a:p>
            <a:pPr algn="l"/>
            <a:r>
              <a:rPr lang="nl-NL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Middenkader Engineering</a:t>
            </a:r>
            <a:br>
              <a:rPr lang="nl-NL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Peter van der Linden</a:t>
            </a:r>
            <a:endParaRPr lang="nl-NL" sz="1600" b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32068"/>
            <a:ext cx="9180512" cy="10800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nl-NL" sz="3200" dirty="0" smtClean="0">
                <a:solidFill>
                  <a:srgbClr val="0070C0"/>
                </a:solidFill>
              </a:rPr>
              <a:t>Ontwerpen (symboolkennis)</a:t>
            </a:r>
            <a:br>
              <a:rPr lang="nl-NL" sz="3200" dirty="0" smtClean="0">
                <a:solidFill>
                  <a:srgbClr val="0070C0"/>
                </a:solidFill>
              </a:rPr>
            </a:br>
            <a:r>
              <a:rPr lang="nl-NL" sz="3200" dirty="0" smtClean="0">
                <a:solidFill>
                  <a:srgbClr val="0070C0"/>
                </a:solidFill>
              </a:rPr>
              <a:t>H1 Symbolen en Normalisatie</a:t>
            </a:r>
            <a:endParaRPr lang="nl-NL" sz="3200" dirty="0">
              <a:solidFill>
                <a:srgbClr val="0070C0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330" y="2335308"/>
            <a:ext cx="231960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5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61647" y="1916832"/>
            <a:ext cx="6219825" cy="22383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1.7 Aarding (NEN5152)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3501008"/>
            <a:ext cx="8424936" cy="2952328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1.                 2.                3.           4.             5.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Aardingsaansluiting algemeen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Aardingsaansluiting </a:t>
            </a:r>
            <a:r>
              <a:rPr lang="nl-NL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ruisarm</a:t>
            </a:r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Aardingsaansluiting met </a:t>
            </a:r>
            <a:r>
              <a:rPr lang="nl-NL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beschermingleiding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(PE)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Aardingsaansluiting op frame / metalengestel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Aardingsaansluiting op motor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9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1.8 Beveiligingsinstallatie (NEN5152)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11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0" y="2043961"/>
            <a:ext cx="9000000" cy="1485360"/>
          </a:xfrm>
          <a:prstGeom prst="rect">
            <a:avLst/>
          </a:prstGeom>
        </p:spPr>
      </p:pic>
      <p:sp>
        <p:nvSpPr>
          <p:cNvPr id="9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3356992"/>
            <a:ext cx="8424936" cy="3096344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1.         2.           3.                        4.             5.                           6.                         7.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Smeltveiligheid (D-patroon, </a:t>
            </a:r>
            <a:r>
              <a:rPr lang="nl-NL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mespatroon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glaszekering)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Beveiligingsschakelaar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Thermische beveiligingsschakelaar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Installatie automaat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nl-NL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Vermogenschakelaar</a:t>
            </a:r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Aardlekschakelaar (</a:t>
            </a:r>
            <a:r>
              <a:rPr lang="nl-NL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enkellijnig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Aardlekschakelaar (</a:t>
            </a:r>
            <a:r>
              <a:rPr lang="nl-NL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dubbellijnig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9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1.9 Grondschema (NEN5152)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12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 grondschema is een eenvoudige weergave van de elektrische installatie.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 grondschema geeft de verbindingen van de hoofdonderdelen van de installatie aan.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 grondschema geeft een globaal inzicht in de werking van de installatie.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4" name="Picture 4" descr="NEN 40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560" y="3203870"/>
            <a:ext cx="6300000" cy="288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74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1.10 Stroomkringschema (NEN5152)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13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 stroomkringschema geeft de exacte werking aan van een elektrische schakeling.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 stroomkringschema wordt getekend in horizontale of verticale takken.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 stroomkringschema wordt veelal gebruikt bij het storing zoeken.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Examen VMBO-KB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560" y="3137051"/>
            <a:ext cx="5400000" cy="268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32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1.11 Volgorde diagram (NEN5152)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14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532440" cy="4968552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volgorde diagram geeft acties aan die de elektrische installatie doorloopt.</a:t>
            </a: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Bij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een tijdsvolgorde diagram wordt ook de factor tijd mee genomen van de acties.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 volgorde diagram is een toevoeging wanneer het stroomkring schema te complex wordt.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 descr="Fig. 6.1 voorstelling van de werking van een schuifregister - PDF ...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4" r="22828" b="53624"/>
          <a:stretch/>
        </p:blipFill>
        <p:spPr bwMode="auto">
          <a:xfrm>
            <a:off x="3123515" y="2853336"/>
            <a:ext cx="289608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70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1.12 Bedradingsschema (NEN5152)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15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 bedradingsschema geeft alle elektrische verbindingen weer van een toestel of van de elektrische installatie.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 bedradingsschema wordt gebruikt voor montage of het controleren van de elektrische installatie.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 stroomkringschema kan in sommige gevallen dienen als basis voor de controle.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 descr="Project huisinstallatie voor de onderbouw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560" y="3737136"/>
            <a:ext cx="5400000" cy="254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76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712968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1.13 Leidingschema/installatietekening (NEN5152)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16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 leidingschema geeft een schematisch weergave van de onderdelen en componenten van de elektrische installatie in een ruimte.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 leidingschema is een vereenvoudigde topologische weergaven.</a:t>
            </a: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het een schematische weergave op schaal betreft wordt dit een installatietekening genoemd.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Ontwerpen elektrische installati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32" y="3329736"/>
            <a:ext cx="4500000" cy="302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49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1.14 Aansluitschema (NEN5152)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17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 aansluitschema is een eenvoudige weergave van de aansluiting van de bedrading op de klemmen of componenten.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 aansluitschema wordt alleen gebruikt bij de montage van de elektrische installatie.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 descr="Les 6 : Relais schakelingen - PDF Free Download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7" t="27389" r="13771" b="6744"/>
          <a:stretch/>
        </p:blipFill>
        <p:spPr bwMode="auto">
          <a:xfrm>
            <a:off x="2470661" y="2659545"/>
            <a:ext cx="4201798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53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1.15 Bedrijfsvoering (NEN3140)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18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5373216"/>
          </a:xfrm>
        </p:spPr>
        <p:txBody>
          <a:bodyPr>
            <a:normAutofit fontScale="92500" lnSpcReduction="10000"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werkgever moet de </a:t>
            </a:r>
            <a:r>
              <a:rPr lang="nl-NL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Arbo-wet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naleven.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werkgever is verantwoordelijk voor de veiligheid, gezondheid en welzijn van de monteur.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arbeidsomstandigheden van de monteur tijdens zijn uit te voeren werkzaamheden aan de elektrische installatie staan beschreven in de NEN3140.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NEN3140 beschrijft alleen de richtlijnen omtrent een laagspanningsinstallatie.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Werkzaamheden worden verdeeld in: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Elektrodeskundigen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5013" lvl="3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Werkverantwoordelijken</a:t>
            </a:r>
          </a:p>
          <a:p>
            <a:pPr marL="735013" lvl="3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Installatieverantwoordelijken</a:t>
            </a:r>
          </a:p>
          <a:p>
            <a:pPr marL="735013" lvl="3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Ploegleiders</a:t>
            </a:r>
          </a:p>
          <a:p>
            <a:pPr marL="735013" lvl="3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Vakbekwaam persoon</a:t>
            </a:r>
          </a:p>
          <a:p>
            <a:pPr marL="463550" lvl="1" indent="-285750"/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Niet-elektrodeskundigen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5013" lvl="3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Voldoende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Onderricht Persoon (VOP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35013" lvl="3" indent="-285750"/>
            <a:r>
              <a:rPr lang="nl-NL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Jeudigen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(alleen meetopstellingen en proefopstellingen)</a:t>
            </a:r>
          </a:p>
          <a:p>
            <a:pPr marL="735013" lvl="3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Leken (ondeskundigen)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08104" y="3660072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1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1.16 Aansluitvoorwaarde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19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aansluitvoorwaarde is een beschrijving van de aangeleverde energie aansluiting die worden geleverd door de </a:t>
            </a:r>
            <a:r>
              <a:rPr lang="nl-NL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NUTS-bedrijven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aansluitvoorwaarde wordt opgesteld door de Federatie van Energiebedrijven in Nederland (EnergieNed).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belangrijkste artikelen: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Artikel 3 (aansluit- en transportovereenkomst)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Artikel 5 (Werkzaamheden aan een aansluiting)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Artikel 7 (De installatie)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Artikel 8 (Aard en kwaliteitsniveau transportdienst)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Artikel 11 (Meetinrichting en meting)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Artikel 14 (Tarieven)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Artikel 15 (Betaling)</a:t>
            </a:r>
          </a:p>
        </p:txBody>
      </p:sp>
      <p:pic>
        <p:nvPicPr>
          <p:cNvPr id="13314" name="Picture 2" descr="Energie-Nederland | Branchevereniging voor energiebedrijve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94" y="2886498"/>
            <a:ext cx="36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99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Leerdoelen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208912" cy="377728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ben instaat om symbolen te herkennen.</a:t>
            </a:r>
          </a:p>
          <a:p>
            <a:pPr marL="342900" indent="-342900">
              <a:buAutoNum type="arabicPeriod"/>
            </a:pP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ben instaat om symbool normalisaties te benoemen.</a:t>
            </a:r>
          </a:p>
          <a:p>
            <a:pPr marL="342900" indent="-342900">
              <a:buAutoNum type="arabicPeriod"/>
            </a:pP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ben instaat om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verschillende schema’s en diagrammen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 herkennen.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2050" name="Picture 2" descr="Afbeeldingsresultaat voor leerdoel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655667"/>
            <a:ext cx="1800000" cy="196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4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1.17 Beschikbaarheid (NPR5310)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Welke documenten beschikbaar moeten zijn bij een elektrische installatie die in bedrijf genomen is staan vermeld in NPR5310.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NPR5310 is gericht op de overdracht van de elektrische installatie naar servicemonteur of ander elektrisch bedrijf.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 descr="Folder NEN1010.in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145" y="2828596"/>
            <a:ext cx="254831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51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1.18 Verwerking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7920000" cy="3777283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Vragen uit het werkboek</a:t>
            </a: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Vraag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t/m 25</a:t>
            </a: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5805264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21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10" name="Picture 2" descr="Gerelateerde afbeeldi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0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Inhoudsopgave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7920000" cy="4871565"/>
          </a:xfrm>
        </p:spPr>
        <p:txBody>
          <a:bodyPr>
            <a:normAutofit fontScale="92500" lnSpcReduction="10000"/>
          </a:bodyPr>
          <a:lstStyle/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 Inleiding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Wat is normalisatie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Veiligheidsbepalingen (NEN1010)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 Elektrotechnische symbolen (NEN5152)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Actieve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componenten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(NEN5152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 Passieve componenten (NEN5152)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1.7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Passieve componenten (NEN5152)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1.8 Aarding (NEN5152)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1.9 Beveiligingsinstallatie (NEN5152)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1.10 Grondschema (NEN5152)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1.11 Stroomkringschema (NEN5152)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1.12 Bedradingsschema (NEN5152)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1.13 Leidingschema / Installatietekening (NEN5152)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1.14 Aansluitschema (NEN5152)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1.15 Bedrijfsvoering (NEN3140)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1.16  Aansluitvoorwaarde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1.17 Beschikbaarheid (NPR5310)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1.18 Verwerking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3</a:t>
            </a:fld>
            <a:endParaRPr lang="nl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 Wat is normalisatie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4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Afspraken en regels omtrent de elektrische installatie worden vast gelegd in een normen.</a:t>
            </a: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Opstellen normen: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Nederlands Elektrotechnisch Comité (NEC)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Europees Elektrotechnisch standaardisatie (CENELEC)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 Elektrotechnische Commissie (IEC)</a:t>
            </a: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Uitgever normen:</a:t>
            </a: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Nederlands Normalisatie Instituut (NEN)</a:t>
            </a: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Belangrijke elektrotechnische normen: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NEN1010 Veiligheidsbepalingen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NEN5152 Elektrotechnische symbolen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NEN3140 Bedrijfsvoering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NPR5310 Praktijkrichtlijn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NEN Bouw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485775"/>
            <a:ext cx="3600000" cy="22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0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 Veiligheidsbepalingen (NEN1010)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5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Veiligheidsbepalingen voor het ontwerp en uitvoeren van elektrische installaties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energiedistributiebedrijven hebben deze richtlijn bindend verklaart.</a:t>
            </a: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NEN1010 bestaat uit de volgende delen:</a:t>
            </a: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Deel 0 – Voorwoord en introductie</a:t>
            </a: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Deel 1 – Fundamentele uitgangen</a:t>
            </a: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Deel 2 – Termen en definities</a:t>
            </a: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Deel 3 – Vaststellen algemene kenmerken</a:t>
            </a: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Deel 4 – Beschermingsmaatregelen</a:t>
            </a: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Deel 5 – Keuze en installatie van elektrische materieel</a:t>
            </a: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Deel 6 – Inspectie</a:t>
            </a: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Deel 7 – Bepalingen voor bijzonder installaties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NEN1010 (digitaal op </a:t>
            </a:r>
            <a:r>
              <a:rPr lang="nl-NL" sz="1600" b="1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</a:t>
            </a:r>
            <a:r>
              <a:rPr lang="nl-NL" sz="16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074" name="Picture 2" descr="Elektrotechniek .: J.A. Vlasman Installatietechniek, Techniek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708920"/>
            <a:ext cx="2160000" cy="245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17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1.3 Elektrotechnische symbolen (NEN5152)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6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 misverstanden te voorkomen bij het uitleggen en lezen van elektrische schema’s zijn de schema’s, diagrammen en symbolen </a:t>
            </a:r>
            <a:r>
              <a:rPr lang="nl-NL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gestandaliseerd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 NEN5152.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NEN1010 en IEC geven als richtlijn dat de symbolen conform de NEN5152 moeten zijn.</a:t>
            </a: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NEN 5152 bevat 1413 symbolen.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Tekenen, schemalezen en symbolen NEN 51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560" y="3512333"/>
            <a:ext cx="36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03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1.4 Actieve componenten (NEN5152)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7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028" y="1515249"/>
            <a:ext cx="9000000" cy="1660909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000" y="3573016"/>
            <a:ext cx="9000000" cy="1529411"/>
          </a:xfrm>
          <a:prstGeom prst="rect">
            <a:avLst/>
          </a:prstGeom>
        </p:spPr>
      </p:pic>
      <p:sp>
        <p:nvSpPr>
          <p:cNvPr id="11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2996378"/>
            <a:ext cx="8424936" cy="86467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3-fase voeding                  1-fase voeding      Gelijkspanning                    3-fase motor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0" y="5085184"/>
            <a:ext cx="9144000" cy="864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9263" indent="-1778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7063" indent="-1778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</a:pP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transformator       </a:t>
            </a:r>
            <a:r>
              <a:rPr lang="nl-NL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transformator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wissel-      &amp;        gelijkspanningsbron  batterij             Omzetter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met                   AC                              DC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midden geleider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1.5 Passieve elementen (NEN5152)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8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40" y="1700808"/>
            <a:ext cx="7953375" cy="2257425"/>
          </a:xfrm>
          <a:prstGeom prst="rect">
            <a:avLst/>
          </a:prstGeom>
        </p:spPr>
      </p:pic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611560" y="3501008"/>
            <a:ext cx="8424936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9263" indent="-1778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7063" indent="-1778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1.                           2.                              3.                       4.</a:t>
            </a: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Condensator 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Elektrolytische condensator (</a:t>
            </a:r>
            <a:r>
              <a:rPr lang="nl-NL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elco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Spoel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Weerstand</a:t>
            </a:r>
          </a:p>
        </p:txBody>
      </p:sp>
    </p:spTree>
    <p:extLst>
      <p:ext uri="{BB962C8B-B14F-4D97-AF65-F5344CB8AC3E}">
        <p14:creationId xmlns:p14="http://schemas.microsoft.com/office/powerpoint/2010/main" val="37891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1.6 Passieve elementen (NEN5152)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9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611560" y="2564904"/>
            <a:ext cx="8424936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9263" indent="-1778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7063" indent="-1778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1.              2.              3.               4.              5.               6.               7.                 8.</a:t>
            </a: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Schakelaar 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Drukknop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Naderingsgevoelige schakelaar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Sleutel bediende schakelaar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Noodknop schakelaar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Schakelaar (verbreek)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Wisselschakelaar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Meerpolige schakelaar</a:t>
            </a: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000" y="1526284"/>
            <a:ext cx="9000000" cy="136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3dac28c5f51a3360cc3ad7f094d413b0812b93b"/>
</p:tagLst>
</file>

<file path=ppt/theme/theme1.xml><?xml version="1.0" encoding="utf-8"?>
<a:theme xmlns:a="http://schemas.openxmlformats.org/drawingml/2006/main" name="Kantoorthema">
  <a:themeElements>
    <a:clrScheme name="davinci technologie">
      <a:dk1>
        <a:sysClr val="windowText" lastClr="000000"/>
      </a:dk1>
      <a:lt1>
        <a:sysClr val="window" lastClr="FFFFFF"/>
      </a:lt1>
      <a:dk2>
        <a:srgbClr val="8FCEA5"/>
      </a:dk2>
      <a:lt2>
        <a:srgbClr val="39BBA0"/>
      </a:lt2>
      <a:accent1>
        <a:srgbClr val="11597D"/>
      </a:accent1>
      <a:accent2>
        <a:srgbClr val="3991B0"/>
      </a:accent2>
      <a:accent3>
        <a:srgbClr val="E4C1D9"/>
      </a:accent3>
      <a:accent4>
        <a:srgbClr val="39BBA0"/>
      </a:accent4>
      <a:accent5>
        <a:srgbClr val="39BBA0"/>
      </a:accent5>
      <a:accent6>
        <a:srgbClr val="00B29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8403</TotalTime>
  <Words>1179</Words>
  <Application>Microsoft Office PowerPoint</Application>
  <PresentationFormat>Diavoorstelling (4:3)</PresentationFormat>
  <Paragraphs>276</Paragraphs>
  <Slides>21</Slides>
  <Notes>18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4" baseType="lpstr">
      <vt:lpstr>Arial</vt:lpstr>
      <vt:lpstr>Calibri</vt:lpstr>
      <vt:lpstr>Kantoorthema</vt:lpstr>
      <vt:lpstr>Ontwerpen (symboolkennis) H1 Symbolen en Normalisatie</vt:lpstr>
      <vt:lpstr>Leerdoelen</vt:lpstr>
      <vt:lpstr>Inhoudsopgave</vt:lpstr>
      <vt:lpstr>1.1 Wat is normalisatie</vt:lpstr>
      <vt:lpstr>1.2 Veiligheidsbepalingen (NEN1010)</vt:lpstr>
      <vt:lpstr>1.3 Elektrotechnische symbolen (NEN5152)</vt:lpstr>
      <vt:lpstr>1.4 Actieve componenten (NEN5152)</vt:lpstr>
      <vt:lpstr>1.5 Passieve elementen (NEN5152)</vt:lpstr>
      <vt:lpstr>1.6 Passieve elementen (NEN5152)</vt:lpstr>
      <vt:lpstr>1.7 Aarding (NEN5152)</vt:lpstr>
      <vt:lpstr>1.8 Beveiligingsinstallatie (NEN5152)</vt:lpstr>
      <vt:lpstr>1.9 Grondschema (NEN5152)</vt:lpstr>
      <vt:lpstr>1.10 Stroomkringschema (NEN5152)</vt:lpstr>
      <vt:lpstr>1.11 Volgorde diagram (NEN5152)</vt:lpstr>
      <vt:lpstr>1.12 Bedradingsschema (NEN5152)</vt:lpstr>
      <vt:lpstr>1.13 Leidingschema/installatietekening (NEN5152)</vt:lpstr>
      <vt:lpstr>1.14 Aansluitschema (NEN5152)</vt:lpstr>
      <vt:lpstr>1.15 Bedrijfsvoering (NEN3140)</vt:lpstr>
      <vt:lpstr>1.16 Aansluitvoorwaarde</vt:lpstr>
      <vt:lpstr>1.17 Beschikbaarheid (NPR5310)</vt:lpstr>
      <vt:lpstr>1.18 Verwerking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 Vinci College</dc:title>
  <dc:creator>www.de-presentatie-architect.nl</dc:creator>
  <cp:lastModifiedBy>Peter van der Linden</cp:lastModifiedBy>
  <cp:revision>459</cp:revision>
  <dcterms:created xsi:type="dcterms:W3CDTF">2013-07-30T14:35:54Z</dcterms:created>
  <dcterms:modified xsi:type="dcterms:W3CDTF">2020-07-08T13:44:21Z</dcterms:modified>
</cp:coreProperties>
</file>