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70" r:id="rId2"/>
    <p:sldId id="274" r:id="rId3"/>
    <p:sldId id="272" r:id="rId4"/>
    <p:sldId id="292" r:id="rId5"/>
    <p:sldId id="293" r:id="rId6"/>
    <p:sldId id="294" r:id="rId7"/>
    <p:sldId id="303" r:id="rId8"/>
    <p:sldId id="304" r:id="rId9"/>
    <p:sldId id="296" r:id="rId10"/>
    <p:sldId id="305" r:id="rId11"/>
    <p:sldId id="306" r:id="rId12"/>
    <p:sldId id="297" r:id="rId13"/>
    <p:sldId id="300" r:id="rId14"/>
    <p:sldId id="308" r:id="rId15"/>
    <p:sldId id="309" r:id="rId16"/>
    <p:sldId id="301" r:id="rId17"/>
    <p:sldId id="310" r:id="rId18"/>
    <p:sldId id="311" r:id="rId19"/>
    <p:sldId id="302" r:id="rId20"/>
    <p:sldId id="314" r:id="rId21"/>
    <p:sldId id="316" r:id="rId22"/>
    <p:sldId id="315" r:id="rId23"/>
    <p:sldId id="290" r:id="rId24"/>
    <p:sldId id="317" r:id="rId25"/>
    <p:sldId id="318" r:id="rId26"/>
    <p:sldId id="319" r:id="rId27"/>
    <p:sldId id="312" r:id="rId28"/>
    <p:sldId id="320" r:id="rId29"/>
    <p:sldId id="313" r:id="rId30"/>
    <p:sldId id="321" r:id="rId31"/>
    <p:sldId id="277" r:id="rId32"/>
  </p:sldIdLst>
  <p:sldSz cx="9144000" cy="6858000" type="screen4x3"/>
  <p:notesSz cx="6858000" cy="9144000"/>
  <p:custDataLst>
    <p:tags r:id="rId34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1D9"/>
    <a:srgbClr val="3892B1"/>
    <a:srgbClr val="3991B0"/>
    <a:srgbClr val="E7EAEC"/>
    <a:srgbClr val="CCD1D7"/>
    <a:srgbClr val="12577A"/>
    <a:srgbClr val="0B4069"/>
    <a:srgbClr val="5C7887"/>
    <a:srgbClr val="11597D"/>
    <a:srgbClr val="D25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howGuides="1"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8AA12-E57E-4997-B7FB-8B27A19EC910}" type="datetimeFigureOut">
              <a:rPr lang="nl-NL" smtClean="0"/>
              <a:t>28-10-2020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74C5-BC08-4224-A40A-22F00B49D6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67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6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9398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9014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9914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467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6469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7329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3145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64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1329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82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4334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417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131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3259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3843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2924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1163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9905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097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39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636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158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298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311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59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42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349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nim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8"/>
          <p:cNvSpPr>
            <a:spLocks noChangeArrowheads="1"/>
          </p:cNvSpPr>
          <p:nvPr userDrawn="1"/>
        </p:nvSpPr>
        <p:spPr bwMode="auto">
          <a:xfrm>
            <a:off x="1547664" y="2362198"/>
            <a:ext cx="1996836" cy="1996836"/>
          </a:xfrm>
          <a:prstGeom prst="ellipse">
            <a:avLst/>
          </a:prstGeom>
          <a:solidFill>
            <a:srgbClr val="E4C1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/>
          </a:p>
        </p:txBody>
      </p:sp>
      <p:sp>
        <p:nvSpPr>
          <p:cNvPr id="70" name="Oval 8"/>
          <p:cNvSpPr>
            <a:spLocks noChangeArrowheads="1"/>
          </p:cNvSpPr>
          <p:nvPr userDrawn="1"/>
        </p:nvSpPr>
        <p:spPr bwMode="auto">
          <a:xfrm>
            <a:off x="1740722" y="2455683"/>
            <a:ext cx="2020082" cy="2020584"/>
          </a:xfrm>
          <a:prstGeom prst="ellipse">
            <a:avLst/>
          </a:prstGeom>
          <a:solidFill>
            <a:srgbClr val="3991B0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3" name="Oval 8"/>
          <p:cNvSpPr>
            <a:spLocks noChangeAspect="1" noChangeArrowheads="1"/>
          </p:cNvSpPr>
          <p:nvPr userDrawn="1"/>
        </p:nvSpPr>
        <p:spPr bwMode="auto">
          <a:xfrm>
            <a:off x="2014851" y="2435652"/>
            <a:ext cx="1849467" cy="1849927"/>
          </a:xfrm>
          <a:prstGeom prst="ellipse">
            <a:avLst/>
          </a:prstGeom>
          <a:solidFill>
            <a:srgbClr val="12577A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6337 -0.55649 " pathEditMode="relative" rAng="0" ptsTypes="AA">
                                      <p:cBhvr>
                                        <p:cTn id="20" dur="2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0" y="-27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79184 0.56342 " pathEditMode="relative" rAng="0" ptsTypes="AA">
                                      <p:cBhvr>
                                        <p:cTn id="22" dur="27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28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39427 -0.60532 " pathEditMode="relative" rAng="0" ptsTypes="AA">
                                      <p:cBhvr>
                                        <p:cTn id="24" dur="27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-30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  <p:bldP spid="70" grpId="0" animBg="1"/>
      <p:bldP spid="70" grpId="1" animBg="1"/>
      <p:bldP spid="70" grpId="2" animBg="1"/>
      <p:bldP spid="70" grpId="3" animBg="1"/>
      <p:bldP spid="73" grpId="0" animBg="1"/>
      <p:bldP spid="73" grpId="1" animBg="1"/>
      <p:bldP spid="73" grpId="2" animBg="1"/>
      <p:bldP spid="73" grpId="3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pic>
        <p:nvPicPr>
          <p:cNvPr id="28" name="Afbeelding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71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logo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" y="234056"/>
            <a:ext cx="8876306" cy="66239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35B1-18DD-462C-A949-BABAC1961E4A}" type="datetime1">
              <a:rPr lang="nl-NL" smtClean="0"/>
              <a:t>28-10-2020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90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94" y="4437112"/>
            <a:ext cx="8876306" cy="24208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CCF5-D45A-4A76-AF98-3A08C0AC2EA8}" type="datetime1">
              <a:rPr lang="nl-NL" smtClean="0"/>
              <a:t>28-10-2020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15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C4F7-5FD1-457D-A0A4-0EB2893B39BD}" type="datetime1">
              <a:rPr lang="nl-NL" smtClean="0"/>
              <a:t>28-10-2020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7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5" r:id="rId3"/>
    <p:sldLayoutId id="214748366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s://www.youtube.com/watch?v=Vo_XSZw1jhk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groepenkast-installateur.nl/wp-content/uploads/2014/10/14-1024x680-1024x25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2" r="35033" b="9929"/>
          <a:stretch/>
        </p:blipFill>
        <p:spPr bwMode="auto">
          <a:xfrm>
            <a:off x="0" y="26821"/>
            <a:ext cx="9144000" cy="685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3995936" y="3356992"/>
            <a:ext cx="2664296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300" dirty="0" smtClean="0">
                <a:solidFill>
                  <a:srgbClr val="0070C0"/>
                </a:solidFill>
              </a:rPr>
              <a:t>Technologie</a:t>
            </a:r>
          </a:p>
          <a:p>
            <a:pPr algn="l"/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Middenkader Engineering</a:t>
            </a:r>
            <a:b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van der Linden</a:t>
            </a:r>
            <a:endParaRPr lang="nl-NL" sz="16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2068"/>
            <a:ext cx="9180512" cy="1080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nl-NL" sz="3200" dirty="0" smtClean="0">
                <a:solidFill>
                  <a:srgbClr val="0070C0"/>
                </a:solidFill>
              </a:rPr>
              <a:t>Ontwerpen (beveiligingen)</a:t>
            </a:r>
            <a:br>
              <a:rPr lang="nl-NL" sz="3200" dirty="0" smtClean="0">
                <a:solidFill>
                  <a:srgbClr val="0070C0"/>
                </a:solidFill>
              </a:rPr>
            </a:br>
            <a:r>
              <a:rPr lang="nl-NL" sz="3200" dirty="0" smtClean="0">
                <a:solidFill>
                  <a:srgbClr val="0070C0"/>
                </a:solidFill>
              </a:rPr>
              <a:t>H1.1-1.9 Beveiliging tegen overstroom</a:t>
            </a:r>
            <a:endParaRPr lang="nl-NL" sz="3200" dirty="0">
              <a:solidFill>
                <a:srgbClr val="0070C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30" y="2335308"/>
            <a:ext cx="231960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1.7 Smeltveiligheid D-patroon (inleiding)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D-patronen zijn bestemd voor huishoudelijk gebruik.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Er is geen speciaal gereedschap nodig om D-patroon te verwisselen.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Er is geen bevoegd personeel voor nodig om 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D-patronen </a:t>
            </a:r>
            <a:r>
              <a:rPr lang="nl-NL" sz="1600" dirty="0">
                <a:solidFill>
                  <a:srgbClr val="0070C0"/>
                </a:solidFill>
              </a:rPr>
              <a:t>te vervangen.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De diameter/kleur van de D-patroon 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bepaald zekeringswaarde. 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Voor eenmalig gebruik</a:t>
            </a: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8" name="Picture 2" descr="Zekering 16 Ampere 5 stuk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39644">
            <a:off x="5236925" y="1720443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9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1.8 Smeltveiligheid D-patroon (werking)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1 </a:t>
            </a:r>
            <a:r>
              <a:rPr lang="nl-NL" sz="1600" dirty="0" smtClean="0">
                <a:solidFill>
                  <a:srgbClr val="0070C0"/>
                </a:solidFill>
              </a:rPr>
              <a:t>Smeltdraad / melderdraad </a:t>
            </a:r>
            <a:r>
              <a:rPr lang="nl-NL" sz="1600" dirty="0">
                <a:solidFill>
                  <a:srgbClr val="0070C0"/>
                </a:solidFill>
              </a:rPr>
              <a:t>(zilver)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2 </a:t>
            </a:r>
            <a:r>
              <a:rPr lang="nl-NL" sz="1600" dirty="0" smtClean="0">
                <a:solidFill>
                  <a:srgbClr val="0070C0"/>
                </a:solidFill>
              </a:rPr>
              <a:t>Veer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3 </a:t>
            </a:r>
            <a:r>
              <a:rPr lang="nl-NL" sz="1600" dirty="0" smtClean="0">
                <a:solidFill>
                  <a:srgbClr val="0070C0"/>
                </a:solidFill>
              </a:rPr>
              <a:t>Verklikker / Melderknop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4 Bluszand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5 </a:t>
            </a:r>
            <a:r>
              <a:rPr lang="nl-NL" sz="1600" dirty="0" smtClean="0">
                <a:solidFill>
                  <a:srgbClr val="0070C0"/>
                </a:solidFill>
              </a:rPr>
              <a:t>Porseleinen of keramische </a:t>
            </a:r>
            <a:r>
              <a:rPr lang="nl-NL" sz="1600" dirty="0">
                <a:solidFill>
                  <a:srgbClr val="0070C0"/>
                </a:solidFill>
              </a:rPr>
              <a:t>huls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6 Kopcontact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7 Bodemcontact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7848" y="1573466"/>
            <a:ext cx="4500000" cy="44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1.9 Smeltveiligheid D-patroon (inbouw)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12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1 Patroonhouder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2 </a:t>
            </a:r>
            <a:r>
              <a:rPr lang="nl-NL" sz="1600" dirty="0" smtClean="0">
                <a:solidFill>
                  <a:srgbClr val="0070C0"/>
                </a:solidFill>
              </a:rPr>
              <a:t>Passchroef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3 D-patroon</a:t>
            </a: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 </a:t>
            </a: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4 </a:t>
            </a:r>
            <a:r>
              <a:rPr lang="nl-NL" sz="1600" dirty="0" smtClean="0">
                <a:solidFill>
                  <a:srgbClr val="0070C0"/>
                </a:solidFill>
              </a:rPr>
              <a:t>Schroefkop (met venster)</a:t>
            </a: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Picture 2" descr="https://media.rexel.nl/shopimages/rexelnlnew/2/7/0/2700140571_32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381" y="4797152"/>
            <a:ext cx="1800000" cy="18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dethuis-kweker.nl/image/cache/data/verlichting/Passchroef%2016A-500x500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673" y="400506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lichtmacher-shop.de/bilder/produkte/klein/Sicherungs-Patronen-NEOZED-D01-16A-Traege-5er-Packung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7361" y="256490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images.elektrototaalmarkt.nl/fimg/137813_productfoto_normaal_product4137813/0/normaal/hager-schroefkop--le27skp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19" y="1216645"/>
            <a:ext cx="1080000" cy="15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1"/>
          <p:cNvSpPr txBox="1"/>
          <p:nvPr/>
        </p:nvSpPr>
        <p:spPr>
          <a:xfrm>
            <a:off x="4446141" y="2013805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dirty="0" smtClean="0"/>
              <a:t>4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4446141" y="3468085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4443320" y="4438701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4446141" y="5708394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cxnSp>
        <p:nvCxnSpPr>
          <p:cNvPr id="16" name="Rechte verbindingslijn met pijl 15"/>
          <p:cNvCxnSpPr/>
          <p:nvPr/>
        </p:nvCxnSpPr>
        <p:spPr>
          <a:xfrm>
            <a:off x="3138195" y="4327914"/>
            <a:ext cx="840509" cy="279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flipV="1">
            <a:off x="3138195" y="3878743"/>
            <a:ext cx="790659" cy="339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251520" y="4162471"/>
            <a:ext cx="38687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dirty="0" smtClean="0"/>
              <a:t>Kleur (diameter) afhankelijk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5407" y="2193971"/>
            <a:ext cx="2700000" cy="22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1.10 </a:t>
            </a:r>
            <a:r>
              <a:rPr lang="nl-NL" dirty="0" err="1" smtClean="0">
                <a:solidFill>
                  <a:srgbClr val="0070C0"/>
                </a:solidFill>
              </a:rPr>
              <a:t>Mespatronen</a:t>
            </a:r>
            <a:r>
              <a:rPr lang="nl-NL" dirty="0" smtClean="0">
                <a:solidFill>
                  <a:srgbClr val="0070C0"/>
                </a:solidFill>
              </a:rPr>
              <a:t> (inleiding)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 err="1" smtClean="0">
                <a:solidFill>
                  <a:srgbClr val="0070C0"/>
                </a:solidFill>
              </a:rPr>
              <a:t>Mespatronen</a:t>
            </a:r>
            <a:r>
              <a:rPr lang="nl-NL" sz="1600" dirty="0" smtClean="0">
                <a:solidFill>
                  <a:srgbClr val="0070C0"/>
                </a:solidFill>
              </a:rPr>
              <a:t> </a:t>
            </a:r>
            <a:r>
              <a:rPr lang="nl-NL" sz="1600" dirty="0">
                <a:solidFill>
                  <a:srgbClr val="0070C0"/>
                </a:solidFill>
              </a:rPr>
              <a:t>zijn bestemd voor </a:t>
            </a:r>
            <a:r>
              <a:rPr lang="nl-NL" sz="1600" dirty="0" smtClean="0">
                <a:solidFill>
                  <a:srgbClr val="0070C0"/>
                </a:solidFill>
              </a:rPr>
              <a:t>industrieel en </a:t>
            </a:r>
            <a:r>
              <a:rPr lang="nl-NL" sz="1600" dirty="0" err="1" smtClean="0">
                <a:solidFill>
                  <a:srgbClr val="0070C0"/>
                </a:solidFill>
              </a:rPr>
              <a:t>ulititeit</a:t>
            </a:r>
            <a:r>
              <a:rPr lang="nl-NL" sz="1600" dirty="0" smtClean="0">
                <a:solidFill>
                  <a:srgbClr val="0070C0"/>
                </a:solidFill>
              </a:rPr>
              <a:t> gebruik, waar hoge stromen worden afgeschakeld.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Er is </a:t>
            </a:r>
            <a:r>
              <a:rPr lang="nl-NL" sz="1600" dirty="0">
                <a:solidFill>
                  <a:srgbClr val="0070C0"/>
                </a:solidFill>
              </a:rPr>
              <a:t>speciaal gereedschap nodig om </a:t>
            </a:r>
            <a:r>
              <a:rPr lang="nl-NL" sz="1600" dirty="0" err="1" smtClean="0">
                <a:solidFill>
                  <a:srgbClr val="0070C0"/>
                </a:solidFill>
              </a:rPr>
              <a:t>mespatronen</a:t>
            </a:r>
            <a:r>
              <a:rPr lang="nl-NL" sz="1600" dirty="0" smtClean="0">
                <a:solidFill>
                  <a:srgbClr val="0070C0"/>
                </a:solidFill>
              </a:rPr>
              <a:t> </a:t>
            </a:r>
            <a:r>
              <a:rPr lang="nl-NL" sz="1600" dirty="0">
                <a:solidFill>
                  <a:srgbClr val="0070C0"/>
                </a:solidFill>
              </a:rPr>
              <a:t>te verwisselen.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Er is bevoegd personeel voor nodig om  </a:t>
            </a:r>
          </a:p>
          <a:p>
            <a:pPr marL="0" lvl="1" indent="0">
              <a:buNone/>
            </a:pPr>
            <a:r>
              <a:rPr lang="nl-NL" sz="1600" dirty="0" err="1" smtClean="0">
                <a:solidFill>
                  <a:srgbClr val="0070C0"/>
                </a:solidFill>
              </a:rPr>
              <a:t>mespatronen</a:t>
            </a:r>
            <a:r>
              <a:rPr lang="nl-NL" sz="1600" dirty="0" smtClean="0">
                <a:solidFill>
                  <a:srgbClr val="0070C0"/>
                </a:solidFill>
              </a:rPr>
              <a:t> te vervangen.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Voor eenmalig </a:t>
            </a:r>
            <a:r>
              <a:rPr lang="nl-NL" sz="1600" dirty="0">
                <a:solidFill>
                  <a:srgbClr val="0070C0"/>
                </a:solidFill>
              </a:rPr>
              <a:t>gebruik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Picture 2" descr="http://static.mijnwebwinkel.nl/winkel/thegreenvilla/article10424324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07" y="2715898"/>
            <a:ext cx="3600000" cy="364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imagrogroep.nl/pictures/Cimco%5C140210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93096"/>
            <a:ext cx="2520000" cy="15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1.11 </a:t>
            </a:r>
            <a:r>
              <a:rPr lang="nl-NL" dirty="0" err="1" smtClean="0">
                <a:solidFill>
                  <a:srgbClr val="0070C0"/>
                </a:solidFill>
              </a:rPr>
              <a:t>Mespatronen</a:t>
            </a:r>
            <a:r>
              <a:rPr lang="nl-NL" dirty="0" smtClean="0">
                <a:solidFill>
                  <a:srgbClr val="0070C0"/>
                </a:solidFill>
              </a:rPr>
              <a:t> (werking)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Alleen voor afschakelen van hoge stromen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Industrie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Kantoor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Bevoegd personeel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Speciaal gereedschap</a:t>
            </a:r>
          </a:p>
        </p:txBody>
      </p:sp>
    </p:spTree>
    <p:extLst>
      <p:ext uri="{BB962C8B-B14F-4D97-AF65-F5344CB8AC3E}">
        <p14:creationId xmlns:p14="http://schemas.microsoft.com/office/powerpoint/2010/main" val="29252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1.12 </a:t>
            </a:r>
            <a:r>
              <a:rPr lang="nl-NL" dirty="0" err="1" smtClean="0">
                <a:solidFill>
                  <a:srgbClr val="0070C0"/>
                </a:solidFill>
              </a:rPr>
              <a:t>Mespatronen</a:t>
            </a:r>
            <a:r>
              <a:rPr lang="nl-NL" dirty="0" smtClean="0">
                <a:solidFill>
                  <a:srgbClr val="0070C0"/>
                </a:solidFill>
              </a:rPr>
              <a:t> (inbouw)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Bevoegd </a:t>
            </a:r>
            <a:r>
              <a:rPr lang="nl-NL" sz="1600" dirty="0">
                <a:solidFill>
                  <a:srgbClr val="0070C0"/>
                </a:solidFill>
              </a:rPr>
              <a:t>personeel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Speciaal gereedschap</a:t>
            </a:r>
          </a:p>
        </p:txBody>
      </p:sp>
      <p:pic>
        <p:nvPicPr>
          <p:cNvPr id="9220" name="Picture 4" descr="➞ Training NEN 3140 Vakbekwaam persoon - herinstructie | RO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3600000" cy="24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5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1.13 Glaszekering (inleiding)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Glaspatronen </a:t>
            </a:r>
            <a:r>
              <a:rPr lang="nl-NL" sz="1600" dirty="0">
                <a:solidFill>
                  <a:srgbClr val="0070C0"/>
                </a:solidFill>
              </a:rPr>
              <a:t>zijn bestemd voor industrieel en </a:t>
            </a:r>
            <a:r>
              <a:rPr lang="nl-NL" sz="1600" dirty="0" smtClean="0">
                <a:solidFill>
                  <a:srgbClr val="0070C0"/>
                </a:solidFill>
              </a:rPr>
              <a:t>consumenten elektronica </a:t>
            </a:r>
            <a:r>
              <a:rPr lang="nl-NL" sz="1600" dirty="0">
                <a:solidFill>
                  <a:srgbClr val="0070C0"/>
                </a:solidFill>
              </a:rPr>
              <a:t>gebruik, waar </a:t>
            </a:r>
            <a:r>
              <a:rPr lang="nl-NL" sz="1600" dirty="0" smtClean="0">
                <a:solidFill>
                  <a:srgbClr val="0070C0"/>
                </a:solidFill>
              </a:rPr>
              <a:t>lage </a:t>
            </a:r>
            <a:r>
              <a:rPr lang="nl-NL" sz="1600" dirty="0">
                <a:solidFill>
                  <a:srgbClr val="0070C0"/>
                </a:solidFill>
              </a:rPr>
              <a:t>stromen worden afgeschakeld.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Er is </a:t>
            </a:r>
            <a:r>
              <a:rPr lang="nl-NL" sz="1600" dirty="0" smtClean="0">
                <a:solidFill>
                  <a:srgbClr val="0070C0"/>
                </a:solidFill>
              </a:rPr>
              <a:t>geen speciaal </a:t>
            </a:r>
            <a:r>
              <a:rPr lang="nl-NL" sz="1600" dirty="0">
                <a:solidFill>
                  <a:srgbClr val="0070C0"/>
                </a:solidFill>
              </a:rPr>
              <a:t>gereedschap nodig om </a:t>
            </a:r>
            <a:r>
              <a:rPr lang="nl-NL" sz="1600" dirty="0" smtClean="0">
                <a:solidFill>
                  <a:srgbClr val="0070C0"/>
                </a:solidFill>
              </a:rPr>
              <a:t>glaspatronen </a:t>
            </a:r>
            <a:r>
              <a:rPr lang="nl-NL" sz="1600" dirty="0">
                <a:solidFill>
                  <a:srgbClr val="0070C0"/>
                </a:solidFill>
              </a:rPr>
              <a:t>te verwisselen.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Er </a:t>
            </a:r>
            <a:r>
              <a:rPr lang="nl-NL" sz="1600" dirty="0" smtClean="0">
                <a:solidFill>
                  <a:srgbClr val="0070C0"/>
                </a:solidFill>
              </a:rPr>
              <a:t>is geen </a:t>
            </a:r>
            <a:r>
              <a:rPr lang="nl-NL" sz="1600" dirty="0">
                <a:solidFill>
                  <a:srgbClr val="0070C0"/>
                </a:solidFill>
              </a:rPr>
              <a:t>bevoegd personeel voor nodig om </a:t>
            </a: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glaspatronen </a:t>
            </a:r>
            <a:r>
              <a:rPr lang="nl-NL" sz="1600" dirty="0">
                <a:solidFill>
                  <a:srgbClr val="0070C0"/>
                </a:solidFill>
              </a:rPr>
              <a:t>te vervangen.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Voor eenmalig gebruik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8194" name="Picture 2" descr="Zekeringen | Pinpoi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51559" y="2416560"/>
            <a:ext cx="3600000" cy="31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1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1.14 Glaszekering (werking)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1 Smeltdraad </a:t>
            </a:r>
            <a:r>
              <a:rPr lang="nl-NL" sz="1600" dirty="0" smtClean="0">
                <a:solidFill>
                  <a:srgbClr val="0070C0"/>
                </a:solidFill>
              </a:rPr>
              <a:t>(</a:t>
            </a:r>
            <a:r>
              <a:rPr lang="nl-NL" sz="1600" dirty="0">
                <a:solidFill>
                  <a:srgbClr val="0070C0"/>
                </a:solidFill>
              </a:rPr>
              <a:t>zilver)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2 Lucht of bluszand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3 Glas </a:t>
            </a:r>
            <a:r>
              <a:rPr lang="nl-NL" sz="1600" dirty="0">
                <a:solidFill>
                  <a:srgbClr val="0070C0"/>
                </a:solidFill>
              </a:rPr>
              <a:t>of keramische huls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4 Kopcontact &amp; </a:t>
            </a:r>
            <a:r>
              <a:rPr lang="nl-NL" sz="1600" dirty="0">
                <a:solidFill>
                  <a:srgbClr val="0070C0"/>
                </a:solidFill>
              </a:rPr>
              <a:t>Bodemcontact</a:t>
            </a:r>
          </a:p>
        </p:txBody>
      </p:sp>
      <p:pic>
        <p:nvPicPr>
          <p:cNvPr id="8" name="Picture 2" descr="http://oo-ijzerwaren.nl/contents/media/t_1600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560" y="1772816"/>
            <a:ext cx="3600000" cy="36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7524328" y="1773035"/>
            <a:ext cx="432048" cy="374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4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4790949" y="4797152"/>
            <a:ext cx="432048" cy="374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4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6588224" y="3259255"/>
            <a:ext cx="432048" cy="374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6156176" y="2739576"/>
            <a:ext cx="432048" cy="374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3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5916310" y="3502649"/>
            <a:ext cx="432048" cy="374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14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1.15 Glaszekering (inbouw)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De </a:t>
            </a:r>
            <a:r>
              <a:rPr lang="nl-NL" sz="1600" dirty="0" smtClean="0">
                <a:solidFill>
                  <a:srgbClr val="0070C0"/>
                </a:solidFill>
              </a:rPr>
              <a:t>glaspatroon wordt </a:t>
            </a:r>
            <a:r>
              <a:rPr lang="nl-NL" sz="1600" dirty="0">
                <a:solidFill>
                  <a:srgbClr val="0070C0"/>
                </a:solidFill>
              </a:rPr>
              <a:t>geplaatst </a:t>
            </a:r>
            <a:r>
              <a:rPr lang="nl-NL" sz="1600" dirty="0" smtClean="0">
                <a:solidFill>
                  <a:srgbClr val="0070C0"/>
                </a:solidFill>
              </a:rPr>
              <a:t>in </a:t>
            </a:r>
            <a:r>
              <a:rPr lang="nl-NL" sz="1600" dirty="0">
                <a:solidFill>
                  <a:srgbClr val="0070C0"/>
                </a:solidFill>
              </a:rPr>
              <a:t>een </a:t>
            </a:r>
            <a:r>
              <a:rPr lang="nl-NL" sz="1600" dirty="0" smtClean="0">
                <a:solidFill>
                  <a:srgbClr val="0070C0"/>
                </a:solidFill>
              </a:rPr>
              <a:t>contacthouder op een printplaat.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170" name="Picture 2" descr="Weerstand stuk mA-meting Fluke 75 III serie multimeter - Forum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60" y="3212976"/>
            <a:ext cx="450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6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1.16 Overzicht zekeringstype en -waarde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19</a:t>
            </a:fld>
            <a:endParaRPr lang="nl-NL" dirty="0">
              <a:solidFill>
                <a:srgbClr val="0070C0"/>
              </a:solidFill>
            </a:endParaRP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72050"/>
              </p:ext>
            </p:extLst>
          </p:nvPr>
        </p:nvGraphicFramePr>
        <p:xfrm>
          <a:off x="611560" y="1686942"/>
          <a:ext cx="761145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Zekeringswaarde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Kleur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Type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Toepassing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&lt;1A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Glaspatroon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90593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Roze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D-patroon</a:t>
                      </a:r>
                      <a:r>
                        <a:rPr lang="nl-NL" sz="1400" baseline="0" dirty="0" smtClean="0"/>
                        <a:t> / </a:t>
                      </a:r>
                      <a:r>
                        <a:rPr lang="nl-NL" sz="1400" dirty="0" smtClean="0"/>
                        <a:t>Glaspatroon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Consumenten elektronica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4A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Bruin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D-patroon</a:t>
                      </a:r>
                      <a:r>
                        <a:rPr lang="nl-NL" sz="1400" baseline="0" dirty="0" smtClean="0"/>
                        <a:t> / </a:t>
                      </a:r>
                      <a:r>
                        <a:rPr lang="nl-NL" sz="1400" dirty="0" err="1" smtClean="0"/>
                        <a:t>Glaspatgroon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7395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6A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Groen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D-patroon</a:t>
                      </a:r>
                      <a:r>
                        <a:rPr lang="nl-NL" sz="1400" baseline="0" dirty="0" smtClean="0"/>
                        <a:t> / </a:t>
                      </a:r>
                      <a:r>
                        <a:rPr lang="nl-NL" sz="1400" baseline="0" dirty="0" err="1" smtClean="0"/>
                        <a:t>inst</a:t>
                      </a:r>
                      <a:r>
                        <a:rPr lang="nl-NL" sz="1400" baseline="0" dirty="0" smtClean="0"/>
                        <a:t>. </a:t>
                      </a:r>
                      <a:r>
                        <a:rPr lang="nl-NL" sz="1400" baseline="0" dirty="0" smtClean="0"/>
                        <a:t>Automaat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Caravan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10A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Rood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D-patroon</a:t>
                      </a:r>
                      <a:r>
                        <a:rPr lang="nl-NL" sz="1400" baseline="0" dirty="0" smtClean="0"/>
                        <a:t> / </a:t>
                      </a:r>
                      <a:r>
                        <a:rPr lang="nl-NL" sz="1400" baseline="0" dirty="0" err="1" smtClean="0"/>
                        <a:t>inst</a:t>
                      </a:r>
                      <a:r>
                        <a:rPr lang="nl-NL" sz="1400" baseline="0" dirty="0" smtClean="0"/>
                        <a:t>. </a:t>
                      </a:r>
                      <a:r>
                        <a:rPr lang="nl-NL" sz="1400" baseline="0" dirty="0" smtClean="0"/>
                        <a:t>Automaat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Caravan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16A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Grijs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D-patroon</a:t>
                      </a:r>
                      <a:r>
                        <a:rPr lang="nl-NL" sz="1400" baseline="0" dirty="0" smtClean="0"/>
                        <a:t> / </a:t>
                      </a:r>
                      <a:r>
                        <a:rPr lang="nl-NL" sz="1400" baseline="0" dirty="0" err="1" smtClean="0"/>
                        <a:t>inst</a:t>
                      </a:r>
                      <a:r>
                        <a:rPr lang="nl-NL" sz="1400" baseline="0" dirty="0" smtClean="0"/>
                        <a:t>. </a:t>
                      </a:r>
                      <a:r>
                        <a:rPr lang="nl-NL" sz="1400" baseline="0" dirty="0" smtClean="0"/>
                        <a:t>Automaat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Woning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20A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blauw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D-patroon</a:t>
                      </a:r>
                      <a:r>
                        <a:rPr lang="nl-NL" sz="1400" baseline="0" dirty="0" smtClean="0"/>
                        <a:t> / </a:t>
                      </a:r>
                      <a:r>
                        <a:rPr lang="nl-NL" sz="1400" baseline="0" dirty="0" err="1" smtClean="0"/>
                        <a:t>inst</a:t>
                      </a:r>
                      <a:r>
                        <a:rPr lang="nl-NL" sz="1400" baseline="0" dirty="0" smtClean="0"/>
                        <a:t>. </a:t>
                      </a:r>
                      <a:r>
                        <a:rPr lang="nl-NL" sz="1400" baseline="0" dirty="0" smtClean="0"/>
                        <a:t>Automaat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Woning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25A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Geel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D-patroon</a:t>
                      </a:r>
                      <a:r>
                        <a:rPr lang="nl-NL" sz="1400" baseline="0" dirty="0" smtClean="0"/>
                        <a:t> / </a:t>
                      </a:r>
                      <a:r>
                        <a:rPr lang="nl-NL" sz="1400" baseline="0" dirty="0" err="1" smtClean="0"/>
                        <a:t>inst</a:t>
                      </a:r>
                      <a:r>
                        <a:rPr lang="nl-NL" sz="1400" baseline="0" dirty="0" smtClean="0"/>
                        <a:t>. </a:t>
                      </a:r>
                      <a:r>
                        <a:rPr lang="nl-NL" sz="1400" baseline="0" dirty="0" smtClean="0"/>
                        <a:t>Automaat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Woning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35A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Zwart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D-patroon</a:t>
                      </a:r>
                      <a:r>
                        <a:rPr lang="nl-NL" sz="1400" baseline="0" dirty="0" smtClean="0"/>
                        <a:t> / </a:t>
                      </a:r>
                      <a:r>
                        <a:rPr lang="nl-NL" sz="1400" baseline="0" dirty="0" err="1" smtClean="0"/>
                        <a:t>inst</a:t>
                      </a:r>
                      <a:r>
                        <a:rPr lang="nl-NL" sz="1400" baseline="0" dirty="0" smtClean="0"/>
                        <a:t>. </a:t>
                      </a:r>
                      <a:r>
                        <a:rPr lang="nl-NL" sz="1400" baseline="0" dirty="0" smtClean="0"/>
                        <a:t>Automaat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Woning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40A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D-patroon </a:t>
                      </a:r>
                      <a:r>
                        <a:rPr lang="nl-NL" sz="1400" baseline="0" dirty="0" smtClean="0"/>
                        <a:t>/ </a:t>
                      </a:r>
                      <a:r>
                        <a:rPr lang="nl-NL" sz="1400" baseline="0" dirty="0" err="1" smtClean="0"/>
                        <a:t>inst</a:t>
                      </a:r>
                      <a:r>
                        <a:rPr lang="nl-NL" sz="1400" baseline="0" dirty="0" smtClean="0"/>
                        <a:t>. Automaat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Hfd</a:t>
                      </a:r>
                      <a:r>
                        <a:rPr lang="nl-NL" sz="1400" dirty="0" smtClean="0"/>
                        <a:t>.</a:t>
                      </a:r>
                      <a:r>
                        <a:rPr lang="nl-NL" sz="1400" baseline="0" dirty="0" smtClean="0"/>
                        <a:t> </a:t>
                      </a:r>
                      <a:r>
                        <a:rPr lang="nl-NL" sz="1400" baseline="0" dirty="0" err="1" smtClean="0"/>
                        <a:t>Zek</a:t>
                      </a:r>
                      <a:r>
                        <a:rPr lang="nl-NL" sz="1400" baseline="0" dirty="0" smtClean="0"/>
                        <a:t>. </a:t>
                      </a:r>
                      <a:r>
                        <a:rPr lang="nl-NL" sz="1400" baseline="0" dirty="0" smtClean="0"/>
                        <a:t>Energiebedrijf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45A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D-patroon</a:t>
                      </a:r>
                      <a:r>
                        <a:rPr lang="nl-NL" sz="1400" baseline="0" dirty="0" smtClean="0"/>
                        <a:t> </a:t>
                      </a:r>
                      <a:r>
                        <a:rPr lang="nl-NL" sz="1400" baseline="0" dirty="0" smtClean="0"/>
                        <a:t>/ </a:t>
                      </a:r>
                      <a:r>
                        <a:rPr lang="nl-NL" sz="1400" baseline="0" dirty="0" err="1" smtClean="0"/>
                        <a:t>inst</a:t>
                      </a:r>
                      <a:r>
                        <a:rPr lang="nl-NL" sz="1400" baseline="0" dirty="0" smtClean="0"/>
                        <a:t>. Automaat</a:t>
                      </a:r>
                      <a:endParaRPr lang="nl-NL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Hfd</a:t>
                      </a:r>
                      <a:r>
                        <a:rPr lang="nl-NL" sz="1400" dirty="0" smtClean="0"/>
                        <a:t>.</a:t>
                      </a:r>
                      <a:r>
                        <a:rPr lang="nl-NL" sz="1400" baseline="0" dirty="0" smtClean="0"/>
                        <a:t> </a:t>
                      </a:r>
                      <a:r>
                        <a:rPr lang="nl-NL" sz="1400" baseline="0" dirty="0" err="1" smtClean="0"/>
                        <a:t>Zek</a:t>
                      </a:r>
                      <a:r>
                        <a:rPr lang="nl-NL" sz="1400" baseline="0" dirty="0" smtClean="0"/>
                        <a:t>. Energiebedrijf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50A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D-patroon</a:t>
                      </a:r>
                      <a:r>
                        <a:rPr lang="nl-NL" sz="1400" baseline="0" dirty="0" smtClean="0"/>
                        <a:t> </a:t>
                      </a:r>
                      <a:r>
                        <a:rPr lang="nl-NL" sz="1400" baseline="0" dirty="0" smtClean="0"/>
                        <a:t>/ </a:t>
                      </a:r>
                      <a:r>
                        <a:rPr lang="nl-NL" sz="1400" baseline="0" dirty="0" err="1" smtClean="0"/>
                        <a:t>inst</a:t>
                      </a:r>
                      <a:r>
                        <a:rPr lang="nl-NL" sz="1400" baseline="0" dirty="0" smtClean="0"/>
                        <a:t>. Automaat</a:t>
                      </a:r>
                      <a:endParaRPr lang="nl-NL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Hfd</a:t>
                      </a:r>
                      <a:r>
                        <a:rPr lang="nl-NL" sz="1400" dirty="0" smtClean="0"/>
                        <a:t>.</a:t>
                      </a:r>
                      <a:r>
                        <a:rPr lang="nl-NL" sz="1400" baseline="0" dirty="0" smtClean="0"/>
                        <a:t> </a:t>
                      </a:r>
                      <a:r>
                        <a:rPr lang="nl-NL" sz="1400" baseline="0" dirty="0" err="1" smtClean="0"/>
                        <a:t>Zek</a:t>
                      </a:r>
                      <a:r>
                        <a:rPr lang="nl-NL" sz="1400" baseline="0" dirty="0" smtClean="0"/>
                        <a:t>. Energiebedrijf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63A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D-patroon</a:t>
                      </a:r>
                      <a:r>
                        <a:rPr lang="nl-NL" sz="1400" baseline="0" dirty="0" smtClean="0"/>
                        <a:t> / </a:t>
                      </a:r>
                      <a:r>
                        <a:rPr lang="nl-NL" sz="1400" baseline="0" dirty="0" err="1" smtClean="0"/>
                        <a:t>inst</a:t>
                      </a:r>
                      <a:r>
                        <a:rPr lang="nl-NL" sz="1400" baseline="0" dirty="0" smtClean="0"/>
                        <a:t>. Automaat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Hfd</a:t>
                      </a:r>
                      <a:r>
                        <a:rPr lang="nl-NL" sz="1400" dirty="0" smtClean="0"/>
                        <a:t>.</a:t>
                      </a:r>
                      <a:r>
                        <a:rPr lang="nl-NL" sz="1400" baseline="0" dirty="0" smtClean="0"/>
                        <a:t> </a:t>
                      </a:r>
                      <a:r>
                        <a:rPr lang="nl-NL" sz="1400" baseline="0" dirty="0" err="1" smtClean="0"/>
                        <a:t>Zek</a:t>
                      </a:r>
                      <a:r>
                        <a:rPr lang="nl-NL" sz="1400" baseline="0" dirty="0" smtClean="0"/>
                        <a:t>. Energiebedrijf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42249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&gt;63A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Mespatroon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Kantoor/Industrie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5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Leerdoelen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377728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  de oorzaak van gevaarlijke stroomkringen uit te leggen.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de maatregelen tegen overstromen  te benoemen.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afschakelkarakteristieken te lezen.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050" name="Picture 2" descr="Afbeeldingsresultaat voor leerdo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5667"/>
            <a:ext cx="1800000" cy="19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1.17 Smeltkarakteristiek (inleiding)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 smeltkarakteristiek geeft de relatie aan tussen de stroom en de daarbij geldende doorsmelttijd.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Nominale stroom (In) is de stroom waarvoor het patroon is ontworpen en waarbij geen afschakeling optreedt.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Aanspreekstroom (I2) is de zwakste stroom waarbij na ongeveer één uur de smeltdraad doorsmelt. De aanspreekstroom is 2xIn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Overstroom is de stroom waarbij na ongeveer 0,1sec de smeltdraad doorsmelt. De overstroom is 7xIn.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Doorsmelttijd (t) is de tijd tussen het begin van de overstroom en de onderbreking van de smeltdraad.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5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1.18 Smeltkarakteristiek (spreiding)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 sommige smeltpatronen is de aanspreekstroom niet nauwkeurig.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Daarom kan er een toevoeging geplaatst worden bij de aanspreekstroom.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Grootste niet aanspreekstroom (smelt binnen 1uur niet door)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Kleinste aanspreekstroom (smelt binnen 1uur wel door)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60" y="3336259"/>
            <a:ext cx="5400000" cy="23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1.19 Smeltkarakteristiek (snelle patroon)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22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5373216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– Nominale gebied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Normale toepassingsgebied van patroon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Schakelt niet af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 – Te vermijden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overbelastingsgebied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Niet gewenste stroomsterkte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Schakelt niet af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 –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Overbelastingsgebeied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Overbelasting van stroomkring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Kans op defecte verbruikers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Schakelt na </a:t>
            </a:r>
            <a:r>
              <a:rPr lang="nl-NL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korte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tijd belasting af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 – Kortsluitgebied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Hoge stroomwaarden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Zeer hoge kans op defecte verbruikers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Schakelt in </a:t>
            </a:r>
            <a:r>
              <a:rPr lang="nl-NL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korte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tijd af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9735" y="1268760"/>
            <a:ext cx="3629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1.20 Smeltkarakteristiek (trage patroon)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 lnSpcReduction="10000"/>
          </a:bodyPr>
          <a:lstStyle/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– Nominale gebied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Normale toepassingsgebied van patroon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Schakelt niet af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 – Te vermijden </a:t>
            </a:r>
            <a:r>
              <a:rPr lang="nl-NL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overbelastingsgebied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Niet gewenste stroomsterkte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Schakelt niet af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 – </a:t>
            </a:r>
            <a:r>
              <a:rPr lang="nl-NL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Overbelastingsgebeied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Overbelasting van stroomkring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Kans op defecte verbruikers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Schakelt na </a:t>
            </a:r>
            <a:r>
              <a:rPr lang="nl-NL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langere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tijd belasting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 – Kortsluitgebied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Hoge stroomwaarden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Zeer hoge kans op defecte verbruikers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Schakelt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nl-NL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iets langere (=relatief korte)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tijd af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-1" b="1601"/>
          <a:stretch/>
        </p:blipFill>
        <p:spPr>
          <a:xfrm>
            <a:off x="4824028" y="1340768"/>
            <a:ext cx="3914775" cy="39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1.21 Installatie automaat (Inleiding)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5373216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Installatie automaat </a:t>
            </a:r>
            <a:r>
              <a:rPr lang="nl-NL" sz="1600" dirty="0">
                <a:solidFill>
                  <a:srgbClr val="0070C0"/>
                </a:solidFill>
              </a:rPr>
              <a:t>zijn bestemd voor </a:t>
            </a:r>
            <a:r>
              <a:rPr lang="nl-NL" sz="1600" dirty="0" smtClean="0">
                <a:solidFill>
                  <a:srgbClr val="0070C0"/>
                </a:solidFill>
              </a:rPr>
              <a:t>huishoudelijk, industrieel 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en </a:t>
            </a:r>
            <a:r>
              <a:rPr lang="nl-NL" sz="1600" dirty="0" err="1" smtClean="0">
                <a:solidFill>
                  <a:srgbClr val="0070C0"/>
                </a:solidFill>
              </a:rPr>
              <a:t>utiliteits</a:t>
            </a:r>
            <a:r>
              <a:rPr lang="nl-NL" sz="1600" dirty="0" smtClean="0">
                <a:solidFill>
                  <a:srgbClr val="0070C0"/>
                </a:solidFill>
              </a:rPr>
              <a:t> </a:t>
            </a:r>
            <a:r>
              <a:rPr lang="nl-NL" sz="1600" dirty="0">
                <a:solidFill>
                  <a:srgbClr val="0070C0"/>
                </a:solidFill>
              </a:rPr>
              <a:t>gebruik.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Er is geen speciaal gereedschap nodig om D-patroon </a:t>
            </a: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te </a:t>
            </a:r>
            <a:r>
              <a:rPr lang="nl-NL" sz="1600" dirty="0">
                <a:solidFill>
                  <a:srgbClr val="0070C0"/>
                </a:solidFill>
              </a:rPr>
              <a:t>verwisselen.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Er is geen bevoegd personeel voor nodig om </a:t>
            </a: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D-patronen </a:t>
            </a:r>
            <a:r>
              <a:rPr lang="nl-NL" sz="1600" dirty="0" smtClean="0">
                <a:solidFill>
                  <a:srgbClr val="0070C0"/>
                </a:solidFill>
              </a:rPr>
              <a:t>opnieuw in te schakelen.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Wordt ook wel de vermogensschakelaar genoemd.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Hergebruik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Uitvoeringen: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1-poloig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2-polig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3-polig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4-polig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5-polig</a:t>
            </a: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Picture 2" descr="https://www.sandervunderink.nl/media/catalog/product/cache/1/thumbnail/9df78eab33525d08d6e5fb8d27136e95/s/a/sander_vunderink_-_eaton_holec_-_installatieautomaat_c16_-_263164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CFD"/>
              </a:clrFrom>
              <a:clrTo>
                <a:srgbClr val="FE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64891"/>
            <a:ext cx="190697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8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1.22 Installatie automaat (werking)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1. bedieningshefboom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/>
            </a:r>
            <a:br>
              <a:rPr lang="nl-NL" sz="1600" dirty="0">
                <a:solidFill>
                  <a:srgbClr val="0070C0"/>
                </a:solidFill>
              </a:rPr>
            </a:br>
            <a:r>
              <a:rPr lang="nl-NL" sz="1600" dirty="0">
                <a:solidFill>
                  <a:srgbClr val="0070C0"/>
                </a:solidFill>
              </a:rPr>
              <a:t>2. schakelmechanisme</a:t>
            </a:r>
            <a:br>
              <a:rPr lang="nl-NL" sz="1600" dirty="0">
                <a:solidFill>
                  <a:srgbClr val="0070C0"/>
                </a:solidFill>
              </a:rPr>
            </a:b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3. schakelcontacten</a:t>
            </a:r>
            <a:br>
              <a:rPr lang="nl-NL" sz="1600" dirty="0">
                <a:solidFill>
                  <a:srgbClr val="0070C0"/>
                </a:solidFill>
              </a:rPr>
            </a:b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4. aansluitingen</a:t>
            </a:r>
            <a:br>
              <a:rPr lang="nl-NL" sz="1600" dirty="0">
                <a:solidFill>
                  <a:srgbClr val="0070C0"/>
                </a:solidFill>
              </a:rPr>
            </a:b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5. bimetaal</a:t>
            </a:r>
            <a:br>
              <a:rPr lang="nl-NL" sz="1600" dirty="0">
                <a:solidFill>
                  <a:srgbClr val="0070C0"/>
                </a:solidFill>
              </a:rPr>
            </a:b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6. ijkschroef </a:t>
            </a:r>
            <a:r>
              <a:rPr lang="nl-NL" sz="1600" dirty="0" err="1">
                <a:solidFill>
                  <a:srgbClr val="0070C0"/>
                </a:solidFill>
              </a:rPr>
              <a:t>tbv</a:t>
            </a:r>
            <a:r>
              <a:rPr lang="nl-NL" sz="1600" dirty="0">
                <a:solidFill>
                  <a:srgbClr val="0070C0"/>
                </a:solidFill>
              </a:rPr>
              <a:t> afschakelstroom</a:t>
            </a:r>
            <a:br>
              <a:rPr lang="nl-NL" sz="1600" dirty="0">
                <a:solidFill>
                  <a:srgbClr val="0070C0"/>
                </a:solidFill>
              </a:rPr>
            </a:b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7. spoeltje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8. </a:t>
            </a:r>
            <a:r>
              <a:rPr lang="nl-NL" sz="1600" dirty="0" err="1">
                <a:solidFill>
                  <a:srgbClr val="0070C0"/>
                </a:solidFill>
              </a:rPr>
              <a:t>Vlamboogdover</a:t>
            </a: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Picture 2" descr="http://upload.wikimedia.org/wikipedia/commons/c/c1/Circuitbreak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15789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2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1.23 Installatie automaat (inbouw)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De installatie automaat wordt geplaatst op een DIN-rail.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Aan de onderzijde van de installatieautomaat 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zit een klikbevestiging.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</p:txBody>
      </p:sp>
      <p:pic>
        <p:nvPicPr>
          <p:cNvPr id="4098" name="Picture 2" descr="Groepenkast Aansluiten | Zelf Groepenkast Vervange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61311"/>
            <a:ext cx="3600000" cy="239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OOKGROEP FORNUISGROEP GW90301 2X1P+N B16 2MODULE GEWISS - Mijn ...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9"/>
          <a:stretch/>
        </p:blipFill>
        <p:spPr bwMode="auto">
          <a:xfrm>
            <a:off x="5831656" y="1564814"/>
            <a:ext cx="2700000" cy="311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0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1.24 Afschakelkarakteristiek (inleiding)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afschakel principe bij een installatie automaat berust op de werking van het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bi-metaal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het elektromagnetische gedeelte.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bi-metaal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zal door de warmte ontwikkeling verbuigen.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Elektromagnetische gedeelte verliest de spanning bij het uitschakelen van de automaat.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424936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1.25 Afschakelkarakteristiek (Thermisch stelsel)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Warmte ontwikkeling 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installatie automaat wordt bepaald door:</a:t>
            </a: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Stroomsterkte door het </a:t>
            </a:r>
            <a:r>
              <a:rPr lang="nl-NL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bi-metaal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Tijd dat deze stroomsterkte door het </a:t>
            </a:r>
            <a:r>
              <a:rPr lang="nl-NL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bi-metaal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vloeit.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772816"/>
            <a:ext cx="2700000" cy="3267757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6156176" y="1844824"/>
            <a:ext cx="2555984" cy="1512168"/>
          </a:xfrm>
          <a:prstGeom prst="rect">
            <a:avLst/>
          </a:prstGeom>
          <a:solidFill>
            <a:srgbClr val="E4C1D9">
              <a:alpha val="5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4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9649072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1.26 Afschakelkarakteristiek (Elektromagnetisch stelsel)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elektromagnetische stelsel is opgebouwd uit een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spoel met een beweegbare kern.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kern is mechanische gekoppeld aan het uitschakel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echanisme.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overstroom in de spoel veroorzaakt een 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magnetisch veld.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afschakeltijd is onafhankelijk van de stroomwaarde, </a:t>
            </a:r>
          </a:p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 de steile lijn.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772816"/>
            <a:ext cx="2700000" cy="3267757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6156176" y="3356992"/>
            <a:ext cx="2555984" cy="1512168"/>
          </a:xfrm>
          <a:prstGeom prst="rect">
            <a:avLst/>
          </a:prstGeom>
          <a:solidFill>
            <a:srgbClr val="E4C1D9">
              <a:alpha val="5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Inhoudsopgave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4871565"/>
          </a:xfrm>
        </p:spPr>
        <p:txBody>
          <a:bodyPr>
            <a:normAutofit/>
          </a:bodyPr>
          <a:lstStyle/>
          <a:p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Inleiding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Gevaarlijke stroomkringen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Overstroom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Overbelastingstroom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Kortsluitstroom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 Smeltveiligheden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1.7 – 1.9 D-patronen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1.10 – 1.12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Mespatronen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1.13 – 1.15 Glaspatronen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1.16 Overzichten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zekeringwaarde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1.17 – 1.20 Smeltkarakteristiek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1.21 – 1.23 Installatie automaten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1.24 – 1.27 Afschakelkarakteristieken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1.28 Verwerking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3</a:t>
            </a:fld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9649072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1.27 Afschakelkarakteristiek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30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686" y="1230773"/>
            <a:ext cx="416432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1.28 Verwerking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3777283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Vragen uit het werkboek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Vraag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t/m 12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Vraag 14 t/m 21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5805264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31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" name="Picture 2" descr="Gerelateerde afbeeld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 Inleiding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Elektriciteit wordt pas opgewekt wanneer er een gesloten stroomkring ontstaat.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Hoe wordt de stroomkring gesloten in een elektrisch installatie? 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komt een fase (L) binnen en er gaat een nul (N) terug.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552" y="2888484"/>
            <a:ext cx="7200000" cy="332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1.2 Gevaarlijke stroomkringen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06489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Grote stromen </a:t>
            </a:r>
            <a:r>
              <a:rPr lang="nl-NL" sz="1600" dirty="0">
                <a:solidFill>
                  <a:srgbClr val="0070C0"/>
                </a:solidFill>
              </a:rPr>
              <a:t>in een elektrische installatie veroorzaken gevaarlijke stroomkringen.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NEN1010 geeft in bepaling aan wat de definitie is  van gevaarlijke stroomkringen</a:t>
            </a:r>
          </a:p>
          <a:p>
            <a:pPr lvl="1"/>
            <a:r>
              <a:rPr lang="nl-NL" sz="1600" dirty="0" smtClean="0">
                <a:solidFill>
                  <a:srgbClr val="0070C0"/>
                </a:solidFill>
              </a:rPr>
              <a:t>2.11.14 Overstroom</a:t>
            </a:r>
          </a:p>
          <a:p>
            <a:pPr lvl="1"/>
            <a:r>
              <a:rPr lang="nl-NL" sz="1600" dirty="0" smtClean="0">
                <a:solidFill>
                  <a:srgbClr val="0070C0"/>
                </a:solidFill>
              </a:rPr>
              <a:t>2.11.15 Overbelastingstroom</a:t>
            </a:r>
          </a:p>
          <a:p>
            <a:pPr lvl="1"/>
            <a:r>
              <a:rPr lang="nl-NL" sz="1600" dirty="0" smtClean="0">
                <a:solidFill>
                  <a:srgbClr val="0070C0"/>
                </a:solidFill>
              </a:rPr>
              <a:t>2.11.16 kortsluitstroom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Gevaarlijke stroomkringen:</a:t>
            </a:r>
            <a:endParaRPr lang="nl-NL" sz="1600" dirty="0">
              <a:solidFill>
                <a:srgbClr val="0070C0"/>
              </a:solidFill>
            </a:endParaRP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Overstroom 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Overbelastingstroom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Kortsluitstroom (I</a:t>
            </a:r>
            <a:r>
              <a:rPr lang="nl-NL" sz="1200" dirty="0" smtClean="0">
                <a:solidFill>
                  <a:srgbClr val="0070C0"/>
                </a:solidFill>
              </a:rPr>
              <a:t>k</a:t>
            </a:r>
            <a:r>
              <a:rPr lang="nl-NL" sz="1600" dirty="0" smtClean="0">
                <a:solidFill>
                  <a:srgbClr val="0070C0"/>
                </a:solidFill>
              </a:rPr>
              <a:t>)</a:t>
            </a: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Picture 2" descr="Afbeeldingsresultaat voor Meterkast 10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52" y="2764256"/>
            <a:ext cx="3600000" cy="202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1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1</a:t>
            </a:r>
            <a:r>
              <a:rPr lang="nl-NL" dirty="0" smtClean="0">
                <a:solidFill>
                  <a:srgbClr val="0070C0"/>
                </a:solidFill>
              </a:rPr>
              <a:t>.3 Overstroom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Overstromen is elke stroom die groter is dan de nominale (normale) stroomwaarde voor deze stroomkring.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Wanneer een overstroom niet wordt voorkomen, zullen er na verloop van tijd de volgende verschijnselen ontstaan: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Materiaal schade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Isolatie schade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Warmte ontwikkeling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Brandgevaar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Mechanische beschadigingen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Maatregelen tegen overstromen: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D-patronen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Vermogensschakelaar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Installatieautomaten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Thermische beveiliging</a:t>
            </a:r>
          </a:p>
          <a:p>
            <a:pPr lvl="2"/>
            <a:r>
              <a:rPr lang="nl-NL" sz="1600" dirty="0" err="1" smtClean="0">
                <a:solidFill>
                  <a:srgbClr val="0070C0"/>
                </a:solidFill>
              </a:rPr>
              <a:t>Mespatronen</a:t>
            </a:r>
            <a:endParaRPr lang="nl-NL" sz="1600" dirty="0" smtClean="0">
              <a:solidFill>
                <a:srgbClr val="0070C0"/>
              </a:solidFill>
            </a:endParaRP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Glaspatronen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Wat is overbelasting (elektrotechniek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49777"/>
            <a:ext cx="3240000" cy="200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3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1.4 Overbelastingstroom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Overbelastingstromen </a:t>
            </a:r>
            <a:r>
              <a:rPr lang="nl-NL" sz="1600" dirty="0">
                <a:solidFill>
                  <a:srgbClr val="0070C0"/>
                </a:solidFill>
              </a:rPr>
              <a:t>ontstaan door zware </a:t>
            </a: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belasting </a:t>
            </a:r>
            <a:r>
              <a:rPr lang="nl-NL" sz="1600" dirty="0">
                <a:solidFill>
                  <a:srgbClr val="0070C0"/>
                </a:solidFill>
              </a:rPr>
              <a:t>in de stroomkring.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De stroomkring functioneert naar behoren.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De </a:t>
            </a:r>
            <a:r>
              <a:rPr lang="nl-NL" sz="1600" dirty="0" err="1" smtClean="0">
                <a:solidFill>
                  <a:srgbClr val="0070C0"/>
                </a:solidFill>
              </a:rPr>
              <a:t>overbelastingsstroom</a:t>
            </a:r>
            <a:r>
              <a:rPr lang="nl-NL" sz="1600" dirty="0" smtClean="0">
                <a:solidFill>
                  <a:srgbClr val="0070C0"/>
                </a:solidFill>
              </a:rPr>
              <a:t> zal maximaal 2x de nominale 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stroom bedragen en wordt binnen 1uur afgeschakeld.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Trage </a:t>
            </a:r>
            <a:r>
              <a:rPr lang="nl-NL" sz="1600" dirty="0">
                <a:solidFill>
                  <a:srgbClr val="0070C0"/>
                </a:solidFill>
              </a:rPr>
              <a:t>patroon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Voorbeelden: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Inschakelen van belasting (piek)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Vastlopen van motoren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Wrijving in de motoren</a:t>
            </a:r>
          </a:p>
          <a:p>
            <a:pPr marL="177800" lvl="2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Frequently Asked Questions - Unidrive | Unidri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" t="2954" r="3234" b="2548"/>
          <a:stretch/>
        </p:blipFill>
        <p:spPr bwMode="auto">
          <a:xfrm>
            <a:off x="6012160" y="1556792"/>
            <a:ext cx="2700000" cy="278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1.5 Kortsluitstroom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Kortsluitstromen </a:t>
            </a:r>
            <a:r>
              <a:rPr lang="nl-NL" sz="1600" dirty="0">
                <a:solidFill>
                  <a:srgbClr val="0070C0"/>
                </a:solidFill>
              </a:rPr>
              <a:t>ontstaan door </a:t>
            </a:r>
            <a:r>
              <a:rPr lang="nl-NL" sz="1600" dirty="0" smtClean="0">
                <a:solidFill>
                  <a:srgbClr val="0070C0"/>
                </a:solidFill>
              </a:rPr>
              <a:t>defect </a:t>
            </a:r>
            <a:r>
              <a:rPr lang="nl-NL" sz="1600" dirty="0">
                <a:solidFill>
                  <a:srgbClr val="0070C0"/>
                </a:solidFill>
              </a:rPr>
              <a:t>in de stroomkring.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De overgangsweerstand van L naar N is praktisch 0</a:t>
            </a:r>
            <a:r>
              <a:rPr lang="el-GR" sz="1600" dirty="0" smtClean="0">
                <a:solidFill>
                  <a:srgbClr val="0070C0"/>
                </a:solidFill>
              </a:rPr>
              <a:t>Ω</a:t>
            </a:r>
            <a:r>
              <a:rPr lang="nl-NL" sz="1600" dirty="0" smtClean="0">
                <a:solidFill>
                  <a:srgbClr val="0070C0"/>
                </a:solidFill>
              </a:rPr>
              <a:t>.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De stroomkring functioneert </a:t>
            </a:r>
            <a:r>
              <a:rPr lang="nl-NL" sz="1600" dirty="0" smtClean="0">
                <a:solidFill>
                  <a:srgbClr val="0070C0"/>
                </a:solidFill>
              </a:rPr>
              <a:t>niet naar </a:t>
            </a:r>
            <a:r>
              <a:rPr lang="nl-NL" sz="1600" dirty="0">
                <a:solidFill>
                  <a:srgbClr val="0070C0"/>
                </a:solidFill>
              </a:rPr>
              <a:t>behoren.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De kortsluitstroom zal maximaal 7x </a:t>
            </a:r>
            <a:r>
              <a:rPr lang="nl-NL" sz="1600" dirty="0">
                <a:solidFill>
                  <a:srgbClr val="0070C0"/>
                </a:solidFill>
              </a:rPr>
              <a:t>de nominale </a:t>
            </a: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stroom bedragen en wordt binnen 0,1sec afgeschakeld.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  <a:sym typeface="Wingdings" panose="05000000000000000000" pitchFamily="2" charset="2"/>
              </a:rPr>
              <a:t>Snelle </a:t>
            </a:r>
            <a:r>
              <a:rPr lang="nl-NL" sz="1600" dirty="0">
                <a:solidFill>
                  <a:srgbClr val="0070C0"/>
                </a:solidFill>
                <a:sym typeface="Wingdings" panose="05000000000000000000" pitchFamily="2" charset="2"/>
              </a:rPr>
              <a:t>patroon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Voorbeelden: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Kortsluiting tussen Fase en Nul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Kortsluiting tussen verschillende Fasen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Picture 2" descr="http://www.112groningen.nl/data/fotos/2008/02/04/231614/PICT142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2" r="25279" b="7681"/>
          <a:stretch/>
        </p:blipFill>
        <p:spPr bwMode="auto">
          <a:xfrm>
            <a:off x="6012160" y="1081003"/>
            <a:ext cx="2700000" cy="384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0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1.6 Smeltveiligheden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28-10-2020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Een smeltveiligheid heeft als doel om de stroomkring te onderbreken, voordat er onherstelbare schade is aangericht.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Smeltveiligheden zijn onder te verdelen in: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D-patronen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Installatieautomaten</a:t>
            </a:r>
          </a:p>
          <a:p>
            <a:pPr lvl="2"/>
            <a:r>
              <a:rPr lang="nl-NL" sz="1600" dirty="0" err="1" smtClean="0">
                <a:solidFill>
                  <a:srgbClr val="0070C0"/>
                </a:solidFill>
              </a:rPr>
              <a:t>Mespatronen</a:t>
            </a:r>
            <a:endParaRPr lang="nl-NL" sz="1600" dirty="0" smtClean="0">
              <a:solidFill>
                <a:srgbClr val="0070C0"/>
              </a:solidFill>
            </a:endParaRP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Glaspatronen</a:t>
            </a:r>
          </a:p>
        </p:txBody>
      </p:sp>
      <p:pic>
        <p:nvPicPr>
          <p:cNvPr id="3076" name="Picture 4" descr="Scheiders voor cilindrische smeltpatronen | ABB Industrial Solution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94" y="2167426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8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dac28c5f51a3360cc3ad7f094d413b0812b93b"/>
</p:tagLst>
</file>

<file path=ppt/theme/theme1.xml><?xml version="1.0" encoding="utf-8"?>
<a:theme xmlns:a="http://schemas.openxmlformats.org/drawingml/2006/main" name="Kantoorthema">
  <a:themeElements>
    <a:clrScheme name="davinci technologie">
      <a:dk1>
        <a:sysClr val="windowText" lastClr="000000"/>
      </a:dk1>
      <a:lt1>
        <a:sysClr val="window" lastClr="FFFFFF"/>
      </a:lt1>
      <a:dk2>
        <a:srgbClr val="8FCEA5"/>
      </a:dk2>
      <a:lt2>
        <a:srgbClr val="39BBA0"/>
      </a:lt2>
      <a:accent1>
        <a:srgbClr val="11597D"/>
      </a:accent1>
      <a:accent2>
        <a:srgbClr val="3991B0"/>
      </a:accent2>
      <a:accent3>
        <a:srgbClr val="E4C1D9"/>
      </a:accent3>
      <a:accent4>
        <a:srgbClr val="39BBA0"/>
      </a:accent4>
      <a:accent5>
        <a:srgbClr val="39BBA0"/>
      </a:accent5>
      <a:accent6>
        <a:srgbClr val="00B29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8436</TotalTime>
  <Words>1543</Words>
  <Application>Microsoft Office PowerPoint</Application>
  <PresentationFormat>Diavoorstelling (4:3)</PresentationFormat>
  <Paragraphs>482</Paragraphs>
  <Slides>31</Slides>
  <Notes>28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Kantoorthema</vt:lpstr>
      <vt:lpstr>Ontwerpen (beveiligingen) H1.1-1.9 Beveiliging tegen overstroom</vt:lpstr>
      <vt:lpstr>Leerdoelen</vt:lpstr>
      <vt:lpstr>Inhoudsopgave</vt:lpstr>
      <vt:lpstr>1.1 Inleiding</vt:lpstr>
      <vt:lpstr>1.2 Gevaarlijke stroomkringen</vt:lpstr>
      <vt:lpstr>1.3 Overstroom</vt:lpstr>
      <vt:lpstr>1.4 Overbelastingstroom</vt:lpstr>
      <vt:lpstr>1.5 Kortsluitstroom</vt:lpstr>
      <vt:lpstr>1.6 Smeltveiligheden</vt:lpstr>
      <vt:lpstr>1.7 Smeltveiligheid D-patroon (inleiding)</vt:lpstr>
      <vt:lpstr>1.8 Smeltveiligheid D-patroon (werking)</vt:lpstr>
      <vt:lpstr>1.9 Smeltveiligheid D-patroon (inbouw)</vt:lpstr>
      <vt:lpstr>1.10 Mespatronen (inleiding)</vt:lpstr>
      <vt:lpstr>1.11 Mespatronen (werking)</vt:lpstr>
      <vt:lpstr>1.12 Mespatronen (inbouw)</vt:lpstr>
      <vt:lpstr>1.13 Glaszekering (inleiding)</vt:lpstr>
      <vt:lpstr>1.14 Glaszekering (werking)</vt:lpstr>
      <vt:lpstr>1.15 Glaszekering (inbouw)</vt:lpstr>
      <vt:lpstr>1.16 Overzicht zekeringstype en -waarde</vt:lpstr>
      <vt:lpstr>1.17 Smeltkarakteristiek (inleiding)</vt:lpstr>
      <vt:lpstr>1.18 Smeltkarakteristiek (spreiding)</vt:lpstr>
      <vt:lpstr>1.19 Smeltkarakteristiek (snelle patroon)</vt:lpstr>
      <vt:lpstr>1.20 Smeltkarakteristiek (trage patroon)</vt:lpstr>
      <vt:lpstr>1.21 Installatie automaat (Inleiding)</vt:lpstr>
      <vt:lpstr>1.22 Installatie automaat (werking)</vt:lpstr>
      <vt:lpstr>1.23 Installatie automaat (inbouw)</vt:lpstr>
      <vt:lpstr>1.24 Afschakelkarakteristiek (inleiding)</vt:lpstr>
      <vt:lpstr>1.25 Afschakelkarakteristiek (Thermisch stelsel)</vt:lpstr>
      <vt:lpstr>1.26 Afschakelkarakteristiek (Elektromagnetisch stelsel)</vt:lpstr>
      <vt:lpstr>1.27 Afschakelkarakteristiek</vt:lpstr>
      <vt:lpstr>1.28 Verwerking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Vinci College</dc:title>
  <dc:creator>www.de-presentatie-architect.nl</dc:creator>
  <cp:lastModifiedBy>Peter van der Linden</cp:lastModifiedBy>
  <cp:revision>461</cp:revision>
  <dcterms:created xsi:type="dcterms:W3CDTF">2013-07-30T14:35:54Z</dcterms:created>
  <dcterms:modified xsi:type="dcterms:W3CDTF">2020-10-28T13:28:15Z</dcterms:modified>
</cp:coreProperties>
</file>