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0" r:id="rId2"/>
    <p:sldId id="274" r:id="rId3"/>
    <p:sldId id="272" r:id="rId4"/>
    <p:sldId id="283" r:id="rId5"/>
    <p:sldId id="284" r:id="rId6"/>
    <p:sldId id="287" r:id="rId7"/>
    <p:sldId id="288" r:id="rId8"/>
    <p:sldId id="289" r:id="rId9"/>
    <p:sldId id="359" r:id="rId10"/>
    <p:sldId id="290" r:id="rId11"/>
    <p:sldId id="291" r:id="rId12"/>
    <p:sldId id="285" r:id="rId13"/>
    <p:sldId id="344" r:id="rId14"/>
    <p:sldId id="346" r:id="rId15"/>
    <p:sldId id="347" r:id="rId16"/>
    <p:sldId id="360" r:id="rId17"/>
    <p:sldId id="348" r:id="rId18"/>
    <p:sldId id="349" r:id="rId19"/>
    <p:sldId id="350" r:id="rId20"/>
    <p:sldId id="338" r:id="rId21"/>
  </p:sldIdLst>
  <p:sldSz cx="9144000" cy="6858000" type="screen4x3"/>
  <p:notesSz cx="6858000" cy="9144000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8-7-2020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34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2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498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423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406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18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9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47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45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13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8-7-2020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www.youtube.com/watch?v=iIfwDS8ArTc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rding, een expertise van de stroomleiders | E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578"/>
            <a:ext cx="9144000" cy="60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(beveiligingen)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H3 Basisbescherming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3.7 Dubbele isolatie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Spanning komt op </a:t>
            </a:r>
            <a:r>
              <a:rPr lang="nl-NL" sz="1600" dirty="0" err="1">
                <a:solidFill>
                  <a:srgbClr val="0070C0"/>
                </a:solidFill>
              </a:rPr>
              <a:t>spanningsvoerende</a:t>
            </a:r>
            <a:r>
              <a:rPr lang="nl-NL" sz="1600" dirty="0">
                <a:solidFill>
                  <a:srgbClr val="0070C0"/>
                </a:solidFill>
              </a:rPr>
              <a:t> delen (metalen)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niet </a:t>
            </a:r>
            <a:r>
              <a:rPr lang="nl-NL" sz="1600" dirty="0" err="1">
                <a:solidFill>
                  <a:srgbClr val="0070C0"/>
                </a:solidFill>
              </a:rPr>
              <a:t>aanraakbaar</a:t>
            </a:r>
            <a:r>
              <a:rPr lang="nl-NL" sz="1600" dirty="0">
                <a:solidFill>
                  <a:srgbClr val="0070C0"/>
                </a:solidFill>
              </a:rPr>
              <a:t> door de extra isolatie laag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Uitwendige “metalen” delen staan niet in verbinding met elektrische geleider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2369" y="3517099"/>
            <a:ext cx="5400000" cy="30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3.8 Dubbele isolatie (opbouw)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8" name="Picture 2" descr="http://www.in.all.biz/img/in/catalog/192488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2" b="21991"/>
          <a:stretch/>
        </p:blipFill>
        <p:spPr bwMode="auto">
          <a:xfrm flipH="1">
            <a:off x="2673646" y="2379853"/>
            <a:ext cx="36000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514349" y="1836232"/>
            <a:ext cx="24365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nl-NL" dirty="0"/>
              <a:t>Functionele isolatie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422514" y="1825855"/>
            <a:ext cx="27058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nl-NL" dirty="0" err="1" smtClean="0"/>
              <a:t>Beschermings</a:t>
            </a:r>
            <a:r>
              <a:rPr lang="nl-NL" dirty="0" smtClean="0"/>
              <a:t> </a:t>
            </a:r>
            <a:r>
              <a:rPr lang="nl-NL" dirty="0"/>
              <a:t>isolatie</a:t>
            </a:r>
          </a:p>
          <a:p>
            <a:endParaRPr lang="nl-NL" dirty="0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2841386" y="2294438"/>
            <a:ext cx="261312" cy="651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5593682" y="2353719"/>
            <a:ext cx="261312" cy="651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naskpastoor.nl/_links/2_plaatjes/dubbeleisolati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196025"/>
            <a:ext cx="900000" cy="9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3309025" y="4668890"/>
            <a:ext cx="30264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1"/>
            <a:r>
              <a:rPr lang="nl-NL" dirty="0" smtClean="0"/>
              <a:t>Symbool dubbele </a:t>
            </a:r>
            <a:r>
              <a:rPr lang="nl-NL" dirty="0"/>
              <a:t>isolatie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3.9 Dubbele isolatie (voorbeelden)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in.all.biz/img/in/catalog/192488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2" b="21991"/>
          <a:stretch/>
        </p:blipFill>
        <p:spPr bwMode="auto">
          <a:xfrm flipH="1">
            <a:off x="106040" y="4641945"/>
            <a:ext cx="2700000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upload.wikimedia.org/wikipedia/commons/thumb/f/f5/Non-standard_europlug.jpg/200px-Non-standard_europlug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2017">
            <a:off x="4991880" y="5185187"/>
            <a:ext cx="19050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roersmaverhuur.nl/wp-content/uploads/2010/04/accu_boormachin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43" y="1978088"/>
            <a:ext cx="2667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newscenter.philips.com/pwc_nc/main/shared/assets/nl/Newscenter/2010/silent_star/SilentStar_stofzuiger_FC9306_MR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9" y="2111560"/>
            <a:ext cx="2700000" cy="23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geenpunt-nieuws.nl/myimg/nieuwe-televisie-van-samsung-de-ps50c670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93" y="1507506"/>
            <a:ext cx="2700000" cy="28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3.10 Aarding (toestellen)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Metalen behuizingen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PE aansluiting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454" y="3030301"/>
            <a:ext cx="4320000" cy="2885795"/>
          </a:xfrm>
          <a:prstGeom prst="rect">
            <a:avLst/>
          </a:prstGeom>
        </p:spPr>
      </p:pic>
      <p:pic>
        <p:nvPicPr>
          <p:cNvPr id="9" name="Picture 2" descr="http://spautronic.nl/data/articles/images/small/s_300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84" y="3574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deheul.com/afbeeldingen/afb3180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1130535"/>
            <a:ext cx="2647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3.11 Aarding (foutverbinding)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Fasedraad met metalen behuizing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5973" y="2989623"/>
            <a:ext cx="4320000" cy="2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3.12 Aarding (PE-draad)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err="1">
                <a:solidFill>
                  <a:srgbClr val="0070C0"/>
                </a:solidFill>
              </a:rPr>
              <a:t>Protective</a:t>
            </a:r>
            <a:r>
              <a:rPr lang="nl-NL" sz="1600" dirty="0">
                <a:solidFill>
                  <a:srgbClr val="0070C0"/>
                </a:solidFill>
              </a:rPr>
              <a:t> Conductor </a:t>
            </a:r>
            <a:r>
              <a:rPr lang="nl-NL" sz="1600" dirty="0" err="1">
                <a:solidFill>
                  <a:srgbClr val="0070C0"/>
                </a:solidFill>
              </a:rPr>
              <a:t>Earthed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454" y="3030301"/>
            <a:ext cx="4320000" cy="2885795"/>
          </a:xfrm>
          <a:prstGeom prst="rect">
            <a:avLst/>
          </a:prstGeom>
        </p:spPr>
      </p:pic>
      <p:pic>
        <p:nvPicPr>
          <p:cNvPr id="8" name="Picture 2" descr="http://www.litheon.nl/889-thickbox_default/donne-draad-1-doos-100m-aarde-vd-draad-25mm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59559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3.13 Aarding (potentialen vereffening)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In een ruimte waar veel elektrische apparaten staan worden de metalen gestellen met elkaar verbonden.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Uitvoering: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PU-draad (blank galvaniseert koperdraad)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PE-draad (geel/groene isolatie koperdraad)</a:t>
            </a:r>
          </a:p>
        </p:txBody>
      </p:sp>
      <p:pic>
        <p:nvPicPr>
          <p:cNvPr id="2052" name="Picture 4" descr="Potentiaal vereffe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11" y="2042709"/>
            <a:ext cx="2700000" cy="40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 Bruijn | Potentiaalvereffening en spanningsvereffen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9" b="23783"/>
          <a:stretch/>
        </p:blipFill>
        <p:spPr bwMode="auto">
          <a:xfrm>
            <a:off x="683568" y="3481391"/>
            <a:ext cx="3600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3.14 Aarding (betrouwbaarheid)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Verplaatsbare toestellen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Overgangsweerstand &lt;R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Weerstand circuit “grond” &lt;R</a:t>
            </a:r>
          </a:p>
        </p:txBody>
      </p:sp>
      <p:pic>
        <p:nvPicPr>
          <p:cNvPr id="7" name="Picture 2" descr="http://spautronic.nl/data/articles/images/small/s_30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90" y="28339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schemerlampentotaal.nl/img/halva%20_phot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64891"/>
            <a:ext cx="1800000" cy="1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destentor.nl/polopoly_fs/1.3266290.1351008045!/image/image.JPG_gen/derivatives/landscape_800_600/image-326629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50" y="4658005"/>
            <a:ext cx="1800000" cy="1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3.15 Aardlekschakelaar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Foutverbinding.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Fase, menselijk lichaam, Nul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Meet verschil tussen fase en nul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Schakelt uit bij verschilstroom 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15mA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30mA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50mA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300mA (industrie)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500mA (aanvullend)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Schakelt verschilstroom uit binnen 0,4sec 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963" y="1268760"/>
            <a:ext cx="3600000" cy="208330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8608" y="3704133"/>
            <a:ext cx="2700000" cy="23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3.16 Aardlekschakelaar (component)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Aan/uit schakelaar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Verschilstroom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Testknop</a:t>
            </a:r>
          </a:p>
        </p:txBody>
      </p:sp>
      <p:pic>
        <p:nvPicPr>
          <p:cNvPr id="7" name="Picture 2" descr="http://benelux.moeller.net/global/images/company/aardlekschakelaa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18" y="1556792"/>
            <a:ext cx="2700000" cy="25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6887" y="4721014"/>
            <a:ext cx="5610225" cy="1171575"/>
          </a:xfrm>
          <a:prstGeom prst="rect">
            <a:avLst/>
          </a:prstGeom>
        </p:spPr>
      </p:pic>
      <p:pic>
        <p:nvPicPr>
          <p:cNvPr id="1026" name="Picture 2" descr="Überstromschutzeinrichtungen - Learnchannel-TV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72849" y="3723903"/>
            <a:ext cx="595912" cy="13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verschillende gevaarlijke stroomkringen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verschillende beschermingsmaatregelen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3.17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t/m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t/m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t/m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5236690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Gevaarlijke stroomkringen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Aanraken fasedraad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Foutverbinding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Beschermingsmaatregelen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 Veiligheidstrafo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3.7 - 3.9 Dubbele isolatie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3.10 - 3.14 Aarding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3.15 -  3.16 Aardlekschakelaar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3.17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Elektriciteit wordt pas opgewekt wanneer er een gesloten stroomkring ontstaat.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 wordt de stroomkring gesloten in een elektrisch installatie? 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komt een fase (L) binnen en er gaat een nul (N) terug.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2888484"/>
            <a:ext cx="7200000" cy="3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3.2 Gevaarlijke stroomkringen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06489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Storingen in een elektrische installatie veroorzaken gevaarlijke stroomkringen.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NEN1010 geeft in bepaling aan wat de definitie is  van gevaarlijke stroomkringen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2.11.02 Foutspanningen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2.11.05 Aanrakingsspanning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2.12.08 Aanraakbare delen (actief)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2.12.11 Aanraakbare delen (gestellen)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2.12.03 Directe aanraking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2.12.04 Indirecte aanraking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415 Aanvullende bescherming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Aanraakbare delen: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Actief deel (nominaal bedrijf onder spanning)</a:t>
            </a:r>
          </a:p>
          <a:p>
            <a:pPr lvl="1"/>
            <a:r>
              <a:rPr lang="nl-NL" sz="1300" dirty="0" smtClean="0">
                <a:solidFill>
                  <a:srgbClr val="0070C0"/>
                </a:solidFill>
              </a:rPr>
              <a:t>Metalen gestellen (door defect onder spanning)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Gevaarlijke stroomkringen:</a:t>
            </a:r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300" dirty="0" smtClean="0">
                <a:solidFill>
                  <a:srgbClr val="0070C0"/>
                </a:solidFill>
              </a:rPr>
              <a:t>Aanraken fasedraad (U</a:t>
            </a:r>
            <a:r>
              <a:rPr lang="nl-NL" sz="1300" dirty="0">
                <a:solidFill>
                  <a:srgbClr val="0070C0"/>
                </a:solidFill>
              </a:rPr>
              <a:t>A</a:t>
            </a:r>
            <a:r>
              <a:rPr lang="nl-NL" sz="1300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nl-NL" sz="1300" dirty="0" smtClean="0">
                <a:solidFill>
                  <a:srgbClr val="0070C0"/>
                </a:solidFill>
              </a:rPr>
              <a:t>Aanraken fasedraad (UL max </a:t>
            </a:r>
            <a:r>
              <a:rPr lang="nl-NL" sz="1300" dirty="0" smtClean="0">
                <a:solidFill>
                  <a:srgbClr val="0070C0"/>
                </a:solidFill>
              </a:rPr>
              <a:t>toelaatbaar 50Vac, 120Vdc)</a:t>
            </a:r>
            <a:endParaRPr lang="nl-NL" sz="1300" dirty="0">
              <a:solidFill>
                <a:srgbClr val="0070C0"/>
              </a:solidFill>
            </a:endParaRPr>
          </a:p>
          <a:p>
            <a:pPr lvl="2"/>
            <a:r>
              <a:rPr lang="nl-NL" sz="1300" dirty="0">
                <a:solidFill>
                  <a:srgbClr val="0070C0"/>
                </a:solidFill>
              </a:rPr>
              <a:t>Fout </a:t>
            </a:r>
            <a:r>
              <a:rPr lang="nl-NL" sz="1300" dirty="0" smtClean="0">
                <a:solidFill>
                  <a:srgbClr val="0070C0"/>
                </a:solidFill>
              </a:rPr>
              <a:t>verbinding (UF)</a:t>
            </a:r>
            <a:endParaRPr lang="nl-NL" sz="1300" dirty="0">
              <a:solidFill>
                <a:srgbClr val="0070C0"/>
              </a:solidFill>
            </a:endParaRPr>
          </a:p>
        </p:txBody>
      </p:sp>
      <p:pic>
        <p:nvPicPr>
          <p:cNvPr id="7" name="Picture 2" descr="Afbeeldingsresultaat voor Meterkast 1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52" y="2764256"/>
            <a:ext cx="3600000" cy="20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3.3 Aanraken fasedraad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 err="1">
                <a:solidFill>
                  <a:srgbClr val="0070C0"/>
                </a:solidFill>
              </a:rPr>
              <a:t>Viergeleidernet</a:t>
            </a:r>
            <a:r>
              <a:rPr lang="nl-NL" sz="1600" dirty="0">
                <a:solidFill>
                  <a:srgbClr val="0070C0"/>
                </a:solidFill>
              </a:rPr>
              <a:t> (nul &amp; aarde verbonden)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Aardelektrode geplaatst in de grond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Aanraken fasedraad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Stroomverbinding tussen fase, mens en aarde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Stroom door de mens: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&gt;4,5µA waarneembaar met de tong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 1,2mA waarneembaar met de vingers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 6mA Spierkramp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 20mA Spierkramp (medische letsel)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&gt; </a:t>
            </a:r>
            <a:r>
              <a:rPr lang="nl-NL" sz="1600" dirty="0" smtClean="0">
                <a:solidFill>
                  <a:srgbClr val="0070C0"/>
                </a:solidFill>
              </a:rPr>
              <a:t>60mA </a:t>
            </a:r>
            <a:r>
              <a:rPr lang="nl-NL" sz="1600" dirty="0">
                <a:solidFill>
                  <a:srgbClr val="0070C0"/>
                </a:solidFill>
              </a:rPr>
              <a:t>dodelijk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8011" y="1916832"/>
            <a:ext cx="2943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3.4 foutverbinding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Storing in apparaat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Stroom zoekt weg van minste weerstand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Metaal geleid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Metalen behuizing wordt geleider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Fase, Metalen behuizing, PE</a:t>
            </a:r>
          </a:p>
        </p:txBody>
      </p:sp>
      <p:pic>
        <p:nvPicPr>
          <p:cNvPr id="7" name="Picture 2" descr="http://wattnzooi.hvcgroep.nl/uploads/lightboxImage_titel_683b56dae36841307335a9f42b684b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32" y="2976701"/>
            <a:ext cx="3600000" cy="27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3.5 Beschermingsmaatregelen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Veilige </a:t>
            </a:r>
            <a:r>
              <a:rPr lang="nl-NL" sz="1600" dirty="0" smtClean="0">
                <a:solidFill>
                  <a:srgbClr val="0070C0"/>
                </a:solidFill>
              </a:rPr>
              <a:t>spanning 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Beschermingstransformatoren gebruiken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Dubbele isolatie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Aarding van toestellen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Aardlekschakelaar</a:t>
            </a:r>
          </a:p>
        </p:txBody>
      </p:sp>
      <p:pic>
        <p:nvPicPr>
          <p:cNvPr id="7" name="Picture 2" descr="http://www.in.all.biz/img/in/catalog/192488.jpe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39" y="2060848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3.6 Veiligheidstrafo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8-7-2020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err="1" smtClean="0">
                <a:solidFill>
                  <a:srgbClr val="0070C0"/>
                </a:solidFill>
              </a:rPr>
              <a:t>Veiligheidstraformator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&lt; 50Vac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SELV-keten (Safety extra low voltage)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Geen aarde verbinding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Zwevend net</a:t>
            </a:r>
          </a:p>
          <a:p>
            <a:pPr lvl="2"/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PELV-keten (</a:t>
            </a:r>
            <a:r>
              <a:rPr lang="nl-NL" sz="1600" dirty="0" err="1" smtClean="0">
                <a:solidFill>
                  <a:srgbClr val="0070C0"/>
                </a:solidFill>
              </a:rPr>
              <a:t>Protection</a:t>
            </a:r>
            <a:r>
              <a:rPr lang="nl-NL" sz="1600" dirty="0" smtClean="0">
                <a:solidFill>
                  <a:srgbClr val="0070C0"/>
                </a:solidFill>
              </a:rPr>
              <a:t> extra low voltage)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Wel aarde verbinding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Beschermingstransformatoren 230Vac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S-keten (</a:t>
            </a:r>
            <a:r>
              <a:rPr lang="nl-NL" sz="1600" dirty="0" err="1" smtClean="0">
                <a:solidFill>
                  <a:srgbClr val="0070C0"/>
                </a:solidFill>
              </a:rPr>
              <a:t>safety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230Vac -230Vac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Maximale lengte kabel 500m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Geen verbinding met aarde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Zwevend net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ABB BELTRANSFORMATOR TRANSFORMER TRANSFORMATEUR - Klimaat Totaa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98" y="1844824"/>
            <a:ext cx="28003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684</Words>
  <Application>Microsoft Office PowerPoint</Application>
  <PresentationFormat>Diavoorstelling (4:3)</PresentationFormat>
  <Paragraphs>249</Paragraphs>
  <Slides>20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Calibri</vt:lpstr>
      <vt:lpstr>Kantoorthema</vt:lpstr>
      <vt:lpstr>Ontwerpen (beveiligingen) H3 Basisbescherming</vt:lpstr>
      <vt:lpstr>Leerdoelen</vt:lpstr>
      <vt:lpstr>Inhoudsopgave</vt:lpstr>
      <vt:lpstr>3.1 Inleiding</vt:lpstr>
      <vt:lpstr>3.2 Gevaarlijke stroomkringen</vt:lpstr>
      <vt:lpstr>3.3 Aanraken fasedraad</vt:lpstr>
      <vt:lpstr>3.4 foutverbinding</vt:lpstr>
      <vt:lpstr>3.5 Beschermingsmaatregelen</vt:lpstr>
      <vt:lpstr>3.6 Veiligheidstrafo</vt:lpstr>
      <vt:lpstr>3.7 Dubbele isolatie (werking)</vt:lpstr>
      <vt:lpstr>3.8 Dubbele isolatie (opbouw)</vt:lpstr>
      <vt:lpstr>3.9 Dubbele isolatie (voorbeelden)</vt:lpstr>
      <vt:lpstr>3.10 Aarding (toestellen)</vt:lpstr>
      <vt:lpstr>3.11 Aarding (foutverbinding)</vt:lpstr>
      <vt:lpstr>3.12 Aarding (PE-draad)</vt:lpstr>
      <vt:lpstr>3.13 Aarding (potentialen vereffening)</vt:lpstr>
      <vt:lpstr>3.14 Aarding (betrouwbaarheid)</vt:lpstr>
      <vt:lpstr>3.15 Aardlekschakelaar (werking)</vt:lpstr>
      <vt:lpstr>3.16 Aardlekschakelaar (component)</vt:lpstr>
      <vt:lpstr>3.17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463</cp:revision>
  <dcterms:created xsi:type="dcterms:W3CDTF">2013-07-30T14:35:54Z</dcterms:created>
  <dcterms:modified xsi:type="dcterms:W3CDTF">2020-07-08T10:01:19Z</dcterms:modified>
</cp:coreProperties>
</file>