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0" r:id="rId2"/>
    <p:sldId id="274" r:id="rId3"/>
    <p:sldId id="272" r:id="rId4"/>
    <p:sldId id="283" r:id="rId5"/>
    <p:sldId id="284" r:id="rId6"/>
    <p:sldId id="305" r:id="rId7"/>
    <p:sldId id="306" r:id="rId8"/>
    <p:sldId id="307" r:id="rId9"/>
    <p:sldId id="308" r:id="rId10"/>
    <p:sldId id="286" r:id="rId11"/>
    <p:sldId id="287" r:id="rId12"/>
    <p:sldId id="288" r:id="rId13"/>
    <p:sldId id="289" r:id="rId14"/>
    <p:sldId id="310" r:id="rId15"/>
    <p:sldId id="277" r:id="rId16"/>
    <p:sldId id="311" r:id="rId17"/>
  </p:sldIdLst>
  <p:sldSz cx="9144000" cy="6858000" type="screen4x3"/>
  <p:notesSz cx="6858000" cy="9144000"/>
  <p:custDataLst>
    <p:tags r:id="rId1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991B0"/>
    <a:srgbClr val="3892B1"/>
    <a:srgbClr val="E7EAEC"/>
    <a:srgbClr val="E4C1D9"/>
    <a:srgbClr val="CCD1D7"/>
    <a:srgbClr val="12577A"/>
    <a:srgbClr val="0B4069"/>
    <a:srgbClr val="5C7887"/>
    <a:srgbClr val="115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74"/>
  </p:normalViewPr>
  <p:slideViewPr>
    <p:cSldViewPr showGuides="1">
      <p:cViewPr>
        <p:scale>
          <a:sx n="132" d="100"/>
          <a:sy n="132" d="100"/>
        </p:scale>
        <p:origin x="158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25-04-2023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45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8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646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4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6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32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25-04-2023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Davinci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25-04-2023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Davinci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25-04-2023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Davinci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oHwq5tNtpI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 het bestek ook een contractdocument? (en hoe je faalkoste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-1609" r="25801" b="33412"/>
          <a:stretch/>
        </p:blipFill>
        <p:spPr bwMode="auto">
          <a:xfrm>
            <a:off x="-36512" y="1059298"/>
            <a:ext cx="9217024" cy="582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>
                <a:solidFill>
                  <a:srgbClr val="0070C0"/>
                </a:solidFill>
              </a:rPr>
              <a:t>Ontwerpen (huisinstallatie)</a:t>
            </a:r>
            <a:br>
              <a:rPr lang="nl-NL" sz="3200" dirty="0">
                <a:solidFill>
                  <a:srgbClr val="0070C0"/>
                </a:solidFill>
              </a:rPr>
            </a:br>
            <a:r>
              <a:rPr lang="nl-NL" sz="3200" dirty="0">
                <a:solidFill>
                  <a:srgbClr val="0070C0"/>
                </a:solidFill>
              </a:rPr>
              <a:t>H1.1-1.2 Bestek en Indeling meterkast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1.1.7 NEN voorschriften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lvl="1"/>
            <a:r>
              <a:rPr lang="nl-NL" sz="1600" b="1" dirty="0">
                <a:solidFill>
                  <a:srgbClr val="FF0000"/>
                </a:solidFill>
              </a:rPr>
              <a:t>NEN1010 (elektrische installatie)</a:t>
            </a:r>
          </a:p>
          <a:p>
            <a:pPr lvl="1"/>
            <a:endParaRPr lang="nl-NL" sz="1600" b="1" dirty="0">
              <a:solidFill>
                <a:srgbClr val="FF0000"/>
              </a:solidFill>
            </a:endParaRPr>
          </a:p>
          <a:p>
            <a:pPr lvl="1"/>
            <a:r>
              <a:rPr lang="nl-NL" sz="1600" b="1" dirty="0">
                <a:solidFill>
                  <a:srgbClr val="FF0000"/>
                </a:solidFill>
              </a:rPr>
              <a:t>NEN3140 (Laagspanning)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NEN2535 (Brand)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NEN2575 (Beveiliging)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NEN8044 (</a:t>
            </a:r>
            <a:r>
              <a:rPr lang="nl-NL" sz="1600" dirty="0" err="1">
                <a:solidFill>
                  <a:srgbClr val="0070C0"/>
                </a:solidFill>
              </a:rPr>
              <a:t>Domotica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NPR5310 (Keuring, sinds 2012 onderdeel van NEN1010)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795606" y="1305924"/>
            <a:ext cx="3826850" cy="13169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6850" indent="-1968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6000" indent="-19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000" indent="-19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nl-NL" dirty="0"/>
          </a:p>
          <a:p>
            <a:pPr lvl="1" algn="just"/>
            <a:r>
              <a:rPr lang="nl-NL" b="1" dirty="0">
                <a:solidFill>
                  <a:srgbClr val="00589A"/>
                </a:solidFill>
              </a:rPr>
              <a:t>NEN voorschriften wettelijk vereist wanneer dit omschreven staat in bouwbesluit of woningwet!!!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  <a:p>
            <a:endParaRPr lang="nl-NL" dirty="0"/>
          </a:p>
        </p:txBody>
      </p:sp>
      <p:pic>
        <p:nvPicPr>
          <p:cNvPr id="8" name="Picture 2" descr="http://www.nvdo.nl/_upload/TagImages/NEN_276775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2817"/>
            <a:ext cx="2700000" cy="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1.2.8 Bouwbesluit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 bouw aannemer zorgt voor de bouw van de meterkast. 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Deze afspraken worden beschreven in het bouwbesluit.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Meterkast zone indeling (gas, water, elektro)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Type inrichting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CAI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Internet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Telefoon</a:t>
            </a:r>
          </a:p>
        </p:txBody>
      </p:sp>
      <p:pic>
        <p:nvPicPr>
          <p:cNvPr id="7" name="Picture 2" descr="http://nieuwbouw.buitendijk-west.nl/wp-content/gallery/nuts-voorzieningen/nutsvoorziening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1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1.2.9 Ontwerp meterkast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 elektrotechnische installateur ontwerpt de meterkast.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ontwerp voldoet aan de volgende eisen van het bestek: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NEN voorschriften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Aansluitvoorwaarde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Bouwbesluit</a:t>
            </a:r>
          </a:p>
        </p:txBody>
      </p:sp>
      <p:pic>
        <p:nvPicPr>
          <p:cNvPr id="3074" name="Picture 2" descr="De meterkast: Bouwkundig detailleren - details bouwkund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24279"/>
            <a:ext cx="1800000" cy="31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1.2.10 Invoer van elektrische leidingen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b="1" dirty="0">
                <a:solidFill>
                  <a:srgbClr val="0070C0"/>
                </a:solidFill>
              </a:rPr>
              <a:t>Boven af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Voorkeur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2100mm (IL)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dirty="0">
                <a:solidFill>
                  <a:srgbClr val="0070C0"/>
                </a:solidFill>
              </a:rPr>
              <a:t>Onder af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Langs achterzijde of zijkant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Zone 0-660mm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t="19048" r="51475" b="22619"/>
          <a:stretch/>
        </p:blipFill>
        <p:spPr bwMode="auto">
          <a:xfrm>
            <a:off x="4139952" y="1412776"/>
            <a:ext cx="3600000" cy="39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4355976" y="1340768"/>
            <a:ext cx="3960440" cy="504056"/>
          </a:xfrm>
          <a:prstGeom prst="rect">
            <a:avLst/>
          </a:prstGeom>
          <a:solidFill>
            <a:srgbClr val="00B05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4354729" y="3861048"/>
            <a:ext cx="3960440" cy="1572990"/>
          </a:xfrm>
          <a:prstGeom prst="rect">
            <a:avLst/>
          </a:prstGeom>
          <a:solidFill>
            <a:srgbClr val="00B05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4354729" y="1856010"/>
            <a:ext cx="3960440" cy="2005038"/>
          </a:xfrm>
          <a:prstGeom prst="rect">
            <a:avLst/>
          </a:prstGeom>
          <a:solidFill>
            <a:srgbClr val="FF0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1.2.11 Zone indeling meterkast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507461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Elektra 1600mm (Em)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Telefoon 1300mm (Em)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CAI 1100mm (Em)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Gas 660mm (</a:t>
            </a:r>
            <a:r>
              <a:rPr lang="nl-NL" sz="1600" dirty="0" err="1">
                <a:solidFill>
                  <a:srgbClr val="0070C0"/>
                </a:solidFill>
              </a:rPr>
              <a:t>Gm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Water 150mm (</a:t>
            </a:r>
            <a:r>
              <a:rPr lang="nl-NL" sz="1600" dirty="0" err="1">
                <a:solidFill>
                  <a:srgbClr val="0070C0"/>
                </a:solidFill>
              </a:rPr>
              <a:t>Wm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t="19048" r="51475" b="22619"/>
          <a:stretch/>
        </p:blipFill>
        <p:spPr bwMode="auto">
          <a:xfrm>
            <a:off x="4139952" y="1412776"/>
            <a:ext cx="3600000" cy="39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Rechte verbindingslijn met pijl 8"/>
          <p:cNvCxnSpPr/>
          <p:nvPr/>
        </p:nvCxnSpPr>
        <p:spPr>
          <a:xfrm flipH="1">
            <a:off x="7452320" y="4077072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7452320" y="3573016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>
            <a:off x="7452320" y="3068960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7452320" y="2852936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7452320" y="2420888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8445405" y="225161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8445404" y="268365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8445404" y="287442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8445403" y="341779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GM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8445402" y="390271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WM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1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1.12 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Wie ontwerpt de elektrische installatie.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Waar is het ontwerp van de elektrische installatie aan gebonden.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Uit welke onderdelen is een bestek opgebouwd.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Wat wordt er bepaald in de kwaliteitseisen.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Welke drie type bepalingen ken je.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Wat heeft de wet milieubeheer te maken met de elektrische installatie.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De glasvezel aansluiting, waar is deze terug te vinden in het bestek.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Font typeface="Arial" pitchFamily="34" charset="0"/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Welke NEN normering wordt altijd gebruikt in de woningbouw.</a:t>
            </a:r>
          </a:p>
          <a:p>
            <a:pPr marL="342900" lvl="1" indent="-342900">
              <a:buAutoNum type="arabicPeriod"/>
            </a:pPr>
            <a:endParaRPr lang="nl-NL" sz="17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700" dirty="0">
                <a:solidFill>
                  <a:srgbClr val="0070C0"/>
                </a:solidFill>
              </a:rPr>
              <a:t>Waar staat omschreven hoe de meterkast wordt ingedeeld.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1.13 Verwerking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1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1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Leerdoelen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bestek te lezen.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meterkast indeling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elektrotechnische gegevens te filteren vanuit het bestek.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Inleiding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1.1.2 Bestek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1.1.3 Kwaliteitseisen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1.1.4 Bepalingen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1.1.5 Voorschriften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1.1.6 Aansluitvoorwaarde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1.1.7 NEN-voorschriften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1.2.8 Bouwbesluit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1.2.9 Ontwerp meterkast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1.2.10 Invoer van leidingen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1.2.11 Zone indeling meterkast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1.12 Vragen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1.13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 Inleiding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Elektrische installatie wordt </a:t>
            </a:r>
            <a:r>
              <a:rPr lang="nl-NL" sz="1600" dirty="0">
                <a:solidFill>
                  <a:srgbClr val="FF0000"/>
                </a:solidFill>
                <a:latin typeface="+mj-lt"/>
              </a:rPr>
              <a:t>gerealiseerd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 door elektrotechnisch installateur.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Elektrische installatie wordt </a:t>
            </a:r>
            <a:r>
              <a:rPr lang="nl-NL" sz="1600" dirty="0">
                <a:solidFill>
                  <a:srgbClr val="FF0000"/>
                </a:solidFill>
                <a:latin typeface="+mj-lt"/>
              </a:rPr>
              <a:t>getekend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 door elektrotechnisch installateur.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Elektrische installatie wordt </a:t>
            </a:r>
            <a:r>
              <a:rPr lang="nl-NL" sz="1600" dirty="0">
                <a:solidFill>
                  <a:srgbClr val="FF0000"/>
                </a:solidFill>
                <a:latin typeface="+mj-lt"/>
              </a:rPr>
              <a:t>ontworpen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 door </a:t>
            </a:r>
            <a:r>
              <a:rPr lang="nl-NL" sz="1600" dirty="0" err="1">
                <a:solidFill>
                  <a:srgbClr val="0070C0"/>
                </a:solidFill>
                <a:latin typeface="+mj-lt"/>
              </a:rPr>
              <a:t>elek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. installateur of </a:t>
            </a:r>
            <a:r>
              <a:rPr lang="nl-NL" sz="1600" dirty="0" err="1">
                <a:solidFill>
                  <a:srgbClr val="0070C0"/>
                </a:solidFill>
                <a:latin typeface="+mj-lt"/>
              </a:rPr>
              <a:t>elek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. adviseur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  <a:latin typeface="+mj-lt"/>
              </a:rPr>
              <a:t>Voor de elektrische installatie wordt een </a:t>
            </a:r>
            <a:r>
              <a:rPr lang="nl-NL" sz="1600" b="1" dirty="0">
                <a:solidFill>
                  <a:srgbClr val="FF0000"/>
                </a:solidFill>
                <a:latin typeface="+mj-lt"/>
              </a:rPr>
              <a:t>richtlijn</a:t>
            </a:r>
            <a:r>
              <a:rPr lang="nl-NL" sz="1600" dirty="0">
                <a:solidFill>
                  <a:srgbClr val="0070C0"/>
                </a:solidFill>
                <a:latin typeface="+mj-lt"/>
              </a:rPr>
              <a:t> aangeven vanuit de NEN1010.</a:t>
            </a:r>
          </a:p>
          <a:p>
            <a:pPr marL="0" lvl="1" indent="0">
              <a:buNone/>
            </a:pPr>
            <a:endParaRPr lang="nl-NL" sz="1600" dirty="0">
              <a:solidFill>
                <a:srgbClr val="3991B0"/>
              </a:solidFill>
              <a:latin typeface="+mj-lt"/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Tekeningen en ontwerp zijn </a:t>
            </a:r>
            <a:r>
              <a:rPr lang="nl-NL" sz="1600" b="1" dirty="0">
                <a:solidFill>
                  <a:srgbClr val="FF0000"/>
                </a:solidFill>
              </a:rPr>
              <a:t>gebonden</a:t>
            </a:r>
            <a:r>
              <a:rPr lang="nl-NL" sz="1600" dirty="0">
                <a:solidFill>
                  <a:srgbClr val="0070C0"/>
                </a:solidFill>
              </a:rPr>
              <a:t> aan bestek.</a:t>
            </a:r>
          </a:p>
          <a:p>
            <a:pPr marL="0" lvl="1" indent="0">
              <a:buNone/>
            </a:pPr>
            <a:endParaRPr lang="nl-NL" sz="1600" dirty="0">
              <a:solidFill>
                <a:srgbClr val="3991B0"/>
              </a:solidFill>
              <a:latin typeface="+mj-lt"/>
            </a:endParaRPr>
          </a:p>
          <a:p>
            <a:pPr lvl="1"/>
            <a:endParaRPr lang="nl-NL" dirty="0"/>
          </a:p>
        </p:txBody>
      </p:sp>
      <p:pic>
        <p:nvPicPr>
          <p:cNvPr id="8" name="Picture 2" descr="http://www.vanvenrooy.nl/wp-content/uploads/bestek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48" y="4354077"/>
            <a:ext cx="2700000" cy="21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1.1.2 Bestek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Het </a:t>
            </a:r>
            <a:r>
              <a:rPr lang="en-GB" sz="1600" dirty="0" err="1">
                <a:solidFill>
                  <a:srgbClr val="FF0000"/>
                </a:solidFill>
              </a:rPr>
              <a:t>bestek</a:t>
            </a:r>
            <a:r>
              <a:rPr lang="en-GB" sz="1600" dirty="0">
                <a:solidFill>
                  <a:srgbClr val="FF0000"/>
                </a:solidFill>
              </a:rPr>
              <a:t> is </a:t>
            </a:r>
            <a:r>
              <a:rPr lang="en-GB" sz="1600" dirty="0" err="1">
                <a:solidFill>
                  <a:srgbClr val="FF0000"/>
                </a:solidFill>
              </a:rPr>
              <a:t>meestal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een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omvangrijk</a:t>
            </a:r>
            <a:r>
              <a:rPr lang="en-GB" sz="1600" dirty="0">
                <a:solidFill>
                  <a:srgbClr val="FF0000"/>
                </a:solidFill>
              </a:rPr>
              <a:t> document </a:t>
            </a:r>
            <a:r>
              <a:rPr lang="en-GB" sz="1600" dirty="0" err="1">
                <a:solidFill>
                  <a:srgbClr val="FF0000"/>
                </a:solidFill>
              </a:rPr>
              <a:t>waarin</a:t>
            </a:r>
            <a:r>
              <a:rPr lang="en-GB" sz="1600" dirty="0">
                <a:solidFill>
                  <a:srgbClr val="FF0000"/>
                </a:solidFill>
              </a:rPr>
              <a:t> op </a:t>
            </a:r>
            <a:r>
              <a:rPr lang="en-GB" sz="1600" dirty="0" err="1">
                <a:solidFill>
                  <a:srgbClr val="FF0000"/>
                </a:solidFill>
              </a:rPr>
              <a:t>microniveau</a:t>
            </a:r>
            <a:r>
              <a:rPr lang="en-GB" sz="1600" dirty="0">
                <a:solidFill>
                  <a:srgbClr val="FF0000"/>
                </a:solidFill>
              </a:rPr>
              <a:t> alle </a:t>
            </a:r>
            <a:r>
              <a:rPr lang="en-GB" sz="1600" dirty="0" err="1">
                <a:solidFill>
                  <a:srgbClr val="FF0000"/>
                </a:solidFill>
              </a:rPr>
              <a:t>eisen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staan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beschreven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waaraan</a:t>
            </a:r>
            <a:r>
              <a:rPr lang="en-GB" sz="1600" dirty="0">
                <a:solidFill>
                  <a:srgbClr val="FF0000"/>
                </a:solidFill>
              </a:rPr>
              <a:t> de </a:t>
            </a:r>
            <a:r>
              <a:rPr lang="en-GB" sz="1600" dirty="0" err="1">
                <a:solidFill>
                  <a:srgbClr val="FF0000"/>
                </a:solidFill>
              </a:rPr>
              <a:t>opdracht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moet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voldoen</a:t>
            </a:r>
            <a:r>
              <a:rPr lang="en-GB" sz="1600" dirty="0">
                <a:solidFill>
                  <a:srgbClr val="FF0000"/>
                </a:solidFill>
              </a:rPr>
              <a:t>.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Het is </a:t>
            </a:r>
            <a:r>
              <a:rPr lang="en-GB" sz="1600" dirty="0" err="1">
                <a:solidFill>
                  <a:srgbClr val="FF0000"/>
                </a:solidFill>
              </a:rPr>
              <a:t>dus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een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omschrijving</a:t>
            </a:r>
            <a:r>
              <a:rPr lang="en-GB" sz="1600" dirty="0">
                <a:solidFill>
                  <a:srgbClr val="FF0000"/>
                </a:solidFill>
              </a:rPr>
              <a:t> van het project </a:t>
            </a:r>
            <a:r>
              <a:rPr lang="en-GB" sz="1600" dirty="0" err="1">
                <a:solidFill>
                  <a:srgbClr val="FF0000"/>
                </a:solidFill>
              </a:rPr>
              <a:t>en</a:t>
            </a:r>
            <a:r>
              <a:rPr lang="en-GB" sz="1600" dirty="0">
                <a:solidFill>
                  <a:srgbClr val="FF0000"/>
                </a:solidFill>
              </a:rPr>
              <a:t> alle </a:t>
            </a:r>
            <a:r>
              <a:rPr lang="en-GB" sz="1600" dirty="0" err="1">
                <a:solidFill>
                  <a:srgbClr val="FF0000"/>
                </a:solidFill>
              </a:rPr>
              <a:t>bijbehorende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werkzaamheden</a:t>
            </a:r>
            <a:r>
              <a:rPr lang="en-GB" sz="1600" dirty="0">
                <a:solidFill>
                  <a:srgbClr val="FF0000"/>
                </a:solidFill>
              </a:rPr>
              <a:t>. </a:t>
            </a:r>
          </a:p>
          <a:p>
            <a:r>
              <a:rPr lang="en-GB" sz="1600" dirty="0" err="1">
                <a:solidFill>
                  <a:srgbClr val="FF0000"/>
                </a:solidFill>
              </a:rPr>
              <a:t>Denk</a:t>
            </a:r>
            <a:r>
              <a:rPr lang="en-GB" sz="1600" dirty="0">
                <a:solidFill>
                  <a:srgbClr val="FF0000"/>
                </a:solidFill>
              </a:rPr>
              <a:t> dan </a:t>
            </a:r>
            <a:r>
              <a:rPr lang="en-GB" sz="1600" dirty="0" err="1">
                <a:solidFill>
                  <a:srgbClr val="FF0000"/>
                </a:solidFill>
              </a:rPr>
              <a:t>bijvoorbeeld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aan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materialen</a:t>
            </a:r>
            <a:r>
              <a:rPr lang="en-GB" sz="1600" dirty="0">
                <a:solidFill>
                  <a:srgbClr val="FF0000"/>
                </a:solidFill>
              </a:rPr>
              <a:t>, </a:t>
            </a:r>
            <a:r>
              <a:rPr lang="en-GB" sz="1600" dirty="0" err="1">
                <a:solidFill>
                  <a:srgbClr val="FF0000"/>
                </a:solidFill>
              </a:rPr>
              <a:t>afmetingen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uitvoeringsvoorwaarden</a:t>
            </a:r>
            <a:r>
              <a:rPr lang="en-GB" sz="1600" dirty="0">
                <a:solidFill>
                  <a:srgbClr val="FF0000"/>
                </a:solidFill>
              </a:rPr>
              <a:t>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Bestek wordt opgezet door bouwaannemer of architect.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Wensen van eventuele eindklant worden hierin meegenomen.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Bestek bestaat uit de volgende onderdelen: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1.1.3 - Kwaliteitseisen 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1.1.4 - Bepalingen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1.1.5 - Voorschriften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1.1.6 - Aansluitvoorwaarde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1.1.7 - NEN voorschriften</a:t>
            </a:r>
          </a:p>
          <a:p>
            <a:pPr marL="539750" lvl="2" indent="-342900"/>
            <a:r>
              <a:rPr lang="nl-NL" sz="1600" dirty="0">
                <a:solidFill>
                  <a:srgbClr val="0070C0"/>
                </a:solidFill>
              </a:rPr>
              <a:t>1.2.8 - Bouwbesluit</a:t>
            </a:r>
          </a:p>
        </p:txBody>
      </p:sp>
      <p:pic>
        <p:nvPicPr>
          <p:cNvPr id="7" name="Picture 2" descr="http://www.degoedkoopstearchitect.nl/media/modul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8" y="3820332"/>
            <a:ext cx="3600000" cy="23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1.1.3 Kwaliteitseisen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Materiaal keuze (merk)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Leiding aanleg (infrastructuur)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Plaatsing montage (hoogte, locatie)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Methode montage (inbouw/opbouw)</a:t>
            </a:r>
          </a:p>
        </p:txBody>
      </p:sp>
      <p:pic>
        <p:nvPicPr>
          <p:cNvPr id="7" name="Picture 2" descr="Afbeeldingsresultaat voor W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140"/>
            <a:ext cx="2700000" cy="16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log - Schakelmateriaal: Welke kleur wit? - Elektrobode.n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46843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1.1.4 Bepalingen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Veiligheidswet (ARBO):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Gezondheid van werkgever en werknemer bevorderen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Welzijn van werkgever en werknemer bevorderen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Veiligheid van werkgever en werknemer bevorderen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Wet milieubeheer (tot 1993 </a:t>
            </a:r>
            <a:r>
              <a:rPr lang="nl-NL" sz="1600" dirty="0" err="1">
                <a:solidFill>
                  <a:srgbClr val="0070C0"/>
                </a:solidFill>
              </a:rPr>
              <a:t>hinderwet</a:t>
            </a:r>
            <a:r>
              <a:rPr lang="nl-NL" sz="1600" dirty="0">
                <a:solidFill>
                  <a:srgbClr val="0070C0"/>
                </a:solidFill>
              </a:rPr>
              <a:t>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Schadelijk voor milieu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Hinderlijk voor omgeving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Gevaarlijk voor omgeving/milieu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Milieu vergunning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Mijnbouw wet: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Aardgas winning (NAM)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Aardolie winning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Steenkool winning (DSM)</a:t>
            </a:r>
          </a:p>
        </p:txBody>
      </p:sp>
      <p:pic>
        <p:nvPicPr>
          <p:cNvPr id="7" name="Picture 2" descr="http://www.m-c-w.nl/images/Arb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2160000" cy="34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4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1.1.5 Voorschriften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Lokale voorschriften (gemeente):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bestemmingsplan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Landelijke voorschriften (nationale overheid):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Wetten 1</a:t>
            </a:r>
            <a:r>
              <a:rPr lang="nl-NL" sz="1600" baseline="30000" dirty="0">
                <a:solidFill>
                  <a:srgbClr val="0070C0"/>
                </a:solidFill>
              </a:rPr>
              <a:t>e</a:t>
            </a:r>
            <a:r>
              <a:rPr lang="nl-NL" sz="1600" dirty="0">
                <a:solidFill>
                  <a:srgbClr val="0070C0"/>
                </a:solidFill>
              </a:rPr>
              <a:t> &amp; 2</a:t>
            </a:r>
            <a:r>
              <a:rPr lang="nl-NL" sz="1600" baseline="30000" dirty="0">
                <a:solidFill>
                  <a:srgbClr val="0070C0"/>
                </a:solidFill>
              </a:rPr>
              <a:t>e</a:t>
            </a:r>
            <a:r>
              <a:rPr lang="nl-NL" sz="1600" dirty="0">
                <a:solidFill>
                  <a:srgbClr val="0070C0"/>
                </a:solidFill>
              </a:rPr>
              <a:t> kamer</a:t>
            </a:r>
          </a:p>
          <a:p>
            <a:pPr lvl="2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Europese voorschriften (Brussel):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Wetten Europees parlement</a:t>
            </a:r>
          </a:p>
        </p:txBody>
      </p:sp>
      <p:pic>
        <p:nvPicPr>
          <p:cNvPr id="7" name="Picture 4" descr="http://www.renflo.com/upload/FCKeditor/image/photo_legislatio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84" y="2474249"/>
            <a:ext cx="4500000" cy="334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9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1.1.6 Aansluitvoorwaarde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25-04-2023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da Vinci college Middenkader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Energie voorziening van NUTS bedrijven: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1fase 230V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2fase 400V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3fase 400V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TT/TN stelsel (</a:t>
            </a:r>
            <a:r>
              <a:rPr lang="nl-NL" sz="1400" dirty="0"/>
              <a:t>aardingsstelsels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Water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Gas aansluiting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Glasvezel aansluiting</a:t>
            </a:r>
          </a:p>
        </p:txBody>
      </p:sp>
      <p:pic>
        <p:nvPicPr>
          <p:cNvPr id="7" name="Picture 4" descr="http://www.infosecuregroup.nl/fileadmin/user_upload/Afbeeldingen/Right_Skyscraper/Right_Skyscraper_infrastructure_220x4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64891"/>
            <a:ext cx="1980000" cy="4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54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733</Words>
  <Application>Microsoft Macintosh PowerPoint</Application>
  <PresentationFormat>On-screen Show (4:3)</PresentationFormat>
  <Paragraphs>253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Kantoorthema</vt:lpstr>
      <vt:lpstr>Ontwerpen (huisinstallatie) H1.1-1.2 Bestek en Indeling meterkast</vt:lpstr>
      <vt:lpstr>Leerdoelen</vt:lpstr>
      <vt:lpstr>Inhoudsopgave</vt:lpstr>
      <vt:lpstr>1.1 Inleiding</vt:lpstr>
      <vt:lpstr>1.1.2 Bestek</vt:lpstr>
      <vt:lpstr>1.1.3 Kwaliteitseisen</vt:lpstr>
      <vt:lpstr>1.1.4 Bepalingen</vt:lpstr>
      <vt:lpstr>1.1.5 Voorschriften</vt:lpstr>
      <vt:lpstr>1.1.6 Aansluitvoorwaarde</vt:lpstr>
      <vt:lpstr>1.1.7 NEN voorschriften</vt:lpstr>
      <vt:lpstr>1.2.8 Bouwbesluit</vt:lpstr>
      <vt:lpstr>1.2.9 Ontwerp meterkast</vt:lpstr>
      <vt:lpstr>1.2.10 Invoer van elektrische leidingen</vt:lpstr>
      <vt:lpstr>1.2.11 Zone indeling meterkast</vt:lpstr>
      <vt:lpstr>1.12 Vragen</vt:lpstr>
      <vt:lpstr>1.13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Arjan Kamberg</cp:lastModifiedBy>
  <cp:revision>452</cp:revision>
  <dcterms:created xsi:type="dcterms:W3CDTF">2013-07-30T14:35:54Z</dcterms:created>
  <dcterms:modified xsi:type="dcterms:W3CDTF">2023-04-25T22:44:52Z</dcterms:modified>
</cp:coreProperties>
</file>