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70" r:id="rId2"/>
    <p:sldId id="274" r:id="rId3"/>
    <p:sldId id="272" r:id="rId4"/>
    <p:sldId id="283" r:id="rId5"/>
    <p:sldId id="284" r:id="rId6"/>
    <p:sldId id="286" r:id="rId7"/>
    <p:sldId id="287" r:id="rId8"/>
    <p:sldId id="288" r:id="rId9"/>
    <p:sldId id="289" r:id="rId10"/>
    <p:sldId id="290" r:id="rId11"/>
    <p:sldId id="291" r:id="rId12"/>
    <p:sldId id="277" r:id="rId13"/>
  </p:sldIdLst>
  <p:sldSz cx="9144000" cy="6858000" type="screen4x3"/>
  <p:notesSz cx="6858000" cy="9144000"/>
  <p:custDataLst>
    <p:tags r:id="rId15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91B0"/>
    <a:srgbClr val="3892B1"/>
    <a:srgbClr val="E7EAEC"/>
    <a:srgbClr val="E4C1D9"/>
    <a:srgbClr val="CCD1D7"/>
    <a:srgbClr val="12577A"/>
    <a:srgbClr val="0B4069"/>
    <a:srgbClr val="5C7887"/>
    <a:srgbClr val="11597D"/>
    <a:srgbClr val="D258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howGuides="1">
      <p:cViewPr varScale="1">
        <p:scale>
          <a:sx n="53" d="100"/>
          <a:sy n="53" d="100"/>
        </p:scale>
        <p:origin x="134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8AA12-E57E-4997-B7FB-8B27A19EC910}" type="datetimeFigureOut">
              <a:rPr lang="nl-NL" smtClean="0"/>
              <a:t>30-10-2020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174C5-BC08-4224-A40A-22F00B49D6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1670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5864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079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9018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0337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8402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7455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9272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9131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1260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anima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val 8"/>
          <p:cNvSpPr>
            <a:spLocks noChangeArrowheads="1"/>
          </p:cNvSpPr>
          <p:nvPr userDrawn="1"/>
        </p:nvSpPr>
        <p:spPr bwMode="auto">
          <a:xfrm>
            <a:off x="1547664" y="2362198"/>
            <a:ext cx="1996836" cy="1996836"/>
          </a:xfrm>
          <a:prstGeom prst="ellipse">
            <a:avLst/>
          </a:prstGeom>
          <a:solidFill>
            <a:srgbClr val="E4C1D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/>
          </a:p>
        </p:txBody>
      </p:sp>
      <p:sp>
        <p:nvSpPr>
          <p:cNvPr id="70" name="Oval 8"/>
          <p:cNvSpPr>
            <a:spLocks noChangeArrowheads="1"/>
          </p:cNvSpPr>
          <p:nvPr userDrawn="1"/>
        </p:nvSpPr>
        <p:spPr bwMode="auto">
          <a:xfrm>
            <a:off x="1740722" y="2455683"/>
            <a:ext cx="2020082" cy="2020584"/>
          </a:xfrm>
          <a:prstGeom prst="ellipse">
            <a:avLst/>
          </a:prstGeom>
          <a:solidFill>
            <a:srgbClr val="3991B0">
              <a:alpha val="9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3" name="Oval 8"/>
          <p:cNvSpPr>
            <a:spLocks noChangeAspect="1" noChangeArrowheads="1"/>
          </p:cNvSpPr>
          <p:nvPr userDrawn="1"/>
        </p:nvSpPr>
        <p:spPr bwMode="auto">
          <a:xfrm>
            <a:off x="2014851" y="2435652"/>
            <a:ext cx="1849467" cy="1849927"/>
          </a:xfrm>
          <a:prstGeom prst="ellipse">
            <a:avLst/>
          </a:prstGeom>
          <a:solidFill>
            <a:srgbClr val="12577A">
              <a:alpha val="9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62198"/>
            <a:ext cx="4754890" cy="213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1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L 0.76337 -0.55649 " pathEditMode="relative" rAng="0" ptsTypes="AA">
                                      <p:cBhvr>
                                        <p:cTn id="20" dur="275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60" y="-2782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6 L 0.79184 0.56342 " pathEditMode="relative" rAng="0" ptsTypes="AA">
                                      <p:cBhvr>
                                        <p:cTn id="22" dur="275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3" y="2817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07407E-6 L -0.39427 -0.60532 " pathEditMode="relative" rAng="0" ptsTypes="AA">
                                      <p:cBhvr>
                                        <p:cTn id="24" dur="275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22" y="-3027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3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3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3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  <p:bldP spid="74" grpId="2" animBg="1"/>
      <p:bldP spid="74" grpId="3" animBg="1"/>
      <p:bldP spid="70" grpId="0" animBg="1"/>
      <p:bldP spid="70" grpId="1" animBg="1"/>
      <p:bldP spid="70" grpId="2" animBg="1"/>
      <p:bldP spid="70" grpId="3" animBg="1"/>
      <p:bldP spid="73" grpId="0" animBg="1"/>
      <p:bldP spid="73" grpId="1" animBg="1"/>
      <p:bldP spid="73" grpId="2" animBg="1"/>
      <p:bldP spid="73" grpId="3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pic>
        <p:nvPicPr>
          <p:cNvPr id="28" name="Afbeelding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62198"/>
            <a:ext cx="4754890" cy="213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071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dia wit logo met cirk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4" y="234056"/>
            <a:ext cx="8876306" cy="662394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1369691"/>
            <a:ext cx="7715200" cy="864096"/>
          </a:xfrm>
        </p:spPr>
        <p:txBody>
          <a:bodyPr anchor="b">
            <a:noAutofit/>
          </a:bodyPr>
          <a:lstStyle>
            <a:lvl1pPr algn="l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71600" y="2348880"/>
            <a:ext cx="7715200" cy="377728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177800" indent="-177800">
              <a:buFont typeface="Arial" panose="020B0604020202020204" pitchFamily="34" charset="0"/>
              <a:buChar char="•"/>
              <a:defRPr sz="2000"/>
            </a:lvl2pPr>
            <a:lvl3pPr marL="355600" indent="-177800">
              <a:defRPr sz="2000"/>
            </a:lvl3pPr>
            <a:lvl4pPr marL="449263" indent="-177800">
              <a:defRPr sz="2000"/>
            </a:lvl4pPr>
            <a:lvl5pPr marL="627063" indent="-177800">
              <a:defRPr sz="2000"/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35B1-18DD-462C-A949-BABAC1961E4A}" type="datetime1">
              <a:rPr lang="nl-NL" smtClean="0"/>
              <a:t>30-10-2020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Davinci College Middenkader Engineering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6DDE-0033-49FF-BBC5-0D5ABC2DA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290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dia wit met cirk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694" y="4437112"/>
            <a:ext cx="8876306" cy="242088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1369691"/>
            <a:ext cx="7715200" cy="864096"/>
          </a:xfrm>
        </p:spPr>
        <p:txBody>
          <a:bodyPr anchor="b">
            <a:noAutofit/>
          </a:bodyPr>
          <a:lstStyle>
            <a:lvl1pPr algn="l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71600" y="2348880"/>
            <a:ext cx="7715200" cy="377728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177800" indent="-177800">
              <a:buFont typeface="Arial" panose="020B0604020202020204" pitchFamily="34" charset="0"/>
              <a:buChar char="•"/>
              <a:defRPr sz="2000"/>
            </a:lvl2pPr>
            <a:lvl3pPr marL="355600" indent="-177800">
              <a:defRPr sz="2000"/>
            </a:lvl3pPr>
            <a:lvl4pPr marL="449263" indent="-177800">
              <a:defRPr sz="2000"/>
            </a:lvl4pPr>
            <a:lvl5pPr marL="627063" indent="-177800">
              <a:defRPr sz="2000"/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CCF5-D45A-4A76-AF98-3A08C0AC2EA8}" type="datetime1">
              <a:rPr lang="nl-NL" smtClean="0"/>
              <a:t>30-10-2020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Davinci College Middenkader Engineering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6DDE-0033-49FF-BBC5-0D5ABC2DA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8154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2C4F7-5FD1-457D-A0A4-0EB2893B39BD}" type="datetime1">
              <a:rPr lang="nl-NL" smtClean="0"/>
              <a:t>30-10-2020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smtClean="0"/>
              <a:t>Davinci College Middenkader Engineering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A6DDE-0033-49FF-BBC5-0D5ABC2DA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278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1" r:id="rId2"/>
    <p:sldLayoutId id="2147483665" r:id="rId3"/>
    <p:sldLayoutId id="2147483667" r:id="rId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www.youtube.com/watch?v=oHwq5tNtpIM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laatsen slimme energiemeters verloopt niet zonder problemen |  FlakkeeNieuws Goeree-Overflakke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51"/>
          <a:stretch/>
        </p:blipFill>
        <p:spPr bwMode="auto">
          <a:xfrm>
            <a:off x="0" y="809684"/>
            <a:ext cx="9184379" cy="614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1"/>
          <p:cNvSpPr txBox="1">
            <a:spLocks/>
          </p:cNvSpPr>
          <p:nvPr/>
        </p:nvSpPr>
        <p:spPr>
          <a:xfrm>
            <a:off x="3995936" y="3356992"/>
            <a:ext cx="2664296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300" dirty="0" smtClean="0">
                <a:solidFill>
                  <a:srgbClr val="0070C0"/>
                </a:solidFill>
              </a:rPr>
              <a:t>Technologie</a:t>
            </a:r>
          </a:p>
          <a:p>
            <a:pPr algn="l"/>
            <a:r>
              <a:rPr lang="nl-NL" sz="1600" b="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Middenkader Engineering</a:t>
            </a:r>
            <a:br>
              <a:rPr lang="nl-NL" sz="1600" b="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1600" b="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Peter van der Linden</a:t>
            </a:r>
            <a:endParaRPr lang="nl-NL" sz="1600" b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32068"/>
            <a:ext cx="9180512" cy="10800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nl-NL" sz="3200" dirty="0" smtClean="0">
                <a:solidFill>
                  <a:srgbClr val="0070C0"/>
                </a:solidFill>
              </a:rPr>
              <a:t>Ontwerpen (Huisinstallatie)</a:t>
            </a:r>
            <a:r>
              <a:rPr lang="nl-NL" sz="3200" smtClean="0">
                <a:solidFill>
                  <a:srgbClr val="0070C0"/>
                </a:solidFill>
              </a:rPr>
              <a:t/>
            </a:r>
            <a:br>
              <a:rPr lang="nl-NL" sz="3200" smtClean="0">
                <a:solidFill>
                  <a:srgbClr val="0070C0"/>
                </a:solidFill>
              </a:rPr>
            </a:br>
            <a:r>
              <a:rPr lang="nl-NL" sz="3200">
                <a:solidFill>
                  <a:srgbClr val="0070C0"/>
                </a:solidFill>
              </a:rPr>
              <a:t>H2.5 Huisinstallatie groepenkast </a:t>
            </a:r>
            <a:r>
              <a:rPr lang="nl-NL" sz="3200" smtClean="0">
                <a:solidFill>
                  <a:srgbClr val="0070C0"/>
                </a:solidFill>
              </a:rPr>
              <a:t>1f</a:t>
            </a:r>
            <a:endParaRPr lang="nl-NL" sz="3200" dirty="0">
              <a:solidFill>
                <a:srgbClr val="0070C0"/>
              </a:solidFill>
            </a:endParaRP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330" y="2335308"/>
            <a:ext cx="2319606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5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>
                <a:solidFill>
                  <a:srgbClr val="0070C0"/>
                </a:solidFill>
              </a:rPr>
              <a:t>2.5.7 </a:t>
            </a:r>
            <a:r>
              <a:rPr lang="nl-NL" dirty="0" smtClean="0">
                <a:solidFill>
                  <a:srgbClr val="0070C0"/>
                </a:solidFill>
              </a:rPr>
              <a:t>Indeling eindgroepen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30-10-2020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8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500495"/>
            <a:ext cx="3672408" cy="1972114"/>
          </a:xfrm>
        </p:spPr>
        <p:txBody>
          <a:bodyPr>
            <a:noAutofit/>
          </a:bodyPr>
          <a:lstStyle/>
          <a:p>
            <a:r>
              <a:rPr lang="nl-NL" sz="1600" dirty="0">
                <a:solidFill>
                  <a:srgbClr val="0070C0"/>
                </a:solidFill>
              </a:rPr>
              <a:t>Algemene groepen indeling</a:t>
            </a:r>
          </a:p>
          <a:p>
            <a:endParaRPr lang="nl-NL" sz="1600" dirty="0">
              <a:solidFill>
                <a:srgbClr val="0070C0"/>
              </a:solidFill>
            </a:endParaRPr>
          </a:p>
          <a:p>
            <a:r>
              <a:rPr lang="nl-NL" sz="1600" dirty="0">
                <a:solidFill>
                  <a:srgbClr val="0070C0"/>
                </a:solidFill>
              </a:rPr>
              <a:t>Tabel groepen indeling invullen</a:t>
            </a:r>
          </a:p>
          <a:p>
            <a:endParaRPr lang="nl-NL" sz="1600" dirty="0">
              <a:solidFill>
                <a:srgbClr val="0070C0"/>
              </a:solidFill>
            </a:endParaRPr>
          </a:p>
          <a:p>
            <a:r>
              <a:rPr lang="nl-NL" sz="1600" dirty="0">
                <a:solidFill>
                  <a:srgbClr val="0070C0"/>
                </a:solidFill>
              </a:rPr>
              <a:t>Groep aanduiding per symbool</a:t>
            </a: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3"/>
          <a:srcRect l="39432" t="6976" r="33870" b="22751"/>
          <a:stretch/>
        </p:blipFill>
        <p:spPr>
          <a:xfrm>
            <a:off x="5337848" y="-32518"/>
            <a:ext cx="3600000" cy="3674999"/>
          </a:xfrm>
          <a:prstGeom prst="rect">
            <a:avLst/>
          </a:prstGeom>
        </p:spPr>
      </p:pic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761578"/>
              </p:ext>
            </p:extLst>
          </p:nvPr>
        </p:nvGraphicFramePr>
        <p:xfrm>
          <a:off x="611560" y="3547629"/>
          <a:ext cx="5670000" cy="280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Groep</a:t>
                      </a:r>
                      <a:endParaRPr lang="nl-NL" sz="11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Vermogens in VA</a:t>
                      </a:r>
                    </a:p>
                    <a:p>
                      <a:pPr algn="l"/>
                      <a:r>
                        <a:rPr lang="nl-NL" sz="1100" dirty="0" smtClean="0"/>
                        <a:t>    </a:t>
                      </a:r>
                    </a:p>
                    <a:p>
                      <a:pPr algn="l"/>
                      <a:endParaRPr lang="nl-NL" sz="1100" dirty="0" smtClean="0"/>
                    </a:p>
                    <a:p>
                      <a:pPr algn="l"/>
                      <a:r>
                        <a:rPr lang="nl-NL" sz="1100" dirty="0" smtClean="0"/>
                        <a:t>      200                  60                                   L1                 L2                  L3</a:t>
                      </a:r>
                      <a:endParaRPr lang="nl-NL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1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9=1800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3=180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D=150</a:t>
                      </a:r>
                    </a:p>
                    <a:p>
                      <a:pPr algn="ctr"/>
                      <a:r>
                        <a:rPr lang="nl-NL" sz="1100" dirty="0" smtClean="0"/>
                        <a:t>E=1100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3230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2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14=2800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7=420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3220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3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12=2400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4=240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C=200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2840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4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5=1000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2=120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F=180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1300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5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6=1200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2=120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1320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6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A=3200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3200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7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B=2100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2100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2" name="Afbeelding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54885" y="3739747"/>
            <a:ext cx="450000" cy="38571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6200000" flipH="1">
            <a:off x="2485130" y="3666378"/>
            <a:ext cx="450000" cy="59673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12997" y="3803015"/>
            <a:ext cx="720000" cy="36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9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>
                <a:solidFill>
                  <a:srgbClr val="0070C0"/>
                </a:solidFill>
              </a:rPr>
              <a:t>2.5.8 </a:t>
            </a:r>
            <a:r>
              <a:rPr lang="nl-NL" dirty="0" smtClean="0">
                <a:solidFill>
                  <a:srgbClr val="0070C0"/>
                </a:solidFill>
              </a:rPr>
              <a:t>Indeling meterkast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30-10-2020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8" name="Tijdelijke aanduiding voor inhoud 2"/>
          <p:cNvSpPr>
            <a:spLocks noGrp="1"/>
          </p:cNvSpPr>
          <p:nvPr>
            <p:ph idx="1"/>
          </p:nvPr>
        </p:nvSpPr>
        <p:spPr>
          <a:xfrm>
            <a:off x="5364088" y="1484784"/>
            <a:ext cx="3672408" cy="496855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rgbClr val="0070C0"/>
                </a:solidFill>
              </a:rPr>
              <a:t>1-Fase 230V 50Hz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16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600" dirty="0" smtClean="0">
                <a:solidFill>
                  <a:srgbClr val="0070C0"/>
                </a:solidFill>
              </a:rPr>
              <a:t>TT-stelsel</a:t>
            </a:r>
            <a:endParaRPr lang="nl-NL" sz="16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16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600" dirty="0" smtClean="0">
                <a:solidFill>
                  <a:srgbClr val="0070C0"/>
                </a:solidFill>
              </a:rPr>
              <a:t>Hoofdzekering energiebedrijf B45A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16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rgbClr val="0070C0"/>
                </a:solidFill>
              </a:rPr>
              <a:t>Beveiligde </a:t>
            </a:r>
            <a:r>
              <a:rPr lang="nl-NL" sz="1600" dirty="0" smtClean="0">
                <a:solidFill>
                  <a:srgbClr val="0070C0"/>
                </a:solidFill>
              </a:rPr>
              <a:t>hoofdschakelaar B20A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16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600" dirty="0" smtClean="0">
                <a:solidFill>
                  <a:srgbClr val="0070C0"/>
                </a:solidFill>
              </a:rPr>
              <a:t>Aardlekschakelaar 30mA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16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600" dirty="0" smtClean="0">
                <a:solidFill>
                  <a:srgbClr val="0070C0"/>
                </a:solidFill>
              </a:rPr>
              <a:t>Eindgroepen B16A</a:t>
            </a: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3"/>
          <a:srcRect l="41656" t="19883" r="38876" b="27054"/>
          <a:stretch/>
        </p:blipFill>
        <p:spPr>
          <a:xfrm>
            <a:off x="186645" y="1220567"/>
            <a:ext cx="5108108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4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>
                <a:solidFill>
                  <a:srgbClr val="0070C0"/>
                </a:solidFill>
              </a:rPr>
              <a:t>2.5.9 </a:t>
            </a:r>
            <a:r>
              <a:rPr lang="nl-NL" dirty="0" smtClean="0">
                <a:solidFill>
                  <a:srgbClr val="0070C0"/>
                </a:solidFill>
              </a:rPr>
              <a:t>Verwerking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7920000" cy="3777283"/>
          </a:xfrm>
        </p:spPr>
        <p:txBody>
          <a:bodyPr>
            <a:normAutofit/>
          </a:bodyPr>
          <a:lstStyle/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Vragen uit het werkboek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3550" lvl="1" indent="-285750"/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Vraag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</a:t>
            </a: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t/m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Maak een installatie tekening </a:t>
            </a: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 de oefenopdracht.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3550" lvl="1" indent="-285750"/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Woning met 3-fase aansluiting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30-10-2020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5805264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12</a:t>
            </a:fld>
            <a:endParaRPr lang="nl-NL" dirty="0">
              <a:solidFill>
                <a:srgbClr val="0070C0"/>
              </a:solidFill>
            </a:endParaRPr>
          </a:p>
        </p:txBody>
      </p:sp>
      <p:pic>
        <p:nvPicPr>
          <p:cNvPr id="10" name="Picture 2" descr="Gerelateerde afbeeldi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05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Leerdoelen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208912" cy="377728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 ben instaat om 1-fase huisinstallatie te herkennen.</a:t>
            </a:r>
          </a:p>
          <a:p>
            <a:pPr marL="342900" indent="-342900">
              <a:buAutoNum type="arabicPeriod"/>
            </a:pP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 ben instaat om een tekeningpakket van een 1-fase huisinstallatie te lezen.</a:t>
            </a:r>
          </a:p>
          <a:p>
            <a:pPr marL="342900" indent="-342900">
              <a:buAutoNum type="arabicPeriod"/>
            </a:pP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 ben instaat om een tekeningpakket van een 1-fase huisinstallatie te tekenen.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30-10-2020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2</a:t>
            </a:fld>
            <a:endParaRPr lang="nl-NL" dirty="0">
              <a:solidFill>
                <a:srgbClr val="0070C0"/>
              </a:solidFill>
            </a:endParaRPr>
          </a:p>
        </p:txBody>
      </p:sp>
      <p:pic>
        <p:nvPicPr>
          <p:cNvPr id="2050" name="Picture 2" descr="Afbeeldingsresultaat voor leerdoel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655667"/>
            <a:ext cx="1800000" cy="196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74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Inhoudsopgave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7920000" cy="4871565"/>
          </a:xfrm>
        </p:spPr>
        <p:txBody>
          <a:bodyPr>
            <a:normAutofit/>
          </a:bodyPr>
          <a:lstStyle/>
          <a:p>
            <a:r>
              <a:rPr lang="nl-NL" sz="1600" dirty="0">
                <a:solidFill>
                  <a:srgbClr val="0070C0"/>
                </a:solidFill>
              </a:rPr>
              <a:t>2.5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 Inleiding</a:t>
            </a:r>
          </a:p>
          <a:p>
            <a:r>
              <a:rPr lang="nl-NL" sz="1600" dirty="0" smtClean="0">
                <a:solidFill>
                  <a:srgbClr val="0070C0"/>
                </a:solidFill>
              </a:rPr>
              <a:t>2.5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.2 Oppervlaktes van de ruimtes</a:t>
            </a:r>
          </a:p>
          <a:p>
            <a:r>
              <a:rPr lang="nl-NL" sz="1600" dirty="0" smtClean="0">
                <a:solidFill>
                  <a:srgbClr val="0070C0"/>
                </a:solidFill>
              </a:rPr>
              <a:t>2.5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.3 Aantal verlichtingspunten</a:t>
            </a:r>
          </a:p>
          <a:p>
            <a:r>
              <a:rPr lang="nl-NL" sz="1600" dirty="0" smtClean="0">
                <a:solidFill>
                  <a:srgbClr val="0070C0"/>
                </a:solidFill>
              </a:rPr>
              <a:t>2.5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.4 Aantal </a:t>
            </a:r>
            <a:r>
              <a:rPr lang="nl-NL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WCD’s</a:t>
            </a:r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</a:rPr>
              <a:t>2.5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.5 Aantal toestellen</a:t>
            </a:r>
          </a:p>
          <a:p>
            <a:r>
              <a:rPr lang="nl-NL" sz="1600" dirty="0" smtClean="0">
                <a:solidFill>
                  <a:srgbClr val="0070C0"/>
                </a:solidFill>
              </a:rPr>
              <a:t>2.5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.6 Aantal bijzondere voorzieningen</a:t>
            </a:r>
          </a:p>
          <a:p>
            <a:r>
              <a:rPr lang="nl-NL" sz="1600" dirty="0" smtClean="0">
                <a:solidFill>
                  <a:srgbClr val="0070C0"/>
                </a:solidFill>
              </a:rPr>
              <a:t>2.5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.7 Indeling eindgroepen</a:t>
            </a:r>
          </a:p>
          <a:p>
            <a:r>
              <a:rPr lang="nl-NL" sz="1600" dirty="0" smtClean="0">
                <a:solidFill>
                  <a:srgbClr val="0070C0"/>
                </a:solidFill>
              </a:rPr>
              <a:t>2.5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.8 Indeling meterkast</a:t>
            </a:r>
          </a:p>
          <a:p>
            <a:r>
              <a:rPr lang="nl-NL" sz="1600" dirty="0">
                <a:solidFill>
                  <a:srgbClr val="0070C0"/>
                </a:solidFill>
              </a:rPr>
              <a:t>2.5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.9 Verwerking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30-10-2020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3</a:t>
            </a:fld>
            <a:endParaRPr lang="nl-N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2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2.5.1 Inleiding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30-10-2020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4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 de elektrische huisinstallatie wordt een tekeningenpakket samengesteld bestaande uit een installatieschema.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Voordat we een tekening kunnen maken, zal er dus eerst een huisinstallatie moeten worden ontworpen.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Een tekeningenpakket wordt getekend in een technisch tekenprogramma:</a:t>
            </a:r>
          </a:p>
          <a:p>
            <a:r>
              <a:rPr lang="nl-NL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Auto-CAD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(2D)</a:t>
            </a: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Stabi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-CAD (2D) 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Revit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(3D)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4" name="Picture 6" descr="Elektrische installatie wo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290" y="3686993"/>
            <a:ext cx="4500000" cy="258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06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>
                <a:solidFill>
                  <a:srgbClr val="0070C0"/>
                </a:solidFill>
              </a:rPr>
              <a:t>2.5.2 </a:t>
            </a:r>
            <a:r>
              <a:rPr lang="nl-NL" dirty="0" smtClean="0">
                <a:solidFill>
                  <a:srgbClr val="0070C0"/>
                </a:solidFill>
              </a:rPr>
              <a:t>Oppervlaktes van de ruimtes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30-10-2020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5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5364088" y="1484784"/>
            <a:ext cx="3672408" cy="4968552"/>
          </a:xfrm>
        </p:spPr>
        <p:txBody>
          <a:bodyPr>
            <a:noAutofit/>
          </a:bodyPr>
          <a:lstStyle/>
          <a:p>
            <a:pPr lvl="2"/>
            <a:r>
              <a:rPr lang="nl-NL" sz="1600" dirty="0">
                <a:solidFill>
                  <a:srgbClr val="0070C0"/>
                </a:solidFill>
              </a:rPr>
              <a:t>Hal 7m²</a:t>
            </a:r>
          </a:p>
          <a:p>
            <a:pPr lvl="2"/>
            <a:endParaRPr lang="nl-NL" sz="1600" dirty="0">
              <a:solidFill>
                <a:srgbClr val="0070C0"/>
              </a:solidFill>
            </a:endParaRP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Badkamer 6m²</a:t>
            </a:r>
          </a:p>
          <a:p>
            <a:pPr lvl="2"/>
            <a:endParaRPr lang="nl-NL" sz="1600" dirty="0">
              <a:solidFill>
                <a:srgbClr val="0070C0"/>
              </a:solidFill>
            </a:endParaRP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Woonkamer 20m²</a:t>
            </a:r>
          </a:p>
          <a:p>
            <a:pPr lvl="2"/>
            <a:endParaRPr lang="nl-NL" sz="1600" dirty="0">
              <a:solidFill>
                <a:srgbClr val="0070C0"/>
              </a:solidFill>
            </a:endParaRP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Keuken 6m²</a:t>
            </a:r>
          </a:p>
          <a:p>
            <a:pPr lvl="2"/>
            <a:endParaRPr lang="nl-NL" sz="1600" dirty="0">
              <a:solidFill>
                <a:srgbClr val="0070C0"/>
              </a:solidFill>
            </a:endParaRP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Studeerkamer 12m²</a:t>
            </a:r>
          </a:p>
          <a:p>
            <a:pPr lvl="2"/>
            <a:endParaRPr lang="nl-NL" sz="1600" dirty="0">
              <a:solidFill>
                <a:srgbClr val="0070C0"/>
              </a:solidFill>
            </a:endParaRP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Balkon 4m breed</a:t>
            </a:r>
          </a:p>
          <a:p>
            <a:pPr lvl="2"/>
            <a:endParaRPr lang="nl-NL" sz="1600" dirty="0">
              <a:solidFill>
                <a:srgbClr val="0070C0"/>
              </a:solidFill>
            </a:endParaRP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Overloop 5m²</a:t>
            </a:r>
          </a:p>
          <a:p>
            <a:pPr lvl="2"/>
            <a:endParaRPr lang="nl-NL" sz="1600" dirty="0">
              <a:solidFill>
                <a:srgbClr val="0070C0"/>
              </a:solidFill>
            </a:endParaRP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Slaapkamer 18m²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3"/>
          <a:srcRect l="17143" t="8990" r="52266" b="12133"/>
          <a:stretch/>
        </p:blipFill>
        <p:spPr>
          <a:xfrm>
            <a:off x="18473" y="126906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7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8326288" cy="864096"/>
          </a:xfrm>
        </p:spPr>
        <p:txBody>
          <a:bodyPr/>
          <a:lstStyle/>
          <a:p>
            <a:r>
              <a:rPr lang="nl-NL" dirty="0">
                <a:solidFill>
                  <a:srgbClr val="0070C0"/>
                </a:solidFill>
              </a:rPr>
              <a:t>2.5.3 </a:t>
            </a:r>
            <a:r>
              <a:rPr lang="nl-NL" dirty="0" smtClean="0">
                <a:solidFill>
                  <a:srgbClr val="0070C0"/>
                </a:solidFill>
              </a:rPr>
              <a:t>Aantal verlichtingspunten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30-10-2020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6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8" name="Tijdelijke aanduiding voor inhoud 2"/>
          <p:cNvSpPr>
            <a:spLocks noGrp="1"/>
          </p:cNvSpPr>
          <p:nvPr>
            <p:ph idx="1"/>
          </p:nvPr>
        </p:nvSpPr>
        <p:spPr>
          <a:xfrm>
            <a:off x="5364088" y="1484784"/>
            <a:ext cx="3672408" cy="4968552"/>
          </a:xfrm>
        </p:spPr>
        <p:txBody>
          <a:bodyPr>
            <a:noAutofit/>
          </a:bodyPr>
          <a:lstStyle/>
          <a:p>
            <a:pPr lvl="1"/>
            <a:r>
              <a:rPr lang="nl-NL" sz="1600" dirty="0">
                <a:solidFill>
                  <a:srgbClr val="0070C0"/>
                </a:solidFill>
              </a:rPr>
              <a:t>Hal 2x</a:t>
            </a:r>
          </a:p>
          <a:p>
            <a:pPr lvl="1"/>
            <a:endParaRPr lang="nl-NL" sz="1600" dirty="0">
              <a:solidFill>
                <a:srgbClr val="0070C0"/>
              </a:solidFill>
            </a:endParaRPr>
          </a:p>
          <a:p>
            <a:pPr lvl="1"/>
            <a:r>
              <a:rPr lang="nl-NL" sz="1600" dirty="0">
                <a:solidFill>
                  <a:srgbClr val="0070C0"/>
                </a:solidFill>
              </a:rPr>
              <a:t>Badkamer 3x</a:t>
            </a:r>
          </a:p>
          <a:p>
            <a:pPr lvl="1"/>
            <a:endParaRPr lang="nl-NL" sz="1600" dirty="0">
              <a:solidFill>
                <a:srgbClr val="0070C0"/>
              </a:solidFill>
            </a:endParaRPr>
          </a:p>
          <a:p>
            <a:pPr lvl="1"/>
            <a:r>
              <a:rPr lang="nl-NL" sz="1600" dirty="0">
                <a:solidFill>
                  <a:srgbClr val="0070C0"/>
                </a:solidFill>
              </a:rPr>
              <a:t>Woonkamer 2x</a:t>
            </a:r>
          </a:p>
          <a:p>
            <a:pPr lvl="1"/>
            <a:endParaRPr lang="nl-NL" sz="1600" dirty="0">
              <a:solidFill>
                <a:srgbClr val="0070C0"/>
              </a:solidFill>
            </a:endParaRPr>
          </a:p>
          <a:p>
            <a:pPr lvl="1"/>
            <a:r>
              <a:rPr lang="nl-NL" sz="1600" dirty="0">
                <a:solidFill>
                  <a:srgbClr val="0070C0"/>
                </a:solidFill>
              </a:rPr>
              <a:t>Keuken 3x</a:t>
            </a:r>
          </a:p>
          <a:p>
            <a:pPr lvl="1"/>
            <a:endParaRPr lang="nl-NL" sz="1600" dirty="0">
              <a:solidFill>
                <a:srgbClr val="0070C0"/>
              </a:solidFill>
            </a:endParaRPr>
          </a:p>
          <a:p>
            <a:pPr lvl="1"/>
            <a:r>
              <a:rPr lang="nl-NL" sz="1600" dirty="0">
                <a:solidFill>
                  <a:srgbClr val="0070C0"/>
                </a:solidFill>
              </a:rPr>
              <a:t>Studeerkamer 2x</a:t>
            </a:r>
          </a:p>
          <a:p>
            <a:pPr lvl="1"/>
            <a:endParaRPr lang="nl-NL" sz="1600" dirty="0">
              <a:solidFill>
                <a:srgbClr val="0070C0"/>
              </a:solidFill>
            </a:endParaRPr>
          </a:p>
          <a:p>
            <a:pPr lvl="1"/>
            <a:r>
              <a:rPr lang="nl-NL" sz="1600" dirty="0">
                <a:solidFill>
                  <a:srgbClr val="0070C0"/>
                </a:solidFill>
              </a:rPr>
              <a:t>Balkon 2x</a:t>
            </a:r>
          </a:p>
          <a:p>
            <a:pPr lvl="1"/>
            <a:endParaRPr lang="nl-NL" sz="1600" dirty="0">
              <a:solidFill>
                <a:srgbClr val="0070C0"/>
              </a:solidFill>
            </a:endParaRPr>
          </a:p>
          <a:p>
            <a:pPr lvl="1"/>
            <a:r>
              <a:rPr lang="nl-NL" sz="1600" dirty="0">
                <a:solidFill>
                  <a:srgbClr val="0070C0"/>
                </a:solidFill>
              </a:rPr>
              <a:t>Overloop 2x</a:t>
            </a:r>
          </a:p>
          <a:p>
            <a:pPr lvl="1"/>
            <a:endParaRPr lang="nl-NL" sz="1600" dirty="0">
              <a:solidFill>
                <a:srgbClr val="0070C0"/>
              </a:solidFill>
            </a:endParaRPr>
          </a:p>
          <a:p>
            <a:pPr lvl="1"/>
            <a:r>
              <a:rPr lang="nl-NL" sz="1600" dirty="0">
                <a:solidFill>
                  <a:srgbClr val="0070C0"/>
                </a:solidFill>
              </a:rPr>
              <a:t>Slaapkamer 2x</a:t>
            </a: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3"/>
          <a:srcRect l="30592" t="1031" r="31585" b="4667"/>
          <a:stretch/>
        </p:blipFill>
        <p:spPr>
          <a:xfrm>
            <a:off x="0" y="1358196"/>
            <a:ext cx="5400000" cy="522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3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>
                <a:solidFill>
                  <a:srgbClr val="0070C0"/>
                </a:solidFill>
              </a:rPr>
              <a:t>2.5.4 </a:t>
            </a:r>
            <a:r>
              <a:rPr lang="nl-NL" dirty="0" smtClean="0">
                <a:solidFill>
                  <a:srgbClr val="0070C0"/>
                </a:solidFill>
              </a:rPr>
              <a:t>Aantal </a:t>
            </a:r>
            <a:r>
              <a:rPr lang="nl-NL" dirty="0" err="1" smtClean="0">
                <a:solidFill>
                  <a:srgbClr val="0070C0"/>
                </a:solidFill>
              </a:rPr>
              <a:t>WCD’s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30-10-2020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7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8" name="Tijdelijke aanduiding voor inhoud 2"/>
          <p:cNvSpPr>
            <a:spLocks noGrp="1"/>
          </p:cNvSpPr>
          <p:nvPr>
            <p:ph idx="1"/>
          </p:nvPr>
        </p:nvSpPr>
        <p:spPr>
          <a:xfrm>
            <a:off x="5364088" y="1484784"/>
            <a:ext cx="3672408" cy="4968552"/>
          </a:xfrm>
        </p:spPr>
        <p:txBody>
          <a:bodyPr>
            <a:noAutofit/>
          </a:bodyPr>
          <a:lstStyle/>
          <a:p>
            <a:pPr lvl="1"/>
            <a:r>
              <a:rPr lang="nl-NL" sz="1600" dirty="0">
                <a:solidFill>
                  <a:srgbClr val="0070C0"/>
                </a:solidFill>
              </a:rPr>
              <a:t>Hal 3x</a:t>
            </a:r>
          </a:p>
          <a:p>
            <a:pPr lvl="1"/>
            <a:endParaRPr lang="nl-NL" sz="1600" dirty="0">
              <a:solidFill>
                <a:srgbClr val="0070C0"/>
              </a:solidFill>
            </a:endParaRPr>
          </a:p>
          <a:p>
            <a:pPr lvl="1"/>
            <a:r>
              <a:rPr lang="nl-NL" sz="1600" dirty="0">
                <a:solidFill>
                  <a:srgbClr val="0070C0"/>
                </a:solidFill>
              </a:rPr>
              <a:t>Badkamer 4x</a:t>
            </a:r>
          </a:p>
          <a:p>
            <a:pPr lvl="1"/>
            <a:endParaRPr lang="nl-NL" sz="1600" dirty="0">
              <a:solidFill>
                <a:srgbClr val="0070C0"/>
              </a:solidFill>
            </a:endParaRPr>
          </a:p>
          <a:p>
            <a:pPr lvl="1"/>
            <a:r>
              <a:rPr lang="nl-NL" sz="1600" dirty="0">
                <a:solidFill>
                  <a:srgbClr val="0070C0"/>
                </a:solidFill>
              </a:rPr>
              <a:t>Woonkamer 8x</a:t>
            </a:r>
          </a:p>
          <a:p>
            <a:pPr lvl="1"/>
            <a:endParaRPr lang="nl-NL" sz="1600" dirty="0">
              <a:solidFill>
                <a:srgbClr val="0070C0"/>
              </a:solidFill>
            </a:endParaRPr>
          </a:p>
          <a:p>
            <a:pPr lvl="1"/>
            <a:r>
              <a:rPr lang="nl-NL" sz="1600" dirty="0">
                <a:solidFill>
                  <a:srgbClr val="0070C0"/>
                </a:solidFill>
              </a:rPr>
              <a:t>Keuken 10x</a:t>
            </a:r>
          </a:p>
          <a:p>
            <a:pPr lvl="1"/>
            <a:endParaRPr lang="nl-NL" sz="1600" dirty="0">
              <a:solidFill>
                <a:srgbClr val="0070C0"/>
              </a:solidFill>
            </a:endParaRPr>
          </a:p>
          <a:p>
            <a:pPr lvl="1"/>
            <a:r>
              <a:rPr lang="nl-NL" sz="1600" dirty="0">
                <a:solidFill>
                  <a:srgbClr val="0070C0"/>
                </a:solidFill>
              </a:rPr>
              <a:t>Studeerkamer 8x</a:t>
            </a:r>
          </a:p>
          <a:p>
            <a:pPr lvl="1"/>
            <a:endParaRPr lang="nl-NL" sz="1600" dirty="0">
              <a:solidFill>
                <a:srgbClr val="0070C0"/>
              </a:solidFill>
            </a:endParaRPr>
          </a:p>
          <a:p>
            <a:pPr lvl="1"/>
            <a:r>
              <a:rPr lang="nl-NL" sz="1600" dirty="0">
                <a:solidFill>
                  <a:srgbClr val="0070C0"/>
                </a:solidFill>
              </a:rPr>
              <a:t>Balkon 2x</a:t>
            </a:r>
          </a:p>
          <a:p>
            <a:pPr lvl="1"/>
            <a:endParaRPr lang="nl-NL" sz="1600" dirty="0">
              <a:solidFill>
                <a:srgbClr val="0070C0"/>
              </a:solidFill>
            </a:endParaRPr>
          </a:p>
          <a:p>
            <a:pPr lvl="1"/>
            <a:r>
              <a:rPr lang="nl-NL" sz="1600" dirty="0">
                <a:solidFill>
                  <a:srgbClr val="0070C0"/>
                </a:solidFill>
              </a:rPr>
              <a:t>Overloop 3x</a:t>
            </a:r>
          </a:p>
          <a:p>
            <a:pPr lvl="1"/>
            <a:endParaRPr lang="nl-NL" sz="1600" dirty="0">
              <a:solidFill>
                <a:srgbClr val="0070C0"/>
              </a:solidFill>
            </a:endParaRPr>
          </a:p>
          <a:p>
            <a:pPr lvl="1"/>
            <a:r>
              <a:rPr lang="nl-NL" sz="1600" dirty="0">
                <a:solidFill>
                  <a:srgbClr val="0070C0"/>
                </a:solidFill>
              </a:rPr>
              <a:t>Slaapkamer 8x</a:t>
            </a: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3"/>
          <a:srcRect l="25088" t="14185" r="45172" b="10889"/>
          <a:stretch/>
        </p:blipFill>
        <p:spPr>
          <a:xfrm>
            <a:off x="0" y="1330779"/>
            <a:ext cx="5400000" cy="527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4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>
                <a:solidFill>
                  <a:srgbClr val="0070C0"/>
                </a:solidFill>
              </a:rPr>
              <a:t>2.5.5 A</a:t>
            </a:r>
            <a:r>
              <a:rPr lang="nl-NL" dirty="0" smtClean="0">
                <a:solidFill>
                  <a:srgbClr val="0070C0"/>
                </a:solidFill>
              </a:rPr>
              <a:t>antal toestellen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30-10-2020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8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8" name="Tijdelijke aanduiding voor inhoud 2"/>
          <p:cNvSpPr>
            <a:spLocks noGrp="1"/>
          </p:cNvSpPr>
          <p:nvPr>
            <p:ph idx="1"/>
          </p:nvPr>
        </p:nvSpPr>
        <p:spPr>
          <a:xfrm>
            <a:off x="5364088" y="1484784"/>
            <a:ext cx="3672408" cy="4968552"/>
          </a:xfrm>
        </p:spPr>
        <p:txBody>
          <a:bodyPr>
            <a:noAutofit/>
          </a:bodyPr>
          <a:lstStyle/>
          <a:p>
            <a:pPr marL="342900" lvl="1" indent="-342900">
              <a:buAutoNum type="alphaUcPeriod"/>
            </a:pPr>
            <a:r>
              <a:rPr lang="nl-NL" sz="1600" dirty="0">
                <a:solidFill>
                  <a:srgbClr val="0070C0"/>
                </a:solidFill>
              </a:rPr>
              <a:t>Wasmachine, 3200VA</a:t>
            </a:r>
          </a:p>
          <a:p>
            <a:pPr marL="342900" lvl="1" indent="-342900">
              <a:buAutoNum type="alphaUcPeriod"/>
            </a:pPr>
            <a:endParaRPr lang="nl-NL" sz="1600" dirty="0">
              <a:solidFill>
                <a:srgbClr val="0070C0"/>
              </a:solidFill>
            </a:endParaRPr>
          </a:p>
          <a:p>
            <a:pPr marL="342900" lvl="1" indent="-342900">
              <a:buAutoNum type="alphaUcPeriod"/>
            </a:pPr>
            <a:r>
              <a:rPr lang="nl-NL" sz="1600" dirty="0">
                <a:solidFill>
                  <a:srgbClr val="0070C0"/>
                </a:solidFill>
              </a:rPr>
              <a:t>Droger, 2100VA</a:t>
            </a:r>
          </a:p>
          <a:p>
            <a:pPr marL="342900" lvl="1" indent="-342900">
              <a:buAutoNum type="alphaUcPeriod"/>
            </a:pPr>
            <a:endParaRPr lang="nl-NL" sz="1600" dirty="0">
              <a:solidFill>
                <a:srgbClr val="0070C0"/>
              </a:solidFill>
            </a:endParaRPr>
          </a:p>
          <a:p>
            <a:pPr marL="342900" lvl="1" indent="-342900">
              <a:buAutoNum type="alphaUcPeriod"/>
            </a:pPr>
            <a:r>
              <a:rPr lang="nl-NL" sz="1600" dirty="0">
                <a:solidFill>
                  <a:srgbClr val="0070C0"/>
                </a:solidFill>
              </a:rPr>
              <a:t>Koelkast, 200VA</a:t>
            </a:r>
          </a:p>
          <a:p>
            <a:pPr marL="342900" lvl="1" indent="-342900">
              <a:buAutoNum type="alphaUcPeriod"/>
            </a:pPr>
            <a:endParaRPr lang="nl-NL" sz="1600" dirty="0">
              <a:solidFill>
                <a:srgbClr val="0070C0"/>
              </a:solidFill>
            </a:endParaRPr>
          </a:p>
          <a:p>
            <a:pPr marL="342900" lvl="1" indent="-342900">
              <a:buAutoNum type="alphaUcPeriod"/>
            </a:pPr>
            <a:r>
              <a:rPr lang="nl-NL" sz="1600" dirty="0">
                <a:solidFill>
                  <a:srgbClr val="0070C0"/>
                </a:solidFill>
              </a:rPr>
              <a:t>Afzuigkap, 150VA</a:t>
            </a:r>
          </a:p>
          <a:p>
            <a:pPr marL="342900" lvl="1" indent="-342900">
              <a:buAutoNum type="alphaUcPeriod"/>
            </a:pPr>
            <a:endParaRPr lang="nl-NL" sz="1600" dirty="0">
              <a:solidFill>
                <a:srgbClr val="0070C0"/>
              </a:solidFill>
            </a:endParaRPr>
          </a:p>
          <a:p>
            <a:pPr marL="342900" lvl="1" indent="-342900">
              <a:buAutoNum type="alphaUcPeriod"/>
            </a:pPr>
            <a:r>
              <a:rPr lang="nl-NL" sz="1600" dirty="0">
                <a:solidFill>
                  <a:srgbClr val="0070C0"/>
                </a:solidFill>
              </a:rPr>
              <a:t>Oven, 1100VA</a:t>
            </a:r>
          </a:p>
          <a:p>
            <a:pPr marL="342900" lvl="1" indent="-342900">
              <a:buAutoNum type="alphaUcPeriod"/>
            </a:pPr>
            <a:endParaRPr lang="nl-NL" sz="1600" dirty="0">
              <a:solidFill>
                <a:srgbClr val="0070C0"/>
              </a:solidFill>
            </a:endParaRPr>
          </a:p>
          <a:p>
            <a:pPr marL="342900" lvl="1" indent="-342900">
              <a:buAutoNum type="alphaUcPeriod"/>
            </a:pPr>
            <a:r>
              <a:rPr lang="nl-NL" sz="1600" dirty="0" err="1">
                <a:solidFill>
                  <a:srgbClr val="0070C0"/>
                </a:solidFill>
              </a:rPr>
              <a:t>CV-installatie</a:t>
            </a:r>
            <a:r>
              <a:rPr lang="nl-NL" sz="1600" dirty="0">
                <a:solidFill>
                  <a:srgbClr val="0070C0"/>
                </a:solidFill>
              </a:rPr>
              <a:t>, 180VA</a:t>
            </a: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3"/>
          <a:srcRect l="30522" t="11659" r="43326" b="20666"/>
          <a:stretch/>
        </p:blipFill>
        <p:spPr>
          <a:xfrm>
            <a:off x="0" y="1259265"/>
            <a:ext cx="5400000" cy="541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>
                <a:solidFill>
                  <a:srgbClr val="0070C0"/>
                </a:solidFill>
              </a:rPr>
              <a:t>2.5.6 </a:t>
            </a:r>
            <a:r>
              <a:rPr lang="nl-NL" dirty="0" smtClean="0">
                <a:solidFill>
                  <a:srgbClr val="0070C0"/>
                </a:solidFill>
              </a:rPr>
              <a:t>Aantal bijzonder voorzieningen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30-10-2020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9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8" name="Tijdelijke aanduiding voor inhoud 2"/>
          <p:cNvSpPr>
            <a:spLocks noGrp="1"/>
          </p:cNvSpPr>
          <p:nvPr>
            <p:ph idx="1"/>
          </p:nvPr>
        </p:nvSpPr>
        <p:spPr>
          <a:xfrm>
            <a:off x="5364088" y="1484784"/>
            <a:ext cx="3672408" cy="4968552"/>
          </a:xfrm>
        </p:spPr>
        <p:txBody>
          <a:bodyPr>
            <a:noAutofit/>
          </a:bodyPr>
          <a:lstStyle/>
          <a:p>
            <a:pPr lvl="1"/>
            <a:r>
              <a:rPr lang="nl-NL" sz="1600" dirty="0">
                <a:solidFill>
                  <a:srgbClr val="0070C0"/>
                </a:solidFill>
              </a:rPr>
              <a:t>Bel installatie</a:t>
            </a:r>
          </a:p>
          <a:p>
            <a:pPr lvl="1"/>
            <a:endParaRPr lang="nl-NL" sz="1600" dirty="0">
              <a:solidFill>
                <a:srgbClr val="0070C0"/>
              </a:solidFill>
            </a:endParaRPr>
          </a:p>
          <a:p>
            <a:pPr lvl="1"/>
            <a:r>
              <a:rPr lang="nl-NL" sz="1600" dirty="0">
                <a:solidFill>
                  <a:srgbClr val="0070C0"/>
                </a:solidFill>
              </a:rPr>
              <a:t>Audio / Video installatie</a:t>
            </a:r>
          </a:p>
          <a:p>
            <a:pPr lvl="1"/>
            <a:endParaRPr lang="nl-NL" sz="1600" dirty="0">
              <a:solidFill>
                <a:srgbClr val="0070C0"/>
              </a:solidFill>
            </a:endParaRPr>
          </a:p>
          <a:p>
            <a:pPr lvl="1"/>
            <a:r>
              <a:rPr lang="nl-NL" sz="1600" dirty="0">
                <a:solidFill>
                  <a:srgbClr val="0070C0"/>
                </a:solidFill>
              </a:rPr>
              <a:t>Communicatie installatie</a:t>
            </a:r>
          </a:p>
          <a:p>
            <a:pPr lvl="1"/>
            <a:endParaRPr lang="nl-NL" sz="1600" dirty="0">
              <a:solidFill>
                <a:srgbClr val="0070C0"/>
              </a:solidFill>
            </a:endParaRPr>
          </a:p>
          <a:p>
            <a:pPr lvl="1"/>
            <a:r>
              <a:rPr lang="nl-NL" sz="1600" dirty="0">
                <a:solidFill>
                  <a:srgbClr val="0070C0"/>
                </a:solidFill>
              </a:rPr>
              <a:t>Loze leiding kooktoestel</a:t>
            </a: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   i.v.m. </a:t>
            </a:r>
            <a:r>
              <a:rPr lang="nl-NL" sz="1600" dirty="0">
                <a:solidFill>
                  <a:srgbClr val="0070C0"/>
                </a:solidFill>
              </a:rPr>
              <a:t>gas aansluiting</a:t>
            </a: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3"/>
          <a:srcRect l="16071" t="6976" r="51668" b="9844"/>
          <a:stretch/>
        </p:blipFill>
        <p:spPr>
          <a:xfrm>
            <a:off x="17124" y="126906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7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3dac28c5f51a3360cc3ad7f094d413b0812b93b"/>
</p:tagLst>
</file>

<file path=ppt/theme/theme1.xml><?xml version="1.0" encoding="utf-8"?>
<a:theme xmlns:a="http://schemas.openxmlformats.org/drawingml/2006/main" name="Kantoorthema">
  <a:themeElements>
    <a:clrScheme name="davinci technologie">
      <a:dk1>
        <a:sysClr val="windowText" lastClr="000000"/>
      </a:dk1>
      <a:lt1>
        <a:sysClr val="window" lastClr="FFFFFF"/>
      </a:lt1>
      <a:dk2>
        <a:srgbClr val="8FCEA5"/>
      </a:dk2>
      <a:lt2>
        <a:srgbClr val="39BBA0"/>
      </a:lt2>
      <a:accent1>
        <a:srgbClr val="11597D"/>
      </a:accent1>
      <a:accent2>
        <a:srgbClr val="3991B0"/>
      </a:accent2>
      <a:accent3>
        <a:srgbClr val="E4C1D9"/>
      </a:accent3>
      <a:accent4>
        <a:srgbClr val="39BBA0"/>
      </a:accent4>
      <a:accent5>
        <a:srgbClr val="39BBA0"/>
      </a:accent5>
      <a:accent6>
        <a:srgbClr val="00B29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8158</TotalTime>
  <Words>416</Words>
  <Application>Microsoft Office PowerPoint</Application>
  <PresentationFormat>Diavoorstelling (4:3)</PresentationFormat>
  <Paragraphs>211</Paragraphs>
  <Slides>12</Slides>
  <Notes>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5" baseType="lpstr">
      <vt:lpstr>Arial</vt:lpstr>
      <vt:lpstr>Calibri</vt:lpstr>
      <vt:lpstr>Kantoorthema</vt:lpstr>
      <vt:lpstr>Ontwerpen (Huisinstallatie) H2.5 Huisinstallatie groepenkast 1f</vt:lpstr>
      <vt:lpstr>Leerdoelen</vt:lpstr>
      <vt:lpstr>Inhoudsopgave</vt:lpstr>
      <vt:lpstr>2.5.1 Inleiding</vt:lpstr>
      <vt:lpstr>2.5.2 Oppervlaktes van de ruimtes</vt:lpstr>
      <vt:lpstr>2.5.3 Aantal verlichtingspunten</vt:lpstr>
      <vt:lpstr>2.5.4 Aantal WCD’s</vt:lpstr>
      <vt:lpstr>2.5.5 Aantal toestellen</vt:lpstr>
      <vt:lpstr>2.5.6 Aantal bijzonder voorzieningen</vt:lpstr>
      <vt:lpstr>2.5.7 Indeling eindgroepen</vt:lpstr>
      <vt:lpstr>2.5.8 Indeling meterkast</vt:lpstr>
      <vt:lpstr>2.5.9 Verwerking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 Vinci College</dc:title>
  <dc:creator>www.de-presentatie-architect.nl</dc:creator>
  <cp:lastModifiedBy>Peter van der Linden</cp:lastModifiedBy>
  <cp:revision>447</cp:revision>
  <dcterms:created xsi:type="dcterms:W3CDTF">2013-07-30T14:35:54Z</dcterms:created>
  <dcterms:modified xsi:type="dcterms:W3CDTF">2020-10-30T12:01:51Z</dcterms:modified>
</cp:coreProperties>
</file>