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70" r:id="rId2"/>
    <p:sldId id="274" r:id="rId3"/>
    <p:sldId id="272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</p:sldIdLst>
  <p:sldSz cx="9144000" cy="6858000" type="screen4x3"/>
  <p:notesSz cx="6858000" cy="9144000"/>
  <p:custDataLst>
    <p:tags r:id="rId15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77A"/>
    <a:srgbClr val="3892B1"/>
    <a:srgbClr val="3991B0"/>
    <a:srgbClr val="E7EAEC"/>
    <a:srgbClr val="E4C1D9"/>
    <a:srgbClr val="CCD1D7"/>
    <a:srgbClr val="0B4069"/>
    <a:srgbClr val="5C7887"/>
    <a:srgbClr val="11597D"/>
    <a:srgbClr val="D25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howGuides="1">
      <p:cViewPr varScale="1">
        <p:scale>
          <a:sx n="83" d="100"/>
          <a:sy n="83" d="100"/>
        </p:scale>
        <p:origin x="1454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8AA12-E57E-4997-B7FB-8B27A19EC910}" type="datetimeFigureOut">
              <a:rPr lang="nl-NL" smtClean="0"/>
              <a:t>30-10-2020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174C5-BC08-4224-A40A-22F00B49D6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67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864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0167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7944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735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0042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2264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0245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3068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789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anim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8"/>
          <p:cNvSpPr>
            <a:spLocks noChangeArrowheads="1"/>
          </p:cNvSpPr>
          <p:nvPr userDrawn="1"/>
        </p:nvSpPr>
        <p:spPr bwMode="auto">
          <a:xfrm>
            <a:off x="1547664" y="2362198"/>
            <a:ext cx="1996836" cy="1996836"/>
          </a:xfrm>
          <a:prstGeom prst="ellipse">
            <a:avLst/>
          </a:prstGeom>
          <a:solidFill>
            <a:srgbClr val="E4C1D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/>
          </a:p>
        </p:txBody>
      </p:sp>
      <p:sp>
        <p:nvSpPr>
          <p:cNvPr id="70" name="Oval 8"/>
          <p:cNvSpPr>
            <a:spLocks noChangeArrowheads="1"/>
          </p:cNvSpPr>
          <p:nvPr userDrawn="1"/>
        </p:nvSpPr>
        <p:spPr bwMode="auto">
          <a:xfrm>
            <a:off x="1740722" y="2455683"/>
            <a:ext cx="2020082" cy="2020584"/>
          </a:xfrm>
          <a:prstGeom prst="ellipse">
            <a:avLst/>
          </a:prstGeom>
          <a:solidFill>
            <a:srgbClr val="3991B0">
              <a:alpha val="9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3" name="Oval 8"/>
          <p:cNvSpPr>
            <a:spLocks noChangeAspect="1" noChangeArrowheads="1"/>
          </p:cNvSpPr>
          <p:nvPr userDrawn="1"/>
        </p:nvSpPr>
        <p:spPr bwMode="auto">
          <a:xfrm>
            <a:off x="2014851" y="2435652"/>
            <a:ext cx="1849467" cy="1849927"/>
          </a:xfrm>
          <a:prstGeom prst="ellipse">
            <a:avLst/>
          </a:prstGeom>
          <a:solidFill>
            <a:srgbClr val="12577A">
              <a:alpha val="9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1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76337 -0.55649 " pathEditMode="relative" rAng="0" ptsTypes="AA">
                                      <p:cBhvr>
                                        <p:cTn id="20" dur="275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60" y="-278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79184 0.56342 " pathEditMode="relative" rAng="0" ptsTypes="AA">
                                      <p:cBhvr>
                                        <p:cTn id="22" dur="275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3" y="2817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-0.39427 -0.60532 " pathEditMode="relative" rAng="0" ptsTypes="AA">
                                      <p:cBhvr>
                                        <p:cTn id="24" dur="275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2" y="-302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4" grpId="2" animBg="1"/>
      <p:bldP spid="74" grpId="3" animBg="1"/>
      <p:bldP spid="70" grpId="0" animBg="1"/>
      <p:bldP spid="70" grpId="1" animBg="1"/>
      <p:bldP spid="70" grpId="2" animBg="1"/>
      <p:bldP spid="70" grpId="3" animBg="1"/>
      <p:bldP spid="73" grpId="0" animBg="1"/>
      <p:bldP spid="73" grpId="1" animBg="1"/>
      <p:bldP spid="73" grpId="2" animBg="1"/>
      <p:bldP spid="73" grpId="3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pic>
        <p:nvPicPr>
          <p:cNvPr id="28" name="Afbeelding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071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logo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4" y="234056"/>
            <a:ext cx="8876306" cy="66239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35B1-18DD-462C-A949-BABAC1961E4A}" type="datetime1">
              <a:rPr lang="nl-NL" smtClean="0"/>
              <a:t>30-10-2020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290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94" y="4437112"/>
            <a:ext cx="8876306" cy="24208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CCF5-D45A-4A76-AF98-3A08C0AC2EA8}" type="datetime1">
              <a:rPr lang="nl-NL" smtClean="0"/>
              <a:t>30-10-2020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154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2C4F7-5FD1-457D-A0A4-0EB2893B39BD}" type="datetime1">
              <a:rPr lang="nl-NL" smtClean="0"/>
              <a:t>30-10-2020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78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5" r:id="rId3"/>
    <p:sldLayoutId id="2147483667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youtube.com/watch?v=bm5YvBua9cQ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ze 7 trends mogen installateurs en paneelbouwers niet misse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r="11920"/>
          <a:stretch/>
        </p:blipFill>
        <p:spPr bwMode="auto">
          <a:xfrm>
            <a:off x="0" y="1047932"/>
            <a:ext cx="9180512" cy="581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3995936" y="3356992"/>
            <a:ext cx="2664296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300" dirty="0" smtClean="0">
                <a:solidFill>
                  <a:srgbClr val="0070C0"/>
                </a:solidFill>
              </a:rPr>
              <a:t>Technologie</a:t>
            </a:r>
          </a:p>
          <a:p>
            <a:pPr algn="l"/>
            <a: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Middenkader Engineering</a:t>
            </a:r>
            <a:b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Peter van der Linden</a:t>
            </a:r>
            <a:endParaRPr lang="nl-NL" sz="1600" b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32068"/>
            <a:ext cx="9180512" cy="1080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nl-NL" sz="3200" dirty="0" smtClean="0">
                <a:solidFill>
                  <a:srgbClr val="0070C0"/>
                </a:solidFill>
              </a:rPr>
              <a:t>Ontwerpen (Huisinstallatie)</a:t>
            </a:r>
            <a:br>
              <a:rPr lang="nl-NL" sz="3200" dirty="0" smtClean="0">
                <a:solidFill>
                  <a:srgbClr val="0070C0"/>
                </a:solidFill>
              </a:rPr>
            </a:br>
            <a:r>
              <a:rPr lang="nl-NL" sz="3200" dirty="0" smtClean="0">
                <a:solidFill>
                  <a:srgbClr val="0070C0"/>
                </a:solidFill>
              </a:rPr>
              <a:t>H2.6 </a:t>
            </a:r>
            <a:r>
              <a:rPr lang="nl-NL" sz="3200" dirty="0" smtClean="0">
                <a:solidFill>
                  <a:srgbClr val="0070C0"/>
                </a:solidFill>
              </a:rPr>
              <a:t>Huisinstallatie groepenkast 3f</a:t>
            </a:r>
            <a:endParaRPr lang="nl-NL" sz="3200" dirty="0">
              <a:solidFill>
                <a:srgbClr val="0070C0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30" y="2335308"/>
            <a:ext cx="231960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2.6.7 </a:t>
            </a:r>
            <a:r>
              <a:rPr lang="nl-NL" dirty="0" smtClean="0">
                <a:solidFill>
                  <a:srgbClr val="0070C0"/>
                </a:solidFill>
              </a:rPr>
              <a:t>Indeling eindgroepen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10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 rotWithShape="1">
          <a:blip r:embed="rId3"/>
          <a:srcRect l="46663" t="21317" r="36651" b="11279"/>
          <a:stretch/>
        </p:blipFill>
        <p:spPr>
          <a:xfrm>
            <a:off x="6281560" y="476672"/>
            <a:ext cx="2757447" cy="4320000"/>
          </a:xfrm>
          <a:prstGeom prst="rect">
            <a:avLst/>
          </a:prstGeom>
        </p:spPr>
      </p:pic>
      <p:graphicFrame>
        <p:nvGraphicFramePr>
          <p:cNvPr id="16" name="Tabel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613943"/>
              </p:ext>
            </p:extLst>
          </p:nvPr>
        </p:nvGraphicFramePr>
        <p:xfrm>
          <a:off x="608863" y="1744417"/>
          <a:ext cx="5670000" cy="415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Groep</a:t>
                      </a:r>
                      <a:endParaRPr lang="nl-NL" sz="11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Vermogens in VA</a:t>
                      </a:r>
                    </a:p>
                    <a:p>
                      <a:pPr algn="l"/>
                      <a:r>
                        <a:rPr lang="nl-NL" sz="1100" dirty="0" smtClean="0"/>
                        <a:t>    </a:t>
                      </a:r>
                    </a:p>
                    <a:p>
                      <a:pPr algn="l"/>
                      <a:endParaRPr lang="nl-NL" sz="1100" dirty="0" smtClean="0"/>
                    </a:p>
                    <a:p>
                      <a:pPr algn="l"/>
                      <a:r>
                        <a:rPr lang="nl-NL" sz="1100" dirty="0" smtClean="0"/>
                        <a:t>      200                  60                                   L1                 L2                  L3</a:t>
                      </a:r>
                      <a:endParaRPr lang="nl-NL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10=2000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5=300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J=500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2800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2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9=1800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2=120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1920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3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9=1800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4=240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C=180</a:t>
                      </a:r>
                    </a:p>
                    <a:p>
                      <a:pPr algn="ctr"/>
                      <a:r>
                        <a:rPr lang="nl-NL" sz="1100" dirty="0" smtClean="0"/>
                        <a:t>D=120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2340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4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8=1600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1=60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F=500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2160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5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12=2400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5=300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2700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6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5=1000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2=120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1120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7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9=1800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3=180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H=180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2160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8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A=3400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3400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9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B=2600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2600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E=1900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1900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11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I=2000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2000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12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G=10.000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3333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3333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smtClean="0"/>
                        <a:t>3333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2" name="Afbeelding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0629" y="1916832"/>
            <a:ext cx="450000" cy="38571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 flipH="1">
            <a:off x="2430874" y="1843463"/>
            <a:ext cx="450000" cy="59673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8741" y="1980100"/>
            <a:ext cx="720000" cy="3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2.6.8 </a:t>
            </a:r>
            <a:r>
              <a:rPr lang="nl-NL" dirty="0" smtClean="0">
                <a:solidFill>
                  <a:srgbClr val="0070C0"/>
                </a:solidFill>
              </a:rPr>
              <a:t>Indeling meterkast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/>
          </p:nvPr>
        </p:nvSpPr>
        <p:spPr>
          <a:xfrm>
            <a:off x="5076056" y="1484784"/>
            <a:ext cx="3960440" cy="496855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rgbClr val="0070C0"/>
                </a:solidFill>
              </a:rPr>
              <a:t>3</a:t>
            </a:r>
            <a:r>
              <a:rPr lang="nl-NL" sz="1600" dirty="0" smtClean="0">
                <a:solidFill>
                  <a:srgbClr val="0070C0"/>
                </a:solidFill>
              </a:rPr>
              <a:t>-Fase 400V </a:t>
            </a:r>
            <a:r>
              <a:rPr lang="nl-NL" sz="1600" dirty="0">
                <a:solidFill>
                  <a:srgbClr val="0070C0"/>
                </a:solidFill>
              </a:rPr>
              <a:t>50Hz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16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 smtClean="0">
                <a:solidFill>
                  <a:srgbClr val="0070C0"/>
                </a:solidFill>
              </a:rPr>
              <a:t>TT-stelsel</a:t>
            </a:r>
            <a:endParaRPr lang="nl-NL" sz="16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16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 smtClean="0">
                <a:solidFill>
                  <a:srgbClr val="0070C0"/>
                </a:solidFill>
              </a:rPr>
              <a:t>Hoofdzekering energiebedrijf </a:t>
            </a:r>
            <a:r>
              <a:rPr lang="nl-NL" sz="1600" dirty="0" smtClean="0">
                <a:solidFill>
                  <a:srgbClr val="0070C0"/>
                </a:solidFill>
              </a:rPr>
              <a:t>3x 25A</a:t>
            </a:r>
            <a:endParaRPr lang="nl-NL" sz="16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16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rgbClr val="0070C0"/>
                </a:solidFill>
              </a:rPr>
              <a:t>Beveiligde </a:t>
            </a:r>
            <a:r>
              <a:rPr lang="nl-NL" sz="1600" dirty="0" smtClean="0">
                <a:solidFill>
                  <a:srgbClr val="0070C0"/>
                </a:solidFill>
              </a:rPr>
              <a:t>hoofdschakelaar </a:t>
            </a:r>
            <a:r>
              <a:rPr lang="nl-NL" sz="1600" dirty="0" smtClean="0">
                <a:solidFill>
                  <a:srgbClr val="0070C0"/>
                </a:solidFill>
              </a:rPr>
              <a:t>B25A</a:t>
            </a:r>
            <a:endParaRPr lang="nl-NL" sz="16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16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 smtClean="0">
                <a:solidFill>
                  <a:srgbClr val="0070C0"/>
                </a:solidFill>
              </a:rPr>
              <a:t>Aardlekschakelaar 30mA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16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 smtClean="0">
                <a:solidFill>
                  <a:srgbClr val="0070C0"/>
                </a:solidFill>
              </a:rPr>
              <a:t>Eindgroepen </a:t>
            </a:r>
            <a:r>
              <a:rPr lang="nl-NL" sz="1600" dirty="0" smtClean="0">
                <a:solidFill>
                  <a:srgbClr val="0070C0"/>
                </a:solidFill>
              </a:rPr>
              <a:t>B16A (1-fase)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16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 smtClean="0">
                <a:solidFill>
                  <a:srgbClr val="0070C0"/>
                </a:solidFill>
              </a:rPr>
              <a:t>Eindgroep B20A (3-fase)</a:t>
            </a:r>
            <a:endParaRPr lang="nl-NL" sz="1600" dirty="0" smtClean="0">
              <a:solidFill>
                <a:srgbClr val="0070C0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3"/>
          <a:srcRect l="45511" t="2667" r="30700" b="15320"/>
          <a:stretch/>
        </p:blipFill>
        <p:spPr>
          <a:xfrm>
            <a:off x="609041" y="1316349"/>
            <a:ext cx="3769555" cy="5040000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323528" y="2852936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5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2.6.9 </a:t>
            </a:r>
            <a:r>
              <a:rPr lang="nl-NL" dirty="0" smtClean="0">
                <a:solidFill>
                  <a:srgbClr val="0070C0"/>
                </a:solidFill>
              </a:rPr>
              <a:t>Verwerking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3777283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Maak een installatie tekening 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 de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oefenopdracht.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Woning met 3-fase aansluiting</a:t>
            </a: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5805264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12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10" name="Picture 2" descr="Gerelateerde afbeeldi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37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Leerdoelen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377728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3-fase (huis)installatie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herkennen.</a:t>
            </a:r>
          </a:p>
          <a:p>
            <a:pPr marL="342900" indent="-342900">
              <a:buAutoNum type="arabicPeriod"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een tekeningpakket van een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3-fase (huis)installatie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lezen.</a:t>
            </a:r>
          </a:p>
          <a:p>
            <a:pPr marL="342900" indent="-342900">
              <a:buAutoNum type="arabicPeriod"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een tekeningpakket van een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3-fase (huis)installatie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tekenen.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2050" name="Picture 2" descr="Afbeeldingsresultaat voor leerdoel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55667"/>
            <a:ext cx="1800000" cy="19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Inhoudsopgave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4871565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</a:rPr>
              <a:t>2.6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Inleiding</a:t>
            </a:r>
          </a:p>
          <a:p>
            <a:r>
              <a:rPr lang="nl-NL" sz="1600" dirty="0" smtClean="0">
                <a:solidFill>
                  <a:srgbClr val="0070C0"/>
                </a:solidFill>
              </a:rPr>
              <a:t>2.6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Oppervlaktes van de ruimtes</a:t>
            </a:r>
          </a:p>
          <a:p>
            <a:r>
              <a:rPr lang="nl-NL" sz="1600" dirty="0" smtClean="0">
                <a:solidFill>
                  <a:srgbClr val="0070C0"/>
                </a:solidFill>
              </a:rPr>
              <a:t>2.6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.3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Aantal verlichtingspunten</a:t>
            </a:r>
          </a:p>
          <a:p>
            <a:r>
              <a:rPr lang="nl-NL" sz="1600" dirty="0" smtClean="0">
                <a:solidFill>
                  <a:srgbClr val="0070C0"/>
                </a:solidFill>
              </a:rPr>
              <a:t>2.6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.4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Aantal </a:t>
            </a:r>
            <a:r>
              <a:rPr lang="nl-NL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WCD’s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</a:rPr>
              <a:t>2.6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.5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Aantal toestellen</a:t>
            </a:r>
          </a:p>
          <a:p>
            <a:r>
              <a:rPr lang="nl-NL" sz="1600" dirty="0" smtClean="0">
                <a:solidFill>
                  <a:srgbClr val="0070C0"/>
                </a:solidFill>
              </a:rPr>
              <a:t>2.6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.6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Aantal bijzondere voorzieningen</a:t>
            </a:r>
          </a:p>
          <a:p>
            <a:r>
              <a:rPr lang="nl-NL" sz="1600" dirty="0" smtClean="0">
                <a:solidFill>
                  <a:srgbClr val="0070C0"/>
                </a:solidFill>
              </a:rPr>
              <a:t>2.6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.7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Indeling eindgroepen</a:t>
            </a:r>
          </a:p>
          <a:p>
            <a:r>
              <a:rPr lang="nl-NL" sz="1600" dirty="0" smtClean="0">
                <a:solidFill>
                  <a:srgbClr val="0070C0"/>
                </a:solidFill>
              </a:rPr>
              <a:t>2.6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.8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Indeling meterkast</a:t>
            </a:r>
          </a:p>
          <a:p>
            <a:r>
              <a:rPr lang="nl-NL" sz="1600" dirty="0" smtClean="0">
                <a:solidFill>
                  <a:srgbClr val="0070C0"/>
                </a:solidFill>
              </a:rPr>
              <a:t>2.6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.9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Verwerking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3</a:t>
            </a:fld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2.6.1 </a:t>
            </a:r>
            <a:r>
              <a:rPr lang="nl-NL" dirty="0" smtClean="0">
                <a:solidFill>
                  <a:srgbClr val="0070C0"/>
                </a:solidFill>
              </a:rPr>
              <a:t>Inleiding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4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 de elektrische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huisinstallatie, utiliteit of industrie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wordt een tekeningenpakket samengesteld bestaande uit een installatieschema.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Voordat we een tekening kunnen maken, zal er dus eerst een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installatie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moeten worden ontworpen.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Een tekeningenpakket wordt getekend in een technisch tekenprogramma:</a:t>
            </a:r>
          </a:p>
          <a:p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Auto-CAD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(2D)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Stabi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-CAD (2D) 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Revit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(3D)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 descr="Elektrische installatie wo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290" y="3686993"/>
            <a:ext cx="4500000" cy="258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5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2.6.2 </a:t>
            </a:r>
            <a:r>
              <a:rPr lang="nl-NL" dirty="0" smtClean="0">
                <a:solidFill>
                  <a:srgbClr val="0070C0"/>
                </a:solidFill>
              </a:rPr>
              <a:t>Oppervlaktes van de ruimtes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5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5364088" y="1484784"/>
            <a:ext cx="3672408" cy="4968552"/>
          </a:xfrm>
        </p:spPr>
        <p:txBody>
          <a:bodyPr>
            <a:noAutofit/>
          </a:bodyPr>
          <a:lstStyle/>
          <a:p>
            <a:pPr lvl="1"/>
            <a:r>
              <a:rPr lang="nl-NL" sz="1400" dirty="0">
                <a:solidFill>
                  <a:srgbClr val="0070C0"/>
                </a:solidFill>
              </a:rPr>
              <a:t>Hal 10m²</a:t>
            </a:r>
          </a:p>
          <a:p>
            <a:pPr lvl="1"/>
            <a:endParaRPr lang="nl-NL" sz="1400" dirty="0" smtClean="0">
              <a:solidFill>
                <a:srgbClr val="0070C0"/>
              </a:solidFill>
            </a:endParaRPr>
          </a:p>
          <a:p>
            <a:pPr lvl="1"/>
            <a:r>
              <a:rPr lang="nl-NL" sz="1400" dirty="0" smtClean="0">
                <a:solidFill>
                  <a:srgbClr val="0070C0"/>
                </a:solidFill>
              </a:rPr>
              <a:t>Toilet </a:t>
            </a:r>
            <a:r>
              <a:rPr lang="nl-NL" sz="1400" dirty="0">
                <a:solidFill>
                  <a:srgbClr val="0070C0"/>
                </a:solidFill>
              </a:rPr>
              <a:t>1m²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Keuken 6m²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Eetruimte 17m²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Woonkamer 17m²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Salon 6m²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Masterslaapkamer 24m²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Slaapkamer 17m²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Badruimte 6m²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Overloop 11m²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3"/>
          <a:srcRect l="52781" t="14147" r="31645" b="27054"/>
          <a:stretch/>
        </p:blipFill>
        <p:spPr>
          <a:xfrm>
            <a:off x="611560" y="1053336"/>
            <a:ext cx="368780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4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326288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2.6.3 </a:t>
            </a:r>
            <a:r>
              <a:rPr lang="nl-NL" dirty="0" smtClean="0">
                <a:solidFill>
                  <a:srgbClr val="0070C0"/>
                </a:solidFill>
              </a:rPr>
              <a:t>Aantal verlichtingspunten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6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/>
          </p:nvPr>
        </p:nvSpPr>
        <p:spPr>
          <a:xfrm>
            <a:off x="5364088" y="1484784"/>
            <a:ext cx="3672408" cy="4968552"/>
          </a:xfrm>
        </p:spPr>
        <p:txBody>
          <a:bodyPr>
            <a:noAutofit/>
          </a:bodyPr>
          <a:lstStyle/>
          <a:p>
            <a:pPr lvl="1"/>
            <a:r>
              <a:rPr lang="nl-NL" sz="1400" dirty="0">
                <a:solidFill>
                  <a:srgbClr val="0070C0"/>
                </a:solidFill>
              </a:rPr>
              <a:t>Hal 2x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Toilet 1x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Keuken 3x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Eetruimte 2x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Woonkamer 2x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Salon 2x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Masterslaapkamer 3x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Slaapkamer 2x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Badruimte 3x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Overloop 2x</a:t>
            </a:r>
            <a:endParaRPr lang="nl-NL" sz="1400" dirty="0">
              <a:solidFill>
                <a:srgbClr val="0070C0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3"/>
          <a:srcRect l="51112" t="4108" r="30532" b="28488"/>
          <a:stretch/>
        </p:blipFill>
        <p:spPr>
          <a:xfrm>
            <a:off x="612959" y="1053212"/>
            <a:ext cx="379148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6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2.6.4 </a:t>
            </a:r>
            <a:r>
              <a:rPr lang="nl-NL" dirty="0" smtClean="0">
                <a:solidFill>
                  <a:srgbClr val="0070C0"/>
                </a:solidFill>
              </a:rPr>
              <a:t>Aantal </a:t>
            </a:r>
            <a:r>
              <a:rPr lang="nl-NL" dirty="0" err="1" smtClean="0">
                <a:solidFill>
                  <a:srgbClr val="0070C0"/>
                </a:solidFill>
              </a:rPr>
              <a:t>WCD’s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7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/>
          </p:nvPr>
        </p:nvSpPr>
        <p:spPr>
          <a:xfrm>
            <a:off x="5364088" y="1484784"/>
            <a:ext cx="3672408" cy="4968552"/>
          </a:xfrm>
        </p:spPr>
        <p:txBody>
          <a:bodyPr>
            <a:noAutofit/>
          </a:bodyPr>
          <a:lstStyle/>
          <a:p>
            <a:pPr lvl="1"/>
            <a:r>
              <a:rPr lang="nl-NL" sz="1400" dirty="0">
                <a:solidFill>
                  <a:srgbClr val="0070C0"/>
                </a:solidFill>
              </a:rPr>
              <a:t>Hal 3x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Toilet 1x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Keuken 10x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Eetruimte 8x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Woonkamer 8x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Salon 6x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Masterslaapkamer 11x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Slaapkamer 8x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Badruimte 4x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Overloop 3x</a:t>
            </a:r>
            <a:endParaRPr lang="nl-NL" sz="1400" dirty="0">
              <a:solidFill>
                <a:srgbClr val="0070C0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3"/>
          <a:srcRect l="51112" t="4108" r="30532" b="27053"/>
          <a:stretch/>
        </p:blipFill>
        <p:spPr>
          <a:xfrm>
            <a:off x="613544" y="1104631"/>
            <a:ext cx="3712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5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2.6.5 </a:t>
            </a:r>
            <a:r>
              <a:rPr lang="nl-NL" dirty="0">
                <a:solidFill>
                  <a:srgbClr val="0070C0"/>
                </a:solidFill>
              </a:rPr>
              <a:t>A</a:t>
            </a:r>
            <a:r>
              <a:rPr lang="nl-NL" dirty="0" smtClean="0">
                <a:solidFill>
                  <a:srgbClr val="0070C0"/>
                </a:solidFill>
              </a:rPr>
              <a:t>antal toestellen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8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/>
          </p:nvPr>
        </p:nvSpPr>
        <p:spPr>
          <a:xfrm>
            <a:off x="5364088" y="1484784"/>
            <a:ext cx="3672408" cy="4968552"/>
          </a:xfrm>
        </p:spPr>
        <p:txBody>
          <a:bodyPr>
            <a:noAutofit/>
          </a:bodyPr>
          <a:lstStyle/>
          <a:p>
            <a:pPr marL="342900" lvl="1" indent="-342900">
              <a:buAutoNum type="alphaUcPeriod"/>
            </a:pPr>
            <a:r>
              <a:rPr lang="nl-NL" sz="1400" dirty="0">
                <a:solidFill>
                  <a:srgbClr val="0070C0"/>
                </a:solidFill>
              </a:rPr>
              <a:t>Wasmachine, 3400VA</a:t>
            </a:r>
          </a:p>
          <a:p>
            <a:pPr marL="342900" lvl="1" indent="-342900">
              <a:buAutoNum type="alphaUcPeriod"/>
            </a:pPr>
            <a:endParaRPr lang="nl-NL" sz="1400" dirty="0">
              <a:solidFill>
                <a:srgbClr val="0070C0"/>
              </a:solidFill>
            </a:endParaRPr>
          </a:p>
          <a:p>
            <a:pPr marL="342900" lvl="1" indent="-342900">
              <a:buAutoNum type="alphaUcPeriod"/>
            </a:pPr>
            <a:r>
              <a:rPr lang="nl-NL" sz="1400" dirty="0">
                <a:solidFill>
                  <a:srgbClr val="0070C0"/>
                </a:solidFill>
              </a:rPr>
              <a:t>Droger, 2600VA</a:t>
            </a:r>
          </a:p>
          <a:p>
            <a:pPr marL="342900" lvl="1" indent="-342900">
              <a:buAutoNum type="alphaUcPeriod"/>
            </a:pPr>
            <a:endParaRPr lang="nl-NL" sz="1400" dirty="0">
              <a:solidFill>
                <a:srgbClr val="0070C0"/>
              </a:solidFill>
            </a:endParaRPr>
          </a:p>
          <a:p>
            <a:pPr marL="342900" lvl="1" indent="-342900">
              <a:buAutoNum type="alphaUcPeriod"/>
            </a:pPr>
            <a:r>
              <a:rPr lang="nl-NL" sz="1400" dirty="0">
                <a:solidFill>
                  <a:srgbClr val="0070C0"/>
                </a:solidFill>
              </a:rPr>
              <a:t>Koelkast, 180VA</a:t>
            </a:r>
          </a:p>
          <a:p>
            <a:pPr marL="342900" lvl="1" indent="-342900">
              <a:buAutoNum type="alphaUcPeriod"/>
            </a:pPr>
            <a:endParaRPr lang="nl-NL" sz="1400" dirty="0">
              <a:solidFill>
                <a:srgbClr val="0070C0"/>
              </a:solidFill>
            </a:endParaRPr>
          </a:p>
          <a:p>
            <a:pPr marL="342900" lvl="1" indent="-342900">
              <a:buAutoNum type="alphaUcPeriod"/>
            </a:pPr>
            <a:r>
              <a:rPr lang="nl-NL" sz="1400" dirty="0">
                <a:solidFill>
                  <a:srgbClr val="0070C0"/>
                </a:solidFill>
              </a:rPr>
              <a:t>Afzuigkap, 120VA</a:t>
            </a:r>
          </a:p>
          <a:p>
            <a:pPr marL="342900" lvl="1" indent="-342900">
              <a:buAutoNum type="alphaUcPeriod"/>
            </a:pPr>
            <a:endParaRPr lang="nl-NL" sz="1400" dirty="0">
              <a:solidFill>
                <a:srgbClr val="0070C0"/>
              </a:solidFill>
            </a:endParaRPr>
          </a:p>
          <a:p>
            <a:pPr marL="342900" lvl="1" indent="-342900">
              <a:buAutoNum type="alphaUcPeriod"/>
            </a:pPr>
            <a:r>
              <a:rPr lang="nl-NL" sz="1400" dirty="0">
                <a:solidFill>
                  <a:srgbClr val="0070C0"/>
                </a:solidFill>
              </a:rPr>
              <a:t>Oven-Grill, 1900VA</a:t>
            </a:r>
          </a:p>
          <a:p>
            <a:pPr marL="342900" lvl="1" indent="-342900">
              <a:buAutoNum type="alphaUcPeriod"/>
            </a:pPr>
            <a:endParaRPr lang="nl-NL" sz="1400" dirty="0">
              <a:solidFill>
                <a:srgbClr val="0070C0"/>
              </a:solidFill>
            </a:endParaRPr>
          </a:p>
          <a:p>
            <a:pPr marL="342900" lvl="1" indent="-342900">
              <a:buAutoNum type="alphaUcPeriod"/>
            </a:pPr>
            <a:r>
              <a:rPr lang="nl-NL" sz="1400" dirty="0">
                <a:solidFill>
                  <a:srgbClr val="0070C0"/>
                </a:solidFill>
              </a:rPr>
              <a:t>Keukenmachine, 500VA</a:t>
            </a:r>
          </a:p>
          <a:p>
            <a:pPr marL="342900" lvl="1" indent="-342900">
              <a:buAutoNum type="alphaUcPeriod"/>
            </a:pPr>
            <a:endParaRPr lang="nl-NL" sz="1400" dirty="0">
              <a:solidFill>
                <a:srgbClr val="0070C0"/>
              </a:solidFill>
            </a:endParaRPr>
          </a:p>
          <a:p>
            <a:pPr marL="342900" lvl="1" indent="-342900">
              <a:buAutoNum type="alphaUcPeriod"/>
            </a:pPr>
            <a:r>
              <a:rPr lang="nl-NL" sz="1400" dirty="0">
                <a:solidFill>
                  <a:srgbClr val="0070C0"/>
                </a:solidFill>
              </a:rPr>
              <a:t> Elektrisch fornuis, 10kVA (</a:t>
            </a:r>
            <a:r>
              <a:rPr lang="nl-NL" sz="1400" dirty="0" err="1">
                <a:solidFill>
                  <a:srgbClr val="0070C0"/>
                </a:solidFill>
              </a:rPr>
              <a:t>Perilex</a:t>
            </a:r>
            <a:r>
              <a:rPr lang="nl-NL" sz="1400" dirty="0">
                <a:solidFill>
                  <a:srgbClr val="0070C0"/>
                </a:solidFill>
              </a:rPr>
              <a:t>)</a:t>
            </a:r>
          </a:p>
          <a:p>
            <a:pPr marL="342900" lvl="1" indent="-342900">
              <a:buAutoNum type="alphaUcPeriod"/>
            </a:pPr>
            <a:endParaRPr lang="nl-NL" sz="1400" dirty="0">
              <a:solidFill>
                <a:srgbClr val="0070C0"/>
              </a:solidFill>
            </a:endParaRPr>
          </a:p>
          <a:p>
            <a:pPr marL="342900" lvl="1" indent="-342900">
              <a:buFont typeface="Arial" pitchFamily="34" charset="0"/>
              <a:buAutoNum type="alphaUcPeriod"/>
            </a:pPr>
            <a:r>
              <a:rPr lang="nl-NL" sz="1400" dirty="0">
                <a:solidFill>
                  <a:srgbClr val="0070C0"/>
                </a:solidFill>
              </a:rPr>
              <a:t> </a:t>
            </a:r>
            <a:r>
              <a:rPr lang="nl-NL" sz="1400" dirty="0" err="1">
                <a:solidFill>
                  <a:srgbClr val="0070C0"/>
                </a:solidFill>
              </a:rPr>
              <a:t>CV-installatie</a:t>
            </a:r>
            <a:r>
              <a:rPr lang="nl-NL" sz="1400" dirty="0">
                <a:solidFill>
                  <a:srgbClr val="0070C0"/>
                </a:solidFill>
              </a:rPr>
              <a:t>, 180VA</a:t>
            </a:r>
          </a:p>
          <a:p>
            <a:pPr marL="342900" lvl="1" indent="-342900">
              <a:buAutoNum type="alphaUcPeriod"/>
            </a:pPr>
            <a:endParaRPr lang="nl-NL" sz="1400" dirty="0">
              <a:solidFill>
                <a:srgbClr val="0070C0"/>
              </a:solidFill>
            </a:endParaRPr>
          </a:p>
          <a:p>
            <a:pPr marL="342900" lvl="1" indent="-342900">
              <a:buAutoNum type="alphaUcPeriod"/>
            </a:pPr>
            <a:r>
              <a:rPr lang="nl-NL" sz="1400" dirty="0">
                <a:solidFill>
                  <a:srgbClr val="0070C0"/>
                </a:solidFill>
              </a:rPr>
              <a:t>Sauna, 2000VA </a:t>
            </a:r>
          </a:p>
          <a:p>
            <a:pPr marL="342900" lvl="1" indent="-342900">
              <a:buAutoNum type="alphaUcPeriod"/>
            </a:pPr>
            <a:endParaRPr lang="nl-NL" sz="1400" dirty="0">
              <a:solidFill>
                <a:srgbClr val="0070C0"/>
              </a:solidFill>
            </a:endParaRPr>
          </a:p>
          <a:p>
            <a:pPr marL="342900" lvl="1" indent="-342900">
              <a:buAutoNum type="alphaUcPeriod"/>
            </a:pPr>
            <a:r>
              <a:rPr lang="nl-NL" sz="1400" dirty="0">
                <a:solidFill>
                  <a:srgbClr val="0070C0"/>
                </a:solidFill>
              </a:rPr>
              <a:t>Home </a:t>
            </a:r>
            <a:r>
              <a:rPr lang="nl-NL" sz="1400" dirty="0" smtClean="0">
                <a:solidFill>
                  <a:srgbClr val="0070C0"/>
                </a:solidFill>
              </a:rPr>
              <a:t>cinema, </a:t>
            </a:r>
            <a:r>
              <a:rPr lang="nl-NL" sz="1400" dirty="0">
                <a:solidFill>
                  <a:srgbClr val="0070C0"/>
                </a:solidFill>
              </a:rPr>
              <a:t>500VA 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3"/>
          <a:srcRect l="51669" t="18449" r="30532" b="14147"/>
          <a:stretch/>
        </p:blipFill>
        <p:spPr>
          <a:xfrm>
            <a:off x="611560" y="1053336"/>
            <a:ext cx="367659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7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2.6.6 </a:t>
            </a:r>
            <a:r>
              <a:rPr lang="nl-NL" dirty="0" smtClean="0">
                <a:solidFill>
                  <a:srgbClr val="0070C0"/>
                </a:solidFill>
              </a:rPr>
              <a:t>Aantal bijzonder voorzieningen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30-10-2020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9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/>
          </p:nvPr>
        </p:nvSpPr>
        <p:spPr>
          <a:xfrm>
            <a:off x="5364088" y="1484784"/>
            <a:ext cx="3672408" cy="4968552"/>
          </a:xfrm>
        </p:spPr>
        <p:txBody>
          <a:bodyPr>
            <a:noAutofit/>
          </a:bodyPr>
          <a:lstStyle/>
          <a:p>
            <a:pPr lvl="1"/>
            <a:r>
              <a:rPr lang="nl-NL" sz="1400" dirty="0">
                <a:solidFill>
                  <a:srgbClr val="0070C0"/>
                </a:solidFill>
              </a:rPr>
              <a:t>Bel installatie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Audio / Video installatie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>
                <a:solidFill>
                  <a:srgbClr val="0070C0"/>
                </a:solidFill>
              </a:rPr>
              <a:t>Communicatie installatie</a:t>
            </a:r>
          </a:p>
          <a:p>
            <a:pPr lvl="1"/>
            <a:endParaRPr lang="nl-NL" sz="1400" dirty="0">
              <a:solidFill>
                <a:srgbClr val="0070C0"/>
              </a:solidFill>
            </a:endParaRPr>
          </a:p>
          <a:p>
            <a:pPr lvl="1"/>
            <a:r>
              <a:rPr lang="nl-NL" sz="1400" dirty="0" err="1">
                <a:solidFill>
                  <a:srgbClr val="0070C0"/>
                </a:solidFill>
              </a:rPr>
              <a:t>Brandmeld</a:t>
            </a:r>
            <a:r>
              <a:rPr lang="nl-NL" sz="1400" dirty="0">
                <a:solidFill>
                  <a:srgbClr val="0070C0"/>
                </a:solidFill>
              </a:rPr>
              <a:t> installatie</a:t>
            </a:r>
            <a:endParaRPr lang="nl-NL" sz="1400" dirty="0">
              <a:solidFill>
                <a:srgbClr val="0070C0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3"/>
          <a:srcRect l="42213" t="5542" r="41100" b="29922"/>
          <a:stretch/>
        </p:blipFill>
        <p:spPr>
          <a:xfrm>
            <a:off x="611560" y="1076551"/>
            <a:ext cx="36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dac28c5f51a3360cc3ad7f094d413b0812b93b"/>
</p:tagLst>
</file>

<file path=ppt/theme/theme1.xml><?xml version="1.0" encoding="utf-8"?>
<a:theme xmlns:a="http://schemas.openxmlformats.org/drawingml/2006/main" name="Kantoorthema">
  <a:themeElements>
    <a:clrScheme name="davinci technologie">
      <a:dk1>
        <a:sysClr val="windowText" lastClr="000000"/>
      </a:dk1>
      <a:lt1>
        <a:sysClr val="window" lastClr="FFFFFF"/>
      </a:lt1>
      <a:dk2>
        <a:srgbClr val="8FCEA5"/>
      </a:dk2>
      <a:lt2>
        <a:srgbClr val="39BBA0"/>
      </a:lt2>
      <a:accent1>
        <a:srgbClr val="11597D"/>
      </a:accent1>
      <a:accent2>
        <a:srgbClr val="3991B0"/>
      </a:accent2>
      <a:accent3>
        <a:srgbClr val="E4C1D9"/>
      </a:accent3>
      <a:accent4>
        <a:srgbClr val="39BBA0"/>
      </a:accent4>
      <a:accent5>
        <a:srgbClr val="39BBA0"/>
      </a:accent5>
      <a:accent6>
        <a:srgbClr val="00B29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8137</TotalTime>
  <Words>457</Words>
  <Application>Microsoft Office PowerPoint</Application>
  <PresentationFormat>Diavoorstelling (4:3)</PresentationFormat>
  <Paragraphs>244</Paragraphs>
  <Slides>12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5" baseType="lpstr">
      <vt:lpstr>Arial</vt:lpstr>
      <vt:lpstr>Calibri</vt:lpstr>
      <vt:lpstr>Kantoorthema</vt:lpstr>
      <vt:lpstr>Ontwerpen (Huisinstallatie) H2.6 Huisinstallatie groepenkast 3f</vt:lpstr>
      <vt:lpstr>Leerdoelen</vt:lpstr>
      <vt:lpstr>Inhoudsopgave</vt:lpstr>
      <vt:lpstr>2.6.1 Inleiding</vt:lpstr>
      <vt:lpstr>2.6.2 Oppervlaktes van de ruimtes</vt:lpstr>
      <vt:lpstr>2.6.3 Aantal verlichtingspunten</vt:lpstr>
      <vt:lpstr>2.6.4 Aantal WCD’s</vt:lpstr>
      <vt:lpstr>2.6.5 Aantal toestellen</vt:lpstr>
      <vt:lpstr>2.6.6 Aantal bijzonder voorzieningen</vt:lpstr>
      <vt:lpstr>2.6.7 Indeling eindgroepen</vt:lpstr>
      <vt:lpstr>2.6.8 Indeling meterkast</vt:lpstr>
      <vt:lpstr>2.6.9 Verwerking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 Vinci College</dc:title>
  <dc:creator>www.de-presentatie-architect.nl</dc:creator>
  <cp:lastModifiedBy>Peter van der Linden</cp:lastModifiedBy>
  <cp:revision>442</cp:revision>
  <dcterms:created xsi:type="dcterms:W3CDTF">2013-07-30T14:35:54Z</dcterms:created>
  <dcterms:modified xsi:type="dcterms:W3CDTF">2020-10-30T12:20:02Z</dcterms:modified>
</cp:coreProperties>
</file>