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70" r:id="rId2"/>
    <p:sldId id="274" r:id="rId3"/>
    <p:sldId id="272" r:id="rId4"/>
    <p:sldId id="312" r:id="rId5"/>
    <p:sldId id="286" r:id="rId6"/>
    <p:sldId id="283" r:id="rId7"/>
    <p:sldId id="284" r:id="rId8"/>
    <p:sldId id="287" r:id="rId9"/>
    <p:sldId id="330" r:id="rId10"/>
    <p:sldId id="318" r:id="rId11"/>
    <p:sldId id="289" r:id="rId12"/>
    <p:sldId id="331" r:id="rId13"/>
    <p:sldId id="288" r:id="rId14"/>
    <p:sldId id="290" r:id="rId15"/>
    <p:sldId id="325" r:id="rId16"/>
    <p:sldId id="326" r:id="rId17"/>
    <p:sldId id="327" r:id="rId18"/>
    <p:sldId id="291" r:id="rId19"/>
    <p:sldId id="332" r:id="rId20"/>
    <p:sldId id="333" r:id="rId21"/>
    <p:sldId id="328" r:id="rId22"/>
    <p:sldId id="277" r:id="rId23"/>
  </p:sldIdLst>
  <p:sldSz cx="9144000" cy="6858000" type="screen4x3"/>
  <p:notesSz cx="6858000" cy="9144000"/>
  <p:custDataLst>
    <p:tags r:id="rId25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92B1"/>
    <a:srgbClr val="3991B0"/>
    <a:srgbClr val="E7EAEC"/>
    <a:srgbClr val="E4C1D9"/>
    <a:srgbClr val="CCD1D7"/>
    <a:srgbClr val="12577A"/>
    <a:srgbClr val="0B4069"/>
    <a:srgbClr val="5C7887"/>
    <a:srgbClr val="11597D"/>
    <a:srgbClr val="D258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60"/>
  </p:normalViewPr>
  <p:slideViewPr>
    <p:cSldViewPr showGuides="1">
      <p:cViewPr varScale="1">
        <p:scale>
          <a:sx n="83" d="100"/>
          <a:sy n="83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8AA12-E57E-4997-B7FB-8B27A19EC910}" type="datetimeFigureOut">
              <a:rPr lang="nl-NL" smtClean="0"/>
              <a:t>16-3-2021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174C5-BC08-4224-A40A-22F00B49D6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1670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5864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0658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7455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9131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1204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3655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5535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1260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2808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3731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053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2903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0337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079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9018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8402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5982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9247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927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anima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val 8"/>
          <p:cNvSpPr>
            <a:spLocks noChangeArrowheads="1"/>
          </p:cNvSpPr>
          <p:nvPr userDrawn="1"/>
        </p:nvSpPr>
        <p:spPr bwMode="auto">
          <a:xfrm>
            <a:off x="1547664" y="2362198"/>
            <a:ext cx="1996836" cy="1996836"/>
          </a:xfrm>
          <a:prstGeom prst="ellipse">
            <a:avLst/>
          </a:prstGeom>
          <a:solidFill>
            <a:srgbClr val="E4C1D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/>
          </a:p>
        </p:txBody>
      </p:sp>
      <p:sp>
        <p:nvSpPr>
          <p:cNvPr id="70" name="Oval 8"/>
          <p:cNvSpPr>
            <a:spLocks noChangeArrowheads="1"/>
          </p:cNvSpPr>
          <p:nvPr userDrawn="1"/>
        </p:nvSpPr>
        <p:spPr bwMode="auto">
          <a:xfrm>
            <a:off x="1740722" y="2455683"/>
            <a:ext cx="2020082" cy="2020584"/>
          </a:xfrm>
          <a:prstGeom prst="ellipse">
            <a:avLst/>
          </a:prstGeom>
          <a:solidFill>
            <a:srgbClr val="3991B0">
              <a:alpha val="9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3" name="Oval 8"/>
          <p:cNvSpPr>
            <a:spLocks noChangeAspect="1" noChangeArrowheads="1"/>
          </p:cNvSpPr>
          <p:nvPr userDrawn="1"/>
        </p:nvSpPr>
        <p:spPr bwMode="auto">
          <a:xfrm>
            <a:off x="2014851" y="2435652"/>
            <a:ext cx="1849467" cy="1849927"/>
          </a:xfrm>
          <a:prstGeom prst="ellipse">
            <a:avLst/>
          </a:prstGeom>
          <a:solidFill>
            <a:srgbClr val="12577A">
              <a:alpha val="9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62198"/>
            <a:ext cx="4754890" cy="21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1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0.76337 -0.55649 " pathEditMode="relative" rAng="0" ptsTypes="AA">
                                      <p:cBhvr>
                                        <p:cTn id="20" dur="275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60" y="-2782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6 L 0.79184 0.56342 " pathEditMode="relative" rAng="0" ptsTypes="AA">
                                      <p:cBhvr>
                                        <p:cTn id="22" dur="275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3" y="2817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07407E-6 L -0.39427 -0.60532 " pathEditMode="relative" rAng="0" ptsTypes="AA">
                                      <p:cBhvr>
                                        <p:cTn id="24" dur="275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22" y="-3027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3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3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3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74" grpId="2" animBg="1"/>
      <p:bldP spid="74" grpId="3" animBg="1"/>
      <p:bldP spid="70" grpId="0" animBg="1"/>
      <p:bldP spid="70" grpId="1" animBg="1"/>
      <p:bldP spid="70" grpId="2" animBg="1"/>
      <p:bldP spid="70" grpId="3" animBg="1"/>
      <p:bldP spid="73" grpId="0" animBg="1"/>
      <p:bldP spid="73" grpId="1" animBg="1"/>
      <p:bldP spid="73" grpId="2" animBg="1"/>
      <p:bldP spid="73" grpId="3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pic>
        <p:nvPicPr>
          <p:cNvPr id="28" name="Afbeelding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62198"/>
            <a:ext cx="4754890" cy="21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071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dia wit logo met cirk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4" y="234056"/>
            <a:ext cx="8876306" cy="662394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1369691"/>
            <a:ext cx="7715200" cy="864096"/>
          </a:xfrm>
        </p:spPr>
        <p:txBody>
          <a:bodyPr anchor="b">
            <a:noAutofit/>
          </a:bodyPr>
          <a:lstStyle>
            <a:lvl1pPr algn="l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71600" y="2348880"/>
            <a:ext cx="7715200" cy="377728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177800" indent="-177800">
              <a:buFont typeface="Arial" panose="020B0604020202020204" pitchFamily="34" charset="0"/>
              <a:buChar char="•"/>
              <a:defRPr sz="2000"/>
            </a:lvl2pPr>
            <a:lvl3pPr marL="355600" indent="-177800">
              <a:defRPr sz="2000"/>
            </a:lvl3pPr>
            <a:lvl4pPr marL="449263" indent="-177800">
              <a:defRPr sz="2000"/>
            </a:lvl4pPr>
            <a:lvl5pPr marL="627063" indent="-177800">
              <a:defRPr sz="2000"/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35B1-18DD-462C-A949-BABAC1961E4A}" type="datetime1">
              <a:rPr lang="nl-NL" smtClean="0"/>
              <a:t>16-3-2021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Davinci College Middenkader Engineering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6DDE-0033-49FF-BBC5-0D5ABC2DA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290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dia wit met cirk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694" y="4437112"/>
            <a:ext cx="8876306" cy="242088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1369691"/>
            <a:ext cx="7715200" cy="864096"/>
          </a:xfrm>
        </p:spPr>
        <p:txBody>
          <a:bodyPr anchor="b">
            <a:noAutofit/>
          </a:bodyPr>
          <a:lstStyle>
            <a:lvl1pPr algn="l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71600" y="2348880"/>
            <a:ext cx="7715200" cy="377728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177800" indent="-177800">
              <a:buFont typeface="Arial" panose="020B0604020202020204" pitchFamily="34" charset="0"/>
              <a:buChar char="•"/>
              <a:defRPr sz="2000"/>
            </a:lvl2pPr>
            <a:lvl3pPr marL="355600" indent="-177800">
              <a:defRPr sz="2000"/>
            </a:lvl3pPr>
            <a:lvl4pPr marL="449263" indent="-177800">
              <a:defRPr sz="2000"/>
            </a:lvl4pPr>
            <a:lvl5pPr marL="627063" indent="-177800">
              <a:defRPr sz="2000"/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CCF5-D45A-4A76-AF98-3A08C0AC2EA8}" type="datetime1">
              <a:rPr lang="nl-NL" smtClean="0"/>
              <a:t>16-3-2021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Davinci College Middenkader Engineering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6DDE-0033-49FF-BBC5-0D5ABC2DA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8154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2C4F7-5FD1-457D-A0A4-0EB2893B39BD}" type="datetime1">
              <a:rPr lang="nl-NL" smtClean="0"/>
              <a:t>16-3-2021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Davinci College Middenkader Engineering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A6DDE-0033-49FF-BBC5-0D5ABC2DA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278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1" r:id="rId2"/>
    <p:sldLayoutId id="2147483665" r:id="rId3"/>
    <p:sldLayoutId id="2147483667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youtu.be/V_lFTyRVIZ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emens keukenapparatuur voor laagste prijs - Keukenconcurre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4"/>
          <a:stretch/>
        </p:blipFill>
        <p:spPr bwMode="auto">
          <a:xfrm>
            <a:off x="0" y="740220"/>
            <a:ext cx="9182250" cy="611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1"/>
          <p:cNvSpPr txBox="1">
            <a:spLocks/>
          </p:cNvSpPr>
          <p:nvPr/>
        </p:nvSpPr>
        <p:spPr>
          <a:xfrm>
            <a:off x="3995936" y="3356992"/>
            <a:ext cx="2664296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300" dirty="0" smtClean="0">
                <a:solidFill>
                  <a:srgbClr val="0070C0"/>
                </a:solidFill>
              </a:rPr>
              <a:t>Technologie</a:t>
            </a:r>
          </a:p>
          <a:p>
            <a:pPr algn="l"/>
            <a:r>
              <a:rPr lang="nl-NL" sz="1600" b="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Middenkader Engineering</a:t>
            </a:r>
            <a:br>
              <a:rPr lang="nl-NL" sz="1600" b="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1600" b="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Peter van der Linden</a:t>
            </a:r>
            <a:endParaRPr lang="nl-NL" sz="1600" b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32068"/>
            <a:ext cx="9180512" cy="10800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nl-NL" sz="3200" dirty="0" smtClean="0">
                <a:solidFill>
                  <a:srgbClr val="0070C0"/>
                </a:solidFill>
              </a:rPr>
              <a:t>Ontwerpen (Huisinstallatie)</a:t>
            </a:r>
            <a:br>
              <a:rPr lang="nl-NL" sz="3200" dirty="0" smtClean="0">
                <a:solidFill>
                  <a:srgbClr val="0070C0"/>
                </a:solidFill>
              </a:rPr>
            </a:br>
            <a:r>
              <a:rPr lang="nl-NL" sz="3200" dirty="0" smtClean="0">
                <a:solidFill>
                  <a:srgbClr val="0070C0"/>
                </a:solidFill>
              </a:rPr>
              <a:t>H1.7 Toestellen</a:t>
            </a:r>
            <a:endParaRPr lang="nl-NL" sz="3200" dirty="0">
              <a:solidFill>
                <a:srgbClr val="0070C0"/>
              </a:solidFill>
            </a:endParaRP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330" y="2335308"/>
            <a:ext cx="2319606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5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1.7.7 Gelijktijdigheidsfactor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16-3-2021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>
                <a:solidFill>
                  <a:srgbClr val="0070C0"/>
                </a:solidFill>
              </a:rPr>
              <a:t>Toestellen tegelijk aan kunnen overbelasting geven.</a:t>
            </a:r>
          </a:p>
          <a:p>
            <a:endParaRPr lang="nl-NL" sz="1600" dirty="0">
              <a:solidFill>
                <a:srgbClr val="0070C0"/>
              </a:solidFill>
            </a:endParaRPr>
          </a:p>
          <a:p>
            <a:r>
              <a:rPr lang="nl-NL" sz="1600" dirty="0">
                <a:solidFill>
                  <a:srgbClr val="0070C0"/>
                </a:solidFill>
              </a:rPr>
              <a:t>Toestellen tegelijk aan kan dus niet.</a:t>
            </a:r>
          </a:p>
          <a:p>
            <a:endParaRPr lang="nl-NL" sz="1600" dirty="0">
              <a:solidFill>
                <a:srgbClr val="0070C0"/>
              </a:solidFill>
            </a:endParaRPr>
          </a:p>
          <a:p>
            <a:r>
              <a:rPr lang="nl-NL" sz="1600" dirty="0">
                <a:solidFill>
                  <a:srgbClr val="0070C0"/>
                </a:solidFill>
              </a:rPr>
              <a:t>Eindgroep toch correct af gezekerd.</a:t>
            </a:r>
          </a:p>
          <a:p>
            <a:endParaRPr lang="nl-NL" sz="1600" dirty="0">
              <a:solidFill>
                <a:srgbClr val="0070C0"/>
              </a:solidFill>
            </a:endParaRPr>
          </a:p>
          <a:p>
            <a:r>
              <a:rPr lang="nl-NL" sz="1600" dirty="0">
                <a:solidFill>
                  <a:srgbClr val="0070C0"/>
                </a:solidFill>
              </a:rPr>
              <a:t>Hoe groot is de kans dat toestellen tegelijk aanstaan.</a:t>
            </a:r>
          </a:p>
          <a:p>
            <a:endParaRPr lang="nl-NL" sz="1600" dirty="0">
              <a:solidFill>
                <a:srgbClr val="0070C0"/>
              </a:solidFill>
            </a:endParaRPr>
          </a:p>
          <a:p>
            <a:r>
              <a:rPr lang="nl-NL" sz="1600" dirty="0">
                <a:solidFill>
                  <a:srgbClr val="0070C0"/>
                </a:solidFill>
              </a:rPr>
              <a:t>Bestek geeft daarom een gelijktijdigheidsfactor aan.</a:t>
            </a:r>
          </a:p>
          <a:p>
            <a:endParaRPr lang="nl-NL" sz="1600" dirty="0">
              <a:solidFill>
                <a:srgbClr val="0070C0"/>
              </a:solidFill>
            </a:endParaRPr>
          </a:p>
          <a:p>
            <a:r>
              <a:rPr lang="nl-NL" sz="1600" dirty="0">
                <a:solidFill>
                  <a:srgbClr val="0070C0"/>
                </a:solidFill>
              </a:rPr>
              <a:t>Frituurpan: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rgbClr val="0070C0"/>
                </a:solidFill>
              </a:rPr>
              <a:t>Energie verbruik 1600VA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rgbClr val="0070C0"/>
                </a:solidFill>
              </a:rPr>
              <a:t>Gelijktijdigheidsfactor x0,4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rgbClr val="0070C0"/>
                </a:solidFill>
              </a:rPr>
              <a:t>Vermogen ontwerp 640VA</a:t>
            </a:r>
          </a:p>
        </p:txBody>
      </p:sp>
      <p:pic>
        <p:nvPicPr>
          <p:cNvPr id="2050" name="Picture 2" descr="Dít is waarom mannen en vrouwen beiden niet kunnen multitaske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560" y="1954444"/>
            <a:ext cx="2700000" cy="201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75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1.7.8 Eisen aan toestellen (1)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16-3-2021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Autofit/>
          </a:bodyPr>
          <a:lstStyle/>
          <a:p>
            <a:r>
              <a:rPr lang="nl-NL" sz="1600" dirty="0">
                <a:solidFill>
                  <a:srgbClr val="0070C0"/>
                </a:solidFill>
              </a:rPr>
              <a:t>Kooktoestel/fornuis: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Leiding 19mm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Drie-fase aansluiting (L1, L2, L3, N, PE)</a:t>
            </a:r>
          </a:p>
          <a:p>
            <a:pPr marL="482600" lvl="2" indent="-285750"/>
            <a:r>
              <a:rPr lang="nl-NL" sz="1600" dirty="0" err="1">
                <a:solidFill>
                  <a:srgbClr val="0070C0"/>
                </a:solidFill>
              </a:rPr>
              <a:t>Perilex</a:t>
            </a:r>
            <a:r>
              <a:rPr lang="nl-NL" sz="1600" dirty="0">
                <a:solidFill>
                  <a:srgbClr val="0070C0"/>
                </a:solidFill>
              </a:rPr>
              <a:t> aansluiting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Gas aansluiting </a:t>
            </a:r>
            <a:r>
              <a:rPr lang="nl-NL" sz="1600" dirty="0">
                <a:solidFill>
                  <a:srgbClr val="0070C0"/>
                </a:solidFill>
                <a:sym typeface="Wingdings" panose="05000000000000000000" pitchFamily="2" charset="2"/>
              </a:rPr>
              <a:t> loze leiding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  <a:sym typeface="Wingdings" panose="05000000000000000000" pitchFamily="2" charset="2"/>
              </a:rPr>
              <a:t>Geen gas aansluiting  </a:t>
            </a:r>
            <a:r>
              <a:rPr lang="nl-NL" sz="1600" dirty="0" err="1">
                <a:solidFill>
                  <a:srgbClr val="0070C0"/>
                </a:solidFill>
                <a:sym typeface="Wingdings" panose="05000000000000000000" pitchFamily="2" charset="2"/>
              </a:rPr>
              <a:t>bedrade</a:t>
            </a:r>
            <a:r>
              <a:rPr lang="nl-NL" sz="1600" dirty="0">
                <a:solidFill>
                  <a:srgbClr val="0070C0"/>
                </a:solidFill>
                <a:sym typeface="Wingdings" panose="05000000000000000000" pitchFamily="2" charset="2"/>
              </a:rPr>
              <a:t> leiding</a:t>
            </a:r>
            <a:endParaRPr lang="nl-NL" sz="1600" dirty="0">
              <a:solidFill>
                <a:srgbClr val="0070C0"/>
              </a:solidFill>
            </a:endParaRPr>
          </a:p>
          <a:p>
            <a:pPr lvl="1"/>
            <a:endParaRPr lang="nl-NL" sz="1600" dirty="0">
              <a:solidFill>
                <a:srgbClr val="0070C0"/>
              </a:solidFill>
            </a:endParaRPr>
          </a:p>
          <a:p>
            <a:r>
              <a:rPr lang="nl-NL" sz="1600" dirty="0">
                <a:solidFill>
                  <a:srgbClr val="0070C0"/>
                </a:solidFill>
              </a:rPr>
              <a:t>Inbouw apparatuur keukenmeubel: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Alle inbouw apparatuur krijgen eigen WCD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Extra WCD aansluitingen voor keuken apparatuur</a:t>
            </a:r>
          </a:p>
          <a:p>
            <a:pPr marL="482600" lvl="2" indent="-285750"/>
            <a:r>
              <a:rPr lang="nl-NL" sz="1600" dirty="0" err="1">
                <a:solidFill>
                  <a:srgbClr val="0070C0"/>
                </a:solidFill>
              </a:rPr>
              <a:t>WCD’s</a:t>
            </a:r>
            <a:r>
              <a:rPr lang="nl-NL" sz="1600" dirty="0">
                <a:solidFill>
                  <a:srgbClr val="0070C0"/>
                </a:solidFill>
              </a:rPr>
              <a:t> zijn over twee eindgroepen verdeeld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Leiding 16mm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Inbouwdoos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Montage hoogte 30cm vanaf vloer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Montage hoogte 1m vanaf vloer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Montage hoogte 2m vanaf vloer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Montage hoogte 30cm vanaf plafond</a:t>
            </a:r>
          </a:p>
        </p:txBody>
      </p:sp>
      <p:pic>
        <p:nvPicPr>
          <p:cNvPr id="7" name="Picture 2" descr="https://www.energievergelijken.nl/Images/inductie-kookplaten-300x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453" y="1502792"/>
            <a:ext cx="27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static.karwei.nl/mam/celum/celum_assets/8810556522526_8711238244334_1_51162_tif_picture_Fullsize.jpg?3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8" t="9030" r="13093" b="14962"/>
          <a:stretch/>
        </p:blipFill>
        <p:spPr bwMode="auto">
          <a:xfrm>
            <a:off x="5796136" y="3590824"/>
            <a:ext cx="1799999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97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1.7.9 Eisen aan toestellen (2)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16-3-2021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12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Autofit/>
          </a:bodyPr>
          <a:lstStyle/>
          <a:p>
            <a:r>
              <a:rPr lang="nl-NL" sz="1600" dirty="0">
                <a:solidFill>
                  <a:srgbClr val="0070C0"/>
                </a:solidFill>
              </a:rPr>
              <a:t>Warmwatervoorziening: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Leiding 19mm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Inbouwdoos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Locatie keuken, badruimte, zolder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Montage in de omgeving van het aftappunt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Gas aansluiting </a:t>
            </a:r>
            <a:r>
              <a:rPr lang="nl-NL" sz="1600" dirty="0">
                <a:solidFill>
                  <a:srgbClr val="0070C0"/>
                </a:solidFill>
                <a:sym typeface="Wingdings" panose="05000000000000000000" pitchFamily="2" charset="2"/>
              </a:rPr>
              <a:t> loze leiding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  <a:sym typeface="Wingdings" panose="05000000000000000000" pitchFamily="2" charset="2"/>
              </a:rPr>
              <a:t>Geen gas aansluiting  </a:t>
            </a:r>
            <a:r>
              <a:rPr lang="nl-NL" sz="1600" dirty="0" err="1">
                <a:solidFill>
                  <a:srgbClr val="0070C0"/>
                </a:solidFill>
                <a:sym typeface="Wingdings" panose="05000000000000000000" pitchFamily="2" charset="2"/>
              </a:rPr>
              <a:t>bedrade</a:t>
            </a:r>
            <a:r>
              <a:rPr lang="nl-NL" sz="1600" dirty="0">
                <a:solidFill>
                  <a:srgbClr val="0070C0"/>
                </a:solidFill>
                <a:sym typeface="Wingdings" panose="05000000000000000000" pitchFamily="2" charset="2"/>
              </a:rPr>
              <a:t> leiding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  <a:sym typeface="Wingdings" panose="05000000000000000000" pitchFamily="2" charset="2"/>
              </a:rPr>
              <a:t>Combi CV ketel  leiding niet vereist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  <a:sym typeface="Wingdings" panose="05000000000000000000" pitchFamily="2" charset="2"/>
              </a:rPr>
              <a:t>Stadsverwarming  leiding niet vereist</a:t>
            </a:r>
            <a:endParaRPr lang="nl-NL" sz="1600" dirty="0">
              <a:solidFill>
                <a:srgbClr val="0070C0"/>
              </a:solidFill>
            </a:endParaRPr>
          </a:p>
          <a:p>
            <a:endParaRPr lang="nl-NL" sz="1600" dirty="0">
              <a:solidFill>
                <a:srgbClr val="0070C0"/>
              </a:solidFill>
            </a:endParaRPr>
          </a:p>
          <a:p>
            <a:r>
              <a:rPr lang="nl-NL" sz="1600" dirty="0">
                <a:solidFill>
                  <a:srgbClr val="0070C0"/>
                </a:solidFill>
              </a:rPr>
              <a:t>Wasmachine: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Leiding 16mm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Inbouwdoos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Locatie badruimte, (bij)keuken, wasruimte</a:t>
            </a:r>
          </a:p>
          <a:p>
            <a:pPr marL="482600" lvl="2" indent="-285750"/>
            <a:r>
              <a:rPr lang="nl-NL" sz="1600" dirty="0" err="1">
                <a:solidFill>
                  <a:srgbClr val="0070C0"/>
                </a:solidFill>
              </a:rPr>
              <a:t>Bedrade</a:t>
            </a:r>
            <a:r>
              <a:rPr lang="nl-NL" sz="1600" dirty="0">
                <a:solidFill>
                  <a:srgbClr val="0070C0"/>
                </a:solidFill>
              </a:rPr>
              <a:t> leiding (L, N, PE)</a:t>
            </a:r>
          </a:p>
        </p:txBody>
      </p:sp>
      <p:pic>
        <p:nvPicPr>
          <p:cNvPr id="7" name="Picture 2" descr="https://s1.whbo.nl/uploads/order/704/d6f17e2dd7dc65be1072c1f023634dfac2a2592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700808"/>
            <a:ext cx="2025000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86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1.7.10 Eisen aan toestellen (3)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16-3-2021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13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>
                <a:solidFill>
                  <a:srgbClr val="0070C0"/>
                </a:solidFill>
              </a:rPr>
              <a:t>CV installatie: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Locatie cv-ruimte, bergruimte, zolder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Geen eigen aansluiting vereist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WCD met beschermingscontact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Montage in de omgeving van het aftappunt</a:t>
            </a:r>
          </a:p>
          <a:p>
            <a:pPr marL="482600" lvl="2" indent="-285750"/>
            <a:endParaRPr lang="nl-NL" sz="1600" dirty="0">
              <a:solidFill>
                <a:srgbClr val="0070C0"/>
              </a:solidFill>
            </a:endParaRPr>
          </a:p>
          <a:p>
            <a:r>
              <a:rPr lang="nl-NL" sz="1600" dirty="0">
                <a:solidFill>
                  <a:srgbClr val="0070C0"/>
                </a:solidFill>
              </a:rPr>
              <a:t>Verwarmingstoestel: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Leiding 16mm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Inbouwdoos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Locatie badruimte</a:t>
            </a:r>
          </a:p>
          <a:p>
            <a:pPr marL="482600" lvl="2" indent="-285750"/>
            <a:r>
              <a:rPr lang="nl-NL" sz="1600" dirty="0" err="1">
                <a:solidFill>
                  <a:srgbClr val="0070C0"/>
                </a:solidFill>
              </a:rPr>
              <a:t>Bedrade</a:t>
            </a:r>
            <a:r>
              <a:rPr lang="nl-NL" sz="1600" dirty="0">
                <a:solidFill>
                  <a:srgbClr val="0070C0"/>
                </a:solidFill>
              </a:rPr>
              <a:t> leiding (L, N, PE)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Montage hoogte 2m vanaf vloer</a:t>
            </a:r>
          </a:p>
        </p:txBody>
      </p:sp>
      <p:pic>
        <p:nvPicPr>
          <p:cNvPr id="7" name="Picture 2" descr="http://www.ts24.nl/images/product_images/popup_images/7878_0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944060"/>
            <a:ext cx="2700000" cy="202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1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1.7.11 Eisen aan de badruimte (1)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16-3-2021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14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>
                <a:solidFill>
                  <a:srgbClr val="0070C0"/>
                </a:solidFill>
              </a:rPr>
              <a:t>Badkamer is een vochtige omgeving.</a:t>
            </a:r>
          </a:p>
          <a:p>
            <a:endParaRPr lang="nl-NL" sz="1600" dirty="0">
              <a:solidFill>
                <a:srgbClr val="0070C0"/>
              </a:solidFill>
            </a:endParaRPr>
          </a:p>
          <a:p>
            <a:r>
              <a:rPr lang="nl-NL" sz="1600" dirty="0">
                <a:solidFill>
                  <a:srgbClr val="0070C0"/>
                </a:solidFill>
              </a:rPr>
              <a:t>Aanraken van spanning voerende delen gevaarlijk.</a:t>
            </a:r>
          </a:p>
          <a:p>
            <a:endParaRPr lang="nl-NL" sz="1600" dirty="0">
              <a:solidFill>
                <a:srgbClr val="0070C0"/>
              </a:solidFill>
            </a:endParaRPr>
          </a:p>
          <a:p>
            <a:r>
              <a:rPr lang="nl-NL" sz="1600" dirty="0">
                <a:solidFill>
                  <a:srgbClr val="0070C0"/>
                </a:solidFill>
              </a:rPr>
              <a:t>Leidingen min. 50mm diep in wand.</a:t>
            </a:r>
          </a:p>
          <a:p>
            <a:endParaRPr lang="nl-NL" sz="1600" dirty="0">
              <a:solidFill>
                <a:srgbClr val="0070C0"/>
              </a:solidFill>
            </a:endParaRPr>
          </a:p>
          <a:p>
            <a:r>
              <a:rPr lang="nl-NL" sz="1600" dirty="0">
                <a:solidFill>
                  <a:srgbClr val="0070C0"/>
                </a:solidFill>
              </a:rPr>
              <a:t>De badruimte wordt verdeeld in 4 </a:t>
            </a:r>
            <a:r>
              <a:rPr lang="nl-NL" sz="1600" dirty="0" err="1">
                <a:solidFill>
                  <a:srgbClr val="0070C0"/>
                </a:solidFill>
              </a:rPr>
              <a:t>zone’s</a:t>
            </a:r>
            <a:r>
              <a:rPr lang="nl-NL" sz="1600" dirty="0">
                <a:solidFill>
                  <a:srgbClr val="0070C0"/>
                </a:solidFill>
              </a:rPr>
              <a:t>:</a:t>
            </a:r>
          </a:p>
          <a:p>
            <a:r>
              <a:rPr lang="nl-NL" sz="1600" dirty="0">
                <a:solidFill>
                  <a:srgbClr val="0070C0"/>
                </a:solidFill>
              </a:rPr>
              <a:t>Zone 0</a:t>
            </a:r>
          </a:p>
          <a:p>
            <a:r>
              <a:rPr lang="nl-NL" sz="1600" dirty="0">
                <a:solidFill>
                  <a:srgbClr val="0070C0"/>
                </a:solidFill>
              </a:rPr>
              <a:t>Zone 1</a:t>
            </a:r>
          </a:p>
          <a:p>
            <a:r>
              <a:rPr lang="nl-NL" sz="1600" dirty="0">
                <a:solidFill>
                  <a:srgbClr val="0070C0"/>
                </a:solidFill>
              </a:rPr>
              <a:t>Zone 2</a:t>
            </a:r>
          </a:p>
          <a:p>
            <a:r>
              <a:rPr lang="nl-NL" sz="1600" dirty="0">
                <a:solidFill>
                  <a:srgbClr val="0070C0"/>
                </a:solidFill>
              </a:rPr>
              <a:t>Zone 3</a:t>
            </a:r>
          </a:p>
        </p:txBody>
      </p:sp>
      <p:pic>
        <p:nvPicPr>
          <p:cNvPr id="8" name="Picture 2" descr="http://ledworld.nl/media/ip-zones-badkam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891" y="1432245"/>
            <a:ext cx="3600000" cy="248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99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1.7.12 </a:t>
            </a:r>
            <a:r>
              <a:rPr lang="nl-NL" dirty="0">
                <a:solidFill>
                  <a:srgbClr val="0070C0"/>
                </a:solidFill>
              </a:rPr>
              <a:t>Eisen aan de badruimte </a:t>
            </a:r>
            <a:r>
              <a:rPr lang="nl-NL" dirty="0" smtClean="0">
                <a:solidFill>
                  <a:srgbClr val="0070C0"/>
                </a:solidFill>
              </a:rPr>
              <a:t>(2)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16-3-2021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15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Autofit/>
          </a:bodyPr>
          <a:lstStyle/>
          <a:p>
            <a:r>
              <a:rPr lang="nl-NL" sz="1600" dirty="0">
                <a:solidFill>
                  <a:srgbClr val="0070C0"/>
                </a:solidFill>
              </a:rPr>
              <a:t>Zone 0: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In badkuip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Op douchebak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Vaste toestellen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Vaste leidingen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Badkuip ontwerp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12VAC </a:t>
            </a:r>
            <a:r>
              <a:rPr lang="nl-NL" sz="1600" dirty="0" smtClean="0">
                <a:solidFill>
                  <a:srgbClr val="0070C0"/>
                </a:solidFill>
              </a:rPr>
              <a:t>SELV-keten (</a:t>
            </a:r>
            <a:r>
              <a:rPr lang="nl-NL" sz="1600" b="1" i="1" dirty="0" smtClean="0">
                <a:solidFill>
                  <a:srgbClr val="0070C0"/>
                </a:solidFill>
              </a:rPr>
              <a:t>S</a:t>
            </a:r>
            <a:r>
              <a:rPr lang="nl-NL" sz="1600" i="1" dirty="0" smtClean="0">
                <a:solidFill>
                  <a:srgbClr val="0070C0"/>
                </a:solidFill>
              </a:rPr>
              <a:t>afety </a:t>
            </a:r>
            <a:r>
              <a:rPr lang="nl-NL" sz="1600" b="1" i="1" dirty="0">
                <a:solidFill>
                  <a:srgbClr val="0070C0"/>
                </a:solidFill>
              </a:rPr>
              <a:t>E</a:t>
            </a:r>
            <a:r>
              <a:rPr lang="nl-NL" sz="1600" i="1" dirty="0">
                <a:solidFill>
                  <a:srgbClr val="0070C0"/>
                </a:solidFill>
              </a:rPr>
              <a:t>xtra </a:t>
            </a:r>
            <a:r>
              <a:rPr lang="nl-NL" sz="1600" b="1" i="1" dirty="0">
                <a:solidFill>
                  <a:srgbClr val="0070C0"/>
                </a:solidFill>
              </a:rPr>
              <a:t>L</a:t>
            </a:r>
            <a:r>
              <a:rPr lang="nl-NL" sz="1600" i="1" dirty="0">
                <a:solidFill>
                  <a:srgbClr val="0070C0"/>
                </a:solidFill>
              </a:rPr>
              <a:t>ow </a:t>
            </a:r>
            <a:r>
              <a:rPr lang="nl-NL" sz="1600" b="1" i="1" dirty="0" smtClean="0">
                <a:solidFill>
                  <a:srgbClr val="0070C0"/>
                </a:solidFill>
              </a:rPr>
              <a:t>V</a:t>
            </a:r>
            <a:r>
              <a:rPr lang="nl-NL" sz="1600" i="1" dirty="0" smtClean="0">
                <a:solidFill>
                  <a:srgbClr val="0070C0"/>
                </a:solidFill>
              </a:rPr>
              <a:t>oltage)</a:t>
            </a:r>
            <a:endParaRPr lang="nl-NL" sz="1600" i="1" dirty="0">
              <a:solidFill>
                <a:srgbClr val="0070C0"/>
              </a:solidFill>
            </a:endParaRP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IP-classificatie 67&amp;68</a:t>
            </a:r>
          </a:p>
          <a:p>
            <a:endParaRPr lang="nl-NL" sz="1600" dirty="0">
              <a:solidFill>
                <a:srgbClr val="0070C0"/>
              </a:solidFill>
            </a:endParaRPr>
          </a:p>
          <a:p>
            <a:r>
              <a:rPr lang="nl-NL" sz="1600" dirty="0">
                <a:solidFill>
                  <a:srgbClr val="0070C0"/>
                </a:solidFill>
              </a:rPr>
              <a:t>Zone 1: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Boven badkuip 225cm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Boven douchebak 225cm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Vaste toestellen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Vaste leidingen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Badkuip ontwerp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Uitzondering warmwatertoestel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IP-classificatie 65</a:t>
            </a:r>
          </a:p>
        </p:txBody>
      </p:sp>
      <p:pic>
        <p:nvPicPr>
          <p:cNvPr id="8" name="Picture 2" descr="http://ledworld.nl/media/ip-zones-badkam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891" y="1432245"/>
            <a:ext cx="3600000" cy="248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51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1.7.13 </a:t>
            </a:r>
            <a:r>
              <a:rPr lang="nl-NL" dirty="0">
                <a:solidFill>
                  <a:srgbClr val="0070C0"/>
                </a:solidFill>
              </a:rPr>
              <a:t>Eisen aan de badruimte </a:t>
            </a:r>
            <a:r>
              <a:rPr lang="nl-NL" dirty="0" smtClean="0">
                <a:solidFill>
                  <a:srgbClr val="0070C0"/>
                </a:solidFill>
              </a:rPr>
              <a:t>(3)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16-3-2021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16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Autofit/>
          </a:bodyPr>
          <a:lstStyle/>
          <a:p>
            <a:r>
              <a:rPr lang="nl-NL" sz="1600" dirty="0">
                <a:solidFill>
                  <a:srgbClr val="0070C0"/>
                </a:solidFill>
              </a:rPr>
              <a:t>Zone 2: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Boven badkuip 225-300cm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Boven douchebak 225-300cm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Naast badkuip 60cm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Naast douchebak 60cm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Vaste toestellen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Vaste leidingen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Badkuip ontwerp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Uitzondering warmwatertoestel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Uitzondering </a:t>
            </a:r>
            <a:r>
              <a:rPr lang="nl-NL" sz="1600" dirty="0" err="1">
                <a:solidFill>
                  <a:srgbClr val="0070C0"/>
                </a:solidFill>
              </a:rPr>
              <a:t>TL-armatuur</a:t>
            </a:r>
            <a:endParaRPr lang="nl-NL" sz="1600" dirty="0">
              <a:solidFill>
                <a:srgbClr val="0070C0"/>
              </a:solidFill>
            </a:endParaRP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IP-classificatie 43&amp;45</a:t>
            </a:r>
          </a:p>
          <a:p>
            <a:endParaRPr lang="nl-NL" sz="1600" dirty="0">
              <a:solidFill>
                <a:srgbClr val="0070C0"/>
              </a:solidFill>
            </a:endParaRPr>
          </a:p>
          <a:p>
            <a:endParaRPr lang="nl-NL" sz="1600" dirty="0">
              <a:solidFill>
                <a:srgbClr val="0070C0"/>
              </a:solidFill>
            </a:endParaRPr>
          </a:p>
          <a:p>
            <a:r>
              <a:rPr lang="nl-NL" sz="1600" dirty="0">
                <a:solidFill>
                  <a:srgbClr val="0070C0"/>
                </a:solidFill>
              </a:rPr>
              <a:t>Zone 3 (gewone ruimte):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Aarding PE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IP-classificatie 20</a:t>
            </a:r>
          </a:p>
        </p:txBody>
      </p:sp>
      <p:pic>
        <p:nvPicPr>
          <p:cNvPr id="8" name="Picture 2" descr="http://ledworld.nl/media/ip-zones-badkam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891" y="1432245"/>
            <a:ext cx="3600000" cy="248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19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1.7.14 </a:t>
            </a:r>
            <a:r>
              <a:rPr lang="nl-NL" dirty="0">
                <a:solidFill>
                  <a:srgbClr val="0070C0"/>
                </a:solidFill>
              </a:rPr>
              <a:t>Eisen aan de badruimte </a:t>
            </a:r>
            <a:r>
              <a:rPr lang="nl-NL" dirty="0" smtClean="0">
                <a:solidFill>
                  <a:srgbClr val="0070C0"/>
                </a:solidFill>
              </a:rPr>
              <a:t>(4)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16-3-2021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17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 lnSpcReduction="10000"/>
          </a:bodyPr>
          <a:lstStyle/>
          <a:p>
            <a:r>
              <a:rPr lang="nl-NL" sz="1600" dirty="0">
                <a:solidFill>
                  <a:srgbClr val="0070C0"/>
                </a:solidFill>
              </a:rPr>
              <a:t>Potentiaalspanning</a:t>
            </a:r>
          </a:p>
          <a:p>
            <a:endParaRPr lang="nl-NL" sz="1600" dirty="0">
              <a:solidFill>
                <a:srgbClr val="0070C0"/>
              </a:solidFill>
            </a:endParaRPr>
          </a:p>
          <a:p>
            <a:r>
              <a:rPr lang="nl-NL" sz="1600" dirty="0">
                <a:solidFill>
                  <a:srgbClr val="0070C0"/>
                </a:solidFill>
              </a:rPr>
              <a:t>Potentiaalspanning vereffenen</a:t>
            </a:r>
          </a:p>
          <a:p>
            <a:endParaRPr lang="nl-NL" sz="1600" dirty="0">
              <a:solidFill>
                <a:srgbClr val="0070C0"/>
              </a:solidFill>
            </a:endParaRPr>
          </a:p>
          <a:p>
            <a:r>
              <a:rPr lang="nl-NL" sz="1600" dirty="0">
                <a:solidFill>
                  <a:srgbClr val="0070C0"/>
                </a:solidFill>
              </a:rPr>
              <a:t>Leidingen koppelen</a:t>
            </a:r>
          </a:p>
          <a:p>
            <a:endParaRPr lang="nl-NL" sz="1600" dirty="0">
              <a:solidFill>
                <a:srgbClr val="0070C0"/>
              </a:solidFill>
            </a:endParaRPr>
          </a:p>
          <a:p>
            <a:r>
              <a:rPr lang="nl-NL" sz="1600" dirty="0">
                <a:solidFill>
                  <a:srgbClr val="0070C0"/>
                </a:solidFill>
              </a:rPr>
              <a:t>Blanke koperen leiding 4mm²</a:t>
            </a:r>
          </a:p>
          <a:p>
            <a:endParaRPr lang="nl-NL" sz="1600" dirty="0">
              <a:solidFill>
                <a:srgbClr val="0070C0"/>
              </a:solidFill>
            </a:endParaRPr>
          </a:p>
          <a:p>
            <a:r>
              <a:rPr lang="nl-NL" sz="1600" dirty="0">
                <a:solidFill>
                  <a:srgbClr val="0070C0"/>
                </a:solidFill>
              </a:rPr>
              <a:t>Centraal aardpunt: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rgbClr val="0070C0"/>
                </a:solidFill>
              </a:rPr>
              <a:t>Verlichting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rgbClr val="0070C0"/>
                </a:solidFill>
              </a:rPr>
              <a:t>Warmwatertoestel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rgbClr val="0070C0"/>
                </a:solidFill>
              </a:rPr>
              <a:t>Wasmachine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rgbClr val="0070C0"/>
                </a:solidFill>
              </a:rPr>
              <a:t>Droger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rgbClr val="0070C0"/>
                </a:solidFill>
              </a:rPr>
              <a:t>Badkamerkachel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rgbClr val="0070C0"/>
                </a:solidFill>
              </a:rPr>
              <a:t>Metalen badkuip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rgbClr val="0070C0"/>
                </a:solidFill>
              </a:rPr>
              <a:t>Radiator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rgbClr val="0070C0"/>
                </a:solidFill>
              </a:rPr>
              <a:t>Waterleiding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rgbClr val="0070C0"/>
                </a:solidFill>
              </a:rPr>
              <a:t>Vloerwapening</a:t>
            </a:r>
          </a:p>
        </p:txBody>
      </p:sp>
      <p:pic>
        <p:nvPicPr>
          <p:cNvPr id="7" name="Picture 2" descr="http://www.klusidee.nl/Forum/afb/topic07411/vereffening-badkamer.gif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011" y="1916832"/>
            <a:ext cx="3600000" cy="260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94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1.7.15 Ontwerp groepen indeling (1)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16-3-2021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18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Voorbeeld: X=30x / E=12x 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Toestellen: 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 3100VA / DR 2600VA / CV 250VA / OV 1600VA </a:t>
            </a: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Eindgroep: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16A (3680VA)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Aansluiting: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1-fase  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706757"/>
              </p:ext>
            </p:extLst>
          </p:nvPr>
        </p:nvGraphicFramePr>
        <p:xfrm>
          <a:off x="611560" y="2812504"/>
          <a:ext cx="7200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Groep</a:t>
                      </a:r>
                      <a:endParaRPr lang="nl-NL" sz="11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Vermogens in VA</a:t>
                      </a:r>
                    </a:p>
                    <a:p>
                      <a:pPr algn="l"/>
                      <a:r>
                        <a:rPr lang="nl-NL" sz="1100" dirty="0" smtClean="0"/>
                        <a:t>    </a:t>
                      </a:r>
                    </a:p>
                    <a:p>
                      <a:pPr algn="l"/>
                      <a:endParaRPr lang="nl-NL" sz="1100" dirty="0" smtClean="0"/>
                    </a:p>
                    <a:p>
                      <a:pPr algn="l"/>
                      <a:r>
                        <a:rPr lang="nl-NL" sz="1100" dirty="0" smtClean="0"/>
                        <a:t>         200                      60                                                      L1                       L2                         L3</a:t>
                      </a:r>
                      <a:endParaRPr lang="nl-NL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1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8x</a:t>
                      </a:r>
                      <a:r>
                        <a:rPr lang="nl-NL" sz="1100" baseline="0" dirty="0" smtClean="0"/>
                        <a:t>  = 18</a:t>
                      </a:r>
                      <a:r>
                        <a:rPr lang="nl-NL" sz="1100" dirty="0" smtClean="0"/>
                        <a:t>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5 = 300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 smtClean="0"/>
                        <a:t>CV = 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2350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2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10x</a:t>
                      </a:r>
                      <a:r>
                        <a:rPr lang="nl-NL" sz="1100" baseline="0" dirty="0" smtClean="0"/>
                        <a:t>  = </a:t>
                      </a:r>
                      <a:r>
                        <a:rPr lang="nl-NL" sz="1100" dirty="0" smtClean="0"/>
                        <a:t>2000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4 = 240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2240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3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12x</a:t>
                      </a:r>
                      <a:r>
                        <a:rPr lang="nl-NL" sz="1100" baseline="0" dirty="0" smtClean="0"/>
                        <a:t>  = </a:t>
                      </a:r>
                      <a:r>
                        <a:rPr lang="nl-NL" sz="1100" dirty="0" smtClean="0"/>
                        <a:t>2400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3 = 180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2580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4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WS = 3100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3100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5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DR = 2600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2600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6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OV = 1600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1600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9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10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11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12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41179" y="2895280"/>
            <a:ext cx="450000" cy="385714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6200000" flipH="1">
            <a:off x="2633417" y="2789768"/>
            <a:ext cx="450000" cy="596739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25655" y="2949309"/>
            <a:ext cx="720000" cy="36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4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1.7.16 Ontwerp groepen indeling (2)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16-3-2021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19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712968" cy="4968552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Voorbeeld: X=30x / E=12x 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Toestellen WS 3100VA / DR 2600VA / CV 250VA / OV 1600VA / KP 9000VA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Eindgroep: 16A (3680VA)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Aansluiting: 3-fase  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16167"/>
              </p:ext>
            </p:extLst>
          </p:nvPr>
        </p:nvGraphicFramePr>
        <p:xfrm>
          <a:off x="611560" y="2812504"/>
          <a:ext cx="7200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Groep</a:t>
                      </a:r>
                      <a:endParaRPr lang="nl-NL" sz="11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Vermogens in VA</a:t>
                      </a:r>
                    </a:p>
                    <a:p>
                      <a:pPr algn="l"/>
                      <a:r>
                        <a:rPr lang="nl-NL" sz="1100" dirty="0" smtClean="0"/>
                        <a:t>    </a:t>
                      </a:r>
                    </a:p>
                    <a:p>
                      <a:pPr algn="l"/>
                      <a:endParaRPr lang="nl-NL" sz="1100" dirty="0" smtClean="0"/>
                    </a:p>
                    <a:p>
                      <a:pPr algn="l"/>
                      <a:r>
                        <a:rPr lang="nl-NL" sz="1100" dirty="0" smtClean="0"/>
                        <a:t>         200                      60                                                      L1                       L2                         L3</a:t>
                      </a:r>
                      <a:endParaRPr lang="nl-NL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1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8x</a:t>
                      </a:r>
                      <a:r>
                        <a:rPr lang="nl-NL" sz="1100" baseline="0" dirty="0" smtClean="0"/>
                        <a:t>  = 18</a:t>
                      </a:r>
                      <a:r>
                        <a:rPr lang="nl-NL" sz="1100" dirty="0" smtClean="0"/>
                        <a:t>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5 = 300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 smtClean="0"/>
                        <a:t>CV = 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2350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2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10x</a:t>
                      </a:r>
                      <a:r>
                        <a:rPr lang="nl-NL" sz="1100" baseline="0" dirty="0" smtClean="0"/>
                        <a:t>  = </a:t>
                      </a:r>
                      <a:r>
                        <a:rPr lang="nl-NL" sz="1100" dirty="0" smtClean="0"/>
                        <a:t>2000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4 = 240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 smtClean="0"/>
                        <a:t>2240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3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12x</a:t>
                      </a:r>
                      <a:r>
                        <a:rPr lang="nl-NL" sz="1100" baseline="0" dirty="0" smtClean="0"/>
                        <a:t>  = </a:t>
                      </a:r>
                      <a:r>
                        <a:rPr lang="nl-NL" sz="1100" dirty="0" smtClean="0"/>
                        <a:t>2400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3 = 180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 smtClean="0"/>
                        <a:t>2580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4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WS = 3100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3100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5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DR = 2600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 smtClean="0"/>
                        <a:t>2600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6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OV = 1600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 smtClean="0"/>
                        <a:t>1600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9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KK = 9000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3000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3000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3000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10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11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12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41179" y="2895280"/>
            <a:ext cx="450000" cy="385714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6200000" flipH="1">
            <a:off x="2633417" y="2789768"/>
            <a:ext cx="450000" cy="596739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25655" y="2949309"/>
            <a:ext cx="720000" cy="36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4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Leerdoelen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208912" cy="377728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 ben instaat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 richtlijnen van de keuken uit te leggen.</a:t>
            </a:r>
          </a:p>
          <a:p>
            <a:pPr marL="342900" indent="-342900">
              <a:buAutoNum type="arabicPeriod"/>
            </a:pPr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 ben instaat om de richtlijnen van de badkamer uit te leggen.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 ben instaat om de verschillende </a:t>
            </a:r>
            <a:r>
              <a:rPr lang="nl-NL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toetstellen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 benoemen.</a:t>
            </a:r>
          </a:p>
          <a:p>
            <a:pPr marL="342900" indent="-342900">
              <a:buAutoNum type="arabicPeriod"/>
            </a:pP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 ben instaat om de groepen indeling te berekenen.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16-3-2021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2</a:t>
            </a:fld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2050" name="Picture 2" descr="Afbeeldingsresultaat voor leerdoel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655667"/>
            <a:ext cx="1800000" cy="196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74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1.7.17 Ontwerp groepen indeling (3)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16-3-2021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Voorbeeld: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Woning X=20x 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E= 8x    //    Keuken X = 8x / E = 2x 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Toestellen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VW 2600VA 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 1800VA 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WK 1900VA 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 1200VA / OV 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1600VA /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KK 300VA 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Eindgroep: 16A (3680VA)</a:t>
            </a: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Aansluiting: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1-fase  			</a:t>
            </a:r>
            <a:r>
              <a:rPr lang="nl-NL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Gelijktijdigheidsfactor 0,4x</a:t>
            </a:r>
            <a:endParaRPr lang="nl-NL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993677"/>
              </p:ext>
            </p:extLst>
          </p:nvPr>
        </p:nvGraphicFramePr>
        <p:xfrm>
          <a:off x="611560" y="2812504"/>
          <a:ext cx="7200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Groep</a:t>
                      </a:r>
                      <a:endParaRPr lang="nl-NL" sz="11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Vermogens in VA</a:t>
                      </a:r>
                    </a:p>
                    <a:p>
                      <a:pPr algn="l"/>
                      <a:r>
                        <a:rPr lang="nl-NL" sz="1100" dirty="0" smtClean="0"/>
                        <a:t>    </a:t>
                      </a:r>
                    </a:p>
                    <a:p>
                      <a:pPr algn="l"/>
                      <a:endParaRPr lang="nl-NL" sz="1100" dirty="0" smtClean="0"/>
                    </a:p>
                    <a:p>
                      <a:pPr algn="l"/>
                      <a:r>
                        <a:rPr lang="nl-NL" sz="1100" dirty="0" smtClean="0"/>
                        <a:t>         200                      60                                                      L1                       L2                         L3</a:t>
                      </a:r>
                      <a:endParaRPr lang="nl-NL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1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>
                          <a:latin typeface="+mj-lt"/>
                        </a:rPr>
                        <a:t>4x</a:t>
                      </a:r>
                      <a:r>
                        <a:rPr lang="nl-NL" sz="1100" baseline="0" dirty="0" smtClean="0">
                          <a:latin typeface="+mj-lt"/>
                        </a:rPr>
                        <a:t>  = 8</a:t>
                      </a:r>
                      <a:r>
                        <a:rPr lang="nl-NL" sz="1100" dirty="0" smtClean="0">
                          <a:latin typeface="+mj-lt"/>
                        </a:rPr>
                        <a:t>00</a:t>
                      </a:r>
                      <a:endParaRPr lang="nl-NL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>
                          <a:latin typeface="+mj-lt"/>
                        </a:rPr>
                        <a:t>1 = 60</a:t>
                      </a:r>
                      <a:endParaRPr lang="nl-NL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 smtClean="0">
                          <a:latin typeface="+mj-lt"/>
                        </a:rPr>
                        <a:t>WK = </a:t>
                      </a:r>
                      <a:r>
                        <a:rPr lang="nl-NL" sz="11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760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KK = </a:t>
                      </a:r>
                      <a:r>
                        <a:rPr lang="nl-NL" sz="11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>
                          <a:latin typeface="+mj-lt"/>
                        </a:rPr>
                        <a:t>1740</a:t>
                      </a:r>
                      <a:endParaRPr lang="nl-NL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2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>
                          <a:latin typeface="+mj-lt"/>
                        </a:rPr>
                        <a:t>4x</a:t>
                      </a:r>
                      <a:r>
                        <a:rPr lang="nl-NL" sz="1100" baseline="0" dirty="0" smtClean="0">
                          <a:latin typeface="+mj-lt"/>
                        </a:rPr>
                        <a:t>  = 8</a:t>
                      </a:r>
                      <a:r>
                        <a:rPr lang="nl-NL" sz="1100" dirty="0" smtClean="0">
                          <a:latin typeface="+mj-lt"/>
                        </a:rPr>
                        <a:t>00</a:t>
                      </a:r>
                      <a:endParaRPr lang="nl-NL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>
                          <a:latin typeface="+mj-lt"/>
                        </a:rPr>
                        <a:t>1 = 60</a:t>
                      </a:r>
                      <a:endParaRPr lang="nl-NL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 smtClean="0">
                          <a:latin typeface="+mj-lt"/>
                        </a:rPr>
                        <a:t>OV = </a:t>
                      </a:r>
                      <a:r>
                        <a:rPr lang="nl-NL" sz="11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640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KA = </a:t>
                      </a:r>
                      <a:r>
                        <a:rPr lang="nl-NL" sz="11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>
                          <a:latin typeface="+mj-lt"/>
                        </a:rPr>
                        <a:t>1980</a:t>
                      </a:r>
                      <a:endParaRPr lang="nl-NL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824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3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>
                          <a:latin typeface="+mj-lt"/>
                        </a:rPr>
                        <a:t>8x</a:t>
                      </a:r>
                      <a:r>
                        <a:rPr lang="nl-NL" sz="1100" baseline="0" dirty="0" smtClean="0">
                          <a:latin typeface="+mj-lt"/>
                        </a:rPr>
                        <a:t>  = 16</a:t>
                      </a:r>
                      <a:r>
                        <a:rPr lang="nl-NL" sz="1100" dirty="0" smtClean="0">
                          <a:latin typeface="+mj-lt"/>
                        </a:rPr>
                        <a:t>00</a:t>
                      </a:r>
                      <a:endParaRPr lang="nl-NL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>
                          <a:latin typeface="+mj-lt"/>
                        </a:rPr>
                        <a:t>4 = 240</a:t>
                      </a:r>
                      <a:endParaRPr lang="nl-NL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</a:t>
                      </a:r>
                      <a:r>
                        <a:rPr lang="nl-NL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= </a:t>
                      </a:r>
                      <a:r>
                        <a:rPr lang="nl-NL" sz="11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720</a:t>
                      </a:r>
                      <a:endParaRPr lang="nl-NL" sz="11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nl-NL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>
                          <a:latin typeface="+mj-lt"/>
                        </a:rPr>
                        <a:t>2560</a:t>
                      </a:r>
                      <a:endParaRPr lang="nl-NL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4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>
                          <a:latin typeface="+mj-lt"/>
                        </a:rPr>
                        <a:t>12x</a:t>
                      </a:r>
                      <a:r>
                        <a:rPr lang="nl-NL" sz="1100" baseline="0" dirty="0" smtClean="0">
                          <a:latin typeface="+mj-lt"/>
                        </a:rPr>
                        <a:t>  = </a:t>
                      </a:r>
                      <a:r>
                        <a:rPr lang="nl-NL" sz="1100" dirty="0" smtClean="0">
                          <a:latin typeface="+mj-lt"/>
                        </a:rPr>
                        <a:t>2400</a:t>
                      </a:r>
                      <a:endParaRPr lang="nl-NL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>
                          <a:latin typeface="+mj-lt"/>
                        </a:rPr>
                        <a:t>4 = 240</a:t>
                      </a:r>
                      <a:endParaRPr lang="nl-NL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>
                          <a:latin typeface="+mj-lt"/>
                        </a:rPr>
                        <a:t>2640</a:t>
                      </a:r>
                      <a:endParaRPr lang="nl-NL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5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>
                          <a:latin typeface="+mj-lt"/>
                        </a:rPr>
                        <a:t>VW = 2600</a:t>
                      </a:r>
                      <a:endParaRPr lang="nl-NL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>
                          <a:latin typeface="+mj-lt"/>
                        </a:rPr>
                        <a:t>2600</a:t>
                      </a:r>
                      <a:endParaRPr lang="nl-NL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6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9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10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41179" y="2895280"/>
            <a:ext cx="450000" cy="385714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6200000" flipH="1">
            <a:off x="2633417" y="2789768"/>
            <a:ext cx="450000" cy="596739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25655" y="2949309"/>
            <a:ext cx="720000" cy="36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9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1.7.18 Vragen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16-3-2021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Autofit/>
          </a:bodyPr>
          <a:lstStyle/>
          <a:p>
            <a:pPr marL="342900" lvl="1" indent="-342900">
              <a:buAutoNum type="arabicPeriod"/>
            </a:pPr>
            <a:r>
              <a:rPr lang="nl-NL" sz="1600" dirty="0" smtClean="0">
                <a:solidFill>
                  <a:srgbClr val="0070C0"/>
                </a:solidFill>
              </a:rPr>
              <a:t>Is </a:t>
            </a:r>
            <a:r>
              <a:rPr lang="nl-NL" sz="1600" dirty="0">
                <a:solidFill>
                  <a:srgbClr val="0070C0"/>
                </a:solidFill>
              </a:rPr>
              <a:t>een droger een nat toestel.</a:t>
            </a:r>
          </a:p>
          <a:p>
            <a:pPr marL="342900" lvl="1" indent="-342900">
              <a:buAutoNum type="arabicPeriod"/>
            </a:pPr>
            <a:endParaRPr lang="nl-NL" sz="1600" dirty="0">
              <a:solidFill>
                <a:srgbClr val="0070C0"/>
              </a:solidFill>
            </a:endParaRPr>
          </a:p>
          <a:p>
            <a:pPr marL="342900" lvl="1" indent="-342900">
              <a:buAutoNum type="arabicPeriod"/>
            </a:pPr>
            <a:r>
              <a:rPr lang="nl-NL" sz="1600" dirty="0">
                <a:solidFill>
                  <a:srgbClr val="0070C0"/>
                </a:solidFill>
              </a:rPr>
              <a:t>Is voor een </a:t>
            </a:r>
            <a:r>
              <a:rPr lang="nl-NL" sz="1600" dirty="0" err="1">
                <a:solidFill>
                  <a:srgbClr val="0070C0"/>
                </a:solidFill>
              </a:rPr>
              <a:t>heetwaterreservoir</a:t>
            </a:r>
            <a:r>
              <a:rPr lang="nl-NL" sz="1600" dirty="0">
                <a:solidFill>
                  <a:srgbClr val="0070C0"/>
                </a:solidFill>
              </a:rPr>
              <a:t> van 2000VA een aparte eindgroep nodig.</a:t>
            </a:r>
          </a:p>
          <a:p>
            <a:pPr marL="342900" lvl="1" indent="-342900">
              <a:buAutoNum type="arabicPeriod"/>
            </a:pPr>
            <a:endParaRPr lang="nl-NL" sz="1600" dirty="0">
              <a:solidFill>
                <a:srgbClr val="0070C0"/>
              </a:solidFill>
            </a:endParaRPr>
          </a:p>
          <a:p>
            <a:pPr marL="342900" lvl="1" indent="-342900">
              <a:buAutoNum type="arabicPeriod"/>
            </a:pPr>
            <a:r>
              <a:rPr lang="nl-NL" sz="1600" dirty="0">
                <a:solidFill>
                  <a:srgbClr val="0070C0"/>
                </a:solidFill>
              </a:rPr>
              <a:t>Wat is het doel van het begrip “gelijktijdigheidsfactor”.</a:t>
            </a:r>
          </a:p>
          <a:p>
            <a:pPr marL="342900" lvl="1" indent="-342900">
              <a:buAutoNum type="arabicPeriod"/>
            </a:pPr>
            <a:endParaRPr lang="nl-NL" sz="1600" dirty="0">
              <a:solidFill>
                <a:srgbClr val="0070C0"/>
              </a:solidFill>
            </a:endParaRPr>
          </a:p>
          <a:p>
            <a:pPr marL="342900" lvl="1" indent="-342900">
              <a:buAutoNum type="arabicPeriod"/>
            </a:pPr>
            <a:r>
              <a:rPr lang="nl-NL" sz="1600" dirty="0">
                <a:solidFill>
                  <a:srgbClr val="0070C0"/>
                </a:solidFill>
              </a:rPr>
              <a:t>Wanneer wordt de leiding van een kooktoestel </a:t>
            </a:r>
            <a:r>
              <a:rPr lang="nl-NL" sz="1600" dirty="0" err="1">
                <a:solidFill>
                  <a:srgbClr val="0070C0"/>
                </a:solidFill>
              </a:rPr>
              <a:t>bedraad</a:t>
            </a:r>
            <a:r>
              <a:rPr lang="nl-NL" sz="1600" dirty="0">
                <a:solidFill>
                  <a:srgbClr val="0070C0"/>
                </a:solidFill>
              </a:rPr>
              <a:t>.</a:t>
            </a:r>
          </a:p>
          <a:p>
            <a:pPr marL="342900" lvl="1" indent="-342900">
              <a:buAutoNum type="arabicPeriod"/>
            </a:pPr>
            <a:endParaRPr lang="nl-NL" sz="1600" dirty="0">
              <a:solidFill>
                <a:srgbClr val="0070C0"/>
              </a:solidFill>
            </a:endParaRPr>
          </a:p>
          <a:p>
            <a:pPr marL="342900" lvl="1" indent="-342900">
              <a:buAutoNum type="arabicPeriod"/>
            </a:pPr>
            <a:r>
              <a:rPr lang="nl-NL" sz="1600" dirty="0">
                <a:solidFill>
                  <a:srgbClr val="0070C0"/>
                </a:solidFill>
              </a:rPr>
              <a:t>Is er een leiding noodzakelijk voor de warmwatervoorziening wanneer er stadsverwarming aanwezig is.</a:t>
            </a:r>
          </a:p>
          <a:p>
            <a:pPr marL="342900" lvl="1" indent="-342900">
              <a:buAutoNum type="arabicPeriod"/>
            </a:pPr>
            <a:endParaRPr lang="nl-NL" sz="1600" dirty="0">
              <a:solidFill>
                <a:srgbClr val="0070C0"/>
              </a:solidFill>
            </a:endParaRPr>
          </a:p>
          <a:p>
            <a:pPr marL="342900" lvl="1" indent="-342900">
              <a:buAutoNum type="arabicPeriod"/>
            </a:pPr>
            <a:r>
              <a:rPr lang="nl-NL" sz="1600" dirty="0">
                <a:solidFill>
                  <a:srgbClr val="0070C0"/>
                </a:solidFill>
              </a:rPr>
              <a:t>Hoeveel </a:t>
            </a:r>
            <a:r>
              <a:rPr lang="nl-NL" sz="1600" dirty="0" err="1">
                <a:solidFill>
                  <a:srgbClr val="0070C0"/>
                </a:solidFill>
              </a:rPr>
              <a:t>zone’s</a:t>
            </a:r>
            <a:r>
              <a:rPr lang="nl-NL" sz="1600" dirty="0">
                <a:solidFill>
                  <a:srgbClr val="0070C0"/>
                </a:solidFill>
              </a:rPr>
              <a:t> onderscheiden we in de badruimte.</a:t>
            </a:r>
          </a:p>
          <a:p>
            <a:pPr marL="342900" lvl="1" indent="-342900">
              <a:buAutoNum type="arabicPeriod"/>
            </a:pPr>
            <a:endParaRPr lang="nl-NL" sz="1600" dirty="0">
              <a:solidFill>
                <a:srgbClr val="0070C0"/>
              </a:solidFill>
            </a:endParaRPr>
          </a:p>
          <a:p>
            <a:pPr marL="342900" lvl="1" indent="-342900">
              <a:buAutoNum type="arabicPeriod"/>
            </a:pPr>
            <a:r>
              <a:rPr lang="nl-NL" sz="1600" dirty="0">
                <a:solidFill>
                  <a:srgbClr val="0070C0"/>
                </a:solidFill>
              </a:rPr>
              <a:t>Aan welke eisen moet de bubbelbad pompinstallatie voldoen.</a:t>
            </a:r>
          </a:p>
          <a:p>
            <a:pPr marL="342900" lvl="1" indent="-342900">
              <a:buAutoNum type="arabicPeriod"/>
            </a:pPr>
            <a:endParaRPr lang="nl-NL" sz="1600" dirty="0">
              <a:solidFill>
                <a:srgbClr val="0070C0"/>
              </a:solidFill>
            </a:endParaRPr>
          </a:p>
          <a:p>
            <a:pPr marL="342900" lvl="1" indent="-342900">
              <a:buAutoNum type="arabicPeriod"/>
            </a:pPr>
            <a:r>
              <a:rPr lang="nl-NL" sz="1600" dirty="0">
                <a:solidFill>
                  <a:srgbClr val="0070C0"/>
                </a:solidFill>
              </a:rPr>
              <a:t>Wat is het voordeel van een potentiaalvereffeningsvloer.</a:t>
            </a:r>
          </a:p>
        </p:txBody>
      </p:sp>
    </p:spTree>
    <p:extLst>
      <p:ext uri="{BB962C8B-B14F-4D97-AF65-F5344CB8AC3E}">
        <p14:creationId xmlns:p14="http://schemas.microsoft.com/office/powerpoint/2010/main" val="275423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1.7.19 Verwerking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7920000" cy="3777283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Vragen uit het werkboek</a:t>
            </a: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Vraag 23 t/m 32</a:t>
            </a:r>
          </a:p>
          <a:p>
            <a:pPr lvl="1" indent="0">
              <a:buNone/>
            </a:pPr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Oefenopdracht </a:t>
            </a: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Maak een overzicht van de toestellen met 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geen / advies / verplicht  eigen eindgroep 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3550" lvl="1" indent="-285750"/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1-fase woning</a:t>
            </a:r>
          </a:p>
          <a:p>
            <a:pPr marL="463550" lvl="1" indent="-285750"/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3-fase woning</a:t>
            </a:r>
          </a:p>
          <a:p>
            <a:pPr lvl="1" indent="0">
              <a:buNone/>
            </a:pP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16-3-2021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5805264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22</a:t>
            </a:fld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10" name="Picture 2" descr="Gerelateerde afbeeldi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0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Inhoudsopgave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7920000" cy="4871565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1.7.1 Type toestellen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1.7.2 – 17.4 Overzicht toestellen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1.7.5 Natte toestellen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1.7.6 Toestellen en eindgroepen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1.7.7 Gelijktijdigheidsfactor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1.7.8 – 1.7.10 Eisen aan toestellen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1.7.11 – 1.7.14 Eisen aan de badruimte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1.7.15 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1.7.17 Ontwerpen groepen indeling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1.7.18 vragen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1.7.19 Verwerking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16-3-2021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3</a:t>
            </a:fld>
            <a:endParaRPr lang="nl-N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1.7.1 Type toestellen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16-3-2021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4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Verplaatsbare toestellen: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Variabele locatie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Stekker verbinding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WCD aansluiting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Metalen gestellen aarden (behalve laag vermogen)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Vaste toestellen: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Definitieve montage toestel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WCD aansluiting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Vaste aansluiting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Natte toestellen: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Geplaatst in vochtige </a:t>
            </a:r>
            <a:r>
              <a:rPr lang="nl-NL" sz="1600" dirty="0" smtClean="0">
                <a:solidFill>
                  <a:srgbClr val="0070C0"/>
                </a:solidFill>
              </a:rPr>
              <a:t>omgeving</a:t>
            </a:r>
          </a:p>
          <a:p>
            <a:pPr marL="482600" lvl="2" indent="-285750"/>
            <a:r>
              <a:rPr lang="nl-NL" sz="1600" dirty="0" smtClean="0">
                <a:solidFill>
                  <a:srgbClr val="0070C0"/>
                </a:solidFill>
              </a:rPr>
              <a:t>Watercircuit in apparaat.</a:t>
            </a:r>
            <a:endParaRPr lang="nl-NL" sz="1600" dirty="0">
              <a:solidFill>
                <a:srgbClr val="0070C0"/>
              </a:solidFill>
            </a:endParaRP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WCD aansluiting</a:t>
            </a:r>
          </a:p>
        </p:txBody>
      </p:sp>
      <p:pic>
        <p:nvPicPr>
          <p:cNvPr id="7" name="Picture 2" descr="http://www.woningchecklist.nl/media/1068/zonneboiler_399x3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429000"/>
            <a:ext cx="2700000" cy="203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41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1.7.2 Overzicht toestellen (1)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16-3-2021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5</a:t>
            </a:fld>
            <a:endParaRPr lang="nl-NL" dirty="0">
              <a:solidFill>
                <a:srgbClr val="0070C0"/>
              </a:solidFill>
            </a:endParaRPr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20750"/>
              </p:ext>
            </p:extLst>
          </p:nvPr>
        </p:nvGraphicFramePr>
        <p:xfrm>
          <a:off x="909638" y="1360512"/>
          <a:ext cx="7190754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8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Naam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Aansluitwaarde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Afzuigkap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Max 250VA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Diepvrieskast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100-350VA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Fornuis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10000VA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Grill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1000-2000VA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Magnetron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800-2000VA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Frituurpan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1600-2000VA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Hogedrukpan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1300VA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Keukenmachine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350-500VA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Koelkast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100-200VA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Koffiemolen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Max 200VA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Koffiezetapparaat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600-1500VA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Melkkoker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500VA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Waterkoker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1000VA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Broodrooster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400-1500VA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Warmhoudplaat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150-850VA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03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1.7.3 Overzicht toestellen (2)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16-3-2021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6</a:t>
            </a:fld>
            <a:endParaRPr lang="nl-NL" dirty="0">
              <a:solidFill>
                <a:srgbClr val="0070C0"/>
              </a:solidFill>
            </a:endParaRPr>
          </a:p>
        </p:txBody>
      </p:sp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891904"/>
              </p:ext>
            </p:extLst>
          </p:nvPr>
        </p:nvGraphicFramePr>
        <p:xfrm>
          <a:off x="909638" y="1383248"/>
          <a:ext cx="7190754" cy="463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8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Naam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Aansluitwaarde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Badkamerkachel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1000-1500VA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Centrale</a:t>
                      </a:r>
                      <a:r>
                        <a:rPr lang="nl-NL" sz="1400" baseline="0" dirty="0" smtClean="0"/>
                        <a:t> Verwarming (CV)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50-200VA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Heetwaterreservoir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450-2750VA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Droger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2000-3300VA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Wasmachine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2200-3500VA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Centrifuge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200-300VA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Droogkast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2000VA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Haardroger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300-800VA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Handdoek</a:t>
                      </a:r>
                      <a:r>
                        <a:rPr lang="nl-NL" sz="1400" baseline="0" dirty="0" smtClean="0"/>
                        <a:t>droger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200VA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Radiator</a:t>
                      </a:r>
                      <a:r>
                        <a:rPr lang="nl-NL" sz="1400" baseline="0" dirty="0" smtClean="0"/>
                        <a:t>kachel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1000-3000VA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Sauna</a:t>
                      </a:r>
                      <a:r>
                        <a:rPr lang="nl-NL" sz="1400" baseline="0" dirty="0" smtClean="0"/>
                        <a:t> 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2000VA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Strijkmachine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1100-3000VA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Strijkijzer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750-1200VA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Zonnenbank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300-500VA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0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1.7.4 Overzicht toestellen (3)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16-3-2021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7</a:t>
            </a:fld>
            <a:endParaRPr lang="nl-NL" dirty="0">
              <a:solidFill>
                <a:srgbClr val="0070C0"/>
              </a:solidFill>
            </a:endParaRPr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513381"/>
              </p:ext>
            </p:extLst>
          </p:nvPr>
        </p:nvGraphicFramePr>
        <p:xfrm>
          <a:off x="909638" y="1361544"/>
          <a:ext cx="7190754" cy="37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8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Naam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Aansluitwaarde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Boormachine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250VA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Personal</a:t>
                      </a:r>
                      <a:r>
                        <a:rPr lang="nl-NL" sz="1400" baseline="0" dirty="0" smtClean="0"/>
                        <a:t> Computer (PC)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300VA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200-600VA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Elektrisch deken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Max 200VA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Radiotoestel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40-100VA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Home cinema</a:t>
                      </a:r>
                      <a:r>
                        <a:rPr lang="nl-NL" sz="1400" baseline="0" dirty="0" smtClean="0"/>
                        <a:t> set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150-600VA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Televisie</a:t>
                      </a:r>
                      <a:r>
                        <a:rPr lang="nl-NL" sz="1400" baseline="0" dirty="0" smtClean="0"/>
                        <a:t> toestel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400VA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smtClean="0"/>
                        <a:t>Looplamp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smtClean="0"/>
                        <a:t>100-150VA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Grasmaaimachine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600VA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Slijpmachine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150VA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Soldeerbout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25-100VA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17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1.7.5 Natte toestellen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16-3-2021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8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>
                <a:solidFill>
                  <a:srgbClr val="0070C0"/>
                </a:solidFill>
              </a:rPr>
              <a:t>Natte toestellen staan in contact met vochtige ruimte (badruimte &amp; keuken).</a:t>
            </a:r>
          </a:p>
          <a:p>
            <a:endParaRPr lang="nl-NL" sz="1600" dirty="0">
              <a:solidFill>
                <a:srgbClr val="0070C0"/>
              </a:solidFill>
            </a:endParaRPr>
          </a:p>
          <a:p>
            <a:r>
              <a:rPr lang="nl-NL" sz="1600" dirty="0">
                <a:solidFill>
                  <a:srgbClr val="0070C0"/>
                </a:solidFill>
              </a:rPr>
              <a:t>Door natte toestellen stroom inwendig water.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Aanbeveling eigen eindgroep (niet vereist).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WCD met beschermingscontact vereist.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Natte toestellen in de keuken (plaats </a:t>
            </a: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apparatuur in de hoeken)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Wasmachine in de keuken wordt om </a:t>
            </a: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hygiënische redenen afgeraden.</a:t>
            </a:r>
          </a:p>
        </p:txBody>
      </p:sp>
      <p:pic>
        <p:nvPicPr>
          <p:cNvPr id="7" name="Picture 2" descr="http://www.interieur-inrichting.net/afbeeldingen/wasmachine-in-keuken-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248" y="2492896"/>
            <a:ext cx="2700000" cy="201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34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1.7.6 Toestellen en eindgroepen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16-3-2021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9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>
                <a:solidFill>
                  <a:srgbClr val="0070C0"/>
                </a:solidFill>
              </a:rPr>
              <a:t>Toestellen &lt;1500VA op gemengde eindgroep</a:t>
            </a:r>
          </a:p>
          <a:p>
            <a:endParaRPr lang="nl-NL" sz="1600" dirty="0">
              <a:solidFill>
                <a:srgbClr val="0070C0"/>
              </a:solidFill>
            </a:endParaRPr>
          </a:p>
          <a:p>
            <a:r>
              <a:rPr lang="nl-NL" sz="1600" dirty="0">
                <a:solidFill>
                  <a:srgbClr val="0070C0"/>
                </a:solidFill>
              </a:rPr>
              <a:t>Toestel 1500 – 2000VA eigen eindgroep (advies)</a:t>
            </a:r>
          </a:p>
          <a:p>
            <a:endParaRPr lang="nl-NL" sz="1600" dirty="0">
              <a:solidFill>
                <a:srgbClr val="0070C0"/>
              </a:solidFill>
            </a:endParaRPr>
          </a:p>
          <a:p>
            <a:r>
              <a:rPr lang="nl-NL" sz="1600" dirty="0">
                <a:solidFill>
                  <a:srgbClr val="0070C0"/>
                </a:solidFill>
              </a:rPr>
              <a:t>Toestel &gt;2000VA eigen eindgroep (eis)</a:t>
            </a:r>
          </a:p>
          <a:p>
            <a:endParaRPr lang="nl-NL" sz="1600" dirty="0">
              <a:solidFill>
                <a:srgbClr val="0070C0"/>
              </a:solidFill>
            </a:endParaRPr>
          </a:p>
          <a:p>
            <a:r>
              <a:rPr lang="nl-NL" sz="1600" dirty="0">
                <a:solidFill>
                  <a:srgbClr val="0070C0"/>
                </a:solidFill>
              </a:rPr>
              <a:t>Toestel op eigen eindgroep wordt toestel eindgroep genoemd.</a:t>
            </a:r>
          </a:p>
          <a:p>
            <a:endParaRPr lang="nl-NL" sz="1600" dirty="0">
              <a:solidFill>
                <a:srgbClr val="0070C0"/>
              </a:solidFill>
            </a:endParaRPr>
          </a:p>
          <a:p>
            <a:r>
              <a:rPr lang="nl-NL" sz="1600" dirty="0">
                <a:solidFill>
                  <a:srgbClr val="0070C0"/>
                </a:solidFill>
              </a:rPr>
              <a:t>Toestel met eigen eindgroep wordt niet mee gerekend in WCD aansluitingen.</a:t>
            </a:r>
          </a:p>
        </p:txBody>
      </p:sp>
    </p:spTree>
    <p:extLst>
      <p:ext uri="{BB962C8B-B14F-4D97-AF65-F5344CB8AC3E}">
        <p14:creationId xmlns:p14="http://schemas.microsoft.com/office/powerpoint/2010/main" val="255825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3dac28c5f51a3360cc3ad7f094d413b0812b93b"/>
</p:tagLst>
</file>

<file path=ppt/theme/theme1.xml><?xml version="1.0" encoding="utf-8"?>
<a:theme xmlns:a="http://schemas.openxmlformats.org/drawingml/2006/main" name="Kantoorthema">
  <a:themeElements>
    <a:clrScheme name="davinci technologie">
      <a:dk1>
        <a:sysClr val="windowText" lastClr="000000"/>
      </a:dk1>
      <a:lt1>
        <a:sysClr val="window" lastClr="FFFFFF"/>
      </a:lt1>
      <a:dk2>
        <a:srgbClr val="8FCEA5"/>
      </a:dk2>
      <a:lt2>
        <a:srgbClr val="39BBA0"/>
      </a:lt2>
      <a:accent1>
        <a:srgbClr val="11597D"/>
      </a:accent1>
      <a:accent2>
        <a:srgbClr val="3991B0"/>
      </a:accent2>
      <a:accent3>
        <a:srgbClr val="E4C1D9"/>
      </a:accent3>
      <a:accent4>
        <a:srgbClr val="39BBA0"/>
      </a:accent4>
      <a:accent5>
        <a:srgbClr val="39BBA0"/>
      </a:accent5>
      <a:accent6>
        <a:srgbClr val="00B29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8208</TotalTime>
  <Words>1377</Words>
  <Application>Microsoft Office PowerPoint</Application>
  <PresentationFormat>Diavoorstelling (4:3)</PresentationFormat>
  <Paragraphs>513</Paragraphs>
  <Slides>22</Slides>
  <Notes>19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Kantoorthema</vt:lpstr>
      <vt:lpstr>Ontwerpen (Huisinstallatie) H1.7 Toestellen</vt:lpstr>
      <vt:lpstr>Leerdoelen</vt:lpstr>
      <vt:lpstr>Inhoudsopgave</vt:lpstr>
      <vt:lpstr>1.7.1 Type toestellen</vt:lpstr>
      <vt:lpstr>1.7.2 Overzicht toestellen (1)</vt:lpstr>
      <vt:lpstr>1.7.3 Overzicht toestellen (2)</vt:lpstr>
      <vt:lpstr>1.7.4 Overzicht toestellen (3)</vt:lpstr>
      <vt:lpstr>1.7.5 Natte toestellen</vt:lpstr>
      <vt:lpstr>1.7.6 Toestellen en eindgroepen</vt:lpstr>
      <vt:lpstr>1.7.7 Gelijktijdigheidsfactor</vt:lpstr>
      <vt:lpstr>1.7.8 Eisen aan toestellen (1)</vt:lpstr>
      <vt:lpstr>1.7.9 Eisen aan toestellen (2)</vt:lpstr>
      <vt:lpstr>1.7.10 Eisen aan toestellen (3)</vt:lpstr>
      <vt:lpstr>1.7.11 Eisen aan de badruimte (1)</vt:lpstr>
      <vt:lpstr>1.7.12 Eisen aan de badruimte (2)</vt:lpstr>
      <vt:lpstr>1.7.13 Eisen aan de badruimte (3)</vt:lpstr>
      <vt:lpstr>1.7.14 Eisen aan de badruimte (4)</vt:lpstr>
      <vt:lpstr>1.7.15 Ontwerp groepen indeling (1)</vt:lpstr>
      <vt:lpstr>1.7.16 Ontwerp groepen indeling (2)</vt:lpstr>
      <vt:lpstr>1.7.17 Ontwerp groepen indeling (3)</vt:lpstr>
      <vt:lpstr>1.7.18 Vragen</vt:lpstr>
      <vt:lpstr>1.7.19 Verwerking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 Vinci College</dc:title>
  <dc:creator>www.de-presentatie-architect.nl</dc:creator>
  <cp:lastModifiedBy>Peter van der Linden</cp:lastModifiedBy>
  <cp:revision>450</cp:revision>
  <dcterms:created xsi:type="dcterms:W3CDTF">2013-07-30T14:35:54Z</dcterms:created>
  <dcterms:modified xsi:type="dcterms:W3CDTF">2021-03-16T11:39:56Z</dcterms:modified>
</cp:coreProperties>
</file>