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7" r:id="rId5"/>
    <p:sldId id="283" r:id="rId6"/>
    <p:sldId id="290" r:id="rId7"/>
    <p:sldId id="280" r:id="rId8"/>
    <p:sldId id="262" r:id="rId9"/>
    <p:sldId id="293" r:id="rId10"/>
    <p:sldId id="296" r:id="rId11"/>
    <p:sldId id="291" r:id="rId12"/>
    <p:sldId id="295" r:id="rId13"/>
    <p:sldId id="292" r:id="rId14"/>
    <p:sldId id="282" r:id="rId15"/>
    <p:sldId id="281" r:id="rId16"/>
    <p:sldId id="294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AD618AB8-21B2-4D2C-8825-E5513825673F}">
          <p14:sldIdLst>
            <p14:sldId id="257"/>
            <p14:sldId id="283"/>
            <p14:sldId id="290"/>
            <p14:sldId id="280"/>
            <p14:sldId id="262"/>
            <p14:sldId id="293"/>
            <p14:sldId id="296"/>
            <p14:sldId id="291"/>
            <p14:sldId id="295"/>
            <p14:sldId id="292"/>
            <p14:sldId id="282"/>
            <p14:sldId id="281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A54D7-7EAB-4290-A4B0-20DD753635A8}" v="13" dt="2023-02-07T08:05:48.098"/>
    <p1510:client id="{54942B42-9435-4FFB-9219-9B4DC91AC94F}" v="3" dt="2022-02-07T11:35:52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32" autoAdjust="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ijn Graaf, de" userId="rcLZETXo5j1i00sMPc3tLIz4vMLWpRG8GfDxf1JF6yg=" providerId="None" clId="Web-{11FA54D7-7EAB-4290-A4B0-20DD753635A8}"/>
    <pc:docChg chg="modSld">
      <pc:chgData name="Merijn Graaf, de" userId="rcLZETXo5j1i00sMPc3tLIz4vMLWpRG8GfDxf1JF6yg=" providerId="None" clId="Web-{11FA54D7-7EAB-4290-A4B0-20DD753635A8}" dt="2023-02-07T08:05:48.098" v="11" actId="20577"/>
      <pc:docMkLst>
        <pc:docMk/>
      </pc:docMkLst>
      <pc:sldChg chg="modSp">
        <pc:chgData name="Merijn Graaf, de" userId="rcLZETXo5j1i00sMPc3tLIz4vMLWpRG8GfDxf1JF6yg=" providerId="None" clId="Web-{11FA54D7-7EAB-4290-A4B0-20DD753635A8}" dt="2023-02-07T08:05:48.098" v="11" actId="20577"/>
        <pc:sldMkLst>
          <pc:docMk/>
          <pc:sldMk cId="2584033073" sldId="257"/>
        </pc:sldMkLst>
        <pc:spChg chg="mod">
          <ac:chgData name="Merijn Graaf, de" userId="rcLZETXo5j1i00sMPc3tLIz4vMLWpRG8GfDxf1JF6yg=" providerId="None" clId="Web-{11FA54D7-7EAB-4290-A4B0-20DD753635A8}" dt="2023-02-07T08:05:15.738" v="1" actId="20577"/>
          <ac:spMkLst>
            <pc:docMk/>
            <pc:sldMk cId="2584033073" sldId="257"/>
            <ac:spMk id="2" creationId="{C0FA49AF-10CC-8B42-977D-69584379DE41}"/>
          </ac:spMkLst>
        </pc:spChg>
        <pc:spChg chg="mod">
          <ac:chgData name="Merijn Graaf, de" userId="rcLZETXo5j1i00sMPc3tLIz4vMLWpRG8GfDxf1JF6yg=" providerId="None" clId="Web-{11FA54D7-7EAB-4290-A4B0-20DD753635A8}" dt="2023-02-07T08:05:48.098" v="11" actId="20577"/>
          <ac:spMkLst>
            <pc:docMk/>
            <pc:sldMk cId="2584033073" sldId="257"/>
            <ac:spMk id="5" creationId="{00000000-0000-0000-0000-000000000000}"/>
          </ac:spMkLst>
        </pc:spChg>
      </pc:sldChg>
    </pc:docChg>
  </pc:docChgLst>
  <pc:docChgLst>
    <pc:chgData name="Burhan Demir" userId="YHzCnidNeldUjrysmPGyEE9urn+M+ZTMY/yrJgFSwRQ=" providerId="None" clId="Web-{54942B42-9435-4FFB-9219-9B4DC91AC94F}"/>
    <pc:docChg chg="modSld">
      <pc:chgData name="Burhan Demir" userId="YHzCnidNeldUjrysmPGyEE9urn+M+ZTMY/yrJgFSwRQ=" providerId="None" clId="Web-{54942B42-9435-4FFB-9219-9B4DC91AC94F}" dt="2022-02-07T11:35:52.730" v="2" actId="1076"/>
      <pc:docMkLst>
        <pc:docMk/>
      </pc:docMkLst>
      <pc:sldChg chg="delSp modSp">
        <pc:chgData name="Burhan Demir" userId="YHzCnidNeldUjrysmPGyEE9urn+M+ZTMY/yrJgFSwRQ=" providerId="None" clId="Web-{54942B42-9435-4FFB-9219-9B4DC91AC94F}" dt="2022-02-07T11:35:52.730" v="2" actId="1076"/>
        <pc:sldMkLst>
          <pc:docMk/>
          <pc:sldMk cId="1475039907" sldId="261"/>
        </pc:sldMkLst>
        <pc:spChg chg="del">
          <ac:chgData name="Burhan Demir" userId="YHzCnidNeldUjrysmPGyEE9urn+M+ZTMY/yrJgFSwRQ=" providerId="None" clId="Web-{54942B42-9435-4FFB-9219-9B4DC91AC94F}" dt="2022-02-07T11:35:47.714" v="0"/>
          <ac:spMkLst>
            <pc:docMk/>
            <pc:sldMk cId="1475039907" sldId="261"/>
            <ac:spMk id="8" creationId="{00000000-0000-0000-0000-000000000000}"/>
          </ac:spMkLst>
        </pc:spChg>
        <pc:spChg chg="mod">
          <ac:chgData name="Burhan Demir" userId="YHzCnidNeldUjrysmPGyEE9urn+M+ZTMY/yrJgFSwRQ=" providerId="None" clId="Web-{54942B42-9435-4FFB-9219-9B4DC91AC94F}" dt="2022-02-07T11:35:52.730" v="2" actId="1076"/>
          <ac:spMkLst>
            <pc:docMk/>
            <pc:sldMk cId="1475039907" sldId="261"/>
            <ac:spMk id="13" creationId="{00000000-0000-0000-0000-000000000000}"/>
          </ac:spMkLst>
        </pc:spChg>
        <pc:picChg chg="del">
          <ac:chgData name="Burhan Demir" userId="YHzCnidNeldUjrysmPGyEE9urn+M+ZTMY/yrJgFSwRQ=" providerId="None" clId="Web-{54942B42-9435-4FFB-9219-9B4DC91AC94F}" dt="2022-02-07T11:35:49.479" v="1"/>
          <ac:picMkLst>
            <pc:docMk/>
            <pc:sldMk cId="1475039907" sldId="261"/>
            <ac:picMk id="1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66BBD-CF10-400F-96FB-B0BD711592CA}" type="datetimeFigureOut">
              <a:rPr lang="nl-NL" smtClean="0"/>
              <a:t>24-5-2023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EAAB3-7790-48CD-8E4C-49EF60E20F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179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EAAB3-7790-48CD-8E4C-49EF60E20F70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4852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EAAB3-7790-48CD-8E4C-49EF60E20F70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6156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EAAB3-7790-48CD-8E4C-49EF60E20F70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1108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EAAB3-7790-48CD-8E4C-49EF60E20F7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9219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EAAB3-7790-48CD-8E4C-49EF60E20F70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0412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EAAB3-7790-48CD-8E4C-49EF60E20F70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0529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EAAB3-7790-48CD-8E4C-49EF60E20F7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4570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E12776-6FC5-4E4B-AFDC-B15780D9B6A9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747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EAAB3-7790-48CD-8E4C-49EF60E20F70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5229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EAAB3-7790-48CD-8E4C-49EF60E20F70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003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EAAB3-7790-48CD-8E4C-49EF60E20F70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485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A86C-2B36-4A95-B1C0-74EC37B79161}" type="datetimeFigureOut">
              <a:rPr lang="nl-NL" smtClean="0"/>
              <a:t>24-5-2023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91EB-799D-41D1-8974-C7AC8E1883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164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A86C-2B36-4A95-B1C0-74EC37B79161}" type="datetimeFigureOut">
              <a:rPr lang="nl-NL" smtClean="0"/>
              <a:t>24-5-2023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91EB-799D-41D1-8974-C7AC8E1883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172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A86C-2B36-4A95-B1C0-74EC37B79161}" type="datetimeFigureOut">
              <a:rPr lang="nl-NL" smtClean="0"/>
              <a:t>24-5-2023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91EB-799D-41D1-8974-C7AC8E1883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2916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A5B2F-F909-2043-9C45-66DBE455A1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2791" y="2002112"/>
            <a:ext cx="9144000" cy="2556671"/>
          </a:xfrm>
        </p:spPr>
        <p:txBody>
          <a:bodyPr anchor="t"/>
          <a:lstStyle>
            <a:lvl1pPr algn="l">
              <a:lnSpc>
                <a:spcPts val="4500"/>
              </a:lnSpc>
              <a:spcBef>
                <a:spcPts val="53"/>
              </a:spcBef>
              <a:spcAft>
                <a:spcPts val="53"/>
              </a:spcAft>
              <a:defRPr sz="4500" b="1">
                <a:solidFill>
                  <a:srgbClr val="03A7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TITEL</a:t>
            </a:r>
            <a:br>
              <a:rPr lang="nl-NL" dirty="0"/>
            </a:br>
            <a:r>
              <a:rPr lang="nl-NL" dirty="0"/>
              <a:t>VAN DEZE</a:t>
            </a:r>
            <a:br>
              <a:rPr lang="nl-NL" dirty="0"/>
            </a:br>
            <a:r>
              <a:rPr lang="nl-NL" dirty="0"/>
              <a:t>PRESENTATIE</a:t>
            </a:r>
          </a:p>
        </p:txBody>
      </p:sp>
      <p:pic>
        <p:nvPicPr>
          <p:cNvPr id="10" name="Afbeelding 9" descr="Afbeelding met kamer, tekening&#10;&#10;Automatisch gegenereerde beschrijving">
            <a:extLst>
              <a:ext uri="{FF2B5EF4-FFF2-40B4-BE49-F238E27FC236}">
                <a16:creationId xmlns:a16="http://schemas.microsoft.com/office/drawing/2014/main" id="{6C49E6BD-7814-154B-B54A-3B73E13C72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43738" y="-7145"/>
            <a:ext cx="5148263" cy="4699286"/>
          </a:xfrm>
          <a:prstGeom prst="rect">
            <a:avLst/>
          </a:prstGeom>
        </p:spPr>
      </p:pic>
      <p:pic>
        <p:nvPicPr>
          <p:cNvPr id="12" name="Afbeelding 11" descr="Afbeelding met klok&#10;&#10;Automatisch gegenereerde beschrijving">
            <a:extLst>
              <a:ext uri="{FF2B5EF4-FFF2-40B4-BE49-F238E27FC236}">
                <a16:creationId xmlns:a16="http://schemas.microsoft.com/office/drawing/2014/main" id="{1322AEB8-983D-314E-8426-1039499D70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7991" y="4757738"/>
            <a:ext cx="4427723" cy="126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87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F37A1-D67D-874E-8C4D-AF59E1758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22935"/>
            <a:ext cx="10515600" cy="923303"/>
          </a:xfrm>
        </p:spPr>
        <p:txBody>
          <a:bodyPr anchor="t"/>
          <a:lstStyle>
            <a:lvl1pPr>
              <a:defRPr b="1">
                <a:solidFill>
                  <a:srgbClr val="03A78D"/>
                </a:solidFill>
              </a:defRPr>
            </a:lvl1pPr>
          </a:lstStyle>
          <a:p>
            <a:r>
              <a:rPr lang="nl-NL" dirty="0"/>
              <a:t>TITEL VAN DEZE PAGINA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CEE2BD-EBDE-164C-8E02-CC9975A9C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2440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pic>
        <p:nvPicPr>
          <p:cNvPr id="8" name="Afbeelding 7" descr="Afbeelding met tekening&#10;&#10;Automatisch gegenereerde beschrijving">
            <a:extLst>
              <a:ext uri="{FF2B5EF4-FFF2-40B4-BE49-F238E27FC236}">
                <a16:creationId xmlns:a16="http://schemas.microsoft.com/office/drawing/2014/main" id="{EC47505C-8174-2047-AE27-E84A02D762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373096" y="598899"/>
            <a:ext cx="1112901" cy="12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5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A86C-2B36-4A95-B1C0-74EC37B79161}" type="datetimeFigureOut">
              <a:rPr lang="nl-NL" smtClean="0"/>
              <a:t>24-5-2023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91EB-799D-41D1-8974-C7AC8E1883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137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A86C-2B36-4A95-B1C0-74EC37B79161}" type="datetimeFigureOut">
              <a:rPr lang="nl-NL" smtClean="0"/>
              <a:t>24-5-2023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91EB-799D-41D1-8974-C7AC8E1883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08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A86C-2B36-4A95-B1C0-74EC37B79161}" type="datetimeFigureOut">
              <a:rPr lang="nl-NL" smtClean="0"/>
              <a:t>24-5-2023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91EB-799D-41D1-8974-C7AC8E1883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226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A86C-2B36-4A95-B1C0-74EC37B79161}" type="datetimeFigureOut">
              <a:rPr lang="nl-NL" smtClean="0"/>
              <a:t>24-5-2023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91EB-799D-41D1-8974-C7AC8E1883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939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A86C-2B36-4A95-B1C0-74EC37B79161}" type="datetimeFigureOut">
              <a:rPr lang="nl-NL" smtClean="0"/>
              <a:t>24-5-2023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91EB-799D-41D1-8974-C7AC8E1883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362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A86C-2B36-4A95-B1C0-74EC37B79161}" type="datetimeFigureOut">
              <a:rPr lang="nl-NL" smtClean="0"/>
              <a:t>24-5-2023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91EB-799D-41D1-8974-C7AC8E1883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188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A86C-2B36-4A95-B1C0-74EC37B79161}" type="datetimeFigureOut">
              <a:rPr lang="nl-NL" smtClean="0"/>
              <a:t>24-5-2023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91EB-799D-41D1-8974-C7AC8E1883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051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A86C-2B36-4A95-B1C0-74EC37B79161}" type="datetimeFigureOut">
              <a:rPr lang="nl-NL" smtClean="0"/>
              <a:t>24-5-2023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91EB-799D-41D1-8974-C7AC8E1883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091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9A86C-2B36-4A95-B1C0-74EC37B79161}" type="datetimeFigureOut">
              <a:rPr lang="nl-NL" smtClean="0"/>
              <a:t>24-5-2023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991EB-799D-41D1-8974-C7AC8E1883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495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isiblelearningmetax.com/Influences" TargetMode="Externa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tis-onderwijsadvies.nl/2015/11/24/5-effectieve-strategieen-om-het-rendement-van-de-opleiding-te-verhoge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A49AF-10CC-8B42-977D-69584379D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1" y="1383030"/>
            <a:ext cx="9189720" cy="312039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nl-NL" sz="5300" dirty="0" smtClean="0">
                <a:latin typeface="Arial"/>
                <a:cs typeface="Arial"/>
              </a:rPr>
              <a:t>Formatief handelen</a:t>
            </a:r>
            <a:r>
              <a:rPr lang="nl-NL" sz="6000" dirty="0" smtClean="0"/>
              <a:t/>
            </a:r>
            <a:br>
              <a:rPr lang="nl-NL" sz="6000" dirty="0" smtClean="0"/>
            </a:br>
            <a:r>
              <a:rPr lang="nl-NL" sz="4800" b="0" dirty="0">
                <a:solidFill>
                  <a:srgbClr val="006666"/>
                </a:solidFill>
                <a:latin typeface="Arial"/>
                <a:cs typeface="Arial"/>
              </a:rPr>
              <a:t>Sociaal werk</a:t>
            </a:r>
            <a:br>
              <a:rPr lang="nl-NL" sz="4800" b="0" dirty="0">
                <a:solidFill>
                  <a:srgbClr val="006666"/>
                </a:solidFill>
                <a:latin typeface="Arial"/>
                <a:cs typeface="Arial"/>
              </a:rPr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sz="3300" b="0" dirty="0" smtClean="0">
                <a:solidFill>
                  <a:srgbClr val="006666"/>
                </a:solidFill>
                <a:latin typeface="Arial"/>
                <a:cs typeface="Arial"/>
              </a:rPr>
              <a:t>Van </a:t>
            </a:r>
            <a:r>
              <a:rPr lang="nl-NL" sz="3300" b="0" dirty="0">
                <a:solidFill>
                  <a:srgbClr val="006666"/>
                </a:solidFill>
                <a:latin typeface="Arial"/>
                <a:cs typeface="Arial"/>
              </a:rPr>
              <a:t>afrekenen naar ontwikkelingsgericht werken</a:t>
            </a:r>
            <a:r>
              <a:rPr lang="nl-NL" sz="3300" b="0" dirty="0" smtClean="0">
                <a:solidFill>
                  <a:srgbClr val="006666"/>
                </a:solidFill>
                <a:latin typeface="Arial"/>
                <a:cs typeface="Arial"/>
              </a:rPr>
              <a:t/>
            </a:r>
            <a:br>
              <a:rPr lang="nl-NL" sz="3300" b="0" dirty="0" smtClean="0">
                <a:solidFill>
                  <a:srgbClr val="006666"/>
                </a:solidFill>
                <a:latin typeface="Arial"/>
                <a:cs typeface="Arial"/>
              </a:rPr>
            </a:br>
            <a:r>
              <a:rPr lang="nl-NL" sz="3300" b="0" dirty="0" smtClean="0">
                <a:solidFill>
                  <a:srgbClr val="006666"/>
                </a:solidFill>
                <a:latin typeface="Arial"/>
                <a:cs typeface="Arial"/>
              </a:rPr>
              <a:t/>
            </a:r>
            <a:br>
              <a:rPr lang="nl-NL" sz="3300" b="0" dirty="0" smtClean="0">
                <a:solidFill>
                  <a:srgbClr val="006666"/>
                </a:solidFill>
                <a:latin typeface="Arial"/>
                <a:cs typeface="Arial"/>
              </a:rPr>
            </a:br>
            <a:endParaRPr lang="nl-NL" sz="1500" dirty="0"/>
          </a:p>
        </p:txBody>
      </p:sp>
      <p:sp>
        <p:nvSpPr>
          <p:cNvPr id="5" name="Tekstvak 4"/>
          <p:cNvSpPr txBox="1"/>
          <p:nvPr/>
        </p:nvSpPr>
        <p:spPr>
          <a:xfrm>
            <a:off x="9666514" y="6248400"/>
            <a:ext cx="2525485" cy="492968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pPr marL="0" marR="0" lvl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Merijn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 Graaf</a:t>
            </a:r>
            <a:endParaRPr lang="nl-NL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0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838200" y="704760"/>
            <a:ext cx="4587240" cy="723446"/>
          </a:xfrm>
          <a:prstGeom prst="rect">
            <a:avLst/>
          </a:prstGeom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dirty="0" smtClean="0">
                <a:latin typeface="Bookman Old Style" panose="02050604050505020204" pitchFamily="18" charset="0"/>
              </a:rPr>
              <a:t>Tweede schooljaar</a:t>
            </a:r>
            <a:endParaRPr lang="nl-NL" sz="3200" dirty="0">
              <a:latin typeface="Bookman Old Style" panose="02050604050505020204" pitchFamily="18" charset="0"/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594" y="770926"/>
            <a:ext cx="1060796" cy="1054699"/>
          </a:xfrm>
          <a:prstGeom prst="rect">
            <a:avLst/>
          </a:prstGeom>
        </p:spPr>
      </p:pic>
      <p:grpSp>
        <p:nvGrpSpPr>
          <p:cNvPr id="14" name="Groep 13"/>
          <p:cNvGrpSpPr/>
          <p:nvPr/>
        </p:nvGrpSpPr>
        <p:grpSpPr>
          <a:xfrm>
            <a:off x="4996395" y="3158416"/>
            <a:ext cx="7195605" cy="3699584"/>
            <a:chOff x="103219" y="1428206"/>
            <a:chExt cx="7195605" cy="3699584"/>
          </a:xfrm>
        </p:grpSpPr>
        <p:grpSp>
          <p:nvGrpSpPr>
            <p:cNvPr id="3" name="Groep 2"/>
            <p:cNvGrpSpPr/>
            <p:nvPr/>
          </p:nvGrpSpPr>
          <p:grpSpPr>
            <a:xfrm>
              <a:off x="103219" y="1428206"/>
              <a:ext cx="7195605" cy="3699584"/>
              <a:chOff x="103219" y="1428206"/>
              <a:chExt cx="7195605" cy="3699584"/>
            </a:xfrm>
          </p:grpSpPr>
          <p:pic>
            <p:nvPicPr>
              <p:cNvPr id="4" name="Afbeelding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219" y="1428206"/>
                <a:ext cx="7195605" cy="3422585"/>
              </a:xfrm>
              <a:prstGeom prst="rect">
                <a:avLst/>
              </a:prstGeom>
            </p:spPr>
          </p:pic>
          <p:sp>
            <p:nvSpPr>
              <p:cNvPr id="2" name="Rechthoek 1"/>
              <p:cNvSpPr/>
              <p:nvPr/>
            </p:nvSpPr>
            <p:spPr>
              <a:xfrm>
                <a:off x="195583" y="4850791"/>
                <a:ext cx="33158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nl-NL" sz="1200" dirty="0">
                    <a:hlinkClick r:id="rId5"/>
                  </a:rPr>
                  <a:t>https://www.visiblelearningmetax.com/Influences</a:t>
                </a:r>
                <a:endParaRPr lang="nl-NL" sz="1200" dirty="0"/>
              </a:p>
            </p:txBody>
          </p:sp>
        </p:grpSp>
        <p:sp>
          <p:nvSpPr>
            <p:cNvPr id="7" name="Afgeronde rechthoek 6"/>
            <p:cNvSpPr/>
            <p:nvPr/>
          </p:nvSpPr>
          <p:spPr>
            <a:xfrm>
              <a:off x="195583" y="3639127"/>
              <a:ext cx="1162162" cy="4064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Afgeronde rechthoek 9"/>
            <p:cNvSpPr/>
            <p:nvPr/>
          </p:nvSpPr>
          <p:spPr>
            <a:xfrm>
              <a:off x="5726545" y="3639127"/>
              <a:ext cx="498764" cy="4064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0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NL" b="1" dirty="0" err="1" smtClean="0"/>
              <a:t>Collective</a:t>
            </a:r>
            <a:r>
              <a:rPr lang="nl-NL" b="1" dirty="0" smtClean="0"/>
              <a:t> </a:t>
            </a:r>
            <a:r>
              <a:rPr lang="nl-NL" b="1" dirty="0"/>
              <a:t>teacher </a:t>
            </a:r>
            <a:r>
              <a:rPr lang="nl-NL" b="1" dirty="0" err="1"/>
              <a:t>efficacy</a:t>
            </a:r>
            <a:r>
              <a:rPr lang="nl-NL" b="1" dirty="0"/>
              <a:t> (John </a:t>
            </a:r>
            <a:r>
              <a:rPr lang="nl-NL" b="1" dirty="0" err="1"/>
              <a:t>Hattie</a:t>
            </a:r>
            <a:r>
              <a:rPr lang="nl-NL" b="1" dirty="0" smtClean="0"/>
              <a:t>)</a:t>
            </a:r>
            <a:endParaRPr lang="nl-NL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NL" b="1" dirty="0" smtClean="0">
                <a:sym typeface="Wingdings" panose="05000000000000000000" pitchFamily="2" charset="2"/>
              </a:rPr>
              <a:t>Hoge effectscore (meta-analyse van John </a:t>
            </a:r>
            <a:r>
              <a:rPr lang="nl-NL" b="1" dirty="0" err="1" smtClean="0">
                <a:sym typeface="Wingdings" panose="05000000000000000000" pitchFamily="2" charset="2"/>
              </a:rPr>
              <a:t>Hattie</a:t>
            </a:r>
            <a:r>
              <a:rPr lang="nl-NL" b="1" dirty="0" smtClean="0">
                <a:sym typeface="Wingdings" panose="05000000000000000000" pitchFamily="2" charset="2"/>
              </a:rPr>
              <a:t>)</a:t>
            </a:r>
            <a:endParaRPr lang="nl-NL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2167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jdelijke aanduiding voor inhoud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30205" y="0"/>
            <a:ext cx="4808054" cy="6858000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838200" y="704760"/>
            <a:ext cx="4587240" cy="723446"/>
          </a:xfrm>
          <a:prstGeom prst="rect">
            <a:avLst/>
          </a:prstGeom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dirty="0" smtClean="0">
                <a:latin typeface="Bookman Old Style" panose="02050604050505020204" pitchFamily="18" charset="0"/>
              </a:rPr>
              <a:t>Teamvisie</a:t>
            </a:r>
            <a:endParaRPr lang="nl-NL" sz="3200" dirty="0">
              <a:latin typeface="Bookman Old Style" panose="02050604050505020204" pitchFamily="18" charset="0"/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7594" y="770926"/>
            <a:ext cx="1060796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/>
              <a:t>Toekomst</a:t>
            </a:r>
          </a:p>
          <a:p>
            <a:pPr lvl="1"/>
            <a:r>
              <a:rPr lang="nl-NL" b="1" dirty="0"/>
              <a:t>Buddyteams</a:t>
            </a:r>
          </a:p>
          <a:p>
            <a:pPr lvl="1"/>
            <a:r>
              <a:rPr lang="nl-NL" b="1" dirty="0" err="1"/>
              <a:t>Good</a:t>
            </a:r>
            <a:r>
              <a:rPr lang="nl-NL" b="1" dirty="0"/>
              <a:t> (or bad?) </a:t>
            </a:r>
            <a:r>
              <a:rPr lang="nl-NL" b="1" dirty="0" err="1"/>
              <a:t>practices</a:t>
            </a:r>
            <a:r>
              <a:rPr lang="nl-NL" b="1" dirty="0"/>
              <a:t> delen</a:t>
            </a:r>
          </a:p>
          <a:p>
            <a:pPr lvl="1"/>
            <a:r>
              <a:rPr lang="nl-NL" b="1" dirty="0" err="1" smtClean="0"/>
              <a:t>Practoraat</a:t>
            </a:r>
            <a:r>
              <a:rPr lang="nl-NL" b="1" dirty="0" smtClean="0"/>
              <a:t> </a:t>
            </a:r>
            <a:r>
              <a:rPr lang="nl-NL" b="1" dirty="0"/>
              <a:t>krachtige </a:t>
            </a:r>
            <a:r>
              <a:rPr lang="nl-NL" b="1" dirty="0" smtClean="0"/>
              <a:t>leeromgeving (</a:t>
            </a:r>
            <a:r>
              <a:rPr lang="nl-NL" b="1" dirty="0" err="1" smtClean="0"/>
              <a:t>history</a:t>
            </a:r>
            <a:r>
              <a:rPr lang="nl-NL" b="1" dirty="0" smtClean="0"/>
              <a:t> &amp; </a:t>
            </a:r>
            <a:r>
              <a:rPr lang="nl-NL" b="1" dirty="0" err="1" smtClean="0"/>
              <a:t>future</a:t>
            </a:r>
            <a:r>
              <a:rPr lang="nl-NL" b="1" dirty="0" smtClean="0"/>
              <a:t> board)</a:t>
            </a:r>
          </a:p>
          <a:p>
            <a:pPr lvl="1"/>
            <a:r>
              <a:rPr lang="nl-NL" b="1" dirty="0" smtClean="0"/>
              <a:t>PDCA</a:t>
            </a:r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38200" y="704760"/>
            <a:ext cx="4587240" cy="723446"/>
          </a:xfrm>
          <a:prstGeom prst="rect">
            <a:avLst/>
          </a:prstGeom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dirty="0" smtClean="0">
                <a:latin typeface="Bookman Old Style" panose="02050604050505020204" pitchFamily="18" charset="0"/>
              </a:rPr>
              <a:t>Derde schooljaar</a:t>
            </a:r>
            <a:endParaRPr lang="nl-NL" sz="3200" dirty="0">
              <a:latin typeface="Bookman Old Style" panose="02050604050505020204" pitchFamily="18" charset="0"/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594" y="770926"/>
            <a:ext cx="1060796" cy="1054699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960" y="3508590"/>
            <a:ext cx="6035040" cy="33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2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 descr="123 Let's Go Imaginary Text · Free Stock Phot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4725"/>
            <a:ext cx="12293599" cy="9220199"/>
          </a:xfrm>
        </p:spPr>
      </p:pic>
    </p:spTree>
    <p:extLst>
      <p:ext uri="{BB962C8B-B14F-4D97-AF65-F5344CB8AC3E}">
        <p14:creationId xmlns:p14="http://schemas.microsoft.com/office/powerpoint/2010/main" val="95149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b="1" dirty="0" smtClean="0"/>
              <a:t>Eerste schooljaar</a:t>
            </a:r>
          </a:p>
          <a:p>
            <a:pPr marL="0" indent="0">
              <a:buNone/>
            </a:pPr>
            <a:r>
              <a:rPr lang="nl-NL" b="1" dirty="0"/>
              <a:t>	</a:t>
            </a:r>
            <a:r>
              <a:rPr lang="nl-NL" b="1" dirty="0" smtClean="0"/>
              <a:t>- onderzoek</a:t>
            </a:r>
          </a:p>
          <a:p>
            <a:pPr marL="0" indent="0">
              <a:buNone/>
            </a:pPr>
            <a:r>
              <a:rPr lang="nl-NL" b="1" dirty="0"/>
              <a:t>	</a:t>
            </a:r>
            <a:r>
              <a:rPr lang="nl-NL" b="1" dirty="0" smtClean="0"/>
              <a:t>- aanleiding</a:t>
            </a:r>
          </a:p>
          <a:p>
            <a:pPr marL="0" indent="0">
              <a:buNone/>
            </a:pPr>
            <a:r>
              <a:rPr lang="nl-NL" b="1" dirty="0" smtClean="0"/>
              <a:t>Tweede schooljaar</a:t>
            </a:r>
          </a:p>
          <a:p>
            <a:pPr marL="0" indent="0">
              <a:buNone/>
            </a:pPr>
            <a:r>
              <a:rPr lang="nl-NL" b="1" dirty="0"/>
              <a:t>	</a:t>
            </a:r>
            <a:r>
              <a:rPr lang="nl-NL" b="1" dirty="0" smtClean="0"/>
              <a:t>- LC opdracht</a:t>
            </a:r>
          </a:p>
          <a:p>
            <a:pPr marL="0" indent="0">
              <a:buNone/>
            </a:pPr>
            <a:r>
              <a:rPr lang="nl-NL" b="1" dirty="0"/>
              <a:t>	</a:t>
            </a:r>
            <a:r>
              <a:rPr lang="nl-NL" b="1" dirty="0" smtClean="0"/>
              <a:t>- resultaat</a:t>
            </a:r>
          </a:p>
          <a:p>
            <a:pPr marL="0" indent="0">
              <a:buNone/>
            </a:pPr>
            <a:r>
              <a:rPr lang="nl-NL" b="1" dirty="0"/>
              <a:t>	</a:t>
            </a:r>
            <a:r>
              <a:rPr lang="nl-NL" b="1" dirty="0" smtClean="0"/>
              <a:t>- wetenschappelijke onderbouwing</a:t>
            </a:r>
          </a:p>
          <a:p>
            <a:pPr marL="0" indent="0">
              <a:buNone/>
            </a:pPr>
            <a:r>
              <a:rPr lang="nl-NL" b="1" dirty="0" smtClean="0"/>
              <a:t>Derde schooljaar</a:t>
            </a:r>
          </a:p>
          <a:p>
            <a:pPr marL="0" indent="0">
              <a:buNone/>
            </a:pPr>
            <a:r>
              <a:rPr lang="nl-NL" b="1" dirty="0"/>
              <a:t>	</a:t>
            </a:r>
            <a:r>
              <a:rPr lang="nl-NL" b="1" dirty="0" smtClean="0"/>
              <a:t>- toekomstmuziek</a:t>
            </a:r>
            <a:endParaRPr lang="nl-NL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38200" y="704760"/>
            <a:ext cx="4587240" cy="723446"/>
          </a:xfrm>
          <a:prstGeom prst="rect">
            <a:avLst/>
          </a:prstGeom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dirty="0" smtClean="0">
                <a:latin typeface="Bookman Old Style" panose="02050604050505020204" pitchFamily="18" charset="0"/>
              </a:rPr>
              <a:t>Inhoud</a:t>
            </a:r>
            <a:endParaRPr lang="nl-NL" sz="3200" dirty="0">
              <a:latin typeface="Bookman Old Style" panose="02050604050505020204" pitchFamily="18" charset="0"/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594" y="770926"/>
            <a:ext cx="1060796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5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 smtClean="0"/>
              <a:t>Onderzoek PDG</a:t>
            </a:r>
          </a:p>
          <a:p>
            <a:pPr lvl="1"/>
            <a:r>
              <a:rPr lang="nl-NL" b="1" dirty="0" smtClean="0"/>
              <a:t>Kennisdeling</a:t>
            </a:r>
          </a:p>
          <a:p>
            <a:pPr lvl="1"/>
            <a:r>
              <a:rPr lang="nl-NL" b="1" dirty="0" smtClean="0"/>
              <a:t>Aanbeveling</a:t>
            </a:r>
            <a:endParaRPr lang="nl-NL" b="1" dirty="0"/>
          </a:p>
          <a:p>
            <a:pPr marL="0" indent="0">
              <a:buNone/>
            </a:pPr>
            <a:r>
              <a:rPr lang="nl-NL" b="1" dirty="0" smtClean="0"/>
              <a:t>Expeditie formatief handelen</a:t>
            </a:r>
          </a:p>
          <a:p>
            <a:pPr lvl="1"/>
            <a:r>
              <a:rPr lang="nl-NL" b="1" dirty="0" err="1" smtClean="0"/>
              <a:t>Sectorbreed</a:t>
            </a:r>
            <a:endParaRPr lang="nl-NL" b="1" dirty="0" smtClean="0"/>
          </a:p>
          <a:p>
            <a:pPr lvl="1"/>
            <a:r>
              <a:rPr lang="nl-NL" b="1" dirty="0"/>
              <a:t>Nulmeting</a:t>
            </a:r>
          </a:p>
          <a:p>
            <a:pPr lvl="1"/>
            <a:r>
              <a:rPr lang="nl-NL" b="1" dirty="0" smtClean="0"/>
              <a:t>Gezamenlijke taal</a:t>
            </a:r>
          </a:p>
          <a:p>
            <a:pPr lvl="1"/>
            <a:r>
              <a:rPr lang="nl-NL" b="1" dirty="0" smtClean="0"/>
              <a:t>Start borging</a:t>
            </a:r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38200" y="704760"/>
            <a:ext cx="4587240" cy="723446"/>
          </a:xfrm>
          <a:prstGeom prst="rect">
            <a:avLst/>
          </a:prstGeom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dirty="0" smtClean="0">
                <a:latin typeface="Bookman Old Style" panose="02050604050505020204" pitchFamily="18" charset="0"/>
              </a:rPr>
              <a:t>Eerste schooljaar</a:t>
            </a:r>
            <a:endParaRPr lang="nl-NL" sz="3200" dirty="0">
              <a:latin typeface="Bookman Old Style" panose="02050604050505020204" pitchFamily="18" charset="0"/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594" y="770926"/>
            <a:ext cx="1060796" cy="1054699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311" y="4490061"/>
            <a:ext cx="4504689" cy="236793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253" y="3828627"/>
            <a:ext cx="3458058" cy="3029373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7860" y="1755442"/>
            <a:ext cx="6884140" cy="34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8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b="1" dirty="0" smtClean="0"/>
              <a:t>LC-opdracht</a:t>
            </a:r>
          </a:p>
          <a:p>
            <a:pPr lvl="1"/>
            <a:r>
              <a:rPr lang="nl-NL" b="1" dirty="0" smtClean="0"/>
              <a:t>Kennisdeling formatief handelen</a:t>
            </a:r>
          </a:p>
          <a:p>
            <a:pPr lvl="1"/>
            <a:r>
              <a:rPr lang="nl-NL" b="1" dirty="0"/>
              <a:t>Gezamenlijke visie ontwikkelen</a:t>
            </a:r>
          </a:p>
          <a:p>
            <a:pPr lvl="1"/>
            <a:r>
              <a:rPr lang="nl-NL" b="1" dirty="0" smtClean="0"/>
              <a:t>Persoonlijk ontwikkeldoel</a:t>
            </a:r>
            <a:endParaRPr lang="nl-NL" b="1" dirty="0"/>
          </a:p>
          <a:p>
            <a:pPr lvl="1"/>
            <a:endParaRPr lang="nl-NL" b="1" dirty="0" smtClean="0"/>
          </a:p>
          <a:p>
            <a:pPr marL="0" indent="0">
              <a:buNone/>
            </a:pPr>
            <a:r>
              <a:rPr lang="nl-NL" b="1" dirty="0" smtClean="0"/>
              <a:t>Sectordoel</a:t>
            </a:r>
          </a:p>
          <a:p>
            <a:pPr lvl="1">
              <a:buSzPts val="2400"/>
            </a:pPr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curriculum </a:t>
            </a:r>
            <a:r>
              <a:rPr lang="nl-NL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ontwikkeling</a:t>
            </a:r>
          </a:p>
          <a:p>
            <a:pPr lvl="1">
              <a:buSzPts val="2400"/>
            </a:pPr>
            <a:r>
              <a:rPr lang="nl-NL" b="1" dirty="0" smtClean="0"/>
              <a:t>‘Evalueren </a:t>
            </a:r>
            <a:r>
              <a:rPr lang="nl-NL" b="1" dirty="0"/>
              <a:t>om te leren met aandacht voor visie op </a:t>
            </a:r>
            <a:r>
              <a:rPr lang="nl-NL" b="1" dirty="0" smtClean="0"/>
              <a:t>toetsen’</a:t>
            </a:r>
            <a:endParaRPr lang="nl-NL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nl-NL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b="1" dirty="0" smtClean="0"/>
              <a:t>Teamdoel</a:t>
            </a:r>
          </a:p>
          <a:p>
            <a:pPr lvl="1">
              <a:buSzPts val="2400"/>
            </a:pPr>
            <a:r>
              <a:rPr lang="nl-NL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Verhogen </a:t>
            </a:r>
            <a:r>
              <a:rPr lang="nl-NL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opleidingsrendament</a:t>
            </a:r>
            <a:r>
              <a:rPr lang="nl-NL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nl-NL" b="1" dirty="0" smtClean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 </a:t>
            </a:r>
            <a:r>
              <a:rPr lang="nl-NL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assessment </a:t>
            </a:r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as </a:t>
            </a:r>
            <a:r>
              <a:rPr lang="nl-NL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learning</a:t>
            </a:r>
            <a:r>
              <a:rPr lang="nl-NL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nl-NL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Dochy</a:t>
            </a:r>
            <a:r>
              <a:rPr lang="nl-NL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2018)</a:t>
            </a:r>
          </a:p>
          <a:p>
            <a:pPr lvl="1">
              <a:buSzPts val="2400"/>
            </a:pPr>
            <a:r>
              <a:rPr lang="nl-NL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Vergroten onderwijskwaliteit</a:t>
            </a:r>
            <a:endParaRPr lang="nl-NL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nl-NL" b="1" dirty="0" smtClean="0">
              <a:solidFill>
                <a:srgbClr val="FF0000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38200" y="704760"/>
            <a:ext cx="4587240" cy="723446"/>
          </a:xfrm>
          <a:prstGeom prst="rect">
            <a:avLst/>
          </a:prstGeom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dirty="0" smtClean="0">
                <a:latin typeface="Bookman Old Style" panose="02050604050505020204" pitchFamily="18" charset="0"/>
              </a:rPr>
              <a:t>Tweede schooljaar</a:t>
            </a:r>
            <a:endParaRPr lang="nl-NL" sz="3200" dirty="0">
              <a:latin typeface="Bookman Old Style" panose="02050604050505020204" pitchFamily="18" charset="0"/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594" y="770926"/>
            <a:ext cx="1060796" cy="1054699"/>
          </a:xfrm>
          <a:prstGeom prst="rect">
            <a:avLst/>
          </a:prstGeom>
        </p:spPr>
      </p:pic>
      <p:sp>
        <p:nvSpPr>
          <p:cNvPr id="2" name="Rechthoek 1"/>
          <p:cNvSpPr/>
          <p:nvPr/>
        </p:nvSpPr>
        <p:spPr>
          <a:xfrm>
            <a:off x="6973455" y="639633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1200" dirty="0">
                <a:hlinkClick r:id="rId4"/>
              </a:rPr>
              <a:t>5 effectieve strategieën om het rendement van de opleiding te verhogen! | </a:t>
            </a:r>
            <a:r>
              <a:rPr lang="nl-NL" sz="1200" dirty="0" err="1">
                <a:hlinkClick r:id="rId4"/>
              </a:rPr>
              <a:t>Metis</a:t>
            </a:r>
            <a:r>
              <a:rPr lang="nl-NL" sz="1200" dirty="0">
                <a:hlinkClick r:id="rId4"/>
              </a:rPr>
              <a:t> Onderwijsadvies (metis-onderwijsadvies.nl)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94138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0371" y="2366651"/>
            <a:ext cx="7707313" cy="3429000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838200" y="704760"/>
            <a:ext cx="4587240" cy="723446"/>
          </a:xfrm>
          <a:prstGeom prst="rect">
            <a:avLst/>
          </a:prstGeom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dirty="0" smtClean="0">
                <a:latin typeface="Bookman Old Style" panose="02050604050505020204" pitchFamily="18" charset="0"/>
              </a:rPr>
              <a:t>Tweede schooljaar</a:t>
            </a:r>
            <a:endParaRPr lang="nl-NL" sz="3200" dirty="0">
              <a:latin typeface="Bookman Old Style" panose="02050604050505020204" pitchFamily="18" charset="0"/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7594" y="770926"/>
            <a:ext cx="1060796" cy="1054699"/>
          </a:xfrm>
          <a:prstGeom prst="rect">
            <a:avLst/>
          </a:prstGeom>
        </p:spPr>
      </p:pic>
      <p:pic>
        <p:nvPicPr>
          <p:cNvPr id="2" name="Afbeelding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71801" y="1825625"/>
            <a:ext cx="5285823" cy="4511052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5203371" y="5795651"/>
            <a:ext cx="6096000" cy="4788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2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Kneyber</a:t>
            </a:r>
            <a:r>
              <a:rPr lang="nl-NL" sz="1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R., Sluijsmans, D., </a:t>
            </a:r>
            <a:r>
              <a:rPr lang="nl-NL" sz="12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Devid</a:t>
            </a:r>
            <a:r>
              <a:rPr lang="nl-NL" sz="1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V., Wilde López, B. (2022), Formatief handelen, van instrument naar ontwerp 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838200" y="704760"/>
            <a:ext cx="4587240" cy="723446"/>
          </a:xfrm>
          <a:prstGeom prst="rect">
            <a:avLst/>
          </a:prstGeom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dirty="0" smtClean="0">
                <a:latin typeface="Bookman Old Style" panose="02050604050505020204" pitchFamily="18" charset="0"/>
              </a:rPr>
              <a:t>Tweede schooljaar</a:t>
            </a:r>
            <a:endParaRPr lang="nl-NL" sz="3200" dirty="0">
              <a:latin typeface="Bookman Old Style" panose="02050604050505020204" pitchFamily="18" charset="0"/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594" y="770926"/>
            <a:ext cx="1060796" cy="1054699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564" y="1505446"/>
            <a:ext cx="7409110" cy="5352554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8247" y="2639760"/>
            <a:ext cx="4067743" cy="3610479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2618" y="6519404"/>
            <a:ext cx="2789382" cy="33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8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722935"/>
            <a:ext cx="6504992" cy="923303"/>
          </a:xfrm>
        </p:spPr>
        <p:txBody>
          <a:bodyPr/>
          <a:lstStyle/>
          <a:p>
            <a:r>
              <a:rPr lang="nl-NL" u="sng" dirty="0" smtClean="0"/>
              <a:t>Programma</a:t>
            </a:r>
            <a:endParaRPr lang="nl-NL" u="sng" dirty="0"/>
          </a:p>
        </p:txBody>
      </p:sp>
      <p:sp>
        <p:nvSpPr>
          <p:cNvPr id="4" name="Tekstvak 3"/>
          <p:cNvSpPr txBox="1"/>
          <p:nvPr/>
        </p:nvSpPr>
        <p:spPr>
          <a:xfrm>
            <a:off x="838200" y="1990165"/>
            <a:ext cx="8592671" cy="389964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506071" y="2595281"/>
            <a:ext cx="1936376" cy="190948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945" y="1149329"/>
            <a:ext cx="3115326" cy="3115326"/>
          </a:xfrm>
          <a:prstGeom prst="rect">
            <a:avLst/>
          </a:prstGeom>
        </p:spPr>
      </p:pic>
      <p:graphicFrame>
        <p:nvGraphicFramePr>
          <p:cNvPr id="6" name="Tabel 5"/>
          <p:cNvGraphicFramePr>
            <a:graphicFrameLocks noGrp="1"/>
          </p:cNvGraphicFramePr>
          <p:nvPr>
            <p:extLst/>
          </p:nvPr>
        </p:nvGraphicFramePr>
        <p:xfrm>
          <a:off x="838200" y="1990164"/>
          <a:ext cx="6339840" cy="27166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39840">
                  <a:extLst>
                    <a:ext uri="{9D8B030D-6E8A-4147-A177-3AD203B41FA5}">
                      <a16:colId xmlns:a16="http://schemas.microsoft.com/office/drawing/2014/main" val="3794052349"/>
                    </a:ext>
                  </a:extLst>
                </a:gridCol>
              </a:tblGrid>
              <a:tr h="388095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51913"/>
                  </a:ext>
                </a:extLst>
              </a:tr>
              <a:tr h="388095">
                <a:tc>
                  <a:txBody>
                    <a:bodyPr/>
                    <a:lstStyle/>
                    <a:p>
                      <a:r>
                        <a:rPr lang="nl-NL" dirty="0" smtClean="0"/>
                        <a:t>Feedback op de toets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685189"/>
                  </a:ext>
                </a:extLst>
              </a:tr>
              <a:tr h="388095">
                <a:tc>
                  <a:txBody>
                    <a:bodyPr/>
                    <a:lstStyle/>
                    <a:p>
                      <a:r>
                        <a:rPr lang="nl-NL" dirty="0" smtClean="0"/>
                        <a:t>Leefgebieden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190991"/>
                  </a:ext>
                </a:extLst>
              </a:tr>
              <a:tr h="388095">
                <a:tc>
                  <a:txBody>
                    <a:bodyPr/>
                    <a:lstStyle/>
                    <a:p>
                      <a:r>
                        <a:rPr lang="nl-NL" dirty="0" smtClean="0"/>
                        <a:t>Leerdoelen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7168"/>
                  </a:ext>
                </a:extLst>
              </a:tr>
              <a:tr h="388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De 6 W’s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682000"/>
                  </a:ext>
                </a:extLst>
              </a:tr>
              <a:tr h="388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Toetsuitleg</a:t>
                      </a:r>
                      <a:r>
                        <a:rPr lang="nl-NL" dirty="0" smtClean="0"/>
                        <a:t> activeren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215696"/>
                  </a:ext>
                </a:extLst>
              </a:tr>
              <a:tr h="388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Opdracht les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34803"/>
                  </a:ext>
                </a:extLst>
              </a:tr>
            </a:tbl>
          </a:graphicData>
        </a:graphic>
      </p:graphicFrame>
      <p:grpSp>
        <p:nvGrpSpPr>
          <p:cNvPr id="12" name="Groep 11"/>
          <p:cNvGrpSpPr/>
          <p:nvPr/>
        </p:nvGrpSpPr>
        <p:grpSpPr>
          <a:xfrm>
            <a:off x="5897880" y="4231451"/>
            <a:ext cx="6142617" cy="2374732"/>
            <a:chOff x="6314067" y="4467627"/>
            <a:chExt cx="5554980" cy="2374732"/>
          </a:xfrm>
        </p:grpSpPr>
        <p:sp>
          <p:nvSpPr>
            <p:cNvPr id="11" name="Rechthoek 10"/>
            <p:cNvSpPr/>
            <p:nvPr/>
          </p:nvSpPr>
          <p:spPr>
            <a:xfrm>
              <a:off x="6314067" y="4467627"/>
              <a:ext cx="5470263" cy="23747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6405507" y="4500831"/>
              <a:ext cx="546354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Lesdoelen:</a:t>
              </a:r>
            </a:p>
            <a:p>
              <a:pPr marL="285750" indent="-285750">
                <a:buFontTx/>
                <a:buChar char="-"/>
              </a:pPr>
              <a:r>
                <a:rPr lang="nl-NL" dirty="0" smtClean="0"/>
                <a:t>Ik begrijp de feedback op de toets Activeren 2</a:t>
              </a:r>
            </a:p>
            <a:p>
              <a:pPr marL="285750" indent="-285750">
                <a:buFontTx/>
                <a:buChar char="-"/>
              </a:pPr>
              <a:r>
                <a:rPr lang="nl-NL" dirty="0" smtClean="0"/>
                <a:t>Ik weet op welke leefgebieden een sociaal werker activiteiten kan richten</a:t>
              </a:r>
            </a:p>
            <a:p>
              <a:pPr marL="285750" indent="-285750">
                <a:buFontTx/>
                <a:buChar char="-"/>
              </a:pPr>
              <a:r>
                <a:rPr lang="nl-NL" dirty="0" smtClean="0"/>
                <a:t>Ik ken en begrijp de leerdoelen van Activeren 3</a:t>
              </a:r>
            </a:p>
            <a:p>
              <a:pPr marL="285750" indent="-285750">
                <a:buFontTx/>
                <a:buChar char="-"/>
              </a:pPr>
              <a:r>
                <a:rPr lang="nl-NL" dirty="0" smtClean="0"/>
                <a:t>Ik ken de 6 W’s</a:t>
              </a:r>
            </a:p>
            <a:p>
              <a:pPr marL="285750" indent="-285750">
                <a:buFontTx/>
                <a:buChar char="-"/>
              </a:pPr>
              <a:r>
                <a:rPr lang="nl-NL" dirty="0" smtClean="0"/>
                <a:t>Ik kan beschrijven wat de </a:t>
              </a:r>
              <a:r>
                <a:rPr lang="nl-NL" dirty="0" err="1" smtClean="0"/>
                <a:t>toetsopdracht</a:t>
              </a:r>
              <a:r>
                <a:rPr lang="nl-NL" dirty="0" smtClean="0"/>
                <a:t> is voor Activeren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1475937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 smtClean="0"/>
              <a:t>Studiedag</a:t>
            </a:r>
          </a:p>
          <a:p>
            <a:pPr lvl="1"/>
            <a:r>
              <a:rPr lang="nl-NL" b="1" dirty="0"/>
              <a:t>Vervolg op de expeditie</a:t>
            </a:r>
          </a:p>
          <a:p>
            <a:pPr lvl="1"/>
            <a:r>
              <a:rPr lang="nl-NL" b="1" dirty="0" smtClean="0"/>
              <a:t>Flipping </a:t>
            </a:r>
            <a:r>
              <a:rPr lang="nl-NL" b="1" dirty="0" err="1" smtClean="0"/>
              <a:t>the</a:t>
            </a:r>
            <a:r>
              <a:rPr lang="nl-NL" b="1" dirty="0" smtClean="0"/>
              <a:t> classroom</a:t>
            </a:r>
          </a:p>
          <a:p>
            <a:pPr lvl="1"/>
            <a:r>
              <a:rPr lang="nl-NL" b="1" dirty="0" smtClean="0"/>
              <a:t>Visie ontwikkelen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38200" y="704760"/>
            <a:ext cx="4587240" cy="723446"/>
          </a:xfrm>
          <a:prstGeom prst="rect">
            <a:avLst/>
          </a:prstGeom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dirty="0" smtClean="0">
                <a:latin typeface="Bookman Old Style" panose="02050604050505020204" pitchFamily="18" charset="0"/>
              </a:rPr>
              <a:t>Tweede schooljaar</a:t>
            </a:r>
            <a:endParaRPr lang="nl-NL" sz="3200" dirty="0">
              <a:latin typeface="Bookman Old Style" panose="02050604050505020204" pitchFamily="18" charset="0"/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594" y="770926"/>
            <a:ext cx="1060796" cy="105469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840" y="3666088"/>
            <a:ext cx="8646160" cy="3191912"/>
          </a:xfrm>
          <a:prstGeom prst="rect">
            <a:avLst/>
          </a:prstGeom>
        </p:spPr>
      </p:pic>
      <p:grpSp>
        <p:nvGrpSpPr>
          <p:cNvPr id="6" name="Groep 5"/>
          <p:cNvGrpSpPr/>
          <p:nvPr/>
        </p:nvGrpSpPr>
        <p:grpSpPr>
          <a:xfrm>
            <a:off x="5943600" y="387347"/>
            <a:ext cx="5962164" cy="3477451"/>
            <a:chOff x="5943600" y="387347"/>
            <a:chExt cx="5962164" cy="3477451"/>
          </a:xfrm>
        </p:grpSpPr>
        <p:pic>
          <p:nvPicPr>
            <p:cNvPr id="2" name="Afbeelding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3600" y="387347"/>
              <a:ext cx="5962164" cy="3080032"/>
            </a:xfrm>
            <a:prstGeom prst="rect">
              <a:avLst/>
            </a:prstGeom>
          </p:spPr>
        </p:pic>
        <p:pic>
          <p:nvPicPr>
            <p:cNvPr id="4" name="Afbeelding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46831" y="3579171"/>
              <a:ext cx="5104264" cy="285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612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838200" y="704760"/>
            <a:ext cx="4587240" cy="723446"/>
          </a:xfrm>
          <a:prstGeom prst="rect">
            <a:avLst/>
          </a:prstGeom>
          <a:ln w="5715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dirty="0" smtClean="0">
                <a:latin typeface="Bookman Old Style" panose="02050604050505020204" pitchFamily="18" charset="0"/>
              </a:rPr>
              <a:t>Tweede schooljaar</a:t>
            </a:r>
            <a:endParaRPr lang="nl-NL" sz="3200" dirty="0">
              <a:latin typeface="Bookman Old Style" panose="02050604050505020204" pitchFamily="18" charset="0"/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594" y="770926"/>
            <a:ext cx="1060796" cy="1054699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625" y="1538738"/>
            <a:ext cx="8230749" cy="492511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0625" y="6463850"/>
            <a:ext cx="7078063" cy="209579"/>
          </a:xfrm>
          <a:prstGeom prst="rect">
            <a:avLst/>
          </a:prstGeom>
        </p:spPr>
      </p:pic>
      <p:sp>
        <p:nvSpPr>
          <p:cNvPr id="7" name="Afgeronde rechthoek 6"/>
          <p:cNvSpPr/>
          <p:nvPr/>
        </p:nvSpPr>
        <p:spPr>
          <a:xfrm>
            <a:off x="2115127" y="2142836"/>
            <a:ext cx="701964" cy="3879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Afgeronde rechthoek 7"/>
          <p:cNvSpPr/>
          <p:nvPr/>
        </p:nvSpPr>
        <p:spPr>
          <a:xfrm>
            <a:off x="3038764" y="2142836"/>
            <a:ext cx="633265" cy="3879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36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1_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69D4A43B3B0040868472239CB0165E" ma:contentTypeVersion="13" ma:contentTypeDescription="Create a new document." ma:contentTypeScope="" ma:versionID="5d715e644ab65bca9ca0af7d200ba36d">
  <xsd:schema xmlns:xsd="http://www.w3.org/2001/XMLSchema" xmlns:xs="http://www.w3.org/2001/XMLSchema" xmlns:p="http://schemas.microsoft.com/office/2006/metadata/properties" xmlns:ns3="fdb9d4b8-9e0e-4b51-8cf7-dafc2c71354e" xmlns:ns4="f10cfcab-8adb-44f7-be69-25bb8263a282" targetNamespace="http://schemas.microsoft.com/office/2006/metadata/properties" ma:root="true" ma:fieldsID="c4a65d79d49ff6650b583df106ca1332" ns3:_="" ns4:_="">
    <xsd:import namespace="fdb9d4b8-9e0e-4b51-8cf7-dafc2c71354e"/>
    <xsd:import namespace="f10cfcab-8adb-44f7-be69-25bb8263a2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Location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b9d4b8-9e0e-4b51-8cf7-dafc2c7135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cfcab-8adb-44f7-be69-25bb8263a2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10cfcab-8adb-44f7-be69-25bb8263a282" xsi:nil="true"/>
  </documentManagement>
</p:properties>
</file>

<file path=customXml/itemProps1.xml><?xml version="1.0" encoding="utf-8"?>
<ds:datastoreItem xmlns:ds="http://schemas.openxmlformats.org/officeDocument/2006/customXml" ds:itemID="{111618E4-F825-4996-BE40-D93926148D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7A7A6B-E846-4CA0-B937-34F85BEBD8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b9d4b8-9e0e-4b51-8cf7-dafc2c71354e"/>
    <ds:schemaRef ds:uri="f10cfcab-8adb-44f7-be69-25bb8263a2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FDDFE4-B229-4C07-87B7-D9BE416318A2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f10cfcab-8adb-44f7-be69-25bb8263a282"/>
    <ds:schemaRef ds:uri="fdb9d4b8-9e0e-4b51-8cf7-dafc2c71354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8616</TotalTime>
  <Words>278</Words>
  <Application>Microsoft Office PowerPoint</Application>
  <PresentationFormat>Breedbeeld</PresentationFormat>
  <Paragraphs>79</Paragraphs>
  <Slides>13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Calibri Light</vt:lpstr>
      <vt:lpstr>Times New Roman</vt:lpstr>
      <vt:lpstr>Wingdings</vt:lpstr>
      <vt:lpstr>1_Kantoorthema</vt:lpstr>
      <vt:lpstr>Formatief handelen Sociaal werk   Van afrekenen naar ontwikkelingsgericht werken  </vt:lpstr>
      <vt:lpstr>PowerPoint-presentatie</vt:lpstr>
      <vt:lpstr>PowerPoint-presentatie</vt:lpstr>
      <vt:lpstr>PowerPoint-presentatie</vt:lpstr>
      <vt:lpstr>PowerPoint-presentatie</vt:lpstr>
      <vt:lpstr>PowerPoint-presentatie</vt:lpstr>
      <vt:lpstr>Programma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Kien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Financiële zelfredzaamheid| Budgetadvies en budgetbegeleiding periode 4</dc:title>
  <dc:creator>Merijn de Graaf</dc:creator>
  <cp:lastModifiedBy>Merijn de Graaf</cp:lastModifiedBy>
  <cp:revision>60</cp:revision>
  <dcterms:created xsi:type="dcterms:W3CDTF">2021-04-29T07:48:02Z</dcterms:created>
  <dcterms:modified xsi:type="dcterms:W3CDTF">2023-05-24T12:07:21Z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0x0101007C69D4A43B3B0040868472239CB0165E</vt:lpwstr>
  </property>
</Properties>
</file>