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44"/>
    <p:sldId id="257" r:id="rId45"/>
    <p:sldId id="258" r:id="rId46"/>
    <p:sldId id="259" r:id="rId47"/>
    <p:sldId id="260" r:id="rId48"/>
    <p:sldId id="261" r:id="rId49"/>
    <p:sldId id="262" r:id="rId50"/>
    <p:sldId id="263" r:id="rId51"/>
    <p:sldId id="264" r:id="rId52"/>
    <p:sldId id="265" r:id="rId53"/>
    <p:sldId id="266" r:id="rId54"/>
    <p:sldId id="267" r:id="rId55"/>
    <p:sldId id="268" r:id="rId56"/>
    <p:sldId id="269" r:id="rId57"/>
    <p:sldId id="270" r:id="rId58"/>
    <p:sldId id="271" r:id="rId59"/>
    <p:sldId id="272" r:id="rId60"/>
    <p:sldId id="273" r:id="rId61"/>
    <p:sldId id="274" r:id="rId62"/>
    <p:sldId id="275" r:id="rId63"/>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Anton" charset="1" panose="00000500000000000000"/>
      <p:regular r:id="rId10"/>
    </p:embeddedFont>
    <p:embeddedFont>
      <p:font typeface="Anton Italics" charset="1" panose="00000500000000000000"/>
      <p:regular r:id="rId11"/>
    </p:embeddedFont>
    <p:embeddedFont>
      <p:font typeface="Canva Sans" charset="1" panose="020B0503030501040103"/>
      <p:regular r:id="rId12"/>
    </p:embeddedFont>
    <p:embeddedFont>
      <p:font typeface="Canva Sans Bold" charset="1" panose="020B0803030501040103"/>
      <p:regular r:id="rId13"/>
    </p:embeddedFont>
    <p:embeddedFont>
      <p:font typeface="Canva Sans Italics" charset="1" panose="020B0503030501040103"/>
      <p:regular r:id="rId14"/>
    </p:embeddedFont>
    <p:embeddedFont>
      <p:font typeface="Canva Sans Bold Italics" charset="1" panose="020B0803030501040103"/>
      <p:regular r:id="rId15"/>
    </p:embeddedFont>
    <p:embeddedFont>
      <p:font typeface="Canva Sans Medium" charset="1" panose="020B0603030501040103"/>
      <p:regular r:id="rId16"/>
    </p:embeddedFont>
    <p:embeddedFont>
      <p:font typeface="Canva Sans Medium Italics" charset="1" panose="020B0603030501040103"/>
      <p:regular r:id="rId17"/>
    </p:embeddedFont>
    <p:embeddedFont>
      <p:font typeface="Roboto Mono" charset="1" panose="00000000000000000000"/>
      <p:regular r:id="rId18"/>
    </p:embeddedFont>
    <p:embeddedFont>
      <p:font typeface="Roboto Mono Bold" charset="1" panose="00000000000000000000"/>
      <p:regular r:id="rId19"/>
    </p:embeddedFont>
    <p:embeddedFont>
      <p:font typeface="Roboto Mono Italics" charset="1" panose="00000000000000000000"/>
      <p:regular r:id="rId20"/>
    </p:embeddedFont>
    <p:embeddedFont>
      <p:font typeface="Roboto Mono Bold Italics" charset="1" panose="00000000000000000000"/>
      <p:regular r:id="rId21"/>
    </p:embeddedFont>
    <p:embeddedFont>
      <p:font typeface="Roboto Mono Thin" charset="1" panose="00000000000000000000"/>
      <p:regular r:id="rId22"/>
    </p:embeddedFont>
    <p:embeddedFont>
      <p:font typeface="Roboto Mono Thin Italics" charset="1" panose="00000000000000000000"/>
      <p:regular r:id="rId23"/>
    </p:embeddedFont>
    <p:embeddedFont>
      <p:font typeface="Roboto Mono Light" charset="1" panose="00000000000000000000"/>
      <p:regular r:id="rId24"/>
    </p:embeddedFont>
    <p:embeddedFont>
      <p:font typeface="Roboto Mono Light Italics" charset="1" panose="00000000000000000000"/>
      <p:regular r:id="rId25"/>
    </p:embeddedFont>
    <p:embeddedFont>
      <p:font typeface="Roboto Mono Medium" charset="1" panose="00000000000000000000"/>
      <p:regular r:id="rId26"/>
    </p:embeddedFont>
    <p:embeddedFont>
      <p:font typeface="Roboto Mono Medium Italics" charset="1" panose="00000000000000000000"/>
      <p:regular r:id="rId27"/>
    </p:embeddedFont>
    <p:embeddedFont>
      <p:font typeface="Nunito Sans Expanded" charset="1" panose="00000000000000000000"/>
      <p:regular r:id="rId28"/>
    </p:embeddedFont>
    <p:embeddedFont>
      <p:font typeface="Nunito Sans Expanded Bold" charset="1" panose="00000000000000000000"/>
      <p:regular r:id="rId29"/>
    </p:embeddedFont>
    <p:embeddedFont>
      <p:font typeface="Nunito Sans Expanded Italics" charset="1" panose="00000000000000000000"/>
      <p:regular r:id="rId30"/>
    </p:embeddedFont>
    <p:embeddedFont>
      <p:font typeface="Nunito Sans Expanded Bold Italics" charset="1" panose="00000000000000000000"/>
      <p:regular r:id="rId31"/>
    </p:embeddedFont>
    <p:embeddedFont>
      <p:font typeface="Nunito Sans Expanded Extra-Light" charset="1" panose="00000000000000000000"/>
      <p:regular r:id="rId32"/>
    </p:embeddedFont>
    <p:embeddedFont>
      <p:font typeface="Nunito Sans Expanded Extra-Light Italics" charset="1" panose="00000000000000000000"/>
      <p:regular r:id="rId33"/>
    </p:embeddedFont>
    <p:embeddedFont>
      <p:font typeface="Nunito Sans Expanded Light" charset="1" panose="00000000000000000000"/>
      <p:regular r:id="rId34"/>
    </p:embeddedFont>
    <p:embeddedFont>
      <p:font typeface="Nunito Sans Expanded Light Italics" charset="1" panose="00000000000000000000"/>
      <p:regular r:id="rId35"/>
    </p:embeddedFont>
    <p:embeddedFont>
      <p:font typeface="Nunito Sans Expanded Medium" charset="1" panose="00000000000000000000"/>
      <p:regular r:id="rId36"/>
    </p:embeddedFont>
    <p:embeddedFont>
      <p:font typeface="Nunito Sans Expanded Medium Italics" charset="1" panose="00000000000000000000"/>
      <p:regular r:id="rId37"/>
    </p:embeddedFont>
    <p:embeddedFont>
      <p:font typeface="Nunito Sans Expanded Semi-Bold" charset="1" panose="00000000000000000000"/>
      <p:regular r:id="rId38"/>
    </p:embeddedFont>
    <p:embeddedFont>
      <p:font typeface="Nunito Sans Expanded Semi-Bold Italics" charset="1" panose="00000000000000000000"/>
      <p:regular r:id="rId39"/>
    </p:embeddedFont>
    <p:embeddedFont>
      <p:font typeface="Nunito Sans Expanded Ultra-Bold" charset="1" panose="00000000000000000000"/>
      <p:regular r:id="rId40"/>
    </p:embeddedFont>
    <p:embeddedFont>
      <p:font typeface="Nunito Sans Expanded Ultra-Bold Italics" charset="1" panose="00000000000000000000"/>
      <p:regular r:id="rId41"/>
    </p:embeddedFont>
    <p:embeddedFont>
      <p:font typeface="Nunito Sans Expanded Heavy" charset="1" panose="00000000000000000000"/>
      <p:regular r:id="rId42"/>
    </p:embeddedFont>
    <p:embeddedFont>
      <p:font typeface="Nunito Sans Expanded Heavy Italics" charset="1" panose="00000000000000000000"/>
      <p:regular r:id="rId4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38" Target="fonts/font38.fntdata" Type="http://schemas.openxmlformats.org/officeDocument/2006/relationships/font"/><Relationship Id="rId39" Target="fonts/font39.fntdata" Type="http://schemas.openxmlformats.org/officeDocument/2006/relationships/font"/><Relationship Id="rId4" Target="theme/theme1.xml" Type="http://schemas.openxmlformats.org/officeDocument/2006/relationships/theme"/><Relationship Id="rId40" Target="fonts/font40.fntdata" Type="http://schemas.openxmlformats.org/officeDocument/2006/relationships/font"/><Relationship Id="rId41" Target="fonts/font41.fntdata" Type="http://schemas.openxmlformats.org/officeDocument/2006/relationships/font"/><Relationship Id="rId42" Target="fonts/font42.fntdata" Type="http://schemas.openxmlformats.org/officeDocument/2006/relationships/font"/><Relationship Id="rId43" Target="fonts/font43.fntdata" Type="http://schemas.openxmlformats.org/officeDocument/2006/relationships/font"/><Relationship Id="rId44" Target="slides/slide1.xml" Type="http://schemas.openxmlformats.org/officeDocument/2006/relationships/slide"/><Relationship Id="rId45" Target="slides/slide2.xml" Type="http://schemas.openxmlformats.org/officeDocument/2006/relationships/slide"/><Relationship Id="rId46" Target="slides/slide3.xml" Type="http://schemas.openxmlformats.org/officeDocument/2006/relationships/slide"/><Relationship Id="rId47" Target="slides/slide4.xml" Type="http://schemas.openxmlformats.org/officeDocument/2006/relationships/slide"/><Relationship Id="rId48" Target="slides/slide5.xml" Type="http://schemas.openxmlformats.org/officeDocument/2006/relationships/slide"/><Relationship Id="rId49" Target="slides/slide6.xml" Type="http://schemas.openxmlformats.org/officeDocument/2006/relationships/slide"/><Relationship Id="rId5" Target="tableStyles.xml" Type="http://schemas.openxmlformats.org/officeDocument/2006/relationships/tableStyles"/><Relationship Id="rId50" Target="slides/slide7.xml" Type="http://schemas.openxmlformats.org/officeDocument/2006/relationships/slide"/><Relationship Id="rId51" Target="slides/slide8.xml" Type="http://schemas.openxmlformats.org/officeDocument/2006/relationships/slide"/><Relationship Id="rId52" Target="slides/slide9.xml" Type="http://schemas.openxmlformats.org/officeDocument/2006/relationships/slide"/><Relationship Id="rId53" Target="slides/slide10.xml" Type="http://schemas.openxmlformats.org/officeDocument/2006/relationships/slide"/><Relationship Id="rId54" Target="slides/slide11.xml" Type="http://schemas.openxmlformats.org/officeDocument/2006/relationships/slide"/><Relationship Id="rId55" Target="slides/slide12.xml" Type="http://schemas.openxmlformats.org/officeDocument/2006/relationships/slide"/><Relationship Id="rId56" Target="slides/slide13.xml" Type="http://schemas.openxmlformats.org/officeDocument/2006/relationships/slide"/><Relationship Id="rId57" Target="slides/slide14.xml" Type="http://schemas.openxmlformats.org/officeDocument/2006/relationships/slide"/><Relationship Id="rId58" Target="slides/slide15.xml" Type="http://schemas.openxmlformats.org/officeDocument/2006/relationships/slide"/><Relationship Id="rId59" Target="slides/slide16.xml" Type="http://schemas.openxmlformats.org/officeDocument/2006/relationships/slide"/><Relationship Id="rId6" Target="fonts/font6.fntdata" Type="http://schemas.openxmlformats.org/officeDocument/2006/relationships/font"/><Relationship Id="rId60" Target="slides/slide17.xml" Type="http://schemas.openxmlformats.org/officeDocument/2006/relationships/slide"/><Relationship Id="rId61" Target="slides/slide18.xml" Type="http://schemas.openxmlformats.org/officeDocument/2006/relationships/slide"/><Relationship Id="rId62" Target="slides/slide19.xml" Type="http://schemas.openxmlformats.org/officeDocument/2006/relationships/slide"/><Relationship Id="rId63" Target="slides/slide20.xml" Type="http://schemas.openxmlformats.org/officeDocument/2006/relationships/slide"/><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8.jpe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9.jpeg" Type="http://schemas.openxmlformats.org/officeDocument/2006/relationships/image"/></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_rels/slide2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3.jpe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5.jpe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grpSp>
        <p:nvGrpSpPr>
          <p:cNvPr name="Group 2" id="2"/>
          <p:cNvGrpSpPr/>
          <p:nvPr/>
        </p:nvGrpSpPr>
        <p:grpSpPr>
          <a:xfrm rot="0">
            <a:off x="-1703476" y="-580404"/>
            <a:ext cx="22876567" cy="11447809"/>
            <a:chOff x="0" y="0"/>
            <a:chExt cx="30502090" cy="15263745"/>
          </a:xfrm>
        </p:grpSpPr>
        <p:sp>
          <p:nvSpPr>
            <p:cNvPr name="Freeform 3" id="3"/>
            <p:cNvSpPr/>
            <p:nvPr/>
          </p:nvSpPr>
          <p:spPr>
            <a:xfrm flipH="false" flipV="false" rot="0">
              <a:off x="0" y="0"/>
              <a:ext cx="15263745" cy="15263745"/>
            </a:xfrm>
            <a:custGeom>
              <a:avLst/>
              <a:gdLst/>
              <a:ahLst/>
              <a:cxnLst/>
              <a:rect r="r" b="b" t="t" l="l"/>
              <a:pathLst>
                <a:path h="15263745" w="15263745">
                  <a:moveTo>
                    <a:pt x="0" y="0"/>
                  </a:moveTo>
                  <a:lnTo>
                    <a:pt x="15263745" y="0"/>
                  </a:lnTo>
                  <a:lnTo>
                    <a:pt x="15263745" y="15263745"/>
                  </a:lnTo>
                  <a:lnTo>
                    <a:pt x="0" y="152637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238345" y="0"/>
              <a:ext cx="15263745" cy="15263745"/>
            </a:xfrm>
            <a:custGeom>
              <a:avLst/>
              <a:gdLst/>
              <a:ahLst/>
              <a:cxnLst/>
              <a:rect r="r" b="b" t="t" l="l"/>
              <a:pathLst>
                <a:path h="15263745" w="15263745">
                  <a:moveTo>
                    <a:pt x="0" y="0"/>
                  </a:moveTo>
                  <a:lnTo>
                    <a:pt x="15263745" y="0"/>
                  </a:lnTo>
                  <a:lnTo>
                    <a:pt x="15263745" y="15263745"/>
                  </a:lnTo>
                  <a:lnTo>
                    <a:pt x="0" y="152637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false" flipV="false" rot="0">
            <a:off x="2358180" y="4165025"/>
            <a:ext cx="354514" cy="354514"/>
          </a:xfrm>
          <a:custGeom>
            <a:avLst/>
            <a:gdLst/>
            <a:ahLst/>
            <a:cxnLst/>
            <a:rect r="r" b="b" t="t" l="l"/>
            <a:pathLst>
              <a:path h="354514" w="354514">
                <a:moveTo>
                  <a:pt x="0" y="0"/>
                </a:moveTo>
                <a:lnTo>
                  <a:pt x="354514" y="0"/>
                </a:lnTo>
                <a:lnTo>
                  <a:pt x="354514" y="354514"/>
                </a:lnTo>
                <a:lnTo>
                  <a:pt x="0" y="3545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5575306" y="4165025"/>
            <a:ext cx="354514" cy="354514"/>
          </a:xfrm>
          <a:custGeom>
            <a:avLst/>
            <a:gdLst/>
            <a:ahLst/>
            <a:cxnLst/>
            <a:rect r="r" b="b" t="t" l="l"/>
            <a:pathLst>
              <a:path h="354514" w="354514">
                <a:moveTo>
                  <a:pt x="0" y="0"/>
                </a:moveTo>
                <a:lnTo>
                  <a:pt x="354514" y="0"/>
                </a:lnTo>
                <a:lnTo>
                  <a:pt x="354514" y="354514"/>
                </a:lnTo>
                <a:lnTo>
                  <a:pt x="0" y="3545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8112288" y="1791623"/>
            <a:ext cx="1031712" cy="1758086"/>
          </a:xfrm>
          <a:custGeom>
            <a:avLst/>
            <a:gdLst/>
            <a:ahLst/>
            <a:cxnLst/>
            <a:rect r="r" b="b" t="t" l="l"/>
            <a:pathLst>
              <a:path h="1758086" w="1031712">
                <a:moveTo>
                  <a:pt x="0" y="0"/>
                </a:moveTo>
                <a:lnTo>
                  <a:pt x="1031712" y="0"/>
                </a:lnTo>
                <a:lnTo>
                  <a:pt x="1031712" y="1758086"/>
                </a:lnTo>
                <a:lnTo>
                  <a:pt x="0" y="1758086"/>
                </a:lnTo>
                <a:lnTo>
                  <a:pt x="0" y="0"/>
                </a:lnTo>
                <a:close/>
              </a:path>
            </a:pathLst>
          </a:custGeom>
          <a:blipFill>
            <a:blip r:embed="rId6"/>
            <a:stretch>
              <a:fillRect l="-1707" t="0" r="-1707" b="0"/>
            </a:stretch>
          </a:blipFill>
        </p:spPr>
      </p:sp>
      <p:sp>
        <p:nvSpPr>
          <p:cNvPr name="Freeform 8" id="8"/>
          <p:cNvSpPr/>
          <p:nvPr/>
        </p:nvSpPr>
        <p:spPr>
          <a:xfrm flipH="false" flipV="false" rot="0">
            <a:off x="14187956" y="404612"/>
            <a:ext cx="2566714" cy="1759935"/>
          </a:xfrm>
          <a:custGeom>
            <a:avLst/>
            <a:gdLst/>
            <a:ahLst/>
            <a:cxnLst/>
            <a:rect r="r" b="b" t="t" l="l"/>
            <a:pathLst>
              <a:path h="1759935" w="2566714">
                <a:moveTo>
                  <a:pt x="0" y="0"/>
                </a:moveTo>
                <a:lnTo>
                  <a:pt x="2566713" y="0"/>
                </a:lnTo>
                <a:lnTo>
                  <a:pt x="2566713" y="1759935"/>
                </a:lnTo>
                <a:lnTo>
                  <a:pt x="0" y="1759935"/>
                </a:lnTo>
                <a:lnTo>
                  <a:pt x="0" y="0"/>
                </a:lnTo>
                <a:close/>
              </a:path>
            </a:pathLst>
          </a:custGeom>
          <a:blipFill>
            <a:blip r:embed="rId7"/>
            <a:stretch>
              <a:fillRect l="0" t="0" r="0" b="0"/>
            </a:stretch>
          </a:blipFill>
        </p:spPr>
      </p:sp>
      <p:sp>
        <p:nvSpPr>
          <p:cNvPr name="TextBox 9" id="9"/>
          <p:cNvSpPr txBox="true"/>
          <p:nvPr/>
        </p:nvSpPr>
        <p:spPr>
          <a:xfrm rot="0">
            <a:off x="615757" y="4871964"/>
            <a:ext cx="17056485" cy="1878711"/>
          </a:xfrm>
          <a:prstGeom prst="rect">
            <a:avLst/>
          </a:prstGeom>
        </p:spPr>
        <p:txBody>
          <a:bodyPr anchor="t" rtlCol="false" tIns="0" lIns="0" bIns="0" rIns="0">
            <a:spAutoFit/>
          </a:bodyPr>
          <a:lstStyle/>
          <a:p>
            <a:pPr algn="ctr">
              <a:lnSpc>
                <a:spcPts val="7272"/>
              </a:lnSpc>
            </a:pPr>
            <a:r>
              <a:rPr lang="en-US" sz="7200">
                <a:solidFill>
                  <a:srgbClr val="211F1C"/>
                </a:solidFill>
                <a:latin typeface="Anton"/>
              </a:rPr>
              <a:t>PASSENGER RE-ACCOMODATION PROBLEM</a:t>
            </a:r>
          </a:p>
          <a:p>
            <a:pPr algn="ctr">
              <a:lnSpc>
                <a:spcPts val="7272"/>
              </a:lnSpc>
            </a:pPr>
            <a:r>
              <a:rPr lang="en-US" sz="7200">
                <a:solidFill>
                  <a:srgbClr val="211F1C"/>
                </a:solidFill>
                <a:latin typeface="Anton"/>
              </a:rPr>
              <a:t>FOR A PLANNED SCHEDULED CHANGE</a:t>
            </a:r>
          </a:p>
        </p:txBody>
      </p:sp>
      <p:sp>
        <p:nvSpPr>
          <p:cNvPr name="TextBox 10" id="10"/>
          <p:cNvSpPr txBox="true"/>
          <p:nvPr/>
        </p:nvSpPr>
        <p:spPr>
          <a:xfrm rot="0">
            <a:off x="4000764" y="3702747"/>
            <a:ext cx="10286473" cy="448593"/>
          </a:xfrm>
          <a:prstGeom prst="rect">
            <a:avLst/>
          </a:prstGeom>
        </p:spPr>
        <p:txBody>
          <a:bodyPr anchor="t" rtlCol="false" tIns="0" lIns="0" bIns="0" rIns="0">
            <a:spAutoFit/>
          </a:bodyPr>
          <a:lstStyle/>
          <a:p>
            <a:pPr algn="ctr">
              <a:lnSpc>
                <a:spcPts val="3635"/>
              </a:lnSpc>
            </a:pPr>
            <a:r>
              <a:rPr lang="en-US" sz="2473" spc="363">
                <a:solidFill>
                  <a:srgbClr val="211F1C"/>
                </a:solidFill>
                <a:latin typeface="Nunito Sans Expanded Semi-Bold"/>
              </a:rPr>
              <a:t>MPHASIS FOUNDATION</a:t>
            </a:r>
          </a:p>
        </p:txBody>
      </p:sp>
      <p:sp>
        <p:nvSpPr>
          <p:cNvPr name="TextBox 11" id="11"/>
          <p:cNvSpPr txBox="true"/>
          <p:nvPr/>
        </p:nvSpPr>
        <p:spPr>
          <a:xfrm rot="0">
            <a:off x="202815" y="7902596"/>
            <a:ext cx="3797949" cy="627763"/>
          </a:xfrm>
          <a:prstGeom prst="rect">
            <a:avLst/>
          </a:prstGeom>
        </p:spPr>
        <p:txBody>
          <a:bodyPr anchor="t" rtlCol="false" tIns="0" lIns="0" bIns="0" rIns="0">
            <a:spAutoFit/>
          </a:bodyPr>
          <a:lstStyle/>
          <a:p>
            <a:pPr algn="ctr">
              <a:lnSpc>
                <a:spcPts val="4747"/>
              </a:lnSpc>
            </a:pPr>
            <a:r>
              <a:rPr lang="en-US" sz="4700">
                <a:solidFill>
                  <a:srgbClr val="211F1C"/>
                </a:solidFill>
                <a:latin typeface="Anton"/>
              </a:rPr>
              <a:t>TEAM-69</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9725283" y="-580404"/>
            <a:ext cx="11447809" cy="11447809"/>
          </a:xfrm>
          <a:custGeom>
            <a:avLst/>
            <a:gdLst/>
            <a:ahLst/>
            <a:cxnLst/>
            <a:rect r="r" b="b" t="t" l="l"/>
            <a:pathLst>
              <a:path h="11447809" w="11447809">
                <a:moveTo>
                  <a:pt x="0" y="0"/>
                </a:moveTo>
                <a:lnTo>
                  <a:pt x="11447808" y="0"/>
                </a:lnTo>
                <a:lnTo>
                  <a:pt x="11447808" y="11447808"/>
                </a:lnTo>
                <a:lnTo>
                  <a:pt x="0" y="114478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809625" y="2810868"/>
            <a:ext cx="16954598" cy="6588332"/>
            <a:chOff x="0" y="0"/>
            <a:chExt cx="4465409" cy="1735199"/>
          </a:xfrm>
        </p:grpSpPr>
        <p:sp>
          <p:nvSpPr>
            <p:cNvPr name="Freeform 4" id="4"/>
            <p:cNvSpPr/>
            <p:nvPr/>
          </p:nvSpPr>
          <p:spPr>
            <a:xfrm flipH="false" flipV="false" rot="0">
              <a:off x="0" y="0"/>
              <a:ext cx="4465408" cy="1735199"/>
            </a:xfrm>
            <a:custGeom>
              <a:avLst/>
              <a:gdLst/>
              <a:ahLst/>
              <a:cxnLst/>
              <a:rect r="r" b="b" t="t" l="l"/>
              <a:pathLst>
                <a:path h="1735199" w="4465408">
                  <a:moveTo>
                    <a:pt x="16439" y="0"/>
                  </a:moveTo>
                  <a:lnTo>
                    <a:pt x="4448970" y="0"/>
                  </a:lnTo>
                  <a:cubicBezTo>
                    <a:pt x="4458049" y="0"/>
                    <a:pt x="4465408" y="7360"/>
                    <a:pt x="4465408" y="16439"/>
                  </a:cubicBezTo>
                  <a:lnTo>
                    <a:pt x="4465408" y="1718760"/>
                  </a:lnTo>
                  <a:cubicBezTo>
                    <a:pt x="4465408" y="1727839"/>
                    <a:pt x="4458049" y="1735199"/>
                    <a:pt x="4448970" y="1735199"/>
                  </a:cubicBezTo>
                  <a:lnTo>
                    <a:pt x="16439" y="1735199"/>
                  </a:lnTo>
                  <a:cubicBezTo>
                    <a:pt x="7360" y="1735199"/>
                    <a:pt x="0" y="1727839"/>
                    <a:pt x="0" y="1718760"/>
                  </a:cubicBezTo>
                  <a:lnTo>
                    <a:pt x="0" y="16439"/>
                  </a:lnTo>
                  <a:cubicBezTo>
                    <a:pt x="0" y="7360"/>
                    <a:pt x="7360" y="0"/>
                    <a:pt x="16439" y="0"/>
                  </a:cubicBezTo>
                  <a:close/>
                </a:path>
              </a:pathLst>
            </a:custGeom>
            <a:solidFill>
              <a:srgbClr val="F1F1F1"/>
            </a:solidFill>
            <a:ln w="19050" cap="rnd">
              <a:solidFill>
                <a:srgbClr val="000000"/>
              </a:solidFill>
              <a:prstDash val="solid"/>
              <a:round/>
            </a:ln>
          </p:spPr>
        </p:sp>
        <p:sp>
          <p:nvSpPr>
            <p:cNvPr name="TextBox 5" id="5"/>
            <p:cNvSpPr txBox="true"/>
            <p:nvPr/>
          </p:nvSpPr>
          <p:spPr>
            <a:xfrm>
              <a:off x="0" y="-38100"/>
              <a:ext cx="4465409" cy="1773299"/>
            </a:xfrm>
            <a:prstGeom prst="rect">
              <a:avLst/>
            </a:prstGeom>
          </p:spPr>
          <p:txBody>
            <a:bodyPr anchor="ctr" rtlCol="false" tIns="50800" lIns="50800" bIns="50800" rIns="50800"/>
            <a:lstStyle/>
            <a:p>
              <a:pPr algn="ctr">
                <a:lnSpc>
                  <a:spcPts val="2116"/>
                </a:lnSpc>
              </a:pPr>
            </a:p>
          </p:txBody>
        </p:sp>
      </p:grpSp>
      <p:sp>
        <p:nvSpPr>
          <p:cNvPr name="TextBox 6" id="6"/>
          <p:cNvSpPr txBox="true"/>
          <p:nvPr/>
        </p:nvSpPr>
        <p:spPr>
          <a:xfrm rot="0">
            <a:off x="1030014" y="2997799"/>
            <a:ext cx="16513821" cy="6401401"/>
          </a:xfrm>
          <a:prstGeom prst="rect">
            <a:avLst/>
          </a:prstGeom>
        </p:spPr>
        <p:txBody>
          <a:bodyPr anchor="t" rtlCol="false" tIns="0" lIns="0" bIns="0" rIns="0">
            <a:spAutoFit/>
          </a:bodyPr>
          <a:lstStyle/>
          <a:p>
            <a:pPr marL="577143" indent="-288571" lvl="1">
              <a:lnSpc>
                <a:spcPts val="5774"/>
              </a:lnSpc>
              <a:buFont typeface="Arial"/>
              <a:buChar char="•"/>
            </a:pPr>
            <a:r>
              <a:rPr lang="en-US" sz="2673">
                <a:solidFill>
                  <a:srgbClr val="211F1C"/>
                </a:solidFill>
                <a:latin typeface="Roboto Mono"/>
              </a:rPr>
              <a:t>Systematic allocation process prioritizing flights</a:t>
            </a:r>
          </a:p>
          <a:p>
            <a:pPr marL="577143" indent="-288571" lvl="1">
              <a:lnSpc>
                <a:spcPts val="5774"/>
              </a:lnSpc>
              <a:buFont typeface="Arial"/>
              <a:buChar char="•"/>
            </a:pPr>
            <a:r>
              <a:rPr lang="en-US" sz="2673">
                <a:solidFill>
                  <a:srgbClr val="211F1C"/>
                </a:solidFill>
                <a:latin typeface="Roboto Mono"/>
              </a:rPr>
              <a:t>Consideration of individual flight constraints and seat availability</a:t>
            </a:r>
          </a:p>
          <a:p>
            <a:pPr marL="577143" indent="-288571" lvl="1">
              <a:lnSpc>
                <a:spcPts val="5774"/>
              </a:lnSpc>
              <a:buFont typeface="Arial"/>
              <a:buChar char="•"/>
            </a:pPr>
            <a:r>
              <a:rPr lang="en-US" sz="2673">
                <a:solidFill>
                  <a:srgbClr val="211F1C"/>
                </a:solidFill>
                <a:latin typeface="Roboto Mono"/>
              </a:rPr>
              <a:t>Utilization of the knapsack algorithm for optimization</a:t>
            </a:r>
          </a:p>
          <a:p>
            <a:pPr marL="577143" indent="-288571" lvl="1">
              <a:lnSpc>
                <a:spcPts val="5774"/>
              </a:lnSpc>
              <a:buFont typeface="Arial"/>
              <a:buChar char="•"/>
            </a:pPr>
            <a:r>
              <a:rPr lang="en-US" sz="2673">
                <a:solidFill>
                  <a:srgbClr val="211F1C"/>
                </a:solidFill>
                <a:latin typeface="Roboto Mono"/>
              </a:rPr>
              <a:t>Iterative application for each class, ensuring the best fit</a:t>
            </a:r>
          </a:p>
          <a:p>
            <a:pPr marL="577143" indent="-288571" lvl="1">
              <a:lnSpc>
                <a:spcPts val="5774"/>
              </a:lnSpc>
              <a:buFont typeface="Arial"/>
              <a:buChar char="•"/>
            </a:pPr>
            <a:r>
              <a:rPr lang="en-US" sz="2673">
                <a:solidFill>
                  <a:srgbClr val="211F1C"/>
                </a:solidFill>
                <a:latin typeface="Roboto Mono"/>
              </a:rPr>
              <a:t>Consideration of upgraded/downgraded class allocations based on predefined rules</a:t>
            </a:r>
          </a:p>
          <a:p>
            <a:pPr marL="577143" indent="-288571" lvl="1">
              <a:lnSpc>
                <a:spcPts val="5774"/>
              </a:lnSpc>
              <a:buFont typeface="Arial"/>
              <a:buChar char="•"/>
            </a:pPr>
            <a:r>
              <a:rPr lang="en-US" sz="2673">
                <a:solidFill>
                  <a:srgbClr val="211F1C"/>
                </a:solidFill>
                <a:latin typeface="Roboto Mono"/>
              </a:rPr>
              <a:t>Deferral of unallocated passengers for subsequent flights if necessary.</a:t>
            </a:r>
          </a:p>
          <a:p>
            <a:pPr algn="l" marL="577143" indent="-288571" lvl="1">
              <a:lnSpc>
                <a:spcPts val="5774"/>
              </a:lnSpc>
              <a:buFont typeface="Arial"/>
              <a:buChar char="•"/>
            </a:pPr>
            <a:r>
              <a:rPr lang="en-US" sz="2673">
                <a:solidFill>
                  <a:srgbClr val="211F1C"/>
                </a:solidFill>
                <a:latin typeface="Roboto Mono"/>
              </a:rPr>
              <a:t>Flexibility to neglect class-wise allocation in certain cases for efficiency.</a:t>
            </a:r>
          </a:p>
          <a:p>
            <a:pPr algn="l">
              <a:lnSpc>
                <a:spcPts val="5342"/>
              </a:lnSpc>
            </a:pPr>
          </a:p>
        </p:txBody>
      </p:sp>
      <p:sp>
        <p:nvSpPr>
          <p:cNvPr name="TextBox 7" id="7"/>
          <p:cNvSpPr txBox="true"/>
          <p:nvPr/>
        </p:nvSpPr>
        <p:spPr>
          <a:xfrm rot="0">
            <a:off x="2125115" y="541687"/>
            <a:ext cx="13999670" cy="1126425"/>
          </a:xfrm>
          <a:prstGeom prst="rect">
            <a:avLst/>
          </a:prstGeom>
        </p:spPr>
        <p:txBody>
          <a:bodyPr anchor="t" rtlCol="false" tIns="0" lIns="0" bIns="0" rIns="0">
            <a:spAutoFit/>
          </a:bodyPr>
          <a:lstStyle/>
          <a:p>
            <a:pPr algn="ctr" marL="0" indent="0" lvl="0">
              <a:lnSpc>
                <a:spcPts val="8475"/>
              </a:lnSpc>
              <a:spcBef>
                <a:spcPct val="0"/>
              </a:spcBef>
            </a:pPr>
            <a:r>
              <a:rPr lang="en-US" sz="8392">
                <a:solidFill>
                  <a:srgbClr val="211F1C"/>
                </a:solidFill>
                <a:latin typeface="Anton"/>
              </a:rPr>
              <a:t> FLIGHT-PRIORITY ALLOCATION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9725283" y="-580404"/>
            <a:ext cx="11447809" cy="11447809"/>
          </a:xfrm>
          <a:custGeom>
            <a:avLst/>
            <a:gdLst/>
            <a:ahLst/>
            <a:cxnLst/>
            <a:rect r="r" b="b" t="t" l="l"/>
            <a:pathLst>
              <a:path h="11447809" w="11447809">
                <a:moveTo>
                  <a:pt x="0" y="0"/>
                </a:moveTo>
                <a:lnTo>
                  <a:pt x="11447808" y="0"/>
                </a:lnTo>
                <a:lnTo>
                  <a:pt x="11447808" y="11447808"/>
                </a:lnTo>
                <a:lnTo>
                  <a:pt x="0" y="114478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528463" y="2735514"/>
            <a:ext cx="17231075" cy="7367494"/>
            <a:chOff x="0" y="0"/>
            <a:chExt cx="4538225" cy="1940410"/>
          </a:xfrm>
        </p:grpSpPr>
        <p:sp>
          <p:nvSpPr>
            <p:cNvPr name="Freeform 4" id="4"/>
            <p:cNvSpPr/>
            <p:nvPr/>
          </p:nvSpPr>
          <p:spPr>
            <a:xfrm flipH="false" flipV="false" rot="0">
              <a:off x="0" y="0"/>
              <a:ext cx="4538225" cy="1940410"/>
            </a:xfrm>
            <a:custGeom>
              <a:avLst/>
              <a:gdLst/>
              <a:ahLst/>
              <a:cxnLst/>
              <a:rect r="r" b="b" t="t" l="l"/>
              <a:pathLst>
                <a:path h="1940410" w="4538225">
                  <a:moveTo>
                    <a:pt x="16175" y="0"/>
                  </a:moveTo>
                  <a:lnTo>
                    <a:pt x="4522051" y="0"/>
                  </a:lnTo>
                  <a:cubicBezTo>
                    <a:pt x="4530984" y="0"/>
                    <a:pt x="4538225" y="7242"/>
                    <a:pt x="4538225" y="16175"/>
                  </a:cubicBezTo>
                  <a:lnTo>
                    <a:pt x="4538225" y="1924235"/>
                  </a:lnTo>
                  <a:cubicBezTo>
                    <a:pt x="4538225" y="1933168"/>
                    <a:pt x="4530984" y="1940410"/>
                    <a:pt x="4522051" y="1940410"/>
                  </a:cubicBezTo>
                  <a:lnTo>
                    <a:pt x="16175" y="1940410"/>
                  </a:lnTo>
                  <a:cubicBezTo>
                    <a:pt x="7242" y="1940410"/>
                    <a:pt x="0" y="1933168"/>
                    <a:pt x="0" y="1924235"/>
                  </a:cubicBezTo>
                  <a:lnTo>
                    <a:pt x="0" y="16175"/>
                  </a:lnTo>
                  <a:cubicBezTo>
                    <a:pt x="0" y="7242"/>
                    <a:pt x="7242" y="0"/>
                    <a:pt x="16175" y="0"/>
                  </a:cubicBezTo>
                  <a:close/>
                </a:path>
              </a:pathLst>
            </a:custGeom>
            <a:solidFill>
              <a:srgbClr val="F1F1F1"/>
            </a:solidFill>
            <a:ln w="19050" cap="rnd">
              <a:solidFill>
                <a:srgbClr val="000000"/>
              </a:solidFill>
              <a:prstDash val="solid"/>
              <a:round/>
            </a:ln>
          </p:spPr>
        </p:sp>
        <p:sp>
          <p:nvSpPr>
            <p:cNvPr name="TextBox 5" id="5"/>
            <p:cNvSpPr txBox="true"/>
            <p:nvPr/>
          </p:nvSpPr>
          <p:spPr>
            <a:xfrm>
              <a:off x="0" y="-38100"/>
              <a:ext cx="4538225" cy="1978510"/>
            </a:xfrm>
            <a:prstGeom prst="rect">
              <a:avLst/>
            </a:prstGeom>
          </p:spPr>
          <p:txBody>
            <a:bodyPr anchor="ctr" rtlCol="false" tIns="50800" lIns="50800" bIns="50800" rIns="50800"/>
            <a:lstStyle/>
            <a:p>
              <a:pPr algn="ctr">
                <a:lnSpc>
                  <a:spcPts val="2116"/>
                </a:lnSpc>
              </a:pPr>
            </a:p>
          </p:txBody>
        </p:sp>
      </p:grpSp>
      <p:sp>
        <p:nvSpPr>
          <p:cNvPr name="TextBox 6" id="6"/>
          <p:cNvSpPr txBox="true"/>
          <p:nvPr/>
        </p:nvSpPr>
        <p:spPr>
          <a:xfrm rot="0">
            <a:off x="854074" y="2749972"/>
            <a:ext cx="15138956" cy="8066777"/>
          </a:xfrm>
          <a:prstGeom prst="rect">
            <a:avLst/>
          </a:prstGeom>
        </p:spPr>
        <p:txBody>
          <a:bodyPr anchor="t" rtlCol="false" tIns="0" lIns="0" bIns="0" rIns="0">
            <a:spAutoFit/>
          </a:bodyPr>
          <a:lstStyle/>
          <a:p>
            <a:pPr marL="565586" indent="-282793" lvl="1">
              <a:lnSpc>
                <a:spcPts val="5396"/>
              </a:lnSpc>
              <a:buFont typeface="Arial"/>
              <a:buChar char="•"/>
            </a:pPr>
            <a:r>
              <a:rPr lang="en-US" sz="2619">
                <a:solidFill>
                  <a:srgbClr val="211F1C"/>
                </a:solidFill>
                <a:latin typeface="Roboto Mono"/>
              </a:rPr>
              <a:t>Systematic seat allocation for each cluster of Passenger Name Records (PNRs) belonging to the same class</a:t>
            </a:r>
          </a:p>
          <a:p>
            <a:pPr marL="565586" indent="-282793" lvl="1">
              <a:lnSpc>
                <a:spcPts val="5396"/>
              </a:lnSpc>
              <a:buFont typeface="Arial"/>
              <a:buChar char="•"/>
            </a:pPr>
            <a:r>
              <a:rPr lang="en-US" sz="2619">
                <a:solidFill>
                  <a:srgbClr val="211F1C"/>
                </a:solidFill>
                <a:latin typeface="Roboto Mono"/>
              </a:rPr>
              <a:t>Prioritization of original class allocation for each PNR cluster</a:t>
            </a:r>
          </a:p>
          <a:p>
            <a:pPr marL="565586" indent="-282793" lvl="1">
              <a:lnSpc>
                <a:spcPts val="5396"/>
              </a:lnSpc>
              <a:buFont typeface="Arial"/>
              <a:buChar char="•"/>
            </a:pPr>
            <a:r>
              <a:rPr lang="en-US" sz="2619">
                <a:solidFill>
                  <a:srgbClr val="211F1C"/>
                </a:solidFill>
                <a:latin typeface="Roboto Mono"/>
              </a:rPr>
              <a:t>Utilization of the knapsack solution for algorithmically sound seat allocation</a:t>
            </a:r>
          </a:p>
          <a:p>
            <a:pPr marL="565586" indent="-282793" lvl="1">
              <a:lnSpc>
                <a:spcPts val="5396"/>
              </a:lnSpc>
              <a:buFont typeface="Arial"/>
              <a:buChar char="•"/>
            </a:pPr>
            <a:r>
              <a:rPr lang="en-US" sz="2619">
                <a:solidFill>
                  <a:srgbClr val="211F1C"/>
                </a:solidFill>
                <a:latin typeface="Roboto Mono"/>
              </a:rPr>
              <a:t>Consideration of subsequent flights if the desired class is unavailable in the initial flight</a:t>
            </a:r>
          </a:p>
          <a:p>
            <a:pPr marL="565586" indent="-282793" lvl="1">
              <a:lnSpc>
                <a:spcPts val="5396"/>
              </a:lnSpc>
              <a:buFont typeface="Arial"/>
              <a:buChar char="•"/>
            </a:pPr>
            <a:r>
              <a:rPr lang="en-US" sz="2619">
                <a:solidFill>
                  <a:srgbClr val="211F1C"/>
                </a:solidFill>
                <a:latin typeface="Roboto Mono"/>
              </a:rPr>
              <a:t>Maximum consideration window of 6 hours for exploring subsequent flights</a:t>
            </a:r>
          </a:p>
          <a:p>
            <a:pPr marL="587176" indent="-293588" lvl="1">
              <a:lnSpc>
                <a:spcPts val="5602"/>
              </a:lnSpc>
              <a:buFont typeface="Arial"/>
              <a:buChar char="•"/>
            </a:pPr>
            <a:r>
              <a:rPr lang="en-US" sz="2719">
                <a:solidFill>
                  <a:srgbClr val="211F1C"/>
                </a:solidFill>
                <a:latin typeface="Roboto Mono"/>
              </a:rPr>
              <a:t>Enhancement of overall efficiency in the re-accommodation task through algorithmic approaches.</a:t>
            </a:r>
          </a:p>
          <a:p>
            <a:pPr algn="l">
              <a:lnSpc>
                <a:spcPts val="5396"/>
              </a:lnSpc>
            </a:pPr>
          </a:p>
          <a:p>
            <a:pPr algn="l">
              <a:lnSpc>
                <a:spcPts val="5057"/>
              </a:lnSpc>
            </a:pPr>
          </a:p>
        </p:txBody>
      </p:sp>
      <p:sp>
        <p:nvSpPr>
          <p:cNvPr name="TextBox 7" id="7"/>
          <p:cNvSpPr txBox="true"/>
          <p:nvPr/>
        </p:nvSpPr>
        <p:spPr>
          <a:xfrm rot="0">
            <a:off x="1993359" y="541687"/>
            <a:ext cx="13999670" cy="1126425"/>
          </a:xfrm>
          <a:prstGeom prst="rect">
            <a:avLst/>
          </a:prstGeom>
        </p:spPr>
        <p:txBody>
          <a:bodyPr anchor="t" rtlCol="false" tIns="0" lIns="0" bIns="0" rIns="0">
            <a:spAutoFit/>
          </a:bodyPr>
          <a:lstStyle/>
          <a:p>
            <a:pPr algn="ctr" marL="0" indent="0" lvl="0">
              <a:lnSpc>
                <a:spcPts val="8475"/>
              </a:lnSpc>
              <a:spcBef>
                <a:spcPct val="0"/>
              </a:spcBef>
            </a:pPr>
            <a:r>
              <a:rPr lang="en-US" sz="8392">
                <a:solidFill>
                  <a:srgbClr val="211F1C"/>
                </a:solidFill>
                <a:latin typeface="Anton"/>
              </a:rPr>
              <a:t>CLASS-PRIORITY ALLOCATION</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4494327" y="864440"/>
            <a:ext cx="10404394" cy="9422560"/>
          </a:xfrm>
          <a:custGeom>
            <a:avLst/>
            <a:gdLst/>
            <a:ahLst/>
            <a:cxnLst/>
            <a:rect r="r" b="b" t="t" l="l"/>
            <a:pathLst>
              <a:path h="9422560" w="10404394">
                <a:moveTo>
                  <a:pt x="0" y="0"/>
                </a:moveTo>
                <a:lnTo>
                  <a:pt x="10404394" y="0"/>
                </a:lnTo>
                <a:lnTo>
                  <a:pt x="10404394" y="9422560"/>
                </a:lnTo>
                <a:lnTo>
                  <a:pt x="0" y="9422560"/>
                </a:lnTo>
                <a:lnTo>
                  <a:pt x="0" y="0"/>
                </a:lnTo>
                <a:close/>
              </a:path>
            </a:pathLst>
          </a:custGeom>
          <a:blipFill>
            <a:blip r:embed="rId2"/>
            <a:stretch>
              <a:fillRect l="-1260" t="-1891" r="0" b="-147"/>
            </a:stretch>
          </a:blipFill>
        </p:spPr>
      </p:sp>
      <p:sp>
        <p:nvSpPr>
          <p:cNvPr name="TextBox 3" id="3"/>
          <p:cNvSpPr txBox="true"/>
          <p:nvPr/>
        </p:nvSpPr>
        <p:spPr>
          <a:xfrm rot="0">
            <a:off x="7532862" y="144366"/>
            <a:ext cx="3527076" cy="884334"/>
          </a:xfrm>
          <a:prstGeom prst="rect">
            <a:avLst/>
          </a:prstGeom>
        </p:spPr>
        <p:txBody>
          <a:bodyPr anchor="t" rtlCol="false" tIns="0" lIns="0" bIns="0" rIns="0">
            <a:spAutoFit/>
          </a:bodyPr>
          <a:lstStyle/>
          <a:p>
            <a:pPr algn="ctr">
              <a:lnSpc>
                <a:spcPts val="6682"/>
              </a:lnSpc>
              <a:spcBef>
                <a:spcPct val="0"/>
              </a:spcBef>
            </a:pPr>
            <a:r>
              <a:rPr lang="en-US" sz="6615">
                <a:solidFill>
                  <a:srgbClr val="000000"/>
                </a:solidFill>
                <a:latin typeface="Anton"/>
              </a:rPr>
              <a:t>ALGORITHM</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9725283" y="-580404"/>
            <a:ext cx="11447809" cy="11447809"/>
          </a:xfrm>
          <a:custGeom>
            <a:avLst/>
            <a:gdLst/>
            <a:ahLst/>
            <a:cxnLst/>
            <a:rect r="r" b="b" t="t" l="l"/>
            <a:pathLst>
              <a:path h="11447809" w="11447809">
                <a:moveTo>
                  <a:pt x="0" y="0"/>
                </a:moveTo>
                <a:lnTo>
                  <a:pt x="11447808" y="0"/>
                </a:lnTo>
                <a:lnTo>
                  <a:pt x="11447808" y="11447808"/>
                </a:lnTo>
                <a:lnTo>
                  <a:pt x="0" y="114478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aphicFrame>
        <p:nvGraphicFramePr>
          <p:cNvPr name="Table 3" id="3"/>
          <p:cNvGraphicFramePr>
            <a:graphicFrameLocks noGrp="true"/>
          </p:cNvGraphicFramePr>
          <p:nvPr/>
        </p:nvGraphicFramePr>
        <p:xfrm>
          <a:off x="1215364" y="2048860"/>
          <a:ext cx="15857273" cy="7920527"/>
        </p:xfrm>
        <a:graphic>
          <a:graphicData uri="http://schemas.openxmlformats.org/drawingml/2006/table">
            <a:tbl>
              <a:tblPr/>
              <a:tblGrid>
                <a:gridCol w="4897714"/>
                <a:gridCol w="10959559"/>
              </a:tblGrid>
              <a:tr h="1879990">
                <a:tc>
                  <a:txBody>
                    <a:bodyPr anchor="t" rtlCol="false"/>
                    <a:lstStyle/>
                    <a:p>
                      <a:pPr algn="ctr">
                        <a:lnSpc>
                          <a:spcPts val="4535"/>
                        </a:lnSpc>
                        <a:defRPr/>
                      </a:pPr>
                      <a:r>
                        <a:rPr lang="en-US" sz="3239">
                          <a:solidFill>
                            <a:srgbClr val="000000"/>
                          </a:solidFill>
                          <a:latin typeface="Nunito Sans Expanded Bold"/>
                        </a:rPr>
                        <a:t>One-One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415"/>
                        </a:lnSpc>
                        <a:defRPr/>
                      </a:pPr>
                      <a:r>
                        <a:rPr lang="en-US" sz="2439">
                          <a:solidFill>
                            <a:srgbClr val="000000"/>
                          </a:solidFill>
                          <a:latin typeface="Nunito Sans Expanded Bold"/>
                        </a:rPr>
                        <a:t>Single Impacted Flight - Simple Solution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827038">
                <a:tc>
                  <a:txBody>
                    <a:bodyPr anchor="t" rtlCol="false"/>
                    <a:lstStyle/>
                    <a:p>
                      <a:pPr algn="ctr">
                        <a:lnSpc>
                          <a:spcPts val="4535"/>
                        </a:lnSpc>
                        <a:defRPr/>
                      </a:pPr>
                      <a:r>
                        <a:rPr lang="en-US" sz="3239">
                          <a:solidFill>
                            <a:srgbClr val="000000"/>
                          </a:solidFill>
                          <a:latin typeface="Nunito Sans Expanded Bold"/>
                        </a:rPr>
                        <a:t>One-Multi</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415"/>
                        </a:lnSpc>
                        <a:defRPr/>
                      </a:pPr>
                      <a:r>
                        <a:rPr lang="en-US" sz="2439">
                          <a:solidFill>
                            <a:srgbClr val="000000"/>
                          </a:solidFill>
                          <a:latin typeface="Nunito Sans Expanded Bold"/>
                        </a:rPr>
                        <a:t>Single Impacted Flight - Multi-Flight Solution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775034">
                <a:tc>
                  <a:txBody>
                    <a:bodyPr anchor="t" rtlCol="false"/>
                    <a:lstStyle/>
                    <a:p>
                      <a:pPr algn="ctr">
                        <a:lnSpc>
                          <a:spcPts val="4535"/>
                        </a:lnSpc>
                        <a:defRPr/>
                      </a:pPr>
                      <a:r>
                        <a:rPr lang="en-US" sz="3239">
                          <a:solidFill>
                            <a:srgbClr val="000000"/>
                          </a:solidFill>
                          <a:latin typeface="Nunito Sans Expanded Bold"/>
                        </a:rPr>
                        <a:t>Multi-One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415"/>
                        </a:lnSpc>
                        <a:defRPr/>
                      </a:pPr>
                      <a:r>
                        <a:rPr lang="en-US" sz="2439">
                          <a:solidFill>
                            <a:srgbClr val="000000"/>
                          </a:solidFill>
                          <a:latin typeface="Nunito Sans Expanded Bold"/>
                        </a:rPr>
                        <a:t>Impacted Flight + Downline Flight - Single Flight Replacement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2438465">
                <a:tc>
                  <a:txBody>
                    <a:bodyPr anchor="t" rtlCol="false"/>
                    <a:lstStyle/>
                    <a:p>
                      <a:pPr algn="ctr">
                        <a:lnSpc>
                          <a:spcPts val="4535"/>
                        </a:lnSpc>
                        <a:defRPr/>
                      </a:pPr>
                      <a:r>
                        <a:rPr lang="en-US" sz="3239">
                          <a:solidFill>
                            <a:srgbClr val="000000"/>
                          </a:solidFill>
                          <a:latin typeface="Nunito Sans Expanded Bold"/>
                        </a:rPr>
                        <a:t>Multi-Multi</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415"/>
                        </a:lnSpc>
                        <a:defRPr/>
                      </a:pPr>
                      <a:r>
                        <a:rPr lang="en-US" sz="2439">
                          <a:solidFill>
                            <a:srgbClr val="000000"/>
                          </a:solidFill>
                          <a:latin typeface="Nunito Sans Expanded Bold"/>
                        </a:rPr>
                        <a:t>Impacted Flight + Downline Flight - Multi-Flight Replacement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4" id="4"/>
          <p:cNvSpPr txBox="true"/>
          <p:nvPr/>
        </p:nvSpPr>
        <p:spPr>
          <a:xfrm rot="0">
            <a:off x="2144165" y="541687"/>
            <a:ext cx="13999670" cy="1126425"/>
          </a:xfrm>
          <a:prstGeom prst="rect">
            <a:avLst/>
          </a:prstGeom>
        </p:spPr>
        <p:txBody>
          <a:bodyPr anchor="t" rtlCol="false" tIns="0" lIns="0" bIns="0" rIns="0">
            <a:spAutoFit/>
          </a:bodyPr>
          <a:lstStyle/>
          <a:p>
            <a:pPr algn="ctr" marL="0" indent="0" lvl="0">
              <a:lnSpc>
                <a:spcPts val="8475"/>
              </a:lnSpc>
              <a:spcBef>
                <a:spcPct val="0"/>
              </a:spcBef>
            </a:pPr>
            <a:r>
              <a:rPr lang="en-US" sz="8392">
                <a:solidFill>
                  <a:srgbClr val="211F1C"/>
                </a:solidFill>
                <a:latin typeface="Anton"/>
              </a:rPr>
              <a:t>SOLUTION APPROACHES </a:t>
            </a: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F1F1F1"/>
        </a:solidFill>
      </p:bgPr>
    </p:bg>
    <p:spTree>
      <p:nvGrpSpPr>
        <p:cNvPr id="1" name=""/>
        <p:cNvGrpSpPr/>
        <p:nvPr/>
      </p:nvGrpSpPr>
      <p:grpSpPr>
        <a:xfrm>
          <a:off x="0" y="0"/>
          <a:ext cx="0" cy="0"/>
          <a:chOff x="0" y="0"/>
          <a:chExt cx="0" cy="0"/>
        </a:xfrm>
      </p:grpSpPr>
      <p:sp>
        <p:nvSpPr>
          <p:cNvPr name="TextBox 2" id="2"/>
          <p:cNvSpPr txBox="true"/>
          <p:nvPr/>
        </p:nvSpPr>
        <p:spPr>
          <a:xfrm rot="0">
            <a:off x="166415" y="3036364"/>
            <a:ext cx="17618269" cy="5380990"/>
          </a:xfrm>
          <a:prstGeom prst="rect">
            <a:avLst/>
          </a:prstGeom>
        </p:spPr>
        <p:txBody>
          <a:bodyPr anchor="t" rtlCol="false" tIns="0" lIns="0" bIns="0" rIns="0">
            <a:spAutoFit/>
          </a:bodyPr>
          <a:lstStyle/>
          <a:p>
            <a:pPr marL="734059" indent="-367030" lvl="1">
              <a:lnSpc>
                <a:spcPts val="4759"/>
              </a:lnSpc>
              <a:buFont typeface="Arial"/>
              <a:buChar char="•"/>
            </a:pPr>
            <a:r>
              <a:rPr lang="en-US" sz="3399">
                <a:solidFill>
                  <a:srgbClr val="000000"/>
                </a:solidFill>
                <a:latin typeface="Roboto Mono"/>
              </a:rPr>
              <a:t>Used For Generating Reaccomodation schemas for 1-Multi and Multi-Multi approach.</a:t>
            </a:r>
          </a:p>
          <a:p>
            <a:pPr algn="ctr">
              <a:lnSpc>
                <a:spcPts val="4759"/>
              </a:lnSpc>
            </a:pPr>
          </a:p>
          <a:p>
            <a:pPr marL="734059" indent="-367030" lvl="1">
              <a:lnSpc>
                <a:spcPts val="4759"/>
              </a:lnSpc>
              <a:buFont typeface="Arial"/>
              <a:buChar char="•"/>
            </a:pPr>
            <a:r>
              <a:rPr lang="en-US" sz="3399">
                <a:solidFill>
                  <a:srgbClr val="000000"/>
                </a:solidFill>
                <a:latin typeface="Roboto Mono"/>
              </a:rPr>
              <a:t>In 1-multi approach we can replace the flight with a series of the connecting from source to destination</a:t>
            </a:r>
          </a:p>
          <a:p>
            <a:pPr>
              <a:lnSpc>
                <a:spcPts val="4759"/>
              </a:lnSpc>
            </a:pPr>
          </a:p>
          <a:p>
            <a:pPr marL="734059" indent="-367030" lvl="1">
              <a:lnSpc>
                <a:spcPts val="4759"/>
              </a:lnSpc>
              <a:buFont typeface="Arial"/>
              <a:buChar char="•"/>
            </a:pPr>
            <a:r>
              <a:rPr lang="en-US" sz="3399">
                <a:solidFill>
                  <a:srgbClr val="000000"/>
                </a:solidFill>
                <a:latin typeface="Roboto Mono"/>
              </a:rPr>
              <a:t>In Multi - Multi approach , we do the same as 1-Multi but the destination is the ultimate Destination (which is the destination passenger reaches after travelling it’s all segments).</a:t>
            </a:r>
          </a:p>
        </p:txBody>
      </p:sp>
      <p:sp>
        <p:nvSpPr>
          <p:cNvPr name="TextBox 3" id="3"/>
          <p:cNvSpPr txBox="true"/>
          <p:nvPr/>
        </p:nvSpPr>
        <p:spPr>
          <a:xfrm rot="0">
            <a:off x="1985239" y="541687"/>
            <a:ext cx="13999670" cy="1126425"/>
          </a:xfrm>
          <a:prstGeom prst="rect">
            <a:avLst/>
          </a:prstGeom>
        </p:spPr>
        <p:txBody>
          <a:bodyPr anchor="t" rtlCol="false" tIns="0" lIns="0" bIns="0" rIns="0">
            <a:spAutoFit/>
          </a:bodyPr>
          <a:lstStyle/>
          <a:p>
            <a:pPr algn="ctr" marL="0" indent="0" lvl="0">
              <a:lnSpc>
                <a:spcPts val="8475"/>
              </a:lnSpc>
              <a:spcBef>
                <a:spcPct val="0"/>
              </a:spcBef>
            </a:pPr>
            <a:r>
              <a:rPr lang="en-US" sz="8392">
                <a:solidFill>
                  <a:srgbClr val="211F1C"/>
                </a:solidFill>
                <a:latin typeface="Anton"/>
              </a:rPr>
              <a:t> GRAPH BASED APPROACH</a:t>
            </a: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F1F1F1"/>
        </a:solidFill>
      </p:bgPr>
    </p:bg>
    <p:spTree>
      <p:nvGrpSpPr>
        <p:cNvPr id="1" name=""/>
        <p:cNvGrpSpPr/>
        <p:nvPr/>
      </p:nvGrpSpPr>
      <p:grpSpPr>
        <a:xfrm>
          <a:off x="0" y="0"/>
          <a:ext cx="0" cy="0"/>
          <a:chOff x="0" y="0"/>
          <a:chExt cx="0" cy="0"/>
        </a:xfrm>
      </p:grpSpPr>
      <p:sp>
        <p:nvSpPr>
          <p:cNvPr name="TextBox 2" id="2"/>
          <p:cNvSpPr txBox="true"/>
          <p:nvPr/>
        </p:nvSpPr>
        <p:spPr>
          <a:xfrm rot="0">
            <a:off x="9139238" y="4656487"/>
            <a:ext cx="9525" cy="1126425"/>
          </a:xfrm>
          <a:prstGeom prst="rect">
            <a:avLst/>
          </a:prstGeom>
        </p:spPr>
        <p:txBody>
          <a:bodyPr anchor="t" rtlCol="false" tIns="0" lIns="0" bIns="0" rIns="0">
            <a:spAutoFit/>
          </a:bodyPr>
          <a:lstStyle/>
          <a:p>
            <a:pPr algn="ctr">
              <a:lnSpc>
                <a:spcPts val="8475"/>
              </a:lnSpc>
              <a:spcBef>
                <a:spcPct val="0"/>
              </a:spcBef>
            </a:pPr>
          </a:p>
        </p:txBody>
      </p:sp>
      <p:sp>
        <p:nvSpPr>
          <p:cNvPr name="TextBox 3" id="3"/>
          <p:cNvSpPr txBox="true"/>
          <p:nvPr/>
        </p:nvSpPr>
        <p:spPr>
          <a:xfrm rot="0">
            <a:off x="519112" y="3359118"/>
            <a:ext cx="17768888" cy="7181215"/>
          </a:xfrm>
          <a:prstGeom prst="rect">
            <a:avLst/>
          </a:prstGeom>
        </p:spPr>
        <p:txBody>
          <a:bodyPr anchor="t" rtlCol="false" tIns="0" lIns="0" bIns="0" rIns="0">
            <a:spAutoFit/>
          </a:bodyPr>
          <a:lstStyle/>
          <a:p>
            <a:pPr>
              <a:lnSpc>
                <a:spcPts val="4759"/>
              </a:lnSpc>
            </a:pPr>
            <a:r>
              <a:rPr lang="en-US" sz="3399">
                <a:solidFill>
                  <a:srgbClr val="000000"/>
                </a:solidFill>
                <a:latin typeface="Roboto Mono"/>
              </a:rPr>
              <a:t>We have assumed in our approach that a flight has been cancelled  and the Following things have been provided:</a:t>
            </a:r>
          </a:p>
          <a:p>
            <a:pPr>
              <a:lnSpc>
                <a:spcPts val="4759"/>
              </a:lnSpc>
            </a:pPr>
          </a:p>
          <a:p>
            <a:pPr marL="734059" indent="-367030" lvl="1">
              <a:lnSpc>
                <a:spcPts val="4759"/>
              </a:lnSpc>
              <a:buFont typeface="Arial"/>
              <a:buChar char="•"/>
            </a:pPr>
            <a:r>
              <a:rPr lang="en-US" sz="3399">
                <a:solidFill>
                  <a:srgbClr val="000000"/>
                </a:solidFill>
                <a:latin typeface="Roboto Mono"/>
              </a:rPr>
              <a:t>Flight Number</a:t>
            </a:r>
          </a:p>
          <a:p>
            <a:pPr>
              <a:lnSpc>
                <a:spcPts val="4759"/>
              </a:lnSpc>
            </a:pPr>
          </a:p>
          <a:p>
            <a:pPr marL="734059" indent="-367030" lvl="1">
              <a:lnSpc>
                <a:spcPts val="4759"/>
              </a:lnSpc>
              <a:buFont typeface="Arial"/>
              <a:buChar char="•"/>
            </a:pPr>
            <a:r>
              <a:rPr lang="en-US" sz="3399">
                <a:solidFill>
                  <a:srgbClr val="000000"/>
                </a:solidFill>
                <a:latin typeface="Roboto Mono"/>
              </a:rPr>
              <a:t>Tail Number</a:t>
            </a:r>
          </a:p>
          <a:p>
            <a:pPr>
              <a:lnSpc>
                <a:spcPts val="4759"/>
              </a:lnSpc>
            </a:pPr>
          </a:p>
          <a:p>
            <a:pPr marL="734059" indent="-367030" lvl="1">
              <a:lnSpc>
                <a:spcPts val="4759"/>
              </a:lnSpc>
              <a:buFont typeface="Arial"/>
              <a:buChar char="•"/>
            </a:pPr>
            <a:r>
              <a:rPr lang="en-US" sz="3399">
                <a:solidFill>
                  <a:srgbClr val="000000"/>
                </a:solidFill>
                <a:latin typeface="Roboto Mono"/>
              </a:rPr>
              <a:t>Date of Flight</a:t>
            </a:r>
          </a:p>
          <a:p>
            <a:pPr>
              <a:lnSpc>
                <a:spcPts val="4759"/>
              </a:lnSpc>
            </a:pPr>
          </a:p>
          <a:p>
            <a:pPr>
              <a:lnSpc>
                <a:spcPts val="4759"/>
              </a:lnSpc>
            </a:pPr>
          </a:p>
          <a:p>
            <a:pPr algn="ctr">
              <a:lnSpc>
                <a:spcPts val="4759"/>
              </a:lnSpc>
            </a:pPr>
          </a:p>
          <a:p>
            <a:pPr algn="ctr">
              <a:lnSpc>
                <a:spcPts val="4759"/>
              </a:lnSpc>
            </a:pPr>
          </a:p>
        </p:txBody>
      </p:sp>
      <p:sp>
        <p:nvSpPr>
          <p:cNvPr name="TextBox 4" id="4"/>
          <p:cNvSpPr txBox="true"/>
          <p:nvPr/>
        </p:nvSpPr>
        <p:spPr>
          <a:xfrm rot="0">
            <a:off x="1646622" y="775759"/>
            <a:ext cx="13999670" cy="1126425"/>
          </a:xfrm>
          <a:prstGeom prst="rect">
            <a:avLst/>
          </a:prstGeom>
        </p:spPr>
        <p:txBody>
          <a:bodyPr anchor="t" rtlCol="false" tIns="0" lIns="0" bIns="0" rIns="0">
            <a:spAutoFit/>
          </a:bodyPr>
          <a:lstStyle/>
          <a:p>
            <a:pPr algn="ctr" marL="0" indent="0" lvl="0">
              <a:lnSpc>
                <a:spcPts val="8475"/>
              </a:lnSpc>
              <a:spcBef>
                <a:spcPct val="0"/>
              </a:spcBef>
            </a:pPr>
            <a:r>
              <a:rPr lang="en-US" sz="8392">
                <a:solidFill>
                  <a:srgbClr val="211F1C"/>
                </a:solidFill>
                <a:latin typeface="Anton"/>
              </a:rPr>
              <a:t>WHAT’S THE INPUT?</a:t>
            </a:r>
          </a:p>
        </p:txBody>
      </p:sp>
    </p:spTree>
  </p:cSld>
  <p:clrMapOvr>
    <a:masterClrMapping/>
  </p:clrMapOvr>
</p:sld>
</file>

<file path=ppt/slides/slide16.xml><?xml version="1.0" encoding="utf-8"?>
<p:sld xmlns:p="http://schemas.openxmlformats.org/presentationml/2006/main" xmlns:a="http://schemas.openxmlformats.org/drawingml/2006/main">
  <p:cSld>
    <p:bg>
      <p:bgPr>
        <a:solidFill>
          <a:srgbClr val="F1F1F1"/>
        </a:solidFill>
      </p:bgPr>
    </p:bg>
    <p:spTree>
      <p:nvGrpSpPr>
        <p:cNvPr id="1" name=""/>
        <p:cNvGrpSpPr/>
        <p:nvPr/>
      </p:nvGrpSpPr>
      <p:grpSpPr>
        <a:xfrm>
          <a:off x="0" y="0"/>
          <a:ext cx="0" cy="0"/>
          <a:chOff x="0" y="0"/>
          <a:chExt cx="0" cy="0"/>
        </a:xfrm>
      </p:grpSpPr>
      <p:sp>
        <p:nvSpPr>
          <p:cNvPr name="TextBox 2" id="2"/>
          <p:cNvSpPr txBox="true"/>
          <p:nvPr/>
        </p:nvSpPr>
        <p:spPr>
          <a:xfrm rot="0">
            <a:off x="9139238" y="4652327"/>
            <a:ext cx="9525" cy="887095"/>
          </a:xfrm>
          <a:prstGeom prst="rect">
            <a:avLst/>
          </a:prstGeom>
        </p:spPr>
        <p:txBody>
          <a:bodyPr anchor="t" rtlCol="false" tIns="0" lIns="0" bIns="0" rIns="0">
            <a:spAutoFit/>
          </a:bodyPr>
          <a:lstStyle/>
          <a:p>
            <a:pPr algn="ctr">
              <a:lnSpc>
                <a:spcPts val="7279"/>
              </a:lnSpc>
            </a:pPr>
          </a:p>
        </p:txBody>
      </p:sp>
      <p:sp>
        <p:nvSpPr>
          <p:cNvPr name="TextBox 3" id="3"/>
          <p:cNvSpPr txBox="true"/>
          <p:nvPr/>
        </p:nvSpPr>
        <p:spPr>
          <a:xfrm rot="0">
            <a:off x="0" y="2828171"/>
            <a:ext cx="18288000" cy="5380990"/>
          </a:xfrm>
          <a:prstGeom prst="rect">
            <a:avLst/>
          </a:prstGeom>
        </p:spPr>
        <p:txBody>
          <a:bodyPr anchor="t" rtlCol="false" tIns="0" lIns="0" bIns="0" rIns="0">
            <a:spAutoFit/>
          </a:bodyPr>
          <a:lstStyle/>
          <a:p>
            <a:pPr marL="734059" indent="-367030" lvl="1">
              <a:lnSpc>
                <a:spcPts val="4759"/>
              </a:lnSpc>
              <a:buFont typeface="Arial"/>
              <a:buChar char="•"/>
            </a:pPr>
            <a:r>
              <a:rPr lang="en-US" sz="3399">
                <a:solidFill>
                  <a:srgbClr val="000000"/>
                </a:solidFill>
                <a:latin typeface="Roboto Mono"/>
              </a:rPr>
              <a:t>We have to Generate Multiple Connecting  Flights from Source to Destination</a:t>
            </a:r>
          </a:p>
          <a:p>
            <a:pPr>
              <a:lnSpc>
                <a:spcPts val="4759"/>
              </a:lnSpc>
            </a:pPr>
          </a:p>
          <a:p>
            <a:pPr marL="734059" indent="-367030" lvl="1">
              <a:lnSpc>
                <a:spcPts val="4759"/>
              </a:lnSpc>
              <a:buFont typeface="Arial"/>
              <a:buChar char="•"/>
            </a:pPr>
            <a:r>
              <a:rPr lang="en-US" sz="3399">
                <a:solidFill>
                  <a:srgbClr val="000000"/>
                </a:solidFill>
                <a:latin typeface="Roboto Mono"/>
              </a:rPr>
              <a:t>Now in Order to Generate this we ran DFS from Source to Destination.</a:t>
            </a:r>
          </a:p>
          <a:p>
            <a:pPr>
              <a:lnSpc>
                <a:spcPts val="4759"/>
              </a:lnSpc>
            </a:pPr>
          </a:p>
          <a:p>
            <a:pPr marL="734059" indent="-367030" lvl="1">
              <a:lnSpc>
                <a:spcPts val="4759"/>
              </a:lnSpc>
              <a:buFont typeface="Arial"/>
              <a:buChar char="•"/>
            </a:pPr>
            <a:r>
              <a:rPr lang="en-US" sz="3399">
                <a:solidFill>
                  <a:srgbClr val="000000"/>
                </a:solidFill>
                <a:latin typeface="Roboto Mono"/>
              </a:rPr>
              <a:t>This was Consuming too much time.</a:t>
            </a:r>
          </a:p>
          <a:p>
            <a:pPr>
              <a:lnSpc>
                <a:spcPts val="4759"/>
              </a:lnSpc>
            </a:pPr>
          </a:p>
          <a:p>
            <a:pPr marL="734059" indent="-367030" lvl="1">
              <a:lnSpc>
                <a:spcPts val="4759"/>
              </a:lnSpc>
              <a:buFont typeface="Arial"/>
              <a:buChar char="•"/>
            </a:pPr>
            <a:r>
              <a:rPr lang="en-US" sz="3399">
                <a:solidFill>
                  <a:srgbClr val="000000"/>
                </a:solidFill>
                <a:latin typeface="Roboto Mono"/>
              </a:rPr>
              <a:t>W</a:t>
            </a:r>
            <a:r>
              <a:rPr lang="en-US" sz="3399">
                <a:solidFill>
                  <a:srgbClr val="000000"/>
                </a:solidFill>
                <a:latin typeface="Roboto Mono"/>
              </a:rPr>
              <a:t>e Decided to have only one connecting Flight.</a:t>
            </a:r>
          </a:p>
        </p:txBody>
      </p:sp>
      <p:sp>
        <p:nvSpPr>
          <p:cNvPr name="TextBox 4" id="4"/>
          <p:cNvSpPr txBox="true"/>
          <p:nvPr/>
        </p:nvSpPr>
        <p:spPr>
          <a:xfrm rot="0">
            <a:off x="1646622" y="775759"/>
            <a:ext cx="13999670" cy="1126425"/>
          </a:xfrm>
          <a:prstGeom prst="rect">
            <a:avLst/>
          </a:prstGeom>
        </p:spPr>
        <p:txBody>
          <a:bodyPr anchor="t" rtlCol="false" tIns="0" lIns="0" bIns="0" rIns="0">
            <a:spAutoFit/>
          </a:bodyPr>
          <a:lstStyle/>
          <a:p>
            <a:pPr algn="ctr" marL="0" indent="0" lvl="0">
              <a:lnSpc>
                <a:spcPts val="8475"/>
              </a:lnSpc>
              <a:spcBef>
                <a:spcPct val="0"/>
              </a:spcBef>
            </a:pPr>
            <a:r>
              <a:rPr lang="en-US" sz="8392">
                <a:solidFill>
                  <a:srgbClr val="211F1C"/>
                </a:solidFill>
                <a:latin typeface="Anton"/>
              </a:rPr>
              <a:t>IMPLEMENTATION</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8537463" y="4006136"/>
            <a:ext cx="9731487" cy="6280864"/>
          </a:xfrm>
          <a:custGeom>
            <a:avLst/>
            <a:gdLst/>
            <a:ahLst/>
            <a:cxnLst/>
            <a:rect r="r" b="b" t="t" l="l"/>
            <a:pathLst>
              <a:path h="6280864" w="9731487">
                <a:moveTo>
                  <a:pt x="0" y="0"/>
                </a:moveTo>
                <a:lnTo>
                  <a:pt x="9731487" y="0"/>
                </a:lnTo>
                <a:lnTo>
                  <a:pt x="9731487" y="6280864"/>
                </a:lnTo>
                <a:lnTo>
                  <a:pt x="0" y="6280864"/>
                </a:lnTo>
                <a:lnTo>
                  <a:pt x="0" y="0"/>
                </a:lnTo>
                <a:close/>
              </a:path>
            </a:pathLst>
          </a:custGeom>
          <a:blipFill>
            <a:blip r:embed="rId2"/>
            <a:stretch>
              <a:fillRect l="0" t="0" r="0" b="0"/>
            </a:stretch>
          </a:blipFill>
        </p:spPr>
      </p:sp>
      <p:sp>
        <p:nvSpPr>
          <p:cNvPr name="TextBox 3" id="3"/>
          <p:cNvSpPr txBox="true"/>
          <p:nvPr/>
        </p:nvSpPr>
        <p:spPr>
          <a:xfrm rot="0">
            <a:off x="-328520" y="2304044"/>
            <a:ext cx="11424762" cy="6786303"/>
          </a:xfrm>
          <a:prstGeom prst="rect">
            <a:avLst/>
          </a:prstGeom>
        </p:spPr>
        <p:txBody>
          <a:bodyPr anchor="t" rtlCol="false" tIns="0" lIns="0" bIns="0" rIns="0">
            <a:spAutoFit/>
          </a:bodyPr>
          <a:lstStyle/>
          <a:p>
            <a:pPr marL="638830" indent="-319415" lvl="1">
              <a:lnSpc>
                <a:spcPts val="4142"/>
              </a:lnSpc>
              <a:buFont typeface="Arial"/>
              <a:buChar char="•"/>
            </a:pPr>
            <a:r>
              <a:rPr lang="en-US" sz="2958">
                <a:solidFill>
                  <a:srgbClr val="000000"/>
                </a:solidFill>
                <a:latin typeface="Roboto Mono"/>
              </a:rPr>
              <a:t>Affected PNR’s list is generated</a:t>
            </a:r>
          </a:p>
          <a:p>
            <a:pPr>
              <a:lnSpc>
                <a:spcPts val="4142"/>
              </a:lnSpc>
            </a:pPr>
          </a:p>
          <a:p>
            <a:pPr marL="638830" indent="-319415" lvl="1">
              <a:lnSpc>
                <a:spcPts val="4142"/>
              </a:lnSpc>
              <a:buFont typeface="Arial"/>
              <a:buChar char="•"/>
            </a:pPr>
            <a:r>
              <a:rPr lang="en-US" sz="2958">
                <a:solidFill>
                  <a:srgbClr val="000000"/>
                </a:solidFill>
                <a:latin typeface="Roboto Mono"/>
              </a:rPr>
              <a:t>Now List of all possible Flights is generated which has the same source or destination as of the Cancelled Flight.</a:t>
            </a:r>
          </a:p>
          <a:p>
            <a:pPr>
              <a:lnSpc>
                <a:spcPts val="4142"/>
              </a:lnSpc>
            </a:pPr>
            <a:r>
              <a:rPr lang="en-US" sz="2958">
                <a:solidFill>
                  <a:srgbClr val="000000"/>
                </a:solidFill>
                <a:latin typeface="Roboto Mono"/>
              </a:rPr>
              <a:t>  </a:t>
            </a:r>
          </a:p>
          <a:p>
            <a:pPr marL="638830" indent="-319415" lvl="1">
              <a:lnSpc>
                <a:spcPts val="4142"/>
              </a:lnSpc>
              <a:buFont typeface="Arial"/>
              <a:buChar char="•"/>
            </a:pPr>
            <a:r>
              <a:rPr lang="en-US" sz="2958">
                <a:solidFill>
                  <a:srgbClr val="000000"/>
                </a:solidFill>
                <a:latin typeface="Roboto Mono"/>
              </a:rPr>
              <a:t>Then Two Dataframes are created </a:t>
            </a:r>
          </a:p>
          <a:p>
            <a:pPr>
              <a:lnSpc>
                <a:spcPts val="4142"/>
              </a:lnSpc>
            </a:pPr>
            <a:r>
              <a:rPr lang="en-US" sz="2958">
                <a:solidFill>
                  <a:srgbClr val="000000"/>
                </a:solidFill>
                <a:latin typeface="Roboto Mono"/>
              </a:rPr>
              <a:t>   which have Flights </a:t>
            </a:r>
          </a:p>
          <a:p>
            <a:pPr>
              <a:lnSpc>
                <a:spcPts val="4142"/>
              </a:lnSpc>
            </a:pPr>
          </a:p>
          <a:p>
            <a:pPr>
              <a:lnSpc>
                <a:spcPts val="4142"/>
              </a:lnSpc>
            </a:pPr>
            <a:r>
              <a:rPr lang="en-US" sz="2958">
                <a:solidFill>
                  <a:srgbClr val="000000"/>
                </a:solidFill>
                <a:latin typeface="Roboto Mono"/>
              </a:rPr>
              <a:t>  </a:t>
            </a:r>
            <a:r>
              <a:rPr lang="en-US" sz="2958">
                <a:solidFill>
                  <a:srgbClr val="000000"/>
                </a:solidFill>
                <a:latin typeface="Roboto Mono"/>
              </a:rPr>
              <a:t>1. Source to a connecting Airport </a:t>
            </a:r>
          </a:p>
          <a:p>
            <a:pPr>
              <a:lnSpc>
                <a:spcPts val="4142"/>
              </a:lnSpc>
            </a:pPr>
            <a:r>
              <a:rPr lang="en-US" sz="2958">
                <a:solidFill>
                  <a:srgbClr val="000000"/>
                </a:solidFill>
                <a:latin typeface="Roboto Mono"/>
              </a:rPr>
              <a:t>  2. Connecting to Destination Airport</a:t>
            </a:r>
          </a:p>
          <a:p>
            <a:pPr>
              <a:lnSpc>
                <a:spcPts val="4142"/>
              </a:lnSpc>
            </a:pPr>
            <a:r>
              <a:rPr lang="en-US" sz="2958">
                <a:solidFill>
                  <a:srgbClr val="000000"/>
                </a:solidFill>
                <a:latin typeface="Roboto Mono"/>
              </a:rPr>
              <a:t>    </a:t>
            </a:r>
          </a:p>
          <a:p>
            <a:pPr algn="ctr">
              <a:lnSpc>
                <a:spcPts val="4142"/>
              </a:lnSpc>
            </a:pPr>
          </a:p>
        </p:txBody>
      </p:sp>
      <p:sp>
        <p:nvSpPr>
          <p:cNvPr name="TextBox 4" id="4"/>
          <p:cNvSpPr txBox="true"/>
          <p:nvPr/>
        </p:nvSpPr>
        <p:spPr>
          <a:xfrm rot="0">
            <a:off x="6906994" y="541687"/>
            <a:ext cx="4474012" cy="1126425"/>
          </a:xfrm>
          <a:prstGeom prst="rect">
            <a:avLst/>
          </a:prstGeom>
        </p:spPr>
        <p:txBody>
          <a:bodyPr anchor="t" rtlCol="false" tIns="0" lIns="0" bIns="0" rIns="0">
            <a:spAutoFit/>
          </a:bodyPr>
          <a:lstStyle/>
          <a:p>
            <a:pPr algn="ctr">
              <a:lnSpc>
                <a:spcPts val="8475"/>
              </a:lnSpc>
              <a:spcBef>
                <a:spcPct val="0"/>
              </a:spcBef>
            </a:pPr>
            <a:r>
              <a:rPr lang="en-US" sz="8392">
                <a:solidFill>
                  <a:srgbClr val="000000"/>
                </a:solidFill>
                <a:latin typeface="Anton"/>
              </a:rPr>
              <a:t>ALGORITHM</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4505436" y="4299388"/>
            <a:ext cx="9277127" cy="5987612"/>
          </a:xfrm>
          <a:custGeom>
            <a:avLst/>
            <a:gdLst/>
            <a:ahLst/>
            <a:cxnLst/>
            <a:rect r="r" b="b" t="t" l="l"/>
            <a:pathLst>
              <a:path h="5987612" w="9277127">
                <a:moveTo>
                  <a:pt x="0" y="0"/>
                </a:moveTo>
                <a:lnTo>
                  <a:pt x="9277128" y="0"/>
                </a:lnTo>
                <a:lnTo>
                  <a:pt x="9277128" y="5987612"/>
                </a:lnTo>
                <a:lnTo>
                  <a:pt x="0" y="5987612"/>
                </a:lnTo>
                <a:lnTo>
                  <a:pt x="0" y="0"/>
                </a:lnTo>
                <a:close/>
              </a:path>
            </a:pathLst>
          </a:custGeom>
          <a:blipFill>
            <a:blip r:embed="rId2"/>
            <a:stretch>
              <a:fillRect l="0" t="0" r="0" b="0"/>
            </a:stretch>
          </a:blipFill>
        </p:spPr>
      </p:sp>
      <p:sp>
        <p:nvSpPr>
          <p:cNvPr name="TextBox 3" id="3"/>
          <p:cNvSpPr txBox="true"/>
          <p:nvPr/>
        </p:nvSpPr>
        <p:spPr>
          <a:xfrm rot="0">
            <a:off x="618530" y="2387281"/>
            <a:ext cx="17050941" cy="3580765"/>
          </a:xfrm>
          <a:prstGeom prst="rect">
            <a:avLst/>
          </a:prstGeom>
        </p:spPr>
        <p:txBody>
          <a:bodyPr anchor="t" rtlCol="false" tIns="0" lIns="0" bIns="0" rIns="0">
            <a:spAutoFit/>
          </a:bodyPr>
          <a:lstStyle/>
          <a:p>
            <a:pPr marL="734059" indent="-367030" lvl="1">
              <a:lnSpc>
                <a:spcPts val="4759"/>
              </a:lnSpc>
              <a:buFont typeface="Arial"/>
              <a:buChar char="•"/>
            </a:pPr>
            <a:r>
              <a:rPr lang="en-US" sz="3399">
                <a:solidFill>
                  <a:srgbClr val="000000"/>
                </a:solidFill>
                <a:latin typeface="Canva Sans"/>
              </a:rPr>
              <a:t>Approach is similar to 1-Multi  scheduling</a:t>
            </a:r>
          </a:p>
          <a:p>
            <a:pPr>
              <a:lnSpc>
                <a:spcPts val="4759"/>
              </a:lnSpc>
            </a:pPr>
          </a:p>
          <a:p>
            <a:pPr marL="734059" indent="-367030" lvl="1">
              <a:lnSpc>
                <a:spcPts val="4759"/>
              </a:lnSpc>
              <a:buFont typeface="Arial"/>
              <a:buChar char="•"/>
            </a:pPr>
            <a:r>
              <a:rPr lang="en-US" sz="3399">
                <a:solidFill>
                  <a:srgbClr val="000000"/>
                </a:solidFill>
                <a:latin typeface="Canva Sans"/>
              </a:rPr>
              <a:t>The only difference is that Destination Airport might be Different for Different </a:t>
            </a:r>
          </a:p>
          <a:p>
            <a:pPr>
              <a:lnSpc>
                <a:spcPts val="4759"/>
              </a:lnSpc>
            </a:pPr>
            <a:r>
              <a:rPr lang="en-US" sz="3399">
                <a:solidFill>
                  <a:srgbClr val="000000"/>
                </a:solidFill>
                <a:latin typeface="Canva Sans"/>
              </a:rPr>
              <a:t>       PNR</a:t>
            </a:r>
          </a:p>
          <a:p>
            <a:pPr>
              <a:lnSpc>
                <a:spcPts val="4759"/>
              </a:lnSpc>
            </a:pPr>
          </a:p>
          <a:p>
            <a:pPr>
              <a:lnSpc>
                <a:spcPts val="4759"/>
              </a:lnSpc>
            </a:pPr>
          </a:p>
        </p:txBody>
      </p:sp>
      <p:sp>
        <p:nvSpPr>
          <p:cNvPr name="TextBox 4" id="4"/>
          <p:cNvSpPr txBox="true"/>
          <p:nvPr/>
        </p:nvSpPr>
        <p:spPr>
          <a:xfrm rot="0">
            <a:off x="3637299" y="541687"/>
            <a:ext cx="11013401" cy="1126425"/>
          </a:xfrm>
          <a:prstGeom prst="rect">
            <a:avLst/>
          </a:prstGeom>
        </p:spPr>
        <p:txBody>
          <a:bodyPr anchor="t" rtlCol="false" tIns="0" lIns="0" bIns="0" rIns="0">
            <a:spAutoFit/>
          </a:bodyPr>
          <a:lstStyle/>
          <a:p>
            <a:pPr algn="ctr">
              <a:lnSpc>
                <a:spcPts val="8475"/>
              </a:lnSpc>
              <a:spcBef>
                <a:spcPct val="0"/>
              </a:spcBef>
            </a:pPr>
            <a:r>
              <a:rPr lang="en-US" sz="8392">
                <a:solidFill>
                  <a:srgbClr val="000000"/>
                </a:solidFill>
                <a:latin typeface="Anton"/>
              </a:rPr>
              <a:t>MULTI-MULTI RESCHEDULING</a:t>
            </a:r>
          </a:p>
        </p:txBody>
      </p:sp>
    </p:spTree>
  </p:cSld>
  <p:clrMapOvr>
    <a:masterClrMapping/>
  </p:clrMapOvr>
</p:sld>
</file>

<file path=ppt/slides/slide19.xml><?xml version="1.0" encoding="utf-8"?>
<p:sld xmlns:p="http://schemas.openxmlformats.org/presentationml/2006/main" xmlns:a="http://schemas.openxmlformats.org/drawingml/2006/main">
  <p:cSld>
    <p:bg>
      <p:bgPr>
        <a:solidFill>
          <a:srgbClr val="F1F1F1"/>
        </a:solidFill>
      </p:bgPr>
    </p:bg>
    <p:spTree>
      <p:nvGrpSpPr>
        <p:cNvPr id="1" name=""/>
        <p:cNvGrpSpPr/>
        <p:nvPr/>
      </p:nvGrpSpPr>
      <p:grpSpPr>
        <a:xfrm>
          <a:off x="0" y="0"/>
          <a:ext cx="0" cy="0"/>
          <a:chOff x="0" y="0"/>
          <a:chExt cx="0" cy="0"/>
        </a:xfrm>
      </p:grpSpPr>
      <p:sp>
        <p:nvSpPr>
          <p:cNvPr name="TextBox 2" id="2"/>
          <p:cNvSpPr txBox="true"/>
          <p:nvPr/>
        </p:nvSpPr>
        <p:spPr>
          <a:xfrm rot="0">
            <a:off x="2850370" y="717627"/>
            <a:ext cx="12508543" cy="1126425"/>
          </a:xfrm>
          <a:prstGeom prst="rect">
            <a:avLst/>
          </a:prstGeom>
        </p:spPr>
        <p:txBody>
          <a:bodyPr anchor="t" rtlCol="false" tIns="0" lIns="0" bIns="0" rIns="0">
            <a:spAutoFit/>
          </a:bodyPr>
          <a:lstStyle/>
          <a:p>
            <a:pPr algn="ctr">
              <a:lnSpc>
                <a:spcPts val="8475"/>
              </a:lnSpc>
              <a:spcBef>
                <a:spcPct val="0"/>
              </a:spcBef>
            </a:pPr>
            <a:r>
              <a:rPr lang="en-US" sz="8392">
                <a:solidFill>
                  <a:srgbClr val="000000"/>
                </a:solidFill>
                <a:latin typeface="Anton"/>
              </a:rPr>
              <a:t>FUTURE APPROACH</a:t>
            </a:r>
          </a:p>
        </p:txBody>
      </p:sp>
      <p:sp>
        <p:nvSpPr>
          <p:cNvPr name="TextBox 3" id="3"/>
          <p:cNvSpPr txBox="true"/>
          <p:nvPr/>
        </p:nvSpPr>
        <p:spPr>
          <a:xfrm rot="0">
            <a:off x="94421" y="2984480"/>
            <a:ext cx="18099158" cy="6581140"/>
          </a:xfrm>
          <a:prstGeom prst="rect">
            <a:avLst/>
          </a:prstGeom>
        </p:spPr>
        <p:txBody>
          <a:bodyPr anchor="t" rtlCol="false" tIns="0" lIns="0" bIns="0" rIns="0">
            <a:spAutoFit/>
          </a:bodyPr>
          <a:lstStyle/>
          <a:p>
            <a:pPr marL="734059" indent="-367030" lvl="1">
              <a:lnSpc>
                <a:spcPts val="4759"/>
              </a:lnSpc>
              <a:buFont typeface="Arial"/>
              <a:buChar char="•"/>
            </a:pPr>
            <a:r>
              <a:rPr lang="en-US" sz="3399">
                <a:solidFill>
                  <a:srgbClr val="000000"/>
                </a:solidFill>
                <a:latin typeface="Roboto Mono"/>
              </a:rPr>
              <a:t>Based on our research, we think of Implementing an Integer Linear Programming Approach. Our aim would be to minimise our Objective Function which is (Delay Cost + Downgrading Cost + Cancellation Cost.</a:t>
            </a:r>
          </a:p>
          <a:p>
            <a:pPr>
              <a:lnSpc>
                <a:spcPts val="4759"/>
              </a:lnSpc>
            </a:pPr>
          </a:p>
          <a:p>
            <a:pPr marL="734059" indent="-367030" lvl="1">
              <a:lnSpc>
                <a:spcPts val="4759"/>
              </a:lnSpc>
              <a:buFont typeface="Arial"/>
              <a:buChar char="•"/>
            </a:pPr>
            <a:r>
              <a:rPr lang="en-US" sz="3399">
                <a:solidFill>
                  <a:srgbClr val="000000"/>
                </a:solidFill>
                <a:latin typeface="Roboto Mono"/>
              </a:rPr>
              <a:t>Currently our solution is for Single Impacted only, Further our objective is to make solution for handling Multiple Impacted Flights and Schedule Changes.</a:t>
            </a:r>
          </a:p>
          <a:p>
            <a:pPr>
              <a:lnSpc>
                <a:spcPts val="4759"/>
              </a:lnSpc>
            </a:pPr>
          </a:p>
          <a:p>
            <a:pPr marL="734059" indent="-367030" lvl="1">
              <a:lnSpc>
                <a:spcPts val="4759"/>
              </a:lnSpc>
              <a:buFont typeface="Arial"/>
              <a:buChar char="•"/>
            </a:pPr>
            <a:r>
              <a:rPr lang="en-US" sz="3399">
                <a:solidFill>
                  <a:srgbClr val="000000"/>
                </a:solidFill>
                <a:latin typeface="Roboto Mono"/>
              </a:rPr>
              <a:t>Generating Solution with more than 1 connecting Flights by memoising DFS with Backtracking on Airports.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grpSp>
        <p:nvGrpSpPr>
          <p:cNvPr name="Group 2" id="2"/>
          <p:cNvGrpSpPr/>
          <p:nvPr/>
        </p:nvGrpSpPr>
        <p:grpSpPr>
          <a:xfrm rot="0">
            <a:off x="-1693951" y="-580404"/>
            <a:ext cx="22876567" cy="11447809"/>
            <a:chOff x="0" y="0"/>
            <a:chExt cx="30502090" cy="15263745"/>
          </a:xfrm>
        </p:grpSpPr>
        <p:sp>
          <p:nvSpPr>
            <p:cNvPr name="Freeform 3" id="3"/>
            <p:cNvSpPr/>
            <p:nvPr/>
          </p:nvSpPr>
          <p:spPr>
            <a:xfrm flipH="false" flipV="false" rot="0">
              <a:off x="0" y="0"/>
              <a:ext cx="15263745" cy="15263745"/>
            </a:xfrm>
            <a:custGeom>
              <a:avLst/>
              <a:gdLst/>
              <a:ahLst/>
              <a:cxnLst/>
              <a:rect r="r" b="b" t="t" l="l"/>
              <a:pathLst>
                <a:path h="15263745" w="15263745">
                  <a:moveTo>
                    <a:pt x="0" y="0"/>
                  </a:moveTo>
                  <a:lnTo>
                    <a:pt x="15263745" y="0"/>
                  </a:lnTo>
                  <a:lnTo>
                    <a:pt x="15263745" y="15263745"/>
                  </a:lnTo>
                  <a:lnTo>
                    <a:pt x="0" y="152637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238345" y="0"/>
              <a:ext cx="15263745" cy="15263745"/>
            </a:xfrm>
            <a:custGeom>
              <a:avLst/>
              <a:gdLst/>
              <a:ahLst/>
              <a:cxnLst/>
              <a:rect r="r" b="b" t="t" l="l"/>
              <a:pathLst>
                <a:path h="15263745" w="15263745">
                  <a:moveTo>
                    <a:pt x="0" y="0"/>
                  </a:moveTo>
                  <a:lnTo>
                    <a:pt x="15263745" y="0"/>
                  </a:lnTo>
                  <a:lnTo>
                    <a:pt x="15263745" y="15263745"/>
                  </a:lnTo>
                  <a:lnTo>
                    <a:pt x="0" y="152637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991530" y="3712397"/>
            <a:ext cx="6667500" cy="874356"/>
            <a:chOff x="0" y="0"/>
            <a:chExt cx="2126876" cy="278912"/>
          </a:xfrm>
        </p:grpSpPr>
        <p:sp>
          <p:nvSpPr>
            <p:cNvPr name="Freeform 6" id="6"/>
            <p:cNvSpPr/>
            <p:nvPr/>
          </p:nvSpPr>
          <p:spPr>
            <a:xfrm flipH="false" flipV="false" rot="0">
              <a:off x="0" y="0"/>
              <a:ext cx="2126876" cy="278912"/>
            </a:xfrm>
            <a:custGeom>
              <a:avLst/>
              <a:gdLst/>
              <a:ahLst/>
              <a:cxnLst/>
              <a:rect r="r" b="b" t="t" l="l"/>
              <a:pathLst>
                <a:path h="278912" w="2126876">
                  <a:moveTo>
                    <a:pt x="41801" y="0"/>
                  </a:moveTo>
                  <a:lnTo>
                    <a:pt x="2085075" y="0"/>
                  </a:lnTo>
                  <a:cubicBezTo>
                    <a:pt x="2096161" y="0"/>
                    <a:pt x="2106793" y="4404"/>
                    <a:pt x="2114633" y="12243"/>
                  </a:cubicBezTo>
                  <a:cubicBezTo>
                    <a:pt x="2122472" y="20083"/>
                    <a:pt x="2126876" y="30715"/>
                    <a:pt x="2126876" y="41801"/>
                  </a:cubicBezTo>
                  <a:lnTo>
                    <a:pt x="2126876" y="237111"/>
                  </a:lnTo>
                  <a:cubicBezTo>
                    <a:pt x="2126876" y="248197"/>
                    <a:pt x="2122472" y="258830"/>
                    <a:pt x="2114633" y="266669"/>
                  </a:cubicBezTo>
                  <a:cubicBezTo>
                    <a:pt x="2106793" y="274508"/>
                    <a:pt x="2096161" y="278912"/>
                    <a:pt x="2085075" y="278912"/>
                  </a:cubicBezTo>
                  <a:lnTo>
                    <a:pt x="41801" y="278912"/>
                  </a:lnTo>
                  <a:cubicBezTo>
                    <a:pt x="30715" y="278912"/>
                    <a:pt x="20083" y="274508"/>
                    <a:pt x="12243" y="266669"/>
                  </a:cubicBezTo>
                  <a:cubicBezTo>
                    <a:pt x="4404" y="258830"/>
                    <a:pt x="0" y="248197"/>
                    <a:pt x="0" y="237111"/>
                  </a:cubicBezTo>
                  <a:lnTo>
                    <a:pt x="0" y="41801"/>
                  </a:lnTo>
                  <a:cubicBezTo>
                    <a:pt x="0" y="30715"/>
                    <a:pt x="4404" y="20083"/>
                    <a:pt x="12243" y="12243"/>
                  </a:cubicBezTo>
                  <a:cubicBezTo>
                    <a:pt x="20083" y="4404"/>
                    <a:pt x="30715" y="0"/>
                    <a:pt x="41801" y="0"/>
                  </a:cubicBezTo>
                  <a:close/>
                </a:path>
              </a:pathLst>
            </a:custGeom>
            <a:solidFill>
              <a:srgbClr val="F1F1F1"/>
            </a:solidFill>
            <a:ln w="19050" cap="rnd">
              <a:solidFill>
                <a:srgbClr val="000000"/>
              </a:solidFill>
              <a:prstDash val="solid"/>
              <a:round/>
            </a:ln>
          </p:spPr>
        </p:sp>
        <p:sp>
          <p:nvSpPr>
            <p:cNvPr name="TextBox 7" id="7"/>
            <p:cNvSpPr txBox="true"/>
            <p:nvPr/>
          </p:nvSpPr>
          <p:spPr>
            <a:xfrm>
              <a:off x="0" y="-38100"/>
              <a:ext cx="2126876" cy="317012"/>
            </a:xfrm>
            <a:prstGeom prst="rect">
              <a:avLst/>
            </a:prstGeom>
          </p:spPr>
          <p:txBody>
            <a:bodyPr anchor="ctr" rtlCol="false" tIns="38100" lIns="38100" bIns="38100" rIns="38100"/>
            <a:lstStyle/>
            <a:p>
              <a:pPr algn="ctr">
                <a:lnSpc>
                  <a:spcPts val="2557"/>
                </a:lnSpc>
              </a:pPr>
              <a:r>
                <a:rPr lang="en-US" sz="1739" spc="255">
                  <a:solidFill>
                    <a:srgbClr val="000000"/>
                  </a:solidFill>
                  <a:latin typeface="Nunito Sans Expanded Medium"/>
                </a:rPr>
                <a:t>PROBLEM BACKGROUND</a:t>
              </a:r>
            </a:p>
          </p:txBody>
        </p:sp>
      </p:grpSp>
      <p:grpSp>
        <p:nvGrpSpPr>
          <p:cNvPr name="Group 8" id="8"/>
          <p:cNvGrpSpPr/>
          <p:nvPr/>
        </p:nvGrpSpPr>
        <p:grpSpPr>
          <a:xfrm rot="0">
            <a:off x="1991530" y="4913454"/>
            <a:ext cx="6667500" cy="874356"/>
            <a:chOff x="0" y="0"/>
            <a:chExt cx="2126876" cy="278912"/>
          </a:xfrm>
        </p:grpSpPr>
        <p:sp>
          <p:nvSpPr>
            <p:cNvPr name="Freeform 9" id="9"/>
            <p:cNvSpPr/>
            <p:nvPr/>
          </p:nvSpPr>
          <p:spPr>
            <a:xfrm flipH="false" flipV="false" rot="0">
              <a:off x="0" y="0"/>
              <a:ext cx="2126876" cy="278912"/>
            </a:xfrm>
            <a:custGeom>
              <a:avLst/>
              <a:gdLst/>
              <a:ahLst/>
              <a:cxnLst/>
              <a:rect r="r" b="b" t="t" l="l"/>
              <a:pathLst>
                <a:path h="278912" w="2126876">
                  <a:moveTo>
                    <a:pt x="41801" y="0"/>
                  </a:moveTo>
                  <a:lnTo>
                    <a:pt x="2085075" y="0"/>
                  </a:lnTo>
                  <a:cubicBezTo>
                    <a:pt x="2096161" y="0"/>
                    <a:pt x="2106793" y="4404"/>
                    <a:pt x="2114633" y="12243"/>
                  </a:cubicBezTo>
                  <a:cubicBezTo>
                    <a:pt x="2122472" y="20083"/>
                    <a:pt x="2126876" y="30715"/>
                    <a:pt x="2126876" y="41801"/>
                  </a:cubicBezTo>
                  <a:lnTo>
                    <a:pt x="2126876" y="237111"/>
                  </a:lnTo>
                  <a:cubicBezTo>
                    <a:pt x="2126876" y="248197"/>
                    <a:pt x="2122472" y="258830"/>
                    <a:pt x="2114633" y="266669"/>
                  </a:cubicBezTo>
                  <a:cubicBezTo>
                    <a:pt x="2106793" y="274508"/>
                    <a:pt x="2096161" y="278912"/>
                    <a:pt x="2085075" y="278912"/>
                  </a:cubicBezTo>
                  <a:lnTo>
                    <a:pt x="41801" y="278912"/>
                  </a:lnTo>
                  <a:cubicBezTo>
                    <a:pt x="30715" y="278912"/>
                    <a:pt x="20083" y="274508"/>
                    <a:pt x="12243" y="266669"/>
                  </a:cubicBezTo>
                  <a:cubicBezTo>
                    <a:pt x="4404" y="258830"/>
                    <a:pt x="0" y="248197"/>
                    <a:pt x="0" y="237111"/>
                  </a:cubicBezTo>
                  <a:lnTo>
                    <a:pt x="0" y="41801"/>
                  </a:lnTo>
                  <a:cubicBezTo>
                    <a:pt x="0" y="30715"/>
                    <a:pt x="4404" y="20083"/>
                    <a:pt x="12243" y="12243"/>
                  </a:cubicBezTo>
                  <a:cubicBezTo>
                    <a:pt x="20083" y="4404"/>
                    <a:pt x="30715" y="0"/>
                    <a:pt x="41801" y="0"/>
                  </a:cubicBezTo>
                  <a:close/>
                </a:path>
              </a:pathLst>
            </a:custGeom>
            <a:solidFill>
              <a:srgbClr val="F1F1F1"/>
            </a:solidFill>
            <a:ln w="19050" cap="rnd">
              <a:solidFill>
                <a:srgbClr val="000000"/>
              </a:solidFill>
              <a:prstDash val="solid"/>
              <a:round/>
            </a:ln>
          </p:spPr>
        </p:sp>
        <p:sp>
          <p:nvSpPr>
            <p:cNvPr name="TextBox 10" id="10"/>
            <p:cNvSpPr txBox="true"/>
            <p:nvPr/>
          </p:nvSpPr>
          <p:spPr>
            <a:xfrm>
              <a:off x="0" y="-38100"/>
              <a:ext cx="2126876" cy="317012"/>
            </a:xfrm>
            <a:prstGeom prst="rect">
              <a:avLst/>
            </a:prstGeom>
          </p:spPr>
          <p:txBody>
            <a:bodyPr anchor="ctr" rtlCol="false" tIns="38100" lIns="38100" bIns="38100" rIns="38100"/>
            <a:lstStyle/>
            <a:p>
              <a:pPr algn="ctr">
                <a:lnSpc>
                  <a:spcPts val="2557"/>
                </a:lnSpc>
              </a:pPr>
              <a:r>
                <a:rPr lang="en-US" sz="1739" spc="255">
                  <a:solidFill>
                    <a:srgbClr val="000000"/>
                  </a:solidFill>
                  <a:latin typeface="Nunito Sans Expanded Medium"/>
                </a:rPr>
                <a:t> DATASET</a:t>
              </a:r>
            </a:p>
          </p:txBody>
        </p:sp>
      </p:grpSp>
      <p:grpSp>
        <p:nvGrpSpPr>
          <p:cNvPr name="Group 11" id="11"/>
          <p:cNvGrpSpPr/>
          <p:nvPr/>
        </p:nvGrpSpPr>
        <p:grpSpPr>
          <a:xfrm rot="0">
            <a:off x="1991530" y="6114511"/>
            <a:ext cx="6667500" cy="874356"/>
            <a:chOff x="0" y="0"/>
            <a:chExt cx="2126876" cy="278912"/>
          </a:xfrm>
        </p:grpSpPr>
        <p:sp>
          <p:nvSpPr>
            <p:cNvPr name="Freeform 12" id="12"/>
            <p:cNvSpPr/>
            <p:nvPr/>
          </p:nvSpPr>
          <p:spPr>
            <a:xfrm flipH="false" flipV="false" rot="0">
              <a:off x="0" y="0"/>
              <a:ext cx="2126876" cy="278912"/>
            </a:xfrm>
            <a:custGeom>
              <a:avLst/>
              <a:gdLst/>
              <a:ahLst/>
              <a:cxnLst/>
              <a:rect r="r" b="b" t="t" l="l"/>
              <a:pathLst>
                <a:path h="278912" w="2126876">
                  <a:moveTo>
                    <a:pt x="41801" y="0"/>
                  </a:moveTo>
                  <a:lnTo>
                    <a:pt x="2085075" y="0"/>
                  </a:lnTo>
                  <a:cubicBezTo>
                    <a:pt x="2096161" y="0"/>
                    <a:pt x="2106793" y="4404"/>
                    <a:pt x="2114633" y="12243"/>
                  </a:cubicBezTo>
                  <a:cubicBezTo>
                    <a:pt x="2122472" y="20083"/>
                    <a:pt x="2126876" y="30715"/>
                    <a:pt x="2126876" y="41801"/>
                  </a:cubicBezTo>
                  <a:lnTo>
                    <a:pt x="2126876" y="237111"/>
                  </a:lnTo>
                  <a:cubicBezTo>
                    <a:pt x="2126876" y="248197"/>
                    <a:pt x="2122472" y="258830"/>
                    <a:pt x="2114633" y="266669"/>
                  </a:cubicBezTo>
                  <a:cubicBezTo>
                    <a:pt x="2106793" y="274508"/>
                    <a:pt x="2096161" y="278912"/>
                    <a:pt x="2085075" y="278912"/>
                  </a:cubicBezTo>
                  <a:lnTo>
                    <a:pt x="41801" y="278912"/>
                  </a:lnTo>
                  <a:cubicBezTo>
                    <a:pt x="30715" y="278912"/>
                    <a:pt x="20083" y="274508"/>
                    <a:pt x="12243" y="266669"/>
                  </a:cubicBezTo>
                  <a:cubicBezTo>
                    <a:pt x="4404" y="258830"/>
                    <a:pt x="0" y="248197"/>
                    <a:pt x="0" y="237111"/>
                  </a:cubicBezTo>
                  <a:lnTo>
                    <a:pt x="0" y="41801"/>
                  </a:lnTo>
                  <a:cubicBezTo>
                    <a:pt x="0" y="30715"/>
                    <a:pt x="4404" y="20083"/>
                    <a:pt x="12243" y="12243"/>
                  </a:cubicBezTo>
                  <a:cubicBezTo>
                    <a:pt x="20083" y="4404"/>
                    <a:pt x="30715" y="0"/>
                    <a:pt x="41801" y="0"/>
                  </a:cubicBezTo>
                  <a:close/>
                </a:path>
              </a:pathLst>
            </a:custGeom>
            <a:solidFill>
              <a:srgbClr val="F1F1F1"/>
            </a:solidFill>
            <a:ln w="19050" cap="rnd">
              <a:solidFill>
                <a:srgbClr val="000000"/>
              </a:solidFill>
              <a:prstDash val="solid"/>
              <a:round/>
            </a:ln>
          </p:spPr>
        </p:sp>
        <p:sp>
          <p:nvSpPr>
            <p:cNvPr name="TextBox 13" id="13"/>
            <p:cNvSpPr txBox="true"/>
            <p:nvPr/>
          </p:nvSpPr>
          <p:spPr>
            <a:xfrm>
              <a:off x="0" y="-38100"/>
              <a:ext cx="2126876" cy="317012"/>
            </a:xfrm>
            <a:prstGeom prst="rect">
              <a:avLst/>
            </a:prstGeom>
          </p:spPr>
          <p:txBody>
            <a:bodyPr anchor="ctr" rtlCol="false" tIns="38100" lIns="38100" bIns="38100" rIns="38100"/>
            <a:lstStyle/>
            <a:p>
              <a:pPr algn="ctr">
                <a:lnSpc>
                  <a:spcPts val="2557"/>
                </a:lnSpc>
              </a:pPr>
              <a:r>
                <a:rPr lang="en-US" sz="1739" spc="255">
                  <a:solidFill>
                    <a:srgbClr val="000000"/>
                  </a:solidFill>
                  <a:latin typeface="Nunito Sans Expanded Medium"/>
                </a:rPr>
                <a:t>PROPOSED SOLUTION</a:t>
              </a:r>
            </a:p>
          </p:txBody>
        </p:sp>
      </p:grpSp>
      <p:grpSp>
        <p:nvGrpSpPr>
          <p:cNvPr name="Group 14" id="14"/>
          <p:cNvGrpSpPr/>
          <p:nvPr/>
        </p:nvGrpSpPr>
        <p:grpSpPr>
          <a:xfrm rot="0">
            <a:off x="10789468" y="3712397"/>
            <a:ext cx="6667500" cy="874356"/>
            <a:chOff x="0" y="0"/>
            <a:chExt cx="2126876" cy="278912"/>
          </a:xfrm>
        </p:grpSpPr>
        <p:sp>
          <p:nvSpPr>
            <p:cNvPr name="Freeform 15" id="15"/>
            <p:cNvSpPr/>
            <p:nvPr/>
          </p:nvSpPr>
          <p:spPr>
            <a:xfrm flipH="false" flipV="false" rot="0">
              <a:off x="0" y="0"/>
              <a:ext cx="2126876" cy="278912"/>
            </a:xfrm>
            <a:custGeom>
              <a:avLst/>
              <a:gdLst/>
              <a:ahLst/>
              <a:cxnLst/>
              <a:rect r="r" b="b" t="t" l="l"/>
              <a:pathLst>
                <a:path h="278912" w="2126876">
                  <a:moveTo>
                    <a:pt x="41801" y="0"/>
                  </a:moveTo>
                  <a:lnTo>
                    <a:pt x="2085075" y="0"/>
                  </a:lnTo>
                  <a:cubicBezTo>
                    <a:pt x="2096161" y="0"/>
                    <a:pt x="2106793" y="4404"/>
                    <a:pt x="2114633" y="12243"/>
                  </a:cubicBezTo>
                  <a:cubicBezTo>
                    <a:pt x="2122472" y="20083"/>
                    <a:pt x="2126876" y="30715"/>
                    <a:pt x="2126876" y="41801"/>
                  </a:cubicBezTo>
                  <a:lnTo>
                    <a:pt x="2126876" y="237111"/>
                  </a:lnTo>
                  <a:cubicBezTo>
                    <a:pt x="2126876" y="248197"/>
                    <a:pt x="2122472" y="258830"/>
                    <a:pt x="2114633" y="266669"/>
                  </a:cubicBezTo>
                  <a:cubicBezTo>
                    <a:pt x="2106793" y="274508"/>
                    <a:pt x="2096161" y="278912"/>
                    <a:pt x="2085075" y="278912"/>
                  </a:cubicBezTo>
                  <a:lnTo>
                    <a:pt x="41801" y="278912"/>
                  </a:lnTo>
                  <a:cubicBezTo>
                    <a:pt x="30715" y="278912"/>
                    <a:pt x="20083" y="274508"/>
                    <a:pt x="12243" y="266669"/>
                  </a:cubicBezTo>
                  <a:cubicBezTo>
                    <a:pt x="4404" y="258830"/>
                    <a:pt x="0" y="248197"/>
                    <a:pt x="0" y="237111"/>
                  </a:cubicBezTo>
                  <a:lnTo>
                    <a:pt x="0" y="41801"/>
                  </a:lnTo>
                  <a:cubicBezTo>
                    <a:pt x="0" y="30715"/>
                    <a:pt x="4404" y="20083"/>
                    <a:pt x="12243" y="12243"/>
                  </a:cubicBezTo>
                  <a:cubicBezTo>
                    <a:pt x="20083" y="4404"/>
                    <a:pt x="30715" y="0"/>
                    <a:pt x="41801" y="0"/>
                  </a:cubicBezTo>
                  <a:close/>
                </a:path>
              </a:pathLst>
            </a:custGeom>
            <a:solidFill>
              <a:srgbClr val="F1F1F1"/>
            </a:solidFill>
            <a:ln w="19050" cap="rnd">
              <a:solidFill>
                <a:srgbClr val="000000"/>
              </a:solidFill>
              <a:prstDash val="solid"/>
              <a:round/>
            </a:ln>
          </p:spPr>
        </p:sp>
        <p:sp>
          <p:nvSpPr>
            <p:cNvPr name="TextBox 16" id="16"/>
            <p:cNvSpPr txBox="true"/>
            <p:nvPr/>
          </p:nvSpPr>
          <p:spPr>
            <a:xfrm>
              <a:off x="0" y="-38100"/>
              <a:ext cx="2126876" cy="317012"/>
            </a:xfrm>
            <a:prstGeom prst="rect">
              <a:avLst/>
            </a:prstGeom>
          </p:spPr>
          <p:txBody>
            <a:bodyPr anchor="ctr" rtlCol="false" tIns="38100" lIns="38100" bIns="38100" rIns="38100"/>
            <a:lstStyle/>
            <a:p>
              <a:pPr algn="ctr">
                <a:lnSpc>
                  <a:spcPts val="2557"/>
                </a:lnSpc>
              </a:pPr>
              <a:r>
                <a:rPr lang="en-US" sz="1739" spc="255">
                  <a:solidFill>
                    <a:srgbClr val="000000"/>
                  </a:solidFill>
                  <a:latin typeface="Nunito Sans Expanded Medium"/>
                </a:rPr>
                <a:t>PROBLEM DESCRIPTION</a:t>
              </a:r>
            </a:p>
          </p:txBody>
        </p:sp>
      </p:grpSp>
      <p:grpSp>
        <p:nvGrpSpPr>
          <p:cNvPr name="Group 17" id="17"/>
          <p:cNvGrpSpPr/>
          <p:nvPr/>
        </p:nvGrpSpPr>
        <p:grpSpPr>
          <a:xfrm rot="0">
            <a:off x="10789468" y="4913454"/>
            <a:ext cx="6667500" cy="874356"/>
            <a:chOff x="0" y="0"/>
            <a:chExt cx="2126876" cy="278912"/>
          </a:xfrm>
        </p:grpSpPr>
        <p:sp>
          <p:nvSpPr>
            <p:cNvPr name="Freeform 18" id="18"/>
            <p:cNvSpPr/>
            <p:nvPr/>
          </p:nvSpPr>
          <p:spPr>
            <a:xfrm flipH="false" flipV="false" rot="0">
              <a:off x="0" y="0"/>
              <a:ext cx="2126876" cy="278912"/>
            </a:xfrm>
            <a:custGeom>
              <a:avLst/>
              <a:gdLst/>
              <a:ahLst/>
              <a:cxnLst/>
              <a:rect r="r" b="b" t="t" l="l"/>
              <a:pathLst>
                <a:path h="278912" w="2126876">
                  <a:moveTo>
                    <a:pt x="41801" y="0"/>
                  </a:moveTo>
                  <a:lnTo>
                    <a:pt x="2085075" y="0"/>
                  </a:lnTo>
                  <a:cubicBezTo>
                    <a:pt x="2096161" y="0"/>
                    <a:pt x="2106793" y="4404"/>
                    <a:pt x="2114633" y="12243"/>
                  </a:cubicBezTo>
                  <a:cubicBezTo>
                    <a:pt x="2122472" y="20083"/>
                    <a:pt x="2126876" y="30715"/>
                    <a:pt x="2126876" y="41801"/>
                  </a:cubicBezTo>
                  <a:lnTo>
                    <a:pt x="2126876" y="237111"/>
                  </a:lnTo>
                  <a:cubicBezTo>
                    <a:pt x="2126876" y="248197"/>
                    <a:pt x="2122472" y="258830"/>
                    <a:pt x="2114633" y="266669"/>
                  </a:cubicBezTo>
                  <a:cubicBezTo>
                    <a:pt x="2106793" y="274508"/>
                    <a:pt x="2096161" y="278912"/>
                    <a:pt x="2085075" y="278912"/>
                  </a:cubicBezTo>
                  <a:lnTo>
                    <a:pt x="41801" y="278912"/>
                  </a:lnTo>
                  <a:cubicBezTo>
                    <a:pt x="30715" y="278912"/>
                    <a:pt x="20083" y="274508"/>
                    <a:pt x="12243" y="266669"/>
                  </a:cubicBezTo>
                  <a:cubicBezTo>
                    <a:pt x="4404" y="258830"/>
                    <a:pt x="0" y="248197"/>
                    <a:pt x="0" y="237111"/>
                  </a:cubicBezTo>
                  <a:lnTo>
                    <a:pt x="0" y="41801"/>
                  </a:lnTo>
                  <a:cubicBezTo>
                    <a:pt x="0" y="30715"/>
                    <a:pt x="4404" y="20083"/>
                    <a:pt x="12243" y="12243"/>
                  </a:cubicBezTo>
                  <a:cubicBezTo>
                    <a:pt x="20083" y="4404"/>
                    <a:pt x="30715" y="0"/>
                    <a:pt x="41801" y="0"/>
                  </a:cubicBezTo>
                  <a:close/>
                </a:path>
              </a:pathLst>
            </a:custGeom>
            <a:solidFill>
              <a:srgbClr val="F1F1F1"/>
            </a:solidFill>
            <a:ln w="19050" cap="rnd">
              <a:solidFill>
                <a:srgbClr val="000000"/>
              </a:solidFill>
              <a:prstDash val="solid"/>
              <a:round/>
            </a:ln>
          </p:spPr>
        </p:sp>
        <p:sp>
          <p:nvSpPr>
            <p:cNvPr name="TextBox 19" id="19"/>
            <p:cNvSpPr txBox="true"/>
            <p:nvPr/>
          </p:nvSpPr>
          <p:spPr>
            <a:xfrm>
              <a:off x="0" y="-38100"/>
              <a:ext cx="2126876" cy="317012"/>
            </a:xfrm>
            <a:prstGeom prst="rect">
              <a:avLst/>
            </a:prstGeom>
          </p:spPr>
          <p:txBody>
            <a:bodyPr anchor="ctr" rtlCol="false" tIns="38100" lIns="38100" bIns="38100" rIns="38100"/>
            <a:lstStyle/>
            <a:p>
              <a:pPr algn="ctr" marL="0" indent="0" lvl="0">
                <a:lnSpc>
                  <a:spcPts val="2557"/>
                </a:lnSpc>
                <a:spcBef>
                  <a:spcPct val="0"/>
                </a:spcBef>
              </a:pPr>
              <a:r>
                <a:rPr lang="en-US" sz="1739" spc="255">
                  <a:solidFill>
                    <a:srgbClr val="000000"/>
                  </a:solidFill>
                  <a:latin typeface="Nunito Sans Expanded Medium"/>
                </a:rPr>
                <a:t>PREPROCESSING</a:t>
              </a:r>
            </a:p>
          </p:txBody>
        </p:sp>
      </p:grpSp>
      <p:grpSp>
        <p:nvGrpSpPr>
          <p:cNvPr name="Group 20" id="20"/>
          <p:cNvGrpSpPr/>
          <p:nvPr/>
        </p:nvGrpSpPr>
        <p:grpSpPr>
          <a:xfrm rot="0">
            <a:off x="10810875" y="7473827"/>
            <a:ext cx="6667500" cy="874356"/>
            <a:chOff x="0" y="0"/>
            <a:chExt cx="2126876" cy="278912"/>
          </a:xfrm>
        </p:grpSpPr>
        <p:sp>
          <p:nvSpPr>
            <p:cNvPr name="Freeform 21" id="21"/>
            <p:cNvSpPr/>
            <p:nvPr/>
          </p:nvSpPr>
          <p:spPr>
            <a:xfrm flipH="false" flipV="false" rot="0">
              <a:off x="0" y="0"/>
              <a:ext cx="2126876" cy="278912"/>
            </a:xfrm>
            <a:custGeom>
              <a:avLst/>
              <a:gdLst/>
              <a:ahLst/>
              <a:cxnLst/>
              <a:rect r="r" b="b" t="t" l="l"/>
              <a:pathLst>
                <a:path h="278912" w="2126876">
                  <a:moveTo>
                    <a:pt x="41801" y="0"/>
                  </a:moveTo>
                  <a:lnTo>
                    <a:pt x="2085075" y="0"/>
                  </a:lnTo>
                  <a:cubicBezTo>
                    <a:pt x="2096161" y="0"/>
                    <a:pt x="2106793" y="4404"/>
                    <a:pt x="2114633" y="12243"/>
                  </a:cubicBezTo>
                  <a:cubicBezTo>
                    <a:pt x="2122472" y="20083"/>
                    <a:pt x="2126876" y="30715"/>
                    <a:pt x="2126876" y="41801"/>
                  </a:cubicBezTo>
                  <a:lnTo>
                    <a:pt x="2126876" y="237111"/>
                  </a:lnTo>
                  <a:cubicBezTo>
                    <a:pt x="2126876" y="248197"/>
                    <a:pt x="2122472" y="258830"/>
                    <a:pt x="2114633" y="266669"/>
                  </a:cubicBezTo>
                  <a:cubicBezTo>
                    <a:pt x="2106793" y="274508"/>
                    <a:pt x="2096161" y="278912"/>
                    <a:pt x="2085075" y="278912"/>
                  </a:cubicBezTo>
                  <a:lnTo>
                    <a:pt x="41801" y="278912"/>
                  </a:lnTo>
                  <a:cubicBezTo>
                    <a:pt x="30715" y="278912"/>
                    <a:pt x="20083" y="274508"/>
                    <a:pt x="12243" y="266669"/>
                  </a:cubicBezTo>
                  <a:cubicBezTo>
                    <a:pt x="4404" y="258830"/>
                    <a:pt x="0" y="248197"/>
                    <a:pt x="0" y="237111"/>
                  </a:cubicBezTo>
                  <a:lnTo>
                    <a:pt x="0" y="41801"/>
                  </a:lnTo>
                  <a:cubicBezTo>
                    <a:pt x="0" y="30715"/>
                    <a:pt x="4404" y="20083"/>
                    <a:pt x="12243" y="12243"/>
                  </a:cubicBezTo>
                  <a:cubicBezTo>
                    <a:pt x="20083" y="4404"/>
                    <a:pt x="30715" y="0"/>
                    <a:pt x="41801" y="0"/>
                  </a:cubicBezTo>
                  <a:close/>
                </a:path>
              </a:pathLst>
            </a:custGeom>
            <a:solidFill>
              <a:srgbClr val="F1F1F1"/>
            </a:solidFill>
            <a:ln w="19050" cap="rnd">
              <a:solidFill>
                <a:srgbClr val="000000"/>
              </a:solidFill>
              <a:prstDash val="solid"/>
              <a:round/>
            </a:ln>
          </p:spPr>
        </p:sp>
        <p:sp>
          <p:nvSpPr>
            <p:cNvPr name="TextBox 22" id="22"/>
            <p:cNvSpPr txBox="true"/>
            <p:nvPr/>
          </p:nvSpPr>
          <p:spPr>
            <a:xfrm>
              <a:off x="0" y="-38100"/>
              <a:ext cx="2126876" cy="317012"/>
            </a:xfrm>
            <a:prstGeom prst="rect">
              <a:avLst/>
            </a:prstGeom>
          </p:spPr>
          <p:txBody>
            <a:bodyPr anchor="ctr" rtlCol="false" tIns="38100" lIns="38100" bIns="38100" rIns="38100"/>
            <a:lstStyle/>
            <a:p>
              <a:pPr algn="ctr">
                <a:lnSpc>
                  <a:spcPts val="2557"/>
                </a:lnSpc>
              </a:pPr>
              <a:r>
                <a:rPr lang="en-US" sz="1739" spc="255">
                  <a:solidFill>
                    <a:srgbClr val="000000"/>
                  </a:solidFill>
                  <a:latin typeface="Nunito Sans Expanded Medium"/>
                </a:rPr>
                <a:t>ILP APPROACH</a:t>
              </a:r>
            </a:p>
          </p:txBody>
        </p:sp>
      </p:grpSp>
      <p:sp>
        <p:nvSpPr>
          <p:cNvPr name="Freeform 23" id="23"/>
          <p:cNvSpPr/>
          <p:nvPr/>
        </p:nvSpPr>
        <p:spPr>
          <a:xfrm flipH="false" flipV="false" rot="0">
            <a:off x="16486423" y="496912"/>
            <a:ext cx="991952" cy="847668"/>
          </a:xfrm>
          <a:custGeom>
            <a:avLst/>
            <a:gdLst/>
            <a:ahLst/>
            <a:cxnLst/>
            <a:rect r="r" b="b" t="t" l="l"/>
            <a:pathLst>
              <a:path h="847668" w="991952">
                <a:moveTo>
                  <a:pt x="0" y="0"/>
                </a:moveTo>
                <a:lnTo>
                  <a:pt x="991952" y="0"/>
                </a:lnTo>
                <a:lnTo>
                  <a:pt x="991952" y="847669"/>
                </a:lnTo>
                <a:lnTo>
                  <a:pt x="0" y="84766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4" id="24"/>
          <p:cNvSpPr txBox="true"/>
          <p:nvPr/>
        </p:nvSpPr>
        <p:spPr>
          <a:xfrm rot="0">
            <a:off x="809625" y="1883890"/>
            <a:ext cx="11890034" cy="1126425"/>
          </a:xfrm>
          <a:prstGeom prst="rect">
            <a:avLst/>
          </a:prstGeom>
        </p:spPr>
        <p:txBody>
          <a:bodyPr anchor="t" rtlCol="false" tIns="0" lIns="0" bIns="0" rIns="0">
            <a:spAutoFit/>
          </a:bodyPr>
          <a:lstStyle/>
          <a:p>
            <a:pPr marL="0" indent="0" lvl="0">
              <a:lnSpc>
                <a:spcPts val="8475"/>
              </a:lnSpc>
              <a:spcBef>
                <a:spcPct val="0"/>
              </a:spcBef>
            </a:pPr>
            <a:r>
              <a:rPr lang="en-US" sz="8392">
                <a:solidFill>
                  <a:srgbClr val="211F1C"/>
                </a:solidFill>
                <a:latin typeface="Anton"/>
              </a:rPr>
              <a:t>TABLE OF CONTENT</a:t>
            </a:r>
          </a:p>
        </p:txBody>
      </p:sp>
      <p:grpSp>
        <p:nvGrpSpPr>
          <p:cNvPr name="Group 25" id="25"/>
          <p:cNvGrpSpPr/>
          <p:nvPr/>
        </p:nvGrpSpPr>
        <p:grpSpPr>
          <a:xfrm rot="0">
            <a:off x="10789468" y="6111660"/>
            <a:ext cx="6667500" cy="874356"/>
            <a:chOff x="0" y="0"/>
            <a:chExt cx="2126876" cy="278912"/>
          </a:xfrm>
        </p:grpSpPr>
        <p:sp>
          <p:nvSpPr>
            <p:cNvPr name="Freeform 26" id="26"/>
            <p:cNvSpPr/>
            <p:nvPr/>
          </p:nvSpPr>
          <p:spPr>
            <a:xfrm flipH="false" flipV="false" rot="0">
              <a:off x="0" y="0"/>
              <a:ext cx="2126876" cy="278912"/>
            </a:xfrm>
            <a:custGeom>
              <a:avLst/>
              <a:gdLst/>
              <a:ahLst/>
              <a:cxnLst/>
              <a:rect r="r" b="b" t="t" l="l"/>
              <a:pathLst>
                <a:path h="278912" w="2126876">
                  <a:moveTo>
                    <a:pt x="41801" y="0"/>
                  </a:moveTo>
                  <a:lnTo>
                    <a:pt x="2085075" y="0"/>
                  </a:lnTo>
                  <a:cubicBezTo>
                    <a:pt x="2096161" y="0"/>
                    <a:pt x="2106793" y="4404"/>
                    <a:pt x="2114633" y="12243"/>
                  </a:cubicBezTo>
                  <a:cubicBezTo>
                    <a:pt x="2122472" y="20083"/>
                    <a:pt x="2126876" y="30715"/>
                    <a:pt x="2126876" y="41801"/>
                  </a:cubicBezTo>
                  <a:lnTo>
                    <a:pt x="2126876" y="237111"/>
                  </a:lnTo>
                  <a:cubicBezTo>
                    <a:pt x="2126876" y="248197"/>
                    <a:pt x="2122472" y="258830"/>
                    <a:pt x="2114633" y="266669"/>
                  </a:cubicBezTo>
                  <a:cubicBezTo>
                    <a:pt x="2106793" y="274508"/>
                    <a:pt x="2096161" y="278912"/>
                    <a:pt x="2085075" y="278912"/>
                  </a:cubicBezTo>
                  <a:lnTo>
                    <a:pt x="41801" y="278912"/>
                  </a:lnTo>
                  <a:cubicBezTo>
                    <a:pt x="30715" y="278912"/>
                    <a:pt x="20083" y="274508"/>
                    <a:pt x="12243" y="266669"/>
                  </a:cubicBezTo>
                  <a:cubicBezTo>
                    <a:pt x="4404" y="258830"/>
                    <a:pt x="0" y="248197"/>
                    <a:pt x="0" y="237111"/>
                  </a:cubicBezTo>
                  <a:lnTo>
                    <a:pt x="0" y="41801"/>
                  </a:lnTo>
                  <a:cubicBezTo>
                    <a:pt x="0" y="30715"/>
                    <a:pt x="4404" y="20083"/>
                    <a:pt x="12243" y="12243"/>
                  </a:cubicBezTo>
                  <a:cubicBezTo>
                    <a:pt x="20083" y="4404"/>
                    <a:pt x="30715" y="0"/>
                    <a:pt x="41801" y="0"/>
                  </a:cubicBezTo>
                  <a:close/>
                </a:path>
              </a:pathLst>
            </a:custGeom>
            <a:solidFill>
              <a:srgbClr val="F1F1F1"/>
            </a:solidFill>
            <a:ln w="19050" cap="rnd">
              <a:solidFill>
                <a:srgbClr val="000000"/>
              </a:solidFill>
              <a:prstDash val="solid"/>
              <a:round/>
            </a:ln>
          </p:spPr>
        </p:sp>
        <p:sp>
          <p:nvSpPr>
            <p:cNvPr name="TextBox 27" id="27"/>
            <p:cNvSpPr txBox="true"/>
            <p:nvPr/>
          </p:nvSpPr>
          <p:spPr>
            <a:xfrm>
              <a:off x="0" y="-38100"/>
              <a:ext cx="2126876" cy="317012"/>
            </a:xfrm>
            <a:prstGeom prst="rect">
              <a:avLst/>
            </a:prstGeom>
          </p:spPr>
          <p:txBody>
            <a:bodyPr anchor="ctr" rtlCol="false" tIns="38100" lIns="38100" bIns="38100" rIns="38100"/>
            <a:lstStyle/>
            <a:p>
              <a:pPr algn="ctr">
                <a:lnSpc>
                  <a:spcPts val="2557"/>
                </a:lnSpc>
              </a:pPr>
              <a:r>
                <a:rPr lang="en-US" sz="1739" spc="255">
                  <a:solidFill>
                    <a:srgbClr val="000000"/>
                  </a:solidFill>
                  <a:latin typeface="Nunito Sans Expanded Medium"/>
                </a:rPr>
                <a:t>PROPOSED ALGORITHM</a:t>
              </a:r>
            </a:p>
          </p:txBody>
        </p:sp>
      </p:grpSp>
      <p:grpSp>
        <p:nvGrpSpPr>
          <p:cNvPr name="Group 28" id="28"/>
          <p:cNvGrpSpPr/>
          <p:nvPr/>
        </p:nvGrpSpPr>
        <p:grpSpPr>
          <a:xfrm rot="0">
            <a:off x="1991530" y="7473827"/>
            <a:ext cx="6667500" cy="874356"/>
            <a:chOff x="0" y="0"/>
            <a:chExt cx="2126876" cy="278912"/>
          </a:xfrm>
        </p:grpSpPr>
        <p:sp>
          <p:nvSpPr>
            <p:cNvPr name="Freeform 29" id="29"/>
            <p:cNvSpPr/>
            <p:nvPr/>
          </p:nvSpPr>
          <p:spPr>
            <a:xfrm flipH="false" flipV="false" rot="0">
              <a:off x="0" y="0"/>
              <a:ext cx="2126876" cy="278912"/>
            </a:xfrm>
            <a:custGeom>
              <a:avLst/>
              <a:gdLst/>
              <a:ahLst/>
              <a:cxnLst/>
              <a:rect r="r" b="b" t="t" l="l"/>
              <a:pathLst>
                <a:path h="278912" w="2126876">
                  <a:moveTo>
                    <a:pt x="41801" y="0"/>
                  </a:moveTo>
                  <a:lnTo>
                    <a:pt x="2085075" y="0"/>
                  </a:lnTo>
                  <a:cubicBezTo>
                    <a:pt x="2096161" y="0"/>
                    <a:pt x="2106793" y="4404"/>
                    <a:pt x="2114633" y="12243"/>
                  </a:cubicBezTo>
                  <a:cubicBezTo>
                    <a:pt x="2122472" y="20083"/>
                    <a:pt x="2126876" y="30715"/>
                    <a:pt x="2126876" y="41801"/>
                  </a:cubicBezTo>
                  <a:lnTo>
                    <a:pt x="2126876" y="237111"/>
                  </a:lnTo>
                  <a:cubicBezTo>
                    <a:pt x="2126876" y="248197"/>
                    <a:pt x="2122472" y="258830"/>
                    <a:pt x="2114633" y="266669"/>
                  </a:cubicBezTo>
                  <a:cubicBezTo>
                    <a:pt x="2106793" y="274508"/>
                    <a:pt x="2096161" y="278912"/>
                    <a:pt x="2085075" y="278912"/>
                  </a:cubicBezTo>
                  <a:lnTo>
                    <a:pt x="41801" y="278912"/>
                  </a:lnTo>
                  <a:cubicBezTo>
                    <a:pt x="30715" y="278912"/>
                    <a:pt x="20083" y="274508"/>
                    <a:pt x="12243" y="266669"/>
                  </a:cubicBezTo>
                  <a:cubicBezTo>
                    <a:pt x="4404" y="258830"/>
                    <a:pt x="0" y="248197"/>
                    <a:pt x="0" y="237111"/>
                  </a:cubicBezTo>
                  <a:lnTo>
                    <a:pt x="0" y="41801"/>
                  </a:lnTo>
                  <a:cubicBezTo>
                    <a:pt x="0" y="30715"/>
                    <a:pt x="4404" y="20083"/>
                    <a:pt x="12243" y="12243"/>
                  </a:cubicBezTo>
                  <a:cubicBezTo>
                    <a:pt x="20083" y="4404"/>
                    <a:pt x="30715" y="0"/>
                    <a:pt x="41801" y="0"/>
                  </a:cubicBezTo>
                  <a:close/>
                </a:path>
              </a:pathLst>
            </a:custGeom>
            <a:solidFill>
              <a:srgbClr val="F1F1F1"/>
            </a:solidFill>
            <a:ln w="19050" cap="rnd">
              <a:solidFill>
                <a:srgbClr val="000000"/>
              </a:solidFill>
              <a:prstDash val="solid"/>
              <a:round/>
            </a:ln>
          </p:spPr>
        </p:sp>
        <p:sp>
          <p:nvSpPr>
            <p:cNvPr name="TextBox 30" id="30"/>
            <p:cNvSpPr txBox="true"/>
            <p:nvPr/>
          </p:nvSpPr>
          <p:spPr>
            <a:xfrm>
              <a:off x="0" y="-38100"/>
              <a:ext cx="2126876" cy="317012"/>
            </a:xfrm>
            <a:prstGeom prst="rect">
              <a:avLst/>
            </a:prstGeom>
          </p:spPr>
          <p:txBody>
            <a:bodyPr anchor="ctr" rtlCol="false" tIns="38100" lIns="38100" bIns="38100" rIns="38100"/>
            <a:lstStyle/>
            <a:p>
              <a:pPr algn="ctr">
                <a:lnSpc>
                  <a:spcPts val="2557"/>
                </a:lnSpc>
              </a:pPr>
              <a:r>
                <a:rPr lang="en-US" sz="1739" spc="255">
                  <a:solidFill>
                    <a:srgbClr val="000000"/>
                  </a:solidFill>
                  <a:latin typeface="Nunito Sans Expanded Medium"/>
                </a:rPr>
                <a:t>GRAPH BASED APPROACH</a:t>
              </a:r>
            </a:p>
          </p:txBody>
        </p:sp>
      </p:grpSp>
      <p:sp>
        <p:nvSpPr>
          <p:cNvPr name="Freeform 31" id="31"/>
          <p:cNvSpPr/>
          <p:nvPr/>
        </p:nvSpPr>
        <p:spPr>
          <a:xfrm flipH="false" flipV="false" rot="0">
            <a:off x="1235136" y="3902856"/>
            <a:ext cx="457582" cy="456438"/>
          </a:xfrm>
          <a:custGeom>
            <a:avLst/>
            <a:gdLst/>
            <a:ahLst/>
            <a:cxnLst/>
            <a:rect r="r" b="b" t="t" l="l"/>
            <a:pathLst>
              <a:path h="456438" w="457582">
                <a:moveTo>
                  <a:pt x="0" y="0"/>
                </a:moveTo>
                <a:lnTo>
                  <a:pt x="457583" y="0"/>
                </a:lnTo>
                <a:lnTo>
                  <a:pt x="457583" y="456438"/>
                </a:lnTo>
                <a:lnTo>
                  <a:pt x="0" y="45643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2" id="32"/>
          <p:cNvSpPr/>
          <p:nvPr/>
        </p:nvSpPr>
        <p:spPr>
          <a:xfrm flipH="false" flipV="false" rot="0">
            <a:off x="10082127" y="3922118"/>
            <a:ext cx="457582" cy="456438"/>
          </a:xfrm>
          <a:custGeom>
            <a:avLst/>
            <a:gdLst/>
            <a:ahLst/>
            <a:cxnLst/>
            <a:rect r="r" b="b" t="t" l="l"/>
            <a:pathLst>
              <a:path h="456438" w="457582">
                <a:moveTo>
                  <a:pt x="0" y="0"/>
                </a:moveTo>
                <a:lnTo>
                  <a:pt x="457582" y="0"/>
                </a:lnTo>
                <a:lnTo>
                  <a:pt x="457582" y="456438"/>
                </a:lnTo>
                <a:lnTo>
                  <a:pt x="0" y="45643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3" id="33"/>
          <p:cNvSpPr/>
          <p:nvPr/>
        </p:nvSpPr>
        <p:spPr>
          <a:xfrm flipH="false" flipV="false" rot="0">
            <a:off x="10082127" y="6323470"/>
            <a:ext cx="457582" cy="456438"/>
          </a:xfrm>
          <a:custGeom>
            <a:avLst/>
            <a:gdLst/>
            <a:ahLst/>
            <a:cxnLst/>
            <a:rect r="r" b="b" t="t" l="l"/>
            <a:pathLst>
              <a:path h="456438" w="457582">
                <a:moveTo>
                  <a:pt x="0" y="0"/>
                </a:moveTo>
                <a:lnTo>
                  <a:pt x="457582" y="0"/>
                </a:lnTo>
                <a:lnTo>
                  <a:pt x="457582" y="456438"/>
                </a:lnTo>
                <a:lnTo>
                  <a:pt x="0" y="45643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4" id="34"/>
          <p:cNvSpPr/>
          <p:nvPr/>
        </p:nvSpPr>
        <p:spPr>
          <a:xfrm flipH="false" flipV="false" rot="0">
            <a:off x="10082127" y="5122413"/>
            <a:ext cx="457582" cy="456438"/>
          </a:xfrm>
          <a:custGeom>
            <a:avLst/>
            <a:gdLst/>
            <a:ahLst/>
            <a:cxnLst/>
            <a:rect r="r" b="b" t="t" l="l"/>
            <a:pathLst>
              <a:path h="456438" w="457582">
                <a:moveTo>
                  <a:pt x="0" y="0"/>
                </a:moveTo>
                <a:lnTo>
                  <a:pt x="457582" y="0"/>
                </a:lnTo>
                <a:lnTo>
                  <a:pt x="457582" y="456438"/>
                </a:lnTo>
                <a:lnTo>
                  <a:pt x="0" y="45643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5" id="35"/>
          <p:cNvSpPr/>
          <p:nvPr/>
        </p:nvSpPr>
        <p:spPr>
          <a:xfrm flipH="false" flipV="false" rot="0">
            <a:off x="1235136" y="5251835"/>
            <a:ext cx="457582" cy="456438"/>
          </a:xfrm>
          <a:custGeom>
            <a:avLst/>
            <a:gdLst/>
            <a:ahLst/>
            <a:cxnLst/>
            <a:rect r="r" b="b" t="t" l="l"/>
            <a:pathLst>
              <a:path h="456438" w="457582">
                <a:moveTo>
                  <a:pt x="0" y="0"/>
                </a:moveTo>
                <a:lnTo>
                  <a:pt x="457583" y="0"/>
                </a:lnTo>
                <a:lnTo>
                  <a:pt x="457583" y="456438"/>
                </a:lnTo>
                <a:lnTo>
                  <a:pt x="0" y="45643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6" id="36"/>
          <p:cNvSpPr/>
          <p:nvPr/>
        </p:nvSpPr>
        <p:spPr>
          <a:xfrm flipH="false" flipV="false" rot="0">
            <a:off x="1311527" y="6450041"/>
            <a:ext cx="457582" cy="456438"/>
          </a:xfrm>
          <a:custGeom>
            <a:avLst/>
            <a:gdLst/>
            <a:ahLst/>
            <a:cxnLst/>
            <a:rect r="r" b="b" t="t" l="l"/>
            <a:pathLst>
              <a:path h="456438" w="457582">
                <a:moveTo>
                  <a:pt x="0" y="0"/>
                </a:moveTo>
                <a:lnTo>
                  <a:pt x="457583" y="0"/>
                </a:lnTo>
                <a:lnTo>
                  <a:pt x="457583" y="456438"/>
                </a:lnTo>
                <a:lnTo>
                  <a:pt x="0" y="45643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7" id="37"/>
          <p:cNvSpPr/>
          <p:nvPr/>
        </p:nvSpPr>
        <p:spPr>
          <a:xfrm flipH="false" flipV="false" rot="0">
            <a:off x="1311527" y="7762323"/>
            <a:ext cx="457582" cy="456438"/>
          </a:xfrm>
          <a:custGeom>
            <a:avLst/>
            <a:gdLst/>
            <a:ahLst/>
            <a:cxnLst/>
            <a:rect r="r" b="b" t="t" l="l"/>
            <a:pathLst>
              <a:path h="456438" w="457582">
                <a:moveTo>
                  <a:pt x="0" y="0"/>
                </a:moveTo>
                <a:lnTo>
                  <a:pt x="457583" y="0"/>
                </a:lnTo>
                <a:lnTo>
                  <a:pt x="457583" y="456438"/>
                </a:lnTo>
                <a:lnTo>
                  <a:pt x="0" y="45643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8" id="38"/>
          <p:cNvSpPr/>
          <p:nvPr/>
        </p:nvSpPr>
        <p:spPr>
          <a:xfrm flipH="false" flipV="false" rot="0">
            <a:off x="10082127" y="7682786"/>
            <a:ext cx="457582" cy="456438"/>
          </a:xfrm>
          <a:custGeom>
            <a:avLst/>
            <a:gdLst/>
            <a:ahLst/>
            <a:cxnLst/>
            <a:rect r="r" b="b" t="t" l="l"/>
            <a:pathLst>
              <a:path h="456438" w="457582">
                <a:moveTo>
                  <a:pt x="0" y="0"/>
                </a:moveTo>
                <a:lnTo>
                  <a:pt x="457582" y="0"/>
                </a:lnTo>
                <a:lnTo>
                  <a:pt x="457582" y="456438"/>
                </a:lnTo>
                <a:lnTo>
                  <a:pt x="0" y="45643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20.xml><?xml version="1.0" encoding="utf-8"?>
<p:sld xmlns:p="http://schemas.openxmlformats.org/presentationml/2006/main" xmlns:a="http://schemas.openxmlformats.org/drawingml/2006/main">
  <p:cSld>
    <p:bg>
      <p:bgPr>
        <a:solidFill>
          <a:srgbClr val="F1F1F1"/>
        </a:solidFill>
      </p:bgPr>
    </p:bg>
    <p:spTree>
      <p:nvGrpSpPr>
        <p:cNvPr id="1" name=""/>
        <p:cNvGrpSpPr/>
        <p:nvPr/>
      </p:nvGrpSpPr>
      <p:grpSpPr>
        <a:xfrm>
          <a:off x="0" y="0"/>
          <a:ext cx="0" cy="0"/>
          <a:chOff x="0" y="0"/>
          <a:chExt cx="0" cy="0"/>
        </a:xfrm>
      </p:grpSpPr>
      <p:sp>
        <p:nvSpPr>
          <p:cNvPr name="TextBox 2" id="2"/>
          <p:cNvSpPr txBox="true"/>
          <p:nvPr/>
        </p:nvSpPr>
        <p:spPr>
          <a:xfrm rot="0">
            <a:off x="-1731329" y="4380212"/>
            <a:ext cx="21391285" cy="1324379"/>
          </a:xfrm>
          <a:prstGeom prst="rect">
            <a:avLst/>
          </a:prstGeom>
        </p:spPr>
        <p:txBody>
          <a:bodyPr anchor="t" rtlCol="false" tIns="0" lIns="0" bIns="0" rIns="0">
            <a:spAutoFit/>
          </a:bodyPr>
          <a:lstStyle/>
          <a:p>
            <a:pPr algn="ctr">
              <a:lnSpc>
                <a:spcPts val="9914"/>
              </a:lnSpc>
              <a:spcBef>
                <a:spcPct val="0"/>
              </a:spcBef>
            </a:pPr>
            <a:r>
              <a:rPr lang="en-US" sz="9816">
                <a:solidFill>
                  <a:srgbClr val="000000"/>
                </a:solidFill>
                <a:latin typeface="Anton"/>
              </a:rPr>
              <a:t>THANK YOU</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9725283" y="-580404"/>
            <a:ext cx="11447809" cy="11447809"/>
          </a:xfrm>
          <a:custGeom>
            <a:avLst/>
            <a:gdLst/>
            <a:ahLst/>
            <a:cxnLst/>
            <a:rect r="r" b="b" t="t" l="l"/>
            <a:pathLst>
              <a:path h="11447809" w="11447809">
                <a:moveTo>
                  <a:pt x="0" y="0"/>
                </a:moveTo>
                <a:lnTo>
                  <a:pt x="11447808" y="0"/>
                </a:lnTo>
                <a:lnTo>
                  <a:pt x="11447808" y="11447808"/>
                </a:lnTo>
                <a:lnTo>
                  <a:pt x="0" y="114478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600722" y="2857262"/>
            <a:ext cx="17233135" cy="6880758"/>
            <a:chOff x="0" y="0"/>
            <a:chExt cx="4538768" cy="1812216"/>
          </a:xfrm>
        </p:grpSpPr>
        <p:sp>
          <p:nvSpPr>
            <p:cNvPr name="Freeform 4" id="4"/>
            <p:cNvSpPr/>
            <p:nvPr/>
          </p:nvSpPr>
          <p:spPr>
            <a:xfrm flipH="false" flipV="false" rot="0">
              <a:off x="0" y="0"/>
              <a:ext cx="4538768" cy="1812216"/>
            </a:xfrm>
            <a:custGeom>
              <a:avLst/>
              <a:gdLst/>
              <a:ahLst/>
              <a:cxnLst/>
              <a:rect r="r" b="b" t="t" l="l"/>
              <a:pathLst>
                <a:path h="1812216" w="4538768">
                  <a:moveTo>
                    <a:pt x="16173" y="0"/>
                  </a:moveTo>
                  <a:lnTo>
                    <a:pt x="4522595" y="0"/>
                  </a:lnTo>
                  <a:cubicBezTo>
                    <a:pt x="4531527" y="0"/>
                    <a:pt x="4538768" y="7241"/>
                    <a:pt x="4538768" y="16173"/>
                  </a:cubicBezTo>
                  <a:lnTo>
                    <a:pt x="4538768" y="1796043"/>
                  </a:lnTo>
                  <a:cubicBezTo>
                    <a:pt x="4538768" y="1804975"/>
                    <a:pt x="4531527" y="1812216"/>
                    <a:pt x="4522595" y="1812216"/>
                  </a:cubicBezTo>
                  <a:lnTo>
                    <a:pt x="16173" y="1812216"/>
                  </a:lnTo>
                  <a:cubicBezTo>
                    <a:pt x="7241" y="1812216"/>
                    <a:pt x="0" y="1804975"/>
                    <a:pt x="0" y="1796043"/>
                  </a:cubicBezTo>
                  <a:lnTo>
                    <a:pt x="0" y="16173"/>
                  </a:lnTo>
                  <a:cubicBezTo>
                    <a:pt x="0" y="7241"/>
                    <a:pt x="7241" y="0"/>
                    <a:pt x="16173" y="0"/>
                  </a:cubicBezTo>
                  <a:close/>
                </a:path>
              </a:pathLst>
            </a:custGeom>
            <a:solidFill>
              <a:srgbClr val="F1F1F1"/>
            </a:solidFill>
            <a:ln w="19050" cap="rnd">
              <a:solidFill>
                <a:srgbClr val="000000"/>
              </a:solidFill>
              <a:prstDash val="solid"/>
              <a:round/>
            </a:ln>
          </p:spPr>
        </p:sp>
        <p:sp>
          <p:nvSpPr>
            <p:cNvPr name="TextBox 5" id="5"/>
            <p:cNvSpPr txBox="true"/>
            <p:nvPr/>
          </p:nvSpPr>
          <p:spPr>
            <a:xfrm>
              <a:off x="0" y="-38100"/>
              <a:ext cx="4538768" cy="1850316"/>
            </a:xfrm>
            <a:prstGeom prst="rect">
              <a:avLst/>
            </a:prstGeom>
          </p:spPr>
          <p:txBody>
            <a:bodyPr anchor="ctr" rtlCol="false" tIns="50800" lIns="50800" bIns="50800" rIns="50800"/>
            <a:lstStyle/>
            <a:p>
              <a:pPr algn="ctr">
                <a:lnSpc>
                  <a:spcPts val="2116"/>
                </a:lnSpc>
              </a:pPr>
            </a:p>
          </p:txBody>
        </p:sp>
      </p:grpSp>
      <p:sp>
        <p:nvSpPr>
          <p:cNvPr name="TextBox 6" id="6"/>
          <p:cNvSpPr txBox="true"/>
          <p:nvPr/>
        </p:nvSpPr>
        <p:spPr>
          <a:xfrm rot="0">
            <a:off x="960379" y="3093967"/>
            <a:ext cx="16513821" cy="5933280"/>
          </a:xfrm>
          <a:prstGeom prst="rect">
            <a:avLst/>
          </a:prstGeom>
        </p:spPr>
        <p:txBody>
          <a:bodyPr anchor="t" rtlCol="false" tIns="0" lIns="0" bIns="0" rIns="0">
            <a:spAutoFit/>
          </a:bodyPr>
          <a:lstStyle/>
          <a:p>
            <a:pPr algn="ctr">
              <a:lnSpc>
                <a:spcPts val="3635"/>
              </a:lnSpc>
            </a:pPr>
          </a:p>
          <a:p>
            <a:pPr marL="555553" indent="-277777" lvl="1">
              <a:lnSpc>
                <a:spcPts val="3782"/>
              </a:lnSpc>
              <a:buFont typeface="Arial"/>
              <a:buChar char="•"/>
            </a:pPr>
            <a:r>
              <a:rPr lang="en-US" sz="2573">
                <a:solidFill>
                  <a:srgbClr val="211F1C"/>
                </a:solidFill>
                <a:latin typeface="Roboto Mono"/>
              </a:rPr>
              <a:t>Airlines frequently adjust their flight schedules for various reasons, such as adapting to seasonal demands, exploring new routes, accommodating daylight savings time changes, and modifying flight details like numbers, frequencies, and timings. </a:t>
            </a:r>
          </a:p>
          <a:p>
            <a:pPr>
              <a:lnSpc>
                <a:spcPts val="3782"/>
              </a:lnSpc>
            </a:pPr>
          </a:p>
          <a:p>
            <a:pPr marL="555553" indent="-277777" lvl="1">
              <a:lnSpc>
                <a:spcPts val="4477"/>
              </a:lnSpc>
              <a:buFont typeface="Arial"/>
              <a:buChar char="•"/>
            </a:pPr>
            <a:r>
              <a:rPr lang="en-US" sz="2573">
                <a:solidFill>
                  <a:srgbClr val="211F1C"/>
                </a:solidFill>
                <a:latin typeface="Roboto Mono"/>
              </a:rPr>
              <a:t>These schedule adjustments can significantly affect passengers, necessitating their re-accommodation onto alternative flights.</a:t>
            </a:r>
          </a:p>
          <a:p>
            <a:pPr>
              <a:lnSpc>
                <a:spcPts val="4477"/>
              </a:lnSpc>
            </a:pPr>
          </a:p>
          <a:p>
            <a:pPr marL="555553" indent="-277777" lvl="1">
              <a:lnSpc>
                <a:spcPts val="3782"/>
              </a:lnSpc>
              <a:buFont typeface="Arial"/>
              <a:buChar char="•"/>
            </a:pPr>
            <a:r>
              <a:rPr lang="en-US" sz="2573">
                <a:solidFill>
                  <a:srgbClr val="211F1C"/>
                </a:solidFill>
                <a:latin typeface="Roboto Mono"/>
              </a:rPr>
              <a:t>To address this challenge, airlines require a solution that can systematically analyze the impact of schedule changes on passengers and automatically identify suitable alternate flights for those affected.</a:t>
            </a:r>
          </a:p>
        </p:txBody>
      </p:sp>
      <p:sp>
        <p:nvSpPr>
          <p:cNvPr name="TextBox 7" id="7"/>
          <p:cNvSpPr txBox="true"/>
          <p:nvPr/>
        </p:nvSpPr>
        <p:spPr>
          <a:xfrm rot="0">
            <a:off x="2172740" y="541687"/>
            <a:ext cx="13999670" cy="1126425"/>
          </a:xfrm>
          <a:prstGeom prst="rect">
            <a:avLst/>
          </a:prstGeom>
        </p:spPr>
        <p:txBody>
          <a:bodyPr anchor="t" rtlCol="false" tIns="0" lIns="0" bIns="0" rIns="0">
            <a:spAutoFit/>
          </a:bodyPr>
          <a:lstStyle/>
          <a:p>
            <a:pPr algn="ctr" marL="0" indent="0" lvl="0">
              <a:lnSpc>
                <a:spcPts val="8475"/>
              </a:lnSpc>
              <a:spcBef>
                <a:spcPct val="0"/>
              </a:spcBef>
            </a:pPr>
            <a:r>
              <a:rPr lang="en-US" sz="8392">
                <a:solidFill>
                  <a:srgbClr val="211F1C"/>
                </a:solidFill>
                <a:latin typeface="Anton"/>
              </a:rPr>
              <a:t>PROBLEM BACKGROUND</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F1F1F1"/>
        </a:solidFill>
      </p:bgPr>
    </p:bg>
    <p:spTree>
      <p:nvGrpSpPr>
        <p:cNvPr id="1" name=""/>
        <p:cNvGrpSpPr/>
        <p:nvPr/>
      </p:nvGrpSpPr>
      <p:grpSpPr>
        <a:xfrm>
          <a:off x="0" y="0"/>
          <a:ext cx="0" cy="0"/>
          <a:chOff x="0" y="0"/>
          <a:chExt cx="0" cy="0"/>
        </a:xfrm>
      </p:grpSpPr>
      <p:sp>
        <p:nvSpPr>
          <p:cNvPr name="TextBox 2" id="2"/>
          <p:cNvSpPr txBox="true"/>
          <p:nvPr/>
        </p:nvSpPr>
        <p:spPr>
          <a:xfrm rot="0">
            <a:off x="2144165" y="541687"/>
            <a:ext cx="13999670" cy="1126425"/>
          </a:xfrm>
          <a:prstGeom prst="rect">
            <a:avLst/>
          </a:prstGeom>
        </p:spPr>
        <p:txBody>
          <a:bodyPr anchor="t" rtlCol="false" tIns="0" lIns="0" bIns="0" rIns="0">
            <a:spAutoFit/>
          </a:bodyPr>
          <a:lstStyle/>
          <a:p>
            <a:pPr algn="ctr" marL="0" indent="0" lvl="0">
              <a:lnSpc>
                <a:spcPts val="8475"/>
              </a:lnSpc>
              <a:spcBef>
                <a:spcPct val="0"/>
              </a:spcBef>
            </a:pPr>
            <a:r>
              <a:rPr lang="en-US" sz="8392">
                <a:solidFill>
                  <a:srgbClr val="211F1C"/>
                </a:solidFill>
                <a:latin typeface="Anton"/>
              </a:rPr>
              <a:t>PROBLEM DESCRIPTION</a:t>
            </a:r>
          </a:p>
        </p:txBody>
      </p:sp>
      <p:grpSp>
        <p:nvGrpSpPr>
          <p:cNvPr name="Group 3" id="3"/>
          <p:cNvGrpSpPr/>
          <p:nvPr/>
        </p:nvGrpSpPr>
        <p:grpSpPr>
          <a:xfrm rot="0">
            <a:off x="504625" y="1558090"/>
            <a:ext cx="17358546" cy="8697884"/>
            <a:chOff x="0" y="0"/>
            <a:chExt cx="4571798" cy="2290801"/>
          </a:xfrm>
        </p:grpSpPr>
        <p:sp>
          <p:nvSpPr>
            <p:cNvPr name="Freeform 4" id="4"/>
            <p:cNvSpPr/>
            <p:nvPr/>
          </p:nvSpPr>
          <p:spPr>
            <a:xfrm flipH="false" flipV="false" rot="0">
              <a:off x="0" y="0"/>
              <a:ext cx="4571798" cy="2290801"/>
            </a:xfrm>
            <a:custGeom>
              <a:avLst/>
              <a:gdLst/>
              <a:ahLst/>
              <a:cxnLst/>
              <a:rect r="r" b="b" t="t" l="l"/>
              <a:pathLst>
                <a:path h="2290801" w="4571798">
                  <a:moveTo>
                    <a:pt x="16056" y="0"/>
                  </a:moveTo>
                  <a:lnTo>
                    <a:pt x="4555742" y="0"/>
                  </a:lnTo>
                  <a:cubicBezTo>
                    <a:pt x="4564609" y="0"/>
                    <a:pt x="4571798" y="7189"/>
                    <a:pt x="4571798" y="16056"/>
                  </a:cubicBezTo>
                  <a:lnTo>
                    <a:pt x="4571798" y="2274745"/>
                  </a:lnTo>
                  <a:cubicBezTo>
                    <a:pt x="4571798" y="2279003"/>
                    <a:pt x="4570106" y="2283087"/>
                    <a:pt x="4567095" y="2286098"/>
                  </a:cubicBezTo>
                  <a:cubicBezTo>
                    <a:pt x="4564084" y="2289109"/>
                    <a:pt x="4560000" y="2290801"/>
                    <a:pt x="4555742" y="2290801"/>
                  </a:cubicBezTo>
                  <a:lnTo>
                    <a:pt x="16056" y="2290801"/>
                  </a:lnTo>
                  <a:cubicBezTo>
                    <a:pt x="11798" y="2290801"/>
                    <a:pt x="7714" y="2289109"/>
                    <a:pt x="4703" y="2286098"/>
                  </a:cubicBezTo>
                  <a:cubicBezTo>
                    <a:pt x="1692" y="2283087"/>
                    <a:pt x="0" y="2279003"/>
                    <a:pt x="0" y="2274745"/>
                  </a:cubicBezTo>
                  <a:lnTo>
                    <a:pt x="0" y="16056"/>
                  </a:lnTo>
                  <a:cubicBezTo>
                    <a:pt x="0" y="11798"/>
                    <a:pt x="1692" y="7714"/>
                    <a:pt x="4703" y="4703"/>
                  </a:cubicBezTo>
                  <a:cubicBezTo>
                    <a:pt x="7714" y="1692"/>
                    <a:pt x="11798" y="0"/>
                    <a:pt x="16056" y="0"/>
                  </a:cubicBezTo>
                  <a:close/>
                </a:path>
              </a:pathLst>
            </a:custGeom>
            <a:solidFill>
              <a:srgbClr val="F1F1F1"/>
            </a:solidFill>
            <a:ln w="19050" cap="rnd">
              <a:solidFill>
                <a:srgbClr val="000000"/>
              </a:solidFill>
              <a:prstDash val="solid"/>
              <a:round/>
            </a:ln>
          </p:spPr>
        </p:sp>
        <p:sp>
          <p:nvSpPr>
            <p:cNvPr name="TextBox 5" id="5"/>
            <p:cNvSpPr txBox="true"/>
            <p:nvPr/>
          </p:nvSpPr>
          <p:spPr>
            <a:xfrm>
              <a:off x="0" y="-38100"/>
              <a:ext cx="4571798" cy="2328901"/>
            </a:xfrm>
            <a:prstGeom prst="rect">
              <a:avLst/>
            </a:prstGeom>
          </p:spPr>
          <p:txBody>
            <a:bodyPr anchor="ctr" rtlCol="false" tIns="50800" lIns="50800" bIns="50800" rIns="50800"/>
            <a:lstStyle/>
            <a:p>
              <a:pPr algn="ctr">
                <a:lnSpc>
                  <a:spcPts val="2116"/>
                </a:lnSpc>
              </a:pPr>
            </a:p>
          </p:txBody>
        </p:sp>
      </p:grpSp>
      <p:sp>
        <p:nvSpPr>
          <p:cNvPr name="TextBox 6" id="6"/>
          <p:cNvSpPr txBox="true"/>
          <p:nvPr/>
        </p:nvSpPr>
        <p:spPr>
          <a:xfrm rot="0">
            <a:off x="1250402" y="1906292"/>
            <a:ext cx="16008898" cy="8587808"/>
          </a:xfrm>
          <a:prstGeom prst="rect">
            <a:avLst/>
          </a:prstGeom>
        </p:spPr>
        <p:txBody>
          <a:bodyPr anchor="t" rtlCol="false" tIns="0" lIns="0" bIns="0" rIns="0">
            <a:spAutoFit/>
          </a:bodyPr>
          <a:lstStyle/>
          <a:p>
            <a:pPr>
              <a:lnSpc>
                <a:spcPts val="3818"/>
              </a:lnSpc>
            </a:pPr>
            <a:r>
              <a:rPr lang="en-US" sz="2597">
                <a:solidFill>
                  <a:srgbClr val="211F1C"/>
                </a:solidFill>
                <a:latin typeface="Roboto Mono Bold"/>
              </a:rPr>
              <a:t>Challenge</a:t>
            </a:r>
          </a:p>
          <a:p>
            <a:pPr>
              <a:lnSpc>
                <a:spcPts val="3425"/>
              </a:lnSpc>
            </a:pPr>
            <a:r>
              <a:rPr lang="en-US" sz="2500">
                <a:solidFill>
                  <a:srgbClr val="211F1C"/>
                </a:solidFill>
                <a:latin typeface="Roboto Mono"/>
              </a:rPr>
              <a:t>Efficiently identifying optimal alternate flight solutions for passengers affected by planned schedule changes in the airline industry.</a:t>
            </a:r>
          </a:p>
          <a:p>
            <a:pPr>
              <a:lnSpc>
                <a:spcPts val="3151"/>
              </a:lnSpc>
            </a:pPr>
          </a:p>
          <a:p>
            <a:pPr>
              <a:lnSpc>
                <a:spcPts val="3558"/>
              </a:lnSpc>
            </a:pPr>
            <a:r>
              <a:rPr lang="en-US" sz="2597">
                <a:solidFill>
                  <a:srgbClr val="211F1C"/>
                </a:solidFill>
                <a:latin typeface="Roboto Mono Bold"/>
              </a:rPr>
              <a:t>Rule Set Enforcement</a:t>
            </a:r>
          </a:p>
          <a:p>
            <a:pPr>
              <a:lnSpc>
                <a:spcPts val="3284"/>
              </a:lnSpc>
            </a:pPr>
          </a:p>
          <a:p>
            <a:pPr marL="539887" indent="-269944" lvl="1">
              <a:lnSpc>
                <a:spcPts val="3425"/>
              </a:lnSpc>
              <a:buFont typeface="Arial"/>
              <a:buChar char="•"/>
            </a:pPr>
            <a:r>
              <a:rPr lang="en-US" sz="2500">
                <a:solidFill>
                  <a:srgbClr val="211F1C"/>
                </a:solidFill>
                <a:latin typeface="Roboto Mono"/>
              </a:rPr>
              <a:t>Meticulous enforcement of rule sets</a:t>
            </a:r>
          </a:p>
          <a:p>
            <a:pPr marL="539887" indent="-269944" lvl="1">
              <a:lnSpc>
                <a:spcPts val="3425"/>
              </a:lnSpc>
              <a:buFont typeface="Arial"/>
              <a:buChar char="•"/>
            </a:pPr>
            <a:r>
              <a:rPr lang="en-US" sz="2500">
                <a:solidFill>
                  <a:srgbClr val="211F1C"/>
                </a:solidFill>
                <a:latin typeface="Roboto Mono"/>
              </a:rPr>
              <a:t>Integration as optimization constraints during solution generation or pre/post-process calculations</a:t>
            </a:r>
          </a:p>
          <a:p>
            <a:pPr>
              <a:lnSpc>
                <a:spcPts val="3151"/>
              </a:lnSpc>
            </a:pPr>
          </a:p>
          <a:p>
            <a:pPr>
              <a:lnSpc>
                <a:spcPts val="3558"/>
              </a:lnSpc>
            </a:pPr>
            <a:r>
              <a:rPr lang="en-US" sz="2597">
                <a:solidFill>
                  <a:srgbClr val="211F1C"/>
                </a:solidFill>
                <a:latin typeface="Roboto Mono Bold"/>
              </a:rPr>
              <a:t>Ranking Criteria</a:t>
            </a:r>
          </a:p>
          <a:p>
            <a:pPr>
              <a:lnSpc>
                <a:spcPts val="3558"/>
              </a:lnSpc>
            </a:pPr>
          </a:p>
          <a:p>
            <a:pPr marL="539887" indent="-269944" lvl="1">
              <a:lnSpc>
                <a:spcPts val="3425"/>
              </a:lnSpc>
              <a:buFont typeface="Arial"/>
              <a:buChar char="•"/>
            </a:pPr>
            <a:r>
              <a:rPr lang="en-US" sz="2500">
                <a:solidFill>
                  <a:srgbClr val="211F1C"/>
                </a:solidFill>
                <a:latin typeface="Roboto Mono"/>
              </a:rPr>
              <a:t>A c</a:t>
            </a:r>
            <a:r>
              <a:rPr lang="en-US" sz="2500">
                <a:solidFill>
                  <a:srgbClr val="211F1C"/>
                </a:solidFill>
                <a:latin typeface="Roboto Mono"/>
              </a:rPr>
              <a:t>omprehensive ranking system is sought.</a:t>
            </a:r>
          </a:p>
          <a:p>
            <a:pPr marL="539887" indent="-269944" lvl="1">
              <a:lnSpc>
                <a:spcPts val="3425"/>
              </a:lnSpc>
              <a:buFont typeface="Arial"/>
              <a:buChar char="•"/>
            </a:pPr>
            <a:r>
              <a:rPr lang="en-US" sz="2500">
                <a:solidFill>
                  <a:srgbClr val="211F1C"/>
                </a:solidFill>
                <a:latin typeface="Roboto Mono"/>
              </a:rPr>
              <a:t>Factors include time to destination and impact on purchased ancillary services.</a:t>
            </a:r>
          </a:p>
          <a:p>
            <a:pPr>
              <a:lnSpc>
                <a:spcPts val="3151"/>
              </a:lnSpc>
            </a:pPr>
          </a:p>
          <a:p>
            <a:pPr>
              <a:lnSpc>
                <a:spcPts val="3558"/>
              </a:lnSpc>
            </a:pPr>
            <a:r>
              <a:rPr lang="en-US" sz="2597">
                <a:solidFill>
                  <a:srgbClr val="211F1C"/>
                </a:solidFill>
                <a:latin typeface="Roboto Mono Bold"/>
              </a:rPr>
              <a:t>Passenger Priority Ranking</a:t>
            </a:r>
          </a:p>
          <a:p>
            <a:pPr>
              <a:lnSpc>
                <a:spcPts val="3558"/>
              </a:lnSpc>
            </a:pPr>
          </a:p>
          <a:p>
            <a:pPr marL="539226" indent="-269613" lvl="1">
              <a:lnSpc>
                <a:spcPts val="3421"/>
              </a:lnSpc>
              <a:buFont typeface="Arial"/>
              <a:buChar char="•"/>
            </a:pPr>
            <a:r>
              <a:rPr lang="en-US" sz="2497">
                <a:solidFill>
                  <a:srgbClr val="211F1C"/>
                </a:solidFill>
                <a:latin typeface="Roboto Mono"/>
              </a:rPr>
              <a:t>Establishing a system for prioritizing re-accommodation</a:t>
            </a:r>
          </a:p>
          <a:p>
            <a:pPr marL="539226" indent="-269613" lvl="1">
              <a:lnSpc>
                <a:spcPts val="3421"/>
              </a:lnSpc>
              <a:buFont typeface="Arial"/>
              <a:buChar char="•"/>
            </a:pPr>
            <a:r>
              <a:rPr lang="en-US" sz="2497">
                <a:solidFill>
                  <a:srgbClr val="211F1C"/>
                </a:solidFill>
                <a:latin typeface="Roboto Mono"/>
              </a:rPr>
              <a:t>Factors: passenger type, loyalty levels, paid class of service</a:t>
            </a:r>
          </a:p>
          <a:p>
            <a:pPr algn="l">
              <a:lnSpc>
                <a:spcPts val="3284"/>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9725283" y="-580404"/>
            <a:ext cx="11447809" cy="11447809"/>
          </a:xfrm>
          <a:custGeom>
            <a:avLst/>
            <a:gdLst/>
            <a:ahLst/>
            <a:cxnLst/>
            <a:rect r="r" b="b" t="t" l="l"/>
            <a:pathLst>
              <a:path h="11447809" w="11447809">
                <a:moveTo>
                  <a:pt x="0" y="0"/>
                </a:moveTo>
                <a:lnTo>
                  <a:pt x="11447808" y="0"/>
                </a:lnTo>
                <a:lnTo>
                  <a:pt x="11447808" y="11447808"/>
                </a:lnTo>
                <a:lnTo>
                  <a:pt x="0" y="114478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666701" y="2287398"/>
            <a:ext cx="16592599" cy="1912787"/>
            <a:chOff x="0" y="0"/>
            <a:chExt cx="4370067" cy="503779"/>
          </a:xfrm>
        </p:grpSpPr>
        <p:sp>
          <p:nvSpPr>
            <p:cNvPr name="Freeform 4" id="4"/>
            <p:cNvSpPr/>
            <p:nvPr/>
          </p:nvSpPr>
          <p:spPr>
            <a:xfrm flipH="false" flipV="false" rot="0">
              <a:off x="0" y="0"/>
              <a:ext cx="4370067" cy="503779"/>
            </a:xfrm>
            <a:custGeom>
              <a:avLst/>
              <a:gdLst/>
              <a:ahLst/>
              <a:cxnLst/>
              <a:rect r="r" b="b" t="t" l="l"/>
              <a:pathLst>
                <a:path h="503779" w="4370067">
                  <a:moveTo>
                    <a:pt x="16797" y="0"/>
                  </a:moveTo>
                  <a:lnTo>
                    <a:pt x="4353270" y="0"/>
                  </a:lnTo>
                  <a:cubicBezTo>
                    <a:pt x="4362547" y="0"/>
                    <a:pt x="4370067" y="7520"/>
                    <a:pt x="4370067" y="16797"/>
                  </a:cubicBezTo>
                  <a:lnTo>
                    <a:pt x="4370067" y="486982"/>
                  </a:lnTo>
                  <a:cubicBezTo>
                    <a:pt x="4370067" y="496259"/>
                    <a:pt x="4362547" y="503779"/>
                    <a:pt x="4353270" y="503779"/>
                  </a:cubicBezTo>
                  <a:lnTo>
                    <a:pt x="16797" y="503779"/>
                  </a:lnTo>
                  <a:cubicBezTo>
                    <a:pt x="7520" y="503779"/>
                    <a:pt x="0" y="496259"/>
                    <a:pt x="0" y="486982"/>
                  </a:cubicBezTo>
                  <a:lnTo>
                    <a:pt x="0" y="16797"/>
                  </a:lnTo>
                  <a:cubicBezTo>
                    <a:pt x="0" y="7520"/>
                    <a:pt x="7520" y="0"/>
                    <a:pt x="16797" y="0"/>
                  </a:cubicBezTo>
                  <a:close/>
                </a:path>
              </a:pathLst>
            </a:custGeom>
            <a:solidFill>
              <a:srgbClr val="F1F1F1"/>
            </a:solidFill>
            <a:ln w="19050" cap="rnd">
              <a:solidFill>
                <a:srgbClr val="000000"/>
              </a:solidFill>
              <a:prstDash val="solid"/>
              <a:round/>
            </a:ln>
          </p:spPr>
        </p:sp>
        <p:sp>
          <p:nvSpPr>
            <p:cNvPr name="TextBox 5" id="5"/>
            <p:cNvSpPr txBox="true"/>
            <p:nvPr/>
          </p:nvSpPr>
          <p:spPr>
            <a:xfrm>
              <a:off x="0" y="-57150"/>
              <a:ext cx="4370067" cy="560929"/>
            </a:xfrm>
            <a:prstGeom prst="rect">
              <a:avLst/>
            </a:prstGeom>
          </p:spPr>
          <p:txBody>
            <a:bodyPr anchor="ctr" rtlCol="false" tIns="50800" lIns="50800" bIns="50800" rIns="50800"/>
            <a:lstStyle/>
            <a:p>
              <a:pPr algn="ctr">
                <a:lnSpc>
                  <a:spcPts val="3586"/>
                </a:lnSpc>
              </a:pPr>
              <a:r>
                <a:rPr lang="en-US" sz="2439" spc="358">
                  <a:solidFill>
                    <a:srgbClr val="000000"/>
                  </a:solidFill>
                  <a:latin typeface="Roboto Mono Medium"/>
                </a:rPr>
                <a:t>  Within the dataset,there are four essential files: the Passenger Dataset, PNR Dataset,Flight Schedule Dataset, and Flight Inventory Dataset.</a:t>
              </a:r>
            </a:p>
          </p:txBody>
        </p:sp>
      </p:grpSp>
      <p:sp>
        <p:nvSpPr>
          <p:cNvPr name="Freeform 6" id="6"/>
          <p:cNvSpPr/>
          <p:nvPr/>
        </p:nvSpPr>
        <p:spPr>
          <a:xfrm flipH="false" flipV="false" rot="0">
            <a:off x="708432" y="4997539"/>
            <a:ext cx="16894348" cy="4028647"/>
          </a:xfrm>
          <a:custGeom>
            <a:avLst/>
            <a:gdLst/>
            <a:ahLst/>
            <a:cxnLst/>
            <a:rect r="r" b="b" t="t" l="l"/>
            <a:pathLst>
              <a:path h="4028647" w="16894348">
                <a:moveTo>
                  <a:pt x="0" y="0"/>
                </a:moveTo>
                <a:lnTo>
                  <a:pt x="16894348" y="0"/>
                </a:lnTo>
                <a:lnTo>
                  <a:pt x="16894348" y="4028647"/>
                </a:lnTo>
                <a:lnTo>
                  <a:pt x="0" y="4028647"/>
                </a:lnTo>
                <a:lnTo>
                  <a:pt x="0" y="0"/>
                </a:lnTo>
                <a:close/>
              </a:path>
            </a:pathLst>
          </a:custGeom>
          <a:blipFill>
            <a:blip r:embed="rId4"/>
            <a:stretch>
              <a:fillRect l="-127" t="-901" r="-127" b="0"/>
            </a:stretch>
          </a:blipFill>
        </p:spPr>
      </p:sp>
      <p:sp>
        <p:nvSpPr>
          <p:cNvPr name="TextBox 7" id="7"/>
          <p:cNvSpPr txBox="true"/>
          <p:nvPr/>
        </p:nvSpPr>
        <p:spPr>
          <a:xfrm rot="0">
            <a:off x="2004896" y="748143"/>
            <a:ext cx="13999670" cy="1126425"/>
          </a:xfrm>
          <a:prstGeom prst="rect">
            <a:avLst/>
          </a:prstGeom>
        </p:spPr>
        <p:txBody>
          <a:bodyPr anchor="t" rtlCol="false" tIns="0" lIns="0" bIns="0" rIns="0">
            <a:spAutoFit/>
          </a:bodyPr>
          <a:lstStyle/>
          <a:p>
            <a:pPr algn="ctr" marL="0" indent="0" lvl="0">
              <a:lnSpc>
                <a:spcPts val="8475"/>
              </a:lnSpc>
              <a:spcBef>
                <a:spcPct val="0"/>
              </a:spcBef>
            </a:pPr>
            <a:r>
              <a:rPr lang="en-US" sz="8392">
                <a:solidFill>
                  <a:srgbClr val="211F1C"/>
                </a:solidFill>
                <a:latin typeface="Anton"/>
              </a:rPr>
              <a:t>DATASET DESCRIPTION</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F1F1F1"/>
        </a:solidFill>
      </p:bgPr>
    </p:bg>
    <p:spTree>
      <p:nvGrpSpPr>
        <p:cNvPr id="1" name=""/>
        <p:cNvGrpSpPr/>
        <p:nvPr/>
      </p:nvGrpSpPr>
      <p:grpSpPr>
        <a:xfrm>
          <a:off x="0" y="0"/>
          <a:ext cx="0" cy="0"/>
          <a:chOff x="0" y="0"/>
          <a:chExt cx="0" cy="0"/>
        </a:xfrm>
      </p:grpSpPr>
      <p:sp>
        <p:nvSpPr>
          <p:cNvPr name="TextBox 2" id="2"/>
          <p:cNvSpPr txBox="true"/>
          <p:nvPr/>
        </p:nvSpPr>
        <p:spPr>
          <a:xfrm rot="0">
            <a:off x="2144165" y="745660"/>
            <a:ext cx="13999670" cy="1126425"/>
          </a:xfrm>
          <a:prstGeom prst="rect">
            <a:avLst/>
          </a:prstGeom>
        </p:spPr>
        <p:txBody>
          <a:bodyPr anchor="t" rtlCol="false" tIns="0" lIns="0" bIns="0" rIns="0">
            <a:spAutoFit/>
          </a:bodyPr>
          <a:lstStyle/>
          <a:p>
            <a:pPr algn="ctr" marL="0" indent="0" lvl="0">
              <a:lnSpc>
                <a:spcPts val="8475"/>
              </a:lnSpc>
              <a:spcBef>
                <a:spcPct val="0"/>
              </a:spcBef>
            </a:pPr>
            <a:r>
              <a:rPr lang="en-US" sz="8392">
                <a:solidFill>
                  <a:srgbClr val="211F1C"/>
                </a:solidFill>
                <a:latin typeface="Anton"/>
              </a:rPr>
              <a:t>PREPROCESSING</a:t>
            </a:r>
          </a:p>
        </p:txBody>
      </p:sp>
      <p:sp>
        <p:nvSpPr>
          <p:cNvPr name="TextBox 3" id="3"/>
          <p:cNvSpPr txBox="true"/>
          <p:nvPr/>
        </p:nvSpPr>
        <p:spPr>
          <a:xfrm rot="0">
            <a:off x="745479" y="4608619"/>
            <a:ext cx="16513821" cy="5922040"/>
          </a:xfrm>
          <a:prstGeom prst="rect">
            <a:avLst/>
          </a:prstGeom>
        </p:spPr>
        <p:txBody>
          <a:bodyPr anchor="t" rtlCol="false" tIns="0" lIns="0" bIns="0" rIns="0">
            <a:spAutoFit/>
          </a:bodyPr>
          <a:lstStyle/>
          <a:p>
            <a:pPr marL="598732" indent="-299366" lvl="1">
              <a:lnSpc>
                <a:spcPts val="4076"/>
              </a:lnSpc>
              <a:buFont typeface="Arial"/>
              <a:buChar char="•"/>
            </a:pPr>
            <a:r>
              <a:rPr lang="en-US" sz="2773">
                <a:solidFill>
                  <a:srgbClr val="211F1C"/>
                </a:solidFill>
                <a:latin typeface="Roboto Mono Bold"/>
              </a:rPr>
              <a:t>Selection of Affected PNRs List</a:t>
            </a:r>
          </a:p>
          <a:p>
            <a:pPr>
              <a:lnSpc>
                <a:spcPts val="4076"/>
              </a:lnSpc>
            </a:pPr>
          </a:p>
          <a:p>
            <a:pPr marL="598732" indent="-299366" lvl="1">
              <a:lnSpc>
                <a:spcPts val="4076"/>
              </a:lnSpc>
              <a:buFont typeface="Arial"/>
              <a:buChar char="•"/>
            </a:pPr>
            <a:r>
              <a:rPr lang="en-US" sz="2773">
                <a:solidFill>
                  <a:srgbClr val="211F1C"/>
                </a:solidFill>
                <a:latin typeface="Roboto Mono Bold"/>
              </a:rPr>
              <a:t>Identification of Possible Flights for Re accommodation</a:t>
            </a:r>
          </a:p>
          <a:p>
            <a:pPr>
              <a:lnSpc>
                <a:spcPts val="4076"/>
              </a:lnSpc>
            </a:pPr>
          </a:p>
          <a:p>
            <a:pPr marL="598732" indent="-299366" lvl="1">
              <a:lnSpc>
                <a:spcPts val="4076"/>
              </a:lnSpc>
              <a:buFont typeface="Arial"/>
              <a:buChar char="•"/>
            </a:pPr>
            <a:r>
              <a:rPr lang="en-US" sz="2773">
                <a:solidFill>
                  <a:srgbClr val="211F1C"/>
                </a:solidFill>
                <a:latin typeface="Roboto Mono Bold"/>
              </a:rPr>
              <a:t>Integration of Schedule Dataset with Inventory Dataset</a:t>
            </a:r>
          </a:p>
          <a:p>
            <a:pPr>
              <a:lnSpc>
                <a:spcPts val="4076"/>
              </a:lnSpc>
            </a:pPr>
          </a:p>
          <a:p>
            <a:pPr marL="598732" indent="-299366" lvl="1">
              <a:lnSpc>
                <a:spcPts val="4076"/>
              </a:lnSpc>
              <a:buFont typeface="Arial"/>
              <a:buChar char="•"/>
            </a:pPr>
            <a:r>
              <a:rPr lang="en-US" sz="2773">
                <a:solidFill>
                  <a:srgbClr val="211F1C"/>
                </a:solidFill>
                <a:latin typeface="Roboto Mono Bold"/>
              </a:rPr>
              <a:t>Flight Ranking</a:t>
            </a:r>
          </a:p>
          <a:p>
            <a:pPr>
              <a:lnSpc>
                <a:spcPts val="4076"/>
              </a:lnSpc>
            </a:pPr>
          </a:p>
          <a:p>
            <a:pPr marL="598732" indent="-299366" lvl="1">
              <a:lnSpc>
                <a:spcPts val="4076"/>
              </a:lnSpc>
              <a:buFont typeface="Arial"/>
              <a:buChar char="•"/>
            </a:pPr>
            <a:r>
              <a:rPr lang="en-US" sz="2773">
                <a:solidFill>
                  <a:srgbClr val="211F1C"/>
                </a:solidFill>
                <a:latin typeface="Roboto Mono Bold"/>
              </a:rPr>
              <a:t>PNR Ranking</a:t>
            </a:r>
          </a:p>
          <a:p>
            <a:pPr>
              <a:lnSpc>
                <a:spcPts val="3488"/>
              </a:lnSpc>
            </a:pPr>
          </a:p>
          <a:p>
            <a:pPr>
              <a:lnSpc>
                <a:spcPts val="3488"/>
              </a:lnSpc>
            </a:pPr>
          </a:p>
          <a:p>
            <a:pPr algn="l">
              <a:lnSpc>
                <a:spcPts val="3488"/>
              </a:lnSpc>
            </a:pPr>
          </a:p>
        </p:txBody>
      </p:sp>
      <p:grpSp>
        <p:nvGrpSpPr>
          <p:cNvPr name="Group 4" id="4"/>
          <p:cNvGrpSpPr/>
          <p:nvPr/>
        </p:nvGrpSpPr>
        <p:grpSpPr>
          <a:xfrm rot="0">
            <a:off x="887090" y="2182540"/>
            <a:ext cx="16230600" cy="1741282"/>
            <a:chOff x="0" y="0"/>
            <a:chExt cx="4274726" cy="458609"/>
          </a:xfrm>
        </p:grpSpPr>
        <p:sp>
          <p:nvSpPr>
            <p:cNvPr name="Freeform 5" id="5"/>
            <p:cNvSpPr/>
            <p:nvPr/>
          </p:nvSpPr>
          <p:spPr>
            <a:xfrm flipH="false" flipV="false" rot="0">
              <a:off x="0" y="0"/>
              <a:ext cx="4274726" cy="458609"/>
            </a:xfrm>
            <a:custGeom>
              <a:avLst/>
              <a:gdLst/>
              <a:ahLst/>
              <a:cxnLst/>
              <a:rect r="r" b="b" t="t" l="l"/>
              <a:pathLst>
                <a:path h="458609" w="4274726">
                  <a:moveTo>
                    <a:pt x="17172" y="0"/>
                  </a:moveTo>
                  <a:lnTo>
                    <a:pt x="4257554" y="0"/>
                  </a:lnTo>
                  <a:cubicBezTo>
                    <a:pt x="4267038" y="0"/>
                    <a:pt x="4274726" y="7688"/>
                    <a:pt x="4274726" y="17172"/>
                  </a:cubicBezTo>
                  <a:lnTo>
                    <a:pt x="4274726" y="441437"/>
                  </a:lnTo>
                  <a:cubicBezTo>
                    <a:pt x="4274726" y="450921"/>
                    <a:pt x="4267038" y="458609"/>
                    <a:pt x="4257554" y="458609"/>
                  </a:cubicBezTo>
                  <a:lnTo>
                    <a:pt x="17172" y="458609"/>
                  </a:lnTo>
                  <a:cubicBezTo>
                    <a:pt x="7688" y="458609"/>
                    <a:pt x="0" y="450921"/>
                    <a:pt x="0" y="441437"/>
                  </a:cubicBezTo>
                  <a:lnTo>
                    <a:pt x="0" y="17172"/>
                  </a:lnTo>
                  <a:cubicBezTo>
                    <a:pt x="0" y="7688"/>
                    <a:pt x="7688" y="0"/>
                    <a:pt x="17172" y="0"/>
                  </a:cubicBezTo>
                  <a:close/>
                </a:path>
              </a:pathLst>
            </a:custGeom>
            <a:solidFill>
              <a:srgbClr val="F1F1F1"/>
            </a:solidFill>
            <a:ln w="19050" cap="rnd">
              <a:solidFill>
                <a:srgbClr val="000000"/>
              </a:solidFill>
              <a:prstDash val="solid"/>
              <a:round/>
            </a:ln>
          </p:spPr>
        </p:sp>
        <p:sp>
          <p:nvSpPr>
            <p:cNvPr name="TextBox 6" id="6"/>
            <p:cNvSpPr txBox="true"/>
            <p:nvPr/>
          </p:nvSpPr>
          <p:spPr>
            <a:xfrm>
              <a:off x="0" y="-76200"/>
              <a:ext cx="4274726" cy="534809"/>
            </a:xfrm>
            <a:prstGeom prst="rect">
              <a:avLst/>
            </a:prstGeom>
          </p:spPr>
          <p:txBody>
            <a:bodyPr anchor="ctr" rtlCol="false" tIns="50800" lIns="50800" bIns="50800" rIns="50800"/>
            <a:lstStyle/>
            <a:p>
              <a:pPr algn="ctr">
                <a:lnSpc>
                  <a:spcPts val="4027"/>
                </a:lnSpc>
              </a:pPr>
              <a:r>
                <a:rPr lang="en-US" sz="2739" spc="402">
                  <a:solidFill>
                    <a:srgbClr val="000000"/>
                  </a:solidFill>
                  <a:latin typeface="Roboto Mono Medium"/>
                </a:rPr>
                <a:t>Prior to initiating the algorithm, we adhered to five crucial steps</a:t>
              </a:r>
              <a:r>
                <a:rPr lang="en-US" sz="2739" spc="402">
                  <a:solidFill>
                    <a:srgbClr val="000000"/>
                  </a:solidFill>
                  <a:latin typeface="Roboto Mono Medium"/>
                </a:rPr>
                <a:t>: </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9144000" y="309454"/>
            <a:ext cx="5926384" cy="9668092"/>
          </a:xfrm>
          <a:custGeom>
            <a:avLst/>
            <a:gdLst/>
            <a:ahLst/>
            <a:cxnLst/>
            <a:rect r="r" b="b" t="t" l="l"/>
            <a:pathLst>
              <a:path h="9668092" w="5926384">
                <a:moveTo>
                  <a:pt x="0" y="0"/>
                </a:moveTo>
                <a:lnTo>
                  <a:pt x="5926384" y="0"/>
                </a:lnTo>
                <a:lnTo>
                  <a:pt x="5926384" y="9668092"/>
                </a:lnTo>
                <a:lnTo>
                  <a:pt x="0" y="9668092"/>
                </a:lnTo>
                <a:lnTo>
                  <a:pt x="0" y="0"/>
                </a:lnTo>
                <a:close/>
              </a:path>
            </a:pathLst>
          </a:custGeom>
          <a:blipFill>
            <a:blip r:embed="rId2"/>
            <a:stretch>
              <a:fillRect l="0" t="0" r="-391" b="0"/>
            </a:stretch>
          </a:blipFill>
        </p:spPr>
      </p:sp>
      <p:sp>
        <p:nvSpPr>
          <p:cNvPr name="TextBox 3" id="3"/>
          <p:cNvSpPr txBox="true"/>
          <p:nvPr/>
        </p:nvSpPr>
        <p:spPr>
          <a:xfrm rot="0">
            <a:off x="-2447085" y="4017075"/>
            <a:ext cx="13999670" cy="1126425"/>
          </a:xfrm>
          <a:prstGeom prst="rect">
            <a:avLst/>
          </a:prstGeom>
        </p:spPr>
        <p:txBody>
          <a:bodyPr anchor="t" rtlCol="false" tIns="0" lIns="0" bIns="0" rIns="0">
            <a:spAutoFit/>
          </a:bodyPr>
          <a:lstStyle/>
          <a:p>
            <a:pPr algn="ctr" marL="0" indent="0" lvl="0">
              <a:lnSpc>
                <a:spcPts val="8475"/>
              </a:lnSpc>
              <a:spcBef>
                <a:spcPct val="0"/>
              </a:spcBef>
            </a:pPr>
            <a:r>
              <a:rPr lang="en-US" sz="8392">
                <a:solidFill>
                  <a:srgbClr val="211F1C"/>
                </a:solidFill>
                <a:latin typeface="Anton"/>
              </a:rPr>
              <a:t>FLIGHT RANKING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5671522" y="73830"/>
            <a:ext cx="12616478" cy="10139340"/>
          </a:xfrm>
          <a:custGeom>
            <a:avLst/>
            <a:gdLst/>
            <a:ahLst/>
            <a:cxnLst/>
            <a:rect r="r" b="b" t="t" l="l"/>
            <a:pathLst>
              <a:path h="10139340" w="12616478">
                <a:moveTo>
                  <a:pt x="0" y="0"/>
                </a:moveTo>
                <a:lnTo>
                  <a:pt x="12616478" y="0"/>
                </a:lnTo>
                <a:lnTo>
                  <a:pt x="12616478" y="10139340"/>
                </a:lnTo>
                <a:lnTo>
                  <a:pt x="0" y="10139340"/>
                </a:lnTo>
                <a:lnTo>
                  <a:pt x="0" y="0"/>
                </a:lnTo>
                <a:close/>
              </a:path>
            </a:pathLst>
          </a:custGeom>
          <a:blipFill>
            <a:blip r:embed="rId2"/>
            <a:stretch>
              <a:fillRect l="0" t="0" r="0" b="0"/>
            </a:stretch>
          </a:blipFill>
        </p:spPr>
      </p:sp>
      <p:sp>
        <p:nvSpPr>
          <p:cNvPr name="TextBox 3" id="3"/>
          <p:cNvSpPr txBox="true"/>
          <p:nvPr/>
        </p:nvSpPr>
        <p:spPr>
          <a:xfrm rot="0">
            <a:off x="-4045974" y="4882045"/>
            <a:ext cx="13999670" cy="1126425"/>
          </a:xfrm>
          <a:prstGeom prst="rect">
            <a:avLst/>
          </a:prstGeom>
        </p:spPr>
        <p:txBody>
          <a:bodyPr anchor="t" rtlCol="false" tIns="0" lIns="0" bIns="0" rIns="0">
            <a:spAutoFit/>
          </a:bodyPr>
          <a:lstStyle/>
          <a:p>
            <a:pPr algn="ctr" marL="0" indent="0" lvl="0">
              <a:lnSpc>
                <a:spcPts val="8475"/>
              </a:lnSpc>
              <a:spcBef>
                <a:spcPct val="0"/>
              </a:spcBef>
            </a:pPr>
            <a:r>
              <a:rPr lang="en-US" sz="8392">
                <a:solidFill>
                  <a:srgbClr val="211F1C"/>
                </a:solidFill>
                <a:latin typeface="Anton"/>
              </a:rPr>
              <a:t>PNR RANKING</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11133116" y="4588329"/>
            <a:ext cx="3537283" cy="7515515"/>
          </a:xfrm>
          <a:custGeom>
            <a:avLst/>
            <a:gdLst/>
            <a:ahLst/>
            <a:cxnLst/>
            <a:rect r="r" b="b" t="t" l="l"/>
            <a:pathLst>
              <a:path h="7515515" w="3537283">
                <a:moveTo>
                  <a:pt x="0" y="0"/>
                </a:moveTo>
                <a:lnTo>
                  <a:pt x="3537283" y="0"/>
                </a:lnTo>
                <a:lnTo>
                  <a:pt x="3537283" y="7515514"/>
                </a:lnTo>
                <a:lnTo>
                  <a:pt x="0" y="7515514"/>
                </a:lnTo>
                <a:lnTo>
                  <a:pt x="0" y="0"/>
                </a:lnTo>
                <a:close/>
              </a:path>
            </a:pathLst>
          </a:custGeom>
          <a:blipFill>
            <a:blip r:embed="rId2"/>
            <a:stretch>
              <a:fillRect l="-8044" t="0" r="-8044" b="0"/>
            </a:stretch>
          </a:blipFill>
        </p:spPr>
      </p:sp>
      <p:sp>
        <p:nvSpPr>
          <p:cNvPr name="TextBox 3" id="3"/>
          <p:cNvSpPr txBox="true"/>
          <p:nvPr/>
        </p:nvSpPr>
        <p:spPr>
          <a:xfrm rot="0">
            <a:off x="1799619" y="541687"/>
            <a:ext cx="13999670" cy="1126425"/>
          </a:xfrm>
          <a:prstGeom prst="rect">
            <a:avLst/>
          </a:prstGeom>
        </p:spPr>
        <p:txBody>
          <a:bodyPr anchor="t" rtlCol="false" tIns="0" lIns="0" bIns="0" rIns="0">
            <a:spAutoFit/>
          </a:bodyPr>
          <a:lstStyle/>
          <a:p>
            <a:pPr algn="ctr" marL="0" indent="0" lvl="0">
              <a:lnSpc>
                <a:spcPts val="8475"/>
              </a:lnSpc>
              <a:spcBef>
                <a:spcPct val="0"/>
              </a:spcBef>
            </a:pPr>
            <a:r>
              <a:rPr lang="en-US" sz="8392">
                <a:solidFill>
                  <a:srgbClr val="211F1C"/>
                </a:solidFill>
                <a:latin typeface="Anton"/>
              </a:rPr>
              <a:t>PROPOSED SOLUTION</a:t>
            </a:r>
          </a:p>
        </p:txBody>
      </p:sp>
      <p:sp>
        <p:nvSpPr>
          <p:cNvPr name="TextBox 4" id="4"/>
          <p:cNvSpPr txBox="true"/>
          <p:nvPr/>
        </p:nvSpPr>
        <p:spPr>
          <a:xfrm rot="0">
            <a:off x="745479" y="2043240"/>
            <a:ext cx="16513821" cy="5166327"/>
          </a:xfrm>
          <a:prstGeom prst="rect">
            <a:avLst/>
          </a:prstGeom>
        </p:spPr>
        <p:txBody>
          <a:bodyPr anchor="t" rtlCol="false" tIns="0" lIns="0" bIns="0" rIns="0">
            <a:spAutoFit/>
          </a:bodyPr>
          <a:lstStyle/>
          <a:p>
            <a:pPr>
              <a:lnSpc>
                <a:spcPts val="4958"/>
              </a:lnSpc>
            </a:pPr>
            <a:r>
              <a:rPr lang="en-US" sz="3373">
                <a:solidFill>
                  <a:srgbClr val="211F1C"/>
                </a:solidFill>
                <a:latin typeface="Roboto Mono Bold"/>
              </a:rPr>
              <a:t>Knapsack Similarity:</a:t>
            </a:r>
          </a:p>
          <a:p>
            <a:pPr>
              <a:lnSpc>
                <a:spcPts val="4517"/>
              </a:lnSpc>
            </a:pPr>
          </a:p>
          <a:p>
            <a:pPr marL="663501" indent="-331750" lvl="1">
              <a:lnSpc>
                <a:spcPts val="4517"/>
              </a:lnSpc>
              <a:buFont typeface="Arial"/>
              <a:buChar char="•"/>
            </a:pPr>
            <a:r>
              <a:rPr lang="en-US" sz="3073">
                <a:solidFill>
                  <a:srgbClr val="211F1C"/>
                </a:solidFill>
                <a:latin typeface="Roboto Mono"/>
              </a:rPr>
              <a:t>To optimally allocate passengers to flights with varying seat capacities and ensure passengers under the same PNRs travel together, we adapted the 0-1 Knapsack algorithm. </a:t>
            </a:r>
          </a:p>
          <a:p>
            <a:pPr>
              <a:lnSpc>
                <a:spcPts val="4517"/>
              </a:lnSpc>
            </a:pPr>
          </a:p>
          <a:p>
            <a:pPr algn="l" marL="663501" indent="-331750" lvl="1">
              <a:lnSpc>
                <a:spcPts val="4517"/>
              </a:lnSpc>
              <a:buFont typeface="Arial"/>
              <a:buChar char="•"/>
            </a:pPr>
            <a:r>
              <a:rPr lang="en-US" sz="3073">
                <a:solidFill>
                  <a:srgbClr val="211F1C"/>
                </a:solidFill>
                <a:latin typeface="Roboto Mono"/>
              </a:rPr>
              <a:t>Enables efficient use of available seats, addressing the challenge of allocating passengers effectively across different flights while maintaining PNR cohesion.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DAF3Ppi1zCc</dc:identifier>
  <dcterms:modified xsi:type="dcterms:W3CDTF">2011-08-01T06:04:30Z</dcterms:modified>
  <cp:revision>1</cp:revision>
  <dc:title>PASSENGER Recovery</dc:title>
</cp:coreProperties>
</file>