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205525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58E1C-BD99-42DC-A220-102D44A039D2}" type="datetimeFigureOut">
              <a:rPr lang="en-PH" smtClean="0"/>
              <a:t>04/04/2022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172444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363627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3063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19413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2206395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3433506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3406506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555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173495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5158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58E1C-BD99-42DC-A220-102D44A039D2}" type="datetimeFigureOut">
              <a:rPr lang="en-PH" smtClean="0"/>
              <a:t>04/04/2022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104384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58E1C-BD99-42DC-A220-102D44A039D2}" type="datetimeFigureOut">
              <a:rPr lang="en-PH" smtClean="0"/>
              <a:t>04/04/2022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312158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170710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214866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B258E1C-BD99-42DC-A220-102D44A039D2}" type="datetimeFigureOut">
              <a:rPr lang="en-PH" smtClean="0"/>
              <a:t>04/04/2022</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103156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58E1C-BD99-42DC-A220-102D44A039D2}" type="datetimeFigureOut">
              <a:rPr lang="en-PH" smtClean="0"/>
              <a:t>04/04/2022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E506968-EA14-4FCB-9EE3-0ABD37FF3A86}" type="slidenum">
              <a:rPr lang="en-PH" smtClean="0"/>
              <a:t>‹#›</a:t>
            </a:fld>
            <a:endParaRPr lang="en-PH"/>
          </a:p>
        </p:txBody>
      </p:sp>
    </p:spTree>
    <p:extLst>
      <p:ext uri="{BB962C8B-B14F-4D97-AF65-F5344CB8AC3E}">
        <p14:creationId xmlns:p14="http://schemas.microsoft.com/office/powerpoint/2010/main" val="224546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258E1C-BD99-42DC-A220-102D44A039D2}" type="datetimeFigureOut">
              <a:rPr lang="en-PH" smtClean="0"/>
              <a:t>04/04/2022</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506968-EA14-4FCB-9EE3-0ABD37FF3A86}" type="slidenum">
              <a:rPr lang="en-PH" smtClean="0"/>
              <a:t>‹#›</a:t>
            </a:fld>
            <a:endParaRPr lang="en-PH"/>
          </a:p>
        </p:txBody>
      </p:sp>
    </p:spTree>
    <p:extLst>
      <p:ext uri="{BB962C8B-B14F-4D97-AF65-F5344CB8AC3E}">
        <p14:creationId xmlns:p14="http://schemas.microsoft.com/office/powerpoint/2010/main" val="2168477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ABC-DB9B-40D6-8C25-759FFA4E9AA3}"/>
              </a:ext>
            </a:extLst>
          </p:cNvPr>
          <p:cNvSpPr>
            <a:spLocks noGrp="1"/>
          </p:cNvSpPr>
          <p:nvPr>
            <p:ph type="ctrTitle"/>
          </p:nvPr>
        </p:nvSpPr>
        <p:spPr>
          <a:xfrm>
            <a:off x="1163266" y="1097279"/>
            <a:ext cx="9086325" cy="3283527"/>
          </a:xfrm>
        </p:spPr>
        <p:txBody>
          <a:bodyPr/>
          <a:lstStyle/>
          <a:p>
            <a:pPr algn="ctr"/>
            <a:r>
              <a:rPr lang="en-US" sz="8000" b="1" dirty="0">
                <a:solidFill>
                  <a:schemeClr val="bg1"/>
                </a:solidFill>
                <a:latin typeface="Times New Roman" panose="02020603050405020304" pitchFamily="18" charset="0"/>
                <a:cs typeface="Times New Roman" panose="02020603050405020304" pitchFamily="18" charset="0"/>
              </a:rPr>
              <a:t>Vehicle </a:t>
            </a:r>
            <a:r>
              <a:rPr lang="en-US" sz="8000" b="1" dirty="0" smtClean="0">
                <a:solidFill>
                  <a:schemeClr val="bg1"/>
                </a:solidFill>
                <a:latin typeface="Times New Roman" panose="02020603050405020304" pitchFamily="18" charset="0"/>
                <a:cs typeface="Times New Roman" panose="02020603050405020304" pitchFamily="18" charset="0"/>
              </a:rPr>
              <a:t>Counting &amp; </a:t>
            </a:r>
            <a:r>
              <a:rPr lang="en-US" sz="8000" b="1" dirty="0">
                <a:solidFill>
                  <a:schemeClr val="bg1"/>
                </a:solidFill>
                <a:latin typeface="Times New Roman" panose="02020603050405020304" pitchFamily="18" charset="0"/>
                <a:cs typeface="Times New Roman" panose="02020603050405020304" pitchFamily="18" charset="0"/>
              </a:rPr>
              <a:t>Detection</a:t>
            </a:r>
            <a:endParaRPr lang="en-PH" sz="8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15274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9FD0-4B2B-47CB-B8AA-E0AB9085B0C0}"/>
              </a:ext>
            </a:extLst>
          </p:cNvPr>
          <p:cNvSpPr>
            <a:spLocks noGrp="1"/>
          </p:cNvSpPr>
          <p:nvPr>
            <p:ph type="title"/>
          </p:nvPr>
        </p:nvSpPr>
        <p:spPr/>
        <p:txBody>
          <a:bodyPr/>
          <a:lstStyle/>
          <a:p>
            <a:pPr algn="ctr"/>
            <a:r>
              <a:rPr lang="en-US" sz="4800" b="1" dirty="0">
                <a:solidFill>
                  <a:schemeClr val="bg1"/>
                </a:solidFill>
                <a:latin typeface="Times New Roman" panose="02020603050405020304" pitchFamily="18" charset="0"/>
                <a:cs typeface="Times New Roman" panose="02020603050405020304" pitchFamily="18" charset="0"/>
              </a:rPr>
              <a:t>Description of the System</a:t>
            </a:r>
            <a:endParaRPr lang="en-PH" sz="4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3802A8-22F2-4740-84DB-004D5211A84F}"/>
              </a:ext>
            </a:extLst>
          </p:cNvPr>
          <p:cNvSpPr>
            <a:spLocks noGrp="1"/>
          </p:cNvSpPr>
          <p:nvPr>
            <p:ph idx="1"/>
          </p:nvPr>
        </p:nvSpPr>
        <p:spPr>
          <a:xfrm>
            <a:off x="1194752" y="1961478"/>
            <a:ext cx="8946541" cy="4195481"/>
          </a:xfrm>
        </p:spPr>
        <p:txBody>
          <a:bodyPr/>
          <a:lstStyle/>
          <a:p>
            <a:pPr algn="ctr"/>
            <a:r>
              <a:rPr lang="en-US" sz="2400" b="0" i="0" dirty="0">
                <a:effectLst/>
                <a:latin typeface="Times New Roman" panose="02020603050405020304" pitchFamily="18" charset="0"/>
                <a:cs typeface="Times New Roman" panose="02020603050405020304" pitchFamily="18" charset="0"/>
              </a:rPr>
              <a:t>The system is able  to achieve counting with a very good accuracy even in difficult scenarios linked to occlusions and/or presence of shadows. Whenever the vehicle crosses the line, automatically the count will be increase. The principle of the system is to use already installed cameras in road networks. We propose a robust segmentation algorithm that detects foreground pixels corresponding to moving vehicles. First, the approach models each pixel of the background with an adaptive Gaussian distribution. This model is coupled with a motion detection procedure, which allows correctly location of moving vehicles in space and time</a:t>
            </a:r>
            <a:r>
              <a:rPr lang="en-US" b="0" i="0" dirty="0">
                <a:effectLst/>
                <a:latin typeface="Segoe UI Historic" panose="020B0502040204020203" pitchFamily="34" charset="0"/>
              </a:rPr>
              <a:t>.</a:t>
            </a:r>
            <a:endParaRPr lang="en-PH" dirty="0"/>
          </a:p>
        </p:txBody>
      </p:sp>
    </p:spTree>
    <p:extLst>
      <p:ext uri="{BB962C8B-B14F-4D97-AF65-F5344CB8AC3E}">
        <p14:creationId xmlns:p14="http://schemas.microsoft.com/office/powerpoint/2010/main" val="211375733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4131-F469-4D6F-9A14-3BAF7F221887}"/>
              </a:ext>
            </a:extLst>
          </p:cNvPr>
          <p:cNvSpPr>
            <a:spLocks noGrp="1"/>
          </p:cNvSpPr>
          <p:nvPr>
            <p:ph type="title"/>
          </p:nvPr>
        </p:nvSpPr>
        <p:spPr/>
        <p:txBody>
          <a:bodyPr/>
          <a:lstStyle/>
          <a:p>
            <a:pPr algn="ctr"/>
            <a:r>
              <a:rPr lang="en-US" sz="5400" b="1" dirty="0">
                <a:solidFill>
                  <a:schemeClr val="bg1"/>
                </a:solidFill>
                <a:latin typeface="Times New Roman" panose="02020603050405020304" pitchFamily="18" charset="0"/>
                <a:cs typeface="Times New Roman" panose="02020603050405020304" pitchFamily="18" charset="0"/>
              </a:rPr>
              <a:t>Features of the System</a:t>
            </a:r>
            <a:endParaRPr lang="en-PH" sz="5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39E310-ADAB-4550-970C-043C7F0A865B}"/>
              </a:ext>
            </a:extLst>
          </p:cNvPr>
          <p:cNvSpPr>
            <a:spLocks noGrp="1"/>
          </p:cNvSpPr>
          <p:nvPr>
            <p:ph idx="1"/>
          </p:nvPr>
        </p:nvSpPr>
        <p:spPr>
          <a:xfrm>
            <a:off x="1103312" y="1853248"/>
            <a:ext cx="8946541" cy="4395151"/>
          </a:xfrm>
        </p:spPr>
        <p:txBody>
          <a:bodyPr>
            <a:no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Detect and classify multiple vehicle types (truck, bus, bicycle, car) automatically and contactless. </a:t>
            </a:r>
            <a:endParaRPr lang="en-US" sz="24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2400" dirty="0" smtClean="0">
              <a:latin typeface="Times New Roman" panose="02020603050405020304" pitchFamily="18" charset="0"/>
              <a:ea typeface="Tahoma" panose="020B0604030504040204" pitchFamily="34" charset="0"/>
              <a:cs typeface="Times New Roman" panose="02020603050405020304" pitchFamily="18" charset="0"/>
            </a:endParaRPr>
          </a:p>
          <a:p>
            <a:r>
              <a:rPr lang="en-US" sz="2400" dirty="0" smtClean="0">
                <a:latin typeface="Times New Roman" panose="02020603050405020304" pitchFamily="18" charset="0"/>
                <a:ea typeface="Tahoma" panose="020B0604030504040204" pitchFamily="34" charset="0"/>
                <a:cs typeface="Times New Roman" panose="02020603050405020304" pitchFamily="18" charset="0"/>
              </a:rPr>
              <a:t>Track </a:t>
            </a:r>
            <a:r>
              <a:rPr lang="en-US" sz="2400" dirty="0">
                <a:latin typeface="Times New Roman" panose="02020603050405020304" pitchFamily="18" charset="0"/>
                <a:ea typeface="Tahoma" panose="020B0604030504040204" pitchFamily="34" charset="0"/>
                <a:cs typeface="Times New Roman" panose="02020603050405020304" pitchFamily="18" charset="0"/>
              </a:rPr>
              <a:t>multiple detected objects and count them in real-time as they pass a specific area. Aggregate counting data over time with custom logic and send it to third-party systems. </a:t>
            </a:r>
            <a:endParaRPr lang="en-US" sz="2400" dirty="0" smtClean="0">
              <a:latin typeface="Times New Roman" panose="02020603050405020304" pitchFamily="18" charset="0"/>
              <a:ea typeface="Tahoma" panose="020B0604030504040204" pitchFamily="34" charset="0"/>
              <a:cs typeface="Times New Roman" panose="02020603050405020304" pitchFamily="18" charset="0"/>
            </a:endParaRP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smtClean="0">
                <a:latin typeface="Times New Roman" panose="02020603050405020304" pitchFamily="18" charset="0"/>
                <a:ea typeface="Tahoma" panose="020B0604030504040204" pitchFamily="34" charset="0"/>
                <a:cs typeface="Times New Roman" panose="02020603050405020304" pitchFamily="18" charset="0"/>
              </a:rPr>
              <a:t>Edge </a:t>
            </a:r>
            <a:r>
              <a:rPr lang="en-US" sz="2400" dirty="0">
                <a:latin typeface="Times New Roman" panose="02020603050405020304" pitchFamily="18" charset="0"/>
                <a:ea typeface="Tahoma" panose="020B0604030504040204" pitchFamily="34" charset="0"/>
                <a:cs typeface="Times New Roman" panose="02020603050405020304" pitchFamily="18" charset="0"/>
              </a:rPr>
              <a:t>AI allows full data privacy and robustness with on-device machine learning for image processing</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a:t>
            </a:r>
            <a:endParaRPr lang="en-PH" sz="32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039904944"/>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6D1F-2952-42D2-BE0E-7005A54C8D1D}"/>
              </a:ext>
            </a:extLst>
          </p:cNvPr>
          <p:cNvSpPr>
            <a:spLocks noGrp="1"/>
          </p:cNvSpPr>
          <p:nvPr>
            <p:ph type="title"/>
          </p:nvPr>
        </p:nvSpPr>
        <p:spPr/>
        <p:txBody>
          <a:bodyPr/>
          <a:lstStyle/>
          <a:p>
            <a:pPr algn="ctr"/>
            <a:r>
              <a:rPr lang="en-US" sz="5400" b="1" dirty="0">
                <a:solidFill>
                  <a:schemeClr val="bg1"/>
                </a:solidFill>
                <a:latin typeface="Times New Roman" panose="02020603050405020304" pitchFamily="18" charset="0"/>
                <a:cs typeface="Times New Roman" panose="02020603050405020304" pitchFamily="18" charset="0"/>
              </a:rPr>
              <a:t>Objectives of the System</a:t>
            </a:r>
            <a:endParaRPr lang="en-PH" sz="5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461756-CF13-43E4-9A5D-06345E98818B}"/>
              </a:ext>
            </a:extLst>
          </p:cNvPr>
          <p:cNvSpPr>
            <a:spLocks noGrp="1"/>
          </p:cNvSpPr>
          <p:nvPr>
            <p:ph idx="1"/>
          </p:nvPr>
        </p:nvSpPr>
        <p:spPr>
          <a:xfrm>
            <a:off x="1103312" y="1679171"/>
            <a:ext cx="8946541" cy="4569229"/>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Traffic surveillance control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application can be installed anywhere because it only requires a camera, some wires, and a computer to monitor, if traffic is heavy somewhere, an officer can monitor it from that location and send the information to the next toll officer so that they can be prepared ahead of time. </a:t>
            </a:r>
            <a:endParaRPr lang="en-US" dirty="0" smtClean="0">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Monitor </a:t>
            </a:r>
            <a:r>
              <a:rPr lang="en-US" b="1" dirty="0">
                <a:solidFill>
                  <a:schemeClr val="bg1"/>
                </a:solidFill>
                <a:latin typeface="Times New Roman" panose="02020603050405020304" pitchFamily="18" charset="0"/>
                <a:cs typeface="Times New Roman" panose="02020603050405020304" pitchFamily="18" charset="0"/>
              </a:rPr>
              <a:t>records</a:t>
            </a:r>
            <a:r>
              <a:rPr lang="en-US" dirty="0">
                <a:latin typeface="Times New Roman" panose="02020603050405020304" pitchFamily="18" charset="0"/>
                <a:cs typeface="Times New Roman" panose="02020603050405020304" pitchFamily="18" charset="0"/>
              </a:rPr>
              <a:t>: Because the cars are passing by in real time, some people find it difficult to capture all of the vehicles with them. It's not like no one is watching the video, therefore to get around this limitation, this program can be well-versed in order to achieve time-saving quality while also being automated. </a:t>
            </a:r>
            <a:endParaRPr lang="en-US" dirty="0" smtClean="0">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Helps </a:t>
            </a:r>
            <a:r>
              <a:rPr lang="en-US" b="1" dirty="0">
                <a:solidFill>
                  <a:schemeClr val="bg1"/>
                </a:solidFill>
                <a:latin typeface="Times New Roman" panose="02020603050405020304" pitchFamily="18" charset="0"/>
                <a:cs typeface="Times New Roman" panose="02020603050405020304" pitchFamily="18" charset="0"/>
              </a:rPr>
              <a:t>traffic police</a:t>
            </a:r>
            <a:r>
              <a:rPr lang="en-US" dirty="0">
                <a:latin typeface="Times New Roman" panose="02020603050405020304" pitchFamily="18" charset="0"/>
                <a:cs typeface="Times New Roman" panose="02020603050405020304" pitchFamily="18" charset="0"/>
              </a:rPr>
              <a:t>: A vehicle detection and counting system could be advantageous to traffic cops because it allows them to monitor everything from a single location, such as how many vehicles have crossed this toll and which vehicle.</a:t>
            </a:r>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003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725" y="353599"/>
            <a:ext cx="5952200" cy="3337721"/>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2604" y="3314620"/>
            <a:ext cx="5952200" cy="3337721"/>
          </a:xfrm>
          <a:prstGeom prst="rect">
            <a:avLst/>
          </a:prstGeom>
        </p:spPr>
      </p:pic>
    </p:spTree>
    <p:extLst>
      <p:ext uri="{BB962C8B-B14F-4D97-AF65-F5344CB8AC3E}">
        <p14:creationId xmlns:p14="http://schemas.microsoft.com/office/powerpoint/2010/main" val="349976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DD2B-AFE5-4CEC-83BC-8305371EE2A5}"/>
              </a:ext>
            </a:extLst>
          </p:cNvPr>
          <p:cNvSpPr>
            <a:spLocks noGrp="1"/>
          </p:cNvSpPr>
          <p:nvPr>
            <p:ph type="title"/>
          </p:nvPr>
        </p:nvSpPr>
        <p:spPr>
          <a:xfrm>
            <a:off x="787427" y="860041"/>
            <a:ext cx="9404723" cy="1400530"/>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Developers of the System</a:t>
            </a:r>
            <a:endParaRPr lang="en-PH"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37B587-23EB-46C7-B6B0-033C0D2330AE}"/>
              </a:ext>
            </a:extLst>
          </p:cNvPr>
          <p:cNvSpPr>
            <a:spLocks noGrp="1"/>
          </p:cNvSpPr>
          <p:nvPr>
            <p:ph idx="1"/>
          </p:nvPr>
        </p:nvSpPr>
        <p:spPr>
          <a:xfrm>
            <a:off x="1016517" y="3266901"/>
            <a:ext cx="8946541" cy="3181004"/>
          </a:xfrm>
        </p:spPr>
        <p:txBody>
          <a:bodyPr>
            <a:normAutofit/>
          </a:bodyPr>
          <a:lstStyle/>
          <a:p>
            <a:pPr marL="0" indent="0" algn="ctr">
              <a:buNone/>
            </a:pPr>
            <a:endParaRPr lang="en-PH" sz="2800" b="1" dirty="0" smtClean="0">
              <a:latin typeface="Times New Roman" panose="02020603050405020304" pitchFamily="18" charset="0"/>
              <a:cs typeface="Times New Roman" panose="02020603050405020304" pitchFamily="18" charset="0"/>
            </a:endParaRPr>
          </a:p>
          <a:p>
            <a:pPr marL="0" indent="0" algn="ctr">
              <a:buNone/>
            </a:pPr>
            <a:r>
              <a:rPr lang="en-PH" sz="2800" b="1" dirty="0">
                <a:latin typeface="Times New Roman" panose="02020603050405020304" pitchFamily="18" charset="0"/>
                <a:cs typeface="Times New Roman" panose="02020603050405020304" pitchFamily="18" charset="0"/>
              </a:rPr>
              <a:t>Cabrera, </a:t>
            </a:r>
            <a:r>
              <a:rPr lang="en-PH" sz="2800" b="1" dirty="0" smtClean="0">
                <a:latin typeface="Times New Roman" panose="02020603050405020304" pitchFamily="18" charset="0"/>
                <a:cs typeface="Times New Roman" panose="02020603050405020304" pitchFamily="18" charset="0"/>
              </a:rPr>
              <a:t>Eliza</a:t>
            </a:r>
            <a:endParaRPr lang="en-PH" sz="2800" b="1" dirty="0" smtClean="0">
              <a:latin typeface="Times New Roman" panose="02020603050405020304" pitchFamily="18" charset="0"/>
              <a:cs typeface="Times New Roman" panose="02020603050405020304" pitchFamily="18" charset="0"/>
            </a:endParaRPr>
          </a:p>
          <a:p>
            <a:pPr marL="0" indent="0" algn="ctr">
              <a:buNone/>
            </a:pPr>
            <a:r>
              <a:rPr lang="en-PH" sz="2800" b="1" dirty="0" err="1" smtClean="0">
                <a:latin typeface="Times New Roman" panose="02020603050405020304" pitchFamily="18" charset="0"/>
                <a:cs typeface="Times New Roman" panose="02020603050405020304" pitchFamily="18" charset="0"/>
              </a:rPr>
              <a:t>Mamaclay</a:t>
            </a:r>
            <a:r>
              <a:rPr lang="en-PH" sz="2800" b="1" dirty="0" smtClean="0">
                <a:latin typeface="Times New Roman" panose="02020603050405020304" pitchFamily="18" charset="0"/>
                <a:cs typeface="Times New Roman" panose="02020603050405020304" pitchFamily="18" charset="0"/>
              </a:rPr>
              <a:t>, Christian</a:t>
            </a:r>
            <a:endParaRPr lang="en-PH" sz="2800" b="1" dirty="0">
              <a:latin typeface="Times New Roman" panose="02020603050405020304" pitchFamily="18" charset="0"/>
              <a:cs typeface="Times New Roman" panose="02020603050405020304" pitchFamily="18" charset="0"/>
            </a:endParaRPr>
          </a:p>
          <a:p>
            <a:pPr marL="0" indent="0" algn="ctr">
              <a:buNone/>
            </a:pPr>
            <a:r>
              <a:rPr lang="en-PH" sz="2800" b="1" dirty="0" smtClean="0">
                <a:latin typeface="Times New Roman" panose="02020603050405020304" pitchFamily="18" charset="0"/>
                <a:cs typeface="Times New Roman" panose="02020603050405020304" pitchFamily="18" charset="0"/>
              </a:rPr>
              <a:t>Delos </a:t>
            </a:r>
            <a:r>
              <a:rPr lang="en-PH" sz="2800" b="1" dirty="0" err="1" smtClean="0">
                <a:latin typeface="Times New Roman" panose="02020603050405020304" pitchFamily="18" charset="0"/>
                <a:cs typeface="Times New Roman" panose="02020603050405020304" pitchFamily="18" charset="0"/>
              </a:rPr>
              <a:t>Pobres</a:t>
            </a:r>
            <a:r>
              <a:rPr lang="en-PH" sz="2800" b="1" dirty="0" smtClean="0">
                <a:latin typeface="Times New Roman" panose="02020603050405020304" pitchFamily="18" charset="0"/>
                <a:cs typeface="Times New Roman" panose="02020603050405020304" pitchFamily="18" charset="0"/>
              </a:rPr>
              <a:t>, </a:t>
            </a:r>
            <a:r>
              <a:rPr lang="en-PH" sz="2800" b="1" dirty="0" err="1" smtClean="0">
                <a:latin typeface="Times New Roman" panose="02020603050405020304" pitchFamily="18" charset="0"/>
                <a:cs typeface="Times New Roman" panose="02020603050405020304" pitchFamily="18" charset="0"/>
              </a:rPr>
              <a:t>Arjay</a:t>
            </a:r>
            <a:endParaRPr lang="en-PH" sz="2800" b="1" dirty="0">
              <a:latin typeface="Times New Roman" panose="02020603050405020304" pitchFamily="18" charset="0"/>
              <a:cs typeface="Times New Roman" panose="02020603050405020304" pitchFamily="18" charset="0"/>
            </a:endParaRPr>
          </a:p>
          <a:p>
            <a:pPr marL="0" indent="0" algn="ctr">
              <a:buNone/>
            </a:pPr>
            <a:r>
              <a:rPr lang="en-PH" sz="2800" b="1" dirty="0" smtClean="0">
                <a:latin typeface="Times New Roman" panose="02020603050405020304" pitchFamily="18" charset="0"/>
                <a:cs typeface="Times New Roman" panose="02020603050405020304" pitchFamily="18" charset="0"/>
              </a:rPr>
              <a:t>Santiago, Julian</a:t>
            </a:r>
            <a:endParaRPr lang="en-PH" sz="2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6089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242</TotalTime>
  <Words>365</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Segoe UI Historic</vt:lpstr>
      <vt:lpstr>Tahoma</vt:lpstr>
      <vt:lpstr>Times New Roman</vt:lpstr>
      <vt:lpstr>Wingdings 3</vt:lpstr>
      <vt:lpstr>Ion</vt:lpstr>
      <vt:lpstr>Vehicle Counting &amp; Detection</vt:lpstr>
      <vt:lpstr>Description of the System</vt:lpstr>
      <vt:lpstr>Features of the System</vt:lpstr>
      <vt:lpstr>Objectives of the System</vt:lpstr>
      <vt:lpstr>PowerPoint Presentation</vt:lpstr>
      <vt:lpstr>Developers of the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Counting and Detection</dc:title>
  <dc:creator>mamaclay.carla@andymail.onmicrosoft.com</dc:creator>
  <cp:lastModifiedBy>user</cp:lastModifiedBy>
  <cp:revision>17</cp:revision>
  <dcterms:created xsi:type="dcterms:W3CDTF">2022-03-06T14:40:25Z</dcterms:created>
  <dcterms:modified xsi:type="dcterms:W3CDTF">2022-04-04T09:11:27Z</dcterms:modified>
</cp:coreProperties>
</file>