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1"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5" d="100"/>
          <a:sy n="75" d="100"/>
        </p:scale>
        <p:origin x="49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4/5/2022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4/5/2022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5546" y="457201"/>
            <a:ext cx="9653329" cy="2736879"/>
          </a:xfrm>
        </p:spPr>
        <p:txBody>
          <a:bodyPr/>
          <a:lstStyle/>
          <a:p>
            <a:r>
              <a:rPr lang="en-US" b="1" dirty="0" smtClean="0"/>
              <a:t>		</a:t>
            </a:r>
            <a:r>
              <a:rPr lang="en-US" b="1" dirty="0" smtClean="0">
                <a:solidFill>
                  <a:schemeClr val="bg1"/>
                </a:solidFill>
                <a:latin typeface="Times New Roman" panose="02020603050405020304" pitchFamily="18" charset="0"/>
                <a:cs typeface="Times New Roman" panose="02020603050405020304" pitchFamily="18" charset="0"/>
              </a:rPr>
              <a:t>CAPTCHA FOR</a:t>
            </a:r>
            <a:r>
              <a:rPr lang="en-US" dirty="0">
                <a:solidFill>
                  <a:schemeClr val="bg1"/>
                </a:solidFill>
                <a:latin typeface="Times New Roman" panose="02020603050405020304" pitchFamily="18" charset="0"/>
                <a:cs typeface="Times New Roman" panose="02020603050405020304" pitchFamily="18" charset="0"/>
              </a:rPr>
              <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ACE BARANGAY MOBILE APPS</a:t>
            </a:r>
            <a:r>
              <a:rPr lang="en-US" dirty="0">
                <a:solidFill>
                  <a:schemeClr val="bg1"/>
                </a:solidFill>
                <a:latin typeface="Times New Roman" panose="02020603050405020304" pitchFamily="18" charset="0"/>
                <a:cs typeface="Times New Roman" panose="02020603050405020304" pitchFamily="18" charset="0"/>
              </a:rPr>
              <a:t/>
            </a:r>
            <a:br>
              <a:rPr lang="en-US" dirty="0">
                <a:solidFill>
                  <a:schemeClr val="bg1"/>
                </a:solidFill>
                <a:latin typeface="Times New Roman" panose="02020603050405020304" pitchFamily="18" charset="0"/>
                <a:cs typeface="Times New Roman" panose="02020603050405020304" pitchFamily="18" charset="0"/>
              </a:rPr>
            </a:b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445546" y="4114800"/>
            <a:ext cx="8791575" cy="2324100"/>
          </a:xfrm>
        </p:spPr>
        <p:txBody>
          <a:bodyPr>
            <a:normAutofit fontScale="92500" lnSpcReduction="10000"/>
          </a:bodyPr>
          <a:lstStyle/>
          <a:p>
            <a:pPr algn="ctr"/>
            <a:r>
              <a:rPr lang="en-US" b="1" dirty="0" smtClean="0">
                <a:solidFill>
                  <a:schemeClr val="bg1"/>
                </a:solidFill>
                <a:latin typeface="Times New Roman" panose="02020603050405020304" pitchFamily="18" charset="0"/>
                <a:cs typeface="Times New Roman" panose="02020603050405020304" pitchFamily="18" charset="0"/>
              </a:rPr>
              <a:t>Submitted By</a:t>
            </a:r>
            <a:r>
              <a:rPr lang="en-US" b="1" dirty="0" smtClean="0">
                <a:solidFill>
                  <a:schemeClr val="bg1"/>
                </a:solidFill>
                <a:latin typeface="Times New Roman" panose="02020603050405020304" pitchFamily="18" charset="0"/>
                <a:cs typeface="Times New Roman" panose="02020603050405020304" pitchFamily="18" charset="0"/>
              </a:rPr>
              <a:t>: </a:t>
            </a:r>
            <a:endParaRPr lang="en-US" b="1" dirty="0" smtClean="0">
              <a:solidFill>
                <a:schemeClr val="bg1"/>
              </a:solidFill>
              <a:latin typeface="Times New Roman" panose="02020603050405020304" pitchFamily="18" charset="0"/>
              <a:cs typeface="Times New Roman" panose="02020603050405020304" pitchFamily="18" charset="0"/>
            </a:endParaRPr>
          </a:p>
          <a:p>
            <a:pPr algn="ctr"/>
            <a:endParaRPr lang="en-US" b="1" dirty="0" smtClean="0">
              <a:solidFill>
                <a:schemeClr val="bg1"/>
              </a:solidFill>
              <a:latin typeface="Times New Roman" panose="02020603050405020304" pitchFamily="18" charset="0"/>
              <a:cs typeface="Times New Roman" panose="02020603050405020304" pitchFamily="18" charset="0"/>
            </a:endParaRPr>
          </a:p>
          <a:p>
            <a:pPr algn="ctr"/>
            <a:r>
              <a:rPr lang="en-US" dirty="0" smtClean="0">
                <a:solidFill>
                  <a:schemeClr val="bg1"/>
                </a:solidFill>
                <a:latin typeface="Times New Roman" panose="02020603050405020304" pitchFamily="18" charset="0"/>
                <a:cs typeface="Times New Roman" panose="02020603050405020304" pitchFamily="18" charset="0"/>
              </a:rPr>
              <a:t>CABRERA, ELIZA</a:t>
            </a:r>
            <a:br>
              <a:rPr lang="en-US" dirty="0" smtClean="0">
                <a:solidFill>
                  <a:schemeClr val="bg1"/>
                </a:solidFill>
                <a:latin typeface="Times New Roman" panose="02020603050405020304" pitchFamily="18" charset="0"/>
                <a:cs typeface="Times New Roman" panose="02020603050405020304" pitchFamily="18" charset="0"/>
              </a:rPr>
            </a:br>
            <a:r>
              <a:rPr lang="en-US" dirty="0" smtClean="0">
                <a:solidFill>
                  <a:schemeClr val="bg1"/>
                </a:solidFill>
                <a:latin typeface="Times New Roman" panose="02020603050405020304" pitchFamily="18" charset="0"/>
                <a:cs typeface="Times New Roman" panose="02020603050405020304" pitchFamily="18" charset="0"/>
              </a:rPr>
              <a:t>      DELOS POBRES, ARJAY</a:t>
            </a:r>
            <a:br>
              <a:rPr lang="en-US" dirty="0" smtClean="0">
                <a:solidFill>
                  <a:schemeClr val="bg1"/>
                </a:solidFill>
                <a:latin typeface="Times New Roman" panose="02020603050405020304" pitchFamily="18" charset="0"/>
                <a:cs typeface="Times New Roman" panose="02020603050405020304" pitchFamily="18" charset="0"/>
              </a:rPr>
            </a:br>
            <a:r>
              <a:rPr lang="en-US" dirty="0" smtClean="0">
                <a:solidFill>
                  <a:schemeClr val="bg1"/>
                </a:solidFill>
                <a:latin typeface="Times New Roman" panose="02020603050405020304" pitchFamily="18" charset="0"/>
                <a:cs typeface="Times New Roman" panose="02020603050405020304" pitchFamily="18" charset="0"/>
              </a:rPr>
              <a:t>      MAMACLAY, CHRISTIAN</a:t>
            </a:r>
            <a:br>
              <a:rPr lang="en-US" dirty="0" smtClean="0">
                <a:solidFill>
                  <a:schemeClr val="bg1"/>
                </a:solidFill>
                <a:latin typeface="Times New Roman" panose="02020603050405020304" pitchFamily="18" charset="0"/>
                <a:cs typeface="Times New Roman" panose="02020603050405020304" pitchFamily="18" charset="0"/>
              </a:rPr>
            </a:br>
            <a:r>
              <a:rPr lang="en-US" dirty="0" smtClean="0">
                <a:solidFill>
                  <a:schemeClr val="bg1"/>
                </a:solidFill>
                <a:latin typeface="Times New Roman" panose="02020603050405020304" pitchFamily="18" charset="0"/>
                <a:cs typeface="Times New Roman" panose="02020603050405020304" pitchFamily="18" charset="0"/>
              </a:rPr>
              <a:t>      Santiago, </a:t>
            </a:r>
            <a:r>
              <a:rPr lang="en-US" dirty="0" err="1" smtClean="0">
                <a:solidFill>
                  <a:schemeClr val="bg1"/>
                </a:solidFill>
                <a:latin typeface="Times New Roman" panose="02020603050405020304" pitchFamily="18" charset="0"/>
                <a:cs typeface="Times New Roman" panose="02020603050405020304" pitchFamily="18" charset="0"/>
              </a:rPr>
              <a:t>julian</a:t>
            </a:r>
            <a:endParaRPr lang="en-US" dirty="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1926557"/>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1625600"/>
            <a:ext cx="11620500" cy="3683000"/>
          </a:xfrm>
        </p:spPr>
        <p:txBody>
          <a:bodyPr>
            <a:noAutofit/>
          </a:bodyPr>
          <a:lstStyle/>
          <a:p>
            <a:pPr marL="0" indent="0">
              <a:buNone/>
            </a:pPr>
            <a:r>
              <a:rPr lang="en-US" sz="13800" b="1" dirty="0" smtClean="0">
                <a:solidFill>
                  <a:schemeClr val="bg1"/>
                </a:solidFill>
                <a:latin typeface="Times New Roman" panose="02020603050405020304" pitchFamily="18" charset="0"/>
                <a:cs typeface="Times New Roman" panose="02020603050405020304" pitchFamily="18" charset="0"/>
              </a:rPr>
              <a:t>THANK YOU!</a:t>
            </a:r>
            <a:endParaRPr lang="en-US" sz="13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2483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smtClean="0">
                <a:solidFill>
                  <a:schemeClr val="bg1"/>
                </a:solidFill>
                <a:latin typeface="Times New Roman" panose="02020603050405020304" pitchFamily="18" charset="0"/>
                <a:cs typeface="Times New Roman" panose="02020603050405020304" pitchFamily="18" charset="0"/>
              </a:rPr>
              <a:t>I. Description </a:t>
            </a:r>
            <a:r>
              <a:rPr lang="en-US" b="1" dirty="0">
                <a:solidFill>
                  <a:schemeClr val="bg1"/>
                </a:solidFill>
                <a:latin typeface="Times New Roman" panose="02020603050405020304" pitchFamily="18" charset="0"/>
                <a:cs typeface="Times New Roman" panose="02020603050405020304" pitchFamily="18" charset="0"/>
              </a:rPr>
              <a:t>of the Project</a:t>
            </a:r>
            <a:r>
              <a:rPr lang="en-US" dirty="0">
                <a:solidFill>
                  <a:schemeClr val="bg1"/>
                </a:solidFill>
                <a:latin typeface="Times New Roman" panose="02020603050405020304" pitchFamily="18" charset="0"/>
                <a:cs typeface="Times New Roman" panose="02020603050405020304" pitchFamily="18" charset="0"/>
              </a:rPr>
              <a:t/>
            </a:r>
            <a:br>
              <a:rPr lang="en-US" dirty="0">
                <a:solidFill>
                  <a:schemeClr val="bg1"/>
                </a:solidFill>
                <a:latin typeface="Times New Roman" panose="02020603050405020304" pitchFamily="18" charset="0"/>
                <a:cs typeface="Times New Roman" panose="02020603050405020304" pitchFamily="18" charset="0"/>
              </a:rPr>
            </a:b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2097088"/>
            <a:ext cx="9905999" cy="3694113"/>
          </a:xfrm>
        </p:spPr>
        <p:txBody>
          <a:bodyPr>
            <a:normAutofit fontScale="92500" lnSpcReduction="10000"/>
          </a:bodyPr>
          <a:lstStyle/>
          <a:p>
            <a:pPr>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Image Captcha is used to </a:t>
            </a:r>
            <a:r>
              <a:rPr lang="en-US" dirty="0" smtClean="0">
                <a:solidFill>
                  <a:schemeClr val="bg1"/>
                </a:solidFill>
                <a:latin typeface="Times New Roman" panose="02020603050405020304" pitchFamily="18" charset="0"/>
                <a:cs typeface="Times New Roman" panose="02020603050405020304" pitchFamily="18" charset="0"/>
              </a:rPr>
              <a:t>limit service registration and captcha is used to prevent bots from spamming registration systems and creating fake accounts. </a:t>
            </a:r>
            <a:r>
              <a:rPr lang="en-US" dirty="0">
                <a:solidFill>
                  <a:schemeClr val="bg1"/>
                </a:solidFill>
                <a:latin typeface="Times New Roman" panose="02020603050405020304" pitchFamily="18" charset="0"/>
                <a:cs typeface="Times New Roman" panose="02020603050405020304" pitchFamily="18" charset="0"/>
              </a:rPr>
              <a:t>It confirms to the service that the user is a real person, not a </a:t>
            </a:r>
            <a:r>
              <a:rPr lang="en-US" dirty="0" smtClean="0">
                <a:solidFill>
                  <a:schemeClr val="bg1"/>
                </a:solidFill>
                <a:latin typeface="Times New Roman" panose="02020603050405020304" pitchFamily="18" charset="0"/>
                <a:cs typeface="Times New Roman" panose="02020603050405020304" pitchFamily="18" charset="0"/>
              </a:rPr>
              <a:t>spam </a:t>
            </a:r>
            <a:r>
              <a:rPr lang="en-US" dirty="0">
                <a:solidFill>
                  <a:schemeClr val="bg1"/>
                </a:solidFill>
                <a:latin typeface="Times New Roman" panose="02020603050405020304" pitchFamily="18" charset="0"/>
                <a:cs typeface="Times New Roman" panose="02020603050405020304" pitchFamily="18" charset="0"/>
              </a:rPr>
              <a:t>bot, and permits the user to continue to access the ACE Barangay. We choose this project because image-based captchas need both image recognition and semantic categorization, they are more difficult to interpret than text-based captchas. Captcha help our mobile apps to increase security. Also the Captcha is used to ensure that only humans are accessing a website. Our project helps to reduce spams and to prevent from being affected by brute force hacking attempts. Make our app safer.</a:t>
            </a:r>
          </a:p>
          <a:p>
            <a:endParaRPr lang="en-US" dirty="0"/>
          </a:p>
        </p:txBody>
      </p:sp>
    </p:spTree>
    <p:extLst>
      <p:ext uri="{BB962C8B-B14F-4D97-AF65-F5344CB8AC3E}">
        <p14:creationId xmlns:p14="http://schemas.microsoft.com/office/powerpoint/2010/main" val="10925084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smtClean="0">
                <a:solidFill>
                  <a:schemeClr val="bg1"/>
                </a:solidFill>
                <a:latin typeface="Times New Roman" panose="02020603050405020304" pitchFamily="18" charset="0"/>
                <a:cs typeface="Times New Roman" panose="02020603050405020304" pitchFamily="18" charset="0"/>
              </a:rPr>
              <a:t>II. Applied </a:t>
            </a:r>
            <a:r>
              <a:rPr lang="en-US" b="1" dirty="0">
                <a:solidFill>
                  <a:schemeClr val="bg1"/>
                </a:solidFill>
                <a:latin typeface="Times New Roman" panose="02020603050405020304" pitchFamily="18" charset="0"/>
                <a:cs typeface="Times New Roman" panose="02020603050405020304" pitchFamily="18" charset="0"/>
              </a:rPr>
              <a:t>Topic</a:t>
            </a:r>
            <a:r>
              <a:rPr lang="en-US" dirty="0">
                <a:solidFill>
                  <a:schemeClr val="bg1"/>
                </a:solidFill>
                <a:latin typeface="Times New Roman" panose="02020603050405020304" pitchFamily="18" charset="0"/>
                <a:cs typeface="Times New Roman" panose="02020603050405020304" pitchFamily="18" charset="0"/>
              </a:rPr>
              <a:t/>
            </a:r>
            <a:br>
              <a:rPr lang="en-US" dirty="0">
                <a:solidFill>
                  <a:schemeClr val="bg1"/>
                </a:solidFill>
                <a:latin typeface="Times New Roman" panose="02020603050405020304" pitchFamily="18" charset="0"/>
                <a:cs typeface="Times New Roman" panose="02020603050405020304" pitchFamily="18" charset="0"/>
              </a:rPr>
            </a:b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842192"/>
            <a:ext cx="9905999" cy="4241107"/>
          </a:xfrm>
        </p:spPr>
        <p:txBody>
          <a:bodyPr>
            <a:normAutofit lnSpcReduction="10000"/>
          </a:bodyPr>
          <a:lstStyle/>
          <a:p>
            <a:pPr>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Captcha image -these captchas use graphical components that are easily recognized, such as animal photos, shapes, or scenery. Users must typically select images that match a theme or identify images that do not fit in image-based captchas. Captcha is a security feature that makes it difficult for an automated bot to run or log in to a website. The grid images are used to distinguish between bots and humans, as well as to prevent spam. We apply Captcha to our project the Captcha is used is Captchas are technologies that let you distinguish between real users and automated users like bots. Captcha provide challenges that are difficult for computers to perform but relatively easy for humans like recognizing and </a:t>
            </a:r>
            <a:r>
              <a:rPr lang="en-US" dirty="0" smtClean="0">
                <a:solidFill>
                  <a:schemeClr val="bg1"/>
                </a:solidFill>
                <a:latin typeface="Times New Roman" panose="02020603050405020304" pitchFamily="18" charset="0"/>
                <a:cs typeface="Times New Roman" panose="02020603050405020304" pitchFamily="18" charset="0"/>
              </a:rPr>
              <a:t>matching image.</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608396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b="1" dirty="0" smtClean="0">
                <a:solidFill>
                  <a:schemeClr val="bg1"/>
                </a:solidFill>
                <a:latin typeface="Times New Roman" panose="02020603050405020304" pitchFamily="18" charset="0"/>
                <a:cs typeface="Times New Roman" panose="02020603050405020304" pitchFamily="18" charset="0"/>
              </a:rPr>
              <a:t>III. PLAN</a:t>
            </a:r>
            <a:r>
              <a:rPr lang="en-US" sz="3200" dirty="0">
                <a:solidFill>
                  <a:schemeClr val="bg1"/>
                </a:solidFill>
                <a:latin typeface="Times New Roman" panose="02020603050405020304" pitchFamily="18" charset="0"/>
                <a:cs typeface="Times New Roman" panose="02020603050405020304" pitchFamily="18" charset="0"/>
              </a:rPr>
              <a:t/>
            </a:r>
            <a:br>
              <a:rPr lang="en-US" sz="3200" dirty="0">
                <a:solidFill>
                  <a:schemeClr val="bg1"/>
                </a:solidFill>
                <a:latin typeface="Times New Roman" panose="02020603050405020304" pitchFamily="18" charset="0"/>
                <a:cs typeface="Times New Roman" panose="02020603050405020304" pitchFamily="18" charset="0"/>
              </a:rPr>
            </a:b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795550"/>
            <a:ext cx="9905999" cy="4605250"/>
          </a:xfrm>
        </p:spPr>
        <p:txBody>
          <a:bodyPr>
            <a:normAutofit/>
          </a:bodyPr>
          <a:lstStyle/>
          <a:p>
            <a:pPr>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The plan that we will use in this capstone project is CAPTCHA to secure this project it’s a technique used by web services to differentiate between humans and bots. Most of these techniques are based on recognizing the distorted images that are often not easy to understand by the humans. We put forward a new idea of preventing automated attacks by bots, which asks users to pass through a simple two-step process of authentication. The first step involves recognizing an image from a set of images that best answers to the question associated with this step. The second step involves entering the values associated with the image selected so as to further nullify the probability of a bot attack. It helps to prevent fake registrations or sign-ups in application.</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61791774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smtClean="0">
                <a:solidFill>
                  <a:schemeClr val="bg1"/>
                </a:solidFill>
                <a:latin typeface="Times New Roman" panose="02020603050405020304" pitchFamily="18" charset="0"/>
                <a:cs typeface="Times New Roman" panose="02020603050405020304" pitchFamily="18" charset="0"/>
              </a:rPr>
              <a:t>IV. Implement</a:t>
            </a:r>
            <a:r>
              <a:rPr lang="en-US" dirty="0">
                <a:solidFill>
                  <a:schemeClr val="bg1"/>
                </a:solidFill>
                <a:latin typeface="Times New Roman" panose="02020603050405020304" pitchFamily="18" charset="0"/>
                <a:cs typeface="Times New Roman" panose="02020603050405020304" pitchFamily="18" charset="0"/>
              </a:rPr>
              <a:t/>
            </a:r>
            <a:br>
              <a:rPr lang="en-US" dirty="0">
                <a:solidFill>
                  <a:schemeClr val="bg1"/>
                </a:solidFill>
                <a:latin typeface="Times New Roman" panose="02020603050405020304" pitchFamily="18" charset="0"/>
                <a:cs typeface="Times New Roman" panose="02020603050405020304" pitchFamily="18" charset="0"/>
              </a:rPr>
            </a:br>
            <a:endParaRPr lang="en-US" dirty="0">
              <a:solidFill>
                <a:schemeClr val="bg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9458" y="1919288"/>
            <a:ext cx="2980525" cy="354171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3680" y="1141730"/>
            <a:ext cx="6492240" cy="4320540"/>
          </a:xfrm>
          <a:prstGeom prst="rect">
            <a:avLst/>
          </a:prstGeom>
        </p:spPr>
      </p:pic>
      <p:sp>
        <p:nvSpPr>
          <p:cNvPr id="6" name="Right Arrow 5"/>
          <p:cNvSpPr/>
          <p:nvPr/>
        </p:nvSpPr>
        <p:spPr>
          <a:xfrm>
            <a:off x="3886200" y="3302000"/>
            <a:ext cx="1358900" cy="5588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ight Arrow 6"/>
          <p:cNvSpPr/>
          <p:nvPr/>
        </p:nvSpPr>
        <p:spPr>
          <a:xfrm rot="5400000">
            <a:off x="8293100" y="5850414"/>
            <a:ext cx="1092200" cy="5588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16104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75199" y="204788"/>
            <a:ext cx="5709028" cy="3541712"/>
          </a:xfrm>
        </p:spPr>
      </p:pic>
      <p:cxnSp>
        <p:nvCxnSpPr>
          <p:cNvPr id="8" name="Elbow Connector 7"/>
          <p:cNvCxnSpPr/>
          <p:nvPr/>
        </p:nvCxnSpPr>
        <p:spPr>
          <a:xfrm rot="10800000" flipV="1">
            <a:off x="2755901" y="1346200"/>
            <a:ext cx="3394957" cy="1028700"/>
          </a:xfrm>
          <a:prstGeom prst="bentConnector3">
            <a:avLst>
              <a:gd name="adj1" fmla="val 100127"/>
            </a:avLst>
          </a:prstGeom>
          <a:ln>
            <a:tailEnd type="triangle"/>
          </a:ln>
        </p:spPr>
        <p:style>
          <a:lnRef idx="3">
            <a:schemeClr val="dk1"/>
          </a:lnRef>
          <a:fillRef idx="0">
            <a:schemeClr val="dk1"/>
          </a:fillRef>
          <a:effectRef idx="2">
            <a:schemeClr val="dk1"/>
          </a:effectRef>
          <a:fontRef idx="minor">
            <a:schemeClr val="tx1"/>
          </a:fontRef>
        </p:style>
      </p:cxn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081" y="2946400"/>
            <a:ext cx="6018776" cy="3594100"/>
          </a:xfrm>
          <a:prstGeom prst="rect">
            <a:avLst/>
          </a:prstGeom>
        </p:spPr>
      </p:pic>
      <p:cxnSp>
        <p:nvCxnSpPr>
          <p:cNvPr id="14" name="Elbow Connector 13"/>
          <p:cNvCxnSpPr>
            <a:stCxn id="10" idx="3"/>
          </p:cNvCxnSpPr>
          <p:nvPr/>
        </p:nvCxnSpPr>
        <p:spPr>
          <a:xfrm>
            <a:off x="6150857" y="4743450"/>
            <a:ext cx="2978856" cy="1416050"/>
          </a:xfrm>
          <a:prstGeom prst="bentConnector3">
            <a:avLst>
              <a:gd name="adj1" fmla="val 99882"/>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54452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6830" y="215900"/>
            <a:ext cx="6911340" cy="4000500"/>
          </a:xfrm>
          <a:prstGeom prst="rect">
            <a:avLst/>
          </a:prstGeom>
        </p:spPr>
      </p:pic>
      <p:cxnSp>
        <p:nvCxnSpPr>
          <p:cNvPr id="6" name="Elbow Connector 5"/>
          <p:cNvCxnSpPr/>
          <p:nvPr/>
        </p:nvCxnSpPr>
        <p:spPr>
          <a:xfrm rot="10800000" flipV="1">
            <a:off x="1955800" y="1092200"/>
            <a:ext cx="2768600" cy="1460500"/>
          </a:xfrm>
          <a:prstGeom prst="bentConnector3">
            <a:avLst>
              <a:gd name="adj1" fmla="val 100000"/>
            </a:avLst>
          </a:prstGeom>
          <a:ln>
            <a:tailEnd type="triangle"/>
          </a:ln>
        </p:spPr>
        <p:style>
          <a:lnRef idx="3">
            <a:schemeClr val="dk1"/>
          </a:lnRef>
          <a:fillRef idx="0">
            <a:schemeClr val="dk1"/>
          </a:fillRef>
          <a:effectRef idx="2">
            <a:schemeClr val="dk1"/>
          </a:effectRef>
          <a:fontRef idx="minor">
            <a:schemeClr val="tx1"/>
          </a:fontRef>
        </p:style>
      </p:cxn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697" y="3035301"/>
            <a:ext cx="5318921" cy="3632200"/>
          </a:xfrm>
          <a:prstGeom prst="rect">
            <a:avLst/>
          </a:prstGeom>
        </p:spPr>
      </p:pic>
    </p:spTree>
    <p:extLst>
      <p:ext uri="{BB962C8B-B14F-4D97-AF65-F5344CB8AC3E}">
        <p14:creationId xmlns:p14="http://schemas.microsoft.com/office/powerpoint/2010/main" val="4154383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630" y="233680"/>
            <a:ext cx="3101340" cy="6416040"/>
          </a:xfrm>
          <a:prstGeom prst="rect">
            <a:avLst/>
          </a:prstGeom>
        </p:spPr>
      </p:pic>
      <p:sp>
        <p:nvSpPr>
          <p:cNvPr id="5" name="Right Arrow 4"/>
          <p:cNvSpPr/>
          <p:nvPr/>
        </p:nvSpPr>
        <p:spPr>
          <a:xfrm>
            <a:off x="4187825" y="2819400"/>
            <a:ext cx="1993900" cy="8255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5580" y="184150"/>
            <a:ext cx="3139440" cy="6515100"/>
          </a:xfrm>
          <a:prstGeom prst="rect">
            <a:avLst/>
          </a:prstGeom>
        </p:spPr>
      </p:pic>
    </p:spTree>
    <p:extLst>
      <p:ext uri="{BB962C8B-B14F-4D97-AF65-F5344CB8AC3E}">
        <p14:creationId xmlns:p14="http://schemas.microsoft.com/office/powerpoint/2010/main" val="2555932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35143"/>
            <a:ext cx="9905998" cy="1478570"/>
          </a:xfrm>
        </p:spPr>
        <p:txBody>
          <a:bodyPr/>
          <a:lstStyle/>
          <a:p>
            <a:pPr lvl="0"/>
            <a:r>
              <a:rPr lang="en-US" b="1" dirty="0" smtClean="0">
                <a:solidFill>
                  <a:schemeClr val="bg1"/>
                </a:solidFill>
                <a:latin typeface="Times New Roman" panose="02020603050405020304" pitchFamily="18" charset="0"/>
                <a:cs typeface="Times New Roman" panose="02020603050405020304" pitchFamily="18" charset="0"/>
              </a:rPr>
              <a:t>V. RESULT</a:t>
            </a:r>
            <a:r>
              <a:rPr lang="en-US" dirty="0">
                <a:solidFill>
                  <a:schemeClr val="bg1"/>
                </a:solidFill>
                <a:latin typeface="Times New Roman" panose="02020603050405020304" pitchFamily="18" charset="0"/>
                <a:cs typeface="Times New Roman" panose="02020603050405020304" pitchFamily="18" charset="0"/>
              </a:rPr>
              <a:t/>
            </a:r>
            <a:br>
              <a:rPr lang="en-US" dirty="0">
                <a:solidFill>
                  <a:schemeClr val="bg1"/>
                </a:solidFill>
                <a:latin typeface="Times New Roman" panose="02020603050405020304" pitchFamily="18" charset="0"/>
                <a:cs typeface="Times New Roman" panose="02020603050405020304" pitchFamily="18" charset="0"/>
              </a:rPr>
            </a:b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2216236"/>
            <a:ext cx="9905999" cy="3541714"/>
          </a:xfrm>
        </p:spPr>
        <p:txBody>
          <a:bodyPr/>
          <a:lstStyle/>
          <a:p>
            <a:pPr>
              <a:buFont typeface="Wingdings" panose="05000000000000000000" pitchFamily="2" charset="2"/>
              <a:buChar char="Ø"/>
            </a:pPr>
            <a:r>
              <a:rPr lang="en-US" sz="3600" dirty="0">
                <a:solidFill>
                  <a:schemeClr val="bg1"/>
                </a:solidFill>
                <a:latin typeface="Times New Roman" panose="02020603050405020304" pitchFamily="18" charset="0"/>
                <a:cs typeface="Times New Roman" panose="02020603050405020304" pitchFamily="18" charset="0"/>
              </a:rPr>
              <a:t>This project provides the better security because some CAPTCHA images are difficult to interpret, human users are usually given the option to request a new CAPTCHA test. </a:t>
            </a:r>
          </a:p>
          <a:p>
            <a:pPr>
              <a:buFont typeface="Wingdings" panose="05000000000000000000"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3820588"/>
      </p:ext>
    </p:extLst>
  </p:cSld>
  <p:clrMapOvr>
    <a:masterClrMapping/>
  </p:clrMapOvr>
  <p:transition spd="slow">
    <p:randomBar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237</TotalTime>
  <Words>451</Words>
  <Application>Microsoft Office PowerPoint</Application>
  <PresentationFormat>Widescreen</PresentationFormat>
  <Paragraphs>14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Times New Roman</vt:lpstr>
      <vt:lpstr>Trebuchet MS</vt:lpstr>
      <vt:lpstr>Tw Cen MT</vt:lpstr>
      <vt:lpstr>Wingdings</vt:lpstr>
      <vt:lpstr>Circuit</vt:lpstr>
      <vt:lpstr>  CAPTCHA FOR ACE BARANGAY MOBILE APPS </vt:lpstr>
      <vt:lpstr>I. Description of the Project </vt:lpstr>
      <vt:lpstr>II. Applied Topic </vt:lpstr>
      <vt:lpstr>III. PLAN </vt:lpstr>
      <vt:lpstr>IV. Implement </vt:lpstr>
      <vt:lpstr>PowerPoint Presentation</vt:lpstr>
      <vt:lpstr>PowerPoint Presentation</vt:lpstr>
      <vt:lpstr>PowerPoint Presentation</vt:lpstr>
      <vt:lpstr>V. RESULT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CAPTCHA FOR ACE BARANGAY MOBILE APPS</dc:title>
  <dc:creator>user</dc:creator>
  <cp:lastModifiedBy>lenovo</cp:lastModifiedBy>
  <cp:revision>9</cp:revision>
  <dcterms:created xsi:type="dcterms:W3CDTF">2022-04-04T09:04:16Z</dcterms:created>
  <dcterms:modified xsi:type="dcterms:W3CDTF">2022-04-05T10:33:03Z</dcterms:modified>
</cp:coreProperties>
</file>