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639CBF-7481-42ED-935A-0CD46C0FE715}" v="3" dt="2025-07-29T14:36:26.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madha R" userId="551f384475ef8720" providerId="LiveId" clId="{24639CBF-7481-42ED-935A-0CD46C0FE715}"/>
    <pc:docChg chg="modSld">
      <pc:chgData name="Narmadha R" userId="551f384475ef8720" providerId="LiveId" clId="{24639CBF-7481-42ED-935A-0CD46C0FE715}" dt="2025-07-29T14:36:26.083" v="168"/>
      <pc:docMkLst>
        <pc:docMk/>
      </pc:docMkLst>
      <pc:sldChg chg="modSp mod">
        <pc:chgData name="Narmadha R" userId="551f384475ef8720" providerId="LiveId" clId="{24639CBF-7481-42ED-935A-0CD46C0FE715}" dt="2025-07-29T14:35:19.463" v="163" actId="20577"/>
        <pc:sldMkLst>
          <pc:docMk/>
          <pc:sldMk cId="3210358481" sldId="263"/>
        </pc:sldMkLst>
        <pc:spChg chg="mod">
          <ac:chgData name="Narmadha R" userId="551f384475ef8720" providerId="LiveId" clId="{24639CBF-7481-42ED-935A-0CD46C0FE715}" dt="2025-07-29T14:35:19.463" v="163" actId="20577"/>
          <ac:spMkLst>
            <pc:docMk/>
            <pc:sldMk cId="3210358481" sldId="263"/>
            <ac:spMk id="2" creationId="{E041FD9D-DF07-9C37-1E61-1D920E0EF1D4}"/>
          </ac:spMkLst>
        </pc:spChg>
      </pc:sldChg>
      <pc:sldChg chg="modSp mod">
        <pc:chgData name="Narmadha R" userId="551f384475ef8720" providerId="LiveId" clId="{24639CBF-7481-42ED-935A-0CD46C0FE715}" dt="2025-07-29T14:36:26.083" v="168"/>
        <pc:sldMkLst>
          <pc:docMk/>
          <pc:sldMk cId="3202024527" sldId="265"/>
        </pc:sldMkLst>
        <pc:spChg chg="mod">
          <ac:chgData name="Narmadha R" userId="551f384475ef8720" providerId="LiveId" clId="{24639CBF-7481-42ED-935A-0CD46C0FE715}" dt="2025-07-29T14:36:26.083" v="168"/>
          <ac:spMkLst>
            <pc:docMk/>
            <pc:sldMk cId="3202024527" sldId="265"/>
            <ac:spMk id="2" creationId="{C4FFAF3C-BA60-9181-132C-C36C403AAE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tx1">
                    <a:lumMod val="65000"/>
                    <a:lumOff val="35000"/>
                  </a:schemeClr>
                </a:solidFill>
                <a:latin typeface="Arial" panose="020B0604020202020204" pitchFamily="34" charset="0"/>
                <a:cs typeface="Arial" panose="020B0604020202020204" pitchFamily="34" charset="0"/>
              </a:rPr>
              <a:t>Predicting NSAP Scheme Eligibility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Name-Arjeeth M S</a:t>
            </a:r>
          </a:p>
          <a:p>
            <a:r>
              <a:rPr lang="en-US" sz="2000" b="1" dirty="0">
                <a:solidFill>
                  <a:schemeClr val="accent1">
                    <a:lumMod val="75000"/>
                  </a:schemeClr>
                </a:solidFill>
                <a:latin typeface="Arial"/>
                <a:cs typeface="Arial"/>
              </a:rPr>
              <a:t>College-Seshadripuram Degree College</a:t>
            </a:r>
          </a:p>
          <a:p>
            <a:r>
              <a:rPr lang="en-US" sz="2000" b="1" dirty="0">
                <a:solidFill>
                  <a:schemeClr val="accent1">
                    <a:lumMod val="75000"/>
                  </a:schemeClr>
                </a:solidFill>
                <a:latin typeface="Arial"/>
                <a:cs typeface="Arial"/>
              </a:rPr>
              <a:t>Department-BCA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8CBAD9-4E4D-B720-0231-279E1E838AAA}"/>
              </a:ext>
            </a:extLst>
          </p:cNvPr>
          <p:cNvPicPr>
            <a:picLocks noChangeAspect="1"/>
          </p:cNvPicPr>
          <p:nvPr/>
        </p:nvPicPr>
        <p:blipFill>
          <a:blip r:embed="rId2"/>
          <a:stretch>
            <a:fillRect/>
          </a:stretch>
        </p:blipFill>
        <p:spPr>
          <a:xfrm>
            <a:off x="426720" y="757237"/>
            <a:ext cx="11338560" cy="5343525"/>
          </a:xfrm>
          <a:prstGeom prst="rect">
            <a:avLst/>
          </a:prstGeom>
        </p:spPr>
      </p:pic>
    </p:spTree>
    <p:extLst>
      <p:ext uri="{BB962C8B-B14F-4D97-AF65-F5344CB8AC3E}">
        <p14:creationId xmlns:p14="http://schemas.microsoft.com/office/powerpoint/2010/main" val="1665445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proposed machine learning model provides an efficient and reliable way to predict eligibility for the NSAP scheme. By analyzing socio-economic and demographic data, the model automates the decision-making process, reducing manual errors and ensuring faster, fairer beneficiary identification. With proper deployment and explainability tools, this system can support government agencies in improving transparency and targeting the right individuals for welfare benefits.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r>
              <a:rPr lang="en-US" sz="1800" b="1" dirty="0"/>
              <a:t>Integration with Government Portals:</a:t>
            </a:r>
            <a:br>
              <a:rPr lang="en-US" sz="1800" dirty="0"/>
            </a:br>
            <a:r>
              <a:rPr lang="en-US" sz="1800" dirty="0"/>
              <a:t>Link the model with real-time government databases for automated beneficiary screening.</a:t>
            </a:r>
          </a:p>
          <a:p>
            <a:r>
              <a:rPr lang="en-US" sz="1800" b="1" dirty="0"/>
              <a:t>Model Improvement with More Data:</a:t>
            </a:r>
            <a:br>
              <a:rPr lang="en-US" sz="1800" dirty="0"/>
            </a:br>
            <a:r>
              <a:rPr lang="en-US" sz="1800" dirty="0"/>
              <a:t>Incorporate larger and more diverse datasets for higher accuracy and generalization.</a:t>
            </a:r>
          </a:p>
          <a:p>
            <a:r>
              <a:rPr lang="en-US" sz="1800" b="1" dirty="0"/>
              <a:t>Inclusion of Geospatial and Temporal Data:</a:t>
            </a:r>
            <a:br>
              <a:rPr lang="en-US" sz="1800" dirty="0"/>
            </a:br>
            <a:r>
              <a:rPr lang="en-US" sz="1800" dirty="0"/>
              <a:t>Use location-based trends and time-series analysis to improve eligibility prediction.</a:t>
            </a:r>
          </a:p>
          <a:p>
            <a:r>
              <a:rPr lang="en-US" sz="1800" b="1" dirty="0"/>
              <a:t>Mobile App Deployment:</a:t>
            </a:r>
            <a:br>
              <a:rPr lang="en-US" sz="1800" dirty="0"/>
            </a:br>
            <a:r>
              <a:rPr lang="en-US" sz="1800" dirty="0"/>
              <a:t>Develop a lightweight mobile version for use in rural and remote areas by field workers.</a:t>
            </a:r>
          </a:p>
          <a:p>
            <a:r>
              <a:rPr lang="en-US" sz="1800" b="1" dirty="0"/>
              <a:t>Real-time Feedback Loop:</a:t>
            </a:r>
            <a:br>
              <a:rPr lang="en-US" sz="1800" dirty="0"/>
            </a:br>
            <a:r>
              <a:rPr lang="en-US" sz="1800" dirty="0"/>
              <a:t>Use feedback from officials and beneficiaries to continuously refine the model.</a:t>
            </a:r>
          </a:p>
          <a:p>
            <a:r>
              <a:rPr lang="en-US" sz="1800" b="1" dirty="0"/>
              <a:t>Extension to Other Welfare Schemes:</a:t>
            </a:r>
            <a:br>
              <a:rPr lang="en-US" sz="1800" dirty="0"/>
            </a:br>
            <a:r>
              <a:rPr lang="en-US" sz="1800" dirty="0"/>
              <a:t>Adapt the model framework to predict eligibility for other government assistance programs.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a:extLst>
              <a:ext uri="{FF2B5EF4-FFF2-40B4-BE49-F238E27FC236}">
                <a16:creationId xmlns:a16="http://schemas.microsoft.com/office/drawing/2014/main" id="{86442FA6-27F9-36AA-7791-B8BBBB93EA71}"/>
              </a:ext>
            </a:extLst>
          </p:cNvPr>
          <p:cNvSpPr>
            <a:spLocks noGrp="1" noChangeArrowheads="1"/>
          </p:cNvSpPr>
          <p:nvPr>
            <p:ph idx="1"/>
          </p:nvPr>
        </p:nvSpPr>
        <p:spPr bwMode="auto">
          <a:xfrm>
            <a:off x="581192" y="2216761"/>
            <a:ext cx="11732892" cy="2843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tabLst/>
            </a:pPr>
            <a:r>
              <a:rPr kumimoji="0" lang="en-US" altLang="en-US" sz="1800" b="0" i="0" u="none" strike="noStrike" cap="none" normalizeH="0" baseline="0" dirty="0">
                <a:ln>
                  <a:noFill/>
                </a:ln>
                <a:effectLst/>
              </a:rPr>
              <a:t>Government of India, Ministry of Rural Development – National Social Assistance Programme (NSAP) Portal.</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tabLst/>
            </a:pPr>
            <a:r>
              <a:rPr kumimoji="0" lang="en-US" altLang="en-US" sz="1800" b="0" i="0" u="none" strike="noStrike" cap="none" normalizeH="0" baseline="0" dirty="0">
                <a:ln>
                  <a:noFill/>
                </a:ln>
                <a:effectLst/>
              </a:rPr>
              <a:t>Breiman, L. (2001). Random Forests. </a:t>
            </a:r>
            <a:r>
              <a:rPr kumimoji="0" lang="en-US" altLang="en-US" sz="1800" b="0" i="1" u="none" strike="noStrike" cap="none" normalizeH="0" baseline="0" dirty="0">
                <a:ln>
                  <a:noFill/>
                </a:ln>
                <a:effectLst/>
              </a:rPr>
              <a:t>Machine Learning Journal</a:t>
            </a:r>
            <a:r>
              <a:rPr kumimoji="0" lang="en-US" altLang="en-US" sz="1800" b="0" i="1" u="none" strike="noStrike" cap="none" normalizeH="0" baseline="0" dirty="0">
                <a:ln>
                  <a:noFill/>
                </a:ln>
                <a:effectLst/>
                <a:latin typeface="Arial" panose="020B0604020202020204" pitchFamily="34" charset="0"/>
              </a:rPr>
              <a:t>.</a:t>
            </a:r>
            <a:endParaRPr kumimoji="0" lang="en-US" altLang="en-US" sz="1800" b="0" i="0" u="none" strike="noStrike" cap="none" normalizeH="0" baseline="0" dirty="0">
              <a:ln>
                <a:noFill/>
              </a:ln>
              <a:effectLst/>
              <a:latin typeface="Arial" panose="020B0604020202020204" pitchFamily="34" charset="0"/>
            </a:endParaRPr>
          </a:p>
          <a:p>
            <a:pPr>
              <a:lnSpc>
                <a:spcPct val="150000"/>
              </a:lnSpc>
            </a:pPr>
            <a:r>
              <a:rPr lang="en-US" sz="1800" dirty="0"/>
              <a:t>Ribeiro, M. T., Singh, S., &amp; Guestrin, C. (2016). "Why Should I Trust You?": Explaining the Predictions of Any Classifier.</a:t>
            </a:r>
          </a:p>
          <a:p>
            <a:pPr>
              <a:lnSpc>
                <a:spcPct val="150000"/>
              </a:lnSpc>
            </a:pPr>
            <a:r>
              <a:rPr lang="en-US" sz="1800" dirty="0"/>
              <a:t>UCI Machine Learning Repository – Public Datasets for Machine Learning Research.</a:t>
            </a:r>
          </a:p>
          <a:p>
            <a:pPr>
              <a:lnSpc>
                <a:spcPct val="150000"/>
              </a:lnSpc>
            </a:pPr>
            <a:r>
              <a:rPr lang="en-US" sz="1800" dirty="0"/>
              <a:t>Articles and tutorials from </a:t>
            </a:r>
            <a:r>
              <a:rPr lang="en-US" sz="1800" i="1" dirty="0"/>
              <a:t>Towards Data Science</a:t>
            </a:r>
            <a:r>
              <a:rPr lang="en-US" sz="1800" dirty="0"/>
              <a:t> and </a:t>
            </a:r>
            <a:r>
              <a:rPr lang="en-US" sz="1800" i="1" dirty="0"/>
              <a:t>Medium</a:t>
            </a:r>
            <a:r>
              <a:rPr lang="en-US" sz="1800" dirty="0"/>
              <a:t> on ML algorithms and model evaluation.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2DFDAD64-B1CF-47D6-9916-21829913C768}"/>
              </a:ext>
            </a:extLst>
          </p:cNvPr>
          <p:cNvPicPr>
            <a:picLocks noGrp="1" noChangeAspect="1"/>
          </p:cNvPicPr>
          <p:nvPr>
            <p:ph idx="1"/>
          </p:nvPr>
        </p:nvPicPr>
        <p:blipFill>
          <a:blip r:embed="rId2"/>
          <a:stretch>
            <a:fillRect/>
          </a:stretch>
        </p:blipFill>
        <p:spPr>
          <a:xfrm>
            <a:off x="2983499" y="1301750"/>
            <a:ext cx="6225002"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F826D69-1E38-DC8D-E261-299EBA621462}"/>
              </a:ext>
            </a:extLst>
          </p:cNvPr>
          <p:cNvPicPr>
            <a:picLocks noGrp="1" noChangeAspect="1"/>
          </p:cNvPicPr>
          <p:nvPr>
            <p:ph idx="1"/>
          </p:nvPr>
        </p:nvPicPr>
        <p:blipFill>
          <a:blip r:embed="rId2"/>
          <a:stretch>
            <a:fillRect/>
          </a:stretch>
        </p:blipFill>
        <p:spPr>
          <a:xfrm>
            <a:off x="2970610" y="1301750"/>
            <a:ext cx="6250779"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272DA21-BAB9-6BA6-1EB7-5878F8D6E3F7}"/>
              </a:ext>
            </a:extLst>
          </p:cNvPr>
          <p:cNvPicPr>
            <a:picLocks noGrp="1" noChangeAspect="1"/>
          </p:cNvPicPr>
          <p:nvPr>
            <p:ph idx="1"/>
          </p:nvPr>
        </p:nvPicPr>
        <p:blipFill>
          <a:blip r:embed="rId2"/>
          <a:stretch>
            <a:fillRect/>
          </a:stretch>
        </p:blipFill>
        <p:spPr>
          <a:xfrm>
            <a:off x="2824162" y="1590675"/>
            <a:ext cx="6543675" cy="409575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2400" dirty="0"/>
              <a:t>The </a:t>
            </a:r>
            <a:r>
              <a:rPr lang="en-US" sz="2400" b="1" dirty="0"/>
              <a:t>National Social Assistance Programme (NSAP)</a:t>
            </a:r>
            <a:r>
              <a:rPr lang="en-US" sz="2400" dirty="0"/>
              <a:t> is a welfare scheme by the Government of India that provides financial support to elderly, widows, and disabled individuals from below poverty line (BPL) families. However, identifying eligible beneficiaries manually is time-consuming, error-prone, and often lacks transparency.</a:t>
            </a:r>
          </a:p>
          <a:p>
            <a:r>
              <a:rPr lang="en-US" sz="2400" dirty="0"/>
              <a:t>The goal of this project is to develop a </a:t>
            </a:r>
            <a:r>
              <a:rPr lang="en-US" sz="2400" b="1" dirty="0"/>
              <a:t>machine learning-based predictive model</a:t>
            </a:r>
            <a:r>
              <a:rPr lang="en-US" sz="2400" dirty="0"/>
              <a:t> that can accurately determine the eligibility of individuals for the NSAP scheme based on socio-economic and demographic features. This automated system aims to assist government agencies in efficient and fair distribution of benefits by minimizing human bias and speeding up the eligibility verification process.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a:lnSpc>
                <a:spcPct val="100000"/>
              </a:lnSpc>
            </a:pPr>
            <a:r>
              <a:rPr lang="en-US" sz="1300" dirty="0"/>
              <a:t>To address the inefficiencies in manually determining eligibility for the NSAP scheme, we propose building a </a:t>
            </a:r>
            <a:r>
              <a:rPr lang="en-US" sz="1300" b="1" dirty="0"/>
              <a:t>machine learning-based classification model</a:t>
            </a:r>
            <a:r>
              <a:rPr lang="en-US" sz="1300" dirty="0"/>
              <a:t> that can predict whether an individual is eligible or not based on relevant input features. The proposed solution involves the following steps:</a:t>
            </a:r>
          </a:p>
          <a:p>
            <a:pPr>
              <a:lnSpc>
                <a:spcPct val="100000"/>
              </a:lnSpc>
            </a:pPr>
            <a:r>
              <a:rPr lang="en-US" sz="1300" b="1" dirty="0"/>
              <a:t>Data Collection</a:t>
            </a:r>
            <a:br>
              <a:rPr lang="en-US" sz="1300" dirty="0"/>
            </a:br>
            <a:r>
              <a:rPr lang="en-US" sz="1300" dirty="0"/>
              <a:t>Gather a dataset containing socio-economic, demographic, and health-related attributes </a:t>
            </a:r>
          </a:p>
          <a:p>
            <a:pPr>
              <a:lnSpc>
                <a:spcPct val="100000"/>
              </a:lnSpc>
            </a:pPr>
            <a:r>
              <a:rPr lang="en-US" sz="1300" b="1" dirty="0"/>
              <a:t>Data Preprocessing</a:t>
            </a:r>
            <a:endParaRPr lang="en-US" sz="1300" dirty="0"/>
          </a:p>
          <a:p>
            <a:pPr lvl="1"/>
            <a:r>
              <a:rPr lang="en-US" sz="1300" dirty="0"/>
              <a:t>Handle missing values</a:t>
            </a:r>
          </a:p>
          <a:p>
            <a:pPr lvl="1"/>
            <a:r>
              <a:rPr lang="en-US" sz="1300" dirty="0"/>
              <a:t>Encode categorical variables</a:t>
            </a:r>
          </a:p>
          <a:p>
            <a:pPr lvl="1"/>
            <a:r>
              <a:rPr lang="en-US" sz="1300" dirty="0"/>
              <a:t>Normalize or standardize numerical features</a:t>
            </a:r>
          </a:p>
          <a:p>
            <a:pPr lvl="1"/>
            <a:r>
              <a:rPr lang="en-US" sz="1300" dirty="0"/>
              <a:t>Split data into training and testing sets</a:t>
            </a:r>
          </a:p>
          <a:p>
            <a:pPr>
              <a:lnSpc>
                <a:spcPct val="100000"/>
              </a:lnSpc>
            </a:pPr>
            <a:r>
              <a:rPr lang="en-US" sz="1300" b="1" dirty="0"/>
              <a:t>Model Selection &amp; Training</a:t>
            </a:r>
            <a:br>
              <a:rPr lang="en-US" sz="1300" dirty="0"/>
            </a:br>
            <a:r>
              <a:rPr lang="en-US" sz="1300" dirty="0"/>
              <a:t>Train multiple classification models (e.g., Logistic Regression, Decision Tree, Random Forest, Support Vector Machine) on the training dataset and compare their performance using metrics like accuracy, precision, recall, and F1-score.</a:t>
            </a:r>
          </a:p>
          <a:p>
            <a:pPr>
              <a:lnSpc>
                <a:spcPct val="100000"/>
              </a:lnSpc>
            </a:pPr>
            <a:r>
              <a:rPr lang="en-US" sz="1300" b="1" dirty="0"/>
              <a:t>Model Evaluation &amp; Optimization</a:t>
            </a:r>
            <a:endParaRPr lang="en-US" sz="1300" dirty="0"/>
          </a:p>
          <a:p>
            <a:pPr lvl="1"/>
            <a:r>
              <a:rPr lang="en-US" sz="1300" dirty="0"/>
              <a:t>Use techniques like cross-validation to ensure robustness</a:t>
            </a:r>
          </a:p>
          <a:p>
            <a:pPr lvl="1"/>
            <a:r>
              <a:rPr lang="en-US" sz="1300" dirty="0"/>
              <a:t>Fine-tune hyperparameters for optimal performance</a:t>
            </a:r>
          </a:p>
          <a:p>
            <a:pPr>
              <a:lnSpc>
                <a:spcPct val="100000"/>
              </a:lnSpc>
            </a:pPr>
            <a:r>
              <a:rPr lang="en-US" sz="1300" b="1" dirty="0"/>
              <a:t>Deployment</a:t>
            </a:r>
            <a:br>
              <a:rPr lang="en-US" sz="1300" dirty="0"/>
            </a:br>
            <a:r>
              <a:rPr lang="en-US" sz="1300" dirty="0"/>
              <a:t>Develop a simple user interface (web or desktop) where officials can input an individual’s data and get real-time eligibility predictions from the model.</a:t>
            </a:r>
          </a:p>
          <a:p>
            <a:pPr>
              <a:lnSpc>
                <a:spcPct val="100000"/>
              </a:lnSpc>
            </a:pPr>
            <a:r>
              <a:rPr lang="en-US" sz="1300" b="1" dirty="0"/>
              <a:t>Interpretability &amp; Transparency</a:t>
            </a:r>
            <a:br>
              <a:rPr lang="en-US" sz="1300" dirty="0"/>
            </a:br>
            <a:r>
              <a:rPr lang="en-US" sz="1300" dirty="0"/>
              <a:t>Use explainable AI techniques (like SHAP or LIME) to help users understand the reasons behind the model’s decisions, ensuring transparency in eligibility prediction.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800" dirty="0">
                <a:cs typeface="Arial" panose="020B0604020202020204" pitchFamily="34" charset="0"/>
              </a:rPr>
              <a:t>System requirements:</a:t>
            </a:r>
          </a:p>
          <a:p>
            <a:pPr marL="0" indent="0">
              <a:buNone/>
            </a:pPr>
            <a:r>
              <a:rPr lang="en-US" sz="2800" dirty="0">
                <a:cs typeface="Arial" panose="020B0604020202020204" pitchFamily="34" charset="0"/>
              </a:rPr>
              <a:t>        IBM Cloud</a:t>
            </a:r>
          </a:p>
          <a:p>
            <a:pPr marL="0" indent="0">
              <a:buNone/>
            </a:pPr>
            <a:r>
              <a:rPr lang="en-US" sz="2800" dirty="0">
                <a:cs typeface="Arial" panose="020B0604020202020204" pitchFamily="34" charset="0"/>
              </a:rPr>
              <a:t>        IBM Watson studio for model development and deployment</a:t>
            </a:r>
          </a:p>
          <a:p>
            <a:pPr marL="0" indent="0">
              <a:buNone/>
            </a:pPr>
            <a:r>
              <a:rPr lang="en-US" sz="2800" dirty="0">
                <a:cs typeface="Arial" panose="020B0604020202020204" pitchFamily="34" charset="0"/>
              </a:rPr>
              <a:t>        IBM cloud object storage for dataset handling</a:t>
            </a:r>
          </a:p>
          <a:p>
            <a:pPr marL="0" indent="0">
              <a:buNone/>
            </a:pPr>
            <a:endParaRPr lang="en-US" sz="2800" dirty="0">
              <a:cs typeface="Arial" panose="020B0604020202020204" pitchFamily="34" charset="0"/>
            </a:endParaRPr>
          </a:p>
          <a:p>
            <a:pPr marL="0" indent="0">
              <a:buNone/>
            </a:pPr>
            <a:endParaRPr lang="en-US" sz="2800" dirty="0">
              <a:cs typeface="Arial" panose="020B0604020202020204" pitchFamily="34" charset="0"/>
            </a:endParaRPr>
          </a:p>
          <a:p>
            <a:pPr marL="0" indent="0">
              <a:buNone/>
            </a:pPr>
            <a:endParaRPr lang="en-US" sz="2800" dirty="0">
              <a:cs typeface="Arial" panose="020B0604020202020204" pitchFamily="34"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25000" lnSpcReduction="20000"/>
          </a:bodyPr>
          <a:lstStyle/>
          <a:p>
            <a:pPr marL="0" indent="0">
              <a:buNone/>
            </a:pPr>
            <a:endParaRPr lang="en-IN" dirty="0">
              <a:ea typeface="+mn-lt"/>
              <a:cs typeface="+mn-lt"/>
            </a:endParaRPr>
          </a:p>
          <a:p>
            <a:pPr marL="0" indent="0">
              <a:buNone/>
            </a:pPr>
            <a:endParaRPr lang="en-IN" dirty="0">
              <a:ea typeface="+mn-lt"/>
              <a:cs typeface="+mn-lt"/>
            </a:endParaRPr>
          </a:p>
          <a:p>
            <a:pPr marL="0" indent="0">
              <a:buNone/>
            </a:pPr>
            <a:endParaRPr lang="en-IN" dirty="0">
              <a:ea typeface="+mn-lt"/>
              <a:cs typeface="+mn-lt"/>
            </a:endParaRPr>
          </a:p>
          <a:p>
            <a:pPr marL="0" indent="0">
              <a:buNone/>
            </a:pPr>
            <a:endParaRPr lang="en-IN" dirty="0">
              <a:ea typeface="+mn-lt"/>
              <a:cs typeface="+mn-lt"/>
            </a:endParaRPr>
          </a:p>
          <a:p>
            <a:pPr marL="0" indent="0">
              <a:buNone/>
            </a:pPr>
            <a:endParaRPr lang="en-IN" dirty="0">
              <a:ea typeface="+mn-lt"/>
              <a:cs typeface="+mn-lt"/>
            </a:endParaRPr>
          </a:p>
          <a:p>
            <a:pPr defTabSz="914400" eaLnBrk="0" fontAlgn="base" hangingPunct="0">
              <a:lnSpc>
                <a:spcPct val="170000"/>
              </a:lnSpc>
              <a:spcBef>
                <a:spcPct val="0"/>
              </a:spcBef>
              <a:spcAft>
                <a:spcPct val="0"/>
              </a:spcAft>
              <a:buClr>
                <a:srgbClr val="00B0F0"/>
              </a:buClr>
              <a:buSzTx/>
            </a:pPr>
            <a:r>
              <a:rPr lang="en-US" altLang="en-US" sz="7200" b="1" dirty="0"/>
              <a:t>Training Phase:</a:t>
            </a:r>
            <a:endParaRPr lang="en-US" altLang="en-US" sz="7200" dirty="0"/>
          </a:p>
          <a:p>
            <a:pPr marL="457200" lvl="1" indent="0" defTabSz="914400" eaLnBrk="0" fontAlgn="base" hangingPunct="0">
              <a:lnSpc>
                <a:spcPct val="170000"/>
              </a:lnSpc>
              <a:spcBef>
                <a:spcPct val="0"/>
              </a:spcBef>
              <a:spcAft>
                <a:spcPct val="0"/>
              </a:spcAft>
              <a:buClrTx/>
              <a:buSzTx/>
              <a:buFontTx/>
              <a:buChar char="•"/>
            </a:pPr>
            <a:r>
              <a:rPr lang="en-US" altLang="en-US" sz="7200" dirty="0"/>
              <a:t>The dataset is split into several random subsets.</a:t>
            </a:r>
          </a:p>
          <a:p>
            <a:pPr marL="457200" lvl="1" indent="0" defTabSz="914400" eaLnBrk="0" fontAlgn="base" hangingPunct="0">
              <a:lnSpc>
                <a:spcPct val="170000"/>
              </a:lnSpc>
              <a:spcBef>
                <a:spcPct val="0"/>
              </a:spcBef>
              <a:spcAft>
                <a:spcPct val="0"/>
              </a:spcAft>
              <a:buClrTx/>
              <a:buSzTx/>
              <a:buFontTx/>
              <a:buChar char="•"/>
            </a:pPr>
            <a:r>
              <a:rPr lang="en-US" altLang="en-US" sz="7200" dirty="0"/>
              <a:t>Multiple decision trees are trained on different subsets of data and features.</a:t>
            </a:r>
          </a:p>
          <a:p>
            <a:pPr marL="457200" lvl="1" indent="0" defTabSz="914400" eaLnBrk="0" fontAlgn="base" hangingPunct="0">
              <a:lnSpc>
                <a:spcPct val="170000"/>
              </a:lnSpc>
              <a:spcBef>
                <a:spcPct val="0"/>
              </a:spcBef>
              <a:spcAft>
                <a:spcPct val="0"/>
              </a:spcAft>
              <a:buClrTx/>
              <a:buSzTx/>
              <a:buFontTx/>
              <a:buChar char="•"/>
            </a:pPr>
            <a:r>
              <a:rPr lang="en-US" altLang="en-US" sz="7200" dirty="0"/>
              <a:t>Each tree independently predicts eligibility (Yes/No).</a:t>
            </a:r>
          </a:p>
          <a:p>
            <a:pPr defTabSz="914400" eaLnBrk="0" fontAlgn="base" hangingPunct="0">
              <a:lnSpc>
                <a:spcPct val="170000"/>
              </a:lnSpc>
              <a:spcBef>
                <a:spcPct val="0"/>
              </a:spcBef>
              <a:spcAft>
                <a:spcPct val="0"/>
              </a:spcAft>
              <a:buClr>
                <a:srgbClr val="00B0F0"/>
              </a:buClr>
              <a:buSzTx/>
              <a:buFont typeface="Wingdings" panose="05000000000000000000" pitchFamily="2" charset="2"/>
              <a:buChar char="§"/>
            </a:pPr>
            <a:r>
              <a:rPr lang="en-US" altLang="en-US" sz="7200" b="1" dirty="0"/>
              <a:t>Prediction Phase:</a:t>
            </a:r>
            <a:endParaRPr lang="en-US" altLang="en-US" sz="7200" dirty="0"/>
          </a:p>
          <a:p>
            <a:pPr marL="457200" lvl="1" indent="0" defTabSz="914400" eaLnBrk="0" fontAlgn="base" hangingPunct="0">
              <a:lnSpc>
                <a:spcPct val="170000"/>
              </a:lnSpc>
              <a:spcBef>
                <a:spcPct val="0"/>
              </a:spcBef>
              <a:spcAft>
                <a:spcPct val="0"/>
              </a:spcAft>
              <a:buClrTx/>
              <a:buSzTx/>
              <a:buFontTx/>
              <a:buChar char="•"/>
            </a:pPr>
            <a:r>
              <a:rPr lang="en-US" altLang="en-US" sz="7200" dirty="0"/>
              <a:t>For a new individual's data, each tree makes a prediction.</a:t>
            </a:r>
          </a:p>
          <a:p>
            <a:pPr marL="457200" lvl="1" indent="0" defTabSz="914400" eaLnBrk="0" fontAlgn="base" hangingPunct="0">
              <a:lnSpc>
                <a:spcPct val="170000"/>
              </a:lnSpc>
              <a:spcBef>
                <a:spcPct val="0"/>
              </a:spcBef>
              <a:spcAft>
                <a:spcPct val="0"/>
              </a:spcAft>
              <a:buClrTx/>
              <a:buSzTx/>
              <a:buFontTx/>
              <a:buChar char="•"/>
            </a:pPr>
            <a:r>
              <a:rPr lang="en-US" altLang="en-US" sz="7200" dirty="0"/>
              <a:t>The final output is decided by majority voting among all the trees.</a:t>
            </a:r>
          </a:p>
          <a:p>
            <a:pPr defTabSz="914400" eaLnBrk="0" fontAlgn="base" hangingPunct="0">
              <a:lnSpc>
                <a:spcPct val="170000"/>
              </a:lnSpc>
              <a:spcBef>
                <a:spcPct val="0"/>
              </a:spcBef>
              <a:spcAft>
                <a:spcPct val="0"/>
              </a:spcAft>
              <a:buClr>
                <a:srgbClr val="00B0F0"/>
              </a:buClr>
              <a:buSzTx/>
              <a:buFont typeface="Wingdings" panose="05000000000000000000" pitchFamily="2" charset="2"/>
              <a:buChar char="§"/>
            </a:pPr>
            <a:r>
              <a:rPr lang="en-US" altLang="en-US" sz="7200" b="1" dirty="0"/>
              <a:t>Evaluation:</a:t>
            </a:r>
            <a:endParaRPr lang="en-US" altLang="en-US" sz="7200" dirty="0"/>
          </a:p>
          <a:p>
            <a:pPr marL="457200" lvl="1" indent="0" defTabSz="914400" eaLnBrk="0" fontAlgn="base" hangingPunct="0">
              <a:lnSpc>
                <a:spcPct val="170000"/>
              </a:lnSpc>
              <a:spcBef>
                <a:spcPct val="0"/>
              </a:spcBef>
              <a:spcAft>
                <a:spcPct val="0"/>
              </a:spcAft>
              <a:buClrTx/>
              <a:buSzTx/>
              <a:buFontTx/>
              <a:buChar char="•"/>
            </a:pPr>
            <a:r>
              <a:rPr lang="en-US" altLang="en-US" sz="7200" dirty="0"/>
              <a:t>Accuracy, precision, recall, and F1-score are used to evaluate model performance.</a:t>
            </a:r>
          </a:p>
          <a:p>
            <a:pPr marL="457200" lvl="1" indent="0" defTabSz="914400" eaLnBrk="0" fontAlgn="base" hangingPunct="0">
              <a:lnSpc>
                <a:spcPct val="170000"/>
              </a:lnSpc>
              <a:spcBef>
                <a:spcPct val="0"/>
              </a:spcBef>
              <a:spcAft>
                <a:spcPct val="0"/>
              </a:spcAft>
              <a:buClrTx/>
              <a:buSzTx/>
              <a:buFontTx/>
              <a:buChar char="•"/>
            </a:pPr>
            <a:r>
              <a:rPr lang="en-US" altLang="en-US" sz="7200" dirty="0"/>
              <a:t>Cross-validation and hyperparameter tuning improve model robustness</a:t>
            </a:r>
            <a:r>
              <a:rPr lang="en-US" altLang="en-US" sz="7200" dirty="0">
                <a:solidFill>
                  <a:schemeClr val="tx1">
                    <a:lumMod val="65000"/>
                    <a:lumOff val="35000"/>
                  </a:schemeClr>
                </a:solidFill>
              </a:rPr>
              <a:t>.</a:t>
            </a:r>
          </a:p>
          <a:p>
            <a:endParaRPr lang="en-IN" sz="3300" dirty="0">
              <a:solidFill>
                <a:schemeClr val="tx1">
                  <a:lumMod val="65000"/>
                  <a:lumOff val="35000"/>
                </a:schemeClr>
              </a:solidFill>
              <a:ea typeface="+mn-lt"/>
              <a:cs typeface="+mn-lt"/>
            </a:endParaRPr>
          </a:p>
          <a:p>
            <a:r>
              <a:rPr lang="en-IN" sz="3300" dirty="0">
                <a:solidFill>
                  <a:schemeClr val="tx1">
                    <a:lumMod val="65000"/>
                    <a:lumOff val="35000"/>
                  </a:schemeClr>
                </a:solidFill>
                <a:ea typeface="+mn-lt"/>
                <a:cs typeface="+mn-lt"/>
              </a:rPr>
              <a:t>.</a:t>
            </a:r>
          </a:p>
          <a:p>
            <a:endParaRPr lang="en-IN" sz="3300" dirty="0">
              <a:ea typeface="+mn-lt"/>
              <a:cs typeface="+mn-lt"/>
            </a:endParaRPr>
          </a:p>
          <a:p>
            <a:endParaRPr lang="en-IN" sz="3300" dirty="0">
              <a:ea typeface="+mn-lt"/>
              <a:cs typeface="+mn-lt"/>
            </a:endParaRPr>
          </a:p>
          <a:p>
            <a:endParaRPr lang="en-IN" sz="3300" dirty="0"/>
          </a:p>
          <a:p>
            <a:pPr marL="305435" indent="-305435"/>
            <a:endParaRPr lang="en-IN" dirty="0"/>
          </a:p>
        </p:txBody>
      </p:sp>
      <p:sp>
        <p:nvSpPr>
          <p:cNvPr id="13" name="Rectangle 10">
            <a:extLst>
              <a:ext uri="{FF2B5EF4-FFF2-40B4-BE49-F238E27FC236}">
                <a16:creationId xmlns:a16="http://schemas.microsoft.com/office/drawing/2014/main" id="{3C37CF17-16EE-2B24-F593-FB809F7537F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9C04173D-37DA-2359-F0FB-8D599FCDCC46}"/>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2">
            <a:extLst>
              <a:ext uri="{FF2B5EF4-FFF2-40B4-BE49-F238E27FC236}">
                <a16:creationId xmlns:a16="http://schemas.microsoft.com/office/drawing/2014/main" id="{15E36127-D9CF-0BCF-FBDF-A8A6318261E7}"/>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E33AF6F-41BC-F3D8-35A2-436C72F74F52}"/>
              </a:ext>
            </a:extLst>
          </p:cNvPr>
          <p:cNvPicPr>
            <a:picLocks noGrp="1" noChangeAspect="1"/>
          </p:cNvPicPr>
          <p:nvPr>
            <p:ph idx="1"/>
          </p:nvPr>
        </p:nvPicPr>
        <p:blipFill>
          <a:blip r:embed="rId2"/>
          <a:stretch>
            <a:fillRect/>
          </a:stretch>
        </p:blipFill>
        <p:spPr>
          <a:xfrm>
            <a:off x="639139" y="1301750"/>
            <a:ext cx="10913721"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17AD6C4-8F7F-7C26-7BFD-89959881B747}"/>
              </a:ext>
            </a:extLst>
          </p:cNvPr>
          <p:cNvPicPr>
            <a:picLocks noChangeAspect="1"/>
          </p:cNvPicPr>
          <p:nvPr/>
        </p:nvPicPr>
        <p:blipFill>
          <a:blip r:embed="rId2"/>
          <a:stretch>
            <a:fillRect/>
          </a:stretch>
        </p:blipFill>
        <p:spPr>
          <a:xfrm>
            <a:off x="447040" y="809625"/>
            <a:ext cx="11297920" cy="5238750"/>
          </a:xfrm>
          <a:prstGeom prst="rect">
            <a:avLst/>
          </a:prstGeom>
        </p:spPr>
      </p:pic>
    </p:spTree>
    <p:extLst>
      <p:ext uri="{BB962C8B-B14F-4D97-AF65-F5344CB8AC3E}">
        <p14:creationId xmlns:p14="http://schemas.microsoft.com/office/powerpoint/2010/main" val="2970982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34AC04-35F7-632A-3837-EC9CADADD111}"/>
              </a:ext>
            </a:extLst>
          </p:cNvPr>
          <p:cNvPicPr>
            <a:picLocks noChangeAspect="1"/>
          </p:cNvPicPr>
          <p:nvPr/>
        </p:nvPicPr>
        <p:blipFill>
          <a:blip r:embed="rId2"/>
          <a:stretch>
            <a:fillRect/>
          </a:stretch>
        </p:blipFill>
        <p:spPr>
          <a:xfrm>
            <a:off x="477521" y="833437"/>
            <a:ext cx="11236960" cy="5191125"/>
          </a:xfrm>
          <a:prstGeom prst="rect">
            <a:avLst/>
          </a:prstGeom>
        </p:spPr>
      </p:pic>
    </p:spTree>
    <p:extLst>
      <p:ext uri="{BB962C8B-B14F-4D97-AF65-F5344CB8AC3E}">
        <p14:creationId xmlns:p14="http://schemas.microsoft.com/office/powerpoint/2010/main" val="23810650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762</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Predicting NSAP Scheme Eligibility Using Machine Learning</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Narmadha R</cp:lastModifiedBy>
  <cp:revision>25</cp:revision>
  <dcterms:created xsi:type="dcterms:W3CDTF">2021-05-26T16:50:10Z</dcterms:created>
  <dcterms:modified xsi:type="dcterms:W3CDTF">2025-07-29T14:36:32Z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