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6" r:id="rId5"/>
    <p:sldId id="272" r:id="rId6"/>
    <p:sldId id="267" r:id="rId7"/>
    <p:sldId id="274" r:id="rId8"/>
    <p:sldId id="273" r:id="rId9"/>
    <p:sldId id="259" r:id="rId10"/>
    <p:sldId id="260" r:id="rId11"/>
    <p:sldId id="261" r:id="rId12"/>
    <p:sldId id="262"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82" d="100"/>
          <a:sy n="82" d="100"/>
        </p:scale>
        <p:origin x="629"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10/14/2024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10/14/2024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4400" y="633721"/>
            <a:ext cx="7315200" cy="555578"/>
          </a:xfrm>
        </p:spPr>
        <p:txBody>
          <a:bodyPr/>
          <a:lstStyle/>
          <a:p>
            <a:pPr algn="ctr"/>
            <a:endParaRPr lang="en-IN" sz="2800" dirty="0">
              <a:latin typeface="Aharoni" panose="02010803020104030203" pitchFamily="2" charset="-79"/>
              <a:cs typeface="Aharoni" panose="02010803020104030203" pitchFamily="2" charset="-79"/>
            </a:endParaRPr>
          </a:p>
        </p:txBody>
      </p:sp>
      <p:sp>
        <p:nvSpPr>
          <p:cNvPr id="4" name="Slide Number Placeholder 3"/>
          <p:cNvSpPr>
            <a:spLocks noGrp="1"/>
          </p:cNvSpPr>
          <p:nvPr>
            <p:ph type="sldNum" sz="quarter" idx="5"/>
          </p:nvPr>
        </p:nvSpPr>
        <p:spPr>
          <a:xfrm>
            <a:off x="-108031" y="6513910"/>
            <a:ext cx="9249915" cy="344090"/>
          </a:xfrm>
        </p:spPr>
        <p:txBody>
          <a:bodyPr/>
          <a:lstStyle/>
          <a:p>
            <a:pPr algn="ctr"/>
            <a:fld id="{C50D8946-2985-4CBD-82B9-CBBB31BD1E4C}" type="slidenum">
              <a:rPr lang="en-IN" smtClean="0"/>
              <a:pPr algn="ctr"/>
              <a:t>1</a:t>
            </a:fld>
            <a:endParaRPr lang="en-IN"/>
          </a:p>
        </p:txBody>
      </p:sp>
      <p:pic>
        <p:nvPicPr>
          <p:cNvPr id="6" name="Picture 5">
            <a:extLst>
              <a:ext uri="{FF2B5EF4-FFF2-40B4-BE49-F238E27FC236}">
                <a16:creationId xmlns:a16="http://schemas.microsoft.com/office/drawing/2014/main" id="{A8CF7548-793D-D47B-7945-550C7A54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664" y="2414683"/>
            <a:ext cx="2030525" cy="1142171"/>
          </a:xfrm>
          <a:prstGeom prst="rect">
            <a:avLst/>
          </a:prstGeom>
        </p:spPr>
      </p:pic>
      <p:cxnSp>
        <p:nvCxnSpPr>
          <p:cNvPr id="18" name="Straight Connector 17">
            <a:extLst>
              <a:ext uri="{FF2B5EF4-FFF2-40B4-BE49-F238E27FC236}">
                <a16:creationId xmlns:a16="http://schemas.microsoft.com/office/drawing/2014/main" id="{66B66095-89F6-B4B1-7711-D018EB5AB08E}"/>
              </a:ext>
            </a:extLst>
          </p:cNvPr>
          <p:cNvCxnSpPr>
            <a:cxnSpLocks/>
          </p:cNvCxnSpPr>
          <p:nvPr/>
        </p:nvCxnSpPr>
        <p:spPr>
          <a:xfrm>
            <a:off x="401255" y="168493"/>
            <a:ext cx="0" cy="6521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483972-86FF-F204-2708-41666E952879}"/>
              </a:ext>
            </a:extLst>
          </p:cNvPr>
          <p:cNvCxnSpPr>
            <a:cxnSpLocks/>
          </p:cNvCxnSpPr>
          <p:nvPr/>
        </p:nvCxnSpPr>
        <p:spPr>
          <a:xfrm>
            <a:off x="8799331" y="168493"/>
            <a:ext cx="0" cy="6521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E1F9AEC-46BE-4FA1-40F1-3E3654672987}"/>
              </a:ext>
            </a:extLst>
          </p:cNvPr>
          <p:cNvCxnSpPr>
            <a:cxnSpLocks/>
          </p:cNvCxnSpPr>
          <p:nvPr/>
        </p:nvCxnSpPr>
        <p:spPr>
          <a:xfrm>
            <a:off x="401255" y="168492"/>
            <a:ext cx="83980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F8DDA06-4CE7-C99B-967B-581BB2D1C72F}"/>
              </a:ext>
            </a:extLst>
          </p:cNvPr>
          <p:cNvCxnSpPr>
            <a:cxnSpLocks/>
          </p:cNvCxnSpPr>
          <p:nvPr/>
        </p:nvCxnSpPr>
        <p:spPr>
          <a:xfrm>
            <a:off x="401255" y="6682273"/>
            <a:ext cx="83980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E2636CE-8C98-EE01-00AA-57ED663CD72C}"/>
              </a:ext>
            </a:extLst>
          </p:cNvPr>
          <p:cNvSpPr txBox="1"/>
          <p:nvPr/>
        </p:nvSpPr>
        <p:spPr>
          <a:xfrm>
            <a:off x="2240348" y="3868413"/>
            <a:ext cx="4488397" cy="400110"/>
          </a:xfrm>
          <a:prstGeom prst="rect">
            <a:avLst/>
          </a:prstGeom>
          <a:noFill/>
        </p:spPr>
        <p:txBody>
          <a:bodyPr wrap="square" rtlCol="0">
            <a:spAutoFit/>
          </a:bodyPr>
          <a:lstStyle/>
          <a:p>
            <a:pPr algn="ctr"/>
            <a:r>
              <a:rPr lang="en-US" sz="2000" dirty="0">
                <a:latin typeface="Aharoni" panose="02010803020104030203" pitchFamily="2" charset="-79"/>
                <a:cs typeface="Aharoni" panose="02010803020104030203" pitchFamily="2" charset="-79"/>
              </a:rPr>
              <a:t>EC</a:t>
            </a:r>
            <a:r>
              <a:rPr lang="en-US" dirty="0"/>
              <a:t> </a:t>
            </a:r>
            <a:r>
              <a:rPr lang="en-US" sz="2000" dirty="0">
                <a:latin typeface="Aharoni" panose="02010803020104030203" pitchFamily="2" charset="-79"/>
                <a:cs typeface="Aharoni" panose="02010803020104030203" pitchFamily="2" charset="-79"/>
              </a:rPr>
              <a:t>Project</a:t>
            </a:r>
            <a:endParaRPr lang="en-IN" sz="2000" dirty="0">
              <a:latin typeface="Aharoni" panose="02010803020104030203" pitchFamily="2" charset="-79"/>
              <a:cs typeface="Aharoni" panose="02010803020104030203" pitchFamily="2" charset="-79"/>
            </a:endParaRPr>
          </a:p>
        </p:txBody>
      </p:sp>
      <p:sp>
        <p:nvSpPr>
          <p:cNvPr id="28" name="TextBox 27">
            <a:extLst>
              <a:ext uri="{FF2B5EF4-FFF2-40B4-BE49-F238E27FC236}">
                <a16:creationId xmlns:a16="http://schemas.microsoft.com/office/drawing/2014/main" id="{BB97489A-C069-69B4-EC93-B19528EC1081}"/>
              </a:ext>
            </a:extLst>
          </p:cNvPr>
          <p:cNvSpPr txBox="1"/>
          <p:nvPr/>
        </p:nvSpPr>
        <p:spPr>
          <a:xfrm>
            <a:off x="2206907" y="1128534"/>
            <a:ext cx="5339781" cy="584775"/>
          </a:xfrm>
          <a:prstGeom prst="rect">
            <a:avLst/>
          </a:prstGeom>
          <a:noFill/>
        </p:spPr>
        <p:txBody>
          <a:bodyPr wrap="square" rtlCol="0">
            <a:spAutoFit/>
          </a:bodyPr>
          <a:lstStyle/>
          <a:p>
            <a:r>
              <a:rPr lang="en-IN" sz="1600" dirty="0"/>
              <a:t>Devarakaggalahalli, Harohalli Kanakapura</a:t>
            </a:r>
          </a:p>
          <a:p>
            <a:r>
              <a:rPr lang="en-IN" sz="1600" dirty="0"/>
              <a:t> Road, Dt, Ramanagara, Karnataka 562112</a:t>
            </a:r>
          </a:p>
        </p:txBody>
      </p:sp>
      <p:sp>
        <p:nvSpPr>
          <p:cNvPr id="29" name="TextBox 28">
            <a:extLst>
              <a:ext uri="{FF2B5EF4-FFF2-40B4-BE49-F238E27FC236}">
                <a16:creationId xmlns:a16="http://schemas.microsoft.com/office/drawing/2014/main" id="{03E426AD-D4FE-C84B-9CC3-B2B492C316A5}"/>
              </a:ext>
            </a:extLst>
          </p:cNvPr>
          <p:cNvSpPr txBox="1"/>
          <p:nvPr/>
        </p:nvSpPr>
        <p:spPr>
          <a:xfrm>
            <a:off x="2484700" y="1874855"/>
            <a:ext cx="4367499" cy="400110"/>
          </a:xfrm>
          <a:prstGeom prst="rect">
            <a:avLst/>
          </a:prstGeom>
          <a:noFill/>
        </p:spPr>
        <p:txBody>
          <a:bodyPr wrap="square" rtlCol="0">
            <a:spAutoFit/>
          </a:bodyPr>
          <a:lstStyle/>
          <a:p>
            <a:pPr algn="ctr"/>
            <a:r>
              <a:rPr lang="en-US" sz="2000" dirty="0">
                <a:latin typeface="Aharoni" panose="02010803020104030203" pitchFamily="2" charset="-79"/>
                <a:cs typeface="Aharoni" panose="02010803020104030203" pitchFamily="2" charset="-79"/>
              </a:rPr>
              <a:t>School of Engineering</a:t>
            </a:r>
            <a:endParaRPr lang="en-IN" sz="2000" dirty="0">
              <a:latin typeface="Aharoni" panose="02010803020104030203" pitchFamily="2" charset="-79"/>
              <a:cs typeface="Aharoni" panose="02010803020104030203" pitchFamily="2" charset="-79"/>
            </a:endParaRPr>
          </a:p>
        </p:txBody>
      </p:sp>
      <p:sp>
        <p:nvSpPr>
          <p:cNvPr id="30" name="TextBox 29">
            <a:extLst>
              <a:ext uri="{FF2B5EF4-FFF2-40B4-BE49-F238E27FC236}">
                <a16:creationId xmlns:a16="http://schemas.microsoft.com/office/drawing/2014/main" id="{0AC0F2CA-67AA-ACBC-9E13-F85787AF0409}"/>
              </a:ext>
            </a:extLst>
          </p:cNvPr>
          <p:cNvSpPr txBox="1"/>
          <p:nvPr/>
        </p:nvSpPr>
        <p:spPr>
          <a:xfrm>
            <a:off x="2097339" y="4507465"/>
            <a:ext cx="5339781" cy="380104"/>
          </a:xfrm>
          <a:prstGeom prst="rect">
            <a:avLst/>
          </a:prstGeom>
          <a:noFill/>
        </p:spPr>
        <p:txBody>
          <a:bodyPr wrap="square" rtlCol="0">
            <a:spAutoFit/>
          </a:bodyPr>
          <a:lstStyle/>
          <a:p>
            <a:pPr algn="ctr"/>
            <a:r>
              <a:rPr lang="en-US" b="1" u="sng" dirty="0">
                <a:latin typeface="Aharoni" panose="02010803020104030203" pitchFamily="2" charset="-79"/>
                <a:cs typeface="Aharoni" panose="02010803020104030203" pitchFamily="2" charset="-79"/>
              </a:rPr>
              <a:t>Title: Applications of OP-AMP</a:t>
            </a:r>
          </a:p>
          <a:p>
            <a:pPr algn="ctr"/>
            <a:r>
              <a:rPr lang="en-US" b="1" u="sng" dirty="0">
                <a:latin typeface="Aharoni" panose="02010803020104030203" pitchFamily="2" charset="-79"/>
                <a:cs typeface="Aharoni" panose="02010803020104030203" pitchFamily="2" charset="-79"/>
              </a:rPr>
              <a:t>Class</a:t>
            </a:r>
            <a:r>
              <a:rPr lang="en-US" b="1" dirty="0">
                <a:latin typeface="Aharoni" panose="02010803020104030203" pitchFamily="2" charset="-79"/>
                <a:cs typeface="Aharoni" panose="02010803020104030203" pitchFamily="2" charset="-79"/>
              </a:rPr>
              <a:t>: B9</a:t>
            </a:r>
          </a:p>
        </p:txBody>
      </p:sp>
      <p:sp>
        <p:nvSpPr>
          <p:cNvPr id="32" name="TextBox 31">
            <a:extLst>
              <a:ext uri="{FF2B5EF4-FFF2-40B4-BE49-F238E27FC236}">
                <a16:creationId xmlns:a16="http://schemas.microsoft.com/office/drawing/2014/main" id="{1DCA231B-2649-5F89-4563-2951E2DF1C39}"/>
              </a:ext>
            </a:extLst>
          </p:cNvPr>
          <p:cNvSpPr txBox="1"/>
          <p:nvPr/>
        </p:nvSpPr>
        <p:spPr>
          <a:xfrm>
            <a:off x="2540644" y="5263703"/>
            <a:ext cx="4419595" cy="974882"/>
          </a:xfrm>
          <a:prstGeom prst="rect">
            <a:avLst/>
          </a:prstGeom>
          <a:noFill/>
        </p:spPr>
        <p:txBody>
          <a:bodyPr wrap="square" rtlCol="0">
            <a:spAutoFit/>
          </a:bodyPr>
          <a:lstStyle/>
          <a:p>
            <a:r>
              <a:rPr lang="en-US" u="sng" dirty="0">
                <a:latin typeface="Aharoni" panose="02010803020104030203" pitchFamily="2" charset="-79"/>
                <a:cs typeface="Aharoni" panose="02010803020104030203" pitchFamily="2" charset="-79"/>
              </a:rPr>
              <a:t>Team</a:t>
            </a:r>
            <a:r>
              <a:rPr lang="en-US" dirty="0">
                <a:latin typeface="Aharoni" panose="02010803020104030203" pitchFamily="2" charset="-79"/>
                <a:cs typeface="Aharoni" panose="02010803020104030203" pitchFamily="2" charset="-79"/>
              </a:rPr>
              <a:t>:</a:t>
            </a:r>
          </a:p>
          <a:p>
            <a:r>
              <a:rPr lang="en-US" sz="1600" dirty="0">
                <a:latin typeface="Arial Narrow" panose="020B0606020202030204" pitchFamily="34" charset="0"/>
              </a:rPr>
              <a:t>Arji Jethin Naga Sai Eswar </a:t>
            </a:r>
            <a:r>
              <a:rPr lang="en-US" sz="1400" dirty="0">
                <a:latin typeface="Arial Narrow" panose="020B0606020202030204" pitchFamily="34" charset="0"/>
              </a:rPr>
              <a:t>(23UGENG0321)</a:t>
            </a:r>
          </a:p>
          <a:p>
            <a:r>
              <a:rPr lang="en-US" sz="1600" dirty="0">
                <a:latin typeface="Arial Narrow" panose="020B0606020202030204" pitchFamily="34" charset="0"/>
              </a:rPr>
              <a:t>Ayush Singh (</a:t>
            </a:r>
            <a:r>
              <a:rPr lang="en-US" sz="1400" dirty="0">
                <a:latin typeface="Arial Narrow" panose="020B0606020202030204" pitchFamily="34" charset="0"/>
              </a:rPr>
              <a:t>23UGENG0821)</a:t>
            </a:r>
          </a:p>
          <a:p>
            <a:r>
              <a:rPr lang="en-US" sz="1600" dirty="0">
                <a:latin typeface="Arial Narrow" panose="020B0606020202030204" pitchFamily="34" charset="0"/>
              </a:rPr>
              <a:t>Aluru Bala Karthikeya </a:t>
            </a:r>
            <a:r>
              <a:rPr lang="en-US" sz="1400" dirty="0">
                <a:latin typeface="Arial Narrow" panose="020B0606020202030204" pitchFamily="34" charset="0"/>
              </a:rPr>
              <a:t>(23UGENG0050</a:t>
            </a:r>
            <a:r>
              <a:rPr lang="en-US" sz="1600" dirty="0">
                <a:latin typeface="Arial Narrow" panose="020B0606020202030204" pitchFamily="34" charset="0"/>
              </a:rPr>
              <a:t>)</a:t>
            </a:r>
            <a:endParaRPr lang="en-IN" sz="1600" dirty="0">
              <a:latin typeface="Arial Narrow" panose="020B0606020202030204" pitchFamily="34" charset="0"/>
            </a:endParaRPr>
          </a:p>
        </p:txBody>
      </p:sp>
    </p:spTree>
    <p:extLst>
      <p:ext uri="{BB962C8B-B14F-4D97-AF65-F5344CB8AC3E}">
        <p14:creationId xmlns:p14="http://schemas.microsoft.com/office/powerpoint/2010/main" val="11861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4400" y="590308"/>
            <a:ext cx="7315200" cy="5410442"/>
          </a:xfrm>
          <a:ln>
            <a:solidFill>
              <a:schemeClr val="bg1"/>
            </a:solidFill>
          </a:ln>
        </p:spPr>
        <p:txBody>
          <a:bodyPr/>
          <a:lstStyle/>
          <a:p>
            <a:r>
              <a:rPr lang="en-US" sz="2400" u="sng" dirty="0">
                <a:latin typeface="Aharoni" panose="02010803020104030203" pitchFamily="2" charset="-79"/>
                <a:cs typeface="Aharoni" panose="02010803020104030203" pitchFamily="2" charset="-79"/>
              </a:rPr>
              <a:t>Content</a:t>
            </a:r>
            <a:r>
              <a:rPr lang="en-US" sz="2400" dirty="0">
                <a:latin typeface="Aharoni" panose="02010803020104030203" pitchFamily="2" charset="-79"/>
                <a:cs typeface="Aharoni" panose="02010803020104030203" pitchFamily="2" charset="-79"/>
              </a:rPr>
              <a:t>:</a:t>
            </a:r>
          </a:p>
          <a:p>
            <a:endParaRPr lang="en-US" sz="2400" dirty="0">
              <a:latin typeface="Aharoni" panose="02010803020104030203" pitchFamily="2" charset="-79"/>
              <a:cs typeface="Aharoni" panose="02010803020104030203" pitchFamily="2" charset="-79"/>
            </a:endParaRPr>
          </a:p>
          <a:p>
            <a:pPr marL="457200" indent="-457200">
              <a:buAutoNum type="arabicParenR"/>
            </a:pPr>
            <a:r>
              <a:rPr lang="en-US" sz="1800" dirty="0">
                <a:latin typeface="Cambria Math" panose="02040503050406030204" pitchFamily="18" charset="0"/>
                <a:ea typeface="Cambria Math" panose="02040503050406030204" pitchFamily="18" charset="0"/>
                <a:cs typeface="Aharoni" panose="02010803020104030203" pitchFamily="2" charset="-79"/>
              </a:rPr>
              <a:t>Introduction</a:t>
            </a:r>
          </a:p>
          <a:p>
            <a:pPr marL="457200" indent="-457200">
              <a:buAutoNum type="arabicParenR"/>
            </a:pPr>
            <a:endParaRPr lang="en-US" sz="1800" dirty="0">
              <a:latin typeface="Cambria Math" panose="02040503050406030204" pitchFamily="18" charset="0"/>
              <a:ea typeface="Cambria Math" panose="02040503050406030204" pitchFamily="18" charset="0"/>
              <a:cs typeface="Aharoni" panose="02010803020104030203" pitchFamily="2" charset="-79"/>
            </a:endParaRPr>
          </a:p>
          <a:p>
            <a:pPr marL="457200" indent="-457200">
              <a:buAutoNum type="arabicParenR"/>
            </a:pPr>
            <a:r>
              <a:rPr lang="en-US" sz="1800" dirty="0">
                <a:latin typeface="Cambria Math" panose="02040503050406030204" pitchFamily="18" charset="0"/>
                <a:ea typeface="Cambria Math" panose="02040503050406030204" pitchFamily="18" charset="0"/>
                <a:cs typeface="Aharoni" panose="02010803020104030203" pitchFamily="2" charset="-79"/>
              </a:rPr>
              <a:t>Methodology</a:t>
            </a:r>
          </a:p>
          <a:p>
            <a:pPr marL="457200" indent="-457200">
              <a:buAutoNum type="arabicParenR"/>
            </a:pPr>
            <a:endParaRPr lang="en-US" sz="1800" dirty="0">
              <a:latin typeface="Cambria Math" panose="02040503050406030204" pitchFamily="18" charset="0"/>
              <a:ea typeface="Cambria Math" panose="02040503050406030204" pitchFamily="18" charset="0"/>
              <a:cs typeface="Aharoni" panose="02010803020104030203" pitchFamily="2" charset="-79"/>
            </a:endParaRPr>
          </a:p>
          <a:p>
            <a:pPr marL="457200" indent="-457200">
              <a:buAutoNum type="arabicParenR"/>
            </a:pPr>
            <a:r>
              <a:rPr lang="en-US" sz="1800" dirty="0">
                <a:latin typeface="Cambria Math" panose="02040503050406030204" pitchFamily="18" charset="0"/>
                <a:ea typeface="Cambria Math" panose="02040503050406030204" pitchFamily="18" charset="0"/>
                <a:cs typeface="Aharoni" panose="02010803020104030203" pitchFamily="2" charset="-79"/>
              </a:rPr>
              <a:t>Circuit Diagram</a:t>
            </a:r>
          </a:p>
          <a:p>
            <a:pPr marL="457200" indent="-457200">
              <a:buAutoNum type="arabicParenR"/>
            </a:pPr>
            <a:endParaRPr lang="en-US" sz="1800" dirty="0">
              <a:latin typeface="Cambria Math" panose="02040503050406030204" pitchFamily="18" charset="0"/>
              <a:ea typeface="Cambria Math" panose="02040503050406030204" pitchFamily="18" charset="0"/>
              <a:cs typeface="Aharoni" panose="02010803020104030203" pitchFamily="2" charset="-79"/>
            </a:endParaRPr>
          </a:p>
          <a:p>
            <a:pPr marL="457200" indent="-457200">
              <a:buAutoNum type="arabicParenR"/>
            </a:pPr>
            <a:r>
              <a:rPr lang="en-US" sz="1800" dirty="0">
                <a:latin typeface="Cambria Math" panose="02040503050406030204" pitchFamily="18" charset="0"/>
                <a:ea typeface="Cambria Math" panose="02040503050406030204" pitchFamily="18" charset="0"/>
                <a:cs typeface="Aharoni" panose="02010803020104030203" pitchFamily="2" charset="-79"/>
              </a:rPr>
              <a:t>Results/Outcomes</a:t>
            </a:r>
          </a:p>
          <a:p>
            <a:pPr marL="457200" indent="-457200">
              <a:buAutoNum type="arabicParenR"/>
            </a:pPr>
            <a:endParaRPr lang="en-US" sz="1800" dirty="0">
              <a:latin typeface="Cambria Math" panose="02040503050406030204" pitchFamily="18" charset="0"/>
              <a:ea typeface="Cambria Math" panose="02040503050406030204" pitchFamily="18" charset="0"/>
              <a:cs typeface="Aharoni" panose="02010803020104030203" pitchFamily="2" charset="-79"/>
            </a:endParaRPr>
          </a:p>
          <a:p>
            <a:pPr marL="457200" indent="-457200">
              <a:buAutoNum type="arabicParenR"/>
            </a:pPr>
            <a:r>
              <a:rPr lang="en-US" sz="1800" dirty="0">
                <a:latin typeface="Cambria Math" panose="02040503050406030204" pitchFamily="18" charset="0"/>
                <a:ea typeface="Cambria Math" panose="02040503050406030204" pitchFamily="18" charset="0"/>
                <a:cs typeface="Aharoni" panose="02010803020104030203" pitchFamily="2" charset="-79"/>
              </a:rPr>
              <a:t>References </a:t>
            </a:r>
          </a:p>
        </p:txBody>
      </p:sp>
      <p:sp>
        <p:nvSpPr>
          <p:cNvPr id="4" name="Slide Number Placeholder 3"/>
          <p:cNvSpPr>
            <a:spLocks noGrp="1"/>
          </p:cNvSpPr>
          <p:nvPr>
            <p:ph type="sldNum" sz="quarter" idx="5"/>
          </p:nvPr>
        </p:nvSpPr>
        <p:spPr>
          <a:xfrm>
            <a:off x="138895" y="6513911"/>
            <a:ext cx="9002988" cy="265950"/>
          </a:xfrm>
        </p:spPr>
        <p:txBody>
          <a:bodyPr/>
          <a:lstStyle/>
          <a:p>
            <a:pPr algn="ctr"/>
            <a:fld id="{C50D8946-2985-4CBD-82B9-CBBB31BD1E4C}" type="slidenum">
              <a:rPr lang="en-IN" smtClean="0"/>
              <a:pPr algn="ctr"/>
              <a:t>2</a:t>
            </a:fld>
            <a:endParaRPr lang="en-IN" dirty="0"/>
          </a:p>
        </p:txBody>
      </p:sp>
      <p:cxnSp>
        <p:nvCxnSpPr>
          <p:cNvPr id="6" name="Straight Connector 5">
            <a:extLst>
              <a:ext uri="{FF2B5EF4-FFF2-40B4-BE49-F238E27FC236}">
                <a16:creationId xmlns:a16="http://schemas.microsoft.com/office/drawing/2014/main" id="{40EA4CB0-739A-A612-91A4-D24C515A0AA3}"/>
              </a:ext>
            </a:extLst>
          </p:cNvPr>
          <p:cNvCxnSpPr>
            <a:cxnSpLocks/>
          </p:cNvCxnSpPr>
          <p:nvPr/>
        </p:nvCxnSpPr>
        <p:spPr>
          <a:xfrm>
            <a:off x="478420" y="225707"/>
            <a:ext cx="80405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A3A7B6-53C1-39C2-56FB-AD455632713A}"/>
              </a:ext>
            </a:extLst>
          </p:cNvPr>
          <p:cNvCxnSpPr>
            <a:cxnSpLocks/>
          </p:cNvCxnSpPr>
          <p:nvPr/>
        </p:nvCxnSpPr>
        <p:spPr>
          <a:xfrm>
            <a:off x="8518967" y="225707"/>
            <a:ext cx="0" cy="6288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D6A842F-D5E1-61DB-7AD2-45D1148064C8}"/>
              </a:ext>
            </a:extLst>
          </p:cNvPr>
          <p:cNvCxnSpPr>
            <a:cxnSpLocks/>
          </p:cNvCxnSpPr>
          <p:nvPr/>
        </p:nvCxnSpPr>
        <p:spPr>
          <a:xfrm>
            <a:off x="478420" y="6513910"/>
            <a:ext cx="804054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58D5A6-453C-3F4E-2A93-1642EA1C0075}"/>
              </a:ext>
            </a:extLst>
          </p:cNvPr>
          <p:cNvCxnSpPr>
            <a:cxnSpLocks/>
          </p:cNvCxnSpPr>
          <p:nvPr/>
        </p:nvCxnSpPr>
        <p:spPr>
          <a:xfrm>
            <a:off x="480992" y="225707"/>
            <a:ext cx="0" cy="62882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380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4400" y="572950"/>
            <a:ext cx="7315200" cy="5427800"/>
          </a:xfrm>
        </p:spPr>
        <p:txBody>
          <a:bodyPr/>
          <a:lstStyle/>
          <a:p>
            <a:endParaRPr lang="en-IN" dirty="0"/>
          </a:p>
        </p:txBody>
      </p:sp>
      <p:sp>
        <p:nvSpPr>
          <p:cNvPr id="4" name="Slide Number Placeholder 3"/>
          <p:cNvSpPr>
            <a:spLocks noGrp="1"/>
          </p:cNvSpPr>
          <p:nvPr>
            <p:ph type="sldNum" sz="quarter" idx="5"/>
          </p:nvPr>
        </p:nvSpPr>
        <p:spPr/>
        <p:txBody>
          <a:bodyPr/>
          <a:lstStyle/>
          <a:p>
            <a:fld id="{C50D8946-2985-4CBD-82B9-CBBB31BD1E4C}" type="slidenum">
              <a:rPr lang="en-IN" smtClean="0"/>
              <a:t>4</a:t>
            </a:fld>
            <a:endParaRPr lang="en-IN" dirty="0"/>
          </a:p>
        </p:txBody>
      </p:sp>
      <p:cxnSp>
        <p:nvCxnSpPr>
          <p:cNvPr id="6" name="Straight Connector 5">
            <a:extLst>
              <a:ext uri="{FF2B5EF4-FFF2-40B4-BE49-F238E27FC236}">
                <a16:creationId xmlns:a16="http://schemas.microsoft.com/office/drawing/2014/main" id="{26350898-C65B-E719-ED2B-083B4DCD0B3C}"/>
              </a:ext>
            </a:extLst>
          </p:cNvPr>
          <p:cNvCxnSpPr>
            <a:cxnSpLocks/>
          </p:cNvCxnSpPr>
          <p:nvPr/>
        </p:nvCxnSpPr>
        <p:spPr>
          <a:xfrm>
            <a:off x="617316" y="364603"/>
            <a:ext cx="7886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F8653-F59A-A561-AB34-FDD4E267030B}"/>
              </a:ext>
            </a:extLst>
          </p:cNvPr>
          <p:cNvCxnSpPr>
            <a:cxnSpLocks/>
          </p:cNvCxnSpPr>
          <p:nvPr/>
        </p:nvCxnSpPr>
        <p:spPr>
          <a:xfrm>
            <a:off x="8503535" y="364603"/>
            <a:ext cx="0" cy="6149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9261CC-FEF9-32EA-1736-E407F7E8C1A6}"/>
              </a:ext>
            </a:extLst>
          </p:cNvPr>
          <p:cNvCxnSpPr>
            <a:cxnSpLocks/>
          </p:cNvCxnSpPr>
          <p:nvPr/>
        </p:nvCxnSpPr>
        <p:spPr>
          <a:xfrm>
            <a:off x="628891" y="6513910"/>
            <a:ext cx="788621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BAD8390-6A0E-55D2-62DF-A45556D97C59}"/>
              </a:ext>
            </a:extLst>
          </p:cNvPr>
          <p:cNvCxnSpPr>
            <a:cxnSpLocks/>
          </p:cNvCxnSpPr>
          <p:nvPr/>
        </p:nvCxnSpPr>
        <p:spPr>
          <a:xfrm>
            <a:off x="628891" y="364603"/>
            <a:ext cx="0" cy="61493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89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4400" y="503503"/>
            <a:ext cx="7315200" cy="6010407"/>
          </a:xfrm>
        </p:spPr>
        <p:txBody>
          <a:bodyPr/>
          <a:lstStyle/>
          <a:p>
            <a:r>
              <a:rPr lang="en-US" sz="1500" b="1" dirty="0">
                <a:latin typeface="Aptos Narrow" panose="020B0004020202020204" pitchFamily="34" charset="0"/>
                <a:cs typeface="Aharoni" panose="02010803020104030203" pitchFamily="2" charset="-79"/>
              </a:rPr>
              <a:t>2) Square Wave </a:t>
            </a:r>
            <a:r>
              <a:rPr lang="en-US" sz="1500" dirty="0">
                <a:latin typeface="Aptos Narrow" panose="020B0004020202020204" pitchFamily="34" charset="0"/>
                <a:cs typeface="Aharoni" panose="02010803020104030203" pitchFamily="2" charset="-79"/>
              </a:rPr>
              <a:t>Generation using Operational Amplifiers:</a:t>
            </a:r>
          </a:p>
          <a:p>
            <a:r>
              <a:rPr lang="en-US" sz="1500" dirty="0">
                <a:latin typeface="Aptos Narrow" panose="020B0004020202020204" pitchFamily="34" charset="0"/>
                <a:cs typeface="Aharoni" panose="02010803020104030203" pitchFamily="2" charset="-79"/>
              </a:rPr>
              <a:t> </a:t>
            </a:r>
          </a:p>
          <a:p>
            <a:pPr algn="just"/>
            <a:r>
              <a:rPr lang="en-US" sz="1500" b="1" dirty="0">
                <a:latin typeface="Aptos Narrow" panose="020B0004020202020204" pitchFamily="34" charset="0"/>
                <a:cs typeface="Aharoni" panose="02010803020104030203" pitchFamily="2" charset="-79"/>
              </a:rPr>
              <a:t>1. Component Selection</a:t>
            </a:r>
            <a:r>
              <a:rPr lang="en-US" sz="1500" dirty="0">
                <a:latin typeface="Aptos Narrow" panose="020B0004020202020204" pitchFamily="34" charset="0"/>
                <a:cs typeface="Aharoni" panose="02010803020104030203" pitchFamily="2" charset="-79"/>
              </a:rPr>
              <a:t>: Begin by selecting components such as an operational amplifier, resistors, and capacitors. For a Schmitt trigger configuration, additional components like feedback resistors and a positive feedback network will be necessary. </a:t>
            </a:r>
          </a:p>
          <a:p>
            <a:pPr marL="342900" indent="-342900" algn="just">
              <a:buAutoNum type="arabicPeriod"/>
            </a:pPr>
            <a:endParaRPr lang="en-US" sz="1500" dirty="0">
              <a:latin typeface="Aptos Narrow" panose="020B0004020202020204" pitchFamily="34" charset="0"/>
              <a:cs typeface="Aharoni" panose="02010803020104030203" pitchFamily="2" charset="-79"/>
            </a:endParaRPr>
          </a:p>
          <a:p>
            <a:pPr algn="just"/>
            <a:r>
              <a:rPr lang="en-US" sz="1500" b="1" dirty="0">
                <a:latin typeface="Aptos Narrow" panose="020B0004020202020204" pitchFamily="34" charset="0"/>
                <a:cs typeface="Aharoni" panose="02010803020104030203" pitchFamily="2" charset="-79"/>
              </a:rPr>
              <a:t>2. Schmitt Trigger Configuration</a:t>
            </a:r>
            <a:r>
              <a:rPr lang="en-US" sz="1500" dirty="0">
                <a:latin typeface="Aptos Narrow" panose="020B0004020202020204" pitchFamily="34" charset="0"/>
                <a:cs typeface="Aharoni" panose="02010803020104030203" pitchFamily="2" charset="-79"/>
              </a:rPr>
              <a:t>: For a Schmitt trigger-based square wave generator: Connect the inverting input (-) to the output. Connect positive feedback resistors (Rf and Rg) to create a hysteresis loop. Adjust the resistor values to set the threshold voltages for switching.</a:t>
            </a:r>
          </a:p>
          <a:p>
            <a:pPr algn="just"/>
            <a:endParaRPr lang="en-US" sz="1500" dirty="0">
              <a:latin typeface="Aptos Narrow" panose="020B0004020202020204" pitchFamily="34" charset="0"/>
              <a:cs typeface="Aharoni" panose="02010803020104030203" pitchFamily="2" charset="-79"/>
            </a:endParaRPr>
          </a:p>
          <a:p>
            <a:pPr algn="just"/>
            <a:r>
              <a:rPr lang="en-US" sz="1500" dirty="0">
                <a:latin typeface="Aptos Narrow" panose="020B0004020202020204" pitchFamily="34" charset="0"/>
                <a:cs typeface="Aharoni" panose="02010803020104030203" pitchFamily="2" charset="-79"/>
              </a:rPr>
              <a:t> </a:t>
            </a:r>
            <a:r>
              <a:rPr lang="en-US" sz="1500" b="1" dirty="0">
                <a:latin typeface="Aptos Narrow" panose="020B0004020202020204" pitchFamily="34" charset="0"/>
                <a:cs typeface="Aharoni" panose="02010803020104030203" pitchFamily="2" charset="-79"/>
              </a:rPr>
              <a:t>3. Comparator-Based Square Wave Oscillator</a:t>
            </a:r>
            <a:r>
              <a:rPr lang="en-US" sz="1500" dirty="0">
                <a:latin typeface="Aptos Narrow" panose="020B0004020202020204" pitchFamily="34" charset="0"/>
                <a:cs typeface="Aharoni" panose="02010803020104030203" pitchFamily="2" charset="-79"/>
              </a:rPr>
              <a:t>: Alternatively, a comparator-based approach can be used: Configure the op-amp as a comparator. Use a voltage divider to set the reference voltage for the non-inverting input. The input signal is applied to the inverting input. The comparator switches states when the input signal crosses the reference voltage.</a:t>
            </a:r>
          </a:p>
          <a:p>
            <a:pPr algn="just"/>
            <a:endParaRPr lang="en-US" sz="1500" dirty="0">
              <a:latin typeface="Aptos Narrow" panose="020B0004020202020204" pitchFamily="34" charset="0"/>
              <a:cs typeface="Aharoni" panose="02010803020104030203" pitchFamily="2" charset="-79"/>
            </a:endParaRPr>
          </a:p>
          <a:p>
            <a:pPr algn="just"/>
            <a:r>
              <a:rPr lang="en-US" sz="1500" b="1" dirty="0">
                <a:latin typeface="Aptos Narrow" panose="020B0004020202020204" pitchFamily="34" charset="0"/>
                <a:cs typeface="Aharoni" panose="02010803020104030203" pitchFamily="2" charset="-79"/>
              </a:rPr>
              <a:t> 4. Gain Adjustment</a:t>
            </a:r>
            <a:r>
              <a:rPr lang="en-US" sz="1500" dirty="0">
                <a:latin typeface="Aptos Narrow" panose="020B0004020202020204" pitchFamily="34" charset="0"/>
                <a:cs typeface="Aharoni" panose="02010803020104030203" pitchFamily="2" charset="-79"/>
              </a:rPr>
              <a:t>: Adjust the gain of the amplifier by modifying the resistor values in the feedback network. This determines the amplitude of the square wave.</a:t>
            </a:r>
          </a:p>
          <a:p>
            <a:pPr algn="just"/>
            <a:endParaRPr lang="en-US" sz="1500" dirty="0">
              <a:latin typeface="Aptos Narrow" panose="020B0004020202020204" pitchFamily="34" charset="0"/>
              <a:cs typeface="Aharoni" panose="02010803020104030203" pitchFamily="2" charset="-79"/>
            </a:endParaRPr>
          </a:p>
          <a:p>
            <a:pPr algn="just"/>
            <a:r>
              <a:rPr lang="en-US" sz="1500" b="1" dirty="0">
                <a:latin typeface="Aptos Narrow" panose="020B0004020202020204" pitchFamily="34" charset="0"/>
                <a:cs typeface="Aharoni" panose="02010803020104030203" pitchFamily="2" charset="-79"/>
              </a:rPr>
              <a:t>5. Frequency Adjustment</a:t>
            </a:r>
            <a:r>
              <a:rPr lang="en-US" sz="1500" dirty="0">
                <a:latin typeface="Aptos Narrow" panose="020B0004020202020204" pitchFamily="34" charset="0"/>
                <a:cs typeface="Aharoni" panose="02010803020104030203" pitchFamily="2" charset="-79"/>
              </a:rPr>
              <a:t>: Fine-tune the frequency by adjusting the values of resistors and capacitors in the circuit. The frequency is influenced by the timing components in the oscillator circuit.</a:t>
            </a:r>
          </a:p>
          <a:p>
            <a:pPr algn="just"/>
            <a:endParaRPr lang="en-US" sz="1500" dirty="0">
              <a:latin typeface="Aptos Narrow" panose="020B0004020202020204" pitchFamily="34" charset="0"/>
              <a:cs typeface="Aharoni" panose="02010803020104030203" pitchFamily="2" charset="-79"/>
            </a:endParaRPr>
          </a:p>
          <a:p>
            <a:pPr algn="just"/>
            <a:r>
              <a:rPr lang="en-US" sz="1500" dirty="0">
                <a:latin typeface="Aptos Narrow" panose="020B0004020202020204" pitchFamily="34" charset="0"/>
                <a:cs typeface="Aharoni" panose="02010803020104030203" pitchFamily="2" charset="-79"/>
              </a:rPr>
              <a:t> </a:t>
            </a:r>
            <a:r>
              <a:rPr lang="en-US" sz="1500" b="1" dirty="0">
                <a:latin typeface="Aptos Narrow" panose="020B0004020202020204" pitchFamily="34" charset="0"/>
                <a:cs typeface="Aharoni" panose="02010803020104030203" pitchFamily="2" charset="-79"/>
              </a:rPr>
              <a:t>6. Testing and Simulation</a:t>
            </a:r>
            <a:r>
              <a:rPr lang="en-US" sz="1500" dirty="0">
                <a:latin typeface="Aptos Narrow" panose="020B0004020202020204" pitchFamily="34" charset="0"/>
                <a:cs typeface="Aharoni" panose="02010803020104030203" pitchFamily="2" charset="-79"/>
              </a:rPr>
              <a:t>: Simulate the circuit using software tools or build a prototype on a breadboard. Use an oscilloscope to analyze the output waveform and ensure stable square wave generation.</a:t>
            </a:r>
            <a:endParaRPr lang="en-IN" sz="1500" dirty="0">
              <a:latin typeface="Aptos Narrow" panose="020B0004020202020204" pitchFamily="34" charset="0"/>
              <a:cs typeface="Aharoni" panose="02010803020104030203" pitchFamily="2" charset="-79"/>
            </a:endParaRPr>
          </a:p>
        </p:txBody>
      </p:sp>
      <p:sp>
        <p:nvSpPr>
          <p:cNvPr id="4" name="Slide Number Placeholder 3"/>
          <p:cNvSpPr>
            <a:spLocks noGrp="1"/>
          </p:cNvSpPr>
          <p:nvPr>
            <p:ph type="sldNum" sz="quarter" idx="5"/>
          </p:nvPr>
        </p:nvSpPr>
        <p:spPr>
          <a:xfrm>
            <a:off x="30868" y="6513910"/>
            <a:ext cx="9111017" cy="344090"/>
          </a:xfrm>
        </p:spPr>
        <p:txBody>
          <a:bodyPr/>
          <a:lstStyle/>
          <a:p>
            <a:pPr algn="ctr"/>
            <a:fld id="{C50D8946-2985-4CBD-82B9-CBBB31BD1E4C}" type="slidenum">
              <a:rPr lang="en-IN" smtClean="0"/>
              <a:pPr algn="ctr"/>
              <a:t>5</a:t>
            </a:fld>
            <a:endParaRPr lang="en-IN" dirty="0"/>
          </a:p>
        </p:txBody>
      </p:sp>
      <p:cxnSp>
        <p:nvCxnSpPr>
          <p:cNvPr id="6" name="Straight Connector 5">
            <a:extLst>
              <a:ext uri="{FF2B5EF4-FFF2-40B4-BE49-F238E27FC236}">
                <a16:creationId xmlns:a16="http://schemas.microsoft.com/office/drawing/2014/main" id="{784C0829-6311-02D4-C687-1D7D64878BA8}"/>
              </a:ext>
            </a:extLst>
          </p:cNvPr>
          <p:cNvCxnSpPr>
            <a:cxnSpLocks/>
          </p:cNvCxnSpPr>
          <p:nvPr/>
        </p:nvCxnSpPr>
        <p:spPr>
          <a:xfrm>
            <a:off x="586452" y="277793"/>
            <a:ext cx="78862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9B9149-B6B6-EC8D-1921-2B32659D3F76}"/>
              </a:ext>
            </a:extLst>
          </p:cNvPr>
          <p:cNvCxnSpPr>
            <a:cxnSpLocks/>
          </p:cNvCxnSpPr>
          <p:nvPr/>
        </p:nvCxnSpPr>
        <p:spPr>
          <a:xfrm flipH="1">
            <a:off x="586452" y="277793"/>
            <a:ext cx="15433" cy="63024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3D9F11-AB1E-FD3C-E159-9A3C5D0EC638}"/>
              </a:ext>
            </a:extLst>
          </p:cNvPr>
          <p:cNvCxnSpPr>
            <a:cxnSpLocks/>
          </p:cNvCxnSpPr>
          <p:nvPr/>
        </p:nvCxnSpPr>
        <p:spPr>
          <a:xfrm flipH="1">
            <a:off x="8457236" y="277793"/>
            <a:ext cx="15433" cy="63024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8578E0-2EE6-CABC-A517-E45ACD35FEA2}"/>
              </a:ext>
            </a:extLst>
          </p:cNvPr>
          <p:cNvCxnSpPr>
            <a:cxnSpLocks/>
          </p:cNvCxnSpPr>
          <p:nvPr/>
        </p:nvCxnSpPr>
        <p:spPr>
          <a:xfrm>
            <a:off x="571018" y="6581654"/>
            <a:ext cx="788621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185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914400" y="703162"/>
            <a:ext cx="7315200" cy="5297588"/>
          </a:xfrm>
        </p:spPr>
        <p:txBody>
          <a:bodyPr/>
          <a:lstStyle/>
          <a:p>
            <a:pPr algn="just"/>
            <a:r>
              <a:rPr lang="en-US" sz="1500" dirty="0">
                <a:latin typeface="Aptos Narrow" panose="020B0004020202020204" pitchFamily="34" charset="0"/>
              </a:rPr>
              <a:t> 7. </a:t>
            </a:r>
            <a:r>
              <a:rPr lang="en-US" sz="1500" b="1" dirty="0">
                <a:latin typeface="Aptos Narrow" panose="020B0004020202020204" pitchFamily="34" charset="0"/>
              </a:rPr>
              <a:t>Frequency Fine-Tuning</a:t>
            </a:r>
            <a:r>
              <a:rPr lang="en-US" sz="1500" dirty="0">
                <a:latin typeface="Aptos Narrow" panose="020B0004020202020204" pitchFamily="34" charset="0"/>
              </a:rPr>
              <a:t>: Fine-tune the frequency by adjusting the values of resistors and capacitors in the phase shift network. </a:t>
            </a:r>
          </a:p>
          <a:p>
            <a:pPr algn="just"/>
            <a:endParaRPr lang="en-US" sz="1500" dirty="0">
              <a:latin typeface="Aptos Narrow" panose="020B0004020202020204" pitchFamily="34" charset="0"/>
            </a:endParaRPr>
          </a:p>
          <a:p>
            <a:pPr algn="just"/>
            <a:r>
              <a:rPr lang="en-US" sz="1500" dirty="0">
                <a:latin typeface="Aptos Narrow" panose="020B0004020202020204" pitchFamily="34" charset="0"/>
              </a:rPr>
              <a:t>8. </a:t>
            </a:r>
            <a:r>
              <a:rPr lang="en-US" sz="1500" b="1" dirty="0">
                <a:latin typeface="Aptos Narrow" panose="020B0004020202020204" pitchFamily="34" charset="0"/>
              </a:rPr>
              <a:t>Testing and Simulation</a:t>
            </a:r>
            <a:r>
              <a:rPr lang="en-US" sz="1500" dirty="0">
                <a:latin typeface="Aptos Narrow" panose="020B0004020202020204" pitchFamily="34" charset="0"/>
              </a:rPr>
              <a:t>: Simulate the circuit using software tools or build a prototype on a breadboard for testing. Analyze the output waveform using an oscilloscope to ensure stable and accurate sine wave generation</a:t>
            </a:r>
            <a:r>
              <a:rPr lang="en-US" dirty="0"/>
              <a:t>.</a:t>
            </a:r>
          </a:p>
          <a:p>
            <a:pPr algn="just"/>
            <a:endParaRPr lang="en-US" dirty="0"/>
          </a:p>
          <a:p>
            <a:pPr algn="just"/>
            <a:endParaRPr lang="en-US" dirty="0"/>
          </a:p>
          <a:p>
            <a:pPr algn="just"/>
            <a:r>
              <a:rPr lang="en-US" sz="2000" u="sng" dirty="0">
                <a:latin typeface="Aharoni" panose="02010803020104030203" pitchFamily="2" charset="-79"/>
                <a:cs typeface="Aharoni" panose="02010803020104030203" pitchFamily="2" charset="-79"/>
              </a:rPr>
              <a:t>Applications:</a:t>
            </a:r>
          </a:p>
          <a:p>
            <a:pPr algn="just"/>
            <a:endParaRPr lang="en-US" sz="2000" u="sng" dirty="0">
              <a:latin typeface="Aharoni" panose="02010803020104030203" pitchFamily="2" charset="-79"/>
              <a:cs typeface="Aharoni" panose="02010803020104030203" pitchFamily="2" charset="-79"/>
            </a:endParaRPr>
          </a:p>
          <a:p>
            <a:pPr algn="just"/>
            <a:r>
              <a:rPr lang="en-US" sz="1500" dirty="0">
                <a:latin typeface="Aptos Narrow" panose="020B0004020202020204" pitchFamily="34" charset="0"/>
              </a:rPr>
              <a:t>A. Audio Signal Generation: Op-amp-based sine wave generators find applications in audio signal processing, where clean and precise sine waves are required for testing and analysis of audio equipment.</a:t>
            </a:r>
          </a:p>
          <a:p>
            <a:pPr marL="342900" indent="-342900" algn="just">
              <a:buAutoNum type="alphaUcPeriod"/>
            </a:pPr>
            <a:endParaRPr lang="en-US" sz="1500" dirty="0">
              <a:latin typeface="Aptos Narrow" panose="020B0004020202020204" pitchFamily="34" charset="0"/>
            </a:endParaRPr>
          </a:p>
          <a:p>
            <a:pPr algn="just"/>
            <a:r>
              <a:rPr lang="en-US" sz="1500" dirty="0">
                <a:latin typeface="Aptos Narrow" panose="020B0004020202020204" pitchFamily="34" charset="0"/>
              </a:rPr>
              <a:t>B. Frequency Standardization: Sine wave generators using op-amps are employed in frequency standardization systems, providing a stable reference frequency for various applications, including timekeeping devices. </a:t>
            </a:r>
          </a:p>
          <a:p>
            <a:pPr algn="just"/>
            <a:endParaRPr lang="en-US" sz="1500" dirty="0">
              <a:latin typeface="Aptos Narrow" panose="020B0004020202020204" pitchFamily="34" charset="0"/>
            </a:endParaRPr>
          </a:p>
          <a:p>
            <a:pPr algn="just"/>
            <a:r>
              <a:rPr lang="en-US" sz="1500" dirty="0">
                <a:latin typeface="Aptos Narrow" panose="020B0004020202020204" pitchFamily="34" charset="0"/>
              </a:rPr>
              <a:t>C. Instrumentation and Testing: Instruments requiring calibrated and accurate sine wave signals, such as oscilloscopes and spectrum analyzers, often incorporate op-amp-based sine wave generators for testing and calibration purposes.</a:t>
            </a:r>
          </a:p>
          <a:p>
            <a:pPr algn="just"/>
            <a:endParaRPr lang="en-US" sz="1500" dirty="0">
              <a:latin typeface="Aptos Narrow" panose="020B0004020202020204" pitchFamily="34" charset="0"/>
            </a:endParaRPr>
          </a:p>
          <a:p>
            <a:pPr algn="just"/>
            <a:r>
              <a:rPr lang="en-US" sz="1500" dirty="0">
                <a:latin typeface="Aptos Narrow" panose="020B0004020202020204" pitchFamily="34" charset="0"/>
              </a:rPr>
              <a:t>D. Signal Processing: Op-amp-based sine wave generators play a crucial role in signal processing applications, including modulation and demodulation processes, where sine waves are fundamental for carrying information.</a:t>
            </a:r>
          </a:p>
          <a:p>
            <a:pPr algn="just"/>
            <a:endParaRPr lang="en-US" sz="1500" dirty="0">
              <a:latin typeface="Aptos Narrow" panose="020B0004020202020204" pitchFamily="34" charset="0"/>
            </a:endParaRPr>
          </a:p>
          <a:p>
            <a:pPr algn="just"/>
            <a:endParaRPr lang="en-IN" sz="1500" dirty="0">
              <a:latin typeface="Aptos Narrow" panose="020B0004020202020204" pitchFamily="34" charset="0"/>
            </a:endParaRPr>
          </a:p>
        </p:txBody>
      </p:sp>
      <p:sp>
        <p:nvSpPr>
          <p:cNvPr id="4" name="Slide Number Placeholder 3"/>
          <p:cNvSpPr>
            <a:spLocks noGrp="1"/>
          </p:cNvSpPr>
          <p:nvPr>
            <p:ph type="sldNum" sz="quarter" idx="5"/>
          </p:nvPr>
        </p:nvSpPr>
        <p:spPr>
          <a:xfrm>
            <a:off x="246927" y="6513910"/>
            <a:ext cx="8894957" cy="344090"/>
          </a:xfrm>
        </p:spPr>
        <p:txBody>
          <a:bodyPr/>
          <a:lstStyle/>
          <a:p>
            <a:pPr algn="ctr"/>
            <a:fld id="{C50D8946-2985-4CBD-82B9-CBBB31BD1E4C}" type="slidenum">
              <a:rPr lang="en-IN" smtClean="0"/>
              <a:pPr algn="ctr"/>
              <a:t>7</a:t>
            </a:fld>
            <a:endParaRPr lang="en-IN" dirty="0"/>
          </a:p>
        </p:txBody>
      </p:sp>
      <p:cxnSp>
        <p:nvCxnSpPr>
          <p:cNvPr id="6" name="Straight Connector 5">
            <a:extLst>
              <a:ext uri="{FF2B5EF4-FFF2-40B4-BE49-F238E27FC236}">
                <a16:creationId xmlns:a16="http://schemas.microsoft.com/office/drawing/2014/main" id="{92DA9DA7-3A46-0483-759D-AC35784F9AFA}"/>
              </a:ext>
            </a:extLst>
          </p:cNvPr>
          <p:cNvCxnSpPr>
            <a:cxnSpLocks/>
          </p:cNvCxnSpPr>
          <p:nvPr/>
        </p:nvCxnSpPr>
        <p:spPr>
          <a:xfrm>
            <a:off x="586451" y="338560"/>
            <a:ext cx="79325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66DCE10-A1B4-481E-8610-7BE9E47FEDA6}"/>
              </a:ext>
            </a:extLst>
          </p:cNvPr>
          <p:cNvCxnSpPr>
            <a:cxnSpLocks/>
          </p:cNvCxnSpPr>
          <p:nvPr/>
        </p:nvCxnSpPr>
        <p:spPr>
          <a:xfrm>
            <a:off x="8488101" y="338560"/>
            <a:ext cx="69448" cy="6180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F3156A8-DD33-4D4F-860E-8D82C05633B2}"/>
              </a:ext>
            </a:extLst>
          </p:cNvPr>
          <p:cNvCxnSpPr>
            <a:cxnSpLocks/>
          </p:cNvCxnSpPr>
          <p:nvPr/>
        </p:nvCxnSpPr>
        <p:spPr>
          <a:xfrm>
            <a:off x="590309" y="338560"/>
            <a:ext cx="69448" cy="61808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39CA8E7-2362-25E4-C890-8E988A90A0A6}"/>
              </a:ext>
            </a:extLst>
          </p:cNvPr>
          <p:cNvCxnSpPr>
            <a:cxnSpLocks/>
          </p:cNvCxnSpPr>
          <p:nvPr/>
        </p:nvCxnSpPr>
        <p:spPr>
          <a:xfrm>
            <a:off x="625034" y="6513910"/>
            <a:ext cx="793251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77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10/14/2024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10/14/2024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10/14/2024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10/14/2024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10/14/2024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E31D45-07E9-F21C-2780-E29C7C645287}"/>
              </a:ext>
            </a:extLst>
          </p:cNvPr>
          <p:cNvSpPr>
            <a:spLocks noGrp="1"/>
          </p:cNvSpPr>
          <p:nvPr>
            <p:ph type="subTitle" idx="1"/>
          </p:nvPr>
        </p:nvSpPr>
        <p:spPr>
          <a:xfrm>
            <a:off x="2205980" y="2163318"/>
            <a:ext cx="8912133" cy="2016224"/>
          </a:xfrm>
        </p:spPr>
        <p:txBody>
          <a:bodyPr>
            <a:normAutofit/>
          </a:bodyPr>
          <a:lstStyle/>
          <a:p>
            <a:pPr algn="l"/>
            <a:endParaRPr lang="en-US" dirty="0">
              <a:latin typeface="Aharoni" panose="02010803020104030203" pitchFamily="2" charset="-79"/>
              <a:cs typeface="Aharoni" panose="02010803020104030203" pitchFamily="2" charset="-79"/>
            </a:endParaRPr>
          </a:p>
          <a:p>
            <a:pPr algn="l"/>
            <a:r>
              <a:rPr lang="en-US" sz="1800" b="1" u="sng" dirty="0">
                <a:latin typeface="Aharoni" panose="02010803020104030203" pitchFamily="2" charset="-79"/>
                <a:cs typeface="Aharoni" panose="02010803020104030203" pitchFamily="2" charset="-79"/>
              </a:rPr>
              <a:t>Team:</a:t>
            </a:r>
          </a:p>
          <a:p>
            <a:pPr algn="l"/>
            <a:r>
              <a:rPr lang="en-US" sz="1700" dirty="0">
                <a:latin typeface="Aptos" panose="020B0004020202020204" pitchFamily="34" charset="0"/>
                <a:cs typeface="Aharoni" panose="02010803020104030203" pitchFamily="2" charset="-79"/>
              </a:rPr>
              <a:t>Arji Jethin Naga Sai Eswar (***********)</a:t>
            </a:r>
          </a:p>
          <a:p>
            <a:pPr algn="l"/>
            <a:r>
              <a:rPr lang="en-US" sz="1700" dirty="0">
                <a:latin typeface="Aptos" panose="020B0004020202020204" pitchFamily="34" charset="0"/>
                <a:cs typeface="Aharoni" panose="02010803020104030203" pitchFamily="2" charset="-79"/>
              </a:rPr>
              <a:t>Ayush Singh (***********)</a:t>
            </a:r>
          </a:p>
          <a:p>
            <a:pPr algn="l"/>
            <a:r>
              <a:rPr lang="en-US" sz="1700" dirty="0">
                <a:latin typeface="Aptos" panose="020B0004020202020204" pitchFamily="34" charset="0"/>
                <a:cs typeface="Aharoni" panose="02010803020104030203" pitchFamily="2" charset="-79"/>
              </a:rPr>
              <a:t>Aluru Bala Karthikeya (***********)</a:t>
            </a:r>
            <a:endParaRPr lang="en-IN" sz="1700" dirty="0">
              <a:latin typeface="Aptos" panose="020B0004020202020204" pitchFamily="34" charset="0"/>
              <a:cs typeface="Aharoni" panose="02010803020104030203" pitchFamily="2" charset="-79"/>
            </a:endParaRPr>
          </a:p>
        </p:txBody>
      </p:sp>
      <p:sp>
        <p:nvSpPr>
          <p:cNvPr id="10" name="TextBox 9">
            <a:extLst>
              <a:ext uri="{FF2B5EF4-FFF2-40B4-BE49-F238E27FC236}">
                <a16:creationId xmlns:a16="http://schemas.microsoft.com/office/drawing/2014/main" id="{FD5CA044-8099-BFDE-35C9-8AB29C47F2D0}"/>
              </a:ext>
            </a:extLst>
          </p:cNvPr>
          <p:cNvSpPr txBox="1"/>
          <p:nvPr/>
        </p:nvSpPr>
        <p:spPr>
          <a:xfrm>
            <a:off x="1269876" y="1272340"/>
            <a:ext cx="4029574" cy="584775"/>
          </a:xfrm>
          <a:prstGeom prst="rect">
            <a:avLst/>
          </a:prstGeom>
          <a:noFill/>
        </p:spPr>
        <p:txBody>
          <a:bodyPr wrap="square" rtlCol="0">
            <a:spAutoFit/>
          </a:bodyPr>
          <a:lstStyle/>
          <a:p>
            <a:pPr algn="ctr"/>
            <a:r>
              <a:rPr lang="en-US" sz="3200" dirty="0">
                <a:latin typeface="Aharoni" panose="02010803020104030203" pitchFamily="2" charset="-79"/>
                <a:cs typeface="Aharoni" panose="02010803020104030203" pitchFamily="2" charset="-79"/>
              </a:rPr>
              <a:t>EC Project</a:t>
            </a:r>
            <a:endParaRPr lang="en-IN" sz="3200" dirty="0">
              <a:latin typeface="Aharoni" panose="02010803020104030203" pitchFamily="2" charset="-79"/>
              <a:cs typeface="Aharoni" panose="02010803020104030203" pitchFamily="2" charset="-79"/>
            </a:endParaRPr>
          </a:p>
        </p:txBody>
      </p:sp>
      <p:sp>
        <p:nvSpPr>
          <p:cNvPr id="11" name="TextBox 10">
            <a:extLst>
              <a:ext uri="{FF2B5EF4-FFF2-40B4-BE49-F238E27FC236}">
                <a16:creationId xmlns:a16="http://schemas.microsoft.com/office/drawing/2014/main" id="{A22830DC-19FF-0AA5-1FC6-1E09A12B17E9}"/>
              </a:ext>
            </a:extLst>
          </p:cNvPr>
          <p:cNvSpPr txBox="1"/>
          <p:nvPr/>
        </p:nvSpPr>
        <p:spPr>
          <a:xfrm>
            <a:off x="2273952" y="2037283"/>
            <a:ext cx="7636885" cy="953979"/>
          </a:xfrm>
          <a:prstGeom prst="rect">
            <a:avLst/>
          </a:prstGeom>
          <a:noFill/>
        </p:spPr>
        <p:txBody>
          <a:bodyPr wrap="square" rtlCol="0">
            <a:spAutoFit/>
          </a:bodyPr>
          <a:lstStyle/>
          <a:p>
            <a:r>
              <a:rPr lang="en-US" sz="2200" b="1" u="sng" dirty="0">
                <a:latin typeface="Aharoni" panose="02010803020104030203" pitchFamily="2" charset="-79"/>
                <a:cs typeface="Aharoni" panose="02010803020104030203" pitchFamily="2" charset="-79"/>
              </a:rPr>
              <a:t>Title:</a:t>
            </a:r>
            <a:r>
              <a:rPr lang="en-US" sz="2200" dirty="0">
                <a:latin typeface="Aharoni" panose="02010803020104030203" pitchFamily="2" charset="-79"/>
                <a:cs typeface="Aharoni" panose="02010803020104030203" pitchFamily="2" charset="-79"/>
              </a:rPr>
              <a:t> WaveForm Generation Using Op-Amps</a:t>
            </a:r>
          </a:p>
          <a:p>
            <a:endParaRPr lang="en-IN" sz="3199" dirty="0"/>
          </a:p>
        </p:txBody>
      </p:sp>
    </p:spTree>
    <p:extLst>
      <p:ext uri="{BB962C8B-B14F-4D97-AF65-F5344CB8AC3E}">
        <p14:creationId xmlns:p14="http://schemas.microsoft.com/office/powerpoint/2010/main" val="400643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CD4F7BE-BAE6-5BD1-187A-4A2F4E9C8AB8}"/>
              </a:ext>
            </a:extLst>
          </p:cNvPr>
          <p:cNvSpPr>
            <a:spLocks noGrp="1"/>
          </p:cNvSpPr>
          <p:nvPr>
            <p:ph type="subTitle" idx="1"/>
          </p:nvPr>
        </p:nvSpPr>
        <p:spPr>
          <a:xfrm>
            <a:off x="1523742" y="490292"/>
            <a:ext cx="9052673" cy="4810914"/>
          </a:xfrm>
        </p:spPr>
        <p:txBody>
          <a:bodyPr>
            <a:normAutofit/>
          </a:bodyPr>
          <a:lstStyle/>
          <a:p>
            <a:pPr algn="l"/>
            <a:r>
              <a:rPr lang="en-US" sz="2400" u="sng" dirty="0">
                <a:latin typeface="Aharoni" panose="02010803020104030203" pitchFamily="2" charset="-79"/>
                <a:cs typeface="Aharoni" panose="02010803020104030203" pitchFamily="2" charset="-79"/>
              </a:rPr>
              <a:t>Contents</a:t>
            </a:r>
            <a:r>
              <a:rPr lang="en-US" sz="2400" dirty="0">
                <a:latin typeface="Aharoni" panose="02010803020104030203" pitchFamily="2" charset="-79"/>
                <a:cs typeface="Aharoni" panose="02010803020104030203" pitchFamily="2" charset="-79"/>
              </a:rPr>
              <a:t>:</a:t>
            </a:r>
          </a:p>
          <a:p>
            <a:pPr algn="l"/>
            <a:endParaRPr lang="en-US" sz="4266" dirty="0">
              <a:latin typeface="Aharoni" panose="02010803020104030203" pitchFamily="2" charset="-79"/>
              <a:cs typeface="Aharoni" panose="02010803020104030203" pitchFamily="2" charset="-79"/>
            </a:endParaRPr>
          </a:p>
          <a:p>
            <a:pPr marL="812517" indent="-812517">
              <a:buAutoNum type="arabicParenR"/>
            </a:pPr>
            <a:r>
              <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rPr>
              <a:t>Introduction</a:t>
            </a:r>
          </a:p>
          <a:p>
            <a:pPr marL="812517" indent="-812517">
              <a:buAutoNum type="arabicParenR"/>
            </a:pPr>
            <a:endPar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endParaRPr>
          </a:p>
          <a:p>
            <a:pPr marL="812517" indent="-812517">
              <a:buAutoNum type="arabicParenR"/>
            </a:pPr>
            <a:r>
              <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rPr>
              <a:t>Methodology</a:t>
            </a:r>
          </a:p>
          <a:p>
            <a:pPr marL="812517" indent="-812517">
              <a:buAutoNum type="arabicParenR"/>
            </a:pPr>
            <a:endPar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endParaRPr>
          </a:p>
          <a:p>
            <a:pPr marL="812517" indent="-812517">
              <a:buAutoNum type="arabicParenR"/>
            </a:pPr>
            <a:r>
              <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rPr>
              <a:t>Circuit Diagram</a:t>
            </a:r>
          </a:p>
          <a:p>
            <a:pPr marL="812517" indent="-812517">
              <a:buAutoNum type="arabicParenR"/>
            </a:pPr>
            <a:endPar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endParaRPr>
          </a:p>
          <a:p>
            <a:pPr marL="812517" indent="-812517">
              <a:buAutoNum type="arabicParenR"/>
            </a:pPr>
            <a:r>
              <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rPr>
              <a:t>Results/Outcomes</a:t>
            </a:r>
          </a:p>
          <a:p>
            <a:pPr marL="812517" indent="-812517">
              <a:buAutoNum type="arabicParenR"/>
            </a:pPr>
            <a:endPar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endParaRPr>
          </a:p>
          <a:p>
            <a:pPr marL="812517" indent="-812517">
              <a:buAutoNum type="arabicParenR"/>
            </a:pPr>
            <a:r>
              <a:rPr lang="en-US" sz="2000" dirty="0">
                <a:solidFill>
                  <a:schemeClr val="tx1"/>
                </a:solidFill>
                <a:latin typeface="Aptos Narrow" panose="020B0004020202020204" pitchFamily="34" charset="0"/>
                <a:ea typeface="Cambria Math" panose="02040503050406030204" pitchFamily="18" charset="0"/>
                <a:cs typeface="Aharoni" panose="02010803020104030203" pitchFamily="2" charset="-79"/>
              </a:rPr>
              <a:t>References </a:t>
            </a:r>
          </a:p>
          <a:p>
            <a:endParaRPr lang="en-IN" dirty="0"/>
          </a:p>
        </p:txBody>
      </p:sp>
    </p:spTree>
    <p:extLst>
      <p:ext uri="{BB962C8B-B14F-4D97-AF65-F5344CB8AC3E}">
        <p14:creationId xmlns:p14="http://schemas.microsoft.com/office/powerpoint/2010/main" val="74989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3">
                                            <p:txEl>
                                              <p:pRg st="0" end="0"/>
                                            </p:txEl>
                                          </p:spTgt>
                                        </p:tgtEl>
                                        <p:attrNameLst>
                                          <p:attrName>style.color</p:attrName>
                                        </p:attrNameLst>
                                      </p:cBhvr>
                                      <p:by>
                                        <p:hsl h="0" s="-70588" l="0"/>
                                      </p:by>
                                    </p:animClr>
                                    <p:animClr clrSpc="hsl" dir="cw">
                                      <p:cBhvr>
                                        <p:cTn id="7" dur="500" fill="hold"/>
                                        <p:tgtEl>
                                          <p:spTgt spid="3">
                                            <p:txEl>
                                              <p:pRg st="0" end="0"/>
                                            </p:txEl>
                                          </p:spTgt>
                                        </p:tgtEl>
                                        <p:attrNameLst>
                                          <p:attrName>fillcolor</p:attrName>
                                        </p:attrNameLst>
                                      </p:cBhvr>
                                      <p:by>
                                        <p:hsl h="0" s="-70588" l="0"/>
                                      </p:by>
                                    </p:animClr>
                                    <p:animClr clrSpc="hsl" dir="cw">
                                      <p:cBhvr>
                                        <p:cTn id="8" dur="500" fill="hold"/>
                                        <p:tgtEl>
                                          <p:spTgt spid="3">
                                            <p:txEl>
                                              <p:pRg st="0" end="0"/>
                                            </p:txEl>
                                          </p:spTgt>
                                        </p:tgtEl>
                                        <p:attrNameLst>
                                          <p:attrName>stroke.color</p:attrName>
                                        </p:attrNameLst>
                                      </p:cBhvr>
                                      <p:by>
                                        <p:hsl h="0" s="-70588" l="0"/>
                                      </p:by>
                                    </p:animClr>
                                    <p:set>
                                      <p:cBhvr>
                                        <p:cTn id="9" dur="500" fill="hold"/>
                                        <p:tgtEl>
                                          <p:spTgt spid="3">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5" presetClass="emph" presetSubtype="0" fill="hold" grpId="0" nodeType="clickEffect">
                                  <p:stCondLst>
                                    <p:cond delay="0"/>
                                  </p:stCondLst>
                                  <p:childTnLst>
                                    <p:animClr clrSpc="hsl" dir="cw">
                                      <p:cBhvr override="childStyle">
                                        <p:cTn id="13" dur="500" fill="hold"/>
                                        <p:tgtEl>
                                          <p:spTgt spid="3">
                                            <p:txEl>
                                              <p:pRg st="2" end="2"/>
                                            </p:txEl>
                                          </p:spTgt>
                                        </p:tgtEl>
                                        <p:attrNameLst>
                                          <p:attrName>style.color</p:attrName>
                                        </p:attrNameLst>
                                      </p:cBhvr>
                                      <p:by>
                                        <p:hsl h="0" s="-70588" l="0"/>
                                      </p:by>
                                    </p:animClr>
                                    <p:animClr clrSpc="hsl" dir="cw">
                                      <p:cBhvr>
                                        <p:cTn id="14" dur="500" fill="hold"/>
                                        <p:tgtEl>
                                          <p:spTgt spid="3">
                                            <p:txEl>
                                              <p:pRg st="2" end="2"/>
                                            </p:txEl>
                                          </p:spTgt>
                                        </p:tgtEl>
                                        <p:attrNameLst>
                                          <p:attrName>fillcolor</p:attrName>
                                        </p:attrNameLst>
                                      </p:cBhvr>
                                      <p:by>
                                        <p:hsl h="0" s="-70588" l="0"/>
                                      </p:by>
                                    </p:animClr>
                                    <p:animClr clrSpc="hsl" dir="cw">
                                      <p:cBhvr>
                                        <p:cTn id="15" dur="500" fill="hold"/>
                                        <p:tgtEl>
                                          <p:spTgt spid="3">
                                            <p:txEl>
                                              <p:pRg st="2" end="2"/>
                                            </p:txEl>
                                          </p:spTgt>
                                        </p:tgtEl>
                                        <p:attrNameLst>
                                          <p:attrName>stroke.color</p:attrName>
                                        </p:attrNameLst>
                                      </p:cBhvr>
                                      <p:by>
                                        <p:hsl h="0" s="-70588" l="0"/>
                                      </p:by>
                                    </p:animClr>
                                    <p:set>
                                      <p:cBhvr>
                                        <p:cTn id="16" dur="500" fill="hold"/>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5" presetClass="emph" presetSubtype="0" fill="hold" grpId="0" nodeType="clickEffect">
                                  <p:stCondLst>
                                    <p:cond delay="0"/>
                                  </p:stCondLst>
                                  <p:childTnLst>
                                    <p:animClr clrSpc="hsl" dir="cw">
                                      <p:cBhvr override="childStyle">
                                        <p:cTn id="20" dur="500" fill="hold"/>
                                        <p:tgtEl>
                                          <p:spTgt spid="3">
                                            <p:txEl>
                                              <p:pRg st="4" end="4"/>
                                            </p:txEl>
                                          </p:spTgt>
                                        </p:tgtEl>
                                        <p:attrNameLst>
                                          <p:attrName>style.color</p:attrName>
                                        </p:attrNameLst>
                                      </p:cBhvr>
                                      <p:by>
                                        <p:hsl h="0" s="-70588" l="0"/>
                                      </p:by>
                                    </p:animClr>
                                    <p:animClr clrSpc="hsl" dir="cw">
                                      <p:cBhvr>
                                        <p:cTn id="21" dur="500" fill="hold"/>
                                        <p:tgtEl>
                                          <p:spTgt spid="3">
                                            <p:txEl>
                                              <p:pRg st="4" end="4"/>
                                            </p:txEl>
                                          </p:spTgt>
                                        </p:tgtEl>
                                        <p:attrNameLst>
                                          <p:attrName>fillcolor</p:attrName>
                                        </p:attrNameLst>
                                      </p:cBhvr>
                                      <p:by>
                                        <p:hsl h="0" s="-70588" l="0"/>
                                      </p:by>
                                    </p:animClr>
                                    <p:animClr clrSpc="hsl" dir="cw">
                                      <p:cBhvr>
                                        <p:cTn id="22" dur="500" fill="hold"/>
                                        <p:tgtEl>
                                          <p:spTgt spid="3">
                                            <p:txEl>
                                              <p:pRg st="4" end="4"/>
                                            </p:txEl>
                                          </p:spTgt>
                                        </p:tgtEl>
                                        <p:attrNameLst>
                                          <p:attrName>stroke.color</p:attrName>
                                        </p:attrNameLst>
                                      </p:cBhvr>
                                      <p:by>
                                        <p:hsl h="0" s="-70588" l="0"/>
                                      </p:by>
                                    </p:animClr>
                                    <p:set>
                                      <p:cBhvr>
                                        <p:cTn id="23" dur="500" fill="hold"/>
                                        <p:tgtEl>
                                          <p:spTgt spid="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5" presetClass="emph" presetSubtype="0" fill="hold" grpId="0" nodeType="clickEffect">
                                  <p:stCondLst>
                                    <p:cond delay="0"/>
                                  </p:stCondLst>
                                  <p:childTnLst>
                                    <p:animClr clrSpc="hsl" dir="cw">
                                      <p:cBhvr override="childStyle">
                                        <p:cTn id="27" dur="500" fill="hold"/>
                                        <p:tgtEl>
                                          <p:spTgt spid="3">
                                            <p:txEl>
                                              <p:pRg st="6" end="6"/>
                                            </p:txEl>
                                          </p:spTgt>
                                        </p:tgtEl>
                                        <p:attrNameLst>
                                          <p:attrName>style.color</p:attrName>
                                        </p:attrNameLst>
                                      </p:cBhvr>
                                      <p:by>
                                        <p:hsl h="0" s="-70588" l="0"/>
                                      </p:by>
                                    </p:animClr>
                                    <p:animClr clrSpc="hsl" dir="cw">
                                      <p:cBhvr>
                                        <p:cTn id="28" dur="500" fill="hold"/>
                                        <p:tgtEl>
                                          <p:spTgt spid="3">
                                            <p:txEl>
                                              <p:pRg st="6" end="6"/>
                                            </p:txEl>
                                          </p:spTgt>
                                        </p:tgtEl>
                                        <p:attrNameLst>
                                          <p:attrName>fillcolor</p:attrName>
                                        </p:attrNameLst>
                                      </p:cBhvr>
                                      <p:by>
                                        <p:hsl h="0" s="-70588" l="0"/>
                                      </p:by>
                                    </p:animClr>
                                    <p:animClr clrSpc="hsl" dir="cw">
                                      <p:cBhvr>
                                        <p:cTn id="29" dur="500" fill="hold"/>
                                        <p:tgtEl>
                                          <p:spTgt spid="3">
                                            <p:txEl>
                                              <p:pRg st="6" end="6"/>
                                            </p:txEl>
                                          </p:spTgt>
                                        </p:tgtEl>
                                        <p:attrNameLst>
                                          <p:attrName>stroke.color</p:attrName>
                                        </p:attrNameLst>
                                      </p:cBhvr>
                                      <p:by>
                                        <p:hsl h="0" s="-70588" l="0"/>
                                      </p:by>
                                    </p:animClr>
                                    <p:set>
                                      <p:cBhvr>
                                        <p:cTn id="30" dur="500" fill="hold"/>
                                        <p:tgtEl>
                                          <p:spTgt spid="3">
                                            <p:txEl>
                                              <p:pRg st="6" end="6"/>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5" presetClass="emph" presetSubtype="0" fill="hold" grpId="0" nodeType="clickEffect">
                                  <p:stCondLst>
                                    <p:cond delay="0"/>
                                  </p:stCondLst>
                                  <p:childTnLst>
                                    <p:animClr clrSpc="hsl" dir="cw">
                                      <p:cBhvr override="childStyle">
                                        <p:cTn id="34" dur="500" fill="hold"/>
                                        <p:tgtEl>
                                          <p:spTgt spid="3">
                                            <p:txEl>
                                              <p:pRg st="8" end="8"/>
                                            </p:txEl>
                                          </p:spTgt>
                                        </p:tgtEl>
                                        <p:attrNameLst>
                                          <p:attrName>style.color</p:attrName>
                                        </p:attrNameLst>
                                      </p:cBhvr>
                                      <p:by>
                                        <p:hsl h="0" s="-70588" l="0"/>
                                      </p:by>
                                    </p:animClr>
                                    <p:animClr clrSpc="hsl" dir="cw">
                                      <p:cBhvr>
                                        <p:cTn id="35" dur="500" fill="hold"/>
                                        <p:tgtEl>
                                          <p:spTgt spid="3">
                                            <p:txEl>
                                              <p:pRg st="8" end="8"/>
                                            </p:txEl>
                                          </p:spTgt>
                                        </p:tgtEl>
                                        <p:attrNameLst>
                                          <p:attrName>fillcolor</p:attrName>
                                        </p:attrNameLst>
                                      </p:cBhvr>
                                      <p:by>
                                        <p:hsl h="0" s="-70588" l="0"/>
                                      </p:by>
                                    </p:animClr>
                                    <p:animClr clrSpc="hsl" dir="cw">
                                      <p:cBhvr>
                                        <p:cTn id="36" dur="500" fill="hold"/>
                                        <p:tgtEl>
                                          <p:spTgt spid="3">
                                            <p:txEl>
                                              <p:pRg st="8" end="8"/>
                                            </p:txEl>
                                          </p:spTgt>
                                        </p:tgtEl>
                                        <p:attrNameLst>
                                          <p:attrName>stroke.color</p:attrName>
                                        </p:attrNameLst>
                                      </p:cBhvr>
                                      <p:by>
                                        <p:hsl h="0" s="-70588" l="0"/>
                                      </p:by>
                                    </p:animClr>
                                    <p:set>
                                      <p:cBhvr>
                                        <p:cTn id="37" dur="500" fill="hold"/>
                                        <p:tgtEl>
                                          <p:spTgt spid="3">
                                            <p:txEl>
                                              <p:pRg st="8" end="8"/>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5" presetClass="emph" presetSubtype="0" fill="hold" grpId="0" nodeType="clickEffect">
                                  <p:stCondLst>
                                    <p:cond delay="0"/>
                                  </p:stCondLst>
                                  <p:childTnLst>
                                    <p:animClr clrSpc="hsl" dir="cw">
                                      <p:cBhvr override="childStyle">
                                        <p:cTn id="41" dur="500" fill="hold"/>
                                        <p:tgtEl>
                                          <p:spTgt spid="3">
                                            <p:txEl>
                                              <p:pRg st="10" end="10"/>
                                            </p:txEl>
                                          </p:spTgt>
                                        </p:tgtEl>
                                        <p:attrNameLst>
                                          <p:attrName>style.color</p:attrName>
                                        </p:attrNameLst>
                                      </p:cBhvr>
                                      <p:by>
                                        <p:hsl h="0" s="-70588" l="0"/>
                                      </p:by>
                                    </p:animClr>
                                    <p:animClr clrSpc="hsl" dir="cw">
                                      <p:cBhvr>
                                        <p:cTn id="42" dur="500" fill="hold"/>
                                        <p:tgtEl>
                                          <p:spTgt spid="3">
                                            <p:txEl>
                                              <p:pRg st="10" end="10"/>
                                            </p:txEl>
                                          </p:spTgt>
                                        </p:tgtEl>
                                        <p:attrNameLst>
                                          <p:attrName>fillcolor</p:attrName>
                                        </p:attrNameLst>
                                      </p:cBhvr>
                                      <p:by>
                                        <p:hsl h="0" s="-70588" l="0"/>
                                      </p:by>
                                    </p:animClr>
                                    <p:animClr clrSpc="hsl" dir="cw">
                                      <p:cBhvr>
                                        <p:cTn id="43" dur="500" fill="hold"/>
                                        <p:tgtEl>
                                          <p:spTgt spid="3">
                                            <p:txEl>
                                              <p:pRg st="10" end="10"/>
                                            </p:txEl>
                                          </p:spTgt>
                                        </p:tgtEl>
                                        <p:attrNameLst>
                                          <p:attrName>stroke.color</p:attrName>
                                        </p:attrNameLst>
                                      </p:cBhvr>
                                      <p:by>
                                        <p:hsl h="0" s="-70588" l="0"/>
                                      </p:by>
                                    </p:animClr>
                                    <p:set>
                                      <p:cBhvr>
                                        <p:cTn id="44" dur="500" fill="hold"/>
                                        <p:tgtEl>
                                          <p:spTgt spid="3">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18A976-9991-1B2D-E1A9-FAAA9D415778}"/>
              </a:ext>
            </a:extLst>
          </p:cNvPr>
          <p:cNvSpPr txBox="1"/>
          <p:nvPr/>
        </p:nvSpPr>
        <p:spPr>
          <a:xfrm>
            <a:off x="981844" y="188640"/>
            <a:ext cx="7488832" cy="4231928"/>
          </a:xfrm>
          <a:prstGeom prst="rect">
            <a:avLst/>
          </a:prstGeom>
          <a:noFill/>
        </p:spPr>
        <p:txBody>
          <a:bodyPr wrap="square">
            <a:spAutoFit/>
          </a:bodyPr>
          <a:lstStyle/>
          <a:p>
            <a:r>
              <a:rPr lang="en-US" sz="3200" u="sng" dirty="0">
                <a:solidFill>
                  <a:schemeClr val="accent1">
                    <a:lumMod val="75000"/>
                  </a:schemeClr>
                </a:solidFill>
                <a:latin typeface="Aharoni" panose="02010803020104030203" pitchFamily="2" charset="-79"/>
                <a:cs typeface="Aharoni" panose="02010803020104030203" pitchFamily="2" charset="-79"/>
              </a:rPr>
              <a:t>Introduction:</a:t>
            </a:r>
          </a:p>
          <a:p>
            <a:endParaRPr lang="en-US" sz="3200" u="sng" dirty="0">
              <a:latin typeface="Aharoni" panose="02010803020104030203" pitchFamily="2" charset="-79"/>
              <a:cs typeface="Aharoni" panose="02010803020104030203" pitchFamily="2" charset="-79"/>
            </a:endParaRPr>
          </a:p>
          <a:p>
            <a:pPr algn="just"/>
            <a:r>
              <a:rPr lang="en-US" sz="1700" dirty="0">
                <a:latin typeface="Aptos Narrow" panose="020B0004020202020204" pitchFamily="34" charset="0"/>
                <a:cs typeface="Aharoni" panose="02010803020104030203" pitchFamily="2" charset="-79"/>
              </a:rPr>
              <a:t>                    An operational amplifier, often referred to as an op-amp, is a versatile and widely used analog electronic component. It is a type of voltage amplifier with very high gain and differential inputs. Op-amps are designed to amplify the voltage difference between two input terminals and provide a high-gain output voltage. The symbol for an op-amp typically consists of two input terminals (inverting and non-inverting), an output terminal, and power supply connections. The triangle shape represents the amplifier, and the arrow indicates the direction of signal flow. Op-amps find applications in various electronic circuits, including amplifiers, filters, oscillators, comparators, voltage regulators, and more. They are fundamental to analog electronics and are an integral part of countless electronic devices. In summary, operational amplifiers are fundamental building blocks in electronics, providing high gain and versatile functionality. </a:t>
            </a:r>
          </a:p>
        </p:txBody>
      </p:sp>
      <p:pic>
        <p:nvPicPr>
          <p:cNvPr id="11" name="Picture 10">
            <a:extLst>
              <a:ext uri="{FF2B5EF4-FFF2-40B4-BE49-F238E27FC236}">
                <a16:creationId xmlns:a16="http://schemas.microsoft.com/office/drawing/2014/main" id="{2AB963D7-BA72-89DA-ABC0-FDE256D129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8708" y="1484784"/>
            <a:ext cx="3070147" cy="2564904"/>
          </a:xfrm>
          <a:prstGeom prst="rect">
            <a:avLst/>
          </a:prstGeom>
        </p:spPr>
      </p:pic>
      <p:sp>
        <p:nvSpPr>
          <p:cNvPr id="12" name="TextBox 11">
            <a:extLst>
              <a:ext uri="{FF2B5EF4-FFF2-40B4-BE49-F238E27FC236}">
                <a16:creationId xmlns:a16="http://schemas.microsoft.com/office/drawing/2014/main" id="{FF650EA2-264B-F31C-6FB1-300BBFCC2511}"/>
              </a:ext>
            </a:extLst>
          </p:cNvPr>
          <p:cNvSpPr txBox="1"/>
          <p:nvPr/>
        </p:nvSpPr>
        <p:spPr>
          <a:xfrm>
            <a:off x="837828" y="4509120"/>
            <a:ext cx="81671819" cy="2185214"/>
          </a:xfrm>
          <a:prstGeom prst="rect">
            <a:avLst/>
          </a:prstGeom>
          <a:noFill/>
        </p:spPr>
        <p:txBody>
          <a:bodyPr wrap="square" rtlCol="0">
            <a:spAutoFit/>
          </a:bodyPr>
          <a:lstStyle/>
          <a:p>
            <a:pPr algn="just"/>
            <a:r>
              <a:rPr lang="en-US" sz="1700" dirty="0">
                <a:latin typeface="Aptos Narrow" panose="020B0004020202020204" pitchFamily="34" charset="0"/>
                <a:cs typeface="Aharoni" panose="02010803020104030203" pitchFamily="2" charset="-79"/>
              </a:rPr>
              <a:t>Their use in both open-loop and closed-loop configurations makes them indispensable in a wide range of applications,</a:t>
            </a:r>
          </a:p>
          <a:p>
            <a:pPr algn="just"/>
            <a:r>
              <a:rPr lang="en-US" sz="1700" dirty="0">
                <a:latin typeface="Aptos Narrow" panose="020B0004020202020204" pitchFamily="34" charset="0"/>
                <a:cs typeface="Aharoni" panose="02010803020104030203" pitchFamily="2" charset="-79"/>
              </a:rPr>
              <a:t> from basic amplification to complex signal processing circuits. Understanding the characteristics and configurations of op-amps is</a:t>
            </a:r>
          </a:p>
          <a:p>
            <a:pPr algn="just"/>
            <a:r>
              <a:rPr lang="en-US" sz="1700" dirty="0">
                <a:latin typeface="Aptos Narrow" panose="020B0004020202020204" pitchFamily="34" charset="0"/>
                <a:cs typeface="Aharoni" panose="02010803020104030203" pitchFamily="2" charset="-79"/>
              </a:rPr>
              <a:t> essential for anyone working in the field of electronics. Op-amps typically require dual power supplies, providing positive and</a:t>
            </a:r>
          </a:p>
          <a:p>
            <a:pPr algn="just"/>
            <a:r>
              <a:rPr lang="en-US" sz="1700" dirty="0">
                <a:latin typeface="Aptos Narrow" panose="020B0004020202020204" pitchFamily="34" charset="0"/>
                <a:cs typeface="Aharoni" panose="02010803020104030203" pitchFamily="2" charset="-79"/>
              </a:rPr>
              <a:t> negative voltage rails. However, some applications may use single-supply op-amps with a ground reference and a positive voltage </a:t>
            </a:r>
          </a:p>
          <a:p>
            <a:pPr algn="just"/>
            <a:r>
              <a:rPr lang="en-US" sz="1700" dirty="0">
                <a:latin typeface="Aptos Narrow" panose="020B0004020202020204" pitchFamily="34" charset="0"/>
                <a:cs typeface="Aharoni" panose="02010803020104030203" pitchFamily="2" charset="-79"/>
              </a:rPr>
              <a:t>supply. Op-amps are utilized in oscillator circuits, like the Wien Bridge or RC Phase Shift configurations, to generate stable and</a:t>
            </a:r>
          </a:p>
          <a:p>
            <a:pPr algn="just"/>
            <a:r>
              <a:rPr lang="en-US" sz="1700" dirty="0">
                <a:latin typeface="Aptos Narrow" panose="020B0004020202020204" pitchFamily="34" charset="0"/>
                <a:cs typeface="Aharoni" panose="02010803020104030203" pitchFamily="2" charset="-79"/>
              </a:rPr>
              <a:t> controlled oscillations, enabling precise manipulation of frequency and amplitude. These op-amp-generated waveforms find </a:t>
            </a:r>
          </a:p>
          <a:p>
            <a:pPr algn="just"/>
            <a:r>
              <a:rPr lang="en-US" sz="1700" dirty="0">
                <a:latin typeface="Aptos Narrow" panose="020B0004020202020204" pitchFamily="34" charset="0"/>
                <a:cs typeface="Aharoni" panose="02010803020104030203" pitchFamily="2" charset="-79"/>
              </a:rPr>
              <a:t>applications in diverse fields, from audio signal processing and frequency standardization to instrumentation and signal modulation</a:t>
            </a:r>
          </a:p>
          <a:p>
            <a:pPr algn="just"/>
            <a:r>
              <a:rPr lang="en-US" sz="1700" dirty="0">
                <a:latin typeface="Aptos Narrow" panose="020B0004020202020204" pitchFamily="34" charset="0"/>
                <a:cs typeface="Aharoni" panose="02010803020104030203" pitchFamily="2" charset="-79"/>
              </a:rPr>
              <a:t> showcasing the fundamental importance of op-amps in shaping electronic signals.</a:t>
            </a:r>
            <a:endParaRPr lang="en-IN" sz="17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E36A732-FB4B-C695-0AA2-1F311F47BD05}"/>
              </a:ext>
            </a:extLst>
          </p:cNvPr>
          <p:cNvSpPr>
            <a:spLocks noGrp="1"/>
          </p:cNvSpPr>
          <p:nvPr>
            <p:ph type="subTitle" idx="1"/>
          </p:nvPr>
        </p:nvSpPr>
        <p:spPr>
          <a:xfrm>
            <a:off x="837828" y="332656"/>
            <a:ext cx="7632848" cy="3888432"/>
          </a:xfrm>
        </p:spPr>
        <p:txBody>
          <a:bodyPr>
            <a:normAutofit fontScale="77500" lnSpcReduction="20000"/>
          </a:bodyPr>
          <a:lstStyle/>
          <a:p>
            <a:pPr algn="just"/>
            <a:r>
              <a:rPr lang="en-US" sz="2400" u="sng" dirty="0">
                <a:solidFill>
                  <a:schemeClr val="accent1">
                    <a:lumMod val="75000"/>
                  </a:schemeClr>
                </a:solidFill>
                <a:latin typeface="Aharoni" panose="02010803020104030203" pitchFamily="2" charset="-79"/>
                <a:cs typeface="Aharoni" panose="02010803020104030203" pitchFamily="2" charset="-79"/>
              </a:rPr>
              <a:t>Methodology:</a:t>
            </a:r>
          </a:p>
          <a:p>
            <a:pPr algn="just"/>
            <a:endParaRPr lang="en-US" sz="2100" b="1" cap="none" dirty="0">
              <a:latin typeface="Aptos Narrow" panose="020B0004020202020204" pitchFamily="34" charset="0"/>
            </a:endParaRPr>
          </a:p>
          <a:p>
            <a:pPr algn="just"/>
            <a:r>
              <a:rPr lang="en-US" sz="2100" b="1" cap="none" dirty="0">
                <a:latin typeface="Aptos Narrow" panose="020B0004020202020204" pitchFamily="34" charset="0"/>
              </a:rPr>
              <a:t>1) Triangular wave </a:t>
            </a:r>
            <a:r>
              <a:rPr lang="en-US" sz="2100" cap="none" dirty="0">
                <a:solidFill>
                  <a:schemeClr val="tx1"/>
                </a:solidFill>
                <a:latin typeface="Aptos Narrow" panose="020B0004020202020204" pitchFamily="34" charset="0"/>
              </a:rPr>
              <a:t>generation using operational amplifiers:</a:t>
            </a:r>
          </a:p>
          <a:p>
            <a:pPr algn="just"/>
            <a:endParaRPr lang="en-US" sz="1800" cap="none" dirty="0">
              <a:solidFill>
                <a:schemeClr val="tx1"/>
              </a:solidFill>
              <a:latin typeface="Aptos Narrow" panose="020B0004020202020204" pitchFamily="34" charset="0"/>
            </a:endParaRPr>
          </a:p>
          <a:p>
            <a:pPr algn="just"/>
            <a:r>
              <a:rPr lang="en-US" sz="1900" cap="none" dirty="0">
                <a:solidFill>
                  <a:schemeClr val="tx1"/>
                </a:solidFill>
                <a:latin typeface="Aptos Narrow" panose="020B0004020202020204" pitchFamily="34" charset="0"/>
              </a:rPr>
              <a:t>1. Component selection: pick an op-amp, resistors, capacitors, and a square wave source.</a:t>
            </a:r>
          </a:p>
          <a:p>
            <a:pPr marL="457200" indent="-457200" algn="just">
              <a:buAutoNum type="arabicPeriod"/>
            </a:pPr>
            <a:endParaRPr lang="en-US" sz="1900" cap="none" dirty="0">
              <a:solidFill>
                <a:schemeClr val="tx1"/>
              </a:solidFill>
              <a:latin typeface="Aptos Narrow" panose="020B0004020202020204" pitchFamily="34" charset="0"/>
            </a:endParaRPr>
          </a:p>
          <a:p>
            <a:pPr algn="just"/>
            <a:r>
              <a:rPr lang="en-US" sz="1900" cap="none" dirty="0">
                <a:solidFill>
                  <a:schemeClr val="tx1"/>
                </a:solidFill>
                <a:latin typeface="Aptos Narrow" panose="020B0004020202020204" pitchFamily="34" charset="0"/>
              </a:rPr>
              <a:t>2. Integrator setup: connect a capacitor in the op-amp's feedback loop and a resistor in series with the input to make it an integrator.</a:t>
            </a:r>
          </a:p>
          <a:p>
            <a:pPr algn="just"/>
            <a:endParaRPr lang="en-US" sz="1900" cap="none" dirty="0">
              <a:solidFill>
                <a:schemeClr val="tx1"/>
              </a:solidFill>
              <a:latin typeface="Aptos Narrow" panose="020B0004020202020204" pitchFamily="34" charset="0"/>
            </a:endParaRPr>
          </a:p>
          <a:p>
            <a:pPr algn="just"/>
            <a:r>
              <a:rPr lang="en-US" sz="1900" cap="none" dirty="0">
                <a:solidFill>
                  <a:schemeClr val="tx1"/>
                </a:solidFill>
                <a:latin typeface="Aptos Narrow" panose="020B0004020202020204" pitchFamily="34" charset="0"/>
              </a:rPr>
              <a:t>3. Input square wave: feed a square wave to the op-amp's non-inverting terminal for integration.</a:t>
            </a:r>
          </a:p>
          <a:p>
            <a:pPr marL="457200" indent="-457200" algn="just">
              <a:buAutoNum type="arabicPeriod" startAt="3"/>
            </a:pPr>
            <a:endParaRPr lang="en-US" sz="1900" cap="none" dirty="0">
              <a:solidFill>
                <a:schemeClr val="tx1"/>
              </a:solidFill>
              <a:latin typeface="Aptos Narrow" panose="020B0004020202020204" pitchFamily="34" charset="0"/>
            </a:endParaRPr>
          </a:p>
          <a:p>
            <a:pPr algn="just"/>
            <a:r>
              <a:rPr lang="en-US" sz="1900" cap="none" dirty="0">
                <a:solidFill>
                  <a:schemeClr val="tx1"/>
                </a:solidFill>
                <a:latin typeface="Aptos Narrow" panose="020B0004020202020204" pitchFamily="34" charset="0"/>
              </a:rPr>
              <a:t>4. Adjust time constants: tune resistor (R) and capacitor (C) values for desired time constants. Integration results in a triangular waveform at the output.</a:t>
            </a:r>
          </a:p>
          <a:p>
            <a:pPr algn="just"/>
            <a:endParaRPr lang="en-US" sz="1900" cap="none" dirty="0">
              <a:solidFill>
                <a:schemeClr val="tx1"/>
              </a:solidFill>
              <a:latin typeface="Aptos Narrow" panose="020B0004020202020204" pitchFamily="34" charset="0"/>
            </a:endParaRPr>
          </a:p>
          <a:p>
            <a:pPr algn="just"/>
            <a:r>
              <a:rPr lang="en-US" sz="1900" cap="none" dirty="0">
                <a:solidFill>
                  <a:schemeClr val="tx1"/>
                </a:solidFill>
                <a:latin typeface="Aptos Narrow" panose="020B0004020202020204" pitchFamily="34" charset="0"/>
              </a:rPr>
              <a:t>5. Gain adjustment: set integrator gain by adjusting resistor values. Control the amplitude of the triangular wave.</a:t>
            </a:r>
          </a:p>
          <a:p>
            <a:pPr algn="just"/>
            <a:endParaRPr lang="en-US" sz="1900" cap="none" dirty="0">
              <a:solidFill>
                <a:schemeClr val="tx1"/>
              </a:solidFill>
              <a:latin typeface="Aptos Narrow" panose="020B0004020202020204" pitchFamily="34" charset="0"/>
            </a:endParaRPr>
          </a:p>
          <a:p>
            <a:pPr algn="just"/>
            <a:r>
              <a:rPr lang="en-US" sz="1900" cap="none" dirty="0">
                <a:solidFill>
                  <a:schemeClr val="tx1"/>
                </a:solidFill>
                <a:latin typeface="Aptos Narrow" panose="020B0004020202020204" pitchFamily="34" charset="0"/>
              </a:rPr>
              <a:t>6. Testing and simulation: simulate using software or build a prototype on a breadboard. Use an oscilloscope to ensure stable triangular wave generation.</a:t>
            </a:r>
          </a:p>
        </p:txBody>
      </p:sp>
      <p:sp>
        <p:nvSpPr>
          <p:cNvPr id="2" name="Content Placeholder 2">
            <a:extLst>
              <a:ext uri="{FF2B5EF4-FFF2-40B4-BE49-F238E27FC236}">
                <a16:creationId xmlns:a16="http://schemas.microsoft.com/office/drawing/2014/main" id="{037ABA45-66FA-3545-5D20-AFAECF5C01BE}"/>
              </a:ext>
            </a:extLst>
          </p:cNvPr>
          <p:cNvSpPr txBox="1">
            <a:spLocks/>
          </p:cNvSpPr>
          <p:nvPr/>
        </p:nvSpPr>
        <p:spPr>
          <a:xfrm>
            <a:off x="765820" y="3962266"/>
            <a:ext cx="8208912" cy="2016223"/>
          </a:xfrm>
          <a:prstGeom prst="rect">
            <a:avLst/>
          </a:prstGeom>
        </p:spPr>
        <p:txBody>
          <a:bodyPr vert="horz" lIns="121899" tIns="60949" rIns="121899" bIns="60949" rtlCol="0">
            <a:normAutofit fontScale="85000" lnSpcReduction="10000"/>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endParaRPr lang="en-US" sz="2399" b="1" dirty="0">
              <a:solidFill>
                <a:schemeClr val="tx1"/>
              </a:solidFill>
            </a:endParaRPr>
          </a:p>
          <a:p>
            <a:pPr algn="just"/>
            <a:r>
              <a:rPr lang="en-US" sz="1800" b="1" u="sng" dirty="0">
                <a:solidFill>
                  <a:schemeClr val="tx1"/>
                </a:solidFill>
                <a:latin typeface="Aptos Narrow" panose="020B0004020202020204" pitchFamily="34" charset="0"/>
                <a:cs typeface="Aharoni" panose="02010803020104030203" pitchFamily="2" charset="-79"/>
              </a:rPr>
              <a:t>Applications:</a:t>
            </a:r>
          </a:p>
          <a:p>
            <a:pPr algn="just"/>
            <a:endParaRPr lang="en-US" sz="1800" b="1" u="sng" dirty="0">
              <a:latin typeface="Aptos Narrow" panose="020B0004020202020204" pitchFamily="34" charset="0"/>
              <a:cs typeface="Aharoni" panose="02010803020104030203" pitchFamily="2" charset="-79"/>
            </a:endParaRPr>
          </a:p>
          <a:p>
            <a:pPr marL="342900" indent="-342900" algn="just">
              <a:buFont typeface="Arial" pitchFamily="34" charset="0"/>
              <a:buAutoNum type="alphaUcPeriod"/>
            </a:pPr>
            <a:r>
              <a:rPr lang="en-US" sz="1900" cap="none" dirty="0">
                <a:solidFill>
                  <a:schemeClr val="accent1">
                    <a:lumMod val="75000"/>
                  </a:schemeClr>
                </a:solidFill>
                <a:latin typeface="Aptos Narrow" panose="020B0004020202020204" pitchFamily="34" charset="0"/>
              </a:rPr>
              <a:t>Function generators</a:t>
            </a:r>
            <a:r>
              <a:rPr lang="en-US" sz="1900" cap="none" dirty="0">
                <a:solidFill>
                  <a:schemeClr val="tx1"/>
                </a:solidFill>
                <a:latin typeface="Aptos Narrow" panose="020B0004020202020204" pitchFamily="34" charset="0"/>
              </a:rPr>
              <a:t>:  stable waveforms for testing and signal synthesis. </a:t>
            </a:r>
          </a:p>
          <a:p>
            <a:pPr marL="342900" indent="-342900" algn="just">
              <a:buFont typeface="Arial" pitchFamily="34" charset="0"/>
              <a:buAutoNum type="alphaUcPeriod"/>
            </a:pPr>
            <a:r>
              <a:rPr lang="en-US" sz="1900" cap="none" dirty="0">
                <a:solidFill>
                  <a:schemeClr val="accent1">
                    <a:lumMod val="75000"/>
                  </a:schemeClr>
                </a:solidFill>
                <a:latin typeface="Aptos Narrow" panose="020B0004020202020204" pitchFamily="34" charset="0"/>
              </a:rPr>
              <a:t>Frequency synthesis</a:t>
            </a:r>
            <a:r>
              <a:rPr lang="en-US" sz="1900" cap="none" dirty="0">
                <a:solidFill>
                  <a:schemeClr val="tx1"/>
                </a:solidFill>
                <a:latin typeface="Aptos Narrow" panose="020B0004020202020204" pitchFamily="34" charset="0"/>
              </a:rPr>
              <a:t> Applied in various frequency synthesis applications.</a:t>
            </a:r>
          </a:p>
          <a:p>
            <a:pPr marL="342900" indent="-342900" algn="just">
              <a:buFont typeface="Arial" pitchFamily="34" charset="0"/>
              <a:buAutoNum type="alphaUcPeriod"/>
            </a:pPr>
            <a:r>
              <a:rPr lang="en-US" sz="1900" cap="none" dirty="0">
                <a:solidFill>
                  <a:schemeClr val="accent1">
                    <a:lumMod val="75000"/>
                  </a:schemeClr>
                </a:solidFill>
                <a:latin typeface="Aptos Narrow" panose="020B0004020202020204" pitchFamily="34" charset="0"/>
              </a:rPr>
              <a:t>Signal modulation</a:t>
            </a:r>
            <a:r>
              <a:rPr lang="en-US" sz="1900" cap="none" dirty="0">
                <a:solidFill>
                  <a:schemeClr val="tx1"/>
                </a:solidFill>
                <a:latin typeface="Aptos Narrow" panose="020B0004020202020204" pitchFamily="34" charset="0"/>
              </a:rPr>
              <a:t> Crucial for frequency and pulse-width modulation. </a:t>
            </a:r>
          </a:p>
          <a:p>
            <a:pPr marL="342900" indent="-342900" algn="just">
              <a:buFont typeface="Arial" pitchFamily="34" charset="0"/>
              <a:buAutoNum type="alphaUcPeriod"/>
            </a:pPr>
            <a:r>
              <a:rPr lang="en-US" sz="1900" cap="none" dirty="0">
                <a:solidFill>
                  <a:schemeClr val="accent1">
                    <a:lumMod val="75000"/>
                  </a:schemeClr>
                </a:solidFill>
                <a:latin typeface="Aptos Narrow" panose="020B0004020202020204" pitchFamily="34" charset="0"/>
              </a:rPr>
              <a:t>Audio signal processing</a:t>
            </a:r>
            <a:r>
              <a:rPr lang="en-US" sz="1900" cap="none" dirty="0">
                <a:solidFill>
                  <a:schemeClr val="tx1"/>
                </a:solidFill>
                <a:latin typeface="Aptos Narrow" panose="020B0004020202020204" pitchFamily="34" charset="0"/>
              </a:rPr>
              <a:t>: Contribute to sound synthesis </a:t>
            </a:r>
          </a:p>
          <a:p>
            <a:pPr algn="just"/>
            <a:r>
              <a:rPr lang="en-US" sz="1900" cap="none" dirty="0">
                <a:solidFill>
                  <a:schemeClr val="tx1"/>
                </a:solidFill>
                <a:latin typeface="Aptos Narrow" panose="020B0004020202020204" pitchFamily="34" charset="0"/>
              </a:rPr>
              <a:t>     and processing effects.</a:t>
            </a:r>
          </a:p>
        </p:txBody>
      </p:sp>
      <p:pic>
        <p:nvPicPr>
          <p:cNvPr id="5" name="Picture 4">
            <a:extLst>
              <a:ext uri="{FF2B5EF4-FFF2-40B4-BE49-F238E27FC236}">
                <a16:creationId xmlns:a16="http://schemas.microsoft.com/office/drawing/2014/main" id="{C4D84E9B-5CF1-5C22-33A5-649F8A572A2E}"/>
              </a:ext>
            </a:extLst>
          </p:cNvPr>
          <p:cNvPicPr>
            <a:picLocks noChangeAspect="1"/>
          </p:cNvPicPr>
          <p:nvPr/>
        </p:nvPicPr>
        <p:blipFill rotWithShape="1">
          <a:blip r:embed="rId3">
            <a:extLst>
              <a:ext uri="{28A0092B-C50C-407E-A947-70E740481C1C}">
                <a14:useLocalDpi xmlns:a14="http://schemas.microsoft.com/office/drawing/2010/main" val="0"/>
              </a:ext>
            </a:extLst>
          </a:blip>
          <a:srcRect l="1487" t="8307" r="1781" b="8618"/>
          <a:stretch/>
        </p:blipFill>
        <p:spPr>
          <a:xfrm>
            <a:off x="8614692" y="908720"/>
            <a:ext cx="3393377" cy="2088232"/>
          </a:xfrm>
          <a:prstGeom prst="rect">
            <a:avLst/>
          </a:prstGeom>
        </p:spPr>
      </p:pic>
    </p:spTree>
    <p:extLst>
      <p:ext uri="{BB962C8B-B14F-4D97-AF65-F5344CB8AC3E}">
        <p14:creationId xmlns:p14="http://schemas.microsoft.com/office/powerpoint/2010/main" val="139202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anim calcmode="lin" valueType="num">
                                      <p:cBhvr>
                                        <p:cTn id="48" dur="1000" fill="hold"/>
                                        <p:tgtEl>
                                          <p:spTgt spid="2"/>
                                        </p:tgtEl>
                                        <p:attrNameLst>
                                          <p:attrName>ppt_x</p:attrName>
                                        </p:attrNameLst>
                                      </p:cBhvr>
                                      <p:tavLst>
                                        <p:tav tm="0">
                                          <p:val>
                                            <p:strVal val="#ppt_x"/>
                                          </p:val>
                                        </p:tav>
                                        <p:tav tm="100000">
                                          <p:val>
                                            <p:strVal val="#ppt_x"/>
                                          </p:val>
                                        </p:tav>
                                      </p:tavLst>
                                    </p:anim>
                                    <p:anim calcmode="lin" valueType="num">
                                      <p:cBhvr>
                                        <p:cTn id="4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F64B7-5199-7748-89D1-96B91DF325FE}"/>
              </a:ext>
            </a:extLst>
          </p:cNvPr>
          <p:cNvSpPr>
            <a:spLocks noGrp="1"/>
          </p:cNvSpPr>
          <p:nvPr>
            <p:ph idx="1"/>
          </p:nvPr>
        </p:nvSpPr>
        <p:spPr>
          <a:xfrm>
            <a:off x="1269876" y="188640"/>
            <a:ext cx="10585176" cy="3888432"/>
          </a:xfrm>
        </p:spPr>
        <p:txBody>
          <a:bodyPr>
            <a:normAutofit fontScale="92500"/>
          </a:bodyPr>
          <a:lstStyle/>
          <a:p>
            <a:pPr marL="0" indent="0" algn="just">
              <a:buNone/>
            </a:pPr>
            <a:r>
              <a:rPr lang="en-US" sz="1900" b="1" dirty="0">
                <a:solidFill>
                  <a:schemeClr val="accent1">
                    <a:lumMod val="75000"/>
                  </a:schemeClr>
                </a:solidFill>
                <a:latin typeface="Aptos Narrow" panose="020B0004020202020204" pitchFamily="34" charset="0"/>
                <a:cs typeface="Aharoni" panose="02010803020104030203" pitchFamily="2" charset="-79"/>
              </a:rPr>
              <a:t>2) Square Wave </a:t>
            </a:r>
            <a:r>
              <a:rPr lang="en-US" sz="1900" dirty="0">
                <a:latin typeface="Aptos Narrow" panose="020B0004020202020204" pitchFamily="34" charset="0"/>
                <a:cs typeface="Aharoni" panose="02010803020104030203" pitchFamily="2" charset="-79"/>
              </a:rPr>
              <a:t>Generation using Operational Amplifiers:</a:t>
            </a:r>
          </a:p>
          <a:p>
            <a:pPr marL="342900" indent="-342900" algn="just">
              <a:buAutoNum type="arabicPeriod"/>
            </a:pPr>
            <a:r>
              <a:rPr lang="en-US" sz="1900" dirty="0">
                <a:latin typeface="Aptos Narrow" panose="020B0004020202020204" pitchFamily="34" charset="0"/>
                <a:cs typeface="Aharoni" panose="02010803020104030203" pitchFamily="2" charset="-79"/>
              </a:rPr>
              <a:t>Component Selection: Choose an op-amp, resistors, and capacitors. For a Schmitt trigger, add feedback resistors and a positive feedback network. </a:t>
            </a:r>
          </a:p>
          <a:p>
            <a:pPr marL="342900" indent="-342900" algn="just">
              <a:buAutoNum type="arabicPeriod"/>
            </a:pPr>
            <a:r>
              <a:rPr lang="en-US" sz="1900" dirty="0">
                <a:latin typeface="Aptos Narrow" panose="020B0004020202020204" pitchFamily="34" charset="0"/>
                <a:cs typeface="Aharoni" panose="02010803020104030203" pitchFamily="2" charset="-79"/>
              </a:rPr>
              <a:t>Schmitt Trigger Setup: Connect the inverting input to the output. Use resistors (Rf and </a:t>
            </a:r>
            <a:r>
              <a:rPr lang="en-US" sz="1900" dirty="0" err="1">
                <a:latin typeface="Aptos Narrow" panose="020B0004020202020204" pitchFamily="34" charset="0"/>
                <a:cs typeface="Aharoni" panose="02010803020104030203" pitchFamily="2" charset="-79"/>
              </a:rPr>
              <a:t>Rg</a:t>
            </a:r>
            <a:r>
              <a:rPr lang="en-US" sz="1900" dirty="0">
                <a:latin typeface="Aptos Narrow" panose="020B0004020202020204" pitchFamily="34" charset="0"/>
                <a:cs typeface="Aharoni" panose="02010803020104030203" pitchFamily="2" charset="-79"/>
              </a:rPr>
              <a:t>) for positive feedback to create a hysteresis loop. Adjust resistor values to set switching thresholds.</a:t>
            </a:r>
          </a:p>
          <a:p>
            <a:pPr marL="342900" indent="-342900" algn="just">
              <a:buAutoNum type="arabicPeriod"/>
            </a:pPr>
            <a:r>
              <a:rPr lang="en-US" sz="1900" dirty="0">
                <a:latin typeface="Aptos Narrow" panose="020B0004020202020204" pitchFamily="34" charset="0"/>
                <a:cs typeface="Aharoni" panose="02010803020104030203" pitchFamily="2" charset="-79"/>
              </a:rPr>
              <a:t> Comparator-Based Oscillator: Configure the op-amp as a comparator. Set a reference voltage with a voltage divider on the non-inverting input. Input signal on the inverting input causes switching at the reference voltage.</a:t>
            </a:r>
          </a:p>
          <a:p>
            <a:pPr marL="342900" indent="-342900" algn="just">
              <a:buAutoNum type="arabicPeriod"/>
            </a:pPr>
            <a:r>
              <a:rPr lang="en-US" sz="1900" dirty="0">
                <a:latin typeface="Aptos Narrow" panose="020B0004020202020204" pitchFamily="34" charset="0"/>
                <a:cs typeface="Aharoni" panose="02010803020104030203" pitchFamily="2" charset="-79"/>
              </a:rPr>
              <a:t> Gain Adjustment: Modify feedback resistor values to control square wave amplitude. Frequency Adjustment: Fine-tune frequency by adjusting resistor and capacitor values.</a:t>
            </a:r>
          </a:p>
          <a:p>
            <a:pPr marL="342900" indent="-342900" algn="just">
              <a:buAutoNum type="arabicPeriod"/>
            </a:pPr>
            <a:r>
              <a:rPr lang="en-US" sz="1900" dirty="0">
                <a:latin typeface="Aptos Narrow" panose="020B0004020202020204" pitchFamily="34" charset="0"/>
                <a:cs typeface="Aharoni" panose="02010803020104030203" pitchFamily="2" charset="-79"/>
              </a:rPr>
              <a:t> Testing and Simulation: Simulate using software or build a prototype on a breadboard. Analyze the output with an oscilloscope for stable square wave generation. </a:t>
            </a:r>
          </a:p>
          <a:p>
            <a:pPr marL="0" indent="0">
              <a:buNone/>
            </a:pPr>
            <a:endParaRPr lang="en-IN" dirty="0"/>
          </a:p>
        </p:txBody>
      </p:sp>
      <p:sp>
        <p:nvSpPr>
          <p:cNvPr id="5" name="Subtitle 2">
            <a:extLst>
              <a:ext uri="{FF2B5EF4-FFF2-40B4-BE49-F238E27FC236}">
                <a16:creationId xmlns:a16="http://schemas.microsoft.com/office/drawing/2014/main" id="{7EA1C01D-3A0C-FB10-3048-44324D3FA811}"/>
              </a:ext>
            </a:extLst>
          </p:cNvPr>
          <p:cNvSpPr txBox="1">
            <a:spLocks/>
          </p:cNvSpPr>
          <p:nvPr/>
        </p:nvSpPr>
        <p:spPr>
          <a:xfrm>
            <a:off x="909836" y="4221088"/>
            <a:ext cx="7992887" cy="252028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r>
              <a:rPr lang="en-US" sz="1600" b="1" u="sng" dirty="0">
                <a:latin typeface="Aharoni" panose="02010803020104030203" pitchFamily="2" charset="-79"/>
                <a:cs typeface="Aharoni" panose="02010803020104030203" pitchFamily="2" charset="-79"/>
              </a:rPr>
              <a:t>Applications:</a:t>
            </a:r>
          </a:p>
          <a:p>
            <a:pPr marL="0" indent="0" algn="just">
              <a:buNone/>
            </a:pPr>
            <a:r>
              <a:rPr lang="en-US" sz="1800" dirty="0">
                <a:latin typeface="Aptos Narrow" panose="020B0004020202020204" pitchFamily="34" charset="0"/>
                <a:cs typeface="Aharoni" panose="02010803020104030203" pitchFamily="2" charset="-79"/>
              </a:rPr>
              <a:t>A. </a:t>
            </a:r>
            <a:r>
              <a:rPr lang="en-US" sz="1800" dirty="0">
                <a:solidFill>
                  <a:schemeClr val="accent1">
                    <a:lumMod val="75000"/>
                  </a:schemeClr>
                </a:solidFill>
                <a:latin typeface="Aptos Narrow" panose="020B0004020202020204" pitchFamily="34" charset="0"/>
                <a:cs typeface="Aharoni" panose="02010803020104030203" pitchFamily="2" charset="-79"/>
              </a:rPr>
              <a:t>PWM Control</a:t>
            </a:r>
            <a:r>
              <a:rPr lang="en-US" sz="1800" dirty="0">
                <a:latin typeface="Aptos Narrow" panose="020B0004020202020204" pitchFamily="34" charset="0"/>
                <a:cs typeface="Aharoni" panose="02010803020104030203" pitchFamily="2" charset="-79"/>
              </a:rPr>
              <a:t>: Used in motor control, power inverters, and LED dimming. </a:t>
            </a:r>
          </a:p>
          <a:p>
            <a:pPr marL="0" indent="0" algn="just">
              <a:buNone/>
            </a:pPr>
            <a:r>
              <a:rPr lang="en-US" sz="1800" dirty="0">
                <a:latin typeface="Aptos Narrow" panose="020B0004020202020204" pitchFamily="34" charset="0"/>
                <a:cs typeface="Aharoni" panose="02010803020104030203" pitchFamily="2" charset="-79"/>
              </a:rPr>
              <a:t>B. </a:t>
            </a:r>
            <a:r>
              <a:rPr lang="en-US" sz="1800" dirty="0">
                <a:solidFill>
                  <a:schemeClr val="accent1">
                    <a:lumMod val="75000"/>
                  </a:schemeClr>
                </a:solidFill>
                <a:latin typeface="Aptos Narrow" panose="020B0004020202020204" pitchFamily="34" charset="0"/>
                <a:cs typeface="Aharoni" panose="02010803020104030203" pitchFamily="2" charset="-79"/>
              </a:rPr>
              <a:t>Digital Clocks</a:t>
            </a:r>
            <a:r>
              <a:rPr lang="en-US" sz="1800" dirty="0">
                <a:latin typeface="Aptos Narrow" panose="020B0004020202020204" pitchFamily="34" charset="0"/>
                <a:cs typeface="Aharoni" panose="02010803020104030203" pitchFamily="2" charset="-79"/>
              </a:rPr>
              <a:t>:  used in timing circuits. </a:t>
            </a:r>
          </a:p>
          <a:p>
            <a:pPr marL="0" indent="0" algn="just">
              <a:buNone/>
            </a:pPr>
            <a:r>
              <a:rPr lang="en-US" sz="1800" dirty="0">
                <a:latin typeface="Aptos Narrow" panose="020B0004020202020204" pitchFamily="34" charset="0"/>
                <a:cs typeface="Aharoni" panose="02010803020104030203" pitchFamily="2" charset="-79"/>
              </a:rPr>
              <a:t>C</a:t>
            </a:r>
            <a:r>
              <a:rPr lang="en-US" sz="1800" dirty="0">
                <a:solidFill>
                  <a:schemeClr val="accent1">
                    <a:lumMod val="75000"/>
                  </a:schemeClr>
                </a:solidFill>
                <a:latin typeface="Aptos Narrow" panose="020B0004020202020204" pitchFamily="34" charset="0"/>
                <a:cs typeface="Aharoni" panose="02010803020104030203" pitchFamily="2" charset="-79"/>
              </a:rPr>
              <a:t>. Signal Processing</a:t>
            </a:r>
            <a:r>
              <a:rPr lang="en-US" sz="1800" dirty="0">
                <a:latin typeface="Aptos Narrow" panose="020B0004020202020204" pitchFamily="34" charset="0"/>
                <a:cs typeface="Aharoni" panose="02010803020104030203" pitchFamily="2" charset="-79"/>
              </a:rPr>
              <a:t>: Applied in frequency synthesis and signal modulation. </a:t>
            </a:r>
          </a:p>
          <a:p>
            <a:pPr marL="0" indent="0" algn="just">
              <a:buNone/>
            </a:pPr>
            <a:r>
              <a:rPr lang="en-US" sz="1800" dirty="0">
                <a:latin typeface="Aptos Narrow" panose="020B0004020202020204" pitchFamily="34" charset="0"/>
                <a:cs typeface="Aharoni" panose="02010803020104030203" pitchFamily="2" charset="-79"/>
              </a:rPr>
              <a:t>D</a:t>
            </a:r>
            <a:r>
              <a:rPr lang="en-US" sz="1800" dirty="0">
                <a:solidFill>
                  <a:schemeClr val="accent1">
                    <a:lumMod val="75000"/>
                  </a:schemeClr>
                </a:solidFill>
                <a:latin typeface="Aptos Narrow" panose="020B0004020202020204" pitchFamily="34" charset="0"/>
                <a:cs typeface="Aharoni" panose="02010803020104030203" pitchFamily="2" charset="-79"/>
              </a:rPr>
              <a:t>. Audio Tone</a:t>
            </a:r>
            <a:r>
              <a:rPr lang="en-US" sz="1800" dirty="0">
                <a:latin typeface="Aptos Narrow" panose="020B0004020202020204" pitchFamily="34" charset="0"/>
                <a:cs typeface="Aharoni" panose="02010803020104030203" pitchFamily="2" charset="-79"/>
              </a:rPr>
              <a:t>: Used in sound synthesis for distinctive tones.</a:t>
            </a:r>
          </a:p>
        </p:txBody>
      </p:sp>
      <p:pic>
        <p:nvPicPr>
          <p:cNvPr id="7" name="Picture 6">
            <a:extLst>
              <a:ext uri="{FF2B5EF4-FFF2-40B4-BE49-F238E27FC236}">
                <a16:creationId xmlns:a16="http://schemas.microsoft.com/office/drawing/2014/main" id="{1BD808D4-C84A-ACB6-0BBE-2262F99479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8668" y="4387509"/>
            <a:ext cx="3024337" cy="1822530"/>
          </a:xfrm>
          <a:prstGeom prst="rect">
            <a:avLst/>
          </a:prstGeom>
        </p:spPr>
      </p:pic>
    </p:spTree>
    <p:extLst>
      <p:ext uri="{BB962C8B-B14F-4D97-AF65-F5344CB8AC3E}">
        <p14:creationId xmlns:p14="http://schemas.microsoft.com/office/powerpoint/2010/main" val="110692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34E86-ED3A-11FF-A274-89D525FDEC3A}"/>
              </a:ext>
            </a:extLst>
          </p:cNvPr>
          <p:cNvSpPr txBox="1"/>
          <p:nvPr/>
        </p:nvSpPr>
        <p:spPr>
          <a:xfrm>
            <a:off x="981844" y="188640"/>
            <a:ext cx="7776864" cy="3816429"/>
          </a:xfrm>
          <a:prstGeom prst="rect">
            <a:avLst/>
          </a:prstGeom>
          <a:noFill/>
        </p:spPr>
        <p:txBody>
          <a:bodyPr wrap="square">
            <a:spAutoFit/>
          </a:bodyPr>
          <a:lstStyle/>
          <a:p>
            <a:pPr algn="just"/>
            <a:endParaRPr lang="en-US" sz="1800" dirty="0">
              <a:latin typeface="Aptos Narrow" panose="020B0004020202020204" pitchFamily="34" charset="0"/>
              <a:cs typeface="Aharoni" panose="02010803020104030203" pitchFamily="2" charset="-79"/>
            </a:endParaRPr>
          </a:p>
          <a:p>
            <a:pPr algn="just"/>
            <a:r>
              <a:rPr lang="en-US" sz="1800" b="1" dirty="0">
                <a:solidFill>
                  <a:schemeClr val="accent1">
                    <a:lumMod val="75000"/>
                  </a:schemeClr>
                </a:solidFill>
                <a:latin typeface="Aptos Narrow" panose="020B0004020202020204" pitchFamily="34" charset="0"/>
                <a:cs typeface="Aharoni" panose="02010803020104030203" pitchFamily="2" charset="-79"/>
              </a:rPr>
              <a:t>3) Sine Wave Generation </a:t>
            </a:r>
            <a:r>
              <a:rPr lang="en-US" sz="1800" dirty="0">
                <a:latin typeface="Aptos Narrow" panose="020B0004020202020204" pitchFamily="34" charset="0"/>
                <a:cs typeface="Aharoni" panose="02010803020104030203" pitchFamily="2" charset="-79"/>
              </a:rPr>
              <a:t>using Operational Amplifiers with RC Phase Shift Oscillator</a:t>
            </a:r>
          </a:p>
          <a:p>
            <a:pPr algn="just"/>
            <a:endParaRPr lang="en-US" sz="1800" dirty="0">
              <a:solidFill>
                <a:schemeClr val="accent1">
                  <a:lumMod val="75000"/>
                </a:schemeClr>
              </a:solidFill>
              <a:latin typeface="Aptos Narrow" panose="020B0004020202020204" pitchFamily="34" charset="0"/>
              <a:cs typeface="Aharoni" panose="02010803020104030203" pitchFamily="2" charset="-79"/>
            </a:endParaRPr>
          </a:p>
          <a:p>
            <a:pPr marL="342900" indent="-342900" algn="just">
              <a:buAutoNum type="arabicPeriod"/>
            </a:pPr>
            <a:r>
              <a:rPr lang="en-US" sz="1700" dirty="0">
                <a:latin typeface="Aptos Narrow" panose="020B0004020202020204" pitchFamily="34" charset="0"/>
                <a:cs typeface="Aharoni" panose="02010803020104030203" pitchFamily="2" charset="-79"/>
              </a:rPr>
              <a:t>Choose Parts: Pick an op-amp, resistors (R1, R2, R3, R4), and capacitors (C1, C2, C3, C4).</a:t>
            </a:r>
          </a:p>
          <a:p>
            <a:pPr marL="342900" indent="-342900" algn="just">
              <a:buAutoNum type="arabicPeriod"/>
            </a:pPr>
            <a:r>
              <a:rPr lang="en-US" sz="1700" dirty="0">
                <a:latin typeface="Aptos Narrow" panose="020B0004020202020204" pitchFamily="34" charset="0"/>
                <a:cs typeface="Aharoni" panose="02010803020104030203" pitchFamily="2" charset="-79"/>
              </a:rPr>
              <a:t> Set Frequency: Decide how fast you want your oscillator (frequency). Use a formula to choose resistor and capacitor values for that frequency.</a:t>
            </a:r>
          </a:p>
          <a:p>
            <a:pPr marL="342900" indent="-342900" algn="just">
              <a:buAutoNum type="arabicPeriod"/>
            </a:pPr>
            <a:r>
              <a:rPr lang="en-US" sz="1700" dirty="0">
                <a:latin typeface="Aptos Narrow" panose="020B0004020202020204" pitchFamily="34" charset="0"/>
                <a:cs typeface="Aharoni" panose="02010803020104030203" pitchFamily="2" charset="-79"/>
              </a:rPr>
              <a:t> Build Oscillator: Connect resistors and capacitors to make a phase shift network. Connect the op-amp as an inverting amplifier. </a:t>
            </a:r>
          </a:p>
          <a:p>
            <a:pPr marL="342900" indent="-342900" algn="just">
              <a:buAutoNum type="arabicPeriod"/>
            </a:pPr>
            <a:r>
              <a:rPr lang="en-US" sz="1700" dirty="0">
                <a:latin typeface="Aptos Narrow" panose="020B0004020202020204" pitchFamily="34" charset="0"/>
                <a:cs typeface="Aharoni" panose="02010803020104030203" pitchFamily="2" charset="-79"/>
              </a:rPr>
              <a:t>Op-Amp Setup: Connect the input to R2 and C2. Connect the output to the inverting input. </a:t>
            </a:r>
          </a:p>
          <a:p>
            <a:pPr marL="342900" indent="-342900" algn="just">
              <a:buAutoNum type="arabicPeriod"/>
            </a:pPr>
            <a:r>
              <a:rPr lang="en-US" sz="1700" dirty="0">
                <a:latin typeface="Aptos Narrow" panose="020B0004020202020204" pitchFamily="34" charset="0"/>
                <a:cs typeface="Aharoni" panose="02010803020104030203" pitchFamily="2" charset="-79"/>
              </a:rPr>
              <a:t>Phase Shift Network: Use R1, C1, R2, C2, R3, C3, R4 for a 180-degree phase shift. Adjust Gain: Change resistor ratios for the right wave height (amplitude).</a:t>
            </a:r>
          </a:p>
        </p:txBody>
      </p:sp>
      <p:pic>
        <p:nvPicPr>
          <p:cNvPr id="11" name="Picture 10">
            <a:extLst>
              <a:ext uri="{FF2B5EF4-FFF2-40B4-BE49-F238E27FC236}">
                <a16:creationId xmlns:a16="http://schemas.microsoft.com/office/drawing/2014/main" id="{0C8DF0AF-9B64-88E2-D7D3-D3F48F9D5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6740" y="1916832"/>
            <a:ext cx="3062363" cy="1944216"/>
          </a:xfrm>
          <a:prstGeom prst="rect">
            <a:avLst/>
          </a:prstGeom>
        </p:spPr>
      </p:pic>
      <p:sp>
        <p:nvSpPr>
          <p:cNvPr id="14" name="TextBox 13">
            <a:extLst>
              <a:ext uri="{FF2B5EF4-FFF2-40B4-BE49-F238E27FC236}">
                <a16:creationId xmlns:a16="http://schemas.microsoft.com/office/drawing/2014/main" id="{0F66EEBF-6ABA-ACE1-652B-00F7155A632B}"/>
              </a:ext>
            </a:extLst>
          </p:cNvPr>
          <p:cNvSpPr txBox="1"/>
          <p:nvPr/>
        </p:nvSpPr>
        <p:spPr>
          <a:xfrm>
            <a:off x="981844" y="4425207"/>
            <a:ext cx="9167326" cy="1692771"/>
          </a:xfrm>
          <a:prstGeom prst="rect">
            <a:avLst/>
          </a:prstGeom>
          <a:noFill/>
        </p:spPr>
        <p:txBody>
          <a:bodyPr wrap="square">
            <a:spAutoFit/>
          </a:bodyPr>
          <a:lstStyle/>
          <a:p>
            <a:pPr algn="just"/>
            <a:r>
              <a:rPr lang="en-US" sz="1800" b="1" u="sng" dirty="0">
                <a:latin typeface="Aharoni" panose="02010803020104030203" pitchFamily="2" charset="-79"/>
                <a:cs typeface="Aharoni" panose="02010803020104030203" pitchFamily="2" charset="-79"/>
              </a:rPr>
              <a:t>Applications:</a:t>
            </a:r>
          </a:p>
          <a:p>
            <a:pPr algn="just"/>
            <a:endParaRPr lang="en-US" sz="1800" b="1" u="sng" dirty="0">
              <a:latin typeface="Aharoni" panose="02010803020104030203" pitchFamily="2" charset="-79"/>
              <a:cs typeface="Aharoni" panose="02010803020104030203" pitchFamily="2" charset="-79"/>
            </a:endParaRPr>
          </a:p>
          <a:p>
            <a:pPr marL="342900" indent="-342900" algn="just">
              <a:buAutoNum type="alphaUcPeriod"/>
            </a:pPr>
            <a:r>
              <a:rPr lang="en-US" sz="1700" dirty="0">
                <a:solidFill>
                  <a:schemeClr val="accent1">
                    <a:lumMod val="75000"/>
                  </a:schemeClr>
                </a:solidFill>
                <a:latin typeface="Aptos Narrow" panose="020B0004020202020204" pitchFamily="34" charset="0"/>
                <a:cs typeface="Aharoni" panose="02010803020104030203" pitchFamily="2" charset="-79"/>
              </a:rPr>
              <a:t>Audio Signal Generation</a:t>
            </a:r>
            <a:r>
              <a:rPr lang="en-US" sz="1700" dirty="0">
                <a:latin typeface="Aptos Narrow" panose="020B0004020202020204" pitchFamily="34" charset="0"/>
                <a:cs typeface="Aharoni" panose="02010803020104030203" pitchFamily="2" charset="-79"/>
              </a:rPr>
              <a:t>: Used for precise sine waves in audio testing.</a:t>
            </a:r>
          </a:p>
          <a:p>
            <a:pPr marL="342900" indent="-342900" algn="just">
              <a:buAutoNum type="alphaUcPeriod"/>
            </a:pPr>
            <a:r>
              <a:rPr lang="en-US" sz="1700" dirty="0">
                <a:latin typeface="Aptos Narrow" panose="020B0004020202020204" pitchFamily="34" charset="0"/>
                <a:cs typeface="Aharoni" panose="02010803020104030203" pitchFamily="2" charset="-79"/>
              </a:rPr>
              <a:t> </a:t>
            </a:r>
            <a:r>
              <a:rPr lang="en-US" sz="1700" dirty="0">
                <a:solidFill>
                  <a:schemeClr val="accent1">
                    <a:lumMod val="75000"/>
                  </a:schemeClr>
                </a:solidFill>
                <a:latin typeface="Aptos Narrow" panose="020B0004020202020204" pitchFamily="34" charset="0"/>
                <a:cs typeface="Aharoni" panose="02010803020104030203" pitchFamily="2" charset="-79"/>
              </a:rPr>
              <a:t>Frequency Standardization</a:t>
            </a:r>
            <a:r>
              <a:rPr lang="en-US" sz="1700" dirty="0">
                <a:latin typeface="Aptos Narrow" panose="020B0004020202020204" pitchFamily="34" charset="0"/>
                <a:cs typeface="Aharoni" panose="02010803020104030203" pitchFamily="2" charset="-79"/>
              </a:rPr>
              <a:t>: Provides stable reference frequency for timekeeping. </a:t>
            </a:r>
          </a:p>
          <a:p>
            <a:pPr marL="342900" indent="-342900" algn="just">
              <a:buAutoNum type="alphaUcPeriod"/>
            </a:pPr>
            <a:r>
              <a:rPr lang="en-US" sz="1700" dirty="0">
                <a:latin typeface="Aptos Narrow" panose="020B0004020202020204" pitchFamily="34" charset="0"/>
                <a:cs typeface="Aharoni" panose="02010803020104030203" pitchFamily="2" charset="-79"/>
              </a:rPr>
              <a:t> </a:t>
            </a:r>
            <a:r>
              <a:rPr lang="en-US" sz="1700" dirty="0">
                <a:solidFill>
                  <a:schemeClr val="accent1">
                    <a:lumMod val="75000"/>
                  </a:schemeClr>
                </a:solidFill>
                <a:latin typeface="Aptos Narrow" panose="020B0004020202020204" pitchFamily="34" charset="0"/>
                <a:cs typeface="Aharoni" panose="02010803020104030203" pitchFamily="2" charset="-79"/>
              </a:rPr>
              <a:t>Instrumentation and Testing</a:t>
            </a:r>
            <a:r>
              <a:rPr lang="en-US" sz="1700" dirty="0">
                <a:latin typeface="Aptos Narrow" panose="020B0004020202020204" pitchFamily="34" charset="0"/>
                <a:cs typeface="Aharoni" panose="02010803020104030203" pitchFamily="2" charset="-79"/>
              </a:rPr>
              <a:t>: Calibrates instruments like oscilloscopes. </a:t>
            </a:r>
          </a:p>
          <a:p>
            <a:pPr marL="342900" indent="-342900" algn="just">
              <a:buAutoNum type="alphaUcPeriod"/>
            </a:pPr>
            <a:r>
              <a:rPr lang="en-US" sz="1700" dirty="0">
                <a:latin typeface="Aptos Narrow" panose="020B0004020202020204" pitchFamily="34" charset="0"/>
                <a:cs typeface="Aharoni" panose="02010803020104030203" pitchFamily="2" charset="-79"/>
              </a:rPr>
              <a:t> </a:t>
            </a:r>
            <a:r>
              <a:rPr lang="en-US" sz="1700" dirty="0">
                <a:solidFill>
                  <a:schemeClr val="accent1">
                    <a:lumMod val="75000"/>
                  </a:schemeClr>
                </a:solidFill>
                <a:latin typeface="Aptos Narrow" panose="020B0004020202020204" pitchFamily="34" charset="0"/>
                <a:cs typeface="Aharoni" panose="02010803020104030203" pitchFamily="2" charset="-79"/>
              </a:rPr>
              <a:t>Signal Processing</a:t>
            </a:r>
            <a:r>
              <a:rPr lang="en-US" sz="1700" dirty="0">
                <a:latin typeface="Aptos Narrow" panose="020B0004020202020204" pitchFamily="34" charset="0"/>
                <a:cs typeface="Aharoni" panose="02010803020104030203" pitchFamily="2" charset="-79"/>
              </a:rPr>
              <a:t>: Crucial for modulation and demodulation in signal processing</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1F40BD-FB43-215F-6F4D-0D97AC4F3BB8}"/>
              </a:ext>
            </a:extLst>
          </p:cNvPr>
          <p:cNvSpPr txBox="1"/>
          <p:nvPr/>
        </p:nvSpPr>
        <p:spPr>
          <a:xfrm>
            <a:off x="1053852" y="260648"/>
            <a:ext cx="2709396" cy="461665"/>
          </a:xfrm>
          <a:prstGeom prst="rect">
            <a:avLst/>
          </a:prstGeom>
          <a:noFill/>
        </p:spPr>
        <p:txBody>
          <a:bodyPr wrap="none" rtlCol="0">
            <a:spAutoFit/>
          </a:bodyPr>
          <a:lstStyle/>
          <a:p>
            <a:r>
              <a:rPr lang="en-US" b="1" u="sng" dirty="0">
                <a:solidFill>
                  <a:schemeClr val="accent1">
                    <a:lumMod val="75000"/>
                  </a:schemeClr>
                </a:solidFill>
                <a:latin typeface="Aharoni" panose="02010803020104030203" pitchFamily="2" charset="-79"/>
                <a:cs typeface="Aharoni" panose="02010803020104030203" pitchFamily="2" charset="-79"/>
              </a:rPr>
              <a:t>Circuit diagrams: </a:t>
            </a:r>
            <a:endParaRPr lang="en-IN" b="1" u="sng" dirty="0">
              <a:solidFill>
                <a:schemeClr val="accent1">
                  <a:lumMod val="75000"/>
                </a:schemeClr>
              </a:solidFill>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E32A25E2-A3CE-AF2F-7CA9-0A3186C46449}"/>
              </a:ext>
            </a:extLst>
          </p:cNvPr>
          <p:cNvSpPr txBox="1"/>
          <p:nvPr/>
        </p:nvSpPr>
        <p:spPr>
          <a:xfrm>
            <a:off x="1191738" y="674012"/>
            <a:ext cx="1707455" cy="369332"/>
          </a:xfrm>
          <a:prstGeom prst="rect">
            <a:avLst/>
          </a:prstGeom>
          <a:noFill/>
        </p:spPr>
        <p:txBody>
          <a:bodyPr wrap="none" rtlCol="0">
            <a:spAutoFit/>
          </a:bodyPr>
          <a:lstStyle/>
          <a:p>
            <a:r>
              <a:rPr lang="en-US" sz="1800" dirty="0">
                <a:latin typeface="Aptos Narrow" panose="020B0004020202020204" pitchFamily="34" charset="0"/>
              </a:rPr>
              <a:t>Triangular wave: </a:t>
            </a:r>
            <a:endParaRPr lang="en-IN" sz="1800" dirty="0">
              <a:latin typeface="Aptos Narrow" panose="020B0004020202020204" pitchFamily="34" charset="0"/>
            </a:endParaRPr>
          </a:p>
        </p:txBody>
      </p:sp>
      <p:pic>
        <p:nvPicPr>
          <p:cNvPr id="9" name="Picture 8">
            <a:extLst>
              <a:ext uri="{FF2B5EF4-FFF2-40B4-BE49-F238E27FC236}">
                <a16:creationId xmlns:a16="http://schemas.microsoft.com/office/drawing/2014/main" id="{182DC392-B034-436F-1279-4AA540D7F03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736" t="16527" r="8646" b="15342"/>
          <a:stretch/>
        </p:blipFill>
        <p:spPr>
          <a:xfrm>
            <a:off x="1191738" y="1091143"/>
            <a:ext cx="4536504" cy="2299120"/>
          </a:xfrm>
          <a:prstGeom prst="rect">
            <a:avLst/>
          </a:prstGeom>
        </p:spPr>
      </p:pic>
      <p:sp>
        <p:nvSpPr>
          <p:cNvPr id="12" name="TextBox 11">
            <a:extLst>
              <a:ext uri="{FF2B5EF4-FFF2-40B4-BE49-F238E27FC236}">
                <a16:creationId xmlns:a16="http://schemas.microsoft.com/office/drawing/2014/main" id="{88B360C3-1CC1-140B-B10C-1CD948FFCB24}"/>
              </a:ext>
            </a:extLst>
          </p:cNvPr>
          <p:cNvSpPr txBox="1"/>
          <p:nvPr/>
        </p:nvSpPr>
        <p:spPr>
          <a:xfrm>
            <a:off x="1191738" y="3537915"/>
            <a:ext cx="1492268" cy="369332"/>
          </a:xfrm>
          <a:prstGeom prst="rect">
            <a:avLst/>
          </a:prstGeom>
          <a:noFill/>
        </p:spPr>
        <p:txBody>
          <a:bodyPr wrap="none" rtlCol="0">
            <a:spAutoFit/>
          </a:bodyPr>
          <a:lstStyle/>
          <a:p>
            <a:r>
              <a:rPr lang="en-US" sz="1800" dirty="0">
                <a:latin typeface="Aptos Narrow" panose="020B0004020202020204" pitchFamily="34" charset="0"/>
              </a:rPr>
              <a:t>Square wave: </a:t>
            </a:r>
            <a:endParaRPr lang="en-IN" sz="1800" dirty="0">
              <a:latin typeface="Aptos Narrow" panose="020B0004020202020204" pitchFamily="34" charset="0"/>
            </a:endParaRPr>
          </a:p>
        </p:txBody>
      </p:sp>
      <p:pic>
        <p:nvPicPr>
          <p:cNvPr id="14" name="Picture 13">
            <a:extLst>
              <a:ext uri="{FF2B5EF4-FFF2-40B4-BE49-F238E27FC236}">
                <a16:creationId xmlns:a16="http://schemas.microsoft.com/office/drawing/2014/main" id="{D308C9EA-9236-C957-4DFC-2E517969D8C8}"/>
              </a:ext>
            </a:extLst>
          </p:cNvPr>
          <p:cNvPicPr>
            <a:picLocks noChangeAspect="1"/>
          </p:cNvPicPr>
          <p:nvPr/>
        </p:nvPicPr>
        <p:blipFill rotWithShape="1">
          <a:blip r:embed="rId4">
            <a:extLst>
              <a:ext uri="{28A0092B-C50C-407E-A947-70E740481C1C}">
                <a14:useLocalDpi xmlns:a14="http://schemas.microsoft.com/office/drawing/2010/main" val="0"/>
              </a:ext>
            </a:extLst>
          </a:blip>
          <a:srcRect l="23836" t="24948" r="25188" b="21644"/>
          <a:stretch/>
        </p:blipFill>
        <p:spPr>
          <a:xfrm>
            <a:off x="1133372" y="4043612"/>
            <a:ext cx="4594870" cy="2482772"/>
          </a:xfrm>
          <a:prstGeom prst="rect">
            <a:avLst/>
          </a:prstGeom>
        </p:spPr>
      </p:pic>
      <p:sp>
        <p:nvSpPr>
          <p:cNvPr id="15" name="TextBox 14">
            <a:extLst>
              <a:ext uri="{FF2B5EF4-FFF2-40B4-BE49-F238E27FC236}">
                <a16:creationId xmlns:a16="http://schemas.microsoft.com/office/drawing/2014/main" id="{B7FEEE54-9BCE-1509-5C33-87D1B92A412E}"/>
              </a:ext>
            </a:extLst>
          </p:cNvPr>
          <p:cNvSpPr txBox="1"/>
          <p:nvPr/>
        </p:nvSpPr>
        <p:spPr>
          <a:xfrm>
            <a:off x="6775078" y="628645"/>
            <a:ext cx="1158715" cy="369332"/>
          </a:xfrm>
          <a:prstGeom prst="rect">
            <a:avLst/>
          </a:prstGeom>
          <a:noFill/>
        </p:spPr>
        <p:txBody>
          <a:bodyPr wrap="none" rtlCol="0">
            <a:spAutoFit/>
          </a:bodyPr>
          <a:lstStyle/>
          <a:p>
            <a:r>
              <a:rPr lang="en-US" sz="1800" dirty="0">
                <a:latin typeface="Aptos Narrow" panose="020B0004020202020204" pitchFamily="34" charset="0"/>
              </a:rPr>
              <a:t>Sine wave:</a:t>
            </a:r>
            <a:endParaRPr lang="en-IN" sz="1800" dirty="0">
              <a:latin typeface="Aptos Narrow" panose="020B0004020202020204" pitchFamily="34" charset="0"/>
            </a:endParaRPr>
          </a:p>
        </p:txBody>
      </p:sp>
      <p:pic>
        <p:nvPicPr>
          <p:cNvPr id="17" name="Picture 16">
            <a:extLst>
              <a:ext uri="{FF2B5EF4-FFF2-40B4-BE49-F238E27FC236}">
                <a16:creationId xmlns:a16="http://schemas.microsoft.com/office/drawing/2014/main" id="{20D7EC4D-2D3F-0417-0990-612E3B0D1C40}"/>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769" t="11888" r="15519" b="19248"/>
          <a:stretch/>
        </p:blipFill>
        <p:spPr>
          <a:xfrm>
            <a:off x="6742484" y="1055143"/>
            <a:ext cx="4254603" cy="2324242"/>
          </a:xfrm>
          <a:prstGeom prst="rect">
            <a:avLst/>
          </a:prstGeom>
        </p:spPr>
      </p:pic>
    </p:spTree>
    <p:extLst>
      <p:ext uri="{BB962C8B-B14F-4D97-AF65-F5344CB8AC3E}">
        <p14:creationId xmlns:p14="http://schemas.microsoft.com/office/powerpoint/2010/main" val="327089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6953E0-47BE-2EEE-65BD-6F9E39E44FF9}"/>
              </a:ext>
            </a:extLst>
          </p:cNvPr>
          <p:cNvSpPr txBox="1"/>
          <p:nvPr/>
        </p:nvSpPr>
        <p:spPr>
          <a:xfrm>
            <a:off x="1341884" y="203584"/>
            <a:ext cx="6113928" cy="461665"/>
          </a:xfrm>
          <a:prstGeom prst="rect">
            <a:avLst/>
          </a:prstGeom>
          <a:noFill/>
        </p:spPr>
        <p:txBody>
          <a:bodyPr wrap="square">
            <a:spAutoFit/>
          </a:bodyPr>
          <a:lstStyle/>
          <a:p>
            <a:r>
              <a:rPr lang="en-US" b="1" u="sng" dirty="0">
                <a:solidFill>
                  <a:schemeClr val="accent1">
                    <a:lumMod val="75000"/>
                  </a:schemeClr>
                </a:solidFill>
                <a:latin typeface="Aharoni" panose="02010803020104030203" pitchFamily="2" charset="-79"/>
                <a:cs typeface="Aharoni" panose="02010803020104030203" pitchFamily="2" charset="-79"/>
              </a:rPr>
              <a:t>Results</a:t>
            </a:r>
            <a:r>
              <a:rPr lang="en-US" sz="2400" b="1" u="sng" dirty="0">
                <a:solidFill>
                  <a:schemeClr val="accent1">
                    <a:lumMod val="75000"/>
                  </a:schemeClr>
                </a:solidFill>
                <a:latin typeface="Aharoni" panose="02010803020104030203" pitchFamily="2" charset="-79"/>
                <a:cs typeface="Aharoni" panose="02010803020104030203" pitchFamily="2" charset="-79"/>
              </a:rPr>
              <a:t>: </a:t>
            </a:r>
            <a:endParaRPr lang="en-IN" sz="2400" b="1" u="sng" dirty="0">
              <a:solidFill>
                <a:schemeClr val="accent1">
                  <a:lumMod val="75000"/>
                </a:schemeClr>
              </a:solidFill>
              <a:latin typeface="Aharoni" panose="02010803020104030203" pitchFamily="2" charset="-79"/>
              <a:cs typeface="Aharoni" panose="02010803020104030203" pitchFamily="2" charset="-79"/>
            </a:endParaRPr>
          </a:p>
        </p:txBody>
      </p:sp>
      <p:sp>
        <p:nvSpPr>
          <p:cNvPr id="6" name="TextBox 5">
            <a:extLst>
              <a:ext uri="{FF2B5EF4-FFF2-40B4-BE49-F238E27FC236}">
                <a16:creationId xmlns:a16="http://schemas.microsoft.com/office/drawing/2014/main" id="{1A7A417C-07B4-F2FA-21F2-10C0D72E936E}"/>
              </a:ext>
            </a:extLst>
          </p:cNvPr>
          <p:cNvSpPr txBox="1"/>
          <p:nvPr/>
        </p:nvSpPr>
        <p:spPr>
          <a:xfrm>
            <a:off x="1371519" y="836712"/>
            <a:ext cx="1707455" cy="369332"/>
          </a:xfrm>
          <a:prstGeom prst="rect">
            <a:avLst/>
          </a:prstGeom>
          <a:noFill/>
        </p:spPr>
        <p:txBody>
          <a:bodyPr wrap="none" rtlCol="0">
            <a:spAutoFit/>
          </a:bodyPr>
          <a:lstStyle/>
          <a:p>
            <a:r>
              <a:rPr lang="en-US" sz="1800" dirty="0">
                <a:latin typeface="Aptos Narrow" panose="020B0004020202020204" pitchFamily="34" charset="0"/>
              </a:rPr>
              <a:t>Triangular wave: </a:t>
            </a:r>
            <a:endParaRPr lang="en-IN" sz="1800" dirty="0">
              <a:latin typeface="Aptos Narrow" panose="020B0004020202020204" pitchFamily="34" charset="0"/>
            </a:endParaRPr>
          </a:p>
        </p:txBody>
      </p:sp>
      <p:pic>
        <p:nvPicPr>
          <p:cNvPr id="13" name="Picture 12">
            <a:extLst>
              <a:ext uri="{FF2B5EF4-FFF2-40B4-BE49-F238E27FC236}">
                <a16:creationId xmlns:a16="http://schemas.microsoft.com/office/drawing/2014/main" id="{1B0B7D98-F08C-BD21-5F56-4DCE4F5E5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411" y="1530727"/>
            <a:ext cx="8470676" cy="1702959"/>
          </a:xfrm>
          <a:prstGeom prst="rect">
            <a:avLst/>
          </a:prstGeom>
        </p:spPr>
      </p:pic>
      <p:sp>
        <p:nvSpPr>
          <p:cNvPr id="14" name="TextBox 13">
            <a:extLst>
              <a:ext uri="{FF2B5EF4-FFF2-40B4-BE49-F238E27FC236}">
                <a16:creationId xmlns:a16="http://schemas.microsoft.com/office/drawing/2014/main" id="{138A3BBB-4B74-55B4-5E2C-CFD5745A70B4}"/>
              </a:ext>
            </a:extLst>
          </p:cNvPr>
          <p:cNvSpPr txBox="1"/>
          <p:nvPr/>
        </p:nvSpPr>
        <p:spPr>
          <a:xfrm>
            <a:off x="1371519" y="3867939"/>
            <a:ext cx="1492268" cy="369332"/>
          </a:xfrm>
          <a:prstGeom prst="rect">
            <a:avLst/>
          </a:prstGeom>
          <a:noFill/>
        </p:spPr>
        <p:txBody>
          <a:bodyPr wrap="none" rtlCol="0">
            <a:spAutoFit/>
          </a:bodyPr>
          <a:lstStyle/>
          <a:p>
            <a:r>
              <a:rPr lang="en-US" sz="1800" dirty="0">
                <a:latin typeface="Aptos Narrow" panose="020B0004020202020204" pitchFamily="34" charset="0"/>
              </a:rPr>
              <a:t>Square wave: </a:t>
            </a:r>
            <a:endParaRPr lang="en-IN" sz="1800" dirty="0">
              <a:latin typeface="Aptos Narrow" panose="020B0004020202020204" pitchFamily="34" charset="0"/>
            </a:endParaRPr>
          </a:p>
        </p:txBody>
      </p:sp>
      <p:pic>
        <p:nvPicPr>
          <p:cNvPr id="16" name="Picture 15">
            <a:extLst>
              <a:ext uri="{FF2B5EF4-FFF2-40B4-BE49-F238E27FC236}">
                <a16:creationId xmlns:a16="http://schemas.microsoft.com/office/drawing/2014/main" id="{F141ACBD-6797-2D79-FA89-33C8C08AF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6411" y="4551802"/>
            <a:ext cx="8470676" cy="1764725"/>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A11010-C8E2-2B02-8AB5-2F1053AF76AE}"/>
              </a:ext>
            </a:extLst>
          </p:cNvPr>
          <p:cNvSpPr txBox="1"/>
          <p:nvPr/>
        </p:nvSpPr>
        <p:spPr>
          <a:xfrm>
            <a:off x="1485900" y="548680"/>
            <a:ext cx="1158715" cy="369332"/>
          </a:xfrm>
          <a:prstGeom prst="rect">
            <a:avLst/>
          </a:prstGeom>
          <a:noFill/>
        </p:spPr>
        <p:txBody>
          <a:bodyPr wrap="none" rtlCol="0">
            <a:spAutoFit/>
          </a:bodyPr>
          <a:lstStyle/>
          <a:p>
            <a:r>
              <a:rPr lang="en-US" sz="1800" dirty="0">
                <a:latin typeface="Aptos Narrow" panose="020B0004020202020204" pitchFamily="34" charset="0"/>
              </a:rPr>
              <a:t>Sine wave:</a:t>
            </a:r>
            <a:endParaRPr lang="en-IN" sz="1800" dirty="0">
              <a:latin typeface="Aptos Narrow" panose="020B0004020202020204" pitchFamily="34" charset="0"/>
            </a:endParaRPr>
          </a:p>
        </p:txBody>
      </p:sp>
      <p:pic>
        <p:nvPicPr>
          <p:cNvPr id="7" name="Picture 6">
            <a:extLst>
              <a:ext uri="{FF2B5EF4-FFF2-40B4-BE49-F238E27FC236}">
                <a16:creationId xmlns:a16="http://schemas.microsoft.com/office/drawing/2014/main" id="{1DCEBA57-1594-92D7-8CE6-F049EBE7AA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884" y="1124744"/>
            <a:ext cx="7894612" cy="1591258"/>
          </a:xfrm>
          <a:prstGeom prst="rect">
            <a:avLst/>
          </a:prstGeom>
        </p:spPr>
      </p:pic>
      <p:sp>
        <p:nvSpPr>
          <p:cNvPr id="9" name="TextBox 8">
            <a:extLst>
              <a:ext uri="{FF2B5EF4-FFF2-40B4-BE49-F238E27FC236}">
                <a16:creationId xmlns:a16="http://schemas.microsoft.com/office/drawing/2014/main" id="{3CFE834D-70CE-74B9-537D-88F5AC7BE680}"/>
              </a:ext>
            </a:extLst>
          </p:cNvPr>
          <p:cNvSpPr txBox="1"/>
          <p:nvPr/>
        </p:nvSpPr>
        <p:spPr>
          <a:xfrm>
            <a:off x="4438228" y="6021288"/>
            <a:ext cx="3891584" cy="461665"/>
          </a:xfrm>
          <a:prstGeom prst="rect">
            <a:avLst/>
          </a:prstGeom>
          <a:noFill/>
        </p:spPr>
        <p:txBody>
          <a:bodyPr wrap="square" rtlCol="0">
            <a:spAutoFit/>
          </a:bodyPr>
          <a:lstStyle/>
          <a:p>
            <a:r>
              <a:rPr lang="en-US" dirty="0">
                <a:solidFill>
                  <a:schemeClr val="accent1">
                    <a:lumMod val="75000"/>
                  </a:schemeClr>
                </a:solidFill>
                <a:latin typeface="Aharoni" panose="02010803020104030203" pitchFamily="2" charset="-79"/>
                <a:cs typeface="Aharoni" panose="02010803020104030203" pitchFamily="2" charset="-79"/>
              </a:rPr>
              <a:t>------Thank You------</a:t>
            </a:r>
            <a:endParaRPr lang="en-IN" dirty="0">
              <a:solidFill>
                <a:schemeClr val="accent1">
                  <a:lumMod val="75000"/>
                </a:schemeClr>
              </a:solidFill>
              <a:latin typeface="Aharoni" panose="02010803020104030203" pitchFamily="2" charset="-79"/>
              <a:cs typeface="Aharoni" panose="02010803020104030203" pitchFamily="2" charset="-79"/>
            </a:endParaRPr>
          </a:p>
        </p:txBody>
      </p:sp>
      <p:sp>
        <p:nvSpPr>
          <p:cNvPr id="10" name="TextBox 9">
            <a:extLst>
              <a:ext uri="{FF2B5EF4-FFF2-40B4-BE49-F238E27FC236}">
                <a16:creationId xmlns:a16="http://schemas.microsoft.com/office/drawing/2014/main" id="{31191A55-91F4-2A8C-7092-2EF12D3AE019}"/>
              </a:ext>
            </a:extLst>
          </p:cNvPr>
          <p:cNvSpPr txBox="1"/>
          <p:nvPr/>
        </p:nvSpPr>
        <p:spPr>
          <a:xfrm>
            <a:off x="1093148" y="3726272"/>
            <a:ext cx="2081788" cy="1754326"/>
          </a:xfrm>
          <a:prstGeom prst="rect">
            <a:avLst/>
          </a:prstGeom>
          <a:noFill/>
        </p:spPr>
        <p:txBody>
          <a:bodyPr wrap="none" rtlCol="0">
            <a:spAutoFit/>
          </a:bodyPr>
          <a:lstStyle/>
          <a:p>
            <a:r>
              <a:rPr lang="en-US" sz="1800" dirty="0">
                <a:latin typeface="Aptos Narrow" panose="020B0004020202020204" pitchFamily="34" charset="0"/>
              </a:rPr>
              <a:t>1.Youtube.com</a:t>
            </a:r>
          </a:p>
          <a:p>
            <a:r>
              <a:rPr lang="en-US" sz="1800" dirty="0">
                <a:latin typeface="Aptos Narrow" panose="020B0004020202020204" pitchFamily="34" charset="0"/>
              </a:rPr>
              <a:t>2.io.wp.com</a:t>
            </a:r>
          </a:p>
          <a:p>
            <a:r>
              <a:rPr lang="en-US" sz="1800" dirty="0">
                <a:latin typeface="Aptos Narrow" panose="020B0004020202020204" pitchFamily="34" charset="0"/>
              </a:rPr>
              <a:t>3.ee.cet.ac.in</a:t>
            </a:r>
          </a:p>
          <a:p>
            <a:r>
              <a:rPr lang="en-US" sz="1800" dirty="0">
                <a:latin typeface="Aptos Narrow" panose="020B0004020202020204" pitchFamily="34" charset="0"/>
              </a:rPr>
              <a:t>4.groups.io</a:t>
            </a:r>
          </a:p>
          <a:p>
            <a:r>
              <a:rPr lang="en-US" sz="1800" dirty="0">
                <a:latin typeface="Aptos Narrow" panose="020B0004020202020204" pitchFamily="34" charset="0"/>
              </a:rPr>
              <a:t>5.Analog.com</a:t>
            </a:r>
          </a:p>
          <a:p>
            <a:r>
              <a:rPr lang="en-IN" sz="1800" dirty="0">
                <a:latin typeface="Aptos Narrow" panose="020B0004020202020204" pitchFamily="34" charset="0"/>
              </a:rPr>
              <a:t>6.electronicsbd.com</a:t>
            </a:r>
          </a:p>
        </p:txBody>
      </p:sp>
      <p:sp>
        <p:nvSpPr>
          <p:cNvPr id="11" name="TextBox 10">
            <a:extLst>
              <a:ext uri="{FF2B5EF4-FFF2-40B4-BE49-F238E27FC236}">
                <a16:creationId xmlns:a16="http://schemas.microsoft.com/office/drawing/2014/main" id="{8CC955A5-30DD-282B-EEEC-851B3D3E8C5A}"/>
              </a:ext>
            </a:extLst>
          </p:cNvPr>
          <p:cNvSpPr txBox="1"/>
          <p:nvPr/>
        </p:nvSpPr>
        <p:spPr>
          <a:xfrm>
            <a:off x="1093148" y="3236098"/>
            <a:ext cx="1944217" cy="461665"/>
          </a:xfrm>
          <a:prstGeom prst="rect">
            <a:avLst/>
          </a:prstGeom>
          <a:noFill/>
        </p:spPr>
        <p:txBody>
          <a:bodyPr wrap="square" rtlCol="0">
            <a:spAutoFit/>
          </a:bodyPr>
          <a:lstStyle/>
          <a:p>
            <a:r>
              <a:rPr lang="en-US" dirty="0">
                <a:solidFill>
                  <a:schemeClr val="accent1">
                    <a:lumMod val="75000"/>
                  </a:schemeClr>
                </a:solidFill>
                <a:latin typeface="Aharoni" panose="02010803020104030203" pitchFamily="2" charset="-79"/>
                <a:cs typeface="Aharoni" panose="02010803020104030203" pitchFamily="2" charset="-79"/>
              </a:rPr>
              <a:t>References:</a:t>
            </a:r>
            <a:endParaRPr lang="en-IN" dirty="0">
              <a:solidFill>
                <a:schemeClr val="accent1">
                  <a:lumMod val="75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345</TotalTime>
  <Words>1530</Words>
  <Application>Microsoft Office PowerPoint</Application>
  <PresentationFormat>Custom</PresentationFormat>
  <Paragraphs>146</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Aharoni</vt:lpstr>
      <vt:lpstr>Aptos</vt:lpstr>
      <vt:lpstr>Aptos Narrow</vt:lpstr>
      <vt:lpstr>Arial</vt:lpstr>
      <vt:lpstr>Arial Narrow</vt:lpstr>
      <vt:lpstr>Calibri</vt:lpstr>
      <vt:lpstr>Cambria Math</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 Karthikeya Aluru</dc:creator>
  <cp:lastModifiedBy>ARJI JETHIN</cp:lastModifiedBy>
  <cp:revision>3</cp:revision>
  <dcterms:created xsi:type="dcterms:W3CDTF">2023-12-28T03:06:22Z</dcterms:created>
  <dcterms:modified xsi:type="dcterms:W3CDTF">2024-10-14T15:10:46Z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MSIP_Label_defa4170-0d19-0005-0004-bc88714345d2_Enabled">
    <vt:lpwstr>true</vt:lpwstr>
  </property>
  <property fmtid="{D5CDD505-2E9C-101B-9397-08002B2CF9AE}" pid="9" name="MSIP_Label_defa4170-0d19-0005-0004-bc88714345d2_SetDate">
    <vt:lpwstr>2023-12-28T12:05:21Z</vt:lpwstr>
  </property>
  <property fmtid="{D5CDD505-2E9C-101B-9397-08002B2CF9AE}" pid="10" name="MSIP_Label_defa4170-0d19-0005-0004-bc88714345d2_Method">
    <vt:lpwstr>Standard</vt:lpwstr>
  </property>
  <property fmtid="{D5CDD505-2E9C-101B-9397-08002B2CF9AE}" pid="11" name="MSIP_Label_defa4170-0d19-0005-0004-bc88714345d2_Name">
    <vt:lpwstr>defa4170-0d19-0005-0004-bc88714345d2</vt:lpwstr>
  </property>
  <property fmtid="{D5CDD505-2E9C-101B-9397-08002B2CF9AE}" pid="12" name="MSIP_Label_defa4170-0d19-0005-0004-bc88714345d2_SiteId">
    <vt:lpwstr>c833624e-053b-4a7f-aeed-b0a08961c05c</vt:lpwstr>
  </property>
  <property fmtid="{D5CDD505-2E9C-101B-9397-08002B2CF9AE}" pid="13" name="MSIP_Label_defa4170-0d19-0005-0004-bc88714345d2_ActionId">
    <vt:lpwstr>dd2590fe-beaf-451f-8f8c-f97caa58ada1</vt:lpwstr>
  </property>
  <property fmtid="{D5CDD505-2E9C-101B-9397-08002B2CF9AE}" pid="14" name="MSIP_Label_defa4170-0d19-0005-0004-bc88714345d2_ContentBits">
    <vt:lpwstr>0</vt:lpwstr>
  </property>
</Properties>
</file>