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50" r:id="rId3"/>
    <p:sldId id="352" r:id="rId5"/>
    <p:sldId id="361" r:id="rId6"/>
    <p:sldId id="370" r:id="rId7"/>
    <p:sldId id="365" r:id="rId8"/>
    <p:sldId id="368" r:id="rId9"/>
    <p:sldId id="373" r:id="rId10"/>
    <p:sldId id="371" r:id="rId11"/>
    <p:sldId id="369" r:id="rId12"/>
    <p:sldId id="343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5" autoAdjust="0"/>
    <p:restoredTop sz="95226" autoAdjust="0"/>
  </p:normalViewPr>
  <p:slideViewPr>
    <p:cSldViewPr snapToGrid="0">
      <p:cViewPr varScale="1">
        <p:scale>
          <a:sx n="124" d="100"/>
          <a:sy n="124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F404-27E3-49BB-94D1-2D30E3280F0F}" type="datetime1">
              <a:rPr lang="en-GB" smtClean="0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  <a:endParaRPr lang="en-GB" noProof="0"/>
          </a:p>
          <a:p>
            <a:pPr lvl="1" rtl="0"/>
            <a:r>
              <a:rPr lang="en-GB" noProof="0"/>
              <a:t>Second level</a:t>
            </a:r>
            <a:endParaRPr lang="en-GB" noProof="0"/>
          </a:p>
          <a:p>
            <a:pPr lvl="2" rtl="0"/>
            <a:r>
              <a:rPr lang="en-GB" noProof="0"/>
              <a:t>Third level</a:t>
            </a:r>
            <a:endParaRPr lang="en-GB" noProof="0"/>
          </a:p>
          <a:p>
            <a:pPr lvl="3" rtl="0"/>
            <a:r>
              <a:rPr lang="en-GB" noProof="0"/>
              <a:t>Quarter level</a:t>
            </a:r>
            <a:endParaRPr lang="en-GB" noProof="0"/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grpSp>
        <p:nvGrpSpPr>
          <p:cNvPr id="15" name="Group 14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grpSp>
        <p:nvGrpSpPr>
          <p:cNvPr id="30" name="Group 29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</a:t>
            </a:r>
            <a:endParaRPr lang="en-GB" noProof="0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</a:t>
            </a:r>
            <a:endParaRPr lang="en-GB" noProof="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  <a:endParaRPr lang="en-GB" sz="20000" b="1" noProof="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en-GB" noProof="0" dirty="0"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Click to edit </a:t>
            </a:r>
            <a:endParaRPr lang="en-GB" noProof="0" dirty="0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en-GB" noProof="0" dirty="0"/>
          </a:p>
        </p:txBody>
      </p:sp>
      <p:sp>
        <p:nvSpPr>
          <p:cNvPr id="72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3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4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5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7" name="Text Placeholder 29"/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sp>
        <p:nvSpPr>
          <p:cNvPr id="79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 dirty="0"/>
              <a:t>Click to edit </a:t>
            </a:r>
            <a:endParaRPr lang="en-GB" noProof="0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/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en-GB" noProof="0" dirty="0"/>
          </a:p>
        </p:txBody>
      </p:sp>
      <p:sp>
        <p:nvSpPr>
          <p:cNvPr id="69" name="Picture Placeholder 25"/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96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2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6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7" name="Text Placeholder 29"/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8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sp>
        <p:nvSpPr>
          <p:cNvPr id="109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/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/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/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</a:fld>
            <a:endParaRPr lang="en-GB" noProof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  <a:endParaRPr lang="en-GB" noProof="0"/>
          </a:p>
          <a:p>
            <a:pPr lvl="1" rtl="0"/>
            <a:r>
              <a:rPr lang="en-GB" noProof="0"/>
              <a:t>Second level</a:t>
            </a:r>
            <a:endParaRPr lang="en-GB" noProof="0"/>
          </a:p>
          <a:p>
            <a:pPr lvl="2" rtl="0"/>
            <a:r>
              <a:rPr lang="en-GB" noProof="0"/>
              <a:t>Third level</a:t>
            </a:r>
            <a:endParaRPr lang="en-GB" noProof="0"/>
          </a:p>
          <a:p>
            <a:pPr lvl="3" rtl="0"/>
            <a:r>
              <a:rPr lang="en-GB" noProof="0"/>
              <a:t>Quarter level</a:t>
            </a:r>
            <a:endParaRPr lang="en-GB" noProof="0"/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A67D7CDD-04F6-4DA1-B148-B380BAA1027D}" type="datetime4">
              <a:rPr lang="en-GB" noProof="0" smtClean="0">
                <a:latin typeface="+mn-lt"/>
              </a:rPr>
            </a:fld>
            <a:endParaRPr lang="en-GB" noProof="0" dirty="0">
              <a:latin typeface="+mn-lt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</a:fld>
            <a:endParaRPr lang="en-GB" noProof="0">
              <a:latin typeface="+mn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2825" y="857250"/>
            <a:ext cx="5491480" cy="1206500"/>
          </a:xfrm>
        </p:spPr>
        <p:txBody>
          <a:bodyPr rtlCol="0"/>
          <a:lstStyle/>
          <a:p>
            <a:pPr algn="ctr"/>
            <a:r>
              <a:rPr lang="en-US" altLang="en-US" sz="2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Improving Inventory Management and Customer Engagement for Big Basket</a:t>
            </a:r>
            <a:endParaRPr lang="en-US" altLang="en-US" sz="2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Presented by</a:t>
            </a:r>
            <a:endParaRPr lang="en-US" dirty="0"/>
          </a:p>
          <a:p>
            <a:r>
              <a:rPr lang="en-US" dirty="0"/>
              <a:t>Arjita Singh Kushwaha</a:t>
            </a:r>
            <a:r>
              <a:rPr lang="en-GB" dirty="0"/>
              <a:t>   </a:t>
            </a:r>
            <a:endParaRPr lang="en-GB" dirty="0"/>
          </a:p>
          <a:p>
            <a:r>
              <a:rPr lang="en-GB" dirty="0"/>
              <a:t>2</a:t>
            </a:r>
            <a:r>
              <a:rPr lang="en-US" altLang="en-GB" dirty="0"/>
              <a:t>1f3000507</a:t>
            </a:r>
            <a:endParaRPr lang="en-US" altLang="en-GB" dirty="0"/>
          </a:p>
        </p:txBody>
      </p:sp>
      <p:pic>
        <p:nvPicPr>
          <p:cNvPr id="5" name="Picture 4" descr="IIT Madras - Wikip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288" y="43922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  <a:endParaRPr lang="en-GB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/>
              <a:t>Thank you for your time and thank you for all the support throughout the project.</a:t>
            </a:r>
            <a:endParaRPr lang="en-GB" dirty="0"/>
          </a:p>
          <a:p>
            <a:pPr rtl="0"/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r>
              <a:rPr lang="en-US" altLang="en-GB" dirty="0"/>
              <a:t>Arjita Singh Kushwaha</a:t>
            </a:r>
            <a:endParaRPr lang="en-US" altLang="en-GB" dirty="0"/>
          </a:p>
          <a:p>
            <a:r>
              <a:rPr lang="en-GB" dirty="0"/>
              <a:t>2</a:t>
            </a:r>
            <a:r>
              <a:rPr lang="en-US" altLang="en-GB" dirty="0"/>
              <a:t>1f3000507</a:t>
            </a:r>
            <a:endParaRPr lang="en-US" altLang="en-GB" dirty="0"/>
          </a:p>
        </p:txBody>
      </p:sp>
      <p:pic>
        <p:nvPicPr>
          <p:cNvPr id="8" name="Picture Placeholder 7" descr="A note on a keyboard&#10;&#10;Description automatically generated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37949" t="281" r="12051" b="-281"/>
          <a:stretch>
            <a:fillRect/>
          </a:stretch>
        </p:blipFill>
        <p:spPr>
          <a:xfrm>
            <a:off x="4089" y="0"/>
            <a:ext cx="6090624" cy="6858007"/>
          </a:xfr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653024" y="6504877"/>
            <a:ext cx="3178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endParaRPr lang="en-US" sz="1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Contents</a:t>
            </a:r>
            <a:endParaRPr lang="en-GB" b="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A brief introduction of the organization.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86423" y="2209800"/>
            <a:ext cx="2455985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01. About The Company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An overview of the problems faced in the project.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63315" y="2209800"/>
            <a:ext cx="2513330" cy="60833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02. </a:t>
            </a:r>
            <a:r>
              <a:rPr lang="en-US" altLang="en-GB" dirty="0"/>
              <a:t>Problem Statement</a:t>
            </a:r>
            <a:endParaRPr lang="en-US" alt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Results and Key findings found after the data analysis.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03. Key Findings</a:t>
            </a:r>
            <a:r>
              <a:rPr lang="en-IN" altLang="en-GB" dirty="0"/>
              <a:t> and Interpretation</a:t>
            </a:r>
            <a:endParaRPr lang="en-IN" alt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Recommendations to the organization after analysis.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3653273" y="4522803"/>
            <a:ext cx="2323541" cy="369332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 dirty="0"/>
              <a:t>04. Recommendations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Thank You .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GB"/>
              <a:t>05. Closing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45" name="Date Placeholder 3"/>
          <p:cNvSpPr txBox="1"/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April 20</a:t>
            </a:r>
            <a:r>
              <a:rPr lang="en-GB" dirty="0"/>
              <a:t>, 202</a:t>
            </a:r>
            <a:r>
              <a:rPr lang="en-US" altLang="en-GB" dirty="0"/>
              <a:t>5</a:t>
            </a:r>
            <a:endParaRPr lang="en-US" alt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GB" b="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About The Company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70280" y="2310130"/>
            <a:ext cx="10505440" cy="367474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/>
                <a:ea typeface="Calibri" panose="020F0502020204030204"/>
                <a:cs typeface="Calibri" panose="020F0502020204030204"/>
              </a:rPr>
              <a:t>F</a:t>
            </a:r>
            <a:r>
              <a:rPr lang="en-US" altLang="en-US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ounded in 2011, headquartered in Bangalore.</a:t>
            </a:r>
            <a:endParaRPr lang="en-US" altLang="en-US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Operates in 30+ cities across India.</a:t>
            </a:r>
            <a:endParaRPr lang="en-US" altLang="en-US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Offers over 18,000 products across categories like fresh produce, dairy, staples, and personal care.</a:t>
            </a:r>
            <a:endParaRPr lang="en-US" altLang="en-US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Works on an inventory-based model with its own warehouses and logistics.</a:t>
            </a:r>
            <a:endParaRPr lang="en-US" altLang="en-US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Known for convenience, on-time delivery, and wide product variety.</a:t>
            </a:r>
            <a:endParaRPr lang="en-US" altLang="en-US" sz="2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endParaRPr lang="en-GB" dirty="0"/>
          </a:p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April 20, 2025</a:t>
            </a:r>
            <a:endParaRPr lang="en-US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GB" b="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Dataset Overview</a:t>
            </a:r>
            <a:endParaRPr lang="en-GB" b="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94790" y="2280920"/>
            <a:ext cx="4562475" cy="34131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Arial" panose="020B0604020202020204"/>
            </a:pP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Source: Kaggle.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Total Records: 62,141 rows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>
              <a:buFont typeface="Arial" panose="020B0604020202020204"/>
            </a:pP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Key Columns: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Member: Unique customer ID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Order</a:t>
            </a:r>
            <a:r>
              <a:rPr lang="en-IN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Number</a:t>
            </a: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 Unique order number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SKU: Product identifier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Description: Name of the product ordered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Created On: Date of the order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altLang="en-US" sz="18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altLang="en-US" sz="18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GB" dirty="0"/>
              <a:t>April 20, 2025</a:t>
            </a:r>
            <a:endParaRPr lang="en-IN" altLang="en-GB" dirty="0"/>
          </a:p>
        </p:txBody>
      </p:sp>
      <p:sp>
        <p:nvSpPr>
          <p:cNvPr id="12" name="Text Box 11"/>
          <p:cNvSpPr txBox="1"/>
          <p:nvPr/>
        </p:nvSpPr>
        <p:spPr>
          <a:xfrm>
            <a:off x="6510020" y="2829560"/>
            <a:ext cx="40640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/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Data Type Summary:</a:t>
            </a:r>
            <a:endParaRPr lang="en-US" altLang="en-US" b="1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2 numerical columns (Order, SKU)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3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Categorical columns (Member, Description,Created On)</a:t>
            </a:r>
            <a:r>
              <a:rPr lang="en-US" altLang="en-US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scription</a:t>
            </a:r>
            <a:r>
              <a:rPr lang="en-US" altLang="en-US" b="1" dirty="0"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en-GB" b="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Problem Statement</a:t>
            </a:r>
            <a:endParaRPr lang="en-US" altLang="en-GB" b="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1060" y="2374980"/>
            <a:ext cx="10505327" cy="270961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altLang="en-US" sz="1800" b="1" dirty="0">
                <a:latin typeface="Franklin Gothic Book" panose="020B0503020102020204"/>
                <a:ea typeface="Calibri" panose="020F0502020204030204"/>
                <a:cs typeface="Calibri" panose="020F0502020204030204"/>
              </a:rPr>
              <a:t> </a:t>
            </a: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Inefficient Inventory Management: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457200" lvl="1" indent="0">
              <a:buFont typeface="Arial" panose="020B0604020202020204"/>
              <a:buNone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Difficulty in anticipating product demand leads to stockouts or overstocking.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Lack of Personalized Recommendations: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457200" lvl="1" indent="0">
              <a:buFont typeface="Arial" panose="020B0604020202020204"/>
              <a:buNone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Limited engagement due to absence of product suggestions tailored to customer behavior.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Repetitive Customer Purchase Patterns: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457200" lvl="1" indent="0">
              <a:buFont typeface="Arial" panose="020B0604020202020204"/>
              <a:buNone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Customers often buy the same products, reducing the chance of product discovery.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800" b="1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Fluctuating Demand Patterns:</a:t>
            </a:r>
            <a:endParaRPr lang="en-US" altLang="en-US" sz="1800" b="1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457200" lvl="1" indent="0">
              <a:buFont typeface="Arial" panose="020B0604020202020204"/>
              <a:buNone/>
            </a:pPr>
            <a:r>
              <a:rPr lang="en-US" altLang="en-US" sz="18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Sales vary across months, especially during festivals or seasonal periods, complicating inventory planning.</a:t>
            </a:r>
            <a:endParaRPr lang="en-US" altLang="en-US" sz="18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rtl="0"/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April 20</a:t>
            </a:r>
            <a:r>
              <a:rPr lang="en-GB" dirty="0"/>
              <a:t>, 202</a:t>
            </a:r>
            <a:r>
              <a:rPr lang="en-US" altLang="en-GB" dirty="0"/>
              <a:t>5</a:t>
            </a:r>
            <a:endParaRPr lang="en-US" alt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43" y="774923"/>
            <a:ext cx="4941477" cy="610863"/>
          </a:xfrm>
        </p:spPr>
        <p:txBody>
          <a:bodyPr rtlCol="0">
            <a:normAutofit/>
          </a:bodyPr>
          <a:lstStyle/>
          <a:p>
            <a:r>
              <a:rPr lang="en-GB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Key Findings </a:t>
            </a:r>
            <a:endParaRPr lang="en-GB" b="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GB" dirty="0"/>
              <a:t>April 20, 2025</a:t>
            </a:r>
            <a:endParaRPr lang="en-IN" alt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49630" y="2129155"/>
            <a:ext cx="4898390" cy="4203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0">
              <a:buFont typeface="Arial" panose="020B0604020202020204"/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Figure 1: Distribution of Orders per Customer</a:t>
            </a:r>
            <a:endParaRPr lang="en-US" altLang="en-US" b="1" dirty="0">
              <a:solidFill>
                <a:schemeClr val="bg1"/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Some customers</a:t>
            </a:r>
            <a:r>
              <a:rPr lang="en-IN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placed frequent orders while there is also a substantial portion which had minimal</a:t>
            </a:r>
            <a:r>
              <a:rPr lang="en-IN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engagement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Highlights scope for increasing repeat purchases.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GB" sz="1400" dirty="0">
              <a:solidFill>
                <a:srgbClr val="FFFFFF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849630" y="3675380"/>
            <a:ext cx="4378325" cy="240728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6423660" y="2129155"/>
            <a:ext cx="4632960" cy="1368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Figure 2: Top 10 Most Ordered Products</a:t>
            </a:r>
            <a:endParaRPr lang="en-US" altLang="en-US" b="1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‘Other Vegetables’, ‘Fruits’, and ‘Dairy Products’ dominate.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Suggests essential items drive frequent purchases.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10" name="Content Placeholder 9" descr="output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3660" y="3675380"/>
            <a:ext cx="4935855" cy="2424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Key Findings </a:t>
            </a:r>
            <a:endParaRPr lang="en-GB" b="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GB" dirty="0"/>
              <a:t>April 20, 2025</a:t>
            </a:r>
            <a:endParaRPr lang="en-IN" alt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49630" y="2135505"/>
            <a:ext cx="4898390" cy="3943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0">
              <a:buFont typeface="Arial" panose="020B0604020202020204"/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Figure 3: Monthly Order Trends</a:t>
            </a:r>
            <a:endParaRPr lang="en-US" altLang="en-US" b="1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Peak sales in</a:t>
            </a:r>
            <a:r>
              <a:rPr lang="en-IN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September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, lowest in </a:t>
            </a:r>
            <a:r>
              <a:rPr lang="en-IN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November.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Indicates seasonal buying behavior and festival impact.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16700" y="2060575"/>
            <a:ext cx="4632960" cy="1368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Figure 4: Repeat Purchase Trends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Majority of customers repeat purchases between 300–500 times.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A smaller but significant group exceeds 1000 repeat purchases.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The distribution is right-skewed, indicating a loyal customer base.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11" name="Content Placeholder 10" descr="output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3425" y="3606800"/>
            <a:ext cx="4708525" cy="2576830"/>
          </a:xfrm>
          <a:prstGeom prst="rect">
            <a:avLst/>
          </a:prstGeom>
        </p:spPr>
      </p:pic>
      <p:pic>
        <p:nvPicPr>
          <p:cNvPr id="13" name="Content Placeholder 12" descr="output5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423660" y="3934460"/>
            <a:ext cx="4731385" cy="264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3930" y="878840"/>
            <a:ext cx="7806055" cy="610870"/>
          </a:xfrm>
        </p:spPr>
        <p:txBody>
          <a:bodyPr>
            <a:no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Interpretation of Results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2500" y="2289175"/>
            <a:ext cx="10758170" cy="279527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Customers mostly place limited repeat orders — engagement is low.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Demand peaks in festive months (e.g.,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September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) — opportunity for seasonal promotions.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High volume of essential items ordered — consistent demand for staples.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A large number of repeat purchases suggests high customer retention.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rtl="0"/>
            <a:r>
              <a:rPr lang="en-IN" altLang="en-GB" b="0" noProof="0" dirty="0"/>
              <a:t>BDM Capstone Project</a:t>
            </a:r>
            <a:endParaRPr lang="en-IN" altLang="en-GB" b="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rtl="0"/>
            <a:fld id="{294A09A9-5501-47C1-A89A-A340965A2BE2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43" y="879063"/>
            <a:ext cx="4941477" cy="610863"/>
          </a:xfrm>
        </p:spPr>
        <p:txBody>
          <a:bodyPr rtlCol="0">
            <a:normAutofit fontScale="90000"/>
          </a:bodyPr>
          <a:lstStyle/>
          <a:p>
            <a:r>
              <a:rPr lang="en-GB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Recommendations</a:t>
            </a:r>
            <a:endParaRPr lang="en-GB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2195" y="2009775"/>
            <a:ext cx="5492115" cy="380238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en-US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1. Inventory Planning</a:t>
            </a:r>
            <a:endParaRPr lang="en-US" alt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Align stock levels with high-demand months (e.g., festive seasons like </a:t>
            </a:r>
            <a:r>
              <a:rPr lang="en-IN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September</a:t>
            </a: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).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Ensure buffer stock for top-selling products (e.g., vegetables, fruits, dairy).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US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2. Personalized Marketing</a:t>
            </a:r>
            <a:endParaRPr lang="en-US" alt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Leverage customer repeat purchase data to recommend related or new products.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Use purchase frequency to build loyalty reward programs.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US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3. Improve Product Discovery</a:t>
            </a:r>
            <a:endParaRPr lang="en-US" alt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Highlight frequently bought-together items.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Feature lesser-known but similar products to drive cross-selling.</a:t>
            </a:r>
            <a:endParaRPr lang="en-US" alt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rtl="0"/>
            <a:endParaRPr lang="en-GB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en-GB" dirty="0"/>
              <a:t>BDM Capstone Project</a:t>
            </a:r>
            <a:endParaRPr lang="en-US" dirty="0"/>
          </a:p>
        </p:txBody>
      </p:sp>
      <p:sp>
        <p:nvSpPr>
          <p:cNvPr id="8" name="Date Placeholder 3"/>
          <p:cNvSpPr txBox="1"/>
          <p:nvPr/>
        </p:nvSpPr>
        <p:spPr>
          <a:xfrm>
            <a:off x="3009244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dirty="0"/>
              <a:t>April 20, 2025</a:t>
            </a:r>
            <a:endParaRPr lang="en-US" altLang="en-GB" dirty="0"/>
          </a:p>
        </p:txBody>
      </p:sp>
      <p:sp>
        <p:nvSpPr>
          <p:cNvPr id="2" name="Text Box 1"/>
          <p:cNvSpPr txBox="1"/>
          <p:nvPr/>
        </p:nvSpPr>
        <p:spPr>
          <a:xfrm>
            <a:off x="6802755" y="2223135"/>
            <a:ext cx="5304790" cy="3735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4. Demand Forecasting</a:t>
            </a:r>
            <a:endParaRPr lang="en-US" altLang="en-US" sz="1600" b="1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Use monthly trends and seasonal behavior to forecast demand accurately.</a:t>
            </a:r>
            <a:endParaRPr lang="en-US" altLang="en-US" sz="1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Adjust procurement and delivery schedules accordingly.</a:t>
            </a:r>
            <a:endParaRPr lang="en-US" altLang="en-US" sz="1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en-US" sz="16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5. Customer Segmentation</a:t>
            </a:r>
            <a:endParaRPr lang="en-US" altLang="en-US" sz="1600" b="1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Segment customers by purchase frequency to deliver targeted campaigns.</a:t>
            </a:r>
            <a:endParaRPr lang="en-US" altLang="en-US" sz="1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Offer incentives to low-engagement customers to boost retention.</a:t>
            </a:r>
            <a:endParaRPr lang="en-US" altLang="en-US" sz="1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GB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rtl="0"/>
            <a:endParaRPr lang="en-GB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GB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/>
</ds:datastoreItem>
</file>

<file path=customXml/itemProps2.xml><?xml version="1.0" encoding="utf-8"?>
<ds:datastoreItem xmlns:ds="http://schemas.openxmlformats.org/officeDocument/2006/customXml" ds:itemID="{A3804F14-618B-48E0-A956-DD76B6099D57}">
  <ds:schemaRefs/>
</ds:datastoreItem>
</file>

<file path=customXml/itemProps3.xml><?xml version="1.0" encoding="utf-8"?>
<ds:datastoreItem xmlns:ds="http://schemas.openxmlformats.org/officeDocument/2006/customXml" ds:itemID="{F1446DA3-37A7-4516-A4F6-8B99D0D312B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TM78853419</Template>
  <TotalTime>0</TotalTime>
  <Words>3837</Words>
  <Application>WPS Slides</Application>
  <PresentationFormat>Widescreen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Arial</vt:lpstr>
      <vt:lpstr>Franklin Gothic Book</vt:lpstr>
      <vt:lpstr>Microsoft YaHei</vt:lpstr>
      <vt:lpstr>Arial Unicode MS</vt:lpstr>
      <vt:lpstr>Franklin Gothic Demi</vt:lpstr>
      <vt:lpstr>Franklin Gothic Book</vt:lpstr>
      <vt:lpstr>Theme1</vt:lpstr>
      <vt:lpstr>Improving Inventory Management and Customer Engagement for Big Basket</vt:lpstr>
      <vt:lpstr>Contents</vt:lpstr>
      <vt:lpstr>About The Company</vt:lpstr>
      <vt:lpstr>Dataset Overview</vt:lpstr>
      <vt:lpstr>Problem Statement</vt:lpstr>
      <vt:lpstr>Key Findings </vt:lpstr>
      <vt:lpstr>Key Findings </vt:lpstr>
      <vt:lpstr>Interpretation of Results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arjit</cp:lastModifiedBy>
  <cp:revision>349</cp:revision>
  <dcterms:created xsi:type="dcterms:W3CDTF">2024-11-26T17:43:00Z</dcterms:created>
  <dcterms:modified xsi:type="dcterms:W3CDTF">2025-04-20T05:22:04Z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D4F71BF875634DD39EE55DCDE2D65905_12</vt:lpwstr>
  </property>
  <property fmtid="{D5CDD505-2E9C-101B-9397-08002B2CF9AE}" pid="4" name="KSOProductBuildVer">
    <vt:lpwstr>1033-12.2.0.20795</vt:lpwstr>
  </property>
</Properties>
</file>