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77"/>
  </p:notesMasterIdLst>
  <p:handoutMasterIdLst>
    <p:handoutMasterId r:id="rId78"/>
  </p:handoutMasterIdLst>
  <p:sldIdLst>
    <p:sldId id="2076138278" r:id="rId5"/>
    <p:sldId id="2142532538" r:id="rId6"/>
    <p:sldId id="2142532588" r:id="rId7"/>
    <p:sldId id="2142532589" r:id="rId8"/>
    <p:sldId id="2142532590" r:id="rId9"/>
    <p:sldId id="2142532591" r:id="rId10"/>
    <p:sldId id="2142532592" r:id="rId11"/>
    <p:sldId id="2142532593" r:id="rId12"/>
    <p:sldId id="2142532594" r:id="rId13"/>
    <p:sldId id="2142532595" r:id="rId14"/>
    <p:sldId id="2142532596" r:id="rId15"/>
    <p:sldId id="2142532597" r:id="rId16"/>
    <p:sldId id="2142532598" r:id="rId17"/>
    <p:sldId id="2142532599" r:id="rId18"/>
    <p:sldId id="2142532600" r:id="rId19"/>
    <p:sldId id="2142532601" r:id="rId20"/>
    <p:sldId id="2142532602" r:id="rId21"/>
    <p:sldId id="2142532603" r:id="rId22"/>
    <p:sldId id="2142532604" r:id="rId23"/>
    <p:sldId id="2142532605" r:id="rId24"/>
    <p:sldId id="2142532606" r:id="rId25"/>
    <p:sldId id="2142532607" r:id="rId26"/>
    <p:sldId id="2142532608" r:id="rId27"/>
    <p:sldId id="2142532609" r:id="rId28"/>
    <p:sldId id="2142532610" r:id="rId29"/>
    <p:sldId id="2142532611" r:id="rId30"/>
    <p:sldId id="2142532612" r:id="rId31"/>
    <p:sldId id="2142532613" r:id="rId32"/>
    <p:sldId id="2142532614" r:id="rId33"/>
    <p:sldId id="2142532615" r:id="rId34"/>
    <p:sldId id="2142532616" r:id="rId35"/>
    <p:sldId id="2142532617" r:id="rId36"/>
    <p:sldId id="2142532618" r:id="rId37"/>
    <p:sldId id="2142532619" r:id="rId38"/>
    <p:sldId id="2142532620" r:id="rId39"/>
    <p:sldId id="2142532621" r:id="rId40"/>
    <p:sldId id="2142532622" r:id="rId41"/>
    <p:sldId id="2142532623" r:id="rId42"/>
    <p:sldId id="2142532624" r:id="rId43"/>
    <p:sldId id="2142532625" r:id="rId44"/>
    <p:sldId id="2142532626" r:id="rId45"/>
    <p:sldId id="2142532627" r:id="rId46"/>
    <p:sldId id="2142532628" r:id="rId47"/>
    <p:sldId id="2142532629" r:id="rId48"/>
    <p:sldId id="2142532630" r:id="rId49"/>
    <p:sldId id="2142532631" r:id="rId50"/>
    <p:sldId id="2142532632" r:id="rId51"/>
    <p:sldId id="2142532633" r:id="rId52"/>
    <p:sldId id="2142532634" r:id="rId53"/>
    <p:sldId id="2142532635" r:id="rId54"/>
    <p:sldId id="2142532636" r:id="rId55"/>
    <p:sldId id="2142532637" r:id="rId56"/>
    <p:sldId id="2142532638" r:id="rId57"/>
    <p:sldId id="2142532639" r:id="rId58"/>
    <p:sldId id="2142532640" r:id="rId59"/>
    <p:sldId id="2142532641" r:id="rId60"/>
    <p:sldId id="2142532660" r:id="rId61"/>
    <p:sldId id="2142532642" r:id="rId62"/>
    <p:sldId id="2142532643" r:id="rId63"/>
    <p:sldId id="2142532661" r:id="rId64"/>
    <p:sldId id="2142532644" r:id="rId65"/>
    <p:sldId id="2142532645" r:id="rId66"/>
    <p:sldId id="2142532647" r:id="rId67"/>
    <p:sldId id="2142532648" r:id="rId68"/>
    <p:sldId id="2142532649" r:id="rId69"/>
    <p:sldId id="2142532656" r:id="rId70"/>
    <p:sldId id="2142532652" r:id="rId71"/>
    <p:sldId id="2142532657" r:id="rId72"/>
    <p:sldId id="2142532658" r:id="rId73"/>
    <p:sldId id="2142532659" r:id="rId74"/>
    <p:sldId id="2142532544" r:id="rId75"/>
    <p:sldId id="2076138464" r:id="rId7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2F2F"/>
    <a:srgbClr val="666666"/>
    <a:srgbClr val="000000"/>
    <a:srgbClr val="8661C5"/>
    <a:srgbClr val="D59DFF"/>
    <a:srgbClr val="50E6FF"/>
    <a:srgbClr val="0069BA"/>
    <a:srgbClr val="9BF00B"/>
    <a:srgbClr val="0F7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D88AE-2BC9-408A-91BF-6FA38CE478F6}" v="1" dt="2021-06-11T12:46:31.088"/>
    <p1510:client id="{A7E1EFBF-5FBE-4EB3-918E-0CD66729CD12}" v="606" dt="2021-06-08T20:46:51.431"/>
    <p1510:client id="{AAE7BBBF-1B4B-4DFF-9595-A44BD2A7F203}" v="1398" dt="2021-06-09T19:22:34.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124" y="284"/>
      </p:cViewPr>
      <p:guideLst>
        <p:guide orient="horz" pos="64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6/11/2021 3:49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6/11/2021 3:49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6/11/2021 3:49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185834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6250D-6776-42A0-8D6D-C0FED89D9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F1FDB8-58EF-4D45-91E2-B415C268B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449ED9-5945-43E1-9BD5-BB381922D21C}"/>
              </a:ext>
            </a:extLst>
          </p:cNvPr>
          <p:cNvSpPr>
            <a:spLocks noGrp="1"/>
          </p:cNvSpPr>
          <p:nvPr>
            <p:ph type="dt" sz="half" idx="10"/>
          </p:nvPr>
        </p:nvSpPr>
        <p:spPr/>
        <p:txBody>
          <a:bodyPr/>
          <a:lstStyle/>
          <a:p>
            <a:fld id="{1A6E7C7F-580D-46EC-B380-8CBB5F271D18}" type="datetimeFigureOut">
              <a:rPr lang="en-US" smtClean="0"/>
              <a:t>6/11/2021</a:t>
            </a:fld>
            <a:endParaRPr lang="en-US"/>
          </a:p>
        </p:txBody>
      </p:sp>
      <p:sp>
        <p:nvSpPr>
          <p:cNvPr id="5" name="Footer Placeholder 4">
            <a:extLst>
              <a:ext uri="{FF2B5EF4-FFF2-40B4-BE49-F238E27FC236}">
                <a16:creationId xmlns:a16="http://schemas.microsoft.com/office/drawing/2014/main" id="{4D8080F1-E04B-4FF8-B82A-C3BAFB9E2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0B651-056C-4ECC-B6CD-162A4EAA3A9E}"/>
              </a:ext>
            </a:extLst>
          </p:cNvPr>
          <p:cNvSpPr>
            <a:spLocks noGrp="1"/>
          </p:cNvSpPr>
          <p:nvPr>
            <p:ph type="sldNum" sz="quarter" idx="12"/>
          </p:nvPr>
        </p:nvSpPr>
        <p:spPr/>
        <p:txBody>
          <a:bodyPr/>
          <a:lstStyle/>
          <a:p>
            <a:fld id="{CF3A3112-1FA4-4EB4-8C47-07C6514D5A88}" type="slidenum">
              <a:rPr lang="en-US" smtClean="0"/>
              <a:t>‹#›</a:t>
            </a:fld>
            <a:endParaRPr lang="en-US"/>
          </a:p>
        </p:txBody>
      </p:sp>
    </p:spTree>
    <p:extLst>
      <p:ext uri="{BB962C8B-B14F-4D97-AF65-F5344CB8AC3E}">
        <p14:creationId xmlns:p14="http://schemas.microsoft.com/office/powerpoint/2010/main" val="2755695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slideLayout" Target="../slideLayouts/slideLayout114.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6"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401" r:id="rId11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image" Target="../media/image28.emf"/><Relationship Id="rId5" Type="http://schemas.openxmlformats.org/officeDocument/2006/relationships/image" Target="../media/image27.png"/><Relationship Id="rId4" Type="http://schemas.openxmlformats.org/officeDocument/2006/relationships/image" Target="../media/image2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2.xml"/><Relationship Id="rId5" Type="http://schemas.openxmlformats.org/officeDocument/2006/relationships/hyperlink" Target="https://vecta.io/symbols/74/brands-ap-az/153/azuresynapseanalytics" TargetMode="Externa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www.breakpoint.technology/data/" TargetMode="External"/><Relationship Id="rId2" Type="http://schemas.openxmlformats.org/officeDocument/2006/relationships/image" Target="../media/image31.jpeg"/><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6.emf"/><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25.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35.png"/><Relationship Id="rId5" Type="http://schemas.microsoft.com/office/2007/relationships/hdphoto" Target="../media/hdphoto1.wdp"/><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9.png"/><Relationship Id="rId1" Type="http://schemas.openxmlformats.org/officeDocument/2006/relationships/slideLayout" Target="../slideLayouts/slideLayout22.xml"/><Relationship Id="rId6" Type="http://schemas.openxmlformats.org/officeDocument/2006/relationships/hyperlink" Target="https://www.breakpoint.technology/data/" TargetMode="External"/><Relationship Id="rId5" Type="http://schemas.openxmlformats.org/officeDocument/2006/relationships/image" Target="../media/image31.jpe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2.xml"/><Relationship Id="rId6" Type="http://schemas.openxmlformats.org/officeDocument/2006/relationships/image" Target="../media/image36.png"/><Relationship Id="rId5" Type="http://schemas.microsoft.com/office/2007/relationships/hdphoto" Target="../media/hdphoto1.wdp"/><Relationship Id="rId4" Type="http://schemas.openxmlformats.org/officeDocument/2006/relationships/image" Target="../media/image29.png"/><Relationship Id="rId9" Type="http://schemas.openxmlformats.org/officeDocument/2006/relationships/hyperlink" Target="https://www.breakpoint.technology/data/"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hyperlink" Target="https://www.breakpoint.technology/data/" TargetMode="External"/><Relationship Id="rId2" Type="http://schemas.openxmlformats.org/officeDocument/2006/relationships/image" Target="../media/image29.png"/><Relationship Id="rId1" Type="http://schemas.openxmlformats.org/officeDocument/2006/relationships/slideLayout" Target="../slideLayouts/slideLayout22.xml"/><Relationship Id="rId6" Type="http://schemas.openxmlformats.org/officeDocument/2006/relationships/image" Target="../media/image31.jpeg"/><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8" Type="http://schemas.openxmlformats.org/officeDocument/2006/relationships/hyperlink" Target="https://www.breakpoint.technology/data/" TargetMode="External"/><Relationship Id="rId3" Type="http://schemas.openxmlformats.org/officeDocument/2006/relationships/image" Target="../media/image33.png"/><Relationship Id="rId7" Type="http://schemas.openxmlformats.org/officeDocument/2006/relationships/image" Target="../media/image31.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0.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33.png"/><Relationship Id="rId7" Type="http://schemas.openxmlformats.org/officeDocument/2006/relationships/image" Target="../media/image38.jpeg"/><Relationship Id="rId2" Type="http://schemas.openxmlformats.org/officeDocument/2006/relationships/image" Target="../media/image32.png"/><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image" Target="../media/image34.emf"/><Relationship Id="rId9" Type="http://schemas.openxmlformats.org/officeDocument/2006/relationships/hyperlink" Target="https://www.breakpoint.technology/data/"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hyperlink" Target="https://www.breakpoint.technology/data/" TargetMode="External"/><Relationship Id="rId2" Type="http://schemas.openxmlformats.org/officeDocument/2006/relationships/image" Target="../media/image31.jpeg"/><Relationship Id="rId1" Type="http://schemas.openxmlformats.org/officeDocument/2006/relationships/slideLayout" Target="../slideLayouts/slideLayout22.xml"/><Relationship Id="rId6" Type="http://schemas.openxmlformats.org/officeDocument/2006/relationships/image" Target="../media/image25.png"/><Relationship Id="rId5" Type="http://schemas.openxmlformats.org/officeDocument/2006/relationships/image" Target="../media/image26.emf"/><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0.emf"/><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package" Target="../embeddings/Microsoft_Excel_Worksheet.xlsx"/><Relationship Id="rId5" Type="http://schemas.openxmlformats.org/officeDocument/2006/relationships/image" Target="../media/image27.png"/><Relationship Id="rId4" Type="http://schemas.openxmlformats.org/officeDocument/2006/relationships/image" Target="../media/image26.emf"/></Relationships>
</file>

<file path=ppt/slides/_rels/slide5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5.png"/><Relationship Id="rId1" Type="http://schemas.openxmlformats.org/officeDocument/2006/relationships/slideLayout" Target="../slideLayouts/slideLayout22.xml"/><Relationship Id="rId5" Type="http://schemas.openxmlformats.org/officeDocument/2006/relationships/image" Target="../media/image44.emf"/><Relationship Id="rId4" Type="http://schemas.openxmlformats.org/officeDocument/2006/relationships/image" Target="../media/image26.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2.xml"/><Relationship Id="rId5" Type="http://schemas.openxmlformats.org/officeDocument/2006/relationships/image" Target="../media/image46.emf"/><Relationship Id="rId4" Type="http://schemas.openxmlformats.org/officeDocument/2006/relationships/image" Target="../media/image4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5.png"/><Relationship Id="rId1" Type="http://schemas.openxmlformats.org/officeDocument/2006/relationships/slideLayout" Target="../slideLayouts/slideLayout22.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2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49.emf"/><Relationship Id="rId2" Type="http://schemas.openxmlformats.org/officeDocument/2006/relationships/image" Target="../media/image24.emf"/><Relationship Id="rId1" Type="http://schemas.openxmlformats.org/officeDocument/2006/relationships/slideLayout" Target="../slideLayouts/slideLayout22.xml"/><Relationship Id="rId6" Type="http://schemas.openxmlformats.org/officeDocument/2006/relationships/hyperlink" Target="https://www.breakpoint.technology/data/" TargetMode="External"/><Relationship Id="rId5" Type="http://schemas.openxmlformats.org/officeDocument/2006/relationships/image" Target="../media/image31.jpeg"/><Relationship Id="rId4" Type="http://schemas.openxmlformats.org/officeDocument/2006/relationships/image" Target="../media/image26.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436" y="3201451"/>
            <a:ext cx="10048438" cy="553998"/>
          </a:xfrm>
        </p:spPr>
        <p:txBody>
          <a:bodyPr/>
          <a:lstStyle/>
          <a:p>
            <a:r>
              <a:rPr lang="en-US" dirty="0"/>
              <a:t>APS/PDW to Azure Synapse Analytics migration</a:t>
            </a:r>
          </a:p>
        </p:txBody>
      </p:sp>
      <p:sp>
        <p:nvSpPr>
          <p:cNvPr id="3" name="Text Placeholder 4">
            <a:extLst>
              <a:ext uri="{FF2B5EF4-FFF2-40B4-BE49-F238E27FC236}">
                <a16:creationId xmlns:a16="http://schemas.microsoft.com/office/drawing/2014/main" id="{44DE5165-6319-4998-BD90-DD13808EE369}"/>
              </a:ext>
            </a:extLst>
          </p:cNvPr>
          <p:cNvSpPr>
            <a:spLocks noGrp="1"/>
          </p:cNvSpPr>
          <p:nvPr>
            <p:ph type="body" sz="quarter" idx="12"/>
          </p:nvPr>
        </p:nvSpPr>
        <p:spPr>
          <a:xfrm>
            <a:off x="584200" y="3962400"/>
            <a:ext cx="9144000" cy="677108"/>
          </a:xfrm>
        </p:spPr>
        <p:txBody>
          <a:bodyPr/>
          <a:lstStyle/>
          <a:p>
            <a:r>
              <a:rPr lang="en-US"/>
              <a:t>AMA Group</a:t>
            </a:r>
            <a:br>
              <a:rPr lang="en-US"/>
            </a:br>
            <a:r>
              <a:rPr lang="en-US"/>
              <a:t>AMAArchitects@service.microsoft.com</a:t>
            </a:r>
          </a:p>
        </p:txBody>
      </p:sp>
    </p:spTree>
    <p:extLst>
      <p:ext uri="{BB962C8B-B14F-4D97-AF65-F5344CB8AC3E}">
        <p14:creationId xmlns:p14="http://schemas.microsoft.com/office/powerpoint/2010/main" val="21826839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Assessment</a:t>
            </a:r>
          </a:p>
        </p:txBody>
      </p:sp>
      <p:sp>
        <p:nvSpPr>
          <p:cNvPr id="7" name="TextBox 6">
            <a:extLst>
              <a:ext uri="{FF2B5EF4-FFF2-40B4-BE49-F238E27FC236}">
                <a16:creationId xmlns:a16="http://schemas.microsoft.com/office/drawing/2014/main" id="{F0540B8D-1F98-4691-B726-F37F09D6BF87}"/>
              </a:ext>
            </a:extLst>
          </p:cNvPr>
          <p:cNvSpPr txBox="1"/>
          <p:nvPr/>
        </p:nvSpPr>
        <p:spPr>
          <a:xfrm>
            <a:off x="966679" y="4286926"/>
            <a:ext cx="2114329"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CVS Script Config File</a:t>
            </a:r>
          </a:p>
        </p:txBody>
      </p:sp>
      <p:pic>
        <p:nvPicPr>
          <p:cNvPr id="9" name="Picture 8">
            <a:extLst>
              <a:ext uri="{FF2B5EF4-FFF2-40B4-BE49-F238E27FC236}">
                <a16:creationId xmlns:a16="http://schemas.microsoft.com/office/drawing/2014/main" id="{E7CF6573-4EEF-4618-913E-0A40F5A92029}"/>
              </a:ext>
            </a:extLst>
          </p:cNvPr>
          <p:cNvPicPr>
            <a:picLocks noChangeAspect="1"/>
          </p:cNvPicPr>
          <p:nvPr/>
        </p:nvPicPr>
        <p:blipFill>
          <a:blip r:embed="rId2"/>
          <a:stretch>
            <a:fillRect/>
          </a:stretch>
        </p:blipFill>
        <p:spPr>
          <a:xfrm>
            <a:off x="9727593" y="3392425"/>
            <a:ext cx="831335" cy="977033"/>
          </a:xfrm>
          <a:prstGeom prst="rect">
            <a:avLst/>
          </a:prstGeom>
        </p:spPr>
      </p:pic>
      <p:pic>
        <p:nvPicPr>
          <p:cNvPr id="11" name="Picture 10">
            <a:extLst>
              <a:ext uri="{FF2B5EF4-FFF2-40B4-BE49-F238E27FC236}">
                <a16:creationId xmlns:a16="http://schemas.microsoft.com/office/drawing/2014/main" id="{54244474-FB51-4C4B-887A-84DC5E643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271" y="3336367"/>
            <a:ext cx="882807" cy="882807"/>
          </a:xfrm>
          <a:prstGeom prst="rect">
            <a:avLst/>
          </a:prstGeom>
        </p:spPr>
      </p:pic>
      <p:sp>
        <p:nvSpPr>
          <p:cNvPr id="13" name="TextBox 12">
            <a:extLst>
              <a:ext uri="{FF2B5EF4-FFF2-40B4-BE49-F238E27FC236}">
                <a16:creationId xmlns:a16="http://schemas.microsoft.com/office/drawing/2014/main" id="{278EA64D-46AC-41B0-A06C-0BF8A0AADD3C}"/>
              </a:ext>
            </a:extLst>
          </p:cNvPr>
          <p:cNvSpPr txBox="1"/>
          <p:nvPr/>
        </p:nvSpPr>
        <p:spPr>
          <a:xfrm>
            <a:off x="3537428" y="4292797"/>
            <a:ext cx="3674565"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ea typeface="+mn-ea"/>
                <a:cs typeface="+mn-cs"/>
              </a:rPr>
              <a:t>AssessmentDriver_V2.ps1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ea typeface="+mn-ea"/>
                <a:cs typeface="+mn-cs"/>
              </a:rPr>
              <a:t>Prompts for several items</a:t>
            </a:r>
          </a:p>
        </p:txBody>
      </p:sp>
      <p:sp>
        <p:nvSpPr>
          <p:cNvPr id="15" name="Arrow: Right 14">
            <a:extLst>
              <a:ext uri="{FF2B5EF4-FFF2-40B4-BE49-F238E27FC236}">
                <a16:creationId xmlns:a16="http://schemas.microsoft.com/office/drawing/2014/main" id="{F8F7C852-755C-4853-A021-EFA224C17207}"/>
              </a:ext>
            </a:extLst>
          </p:cNvPr>
          <p:cNvSpPr/>
          <p:nvPr/>
        </p:nvSpPr>
        <p:spPr>
          <a:xfrm>
            <a:off x="5365142" y="3594178"/>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459CBD87-8E0E-4640-91FA-FE3614923A53}"/>
              </a:ext>
            </a:extLst>
          </p:cNvPr>
          <p:cNvSpPr txBox="1"/>
          <p:nvPr/>
        </p:nvSpPr>
        <p:spPr>
          <a:xfrm>
            <a:off x="9696922" y="4344496"/>
            <a:ext cx="1027785" cy="276999"/>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Output.csv</a:t>
            </a:r>
          </a:p>
        </p:txBody>
      </p:sp>
      <p:pic>
        <p:nvPicPr>
          <p:cNvPr id="19" name="Picture 18">
            <a:extLst>
              <a:ext uri="{FF2B5EF4-FFF2-40B4-BE49-F238E27FC236}">
                <a16:creationId xmlns:a16="http://schemas.microsoft.com/office/drawing/2014/main" id="{5266A84A-048C-4F16-98FA-15120B503893}"/>
              </a:ext>
            </a:extLst>
          </p:cNvPr>
          <p:cNvPicPr>
            <a:picLocks noChangeAspect="1"/>
          </p:cNvPicPr>
          <p:nvPr/>
        </p:nvPicPr>
        <p:blipFill>
          <a:blip r:embed="rId4"/>
          <a:stretch>
            <a:fillRect/>
          </a:stretch>
        </p:blipFill>
        <p:spPr>
          <a:xfrm>
            <a:off x="1458839" y="3250950"/>
            <a:ext cx="810311" cy="952323"/>
          </a:xfrm>
          <a:prstGeom prst="rect">
            <a:avLst/>
          </a:prstGeom>
        </p:spPr>
      </p:pic>
      <p:pic>
        <p:nvPicPr>
          <p:cNvPr id="21" name="Picture 20">
            <a:extLst>
              <a:ext uri="{FF2B5EF4-FFF2-40B4-BE49-F238E27FC236}">
                <a16:creationId xmlns:a16="http://schemas.microsoft.com/office/drawing/2014/main" id="{C7E48FA5-9C5D-4E20-A780-BE03BD9AD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1993" y="3336367"/>
            <a:ext cx="882807" cy="882807"/>
          </a:xfrm>
          <a:prstGeom prst="rect">
            <a:avLst/>
          </a:prstGeom>
        </p:spPr>
      </p:pic>
      <p:sp>
        <p:nvSpPr>
          <p:cNvPr id="23" name="Rectangle 22">
            <a:extLst>
              <a:ext uri="{FF2B5EF4-FFF2-40B4-BE49-F238E27FC236}">
                <a16:creationId xmlns:a16="http://schemas.microsoft.com/office/drawing/2014/main" id="{0631E452-04B1-4EB3-9977-8F4732FDEC73}"/>
              </a:ext>
            </a:extLst>
          </p:cNvPr>
          <p:cNvSpPr/>
          <p:nvPr/>
        </p:nvSpPr>
        <p:spPr>
          <a:xfrm>
            <a:off x="6656026" y="4286926"/>
            <a:ext cx="2786418" cy="646331"/>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lang="en-US" sz="1200" b="1" kern="0" dirty="0">
                <a:solidFill>
                  <a:srgbClr val="292929"/>
                </a:solidFill>
                <a:latin typeface="Segoe UI"/>
              </a:rPr>
              <a:t>Run</a:t>
            </a:r>
            <a:r>
              <a:rPr kumimoji="0" lang="en-US" sz="1200" b="1" i="0" u="none" strike="noStrike" kern="0" cap="none" spc="0" normalizeH="0" baseline="0" noProof="0" dirty="0">
                <a:ln>
                  <a:noFill/>
                </a:ln>
                <a:solidFill>
                  <a:srgbClr val="292929"/>
                </a:solidFill>
                <a:effectLst/>
                <a:uLnTx/>
                <a:uFillTx/>
                <a:latin typeface="Segoe UI"/>
                <a:ea typeface="+mn-ea"/>
                <a:cs typeface="+mn-cs"/>
              </a:rPr>
              <a:t>SQLStatement.ps1</a:t>
            </a:r>
          </a:p>
          <a:p>
            <a:pPr marL="228594" marR="0" lvl="0" indent="-228594"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latin typeface="Segoe UI"/>
                <a:ea typeface="+mn-ea"/>
                <a:cs typeface="+mn-cs"/>
              </a:rPr>
              <a:t>Uses Invoke-SQLCMD to execute SQL statement</a:t>
            </a:r>
          </a:p>
        </p:txBody>
      </p:sp>
      <p:sp>
        <p:nvSpPr>
          <p:cNvPr id="25" name="Arrow: Right 24">
            <a:extLst>
              <a:ext uri="{FF2B5EF4-FFF2-40B4-BE49-F238E27FC236}">
                <a16:creationId xmlns:a16="http://schemas.microsoft.com/office/drawing/2014/main" id="{798B3D69-9C6C-497A-89B9-3812D65AD7E9}"/>
              </a:ext>
            </a:extLst>
          </p:cNvPr>
          <p:cNvSpPr/>
          <p:nvPr/>
        </p:nvSpPr>
        <p:spPr>
          <a:xfrm>
            <a:off x="2730071" y="3559429"/>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41BAFC6F-6EA3-49CD-A6EA-EEB0533A90A8}"/>
              </a:ext>
            </a:extLst>
          </p:cNvPr>
          <p:cNvSpPr/>
          <p:nvPr/>
        </p:nvSpPr>
        <p:spPr>
          <a:xfrm>
            <a:off x="8335543" y="3558592"/>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9" name="Arrow: Right 28">
            <a:extLst>
              <a:ext uri="{FF2B5EF4-FFF2-40B4-BE49-F238E27FC236}">
                <a16:creationId xmlns:a16="http://schemas.microsoft.com/office/drawing/2014/main" id="{8CE3977E-2E88-495F-B37F-2C607DF9BA1A}"/>
              </a:ext>
            </a:extLst>
          </p:cNvPr>
          <p:cNvSpPr/>
          <p:nvPr/>
        </p:nvSpPr>
        <p:spPr>
          <a:xfrm rot="5400000">
            <a:off x="7304666" y="2722662"/>
            <a:ext cx="623760" cy="42287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E1B814EE-245A-4A07-94FC-9F317CA8D34B}"/>
              </a:ext>
            </a:extLst>
          </p:cNvPr>
          <p:cNvPicPr>
            <a:picLocks noChangeAspect="1"/>
          </p:cNvPicPr>
          <p:nvPr/>
        </p:nvPicPr>
        <p:blipFill>
          <a:blip r:embed="rId5"/>
          <a:stretch>
            <a:fillRect/>
          </a:stretch>
        </p:blipFill>
        <p:spPr>
          <a:xfrm>
            <a:off x="7096354" y="1496578"/>
            <a:ext cx="1040387" cy="1040387"/>
          </a:xfrm>
          <a:prstGeom prst="rect">
            <a:avLst/>
          </a:prstGeom>
        </p:spPr>
      </p:pic>
      <p:sp>
        <p:nvSpPr>
          <p:cNvPr id="33" name="TextBox 32">
            <a:extLst>
              <a:ext uri="{FF2B5EF4-FFF2-40B4-BE49-F238E27FC236}">
                <a16:creationId xmlns:a16="http://schemas.microsoft.com/office/drawing/2014/main" id="{AE36E995-DD5B-4CBB-BFC7-408599F37AE3}"/>
              </a:ext>
            </a:extLst>
          </p:cNvPr>
          <p:cNvSpPr txBox="1"/>
          <p:nvPr/>
        </p:nvSpPr>
        <p:spPr>
          <a:xfrm>
            <a:off x="6572907" y="2550231"/>
            <a:ext cx="956572" cy="46166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APS (PDW)</a:t>
            </a:r>
          </a:p>
        </p:txBody>
      </p:sp>
      <p:pic>
        <p:nvPicPr>
          <p:cNvPr id="39" name="Picture 38">
            <a:extLst>
              <a:ext uri="{FF2B5EF4-FFF2-40B4-BE49-F238E27FC236}">
                <a16:creationId xmlns:a16="http://schemas.microsoft.com/office/drawing/2014/main" id="{DD84FC6B-5BED-41FF-BBE0-E2214058E49E}"/>
              </a:ext>
            </a:extLst>
          </p:cNvPr>
          <p:cNvPicPr>
            <a:picLocks noChangeAspect="1"/>
          </p:cNvPicPr>
          <p:nvPr/>
        </p:nvPicPr>
        <p:blipFill>
          <a:blip r:embed="rId6"/>
          <a:stretch>
            <a:fillRect/>
          </a:stretch>
        </p:blipFill>
        <p:spPr>
          <a:xfrm>
            <a:off x="2199665" y="4965837"/>
            <a:ext cx="9404350" cy="1485900"/>
          </a:xfrm>
          <a:prstGeom prst="rect">
            <a:avLst/>
          </a:prstGeom>
        </p:spPr>
      </p:pic>
      <p:sp>
        <p:nvSpPr>
          <p:cNvPr id="37" name="Speech Bubble: Rectangle 36">
            <a:extLst>
              <a:ext uri="{FF2B5EF4-FFF2-40B4-BE49-F238E27FC236}">
                <a16:creationId xmlns:a16="http://schemas.microsoft.com/office/drawing/2014/main" id="{F32B8A70-1D33-45E3-A8BC-6747BFAD5F85}"/>
              </a:ext>
            </a:extLst>
          </p:cNvPr>
          <p:cNvSpPr/>
          <p:nvPr/>
        </p:nvSpPr>
        <p:spPr>
          <a:xfrm>
            <a:off x="435490" y="5639963"/>
            <a:ext cx="1330391" cy="631376"/>
          </a:xfrm>
          <a:prstGeom prst="wedgeRectCallout">
            <a:avLst>
              <a:gd name="adj1" fmla="val 94643"/>
              <a:gd name="adj2" fmla="val -122971"/>
            </a:avLst>
          </a:prstGeom>
          <a:solidFill>
            <a:srgbClr val="FFFFFF"/>
          </a:solidFill>
          <a:ln w="25400" cap="flat" cmpd="sng" algn="ctr">
            <a:solidFill>
              <a:srgbClr val="5191CD">
                <a:shade val="50000"/>
              </a:srgbClr>
            </a:solidFill>
            <a:prstDash val="solid"/>
          </a:ln>
          <a:effectLst/>
        </p:spPr>
        <p:txBody>
          <a:bodyPr rtlCol="0" anchor="ct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1 = Run the line</a:t>
            </a:r>
          </a:p>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0 = Skip the line</a:t>
            </a:r>
          </a:p>
        </p:txBody>
      </p:sp>
    </p:spTree>
    <p:extLst>
      <p:ext uri="{BB962C8B-B14F-4D97-AF65-F5344CB8AC3E}">
        <p14:creationId xmlns:p14="http://schemas.microsoft.com/office/powerpoint/2010/main" val="16609062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Migration Tools Steps – Assessment Config</a:t>
            </a:r>
            <a:endParaRPr lang="ru-RU" dirty="0"/>
          </a:p>
        </p:txBody>
      </p:sp>
      <p:sp>
        <p:nvSpPr>
          <p:cNvPr id="3" name="Content Placeholder 2">
            <a:extLst>
              <a:ext uri="{FF2B5EF4-FFF2-40B4-BE49-F238E27FC236}">
                <a16:creationId xmlns:a16="http://schemas.microsoft.com/office/drawing/2014/main" id="{610E35AD-9AEC-4BCF-9704-552461F4B016}"/>
              </a:ext>
            </a:extLst>
          </p:cNvPr>
          <p:cNvSpPr>
            <a:spLocks noGrp="1"/>
          </p:cNvSpPr>
          <p:nvPr>
            <p:ph sz="quarter" idx="10"/>
          </p:nvPr>
        </p:nvSpPr>
        <p:spPr>
          <a:xfrm>
            <a:off x="584200" y="1844675"/>
            <a:ext cx="11018838" cy="1378839"/>
          </a:xfrm>
        </p:spPr>
        <p:txBody>
          <a:bodyPr/>
          <a:lstStyle/>
          <a:p>
            <a:r>
              <a:rPr lang="en-US" dirty="0"/>
              <a:t>Modify configuration CSV file for AssessmentDriver_V2.ps1 script.  This is a CSV file containing the following columns:</a:t>
            </a:r>
          </a:p>
          <a:p>
            <a:endParaRPr lang="ru-RU" dirty="0"/>
          </a:p>
        </p:txBody>
      </p:sp>
      <p:graphicFrame>
        <p:nvGraphicFramePr>
          <p:cNvPr id="7" name="Table 6">
            <a:extLst>
              <a:ext uri="{FF2B5EF4-FFF2-40B4-BE49-F238E27FC236}">
                <a16:creationId xmlns:a16="http://schemas.microsoft.com/office/drawing/2014/main" id="{E432E881-1F74-4B53-8132-618C5624F5C9}"/>
              </a:ext>
            </a:extLst>
          </p:cNvPr>
          <p:cNvGraphicFramePr>
            <a:graphicFrameLocks noGrp="1"/>
          </p:cNvGraphicFramePr>
          <p:nvPr>
            <p:extLst>
              <p:ext uri="{D42A27DB-BD31-4B8C-83A1-F6EECF244321}">
                <p14:modId xmlns:p14="http://schemas.microsoft.com/office/powerpoint/2010/main" val="2716203721"/>
              </p:ext>
            </p:extLst>
          </p:nvPr>
        </p:nvGraphicFramePr>
        <p:xfrm>
          <a:off x="584200" y="2842437"/>
          <a:ext cx="11139746" cy="2997643"/>
        </p:xfrm>
        <a:graphic>
          <a:graphicData uri="http://schemas.openxmlformats.org/drawingml/2006/table">
            <a:tbl>
              <a:tblPr firstRow="1" bandRow="1">
                <a:tableStyleId>{5C22544A-7EE6-4342-B048-85BDC9FD1C3A}</a:tableStyleId>
              </a:tblPr>
              <a:tblGrid>
                <a:gridCol w="1182053">
                  <a:extLst>
                    <a:ext uri="{9D8B030D-6E8A-4147-A177-3AD203B41FA5}">
                      <a16:colId xmlns:a16="http://schemas.microsoft.com/office/drawing/2014/main" val="1369067374"/>
                    </a:ext>
                  </a:extLst>
                </a:gridCol>
                <a:gridCol w="7546340">
                  <a:extLst>
                    <a:ext uri="{9D8B030D-6E8A-4147-A177-3AD203B41FA5}">
                      <a16:colId xmlns:a16="http://schemas.microsoft.com/office/drawing/2014/main" val="1527595796"/>
                    </a:ext>
                  </a:extLst>
                </a:gridCol>
                <a:gridCol w="2411353">
                  <a:extLst>
                    <a:ext uri="{9D8B030D-6E8A-4147-A177-3AD203B41FA5}">
                      <a16:colId xmlns:a16="http://schemas.microsoft.com/office/drawing/2014/main" val="742367323"/>
                    </a:ext>
                  </a:extLst>
                </a:gridCol>
              </a:tblGrid>
              <a:tr h="245786">
                <a:tc>
                  <a:txBody>
                    <a:bodyPr/>
                    <a:lstStyle/>
                    <a:p>
                      <a:pPr algn="ctr"/>
                      <a:r>
                        <a:rPr lang="en-US" sz="1100" dirty="0">
                          <a:solidFill>
                            <a:schemeClr val="bg1">
                              <a:lumMod val="95000"/>
                            </a:schemeClr>
                          </a:solidFill>
                        </a:rPr>
                        <a:t>Parameter</a:t>
                      </a:r>
                    </a:p>
                  </a:txBody>
                  <a:tcPr marL="121920" marR="121920" marT="60960" marB="60960" anchor="ctr"/>
                </a:tc>
                <a:tc>
                  <a:txBody>
                    <a:bodyPr/>
                    <a:lstStyle/>
                    <a:p>
                      <a:pPr algn="ctr"/>
                      <a:r>
                        <a:rPr lang="en-US" sz="1100" dirty="0">
                          <a:solidFill>
                            <a:schemeClr val="bg1">
                              <a:lumMod val="95000"/>
                            </a:schemeClr>
                          </a:solidFill>
                        </a:rPr>
                        <a:t>Purpose</a:t>
                      </a:r>
                    </a:p>
                  </a:txBody>
                  <a:tcPr marL="121920" marR="121920" marT="60960" marB="60960" anchor="ctr"/>
                </a:tc>
                <a:tc>
                  <a:txBody>
                    <a:bodyPr/>
                    <a:lstStyle/>
                    <a:p>
                      <a:pPr algn="ctr"/>
                      <a:r>
                        <a:rPr lang="en-US" sz="1100" dirty="0">
                          <a:solidFill>
                            <a:schemeClr val="bg1">
                              <a:lumMod val="95000"/>
                            </a:schemeClr>
                          </a:solidFill>
                        </a:rPr>
                        <a:t>Sample Value</a:t>
                      </a:r>
                    </a:p>
                  </a:txBody>
                  <a:tcPr marL="121920" marR="121920" marT="60960" marB="60960" anchor="ctr"/>
                </a:tc>
                <a:extLst>
                  <a:ext uri="{0D108BD9-81ED-4DB2-BD59-A6C34878D82A}">
                    <a16:rowId xmlns:a16="http://schemas.microsoft.com/office/drawing/2014/main" val="1483081101"/>
                  </a:ext>
                </a:extLst>
              </a:tr>
              <a:tr h="284077">
                <a:tc>
                  <a:txBody>
                    <a:bodyPr/>
                    <a:lstStyle/>
                    <a:p>
                      <a:r>
                        <a:rPr lang="en-US" sz="1050" dirty="0"/>
                        <a:t>Active</a:t>
                      </a:r>
                    </a:p>
                  </a:txBody>
                  <a:tcPr marL="121920" marR="121920" marT="60960" marB="60960" anchor="ctr"/>
                </a:tc>
                <a:tc>
                  <a:txBody>
                    <a:bodyPr/>
                    <a:lstStyle/>
                    <a:p>
                      <a:r>
                        <a:rPr lang="en-US" sz="1050" dirty="0"/>
                        <a:t>1 – Run line, 0 – Skip line</a:t>
                      </a:r>
                    </a:p>
                  </a:txBody>
                  <a:tcPr marL="121920" marR="121920" marT="60960" marB="60960" anchor="ctr"/>
                </a:tc>
                <a:tc>
                  <a:txBody>
                    <a:bodyPr/>
                    <a:lstStyle/>
                    <a:p>
                      <a:r>
                        <a:rPr lang="en-US" sz="1050"/>
                        <a:t>0 or 1</a:t>
                      </a:r>
                    </a:p>
                  </a:txBody>
                  <a:tcPr marL="121920" marR="121920" marT="60960" marB="60960" anchor="ctr"/>
                </a:tc>
                <a:extLst>
                  <a:ext uri="{0D108BD9-81ED-4DB2-BD59-A6C34878D82A}">
                    <a16:rowId xmlns:a16="http://schemas.microsoft.com/office/drawing/2014/main" val="1765627922"/>
                  </a:ext>
                </a:extLst>
              </a:tr>
              <a:tr h="284077">
                <a:tc>
                  <a:txBody>
                    <a:bodyPr/>
                    <a:lstStyle/>
                    <a:p>
                      <a:r>
                        <a:rPr lang="en-US" sz="1050" dirty="0" err="1"/>
                        <a:t>SourceSystem</a:t>
                      </a:r>
                      <a:endParaRPr lang="en-US" sz="1050" dirty="0"/>
                    </a:p>
                  </a:txBody>
                  <a:tcPr marL="121920" marR="121920" marT="60960" marB="60960" anchor="ctr"/>
                </a:tc>
                <a:tc>
                  <a:txBody>
                    <a:bodyPr/>
                    <a:lstStyle/>
                    <a:p>
                      <a:r>
                        <a:rPr lang="en-US" sz="1050" dirty="0"/>
                        <a:t>APS, Netezza, Snowflake, Oracle, Teradata</a:t>
                      </a:r>
                    </a:p>
                  </a:txBody>
                  <a:tcPr marL="121920" marR="121920" marT="60960" marB="60960" anchor="ctr"/>
                </a:tc>
                <a:tc>
                  <a:txBody>
                    <a:bodyPr/>
                    <a:lstStyle/>
                    <a:p>
                      <a:r>
                        <a:rPr lang="en-US" sz="1050" dirty="0"/>
                        <a:t>APS</a:t>
                      </a:r>
                    </a:p>
                  </a:txBody>
                  <a:tcPr marL="121920" marR="121920" marT="60960" marB="60960" anchor="ctr"/>
                </a:tc>
                <a:extLst>
                  <a:ext uri="{0D108BD9-81ED-4DB2-BD59-A6C34878D82A}">
                    <a16:rowId xmlns:a16="http://schemas.microsoft.com/office/drawing/2014/main" val="576863330"/>
                  </a:ext>
                </a:extLst>
              </a:tr>
              <a:tr h="302704">
                <a:tc>
                  <a:txBody>
                    <a:bodyPr/>
                    <a:lstStyle/>
                    <a:p>
                      <a:r>
                        <a:rPr lang="en-US" sz="1050" dirty="0" err="1"/>
                        <a:t>RunFor</a:t>
                      </a:r>
                      <a:endParaRPr lang="en-US" sz="1050" dirty="0"/>
                    </a:p>
                  </a:txBody>
                  <a:tcPr marL="121920" marR="121920" marT="60960" marB="60960" anchor="ctr"/>
                </a:tc>
                <a:tc>
                  <a:txBody>
                    <a:bodyPr/>
                    <a:lstStyle/>
                    <a:p>
                      <a:r>
                        <a:rPr lang="en-US" sz="1050" dirty="0"/>
                        <a:t>Server – the query will be executed at server level</a:t>
                      </a:r>
                    </a:p>
                    <a:p>
                      <a:r>
                        <a:rPr lang="en-US" sz="1050" dirty="0"/>
                        <a:t>DB – the query will be executed at database level</a:t>
                      </a:r>
                    </a:p>
                    <a:p>
                      <a:r>
                        <a:rPr lang="en-US" sz="1050" dirty="0"/>
                        <a:t>Table – the query will be executed at tables level</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ALL</a:t>
                      </a:r>
                    </a:p>
                    <a:p>
                      <a:endParaRPr lang="en-US" sz="1050" b="1" dirty="0"/>
                    </a:p>
                  </a:txBody>
                  <a:tcPr marL="121920" marR="121920" marT="60960" marB="60960" anchor="ctr"/>
                </a:tc>
                <a:extLst>
                  <a:ext uri="{0D108BD9-81ED-4DB2-BD59-A6C34878D82A}">
                    <a16:rowId xmlns:a16="http://schemas.microsoft.com/office/drawing/2014/main" val="231375279"/>
                  </a:ext>
                </a:extLst>
              </a:tr>
              <a:tr h="301011">
                <a:tc>
                  <a:txBody>
                    <a:bodyPr/>
                    <a:lstStyle/>
                    <a:p>
                      <a:r>
                        <a:rPr lang="en-US" sz="1050" dirty="0"/>
                        <a:t>DB</a:t>
                      </a:r>
                    </a:p>
                  </a:txBody>
                  <a:tcPr marL="121920" marR="121920" marT="60960" marB="60960" anchor="ctr"/>
                </a:tc>
                <a:tc>
                  <a:txBody>
                    <a:bodyPr/>
                    <a:lstStyle/>
                    <a:p>
                      <a:r>
                        <a:rPr lang="en-US" sz="1050" dirty="0"/>
                        <a:t>ALL – the query will be executed for all databases</a:t>
                      </a:r>
                    </a:p>
                    <a:p>
                      <a:r>
                        <a:rPr lang="en-US" sz="1050" dirty="0"/>
                        <a:t>None – the query will be executed for server instance only</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ALL</a:t>
                      </a:r>
                    </a:p>
                    <a:p>
                      <a:endParaRPr lang="en-US" sz="1050" b="1" dirty="0"/>
                    </a:p>
                  </a:txBody>
                  <a:tcPr marL="121920" marR="121920" marT="60960" marB="60960" anchor="ctr"/>
                </a:tc>
                <a:extLst>
                  <a:ext uri="{0D108BD9-81ED-4DB2-BD59-A6C34878D82A}">
                    <a16:rowId xmlns:a16="http://schemas.microsoft.com/office/drawing/2014/main" val="1208885550"/>
                  </a:ext>
                </a:extLst>
              </a:tr>
              <a:tr h="365760">
                <a:tc>
                  <a:txBody>
                    <a:bodyPr/>
                    <a:lstStyle/>
                    <a:p>
                      <a:r>
                        <a:rPr lang="en-US" sz="1050" dirty="0" err="1"/>
                        <a:t>CommandType</a:t>
                      </a:r>
                      <a:endParaRPr lang="en-US" sz="1050" dirty="0"/>
                    </a:p>
                  </a:txBody>
                  <a:tcPr marL="121920" marR="121920" marT="60960" marB="60960" anchor="ctr"/>
                </a:tc>
                <a:tc>
                  <a:txBody>
                    <a:bodyPr/>
                    <a:lstStyle/>
                    <a:p>
                      <a:r>
                        <a:rPr lang="en-US" sz="1050" dirty="0"/>
                        <a:t>SQL – the query is SQL-query</a:t>
                      </a:r>
                      <a:br>
                        <a:rPr lang="en-US" sz="1050" dirty="0"/>
                      </a:br>
                      <a:r>
                        <a:rPr lang="en-US" sz="1050" dirty="0"/>
                        <a:t>DBCC – the query is DBCC command</a:t>
                      </a:r>
                    </a:p>
                  </a:txBody>
                  <a:tcPr marL="121920" marR="121920" marT="60960" marB="60960" anchor="ct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t>SQL</a:t>
                      </a:r>
                    </a:p>
                    <a:p>
                      <a:endParaRPr lang="en-US" sz="1050" b="1" dirty="0"/>
                    </a:p>
                  </a:txBody>
                  <a:tcPr marL="121920" marR="121920" marT="60960" marB="60960" anchor="ctr"/>
                </a:tc>
                <a:extLst>
                  <a:ext uri="{0D108BD9-81ED-4DB2-BD59-A6C34878D82A}">
                    <a16:rowId xmlns:a16="http://schemas.microsoft.com/office/drawing/2014/main" val="307709800"/>
                  </a:ext>
                </a:extLst>
              </a:tr>
              <a:tr h="288269">
                <a:tc>
                  <a:txBody>
                    <a:bodyPr/>
                    <a:lstStyle/>
                    <a:p>
                      <a:r>
                        <a:rPr lang="en-US" sz="1050"/>
                        <a:t>ExportFilename</a:t>
                      </a:r>
                    </a:p>
                  </a:txBody>
                  <a:tcPr marL="121920" marR="121920" marT="60960" marB="60960" anchor="ctr"/>
                </a:tc>
                <a:tc>
                  <a:txBody>
                    <a:bodyPr/>
                    <a:lstStyle/>
                    <a:p>
                      <a:r>
                        <a:rPr lang="en-US" sz="1050" dirty="0"/>
                        <a:t>Name of the output file to save the </a:t>
                      </a:r>
                      <a:r>
                        <a:rPr lang="en-US" sz="1050" dirty="0" err="1"/>
                        <a:t>sql</a:t>
                      </a:r>
                      <a:r>
                        <a:rPr lang="en-US" sz="1050" dirty="0"/>
                        <a:t> statement results.  Datetime will be added to the end of the filename along with .csv.</a:t>
                      </a:r>
                    </a:p>
                  </a:txBody>
                  <a:tcPr marL="121920" marR="121920" marT="60960" marB="60960" anchor="ctr"/>
                </a:tc>
                <a:tc>
                  <a:txBody>
                    <a:bodyPr/>
                    <a:lstStyle/>
                    <a:p>
                      <a:r>
                        <a:rPr lang="en-US" sz="1050" dirty="0" err="1"/>
                        <a:t>ObjectCount</a:t>
                      </a:r>
                      <a:endParaRPr lang="en-US" sz="1050" dirty="0"/>
                    </a:p>
                  </a:txBody>
                  <a:tcPr marL="121920" marR="121920" marT="60960" marB="60960" anchor="ctr"/>
                </a:tc>
                <a:extLst>
                  <a:ext uri="{0D108BD9-81ED-4DB2-BD59-A6C34878D82A}">
                    <a16:rowId xmlns:a16="http://schemas.microsoft.com/office/drawing/2014/main" val="1570778470"/>
                  </a:ext>
                </a:extLst>
              </a:tr>
              <a:tr h="365760">
                <a:tc>
                  <a:txBody>
                    <a:bodyPr/>
                    <a:lstStyle/>
                    <a:p>
                      <a:r>
                        <a:rPr lang="en-US" sz="1050" dirty="0" err="1"/>
                        <a:t>ScriptName</a:t>
                      </a:r>
                      <a:endParaRPr lang="en-US" sz="1050" dirty="0"/>
                    </a:p>
                  </a:txBody>
                  <a:tcPr marL="121920" marR="121920" marT="60960" marB="60960" anchor="ctr"/>
                </a:tc>
                <a:tc>
                  <a:txBody>
                    <a:bodyPr/>
                    <a:lstStyle/>
                    <a:p>
                      <a:r>
                        <a:rPr lang="en-US" sz="1050" dirty="0"/>
                        <a:t>Name of the file to store the script in.  This should match the object name if possible</a:t>
                      </a:r>
                    </a:p>
                  </a:txBody>
                  <a:tcPr marL="121920" marR="121920" marT="60960" marB="60960" anchor="ctr"/>
                </a:tc>
                <a:tc>
                  <a:txBody>
                    <a:bodyPr/>
                    <a:lstStyle/>
                    <a:p>
                      <a:r>
                        <a:rPr lang="en-US" sz="1050" dirty="0"/>
                        <a:t>ObjectCount_V1.sql</a:t>
                      </a:r>
                    </a:p>
                  </a:txBody>
                  <a:tcPr marL="121920" marR="121920" marT="60960" marB="60960" anchor="ctr"/>
                </a:tc>
                <a:extLst>
                  <a:ext uri="{0D108BD9-81ED-4DB2-BD59-A6C34878D82A}">
                    <a16:rowId xmlns:a16="http://schemas.microsoft.com/office/drawing/2014/main" val="3224749900"/>
                  </a:ext>
                </a:extLst>
              </a:tr>
            </a:tbl>
          </a:graphicData>
        </a:graphic>
      </p:graphicFrame>
    </p:spTree>
    <p:extLst>
      <p:ext uri="{BB962C8B-B14F-4D97-AF65-F5344CB8AC3E}">
        <p14:creationId xmlns:p14="http://schemas.microsoft.com/office/powerpoint/2010/main" val="4673548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Migration Tools Steps – Assessment</a:t>
            </a:r>
            <a:endParaRPr lang="ru-RU" dirty="0"/>
          </a:p>
        </p:txBody>
      </p:sp>
      <p:sp>
        <p:nvSpPr>
          <p:cNvPr id="3" name="Content Placeholder 2">
            <a:extLst>
              <a:ext uri="{FF2B5EF4-FFF2-40B4-BE49-F238E27FC236}">
                <a16:creationId xmlns:a16="http://schemas.microsoft.com/office/drawing/2014/main" id="{610E35AD-9AEC-4BCF-9704-552461F4B016}"/>
              </a:ext>
            </a:extLst>
          </p:cNvPr>
          <p:cNvSpPr>
            <a:spLocks noGrp="1"/>
          </p:cNvSpPr>
          <p:nvPr>
            <p:ph sz="quarter" idx="10"/>
          </p:nvPr>
        </p:nvSpPr>
        <p:spPr>
          <a:xfrm>
            <a:off x="584200" y="1844675"/>
            <a:ext cx="11018838" cy="3599383"/>
          </a:xfrm>
        </p:spPr>
        <p:txBody>
          <a:bodyPr/>
          <a:lstStyle/>
          <a:p>
            <a:pPr marR="0" lvl="0" algn="l" defTabSz="1219120" rtl="0" eaLnBrk="1" fontAlgn="auto" latinLnBrk="0" hangingPunct="1">
              <a:lnSpc>
                <a:spcPct val="100000"/>
              </a:lnSpc>
              <a:spcBef>
                <a:spcPts val="800"/>
              </a:spcBef>
              <a:spcAft>
                <a:spcPts val="0"/>
              </a:spcAft>
              <a:buClrTx/>
              <a:buSzPct val="80000"/>
              <a:tabLst/>
              <a:defRPr/>
            </a:pPr>
            <a:r>
              <a:rPr kumimoji="0" lang="en-US" sz="24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Run PowerShell script AssessmentDriver_V2.ps1.  This script will prompt for the following information:</a:t>
            </a:r>
          </a:p>
          <a:p>
            <a:pPr marR="0" lvl="0" algn="l" defTabSz="1219120" rtl="0" eaLnBrk="1" fontAlgn="auto" latinLnBrk="0" hangingPunct="1">
              <a:lnSpc>
                <a:spcPct val="100000"/>
              </a:lnSpc>
              <a:spcBef>
                <a:spcPts val="800"/>
              </a:spcBef>
              <a:spcAft>
                <a:spcPts val="0"/>
              </a:spcAft>
              <a:buClrTx/>
              <a:buSzPct val="80000"/>
              <a:tabLst/>
              <a:defRPr/>
            </a:pPr>
            <a:endParaRPr kumimoji="0" lang="en-US" sz="1400"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3">
              <a:defRPr/>
            </a:pPr>
            <a:r>
              <a:rPr lang="en-US" sz="1333" b="1" dirty="0">
                <a:gradFill>
                  <a:gsLst>
                    <a:gs pos="0">
                      <a:srgbClr val="000000"/>
                    </a:gs>
                    <a:gs pos="86000">
                      <a:srgbClr val="000000"/>
                    </a:gs>
                  </a:gsLst>
                  <a:lin ang="5400000" scaled="0"/>
                </a:gradFill>
                <a:latin typeface="Segoe UI"/>
              </a:rPr>
              <a:t>“Enter the name of the SQLScriptToRun.csv File.” </a:t>
            </a: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This will be the location\name of the config File SQLScriptToRun.csv.</a:t>
            </a:r>
          </a:p>
          <a:p>
            <a:pPr marL="1523962" marR="0" lvl="4"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1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Default: C:\AzureSynapseScriptsAndAccelerators\Assessment\SQLScriptsToRun.csv</a:t>
            </a:r>
            <a:endParaRPr kumimoji="0" lang="en-US" sz="1067"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lvl="3">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r>
              <a:rPr lang="en-US" sz="1333" b="1" dirty="0">
                <a:gradFill>
                  <a:gsLst>
                    <a:gs pos="0">
                      <a:srgbClr val="000000"/>
                    </a:gs>
                    <a:gs pos="86000">
                      <a:srgbClr val="000000"/>
                    </a:gs>
                  </a:gsLst>
                  <a:lin ang="5400000" scaled="0"/>
                </a:gradFill>
                <a:latin typeface="Segoe UI"/>
              </a:rPr>
              <a:t>Enter the Path of the Output File Directory.” </a:t>
            </a:r>
            <a:r>
              <a:rPr lang="en-US" sz="1333" dirty="0">
                <a:gradFill>
                  <a:gsLst>
                    <a:gs pos="0">
                      <a:srgbClr val="000000"/>
                    </a:gs>
                    <a:gs pos="86000">
                      <a:srgbClr val="000000"/>
                    </a:gs>
                  </a:gsLst>
                  <a:lin ang="5400000" scaled="0"/>
                </a:gradFill>
                <a:latin typeface="Segoe UI"/>
              </a:rPr>
              <a:t>– This will be the location all result/output files are sent to</a:t>
            </a:r>
          </a:p>
          <a:p>
            <a:pPr lvl="4"/>
            <a:r>
              <a:rPr lang="en-US" sz="1100" dirty="0">
                <a:gradFill>
                  <a:gsLst>
                    <a:gs pos="0">
                      <a:srgbClr val="292929"/>
                    </a:gs>
                    <a:gs pos="86000">
                      <a:srgbClr val="292929"/>
                    </a:gs>
                  </a:gsLst>
                  <a:lin ang="5400000" scaled="0"/>
                </a:gradFill>
              </a:rPr>
              <a:t>Default: </a:t>
            </a:r>
            <a:r>
              <a:rPr lang="en-US" sz="1100" dirty="0">
                <a:gradFill>
                  <a:gsLst>
                    <a:gs pos="0">
                      <a:srgbClr val="292929"/>
                    </a:gs>
                    <a:gs pos="86000">
                      <a:srgbClr val="292929"/>
                    </a:gs>
                  </a:gsLst>
                  <a:lin ang="5400000" scaled="0"/>
                </a:gradFill>
                <a:latin typeface="Segoe UI"/>
              </a:rPr>
              <a:t>C:\APSPreAssessment\Output\0_PreAssessment</a:t>
            </a:r>
            <a:endParaRPr kumimoji="0" lang="en-US" sz="1066"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endParaRP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“Enter the name of the Server”</a:t>
            </a:r>
          </a:p>
          <a:p>
            <a:pPr lvl="4"/>
            <a:r>
              <a:rPr kumimoji="0" lang="en-US" sz="1066"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This is the APS server you are wanting to connect to:  “aps,17001”  or “APS Server IP Address, 17001” </a:t>
            </a:r>
          </a:p>
          <a:p>
            <a:pPr lvl="3">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“Enter ‘Yes’ to connect using Integrated security, </a:t>
            </a:r>
            <a:r>
              <a:rPr lang="en-US" sz="1400" b="1" dirty="0"/>
              <a:t>otherwise Enter 'No'</a:t>
            </a: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a:t>
            </a:r>
          </a:p>
          <a:p>
            <a:pPr lvl="4"/>
            <a:r>
              <a:rPr lang="en-US" sz="1066" dirty="0">
                <a:gradFill>
                  <a:gsLst>
                    <a:gs pos="0">
                      <a:srgbClr val="000000"/>
                    </a:gs>
                    <a:gs pos="86000">
                      <a:srgbClr val="000000"/>
                    </a:gs>
                  </a:gsLst>
                  <a:lin ang="5400000" scaled="0"/>
                </a:gradFill>
                <a:latin typeface="Segoe UI"/>
              </a:rPr>
              <a:t>Allows YES or No</a:t>
            </a: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If No to last question, </a:t>
            </a: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“Enter the User Name if not using Integrated:” </a:t>
            </a: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User name with permission run the scripts</a:t>
            </a:r>
          </a:p>
          <a:p>
            <a:pPr marL="1219170" marR="0" lvl="3" indent="-304792" algn="l" defTabSz="1219120" rtl="0" eaLnBrk="1" fontAlgn="auto" latinLnBrk="0" hangingPunct="1">
              <a:lnSpc>
                <a:spcPct val="100000"/>
              </a:lnSpc>
              <a:spcBef>
                <a:spcPts val="800"/>
              </a:spcBef>
              <a:spcAft>
                <a:spcPts val="0"/>
              </a:spcAft>
              <a:buClrTx/>
              <a:buSzPct val="80000"/>
              <a:buFont typeface="Arial" pitchFamily="34" charset="0"/>
              <a:buChar char="•"/>
              <a:tabLst/>
              <a:defRPr/>
            </a:pPr>
            <a:r>
              <a:rPr kumimoji="0" lang="en-US" sz="1333" b="1"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“PDW Password” </a:t>
            </a:r>
            <a:r>
              <a:rPr kumimoji="0" lang="en-US" sz="1333" b="0" i="0" u="none" strike="noStrike" kern="1200" cap="none" spc="0" normalizeH="0" baseline="0" noProof="0" dirty="0">
                <a:ln>
                  <a:noFill/>
                </a:ln>
                <a:gradFill>
                  <a:gsLst>
                    <a:gs pos="0">
                      <a:srgbClr val="000000"/>
                    </a:gs>
                    <a:gs pos="86000">
                      <a:srgbClr val="000000"/>
                    </a:gs>
                  </a:gsLst>
                  <a:lin ang="5400000" scaled="0"/>
                </a:gradFill>
                <a:effectLst/>
                <a:uLnTx/>
                <a:uFillTx/>
                <a:latin typeface="Segoe UI"/>
                <a:ea typeface="+mn-ea"/>
                <a:cs typeface="+mn-cs"/>
              </a:rPr>
              <a:t>– Enter the Password for the user – reads password as a secure string</a:t>
            </a:r>
          </a:p>
        </p:txBody>
      </p:sp>
      <p:sp>
        <p:nvSpPr>
          <p:cNvPr id="4" name="TextBox 3">
            <a:extLst>
              <a:ext uri="{FF2B5EF4-FFF2-40B4-BE49-F238E27FC236}">
                <a16:creationId xmlns:a16="http://schemas.microsoft.com/office/drawing/2014/main" id="{B6AB820E-AF9F-44C9-8645-30AC25E4CA24}"/>
              </a:ext>
            </a:extLst>
          </p:cNvPr>
          <p:cNvSpPr txBox="1"/>
          <p:nvPr/>
        </p:nvSpPr>
        <p:spPr>
          <a:xfrm>
            <a:off x="5699051" y="6195237"/>
            <a:ext cx="2425344" cy="430887"/>
          </a:xfrm>
          <a:prstGeom prst="rect">
            <a:avLst/>
          </a:prstGeom>
          <a:noFill/>
        </p:spPr>
        <p:txBody>
          <a:bodyPr wrap="none" lIns="0" tIns="0" rIns="0" bIns="0" rtlCol="0">
            <a:spAutoFit/>
          </a:bodyPr>
          <a:lstStyle/>
          <a:p>
            <a:pPr algn="l"/>
            <a:r>
              <a:rPr lang="en-US" sz="2800" b="1" dirty="0">
                <a:solidFill>
                  <a:srgbClr val="FF0000"/>
                </a:solidFill>
              </a:rPr>
              <a:t>To be updated</a:t>
            </a:r>
            <a:endParaRPr lang="ru-RU" sz="2800" b="1" dirty="0" err="1">
              <a:solidFill>
                <a:srgbClr val="FF0000"/>
              </a:solidFill>
            </a:endParaRPr>
          </a:p>
        </p:txBody>
      </p:sp>
    </p:spTree>
    <p:extLst>
      <p:ext uri="{BB962C8B-B14F-4D97-AF65-F5344CB8AC3E}">
        <p14:creationId xmlns:p14="http://schemas.microsoft.com/office/powerpoint/2010/main" val="36978022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1BD4ED-827D-4082-92A0-F022ED0B811C}"/>
              </a:ext>
            </a:extLst>
          </p:cNvPr>
          <p:cNvSpPr>
            <a:spLocks noGrp="1"/>
          </p:cNvSpPr>
          <p:nvPr>
            <p:ph type="title"/>
          </p:nvPr>
        </p:nvSpPr>
        <p:spPr/>
        <p:txBody>
          <a:bodyPr/>
          <a:lstStyle/>
          <a:p>
            <a:r>
              <a:rPr lang="en-US" dirty="0"/>
              <a:t>APS vs Azure Synapse</a:t>
            </a:r>
            <a:endParaRPr lang="ru-RU" dirty="0"/>
          </a:p>
        </p:txBody>
      </p:sp>
      <p:sp>
        <p:nvSpPr>
          <p:cNvPr id="5" name="Text Placeholder 4">
            <a:extLst>
              <a:ext uri="{FF2B5EF4-FFF2-40B4-BE49-F238E27FC236}">
                <a16:creationId xmlns:a16="http://schemas.microsoft.com/office/drawing/2014/main" id="{5F3888E9-8A5B-4A7D-B7D0-272F9F57E9CD}"/>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425188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C953-94D6-4BC7-82A0-2055F957CCDB}"/>
              </a:ext>
            </a:extLst>
          </p:cNvPr>
          <p:cNvSpPr>
            <a:spLocks noGrp="1"/>
          </p:cNvSpPr>
          <p:nvPr>
            <p:ph type="title"/>
          </p:nvPr>
        </p:nvSpPr>
        <p:spPr/>
        <p:txBody>
          <a:bodyPr/>
          <a:lstStyle/>
          <a:p>
            <a:r>
              <a:rPr lang="en-US" dirty="0"/>
              <a:t>Architecture for APS - Distributions</a:t>
            </a:r>
            <a:endParaRPr lang="ru-RU" dirty="0"/>
          </a:p>
        </p:txBody>
      </p:sp>
      <p:sp>
        <p:nvSpPr>
          <p:cNvPr id="9" name="Rectangle 8">
            <a:extLst>
              <a:ext uri="{FF2B5EF4-FFF2-40B4-BE49-F238E27FC236}">
                <a16:creationId xmlns:a16="http://schemas.microsoft.com/office/drawing/2014/main" id="{B4A1BE15-E738-4062-8535-BD9696AE8AFD}"/>
              </a:ext>
            </a:extLst>
          </p:cNvPr>
          <p:cNvSpPr/>
          <p:nvPr/>
        </p:nvSpPr>
        <p:spPr>
          <a:xfrm>
            <a:off x="319731" y="1609060"/>
            <a:ext cx="11569567" cy="5090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Box 5">
            <a:extLst>
              <a:ext uri="{FF2B5EF4-FFF2-40B4-BE49-F238E27FC236}">
                <a16:creationId xmlns:a16="http://schemas.microsoft.com/office/drawing/2014/main" id="{9AB700C7-9388-4569-9F59-9B1A91566079}"/>
              </a:ext>
            </a:extLst>
          </p:cNvPr>
          <p:cNvSpPr txBox="1">
            <a:spLocks noChangeArrowheads="1"/>
          </p:cNvSpPr>
          <p:nvPr/>
        </p:nvSpPr>
        <p:spPr bwMode="auto">
          <a:xfrm>
            <a:off x="884832" y="1653102"/>
            <a:ext cx="6947204" cy="338554"/>
          </a:xfrm>
          <a:prstGeom prst="rect">
            <a:avLst/>
          </a:prstGeom>
          <a:noFill/>
          <a:ln w="9525">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CREATE TABLE </a:t>
            </a:r>
            <a:r>
              <a:rPr kumimoji="0" lang="en-US" sz="16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myTable</a:t>
            </a: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(column </a:t>
            </a:r>
            <a:r>
              <a:rPr kumimoji="0" lang="en-US" sz="16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Defs</a:t>
            </a:r>
            <a:r>
              <a:rPr kumimoji="0" lang="en-US" sz="16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WITH ( DISTRIBUTION = HASH (id));</a:t>
            </a:r>
          </a:p>
        </p:txBody>
      </p:sp>
      <p:sp>
        <p:nvSpPr>
          <p:cNvPr id="11" name="Text Box 6">
            <a:extLst>
              <a:ext uri="{FF2B5EF4-FFF2-40B4-BE49-F238E27FC236}">
                <a16:creationId xmlns:a16="http://schemas.microsoft.com/office/drawing/2014/main" id="{22A7F6AE-2329-48C2-87CD-9CB9DA26852F}"/>
              </a:ext>
            </a:extLst>
          </p:cNvPr>
          <p:cNvSpPr txBox="1">
            <a:spLocks noChangeArrowheads="1"/>
          </p:cNvSpPr>
          <p:nvPr/>
        </p:nvSpPr>
        <p:spPr bwMode="auto">
          <a:xfrm>
            <a:off x="1490396" y="2179912"/>
            <a:ext cx="2930838"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cxnSp>
        <p:nvCxnSpPr>
          <p:cNvPr id="12" name="Elbow Connector 75">
            <a:extLst>
              <a:ext uri="{FF2B5EF4-FFF2-40B4-BE49-F238E27FC236}">
                <a16:creationId xmlns:a16="http://schemas.microsoft.com/office/drawing/2014/main" id="{3A5BF40A-DF35-48A7-BB02-8B738A56A87D}"/>
              </a:ext>
            </a:extLst>
          </p:cNvPr>
          <p:cNvCxnSpPr>
            <a:cxnSpLocks/>
            <a:stCxn id="10" idx="1"/>
            <a:endCxn id="11" idx="1"/>
          </p:cNvCxnSpPr>
          <p:nvPr/>
        </p:nvCxnSpPr>
        <p:spPr>
          <a:xfrm rot="10800000" flipH="1" flipV="1">
            <a:off x="884832" y="1822378"/>
            <a:ext cx="605564" cy="942309"/>
          </a:xfrm>
          <a:prstGeom prst="bentConnector3">
            <a:avLst>
              <a:gd name="adj1" fmla="val -37750"/>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13" name="Text Box 40">
            <a:extLst>
              <a:ext uri="{FF2B5EF4-FFF2-40B4-BE49-F238E27FC236}">
                <a16:creationId xmlns:a16="http://schemas.microsoft.com/office/drawing/2014/main" id="{32690146-5F10-47B7-92D3-10E8215B59FD}"/>
              </a:ext>
            </a:extLst>
          </p:cNvPr>
          <p:cNvSpPr txBox="1">
            <a:spLocks noChangeArrowheads="1"/>
          </p:cNvSpPr>
          <p:nvPr/>
        </p:nvSpPr>
        <p:spPr bwMode="auto">
          <a:xfrm>
            <a:off x="5710635" y="2433535"/>
            <a:ext cx="2002536" cy="400110"/>
          </a:xfrm>
          <a:prstGeom prst="rect">
            <a:avLst/>
          </a:prstGeom>
          <a:noFill/>
          <a:ln w="9525" algn="ctr">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 tables per node</a:t>
            </a:r>
          </a:p>
        </p:txBody>
      </p:sp>
      <p:sp>
        <p:nvSpPr>
          <p:cNvPr id="14" name="AutoShape 39">
            <a:extLst>
              <a:ext uri="{FF2B5EF4-FFF2-40B4-BE49-F238E27FC236}">
                <a16:creationId xmlns:a16="http://schemas.microsoft.com/office/drawing/2014/main" id="{08F0C5D6-2AF3-484B-B85E-7DA5B4B14F7B}"/>
              </a:ext>
            </a:extLst>
          </p:cNvPr>
          <p:cNvSpPr>
            <a:spLocks/>
          </p:cNvSpPr>
          <p:nvPr/>
        </p:nvSpPr>
        <p:spPr bwMode="auto">
          <a:xfrm>
            <a:off x="5385158" y="2205834"/>
            <a:ext cx="272531" cy="789015"/>
          </a:xfrm>
          <a:prstGeom prst="rightBrace">
            <a:avLst>
              <a:gd name="adj1" fmla="val 50000"/>
              <a:gd name="adj2" fmla="val 50000"/>
            </a:avLst>
          </a:prstGeom>
          <a:noFill/>
          <a:ln w="25400">
            <a:solidFill>
              <a:srgbClr val="FFFF00"/>
            </a:solidFill>
            <a:round/>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srgbClr val="E7E6E6"/>
              </a:solidFill>
              <a:effectLst/>
              <a:uLnTx/>
              <a:uFillTx/>
              <a:latin typeface="Calibri" panose="020F0502020204030204"/>
              <a:ea typeface="+mn-ea"/>
              <a:cs typeface="+mn-cs"/>
            </a:endParaRPr>
          </a:p>
        </p:txBody>
      </p:sp>
      <p:sp>
        <p:nvSpPr>
          <p:cNvPr id="15" name="Text Box 6">
            <a:extLst>
              <a:ext uri="{FF2B5EF4-FFF2-40B4-BE49-F238E27FC236}">
                <a16:creationId xmlns:a16="http://schemas.microsoft.com/office/drawing/2014/main" id="{D96D0550-540D-42D7-92B8-AB20FAE51822}"/>
              </a:ext>
            </a:extLst>
          </p:cNvPr>
          <p:cNvSpPr txBox="1">
            <a:spLocks noChangeArrowheads="1"/>
          </p:cNvSpPr>
          <p:nvPr/>
        </p:nvSpPr>
        <p:spPr bwMode="auto">
          <a:xfrm>
            <a:off x="1911794" y="3509231"/>
            <a:ext cx="2930837"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sp>
        <p:nvSpPr>
          <p:cNvPr id="16" name="Text Box 6">
            <a:extLst>
              <a:ext uri="{FF2B5EF4-FFF2-40B4-BE49-F238E27FC236}">
                <a16:creationId xmlns:a16="http://schemas.microsoft.com/office/drawing/2014/main" id="{8489C6AC-5F29-4745-81BA-08C20722C4CC}"/>
              </a:ext>
            </a:extLst>
          </p:cNvPr>
          <p:cNvSpPr txBox="1">
            <a:spLocks noChangeArrowheads="1"/>
          </p:cNvSpPr>
          <p:nvPr/>
        </p:nvSpPr>
        <p:spPr bwMode="auto">
          <a:xfrm>
            <a:off x="2657584" y="5335152"/>
            <a:ext cx="2930837" cy="1169551"/>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Segoe UI" pitchFamily="34" charset="0"/>
                <a:ea typeface="Segoe UI" pitchFamily="34" charset="0"/>
                <a:cs typeface="Segoe UI" pitchFamily="34" charset="0"/>
              </a:rPr>
              <a:t>MPP</a:t>
            </a:r>
            <a:r>
              <a:rPr kumimoji="0" lang="en-US" sz="1400" b="0" i="0" u="none" strike="noStrike" kern="1200" cap="none" spc="0" normalizeH="0" baseline="0" noProof="0" dirty="0">
                <a:ln>
                  <a:noFill/>
                </a:ln>
                <a:solidFill>
                  <a:prstClr val="black"/>
                </a:solidFill>
                <a:effectLst/>
                <a:uLnTx/>
                <a:uFillTx/>
                <a:latin typeface="Segoe UI" pitchFamily="34" charset="0"/>
                <a:ea typeface="Segoe UI" pitchFamily="34" charset="0"/>
                <a:cs typeface="Segoe UI" pitchFamily="34" charset="0"/>
              </a:rPr>
              <a:t> Node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00"/>
                </a:solidFill>
                <a:effectLst/>
                <a:uLnTx/>
                <a:uFillTx/>
                <a:latin typeface="Segoe UI" pitchFamily="34" charset="0"/>
                <a:ea typeface="Segoe UI" pitchFamily="34" charset="0"/>
                <a:cs typeface="Segoe UI" pitchFamily="34" charset="0"/>
              </a:rPr>
              <a:t>Create Table  &lt;table GUID&gt;_h</a:t>
            </a:r>
          </a:p>
        </p:txBody>
      </p:sp>
      <p:cxnSp>
        <p:nvCxnSpPr>
          <p:cNvPr id="17" name="Elbow Connector 40">
            <a:extLst>
              <a:ext uri="{FF2B5EF4-FFF2-40B4-BE49-F238E27FC236}">
                <a16:creationId xmlns:a16="http://schemas.microsoft.com/office/drawing/2014/main" id="{0E8B66BC-BA6D-48DE-B7A4-862C021D2A5C}"/>
              </a:ext>
            </a:extLst>
          </p:cNvPr>
          <p:cNvCxnSpPr>
            <a:cxnSpLocks/>
            <a:stCxn id="10" idx="1"/>
            <a:endCxn id="15" idx="1"/>
          </p:cNvCxnSpPr>
          <p:nvPr/>
        </p:nvCxnSpPr>
        <p:spPr>
          <a:xfrm rot="10800000" flipH="1" flipV="1">
            <a:off x="884832" y="1822379"/>
            <a:ext cx="1026962" cy="2271628"/>
          </a:xfrm>
          <a:prstGeom prst="bentConnector3">
            <a:avLst>
              <a:gd name="adj1" fmla="val -22260"/>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cxnSp>
        <p:nvCxnSpPr>
          <p:cNvPr id="18" name="Elbow Connector 41">
            <a:extLst>
              <a:ext uri="{FF2B5EF4-FFF2-40B4-BE49-F238E27FC236}">
                <a16:creationId xmlns:a16="http://schemas.microsoft.com/office/drawing/2014/main" id="{18D2A886-F788-4058-AC3D-6776E0475431}"/>
              </a:ext>
            </a:extLst>
          </p:cNvPr>
          <p:cNvCxnSpPr>
            <a:cxnSpLocks/>
            <a:stCxn id="10" idx="1"/>
            <a:endCxn id="16" idx="1"/>
          </p:cNvCxnSpPr>
          <p:nvPr/>
        </p:nvCxnSpPr>
        <p:spPr>
          <a:xfrm rot="10800000" flipH="1" flipV="1">
            <a:off x="884832" y="1822378"/>
            <a:ext cx="1772752" cy="4097549"/>
          </a:xfrm>
          <a:prstGeom prst="bentConnector3">
            <a:avLst>
              <a:gd name="adj1" fmla="val -12895"/>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19" name="Text Box 6">
            <a:extLst>
              <a:ext uri="{FF2B5EF4-FFF2-40B4-BE49-F238E27FC236}">
                <a16:creationId xmlns:a16="http://schemas.microsoft.com/office/drawing/2014/main" id="{55D0D6E9-60CF-4400-9403-355C3FBA54B1}"/>
              </a:ext>
            </a:extLst>
          </p:cNvPr>
          <p:cNvSpPr txBox="1">
            <a:spLocks noChangeArrowheads="1"/>
          </p:cNvSpPr>
          <p:nvPr/>
        </p:nvSpPr>
        <p:spPr bwMode="auto">
          <a:xfrm>
            <a:off x="2315004" y="4887102"/>
            <a:ext cx="2930837" cy="307777"/>
          </a:xfrm>
          <a:prstGeom prst="rect">
            <a:avLst/>
          </a:prstGeom>
          <a:noFill/>
          <a:ln w="25400">
            <a:solidFill>
              <a:schemeClr val="accent3">
                <a:lumMod val="60000"/>
                <a:lumOff val="40000"/>
              </a:schemeClr>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Segoe UI" pitchFamily="34" charset="0"/>
                <a:ea typeface="Segoe UI" pitchFamily="34" charset="0"/>
                <a:cs typeface="Segoe UI" pitchFamily="34" charset="0"/>
              </a:rPr>
              <a:t>MPP Node  …</a:t>
            </a:r>
          </a:p>
        </p:txBody>
      </p:sp>
      <p:cxnSp>
        <p:nvCxnSpPr>
          <p:cNvPr id="20" name="Elbow Connector 46">
            <a:extLst>
              <a:ext uri="{FF2B5EF4-FFF2-40B4-BE49-F238E27FC236}">
                <a16:creationId xmlns:a16="http://schemas.microsoft.com/office/drawing/2014/main" id="{137186AC-D4E3-4CE5-BC6D-5B5622CADFDF}"/>
              </a:ext>
            </a:extLst>
          </p:cNvPr>
          <p:cNvCxnSpPr>
            <a:cxnSpLocks/>
            <a:stCxn id="10" idx="1"/>
            <a:endCxn id="19" idx="1"/>
          </p:cNvCxnSpPr>
          <p:nvPr/>
        </p:nvCxnSpPr>
        <p:spPr>
          <a:xfrm rot="10800000" flipH="1" flipV="1">
            <a:off x="884832" y="1822379"/>
            <a:ext cx="1430172" cy="3218612"/>
          </a:xfrm>
          <a:prstGeom prst="bentConnector3">
            <a:avLst>
              <a:gd name="adj1" fmla="val -15984"/>
            </a:avLst>
          </a:prstGeom>
          <a:ln>
            <a:solidFill>
              <a:srgbClr val="0000FF"/>
            </a:solidFill>
            <a:tailEnd type="arrow"/>
          </a:ln>
        </p:spPr>
        <p:style>
          <a:lnRef idx="2">
            <a:schemeClr val="accent2"/>
          </a:lnRef>
          <a:fillRef idx="0">
            <a:schemeClr val="accent2"/>
          </a:fillRef>
          <a:effectRef idx="1">
            <a:schemeClr val="accent2"/>
          </a:effectRef>
          <a:fontRef idx="minor">
            <a:schemeClr val="tx1"/>
          </a:fontRef>
        </p:style>
      </p:cxnSp>
      <p:sp>
        <p:nvSpPr>
          <p:cNvPr id="21" name="Text Box 40">
            <a:extLst>
              <a:ext uri="{FF2B5EF4-FFF2-40B4-BE49-F238E27FC236}">
                <a16:creationId xmlns:a16="http://schemas.microsoft.com/office/drawing/2014/main" id="{4D1CF720-96E8-475E-87E2-1BE5DE4983C9}"/>
              </a:ext>
            </a:extLst>
          </p:cNvPr>
          <p:cNvSpPr txBox="1">
            <a:spLocks noChangeArrowheads="1"/>
          </p:cNvSpPr>
          <p:nvPr/>
        </p:nvSpPr>
        <p:spPr bwMode="auto">
          <a:xfrm>
            <a:off x="6050521" y="5354248"/>
            <a:ext cx="3496855" cy="1015663"/>
          </a:xfrm>
          <a:prstGeom prst="rect">
            <a:avLst/>
          </a:prstGeom>
          <a:noFill/>
          <a:ln w="9525" algn="ctr">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Final result – 8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64 individual tables across 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8-node (1 data rack) appliance</a:t>
            </a:r>
          </a:p>
        </p:txBody>
      </p:sp>
      <p:sp>
        <p:nvSpPr>
          <p:cNvPr id="22" name="Text Box 40">
            <a:extLst>
              <a:ext uri="{FF2B5EF4-FFF2-40B4-BE49-F238E27FC236}">
                <a16:creationId xmlns:a16="http://schemas.microsoft.com/office/drawing/2014/main" id="{385478C9-A076-4E78-A445-0D69D1AF2DBD}"/>
              </a:ext>
            </a:extLst>
          </p:cNvPr>
          <p:cNvSpPr txBox="1">
            <a:spLocks noChangeArrowheads="1"/>
          </p:cNvSpPr>
          <p:nvPr/>
        </p:nvSpPr>
        <p:spPr bwMode="auto">
          <a:xfrm>
            <a:off x="8371171" y="1864767"/>
            <a:ext cx="3346237" cy="1323439"/>
          </a:xfrm>
          <a:prstGeom prst="rect">
            <a:avLst/>
          </a:prstGeom>
          <a:noFill/>
          <a:ln w="9525" algn="ctr">
            <a:solidFill>
              <a:srgbClr val="0000FF"/>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HP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7 -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2 - 56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8-node (1 data rack) appliance</a:t>
            </a:r>
          </a:p>
        </p:txBody>
      </p:sp>
      <p:sp>
        <p:nvSpPr>
          <p:cNvPr id="23" name="Text Box 40">
            <a:extLst>
              <a:ext uri="{FF2B5EF4-FFF2-40B4-BE49-F238E27FC236}">
                <a16:creationId xmlns:a16="http://schemas.microsoft.com/office/drawing/2014/main" id="{434CF455-83C1-4989-9E96-0C8ACF24B7F4}"/>
              </a:ext>
            </a:extLst>
          </p:cNvPr>
          <p:cNvSpPr txBox="1">
            <a:spLocks noChangeArrowheads="1"/>
          </p:cNvSpPr>
          <p:nvPr/>
        </p:nvSpPr>
        <p:spPr bwMode="auto">
          <a:xfrm>
            <a:off x="8371171" y="3204016"/>
            <a:ext cx="3346237" cy="1323439"/>
          </a:xfrm>
          <a:prstGeom prst="rect">
            <a:avLst/>
          </a:prstGeom>
          <a:noFill/>
          <a:ln w="9525" algn="ctr">
            <a:solidFill>
              <a:srgbClr val="0000FF"/>
            </a:solid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Calibri" panose="020F0502020204030204"/>
                <a:ea typeface="+mn-ea"/>
                <a:cs typeface="+mn-cs"/>
              </a:rPr>
              <a:t>Dell &amp; Quanta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6 - Racks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2 - 54 Compute nodes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9-node (1 data rack) appliance</a:t>
            </a:r>
          </a:p>
        </p:txBody>
      </p:sp>
    </p:spTree>
    <p:extLst>
      <p:ext uri="{BB962C8B-B14F-4D97-AF65-F5344CB8AC3E}">
        <p14:creationId xmlns:p14="http://schemas.microsoft.com/office/powerpoint/2010/main" val="479713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500"/>
                            </p:stCondLst>
                            <p:childTnLst>
                              <p:par>
                                <p:cTn id="18" presetID="1" presetClass="entr" presetSubtype="0" fill="hold" nodeType="afterEffect">
                                  <p:stCondLst>
                                    <p:cond delay="200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2500"/>
                            </p:stCondLst>
                            <p:childTnLst>
                              <p:par>
                                <p:cTn id="24" presetID="1" presetClass="entr" presetSubtype="0" fill="hold" nodeType="afterEffect">
                                  <p:stCondLst>
                                    <p:cond delay="1000"/>
                                  </p:stCondLst>
                                  <p:childTnLst>
                                    <p:set>
                                      <p:cBhvr>
                                        <p:cTn id="25" dur="1" fill="hold">
                                          <p:stCondLst>
                                            <p:cond delay="0"/>
                                          </p:stCondLst>
                                        </p:cTn>
                                        <p:tgtEl>
                                          <p:spTgt spid="20"/>
                                        </p:tgtEl>
                                        <p:attrNameLst>
                                          <p:attrName>style.visibility</p:attrName>
                                        </p:attrNameLst>
                                      </p:cBhvr>
                                      <p:to>
                                        <p:strVal val="visible"/>
                                      </p:to>
                                    </p:set>
                                  </p:childTnLst>
                                </p:cTn>
                              </p:par>
                            </p:childTnLst>
                          </p:cTn>
                        </p:par>
                        <p:par>
                          <p:cTn id="26" fill="hold">
                            <p:stCondLst>
                              <p:cond delay="350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3500"/>
                            </p:stCondLst>
                            <p:childTnLst>
                              <p:par>
                                <p:cTn id="30" presetID="1" presetClass="entr" presetSubtype="0" fill="hold" nodeType="afterEffect">
                                  <p:stCondLst>
                                    <p:cond delay="100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4500"/>
                            </p:stCondLst>
                            <p:childTnLst>
                              <p:par>
                                <p:cTn id="33" presetID="1"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P spid="15" grpId="0" animBg="1"/>
      <p:bldP spid="16" grpId="0" animBg="1"/>
      <p:bldP spid="19" grpId="0" animBg="1"/>
      <p:bldP spid="21" grpId="0"/>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Distributions</a:t>
            </a:r>
            <a:endParaRPr lang="ru-RU" dirty="0"/>
          </a:p>
        </p:txBody>
      </p:sp>
      <p:sp>
        <p:nvSpPr>
          <p:cNvPr id="71" name="Text Box 5">
            <a:extLst>
              <a:ext uri="{FF2B5EF4-FFF2-40B4-BE49-F238E27FC236}">
                <a16:creationId xmlns:a16="http://schemas.microsoft.com/office/drawing/2014/main" id="{19869797-4284-4AEF-8CF8-77BD04234A3C}"/>
              </a:ext>
            </a:extLst>
          </p:cNvPr>
          <p:cNvSpPr txBox="1">
            <a:spLocks noChangeArrowheads="1"/>
          </p:cNvSpPr>
          <p:nvPr/>
        </p:nvSpPr>
        <p:spPr bwMode="auto">
          <a:xfrm>
            <a:off x="884831" y="1512074"/>
            <a:ext cx="8483858" cy="394082"/>
          </a:xfrm>
          <a:prstGeom prst="rect">
            <a:avLst/>
          </a:prstGeom>
          <a:noFill/>
          <a:ln w="9525">
            <a:noFill/>
            <a:miter lim="800000"/>
            <a:headEnd/>
            <a:tailEnd/>
          </a:ln>
          <a:effectLst/>
        </p:spPr>
        <p:txBody>
          <a:bodyPr wrap="square">
            <a:spAutoFit/>
          </a:bodyPr>
          <a:lstStyle/>
          <a:p>
            <a:pPr defTabSz="914400">
              <a:defRPr/>
            </a:pPr>
            <a:r>
              <a:rPr lang="en-US" sz="1961" dirty="0">
                <a:solidFill>
                  <a:prstClr val="black"/>
                </a:solidFill>
                <a:ea typeface="Segoe UI" pitchFamily="34" charset="0"/>
                <a:cs typeface="Segoe UI" pitchFamily="34" charset="0"/>
              </a:rPr>
              <a:t>CREATE TABLE </a:t>
            </a:r>
            <a:r>
              <a:rPr lang="en-US" sz="1961" dirty="0" err="1">
                <a:solidFill>
                  <a:prstClr val="black"/>
                </a:solidFill>
                <a:ea typeface="Segoe UI" pitchFamily="34" charset="0"/>
                <a:cs typeface="Segoe UI" pitchFamily="34" charset="0"/>
              </a:rPr>
              <a:t>myTable</a:t>
            </a:r>
            <a:r>
              <a:rPr lang="en-US" sz="1961" dirty="0">
                <a:solidFill>
                  <a:prstClr val="black"/>
                </a:solidFill>
                <a:ea typeface="Segoe UI" pitchFamily="34" charset="0"/>
                <a:cs typeface="Segoe UI" pitchFamily="34" charset="0"/>
              </a:rPr>
              <a:t> (column </a:t>
            </a:r>
            <a:r>
              <a:rPr lang="en-US" sz="1961" dirty="0" err="1">
                <a:solidFill>
                  <a:prstClr val="black"/>
                </a:solidFill>
                <a:ea typeface="Segoe UI" pitchFamily="34" charset="0"/>
                <a:cs typeface="Segoe UI" pitchFamily="34" charset="0"/>
              </a:rPr>
              <a:t>Defs</a:t>
            </a:r>
            <a:r>
              <a:rPr lang="en-US" sz="1961" dirty="0">
                <a:solidFill>
                  <a:prstClr val="black"/>
                </a:solidFill>
                <a:ea typeface="Segoe UI" pitchFamily="34" charset="0"/>
                <a:cs typeface="Segoe UI" pitchFamily="34" charset="0"/>
              </a:rPr>
              <a:t>) WITH ( DISTRIBUTION = HASH (id));</a:t>
            </a:r>
          </a:p>
        </p:txBody>
      </p:sp>
      <p:cxnSp>
        <p:nvCxnSpPr>
          <p:cNvPr id="73" name="Elbow Connector 40">
            <a:extLst>
              <a:ext uri="{FF2B5EF4-FFF2-40B4-BE49-F238E27FC236}">
                <a16:creationId xmlns:a16="http://schemas.microsoft.com/office/drawing/2014/main" id="{ECF4486C-F3AA-4D8A-B3C4-A2904EFB2199}"/>
              </a:ext>
            </a:extLst>
          </p:cNvPr>
          <p:cNvCxnSpPr>
            <a:cxnSpLocks/>
            <a:stCxn id="71" idx="1"/>
            <a:endCxn id="136" idx="1"/>
          </p:cNvCxnSpPr>
          <p:nvPr/>
        </p:nvCxnSpPr>
        <p:spPr>
          <a:xfrm rot="10800000" flipH="1" flipV="1">
            <a:off x="884831" y="1709114"/>
            <a:ext cx="1938480" cy="2619633"/>
          </a:xfrm>
          <a:prstGeom prst="bentConnector3">
            <a:avLst>
              <a:gd name="adj1" fmla="val -11793"/>
            </a:avLst>
          </a:prstGeom>
          <a:noFill/>
          <a:ln w="12700" cap="flat" cmpd="sng" algn="ctr">
            <a:solidFill>
              <a:srgbClr val="0000FF"/>
            </a:solidFill>
            <a:prstDash val="solid"/>
            <a:miter lim="800000"/>
            <a:tailEnd type="arrow"/>
          </a:ln>
          <a:effectLst/>
        </p:spPr>
      </p:cxnSp>
      <p:grpSp>
        <p:nvGrpSpPr>
          <p:cNvPr id="74" name="Group 73">
            <a:extLst>
              <a:ext uri="{FF2B5EF4-FFF2-40B4-BE49-F238E27FC236}">
                <a16:creationId xmlns:a16="http://schemas.microsoft.com/office/drawing/2014/main" id="{4060CE8B-27EF-44A4-AD84-DEAC3151A984}"/>
              </a:ext>
            </a:extLst>
          </p:cNvPr>
          <p:cNvGrpSpPr/>
          <p:nvPr/>
        </p:nvGrpSpPr>
        <p:grpSpPr>
          <a:xfrm>
            <a:off x="2823311" y="2015213"/>
            <a:ext cx="7873860" cy="4627069"/>
            <a:chOff x="4206290" y="1673011"/>
            <a:chExt cx="8031747" cy="4719851"/>
          </a:xfrm>
        </p:grpSpPr>
        <p:grpSp>
          <p:nvGrpSpPr>
            <p:cNvPr id="75" name="Group 74">
              <a:extLst>
                <a:ext uri="{FF2B5EF4-FFF2-40B4-BE49-F238E27FC236}">
                  <a16:creationId xmlns:a16="http://schemas.microsoft.com/office/drawing/2014/main" id="{44ECED9F-D3A6-46DA-81BE-004383808C19}"/>
                </a:ext>
              </a:extLst>
            </p:cNvPr>
            <p:cNvGrpSpPr/>
            <p:nvPr/>
          </p:nvGrpSpPr>
          <p:grpSpPr>
            <a:xfrm>
              <a:off x="4206290" y="1673011"/>
              <a:ext cx="8031747" cy="4719851"/>
              <a:chOff x="4176351" y="114301"/>
              <a:chExt cx="7874977" cy="5444528"/>
            </a:xfrm>
          </p:grpSpPr>
          <p:sp>
            <p:nvSpPr>
              <p:cNvPr id="136" name="Rounded Rectangle 203">
                <a:extLst>
                  <a:ext uri="{FF2B5EF4-FFF2-40B4-BE49-F238E27FC236}">
                    <a16:creationId xmlns:a16="http://schemas.microsoft.com/office/drawing/2014/main" id="{B0C4E27A-34AE-4EB6-9422-DB2F1DA66111}"/>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37" name="TextBox 136">
                <a:extLst>
                  <a:ext uri="{FF2B5EF4-FFF2-40B4-BE49-F238E27FC236}">
                    <a16:creationId xmlns:a16="http://schemas.microsoft.com/office/drawing/2014/main" id="{C35C5DC6-F207-4401-9637-5E8012BD2AE5}"/>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76" name="Rectangle 75">
              <a:extLst>
                <a:ext uri="{FF2B5EF4-FFF2-40B4-BE49-F238E27FC236}">
                  <a16:creationId xmlns:a16="http://schemas.microsoft.com/office/drawing/2014/main" id="{C6BA0809-5177-4025-A85F-A6DA62C106B7}"/>
                </a:ext>
              </a:extLst>
            </p:cNvPr>
            <p:cNvSpPr/>
            <p:nvPr/>
          </p:nvSpPr>
          <p:spPr>
            <a:xfrm>
              <a:off x="5517017" y="56300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77" name="Rectangle 76">
              <a:extLst>
                <a:ext uri="{FF2B5EF4-FFF2-40B4-BE49-F238E27FC236}">
                  <a16:creationId xmlns:a16="http://schemas.microsoft.com/office/drawing/2014/main" id="{A9E7ED40-BB5A-4BE7-93C0-58E398FF3F7B}"/>
                </a:ext>
              </a:extLst>
            </p:cNvPr>
            <p:cNvSpPr/>
            <p:nvPr/>
          </p:nvSpPr>
          <p:spPr>
            <a:xfrm>
              <a:off x="4829437" y="56300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78" name="Rectangle 77">
              <a:extLst>
                <a:ext uri="{FF2B5EF4-FFF2-40B4-BE49-F238E27FC236}">
                  <a16:creationId xmlns:a16="http://schemas.microsoft.com/office/drawing/2014/main" id="{5860A906-2DD4-45A8-9493-D2CB620155F5}"/>
                </a:ext>
              </a:extLst>
            </p:cNvPr>
            <p:cNvSpPr/>
            <p:nvPr/>
          </p:nvSpPr>
          <p:spPr>
            <a:xfrm>
              <a:off x="6202817" y="56299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79" name="Rectangle 78">
              <a:extLst>
                <a:ext uri="{FF2B5EF4-FFF2-40B4-BE49-F238E27FC236}">
                  <a16:creationId xmlns:a16="http://schemas.microsoft.com/office/drawing/2014/main" id="{0945745C-4946-4A70-A551-C31D1991811A}"/>
                </a:ext>
              </a:extLst>
            </p:cNvPr>
            <p:cNvSpPr/>
            <p:nvPr/>
          </p:nvSpPr>
          <p:spPr>
            <a:xfrm>
              <a:off x="6888617" y="563000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80" name="Rectangle 79">
              <a:extLst>
                <a:ext uri="{FF2B5EF4-FFF2-40B4-BE49-F238E27FC236}">
                  <a16:creationId xmlns:a16="http://schemas.microsoft.com/office/drawing/2014/main" id="{991A4A52-B4B2-4A39-9130-9A7D27D28A99}"/>
                </a:ext>
              </a:extLst>
            </p:cNvPr>
            <p:cNvSpPr/>
            <p:nvPr/>
          </p:nvSpPr>
          <p:spPr>
            <a:xfrm>
              <a:off x="75744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81" name="Rectangle 80">
              <a:extLst>
                <a:ext uri="{FF2B5EF4-FFF2-40B4-BE49-F238E27FC236}">
                  <a16:creationId xmlns:a16="http://schemas.microsoft.com/office/drawing/2014/main" id="{A94E33FD-2496-4331-B673-B2D009260A5B}"/>
                </a:ext>
              </a:extLst>
            </p:cNvPr>
            <p:cNvSpPr/>
            <p:nvPr/>
          </p:nvSpPr>
          <p:spPr>
            <a:xfrm>
              <a:off x="82602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82" name="Rectangle 81">
              <a:extLst>
                <a:ext uri="{FF2B5EF4-FFF2-40B4-BE49-F238E27FC236}">
                  <a16:creationId xmlns:a16="http://schemas.microsoft.com/office/drawing/2014/main" id="{0DA7C1A1-3EBF-48CE-A400-83851320EBB7}"/>
                </a:ext>
              </a:extLst>
            </p:cNvPr>
            <p:cNvSpPr/>
            <p:nvPr/>
          </p:nvSpPr>
          <p:spPr>
            <a:xfrm>
              <a:off x="9631817" y="56299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83" name="Rectangle 82">
              <a:extLst>
                <a:ext uri="{FF2B5EF4-FFF2-40B4-BE49-F238E27FC236}">
                  <a16:creationId xmlns:a16="http://schemas.microsoft.com/office/drawing/2014/main" id="{3890D090-F215-4783-AC73-BC4B0A0674EB}"/>
                </a:ext>
              </a:extLst>
            </p:cNvPr>
            <p:cNvSpPr/>
            <p:nvPr/>
          </p:nvSpPr>
          <p:spPr>
            <a:xfrm>
              <a:off x="8946017" y="5629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84" name="Rectangle 83">
              <a:extLst>
                <a:ext uri="{FF2B5EF4-FFF2-40B4-BE49-F238E27FC236}">
                  <a16:creationId xmlns:a16="http://schemas.microsoft.com/office/drawing/2014/main" id="{0C4BCF1B-58AF-449F-840A-77854271130C}"/>
                </a:ext>
              </a:extLst>
            </p:cNvPr>
            <p:cNvSpPr/>
            <p:nvPr/>
          </p:nvSpPr>
          <p:spPr>
            <a:xfrm>
              <a:off x="10360869" y="56299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85" name="Rectangle 84">
              <a:extLst>
                <a:ext uri="{FF2B5EF4-FFF2-40B4-BE49-F238E27FC236}">
                  <a16:creationId xmlns:a16="http://schemas.microsoft.com/office/drawing/2014/main" id="{58B055D4-13EC-46FA-BD0A-824EB7A4AC02}"/>
                </a:ext>
              </a:extLst>
            </p:cNvPr>
            <p:cNvSpPr/>
            <p:nvPr/>
          </p:nvSpPr>
          <p:spPr>
            <a:xfrm>
              <a:off x="11079617" y="56299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sp>
          <p:nvSpPr>
            <p:cNvPr id="86" name="Rectangle 85">
              <a:extLst>
                <a:ext uri="{FF2B5EF4-FFF2-40B4-BE49-F238E27FC236}">
                  <a16:creationId xmlns:a16="http://schemas.microsoft.com/office/drawing/2014/main" id="{C4EB1073-C15C-438F-9B95-34DD39FD437E}"/>
                </a:ext>
              </a:extLst>
            </p:cNvPr>
            <p:cNvSpPr/>
            <p:nvPr/>
          </p:nvSpPr>
          <p:spPr>
            <a:xfrm>
              <a:off x="5517017" y="28868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87" name="Rectangle 86">
              <a:extLst>
                <a:ext uri="{FF2B5EF4-FFF2-40B4-BE49-F238E27FC236}">
                  <a16:creationId xmlns:a16="http://schemas.microsoft.com/office/drawing/2014/main" id="{67EBE7E5-2BDF-46B4-869A-7E2C7F2CDFC6}"/>
                </a:ext>
              </a:extLst>
            </p:cNvPr>
            <p:cNvSpPr/>
            <p:nvPr/>
          </p:nvSpPr>
          <p:spPr>
            <a:xfrm>
              <a:off x="4829437" y="28868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88" name="Rectangle 87">
              <a:extLst>
                <a:ext uri="{FF2B5EF4-FFF2-40B4-BE49-F238E27FC236}">
                  <a16:creationId xmlns:a16="http://schemas.microsoft.com/office/drawing/2014/main" id="{4CCBDD90-9DD1-4CA2-B0AE-ABCC97774846}"/>
                </a:ext>
              </a:extLst>
            </p:cNvPr>
            <p:cNvSpPr/>
            <p:nvPr/>
          </p:nvSpPr>
          <p:spPr>
            <a:xfrm>
              <a:off x="6202817" y="2886797"/>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89" name="Rectangle 88">
              <a:extLst>
                <a:ext uri="{FF2B5EF4-FFF2-40B4-BE49-F238E27FC236}">
                  <a16:creationId xmlns:a16="http://schemas.microsoft.com/office/drawing/2014/main" id="{AB76FB0D-E2CE-4E1E-B2F3-ADBF20BF386E}"/>
                </a:ext>
              </a:extLst>
            </p:cNvPr>
            <p:cNvSpPr/>
            <p:nvPr/>
          </p:nvSpPr>
          <p:spPr>
            <a:xfrm>
              <a:off x="6888617" y="28868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90" name="Rectangle 89">
              <a:extLst>
                <a:ext uri="{FF2B5EF4-FFF2-40B4-BE49-F238E27FC236}">
                  <a16:creationId xmlns:a16="http://schemas.microsoft.com/office/drawing/2014/main" id="{BF99D3DA-7E7E-46D1-B8EE-C23BE49BE6CC}"/>
                </a:ext>
              </a:extLst>
            </p:cNvPr>
            <p:cNvSpPr/>
            <p:nvPr/>
          </p:nvSpPr>
          <p:spPr>
            <a:xfrm>
              <a:off x="75744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91" name="Rectangle 90">
              <a:extLst>
                <a:ext uri="{FF2B5EF4-FFF2-40B4-BE49-F238E27FC236}">
                  <a16:creationId xmlns:a16="http://schemas.microsoft.com/office/drawing/2014/main" id="{E3E19A89-208D-4DE9-8C32-32B15AFC815A}"/>
                </a:ext>
              </a:extLst>
            </p:cNvPr>
            <p:cNvSpPr/>
            <p:nvPr/>
          </p:nvSpPr>
          <p:spPr>
            <a:xfrm>
              <a:off x="82602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92" name="Rectangle 91">
              <a:extLst>
                <a:ext uri="{FF2B5EF4-FFF2-40B4-BE49-F238E27FC236}">
                  <a16:creationId xmlns:a16="http://schemas.microsoft.com/office/drawing/2014/main" id="{948BBC08-5452-45BD-BA4A-0095F05AA5C0}"/>
                </a:ext>
              </a:extLst>
            </p:cNvPr>
            <p:cNvSpPr/>
            <p:nvPr/>
          </p:nvSpPr>
          <p:spPr>
            <a:xfrm>
              <a:off x="9631817" y="28867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93" name="Rectangle 92">
              <a:extLst>
                <a:ext uri="{FF2B5EF4-FFF2-40B4-BE49-F238E27FC236}">
                  <a16:creationId xmlns:a16="http://schemas.microsoft.com/office/drawing/2014/main" id="{14CA4879-84E5-4EDC-A8E3-E9BAA6C851AD}"/>
                </a:ext>
              </a:extLst>
            </p:cNvPr>
            <p:cNvSpPr/>
            <p:nvPr/>
          </p:nvSpPr>
          <p:spPr>
            <a:xfrm>
              <a:off x="8946017" y="28867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94" name="Rectangle 93">
              <a:extLst>
                <a:ext uri="{FF2B5EF4-FFF2-40B4-BE49-F238E27FC236}">
                  <a16:creationId xmlns:a16="http://schemas.microsoft.com/office/drawing/2014/main" id="{6A8B0222-39FA-4D4D-9848-57CAF30C9605}"/>
                </a:ext>
              </a:extLst>
            </p:cNvPr>
            <p:cNvSpPr/>
            <p:nvPr/>
          </p:nvSpPr>
          <p:spPr>
            <a:xfrm>
              <a:off x="10360869" y="28867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95" name="Rectangle 94">
              <a:extLst>
                <a:ext uri="{FF2B5EF4-FFF2-40B4-BE49-F238E27FC236}">
                  <a16:creationId xmlns:a16="http://schemas.microsoft.com/office/drawing/2014/main" id="{24FCA127-F85D-418A-AE4B-11E00CA96DFE}"/>
                </a:ext>
              </a:extLst>
            </p:cNvPr>
            <p:cNvSpPr/>
            <p:nvPr/>
          </p:nvSpPr>
          <p:spPr>
            <a:xfrm>
              <a:off x="11079617" y="28867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96" name="Rectangle 95">
              <a:extLst>
                <a:ext uri="{FF2B5EF4-FFF2-40B4-BE49-F238E27FC236}">
                  <a16:creationId xmlns:a16="http://schemas.microsoft.com/office/drawing/2014/main" id="{123C628F-489D-4985-B240-935895C0A07D}"/>
                </a:ext>
              </a:extLst>
            </p:cNvPr>
            <p:cNvSpPr/>
            <p:nvPr/>
          </p:nvSpPr>
          <p:spPr>
            <a:xfrm>
              <a:off x="5517017" y="35726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97" name="Rectangle 96">
              <a:extLst>
                <a:ext uri="{FF2B5EF4-FFF2-40B4-BE49-F238E27FC236}">
                  <a16:creationId xmlns:a16="http://schemas.microsoft.com/office/drawing/2014/main" id="{AA0D8F5E-04A5-43B6-A8C4-C8C915F84B70}"/>
                </a:ext>
              </a:extLst>
            </p:cNvPr>
            <p:cNvSpPr/>
            <p:nvPr/>
          </p:nvSpPr>
          <p:spPr>
            <a:xfrm>
              <a:off x="4829437" y="35726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98" name="Rectangle 97">
              <a:extLst>
                <a:ext uri="{FF2B5EF4-FFF2-40B4-BE49-F238E27FC236}">
                  <a16:creationId xmlns:a16="http://schemas.microsoft.com/office/drawing/2014/main" id="{497DC175-82A9-4B6C-BCE6-EDC6C4B1E9F7}"/>
                </a:ext>
              </a:extLst>
            </p:cNvPr>
            <p:cNvSpPr/>
            <p:nvPr/>
          </p:nvSpPr>
          <p:spPr>
            <a:xfrm>
              <a:off x="6202817" y="35725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99" name="Rectangle 98">
              <a:extLst>
                <a:ext uri="{FF2B5EF4-FFF2-40B4-BE49-F238E27FC236}">
                  <a16:creationId xmlns:a16="http://schemas.microsoft.com/office/drawing/2014/main" id="{63F59239-5F2D-406A-BFD4-F252A12B94C4}"/>
                </a:ext>
              </a:extLst>
            </p:cNvPr>
            <p:cNvSpPr/>
            <p:nvPr/>
          </p:nvSpPr>
          <p:spPr>
            <a:xfrm>
              <a:off x="6888617" y="35726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00" name="Rectangle 99">
              <a:extLst>
                <a:ext uri="{FF2B5EF4-FFF2-40B4-BE49-F238E27FC236}">
                  <a16:creationId xmlns:a16="http://schemas.microsoft.com/office/drawing/2014/main" id="{656FB5E4-4FCB-4074-AD62-4D08526C62AF}"/>
                </a:ext>
              </a:extLst>
            </p:cNvPr>
            <p:cNvSpPr/>
            <p:nvPr/>
          </p:nvSpPr>
          <p:spPr>
            <a:xfrm>
              <a:off x="75744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01" name="Rectangle 100">
              <a:extLst>
                <a:ext uri="{FF2B5EF4-FFF2-40B4-BE49-F238E27FC236}">
                  <a16:creationId xmlns:a16="http://schemas.microsoft.com/office/drawing/2014/main" id="{31AFD2B1-4096-4F7A-98B8-B836887DF291}"/>
                </a:ext>
              </a:extLst>
            </p:cNvPr>
            <p:cNvSpPr/>
            <p:nvPr/>
          </p:nvSpPr>
          <p:spPr>
            <a:xfrm>
              <a:off x="82602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02" name="Rectangle 101">
              <a:extLst>
                <a:ext uri="{FF2B5EF4-FFF2-40B4-BE49-F238E27FC236}">
                  <a16:creationId xmlns:a16="http://schemas.microsoft.com/office/drawing/2014/main" id="{4A06BC36-D1C4-4A96-AA9D-11C82CD19723}"/>
                </a:ext>
              </a:extLst>
            </p:cNvPr>
            <p:cNvSpPr/>
            <p:nvPr/>
          </p:nvSpPr>
          <p:spPr>
            <a:xfrm>
              <a:off x="9631817" y="35725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03" name="Rectangle 102">
              <a:extLst>
                <a:ext uri="{FF2B5EF4-FFF2-40B4-BE49-F238E27FC236}">
                  <a16:creationId xmlns:a16="http://schemas.microsoft.com/office/drawing/2014/main" id="{06917DA9-5D97-4510-B883-2084FC2C3706}"/>
                </a:ext>
              </a:extLst>
            </p:cNvPr>
            <p:cNvSpPr/>
            <p:nvPr/>
          </p:nvSpPr>
          <p:spPr>
            <a:xfrm>
              <a:off x="8946017" y="35725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04" name="Rectangle 103">
              <a:extLst>
                <a:ext uri="{FF2B5EF4-FFF2-40B4-BE49-F238E27FC236}">
                  <a16:creationId xmlns:a16="http://schemas.microsoft.com/office/drawing/2014/main" id="{D6E933DF-F473-4BBB-81D7-BD5C99B511FB}"/>
                </a:ext>
              </a:extLst>
            </p:cNvPr>
            <p:cNvSpPr/>
            <p:nvPr/>
          </p:nvSpPr>
          <p:spPr>
            <a:xfrm>
              <a:off x="10360869" y="35725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05" name="Rectangle 104">
              <a:extLst>
                <a:ext uri="{FF2B5EF4-FFF2-40B4-BE49-F238E27FC236}">
                  <a16:creationId xmlns:a16="http://schemas.microsoft.com/office/drawing/2014/main" id="{817E87E1-2EE1-4CC8-8C1D-36480C63712D}"/>
                </a:ext>
              </a:extLst>
            </p:cNvPr>
            <p:cNvSpPr/>
            <p:nvPr/>
          </p:nvSpPr>
          <p:spPr>
            <a:xfrm>
              <a:off x="11079617" y="35725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06" name="Rectangle 105">
              <a:extLst>
                <a:ext uri="{FF2B5EF4-FFF2-40B4-BE49-F238E27FC236}">
                  <a16:creationId xmlns:a16="http://schemas.microsoft.com/office/drawing/2014/main" id="{64C36C50-08CC-48DA-966B-7A85DC2532AB}"/>
                </a:ext>
              </a:extLst>
            </p:cNvPr>
            <p:cNvSpPr/>
            <p:nvPr/>
          </p:nvSpPr>
          <p:spPr>
            <a:xfrm>
              <a:off x="5517017" y="42584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07" name="Rectangle 106">
              <a:extLst>
                <a:ext uri="{FF2B5EF4-FFF2-40B4-BE49-F238E27FC236}">
                  <a16:creationId xmlns:a16="http://schemas.microsoft.com/office/drawing/2014/main" id="{BB335967-FCCC-4987-8ED9-7462D8DA48D1}"/>
                </a:ext>
              </a:extLst>
            </p:cNvPr>
            <p:cNvSpPr/>
            <p:nvPr/>
          </p:nvSpPr>
          <p:spPr>
            <a:xfrm>
              <a:off x="4829437" y="42584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08" name="Rectangle 107">
              <a:extLst>
                <a:ext uri="{FF2B5EF4-FFF2-40B4-BE49-F238E27FC236}">
                  <a16:creationId xmlns:a16="http://schemas.microsoft.com/office/drawing/2014/main" id="{1534542A-EA2E-4CF1-B916-91ECD3EFCACC}"/>
                </a:ext>
              </a:extLst>
            </p:cNvPr>
            <p:cNvSpPr/>
            <p:nvPr/>
          </p:nvSpPr>
          <p:spPr>
            <a:xfrm>
              <a:off x="6202817" y="4258397"/>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09" name="Rectangle 108">
              <a:extLst>
                <a:ext uri="{FF2B5EF4-FFF2-40B4-BE49-F238E27FC236}">
                  <a16:creationId xmlns:a16="http://schemas.microsoft.com/office/drawing/2014/main" id="{2B663B93-FD8C-412E-8D6B-2AAE0D74004F}"/>
                </a:ext>
              </a:extLst>
            </p:cNvPr>
            <p:cNvSpPr/>
            <p:nvPr/>
          </p:nvSpPr>
          <p:spPr>
            <a:xfrm>
              <a:off x="6888617" y="42584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10" name="Rectangle 109">
              <a:extLst>
                <a:ext uri="{FF2B5EF4-FFF2-40B4-BE49-F238E27FC236}">
                  <a16:creationId xmlns:a16="http://schemas.microsoft.com/office/drawing/2014/main" id="{8C6AFDF5-5FBC-4136-A64D-8821C7DAAE07}"/>
                </a:ext>
              </a:extLst>
            </p:cNvPr>
            <p:cNvSpPr/>
            <p:nvPr/>
          </p:nvSpPr>
          <p:spPr>
            <a:xfrm>
              <a:off x="75744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11" name="Rectangle 110">
              <a:extLst>
                <a:ext uri="{FF2B5EF4-FFF2-40B4-BE49-F238E27FC236}">
                  <a16:creationId xmlns:a16="http://schemas.microsoft.com/office/drawing/2014/main" id="{48926A43-0BF9-48DC-ACF4-6F4EC3BB206D}"/>
                </a:ext>
              </a:extLst>
            </p:cNvPr>
            <p:cNvSpPr/>
            <p:nvPr/>
          </p:nvSpPr>
          <p:spPr>
            <a:xfrm>
              <a:off x="82602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12" name="Rectangle 111">
              <a:extLst>
                <a:ext uri="{FF2B5EF4-FFF2-40B4-BE49-F238E27FC236}">
                  <a16:creationId xmlns:a16="http://schemas.microsoft.com/office/drawing/2014/main" id="{A70BD133-3F3F-4F5C-91A5-FB4C1C57B58F}"/>
                </a:ext>
              </a:extLst>
            </p:cNvPr>
            <p:cNvSpPr/>
            <p:nvPr/>
          </p:nvSpPr>
          <p:spPr>
            <a:xfrm>
              <a:off x="9631817" y="425838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13" name="Rectangle 112">
              <a:extLst>
                <a:ext uri="{FF2B5EF4-FFF2-40B4-BE49-F238E27FC236}">
                  <a16:creationId xmlns:a16="http://schemas.microsoft.com/office/drawing/2014/main" id="{2FD66F3E-47B0-4997-80E9-488F452C54BE}"/>
                </a:ext>
              </a:extLst>
            </p:cNvPr>
            <p:cNvSpPr/>
            <p:nvPr/>
          </p:nvSpPr>
          <p:spPr>
            <a:xfrm>
              <a:off x="8946017" y="425839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14" name="Rectangle 113">
              <a:extLst>
                <a:ext uri="{FF2B5EF4-FFF2-40B4-BE49-F238E27FC236}">
                  <a16:creationId xmlns:a16="http://schemas.microsoft.com/office/drawing/2014/main" id="{C7E9B16C-86C9-4628-BC1D-96F3B03AEDCE}"/>
                </a:ext>
              </a:extLst>
            </p:cNvPr>
            <p:cNvSpPr/>
            <p:nvPr/>
          </p:nvSpPr>
          <p:spPr>
            <a:xfrm>
              <a:off x="10360869" y="42583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15" name="Rectangle 114">
              <a:extLst>
                <a:ext uri="{FF2B5EF4-FFF2-40B4-BE49-F238E27FC236}">
                  <a16:creationId xmlns:a16="http://schemas.microsoft.com/office/drawing/2014/main" id="{95350D60-35D6-4549-9D5F-669AED49F7E7}"/>
                </a:ext>
              </a:extLst>
            </p:cNvPr>
            <p:cNvSpPr/>
            <p:nvPr/>
          </p:nvSpPr>
          <p:spPr>
            <a:xfrm>
              <a:off x="11079617" y="42583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16" name="Rectangle 115">
              <a:extLst>
                <a:ext uri="{FF2B5EF4-FFF2-40B4-BE49-F238E27FC236}">
                  <a16:creationId xmlns:a16="http://schemas.microsoft.com/office/drawing/2014/main" id="{925FB831-5B4E-4940-B591-FC0D74FDCA5B}"/>
                </a:ext>
              </a:extLst>
            </p:cNvPr>
            <p:cNvSpPr/>
            <p:nvPr/>
          </p:nvSpPr>
          <p:spPr>
            <a:xfrm>
              <a:off x="5517017" y="4944204"/>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17" name="Rectangle 116">
              <a:extLst>
                <a:ext uri="{FF2B5EF4-FFF2-40B4-BE49-F238E27FC236}">
                  <a16:creationId xmlns:a16="http://schemas.microsoft.com/office/drawing/2014/main" id="{FE66387E-BD37-4A6C-B564-703C5DEA8C9D}"/>
                </a:ext>
              </a:extLst>
            </p:cNvPr>
            <p:cNvSpPr/>
            <p:nvPr/>
          </p:nvSpPr>
          <p:spPr>
            <a:xfrm>
              <a:off x="4829437" y="4944211"/>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18" name="Rectangle 117">
              <a:extLst>
                <a:ext uri="{FF2B5EF4-FFF2-40B4-BE49-F238E27FC236}">
                  <a16:creationId xmlns:a16="http://schemas.microsoft.com/office/drawing/2014/main" id="{67A8E0CE-88BE-42F7-A810-6B454DDFD231}"/>
                </a:ext>
              </a:extLst>
            </p:cNvPr>
            <p:cNvSpPr/>
            <p:nvPr/>
          </p:nvSpPr>
          <p:spPr>
            <a:xfrm>
              <a:off x="6202817" y="49441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19" name="Rectangle 118">
              <a:extLst>
                <a:ext uri="{FF2B5EF4-FFF2-40B4-BE49-F238E27FC236}">
                  <a16:creationId xmlns:a16="http://schemas.microsoft.com/office/drawing/2014/main" id="{52024536-646D-466D-8CBE-18078DE5BEF8}"/>
                </a:ext>
              </a:extLst>
            </p:cNvPr>
            <p:cNvSpPr/>
            <p:nvPr/>
          </p:nvSpPr>
          <p:spPr>
            <a:xfrm>
              <a:off x="6888617" y="49442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20" name="Rectangle 119">
              <a:extLst>
                <a:ext uri="{FF2B5EF4-FFF2-40B4-BE49-F238E27FC236}">
                  <a16:creationId xmlns:a16="http://schemas.microsoft.com/office/drawing/2014/main" id="{C948F6BA-13DA-4BE7-8ACD-93E449948FBA}"/>
                </a:ext>
              </a:extLst>
            </p:cNvPr>
            <p:cNvSpPr/>
            <p:nvPr/>
          </p:nvSpPr>
          <p:spPr>
            <a:xfrm>
              <a:off x="75744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21" name="Rectangle 120">
              <a:extLst>
                <a:ext uri="{FF2B5EF4-FFF2-40B4-BE49-F238E27FC236}">
                  <a16:creationId xmlns:a16="http://schemas.microsoft.com/office/drawing/2014/main" id="{7B8EFF5F-668B-4B7F-8371-207E3E93B422}"/>
                </a:ext>
              </a:extLst>
            </p:cNvPr>
            <p:cNvSpPr/>
            <p:nvPr/>
          </p:nvSpPr>
          <p:spPr>
            <a:xfrm>
              <a:off x="82602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22" name="Rectangle 121">
              <a:extLst>
                <a:ext uri="{FF2B5EF4-FFF2-40B4-BE49-F238E27FC236}">
                  <a16:creationId xmlns:a16="http://schemas.microsoft.com/office/drawing/2014/main" id="{47BAEB1F-029E-47B9-AFAD-E09E69F2BA82}"/>
                </a:ext>
              </a:extLst>
            </p:cNvPr>
            <p:cNvSpPr/>
            <p:nvPr/>
          </p:nvSpPr>
          <p:spPr>
            <a:xfrm>
              <a:off x="9631817" y="49441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23" name="Rectangle 122">
              <a:extLst>
                <a:ext uri="{FF2B5EF4-FFF2-40B4-BE49-F238E27FC236}">
                  <a16:creationId xmlns:a16="http://schemas.microsoft.com/office/drawing/2014/main" id="{593F60A5-3BD2-459C-8A76-4A9ABDDDABCB}"/>
                </a:ext>
              </a:extLst>
            </p:cNvPr>
            <p:cNvSpPr/>
            <p:nvPr/>
          </p:nvSpPr>
          <p:spPr>
            <a:xfrm>
              <a:off x="8946017" y="49441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24" name="Rectangle 123">
              <a:extLst>
                <a:ext uri="{FF2B5EF4-FFF2-40B4-BE49-F238E27FC236}">
                  <a16:creationId xmlns:a16="http://schemas.microsoft.com/office/drawing/2014/main" id="{55257BA4-C1B6-4DA2-A5D4-A50282165883}"/>
                </a:ext>
              </a:extLst>
            </p:cNvPr>
            <p:cNvSpPr/>
            <p:nvPr/>
          </p:nvSpPr>
          <p:spPr>
            <a:xfrm>
              <a:off x="10360869" y="49441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25" name="Rectangle 124">
              <a:extLst>
                <a:ext uri="{FF2B5EF4-FFF2-40B4-BE49-F238E27FC236}">
                  <a16:creationId xmlns:a16="http://schemas.microsoft.com/office/drawing/2014/main" id="{3607E633-99F3-4F69-B96B-94A80D22B5A5}"/>
                </a:ext>
              </a:extLst>
            </p:cNvPr>
            <p:cNvSpPr/>
            <p:nvPr/>
          </p:nvSpPr>
          <p:spPr>
            <a:xfrm>
              <a:off x="11079617" y="49441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26" name="Rectangle 125">
              <a:extLst>
                <a:ext uri="{FF2B5EF4-FFF2-40B4-BE49-F238E27FC236}">
                  <a16:creationId xmlns:a16="http://schemas.microsoft.com/office/drawing/2014/main" id="{65367360-0350-4B8A-868E-50E8445B7533}"/>
                </a:ext>
              </a:extLst>
            </p:cNvPr>
            <p:cNvSpPr/>
            <p:nvPr/>
          </p:nvSpPr>
          <p:spPr>
            <a:xfrm>
              <a:off x="5517017" y="220100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27" name="Rectangle 126">
              <a:extLst>
                <a:ext uri="{FF2B5EF4-FFF2-40B4-BE49-F238E27FC236}">
                  <a16:creationId xmlns:a16="http://schemas.microsoft.com/office/drawing/2014/main" id="{D8F14262-06EC-478E-8DDF-DCCF608009F5}"/>
                </a:ext>
              </a:extLst>
            </p:cNvPr>
            <p:cNvSpPr/>
            <p:nvPr/>
          </p:nvSpPr>
          <p:spPr>
            <a:xfrm>
              <a:off x="4829437" y="220101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28" name="Rectangle 127">
              <a:extLst>
                <a:ext uri="{FF2B5EF4-FFF2-40B4-BE49-F238E27FC236}">
                  <a16:creationId xmlns:a16="http://schemas.microsoft.com/office/drawing/2014/main" id="{AC83ABF7-33D3-4045-A8B6-F02A25B5AFDD}"/>
                </a:ext>
              </a:extLst>
            </p:cNvPr>
            <p:cNvSpPr/>
            <p:nvPr/>
          </p:nvSpPr>
          <p:spPr>
            <a:xfrm>
              <a:off x="6202817" y="220099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129" name="Rectangle 128">
              <a:extLst>
                <a:ext uri="{FF2B5EF4-FFF2-40B4-BE49-F238E27FC236}">
                  <a16:creationId xmlns:a16="http://schemas.microsoft.com/office/drawing/2014/main" id="{D629AB08-51A9-4752-8B21-769A61E96EDB}"/>
                </a:ext>
              </a:extLst>
            </p:cNvPr>
            <p:cNvSpPr/>
            <p:nvPr/>
          </p:nvSpPr>
          <p:spPr>
            <a:xfrm>
              <a:off x="6888617" y="220100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130" name="Rectangle 129">
              <a:extLst>
                <a:ext uri="{FF2B5EF4-FFF2-40B4-BE49-F238E27FC236}">
                  <a16:creationId xmlns:a16="http://schemas.microsoft.com/office/drawing/2014/main" id="{91E744FE-1F73-4E28-9763-3DB25C99D301}"/>
                </a:ext>
              </a:extLst>
            </p:cNvPr>
            <p:cNvSpPr/>
            <p:nvPr/>
          </p:nvSpPr>
          <p:spPr>
            <a:xfrm>
              <a:off x="75744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131" name="Rectangle 130">
              <a:extLst>
                <a:ext uri="{FF2B5EF4-FFF2-40B4-BE49-F238E27FC236}">
                  <a16:creationId xmlns:a16="http://schemas.microsoft.com/office/drawing/2014/main" id="{60C7D20D-9C92-4FCB-8EC2-3093F08CF722}"/>
                </a:ext>
              </a:extLst>
            </p:cNvPr>
            <p:cNvSpPr/>
            <p:nvPr/>
          </p:nvSpPr>
          <p:spPr>
            <a:xfrm>
              <a:off x="82602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132" name="Rectangle 131">
              <a:extLst>
                <a:ext uri="{FF2B5EF4-FFF2-40B4-BE49-F238E27FC236}">
                  <a16:creationId xmlns:a16="http://schemas.microsoft.com/office/drawing/2014/main" id="{63B1B737-3AFE-4CC4-89CE-267273ADD9C7}"/>
                </a:ext>
              </a:extLst>
            </p:cNvPr>
            <p:cNvSpPr/>
            <p:nvPr/>
          </p:nvSpPr>
          <p:spPr>
            <a:xfrm>
              <a:off x="9631817" y="2200983"/>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133" name="Rectangle 132">
              <a:extLst>
                <a:ext uri="{FF2B5EF4-FFF2-40B4-BE49-F238E27FC236}">
                  <a16:creationId xmlns:a16="http://schemas.microsoft.com/office/drawing/2014/main" id="{A0C17170-6877-4425-A68B-CD46EA243D8D}"/>
                </a:ext>
              </a:extLst>
            </p:cNvPr>
            <p:cNvSpPr/>
            <p:nvPr/>
          </p:nvSpPr>
          <p:spPr>
            <a:xfrm>
              <a:off x="8946017" y="2200990"/>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134" name="Rectangle 133">
              <a:extLst>
                <a:ext uri="{FF2B5EF4-FFF2-40B4-BE49-F238E27FC236}">
                  <a16:creationId xmlns:a16="http://schemas.microsoft.com/office/drawing/2014/main" id="{1C931A8A-1C8E-47A1-93D8-DC1DA82CB608}"/>
                </a:ext>
              </a:extLst>
            </p:cNvPr>
            <p:cNvSpPr/>
            <p:nvPr/>
          </p:nvSpPr>
          <p:spPr>
            <a:xfrm>
              <a:off x="10360869" y="2200976"/>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135" name="Rectangle 134">
              <a:extLst>
                <a:ext uri="{FF2B5EF4-FFF2-40B4-BE49-F238E27FC236}">
                  <a16:creationId xmlns:a16="http://schemas.microsoft.com/office/drawing/2014/main" id="{29B15877-0BC7-4F91-AEC4-4CA9BE8E4D24}"/>
                </a:ext>
              </a:extLst>
            </p:cNvPr>
            <p:cNvSpPr/>
            <p:nvPr/>
          </p:nvSpPr>
          <p:spPr>
            <a:xfrm>
              <a:off x="11079617" y="2200982"/>
              <a:ext cx="591844" cy="502171"/>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grpSp>
    </p:spTree>
    <p:extLst>
      <p:ext uri="{BB962C8B-B14F-4D97-AF65-F5344CB8AC3E}">
        <p14:creationId xmlns:p14="http://schemas.microsoft.com/office/powerpoint/2010/main" val="37121977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DWU100</a:t>
            </a:r>
            <a:endParaRPr lang="ru-RU" dirty="0"/>
          </a:p>
        </p:txBody>
      </p:sp>
      <p:grpSp>
        <p:nvGrpSpPr>
          <p:cNvPr id="69" name="Group 68">
            <a:extLst>
              <a:ext uri="{FF2B5EF4-FFF2-40B4-BE49-F238E27FC236}">
                <a16:creationId xmlns:a16="http://schemas.microsoft.com/office/drawing/2014/main" id="{5881EA75-6779-490A-901D-2D9DE9104C31}"/>
              </a:ext>
            </a:extLst>
          </p:cNvPr>
          <p:cNvGrpSpPr/>
          <p:nvPr/>
        </p:nvGrpSpPr>
        <p:grpSpPr>
          <a:xfrm>
            <a:off x="402002" y="1640609"/>
            <a:ext cx="3393174" cy="4627070"/>
            <a:chOff x="182327" y="1336399"/>
            <a:chExt cx="3393656" cy="4627726"/>
          </a:xfrm>
        </p:grpSpPr>
        <p:grpSp>
          <p:nvGrpSpPr>
            <p:cNvPr id="70" name="Group 69">
              <a:extLst>
                <a:ext uri="{FF2B5EF4-FFF2-40B4-BE49-F238E27FC236}">
                  <a16:creationId xmlns:a16="http://schemas.microsoft.com/office/drawing/2014/main" id="{9A4A36F8-069A-406A-870E-43E2128ED71B}"/>
                </a:ext>
              </a:extLst>
            </p:cNvPr>
            <p:cNvGrpSpPr/>
            <p:nvPr/>
          </p:nvGrpSpPr>
          <p:grpSpPr>
            <a:xfrm>
              <a:off x="182327" y="1336399"/>
              <a:ext cx="3393656" cy="4627726"/>
              <a:chOff x="215659" y="1329687"/>
              <a:chExt cx="3393656" cy="4627726"/>
            </a:xfrm>
          </p:grpSpPr>
          <p:sp>
            <p:nvSpPr>
              <p:cNvPr id="140" name="Rounded Rectangle 9">
                <a:extLst>
                  <a:ext uri="{FF2B5EF4-FFF2-40B4-BE49-F238E27FC236}">
                    <a16:creationId xmlns:a16="http://schemas.microsoft.com/office/drawing/2014/main" id="{734A5F41-FE91-433A-8BBC-77FE7C358599}"/>
                  </a:ext>
                </a:extLst>
              </p:cNvPr>
              <p:cNvSpPr/>
              <p:nvPr/>
            </p:nvSpPr>
            <p:spPr>
              <a:xfrm>
                <a:off x="215659" y="1329687"/>
                <a:ext cx="3393656" cy="4627726"/>
              </a:xfrm>
              <a:prstGeom prst="roundRect">
                <a:avLst/>
              </a:prstGeom>
              <a:solidFill>
                <a:srgbClr val="24AE8A"/>
              </a:solidFill>
              <a:ln w="12700" cap="flat" cmpd="sng" algn="ctr">
                <a:solidFill>
                  <a:srgbClr val="44546A"/>
                </a:solidFill>
                <a:prstDash val="solid"/>
                <a:miter lim="800000"/>
              </a:ln>
              <a:effectLst/>
              <a:scene3d>
                <a:camera prst="orthographicFront"/>
                <a:lightRig rig="threePt" dir="t"/>
              </a:scene3d>
              <a:sp3d contourW="1270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74513D20-CA18-447F-ACFE-D2CA6552814C}"/>
                  </a:ext>
                </a:extLst>
              </p:cNvPr>
              <p:cNvSpPr txBox="1"/>
              <p:nvPr/>
            </p:nvSpPr>
            <p:spPr>
              <a:xfrm>
                <a:off x="1144605" y="1405974"/>
                <a:ext cx="1574694" cy="369384"/>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rPr>
                  <a:t>Azure Synapse</a:t>
                </a:r>
              </a:p>
            </p:txBody>
          </p:sp>
        </p:grpSp>
        <p:sp>
          <p:nvSpPr>
            <p:cNvPr id="72" name="Rectangle 71">
              <a:extLst>
                <a:ext uri="{FF2B5EF4-FFF2-40B4-BE49-F238E27FC236}">
                  <a16:creationId xmlns:a16="http://schemas.microsoft.com/office/drawing/2014/main" id="{25084A42-A997-4410-BD0A-FE2E29D8FAC8}"/>
                </a:ext>
              </a:extLst>
            </p:cNvPr>
            <p:cNvSpPr/>
            <p:nvPr/>
          </p:nvSpPr>
          <p:spPr>
            <a:xfrm>
              <a:off x="343240" y="3538455"/>
              <a:ext cx="1015200" cy="450519"/>
            </a:xfrm>
            <a:prstGeom prst="rect">
              <a:avLst/>
            </a:prstGeom>
            <a:solidFill>
              <a:srgbClr val="70AD47"/>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Calibri" panose="020F0502020204030204"/>
                  <a:ea typeface="+mn-ea"/>
                  <a:cs typeface="+mn-cs"/>
                </a:rPr>
                <a:t>Engine</a:t>
              </a:r>
            </a:p>
          </p:txBody>
        </p:sp>
        <p:sp>
          <p:nvSpPr>
            <p:cNvPr id="138" name="Rectangle 137">
              <a:extLst>
                <a:ext uri="{FF2B5EF4-FFF2-40B4-BE49-F238E27FC236}">
                  <a16:creationId xmlns:a16="http://schemas.microsoft.com/office/drawing/2014/main" id="{A46FD554-2D08-40A6-8174-1DA33606E699}"/>
                </a:ext>
              </a:extLst>
            </p:cNvPr>
            <p:cNvSpPr/>
            <p:nvPr/>
          </p:nvSpPr>
          <p:spPr>
            <a:xfrm>
              <a:off x="1974623" y="3538453"/>
              <a:ext cx="1101232" cy="450519"/>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Worker1</a:t>
              </a:r>
            </a:p>
          </p:txBody>
        </p:sp>
        <p:cxnSp>
          <p:nvCxnSpPr>
            <p:cNvPr id="139" name="Straight Arrow Connector 138">
              <a:extLst>
                <a:ext uri="{FF2B5EF4-FFF2-40B4-BE49-F238E27FC236}">
                  <a16:creationId xmlns:a16="http://schemas.microsoft.com/office/drawing/2014/main" id="{19E37A13-16CA-43AD-BCEE-8F0CDEAD64DD}"/>
                </a:ext>
              </a:extLst>
            </p:cNvPr>
            <p:cNvCxnSpPr>
              <a:stCxn id="72" idx="3"/>
              <a:endCxn id="138" idx="1"/>
            </p:cNvCxnSpPr>
            <p:nvPr/>
          </p:nvCxnSpPr>
          <p:spPr>
            <a:xfrm flipV="1">
              <a:off x="1358440" y="3763712"/>
              <a:ext cx="616183" cy="2"/>
            </a:xfrm>
            <a:prstGeom prst="straightConnector1">
              <a:avLst/>
            </a:prstGeom>
            <a:noFill/>
            <a:ln w="6350" cap="flat" cmpd="sng" algn="ctr">
              <a:noFill/>
              <a:prstDash val="solid"/>
              <a:miter lim="800000"/>
              <a:tailEnd type="triangle"/>
            </a:ln>
            <a:effectLst/>
            <a:scene3d>
              <a:camera prst="orthographicFront"/>
              <a:lightRig rig="threePt" dir="t"/>
            </a:scene3d>
            <a:sp3d contourW="19050"/>
          </p:spPr>
        </p:cxnSp>
      </p:grpSp>
      <p:grpSp>
        <p:nvGrpSpPr>
          <p:cNvPr id="142" name="Group 141">
            <a:extLst>
              <a:ext uri="{FF2B5EF4-FFF2-40B4-BE49-F238E27FC236}">
                <a16:creationId xmlns:a16="http://schemas.microsoft.com/office/drawing/2014/main" id="{C511E39E-29EE-434F-9DBB-1FE35BC5F9AA}"/>
              </a:ext>
            </a:extLst>
          </p:cNvPr>
          <p:cNvGrpSpPr/>
          <p:nvPr/>
        </p:nvGrpSpPr>
        <p:grpSpPr>
          <a:xfrm>
            <a:off x="4123604" y="1640610"/>
            <a:ext cx="7873860" cy="4627069"/>
            <a:chOff x="4176351" y="114301"/>
            <a:chExt cx="7874977" cy="5444528"/>
          </a:xfrm>
        </p:grpSpPr>
        <p:sp>
          <p:nvSpPr>
            <p:cNvPr id="143" name="Rounded Rectangle 13">
              <a:extLst>
                <a:ext uri="{FF2B5EF4-FFF2-40B4-BE49-F238E27FC236}">
                  <a16:creationId xmlns:a16="http://schemas.microsoft.com/office/drawing/2014/main" id="{AA423E33-9C98-4428-AB9B-30076B237DD6}"/>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44" name="TextBox 143">
              <a:extLst>
                <a:ext uri="{FF2B5EF4-FFF2-40B4-BE49-F238E27FC236}">
                  <a16:creationId xmlns:a16="http://schemas.microsoft.com/office/drawing/2014/main" id="{96602308-02BF-4FCE-AE0A-809152925179}"/>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145" name="Rounded Rectangle 15">
            <a:extLst>
              <a:ext uri="{FF2B5EF4-FFF2-40B4-BE49-F238E27FC236}">
                <a16:creationId xmlns:a16="http://schemas.microsoft.com/office/drawing/2014/main" id="{13341241-AF6E-4B42-8D18-6060010BC8C3}"/>
              </a:ext>
            </a:extLst>
          </p:cNvPr>
          <p:cNvSpPr/>
          <p:nvPr/>
        </p:nvSpPr>
        <p:spPr>
          <a:xfrm>
            <a:off x="4303151" y="2024689"/>
            <a:ext cx="7544908" cy="4093586"/>
          </a:xfrm>
          <a:prstGeom prst="round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9692A8C4-E829-47F8-9234-0B6117CD3073}"/>
              </a:ext>
            </a:extLst>
          </p:cNvPr>
          <p:cNvSpPr/>
          <p:nvPr/>
        </p:nvSpPr>
        <p:spPr>
          <a:xfrm>
            <a:off x="5408564" y="283054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47" name="Rectangle 146">
            <a:extLst>
              <a:ext uri="{FF2B5EF4-FFF2-40B4-BE49-F238E27FC236}">
                <a16:creationId xmlns:a16="http://schemas.microsoft.com/office/drawing/2014/main" id="{CAA8237F-5DB2-4FBA-A049-DC0E5D49A41C}"/>
              </a:ext>
            </a:extLst>
          </p:cNvPr>
          <p:cNvSpPr/>
          <p:nvPr/>
        </p:nvSpPr>
        <p:spPr>
          <a:xfrm>
            <a:off x="4734501" y="283055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48" name="Rectangle 147">
            <a:extLst>
              <a:ext uri="{FF2B5EF4-FFF2-40B4-BE49-F238E27FC236}">
                <a16:creationId xmlns:a16="http://schemas.microsoft.com/office/drawing/2014/main" id="{102C1920-37ED-4B93-A76F-30324DE22B41}"/>
              </a:ext>
            </a:extLst>
          </p:cNvPr>
          <p:cNvSpPr/>
          <p:nvPr/>
        </p:nvSpPr>
        <p:spPr>
          <a:xfrm>
            <a:off x="6080883" y="283053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149" name="Rectangle 148">
            <a:extLst>
              <a:ext uri="{FF2B5EF4-FFF2-40B4-BE49-F238E27FC236}">
                <a16:creationId xmlns:a16="http://schemas.microsoft.com/office/drawing/2014/main" id="{8FDE7C2C-E894-486A-88B1-FBF6491D1CC5}"/>
              </a:ext>
            </a:extLst>
          </p:cNvPr>
          <p:cNvSpPr/>
          <p:nvPr/>
        </p:nvSpPr>
        <p:spPr>
          <a:xfrm>
            <a:off x="6753202" y="283054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150" name="Rectangle 149">
            <a:extLst>
              <a:ext uri="{FF2B5EF4-FFF2-40B4-BE49-F238E27FC236}">
                <a16:creationId xmlns:a16="http://schemas.microsoft.com/office/drawing/2014/main" id="{F3DAE1C3-F66E-4FE3-A30B-87F1A22DE6AE}"/>
              </a:ext>
            </a:extLst>
          </p:cNvPr>
          <p:cNvSpPr/>
          <p:nvPr/>
        </p:nvSpPr>
        <p:spPr>
          <a:xfrm>
            <a:off x="7425520"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151" name="Rectangle 150">
            <a:extLst>
              <a:ext uri="{FF2B5EF4-FFF2-40B4-BE49-F238E27FC236}">
                <a16:creationId xmlns:a16="http://schemas.microsoft.com/office/drawing/2014/main" id="{93A1C0B9-5EBF-4C08-BB38-D25E4270A55E}"/>
              </a:ext>
            </a:extLst>
          </p:cNvPr>
          <p:cNvSpPr/>
          <p:nvPr/>
        </p:nvSpPr>
        <p:spPr>
          <a:xfrm>
            <a:off x="8097839"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152" name="Rectangle 151">
            <a:extLst>
              <a:ext uri="{FF2B5EF4-FFF2-40B4-BE49-F238E27FC236}">
                <a16:creationId xmlns:a16="http://schemas.microsoft.com/office/drawing/2014/main" id="{AB9F67FF-0206-448C-996E-14A63C11F50B}"/>
              </a:ext>
            </a:extLst>
          </p:cNvPr>
          <p:cNvSpPr/>
          <p:nvPr/>
        </p:nvSpPr>
        <p:spPr>
          <a:xfrm>
            <a:off x="9442476" y="28305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153" name="Rectangle 152">
            <a:extLst>
              <a:ext uri="{FF2B5EF4-FFF2-40B4-BE49-F238E27FC236}">
                <a16:creationId xmlns:a16="http://schemas.microsoft.com/office/drawing/2014/main" id="{8A246AFC-A510-419D-9C8C-A10F18DBA435}"/>
              </a:ext>
            </a:extLst>
          </p:cNvPr>
          <p:cNvSpPr/>
          <p:nvPr/>
        </p:nvSpPr>
        <p:spPr>
          <a:xfrm>
            <a:off x="8770157"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154" name="Rectangle 153">
            <a:extLst>
              <a:ext uri="{FF2B5EF4-FFF2-40B4-BE49-F238E27FC236}">
                <a16:creationId xmlns:a16="http://schemas.microsoft.com/office/drawing/2014/main" id="{D1434FFD-BA81-4CFE-A84A-978A56D59F57}"/>
              </a:ext>
            </a:extLst>
          </p:cNvPr>
          <p:cNvSpPr/>
          <p:nvPr/>
        </p:nvSpPr>
        <p:spPr>
          <a:xfrm>
            <a:off x="10157196" y="28305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155" name="Rectangle 154">
            <a:extLst>
              <a:ext uri="{FF2B5EF4-FFF2-40B4-BE49-F238E27FC236}">
                <a16:creationId xmlns:a16="http://schemas.microsoft.com/office/drawing/2014/main" id="{38F384BE-20F1-4E34-857E-2CC7CE60906E}"/>
              </a:ext>
            </a:extLst>
          </p:cNvPr>
          <p:cNvSpPr/>
          <p:nvPr/>
        </p:nvSpPr>
        <p:spPr>
          <a:xfrm>
            <a:off x="10861815" y="283052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156" name="Rectangle 155">
            <a:extLst>
              <a:ext uri="{FF2B5EF4-FFF2-40B4-BE49-F238E27FC236}">
                <a16:creationId xmlns:a16="http://schemas.microsoft.com/office/drawing/2014/main" id="{9784E6A6-AF3D-4E5F-B5E6-BAD4A54449C4}"/>
              </a:ext>
            </a:extLst>
          </p:cNvPr>
          <p:cNvSpPr/>
          <p:nvPr/>
        </p:nvSpPr>
        <p:spPr>
          <a:xfrm>
            <a:off x="5408564" y="350286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157" name="Rectangle 156">
            <a:extLst>
              <a:ext uri="{FF2B5EF4-FFF2-40B4-BE49-F238E27FC236}">
                <a16:creationId xmlns:a16="http://schemas.microsoft.com/office/drawing/2014/main" id="{5170A94C-73E9-4025-959D-A9C95DA2EABC}"/>
              </a:ext>
            </a:extLst>
          </p:cNvPr>
          <p:cNvSpPr/>
          <p:nvPr/>
        </p:nvSpPr>
        <p:spPr>
          <a:xfrm>
            <a:off x="4734501" y="350286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158" name="Rectangle 157">
            <a:extLst>
              <a:ext uri="{FF2B5EF4-FFF2-40B4-BE49-F238E27FC236}">
                <a16:creationId xmlns:a16="http://schemas.microsoft.com/office/drawing/2014/main" id="{0EBB2C21-6F0C-4A8C-93FD-3A9756CC257B}"/>
              </a:ext>
            </a:extLst>
          </p:cNvPr>
          <p:cNvSpPr/>
          <p:nvPr/>
        </p:nvSpPr>
        <p:spPr>
          <a:xfrm>
            <a:off x="6080883" y="350285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159" name="Rectangle 158">
            <a:extLst>
              <a:ext uri="{FF2B5EF4-FFF2-40B4-BE49-F238E27FC236}">
                <a16:creationId xmlns:a16="http://schemas.microsoft.com/office/drawing/2014/main" id="{CE37C88E-488D-40C3-9ECF-9FE016030A22}"/>
              </a:ext>
            </a:extLst>
          </p:cNvPr>
          <p:cNvSpPr/>
          <p:nvPr/>
        </p:nvSpPr>
        <p:spPr>
          <a:xfrm>
            <a:off x="6753202" y="35028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60" name="Rectangle 159">
            <a:extLst>
              <a:ext uri="{FF2B5EF4-FFF2-40B4-BE49-F238E27FC236}">
                <a16:creationId xmlns:a16="http://schemas.microsoft.com/office/drawing/2014/main" id="{E24E9C47-4AE7-41E3-A36A-2970A6BCEF02}"/>
              </a:ext>
            </a:extLst>
          </p:cNvPr>
          <p:cNvSpPr/>
          <p:nvPr/>
        </p:nvSpPr>
        <p:spPr>
          <a:xfrm>
            <a:off x="7425520"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61" name="Rectangle 160">
            <a:extLst>
              <a:ext uri="{FF2B5EF4-FFF2-40B4-BE49-F238E27FC236}">
                <a16:creationId xmlns:a16="http://schemas.microsoft.com/office/drawing/2014/main" id="{F33DE9A1-367B-472C-8CA6-3471FB7C318A}"/>
              </a:ext>
            </a:extLst>
          </p:cNvPr>
          <p:cNvSpPr/>
          <p:nvPr/>
        </p:nvSpPr>
        <p:spPr>
          <a:xfrm>
            <a:off x="8097839"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62" name="Rectangle 161">
            <a:extLst>
              <a:ext uri="{FF2B5EF4-FFF2-40B4-BE49-F238E27FC236}">
                <a16:creationId xmlns:a16="http://schemas.microsoft.com/office/drawing/2014/main" id="{5B4719B9-ABC4-4DAD-8F84-616E74D7A78B}"/>
              </a:ext>
            </a:extLst>
          </p:cNvPr>
          <p:cNvSpPr/>
          <p:nvPr/>
        </p:nvSpPr>
        <p:spPr>
          <a:xfrm>
            <a:off x="9442476" y="350284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63" name="Rectangle 162">
            <a:extLst>
              <a:ext uri="{FF2B5EF4-FFF2-40B4-BE49-F238E27FC236}">
                <a16:creationId xmlns:a16="http://schemas.microsoft.com/office/drawing/2014/main" id="{E75BFED9-33D3-470B-A707-B77DE9324F1F}"/>
              </a:ext>
            </a:extLst>
          </p:cNvPr>
          <p:cNvSpPr/>
          <p:nvPr/>
        </p:nvSpPr>
        <p:spPr>
          <a:xfrm>
            <a:off x="8770157"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64" name="Rectangle 163">
            <a:extLst>
              <a:ext uri="{FF2B5EF4-FFF2-40B4-BE49-F238E27FC236}">
                <a16:creationId xmlns:a16="http://schemas.microsoft.com/office/drawing/2014/main" id="{0C0460EB-FB69-4E69-88E1-22A33F0E3D7E}"/>
              </a:ext>
            </a:extLst>
          </p:cNvPr>
          <p:cNvSpPr/>
          <p:nvPr/>
        </p:nvSpPr>
        <p:spPr>
          <a:xfrm>
            <a:off x="10157196" y="350283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65" name="Rectangle 164">
            <a:extLst>
              <a:ext uri="{FF2B5EF4-FFF2-40B4-BE49-F238E27FC236}">
                <a16:creationId xmlns:a16="http://schemas.microsoft.com/office/drawing/2014/main" id="{8814067C-BBAF-4FDB-97A1-161CFD1EEA30}"/>
              </a:ext>
            </a:extLst>
          </p:cNvPr>
          <p:cNvSpPr/>
          <p:nvPr/>
        </p:nvSpPr>
        <p:spPr>
          <a:xfrm>
            <a:off x="10861815" y="350284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66" name="Rectangle 165">
            <a:extLst>
              <a:ext uri="{FF2B5EF4-FFF2-40B4-BE49-F238E27FC236}">
                <a16:creationId xmlns:a16="http://schemas.microsoft.com/office/drawing/2014/main" id="{5BEE42C6-DD70-4140-ADBA-5C16860CA250}"/>
              </a:ext>
            </a:extLst>
          </p:cNvPr>
          <p:cNvSpPr/>
          <p:nvPr/>
        </p:nvSpPr>
        <p:spPr>
          <a:xfrm>
            <a:off x="5408564" y="417518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67" name="Rectangle 166">
            <a:extLst>
              <a:ext uri="{FF2B5EF4-FFF2-40B4-BE49-F238E27FC236}">
                <a16:creationId xmlns:a16="http://schemas.microsoft.com/office/drawing/2014/main" id="{9CA769E1-52F5-4FC9-BE5E-83FA1D50315B}"/>
              </a:ext>
            </a:extLst>
          </p:cNvPr>
          <p:cNvSpPr/>
          <p:nvPr/>
        </p:nvSpPr>
        <p:spPr>
          <a:xfrm>
            <a:off x="4734501" y="417518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68" name="Rectangle 167">
            <a:extLst>
              <a:ext uri="{FF2B5EF4-FFF2-40B4-BE49-F238E27FC236}">
                <a16:creationId xmlns:a16="http://schemas.microsoft.com/office/drawing/2014/main" id="{7719DEA5-0C66-4388-B693-5CCDEB0DB19D}"/>
              </a:ext>
            </a:extLst>
          </p:cNvPr>
          <p:cNvSpPr/>
          <p:nvPr/>
        </p:nvSpPr>
        <p:spPr>
          <a:xfrm>
            <a:off x="6080883" y="417517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69" name="Rectangle 168">
            <a:extLst>
              <a:ext uri="{FF2B5EF4-FFF2-40B4-BE49-F238E27FC236}">
                <a16:creationId xmlns:a16="http://schemas.microsoft.com/office/drawing/2014/main" id="{9217B9C9-DAFD-4034-B2CF-4C250AC5502F}"/>
              </a:ext>
            </a:extLst>
          </p:cNvPr>
          <p:cNvSpPr/>
          <p:nvPr/>
        </p:nvSpPr>
        <p:spPr>
          <a:xfrm>
            <a:off x="6753202" y="417517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70" name="Rectangle 169">
            <a:extLst>
              <a:ext uri="{FF2B5EF4-FFF2-40B4-BE49-F238E27FC236}">
                <a16:creationId xmlns:a16="http://schemas.microsoft.com/office/drawing/2014/main" id="{9ED8D10D-BD24-45D3-8F73-DBDF0FBF8A6D}"/>
              </a:ext>
            </a:extLst>
          </p:cNvPr>
          <p:cNvSpPr/>
          <p:nvPr/>
        </p:nvSpPr>
        <p:spPr>
          <a:xfrm>
            <a:off x="7425520"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71" name="Rectangle 170">
            <a:extLst>
              <a:ext uri="{FF2B5EF4-FFF2-40B4-BE49-F238E27FC236}">
                <a16:creationId xmlns:a16="http://schemas.microsoft.com/office/drawing/2014/main" id="{90005260-D863-46D7-81DD-198C738C197D}"/>
              </a:ext>
            </a:extLst>
          </p:cNvPr>
          <p:cNvSpPr/>
          <p:nvPr/>
        </p:nvSpPr>
        <p:spPr>
          <a:xfrm>
            <a:off x="8097839"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72" name="Rectangle 171">
            <a:extLst>
              <a:ext uri="{FF2B5EF4-FFF2-40B4-BE49-F238E27FC236}">
                <a16:creationId xmlns:a16="http://schemas.microsoft.com/office/drawing/2014/main" id="{3A6AE1CE-D54E-43F7-AA98-84E7DB4EE1FD}"/>
              </a:ext>
            </a:extLst>
          </p:cNvPr>
          <p:cNvSpPr/>
          <p:nvPr/>
        </p:nvSpPr>
        <p:spPr>
          <a:xfrm>
            <a:off x="9442476" y="41751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73" name="Rectangle 172">
            <a:extLst>
              <a:ext uri="{FF2B5EF4-FFF2-40B4-BE49-F238E27FC236}">
                <a16:creationId xmlns:a16="http://schemas.microsoft.com/office/drawing/2014/main" id="{8C50463E-D00B-4FBA-970F-B81EEEBCDE51}"/>
              </a:ext>
            </a:extLst>
          </p:cNvPr>
          <p:cNvSpPr/>
          <p:nvPr/>
        </p:nvSpPr>
        <p:spPr>
          <a:xfrm>
            <a:off x="8770157"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74" name="Rectangle 173">
            <a:extLst>
              <a:ext uri="{FF2B5EF4-FFF2-40B4-BE49-F238E27FC236}">
                <a16:creationId xmlns:a16="http://schemas.microsoft.com/office/drawing/2014/main" id="{F58F4E69-218F-41DC-9500-74A2940FE144}"/>
              </a:ext>
            </a:extLst>
          </p:cNvPr>
          <p:cNvSpPr/>
          <p:nvPr/>
        </p:nvSpPr>
        <p:spPr>
          <a:xfrm>
            <a:off x="10157196" y="417515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75" name="Rectangle 174">
            <a:extLst>
              <a:ext uri="{FF2B5EF4-FFF2-40B4-BE49-F238E27FC236}">
                <a16:creationId xmlns:a16="http://schemas.microsoft.com/office/drawing/2014/main" id="{6E0B11EA-F354-4EF5-A1A3-3430D4C16708}"/>
              </a:ext>
            </a:extLst>
          </p:cNvPr>
          <p:cNvSpPr/>
          <p:nvPr/>
        </p:nvSpPr>
        <p:spPr>
          <a:xfrm>
            <a:off x="10861815" y="417516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76" name="Rectangle 175">
            <a:extLst>
              <a:ext uri="{FF2B5EF4-FFF2-40B4-BE49-F238E27FC236}">
                <a16:creationId xmlns:a16="http://schemas.microsoft.com/office/drawing/2014/main" id="{4F634E98-8B74-4D1A-B53B-FFCA72BB97F0}"/>
              </a:ext>
            </a:extLst>
          </p:cNvPr>
          <p:cNvSpPr/>
          <p:nvPr/>
        </p:nvSpPr>
        <p:spPr>
          <a:xfrm>
            <a:off x="5408564" y="484749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77" name="Rectangle 176">
            <a:extLst>
              <a:ext uri="{FF2B5EF4-FFF2-40B4-BE49-F238E27FC236}">
                <a16:creationId xmlns:a16="http://schemas.microsoft.com/office/drawing/2014/main" id="{D5BA3541-0D23-42D8-B128-54DBB6E50564}"/>
              </a:ext>
            </a:extLst>
          </p:cNvPr>
          <p:cNvSpPr/>
          <p:nvPr/>
        </p:nvSpPr>
        <p:spPr>
          <a:xfrm>
            <a:off x="4734501" y="484750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78" name="Rectangle 177">
            <a:extLst>
              <a:ext uri="{FF2B5EF4-FFF2-40B4-BE49-F238E27FC236}">
                <a16:creationId xmlns:a16="http://schemas.microsoft.com/office/drawing/2014/main" id="{E97CF18A-82CC-4E88-B0A3-BFF0D1A69CD1}"/>
              </a:ext>
            </a:extLst>
          </p:cNvPr>
          <p:cNvSpPr/>
          <p:nvPr/>
        </p:nvSpPr>
        <p:spPr>
          <a:xfrm>
            <a:off x="6080883" y="484749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79" name="Rectangle 178">
            <a:extLst>
              <a:ext uri="{FF2B5EF4-FFF2-40B4-BE49-F238E27FC236}">
                <a16:creationId xmlns:a16="http://schemas.microsoft.com/office/drawing/2014/main" id="{11247D69-001C-4B30-833D-41D3D8510252}"/>
              </a:ext>
            </a:extLst>
          </p:cNvPr>
          <p:cNvSpPr/>
          <p:nvPr/>
        </p:nvSpPr>
        <p:spPr>
          <a:xfrm>
            <a:off x="6753202" y="484749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80" name="Rectangle 179">
            <a:extLst>
              <a:ext uri="{FF2B5EF4-FFF2-40B4-BE49-F238E27FC236}">
                <a16:creationId xmlns:a16="http://schemas.microsoft.com/office/drawing/2014/main" id="{7F50D70F-C3D8-4651-8379-C951F8A65185}"/>
              </a:ext>
            </a:extLst>
          </p:cNvPr>
          <p:cNvSpPr/>
          <p:nvPr/>
        </p:nvSpPr>
        <p:spPr>
          <a:xfrm>
            <a:off x="7425520"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81" name="Rectangle 180">
            <a:extLst>
              <a:ext uri="{FF2B5EF4-FFF2-40B4-BE49-F238E27FC236}">
                <a16:creationId xmlns:a16="http://schemas.microsoft.com/office/drawing/2014/main" id="{CB0E758F-8E97-40C8-8A3F-32D9395DE82F}"/>
              </a:ext>
            </a:extLst>
          </p:cNvPr>
          <p:cNvSpPr/>
          <p:nvPr/>
        </p:nvSpPr>
        <p:spPr>
          <a:xfrm>
            <a:off x="8097839"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82" name="Rectangle 181">
            <a:extLst>
              <a:ext uri="{FF2B5EF4-FFF2-40B4-BE49-F238E27FC236}">
                <a16:creationId xmlns:a16="http://schemas.microsoft.com/office/drawing/2014/main" id="{A5071F78-2764-42F8-81D6-5F08071AFE71}"/>
              </a:ext>
            </a:extLst>
          </p:cNvPr>
          <p:cNvSpPr/>
          <p:nvPr/>
        </p:nvSpPr>
        <p:spPr>
          <a:xfrm>
            <a:off x="9442476" y="484747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83" name="Rectangle 182">
            <a:extLst>
              <a:ext uri="{FF2B5EF4-FFF2-40B4-BE49-F238E27FC236}">
                <a16:creationId xmlns:a16="http://schemas.microsoft.com/office/drawing/2014/main" id="{495100E9-FAD3-46C9-8172-B2929DA052FC}"/>
              </a:ext>
            </a:extLst>
          </p:cNvPr>
          <p:cNvSpPr/>
          <p:nvPr/>
        </p:nvSpPr>
        <p:spPr>
          <a:xfrm>
            <a:off x="8770157"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84" name="Rectangle 183">
            <a:extLst>
              <a:ext uri="{FF2B5EF4-FFF2-40B4-BE49-F238E27FC236}">
                <a16:creationId xmlns:a16="http://schemas.microsoft.com/office/drawing/2014/main" id="{81E841C8-7DAC-4F27-97F9-8F8B154D8E62}"/>
              </a:ext>
            </a:extLst>
          </p:cNvPr>
          <p:cNvSpPr/>
          <p:nvPr/>
        </p:nvSpPr>
        <p:spPr>
          <a:xfrm>
            <a:off x="10157196" y="484747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85" name="Rectangle 184">
            <a:extLst>
              <a:ext uri="{FF2B5EF4-FFF2-40B4-BE49-F238E27FC236}">
                <a16:creationId xmlns:a16="http://schemas.microsoft.com/office/drawing/2014/main" id="{B4E580EB-CF80-463C-8525-EF998523E012}"/>
              </a:ext>
            </a:extLst>
          </p:cNvPr>
          <p:cNvSpPr/>
          <p:nvPr/>
        </p:nvSpPr>
        <p:spPr>
          <a:xfrm>
            <a:off x="10861815" y="484747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86" name="Rectangle 185">
            <a:extLst>
              <a:ext uri="{FF2B5EF4-FFF2-40B4-BE49-F238E27FC236}">
                <a16:creationId xmlns:a16="http://schemas.microsoft.com/office/drawing/2014/main" id="{CE613150-A906-4B1A-AFC7-6C4F3D291355}"/>
              </a:ext>
            </a:extLst>
          </p:cNvPr>
          <p:cNvSpPr/>
          <p:nvPr/>
        </p:nvSpPr>
        <p:spPr>
          <a:xfrm>
            <a:off x="5408564" y="55198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187" name="Rectangle 186">
            <a:extLst>
              <a:ext uri="{FF2B5EF4-FFF2-40B4-BE49-F238E27FC236}">
                <a16:creationId xmlns:a16="http://schemas.microsoft.com/office/drawing/2014/main" id="{E7B9AE28-8DA3-4850-A0E4-AADB2E3970E6}"/>
              </a:ext>
            </a:extLst>
          </p:cNvPr>
          <p:cNvSpPr/>
          <p:nvPr/>
        </p:nvSpPr>
        <p:spPr>
          <a:xfrm>
            <a:off x="4734501" y="551982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188" name="Rectangle 187">
            <a:extLst>
              <a:ext uri="{FF2B5EF4-FFF2-40B4-BE49-F238E27FC236}">
                <a16:creationId xmlns:a16="http://schemas.microsoft.com/office/drawing/2014/main" id="{376B1160-A614-4519-A1C5-A6EDD1C877F4}"/>
              </a:ext>
            </a:extLst>
          </p:cNvPr>
          <p:cNvSpPr/>
          <p:nvPr/>
        </p:nvSpPr>
        <p:spPr>
          <a:xfrm>
            <a:off x="6080883" y="551981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189" name="Rectangle 188">
            <a:extLst>
              <a:ext uri="{FF2B5EF4-FFF2-40B4-BE49-F238E27FC236}">
                <a16:creationId xmlns:a16="http://schemas.microsoft.com/office/drawing/2014/main" id="{671A2990-3973-4EEF-84D4-78AF3A85DAA5}"/>
              </a:ext>
            </a:extLst>
          </p:cNvPr>
          <p:cNvSpPr/>
          <p:nvPr/>
        </p:nvSpPr>
        <p:spPr>
          <a:xfrm>
            <a:off x="6753202" y="551981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190" name="Rectangle 189">
            <a:extLst>
              <a:ext uri="{FF2B5EF4-FFF2-40B4-BE49-F238E27FC236}">
                <a16:creationId xmlns:a16="http://schemas.microsoft.com/office/drawing/2014/main" id="{C7E51EA4-D13E-4B91-A2F9-725032949939}"/>
              </a:ext>
            </a:extLst>
          </p:cNvPr>
          <p:cNvSpPr/>
          <p:nvPr/>
        </p:nvSpPr>
        <p:spPr>
          <a:xfrm>
            <a:off x="7425520"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191" name="Rectangle 190">
            <a:extLst>
              <a:ext uri="{FF2B5EF4-FFF2-40B4-BE49-F238E27FC236}">
                <a16:creationId xmlns:a16="http://schemas.microsoft.com/office/drawing/2014/main" id="{90AB167B-0BEC-4E4E-A220-31F1F5C64240}"/>
              </a:ext>
            </a:extLst>
          </p:cNvPr>
          <p:cNvSpPr/>
          <p:nvPr/>
        </p:nvSpPr>
        <p:spPr>
          <a:xfrm>
            <a:off x="8097839"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192" name="Rectangle 191">
            <a:extLst>
              <a:ext uri="{FF2B5EF4-FFF2-40B4-BE49-F238E27FC236}">
                <a16:creationId xmlns:a16="http://schemas.microsoft.com/office/drawing/2014/main" id="{401CD06E-29DD-42B2-8133-49BCD4779B38}"/>
              </a:ext>
            </a:extLst>
          </p:cNvPr>
          <p:cNvSpPr/>
          <p:nvPr/>
        </p:nvSpPr>
        <p:spPr>
          <a:xfrm>
            <a:off x="9442476" y="55197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193" name="Rectangle 192">
            <a:extLst>
              <a:ext uri="{FF2B5EF4-FFF2-40B4-BE49-F238E27FC236}">
                <a16:creationId xmlns:a16="http://schemas.microsoft.com/office/drawing/2014/main" id="{C249E820-A307-4032-9A10-CC13448E9FFF}"/>
              </a:ext>
            </a:extLst>
          </p:cNvPr>
          <p:cNvSpPr/>
          <p:nvPr/>
        </p:nvSpPr>
        <p:spPr>
          <a:xfrm>
            <a:off x="8770157"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194" name="Rectangle 193">
            <a:extLst>
              <a:ext uri="{FF2B5EF4-FFF2-40B4-BE49-F238E27FC236}">
                <a16:creationId xmlns:a16="http://schemas.microsoft.com/office/drawing/2014/main" id="{32BE302B-B745-4D66-86CE-A9D33E2D2E16}"/>
              </a:ext>
            </a:extLst>
          </p:cNvPr>
          <p:cNvSpPr/>
          <p:nvPr/>
        </p:nvSpPr>
        <p:spPr>
          <a:xfrm>
            <a:off x="10157196" y="551979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195" name="Rectangle 194">
            <a:extLst>
              <a:ext uri="{FF2B5EF4-FFF2-40B4-BE49-F238E27FC236}">
                <a16:creationId xmlns:a16="http://schemas.microsoft.com/office/drawing/2014/main" id="{2165B9EC-CB9B-4171-97A9-9B89155E6660}"/>
              </a:ext>
            </a:extLst>
          </p:cNvPr>
          <p:cNvSpPr/>
          <p:nvPr/>
        </p:nvSpPr>
        <p:spPr>
          <a:xfrm>
            <a:off x="10861815" y="551979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cxnSp>
        <p:nvCxnSpPr>
          <p:cNvPr id="196" name="Straight Arrow Connector 195">
            <a:extLst>
              <a:ext uri="{FF2B5EF4-FFF2-40B4-BE49-F238E27FC236}">
                <a16:creationId xmlns:a16="http://schemas.microsoft.com/office/drawing/2014/main" id="{3E98C5E9-7075-4B6B-AEEE-8CAA33334A1F}"/>
              </a:ext>
            </a:extLst>
          </p:cNvPr>
          <p:cNvCxnSpPr>
            <a:stCxn id="138" idx="3"/>
            <a:endCxn id="145" idx="1"/>
          </p:cNvCxnSpPr>
          <p:nvPr/>
        </p:nvCxnSpPr>
        <p:spPr>
          <a:xfrm>
            <a:off x="3295119" y="4067578"/>
            <a:ext cx="1008032" cy="3904"/>
          </a:xfrm>
          <a:prstGeom prst="straightConnector1">
            <a:avLst/>
          </a:prstGeom>
          <a:noFill/>
          <a:ln w="63500" cap="flat" cmpd="sng" algn="ctr">
            <a:solidFill>
              <a:sysClr val="windowText" lastClr="000000"/>
            </a:solidFill>
            <a:prstDash val="solid"/>
            <a:miter lim="800000"/>
            <a:tailEnd type="arrow" w="lg" len="med"/>
          </a:ln>
          <a:effectLst/>
          <a:scene3d>
            <a:camera prst="orthographicFront"/>
            <a:lightRig rig="threePt" dir="t"/>
          </a:scene3d>
          <a:sp3d contourW="19050">
            <a:contourClr>
              <a:sysClr val="window" lastClr="FFFFFF"/>
            </a:contourClr>
          </a:sp3d>
        </p:spPr>
      </p:cxnSp>
      <p:sp>
        <p:nvSpPr>
          <p:cNvPr id="197" name="Rectangle 196">
            <a:extLst>
              <a:ext uri="{FF2B5EF4-FFF2-40B4-BE49-F238E27FC236}">
                <a16:creationId xmlns:a16="http://schemas.microsoft.com/office/drawing/2014/main" id="{A385126B-E85A-47C0-81F9-57025DE9D683}"/>
              </a:ext>
            </a:extLst>
          </p:cNvPr>
          <p:cNvSpPr/>
          <p:nvPr/>
        </p:nvSpPr>
        <p:spPr>
          <a:xfrm>
            <a:off x="5408564" y="215822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98" name="Rectangle 197">
            <a:extLst>
              <a:ext uri="{FF2B5EF4-FFF2-40B4-BE49-F238E27FC236}">
                <a16:creationId xmlns:a16="http://schemas.microsoft.com/office/drawing/2014/main" id="{48B14AEB-4C57-4CBB-B565-1097D04781F3}"/>
              </a:ext>
            </a:extLst>
          </p:cNvPr>
          <p:cNvSpPr/>
          <p:nvPr/>
        </p:nvSpPr>
        <p:spPr>
          <a:xfrm>
            <a:off x="4734501" y="215823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99" name="Rectangle 198">
            <a:extLst>
              <a:ext uri="{FF2B5EF4-FFF2-40B4-BE49-F238E27FC236}">
                <a16:creationId xmlns:a16="http://schemas.microsoft.com/office/drawing/2014/main" id="{D8F40A1D-CE7E-40B8-B569-67DEA2A33D0A}"/>
              </a:ext>
            </a:extLst>
          </p:cNvPr>
          <p:cNvSpPr/>
          <p:nvPr/>
        </p:nvSpPr>
        <p:spPr>
          <a:xfrm>
            <a:off x="6080883" y="215821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200" name="Rectangle 199">
            <a:extLst>
              <a:ext uri="{FF2B5EF4-FFF2-40B4-BE49-F238E27FC236}">
                <a16:creationId xmlns:a16="http://schemas.microsoft.com/office/drawing/2014/main" id="{A81BFD89-D938-4617-9C41-AD8A2AB14A08}"/>
              </a:ext>
            </a:extLst>
          </p:cNvPr>
          <p:cNvSpPr/>
          <p:nvPr/>
        </p:nvSpPr>
        <p:spPr>
          <a:xfrm>
            <a:off x="6753202" y="21582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201" name="Rectangle 200">
            <a:extLst>
              <a:ext uri="{FF2B5EF4-FFF2-40B4-BE49-F238E27FC236}">
                <a16:creationId xmlns:a16="http://schemas.microsoft.com/office/drawing/2014/main" id="{4E5BC9CB-D28E-4993-A058-CFD65405342E}"/>
              </a:ext>
            </a:extLst>
          </p:cNvPr>
          <p:cNvSpPr/>
          <p:nvPr/>
        </p:nvSpPr>
        <p:spPr>
          <a:xfrm>
            <a:off x="7425520"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202" name="Rectangle 201">
            <a:extLst>
              <a:ext uri="{FF2B5EF4-FFF2-40B4-BE49-F238E27FC236}">
                <a16:creationId xmlns:a16="http://schemas.microsoft.com/office/drawing/2014/main" id="{A340E5EB-6667-4B85-82A1-E71EAB0AD7E3}"/>
              </a:ext>
            </a:extLst>
          </p:cNvPr>
          <p:cNvSpPr/>
          <p:nvPr/>
        </p:nvSpPr>
        <p:spPr>
          <a:xfrm>
            <a:off x="8097839"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203" name="Rectangle 202">
            <a:extLst>
              <a:ext uri="{FF2B5EF4-FFF2-40B4-BE49-F238E27FC236}">
                <a16:creationId xmlns:a16="http://schemas.microsoft.com/office/drawing/2014/main" id="{A6443426-4FF9-473A-A24A-68461EBA4A69}"/>
              </a:ext>
            </a:extLst>
          </p:cNvPr>
          <p:cNvSpPr/>
          <p:nvPr/>
        </p:nvSpPr>
        <p:spPr>
          <a:xfrm>
            <a:off x="9442476" y="21582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204" name="Rectangle 203">
            <a:extLst>
              <a:ext uri="{FF2B5EF4-FFF2-40B4-BE49-F238E27FC236}">
                <a16:creationId xmlns:a16="http://schemas.microsoft.com/office/drawing/2014/main" id="{461DA8D1-D1B3-4E72-922E-B1AD331AFDA2}"/>
              </a:ext>
            </a:extLst>
          </p:cNvPr>
          <p:cNvSpPr/>
          <p:nvPr/>
        </p:nvSpPr>
        <p:spPr>
          <a:xfrm>
            <a:off x="8770157"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205" name="Rectangle 204">
            <a:extLst>
              <a:ext uri="{FF2B5EF4-FFF2-40B4-BE49-F238E27FC236}">
                <a16:creationId xmlns:a16="http://schemas.microsoft.com/office/drawing/2014/main" id="{2ACD2222-3228-4866-AB22-E36C106C985A}"/>
              </a:ext>
            </a:extLst>
          </p:cNvPr>
          <p:cNvSpPr/>
          <p:nvPr/>
        </p:nvSpPr>
        <p:spPr>
          <a:xfrm>
            <a:off x="10157196" y="21581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206" name="Rectangle 205">
            <a:extLst>
              <a:ext uri="{FF2B5EF4-FFF2-40B4-BE49-F238E27FC236}">
                <a16:creationId xmlns:a16="http://schemas.microsoft.com/office/drawing/2014/main" id="{96504F65-913E-4E48-AEA6-17CDF60EE845}"/>
              </a:ext>
            </a:extLst>
          </p:cNvPr>
          <p:cNvSpPr/>
          <p:nvPr/>
        </p:nvSpPr>
        <p:spPr>
          <a:xfrm>
            <a:off x="10861815" y="215820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cxnSp>
        <p:nvCxnSpPr>
          <p:cNvPr id="207" name="Straight Arrow Connector 206">
            <a:extLst>
              <a:ext uri="{FF2B5EF4-FFF2-40B4-BE49-F238E27FC236}">
                <a16:creationId xmlns:a16="http://schemas.microsoft.com/office/drawing/2014/main" id="{814646EF-344F-47E4-9A47-9F6D3AFC6A59}"/>
              </a:ext>
            </a:extLst>
          </p:cNvPr>
          <p:cNvCxnSpPr>
            <a:stCxn id="72" idx="3"/>
            <a:endCxn id="138" idx="1"/>
          </p:cNvCxnSpPr>
          <p:nvPr/>
        </p:nvCxnSpPr>
        <p:spPr>
          <a:xfrm flipV="1">
            <a:off x="1577949" y="4067578"/>
            <a:ext cx="616095" cy="2"/>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spTree>
    <p:extLst>
      <p:ext uri="{BB962C8B-B14F-4D97-AF65-F5344CB8AC3E}">
        <p14:creationId xmlns:p14="http://schemas.microsoft.com/office/powerpoint/2010/main" val="42075813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8BC-1DBD-4847-8E6C-E4EB3747C883}"/>
              </a:ext>
            </a:extLst>
          </p:cNvPr>
          <p:cNvSpPr>
            <a:spLocks noGrp="1"/>
          </p:cNvSpPr>
          <p:nvPr>
            <p:ph type="title"/>
          </p:nvPr>
        </p:nvSpPr>
        <p:spPr/>
        <p:txBody>
          <a:bodyPr/>
          <a:lstStyle/>
          <a:p>
            <a:r>
              <a:rPr lang="en-US" dirty="0"/>
              <a:t>Architecture for Azure Synapse – DWU3000</a:t>
            </a:r>
            <a:endParaRPr lang="ru-RU" dirty="0"/>
          </a:p>
        </p:txBody>
      </p:sp>
      <p:grpSp>
        <p:nvGrpSpPr>
          <p:cNvPr id="142" name="Group 141">
            <a:extLst>
              <a:ext uri="{FF2B5EF4-FFF2-40B4-BE49-F238E27FC236}">
                <a16:creationId xmlns:a16="http://schemas.microsoft.com/office/drawing/2014/main" id="{C511E39E-29EE-434F-9DBB-1FE35BC5F9AA}"/>
              </a:ext>
            </a:extLst>
          </p:cNvPr>
          <p:cNvGrpSpPr/>
          <p:nvPr/>
        </p:nvGrpSpPr>
        <p:grpSpPr>
          <a:xfrm>
            <a:off x="4123604" y="1640610"/>
            <a:ext cx="7873860" cy="4627069"/>
            <a:chOff x="4176351" y="114301"/>
            <a:chExt cx="7874977" cy="5444528"/>
          </a:xfrm>
        </p:grpSpPr>
        <p:sp>
          <p:nvSpPr>
            <p:cNvPr id="143" name="Rounded Rectangle 13">
              <a:extLst>
                <a:ext uri="{FF2B5EF4-FFF2-40B4-BE49-F238E27FC236}">
                  <a16:creationId xmlns:a16="http://schemas.microsoft.com/office/drawing/2014/main" id="{AA423E33-9C98-4428-AB9B-30076B237DD6}"/>
                </a:ext>
              </a:extLst>
            </p:cNvPr>
            <p:cNvSpPr/>
            <p:nvPr/>
          </p:nvSpPr>
          <p:spPr>
            <a:xfrm>
              <a:off x="4176351" y="114301"/>
              <a:ext cx="7874977" cy="5444528"/>
            </a:xfrm>
            <a:prstGeom prst="roundRect">
              <a:avLst/>
            </a:prstGeom>
            <a:solidFill>
              <a:srgbClr val="4472C4"/>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lumMod val="50000"/>
                  </a:prstClr>
                </a:solidFill>
                <a:effectLst/>
                <a:uLnTx/>
                <a:uFillTx/>
                <a:latin typeface="Calibri" panose="020F0502020204030204"/>
                <a:ea typeface="+mn-ea"/>
                <a:cs typeface="+mn-cs"/>
              </a:endParaRPr>
            </a:p>
          </p:txBody>
        </p:sp>
        <p:sp>
          <p:nvSpPr>
            <p:cNvPr id="144" name="TextBox 143">
              <a:extLst>
                <a:ext uri="{FF2B5EF4-FFF2-40B4-BE49-F238E27FC236}">
                  <a16:creationId xmlns:a16="http://schemas.microsoft.com/office/drawing/2014/main" id="{96602308-02BF-4FCE-AE0A-809152925179}"/>
                </a:ext>
              </a:extLst>
            </p:cNvPr>
            <p:cNvSpPr txBox="1"/>
            <p:nvPr/>
          </p:nvSpPr>
          <p:spPr>
            <a:xfrm>
              <a:off x="6097578" y="124068"/>
              <a:ext cx="4082761" cy="4323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Storage Blob(s)</a:t>
              </a:r>
            </a:p>
          </p:txBody>
        </p:sp>
      </p:grpSp>
      <p:sp>
        <p:nvSpPr>
          <p:cNvPr id="145" name="Rounded Rectangle 15">
            <a:extLst>
              <a:ext uri="{FF2B5EF4-FFF2-40B4-BE49-F238E27FC236}">
                <a16:creationId xmlns:a16="http://schemas.microsoft.com/office/drawing/2014/main" id="{13341241-AF6E-4B42-8D18-6060010BC8C3}"/>
              </a:ext>
            </a:extLst>
          </p:cNvPr>
          <p:cNvSpPr/>
          <p:nvPr/>
        </p:nvSpPr>
        <p:spPr>
          <a:xfrm>
            <a:off x="4303151" y="2024689"/>
            <a:ext cx="7544908" cy="4093586"/>
          </a:xfrm>
          <a:prstGeom prst="round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Rectangle 145">
            <a:extLst>
              <a:ext uri="{FF2B5EF4-FFF2-40B4-BE49-F238E27FC236}">
                <a16:creationId xmlns:a16="http://schemas.microsoft.com/office/drawing/2014/main" id="{9692A8C4-E829-47F8-9234-0B6117CD3073}"/>
              </a:ext>
            </a:extLst>
          </p:cNvPr>
          <p:cNvSpPr/>
          <p:nvPr/>
        </p:nvSpPr>
        <p:spPr>
          <a:xfrm>
            <a:off x="5408564" y="283054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D12</a:t>
            </a:r>
          </a:p>
        </p:txBody>
      </p:sp>
      <p:sp>
        <p:nvSpPr>
          <p:cNvPr id="147" name="Rectangle 146">
            <a:extLst>
              <a:ext uri="{FF2B5EF4-FFF2-40B4-BE49-F238E27FC236}">
                <a16:creationId xmlns:a16="http://schemas.microsoft.com/office/drawing/2014/main" id="{CAA8237F-5DB2-4FBA-A049-DC0E5D49A41C}"/>
              </a:ext>
            </a:extLst>
          </p:cNvPr>
          <p:cNvSpPr/>
          <p:nvPr/>
        </p:nvSpPr>
        <p:spPr>
          <a:xfrm>
            <a:off x="4734501" y="283055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D11</a:t>
            </a:r>
          </a:p>
        </p:txBody>
      </p:sp>
      <p:sp>
        <p:nvSpPr>
          <p:cNvPr id="148" name="Rectangle 147">
            <a:extLst>
              <a:ext uri="{FF2B5EF4-FFF2-40B4-BE49-F238E27FC236}">
                <a16:creationId xmlns:a16="http://schemas.microsoft.com/office/drawing/2014/main" id="{102C1920-37ED-4B93-A76F-30324DE22B41}"/>
              </a:ext>
            </a:extLst>
          </p:cNvPr>
          <p:cNvSpPr/>
          <p:nvPr/>
        </p:nvSpPr>
        <p:spPr>
          <a:xfrm>
            <a:off x="6080883" y="283053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D13</a:t>
            </a:r>
          </a:p>
        </p:txBody>
      </p:sp>
      <p:sp>
        <p:nvSpPr>
          <p:cNvPr id="149" name="Rectangle 148">
            <a:extLst>
              <a:ext uri="{FF2B5EF4-FFF2-40B4-BE49-F238E27FC236}">
                <a16:creationId xmlns:a16="http://schemas.microsoft.com/office/drawing/2014/main" id="{8FDE7C2C-E894-486A-88B1-FBF6491D1CC5}"/>
              </a:ext>
            </a:extLst>
          </p:cNvPr>
          <p:cNvSpPr/>
          <p:nvPr/>
        </p:nvSpPr>
        <p:spPr>
          <a:xfrm>
            <a:off x="6753202" y="283054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D14</a:t>
            </a:r>
          </a:p>
        </p:txBody>
      </p:sp>
      <p:sp>
        <p:nvSpPr>
          <p:cNvPr id="150" name="Rectangle 149">
            <a:extLst>
              <a:ext uri="{FF2B5EF4-FFF2-40B4-BE49-F238E27FC236}">
                <a16:creationId xmlns:a16="http://schemas.microsoft.com/office/drawing/2014/main" id="{F3DAE1C3-F66E-4FE3-A30B-87F1A22DE6AE}"/>
              </a:ext>
            </a:extLst>
          </p:cNvPr>
          <p:cNvSpPr/>
          <p:nvPr/>
        </p:nvSpPr>
        <p:spPr>
          <a:xfrm>
            <a:off x="7425520"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D15</a:t>
            </a:r>
          </a:p>
        </p:txBody>
      </p:sp>
      <p:sp>
        <p:nvSpPr>
          <p:cNvPr id="151" name="Rectangle 150">
            <a:extLst>
              <a:ext uri="{FF2B5EF4-FFF2-40B4-BE49-F238E27FC236}">
                <a16:creationId xmlns:a16="http://schemas.microsoft.com/office/drawing/2014/main" id="{93A1C0B9-5EBF-4C08-BB38-D25E4270A55E}"/>
              </a:ext>
            </a:extLst>
          </p:cNvPr>
          <p:cNvSpPr/>
          <p:nvPr/>
        </p:nvSpPr>
        <p:spPr>
          <a:xfrm>
            <a:off x="8097839"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D16</a:t>
            </a:r>
          </a:p>
        </p:txBody>
      </p:sp>
      <p:sp>
        <p:nvSpPr>
          <p:cNvPr id="152" name="Rectangle 151">
            <a:extLst>
              <a:ext uri="{FF2B5EF4-FFF2-40B4-BE49-F238E27FC236}">
                <a16:creationId xmlns:a16="http://schemas.microsoft.com/office/drawing/2014/main" id="{AB9F67FF-0206-448C-996E-14A63C11F50B}"/>
              </a:ext>
            </a:extLst>
          </p:cNvPr>
          <p:cNvSpPr/>
          <p:nvPr/>
        </p:nvSpPr>
        <p:spPr>
          <a:xfrm>
            <a:off x="9442476" y="28305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D18</a:t>
            </a:r>
          </a:p>
        </p:txBody>
      </p:sp>
      <p:sp>
        <p:nvSpPr>
          <p:cNvPr id="153" name="Rectangle 152">
            <a:extLst>
              <a:ext uri="{FF2B5EF4-FFF2-40B4-BE49-F238E27FC236}">
                <a16:creationId xmlns:a16="http://schemas.microsoft.com/office/drawing/2014/main" id="{8A246AFC-A510-419D-9C8C-A10F18DBA435}"/>
              </a:ext>
            </a:extLst>
          </p:cNvPr>
          <p:cNvSpPr/>
          <p:nvPr/>
        </p:nvSpPr>
        <p:spPr>
          <a:xfrm>
            <a:off x="8770157" y="283052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D17</a:t>
            </a:r>
          </a:p>
        </p:txBody>
      </p:sp>
      <p:sp>
        <p:nvSpPr>
          <p:cNvPr id="154" name="Rectangle 153">
            <a:extLst>
              <a:ext uri="{FF2B5EF4-FFF2-40B4-BE49-F238E27FC236}">
                <a16:creationId xmlns:a16="http://schemas.microsoft.com/office/drawing/2014/main" id="{D1434FFD-BA81-4CFE-A84A-978A56D59F57}"/>
              </a:ext>
            </a:extLst>
          </p:cNvPr>
          <p:cNvSpPr/>
          <p:nvPr/>
        </p:nvSpPr>
        <p:spPr>
          <a:xfrm>
            <a:off x="10157196" y="28305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D19</a:t>
            </a:r>
          </a:p>
        </p:txBody>
      </p:sp>
      <p:sp>
        <p:nvSpPr>
          <p:cNvPr id="155" name="Rectangle 154">
            <a:extLst>
              <a:ext uri="{FF2B5EF4-FFF2-40B4-BE49-F238E27FC236}">
                <a16:creationId xmlns:a16="http://schemas.microsoft.com/office/drawing/2014/main" id="{38F384BE-20F1-4E34-857E-2CC7CE60906E}"/>
              </a:ext>
            </a:extLst>
          </p:cNvPr>
          <p:cNvSpPr/>
          <p:nvPr/>
        </p:nvSpPr>
        <p:spPr>
          <a:xfrm>
            <a:off x="10861815" y="283052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D20</a:t>
            </a:r>
          </a:p>
        </p:txBody>
      </p:sp>
      <p:sp>
        <p:nvSpPr>
          <p:cNvPr id="156" name="Rectangle 155">
            <a:extLst>
              <a:ext uri="{FF2B5EF4-FFF2-40B4-BE49-F238E27FC236}">
                <a16:creationId xmlns:a16="http://schemas.microsoft.com/office/drawing/2014/main" id="{9784E6A6-AF3D-4E5F-B5E6-BAD4A54449C4}"/>
              </a:ext>
            </a:extLst>
          </p:cNvPr>
          <p:cNvSpPr/>
          <p:nvPr/>
        </p:nvSpPr>
        <p:spPr>
          <a:xfrm>
            <a:off x="5408564" y="350286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D22</a:t>
            </a:r>
          </a:p>
        </p:txBody>
      </p:sp>
      <p:sp>
        <p:nvSpPr>
          <p:cNvPr id="157" name="Rectangle 156">
            <a:extLst>
              <a:ext uri="{FF2B5EF4-FFF2-40B4-BE49-F238E27FC236}">
                <a16:creationId xmlns:a16="http://schemas.microsoft.com/office/drawing/2014/main" id="{5170A94C-73E9-4025-959D-A9C95DA2EABC}"/>
              </a:ext>
            </a:extLst>
          </p:cNvPr>
          <p:cNvSpPr/>
          <p:nvPr/>
        </p:nvSpPr>
        <p:spPr>
          <a:xfrm>
            <a:off x="4734501" y="350286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D21</a:t>
            </a:r>
          </a:p>
        </p:txBody>
      </p:sp>
      <p:sp>
        <p:nvSpPr>
          <p:cNvPr id="158" name="Rectangle 157">
            <a:extLst>
              <a:ext uri="{FF2B5EF4-FFF2-40B4-BE49-F238E27FC236}">
                <a16:creationId xmlns:a16="http://schemas.microsoft.com/office/drawing/2014/main" id="{0EBB2C21-6F0C-4A8C-93FD-3A9756CC257B}"/>
              </a:ext>
            </a:extLst>
          </p:cNvPr>
          <p:cNvSpPr/>
          <p:nvPr/>
        </p:nvSpPr>
        <p:spPr>
          <a:xfrm>
            <a:off x="6080883" y="350285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D23</a:t>
            </a:r>
          </a:p>
        </p:txBody>
      </p:sp>
      <p:sp>
        <p:nvSpPr>
          <p:cNvPr id="159" name="Rectangle 158">
            <a:extLst>
              <a:ext uri="{FF2B5EF4-FFF2-40B4-BE49-F238E27FC236}">
                <a16:creationId xmlns:a16="http://schemas.microsoft.com/office/drawing/2014/main" id="{CE37C88E-488D-40C3-9ECF-9FE016030A22}"/>
              </a:ext>
            </a:extLst>
          </p:cNvPr>
          <p:cNvSpPr/>
          <p:nvPr/>
        </p:nvSpPr>
        <p:spPr>
          <a:xfrm>
            <a:off x="6753202" y="35028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D24</a:t>
            </a:r>
          </a:p>
        </p:txBody>
      </p:sp>
      <p:sp>
        <p:nvSpPr>
          <p:cNvPr id="160" name="Rectangle 159">
            <a:extLst>
              <a:ext uri="{FF2B5EF4-FFF2-40B4-BE49-F238E27FC236}">
                <a16:creationId xmlns:a16="http://schemas.microsoft.com/office/drawing/2014/main" id="{E24E9C47-4AE7-41E3-A36A-2970A6BCEF02}"/>
              </a:ext>
            </a:extLst>
          </p:cNvPr>
          <p:cNvSpPr/>
          <p:nvPr/>
        </p:nvSpPr>
        <p:spPr>
          <a:xfrm>
            <a:off x="7425520"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D25</a:t>
            </a:r>
          </a:p>
        </p:txBody>
      </p:sp>
      <p:sp>
        <p:nvSpPr>
          <p:cNvPr id="161" name="Rectangle 160">
            <a:extLst>
              <a:ext uri="{FF2B5EF4-FFF2-40B4-BE49-F238E27FC236}">
                <a16:creationId xmlns:a16="http://schemas.microsoft.com/office/drawing/2014/main" id="{F33DE9A1-367B-472C-8CA6-3471FB7C318A}"/>
              </a:ext>
            </a:extLst>
          </p:cNvPr>
          <p:cNvSpPr/>
          <p:nvPr/>
        </p:nvSpPr>
        <p:spPr>
          <a:xfrm>
            <a:off x="8097839"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D26</a:t>
            </a:r>
          </a:p>
        </p:txBody>
      </p:sp>
      <p:sp>
        <p:nvSpPr>
          <p:cNvPr id="162" name="Rectangle 161">
            <a:extLst>
              <a:ext uri="{FF2B5EF4-FFF2-40B4-BE49-F238E27FC236}">
                <a16:creationId xmlns:a16="http://schemas.microsoft.com/office/drawing/2014/main" id="{5B4719B9-ABC4-4DAD-8F84-616E74D7A78B}"/>
              </a:ext>
            </a:extLst>
          </p:cNvPr>
          <p:cNvSpPr/>
          <p:nvPr/>
        </p:nvSpPr>
        <p:spPr>
          <a:xfrm>
            <a:off x="9442476" y="350284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D28</a:t>
            </a:r>
          </a:p>
        </p:txBody>
      </p:sp>
      <p:sp>
        <p:nvSpPr>
          <p:cNvPr id="163" name="Rectangle 162">
            <a:extLst>
              <a:ext uri="{FF2B5EF4-FFF2-40B4-BE49-F238E27FC236}">
                <a16:creationId xmlns:a16="http://schemas.microsoft.com/office/drawing/2014/main" id="{E75BFED9-33D3-470B-A707-B77DE9324F1F}"/>
              </a:ext>
            </a:extLst>
          </p:cNvPr>
          <p:cNvSpPr/>
          <p:nvPr/>
        </p:nvSpPr>
        <p:spPr>
          <a:xfrm>
            <a:off x="8770157" y="350284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D27</a:t>
            </a:r>
          </a:p>
        </p:txBody>
      </p:sp>
      <p:sp>
        <p:nvSpPr>
          <p:cNvPr id="164" name="Rectangle 163">
            <a:extLst>
              <a:ext uri="{FF2B5EF4-FFF2-40B4-BE49-F238E27FC236}">
                <a16:creationId xmlns:a16="http://schemas.microsoft.com/office/drawing/2014/main" id="{0C0460EB-FB69-4E69-88E1-22A33F0E3D7E}"/>
              </a:ext>
            </a:extLst>
          </p:cNvPr>
          <p:cNvSpPr/>
          <p:nvPr/>
        </p:nvSpPr>
        <p:spPr>
          <a:xfrm>
            <a:off x="10157196" y="350283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D29</a:t>
            </a:r>
          </a:p>
        </p:txBody>
      </p:sp>
      <p:sp>
        <p:nvSpPr>
          <p:cNvPr id="165" name="Rectangle 164">
            <a:extLst>
              <a:ext uri="{FF2B5EF4-FFF2-40B4-BE49-F238E27FC236}">
                <a16:creationId xmlns:a16="http://schemas.microsoft.com/office/drawing/2014/main" id="{8814067C-BBAF-4FDB-97A1-161CFD1EEA30}"/>
              </a:ext>
            </a:extLst>
          </p:cNvPr>
          <p:cNvSpPr/>
          <p:nvPr/>
        </p:nvSpPr>
        <p:spPr>
          <a:xfrm>
            <a:off x="10861815" y="350284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D30</a:t>
            </a:r>
          </a:p>
        </p:txBody>
      </p:sp>
      <p:sp>
        <p:nvSpPr>
          <p:cNvPr id="166" name="Rectangle 165">
            <a:extLst>
              <a:ext uri="{FF2B5EF4-FFF2-40B4-BE49-F238E27FC236}">
                <a16:creationId xmlns:a16="http://schemas.microsoft.com/office/drawing/2014/main" id="{5BEE42C6-DD70-4140-ADBA-5C16860CA250}"/>
              </a:ext>
            </a:extLst>
          </p:cNvPr>
          <p:cNvSpPr/>
          <p:nvPr/>
        </p:nvSpPr>
        <p:spPr>
          <a:xfrm>
            <a:off x="5408564" y="417518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D32</a:t>
            </a:r>
          </a:p>
        </p:txBody>
      </p:sp>
      <p:sp>
        <p:nvSpPr>
          <p:cNvPr id="167" name="Rectangle 166">
            <a:extLst>
              <a:ext uri="{FF2B5EF4-FFF2-40B4-BE49-F238E27FC236}">
                <a16:creationId xmlns:a16="http://schemas.microsoft.com/office/drawing/2014/main" id="{9CA769E1-52F5-4FC9-BE5E-83FA1D50315B}"/>
              </a:ext>
            </a:extLst>
          </p:cNvPr>
          <p:cNvSpPr/>
          <p:nvPr/>
        </p:nvSpPr>
        <p:spPr>
          <a:xfrm>
            <a:off x="4734501" y="417518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D31</a:t>
            </a:r>
          </a:p>
        </p:txBody>
      </p:sp>
      <p:sp>
        <p:nvSpPr>
          <p:cNvPr id="168" name="Rectangle 167">
            <a:extLst>
              <a:ext uri="{FF2B5EF4-FFF2-40B4-BE49-F238E27FC236}">
                <a16:creationId xmlns:a16="http://schemas.microsoft.com/office/drawing/2014/main" id="{7719DEA5-0C66-4388-B693-5CCDEB0DB19D}"/>
              </a:ext>
            </a:extLst>
          </p:cNvPr>
          <p:cNvSpPr/>
          <p:nvPr/>
        </p:nvSpPr>
        <p:spPr>
          <a:xfrm>
            <a:off x="6080883" y="417517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D33</a:t>
            </a:r>
          </a:p>
        </p:txBody>
      </p:sp>
      <p:sp>
        <p:nvSpPr>
          <p:cNvPr id="169" name="Rectangle 168">
            <a:extLst>
              <a:ext uri="{FF2B5EF4-FFF2-40B4-BE49-F238E27FC236}">
                <a16:creationId xmlns:a16="http://schemas.microsoft.com/office/drawing/2014/main" id="{9217B9C9-DAFD-4034-B2CF-4C250AC5502F}"/>
              </a:ext>
            </a:extLst>
          </p:cNvPr>
          <p:cNvSpPr/>
          <p:nvPr/>
        </p:nvSpPr>
        <p:spPr>
          <a:xfrm>
            <a:off x="6753202" y="417517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D34</a:t>
            </a:r>
          </a:p>
        </p:txBody>
      </p:sp>
      <p:sp>
        <p:nvSpPr>
          <p:cNvPr id="170" name="Rectangle 169">
            <a:extLst>
              <a:ext uri="{FF2B5EF4-FFF2-40B4-BE49-F238E27FC236}">
                <a16:creationId xmlns:a16="http://schemas.microsoft.com/office/drawing/2014/main" id="{9ED8D10D-BD24-45D3-8F73-DBDF0FBF8A6D}"/>
              </a:ext>
            </a:extLst>
          </p:cNvPr>
          <p:cNvSpPr/>
          <p:nvPr/>
        </p:nvSpPr>
        <p:spPr>
          <a:xfrm>
            <a:off x="7425520"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D35</a:t>
            </a:r>
          </a:p>
        </p:txBody>
      </p:sp>
      <p:sp>
        <p:nvSpPr>
          <p:cNvPr id="171" name="Rectangle 170">
            <a:extLst>
              <a:ext uri="{FF2B5EF4-FFF2-40B4-BE49-F238E27FC236}">
                <a16:creationId xmlns:a16="http://schemas.microsoft.com/office/drawing/2014/main" id="{90005260-D863-46D7-81DD-198C738C197D}"/>
              </a:ext>
            </a:extLst>
          </p:cNvPr>
          <p:cNvSpPr/>
          <p:nvPr/>
        </p:nvSpPr>
        <p:spPr>
          <a:xfrm>
            <a:off x="8097839"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D36</a:t>
            </a:r>
          </a:p>
        </p:txBody>
      </p:sp>
      <p:sp>
        <p:nvSpPr>
          <p:cNvPr id="172" name="Rectangle 171">
            <a:extLst>
              <a:ext uri="{FF2B5EF4-FFF2-40B4-BE49-F238E27FC236}">
                <a16:creationId xmlns:a16="http://schemas.microsoft.com/office/drawing/2014/main" id="{3A6AE1CE-D54E-43F7-AA98-84E7DB4EE1FD}"/>
              </a:ext>
            </a:extLst>
          </p:cNvPr>
          <p:cNvSpPr/>
          <p:nvPr/>
        </p:nvSpPr>
        <p:spPr>
          <a:xfrm>
            <a:off x="9442476" y="417516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D38</a:t>
            </a:r>
          </a:p>
        </p:txBody>
      </p:sp>
      <p:sp>
        <p:nvSpPr>
          <p:cNvPr id="173" name="Rectangle 172">
            <a:extLst>
              <a:ext uri="{FF2B5EF4-FFF2-40B4-BE49-F238E27FC236}">
                <a16:creationId xmlns:a16="http://schemas.microsoft.com/office/drawing/2014/main" id="{8C50463E-D00B-4FBA-970F-B81EEEBCDE51}"/>
              </a:ext>
            </a:extLst>
          </p:cNvPr>
          <p:cNvSpPr/>
          <p:nvPr/>
        </p:nvSpPr>
        <p:spPr>
          <a:xfrm>
            <a:off x="8770157" y="417516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D37</a:t>
            </a:r>
          </a:p>
        </p:txBody>
      </p:sp>
      <p:sp>
        <p:nvSpPr>
          <p:cNvPr id="174" name="Rectangle 173">
            <a:extLst>
              <a:ext uri="{FF2B5EF4-FFF2-40B4-BE49-F238E27FC236}">
                <a16:creationId xmlns:a16="http://schemas.microsoft.com/office/drawing/2014/main" id="{F58F4E69-218F-41DC-9500-74A2940FE144}"/>
              </a:ext>
            </a:extLst>
          </p:cNvPr>
          <p:cNvSpPr/>
          <p:nvPr/>
        </p:nvSpPr>
        <p:spPr>
          <a:xfrm>
            <a:off x="10157196" y="417515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D39</a:t>
            </a:r>
          </a:p>
        </p:txBody>
      </p:sp>
      <p:sp>
        <p:nvSpPr>
          <p:cNvPr id="175" name="Rectangle 174">
            <a:extLst>
              <a:ext uri="{FF2B5EF4-FFF2-40B4-BE49-F238E27FC236}">
                <a16:creationId xmlns:a16="http://schemas.microsoft.com/office/drawing/2014/main" id="{6E0B11EA-F354-4EF5-A1A3-3430D4C16708}"/>
              </a:ext>
            </a:extLst>
          </p:cNvPr>
          <p:cNvSpPr/>
          <p:nvPr/>
        </p:nvSpPr>
        <p:spPr>
          <a:xfrm>
            <a:off x="10861815" y="417516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D40</a:t>
            </a:r>
          </a:p>
        </p:txBody>
      </p:sp>
      <p:sp>
        <p:nvSpPr>
          <p:cNvPr id="176" name="Rectangle 175">
            <a:extLst>
              <a:ext uri="{FF2B5EF4-FFF2-40B4-BE49-F238E27FC236}">
                <a16:creationId xmlns:a16="http://schemas.microsoft.com/office/drawing/2014/main" id="{4F634E98-8B74-4D1A-B53B-FFCA72BB97F0}"/>
              </a:ext>
            </a:extLst>
          </p:cNvPr>
          <p:cNvSpPr/>
          <p:nvPr/>
        </p:nvSpPr>
        <p:spPr>
          <a:xfrm>
            <a:off x="5408564" y="4847499"/>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D42</a:t>
            </a:r>
          </a:p>
        </p:txBody>
      </p:sp>
      <p:sp>
        <p:nvSpPr>
          <p:cNvPr id="177" name="Rectangle 176">
            <a:extLst>
              <a:ext uri="{FF2B5EF4-FFF2-40B4-BE49-F238E27FC236}">
                <a16:creationId xmlns:a16="http://schemas.microsoft.com/office/drawing/2014/main" id="{D5BA3541-0D23-42D8-B128-54DBB6E50564}"/>
              </a:ext>
            </a:extLst>
          </p:cNvPr>
          <p:cNvSpPr/>
          <p:nvPr/>
        </p:nvSpPr>
        <p:spPr>
          <a:xfrm>
            <a:off x="4734501" y="484750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D41</a:t>
            </a:r>
          </a:p>
        </p:txBody>
      </p:sp>
      <p:sp>
        <p:nvSpPr>
          <p:cNvPr id="178" name="Rectangle 177">
            <a:extLst>
              <a:ext uri="{FF2B5EF4-FFF2-40B4-BE49-F238E27FC236}">
                <a16:creationId xmlns:a16="http://schemas.microsoft.com/office/drawing/2014/main" id="{E97CF18A-82CC-4E88-B0A3-BFF0D1A69CD1}"/>
              </a:ext>
            </a:extLst>
          </p:cNvPr>
          <p:cNvSpPr/>
          <p:nvPr/>
        </p:nvSpPr>
        <p:spPr>
          <a:xfrm>
            <a:off x="6080883" y="484749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D43</a:t>
            </a:r>
          </a:p>
        </p:txBody>
      </p:sp>
      <p:sp>
        <p:nvSpPr>
          <p:cNvPr id="179" name="Rectangle 178">
            <a:extLst>
              <a:ext uri="{FF2B5EF4-FFF2-40B4-BE49-F238E27FC236}">
                <a16:creationId xmlns:a16="http://schemas.microsoft.com/office/drawing/2014/main" id="{11247D69-001C-4B30-833D-41D3D8510252}"/>
              </a:ext>
            </a:extLst>
          </p:cNvPr>
          <p:cNvSpPr/>
          <p:nvPr/>
        </p:nvSpPr>
        <p:spPr>
          <a:xfrm>
            <a:off x="6753202" y="484749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D44</a:t>
            </a:r>
          </a:p>
        </p:txBody>
      </p:sp>
      <p:sp>
        <p:nvSpPr>
          <p:cNvPr id="180" name="Rectangle 179">
            <a:extLst>
              <a:ext uri="{FF2B5EF4-FFF2-40B4-BE49-F238E27FC236}">
                <a16:creationId xmlns:a16="http://schemas.microsoft.com/office/drawing/2014/main" id="{7F50D70F-C3D8-4651-8379-C951F8A65185}"/>
              </a:ext>
            </a:extLst>
          </p:cNvPr>
          <p:cNvSpPr/>
          <p:nvPr/>
        </p:nvSpPr>
        <p:spPr>
          <a:xfrm>
            <a:off x="7425520"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D45</a:t>
            </a:r>
          </a:p>
        </p:txBody>
      </p:sp>
      <p:sp>
        <p:nvSpPr>
          <p:cNvPr id="181" name="Rectangle 180">
            <a:extLst>
              <a:ext uri="{FF2B5EF4-FFF2-40B4-BE49-F238E27FC236}">
                <a16:creationId xmlns:a16="http://schemas.microsoft.com/office/drawing/2014/main" id="{CB0E758F-8E97-40C8-8A3F-32D9395DE82F}"/>
              </a:ext>
            </a:extLst>
          </p:cNvPr>
          <p:cNvSpPr/>
          <p:nvPr/>
        </p:nvSpPr>
        <p:spPr>
          <a:xfrm>
            <a:off x="8097839"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D46</a:t>
            </a:r>
          </a:p>
        </p:txBody>
      </p:sp>
      <p:sp>
        <p:nvSpPr>
          <p:cNvPr id="182" name="Rectangle 181">
            <a:extLst>
              <a:ext uri="{FF2B5EF4-FFF2-40B4-BE49-F238E27FC236}">
                <a16:creationId xmlns:a16="http://schemas.microsoft.com/office/drawing/2014/main" id="{A5071F78-2764-42F8-81D6-5F08071AFE71}"/>
              </a:ext>
            </a:extLst>
          </p:cNvPr>
          <p:cNvSpPr/>
          <p:nvPr/>
        </p:nvSpPr>
        <p:spPr>
          <a:xfrm>
            <a:off x="9442476" y="4847478"/>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D48</a:t>
            </a:r>
          </a:p>
        </p:txBody>
      </p:sp>
      <p:sp>
        <p:nvSpPr>
          <p:cNvPr id="183" name="Rectangle 182">
            <a:extLst>
              <a:ext uri="{FF2B5EF4-FFF2-40B4-BE49-F238E27FC236}">
                <a16:creationId xmlns:a16="http://schemas.microsoft.com/office/drawing/2014/main" id="{495100E9-FAD3-46C9-8172-B2929DA052FC}"/>
              </a:ext>
            </a:extLst>
          </p:cNvPr>
          <p:cNvSpPr/>
          <p:nvPr/>
        </p:nvSpPr>
        <p:spPr>
          <a:xfrm>
            <a:off x="8770157" y="484748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D47</a:t>
            </a:r>
          </a:p>
        </p:txBody>
      </p:sp>
      <p:sp>
        <p:nvSpPr>
          <p:cNvPr id="184" name="Rectangle 183">
            <a:extLst>
              <a:ext uri="{FF2B5EF4-FFF2-40B4-BE49-F238E27FC236}">
                <a16:creationId xmlns:a16="http://schemas.microsoft.com/office/drawing/2014/main" id="{81E841C8-7DAC-4F27-97F9-8F8B154D8E62}"/>
              </a:ext>
            </a:extLst>
          </p:cNvPr>
          <p:cNvSpPr/>
          <p:nvPr/>
        </p:nvSpPr>
        <p:spPr>
          <a:xfrm>
            <a:off x="10157196" y="484747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D49</a:t>
            </a:r>
          </a:p>
        </p:txBody>
      </p:sp>
      <p:sp>
        <p:nvSpPr>
          <p:cNvPr id="185" name="Rectangle 184">
            <a:extLst>
              <a:ext uri="{FF2B5EF4-FFF2-40B4-BE49-F238E27FC236}">
                <a16:creationId xmlns:a16="http://schemas.microsoft.com/office/drawing/2014/main" id="{B4E580EB-CF80-463C-8525-EF998523E012}"/>
              </a:ext>
            </a:extLst>
          </p:cNvPr>
          <p:cNvSpPr/>
          <p:nvPr/>
        </p:nvSpPr>
        <p:spPr>
          <a:xfrm>
            <a:off x="10861815" y="484747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D50</a:t>
            </a:r>
          </a:p>
        </p:txBody>
      </p:sp>
      <p:sp>
        <p:nvSpPr>
          <p:cNvPr id="186" name="Rectangle 185">
            <a:extLst>
              <a:ext uri="{FF2B5EF4-FFF2-40B4-BE49-F238E27FC236}">
                <a16:creationId xmlns:a16="http://schemas.microsoft.com/office/drawing/2014/main" id="{CE613150-A906-4B1A-AFC7-6C4F3D291355}"/>
              </a:ext>
            </a:extLst>
          </p:cNvPr>
          <p:cNvSpPr/>
          <p:nvPr/>
        </p:nvSpPr>
        <p:spPr>
          <a:xfrm>
            <a:off x="5408564" y="551981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D52</a:t>
            </a:r>
          </a:p>
        </p:txBody>
      </p:sp>
      <p:sp>
        <p:nvSpPr>
          <p:cNvPr id="187" name="Rectangle 186">
            <a:extLst>
              <a:ext uri="{FF2B5EF4-FFF2-40B4-BE49-F238E27FC236}">
                <a16:creationId xmlns:a16="http://schemas.microsoft.com/office/drawing/2014/main" id="{E7B9AE28-8DA3-4850-A0E4-AADB2E3970E6}"/>
              </a:ext>
            </a:extLst>
          </p:cNvPr>
          <p:cNvSpPr/>
          <p:nvPr/>
        </p:nvSpPr>
        <p:spPr>
          <a:xfrm>
            <a:off x="4734501" y="551982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D51</a:t>
            </a:r>
          </a:p>
        </p:txBody>
      </p:sp>
      <p:sp>
        <p:nvSpPr>
          <p:cNvPr id="188" name="Rectangle 187">
            <a:extLst>
              <a:ext uri="{FF2B5EF4-FFF2-40B4-BE49-F238E27FC236}">
                <a16:creationId xmlns:a16="http://schemas.microsoft.com/office/drawing/2014/main" id="{376B1160-A614-4519-A1C5-A6EDD1C877F4}"/>
              </a:ext>
            </a:extLst>
          </p:cNvPr>
          <p:cNvSpPr/>
          <p:nvPr/>
        </p:nvSpPr>
        <p:spPr>
          <a:xfrm>
            <a:off x="6080883" y="551981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D53</a:t>
            </a:r>
          </a:p>
        </p:txBody>
      </p:sp>
      <p:sp>
        <p:nvSpPr>
          <p:cNvPr id="189" name="Rectangle 188">
            <a:extLst>
              <a:ext uri="{FF2B5EF4-FFF2-40B4-BE49-F238E27FC236}">
                <a16:creationId xmlns:a16="http://schemas.microsoft.com/office/drawing/2014/main" id="{671A2990-3973-4EEF-84D4-78AF3A85DAA5}"/>
              </a:ext>
            </a:extLst>
          </p:cNvPr>
          <p:cNvSpPr/>
          <p:nvPr/>
        </p:nvSpPr>
        <p:spPr>
          <a:xfrm>
            <a:off x="6753202" y="5519815"/>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D54</a:t>
            </a:r>
          </a:p>
        </p:txBody>
      </p:sp>
      <p:sp>
        <p:nvSpPr>
          <p:cNvPr id="190" name="Rectangle 189">
            <a:extLst>
              <a:ext uri="{FF2B5EF4-FFF2-40B4-BE49-F238E27FC236}">
                <a16:creationId xmlns:a16="http://schemas.microsoft.com/office/drawing/2014/main" id="{C7E51EA4-D13E-4B91-A2F9-725032949939}"/>
              </a:ext>
            </a:extLst>
          </p:cNvPr>
          <p:cNvSpPr/>
          <p:nvPr/>
        </p:nvSpPr>
        <p:spPr>
          <a:xfrm>
            <a:off x="7425520"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D55</a:t>
            </a:r>
          </a:p>
        </p:txBody>
      </p:sp>
      <p:sp>
        <p:nvSpPr>
          <p:cNvPr id="191" name="Rectangle 190">
            <a:extLst>
              <a:ext uri="{FF2B5EF4-FFF2-40B4-BE49-F238E27FC236}">
                <a16:creationId xmlns:a16="http://schemas.microsoft.com/office/drawing/2014/main" id="{90AB167B-0BEC-4E4E-A220-31F1F5C64240}"/>
              </a:ext>
            </a:extLst>
          </p:cNvPr>
          <p:cNvSpPr/>
          <p:nvPr/>
        </p:nvSpPr>
        <p:spPr>
          <a:xfrm>
            <a:off x="8097839"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D56</a:t>
            </a:r>
          </a:p>
        </p:txBody>
      </p:sp>
      <p:sp>
        <p:nvSpPr>
          <p:cNvPr id="192" name="Rectangle 191">
            <a:extLst>
              <a:ext uri="{FF2B5EF4-FFF2-40B4-BE49-F238E27FC236}">
                <a16:creationId xmlns:a16="http://schemas.microsoft.com/office/drawing/2014/main" id="{401CD06E-29DD-42B2-8133-49BCD4779B38}"/>
              </a:ext>
            </a:extLst>
          </p:cNvPr>
          <p:cNvSpPr/>
          <p:nvPr/>
        </p:nvSpPr>
        <p:spPr>
          <a:xfrm>
            <a:off x="9442476" y="55197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D58</a:t>
            </a:r>
          </a:p>
        </p:txBody>
      </p:sp>
      <p:sp>
        <p:nvSpPr>
          <p:cNvPr id="193" name="Rectangle 192">
            <a:extLst>
              <a:ext uri="{FF2B5EF4-FFF2-40B4-BE49-F238E27FC236}">
                <a16:creationId xmlns:a16="http://schemas.microsoft.com/office/drawing/2014/main" id="{C249E820-A307-4032-9A10-CC13448E9FFF}"/>
              </a:ext>
            </a:extLst>
          </p:cNvPr>
          <p:cNvSpPr/>
          <p:nvPr/>
        </p:nvSpPr>
        <p:spPr>
          <a:xfrm>
            <a:off x="8770157" y="55198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D57</a:t>
            </a:r>
          </a:p>
        </p:txBody>
      </p:sp>
      <p:sp>
        <p:nvSpPr>
          <p:cNvPr id="194" name="Rectangle 193">
            <a:extLst>
              <a:ext uri="{FF2B5EF4-FFF2-40B4-BE49-F238E27FC236}">
                <a16:creationId xmlns:a16="http://schemas.microsoft.com/office/drawing/2014/main" id="{32BE302B-B745-4D66-86CE-A9D33E2D2E16}"/>
              </a:ext>
            </a:extLst>
          </p:cNvPr>
          <p:cNvSpPr/>
          <p:nvPr/>
        </p:nvSpPr>
        <p:spPr>
          <a:xfrm>
            <a:off x="10157196" y="551979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D59</a:t>
            </a:r>
          </a:p>
        </p:txBody>
      </p:sp>
      <p:sp>
        <p:nvSpPr>
          <p:cNvPr id="195" name="Rectangle 194">
            <a:extLst>
              <a:ext uri="{FF2B5EF4-FFF2-40B4-BE49-F238E27FC236}">
                <a16:creationId xmlns:a16="http://schemas.microsoft.com/office/drawing/2014/main" id="{2165B9EC-CB9B-4171-97A9-9B89155E6660}"/>
              </a:ext>
            </a:extLst>
          </p:cNvPr>
          <p:cNvSpPr/>
          <p:nvPr/>
        </p:nvSpPr>
        <p:spPr>
          <a:xfrm>
            <a:off x="10861815" y="5519796"/>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D60</a:t>
            </a:r>
          </a:p>
        </p:txBody>
      </p:sp>
      <p:sp>
        <p:nvSpPr>
          <p:cNvPr id="197" name="Rectangle 196">
            <a:extLst>
              <a:ext uri="{FF2B5EF4-FFF2-40B4-BE49-F238E27FC236}">
                <a16:creationId xmlns:a16="http://schemas.microsoft.com/office/drawing/2014/main" id="{A385126B-E85A-47C0-81F9-57025DE9D683}"/>
              </a:ext>
            </a:extLst>
          </p:cNvPr>
          <p:cNvSpPr/>
          <p:nvPr/>
        </p:nvSpPr>
        <p:spPr>
          <a:xfrm>
            <a:off x="5408564" y="215822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D2</a:t>
            </a:r>
          </a:p>
        </p:txBody>
      </p:sp>
      <p:sp>
        <p:nvSpPr>
          <p:cNvPr id="198" name="Rectangle 197">
            <a:extLst>
              <a:ext uri="{FF2B5EF4-FFF2-40B4-BE49-F238E27FC236}">
                <a16:creationId xmlns:a16="http://schemas.microsoft.com/office/drawing/2014/main" id="{48B14AEB-4C57-4CBB-B565-1097D04781F3}"/>
              </a:ext>
            </a:extLst>
          </p:cNvPr>
          <p:cNvSpPr/>
          <p:nvPr/>
        </p:nvSpPr>
        <p:spPr>
          <a:xfrm>
            <a:off x="4734501" y="2158230"/>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a:t>
            </a:r>
          </a:p>
        </p:txBody>
      </p:sp>
      <p:sp>
        <p:nvSpPr>
          <p:cNvPr id="199" name="Rectangle 198">
            <a:extLst>
              <a:ext uri="{FF2B5EF4-FFF2-40B4-BE49-F238E27FC236}">
                <a16:creationId xmlns:a16="http://schemas.microsoft.com/office/drawing/2014/main" id="{D8F40A1D-CE7E-40B8-B569-67DEA2A33D0A}"/>
              </a:ext>
            </a:extLst>
          </p:cNvPr>
          <p:cNvSpPr/>
          <p:nvPr/>
        </p:nvSpPr>
        <p:spPr>
          <a:xfrm>
            <a:off x="6080883" y="215821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D3</a:t>
            </a:r>
          </a:p>
        </p:txBody>
      </p:sp>
      <p:sp>
        <p:nvSpPr>
          <p:cNvPr id="200" name="Rectangle 199">
            <a:extLst>
              <a:ext uri="{FF2B5EF4-FFF2-40B4-BE49-F238E27FC236}">
                <a16:creationId xmlns:a16="http://schemas.microsoft.com/office/drawing/2014/main" id="{A81BFD89-D938-4617-9C41-AD8A2AB14A08}"/>
              </a:ext>
            </a:extLst>
          </p:cNvPr>
          <p:cNvSpPr/>
          <p:nvPr/>
        </p:nvSpPr>
        <p:spPr>
          <a:xfrm>
            <a:off x="6753202" y="2158222"/>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D4</a:t>
            </a:r>
          </a:p>
        </p:txBody>
      </p:sp>
      <p:sp>
        <p:nvSpPr>
          <p:cNvPr id="201" name="Rectangle 200">
            <a:extLst>
              <a:ext uri="{FF2B5EF4-FFF2-40B4-BE49-F238E27FC236}">
                <a16:creationId xmlns:a16="http://schemas.microsoft.com/office/drawing/2014/main" id="{4E5BC9CB-D28E-4993-A058-CFD65405342E}"/>
              </a:ext>
            </a:extLst>
          </p:cNvPr>
          <p:cNvSpPr/>
          <p:nvPr/>
        </p:nvSpPr>
        <p:spPr>
          <a:xfrm>
            <a:off x="7425520"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D5</a:t>
            </a:r>
          </a:p>
        </p:txBody>
      </p:sp>
      <p:sp>
        <p:nvSpPr>
          <p:cNvPr id="202" name="Rectangle 201">
            <a:extLst>
              <a:ext uri="{FF2B5EF4-FFF2-40B4-BE49-F238E27FC236}">
                <a16:creationId xmlns:a16="http://schemas.microsoft.com/office/drawing/2014/main" id="{A340E5EB-6667-4B85-82A1-E71EAB0AD7E3}"/>
              </a:ext>
            </a:extLst>
          </p:cNvPr>
          <p:cNvSpPr/>
          <p:nvPr/>
        </p:nvSpPr>
        <p:spPr>
          <a:xfrm>
            <a:off x="8097839"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D6</a:t>
            </a:r>
          </a:p>
        </p:txBody>
      </p:sp>
      <p:sp>
        <p:nvSpPr>
          <p:cNvPr id="203" name="Rectangle 202">
            <a:extLst>
              <a:ext uri="{FF2B5EF4-FFF2-40B4-BE49-F238E27FC236}">
                <a16:creationId xmlns:a16="http://schemas.microsoft.com/office/drawing/2014/main" id="{A6443426-4FF9-473A-A24A-68461EBA4A69}"/>
              </a:ext>
            </a:extLst>
          </p:cNvPr>
          <p:cNvSpPr/>
          <p:nvPr/>
        </p:nvSpPr>
        <p:spPr>
          <a:xfrm>
            <a:off x="9442476" y="2158204"/>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D8</a:t>
            </a:r>
          </a:p>
        </p:txBody>
      </p:sp>
      <p:sp>
        <p:nvSpPr>
          <p:cNvPr id="204" name="Rectangle 203">
            <a:extLst>
              <a:ext uri="{FF2B5EF4-FFF2-40B4-BE49-F238E27FC236}">
                <a16:creationId xmlns:a16="http://schemas.microsoft.com/office/drawing/2014/main" id="{461DA8D1-D1B3-4E72-922E-B1AD331AFDA2}"/>
              </a:ext>
            </a:extLst>
          </p:cNvPr>
          <p:cNvSpPr/>
          <p:nvPr/>
        </p:nvSpPr>
        <p:spPr>
          <a:xfrm>
            <a:off x="8770157" y="2158211"/>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D7</a:t>
            </a:r>
          </a:p>
        </p:txBody>
      </p:sp>
      <p:sp>
        <p:nvSpPr>
          <p:cNvPr id="205" name="Rectangle 204">
            <a:extLst>
              <a:ext uri="{FF2B5EF4-FFF2-40B4-BE49-F238E27FC236}">
                <a16:creationId xmlns:a16="http://schemas.microsoft.com/office/drawing/2014/main" id="{2ACD2222-3228-4866-AB22-E36C106C985A}"/>
              </a:ext>
            </a:extLst>
          </p:cNvPr>
          <p:cNvSpPr/>
          <p:nvPr/>
        </p:nvSpPr>
        <p:spPr>
          <a:xfrm>
            <a:off x="10157196" y="2158197"/>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D9</a:t>
            </a:r>
          </a:p>
        </p:txBody>
      </p:sp>
      <p:sp>
        <p:nvSpPr>
          <p:cNvPr id="206" name="Rectangle 205">
            <a:extLst>
              <a:ext uri="{FF2B5EF4-FFF2-40B4-BE49-F238E27FC236}">
                <a16:creationId xmlns:a16="http://schemas.microsoft.com/office/drawing/2014/main" id="{96504F65-913E-4E48-AEA6-17CDF60EE845}"/>
              </a:ext>
            </a:extLst>
          </p:cNvPr>
          <p:cNvSpPr/>
          <p:nvPr/>
        </p:nvSpPr>
        <p:spPr>
          <a:xfrm>
            <a:off x="10861815" y="2158203"/>
            <a:ext cx="580210" cy="492299"/>
          </a:xfrm>
          <a:prstGeom prst="rect">
            <a:avLst/>
          </a:prstGeom>
          <a:solidFill>
            <a:srgbClr val="FFC000"/>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72" b="1" i="0" u="none" strike="noStrike" kern="0" cap="none" spc="0" normalizeH="0" baseline="0" noProof="0">
                <a:ln>
                  <a:noFill/>
                </a:ln>
                <a:solidFill>
                  <a:prstClr val="white">
                    <a:lumMod val="50000"/>
                  </a:prstClr>
                </a:solidFill>
                <a:effectLst/>
                <a:uLnTx/>
                <a:uFillTx/>
                <a:latin typeface="Calibri" panose="020F0502020204030204"/>
                <a:ea typeface="+mn-ea"/>
                <a:cs typeface="+mn-cs"/>
              </a:rPr>
              <a:t>D10</a:t>
            </a:r>
          </a:p>
        </p:txBody>
      </p:sp>
      <p:grpSp>
        <p:nvGrpSpPr>
          <p:cNvPr id="95" name="Group 94">
            <a:extLst>
              <a:ext uri="{FF2B5EF4-FFF2-40B4-BE49-F238E27FC236}">
                <a16:creationId xmlns:a16="http://schemas.microsoft.com/office/drawing/2014/main" id="{5F978554-B0CD-40CC-B932-38EF5EF5AEF8}"/>
              </a:ext>
            </a:extLst>
          </p:cNvPr>
          <p:cNvGrpSpPr/>
          <p:nvPr/>
        </p:nvGrpSpPr>
        <p:grpSpPr>
          <a:xfrm>
            <a:off x="388762" y="1660529"/>
            <a:ext cx="3393174" cy="4627070"/>
            <a:chOff x="201783" y="1673010"/>
            <a:chExt cx="3461214" cy="4719852"/>
          </a:xfrm>
        </p:grpSpPr>
        <p:grpSp>
          <p:nvGrpSpPr>
            <p:cNvPr id="96" name="Group 95">
              <a:extLst>
                <a:ext uri="{FF2B5EF4-FFF2-40B4-BE49-F238E27FC236}">
                  <a16:creationId xmlns:a16="http://schemas.microsoft.com/office/drawing/2014/main" id="{1E4ED8B1-25F7-46A2-B5BC-5B0B318E1ABE}"/>
                </a:ext>
              </a:extLst>
            </p:cNvPr>
            <p:cNvGrpSpPr/>
            <p:nvPr/>
          </p:nvGrpSpPr>
          <p:grpSpPr>
            <a:xfrm>
              <a:off x="201783" y="1673010"/>
              <a:ext cx="3461214" cy="4719852"/>
              <a:chOff x="182327" y="1336399"/>
              <a:chExt cx="3393656" cy="4627726"/>
            </a:xfrm>
          </p:grpSpPr>
          <p:grpSp>
            <p:nvGrpSpPr>
              <p:cNvPr id="102" name="Group 101">
                <a:extLst>
                  <a:ext uri="{FF2B5EF4-FFF2-40B4-BE49-F238E27FC236}">
                    <a16:creationId xmlns:a16="http://schemas.microsoft.com/office/drawing/2014/main" id="{F5F22442-6052-4E62-9141-83A04A91B5EF}"/>
                  </a:ext>
                </a:extLst>
              </p:cNvPr>
              <p:cNvGrpSpPr/>
              <p:nvPr/>
            </p:nvGrpSpPr>
            <p:grpSpPr>
              <a:xfrm>
                <a:off x="182327" y="1336399"/>
                <a:ext cx="3393656" cy="4627726"/>
                <a:chOff x="215659" y="1329687"/>
                <a:chExt cx="3393656" cy="4627726"/>
              </a:xfrm>
            </p:grpSpPr>
            <p:sp>
              <p:nvSpPr>
                <p:cNvPr id="106" name="Rounded Rectangle 83">
                  <a:extLst>
                    <a:ext uri="{FF2B5EF4-FFF2-40B4-BE49-F238E27FC236}">
                      <a16:creationId xmlns:a16="http://schemas.microsoft.com/office/drawing/2014/main" id="{9BD8D7AD-3298-4E53-89E7-535D0E2DB0C5}"/>
                    </a:ext>
                  </a:extLst>
                </p:cNvPr>
                <p:cNvSpPr/>
                <p:nvPr/>
              </p:nvSpPr>
              <p:spPr>
                <a:xfrm>
                  <a:off x="215659" y="1329687"/>
                  <a:ext cx="3393656" cy="4627726"/>
                </a:xfrm>
                <a:prstGeom prst="roundRect">
                  <a:avLst/>
                </a:prstGeom>
                <a:solidFill>
                  <a:srgbClr val="24AE8A"/>
                </a:solidFill>
                <a:ln w="12700" cap="flat" cmpd="sng" algn="ctr">
                  <a:solidFill>
                    <a:srgbClr val="44546A"/>
                  </a:solidFill>
                  <a:prstDash val="solid"/>
                  <a:miter lim="800000"/>
                </a:ln>
                <a:effectLst/>
                <a:scene3d>
                  <a:camera prst="orthographicFront"/>
                  <a:lightRig rig="threePt" dir="t"/>
                </a:scene3d>
                <a:sp3d contourW="19050">
                  <a:contourClr>
                    <a:sysClr val="window" lastClr="FFFFF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A00A38CB-EFAC-40A2-82C6-59506496FA3F}"/>
                    </a:ext>
                  </a:extLst>
                </p:cNvPr>
                <p:cNvSpPr txBox="1"/>
                <p:nvPr/>
              </p:nvSpPr>
              <p:spPr>
                <a:xfrm>
                  <a:off x="535248" y="1405974"/>
                  <a:ext cx="2793406" cy="369384"/>
                </a:xfrm>
                <a:prstGeom prst="rect">
                  <a:avLst/>
                </a:prstGeom>
                <a:noFill/>
                <a:ln>
                  <a:noFill/>
                </a:ln>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black"/>
                      </a:solidFill>
                      <a:effectLst/>
                      <a:uLnTx/>
                      <a:uFillTx/>
                      <a:latin typeface="Calibri" panose="020F0502020204030204"/>
                    </a:rPr>
                    <a:t>Azure SQL Data Warehouse</a:t>
                  </a:r>
                </a:p>
              </p:txBody>
            </p:sp>
          </p:grpSp>
          <p:sp>
            <p:nvSpPr>
              <p:cNvPr id="103" name="Rectangle 102">
                <a:extLst>
                  <a:ext uri="{FF2B5EF4-FFF2-40B4-BE49-F238E27FC236}">
                    <a16:creationId xmlns:a16="http://schemas.microsoft.com/office/drawing/2014/main" id="{E464F25F-8F81-4F40-B229-12CE58587924}"/>
                  </a:ext>
                </a:extLst>
              </p:cNvPr>
              <p:cNvSpPr/>
              <p:nvPr/>
            </p:nvSpPr>
            <p:spPr>
              <a:xfrm>
                <a:off x="343240" y="3199756"/>
                <a:ext cx="943205" cy="450519"/>
              </a:xfrm>
              <a:prstGeom prst="rect">
                <a:avLst/>
              </a:prstGeom>
              <a:solidFill>
                <a:srgbClr val="70AD47"/>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prstClr val="white"/>
                    </a:solidFill>
                    <a:effectLst/>
                    <a:uLnTx/>
                    <a:uFillTx/>
                    <a:latin typeface="Calibri" panose="020F0502020204030204"/>
                    <a:ea typeface="+mn-ea"/>
                    <a:cs typeface="+mn-cs"/>
                  </a:rPr>
                  <a:t>Engine</a:t>
                </a:r>
              </a:p>
            </p:txBody>
          </p:sp>
          <p:sp>
            <p:nvSpPr>
              <p:cNvPr id="104" name="Rectangle 103">
                <a:extLst>
                  <a:ext uri="{FF2B5EF4-FFF2-40B4-BE49-F238E27FC236}">
                    <a16:creationId xmlns:a16="http://schemas.microsoft.com/office/drawing/2014/main" id="{4D37621F-F2CE-4725-9ABE-DC3E61BA6153}"/>
                  </a:ext>
                </a:extLst>
              </p:cNvPr>
              <p:cNvSpPr/>
              <p:nvPr/>
            </p:nvSpPr>
            <p:spPr>
              <a:xfrm>
                <a:off x="2088414" y="3869927"/>
                <a:ext cx="1156906" cy="450519"/>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Worker4</a:t>
                </a:r>
              </a:p>
            </p:txBody>
          </p:sp>
          <p:cxnSp>
            <p:nvCxnSpPr>
              <p:cNvPr id="105" name="Straight Arrow Connector 104">
                <a:extLst>
                  <a:ext uri="{FF2B5EF4-FFF2-40B4-BE49-F238E27FC236}">
                    <a16:creationId xmlns:a16="http://schemas.microsoft.com/office/drawing/2014/main" id="{27B6190E-BCB9-42D5-B76C-458F3CA19D52}"/>
                  </a:ext>
                </a:extLst>
              </p:cNvPr>
              <p:cNvCxnSpPr>
                <a:stCxn id="103" idx="3"/>
                <a:endCxn id="104" idx="1"/>
              </p:cNvCxnSpPr>
              <p:nvPr/>
            </p:nvCxnSpPr>
            <p:spPr>
              <a:xfrm>
                <a:off x="1286445" y="3425016"/>
                <a:ext cx="801969" cy="670171"/>
              </a:xfrm>
              <a:prstGeom prst="straightConnector1">
                <a:avLst/>
              </a:prstGeom>
              <a:noFill/>
              <a:ln w="6350" cap="flat" cmpd="sng" algn="ctr">
                <a:noFill/>
                <a:prstDash val="solid"/>
                <a:miter lim="800000"/>
                <a:tailEnd type="triangle"/>
              </a:ln>
              <a:effectLst/>
            </p:spPr>
          </p:cxnSp>
        </p:grpSp>
        <p:sp>
          <p:nvSpPr>
            <p:cNvPr id="97" name="Rectangle 96">
              <a:extLst>
                <a:ext uri="{FF2B5EF4-FFF2-40B4-BE49-F238E27FC236}">
                  <a16:creationId xmlns:a16="http://schemas.microsoft.com/office/drawing/2014/main" id="{5E264A3D-D3B0-4482-BA84-EB30EA15304F}"/>
                </a:ext>
              </a:extLst>
            </p:cNvPr>
            <p:cNvSpPr/>
            <p:nvPr/>
          </p:nvSpPr>
          <p:spPr>
            <a:xfrm>
              <a:off x="2131725" y="2201862"/>
              <a:ext cx="1190683"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white"/>
                  </a:solidFill>
                  <a:effectLst/>
                  <a:uLnTx/>
                  <a:uFillTx/>
                  <a:latin typeface="Calibri" panose="020F0502020204030204"/>
                  <a:ea typeface="+mn-ea"/>
                  <a:cs typeface="+mn-cs"/>
                </a:rPr>
                <a:t>Worker1</a:t>
              </a:r>
            </a:p>
          </p:txBody>
        </p:sp>
        <p:sp>
          <p:nvSpPr>
            <p:cNvPr id="98" name="Rectangle 97">
              <a:extLst>
                <a:ext uri="{FF2B5EF4-FFF2-40B4-BE49-F238E27FC236}">
                  <a16:creationId xmlns:a16="http://schemas.microsoft.com/office/drawing/2014/main" id="{AD88690A-3E7F-47E1-A40F-C5BE1320E4EE}"/>
                </a:ext>
              </a:extLst>
            </p:cNvPr>
            <p:cNvSpPr/>
            <p:nvPr/>
          </p:nvSpPr>
          <p:spPr>
            <a:xfrm>
              <a:off x="2149616" y="4942774"/>
              <a:ext cx="1172790"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Worker5</a:t>
              </a:r>
            </a:p>
          </p:txBody>
        </p:sp>
        <p:sp>
          <p:nvSpPr>
            <p:cNvPr id="99" name="Rectangle 98">
              <a:extLst>
                <a:ext uri="{FF2B5EF4-FFF2-40B4-BE49-F238E27FC236}">
                  <a16:creationId xmlns:a16="http://schemas.microsoft.com/office/drawing/2014/main" id="{D522BD03-D336-4C57-B197-9541403DAFE3}"/>
                </a:ext>
              </a:extLst>
            </p:cNvPr>
            <p:cNvSpPr/>
            <p:nvPr/>
          </p:nvSpPr>
          <p:spPr>
            <a:xfrm>
              <a:off x="2147542" y="3573462"/>
              <a:ext cx="1174865"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Worker3</a:t>
              </a:r>
            </a:p>
          </p:txBody>
        </p:sp>
        <p:sp>
          <p:nvSpPr>
            <p:cNvPr id="100" name="Rectangle 99">
              <a:extLst>
                <a:ext uri="{FF2B5EF4-FFF2-40B4-BE49-F238E27FC236}">
                  <a16:creationId xmlns:a16="http://schemas.microsoft.com/office/drawing/2014/main" id="{B3CD968D-6C7B-4193-85B2-BFFF728E27C3}"/>
                </a:ext>
              </a:extLst>
            </p:cNvPr>
            <p:cNvSpPr/>
            <p:nvPr/>
          </p:nvSpPr>
          <p:spPr>
            <a:xfrm>
              <a:off x="2131726" y="2887662"/>
              <a:ext cx="1190682"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Worker2</a:t>
              </a:r>
            </a:p>
          </p:txBody>
        </p:sp>
        <p:sp>
          <p:nvSpPr>
            <p:cNvPr id="101" name="Rectangle 100">
              <a:extLst>
                <a:ext uri="{FF2B5EF4-FFF2-40B4-BE49-F238E27FC236}">
                  <a16:creationId xmlns:a16="http://schemas.microsoft.com/office/drawing/2014/main" id="{F241950E-E04A-47A8-B0CF-44EA1EC9B647}"/>
                </a:ext>
              </a:extLst>
            </p:cNvPr>
            <p:cNvSpPr/>
            <p:nvPr/>
          </p:nvSpPr>
          <p:spPr>
            <a:xfrm>
              <a:off x="2144518" y="5628574"/>
              <a:ext cx="1177888" cy="459488"/>
            </a:xfrm>
            <a:prstGeom prst="rect">
              <a:avLst/>
            </a:prstGeom>
            <a:solidFill>
              <a:srgbClr val="ED7D31"/>
            </a:solidFill>
            <a:ln w="12700" cap="flat" cmpd="sng" algn="ctr">
              <a:solidFill>
                <a:srgbClr val="44546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Calibri" panose="020F0502020204030204"/>
                  <a:ea typeface="+mn-ea"/>
                  <a:cs typeface="+mn-cs"/>
                </a:rPr>
                <a:t>Worker6</a:t>
              </a:r>
            </a:p>
          </p:txBody>
        </p:sp>
      </p:grpSp>
      <p:cxnSp>
        <p:nvCxnSpPr>
          <p:cNvPr id="108" name="Straight Arrow Connector 107">
            <a:extLst>
              <a:ext uri="{FF2B5EF4-FFF2-40B4-BE49-F238E27FC236}">
                <a16:creationId xmlns:a16="http://schemas.microsoft.com/office/drawing/2014/main" id="{FF47936E-D5A8-4B78-A47C-CED2D3019729}"/>
              </a:ext>
            </a:extLst>
          </p:cNvPr>
          <p:cNvCxnSpPr>
            <a:stCxn id="103" idx="3"/>
            <a:endCxn id="97" idx="1"/>
          </p:cNvCxnSpPr>
          <p:nvPr/>
        </p:nvCxnSpPr>
        <p:spPr>
          <a:xfrm flipV="1">
            <a:off x="1492723" y="2404213"/>
            <a:ext cx="788042" cy="1344637"/>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09" name="Straight Arrow Connector 108">
            <a:extLst>
              <a:ext uri="{FF2B5EF4-FFF2-40B4-BE49-F238E27FC236}">
                <a16:creationId xmlns:a16="http://schemas.microsoft.com/office/drawing/2014/main" id="{562BE15E-A062-4F29-B014-1F92C334BF87}"/>
              </a:ext>
            </a:extLst>
          </p:cNvPr>
          <p:cNvCxnSpPr>
            <a:stCxn id="103" idx="3"/>
            <a:endCxn id="100" idx="1"/>
          </p:cNvCxnSpPr>
          <p:nvPr/>
        </p:nvCxnSpPr>
        <p:spPr>
          <a:xfrm flipV="1">
            <a:off x="1492724" y="3076532"/>
            <a:ext cx="788043" cy="672319"/>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0" name="Straight Arrow Connector 109">
            <a:extLst>
              <a:ext uri="{FF2B5EF4-FFF2-40B4-BE49-F238E27FC236}">
                <a16:creationId xmlns:a16="http://schemas.microsoft.com/office/drawing/2014/main" id="{84C9DCC9-0693-4C39-B12C-BAD0D2D69882}"/>
              </a:ext>
            </a:extLst>
          </p:cNvPr>
          <p:cNvCxnSpPr>
            <a:stCxn id="103" idx="3"/>
            <a:endCxn id="99" idx="1"/>
          </p:cNvCxnSpPr>
          <p:nvPr/>
        </p:nvCxnSpPr>
        <p:spPr>
          <a:xfrm>
            <a:off x="1492724" y="3748850"/>
            <a:ext cx="803548" cy="0"/>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1" name="Straight Arrow Connector 110">
            <a:extLst>
              <a:ext uri="{FF2B5EF4-FFF2-40B4-BE49-F238E27FC236}">
                <a16:creationId xmlns:a16="http://schemas.microsoft.com/office/drawing/2014/main" id="{84783A2A-6647-469E-9C53-1A5806DA50EF}"/>
              </a:ext>
            </a:extLst>
          </p:cNvPr>
          <p:cNvCxnSpPr>
            <a:stCxn id="103" idx="3"/>
            <a:endCxn id="104" idx="1"/>
          </p:cNvCxnSpPr>
          <p:nvPr/>
        </p:nvCxnSpPr>
        <p:spPr>
          <a:xfrm>
            <a:off x="1492723" y="3748850"/>
            <a:ext cx="801855" cy="670076"/>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2" name="Straight Arrow Connector 111">
            <a:extLst>
              <a:ext uri="{FF2B5EF4-FFF2-40B4-BE49-F238E27FC236}">
                <a16:creationId xmlns:a16="http://schemas.microsoft.com/office/drawing/2014/main" id="{AD124C41-C9B3-4C8E-B2F0-2C60DD01ADB9}"/>
              </a:ext>
            </a:extLst>
          </p:cNvPr>
          <p:cNvCxnSpPr>
            <a:stCxn id="103" idx="3"/>
            <a:endCxn id="98" idx="1"/>
          </p:cNvCxnSpPr>
          <p:nvPr/>
        </p:nvCxnSpPr>
        <p:spPr>
          <a:xfrm>
            <a:off x="1492724" y="3748850"/>
            <a:ext cx="805581" cy="1342394"/>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113" name="Straight Arrow Connector 112">
            <a:extLst>
              <a:ext uri="{FF2B5EF4-FFF2-40B4-BE49-F238E27FC236}">
                <a16:creationId xmlns:a16="http://schemas.microsoft.com/office/drawing/2014/main" id="{CECB51D3-9F5F-4E02-B421-06719AD845C2}"/>
              </a:ext>
            </a:extLst>
          </p:cNvPr>
          <p:cNvCxnSpPr>
            <a:stCxn id="103" idx="3"/>
            <a:endCxn id="101" idx="1"/>
          </p:cNvCxnSpPr>
          <p:nvPr/>
        </p:nvCxnSpPr>
        <p:spPr>
          <a:xfrm>
            <a:off x="1492724" y="3748850"/>
            <a:ext cx="800584" cy="2014713"/>
          </a:xfrm>
          <a:prstGeom prst="straightConnector1">
            <a:avLst/>
          </a:prstGeom>
          <a:noFill/>
          <a:ln w="38100" cap="flat" cmpd="sng" algn="ctr">
            <a:solidFill>
              <a:sysClr val="windowText" lastClr="000000"/>
            </a:solidFill>
            <a:prstDash val="solid"/>
            <a:miter lim="800000"/>
            <a:tailEnd type="arrow" w="lg" len="med"/>
          </a:ln>
          <a:effectLst/>
          <a:scene3d>
            <a:camera prst="orthographicFront"/>
            <a:lightRig rig="threePt" dir="t"/>
          </a:scene3d>
          <a:sp3d contourW="12700">
            <a:contourClr>
              <a:sysClr val="window" lastClr="FFFFFF"/>
            </a:contourClr>
          </a:sp3d>
        </p:spPr>
      </p:cxnSp>
      <p:cxnSp>
        <p:nvCxnSpPr>
          <p:cNvPr id="3" name="Straight Arrow Connector 2">
            <a:extLst>
              <a:ext uri="{FF2B5EF4-FFF2-40B4-BE49-F238E27FC236}">
                <a16:creationId xmlns:a16="http://schemas.microsoft.com/office/drawing/2014/main" id="{1AEC9867-76C1-4EBB-A380-5F8D71AAFA81}"/>
              </a:ext>
            </a:extLst>
          </p:cNvPr>
          <p:cNvCxnSpPr>
            <a:cxnSpLocks/>
          </p:cNvCxnSpPr>
          <p:nvPr/>
        </p:nvCxnSpPr>
        <p:spPr>
          <a:xfrm flipV="1">
            <a:off x="3448042" y="2394447"/>
            <a:ext cx="1101448" cy="9767"/>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C9A3ED14-767B-4924-B387-6E97BFEB1CE1}"/>
              </a:ext>
            </a:extLst>
          </p:cNvPr>
          <p:cNvCxnSpPr>
            <a:cxnSpLocks/>
          </p:cNvCxnSpPr>
          <p:nvPr/>
        </p:nvCxnSpPr>
        <p:spPr>
          <a:xfrm flipV="1">
            <a:off x="3448042" y="3066765"/>
            <a:ext cx="1101448" cy="9767"/>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795B7D30-2CEC-498A-A715-E8D2791887AB}"/>
              </a:ext>
            </a:extLst>
          </p:cNvPr>
          <p:cNvCxnSpPr>
            <a:cxnSpLocks/>
          </p:cNvCxnSpPr>
          <p:nvPr/>
        </p:nvCxnSpPr>
        <p:spPr>
          <a:xfrm>
            <a:off x="3448041" y="3748851"/>
            <a:ext cx="1101449" cy="676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FAC81C3-ADC8-4A79-951E-DF0A671453E7}"/>
              </a:ext>
            </a:extLst>
          </p:cNvPr>
          <p:cNvCxnSpPr>
            <a:cxnSpLocks/>
          </p:cNvCxnSpPr>
          <p:nvPr/>
        </p:nvCxnSpPr>
        <p:spPr>
          <a:xfrm>
            <a:off x="3451321" y="4418926"/>
            <a:ext cx="1098169" cy="5692"/>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90C3DA0-AD49-4B0C-8C5C-EC32B2171195}"/>
              </a:ext>
            </a:extLst>
          </p:cNvPr>
          <p:cNvCxnSpPr>
            <a:cxnSpLocks/>
          </p:cNvCxnSpPr>
          <p:nvPr/>
        </p:nvCxnSpPr>
        <p:spPr>
          <a:xfrm>
            <a:off x="3448040" y="5091245"/>
            <a:ext cx="1089260" cy="237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77C97D0-7B7D-4159-BE61-6AB9FE0DB6AD}"/>
              </a:ext>
            </a:extLst>
          </p:cNvPr>
          <p:cNvCxnSpPr>
            <a:cxnSpLocks/>
          </p:cNvCxnSpPr>
          <p:nvPr/>
        </p:nvCxnSpPr>
        <p:spPr>
          <a:xfrm flipV="1">
            <a:off x="3448040" y="5759798"/>
            <a:ext cx="1079215" cy="3765"/>
          </a:xfrm>
          <a:prstGeom prst="straightConnector1">
            <a:avLst/>
          </a:prstGeom>
          <a:ln w="63500" cap="flat">
            <a:solidFill>
              <a:schemeClr val="tx1"/>
            </a:solidFill>
            <a:tailEnd type="arrow" w="lg" len="med"/>
          </a:ln>
          <a:effectLst/>
          <a:scene3d>
            <a:camera prst="orthographicFront"/>
            <a:lightRig rig="threePt" dir="t"/>
          </a:scene3d>
          <a:sp3d contourW="19050">
            <a:contourClr>
              <a:schemeClr val="bg1"/>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9336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6F15-3D0A-4A1E-9026-86FD9273F29C}"/>
              </a:ext>
            </a:extLst>
          </p:cNvPr>
          <p:cNvSpPr>
            <a:spLocks noGrp="1"/>
          </p:cNvSpPr>
          <p:nvPr>
            <p:ph type="title"/>
          </p:nvPr>
        </p:nvSpPr>
        <p:spPr/>
        <p:txBody>
          <a:bodyPr/>
          <a:lstStyle/>
          <a:p>
            <a:r>
              <a:rPr lang="en-US" dirty="0"/>
              <a:t>APS Migration – APS &amp; Synapse Major Differences</a:t>
            </a:r>
            <a:endParaRPr lang="ru-RU" dirty="0"/>
          </a:p>
        </p:txBody>
      </p:sp>
      <p:sp>
        <p:nvSpPr>
          <p:cNvPr id="3" name="Content Placeholder 2">
            <a:extLst>
              <a:ext uri="{FF2B5EF4-FFF2-40B4-BE49-F238E27FC236}">
                <a16:creationId xmlns:a16="http://schemas.microsoft.com/office/drawing/2014/main" id="{FD87FDD2-FD7A-4377-A564-07BD8381BE16}"/>
              </a:ext>
            </a:extLst>
          </p:cNvPr>
          <p:cNvSpPr>
            <a:spLocks noGrp="1"/>
          </p:cNvSpPr>
          <p:nvPr>
            <p:ph sz="quarter" idx="12"/>
          </p:nvPr>
        </p:nvSpPr>
        <p:spPr>
          <a:xfrm>
            <a:off x="584200" y="1844674"/>
            <a:ext cx="5211763" cy="3257302"/>
          </a:xfrm>
        </p:spPr>
        <p:txBody>
          <a:bodyPr/>
          <a:lstStyle/>
          <a:p>
            <a:pPr marL="148572" marR="0" lvl="0" indent="0" algn="l" defTabSz="914400" rtl="0" eaLnBrk="1" fontAlgn="auto" latinLnBrk="0" hangingPunct="1">
              <a:lnSpc>
                <a:spcPct val="100000"/>
              </a:lnSpc>
              <a:spcBef>
                <a:spcPts val="0"/>
              </a:spcBef>
              <a:spcAft>
                <a:spcPts val="200"/>
              </a:spcAft>
              <a:buClr>
                <a:srgbClr val="8E0000"/>
              </a:buClr>
              <a:buSzPct val="110000"/>
              <a:buFontTx/>
              <a:buNone/>
              <a:tabLst/>
              <a:defRPr/>
            </a:pPr>
            <a:r>
              <a:rPr kumimoji="0" lang="en-US" sz="2000" b="1" i="0" u="none" strike="noStrike" kern="0" cap="none" spc="0" normalizeH="0" baseline="0" noProof="0" dirty="0">
                <a:ln>
                  <a:noFill/>
                </a:ln>
                <a:solidFill>
                  <a:srgbClr val="000000"/>
                </a:solidFill>
                <a:effectLst/>
                <a:uLnTx/>
                <a:uFillTx/>
                <a:latin typeface="Segoe UI"/>
                <a:ea typeface="+mn-ea"/>
                <a:cs typeface="+mn-cs"/>
              </a:rPr>
              <a:t>APS:</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Compute nodes range from 2 – 56</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Distributions vary from 16 – 448</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SQL Capabilities depend on version installed</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GetDate</a:t>
            </a:r>
            <a:r>
              <a:rPr kumimoji="0" lang="en-US" sz="2000" b="0" i="0" u="none" strike="noStrike" kern="0" cap="none" spc="0" normalizeH="0" baseline="0" noProof="0" dirty="0">
                <a:ln>
                  <a:noFill/>
                </a:ln>
                <a:solidFill>
                  <a:srgbClr val="000000"/>
                </a:solidFill>
                <a:effectLst/>
                <a:uLnTx/>
                <a:uFillTx/>
                <a:latin typeface="Segoe UI"/>
                <a:ea typeface="+mn-ea"/>
                <a:cs typeface="+mn-cs"/>
              </a:rPr>
              <a:t>() – Returns date based on APS time zone</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lang="en-US" sz="2000" kern="0" dirty="0">
                <a:solidFill>
                  <a:srgbClr val="000000"/>
                </a:solidFill>
                <a:latin typeface="Segoe UI"/>
              </a:rPr>
              <a:t>Multiple Databases</a:t>
            </a: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lang="en-US" sz="2000" kern="0" dirty="0">
                <a:solidFill>
                  <a:srgbClr val="000000"/>
                </a:solidFill>
                <a:latin typeface="Segoe UI"/>
              </a:rPr>
              <a:t>Default Index – HEAP</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DWLoader</a:t>
            </a: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p:txBody>
      </p:sp>
      <p:sp>
        <p:nvSpPr>
          <p:cNvPr id="5" name="Content Placeholder 4">
            <a:extLst>
              <a:ext uri="{FF2B5EF4-FFF2-40B4-BE49-F238E27FC236}">
                <a16:creationId xmlns:a16="http://schemas.microsoft.com/office/drawing/2014/main" id="{56990C3E-911B-4BC1-9216-1B6EFC08972A}"/>
              </a:ext>
            </a:extLst>
          </p:cNvPr>
          <p:cNvSpPr>
            <a:spLocks noGrp="1"/>
          </p:cNvSpPr>
          <p:nvPr>
            <p:ph sz="quarter" idx="13"/>
          </p:nvPr>
        </p:nvSpPr>
        <p:spPr>
          <a:xfrm>
            <a:off x="6389688" y="1844674"/>
            <a:ext cx="5219700" cy="436529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egoe UI"/>
                <a:ea typeface="+mn-ea"/>
                <a:cs typeface="+mn-cs"/>
              </a:rPr>
              <a:t>Azure DW:</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Compute nodes range from 1 – 60</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Distributions are Static at 60</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SQL Capabilities  - What’s currently available on Azure SQL DW</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err="1">
                <a:ln>
                  <a:noFill/>
                </a:ln>
                <a:solidFill>
                  <a:srgbClr val="000000"/>
                </a:solidFill>
                <a:effectLst/>
                <a:uLnTx/>
                <a:uFillTx/>
                <a:latin typeface="Segoe UI"/>
                <a:ea typeface="+mn-ea"/>
                <a:cs typeface="+mn-cs"/>
              </a:rPr>
              <a:t>Getdate</a:t>
            </a:r>
            <a:r>
              <a:rPr kumimoji="0" lang="en-US" sz="2000" b="0" i="0" u="none" strike="noStrike" kern="0" cap="none" spc="0" normalizeH="0" baseline="0" noProof="0" dirty="0">
                <a:ln>
                  <a:noFill/>
                </a:ln>
                <a:solidFill>
                  <a:srgbClr val="000000"/>
                </a:solidFill>
                <a:effectLst/>
                <a:uLnTx/>
                <a:uFillTx/>
                <a:latin typeface="Segoe UI"/>
                <a:ea typeface="+mn-ea"/>
                <a:cs typeface="+mn-cs"/>
              </a:rPr>
              <a:t>() – Returns only UTC Time.  Can’t be changed</a:t>
            </a:r>
          </a:p>
          <a:p>
            <a:pPr marL="765792" marR="0" lvl="0" indent="-342900" algn="l" defTabSz="914400" rtl="0" eaLnBrk="1" fontAlgn="auto" latinLnBrk="0" hangingPunct="1">
              <a:lnSpc>
                <a:spcPct val="100000"/>
              </a:lnSpc>
              <a:spcBef>
                <a:spcPts val="0"/>
              </a:spcBef>
              <a:spcAft>
                <a:spcPts val="200"/>
              </a:spcAft>
              <a:buClr>
                <a:srgbClr val="000000"/>
              </a:buClr>
              <a:buSzPct val="110000"/>
              <a:buFont typeface="Arial" panose="020B0604020202020204" pitchFamily="34" charset="0"/>
              <a:buChar char="•"/>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Single Database</a:t>
            </a:r>
          </a:p>
          <a:p>
            <a:pPr marL="765792" indent="-342900">
              <a:spcAft>
                <a:spcPts val="200"/>
              </a:spcAft>
              <a:buClr>
                <a:srgbClr val="000000"/>
              </a:buClr>
              <a:buSzPct val="110000"/>
              <a:buFont typeface="Arial" panose="020B0604020202020204" pitchFamily="34" charset="0"/>
              <a:buChar char="•"/>
              <a:defRPr/>
            </a:pPr>
            <a:r>
              <a:rPr lang="en-US" sz="2000" kern="0" dirty="0">
                <a:solidFill>
                  <a:srgbClr val="000000"/>
                </a:solidFill>
              </a:rPr>
              <a:t>Default Index – Clustered Column Store</a:t>
            </a:r>
          </a:p>
          <a:p>
            <a:pPr marL="765792" indent="-342900">
              <a:spcAft>
                <a:spcPts val="200"/>
              </a:spcAft>
              <a:buClr>
                <a:srgbClr val="000000"/>
              </a:buClr>
              <a:buSzPct val="110000"/>
              <a:buFont typeface="Arial" panose="020B0604020202020204" pitchFamily="34" charset="0"/>
              <a:buChar char="•"/>
              <a:defRPr/>
            </a:pPr>
            <a:r>
              <a:rPr lang="en-US" sz="2000" b="1" kern="0" dirty="0">
                <a:solidFill>
                  <a:srgbClr val="000000"/>
                </a:solidFill>
              </a:rPr>
              <a:t>No </a:t>
            </a:r>
            <a:r>
              <a:rPr lang="en-US" sz="2000" b="1" kern="0" dirty="0" err="1">
                <a:solidFill>
                  <a:srgbClr val="000000"/>
                </a:solidFill>
              </a:rPr>
              <a:t>DWLoader</a:t>
            </a:r>
            <a:r>
              <a:rPr lang="en-US" sz="2000" b="1" kern="0" dirty="0">
                <a:solidFill>
                  <a:srgbClr val="000000"/>
                </a:solidFill>
              </a:rPr>
              <a:t>  - SQL DW Upload Task in SSIS (SSIS Azure Feature pack)</a:t>
            </a:r>
          </a:p>
          <a:p>
            <a:pPr marL="0" indent="0">
              <a:buNone/>
            </a:pPr>
            <a:endParaRPr lang="ru-RU" sz="2000" dirty="0"/>
          </a:p>
        </p:txBody>
      </p:sp>
    </p:spTree>
    <p:extLst>
      <p:ext uri="{BB962C8B-B14F-4D97-AF65-F5344CB8AC3E}">
        <p14:creationId xmlns:p14="http://schemas.microsoft.com/office/powerpoint/2010/main" val="7734774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63ADB9-C812-45EB-833A-76782DBBF528}"/>
              </a:ext>
            </a:extLst>
          </p:cNvPr>
          <p:cNvSpPr>
            <a:spLocks noGrp="1"/>
          </p:cNvSpPr>
          <p:nvPr>
            <p:ph type="title"/>
          </p:nvPr>
        </p:nvSpPr>
        <p:spPr/>
        <p:txBody>
          <a:bodyPr/>
          <a:lstStyle/>
          <a:p>
            <a:r>
              <a:rPr lang="en-US" dirty="0"/>
              <a:t>DDL Migration - DB based vs. Schema Based</a:t>
            </a:r>
            <a:endParaRPr lang="ru-RU" dirty="0"/>
          </a:p>
        </p:txBody>
      </p:sp>
      <p:sp>
        <p:nvSpPr>
          <p:cNvPr id="6" name="Content Placeholder 5">
            <a:extLst>
              <a:ext uri="{FF2B5EF4-FFF2-40B4-BE49-F238E27FC236}">
                <a16:creationId xmlns:a16="http://schemas.microsoft.com/office/drawing/2014/main" id="{058447A3-8341-48EB-9089-F2B7C4302156}"/>
              </a:ext>
            </a:extLst>
          </p:cNvPr>
          <p:cNvSpPr>
            <a:spLocks noGrp="1"/>
          </p:cNvSpPr>
          <p:nvPr>
            <p:ph sz="quarter" idx="10"/>
          </p:nvPr>
        </p:nvSpPr>
        <p:spPr>
          <a:xfrm>
            <a:off x="584200" y="1844675"/>
            <a:ext cx="5267960" cy="4819781"/>
          </a:xfrm>
        </p:spPr>
        <p:txBody>
          <a:bodyPr/>
          <a:lstStyle/>
          <a:p>
            <a:r>
              <a:rPr lang="en-GB" sz="1800" dirty="0"/>
              <a:t>APS is an instance level service that supports multiple databases. </a:t>
            </a:r>
            <a:r>
              <a:rPr lang="en-GB" sz="1800" b="1" dirty="0">
                <a:solidFill>
                  <a:srgbClr val="0000CC"/>
                </a:solidFill>
              </a:rPr>
              <a:t>Azure Synapse is a database-level service that has one database per instance.  </a:t>
            </a:r>
          </a:p>
          <a:p>
            <a:endParaRPr lang="en-GB" sz="1800" b="1" dirty="0"/>
          </a:p>
          <a:p>
            <a:r>
              <a:rPr lang="en-GB" sz="1800" dirty="0"/>
              <a:t>In order to migrate APS code and data into Synapse, DB name and schema name must be changed.</a:t>
            </a:r>
          </a:p>
          <a:p>
            <a:endParaRPr lang="en-GB" sz="1800" b="1" dirty="0"/>
          </a:p>
          <a:p>
            <a:r>
              <a:rPr lang="en-GB" sz="1800" dirty="0"/>
              <a:t>An example is shown on the right to illustrate the changes. </a:t>
            </a:r>
          </a:p>
          <a:p>
            <a:endParaRPr lang="en-GB" sz="1800" dirty="0"/>
          </a:p>
          <a:p>
            <a:r>
              <a:rPr lang="en-GB" sz="1800" dirty="0">
                <a:solidFill>
                  <a:srgbClr val="0000CC"/>
                </a:solidFill>
              </a:rPr>
              <a:t>After the new DB name and schema names are determined, all meta data (DDLs &amp; DMLs: Tables, Views) and code  (Stored Procedures) must be modified accordingly. Then the new DDLs, DMLs, and SPs can be installed in Synapse. </a:t>
            </a:r>
          </a:p>
          <a:p>
            <a:endParaRPr lang="ru-RU" sz="1800" dirty="0"/>
          </a:p>
        </p:txBody>
      </p:sp>
      <p:sp>
        <p:nvSpPr>
          <p:cNvPr id="7" name="Rounded Rectangle 5">
            <a:extLst>
              <a:ext uri="{FF2B5EF4-FFF2-40B4-BE49-F238E27FC236}">
                <a16:creationId xmlns:a16="http://schemas.microsoft.com/office/drawing/2014/main" id="{7C67B46E-15F1-41E2-A7B1-DE670A3A7D5D}"/>
              </a:ext>
            </a:extLst>
          </p:cNvPr>
          <p:cNvSpPr/>
          <p:nvPr/>
        </p:nvSpPr>
        <p:spPr>
          <a:xfrm>
            <a:off x="9560107" y="1762475"/>
            <a:ext cx="2279216" cy="232492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endParaRPr lang="en-US" kern="0" dirty="0">
              <a:solidFill>
                <a:prstClr val="black"/>
              </a:solidFill>
              <a:latin typeface="Calibri" panose="020F0502020204030204"/>
            </a:endParaRPr>
          </a:p>
        </p:txBody>
      </p:sp>
      <p:sp>
        <p:nvSpPr>
          <p:cNvPr id="8" name="Rounded Rectangle 5">
            <a:extLst>
              <a:ext uri="{FF2B5EF4-FFF2-40B4-BE49-F238E27FC236}">
                <a16:creationId xmlns:a16="http://schemas.microsoft.com/office/drawing/2014/main" id="{660CB068-6F6E-46D1-917F-0567A5F94A67}"/>
              </a:ext>
            </a:extLst>
          </p:cNvPr>
          <p:cNvSpPr/>
          <p:nvPr/>
        </p:nvSpPr>
        <p:spPr>
          <a:xfrm>
            <a:off x="6096001" y="1762475"/>
            <a:ext cx="3121742" cy="2324920"/>
          </a:xfrm>
          <a:prstGeom prst="roundRect">
            <a:avLst/>
          </a:prstGeom>
          <a:solidFill>
            <a:sysClr val="window" lastClr="FFFFFF"/>
          </a:solidFill>
          <a:ln w="12700" cap="flat" cmpd="sng" algn="ctr">
            <a:solidFill>
              <a:sysClr val="windowText" lastClr="000000"/>
            </a:solidFill>
            <a:prstDash val="solid"/>
            <a:miter lim="800000"/>
          </a:ln>
          <a:effectLst/>
        </p:spPr>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endParaRPr lang="en-US" kern="0" dirty="0">
              <a:solidFill>
                <a:prstClr val="black"/>
              </a:solidFill>
              <a:latin typeface="Calibri" panose="020F0502020204030204"/>
            </a:endParaRPr>
          </a:p>
        </p:txBody>
      </p:sp>
      <p:pic>
        <p:nvPicPr>
          <p:cNvPr id="9" name="Picture 8">
            <a:extLst>
              <a:ext uri="{FF2B5EF4-FFF2-40B4-BE49-F238E27FC236}">
                <a16:creationId xmlns:a16="http://schemas.microsoft.com/office/drawing/2014/main" id="{FFF5FCEB-C98D-476D-B7FD-6B36C12030F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275948" y="2024844"/>
            <a:ext cx="541869" cy="704479"/>
          </a:xfrm>
          <a:prstGeom prst="rect">
            <a:avLst/>
          </a:prstGeom>
        </p:spPr>
      </p:pic>
      <p:sp>
        <p:nvSpPr>
          <p:cNvPr id="10" name="TextBox 5">
            <a:extLst>
              <a:ext uri="{FF2B5EF4-FFF2-40B4-BE49-F238E27FC236}">
                <a16:creationId xmlns:a16="http://schemas.microsoft.com/office/drawing/2014/main" id="{3995E9CD-E1E9-43DB-9A20-770515F40DD1}"/>
              </a:ext>
            </a:extLst>
          </p:cNvPr>
          <p:cNvSpPr txBox="1"/>
          <p:nvPr/>
        </p:nvSpPr>
        <p:spPr>
          <a:xfrm>
            <a:off x="6096000" y="2716303"/>
            <a:ext cx="840659"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r>
              <a:rPr lang="en-US" sz="1200" b="1" kern="0" dirty="0">
                <a:solidFill>
                  <a:prstClr val="black"/>
                </a:solidFill>
                <a:latin typeface="Calibri" panose="020F0502020204030204"/>
              </a:rPr>
              <a:t>APS </a:t>
            </a:r>
          </a:p>
          <a:p>
            <a:pPr algn="ctr" defTabSz="914400">
              <a:defRPr/>
            </a:pPr>
            <a:r>
              <a:rPr lang="en-US" sz="1200" b="1" kern="0" dirty="0">
                <a:solidFill>
                  <a:prstClr val="black"/>
                </a:solidFill>
                <a:latin typeface="Calibri" panose="020F0502020204030204"/>
              </a:rPr>
              <a:t>Appliance</a:t>
            </a:r>
          </a:p>
        </p:txBody>
      </p:sp>
      <p:sp>
        <p:nvSpPr>
          <p:cNvPr id="11" name="TextBox 49">
            <a:extLst>
              <a:ext uri="{FF2B5EF4-FFF2-40B4-BE49-F238E27FC236}">
                <a16:creationId xmlns:a16="http://schemas.microsoft.com/office/drawing/2014/main" id="{A348E29B-ACBD-4D1B-B378-539AC2388D46}"/>
              </a:ext>
            </a:extLst>
          </p:cNvPr>
          <p:cNvSpPr txBox="1"/>
          <p:nvPr/>
        </p:nvSpPr>
        <p:spPr>
          <a:xfrm>
            <a:off x="11115092" y="2547578"/>
            <a:ext cx="799353" cy="461665"/>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14400">
              <a:defRPr/>
            </a:pPr>
            <a:r>
              <a:rPr lang="en-US" sz="1200" b="1" kern="0" dirty="0">
                <a:solidFill>
                  <a:prstClr val="black"/>
                </a:solidFill>
                <a:latin typeface="Calibri" panose="020F0502020204030204"/>
              </a:rPr>
              <a:t>Azure</a:t>
            </a:r>
          </a:p>
          <a:p>
            <a:pPr algn="ctr" defTabSz="914400">
              <a:defRPr/>
            </a:pPr>
            <a:r>
              <a:rPr lang="en-US" sz="1200" b="1" kern="0" dirty="0">
                <a:solidFill>
                  <a:prstClr val="black"/>
                </a:solidFill>
                <a:latin typeface="Calibri" panose="020F0502020204030204"/>
              </a:rPr>
              <a:t>Synapse</a:t>
            </a:r>
            <a:endParaRPr lang="en-US" sz="1100" kern="0" dirty="0">
              <a:solidFill>
                <a:prstClr val="black"/>
              </a:solidFill>
              <a:latin typeface="Calibri" panose="020F0502020204030204"/>
            </a:endParaRPr>
          </a:p>
        </p:txBody>
      </p:sp>
      <p:sp>
        <p:nvSpPr>
          <p:cNvPr id="12" name="Flowchart: Magnetic Disk 11">
            <a:extLst>
              <a:ext uri="{FF2B5EF4-FFF2-40B4-BE49-F238E27FC236}">
                <a16:creationId xmlns:a16="http://schemas.microsoft.com/office/drawing/2014/main" id="{BF792683-5ED9-4274-B509-E7BBDA1F77D6}"/>
              </a:ext>
            </a:extLst>
          </p:cNvPr>
          <p:cNvSpPr/>
          <p:nvPr/>
        </p:nvSpPr>
        <p:spPr>
          <a:xfrm>
            <a:off x="6971071" y="2403353"/>
            <a:ext cx="1737360" cy="461962"/>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RETAIL_DW</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51492DBF-656D-4BC2-8C81-998048834620}"/>
              </a:ext>
            </a:extLst>
          </p:cNvPr>
          <p:cNvSpPr/>
          <p:nvPr/>
        </p:nvSpPr>
        <p:spPr>
          <a:xfrm>
            <a:off x="9930479" y="2254945"/>
            <a:ext cx="1259734" cy="1335087"/>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Combined into one Single DB: </a:t>
            </a:r>
            <a:r>
              <a:rPr kumimoji="0" lang="en-US" sz="1400" b="1" i="0" u="none" strike="noStrike" kern="1200" cap="none" spc="0" normalizeH="0" baseline="0" noProof="0" dirty="0">
                <a:ln>
                  <a:noFill/>
                </a:ln>
                <a:solidFill>
                  <a:srgbClr val="FF9900"/>
                </a:solidFill>
                <a:effectLst/>
                <a:uLnTx/>
                <a:uFillTx/>
                <a:latin typeface="Calibri" panose="020F0502020204030204"/>
                <a:ea typeface="+mn-ea"/>
                <a:cs typeface="+mn-cs"/>
              </a:rPr>
              <a:t>NCDB</a:t>
            </a:r>
            <a:endParaRPr kumimoji="0" lang="en-US" sz="1800" b="1" i="0" u="none" strike="noStrike" kern="1200" cap="none" spc="0" normalizeH="0" baseline="0" noProof="0" dirty="0">
              <a:ln>
                <a:noFill/>
              </a:ln>
              <a:solidFill>
                <a:srgbClr val="FF9900"/>
              </a:solidFill>
              <a:effectLst/>
              <a:uLnTx/>
              <a:uFillTx/>
              <a:latin typeface="Segoe UI"/>
              <a:ea typeface="+mn-ea"/>
              <a:cs typeface="+mn-cs"/>
            </a:endParaRPr>
          </a:p>
        </p:txBody>
      </p:sp>
      <p:cxnSp>
        <p:nvCxnSpPr>
          <p:cNvPr id="14" name="Straight Arrow Connector 13">
            <a:extLst>
              <a:ext uri="{FF2B5EF4-FFF2-40B4-BE49-F238E27FC236}">
                <a16:creationId xmlns:a16="http://schemas.microsoft.com/office/drawing/2014/main" id="{AF51346A-059A-49AA-B9B3-3CBBF0037AB7}"/>
              </a:ext>
            </a:extLst>
          </p:cNvPr>
          <p:cNvCxnSpPr>
            <a:cxnSpLocks/>
            <a:stCxn id="17" idx="4"/>
          </p:cNvCxnSpPr>
          <p:nvPr/>
        </p:nvCxnSpPr>
        <p:spPr>
          <a:xfrm>
            <a:off x="8708431" y="2084738"/>
            <a:ext cx="1222048" cy="462840"/>
          </a:xfrm>
          <a:prstGeom prst="straightConnector1">
            <a:avLst/>
          </a:prstGeom>
          <a:noFill/>
          <a:ln w="28575" cap="flat" cmpd="sng" algn="ctr">
            <a:solidFill>
              <a:srgbClr val="0D163D"/>
            </a:solidFill>
            <a:prstDash val="solid"/>
            <a:headEnd type="oval"/>
            <a:tailEnd type="triangle" w="lg" len="lg"/>
          </a:ln>
          <a:effectLst/>
        </p:spPr>
      </p:cxnSp>
      <p:cxnSp>
        <p:nvCxnSpPr>
          <p:cNvPr id="15" name="Straight Arrow Connector 14">
            <a:extLst>
              <a:ext uri="{FF2B5EF4-FFF2-40B4-BE49-F238E27FC236}">
                <a16:creationId xmlns:a16="http://schemas.microsoft.com/office/drawing/2014/main" id="{CC22733C-2E27-461D-BF15-050B44DE2C22}"/>
              </a:ext>
            </a:extLst>
          </p:cNvPr>
          <p:cNvCxnSpPr>
            <a:cxnSpLocks/>
            <a:stCxn id="18" idx="4"/>
            <a:endCxn id="13" idx="2"/>
          </p:cNvCxnSpPr>
          <p:nvPr/>
        </p:nvCxnSpPr>
        <p:spPr>
          <a:xfrm flipV="1">
            <a:off x="8708431" y="2922489"/>
            <a:ext cx="1222048" cy="261441"/>
          </a:xfrm>
          <a:prstGeom prst="straightConnector1">
            <a:avLst/>
          </a:prstGeom>
          <a:noFill/>
          <a:ln w="28575" cap="flat" cmpd="sng" algn="ctr">
            <a:solidFill>
              <a:srgbClr val="0D163D"/>
            </a:solidFill>
            <a:prstDash val="solid"/>
            <a:headEnd type="oval"/>
            <a:tailEnd type="triangle" w="lg" len="lg"/>
          </a:ln>
          <a:effectLst/>
        </p:spPr>
      </p:cxnSp>
      <p:cxnSp>
        <p:nvCxnSpPr>
          <p:cNvPr id="16" name="Straight Arrow Connector 15">
            <a:extLst>
              <a:ext uri="{FF2B5EF4-FFF2-40B4-BE49-F238E27FC236}">
                <a16:creationId xmlns:a16="http://schemas.microsoft.com/office/drawing/2014/main" id="{706F9E7B-4D61-4227-ADE4-13F2F42C7C74}"/>
              </a:ext>
            </a:extLst>
          </p:cNvPr>
          <p:cNvCxnSpPr>
            <a:cxnSpLocks/>
            <a:stCxn id="12" idx="4"/>
          </p:cNvCxnSpPr>
          <p:nvPr/>
        </p:nvCxnSpPr>
        <p:spPr>
          <a:xfrm>
            <a:off x="8708431" y="2634334"/>
            <a:ext cx="1222048" cy="94989"/>
          </a:xfrm>
          <a:prstGeom prst="straightConnector1">
            <a:avLst/>
          </a:prstGeom>
          <a:noFill/>
          <a:ln w="28575" cap="flat" cmpd="sng" algn="ctr">
            <a:solidFill>
              <a:srgbClr val="0D163D"/>
            </a:solidFill>
            <a:prstDash val="solid"/>
            <a:headEnd type="oval"/>
            <a:tailEnd type="triangle" w="lg" len="lg"/>
          </a:ln>
          <a:effectLst/>
        </p:spPr>
      </p:cxnSp>
      <p:sp>
        <p:nvSpPr>
          <p:cNvPr id="17" name="Flowchart: Magnetic Disk 16">
            <a:extLst>
              <a:ext uri="{FF2B5EF4-FFF2-40B4-BE49-F238E27FC236}">
                <a16:creationId xmlns:a16="http://schemas.microsoft.com/office/drawing/2014/main" id="{E113AA3F-5E64-4484-A76E-7433C3260D94}"/>
              </a:ext>
            </a:extLst>
          </p:cNvPr>
          <p:cNvSpPr/>
          <p:nvPr/>
        </p:nvSpPr>
        <p:spPr>
          <a:xfrm>
            <a:off x="6971071" y="1852963"/>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RETAIL_ST</a:t>
            </a: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Flowchart: Magnetic Disk 17">
            <a:extLst>
              <a:ext uri="{FF2B5EF4-FFF2-40B4-BE49-F238E27FC236}">
                <a16:creationId xmlns:a16="http://schemas.microsoft.com/office/drawing/2014/main" id="{59AA01AF-7E22-4E05-AC69-D6F6AB7FD4B9}"/>
              </a:ext>
            </a:extLst>
          </p:cNvPr>
          <p:cNvSpPr/>
          <p:nvPr/>
        </p:nvSpPr>
        <p:spPr>
          <a:xfrm>
            <a:off x="6971071" y="2952155"/>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RETAIL_DM</a:t>
            </a:r>
          </a:p>
        </p:txBody>
      </p:sp>
      <p:sp>
        <p:nvSpPr>
          <p:cNvPr id="20" name="Flowchart: Magnetic Disk 19">
            <a:extLst>
              <a:ext uri="{FF2B5EF4-FFF2-40B4-BE49-F238E27FC236}">
                <a16:creationId xmlns:a16="http://schemas.microsoft.com/office/drawing/2014/main" id="{51C0A689-9E4F-4B68-A4A3-91DF2A70223C}"/>
              </a:ext>
            </a:extLst>
          </p:cNvPr>
          <p:cNvSpPr/>
          <p:nvPr/>
        </p:nvSpPr>
        <p:spPr>
          <a:xfrm>
            <a:off x="6971071" y="3502544"/>
            <a:ext cx="1737360" cy="463550"/>
          </a:xfrm>
          <a:prstGeom prst="flowChartMagneticDisk">
            <a:avLst/>
          </a:prstGeom>
          <a:solidFill>
            <a:srgbClr val="000099"/>
          </a:solidFill>
          <a:ln w="10795" cap="flat" cmpd="sng" algn="ctr">
            <a:solidFill>
              <a:srgbClr val="0D163D">
                <a:shade val="50000"/>
              </a:srgbClr>
            </a:solidFill>
            <a:prstDash val="solid"/>
          </a:ln>
          <a:effectLst/>
        </p:spPr>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FINANCE</a:t>
            </a:r>
          </a:p>
        </p:txBody>
      </p:sp>
      <p:cxnSp>
        <p:nvCxnSpPr>
          <p:cNvPr id="21" name="Straight Arrow Connector 20">
            <a:extLst>
              <a:ext uri="{FF2B5EF4-FFF2-40B4-BE49-F238E27FC236}">
                <a16:creationId xmlns:a16="http://schemas.microsoft.com/office/drawing/2014/main" id="{4B1358C6-7914-493D-913E-567DE5595D9C}"/>
              </a:ext>
            </a:extLst>
          </p:cNvPr>
          <p:cNvCxnSpPr>
            <a:cxnSpLocks/>
            <a:stCxn id="20" idx="4"/>
          </p:cNvCxnSpPr>
          <p:nvPr/>
        </p:nvCxnSpPr>
        <p:spPr>
          <a:xfrm flipV="1">
            <a:off x="8708431" y="3177968"/>
            <a:ext cx="1222048" cy="556351"/>
          </a:xfrm>
          <a:prstGeom prst="straightConnector1">
            <a:avLst/>
          </a:prstGeom>
          <a:noFill/>
          <a:ln w="28575" cap="flat" cmpd="sng" algn="ctr">
            <a:solidFill>
              <a:srgbClr val="0D163D"/>
            </a:solidFill>
            <a:prstDash val="solid"/>
            <a:headEnd type="oval"/>
            <a:tailEnd type="triangle" w="lg" len="lg"/>
          </a:ln>
          <a:effectLst/>
        </p:spPr>
      </p:cxnSp>
      <p:graphicFrame>
        <p:nvGraphicFramePr>
          <p:cNvPr id="22" name="Table 21">
            <a:extLst>
              <a:ext uri="{FF2B5EF4-FFF2-40B4-BE49-F238E27FC236}">
                <a16:creationId xmlns:a16="http://schemas.microsoft.com/office/drawing/2014/main" id="{3F1353AC-B0DD-4D28-BD17-687ACF805F5E}"/>
              </a:ext>
            </a:extLst>
          </p:cNvPr>
          <p:cNvGraphicFramePr>
            <a:graphicFrameLocks noGrp="1"/>
          </p:cNvGraphicFramePr>
          <p:nvPr>
            <p:extLst>
              <p:ext uri="{D42A27DB-BD31-4B8C-83A1-F6EECF244321}">
                <p14:modId xmlns:p14="http://schemas.microsoft.com/office/powerpoint/2010/main" val="2432351436"/>
              </p:ext>
            </p:extLst>
          </p:nvPr>
        </p:nvGraphicFramePr>
        <p:xfrm>
          <a:off x="6125876" y="4349764"/>
          <a:ext cx="5627054" cy="1820029"/>
        </p:xfrm>
        <a:graphic>
          <a:graphicData uri="http://schemas.openxmlformats.org/drawingml/2006/table">
            <a:tbl>
              <a:tblPr firstRow="1" firstCol="1" bandRow="1"/>
              <a:tblGrid>
                <a:gridCol w="1081723">
                  <a:extLst>
                    <a:ext uri="{9D8B030D-6E8A-4147-A177-3AD203B41FA5}">
                      <a16:colId xmlns:a16="http://schemas.microsoft.com/office/drawing/2014/main" val="144731191"/>
                    </a:ext>
                  </a:extLst>
                </a:gridCol>
                <a:gridCol w="1411923">
                  <a:extLst>
                    <a:ext uri="{9D8B030D-6E8A-4147-A177-3AD203B41FA5}">
                      <a16:colId xmlns:a16="http://schemas.microsoft.com/office/drawing/2014/main" val="3345101638"/>
                    </a:ext>
                  </a:extLst>
                </a:gridCol>
                <a:gridCol w="1370648">
                  <a:extLst>
                    <a:ext uri="{9D8B030D-6E8A-4147-A177-3AD203B41FA5}">
                      <a16:colId xmlns:a16="http://schemas.microsoft.com/office/drawing/2014/main" val="1069601268"/>
                    </a:ext>
                  </a:extLst>
                </a:gridCol>
                <a:gridCol w="1762760">
                  <a:extLst>
                    <a:ext uri="{9D8B030D-6E8A-4147-A177-3AD203B41FA5}">
                      <a16:colId xmlns:a16="http://schemas.microsoft.com/office/drawing/2014/main" val="4261950887"/>
                    </a:ext>
                  </a:extLst>
                </a:gridCol>
              </a:tblGrid>
              <a:tr h="32190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APS Database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APS Schema Name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Synapse DB Name</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100" b="1" dirty="0">
                          <a:solidFill>
                            <a:srgbClr val="FFFFFF"/>
                          </a:solidFill>
                          <a:effectLst/>
                          <a:latin typeface="Segoe UI" panose="020B0502040204020203" pitchFamily="34" charset="0"/>
                          <a:ea typeface="MS Mincho" panose="02020609040205080304" pitchFamily="49" charset="-128"/>
                          <a:cs typeface="Segoe UI" panose="020B0502040204020203" pitchFamily="34" charset="0"/>
                        </a:rPr>
                        <a:t>Synapse Schema Name  </a:t>
                      </a:r>
                      <a:endParaRPr lang="en-US" sz="1400" b="1"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8AC8"/>
                    </a:solidFill>
                  </a:tcPr>
                </a:tc>
                <a:extLst>
                  <a:ext uri="{0D108BD9-81ED-4DB2-BD59-A6C34878D82A}">
                    <a16:rowId xmlns:a16="http://schemas.microsoft.com/office/drawing/2014/main" val="147815943"/>
                  </a:ext>
                </a:extLst>
              </a:tr>
              <a:tr h="32947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RETAIL_ST</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RETAIL_ST_DBO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4443896"/>
                  </a:ext>
                </a:extLst>
              </a:tr>
              <a:tr h="28902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RETAIL_DW </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GB"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endPar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GB"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RETAIL_DW_DBO</a:t>
                      </a:r>
                      <a:endPar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898120"/>
                  </a:ext>
                </a:extLst>
              </a:tr>
              <a:tr h="289021">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US"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RETAIL_DM</a:t>
                      </a:r>
                      <a:endParaRPr lang="en-US" sz="20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DBO</a:t>
                      </a:r>
                      <a:endPar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RETAIL_DM_DBO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39477"/>
                  </a:ext>
                </a:extLst>
              </a:tr>
              <a:tr h="59060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FINANCE</a:t>
                      </a:r>
                      <a:endParaRPr lang="en-US" sz="1100" dirty="0">
                        <a:effectLst/>
                        <a:latin typeface="Segoe UI" panose="020B0502040204020203"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nSpc>
                          <a:spcPct val="115000"/>
                        </a:lnSpc>
                        <a:spcBef>
                          <a:spcPts val="600"/>
                        </a:spcBef>
                        <a:spcAft>
                          <a:spcPts val="600"/>
                        </a:spcAft>
                      </a:pPr>
                      <a:r>
                        <a:rPr lang="en-GB"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FN</a:t>
                      </a:r>
                      <a:endParaRPr lang="en-US" sz="1200"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FF9900"/>
                          </a:solidFill>
                          <a:effectLst/>
                          <a:latin typeface="Segoe UI" panose="020B0502040204020203" pitchFamily="34" charset="0"/>
                          <a:ea typeface="MS Mincho" panose="02020609040205080304" pitchFamily="49" charset="-128"/>
                          <a:cs typeface="Segoe UI" panose="020B0502040204020203" pitchFamily="34" charset="0"/>
                        </a:rPr>
                        <a:t>NCDB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algn="l" defTabSz="914400" rtl="0" eaLnBrk="1" latinLnBrk="0" hangingPunct="1">
                        <a:lnSpc>
                          <a:spcPct val="115000"/>
                        </a:lnSpc>
                        <a:spcBef>
                          <a:spcPts val="600"/>
                        </a:spcBef>
                        <a:spcAft>
                          <a:spcPts val="600"/>
                        </a:spcAft>
                      </a:pPr>
                      <a:r>
                        <a:rPr lang="en-US" sz="1200" b="1" kern="1200" dirty="0">
                          <a:solidFill>
                            <a:srgbClr val="222A35"/>
                          </a:solidFill>
                          <a:effectLst/>
                          <a:latin typeface="Segoe UI" panose="020B0502040204020203" pitchFamily="34" charset="0"/>
                          <a:ea typeface="MS Mincho" panose="02020609040205080304" pitchFamily="49" charset="-128"/>
                          <a:cs typeface="Segoe UI" panose="020B0502040204020203" pitchFamily="34" charset="0"/>
                        </a:rPr>
                        <a:t>FINANCE_FN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8544329"/>
                  </a:ext>
                </a:extLst>
              </a:tr>
            </a:tbl>
          </a:graphicData>
        </a:graphic>
      </p:graphicFrame>
      <p:pic>
        <p:nvPicPr>
          <p:cNvPr id="24" name="Picture 23" descr="Icon&#10;&#10;Description automatically generated">
            <a:extLst>
              <a:ext uri="{FF2B5EF4-FFF2-40B4-BE49-F238E27FC236}">
                <a16:creationId xmlns:a16="http://schemas.microsoft.com/office/drawing/2014/main" id="{380A3A46-3244-4649-805B-76D24432A09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1190213" y="1913449"/>
            <a:ext cx="562843" cy="562843"/>
          </a:xfrm>
          <a:prstGeom prst="rect">
            <a:avLst/>
          </a:prstGeom>
        </p:spPr>
      </p:pic>
    </p:spTree>
    <p:extLst>
      <p:ext uri="{BB962C8B-B14F-4D97-AF65-F5344CB8AC3E}">
        <p14:creationId xmlns:p14="http://schemas.microsoft.com/office/powerpoint/2010/main" val="55823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B1CD-C436-BC45-8471-7FCDCB3C5440}"/>
              </a:ext>
            </a:extLst>
          </p:cNvPr>
          <p:cNvSpPr>
            <a:spLocks noGrp="1"/>
          </p:cNvSpPr>
          <p:nvPr>
            <p:ph type="title"/>
          </p:nvPr>
        </p:nvSpPr>
        <p:spPr>
          <a:xfrm>
            <a:off x="523609" y="1073910"/>
            <a:ext cx="4158362" cy="553998"/>
          </a:xfrm>
        </p:spPr>
        <p:txBody>
          <a:bodyPr/>
          <a:lstStyle/>
          <a:p>
            <a:r>
              <a:rPr lang="en-US"/>
              <a:t>Agenda</a:t>
            </a:r>
          </a:p>
        </p:txBody>
      </p:sp>
      <p:sp>
        <p:nvSpPr>
          <p:cNvPr id="3" name="Text Placeholder 2">
            <a:extLst>
              <a:ext uri="{FF2B5EF4-FFF2-40B4-BE49-F238E27FC236}">
                <a16:creationId xmlns:a16="http://schemas.microsoft.com/office/drawing/2014/main" id="{84B1BA8E-6643-E64C-BEF5-67B4F3CC6279}"/>
              </a:ext>
            </a:extLst>
          </p:cNvPr>
          <p:cNvSpPr>
            <a:spLocks noGrp="1"/>
          </p:cNvSpPr>
          <p:nvPr>
            <p:ph type="body" sz="quarter" idx="10"/>
          </p:nvPr>
        </p:nvSpPr>
        <p:spPr>
          <a:xfrm>
            <a:off x="201911" y="1769741"/>
            <a:ext cx="5592497" cy="1929759"/>
          </a:xfrm>
        </p:spPr>
        <p:txBody>
          <a:bodyPr/>
          <a:lstStyle/>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Goals and Benefits of process</a:t>
            </a: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Workshop</a:t>
            </a: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Migration Process</a:t>
            </a:r>
          </a:p>
          <a:p>
            <a:pPr marL="342900" indent="-342900" algn="l">
              <a:spcAft>
                <a:spcPts val="600"/>
              </a:spcAft>
              <a:buFont typeface="Arial" panose="020B0604020202020204" pitchFamily="34" charset="0"/>
              <a:buChar char="•"/>
            </a:pPr>
            <a:r>
              <a:rPr lang="en-US" sz="2400" b="0" i="0" dirty="0">
                <a:solidFill>
                  <a:srgbClr val="000000"/>
                </a:solidFill>
                <a:effectLst/>
                <a:latin typeface="Segoe UI VSS (Regular)"/>
              </a:rPr>
              <a:t>Migration Tools</a:t>
            </a:r>
          </a:p>
        </p:txBody>
      </p:sp>
      <p:pic>
        <p:nvPicPr>
          <p:cNvPr id="6" name="Picture Placeholder 5" descr="Female teacher explaining something to two students at a computer screen.">
            <a:extLst>
              <a:ext uri="{FF2B5EF4-FFF2-40B4-BE49-F238E27FC236}">
                <a16:creationId xmlns:a16="http://schemas.microsoft.com/office/drawing/2014/main" id="{6EC3D00E-D0E0-C046-80BE-E4B70DD60870}"/>
              </a:ext>
            </a:extLst>
          </p:cNvPr>
          <p:cNvPicPr>
            <a:picLocks noGrp="1" noChangeAspect="1"/>
          </p:cNvPicPr>
          <p:nvPr>
            <p:ph type="pic" sz="quarter" idx="11"/>
          </p:nvPr>
        </p:nvPicPr>
        <p:blipFill rotWithShape="1">
          <a:blip r:embed="rId2"/>
          <a:srcRect l="17120" r="16422"/>
          <a:stretch/>
        </p:blipFill>
        <p:spPr>
          <a:xfrm>
            <a:off x="5861785" y="0"/>
            <a:ext cx="6330214" cy="6858000"/>
          </a:xfrm>
        </p:spPr>
      </p:pic>
    </p:spTree>
    <p:extLst>
      <p:ext uri="{BB962C8B-B14F-4D97-AF65-F5344CB8AC3E}">
        <p14:creationId xmlns:p14="http://schemas.microsoft.com/office/powerpoint/2010/main" val="405750406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1346B1-564D-41B2-BC06-DB92E38B533F}"/>
              </a:ext>
            </a:extLst>
          </p:cNvPr>
          <p:cNvSpPr>
            <a:spLocks noGrp="1"/>
          </p:cNvSpPr>
          <p:nvPr>
            <p:ph type="title"/>
          </p:nvPr>
        </p:nvSpPr>
        <p:spPr/>
        <p:txBody>
          <a:bodyPr/>
          <a:lstStyle/>
          <a:p>
            <a:r>
              <a:rPr lang="en-US" dirty="0"/>
              <a:t>Migration Process &amp; Options</a:t>
            </a:r>
            <a:endParaRPr lang="ru-RU" dirty="0"/>
          </a:p>
        </p:txBody>
      </p:sp>
      <p:sp>
        <p:nvSpPr>
          <p:cNvPr id="5" name="Text Placeholder 4">
            <a:extLst>
              <a:ext uri="{FF2B5EF4-FFF2-40B4-BE49-F238E27FC236}">
                <a16:creationId xmlns:a16="http://schemas.microsoft.com/office/drawing/2014/main" id="{FA3283CD-493A-494B-BF54-C30E1CC2ADB5}"/>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405641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88E9AD-319F-491E-B594-7019BE4BB72C}"/>
              </a:ext>
            </a:extLst>
          </p:cNvPr>
          <p:cNvSpPr>
            <a:spLocks noGrp="1"/>
          </p:cNvSpPr>
          <p:nvPr>
            <p:ph type="title"/>
          </p:nvPr>
        </p:nvSpPr>
        <p:spPr/>
        <p:txBody>
          <a:bodyPr/>
          <a:lstStyle/>
          <a:p>
            <a:r>
              <a:rPr lang="en-US" dirty="0"/>
              <a:t>Migration Process - APS</a:t>
            </a:r>
            <a:endParaRPr lang="ru-RU" dirty="0"/>
          </a:p>
        </p:txBody>
      </p:sp>
      <p:sp>
        <p:nvSpPr>
          <p:cNvPr id="5" name="Content Placeholder 4">
            <a:extLst>
              <a:ext uri="{FF2B5EF4-FFF2-40B4-BE49-F238E27FC236}">
                <a16:creationId xmlns:a16="http://schemas.microsoft.com/office/drawing/2014/main" id="{B19EBC4A-B574-4C57-86AA-BA0A8266E782}"/>
              </a:ext>
            </a:extLst>
          </p:cNvPr>
          <p:cNvSpPr>
            <a:spLocks noGrp="1"/>
          </p:cNvSpPr>
          <p:nvPr>
            <p:ph sz="quarter" idx="10"/>
          </p:nvPr>
        </p:nvSpPr>
        <p:spPr>
          <a:xfrm>
            <a:off x="584200" y="1844675"/>
            <a:ext cx="11018838" cy="470898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The following items need to be migrated from APS to Synapse.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DDL (Table)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Code </a:t>
            </a:r>
            <a:r>
              <a:rPr kumimoji="0" lang="en-US" sz="1600" b="0" i="0" u="none" strike="noStrike" kern="1200" cap="none" spc="0" normalizeH="0" baseline="0" noProof="0" dirty="0">
                <a:ln>
                  <a:noFill/>
                </a:ln>
                <a:effectLst/>
                <a:uLnTx/>
                <a:uFillTx/>
                <a:latin typeface="Segoe"/>
                <a:cs typeface="Segoe UI Light" panose="020B0502040204020203" pitchFamily="34" charset="0"/>
              </a:rPr>
              <a:t>(Stored Procedures, Views and ETL process)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Security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The DDL and DML can be migrated using internal tools available from Microsoft </a:t>
            </a:r>
            <a:r>
              <a:rPr lang="en-US" sz="1600" dirty="0">
                <a:solidFill>
                  <a:prstClr val="black"/>
                </a:solidFill>
                <a:latin typeface="Segoe"/>
                <a:cs typeface="Segoe UI Light" panose="020B0502040204020203" pitchFamily="34" charset="0"/>
              </a:rPr>
              <a:t>(APS </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Migration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Segoe"/>
                <a:cs typeface="Segoe UI Light" panose="020B0502040204020203" pitchFamily="34" charset="0"/>
              </a:rPr>
              <a:t>Security will need to be migrated by hand.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To migrate data to Azure, several approaches can be taken.  Each approach has a set of prerequisites as well as pros and cons.  Each method should be analyzed considering customers environment, data load frequency and security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a:cs typeface="Segoe UI Ligh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Data Migration approaches: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BCP data out of APS – Polybase data into </a:t>
            </a:r>
            <a:r>
              <a:rPr kumimoji="0" lang="en-US" sz="1600" b="0" i="0" u="none" strike="noStrike" kern="1200" cap="none" spc="0" normalizeH="0" baseline="0" noProof="0" dirty="0" err="1">
                <a:ln>
                  <a:noFill/>
                </a:ln>
                <a:solidFill>
                  <a:prstClr val="black"/>
                </a:solidFill>
                <a:effectLst/>
                <a:uLnTx/>
                <a:uFillTx/>
                <a:latin typeface="Segoe"/>
                <a:cs typeface="Segoe UI Light" panose="020B0502040204020203" pitchFamily="34" charset="0"/>
              </a:rPr>
              <a:t>Syanpse</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 from WASB or Azure Data Lake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Polybase data out of APS to Azure Storage </a:t>
            </a:r>
            <a:r>
              <a:rPr kumimoji="0" lang="en-US" sz="1600" b="0" i="0" u="none" strike="noStrike" kern="1200" cap="none" spc="0" normalizeH="0" baseline="0" noProof="0" dirty="0">
                <a:ln>
                  <a:noFill/>
                </a:ln>
                <a:effectLst/>
                <a:uLnTx/>
                <a:uFillTx/>
                <a:latin typeface="Segoe"/>
                <a:cs typeface="Segoe UI Light" panose="020B0502040204020203" pitchFamily="34" charset="0"/>
              </a:rPr>
              <a:t>Blob</a:t>
            </a: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 - Polybase data into Synapse from ASB or Azure Data Lake.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SSIS – Source(APS) Destination(Synapse) </a:t>
            </a:r>
            <a:endParaRPr lang="en-US" sz="1600" dirty="0">
              <a:solidFill>
                <a:srgbClr val="0000FF"/>
              </a:solidFill>
              <a:latin typeface="Segoe"/>
              <a:cs typeface="Segoe UI Light" panose="020B0502040204020203" pitchFamily="34"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ADF – Extract data from APS to Synapse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Segoe"/>
                <a:cs typeface="Segoe UI Light" panose="020B0502040204020203" pitchFamily="34" charset="0"/>
              </a:rPr>
              <a:t>Import Export Service</a:t>
            </a:r>
          </a:p>
        </p:txBody>
      </p:sp>
    </p:spTree>
    <p:extLst>
      <p:ext uri="{BB962C8B-B14F-4D97-AF65-F5344CB8AC3E}">
        <p14:creationId xmlns:p14="http://schemas.microsoft.com/office/powerpoint/2010/main" val="5911385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Picture 120" descr="A picture containing text, clipart&#10;&#10;Description automatically generated">
            <a:extLst>
              <a:ext uri="{FF2B5EF4-FFF2-40B4-BE49-F238E27FC236}">
                <a16:creationId xmlns:a16="http://schemas.microsoft.com/office/drawing/2014/main" id="{FF31C566-8F2F-4EE2-9634-908AC5536E8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933434" y="2655088"/>
            <a:ext cx="890769" cy="1006569"/>
          </a:xfrm>
          <a:prstGeom prst="rect">
            <a:avLst/>
          </a:prstGeom>
        </p:spPr>
      </p:pic>
      <p:sp>
        <p:nvSpPr>
          <p:cNvPr id="4" name="Title 3">
            <a:extLst>
              <a:ext uri="{FF2B5EF4-FFF2-40B4-BE49-F238E27FC236}">
                <a16:creationId xmlns:a16="http://schemas.microsoft.com/office/drawing/2014/main" id="{1D88E9AD-319F-491E-B594-7019BE4BB72C}"/>
              </a:ext>
            </a:extLst>
          </p:cNvPr>
          <p:cNvSpPr>
            <a:spLocks noGrp="1"/>
          </p:cNvSpPr>
          <p:nvPr>
            <p:ph type="title"/>
          </p:nvPr>
        </p:nvSpPr>
        <p:spPr/>
        <p:txBody>
          <a:bodyPr/>
          <a:lstStyle/>
          <a:p>
            <a:r>
              <a:rPr lang="en-US" dirty="0"/>
              <a:t>Migration Tasks</a:t>
            </a:r>
            <a:endParaRPr lang="ru-RU" dirty="0"/>
          </a:p>
        </p:txBody>
      </p:sp>
      <p:grpSp>
        <p:nvGrpSpPr>
          <p:cNvPr id="6" name="Group 5">
            <a:extLst>
              <a:ext uri="{FF2B5EF4-FFF2-40B4-BE49-F238E27FC236}">
                <a16:creationId xmlns:a16="http://schemas.microsoft.com/office/drawing/2014/main" id="{D96DA5BA-D8C2-4D35-A2AD-9BA4F1BCD396}"/>
              </a:ext>
            </a:extLst>
          </p:cNvPr>
          <p:cNvGrpSpPr/>
          <p:nvPr/>
        </p:nvGrpSpPr>
        <p:grpSpPr>
          <a:xfrm>
            <a:off x="336431" y="4916893"/>
            <a:ext cx="1037015" cy="1189621"/>
            <a:chOff x="832364" y="1083337"/>
            <a:chExt cx="1329000" cy="1392832"/>
          </a:xfrm>
        </p:grpSpPr>
        <p:pic>
          <p:nvPicPr>
            <p:cNvPr id="7" name="Picture 6">
              <a:extLst>
                <a:ext uri="{FF2B5EF4-FFF2-40B4-BE49-F238E27FC236}">
                  <a16:creationId xmlns:a16="http://schemas.microsoft.com/office/drawing/2014/main" id="{83947BEF-C669-407E-8389-C934D4B600E1}"/>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8" name="TextBox 25">
              <a:extLst>
                <a:ext uri="{FF2B5EF4-FFF2-40B4-BE49-F238E27FC236}">
                  <a16:creationId xmlns:a16="http://schemas.microsoft.com/office/drawing/2014/main" id="{327854C0-9724-4B24-9754-D4B5DC0B96CC}"/>
                </a:ext>
              </a:extLst>
            </p:cNvPr>
            <p:cNvSpPr txBox="1"/>
            <p:nvPr/>
          </p:nvSpPr>
          <p:spPr>
            <a:xfrm>
              <a:off x="1007716" y="2151853"/>
              <a:ext cx="1153648" cy="3243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9" name="Group 8">
            <a:extLst>
              <a:ext uri="{FF2B5EF4-FFF2-40B4-BE49-F238E27FC236}">
                <a16:creationId xmlns:a16="http://schemas.microsoft.com/office/drawing/2014/main" id="{C0D76F19-1978-436B-A3C4-C6656A6F97A0}"/>
              </a:ext>
            </a:extLst>
          </p:cNvPr>
          <p:cNvGrpSpPr/>
          <p:nvPr/>
        </p:nvGrpSpPr>
        <p:grpSpPr>
          <a:xfrm>
            <a:off x="1869484" y="1064054"/>
            <a:ext cx="1396130" cy="1497074"/>
            <a:chOff x="1988743" y="1249190"/>
            <a:chExt cx="2537798" cy="2326255"/>
          </a:xfrm>
        </p:grpSpPr>
        <p:sp>
          <p:nvSpPr>
            <p:cNvPr id="10" name="Rectangle 9">
              <a:extLst>
                <a:ext uri="{FF2B5EF4-FFF2-40B4-BE49-F238E27FC236}">
                  <a16:creationId xmlns:a16="http://schemas.microsoft.com/office/drawing/2014/main" id="{C8215133-74B8-4097-BDB8-C7BC98CF0692}"/>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1" name="Group 10">
              <a:extLst>
                <a:ext uri="{FF2B5EF4-FFF2-40B4-BE49-F238E27FC236}">
                  <a16:creationId xmlns:a16="http://schemas.microsoft.com/office/drawing/2014/main" id="{77969FA5-4BA1-4E30-9D21-8898EF549F7A}"/>
                </a:ext>
              </a:extLst>
            </p:cNvPr>
            <p:cNvGrpSpPr/>
            <p:nvPr/>
          </p:nvGrpSpPr>
          <p:grpSpPr>
            <a:xfrm>
              <a:off x="1988743" y="1249190"/>
              <a:ext cx="2537798" cy="2326255"/>
              <a:chOff x="1924735" y="938294"/>
              <a:chExt cx="2537798" cy="2326255"/>
            </a:xfrm>
          </p:grpSpPr>
          <p:grpSp>
            <p:nvGrpSpPr>
              <p:cNvPr id="12" name="Group 11">
                <a:extLst>
                  <a:ext uri="{FF2B5EF4-FFF2-40B4-BE49-F238E27FC236}">
                    <a16:creationId xmlns:a16="http://schemas.microsoft.com/office/drawing/2014/main" id="{DC38B865-5D19-4C7B-8B5F-59BE9F51C029}"/>
                  </a:ext>
                </a:extLst>
              </p:cNvPr>
              <p:cNvGrpSpPr/>
              <p:nvPr/>
            </p:nvGrpSpPr>
            <p:grpSpPr>
              <a:xfrm>
                <a:off x="1924735" y="1369073"/>
                <a:ext cx="2537798" cy="1895476"/>
                <a:chOff x="1924735" y="1369073"/>
                <a:chExt cx="2537798" cy="1895476"/>
              </a:xfrm>
            </p:grpSpPr>
            <p:pic>
              <p:nvPicPr>
                <p:cNvPr id="14" name="Picture 13">
                  <a:extLst>
                    <a:ext uri="{FF2B5EF4-FFF2-40B4-BE49-F238E27FC236}">
                      <a16:creationId xmlns:a16="http://schemas.microsoft.com/office/drawing/2014/main" id="{20624C9A-A0A4-46A8-8BC0-E04B0A3FB0F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15" name="TextBox 4">
                  <a:extLst>
                    <a:ext uri="{FF2B5EF4-FFF2-40B4-BE49-F238E27FC236}">
                      <a16:creationId xmlns:a16="http://schemas.microsoft.com/office/drawing/2014/main" id="{4F7AA51A-475C-44A9-95D7-8F8CC828E1D5}"/>
                    </a:ext>
                  </a:extLst>
                </p:cNvPr>
                <p:cNvSpPr txBox="1"/>
                <p:nvPr/>
              </p:nvSpPr>
              <p:spPr>
                <a:xfrm>
                  <a:off x="1924735" y="2159805"/>
                  <a:ext cx="2537798" cy="110474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Stats</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a:t>
                  </a:r>
                  <a:r>
                    <a:rPr kumimoji="0" lang="en-US" sz="1000" i="0" u="none" strike="noStrike" kern="1200" cap="none" spc="0" normalizeH="0" baseline="0" noProof="0" dirty="0">
                      <a:ln>
                        <a:noFill/>
                      </a:ln>
                      <a:effectLst/>
                      <a:uLnTx/>
                      <a:uFillTx/>
                      <a:latin typeface="Segoe UI"/>
                      <a:ea typeface="+mn-ea"/>
                      <a:cs typeface="+mn-cs"/>
                    </a:rPr>
                    <a:t>Index</a:t>
                  </a:r>
                </a:p>
              </p:txBody>
            </p:sp>
          </p:grpSp>
          <p:sp>
            <p:nvSpPr>
              <p:cNvPr id="13" name="TextBox 43">
                <a:extLst>
                  <a:ext uri="{FF2B5EF4-FFF2-40B4-BE49-F238E27FC236}">
                    <a16:creationId xmlns:a16="http://schemas.microsoft.com/office/drawing/2014/main" id="{E7ACB922-601F-47F0-B998-E492DF701ABE}"/>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6" name="Rectangle 15">
            <a:extLst>
              <a:ext uri="{FF2B5EF4-FFF2-40B4-BE49-F238E27FC236}">
                <a16:creationId xmlns:a16="http://schemas.microsoft.com/office/drawing/2014/main" id="{DE2B9F51-9439-4D75-B875-D1A331E845C1}"/>
              </a:ext>
            </a:extLst>
          </p:cNvPr>
          <p:cNvSpPr/>
          <p:nvPr/>
        </p:nvSpPr>
        <p:spPr bwMode="auto">
          <a:xfrm>
            <a:off x="1901277" y="1043603"/>
            <a:ext cx="1561818" cy="3819129"/>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7" name="Group 16">
            <a:extLst>
              <a:ext uri="{FF2B5EF4-FFF2-40B4-BE49-F238E27FC236}">
                <a16:creationId xmlns:a16="http://schemas.microsoft.com/office/drawing/2014/main" id="{24C680FD-E568-4CFF-98F9-20E84835D6CB}"/>
              </a:ext>
            </a:extLst>
          </p:cNvPr>
          <p:cNvGrpSpPr/>
          <p:nvPr/>
        </p:nvGrpSpPr>
        <p:grpSpPr>
          <a:xfrm>
            <a:off x="309719" y="2816935"/>
            <a:ext cx="1758908" cy="627864"/>
            <a:chOff x="2530440" y="839380"/>
            <a:chExt cx="1758908" cy="627864"/>
          </a:xfrm>
        </p:grpSpPr>
        <p:sp>
          <p:nvSpPr>
            <p:cNvPr id="18" name="TextBox 67">
              <a:extLst>
                <a:ext uri="{FF2B5EF4-FFF2-40B4-BE49-F238E27FC236}">
                  <a16:creationId xmlns:a16="http://schemas.microsoft.com/office/drawing/2014/main" id="{82ED789E-1490-42BD-9F1E-B8895259E4BE}"/>
                </a:ext>
              </a:extLst>
            </p:cNvPr>
            <p:cNvSpPr txBox="1"/>
            <p:nvPr/>
          </p:nvSpPr>
          <p:spPr>
            <a:xfrm>
              <a:off x="2731178" y="839380"/>
              <a:ext cx="1558170" cy="6278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 </a:t>
              </a:r>
              <a:r>
                <a:rPr lang="en-US" sz="1200" dirty="0">
                  <a:gradFill>
                    <a:gsLst>
                      <a:gs pos="2917">
                        <a:srgbClr val="000000"/>
                      </a:gs>
                      <a:gs pos="30000">
                        <a:srgbClr val="000000"/>
                      </a:gs>
                    </a:gsLst>
                    <a:lin ang="5400000" scaled="0"/>
                  </a:gradFill>
                  <a:latin typeface="Segoe UI"/>
                </a:rPr>
                <a:t>DDL</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Objects</a:t>
              </a:r>
            </a:p>
          </p:txBody>
        </p:sp>
        <p:grpSp>
          <p:nvGrpSpPr>
            <p:cNvPr id="19" name="Group 18">
              <a:extLst>
                <a:ext uri="{FF2B5EF4-FFF2-40B4-BE49-F238E27FC236}">
                  <a16:creationId xmlns:a16="http://schemas.microsoft.com/office/drawing/2014/main" id="{12149267-5870-4096-A99E-0C1B25793532}"/>
                </a:ext>
              </a:extLst>
            </p:cNvPr>
            <p:cNvGrpSpPr/>
            <p:nvPr/>
          </p:nvGrpSpPr>
          <p:grpSpPr>
            <a:xfrm>
              <a:off x="2530440" y="855146"/>
              <a:ext cx="299426" cy="572464"/>
              <a:chOff x="5509016" y="1582465"/>
              <a:chExt cx="299426" cy="572464"/>
            </a:xfrm>
          </p:grpSpPr>
          <p:sp>
            <p:nvSpPr>
              <p:cNvPr id="20" name="Oval 19">
                <a:extLst>
                  <a:ext uri="{FF2B5EF4-FFF2-40B4-BE49-F238E27FC236}">
                    <a16:creationId xmlns:a16="http://schemas.microsoft.com/office/drawing/2014/main" id="{B228D83F-99EB-4912-A6B4-E5F2FA8F2CC8}"/>
                  </a:ext>
                </a:extLst>
              </p:cNvPr>
              <p:cNvSpPr/>
              <p:nvPr/>
            </p:nvSpPr>
            <p:spPr bwMode="auto">
              <a:xfrm>
                <a:off x="5545592"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1" name="TextBox 76">
                <a:extLst>
                  <a:ext uri="{FF2B5EF4-FFF2-40B4-BE49-F238E27FC236}">
                    <a16:creationId xmlns:a16="http://schemas.microsoft.com/office/drawing/2014/main" id="{A97415CF-1F08-42CE-8A88-DE78F3293E8B}"/>
                  </a:ext>
                </a:extLst>
              </p:cNvPr>
              <p:cNvSpPr txBox="1"/>
              <p:nvPr/>
            </p:nvSpPr>
            <p:spPr>
              <a:xfrm>
                <a:off x="5509016"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grpSp>
      <p:sp>
        <p:nvSpPr>
          <p:cNvPr id="23" name="Arrow: Right 22">
            <a:extLst>
              <a:ext uri="{FF2B5EF4-FFF2-40B4-BE49-F238E27FC236}">
                <a16:creationId xmlns:a16="http://schemas.microsoft.com/office/drawing/2014/main" id="{6CD21AFC-62A9-4F49-93C6-8DEC55400468}"/>
              </a:ext>
            </a:extLst>
          </p:cNvPr>
          <p:cNvSpPr/>
          <p:nvPr/>
        </p:nvSpPr>
        <p:spPr bwMode="auto">
          <a:xfrm>
            <a:off x="4901822" y="3179524"/>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5" name="TextBox 110">
            <a:extLst>
              <a:ext uri="{FF2B5EF4-FFF2-40B4-BE49-F238E27FC236}">
                <a16:creationId xmlns:a16="http://schemas.microsoft.com/office/drawing/2014/main" id="{629E0D97-EF10-4B66-A168-818C88E7D233}"/>
              </a:ext>
            </a:extLst>
          </p:cNvPr>
          <p:cNvSpPr txBox="1"/>
          <p:nvPr/>
        </p:nvSpPr>
        <p:spPr>
          <a:xfrm>
            <a:off x="7478681" y="3176486"/>
            <a:ext cx="2137472" cy="7940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APS Export &amp; Synapse Import Scripts</a:t>
            </a:r>
            <a:b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200" i="0" u="none" strike="noStrike" kern="1200" cap="none" spc="0" normalizeH="0" baseline="0" noProof="0" dirty="0">
                <a:ln>
                  <a:noFill/>
                </a:ln>
                <a:effectLst/>
                <a:uLnTx/>
                <a:uFillTx/>
                <a:latin typeface="Segoe UI"/>
                <a:ea typeface="+mn-ea"/>
                <a:cs typeface="+mn-cs"/>
              </a:rPr>
              <a:t>COPY INTO</a:t>
            </a:r>
          </a:p>
        </p:txBody>
      </p:sp>
      <p:sp>
        <p:nvSpPr>
          <p:cNvPr id="29" name="Rectangle 28">
            <a:extLst>
              <a:ext uri="{FF2B5EF4-FFF2-40B4-BE49-F238E27FC236}">
                <a16:creationId xmlns:a16="http://schemas.microsoft.com/office/drawing/2014/main" id="{7518202B-A3BE-45BC-9DDC-2F6E0F7E8A3A}"/>
              </a:ext>
            </a:extLst>
          </p:cNvPr>
          <p:cNvSpPr/>
          <p:nvPr/>
        </p:nvSpPr>
        <p:spPr bwMode="auto">
          <a:xfrm>
            <a:off x="3454641" y="4962590"/>
            <a:ext cx="1204602" cy="1264244"/>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30" name="Group 29">
            <a:extLst>
              <a:ext uri="{FF2B5EF4-FFF2-40B4-BE49-F238E27FC236}">
                <a16:creationId xmlns:a16="http://schemas.microsoft.com/office/drawing/2014/main" id="{136A4ED8-9894-4897-8E14-B7401430EA80}"/>
              </a:ext>
            </a:extLst>
          </p:cNvPr>
          <p:cNvGrpSpPr/>
          <p:nvPr/>
        </p:nvGrpSpPr>
        <p:grpSpPr>
          <a:xfrm>
            <a:off x="1796147" y="4860234"/>
            <a:ext cx="1571628" cy="572464"/>
            <a:chOff x="2608408" y="855146"/>
            <a:chExt cx="1571628" cy="572464"/>
          </a:xfrm>
        </p:grpSpPr>
        <p:sp>
          <p:nvSpPr>
            <p:cNvPr id="31" name="TextBox 138">
              <a:extLst>
                <a:ext uri="{FF2B5EF4-FFF2-40B4-BE49-F238E27FC236}">
                  <a16:creationId xmlns:a16="http://schemas.microsoft.com/office/drawing/2014/main" id="{4CBFBAFD-D11C-4462-AD72-089BD360B199}"/>
                </a:ext>
              </a:extLst>
            </p:cNvPr>
            <p:cNvSpPr txBox="1"/>
            <p:nvPr/>
          </p:nvSpPr>
          <p:spPr>
            <a:xfrm>
              <a:off x="2776409" y="887551"/>
              <a:ext cx="1403627"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 Export Data</a:t>
              </a:r>
            </a:p>
          </p:txBody>
        </p:sp>
        <p:grpSp>
          <p:nvGrpSpPr>
            <p:cNvPr id="32" name="Group 31">
              <a:extLst>
                <a:ext uri="{FF2B5EF4-FFF2-40B4-BE49-F238E27FC236}">
                  <a16:creationId xmlns:a16="http://schemas.microsoft.com/office/drawing/2014/main" id="{62ADEF70-2A9F-4220-B6E5-299CE9CE3C10}"/>
                </a:ext>
              </a:extLst>
            </p:cNvPr>
            <p:cNvGrpSpPr/>
            <p:nvPr/>
          </p:nvGrpSpPr>
          <p:grpSpPr>
            <a:xfrm>
              <a:off x="2608408" y="855146"/>
              <a:ext cx="299426" cy="572464"/>
              <a:chOff x="5586984" y="1582465"/>
              <a:chExt cx="299426" cy="572464"/>
            </a:xfrm>
          </p:grpSpPr>
          <p:sp>
            <p:nvSpPr>
              <p:cNvPr id="33" name="Oval 32">
                <a:extLst>
                  <a:ext uri="{FF2B5EF4-FFF2-40B4-BE49-F238E27FC236}">
                    <a16:creationId xmlns:a16="http://schemas.microsoft.com/office/drawing/2014/main" id="{0FEAAFBA-D7A9-4216-A7A8-280F7B80EF9E}"/>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34" name="TextBox 141">
                <a:extLst>
                  <a:ext uri="{FF2B5EF4-FFF2-40B4-BE49-F238E27FC236}">
                    <a16:creationId xmlns:a16="http://schemas.microsoft.com/office/drawing/2014/main" id="{0B3ACB52-24DC-497A-AF23-65470E9A6A52}"/>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35" name="Group 34">
            <a:extLst>
              <a:ext uri="{FF2B5EF4-FFF2-40B4-BE49-F238E27FC236}">
                <a16:creationId xmlns:a16="http://schemas.microsoft.com/office/drawing/2014/main" id="{B7BA28D3-1A20-4CA5-A107-71DE1BD027E1}"/>
              </a:ext>
            </a:extLst>
          </p:cNvPr>
          <p:cNvGrpSpPr/>
          <p:nvPr/>
        </p:nvGrpSpPr>
        <p:grpSpPr>
          <a:xfrm>
            <a:off x="1869484" y="2305142"/>
            <a:ext cx="1507458" cy="1530134"/>
            <a:chOff x="2663541" y="2448864"/>
            <a:chExt cx="1507458" cy="1530134"/>
          </a:xfrm>
        </p:grpSpPr>
        <p:sp>
          <p:nvSpPr>
            <p:cNvPr id="36" name="TextBox 120">
              <a:extLst>
                <a:ext uri="{FF2B5EF4-FFF2-40B4-BE49-F238E27FC236}">
                  <a16:creationId xmlns:a16="http://schemas.microsoft.com/office/drawing/2014/main" id="{5692C20E-2D1A-4FC9-8802-054D032BA7AC}"/>
                </a:ext>
              </a:extLst>
            </p:cNvPr>
            <p:cNvSpPr txBox="1"/>
            <p:nvPr/>
          </p:nvSpPr>
          <p:spPr>
            <a:xfrm>
              <a:off x="2663541" y="3268034"/>
              <a:ext cx="1507458" cy="7109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Stored Proc</a:t>
              </a:r>
              <a:b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000" i="0" u="none" strike="noStrike" kern="1200" cap="none" spc="0" normalizeH="0" baseline="0" noProof="0" dirty="0">
                  <a:ln>
                    <a:noFill/>
                  </a:ln>
                  <a:effectLst/>
                  <a:uLnTx/>
                  <a:uFillTx/>
                  <a:latin typeface="Segoe UI"/>
                  <a:ea typeface="+mn-ea"/>
                  <a:cs typeface="+mn-cs"/>
                </a:rPr>
                <a:t>Create Function</a:t>
              </a:r>
            </a:p>
          </p:txBody>
        </p:sp>
        <p:sp>
          <p:nvSpPr>
            <p:cNvPr id="37" name="Rectangle 36">
              <a:extLst>
                <a:ext uri="{FF2B5EF4-FFF2-40B4-BE49-F238E27FC236}">
                  <a16:creationId xmlns:a16="http://schemas.microsoft.com/office/drawing/2014/main" id="{3C3AFEF9-084C-430F-BCBE-0EAD36BF0BA0}"/>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8" name="Picture 37">
              <a:extLst>
                <a:ext uri="{FF2B5EF4-FFF2-40B4-BE49-F238E27FC236}">
                  <a16:creationId xmlns:a16="http://schemas.microsoft.com/office/drawing/2014/main" id="{B72B3700-5C62-49D7-B5C0-F2DFC358A15A}"/>
                </a:ext>
              </a:extLst>
            </p:cNvPr>
            <p:cNvPicPr>
              <a:picLocks noChangeAspect="1"/>
            </p:cNvPicPr>
            <p:nvPr/>
          </p:nvPicPr>
          <p:blipFill>
            <a:blip r:embed="rId5"/>
            <a:stretch>
              <a:fillRect/>
            </a:stretch>
          </p:blipFill>
          <p:spPr>
            <a:xfrm>
              <a:off x="3122289" y="2726094"/>
              <a:ext cx="434096" cy="596810"/>
            </a:xfrm>
            <a:prstGeom prst="rect">
              <a:avLst/>
            </a:prstGeom>
          </p:spPr>
        </p:pic>
        <p:sp>
          <p:nvSpPr>
            <p:cNvPr id="39" name="TextBox 151">
              <a:extLst>
                <a:ext uri="{FF2B5EF4-FFF2-40B4-BE49-F238E27FC236}">
                  <a16:creationId xmlns:a16="http://schemas.microsoft.com/office/drawing/2014/main" id="{0AC76C7F-232E-4276-95DD-74877689C8CE}"/>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40" name="Group 39">
            <a:extLst>
              <a:ext uri="{FF2B5EF4-FFF2-40B4-BE49-F238E27FC236}">
                <a16:creationId xmlns:a16="http://schemas.microsoft.com/office/drawing/2014/main" id="{82D01001-42AE-4118-B9A7-D5468DE5A130}"/>
              </a:ext>
            </a:extLst>
          </p:cNvPr>
          <p:cNvGrpSpPr/>
          <p:nvPr/>
        </p:nvGrpSpPr>
        <p:grpSpPr>
          <a:xfrm>
            <a:off x="1869484" y="3625832"/>
            <a:ext cx="1478030" cy="1389479"/>
            <a:chOff x="2756781" y="3821577"/>
            <a:chExt cx="1478030" cy="1389479"/>
          </a:xfrm>
        </p:grpSpPr>
        <p:sp>
          <p:nvSpPr>
            <p:cNvPr id="41" name="TextBox 127">
              <a:extLst>
                <a:ext uri="{FF2B5EF4-FFF2-40B4-BE49-F238E27FC236}">
                  <a16:creationId xmlns:a16="http://schemas.microsoft.com/office/drawing/2014/main" id="{B5896771-6094-41F0-9F92-150D3F73D710}"/>
                </a:ext>
              </a:extLst>
            </p:cNvPr>
            <p:cNvSpPr txBox="1"/>
            <p:nvPr/>
          </p:nvSpPr>
          <p:spPr>
            <a:xfrm>
              <a:off x="2756781" y="4638592"/>
              <a:ext cx="1478030"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User</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Role</a:t>
              </a:r>
              <a:endParaRPr kumimoji="0" lang="en-US" sz="1000" i="0" u="none" strike="noStrike" kern="1200" cap="none" spc="0" normalizeH="0" baseline="0" noProof="0" dirty="0">
                <a:ln>
                  <a:noFill/>
                </a:ln>
                <a:effectLst/>
                <a:uLnTx/>
                <a:uFillTx/>
                <a:latin typeface="Segoe UI"/>
                <a:ea typeface="+mn-ea"/>
                <a:cs typeface="+mn-cs"/>
              </a:endParaRPr>
            </a:p>
          </p:txBody>
        </p:sp>
        <p:sp>
          <p:nvSpPr>
            <p:cNvPr id="42" name="Rectangle 41">
              <a:extLst>
                <a:ext uri="{FF2B5EF4-FFF2-40B4-BE49-F238E27FC236}">
                  <a16:creationId xmlns:a16="http://schemas.microsoft.com/office/drawing/2014/main" id="{859D27D8-46FD-4966-8466-0A60E31C1818}"/>
                </a:ext>
              </a:extLst>
            </p:cNvPr>
            <p:cNvSpPr/>
            <p:nvPr/>
          </p:nvSpPr>
          <p:spPr bwMode="auto">
            <a:xfrm>
              <a:off x="3193609"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3" name="Picture 42">
              <a:extLst>
                <a:ext uri="{FF2B5EF4-FFF2-40B4-BE49-F238E27FC236}">
                  <a16:creationId xmlns:a16="http://schemas.microsoft.com/office/drawing/2014/main" id="{031BFD4D-2E6B-4AD4-B766-0403461AD5E6}"/>
                </a:ext>
              </a:extLst>
            </p:cNvPr>
            <p:cNvPicPr>
              <a:picLocks noChangeAspect="1"/>
            </p:cNvPicPr>
            <p:nvPr/>
          </p:nvPicPr>
          <p:blipFill>
            <a:blip r:embed="rId5"/>
            <a:stretch>
              <a:fillRect/>
            </a:stretch>
          </p:blipFill>
          <p:spPr>
            <a:xfrm>
              <a:off x="3241410" y="4102835"/>
              <a:ext cx="434096" cy="596810"/>
            </a:xfrm>
            <a:prstGeom prst="rect">
              <a:avLst/>
            </a:prstGeom>
          </p:spPr>
        </p:pic>
        <p:sp>
          <p:nvSpPr>
            <p:cNvPr id="44" name="TextBox 155">
              <a:extLst>
                <a:ext uri="{FF2B5EF4-FFF2-40B4-BE49-F238E27FC236}">
                  <a16:creationId xmlns:a16="http://schemas.microsoft.com/office/drawing/2014/main" id="{3C77D8C7-8417-4777-83B5-6C579E84403B}"/>
                </a:ext>
              </a:extLst>
            </p:cNvPr>
            <p:cNvSpPr txBox="1"/>
            <p:nvPr/>
          </p:nvSpPr>
          <p:spPr>
            <a:xfrm>
              <a:off x="3024789"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45" name="Group 44">
            <a:extLst>
              <a:ext uri="{FF2B5EF4-FFF2-40B4-BE49-F238E27FC236}">
                <a16:creationId xmlns:a16="http://schemas.microsoft.com/office/drawing/2014/main" id="{993E544C-AD0B-448F-A3C0-CBCCD9E24C5B}"/>
              </a:ext>
            </a:extLst>
          </p:cNvPr>
          <p:cNvGrpSpPr/>
          <p:nvPr/>
        </p:nvGrpSpPr>
        <p:grpSpPr>
          <a:xfrm>
            <a:off x="3648881" y="4962590"/>
            <a:ext cx="860803" cy="1382755"/>
            <a:chOff x="2960997" y="3821577"/>
            <a:chExt cx="860803" cy="1382755"/>
          </a:xfrm>
        </p:grpSpPr>
        <p:sp>
          <p:nvSpPr>
            <p:cNvPr id="46" name="TextBox 158">
              <a:extLst>
                <a:ext uri="{FF2B5EF4-FFF2-40B4-BE49-F238E27FC236}">
                  <a16:creationId xmlns:a16="http://schemas.microsoft.com/office/drawing/2014/main" id="{26EF8392-A6B3-472C-8CB3-27521550ADC8}"/>
                </a:ext>
              </a:extLst>
            </p:cNvPr>
            <p:cNvSpPr txBox="1"/>
            <p:nvPr/>
          </p:nvSpPr>
          <p:spPr>
            <a:xfrm>
              <a:off x="3091712" y="4631868"/>
              <a:ext cx="7200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47" name="Rectangle 46">
              <a:extLst>
                <a:ext uri="{FF2B5EF4-FFF2-40B4-BE49-F238E27FC236}">
                  <a16:creationId xmlns:a16="http://schemas.microsoft.com/office/drawing/2014/main" id="{FAF73EC4-3209-4317-874D-130C067F5665}"/>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8" name="Picture 47">
              <a:extLst>
                <a:ext uri="{FF2B5EF4-FFF2-40B4-BE49-F238E27FC236}">
                  <a16:creationId xmlns:a16="http://schemas.microsoft.com/office/drawing/2014/main" id="{D0424EF5-317F-4929-A0B0-A83D653311AA}"/>
                </a:ext>
              </a:extLst>
            </p:cNvPr>
            <p:cNvPicPr>
              <a:picLocks noChangeAspect="1"/>
            </p:cNvPicPr>
            <p:nvPr/>
          </p:nvPicPr>
          <p:blipFill>
            <a:blip r:embed="rId5"/>
            <a:stretch>
              <a:fillRect/>
            </a:stretch>
          </p:blipFill>
          <p:spPr>
            <a:xfrm>
              <a:off x="3177618" y="4102835"/>
              <a:ext cx="434096" cy="596810"/>
            </a:xfrm>
            <a:prstGeom prst="rect">
              <a:avLst/>
            </a:prstGeom>
          </p:spPr>
        </p:pic>
        <p:sp>
          <p:nvSpPr>
            <p:cNvPr id="49" name="TextBox 161">
              <a:extLst>
                <a:ext uri="{FF2B5EF4-FFF2-40B4-BE49-F238E27FC236}">
                  <a16:creationId xmlns:a16="http://schemas.microsoft.com/office/drawing/2014/main" id="{9714E67C-7EDF-4AAD-AC38-E61BC20E6F5B}"/>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50" name="Group 49">
            <a:extLst>
              <a:ext uri="{FF2B5EF4-FFF2-40B4-BE49-F238E27FC236}">
                <a16:creationId xmlns:a16="http://schemas.microsoft.com/office/drawing/2014/main" id="{36FFB16C-7F57-443C-85C3-D77B6C12C7DB}"/>
              </a:ext>
            </a:extLst>
          </p:cNvPr>
          <p:cNvGrpSpPr/>
          <p:nvPr/>
        </p:nvGrpSpPr>
        <p:grpSpPr>
          <a:xfrm>
            <a:off x="5499740" y="1115028"/>
            <a:ext cx="1614403" cy="1358573"/>
            <a:chOff x="1988743" y="1249190"/>
            <a:chExt cx="2934561" cy="2111043"/>
          </a:xfrm>
        </p:grpSpPr>
        <p:sp>
          <p:nvSpPr>
            <p:cNvPr id="51" name="Rectangle 50">
              <a:extLst>
                <a:ext uri="{FF2B5EF4-FFF2-40B4-BE49-F238E27FC236}">
                  <a16:creationId xmlns:a16="http://schemas.microsoft.com/office/drawing/2014/main" id="{43FAFC58-A97F-42EB-A7A4-A6DF4DB52657}"/>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2" name="Group 51">
              <a:extLst>
                <a:ext uri="{FF2B5EF4-FFF2-40B4-BE49-F238E27FC236}">
                  <a16:creationId xmlns:a16="http://schemas.microsoft.com/office/drawing/2014/main" id="{B404F935-E07C-4EA4-95C4-96DB0284A074}"/>
                </a:ext>
              </a:extLst>
            </p:cNvPr>
            <p:cNvGrpSpPr/>
            <p:nvPr/>
          </p:nvGrpSpPr>
          <p:grpSpPr>
            <a:xfrm>
              <a:off x="1988743" y="1249190"/>
              <a:ext cx="2934561" cy="2111043"/>
              <a:chOff x="1924735" y="938294"/>
              <a:chExt cx="2934561" cy="2111043"/>
            </a:xfrm>
          </p:grpSpPr>
          <p:grpSp>
            <p:nvGrpSpPr>
              <p:cNvPr id="53" name="Group 52">
                <a:extLst>
                  <a:ext uri="{FF2B5EF4-FFF2-40B4-BE49-F238E27FC236}">
                    <a16:creationId xmlns:a16="http://schemas.microsoft.com/office/drawing/2014/main" id="{E3797C62-8959-46CF-B849-9529A6A4404F}"/>
                  </a:ext>
                </a:extLst>
              </p:cNvPr>
              <p:cNvGrpSpPr/>
              <p:nvPr/>
            </p:nvGrpSpPr>
            <p:grpSpPr>
              <a:xfrm>
                <a:off x="1924735" y="1369073"/>
                <a:ext cx="2934561" cy="1680264"/>
                <a:chOff x="1924735" y="1369073"/>
                <a:chExt cx="2934561" cy="1680264"/>
              </a:xfrm>
            </p:grpSpPr>
            <p:pic>
              <p:nvPicPr>
                <p:cNvPr id="55" name="Picture 54">
                  <a:extLst>
                    <a:ext uri="{FF2B5EF4-FFF2-40B4-BE49-F238E27FC236}">
                      <a16:creationId xmlns:a16="http://schemas.microsoft.com/office/drawing/2014/main" id="{D9BD86EB-5EF6-4CBF-951B-3C5455E449CC}"/>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6" name="TextBox 168">
                  <a:extLst>
                    <a:ext uri="{FF2B5EF4-FFF2-40B4-BE49-F238E27FC236}">
                      <a16:creationId xmlns:a16="http://schemas.microsoft.com/office/drawing/2014/main" id="{07E8FDC8-03C5-4EAC-866C-6CB106E491B5}"/>
                    </a:ext>
                  </a:extLst>
                </p:cNvPr>
                <p:cNvSpPr txBox="1"/>
                <p:nvPr/>
              </p:nvSpPr>
              <p:spPr>
                <a:xfrm>
                  <a:off x="1924735" y="2159803"/>
                  <a:ext cx="2934561" cy="88953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54" name="TextBox 166">
                <a:extLst>
                  <a:ext uri="{FF2B5EF4-FFF2-40B4-BE49-F238E27FC236}">
                    <a16:creationId xmlns:a16="http://schemas.microsoft.com/office/drawing/2014/main" id="{0F9DB288-0CB1-45C4-BA44-217A28882D60}"/>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57" name="Rectangle 56">
            <a:extLst>
              <a:ext uri="{FF2B5EF4-FFF2-40B4-BE49-F238E27FC236}">
                <a16:creationId xmlns:a16="http://schemas.microsoft.com/office/drawing/2014/main" id="{C6E681E4-D40F-4748-B965-03B5C41F108E}"/>
              </a:ext>
            </a:extLst>
          </p:cNvPr>
          <p:cNvSpPr/>
          <p:nvPr/>
        </p:nvSpPr>
        <p:spPr bwMode="auto">
          <a:xfrm>
            <a:off x="5560780" y="1177386"/>
            <a:ext cx="1561818" cy="3635798"/>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8" name="Arrow: Right 57">
            <a:extLst>
              <a:ext uri="{FF2B5EF4-FFF2-40B4-BE49-F238E27FC236}">
                <a16:creationId xmlns:a16="http://schemas.microsoft.com/office/drawing/2014/main" id="{25C34AD6-88CE-4BE0-BC4D-8E6326B77D6B}"/>
              </a:ext>
            </a:extLst>
          </p:cNvPr>
          <p:cNvSpPr/>
          <p:nvPr/>
        </p:nvSpPr>
        <p:spPr bwMode="auto">
          <a:xfrm>
            <a:off x="7210830" y="2359914"/>
            <a:ext cx="700186"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9" name="Group 58">
            <a:extLst>
              <a:ext uri="{FF2B5EF4-FFF2-40B4-BE49-F238E27FC236}">
                <a16:creationId xmlns:a16="http://schemas.microsoft.com/office/drawing/2014/main" id="{62D566ED-4906-46A0-8BE5-1C3E43D2A8D8}"/>
              </a:ext>
            </a:extLst>
          </p:cNvPr>
          <p:cNvGrpSpPr/>
          <p:nvPr/>
        </p:nvGrpSpPr>
        <p:grpSpPr>
          <a:xfrm>
            <a:off x="9528331" y="3214747"/>
            <a:ext cx="1714085" cy="572464"/>
            <a:chOff x="2608408" y="855146"/>
            <a:chExt cx="1778462" cy="572464"/>
          </a:xfrm>
        </p:grpSpPr>
        <p:sp>
          <p:nvSpPr>
            <p:cNvPr id="60" name="TextBox 175">
              <a:extLst>
                <a:ext uri="{FF2B5EF4-FFF2-40B4-BE49-F238E27FC236}">
                  <a16:creationId xmlns:a16="http://schemas.microsoft.com/office/drawing/2014/main" id="{E45894C1-C14B-47F2-88CC-A31527C12766}"/>
                </a:ext>
              </a:extLst>
            </p:cNvPr>
            <p:cNvSpPr txBox="1"/>
            <p:nvPr/>
          </p:nvSpPr>
          <p:spPr>
            <a:xfrm>
              <a:off x="2776412" y="887551"/>
              <a:ext cx="1610458"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 Import Data</a:t>
              </a:r>
            </a:p>
          </p:txBody>
        </p:sp>
        <p:grpSp>
          <p:nvGrpSpPr>
            <p:cNvPr id="61" name="Group 60">
              <a:extLst>
                <a:ext uri="{FF2B5EF4-FFF2-40B4-BE49-F238E27FC236}">
                  <a16:creationId xmlns:a16="http://schemas.microsoft.com/office/drawing/2014/main" id="{2EB9FABD-EDDD-42BA-A9C7-E0411E4A9363}"/>
                </a:ext>
              </a:extLst>
            </p:cNvPr>
            <p:cNvGrpSpPr/>
            <p:nvPr/>
          </p:nvGrpSpPr>
          <p:grpSpPr>
            <a:xfrm>
              <a:off x="2608408" y="855146"/>
              <a:ext cx="299426" cy="572464"/>
              <a:chOff x="5586984" y="1582465"/>
              <a:chExt cx="299426" cy="572464"/>
            </a:xfrm>
          </p:grpSpPr>
          <p:sp>
            <p:nvSpPr>
              <p:cNvPr id="62" name="Oval 61">
                <a:extLst>
                  <a:ext uri="{FF2B5EF4-FFF2-40B4-BE49-F238E27FC236}">
                    <a16:creationId xmlns:a16="http://schemas.microsoft.com/office/drawing/2014/main" id="{07CA2999-7CA2-4EB4-9993-ABB24E3A5846}"/>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3" name="TextBox 178">
                <a:extLst>
                  <a:ext uri="{FF2B5EF4-FFF2-40B4-BE49-F238E27FC236}">
                    <a16:creationId xmlns:a16="http://schemas.microsoft.com/office/drawing/2014/main" id="{57C5D79E-83A4-4DBB-BB33-67DB901AF678}"/>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64" name="Group 63">
            <a:extLst>
              <a:ext uri="{FF2B5EF4-FFF2-40B4-BE49-F238E27FC236}">
                <a16:creationId xmlns:a16="http://schemas.microsoft.com/office/drawing/2014/main" id="{54957983-55CA-498A-AE4A-9511E237E0D8}"/>
              </a:ext>
            </a:extLst>
          </p:cNvPr>
          <p:cNvGrpSpPr/>
          <p:nvPr/>
        </p:nvGrpSpPr>
        <p:grpSpPr>
          <a:xfrm>
            <a:off x="5536609" y="2289428"/>
            <a:ext cx="1926385" cy="1391634"/>
            <a:chOff x="2663540" y="2448864"/>
            <a:chExt cx="1926385" cy="1391634"/>
          </a:xfrm>
        </p:grpSpPr>
        <p:sp>
          <p:nvSpPr>
            <p:cNvPr id="65" name="TextBox 180">
              <a:extLst>
                <a:ext uri="{FF2B5EF4-FFF2-40B4-BE49-F238E27FC236}">
                  <a16:creationId xmlns:a16="http://schemas.microsoft.com/office/drawing/2014/main" id="{189D3A45-0774-43E1-AD39-3C1BC13EA3FD}"/>
                </a:ext>
              </a:extLst>
            </p:cNvPr>
            <p:cNvSpPr txBox="1"/>
            <p:nvPr/>
          </p:nvSpPr>
          <p:spPr>
            <a:xfrm>
              <a:off x="2663540" y="3268034"/>
              <a:ext cx="1926385"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66" name="Rectangle 65">
              <a:extLst>
                <a:ext uri="{FF2B5EF4-FFF2-40B4-BE49-F238E27FC236}">
                  <a16:creationId xmlns:a16="http://schemas.microsoft.com/office/drawing/2014/main" id="{6AC71487-10CC-4305-B642-A8FC335AE411}"/>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7" name="Picture 66">
              <a:extLst>
                <a:ext uri="{FF2B5EF4-FFF2-40B4-BE49-F238E27FC236}">
                  <a16:creationId xmlns:a16="http://schemas.microsoft.com/office/drawing/2014/main" id="{237F8F24-9DC4-47B3-B5D1-B9D00A2ECAEA}"/>
                </a:ext>
              </a:extLst>
            </p:cNvPr>
            <p:cNvPicPr>
              <a:picLocks noChangeAspect="1"/>
            </p:cNvPicPr>
            <p:nvPr/>
          </p:nvPicPr>
          <p:blipFill>
            <a:blip r:embed="rId5"/>
            <a:stretch>
              <a:fillRect/>
            </a:stretch>
          </p:blipFill>
          <p:spPr>
            <a:xfrm>
              <a:off x="3122289" y="2726094"/>
              <a:ext cx="434096" cy="596810"/>
            </a:xfrm>
            <a:prstGeom prst="rect">
              <a:avLst/>
            </a:prstGeom>
          </p:spPr>
        </p:pic>
        <p:sp>
          <p:nvSpPr>
            <p:cNvPr id="68" name="TextBox 183">
              <a:extLst>
                <a:ext uri="{FF2B5EF4-FFF2-40B4-BE49-F238E27FC236}">
                  <a16:creationId xmlns:a16="http://schemas.microsoft.com/office/drawing/2014/main" id="{3A958D3D-3ABB-4896-BC79-5D6B64B5C758}"/>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69" name="Group 68">
            <a:extLst>
              <a:ext uri="{FF2B5EF4-FFF2-40B4-BE49-F238E27FC236}">
                <a16:creationId xmlns:a16="http://schemas.microsoft.com/office/drawing/2014/main" id="{0AA542DD-6181-483F-8B1A-5FF8E11FCC48}"/>
              </a:ext>
            </a:extLst>
          </p:cNvPr>
          <p:cNvGrpSpPr/>
          <p:nvPr/>
        </p:nvGrpSpPr>
        <p:grpSpPr>
          <a:xfrm>
            <a:off x="5486383" y="3541921"/>
            <a:ext cx="1728757" cy="1389479"/>
            <a:chOff x="2663540" y="3821577"/>
            <a:chExt cx="1728757" cy="1389479"/>
          </a:xfrm>
        </p:grpSpPr>
        <p:sp>
          <p:nvSpPr>
            <p:cNvPr id="70" name="TextBox 185">
              <a:extLst>
                <a:ext uri="{FF2B5EF4-FFF2-40B4-BE49-F238E27FC236}">
                  <a16:creationId xmlns:a16="http://schemas.microsoft.com/office/drawing/2014/main" id="{1B68E25E-856D-4BD3-82CA-22E7CBE296C8}"/>
                </a:ext>
              </a:extLst>
            </p:cNvPr>
            <p:cNvSpPr txBox="1"/>
            <p:nvPr/>
          </p:nvSpPr>
          <p:spPr>
            <a:xfrm>
              <a:off x="2663540" y="4638592"/>
              <a:ext cx="1728757"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71" name="Rectangle 70">
              <a:extLst>
                <a:ext uri="{FF2B5EF4-FFF2-40B4-BE49-F238E27FC236}">
                  <a16:creationId xmlns:a16="http://schemas.microsoft.com/office/drawing/2014/main" id="{1CC16302-C99E-4D53-BC99-DCFC8C8750F2}"/>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2" name="Picture 71">
              <a:extLst>
                <a:ext uri="{FF2B5EF4-FFF2-40B4-BE49-F238E27FC236}">
                  <a16:creationId xmlns:a16="http://schemas.microsoft.com/office/drawing/2014/main" id="{0599FD2A-70A3-4A95-8ECB-87DAA0502769}"/>
                </a:ext>
              </a:extLst>
            </p:cNvPr>
            <p:cNvPicPr>
              <a:picLocks noChangeAspect="1"/>
            </p:cNvPicPr>
            <p:nvPr/>
          </p:nvPicPr>
          <p:blipFill>
            <a:blip r:embed="rId5"/>
            <a:stretch>
              <a:fillRect/>
            </a:stretch>
          </p:blipFill>
          <p:spPr>
            <a:xfrm>
              <a:off x="3177618" y="4102835"/>
              <a:ext cx="434096" cy="596810"/>
            </a:xfrm>
            <a:prstGeom prst="rect">
              <a:avLst/>
            </a:prstGeom>
          </p:spPr>
        </p:pic>
        <p:sp>
          <p:nvSpPr>
            <p:cNvPr id="73" name="TextBox 188">
              <a:extLst>
                <a:ext uri="{FF2B5EF4-FFF2-40B4-BE49-F238E27FC236}">
                  <a16:creationId xmlns:a16="http://schemas.microsoft.com/office/drawing/2014/main" id="{ACCDE03B-0E9D-4A3B-82C4-279DC583EAAE}"/>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74" name="Arrow: Right 73">
            <a:extLst>
              <a:ext uri="{FF2B5EF4-FFF2-40B4-BE49-F238E27FC236}">
                <a16:creationId xmlns:a16="http://schemas.microsoft.com/office/drawing/2014/main" id="{6C982A5B-5A14-476E-B240-11C08A261CFF}"/>
              </a:ext>
            </a:extLst>
          </p:cNvPr>
          <p:cNvSpPr/>
          <p:nvPr/>
        </p:nvSpPr>
        <p:spPr bwMode="auto">
          <a:xfrm rot="1261198">
            <a:off x="10363330" y="2533659"/>
            <a:ext cx="54864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5" name="Arrow: Right 74">
            <a:extLst>
              <a:ext uri="{FF2B5EF4-FFF2-40B4-BE49-F238E27FC236}">
                <a16:creationId xmlns:a16="http://schemas.microsoft.com/office/drawing/2014/main" id="{A82580B6-BB0C-42B8-9C13-05CE74BDEEA7}"/>
              </a:ext>
            </a:extLst>
          </p:cNvPr>
          <p:cNvSpPr/>
          <p:nvPr/>
        </p:nvSpPr>
        <p:spPr bwMode="auto">
          <a:xfrm rot="19461520">
            <a:off x="10374073" y="3674201"/>
            <a:ext cx="64008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6" name="Group 75">
            <a:extLst>
              <a:ext uri="{FF2B5EF4-FFF2-40B4-BE49-F238E27FC236}">
                <a16:creationId xmlns:a16="http://schemas.microsoft.com/office/drawing/2014/main" id="{5353E665-9853-44F6-A430-6979783772DC}"/>
              </a:ext>
            </a:extLst>
          </p:cNvPr>
          <p:cNvGrpSpPr/>
          <p:nvPr/>
        </p:nvGrpSpPr>
        <p:grpSpPr>
          <a:xfrm>
            <a:off x="7739087" y="4875996"/>
            <a:ext cx="1327389" cy="1333293"/>
            <a:chOff x="2769423" y="3657107"/>
            <a:chExt cx="1327389" cy="1610102"/>
          </a:xfrm>
        </p:grpSpPr>
        <p:sp>
          <p:nvSpPr>
            <p:cNvPr id="77" name="TextBox 203">
              <a:extLst>
                <a:ext uri="{FF2B5EF4-FFF2-40B4-BE49-F238E27FC236}">
                  <a16:creationId xmlns:a16="http://schemas.microsoft.com/office/drawing/2014/main" id="{D753CC9F-1088-4645-9948-8FDAC3CAEEFE}"/>
                </a:ext>
              </a:extLst>
            </p:cNvPr>
            <p:cNvSpPr txBox="1"/>
            <p:nvPr/>
          </p:nvSpPr>
          <p:spPr>
            <a:xfrm>
              <a:off x="2769423" y="4694745"/>
              <a:ext cx="1327389"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78" name="Rectangle 77">
              <a:extLst>
                <a:ext uri="{FF2B5EF4-FFF2-40B4-BE49-F238E27FC236}">
                  <a16:creationId xmlns:a16="http://schemas.microsoft.com/office/drawing/2014/main" id="{C514BCB2-4972-440A-B862-ADEFB2024DEB}"/>
                </a:ext>
              </a:extLst>
            </p:cNvPr>
            <p:cNvSpPr/>
            <p:nvPr/>
          </p:nvSpPr>
          <p:spPr bwMode="auto">
            <a:xfrm>
              <a:off x="3057769" y="3817366"/>
              <a:ext cx="677290" cy="104003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9" name="Picture 78">
              <a:extLst>
                <a:ext uri="{FF2B5EF4-FFF2-40B4-BE49-F238E27FC236}">
                  <a16:creationId xmlns:a16="http://schemas.microsoft.com/office/drawing/2014/main" id="{1F0DB5D0-317D-4822-AE0C-65F7D81B2D7B}"/>
                </a:ext>
              </a:extLst>
            </p:cNvPr>
            <p:cNvPicPr>
              <a:picLocks noChangeAspect="1"/>
            </p:cNvPicPr>
            <p:nvPr/>
          </p:nvPicPr>
          <p:blipFill>
            <a:blip r:embed="rId5"/>
            <a:stretch>
              <a:fillRect/>
            </a:stretch>
          </p:blipFill>
          <p:spPr>
            <a:xfrm>
              <a:off x="3177618" y="4260590"/>
              <a:ext cx="434096" cy="596810"/>
            </a:xfrm>
            <a:prstGeom prst="rect">
              <a:avLst/>
            </a:prstGeom>
          </p:spPr>
        </p:pic>
        <p:sp>
          <p:nvSpPr>
            <p:cNvPr id="80" name="TextBox 206">
              <a:extLst>
                <a:ext uri="{FF2B5EF4-FFF2-40B4-BE49-F238E27FC236}">
                  <a16:creationId xmlns:a16="http://schemas.microsoft.com/office/drawing/2014/main" id="{B9181C2C-B0AD-439A-ADE4-C7BB71870B8C}"/>
                </a:ext>
              </a:extLst>
            </p:cNvPr>
            <p:cNvSpPr txBox="1"/>
            <p:nvPr/>
          </p:nvSpPr>
          <p:spPr>
            <a:xfrm>
              <a:off x="2965900" y="3657107"/>
              <a:ext cx="831626" cy="808392"/>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Export &amp; Import Scripts</a:t>
              </a:r>
            </a:p>
          </p:txBody>
        </p:sp>
      </p:grpSp>
      <p:grpSp>
        <p:nvGrpSpPr>
          <p:cNvPr id="81" name="Group 80">
            <a:extLst>
              <a:ext uri="{FF2B5EF4-FFF2-40B4-BE49-F238E27FC236}">
                <a16:creationId xmlns:a16="http://schemas.microsoft.com/office/drawing/2014/main" id="{41FFE9F2-F4EF-46D4-9911-3FD64CCD0BA6}"/>
              </a:ext>
            </a:extLst>
          </p:cNvPr>
          <p:cNvGrpSpPr/>
          <p:nvPr/>
        </p:nvGrpSpPr>
        <p:grpSpPr>
          <a:xfrm>
            <a:off x="7333968" y="1553470"/>
            <a:ext cx="1749573" cy="704808"/>
            <a:chOff x="2588752" y="779830"/>
            <a:chExt cx="1815282" cy="704808"/>
          </a:xfrm>
        </p:grpSpPr>
        <p:sp>
          <p:nvSpPr>
            <p:cNvPr id="82" name="TextBox 210">
              <a:extLst>
                <a:ext uri="{FF2B5EF4-FFF2-40B4-BE49-F238E27FC236}">
                  <a16:creationId xmlns:a16="http://schemas.microsoft.com/office/drawing/2014/main" id="{75731F02-4709-42D0-9212-734A4CDEED26}"/>
                </a:ext>
              </a:extLst>
            </p:cNvPr>
            <p:cNvSpPr txBox="1"/>
            <p:nvPr/>
          </p:nvSpPr>
          <p:spPr>
            <a:xfrm>
              <a:off x="2783554" y="779830"/>
              <a:ext cx="1620480"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83" name="Group 82">
              <a:extLst>
                <a:ext uri="{FF2B5EF4-FFF2-40B4-BE49-F238E27FC236}">
                  <a16:creationId xmlns:a16="http://schemas.microsoft.com/office/drawing/2014/main" id="{FD8F02CA-BD81-4D17-BC1B-00D941C80D06}"/>
                </a:ext>
              </a:extLst>
            </p:cNvPr>
            <p:cNvGrpSpPr/>
            <p:nvPr/>
          </p:nvGrpSpPr>
          <p:grpSpPr>
            <a:xfrm>
              <a:off x="2588752" y="850923"/>
              <a:ext cx="319082" cy="572464"/>
              <a:chOff x="5567328" y="1578242"/>
              <a:chExt cx="319082" cy="572464"/>
            </a:xfrm>
          </p:grpSpPr>
          <p:sp>
            <p:nvSpPr>
              <p:cNvPr id="84" name="Oval 83">
                <a:extLst>
                  <a:ext uri="{FF2B5EF4-FFF2-40B4-BE49-F238E27FC236}">
                    <a16:creationId xmlns:a16="http://schemas.microsoft.com/office/drawing/2014/main" id="{D69D9CA9-DA10-4F11-8CCB-9A19D22DD57D}"/>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5" name="TextBox 213">
                <a:extLst>
                  <a:ext uri="{FF2B5EF4-FFF2-40B4-BE49-F238E27FC236}">
                    <a16:creationId xmlns:a16="http://schemas.microsoft.com/office/drawing/2014/main" id="{87333AAF-1438-4F56-9E87-0E965CDA4C47}"/>
                  </a:ext>
                </a:extLst>
              </p:cNvPr>
              <p:cNvSpPr txBox="1"/>
              <p:nvPr/>
            </p:nvSpPr>
            <p:spPr>
              <a:xfrm>
                <a:off x="5567328" y="1578242"/>
                <a:ext cx="2475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4</a:t>
                </a:r>
              </a:p>
            </p:txBody>
          </p:sp>
        </p:grpSp>
      </p:grpSp>
      <p:sp>
        <p:nvSpPr>
          <p:cNvPr id="87" name="Rectangle 86">
            <a:extLst>
              <a:ext uri="{FF2B5EF4-FFF2-40B4-BE49-F238E27FC236}">
                <a16:creationId xmlns:a16="http://schemas.microsoft.com/office/drawing/2014/main" id="{75E46077-579E-426C-82FD-53F5EA4F165F}"/>
              </a:ext>
            </a:extLst>
          </p:cNvPr>
          <p:cNvSpPr/>
          <p:nvPr/>
        </p:nvSpPr>
        <p:spPr bwMode="auto">
          <a:xfrm>
            <a:off x="7749023" y="4912711"/>
            <a:ext cx="1206430" cy="1296581"/>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8" name="Arrow: Right 87">
            <a:extLst>
              <a:ext uri="{FF2B5EF4-FFF2-40B4-BE49-F238E27FC236}">
                <a16:creationId xmlns:a16="http://schemas.microsoft.com/office/drawing/2014/main" id="{22C04F91-71E3-4FB6-A217-1F50426C79C8}"/>
              </a:ext>
            </a:extLst>
          </p:cNvPr>
          <p:cNvSpPr/>
          <p:nvPr/>
        </p:nvSpPr>
        <p:spPr bwMode="auto">
          <a:xfrm rot="19354946">
            <a:off x="8977416" y="4528061"/>
            <a:ext cx="822960" cy="237744"/>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36F80806-ECF8-42EF-A03F-EA20D664E98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3989" y="3465315"/>
            <a:ext cx="548640" cy="548640"/>
          </a:xfrm>
          <a:prstGeom prst="rect">
            <a:avLst/>
          </a:prstGeom>
        </p:spPr>
      </p:pic>
      <p:sp>
        <p:nvSpPr>
          <p:cNvPr id="90" name="Arrow: Right 89">
            <a:extLst>
              <a:ext uri="{FF2B5EF4-FFF2-40B4-BE49-F238E27FC236}">
                <a16:creationId xmlns:a16="http://schemas.microsoft.com/office/drawing/2014/main" id="{95BAAC3A-3264-439B-95DF-2E62F6AD48DC}"/>
              </a:ext>
            </a:extLst>
          </p:cNvPr>
          <p:cNvSpPr/>
          <p:nvPr/>
        </p:nvSpPr>
        <p:spPr bwMode="auto">
          <a:xfrm rot="5400000">
            <a:off x="8114985" y="4561991"/>
            <a:ext cx="457200" cy="237744"/>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1" name="Arrow: Right 90">
            <a:extLst>
              <a:ext uri="{FF2B5EF4-FFF2-40B4-BE49-F238E27FC236}">
                <a16:creationId xmlns:a16="http://schemas.microsoft.com/office/drawing/2014/main" id="{851EE8B8-4649-441D-A7ED-7FF077772CFF}"/>
              </a:ext>
            </a:extLst>
          </p:cNvPr>
          <p:cNvSpPr/>
          <p:nvPr/>
        </p:nvSpPr>
        <p:spPr bwMode="auto">
          <a:xfrm>
            <a:off x="7228319" y="4035892"/>
            <a:ext cx="73152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2" name="Arrow: Right 91">
            <a:extLst>
              <a:ext uri="{FF2B5EF4-FFF2-40B4-BE49-F238E27FC236}">
                <a16:creationId xmlns:a16="http://schemas.microsoft.com/office/drawing/2014/main" id="{3D8B09FD-521C-4F33-8722-BBBD959861C6}"/>
              </a:ext>
            </a:extLst>
          </p:cNvPr>
          <p:cNvSpPr/>
          <p:nvPr/>
        </p:nvSpPr>
        <p:spPr bwMode="auto">
          <a:xfrm rot="16200000">
            <a:off x="439310" y="4361334"/>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3" name="Arrow: Right 92">
            <a:extLst>
              <a:ext uri="{FF2B5EF4-FFF2-40B4-BE49-F238E27FC236}">
                <a16:creationId xmlns:a16="http://schemas.microsoft.com/office/drawing/2014/main" id="{66CC633A-4B00-4FA3-B058-AB770832E061}"/>
              </a:ext>
            </a:extLst>
          </p:cNvPr>
          <p:cNvSpPr/>
          <p:nvPr/>
        </p:nvSpPr>
        <p:spPr bwMode="auto">
          <a:xfrm>
            <a:off x="1095085" y="3655470"/>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4" name="Arrow: Right 93">
            <a:extLst>
              <a:ext uri="{FF2B5EF4-FFF2-40B4-BE49-F238E27FC236}">
                <a16:creationId xmlns:a16="http://schemas.microsoft.com/office/drawing/2014/main" id="{14E6EC72-AAA1-486D-8269-46118C027A6C}"/>
              </a:ext>
            </a:extLst>
          </p:cNvPr>
          <p:cNvSpPr/>
          <p:nvPr/>
        </p:nvSpPr>
        <p:spPr bwMode="auto">
          <a:xfrm>
            <a:off x="1185611" y="5400341"/>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5" name="Arrow: Right 94">
            <a:extLst>
              <a:ext uri="{FF2B5EF4-FFF2-40B4-BE49-F238E27FC236}">
                <a16:creationId xmlns:a16="http://schemas.microsoft.com/office/drawing/2014/main" id="{18DFC132-635C-4DBC-8D97-1DAE02563338}"/>
              </a:ext>
            </a:extLst>
          </p:cNvPr>
          <p:cNvSpPr/>
          <p:nvPr/>
        </p:nvSpPr>
        <p:spPr bwMode="auto">
          <a:xfrm>
            <a:off x="3585548" y="3183604"/>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96" name="Picture 95">
            <a:extLst>
              <a:ext uri="{FF2B5EF4-FFF2-40B4-BE49-F238E27FC236}">
                <a16:creationId xmlns:a16="http://schemas.microsoft.com/office/drawing/2014/main" id="{2045D1FA-CEBD-4A1A-8EC9-B6A311E092D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0082" y="3867392"/>
            <a:ext cx="548640" cy="548640"/>
          </a:xfrm>
          <a:prstGeom prst="rect">
            <a:avLst/>
          </a:prstGeom>
        </p:spPr>
      </p:pic>
      <p:pic>
        <p:nvPicPr>
          <p:cNvPr id="97" name="Picture 96">
            <a:extLst>
              <a:ext uri="{FF2B5EF4-FFF2-40B4-BE49-F238E27FC236}">
                <a16:creationId xmlns:a16="http://schemas.microsoft.com/office/drawing/2014/main" id="{FB0CC5A6-507F-4DCC-AD63-F1048FFE7D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1228" y="3867392"/>
            <a:ext cx="548640" cy="548640"/>
          </a:xfrm>
          <a:prstGeom prst="rect">
            <a:avLst/>
          </a:prstGeom>
        </p:spPr>
      </p:pic>
      <p:pic>
        <p:nvPicPr>
          <p:cNvPr id="98" name="Picture 97">
            <a:extLst>
              <a:ext uri="{FF2B5EF4-FFF2-40B4-BE49-F238E27FC236}">
                <a16:creationId xmlns:a16="http://schemas.microsoft.com/office/drawing/2014/main" id="{C4E2B56C-8647-4981-8C5D-FF4044B9D7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73682" y="2173382"/>
            <a:ext cx="548640" cy="548640"/>
          </a:xfrm>
          <a:prstGeom prst="rect">
            <a:avLst/>
          </a:prstGeom>
        </p:spPr>
      </p:pic>
      <p:pic>
        <p:nvPicPr>
          <p:cNvPr id="99" name="Picture 98">
            <a:extLst>
              <a:ext uri="{FF2B5EF4-FFF2-40B4-BE49-F238E27FC236}">
                <a16:creationId xmlns:a16="http://schemas.microsoft.com/office/drawing/2014/main" id="{479FEC95-0F2A-419D-8240-D3F11F4C9F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6638" y="5286682"/>
            <a:ext cx="548640" cy="548640"/>
          </a:xfrm>
          <a:prstGeom prst="rect">
            <a:avLst/>
          </a:prstGeom>
        </p:spPr>
      </p:pic>
      <p:sp>
        <p:nvSpPr>
          <p:cNvPr id="100" name="Arrow: Right 99">
            <a:extLst>
              <a:ext uri="{FF2B5EF4-FFF2-40B4-BE49-F238E27FC236}">
                <a16:creationId xmlns:a16="http://schemas.microsoft.com/office/drawing/2014/main" id="{620D16FA-E917-4716-B2DD-C8888D5633F9}"/>
              </a:ext>
            </a:extLst>
          </p:cNvPr>
          <p:cNvSpPr/>
          <p:nvPr/>
        </p:nvSpPr>
        <p:spPr bwMode="auto">
          <a:xfrm>
            <a:off x="2751637" y="5427502"/>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1" name="Rectangle 100">
            <a:extLst>
              <a:ext uri="{FF2B5EF4-FFF2-40B4-BE49-F238E27FC236}">
                <a16:creationId xmlns:a16="http://schemas.microsoft.com/office/drawing/2014/main" id="{B4760DA3-6A14-463A-8788-21AE199DD943}"/>
              </a:ext>
            </a:extLst>
          </p:cNvPr>
          <p:cNvSpPr/>
          <p:nvPr/>
        </p:nvSpPr>
        <p:spPr bwMode="auto">
          <a:xfrm>
            <a:off x="2279507" y="6433335"/>
            <a:ext cx="6134408" cy="122066"/>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102" name="Arrow: Right 101">
            <a:extLst>
              <a:ext uri="{FF2B5EF4-FFF2-40B4-BE49-F238E27FC236}">
                <a16:creationId xmlns:a16="http://schemas.microsoft.com/office/drawing/2014/main" id="{85680E2F-A5E6-4BBD-8440-8AE676FBBD3B}"/>
              </a:ext>
            </a:extLst>
          </p:cNvPr>
          <p:cNvSpPr/>
          <p:nvPr/>
        </p:nvSpPr>
        <p:spPr bwMode="auto">
          <a:xfrm rot="16200000">
            <a:off x="2011539" y="6122191"/>
            <a:ext cx="618839" cy="247581"/>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3" name="Rectangle 102">
            <a:extLst>
              <a:ext uri="{FF2B5EF4-FFF2-40B4-BE49-F238E27FC236}">
                <a16:creationId xmlns:a16="http://schemas.microsoft.com/office/drawing/2014/main" id="{8ED977CB-C266-4F09-B8D6-FFCF812E1A37}"/>
              </a:ext>
            </a:extLst>
          </p:cNvPr>
          <p:cNvSpPr/>
          <p:nvPr/>
        </p:nvSpPr>
        <p:spPr bwMode="auto">
          <a:xfrm rot="5400000">
            <a:off x="8248868" y="6265031"/>
            <a:ext cx="182880" cy="147212"/>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104" name="TextBox 142">
            <a:extLst>
              <a:ext uri="{FF2B5EF4-FFF2-40B4-BE49-F238E27FC236}">
                <a16:creationId xmlns:a16="http://schemas.microsoft.com/office/drawing/2014/main" id="{2FF7834B-DC2E-4FAB-A8BC-CFE042E9F9BF}"/>
              </a:ext>
            </a:extLst>
          </p:cNvPr>
          <p:cNvSpPr txBox="1"/>
          <p:nvPr/>
        </p:nvSpPr>
        <p:spPr>
          <a:xfrm>
            <a:off x="3963364" y="2499964"/>
            <a:ext cx="1668542"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i="0" u="none" strike="noStrike" kern="1200" cap="none" spc="0" normalizeH="0" baseline="0" noProof="0" dirty="0">
                <a:ln>
                  <a:noFill/>
                </a:ln>
                <a:effectLst/>
                <a:uLnTx/>
                <a:uFillTx/>
                <a:latin typeface="Segoe UI"/>
                <a:ea typeface="+mn-ea"/>
                <a:cs typeface="+mn-cs"/>
              </a:rPr>
              <a:t>Convert DDLs</a:t>
            </a:r>
          </a:p>
        </p:txBody>
      </p:sp>
      <p:pic>
        <p:nvPicPr>
          <p:cNvPr id="105" name="Picture 104">
            <a:extLst>
              <a:ext uri="{FF2B5EF4-FFF2-40B4-BE49-F238E27FC236}">
                <a16:creationId xmlns:a16="http://schemas.microsoft.com/office/drawing/2014/main" id="{1EA2A6B1-0A9D-45B3-B57B-C39D762437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27433" y="2200890"/>
            <a:ext cx="548640" cy="548640"/>
          </a:xfrm>
          <a:prstGeom prst="rect">
            <a:avLst/>
          </a:prstGeom>
        </p:spPr>
      </p:pic>
      <p:sp>
        <p:nvSpPr>
          <p:cNvPr id="106" name="Arrow: Right 105">
            <a:extLst>
              <a:ext uri="{FF2B5EF4-FFF2-40B4-BE49-F238E27FC236}">
                <a16:creationId xmlns:a16="http://schemas.microsoft.com/office/drawing/2014/main" id="{6AA5C332-87CF-49BE-883D-5240AD8F19D7}"/>
              </a:ext>
            </a:extLst>
          </p:cNvPr>
          <p:cNvSpPr/>
          <p:nvPr/>
        </p:nvSpPr>
        <p:spPr bwMode="auto">
          <a:xfrm>
            <a:off x="8805998" y="2353790"/>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7" name="Group 106">
            <a:extLst>
              <a:ext uri="{FF2B5EF4-FFF2-40B4-BE49-F238E27FC236}">
                <a16:creationId xmlns:a16="http://schemas.microsoft.com/office/drawing/2014/main" id="{4EC6A3AE-9273-44FC-9D84-A57E298FABFA}"/>
              </a:ext>
            </a:extLst>
          </p:cNvPr>
          <p:cNvGrpSpPr/>
          <p:nvPr/>
        </p:nvGrpSpPr>
        <p:grpSpPr>
          <a:xfrm>
            <a:off x="9528330" y="1480084"/>
            <a:ext cx="2221922" cy="704808"/>
            <a:chOff x="2608408" y="799727"/>
            <a:chExt cx="2305374" cy="704808"/>
          </a:xfrm>
        </p:grpSpPr>
        <p:sp>
          <p:nvSpPr>
            <p:cNvPr id="108" name="TextBox 189">
              <a:extLst>
                <a:ext uri="{FF2B5EF4-FFF2-40B4-BE49-F238E27FC236}">
                  <a16:creationId xmlns:a16="http://schemas.microsoft.com/office/drawing/2014/main" id="{B51CD73B-F161-4E70-B339-D54513EC94D0}"/>
                </a:ext>
              </a:extLst>
            </p:cNvPr>
            <p:cNvSpPr txBox="1"/>
            <p:nvPr/>
          </p:nvSpPr>
          <p:spPr>
            <a:xfrm>
              <a:off x="2850061" y="799727"/>
              <a:ext cx="2063721"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 Deploy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109" name="Group 108">
              <a:extLst>
                <a:ext uri="{FF2B5EF4-FFF2-40B4-BE49-F238E27FC236}">
                  <a16:creationId xmlns:a16="http://schemas.microsoft.com/office/drawing/2014/main" id="{297C46BF-F554-4F74-B149-2DECB62A71C0}"/>
                </a:ext>
              </a:extLst>
            </p:cNvPr>
            <p:cNvGrpSpPr/>
            <p:nvPr/>
          </p:nvGrpSpPr>
          <p:grpSpPr>
            <a:xfrm>
              <a:off x="2608408" y="855146"/>
              <a:ext cx="299426" cy="572464"/>
              <a:chOff x="5586984" y="1582465"/>
              <a:chExt cx="299426" cy="572464"/>
            </a:xfrm>
          </p:grpSpPr>
          <p:sp>
            <p:nvSpPr>
              <p:cNvPr id="110" name="Oval 109">
                <a:extLst>
                  <a:ext uri="{FF2B5EF4-FFF2-40B4-BE49-F238E27FC236}">
                    <a16:creationId xmlns:a16="http://schemas.microsoft.com/office/drawing/2014/main" id="{1A20B2B1-D392-4BDA-92DB-645C0179D9AC}"/>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1" name="TextBox 196">
                <a:extLst>
                  <a:ext uri="{FF2B5EF4-FFF2-40B4-BE49-F238E27FC236}">
                    <a16:creationId xmlns:a16="http://schemas.microsoft.com/office/drawing/2014/main" id="{0CE3E349-F263-4238-BFC5-139BE4FD2E1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112" name="Group 111">
            <a:extLst>
              <a:ext uri="{FF2B5EF4-FFF2-40B4-BE49-F238E27FC236}">
                <a16:creationId xmlns:a16="http://schemas.microsoft.com/office/drawing/2014/main" id="{D51DC65B-05A4-4C3A-AB24-970F210F8ED8}"/>
              </a:ext>
            </a:extLst>
          </p:cNvPr>
          <p:cNvGrpSpPr/>
          <p:nvPr/>
        </p:nvGrpSpPr>
        <p:grpSpPr>
          <a:xfrm>
            <a:off x="7284457" y="3298972"/>
            <a:ext cx="299426" cy="572464"/>
            <a:chOff x="5586984" y="1582465"/>
            <a:chExt cx="299426" cy="572464"/>
          </a:xfrm>
        </p:grpSpPr>
        <p:sp>
          <p:nvSpPr>
            <p:cNvPr id="113" name="Oval 112">
              <a:extLst>
                <a:ext uri="{FF2B5EF4-FFF2-40B4-BE49-F238E27FC236}">
                  <a16:creationId xmlns:a16="http://schemas.microsoft.com/office/drawing/2014/main" id="{59EDD1B1-3460-4897-B5A9-E1F5F381B99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4" name="TextBox 223">
              <a:extLst>
                <a:ext uri="{FF2B5EF4-FFF2-40B4-BE49-F238E27FC236}">
                  <a16:creationId xmlns:a16="http://schemas.microsoft.com/office/drawing/2014/main" id="{611A9756-3F68-4101-9001-5CF6E2C9F51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115" name="Group 114">
            <a:extLst>
              <a:ext uri="{FF2B5EF4-FFF2-40B4-BE49-F238E27FC236}">
                <a16:creationId xmlns:a16="http://schemas.microsoft.com/office/drawing/2014/main" id="{6B6D38FE-EC33-482F-9E26-01BFE9E1DB75}"/>
              </a:ext>
            </a:extLst>
          </p:cNvPr>
          <p:cNvGrpSpPr/>
          <p:nvPr/>
        </p:nvGrpSpPr>
        <p:grpSpPr>
          <a:xfrm>
            <a:off x="3790395" y="2435909"/>
            <a:ext cx="299426" cy="572464"/>
            <a:chOff x="5586984" y="1582465"/>
            <a:chExt cx="299426" cy="572464"/>
          </a:xfrm>
        </p:grpSpPr>
        <p:sp>
          <p:nvSpPr>
            <p:cNvPr id="116" name="Oval 115">
              <a:extLst>
                <a:ext uri="{FF2B5EF4-FFF2-40B4-BE49-F238E27FC236}">
                  <a16:creationId xmlns:a16="http://schemas.microsoft.com/office/drawing/2014/main" id="{83B413CA-F032-4855-A9D4-26A2755583D7}"/>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7" name="TextBox 226">
              <a:extLst>
                <a:ext uri="{FF2B5EF4-FFF2-40B4-BE49-F238E27FC236}">
                  <a16:creationId xmlns:a16="http://schemas.microsoft.com/office/drawing/2014/main" id="{34602D80-1D77-4638-BC61-CAE35CCBBA8E}"/>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pic>
        <p:nvPicPr>
          <p:cNvPr id="119" name="Picture 118">
            <a:extLst>
              <a:ext uri="{FF2B5EF4-FFF2-40B4-BE49-F238E27FC236}">
                <a16:creationId xmlns:a16="http://schemas.microsoft.com/office/drawing/2014/main" id="{E267A22E-D1CE-4925-8B3E-D97F44F2DA4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84357" y="2994573"/>
            <a:ext cx="548640" cy="548640"/>
          </a:xfrm>
          <a:prstGeom prst="rect">
            <a:avLst/>
          </a:prstGeom>
        </p:spPr>
      </p:pic>
    </p:spTree>
    <p:extLst>
      <p:ext uri="{BB962C8B-B14F-4D97-AF65-F5344CB8AC3E}">
        <p14:creationId xmlns:p14="http://schemas.microsoft.com/office/powerpoint/2010/main" val="26918776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1675E-106C-47BD-9EC1-0DC3FD215B3C}"/>
              </a:ext>
            </a:extLst>
          </p:cNvPr>
          <p:cNvSpPr>
            <a:spLocks noGrp="1"/>
          </p:cNvSpPr>
          <p:nvPr>
            <p:ph type="title"/>
          </p:nvPr>
        </p:nvSpPr>
        <p:spPr/>
        <p:txBody>
          <a:bodyPr/>
          <a:lstStyle/>
          <a:p>
            <a:r>
              <a:rPr lang="en-US" dirty="0"/>
              <a:t>Data Migration Approach - BCP</a:t>
            </a:r>
            <a:endParaRPr lang="ru-RU" dirty="0"/>
          </a:p>
        </p:txBody>
      </p:sp>
      <p:sp>
        <p:nvSpPr>
          <p:cNvPr id="3" name="Content Placeholder 2">
            <a:extLst>
              <a:ext uri="{FF2B5EF4-FFF2-40B4-BE49-F238E27FC236}">
                <a16:creationId xmlns:a16="http://schemas.microsoft.com/office/drawing/2014/main" id="{0A19C2B6-9FAD-41DF-9B23-5498E69A1BDD}"/>
              </a:ext>
            </a:extLst>
          </p:cNvPr>
          <p:cNvSpPr>
            <a:spLocks noGrp="1"/>
          </p:cNvSpPr>
          <p:nvPr>
            <p:ph sz="quarter" idx="10"/>
          </p:nvPr>
        </p:nvSpPr>
        <p:spPr>
          <a:xfrm>
            <a:off x="584199" y="1844675"/>
            <a:ext cx="6163873" cy="495520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BCP Data out of APS – Polybase data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While APS did not receive </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BCP in support until AU4, this method will still work on earlier versions as the process is exporting data and not importing.  This process utilizes the SQL Server tool BCP to export data out of the </a:t>
            </a:r>
            <a:r>
              <a:rPr kumimoji="0" lang="en-US" sz="1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APS system </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and store the data in Flat Files.  These files are then copied to either WASB or Azure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DataLake</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where they can be consumed using Polybase to load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break up large table by partition.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 in another step.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Familiar tool for SQL Server DBA’s.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does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All data is passed through the control node and therefore is single threaded.  To utilize multiple export paths, multiple BCP commands will be necessary.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Must have local disk space to store files until they are moved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file delimiter issues</a:t>
            </a:r>
            <a:endParaRPr lang="ru-RU" sz="1400" dirty="0"/>
          </a:p>
        </p:txBody>
      </p:sp>
      <p:pic>
        <p:nvPicPr>
          <p:cNvPr id="5" name="Picture 4">
            <a:extLst>
              <a:ext uri="{FF2B5EF4-FFF2-40B4-BE49-F238E27FC236}">
                <a16:creationId xmlns:a16="http://schemas.microsoft.com/office/drawing/2014/main" id="{4044AEFE-3EAA-4FB2-B377-BBF293B15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236" y="4625875"/>
            <a:ext cx="780290" cy="780290"/>
          </a:xfrm>
          <a:prstGeom prst="rect">
            <a:avLst/>
          </a:prstGeom>
        </p:spPr>
      </p:pic>
      <p:pic>
        <p:nvPicPr>
          <p:cNvPr id="6" name="Picture 5">
            <a:extLst>
              <a:ext uri="{FF2B5EF4-FFF2-40B4-BE49-F238E27FC236}">
                <a16:creationId xmlns:a16="http://schemas.microsoft.com/office/drawing/2014/main" id="{B4AF72AB-7EC2-4B01-B89A-F6E50AD73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208" y="4699470"/>
            <a:ext cx="780290" cy="780290"/>
          </a:xfrm>
          <a:prstGeom prst="rect">
            <a:avLst/>
          </a:prstGeom>
        </p:spPr>
      </p:pic>
      <p:sp>
        <p:nvSpPr>
          <p:cNvPr id="7" name="Rectangle 6">
            <a:extLst>
              <a:ext uri="{FF2B5EF4-FFF2-40B4-BE49-F238E27FC236}">
                <a16:creationId xmlns:a16="http://schemas.microsoft.com/office/drawing/2014/main" id="{2CB54580-5322-453C-9FA8-5ED5278C5F65}"/>
              </a:ext>
            </a:extLst>
          </p:cNvPr>
          <p:cNvSpPr/>
          <p:nvPr/>
        </p:nvSpPr>
        <p:spPr>
          <a:xfrm>
            <a:off x="11160871" y="2660150"/>
            <a:ext cx="609600" cy="3730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ZIP</a:t>
            </a:r>
          </a:p>
        </p:txBody>
      </p:sp>
      <p:sp>
        <p:nvSpPr>
          <p:cNvPr id="8" name="Arrow: Right 7">
            <a:extLst>
              <a:ext uri="{FF2B5EF4-FFF2-40B4-BE49-F238E27FC236}">
                <a16:creationId xmlns:a16="http://schemas.microsoft.com/office/drawing/2014/main" id="{EF56A215-E89F-497C-BD16-32276A9E1818}"/>
              </a:ext>
            </a:extLst>
          </p:cNvPr>
          <p:cNvSpPr/>
          <p:nvPr/>
        </p:nvSpPr>
        <p:spPr>
          <a:xfrm>
            <a:off x="7768636" y="1703621"/>
            <a:ext cx="755176"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BCP</a:t>
            </a:r>
          </a:p>
        </p:txBody>
      </p:sp>
      <p:pic>
        <p:nvPicPr>
          <p:cNvPr id="9" name="Picture 8">
            <a:extLst>
              <a:ext uri="{FF2B5EF4-FFF2-40B4-BE49-F238E27FC236}">
                <a16:creationId xmlns:a16="http://schemas.microsoft.com/office/drawing/2014/main" id="{D887D50A-F4E0-4BA6-8058-3610288DC306}"/>
              </a:ext>
            </a:extLst>
          </p:cNvPr>
          <p:cNvPicPr>
            <a:picLocks noChangeAspect="1"/>
          </p:cNvPicPr>
          <p:nvPr/>
        </p:nvPicPr>
        <p:blipFill>
          <a:blip r:embed="rId4"/>
          <a:stretch>
            <a:fillRect/>
          </a:stretch>
        </p:blipFill>
        <p:spPr>
          <a:xfrm>
            <a:off x="8616957" y="1598759"/>
            <a:ext cx="475029" cy="558281"/>
          </a:xfrm>
          <a:prstGeom prst="rect">
            <a:avLst/>
          </a:prstGeom>
        </p:spPr>
      </p:pic>
      <p:sp>
        <p:nvSpPr>
          <p:cNvPr id="10" name="Arrow: Right 9">
            <a:extLst>
              <a:ext uri="{FF2B5EF4-FFF2-40B4-BE49-F238E27FC236}">
                <a16:creationId xmlns:a16="http://schemas.microsoft.com/office/drawing/2014/main" id="{B9B37AD9-E968-43EA-8276-EA9E672058D6}"/>
              </a:ext>
            </a:extLst>
          </p:cNvPr>
          <p:cNvSpPr/>
          <p:nvPr/>
        </p:nvSpPr>
        <p:spPr>
          <a:xfrm>
            <a:off x="9185131" y="1703621"/>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FEFF555F-FDD4-41CC-A948-C69C08C42748}"/>
              </a:ext>
            </a:extLst>
          </p:cNvPr>
          <p:cNvGrpSpPr/>
          <p:nvPr/>
        </p:nvGrpSpPr>
        <p:grpSpPr>
          <a:xfrm>
            <a:off x="9460226" y="1679406"/>
            <a:ext cx="1055426" cy="778710"/>
            <a:chOff x="9828715" y="1583994"/>
            <a:chExt cx="1055426" cy="778710"/>
          </a:xfrm>
        </p:grpSpPr>
        <p:sp>
          <p:nvSpPr>
            <p:cNvPr id="12" name="Flowchart: Magnetic Disk 11">
              <a:extLst>
                <a:ext uri="{FF2B5EF4-FFF2-40B4-BE49-F238E27FC236}">
                  <a16:creationId xmlns:a16="http://schemas.microsoft.com/office/drawing/2014/main" id="{4AAE16F9-6ECB-4CE9-A52B-D68EA242CBDA}"/>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7EF60D22-8FA0-4476-928A-C06AC35E6384}"/>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grpSp>
        <p:nvGrpSpPr>
          <p:cNvPr id="14" name="Group 13">
            <a:extLst>
              <a:ext uri="{FF2B5EF4-FFF2-40B4-BE49-F238E27FC236}">
                <a16:creationId xmlns:a16="http://schemas.microsoft.com/office/drawing/2014/main" id="{EDA7F1F7-32F5-4D42-9543-E6CEC9846AE3}"/>
              </a:ext>
            </a:extLst>
          </p:cNvPr>
          <p:cNvGrpSpPr/>
          <p:nvPr/>
        </p:nvGrpSpPr>
        <p:grpSpPr>
          <a:xfrm>
            <a:off x="11006381" y="3579309"/>
            <a:ext cx="1055426" cy="778710"/>
            <a:chOff x="9828715" y="1583994"/>
            <a:chExt cx="1055426" cy="778710"/>
          </a:xfrm>
        </p:grpSpPr>
        <p:sp>
          <p:nvSpPr>
            <p:cNvPr id="15" name="Flowchart: Magnetic Disk 14">
              <a:extLst>
                <a:ext uri="{FF2B5EF4-FFF2-40B4-BE49-F238E27FC236}">
                  <a16:creationId xmlns:a16="http://schemas.microsoft.com/office/drawing/2014/main" id="{3E42669D-A38B-4C22-8F79-51902F1815F4}"/>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9003AC5-9D35-4C13-BB45-B7FC078EAA3F}"/>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sp>
        <p:nvSpPr>
          <p:cNvPr id="17" name="Arrow: Right 16">
            <a:extLst>
              <a:ext uri="{FF2B5EF4-FFF2-40B4-BE49-F238E27FC236}">
                <a16:creationId xmlns:a16="http://schemas.microsoft.com/office/drawing/2014/main" id="{DA03241E-E551-45DA-A0C2-8C377BE93123}"/>
              </a:ext>
            </a:extLst>
          </p:cNvPr>
          <p:cNvSpPr/>
          <p:nvPr/>
        </p:nvSpPr>
        <p:spPr>
          <a:xfrm rot="2234422">
            <a:off x="10212298" y="2143162"/>
            <a:ext cx="101746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Optional</a:t>
            </a:r>
          </a:p>
        </p:txBody>
      </p:sp>
      <p:sp>
        <p:nvSpPr>
          <p:cNvPr id="18" name="Arrow: Right 17">
            <a:extLst>
              <a:ext uri="{FF2B5EF4-FFF2-40B4-BE49-F238E27FC236}">
                <a16:creationId xmlns:a16="http://schemas.microsoft.com/office/drawing/2014/main" id="{07AFFEED-3E69-49F7-A9FC-121F6D640E00}"/>
              </a:ext>
            </a:extLst>
          </p:cNvPr>
          <p:cNvSpPr/>
          <p:nvPr/>
        </p:nvSpPr>
        <p:spPr>
          <a:xfrm rot="5400000">
            <a:off x="11255803" y="3111165"/>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Arrow: Right 18">
            <a:extLst>
              <a:ext uri="{FF2B5EF4-FFF2-40B4-BE49-F238E27FC236}">
                <a16:creationId xmlns:a16="http://schemas.microsoft.com/office/drawing/2014/main" id="{10F5065F-AEB7-42E2-9FCC-516AD0A7CB31}"/>
              </a:ext>
            </a:extLst>
          </p:cNvPr>
          <p:cNvSpPr/>
          <p:nvPr/>
        </p:nvSpPr>
        <p:spPr>
          <a:xfrm rot="5400000">
            <a:off x="9497081" y="2785030"/>
            <a:ext cx="981712"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 name="Arrow: Right 19">
            <a:extLst>
              <a:ext uri="{FF2B5EF4-FFF2-40B4-BE49-F238E27FC236}">
                <a16:creationId xmlns:a16="http://schemas.microsoft.com/office/drawing/2014/main" id="{35189917-C276-44F0-9B1A-17BC16229446}"/>
              </a:ext>
            </a:extLst>
          </p:cNvPr>
          <p:cNvSpPr/>
          <p:nvPr/>
        </p:nvSpPr>
        <p:spPr>
          <a:xfrm rot="10800000">
            <a:off x="10616236" y="3618113"/>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B93C30B-F734-41AD-A949-2499B07D5FB8}"/>
              </a:ext>
            </a:extLst>
          </p:cNvPr>
          <p:cNvSpPr/>
          <p:nvPr/>
        </p:nvSpPr>
        <p:spPr>
          <a:xfrm>
            <a:off x="9514448" y="3580508"/>
            <a:ext cx="1049817" cy="5095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Copy Process</a:t>
            </a:r>
          </a:p>
        </p:txBody>
      </p:sp>
      <p:sp>
        <p:nvSpPr>
          <p:cNvPr id="22" name="Arrow: Right 21">
            <a:extLst>
              <a:ext uri="{FF2B5EF4-FFF2-40B4-BE49-F238E27FC236}">
                <a16:creationId xmlns:a16="http://schemas.microsoft.com/office/drawing/2014/main" id="{F575E226-0353-46C1-8DB3-72735A55B4E8}"/>
              </a:ext>
            </a:extLst>
          </p:cNvPr>
          <p:cNvSpPr/>
          <p:nvPr/>
        </p:nvSpPr>
        <p:spPr>
          <a:xfrm rot="2791677">
            <a:off x="10091162" y="4268616"/>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Calibri" panose="020F0502020204030204"/>
                <a:ea typeface="+mn-ea"/>
                <a:cs typeface="+mn-cs"/>
              </a:rPr>
              <a:t>Power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prstClr val="black"/>
                </a:solidFill>
                <a:effectLst/>
                <a:uLnTx/>
                <a:uFillTx/>
                <a:latin typeface="Calibri" panose="020F0502020204030204"/>
                <a:ea typeface="+mn-ea"/>
                <a:cs typeface="+mn-cs"/>
              </a:rPr>
              <a:t>Shell</a:t>
            </a:r>
          </a:p>
        </p:txBody>
      </p:sp>
      <p:sp>
        <p:nvSpPr>
          <p:cNvPr id="23" name="Arrow: Left 22">
            <a:extLst>
              <a:ext uri="{FF2B5EF4-FFF2-40B4-BE49-F238E27FC236}">
                <a16:creationId xmlns:a16="http://schemas.microsoft.com/office/drawing/2014/main" id="{96EFD0FA-1ED1-4B97-8DED-028675E5F4EB}"/>
              </a:ext>
            </a:extLst>
          </p:cNvPr>
          <p:cNvSpPr/>
          <p:nvPr/>
        </p:nvSpPr>
        <p:spPr>
          <a:xfrm rot="17999532">
            <a:off x="9436791" y="4285300"/>
            <a:ext cx="54221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AZCopy</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 name="Arrow: Left 23">
            <a:extLst>
              <a:ext uri="{FF2B5EF4-FFF2-40B4-BE49-F238E27FC236}">
                <a16:creationId xmlns:a16="http://schemas.microsoft.com/office/drawing/2014/main" id="{5428FC3C-F073-4B47-8606-958B126FA403}"/>
              </a:ext>
            </a:extLst>
          </p:cNvPr>
          <p:cNvSpPr/>
          <p:nvPr/>
        </p:nvSpPr>
        <p:spPr>
          <a:xfrm rot="18609453">
            <a:off x="10269599" y="5522456"/>
            <a:ext cx="58933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5" name="Arrow: Right 24">
            <a:extLst>
              <a:ext uri="{FF2B5EF4-FFF2-40B4-BE49-F238E27FC236}">
                <a16:creationId xmlns:a16="http://schemas.microsoft.com/office/drawing/2014/main" id="{FE4C35DA-59BA-4D24-8B8E-7A1CDC56F038}"/>
              </a:ext>
            </a:extLst>
          </p:cNvPr>
          <p:cNvSpPr/>
          <p:nvPr/>
        </p:nvSpPr>
        <p:spPr>
          <a:xfrm rot="2791677">
            <a:off x="9301454" y="5582889"/>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0DA0F0DF-42A1-4EB3-90B8-A59E5E9DF5E3}"/>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12875" y="1455107"/>
            <a:ext cx="770243" cy="1003009"/>
          </a:xfrm>
          <a:prstGeom prst="rect">
            <a:avLst/>
          </a:prstGeom>
        </p:spPr>
      </p:pic>
      <p:pic>
        <p:nvPicPr>
          <p:cNvPr id="28" name="Picture 27" descr="A picture containing text, clipart&#10;&#10;Description automatically generated">
            <a:extLst>
              <a:ext uri="{FF2B5EF4-FFF2-40B4-BE49-F238E27FC236}">
                <a16:creationId xmlns:a16="http://schemas.microsoft.com/office/drawing/2014/main" id="{E073F9A9-408B-4101-B4E7-738FDCF6E11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791568" y="5980307"/>
            <a:ext cx="680472" cy="768933"/>
          </a:xfrm>
          <a:prstGeom prst="rect">
            <a:avLst/>
          </a:prstGeom>
        </p:spPr>
      </p:pic>
    </p:spTree>
    <p:extLst>
      <p:ext uri="{BB962C8B-B14F-4D97-AF65-F5344CB8AC3E}">
        <p14:creationId xmlns:p14="http://schemas.microsoft.com/office/powerpoint/2010/main" val="314285567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7EDE-0296-4108-BE17-7F19A1925E61}"/>
              </a:ext>
            </a:extLst>
          </p:cNvPr>
          <p:cNvSpPr>
            <a:spLocks noGrp="1"/>
          </p:cNvSpPr>
          <p:nvPr>
            <p:ph type="title"/>
          </p:nvPr>
        </p:nvSpPr>
        <p:spPr/>
        <p:txBody>
          <a:bodyPr/>
          <a:lstStyle/>
          <a:p>
            <a:r>
              <a:rPr lang="en-US" dirty="0"/>
              <a:t>Data Migration Approach – Polybase Out Polybase In</a:t>
            </a:r>
            <a:endParaRPr lang="ru-RU" dirty="0"/>
          </a:p>
        </p:txBody>
      </p:sp>
      <p:sp>
        <p:nvSpPr>
          <p:cNvPr id="3" name="Content Placeholder 2">
            <a:extLst>
              <a:ext uri="{FF2B5EF4-FFF2-40B4-BE49-F238E27FC236}">
                <a16:creationId xmlns:a16="http://schemas.microsoft.com/office/drawing/2014/main" id="{33FF2BF4-2066-4BB4-9D86-993A7502A1C4}"/>
              </a:ext>
            </a:extLst>
          </p:cNvPr>
          <p:cNvSpPr>
            <a:spLocks noGrp="1"/>
          </p:cNvSpPr>
          <p:nvPr>
            <p:ph sz="quarter" idx="10"/>
          </p:nvPr>
        </p:nvSpPr>
        <p:spPr>
          <a:xfrm>
            <a:off x="584200" y="1844675"/>
            <a:ext cx="7287591" cy="452431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Polybase Data out of APS – Polybase data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Polybase is one of the fasted methods for importing and exporting data from APS to Synapse. However, the true speed is dependent on the connection speed between APS and Azure.  </a:t>
            </a:r>
            <a:r>
              <a:rPr lang="en-US" sz="1400" dirty="0">
                <a:solidFill>
                  <a:prstClr val="black"/>
                </a:solidFill>
                <a:latin typeface="Segoe UI" panose="020B0502040204020203" pitchFamily="34" charset="0"/>
                <a:cs typeface="Segoe UI" panose="020B0502040204020203" pitchFamily="34" charset="0"/>
              </a:rPr>
              <a:t>T</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he overall speed needs to be tested.  Before using this method, clearance should be obtained from the organizations IT/Security </a:t>
            </a:r>
            <a:r>
              <a:rPr lang="en-US" sz="1400" dirty="0">
                <a:solidFill>
                  <a:prstClr val="black"/>
                </a:solidFill>
                <a:latin typeface="Segoe UI" panose="020B0502040204020203" pitchFamily="34" charset="0"/>
                <a:cs typeface="Segoe UI" panose="020B0502040204020203" pitchFamily="34" charset="0"/>
              </a:rPr>
              <a:t>group to ensure the export</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will not consume the bandwidth of the Azure connection.  Polybase  does have the ability to compress files as they are created.  APS can only create the Polybase file on WASB.  IF they are to be stored/consumed from ADLS, an additional step will be needed to copy them to ADLS from WASB.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break up large table by partition.  Will require additional External Tables.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Each Distribution runs in parallel making this the fastest method to export/import file into Synapse.  Export speed is dependent on the network connection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APS can only utilize WASB currently.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file delimiter issues</a:t>
            </a:r>
          </a:p>
        </p:txBody>
      </p:sp>
      <p:pic>
        <p:nvPicPr>
          <p:cNvPr id="7" name="Picture 6">
            <a:extLst>
              <a:ext uri="{FF2B5EF4-FFF2-40B4-BE49-F238E27FC236}">
                <a16:creationId xmlns:a16="http://schemas.microsoft.com/office/drawing/2014/main" id="{475E51EA-9AB1-49EF-9C09-9E0C9F3A1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567" y="4532511"/>
            <a:ext cx="780290" cy="780290"/>
          </a:xfrm>
          <a:prstGeom prst="rect">
            <a:avLst/>
          </a:prstGeom>
        </p:spPr>
      </p:pic>
      <p:pic>
        <p:nvPicPr>
          <p:cNvPr id="9" name="Picture 8">
            <a:extLst>
              <a:ext uri="{FF2B5EF4-FFF2-40B4-BE49-F238E27FC236}">
                <a16:creationId xmlns:a16="http://schemas.microsoft.com/office/drawing/2014/main" id="{2A5520BB-3E7F-471B-B49B-F0481A06C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3539" y="4606106"/>
            <a:ext cx="780290" cy="780290"/>
          </a:xfrm>
          <a:prstGeom prst="rect">
            <a:avLst/>
          </a:prstGeom>
        </p:spPr>
      </p:pic>
      <p:sp>
        <p:nvSpPr>
          <p:cNvPr id="11" name="Arrow: Right 10">
            <a:extLst>
              <a:ext uri="{FF2B5EF4-FFF2-40B4-BE49-F238E27FC236}">
                <a16:creationId xmlns:a16="http://schemas.microsoft.com/office/drawing/2014/main" id="{675C5310-4A75-48D6-8063-5ED704AC7FD8}"/>
              </a:ext>
            </a:extLst>
          </p:cNvPr>
          <p:cNvSpPr/>
          <p:nvPr/>
        </p:nvSpPr>
        <p:spPr>
          <a:xfrm rot="5400000">
            <a:off x="8945392" y="2832009"/>
            <a:ext cx="755176"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10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9DB71920-17BB-408C-ABB9-59560E169DD8}"/>
              </a:ext>
            </a:extLst>
          </p:cNvPr>
          <p:cNvPicPr>
            <a:picLocks noChangeAspect="1"/>
          </p:cNvPicPr>
          <p:nvPr/>
        </p:nvPicPr>
        <p:blipFill>
          <a:blip r:embed="rId4"/>
          <a:stretch>
            <a:fillRect/>
          </a:stretch>
        </p:blipFill>
        <p:spPr>
          <a:xfrm>
            <a:off x="9119113" y="3478073"/>
            <a:ext cx="475029" cy="558281"/>
          </a:xfrm>
          <a:prstGeom prst="rect">
            <a:avLst/>
          </a:prstGeom>
        </p:spPr>
      </p:pic>
      <p:sp>
        <p:nvSpPr>
          <p:cNvPr id="15" name="Arrow: Left 14">
            <a:extLst>
              <a:ext uri="{FF2B5EF4-FFF2-40B4-BE49-F238E27FC236}">
                <a16:creationId xmlns:a16="http://schemas.microsoft.com/office/drawing/2014/main" id="{B65D323C-7E49-44FB-8DC7-BA84520E8060}"/>
              </a:ext>
            </a:extLst>
          </p:cNvPr>
          <p:cNvSpPr/>
          <p:nvPr/>
        </p:nvSpPr>
        <p:spPr>
          <a:xfrm rot="18609453">
            <a:off x="10342930" y="5429092"/>
            <a:ext cx="589331" cy="382137"/>
          </a:xfrm>
          <a:prstGeom prst="lef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Arrow: Right 16">
            <a:extLst>
              <a:ext uri="{FF2B5EF4-FFF2-40B4-BE49-F238E27FC236}">
                <a16:creationId xmlns:a16="http://schemas.microsoft.com/office/drawing/2014/main" id="{FE15A44B-F1FA-4D01-9A47-DB23D3B80D52}"/>
              </a:ext>
            </a:extLst>
          </p:cNvPr>
          <p:cNvSpPr/>
          <p:nvPr/>
        </p:nvSpPr>
        <p:spPr>
          <a:xfrm rot="2791677">
            <a:off x="9374785" y="5489525"/>
            <a:ext cx="575398"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A33C387C-76CD-4F23-B2AD-E76DE382AEBF}"/>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8937858" y="1506790"/>
            <a:ext cx="770243" cy="1003009"/>
          </a:xfrm>
          <a:prstGeom prst="rect">
            <a:avLst/>
          </a:prstGeom>
        </p:spPr>
        <p:style>
          <a:lnRef idx="0">
            <a:scrgbClr r="0" g="0" b="0"/>
          </a:lnRef>
          <a:fillRef idx="0">
            <a:scrgbClr r="0" g="0" b="0"/>
          </a:fillRef>
          <a:effectRef idx="0">
            <a:scrgbClr r="0" g="0" b="0"/>
          </a:effectRef>
          <a:fontRef idx="major"/>
        </p:style>
      </p:pic>
      <p:sp>
        <p:nvSpPr>
          <p:cNvPr id="21" name="Arrow: Right 20">
            <a:extLst>
              <a:ext uri="{FF2B5EF4-FFF2-40B4-BE49-F238E27FC236}">
                <a16:creationId xmlns:a16="http://schemas.microsoft.com/office/drawing/2014/main" id="{B5935A0A-0F14-4A38-8EBA-9DE1FA7CE520}"/>
              </a:ext>
            </a:extLst>
          </p:cNvPr>
          <p:cNvSpPr/>
          <p:nvPr/>
        </p:nvSpPr>
        <p:spPr>
          <a:xfrm rot="5400000">
            <a:off x="9073121" y="4175806"/>
            <a:ext cx="490433"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3" name="Arrow: Right 22">
            <a:extLst>
              <a:ext uri="{FF2B5EF4-FFF2-40B4-BE49-F238E27FC236}">
                <a16:creationId xmlns:a16="http://schemas.microsoft.com/office/drawing/2014/main" id="{A88C1C1B-7F22-484D-B023-6157B89AB4C2}"/>
              </a:ext>
            </a:extLst>
          </p:cNvPr>
          <p:cNvSpPr/>
          <p:nvPr/>
        </p:nvSpPr>
        <p:spPr>
          <a:xfrm>
            <a:off x="9811548" y="4793501"/>
            <a:ext cx="784345"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ADLCopy</a:t>
            </a:r>
            <a:r>
              <a:rPr kumimoji="0" lang="en-US" sz="600" b="0" i="0" u="none" strike="noStrike" kern="0" cap="none" spc="0" normalizeH="0" baseline="0" noProof="0">
                <a:ln>
                  <a:noFill/>
                </a:ln>
                <a:solidFill>
                  <a:prstClr val="black"/>
                </a:solidFill>
                <a:effectLst/>
                <a:uLnTx/>
                <a:uFillTx/>
                <a:latin typeface="Calibri" panose="020F0502020204030204"/>
                <a:ea typeface="+mn-ea"/>
                <a:cs typeface="+mn-cs"/>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Powershell</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5" name="Picture 24" descr="A picture containing text, clipart&#10;&#10;Description automatically generated">
            <a:extLst>
              <a:ext uri="{FF2B5EF4-FFF2-40B4-BE49-F238E27FC236}">
                <a16:creationId xmlns:a16="http://schemas.microsoft.com/office/drawing/2014/main" id="{70B87DD6-337A-4128-BAE6-CDA8F3072E06}"/>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805334" y="5925158"/>
            <a:ext cx="680472" cy="768933"/>
          </a:xfrm>
          <a:prstGeom prst="rect">
            <a:avLst/>
          </a:prstGeom>
        </p:spPr>
      </p:pic>
    </p:spTree>
    <p:extLst>
      <p:ext uri="{BB962C8B-B14F-4D97-AF65-F5344CB8AC3E}">
        <p14:creationId xmlns:p14="http://schemas.microsoft.com/office/powerpoint/2010/main" val="103135630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6F1C-D6FE-4C10-A62E-C3C6B029A04B}"/>
              </a:ext>
            </a:extLst>
          </p:cNvPr>
          <p:cNvSpPr>
            <a:spLocks noGrp="1"/>
          </p:cNvSpPr>
          <p:nvPr>
            <p:ph type="title"/>
          </p:nvPr>
        </p:nvSpPr>
        <p:spPr>
          <a:xfrm>
            <a:off x="588263" y="457200"/>
            <a:ext cx="11018520" cy="553998"/>
          </a:xfrm>
        </p:spPr>
        <p:txBody>
          <a:bodyPr/>
          <a:lstStyle/>
          <a:p>
            <a:r>
              <a:rPr lang="en-US" dirty="0"/>
              <a:t>Data Migration Approach – SSIS</a:t>
            </a:r>
            <a:endParaRPr lang="ru-RU" dirty="0"/>
          </a:p>
        </p:txBody>
      </p:sp>
      <p:sp>
        <p:nvSpPr>
          <p:cNvPr id="3" name="Content Placeholder 2">
            <a:extLst>
              <a:ext uri="{FF2B5EF4-FFF2-40B4-BE49-F238E27FC236}">
                <a16:creationId xmlns:a16="http://schemas.microsoft.com/office/drawing/2014/main" id="{340DF060-E106-4DBB-B37B-245FC751E2C7}"/>
              </a:ext>
            </a:extLst>
          </p:cNvPr>
          <p:cNvSpPr>
            <a:spLocks noGrp="1"/>
          </p:cNvSpPr>
          <p:nvPr>
            <p:ph sz="quarter" idx="10"/>
          </p:nvPr>
        </p:nvSpPr>
        <p:spPr>
          <a:xfrm>
            <a:off x="584200" y="1844675"/>
            <a:ext cx="8176040" cy="414728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 ELT of data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can be used to automate the data extract from APS and import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There are two (2) Options with this approach: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to flat files in one task.  Utilize Polybase to import the Files to Synapse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and direct insert into the Synapse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Flat File to Azure – Polybase into Synapse Approach: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move the File to WASB or ADLS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SSIS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SSIS Packages (BIML,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Ezapi</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SSIS API)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overhead of using SSIS (Licenses and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endParaRPr lang="ru-RU" sz="1400" dirty="0"/>
          </a:p>
        </p:txBody>
      </p:sp>
      <p:pic>
        <p:nvPicPr>
          <p:cNvPr id="7" name="Picture 6">
            <a:extLst>
              <a:ext uri="{FF2B5EF4-FFF2-40B4-BE49-F238E27FC236}">
                <a16:creationId xmlns:a16="http://schemas.microsoft.com/office/drawing/2014/main" id="{789BBB0D-27AA-4FE3-BDB8-A085E84BA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9964" y="4628663"/>
            <a:ext cx="780290" cy="780290"/>
          </a:xfrm>
          <a:prstGeom prst="rect">
            <a:avLst/>
          </a:prstGeom>
        </p:spPr>
      </p:pic>
      <p:pic>
        <p:nvPicPr>
          <p:cNvPr id="9" name="Picture 8">
            <a:extLst>
              <a:ext uri="{FF2B5EF4-FFF2-40B4-BE49-F238E27FC236}">
                <a16:creationId xmlns:a16="http://schemas.microsoft.com/office/drawing/2014/main" id="{ACDBB689-5A07-48BD-8269-4F9C14FE6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08" y="4682665"/>
            <a:ext cx="780290" cy="780290"/>
          </a:xfrm>
          <a:prstGeom prst="rect">
            <a:avLst/>
          </a:prstGeom>
        </p:spPr>
      </p:pic>
      <p:sp>
        <p:nvSpPr>
          <p:cNvPr id="11" name="Arrow: Right 10">
            <a:extLst>
              <a:ext uri="{FF2B5EF4-FFF2-40B4-BE49-F238E27FC236}">
                <a16:creationId xmlns:a16="http://schemas.microsoft.com/office/drawing/2014/main" id="{8E920FF4-9B4B-4137-8FA0-8C84C28FA9C5}"/>
              </a:ext>
            </a:extLst>
          </p:cNvPr>
          <p:cNvSpPr/>
          <p:nvPr/>
        </p:nvSpPr>
        <p:spPr>
          <a:xfrm rot="5400000">
            <a:off x="9873422" y="2493813"/>
            <a:ext cx="49566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E9BD4836-B9E4-4FB3-ABC7-B4A9836AD125}"/>
              </a:ext>
            </a:extLst>
          </p:cNvPr>
          <p:cNvSpPr/>
          <p:nvPr/>
        </p:nvSpPr>
        <p:spPr>
          <a:xfrm rot="18609453">
            <a:off x="10395299" y="5505651"/>
            <a:ext cx="589331" cy="382137"/>
          </a:xfrm>
          <a:prstGeom prst="lef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 name="Arrow: Right 14">
            <a:extLst>
              <a:ext uri="{FF2B5EF4-FFF2-40B4-BE49-F238E27FC236}">
                <a16:creationId xmlns:a16="http://schemas.microsoft.com/office/drawing/2014/main" id="{8FA993B2-8FD0-41AE-A64A-305BA5190CA6}"/>
              </a:ext>
            </a:extLst>
          </p:cNvPr>
          <p:cNvSpPr/>
          <p:nvPr/>
        </p:nvSpPr>
        <p:spPr>
          <a:xfrm rot="2791677">
            <a:off x="9427154" y="5566084"/>
            <a:ext cx="575398"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D1C9F5C5-BAB9-412C-8352-6D399904D345}"/>
              </a:ext>
            </a:extLst>
          </p:cNvPr>
          <p:cNvPicPr>
            <a:picLocks noChangeAspect="1"/>
          </p:cNvPicPr>
          <p:nvPr/>
        </p:nvPicPr>
        <p:blipFill>
          <a:blip r:embed="rId4">
            <a:duotone>
              <a:srgbClr val="5B9BD5">
                <a:shade val="45000"/>
                <a:satMod val="135000"/>
              </a:srgbClr>
              <a:prstClr val="white"/>
            </a:duotone>
            <a:extLst>
              <a:ext uri="{BEBA8EAE-BF5A-486C-A8C5-ECC9F3942E4B}">
                <a14:imgProps xmlns:a14="http://schemas.microsoft.com/office/drawing/2010/main">
                  <a14:imgLayer r:embed="rId5">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781753" y="1437672"/>
            <a:ext cx="770243" cy="1003009"/>
          </a:xfrm>
          <a:prstGeom prst="rect">
            <a:avLst/>
          </a:prstGeom>
        </p:spPr>
        <p:style>
          <a:lnRef idx="0">
            <a:scrgbClr r="0" g="0" b="0"/>
          </a:lnRef>
          <a:fillRef idx="0">
            <a:scrgbClr r="0" g="0" b="0"/>
          </a:fillRef>
          <a:effectRef idx="0">
            <a:scrgbClr r="0" g="0" b="0"/>
          </a:effectRef>
          <a:fontRef idx="major"/>
        </p:style>
      </p:pic>
      <p:sp>
        <p:nvSpPr>
          <p:cNvPr id="19" name="Arrow: Right 18">
            <a:extLst>
              <a:ext uri="{FF2B5EF4-FFF2-40B4-BE49-F238E27FC236}">
                <a16:creationId xmlns:a16="http://schemas.microsoft.com/office/drawing/2014/main" id="{6E2C2E35-3D6B-455B-95C0-8BD3CBE9C821}"/>
              </a:ext>
            </a:extLst>
          </p:cNvPr>
          <p:cNvSpPr/>
          <p:nvPr/>
        </p:nvSpPr>
        <p:spPr>
          <a:xfrm rot="3182872">
            <a:off x="10067848" y="4071451"/>
            <a:ext cx="77301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52E9D234-FC50-4B5D-A571-DC7326A4C9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43917" y="2994049"/>
            <a:ext cx="780290" cy="780290"/>
          </a:xfrm>
          <a:prstGeom prst="rect">
            <a:avLst/>
          </a:prstGeom>
        </p:spPr>
      </p:pic>
      <p:sp>
        <p:nvSpPr>
          <p:cNvPr id="23" name="TextBox 22">
            <a:extLst>
              <a:ext uri="{FF2B5EF4-FFF2-40B4-BE49-F238E27FC236}">
                <a16:creationId xmlns:a16="http://schemas.microsoft.com/office/drawing/2014/main" id="{21D89DE8-9E4B-45F5-BF39-F43D603A91C2}"/>
              </a:ext>
            </a:extLst>
          </p:cNvPr>
          <p:cNvSpPr txBox="1"/>
          <p:nvPr/>
        </p:nvSpPr>
        <p:spPr>
          <a:xfrm>
            <a:off x="10282506" y="3498845"/>
            <a:ext cx="589531" cy="369332"/>
          </a:xfrm>
          <a:prstGeom prst="rect">
            <a:avLst/>
          </a:prstGeom>
          <a:noFill/>
        </p:spPr>
        <p:txBody>
          <a:bodyPr wrap="square" rtlCol="0">
            <a:spAutoFit/>
          </a:bodyPr>
          <a:lstStyle/>
          <a:p>
            <a:pPr defTabSz="914400">
              <a:defRPr/>
            </a:pPr>
            <a:r>
              <a:rPr lang="en-US" sz="1800">
                <a:solidFill>
                  <a:prstClr val="black"/>
                </a:solidFill>
                <a:latin typeface="Calibri" panose="020F0502020204030204"/>
              </a:rPr>
              <a:t>SSIS</a:t>
            </a:r>
          </a:p>
        </p:txBody>
      </p:sp>
      <p:sp>
        <p:nvSpPr>
          <p:cNvPr id="25" name="Arrow: Right 24">
            <a:extLst>
              <a:ext uri="{FF2B5EF4-FFF2-40B4-BE49-F238E27FC236}">
                <a16:creationId xmlns:a16="http://schemas.microsoft.com/office/drawing/2014/main" id="{D11A4CCE-E116-475E-AF68-0076F20615F0}"/>
              </a:ext>
            </a:extLst>
          </p:cNvPr>
          <p:cNvSpPr/>
          <p:nvPr/>
        </p:nvSpPr>
        <p:spPr>
          <a:xfrm rot="7325166">
            <a:off x="9389689" y="4097461"/>
            <a:ext cx="773017" cy="390145"/>
          </a:xfrm>
          <a:prstGeom prst="rightArrow">
            <a:avLst/>
          </a:prstGeom>
          <a:solidFill>
            <a:srgbClr val="5B9BD5"/>
          </a:solidFill>
          <a:ln w="12700" cap="flat" cmpd="sng" algn="ctr">
            <a:solidFill>
              <a:srgbClr val="5B9BD5">
                <a:shade val="50000"/>
              </a:srgbClr>
            </a:solidFill>
            <a:prstDash val="solid"/>
            <a:miter lim="800000"/>
          </a:ln>
          <a:effectLst/>
        </p:spPr>
        <p:style>
          <a:lnRef idx="0">
            <a:scrgbClr r="0" g="0" b="0"/>
          </a:lnRef>
          <a:fillRef idx="0">
            <a:scrgbClr r="0" g="0" b="0"/>
          </a:fillRef>
          <a:effectRef idx="0">
            <a:scrgbClr r="0" g="0" b="0"/>
          </a:effectRef>
          <a:fontRef idx="major"/>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3DAE15C1-05A9-4256-9B42-80F7058C5BCD}"/>
              </a:ext>
            </a:extLst>
          </p:cNvPr>
          <p:cNvSpPr txBox="1"/>
          <p:nvPr/>
        </p:nvSpPr>
        <p:spPr>
          <a:xfrm>
            <a:off x="9871081" y="4167625"/>
            <a:ext cx="589531" cy="369332"/>
          </a:xfrm>
          <a:prstGeom prst="rect">
            <a:avLst/>
          </a:prstGeom>
          <a:noFill/>
        </p:spPr>
        <p:txBody>
          <a:bodyPr wrap="square" rtlCol="0">
            <a:spAutoFit/>
          </a:bodyPr>
          <a:lstStyle/>
          <a:p>
            <a:pPr defTabSz="914400">
              <a:defRPr/>
            </a:pPr>
            <a:r>
              <a:rPr lang="en-US" sz="1800">
                <a:solidFill>
                  <a:prstClr val="black"/>
                </a:solidFill>
                <a:latin typeface="Calibri" panose="020F0502020204030204"/>
              </a:rPr>
              <a:t>OR</a:t>
            </a:r>
          </a:p>
        </p:txBody>
      </p:sp>
      <p:pic>
        <p:nvPicPr>
          <p:cNvPr id="29" name="Picture 28" descr="A picture containing text, clipart&#10;&#10;Description automatically generated">
            <a:extLst>
              <a:ext uri="{FF2B5EF4-FFF2-40B4-BE49-F238E27FC236}">
                <a16:creationId xmlns:a16="http://schemas.microsoft.com/office/drawing/2014/main" id="{843CEB0B-637B-40C9-9B38-CD22B0A0BE0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919151" y="5931841"/>
            <a:ext cx="680472" cy="768933"/>
          </a:xfrm>
          <a:prstGeom prst="rect">
            <a:avLst/>
          </a:prstGeom>
        </p:spPr>
      </p:pic>
    </p:spTree>
    <p:extLst>
      <p:ext uri="{BB962C8B-B14F-4D97-AF65-F5344CB8AC3E}">
        <p14:creationId xmlns:p14="http://schemas.microsoft.com/office/powerpoint/2010/main" val="222543349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8335-3683-4E61-A6FD-940D481EDA1A}"/>
              </a:ext>
            </a:extLst>
          </p:cNvPr>
          <p:cNvSpPr>
            <a:spLocks noGrp="1"/>
          </p:cNvSpPr>
          <p:nvPr>
            <p:ph type="title"/>
          </p:nvPr>
        </p:nvSpPr>
        <p:spPr>
          <a:xfrm>
            <a:off x="588263" y="457200"/>
            <a:ext cx="11018520" cy="553998"/>
          </a:xfrm>
        </p:spPr>
        <p:txBody>
          <a:bodyPr/>
          <a:lstStyle/>
          <a:p>
            <a:r>
              <a:rPr lang="en-US" dirty="0"/>
              <a:t>Data Migration Approach – SSIS</a:t>
            </a:r>
            <a:endParaRPr lang="ru-RU" dirty="0"/>
          </a:p>
        </p:txBody>
      </p:sp>
      <p:sp>
        <p:nvSpPr>
          <p:cNvPr id="3" name="Content Placeholder 2">
            <a:extLst>
              <a:ext uri="{FF2B5EF4-FFF2-40B4-BE49-F238E27FC236}">
                <a16:creationId xmlns:a16="http://schemas.microsoft.com/office/drawing/2014/main" id="{207B31C7-53BB-4D6B-9740-2565B6572162}"/>
              </a:ext>
            </a:extLst>
          </p:cNvPr>
          <p:cNvSpPr>
            <a:spLocks noGrp="1"/>
          </p:cNvSpPr>
          <p:nvPr>
            <p:ph sz="quarter" idx="10"/>
          </p:nvPr>
        </p:nvSpPr>
        <p:spPr>
          <a:xfrm>
            <a:off x="584199" y="1844675"/>
            <a:ext cx="7701059" cy="366254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SSIS – ELT of data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Direct Insert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SSIS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SSIS Packages (BIML, </a:t>
            </a: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Ezapi</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SSIS API)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 need for additional space for flat Files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No issues with delimiters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during testing must extract data from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overhead of using SSIS (Licenses and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is not compressed before sending to Synapse</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Arrow: Right 6">
            <a:extLst>
              <a:ext uri="{FF2B5EF4-FFF2-40B4-BE49-F238E27FC236}">
                <a16:creationId xmlns:a16="http://schemas.microsoft.com/office/drawing/2014/main" id="{C8EFEA07-5AF3-4582-AC5B-2755D357E0B2}"/>
              </a:ext>
            </a:extLst>
          </p:cNvPr>
          <p:cNvSpPr/>
          <p:nvPr/>
        </p:nvSpPr>
        <p:spPr>
          <a:xfrm rot="5400000">
            <a:off x="9877134" y="2821203"/>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23C1FAA-8028-45D4-85DE-8BBE63745542}"/>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9792017" y="1697964"/>
            <a:ext cx="770243" cy="1003009"/>
          </a:xfrm>
          <a:prstGeom prst="rect">
            <a:avLst/>
          </a:prstGeom>
        </p:spPr>
      </p:pic>
      <p:pic>
        <p:nvPicPr>
          <p:cNvPr id="11" name="Picture 10">
            <a:extLst>
              <a:ext uri="{FF2B5EF4-FFF2-40B4-BE49-F238E27FC236}">
                <a16:creationId xmlns:a16="http://schemas.microsoft.com/office/drawing/2014/main" id="{0B497EB8-AF8A-4F99-9D9F-C4C6FB216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6993" y="3373609"/>
            <a:ext cx="780290" cy="780290"/>
          </a:xfrm>
          <a:prstGeom prst="rect">
            <a:avLst/>
          </a:prstGeom>
        </p:spPr>
      </p:pic>
      <p:sp>
        <p:nvSpPr>
          <p:cNvPr id="13" name="TextBox 12">
            <a:extLst>
              <a:ext uri="{FF2B5EF4-FFF2-40B4-BE49-F238E27FC236}">
                <a16:creationId xmlns:a16="http://schemas.microsoft.com/office/drawing/2014/main" id="{282AD04E-F94B-458A-9085-092D2F23F12A}"/>
              </a:ext>
            </a:extLst>
          </p:cNvPr>
          <p:cNvSpPr txBox="1"/>
          <p:nvPr/>
        </p:nvSpPr>
        <p:spPr>
          <a:xfrm>
            <a:off x="10311688" y="3878405"/>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SSIS</a:t>
            </a:r>
          </a:p>
        </p:txBody>
      </p:sp>
      <p:sp>
        <p:nvSpPr>
          <p:cNvPr id="15" name="Arrow: Right 14">
            <a:extLst>
              <a:ext uri="{FF2B5EF4-FFF2-40B4-BE49-F238E27FC236}">
                <a16:creationId xmlns:a16="http://schemas.microsoft.com/office/drawing/2014/main" id="{83E1DFB6-C589-4D33-845C-F861800C15D7}"/>
              </a:ext>
            </a:extLst>
          </p:cNvPr>
          <p:cNvSpPr/>
          <p:nvPr/>
        </p:nvSpPr>
        <p:spPr>
          <a:xfrm rot="5400000">
            <a:off x="9877134" y="4352669"/>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descr="A picture containing text, clipart&#10;&#10;Description automatically generated">
            <a:extLst>
              <a:ext uri="{FF2B5EF4-FFF2-40B4-BE49-F238E27FC236}">
                <a16:creationId xmlns:a16="http://schemas.microsoft.com/office/drawing/2014/main" id="{50DA79AF-7B9B-4407-989B-C70502FCCC6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836902" y="4886883"/>
            <a:ext cx="680472" cy="768933"/>
          </a:xfrm>
          <a:prstGeom prst="rect">
            <a:avLst/>
          </a:prstGeom>
        </p:spPr>
      </p:pic>
    </p:spTree>
    <p:extLst>
      <p:ext uri="{BB962C8B-B14F-4D97-AF65-F5344CB8AC3E}">
        <p14:creationId xmlns:p14="http://schemas.microsoft.com/office/powerpoint/2010/main" val="321102179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2470-454F-4306-A47E-B9B486F20B21}"/>
              </a:ext>
            </a:extLst>
          </p:cNvPr>
          <p:cNvSpPr>
            <a:spLocks noGrp="1"/>
          </p:cNvSpPr>
          <p:nvPr>
            <p:ph type="title"/>
          </p:nvPr>
        </p:nvSpPr>
        <p:spPr/>
        <p:txBody>
          <a:bodyPr/>
          <a:lstStyle/>
          <a:p>
            <a:r>
              <a:rPr lang="en-US" dirty="0"/>
              <a:t>Data Migration Approach – ADF</a:t>
            </a:r>
            <a:endParaRPr lang="ru-RU" dirty="0"/>
          </a:p>
        </p:txBody>
      </p:sp>
      <p:sp>
        <p:nvSpPr>
          <p:cNvPr id="3" name="Content Placeholder 2">
            <a:extLst>
              <a:ext uri="{FF2B5EF4-FFF2-40B4-BE49-F238E27FC236}">
                <a16:creationId xmlns:a16="http://schemas.microsoft.com/office/drawing/2014/main" id="{799B14D9-D53C-424A-9399-A6658A72293A}"/>
              </a:ext>
            </a:extLst>
          </p:cNvPr>
          <p:cNvSpPr>
            <a:spLocks noGrp="1"/>
          </p:cNvSpPr>
          <p:nvPr>
            <p:ph sz="quarter" idx="10"/>
          </p:nvPr>
        </p:nvSpPr>
        <p:spPr>
          <a:xfrm>
            <a:off x="584200" y="1844675"/>
            <a:ext cx="7057003" cy="495520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 Data extract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can be used to automate the data extract from APS and import into Synapse.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There are two (2) Options with this approach:</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to flat files in one task.  Utilize a second task to import the Files to Synapse</a:t>
            </a:r>
          </a:p>
          <a:p>
            <a:pPr marL="342900" marR="0" lvl="0" indent="-342900" algn="l" defTabSz="914400" rtl="0" eaLnBrk="1" fontAlgn="auto" latinLnBrk="0" hangingPunct="1">
              <a:lnSpc>
                <a:spcPct val="100000"/>
              </a:lnSpc>
              <a:spcBef>
                <a:spcPts val="0"/>
              </a:spcBef>
              <a:spcAft>
                <a:spcPts val="0"/>
              </a:spcAft>
              <a:buClrTx/>
              <a:buSzTx/>
              <a:buFontTx/>
              <a:buAutoNum type="arabicParen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Extraction of the data and direct insert into the Synapse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Flat File Extract to Blob/ADLS Approach</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move the File to WASB or ADLS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ADF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ADF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does not need to extract unchanged data from APS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Segoe UI" panose="020B0502040204020203" pitchFamily="34" charset="0"/>
                <a:cs typeface="Segoe UI" panose="020B0502040204020203" pitchFamily="34" charset="0"/>
              </a:rPr>
              <a:t>Speed is limited to the speed of the control node.  Data is copied to Blob or ADLS first.  Does not use Polybase on the APS to extract data.</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setup and configuration of Azure Data Management Gateway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Files are copied to WASB or ADLS before being sent to Synapse</a:t>
            </a:r>
          </a:p>
        </p:txBody>
      </p:sp>
      <p:pic>
        <p:nvPicPr>
          <p:cNvPr id="7" name="Picture 6">
            <a:extLst>
              <a:ext uri="{FF2B5EF4-FFF2-40B4-BE49-F238E27FC236}">
                <a16:creationId xmlns:a16="http://schemas.microsoft.com/office/drawing/2014/main" id="{849CFDF8-447D-49D8-8AB8-EA04343D1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8429" y="4664785"/>
            <a:ext cx="780290" cy="780290"/>
          </a:xfrm>
          <a:prstGeom prst="rect">
            <a:avLst/>
          </a:prstGeom>
        </p:spPr>
      </p:pic>
      <p:pic>
        <p:nvPicPr>
          <p:cNvPr id="9" name="Picture 8">
            <a:extLst>
              <a:ext uri="{FF2B5EF4-FFF2-40B4-BE49-F238E27FC236}">
                <a16:creationId xmlns:a16="http://schemas.microsoft.com/office/drawing/2014/main" id="{A77BF4EE-68C8-4924-A884-224DECD21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4373" y="4718787"/>
            <a:ext cx="780290" cy="780290"/>
          </a:xfrm>
          <a:prstGeom prst="rect">
            <a:avLst/>
          </a:prstGeom>
        </p:spPr>
      </p:pic>
      <p:sp>
        <p:nvSpPr>
          <p:cNvPr id="11" name="Arrow: Right 10">
            <a:extLst>
              <a:ext uri="{FF2B5EF4-FFF2-40B4-BE49-F238E27FC236}">
                <a16:creationId xmlns:a16="http://schemas.microsoft.com/office/drawing/2014/main" id="{6A33356E-D9D0-471D-8D09-20AF44E84915}"/>
              </a:ext>
            </a:extLst>
          </p:cNvPr>
          <p:cNvSpPr/>
          <p:nvPr/>
        </p:nvSpPr>
        <p:spPr>
          <a:xfrm rot="5400000">
            <a:off x="10040344" y="2541238"/>
            <a:ext cx="495100"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Arrow: Left 12">
            <a:extLst>
              <a:ext uri="{FF2B5EF4-FFF2-40B4-BE49-F238E27FC236}">
                <a16:creationId xmlns:a16="http://schemas.microsoft.com/office/drawing/2014/main" id="{C6EC0ACB-A1FA-4D5B-9F83-A77B2B5F2EB7}"/>
              </a:ext>
            </a:extLst>
          </p:cNvPr>
          <p:cNvSpPr/>
          <p:nvPr/>
        </p:nvSpPr>
        <p:spPr>
          <a:xfrm rot="18609453">
            <a:off x="10433764" y="5541773"/>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Arrow: Right 14">
            <a:extLst>
              <a:ext uri="{FF2B5EF4-FFF2-40B4-BE49-F238E27FC236}">
                <a16:creationId xmlns:a16="http://schemas.microsoft.com/office/drawing/2014/main" id="{A072CEF0-53CB-45D6-905E-583E2A258366}"/>
              </a:ext>
            </a:extLst>
          </p:cNvPr>
          <p:cNvSpPr/>
          <p:nvPr/>
        </p:nvSpPr>
        <p:spPr>
          <a:xfrm rot="2791677">
            <a:off x="9465619" y="5602206"/>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73A1E0B1-3B26-4A8E-A3C4-4655B03F81DD}"/>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8404615" y="1498338"/>
            <a:ext cx="770243" cy="1003009"/>
          </a:xfrm>
          <a:prstGeom prst="rect">
            <a:avLst/>
          </a:prstGeom>
        </p:spPr>
      </p:pic>
      <p:sp>
        <p:nvSpPr>
          <p:cNvPr id="19" name="Arrow: Right 18">
            <a:extLst>
              <a:ext uri="{FF2B5EF4-FFF2-40B4-BE49-F238E27FC236}">
                <a16:creationId xmlns:a16="http://schemas.microsoft.com/office/drawing/2014/main" id="{0D49D339-2E34-47AF-9BDE-E6CFEFC2F13A}"/>
              </a:ext>
            </a:extLst>
          </p:cNvPr>
          <p:cNvSpPr/>
          <p:nvPr/>
        </p:nvSpPr>
        <p:spPr>
          <a:xfrm rot="3182872">
            <a:off x="10106313" y="4107573"/>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Arrow: Right 20">
            <a:extLst>
              <a:ext uri="{FF2B5EF4-FFF2-40B4-BE49-F238E27FC236}">
                <a16:creationId xmlns:a16="http://schemas.microsoft.com/office/drawing/2014/main" id="{C21B8972-3AE3-46D1-BC93-EB1E1EF1BEAE}"/>
              </a:ext>
            </a:extLst>
          </p:cNvPr>
          <p:cNvSpPr/>
          <p:nvPr/>
        </p:nvSpPr>
        <p:spPr>
          <a:xfrm rot="7325166">
            <a:off x="9428154" y="4133583"/>
            <a:ext cx="773017"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0617D0C4-69A9-4A5E-B28C-0E2C85EE5A79}"/>
              </a:ext>
            </a:extLst>
          </p:cNvPr>
          <p:cNvSpPr txBox="1"/>
          <p:nvPr/>
        </p:nvSpPr>
        <p:spPr>
          <a:xfrm>
            <a:off x="9909546" y="4203747"/>
            <a:ext cx="5895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OR</a:t>
            </a:r>
          </a:p>
        </p:txBody>
      </p:sp>
      <p:pic>
        <p:nvPicPr>
          <p:cNvPr id="25" name="Picture 24">
            <a:extLst>
              <a:ext uri="{FF2B5EF4-FFF2-40B4-BE49-F238E27FC236}">
                <a16:creationId xmlns:a16="http://schemas.microsoft.com/office/drawing/2014/main" id="{40058F4D-AC34-48B2-91CA-01A3F9C89B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2560" y="3031123"/>
            <a:ext cx="780290" cy="780290"/>
          </a:xfrm>
          <a:prstGeom prst="rect">
            <a:avLst/>
          </a:prstGeom>
        </p:spPr>
      </p:pic>
      <p:pic>
        <p:nvPicPr>
          <p:cNvPr id="27" name="Picture 26">
            <a:extLst>
              <a:ext uri="{FF2B5EF4-FFF2-40B4-BE49-F238E27FC236}">
                <a16:creationId xmlns:a16="http://schemas.microsoft.com/office/drawing/2014/main" id="{8586761B-C87C-44DD-A42F-FA7A50ACA8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8903" y="1606000"/>
            <a:ext cx="787685" cy="787685"/>
          </a:xfrm>
          <a:prstGeom prst="rect">
            <a:avLst/>
          </a:prstGeom>
        </p:spPr>
      </p:pic>
      <p:sp>
        <p:nvSpPr>
          <p:cNvPr id="29" name="Arrow: Right 28">
            <a:extLst>
              <a:ext uri="{FF2B5EF4-FFF2-40B4-BE49-F238E27FC236}">
                <a16:creationId xmlns:a16="http://schemas.microsoft.com/office/drawing/2014/main" id="{883ADC52-C445-472F-A247-9B6E0691E26B}"/>
              </a:ext>
            </a:extLst>
          </p:cNvPr>
          <p:cNvSpPr/>
          <p:nvPr/>
        </p:nvSpPr>
        <p:spPr>
          <a:xfrm>
            <a:off x="9231876" y="1804770"/>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1" name="Picture 30" descr="A picture containing text, clipart&#10;&#10;Description automatically generated">
            <a:extLst>
              <a:ext uri="{FF2B5EF4-FFF2-40B4-BE49-F238E27FC236}">
                <a16:creationId xmlns:a16="http://schemas.microsoft.com/office/drawing/2014/main" id="{C7AF81F6-1726-4351-8B47-591DA2BB430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909546" y="6065877"/>
            <a:ext cx="680472" cy="768933"/>
          </a:xfrm>
          <a:prstGeom prst="rect">
            <a:avLst/>
          </a:prstGeom>
        </p:spPr>
      </p:pic>
    </p:spTree>
    <p:extLst>
      <p:ext uri="{BB962C8B-B14F-4D97-AF65-F5344CB8AC3E}">
        <p14:creationId xmlns:p14="http://schemas.microsoft.com/office/powerpoint/2010/main" val="4586078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6336-59BC-469D-A362-A89608BFCBFB}"/>
              </a:ext>
            </a:extLst>
          </p:cNvPr>
          <p:cNvSpPr>
            <a:spLocks noGrp="1"/>
          </p:cNvSpPr>
          <p:nvPr>
            <p:ph type="title"/>
          </p:nvPr>
        </p:nvSpPr>
        <p:spPr/>
        <p:txBody>
          <a:bodyPr/>
          <a:lstStyle/>
          <a:p>
            <a:r>
              <a:rPr lang="en-US" dirty="0"/>
              <a:t>Data Migration Approach – ADF</a:t>
            </a:r>
            <a:endParaRPr lang="ru-RU" dirty="0"/>
          </a:p>
        </p:txBody>
      </p:sp>
      <p:sp>
        <p:nvSpPr>
          <p:cNvPr id="3" name="Content Placeholder 2">
            <a:extLst>
              <a:ext uri="{FF2B5EF4-FFF2-40B4-BE49-F238E27FC236}">
                <a16:creationId xmlns:a16="http://schemas.microsoft.com/office/drawing/2014/main" id="{697B2C61-8DFE-4F0C-8ED4-3655F0209448}"/>
              </a:ext>
            </a:extLst>
          </p:cNvPr>
          <p:cNvSpPr>
            <a:spLocks noGrp="1"/>
          </p:cNvSpPr>
          <p:nvPr>
            <p:ph sz="quarter" idx="10"/>
          </p:nvPr>
        </p:nvSpPr>
        <p:spPr>
          <a:xfrm>
            <a:off x="584200" y="1844675"/>
            <a:ext cx="8750631" cy="409342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ADF – Data extract from APS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Direct Insert 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Logging built into ADF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use Scripting to create ADF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during testing must extract data from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Segoe UI" panose="020B0502040204020203" pitchFamily="34" charset="0"/>
                <a:cs typeface="Segoe UI" panose="020B0502040204020203" pitchFamily="34" charset="0"/>
              </a:rPr>
              <a:t>Speed is dependent on the how fast the control node can provide data.  This does not use </a:t>
            </a:r>
            <a:r>
              <a:rPr lang="en-US" sz="1400" dirty="0" err="1">
                <a:solidFill>
                  <a:prstClr val="black"/>
                </a:solidFill>
                <a:latin typeface="Segoe UI" panose="020B0502040204020203" pitchFamily="34" charset="0"/>
                <a:cs typeface="Segoe UI" panose="020B0502040204020203" pitchFamily="34" charset="0"/>
              </a:rPr>
              <a:t>polybase</a:t>
            </a:r>
            <a:r>
              <a:rPr lang="en-US" sz="1400" dirty="0">
                <a:solidFill>
                  <a:prstClr val="black"/>
                </a:solidFill>
                <a:latin typeface="Segoe UI" panose="020B0502040204020203" pitchFamily="34" charset="0"/>
                <a:cs typeface="Segoe UI" panose="020B0502040204020203" pitchFamily="34" charset="0"/>
              </a:rPr>
              <a:t> to extract data on APS.</a:t>
            </a: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setup and configuration of Azure Data Management Gateway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Potential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Files are copied to WASB or ADLS before being sent to Synapse</a:t>
            </a:r>
          </a:p>
          <a:p>
            <a:pPr marR="0" lvl="0" algn="l" defTabSz="914400" rtl="0" eaLnBrk="1" fontAlgn="auto" latinLnBrk="0" hangingPunct="1">
              <a:lnSpc>
                <a:spcPct val="100000"/>
              </a:lnSpc>
              <a:spcBef>
                <a:spcPts val="0"/>
              </a:spcBef>
              <a:spcAft>
                <a:spcPts val="0"/>
              </a:spcAft>
              <a:buClrTx/>
              <a:buSzTx/>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7" name="Arrow: Right 6">
            <a:extLst>
              <a:ext uri="{FF2B5EF4-FFF2-40B4-BE49-F238E27FC236}">
                <a16:creationId xmlns:a16="http://schemas.microsoft.com/office/drawing/2014/main" id="{4218D270-2130-47B7-AA90-C9F0FEB418B9}"/>
              </a:ext>
            </a:extLst>
          </p:cNvPr>
          <p:cNvSpPr/>
          <p:nvPr/>
        </p:nvSpPr>
        <p:spPr>
          <a:xfrm rot="5400000">
            <a:off x="10112216" y="2516976"/>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80123937-4980-457F-97B6-D0199FEE5B75}"/>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10109775" y="1518306"/>
            <a:ext cx="604890" cy="787686"/>
          </a:xfrm>
          <a:prstGeom prst="rect">
            <a:avLst/>
          </a:prstGeom>
        </p:spPr>
      </p:pic>
      <p:sp>
        <p:nvSpPr>
          <p:cNvPr id="11" name="Arrow: Right 10">
            <a:extLst>
              <a:ext uri="{FF2B5EF4-FFF2-40B4-BE49-F238E27FC236}">
                <a16:creationId xmlns:a16="http://schemas.microsoft.com/office/drawing/2014/main" id="{01811360-BF8D-426B-B5E0-7FA7BBC7CB02}"/>
              </a:ext>
            </a:extLst>
          </p:cNvPr>
          <p:cNvSpPr/>
          <p:nvPr/>
        </p:nvSpPr>
        <p:spPr>
          <a:xfrm rot="5400000">
            <a:off x="10112216" y="5418660"/>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86654B94-6382-4411-9589-B3824B5DF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353" y="4527062"/>
            <a:ext cx="679735" cy="679735"/>
          </a:xfrm>
          <a:prstGeom prst="rect">
            <a:avLst/>
          </a:prstGeom>
        </p:spPr>
      </p:pic>
      <p:sp>
        <p:nvSpPr>
          <p:cNvPr id="15" name="Arrow: Right 14">
            <a:extLst>
              <a:ext uri="{FF2B5EF4-FFF2-40B4-BE49-F238E27FC236}">
                <a16:creationId xmlns:a16="http://schemas.microsoft.com/office/drawing/2014/main" id="{6A906AF9-D7AE-41E9-AB00-C96557730FAF}"/>
              </a:ext>
            </a:extLst>
          </p:cNvPr>
          <p:cNvSpPr/>
          <p:nvPr/>
        </p:nvSpPr>
        <p:spPr>
          <a:xfrm rot="5400000">
            <a:off x="10112216" y="3985067"/>
            <a:ext cx="60000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BED2149D-D9C5-45A1-8D84-14FE39668C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0821" y="3076932"/>
            <a:ext cx="742798" cy="742798"/>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C6345DA9-B18C-4BC2-8A07-91A3B6FFEFC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071984" y="5945944"/>
            <a:ext cx="680472" cy="768933"/>
          </a:xfrm>
          <a:prstGeom prst="rect">
            <a:avLst/>
          </a:prstGeom>
        </p:spPr>
      </p:pic>
    </p:spTree>
    <p:extLst>
      <p:ext uri="{BB962C8B-B14F-4D97-AF65-F5344CB8AC3E}">
        <p14:creationId xmlns:p14="http://schemas.microsoft.com/office/powerpoint/2010/main" val="29417354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DE94-12CF-419B-84D9-50C781DC384E}"/>
              </a:ext>
            </a:extLst>
          </p:cNvPr>
          <p:cNvSpPr>
            <a:spLocks noGrp="1"/>
          </p:cNvSpPr>
          <p:nvPr>
            <p:ph type="title"/>
          </p:nvPr>
        </p:nvSpPr>
        <p:spPr>
          <a:xfrm>
            <a:off x="588262" y="180201"/>
            <a:ext cx="11394353" cy="1107996"/>
          </a:xfrm>
        </p:spPr>
        <p:txBody>
          <a:bodyPr/>
          <a:lstStyle/>
          <a:p>
            <a:r>
              <a:rPr lang="en-US" dirty="0"/>
              <a:t>Data Migration Approach – Azure Import/Export Service</a:t>
            </a:r>
            <a:endParaRPr lang="ru-RU" dirty="0"/>
          </a:p>
        </p:txBody>
      </p:sp>
      <p:sp>
        <p:nvSpPr>
          <p:cNvPr id="3" name="Content Placeholder 2">
            <a:extLst>
              <a:ext uri="{FF2B5EF4-FFF2-40B4-BE49-F238E27FC236}">
                <a16:creationId xmlns:a16="http://schemas.microsoft.com/office/drawing/2014/main" id="{E7D1C9D3-208E-4093-833A-20D6701A95EB}"/>
              </a:ext>
            </a:extLst>
          </p:cNvPr>
          <p:cNvSpPr>
            <a:spLocks noGrp="1"/>
          </p:cNvSpPr>
          <p:nvPr>
            <p:ph sz="quarter" idx="10"/>
          </p:nvPr>
        </p:nvSpPr>
        <p:spPr>
          <a:xfrm>
            <a:off x="584200" y="1844675"/>
            <a:ext cx="6688231" cy="473975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Azure Export/Import Service </a:t>
            </a:r>
            <a:endParaRPr kumimoji="0" lang="en-US" sz="1400" b="1" i="0" u="none" strike="noStrike" kern="1200" cap="none" spc="0" normalizeH="0" baseline="0" noProof="0" dirty="0">
              <a:ln>
                <a:noFill/>
              </a:ln>
              <a:solidFill>
                <a:srgbClr val="0000FF"/>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The Azure export/import service can be used to transfer large datasets from on premises to Azure through the use of a SATA Hard Drive.  The files need to be copied to an external hard drive that has been registered/configured in the Azure Portal to be used with this service.  The drive is then shipped to Azure where the data is copied to the specified WASB account during configuration.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Large Tables can be extracted by partition eliminating the need to load all the data in a single migration operation.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Data reloads for Dev/QA/Prod do not need to extract unchanged data from APS.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Segoe UI" panose="020B0502040204020203" pitchFamily="34" charset="0"/>
                <a:cs typeface="Segoe UI" panose="020B0502040204020203" pitchFamily="34" charset="0"/>
              </a:rPr>
              <a:t>Bitlocker</a:t>
            </a: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 encrypted drive.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time to get data to Azure.  Shipping and loading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Possible delimiter 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Changes/Deltas between the initial extract and the final load has the potential to be larger than the previous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Can only load to WASB.</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Additional configuration\install\removal\shipping of SATA Drive.</a:t>
            </a:r>
          </a:p>
        </p:txBody>
      </p:sp>
      <p:pic>
        <p:nvPicPr>
          <p:cNvPr id="28" name="Picture 27">
            <a:extLst>
              <a:ext uri="{FF2B5EF4-FFF2-40B4-BE49-F238E27FC236}">
                <a16:creationId xmlns:a16="http://schemas.microsoft.com/office/drawing/2014/main" id="{0F9EA711-FF9A-447D-829B-2D5E01958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844" y="4617924"/>
            <a:ext cx="780290" cy="780290"/>
          </a:xfrm>
          <a:prstGeom prst="rect">
            <a:avLst/>
          </a:prstGeom>
        </p:spPr>
      </p:pic>
      <p:pic>
        <p:nvPicPr>
          <p:cNvPr id="29" name="Picture 28">
            <a:extLst>
              <a:ext uri="{FF2B5EF4-FFF2-40B4-BE49-F238E27FC236}">
                <a16:creationId xmlns:a16="http://schemas.microsoft.com/office/drawing/2014/main" id="{C935908A-C605-454C-9CB7-47A522381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816" y="4691519"/>
            <a:ext cx="780290" cy="780290"/>
          </a:xfrm>
          <a:prstGeom prst="rect">
            <a:avLst/>
          </a:prstGeom>
        </p:spPr>
      </p:pic>
      <p:sp>
        <p:nvSpPr>
          <p:cNvPr id="30" name="Rectangle 29">
            <a:extLst>
              <a:ext uri="{FF2B5EF4-FFF2-40B4-BE49-F238E27FC236}">
                <a16:creationId xmlns:a16="http://schemas.microsoft.com/office/drawing/2014/main" id="{BF53BF7C-4ED5-4D50-9C42-B60C873E47E9}"/>
              </a:ext>
            </a:extLst>
          </p:cNvPr>
          <p:cNvSpPr/>
          <p:nvPr/>
        </p:nvSpPr>
        <p:spPr>
          <a:xfrm>
            <a:off x="11224479" y="2652199"/>
            <a:ext cx="609600" cy="3730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ZIP</a:t>
            </a:r>
          </a:p>
        </p:txBody>
      </p:sp>
      <p:sp>
        <p:nvSpPr>
          <p:cNvPr id="31" name="Arrow: Right 30">
            <a:extLst>
              <a:ext uri="{FF2B5EF4-FFF2-40B4-BE49-F238E27FC236}">
                <a16:creationId xmlns:a16="http://schemas.microsoft.com/office/drawing/2014/main" id="{1D74F285-C525-4E86-B660-F342CE9FC151}"/>
              </a:ext>
            </a:extLst>
          </p:cNvPr>
          <p:cNvSpPr/>
          <p:nvPr/>
        </p:nvSpPr>
        <p:spPr>
          <a:xfrm>
            <a:off x="7832244" y="1695670"/>
            <a:ext cx="755176"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Calibri" panose="020F0502020204030204"/>
                <a:ea typeface="+mn-ea"/>
                <a:cs typeface="+mn-cs"/>
              </a:rPr>
              <a:t>BCP</a:t>
            </a:r>
          </a:p>
        </p:txBody>
      </p:sp>
      <p:pic>
        <p:nvPicPr>
          <p:cNvPr id="32" name="Picture 31">
            <a:extLst>
              <a:ext uri="{FF2B5EF4-FFF2-40B4-BE49-F238E27FC236}">
                <a16:creationId xmlns:a16="http://schemas.microsoft.com/office/drawing/2014/main" id="{E33CB0BC-973D-4598-815F-188B135A1787}"/>
              </a:ext>
            </a:extLst>
          </p:cNvPr>
          <p:cNvPicPr>
            <a:picLocks noChangeAspect="1"/>
          </p:cNvPicPr>
          <p:nvPr/>
        </p:nvPicPr>
        <p:blipFill>
          <a:blip r:embed="rId4"/>
          <a:stretch>
            <a:fillRect/>
          </a:stretch>
        </p:blipFill>
        <p:spPr>
          <a:xfrm>
            <a:off x="8680565" y="1590808"/>
            <a:ext cx="475029" cy="558281"/>
          </a:xfrm>
          <a:prstGeom prst="rect">
            <a:avLst/>
          </a:prstGeom>
        </p:spPr>
      </p:pic>
      <p:sp>
        <p:nvSpPr>
          <p:cNvPr id="33" name="Arrow: Right 32">
            <a:extLst>
              <a:ext uri="{FF2B5EF4-FFF2-40B4-BE49-F238E27FC236}">
                <a16:creationId xmlns:a16="http://schemas.microsoft.com/office/drawing/2014/main" id="{48261B60-C9CC-421B-89AC-059B0A9850B0}"/>
              </a:ext>
            </a:extLst>
          </p:cNvPr>
          <p:cNvSpPr/>
          <p:nvPr/>
        </p:nvSpPr>
        <p:spPr>
          <a:xfrm>
            <a:off x="9248739" y="1695670"/>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33">
            <a:extLst>
              <a:ext uri="{FF2B5EF4-FFF2-40B4-BE49-F238E27FC236}">
                <a16:creationId xmlns:a16="http://schemas.microsoft.com/office/drawing/2014/main" id="{63CE95B0-8A17-4049-999D-075F9AABBB98}"/>
              </a:ext>
            </a:extLst>
          </p:cNvPr>
          <p:cNvGrpSpPr/>
          <p:nvPr/>
        </p:nvGrpSpPr>
        <p:grpSpPr>
          <a:xfrm>
            <a:off x="9523834" y="1671455"/>
            <a:ext cx="1055426" cy="778710"/>
            <a:chOff x="9828715" y="1583994"/>
            <a:chExt cx="1055426" cy="778710"/>
          </a:xfrm>
        </p:grpSpPr>
        <p:sp>
          <p:nvSpPr>
            <p:cNvPr id="35" name="Flowchart: Magnetic Disk 34">
              <a:extLst>
                <a:ext uri="{FF2B5EF4-FFF2-40B4-BE49-F238E27FC236}">
                  <a16:creationId xmlns:a16="http://schemas.microsoft.com/office/drawing/2014/main" id="{E3CA8E10-D26D-43EA-94BE-E7D8B6F148A3}"/>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62D8C4F4-93B1-420D-9BCF-1D47E460D209}"/>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grpSp>
        <p:nvGrpSpPr>
          <p:cNvPr id="37" name="Group 36">
            <a:extLst>
              <a:ext uri="{FF2B5EF4-FFF2-40B4-BE49-F238E27FC236}">
                <a16:creationId xmlns:a16="http://schemas.microsoft.com/office/drawing/2014/main" id="{D772FBB3-C5CB-449F-9A3E-F2DEF55B00ED}"/>
              </a:ext>
            </a:extLst>
          </p:cNvPr>
          <p:cNvGrpSpPr/>
          <p:nvPr/>
        </p:nvGrpSpPr>
        <p:grpSpPr>
          <a:xfrm>
            <a:off x="11069989" y="3571358"/>
            <a:ext cx="1055426" cy="778710"/>
            <a:chOff x="9828715" y="1583994"/>
            <a:chExt cx="1055426" cy="778710"/>
          </a:xfrm>
        </p:grpSpPr>
        <p:sp>
          <p:nvSpPr>
            <p:cNvPr id="38" name="Flowchart: Magnetic Disk 37">
              <a:extLst>
                <a:ext uri="{FF2B5EF4-FFF2-40B4-BE49-F238E27FC236}">
                  <a16:creationId xmlns:a16="http://schemas.microsoft.com/office/drawing/2014/main" id="{297F7898-07FF-45A2-9718-BBCE68CBE939}"/>
                </a:ext>
              </a:extLst>
            </p:cNvPr>
            <p:cNvSpPr/>
            <p:nvPr/>
          </p:nvSpPr>
          <p:spPr>
            <a:xfrm>
              <a:off x="10053586" y="1583994"/>
              <a:ext cx="538429" cy="417746"/>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5C2261BF-8CA6-4AFE-9646-65B102244E50}"/>
                </a:ext>
              </a:extLst>
            </p:cNvPr>
            <p:cNvSpPr txBox="1"/>
            <p:nvPr/>
          </p:nvSpPr>
          <p:spPr>
            <a:xfrm>
              <a:off x="9828715" y="2024150"/>
              <a:ext cx="1055426"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black"/>
                  </a:solidFill>
                  <a:effectLst/>
                  <a:uLnTx/>
                  <a:uFillTx/>
                  <a:latin typeface="Calibri" panose="020F0502020204030204"/>
                </a:rPr>
                <a:t>Local Disk</a:t>
              </a:r>
            </a:p>
          </p:txBody>
        </p:sp>
      </p:grpSp>
      <p:sp>
        <p:nvSpPr>
          <p:cNvPr id="40" name="Arrow: Right 39">
            <a:extLst>
              <a:ext uri="{FF2B5EF4-FFF2-40B4-BE49-F238E27FC236}">
                <a16:creationId xmlns:a16="http://schemas.microsoft.com/office/drawing/2014/main" id="{6277EFD7-8B57-40A9-B2BA-3F11E3AD1F39}"/>
              </a:ext>
            </a:extLst>
          </p:cNvPr>
          <p:cNvSpPr/>
          <p:nvPr/>
        </p:nvSpPr>
        <p:spPr>
          <a:xfrm rot="2234422">
            <a:off x="10275906" y="2135211"/>
            <a:ext cx="101746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Optional</a:t>
            </a:r>
          </a:p>
        </p:txBody>
      </p:sp>
      <p:sp>
        <p:nvSpPr>
          <p:cNvPr id="41" name="Arrow: Right 40">
            <a:extLst>
              <a:ext uri="{FF2B5EF4-FFF2-40B4-BE49-F238E27FC236}">
                <a16:creationId xmlns:a16="http://schemas.microsoft.com/office/drawing/2014/main" id="{53CB5C8A-A751-4DC0-BC8C-C9F1E2DDC4B8}"/>
              </a:ext>
            </a:extLst>
          </p:cNvPr>
          <p:cNvSpPr/>
          <p:nvPr/>
        </p:nvSpPr>
        <p:spPr>
          <a:xfrm rot="5400000">
            <a:off x="11319411" y="3103214"/>
            <a:ext cx="419734"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Arrow: Right 41">
            <a:extLst>
              <a:ext uri="{FF2B5EF4-FFF2-40B4-BE49-F238E27FC236}">
                <a16:creationId xmlns:a16="http://schemas.microsoft.com/office/drawing/2014/main" id="{084FB2D0-E929-46E3-AA3A-ECEAF0F64351}"/>
              </a:ext>
            </a:extLst>
          </p:cNvPr>
          <p:cNvSpPr/>
          <p:nvPr/>
        </p:nvSpPr>
        <p:spPr>
          <a:xfrm rot="5400000">
            <a:off x="9560689" y="2777079"/>
            <a:ext cx="981712"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row: Right 42">
            <a:extLst>
              <a:ext uri="{FF2B5EF4-FFF2-40B4-BE49-F238E27FC236}">
                <a16:creationId xmlns:a16="http://schemas.microsoft.com/office/drawing/2014/main" id="{666FECE6-BAEF-4758-B62E-63CF57887AC6}"/>
              </a:ext>
            </a:extLst>
          </p:cNvPr>
          <p:cNvSpPr/>
          <p:nvPr/>
        </p:nvSpPr>
        <p:spPr>
          <a:xfrm rot="10800000">
            <a:off x="10679844" y="3610162"/>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278C9DCD-8575-4E5F-A102-FB759B05D743}"/>
              </a:ext>
            </a:extLst>
          </p:cNvPr>
          <p:cNvSpPr/>
          <p:nvPr/>
        </p:nvSpPr>
        <p:spPr>
          <a:xfrm>
            <a:off x="9578056" y="3572557"/>
            <a:ext cx="1049817" cy="50951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latin typeface="Calibri" panose="020F0502020204030204"/>
                <a:ea typeface="+mn-ea"/>
                <a:cs typeface="+mn-cs"/>
              </a:rPr>
              <a:t>Ship Drive</a:t>
            </a:r>
          </a:p>
        </p:txBody>
      </p:sp>
      <p:sp>
        <p:nvSpPr>
          <p:cNvPr id="45" name="Arrow: Left 44">
            <a:extLst>
              <a:ext uri="{FF2B5EF4-FFF2-40B4-BE49-F238E27FC236}">
                <a16:creationId xmlns:a16="http://schemas.microsoft.com/office/drawing/2014/main" id="{BABEBF9A-4627-4678-A80D-2ACA99F76517}"/>
              </a:ext>
            </a:extLst>
          </p:cNvPr>
          <p:cNvSpPr/>
          <p:nvPr/>
        </p:nvSpPr>
        <p:spPr>
          <a:xfrm rot="18609453">
            <a:off x="10333207" y="5514505"/>
            <a:ext cx="589331" cy="382137"/>
          </a:xfrm>
          <a:prstGeom prst="lef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6" name="Arrow: Right 45">
            <a:extLst>
              <a:ext uri="{FF2B5EF4-FFF2-40B4-BE49-F238E27FC236}">
                <a16:creationId xmlns:a16="http://schemas.microsoft.com/office/drawing/2014/main" id="{A5D52CA6-920E-4E48-97DD-189E0D9DFD1A}"/>
              </a:ext>
            </a:extLst>
          </p:cNvPr>
          <p:cNvSpPr/>
          <p:nvPr/>
        </p:nvSpPr>
        <p:spPr>
          <a:xfrm rot="2791677">
            <a:off x="9365062" y="5574938"/>
            <a:ext cx="575398"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47" name="Picture 46">
            <a:extLst>
              <a:ext uri="{FF2B5EF4-FFF2-40B4-BE49-F238E27FC236}">
                <a16:creationId xmlns:a16="http://schemas.microsoft.com/office/drawing/2014/main" id="{CDB22434-D54E-43B5-AE10-3A403146282D}"/>
              </a:ext>
            </a:extLst>
          </p:cNvPr>
          <p:cNvPicPr>
            <a:picLocks noChangeAspect="1"/>
          </p:cNvPicPr>
          <p:nvPr/>
        </p:nvPicPr>
        <p:blipFill>
          <a:blip r:embed="rId5">
            <a:duotone>
              <a:srgbClr val="5B9BD5">
                <a:shade val="45000"/>
                <a:satMod val="135000"/>
              </a:srgb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6976483" y="1447156"/>
            <a:ext cx="770243" cy="1003009"/>
          </a:xfrm>
          <a:prstGeom prst="rect">
            <a:avLst/>
          </a:prstGeom>
        </p:spPr>
      </p:pic>
      <p:sp>
        <p:nvSpPr>
          <p:cNvPr id="48" name="Arrow: Right 47">
            <a:extLst>
              <a:ext uri="{FF2B5EF4-FFF2-40B4-BE49-F238E27FC236}">
                <a16:creationId xmlns:a16="http://schemas.microsoft.com/office/drawing/2014/main" id="{ED630A92-F32D-46F5-90C7-05D1B61A0165}"/>
              </a:ext>
            </a:extLst>
          </p:cNvPr>
          <p:cNvSpPr/>
          <p:nvPr/>
        </p:nvSpPr>
        <p:spPr>
          <a:xfrm>
            <a:off x="9790255" y="4861182"/>
            <a:ext cx="813439"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a:ln>
                  <a:noFill/>
                </a:ln>
                <a:solidFill>
                  <a:prstClr val="black"/>
                </a:solidFill>
                <a:effectLst/>
                <a:uLnTx/>
                <a:uFillTx/>
                <a:latin typeface="Calibri" panose="020F0502020204030204"/>
                <a:ea typeface="+mn-ea"/>
                <a:cs typeface="+mn-cs"/>
              </a:rPr>
              <a:t>Script/</a:t>
            </a:r>
            <a:r>
              <a:rPr kumimoji="0" lang="en-US" sz="600" b="0" i="0" u="none" strike="noStrike" kern="0" cap="none" spc="0" normalizeH="0" baseline="0" noProof="0" err="1">
                <a:ln>
                  <a:noFill/>
                </a:ln>
                <a:solidFill>
                  <a:prstClr val="black"/>
                </a:solidFill>
                <a:effectLst/>
                <a:uLnTx/>
                <a:uFillTx/>
                <a:latin typeface="Calibri" panose="020F0502020204030204"/>
                <a:ea typeface="+mn-ea"/>
                <a:cs typeface="+mn-cs"/>
              </a:rPr>
              <a:t>ADLCopy</a:t>
            </a:r>
            <a:endParaRPr kumimoji="0" lang="en-US" sz="6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9" name="Arrow: Right 48">
            <a:extLst>
              <a:ext uri="{FF2B5EF4-FFF2-40B4-BE49-F238E27FC236}">
                <a16:creationId xmlns:a16="http://schemas.microsoft.com/office/drawing/2014/main" id="{A69DF3A1-D177-4F0B-B11B-F977A7D5B121}"/>
              </a:ext>
            </a:extLst>
          </p:cNvPr>
          <p:cNvSpPr/>
          <p:nvPr/>
        </p:nvSpPr>
        <p:spPr>
          <a:xfrm rot="7008187">
            <a:off x="9187484" y="4207600"/>
            <a:ext cx="544635" cy="390145"/>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Calibri" panose="020F0502020204030204"/>
              <a:ea typeface="+mn-ea"/>
              <a:cs typeface="+mn-cs"/>
            </a:endParaRPr>
          </a:p>
        </p:txBody>
      </p:sp>
      <p:pic>
        <p:nvPicPr>
          <p:cNvPr id="51" name="Picture 50" descr="A picture containing text, clipart&#10;&#10;Description automatically generated">
            <a:extLst>
              <a:ext uri="{FF2B5EF4-FFF2-40B4-BE49-F238E27FC236}">
                <a16:creationId xmlns:a16="http://schemas.microsoft.com/office/drawing/2014/main" id="{48D7971C-F50B-4F56-8419-41EF1D0BC21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856738" y="5978383"/>
            <a:ext cx="680472" cy="768933"/>
          </a:xfrm>
          <a:prstGeom prst="rect">
            <a:avLst/>
          </a:prstGeom>
        </p:spPr>
      </p:pic>
    </p:spTree>
    <p:extLst>
      <p:ext uri="{BB962C8B-B14F-4D97-AF65-F5344CB8AC3E}">
        <p14:creationId xmlns:p14="http://schemas.microsoft.com/office/powerpoint/2010/main" val="24851478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7C423F-E248-406D-A57B-EFCC6C65C98C}"/>
              </a:ext>
            </a:extLst>
          </p:cNvPr>
          <p:cNvSpPr>
            <a:spLocks noGrp="1"/>
          </p:cNvSpPr>
          <p:nvPr>
            <p:ph type="title"/>
          </p:nvPr>
        </p:nvSpPr>
        <p:spPr/>
        <p:txBody>
          <a:bodyPr/>
          <a:lstStyle/>
          <a:p>
            <a:r>
              <a:rPr lang="en-US" dirty="0"/>
              <a:t>Migration Approach</a:t>
            </a:r>
            <a:endParaRPr lang="ru-RU" dirty="0"/>
          </a:p>
        </p:txBody>
      </p:sp>
      <p:sp>
        <p:nvSpPr>
          <p:cNvPr id="6" name="Text Placeholder 5">
            <a:extLst>
              <a:ext uri="{FF2B5EF4-FFF2-40B4-BE49-F238E27FC236}">
                <a16:creationId xmlns:a16="http://schemas.microsoft.com/office/drawing/2014/main" id="{F880059C-E342-42B9-8892-F6AC54418E4B}"/>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269344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304D-CBA2-48D0-B1D5-DE46AF4A4A3A}"/>
              </a:ext>
            </a:extLst>
          </p:cNvPr>
          <p:cNvSpPr>
            <a:spLocks noGrp="1"/>
          </p:cNvSpPr>
          <p:nvPr>
            <p:ph type="title"/>
          </p:nvPr>
        </p:nvSpPr>
        <p:spPr/>
        <p:txBody>
          <a:bodyPr/>
          <a:lstStyle/>
          <a:p>
            <a:r>
              <a:rPr lang="en-US" dirty="0"/>
              <a:t>Data Migration Approach – Azure Data Box Service</a:t>
            </a:r>
            <a:endParaRPr lang="ru-RU" dirty="0"/>
          </a:p>
        </p:txBody>
      </p:sp>
      <p:sp>
        <p:nvSpPr>
          <p:cNvPr id="3" name="Content Placeholder 2">
            <a:extLst>
              <a:ext uri="{FF2B5EF4-FFF2-40B4-BE49-F238E27FC236}">
                <a16:creationId xmlns:a16="http://schemas.microsoft.com/office/drawing/2014/main" id="{C2F70272-92DF-425F-80B6-DD7CF0543B70}"/>
              </a:ext>
            </a:extLst>
          </p:cNvPr>
          <p:cNvSpPr>
            <a:spLocks noGrp="1"/>
          </p:cNvSpPr>
          <p:nvPr>
            <p:ph sz="quarter" idx="10"/>
          </p:nvPr>
        </p:nvSpPr>
        <p:spPr>
          <a:xfrm>
            <a:off x="584200" y="1844675"/>
            <a:ext cx="7518179" cy="387798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Azure Data Box (Disk) Service </a:t>
            </a:r>
            <a:endParaRPr kumimoji="0" lang="en-US" sz="1400" b="1" i="0" u="none" strike="noStrike" kern="1200" cap="none" spc="0" normalizeH="0" baseline="0" noProof="0" dirty="0">
              <a:ln>
                <a:noFill/>
              </a:ln>
              <a:solidFill>
                <a:srgbClr val="0000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The Data Box service can be used to transfer very large datasets (Up to 100TB) from on premises to Azure. If the data size is less than 40TB, Data Box Disk service may be used. You can order the Data Box or Disk through Azure portal which will be shipped to customer location by Microsoft. Customer can then connect the Data Box into their network (or USB/SATA connection in case of Data Disk) and copy the files to it. The Box or Disks then shipped to Azure data center where the data is imported into customer specified WASB account.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Can Zip files before moving them to azure.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Very large datasets (40 to 100TB) can be moved easily.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Microsoft provides the necessary storage hardware.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AES encryption of the data for strong security.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Additional time needed to get data to Azure due to shipping and loading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Changes/Deltas between the initial extract and the final load has the potential to be larger than the previous methods.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Relatively less repeatability.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Additional configuration\install\removal\shipping of storage.</a:t>
            </a:r>
          </a:p>
        </p:txBody>
      </p:sp>
      <p:pic>
        <p:nvPicPr>
          <p:cNvPr id="7" name="Picture 6">
            <a:extLst>
              <a:ext uri="{FF2B5EF4-FFF2-40B4-BE49-F238E27FC236}">
                <a16:creationId xmlns:a16="http://schemas.microsoft.com/office/drawing/2014/main" id="{E0091163-21CA-437D-BC24-29F50E932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7554" y="4633826"/>
            <a:ext cx="780290" cy="780290"/>
          </a:xfrm>
          <a:prstGeom prst="rect">
            <a:avLst/>
          </a:prstGeom>
        </p:spPr>
      </p:pic>
      <p:pic>
        <p:nvPicPr>
          <p:cNvPr id="9" name="Picture 8">
            <a:extLst>
              <a:ext uri="{FF2B5EF4-FFF2-40B4-BE49-F238E27FC236}">
                <a16:creationId xmlns:a16="http://schemas.microsoft.com/office/drawing/2014/main" id="{431EE2A7-1E87-48A6-8D00-C3A4F7F9A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1526" y="4707421"/>
            <a:ext cx="780290" cy="780290"/>
          </a:xfrm>
          <a:prstGeom prst="rect">
            <a:avLst/>
          </a:prstGeom>
        </p:spPr>
      </p:pic>
      <p:sp>
        <p:nvSpPr>
          <p:cNvPr id="11" name="Rectangle 10">
            <a:extLst>
              <a:ext uri="{FF2B5EF4-FFF2-40B4-BE49-F238E27FC236}">
                <a16:creationId xmlns:a16="http://schemas.microsoft.com/office/drawing/2014/main" id="{17AA2208-901A-4C4B-BE55-FE50918E5EFC}"/>
              </a:ext>
            </a:extLst>
          </p:cNvPr>
          <p:cNvSpPr/>
          <p:nvPr/>
        </p:nvSpPr>
        <p:spPr>
          <a:xfrm>
            <a:off x="11272189" y="2668101"/>
            <a:ext cx="609600" cy="373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ZIP</a:t>
            </a:r>
          </a:p>
        </p:txBody>
      </p:sp>
      <p:sp>
        <p:nvSpPr>
          <p:cNvPr id="13" name="Arrow: Right 12">
            <a:extLst>
              <a:ext uri="{FF2B5EF4-FFF2-40B4-BE49-F238E27FC236}">
                <a16:creationId xmlns:a16="http://schemas.microsoft.com/office/drawing/2014/main" id="{5DFE229F-9428-45DC-97F8-54D7029AE086}"/>
              </a:ext>
            </a:extLst>
          </p:cNvPr>
          <p:cNvSpPr/>
          <p:nvPr/>
        </p:nvSpPr>
        <p:spPr>
          <a:xfrm>
            <a:off x="7879954" y="1711572"/>
            <a:ext cx="755176"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BCP</a:t>
            </a:r>
          </a:p>
        </p:txBody>
      </p:sp>
      <p:pic>
        <p:nvPicPr>
          <p:cNvPr id="15" name="Picture 14">
            <a:extLst>
              <a:ext uri="{FF2B5EF4-FFF2-40B4-BE49-F238E27FC236}">
                <a16:creationId xmlns:a16="http://schemas.microsoft.com/office/drawing/2014/main" id="{074DE16C-9385-4F0E-98B5-3EAA0BCC085E}"/>
              </a:ext>
            </a:extLst>
          </p:cNvPr>
          <p:cNvPicPr>
            <a:picLocks noChangeAspect="1"/>
          </p:cNvPicPr>
          <p:nvPr/>
        </p:nvPicPr>
        <p:blipFill>
          <a:blip r:embed="rId4"/>
          <a:stretch>
            <a:fillRect/>
          </a:stretch>
        </p:blipFill>
        <p:spPr>
          <a:xfrm>
            <a:off x="8728275" y="1606710"/>
            <a:ext cx="475029" cy="558281"/>
          </a:xfrm>
          <a:prstGeom prst="rect">
            <a:avLst/>
          </a:prstGeom>
        </p:spPr>
      </p:pic>
      <p:sp>
        <p:nvSpPr>
          <p:cNvPr id="17" name="Arrow: Right 16">
            <a:extLst>
              <a:ext uri="{FF2B5EF4-FFF2-40B4-BE49-F238E27FC236}">
                <a16:creationId xmlns:a16="http://schemas.microsoft.com/office/drawing/2014/main" id="{1C3B76BD-D16E-4827-BB07-EF0EEBA97E2E}"/>
              </a:ext>
            </a:extLst>
          </p:cNvPr>
          <p:cNvSpPr/>
          <p:nvPr/>
        </p:nvSpPr>
        <p:spPr>
          <a:xfrm>
            <a:off x="9296449" y="1711572"/>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row: Right 18">
            <a:extLst>
              <a:ext uri="{FF2B5EF4-FFF2-40B4-BE49-F238E27FC236}">
                <a16:creationId xmlns:a16="http://schemas.microsoft.com/office/drawing/2014/main" id="{0E21863C-7D32-4988-A9A4-6A6E790F986C}"/>
              </a:ext>
            </a:extLst>
          </p:cNvPr>
          <p:cNvSpPr/>
          <p:nvPr/>
        </p:nvSpPr>
        <p:spPr>
          <a:xfrm rot="2081742">
            <a:off x="10649569" y="1985323"/>
            <a:ext cx="101746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Optional</a:t>
            </a:r>
          </a:p>
        </p:txBody>
      </p:sp>
      <p:sp>
        <p:nvSpPr>
          <p:cNvPr id="21" name="Arrow: Right 20">
            <a:extLst>
              <a:ext uri="{FF2B5EF4-FFF2-40B4-BE49-F238E27FC236}">
                <a16:creationId xmlns:a16="http://schemas.microsoft.com/office/drawing/2014/main" id="{9FF36773-18E8-48EF-A11F-9D076388DA74}"/>
              </a:ext>
            </a:extLst>
          </p:cNvPr>
          <p:cNvSpPr/>
          <p:nvPr/>
        </p:nvSpPr>
        <p:spPr>
          <a:xfrm rot="5400000">
            <a:off x="11367121" y="3119116"/>
            <a:ext cx="419734"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row: Right 22">
            <a:extLst>
              <a:ext uri="{FF2B5EF4-FFF2-40B4-BE49-F238E27FC236}">
                <a16:creationId xmlns:a16="http://schemas.microsoft.com/office/drawing/2014/main" id="{C0E21C73-62B3-4CC7-ACA5-82040C5DD942}"/>
              </a:ext>
            </a:extLst>
          </p:cNvPr>
          <p:cNvSpPr/>
          <p:nvPr/>
        </p:nvSpPr>
        <p:spPr>
          <a:xfrm rot="5400000">
            <a:off x="9608399" y="2792981"/>
            <a:ext cx="981712"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Arrow: Right 24">
            <a:extLst>
              <a:ext uri="{FF2B5EF4-FFF2-40B4-BE49-F238E27FC236}">
                <a16:creationId xmlns:a16="http://schemas.microsoft.com/office/drawing/2014/main" id="{71FC3F5F-3C36-4930-A360-E51AA3A545E3}"/>
              </a:ext>
            </a:extLst>
          </p:cNvPr>
          <p:cNvSpPr/>
          <p:nvPr/>
        </p:nvSpPr>
        <p:spPr>
          <a:xfrm rot="10800000">
            <a:off x="10727554" y="3626064"/>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BD3A59A5-C130-4368-B4B7-9D5A351E65C0}"/>
              </a:ext>
            </a:extLst>
          </p:cNvPr>
          <p:cNvSpPr/>
          <p:nvPr/>
        </p:nvSpPr>
        <p:spPr>
          <a:xfrm>
            <a:off x="9625766" y="3588459"/>
            <a:ext cx="1049817" cy="50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Ship Drive</a:t>
            </a:r>
          </a:p>
        </p:txBody>
      </p:sp>
      <p:sp>
        <p:nvSpPr>
          <p:cNvPr id="29" name="Arrow: Left 28">
            <a:extLst>
              <a:ext uri="{FF2B5EF4-FFF2-40B4-BE49-F238E27FC236}">
                <a16:creationId xmlns:a16="http://schemas.microsoft.com/office/drawing/2014/main" id="{DA21D758-126E-4089-96CE-3DB5B083C462}"/>
              </a:ext>
            </a:extLst>
          </p:cNvPr>
          <p:cNvSpPr/>
          <p:nvPr/>
        </p:nvSpPr>
        <p:spPr>
          <a:xfrm rot="18609453">
            <a:off x="10380917" y="5530407"/>
            <a:ext cx="589331" cy="3821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Polybase</a:t>
            </a:r>
          </a:p>
        </p:txBody>
      </p:sp>
      <p:sp>
        <p:nvSpPr>
          <p:cNvPr id="31" name="Arrow: Right 30">
            <a:extLst>
              <a:ext uri="{FF2B5EF4-FFF2-40B4-BE49-F238E27FC236}">
                <a16:creationId xmlns:a16="http://schemas.microsoft.com/office/drawing/2014/main" id="{F7393588-8472-4499-86A4-62C227EC7F71}"/>
              </a:ext>
            </a:extLst>
          </p:cNvPr>
          <p:cNvSpPr/>
          <p:nvPr/>
        </p:nvSpPr>
        <p:spPr>
          <a:xfrm rot="2791677">
            <a:off x="9412772" y="5590840"/>
            <a:ext cx="575398"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err="1">
                <a:ln>
                  <a:noFill/>
                </a:ln>
                <a:solidFill>
                  <a:prstClr val="black"/>
                </a:solidFill>
                <a:effectLst/>
                <a:uLnTx/>
                <a:uFillTx/>
                <a:latin typeface="Calibri" panose="020F0502020204030204"/>
                <a:ea typeface="+mn-ea"/>
                <a:cs typeface="+mn-cs"/>
              </a:rPr>
              <a:t>Polybase</a:t>
            </a:r>
            <a:endParaRPr kumimoji="0" lang="en-US"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38CC5F64-B707-40A2-A40F-DDACE017DC16}"/>
              </a:ext>
            </a:extLst>
          </p:cNvPr>
          <p:cNvPicPr>
            <a:picLocks noChangeAspect="1"/>
          </p:cNvPicPr>
          <p:nvPr/>
        </p:nvPicPr>
        <p:blipFill>
          <a:blip r:embed="rId5">
            <a:duotone>
              <a:schemeClr val="accent1">
                <a:shade val="45000"/>
                <a:satMod val="135000"/>
              </a:schemeClr>
              <a:prstClr val="white"/>
            </a:duotone>
            <a:extLst>
              <a:ext uri="{BEBA8EAE-BF5A-486C-A8C5-ECC9F3942E4B}">
                <a14:imgProps xmlns:a14="http://schemas.microsoft.com/office/drawing/2010/main">
                  <a14:imgLayer r:embed="rId6">
                    <a14:imgEffect>
                      <a14:backgroundRemoval t="1760" b="98534" l="741" r="98148">
                        <a14:foregroundMark x1="27037" y1="6452" x2="27037" y2="6452"/>
                        <a14:foregroundMark x1="68889" y1="32845" x2="68889" y2="32845"/>
                        <a14:foregroundMark x1="78889" y1="39589" x2="78889" y2="39589"/>
                        <a14:foregroundMark x1="77778" y1="44575" x2="77778" y2="44575"/>
                        <a14:foregroundMark x1="84444" y1="53959" x2="84444" y2="53959"/>
                        <a14:foregroundMark x1="84815" y1="62757" x2="84815" y2="62757"/>
                        <a14:foregroundMark x1="66667" y1="86804" x2="66667" y2="86804"/>
                        <a14:foregroundMark x1="56667" y1="62170" x2="56667" y2="62170"/>
                        <a14:foregroundMark x1="95185" y1="62463" x2="95185" y2="62463"/>
                        <a14:foregroundMark x1="94815" y1="44282" x2="94815" y2="44282"/>
                        <a14:foregroundMark x1="27407" y1="70088" x2="27407" y2="70088"/>
                        <a14:foregroundMark x1="31481" y1="46628" x2="31481" y2="46628"/>
                        <a14:foregroundMark x1="28519" y1="24340" x2="28519" y2="24340"/>
                        <a14:foregroundMark x1="48148" y1="25806" x2="48148" y2="25806"/>
                      </a14:backgroundRemoval>
                    </a14:imgEffect>
                  </a14:imgLayer>
                </a14:imgProps>
              </a:ext>
            </a:extLst>
          </a:blip>
          <a:stretch>
            <a:fillRect/>
          </a:stretch>
        </p:blipFill>
        <p:spPr>
          <a:xfrm>
            <a:off x="7024193" y="1463058"/>
            <a:ext cx="770243" cy="1003009"/>
          </a:xfrm>
          <a:prstGeom prst="rect">
            <a:avLst/>
          </a:prstGeom>
        </p:spPr>
      </p:pic>
      <p:sp>
        <p:nvSpPr>
          <p:cNvPr id="35" name="Arrow: Right 34">
            <a:extLst>
              <a:ext uri="{FF2B5EF4-FFF2-40B4-BE49-F238E27FC236}">
                <a16:creationId xmlns:a16="http://schemas.microsoft.com/office/drawing/2014/main" id="{ED54E9D9-1969-4BFD-B5B4-832E01E458CC}"/>
              </a:ext>
            </a:extLst>
          </p:cNvPr>
          <p:cNvSpPr/>
          <p:nvPr/>
        </p:nvSpPr>
        <p:spPr>
          <a:xfrm>
            <a:off x="9837965" y="4877084"/>
            <a:ext cx="813439"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Calibri" panose="020F0502020204030204"/>
                <a:ea typeface="+mn-ea"/>
                <a:cs typeface="+mn-cs"/>
              </a:rPr>
              <a:t>Script/ADLCopy</a:t>
            </a:r>
          </a:p>
        </p:txBody>
      </p:sp>
      <p:sp>
        <p:nvSpPr>
          <p:cNvPr id="37" name="Arrow: Right 36">
            <a:extLst>
              <a:ext uri="{FF2B5EF4-FFF2-40B4-BE49-F238E27FC236}">
                <a16:creationId xmlns:a16="http://schemas.microsoft.com/office/drawing/2014/main" id="{D2FB6176-2671-4490-BAE5-E3BC12AE7687}"/>
              </a:ext>
            </a:extLst>
          </p:cNvPr>
          <p:cNvSpPr/>
          <p:nvPr/>
        </p:nvSpPr>
        <p:spPr>
          <a:xfrm rot="7008187">
            <a:off x="9235194" y="4223502"/>
            <a:ext cx="544635" cy="3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 name="Picture 2" descr="https://azurecomcdn.azureedge.net/cvt-5eeb6e95e1e3b28953cc2051ebc43a36115e226d3a59b6356cfa47423986508a/images/page/services/storage/databox/databox.jpg">
            <a:extLst>
              <a:ext uri="{FF2B5EF4-FFF2-40B4-BE49-F238E27FC236}">
                <a16:creationId xmlns:a16="http://schemas.microsoft.com/office/drawing/2014/main" id="{835FD06E-5C2A-491A-8C80-0262A49077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9716" y="1464856"/>
            <a:ext cx="964959" cy="107701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https://azurecomcdn.azureedge.net/cvt-5eeb6e95e1e3b28953cc2051ebc43a36115e226d3a59b6356cfa47423986508a/images/page/services/storage/databox/databox.jpg">
            <a:extLst>
              <a:ext uri="{FF2B5EF4-FFF2-40B4-BE49-F238E27FC236}">
                <a16:creationId xmlns:a16="http://schemas.microsoft.com/office/drawing/2014/main" id="{E8E25D8D-9E36-47F4-A1DC-36711CAAC2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24160" y="3566125"/>
            <a:ext cx="819770" cy="91496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A picture containing text, clipart&#10;&#10;Description automatically generated">
            <a:extLst>
              <a:ext uri="{FF2B5EF4-FFF2-40B4-BE49-F238E27FC236}">
                <a16:creationId xmlns:a16="http://schemas.microsoft.com/office/drawing/2014/main" id="{53D52F0D-07E7-49D1-B156-31819DE37AB2}"/>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908238" y="5994285"/>
            <a:ext cx="680472" cy="768933"/>
          </a:xfrm>
          <a:prstGeom prst="rect">
            <a:avLst/>
          </a:prstGeom>
        </p:spPr>
      </p:pic>
    </p:spTree>
    <p:extLst>
      <p:ext uri="{BB962C8B-B14F-4D97-AF65-F5344CB8AC3E}">
        <p14:creationId xmlns:p14="http://schemas.microsoft.com/office/powerpoint/2010/main" val="30427501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360D-F2ED-4F2C-ABAD-383D32C326EA}"/>
              </a:ext>
            </a:extLst>
          </p:cNvPr>
          <p:cNvSpPr>
            <a:spLocks noGrp="1"/>
          </p:cNvSpPr>
          <p:nvPr>
            <p:ph type="title"/>
          </p:nvPr>
        </p:nvSpPr>
        <p:spPr>
          <a:xfrm>
            <a:off x="588263" y="457200"/>
            <a:ext cx="11018520" cy="553998"/>
          </a:xfrm>
        </p:spPr>
        <p:txBody>
          <a:bodyPr/>
          <a:lstStyle/>
          <a:p>
            <a:r>
              <a:rPr lang="en-US" dirty="0"/>
              <a:t>SSIS Migration Approach – Lift and Shift with ADF V2</a:t>
            </a:r>
            <a:endParaRPr lang="ru-RU" dirty="0"/>
          </a:p>
        </p:txBody>
      </p:sp>
      <p:sp>
        <p:nvSpPr>
          <p:cNvPr id="3" name="Content Placeholder 2">
            <a:extLst>
              <a:ext uri="{FF2B5EF4-FFF2-40B4-BE49-F238E27FC236}">
                <a16:creationId xmlns:a16="http://schemas.microsoft.com/office/drawing/2014/main" id="{AD109CA0-FC5E-41FC-A8D6-240F1150D53B}"/>
              </a:ext>
            </a:extLst>
          </p:cNvPr>
          <p:cNvSpPr>
            <a:spLocks noGrp="1"/>
          </p:cNvSpPr>
          <p:nvPr>
            <p:ph sz="quarter" idx="10"/>
          </p:nvPr>
        </p:nvSpPr>
        <p:spPr>
          <a:xfrm>
            <a:off x="584200" y="1844675"/>
            <a:ext cx="6333435" cy="49244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If customer is using SSIS packages for ongoing ingestion of data, same packages can be migrated to Azure for ingesting data directly into Synapse.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Provision SSIS on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SSIS Catalog (SSISDB)</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Create Azure-SSIS Integration Runtime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Modify Packages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latest version of SSDT (15.3 or later)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Modify connection strings with SQL DW as target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Deploy Packages to SSIS on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Connect to SSISDB in Azure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project deployment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Run/Schedule Packages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Use Execute SSIS Package activity in ADF V2</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Schedule using</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ADF Pipeline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SSMS</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SQL MI Agent</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SQL Server Agent on-premises</a:t>
            </a:r>
          </a:p>
        </p:txBody>
      </p:sp>
      <p:pic>
        <p:nvPicPr>
          <p:cNvPr id="5" name="Picture 2" descr="Specify the type of integration runtime">
            <a:extLst>
              <a:ext uri="{FF2B5EF4-FFF2-40B4-BE49-F238E27FC236}">
                <a16:creationId xmlns:a16="http://schemas.microsoft.com/office/drawing/2014/main" id="{FF93C207-E2A8-4FA1-8E38-85D2A1936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099" y="1671632"/>
            <a:ext cx="4965562" cy="4924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7192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230C-4AF8-4674-8473-E1AA899F02B6}"/>
              </a:ext>
            </a:extLst>
          </p:cNvPr>
          <p:cNvSpPr>
            <a:spLocks noGrp="1"/>
          </p:cNvSpPr>
          <p:nvPr>
            <p:ph type="title"/>
          </p:nvPr>
        </p:nvSpPr>
        <p:spPr/>
        <p:txBody>
          <a:bodyPr/>
          <a:lstStyle/>
          <a:p>
            <a:r>
              <a:rPr lang="en-US" dirty="0"/>
              <a:t>APS Polybase Setup (pre – APS 2016)</a:t>
            </a:r>
            <a:endParaRPr lang="ru-RU" dirty="0"/>
          </a:p>
        </p:txBody>
      </p:sp>
      <p:sp>
        <p:nvSpPr>
          <p:cNvPr id="3" name="Content Placeholder 2">
            <a:extLst>
              <a:ext uri="{FF2B5EF4-FFF2-40B4-BE49-F238E27FC236}">
                <a16:creationId xmlns:a16="http://schemas.microsoft.com/office/drawing/2014/main" id="{1F1BD459-C0CB-4B53-AFAF-8502014A36BA}"/>
              </a:ext>
            </a:extLst>
          </p:cNvPr>
          <p:cNvSpPr>
            <a:spLocks noGrp="1"/>
          </p:cNvSpPr>
          <p:nvPr>
            <p:ph sz="quarter" idx="10"/>
          </p:nvPr>
        </p:nvSpPr>
        <p:spPr>
          <a:xfrm>
            <a:off x="584200" y="1844675"/>
            <a:ext cx="11018838" cy="3508653"/>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The following preparation steps need to be performed on the APS system.  Please work with the Customer’s APS support engineer to configure the APS with these steps. This will require a restart of the APS region.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Modify core-site.xml file on PDW control node to add Azure BLOB storage credentials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	This file is available under </a:t>
            </a:r>
            <a:r>
              <a:rPr kumimoji="0" lang="en-US" sz="1400" b="1" i="0" u="none" strike="noStrike" kern="1200" cap="none" spc="0" normalizeH="0" baseline="0" noProof="0" dirty="0">
                <a:ln>
                  <a:noFill/>
                </a:ln>
                <a:solidFill>
                  <a:srgbClr val="000000"/>
                </a:solidFill>
                <a:effectLst/>
                <a:uLnTx/>
                <a:uFillTx/>
                <a:latin typeface="Segoe UI"/>
                <a:ea typeface="+mn-ea"/>
                <a:cs typeface="+mn-cs"/>
              </a:rPr>
              <a:t>C:\Program Files\Microsoft SQL Server Parallel Data Warehouse\100\Hadoop\conf\</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Segoe U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Modify ‘Hadoop Connectivity’ PDW configuration option to enable BLOB connectivity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	Ex: </a:t>
            </a:r>
            <a:r>
              <a:rPr kumimoji="0" lang="en-US" sz="1600" b="0" i="0" u="none" strike="noStrike" kern="1200" cap="none" spc="0" normalizeH="0" baseline="0" noProof="0" dirty="0">
                <a:ln>
                  <a:noFill/>
                </a:ln>
                <a:solidFill>
                  <a:srgbClr val="0000FF"/>
                </a:solidFill>
                <a:effectLst/>
                <a:uLnTx/>
                <a:uFillTx/>
                <a:latin typeface="Segoe UI"/>
                <a:ea typeface="+mn-ea"/>
                <a:cs typeface="+mn-cs"/>
              </a:rPr>
              <a:t>EXEC</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r>
              <a:rPr kumimoji="0" lang="en-US" sz="1600" b="0" i="0" u="none" strike="noStrike" kern="1200" cap="none" spc="0" normalizeH="0" baseline="0" noProof="0" dirty="0" err="1">
                <a:ln>
                  <a:noFill/>
                </a:ln>
                <a:solidFill>
                  <a:srgbClr val="800000"/>
                </a:solidFill>
                <a:effectLst/>
                <a:uLnTx/>
                <a:uFillTx/>
                <a:latin typeface="Segoe UI"/>
                <a:ea typeface="+mn-ea"/>
                <a:cs typeface="+mn-cs"/>
              </a:rPr>
              <a:t>sp_configure</a:t>
            </a:r>
            <a:r>
              <a:rPr kumimoji="0" lang="en-US" sz="1600" b="0" i="0" u="none" strike="noStrike" kern="1200" cap="none" spc="0" normalizeH="0" baseline="0" noProof="0" dirty="0">
                <a:ln>
                  <a:noFill/>
                </a:ln>
                <a:solidFill>
                  <a:srgbClr val="0000FF"/>
                </a:solidFill>
                <a:effectLst/>
                <a:uLnTx/>
                <a:uFillTx/>
                <a:latin typeface="Segoe UI"/>
                <a:ea typeface="+mn-ea"/>
                <a:cs typeface="+mn-cs"/>
              </a:rPr>
              <a:t> </a:t>
            </a:r>
            <a:r>
              <a:rPr kumimoji="0" lang="en-US" sz="1600" b="0" i="0" u="none" strike="noStrike" kern="1200" cap="none" spc="0" normalizeH="0" baseline="0" noProof="0" dirty="0">
                <a:ln>
                  <a:noFill/>
                </a:ln>
                <a:solidFill>
                  <a:srgbClr val="FF0000"/>
                </a:solidFill>
                <a:effectLst/>
                <a:uLnTx/>
                <a:uFillTx/>
                <a:latin typeface="Segoe UI"/>
                <a:ea typeface="+mn-ea"/>
                <a:cs typeface="+mn-cs"/>
              </a:rPr>
              <a:t>'</a:t>
            </a:r>
            <a:r>
              <a:rPr kumimoji="0" lang="en-US" sz="1600" b="0" i="0" u="none" strike="noStrike" kern="1200" cap="none" spc="0" normalizeH="0" baseline="0" noProof="0" dirty="0" err="1">
                <a:ln>
                  <a:noFill/>
                </a:ln>
                <a:solidFill>
                  <a:srgbClr val="FF0000"/>
                </a:solidFill>
                <a:effectLst/>
                <a:uLnTx/>
                <a:uFillTx/>
                <a:latin typeface="Segoe UI"/>
                <a:ea typeface="+mn-ea"/>
                <a:cs typeface="+mn-cs"/>
              </a:rPr>
              <a:t>hadoop</a:t>
            </a:r>
            <a:r>
              <a:rPr kumimoji="0" lang="en-US" sz="1600" b="0" i="0" u="none" strike="noStrike" kern="1200" cap="none" spc="0" normalizeH="0" baseline="0" noProof="0" dirty="0">
                <a:ln>
                  <a:noFill/>
                </a:ln>
                <a:solidFill>
                  <a:srgbClr val="FF0000"/>
                </a:solidFill>
                <a:effectLst/>
                <a:uLnTx/>
                <a:uFillTx/>
                <a:latin typeface="Segoe UI"/>
                <a:ea typeface="+mn-ea"/>
                <a:cs typeface="+mn-cs"/>
              </a:rPr>
              <a:t> connectivity'</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4</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	RECONFIGURE</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80808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Segoe UI"/>
                <a:ea typeface="+mn-ea"/>
                <a:cs typeface="+mn-cs"/>
              </a:rPr>
              <a:t>3.     Restart PDW region</a:t>
            </a:r>
          </a:p>
        </p:txBody>
      </p:sp>
    </p:spTree>
    <p:extLst>
      <p:ext uri="{BB962C8B-B14F-4D97-AF65-F5344CB8AC3E}">
        <p14:creationId xmlns:p14="http://schemas.microsoft.com/office/powerpoint/2010/main" val="183539596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E9ED-ACFB-4277-AC64-70DBDB995D76}"/>
              </a:ext>
            </a:extLst>
          </p:cNvPr>
          <p:cNvSpPr>
            <a:spLocks noGrp="1"/>
          </p:cNvSpPr>
          <p:nvPr>
            <p:ph type="title"/>
          </p:nvPr>
        </p:nvSpPr>
        <p:spPr/>
        <p:txBody>
          <a:bodyPr/>
          <a:lstStyle/>
          <a:p>
            <a:r>
              <a:rPr lang="en-US" dirty="0"/>
              <a:t>APS Polybase Setup (pre – APS 2016) – contd.</a:t>
            </a:r>
            <a:endParaRPr lang="ru-RU" dirty="0"/>
          </a:p>
        </p:txBody>
      </p:sp>
      <p:sp>
        <p:nvSpPr>
          <p:cNvPr id="3" name="Content Placeholder 2">
            <a:extLst>
              <a:ext uri="{FF2B5EF4-FFF2-40B4-BE49-F238E27FC236}">
                <a16:creationId xmlns:a16="http://schemas.microsoft.com/office/drawing/2014/main" id="{39681E9F-CE6A-41AB-B317-7C7F0BABBD0A}"/>
              </a:ext>
            </a:extLst>
          </p:cNvPr>
          <p:cNvSpPr>
            <a:spLocks noGrp="1"/>
          </p:cNvSpPr>
          <p:nvPr>
            <p:ph sz="quarter" idx="10"/>
          </p:nvPr>
        </p:nvSpPr>
        <p:spPr>
          <a:xfrm>
            <a:off x="584200" y="1844675"/>
            <a:ext cx="11018838" cy="4851200"/>
          </a:xfrm>
        </p:spPr>
        <p:txBody>
          <a:bodyPr/>
          <a:lstStyle/>
          <a:p>
            <a:r>
              <a:rPr kumimoji="0" lang="en-US" sz="2400" b="0" i="0" u="none" strike="noStrike" kern="0" cap="none" spc="0" normalizeH="0" baseline="0" noProof="0" dirty="0">
                <a:ln>
                  <a:noFill/>
                </a:ln>
                <a:solidFill>
                  <a:srgbClr val="000000"/>
                </a:solidFill>
                <a:effectLst/>
                <a:uLnTx/>
                <a:uFillTx/>
                <a:cs typeface="+mn-cs"/>
              </a:rPr>
              <a:t>After BLOB storage access is configured, the following steps need to be completed for Polybase access to the Blob storage:</a:t>
            </a:r>
          </a:p>
          <a:p>
            <a:endParaRPr kumimoji="0" lang="en-US" sz="1800" b="0" i="0" u="none" strike="noStrike" kern="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0000"/>
                </a:solidFill>
                <a:effectLst/>
                <a:uLnTx/>
                <a:uFillTx/>
                <a:cs typeface="+mn-cs"/>
              </a:rPr>
              <a:t>Configure DNS forwarders with external DNS names on AD01 and AD02 (if not already done)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1800" b="0" i="0" u="none" strike="noStrike" kern="1200" cap="none" spc="0" normalizeH="0" baseline="0" noProof="0" dirty="0">
                <a:ln>
                  <a:noFill/>
                </a:ln>
                <a:solidFill>
                  <a:srgbClr val="000000"/>
                </a:solidFill>
                <a:effectLst/>
                <a:uLnTx/>
                <a:uFillTx/>
                <a:cs typeface="+mn-cs"/>
              </a:rPr>
              <a:t>Create External Data Source (Linked to the Azure Blob Storage Account and a particular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cs typeface="+mn-cs"/>
              </a:rPr>
              <a:t>	CREATE</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EXTERNAL</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DATA</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808080"/>
                </a:solidFill>
                <a:effectLst/>
                <a:uLnTx/>
                <a:uFillTx/>
                <a:cs typeface="+mn-cs"/>
              </a:rPr>
              <a:t>SOURCE</a:t>
            </a:r>
            <a:r>
              <a:rPr kumimoji="0" lang="en-US" sz="1800" b="0" i="0" u="none" strike="noStrike" kern="1200" cap="none" spc="0" normalizeH="0" baseline="0" noProof="0" dirty="0">
                <a:ln>
                  <a:noFill/>
                </a:ln>
                <a:solidFill>
                  <a:srgbClr val="000000"/>
                </a:solidFill>
                <a:effectLst/>
                <a:uLnTx/>
                <a:uFillTx/>
                <a:cs typeface="+mn-cs"/>
              </a:rPr>
              <a:t> </a:t>
            </a:r>
            <a:r>
              <a:rPr lang="en-US" sz="1800" b="1" dirty="0">
                <a:solidFill>
                  <a:srgbClr val="000000"/>
                </a:solidFill>
              </a:rPr>
              <a:t>m</a:t>
            </a:r>
            <a:r>
              <a:rPr kumimoji="0" lang="en-US" sz="1800" b="1" i="0" u="none" strike="noStrike" kern="1200" cap="none" spc="0" normalizeH="0" baseline="0" noProof="0" dirty="0" err="1">
                <a:ln>
                  <a:noFill/>
                </a:ln>
                <a:solidFill>
                  <a:srgbClr val="000000"/>
                </a:solidFill>
                <a:effectLst/>
                <a:uLnTx/>
                <a:uFillTx/>
                <a:cs typeface="+mn-cs"/>
              </a:rPr>
              <a:t>yBlobDS</a:t>
            </a:r>
            <a:r>
              <a:rPr kumimoji="0" lang="en-US" sz="1800" b="0" i="0" u="none" strike="noStrike" kern="1200" cap="none" spc="0" normalizeH="0" baseline="0" noProof="0" dirty="0">
                <a:ln>
                  <a:noFill/>
                </a:ln>
                <a:solidFill>
                  <a:srgbClr val="000000"/>
                </a:solidFill>
                <a:effectLst/>
                <a:uLnTx/>
                <a:uFillTx/>
                <a:cs typeface="+mn-cs"/>
              </a:rPr>
              <a:t> </a:t>
            </a:r>
            <a:r>
              <a:rPr kumimoji="0" lang="en-US" sz="1800" b="0" i="0" u="none" strike="noStrike" kern="1200" cap="none" spc="0" normalizeH="0" baseline="0" noProof="0" dirty="0">
                <a:ln>
                  <a:noFill/>
                </a:ln>
                <a:solidFill>
                  <a:srgbClr val="0000FF"/>
                </a:solidFill>
                <a:effectLst/>
                <a:uLnTx/>
                <a:uFillTx/>
                <a:cs typeface="+mn-cs"/>
              </a:rPr>
              <a:t>with </a:t>
            </a:r>
            <a:r>
              <a:rPr kumimoji="0" lang="en-US" sz="1800" b="0" i="0" u="none" strike="noStrike" kern="1200" cap="none" spc="0" normalizeH="0" baseline="0" noProof="0" dirty="0">
                <a:ln>
                  <a:noFill/>
                </a:ln>
                <a:solidFill>
                  <a:srgbClr val="808080"/>
                </a:solidFill>
                <a:effectLst/>
                <a:uLnTx/>
                <a:uFillTx/>
                <a:cs typeface="+mn-cs"/>
              </a:rPr>
              <a:t>(</a:t>
            </a:r>
            <a:r>
              <a:rPr kumimoji="0" lang="en-US" sz="1800" b="0" i="0" u="none" strike="noStrike" kern="1200" cap="none" spc="0" normalizeH="0" baseline="0" noProof="0" dirty="0">
                <a:ln>
                  <a:noFill/>
                </a:ln>
                <a:solidFill>
                  <a:srgbClr val="000000"/>
                </a:solidFill>
                <a:effectLst/>
                <a:uLnTx/>
                <a:uFillTx/>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0000FF"/>
                </a:solidFill>
                <a:effectLst/>
                <a:uLnTx/>
                <a:uFillTx/>
              </a:rPr>
              <a:t>TYPE</a:t>
            </a: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808080"/>
                </a:solidFill>
                <a:effectLst/>
                <a:uLnTx/>
                <a:uFillTx/>
              </a:rPr>
              <a:t>=</a:t>
            </a:r>
            <a:r>
              <a:rPr kumimoji="0" lang="en-US" sz="1800" b="0" i="0" u="none" strike="noStrike" kern="1200" cap="none" spc="0" normalizeH="0" baseline="0" noProof="0" dirty="0">
                <a:ln>
                  <a:noFill/>
                </a:ln>
                <a:solidFill>
                  <a:srgbClr val="000000"/>
                </a:solidFill>
                <a:effectLst/>
                <a:uLnTx/>
                <a:uFillTx/>
              </a:rPr>
              <a:t> </a:t>
            </a:r>
            <a:r>
              <a:rPr kumimoji="0" lang="en-US" sz="1800" b="0" i="0" u="none" strike="noStrike" kern="1200" cap="none" spc="0" normalizeH="0" baseline="0" noProof="0" dirty="0">
                <a:ln>
                  <a:noFill/>
                </a:ln>
                <a:solidFill>
                  <a:srgbClr val="0000FF"/>
                </a:solidFill>
                <a:effectLst/>
                <a:uLnTx/>
                <a:uFillTx/>
              </a:rPr>
              <a:t>HADOOP</a:t>
            </a:r>
            <a:r>
              <a:rPr kumimoji="0" lang="en-US" sz="1800" b="0" i="0" u="none" strike="noStrike" kern="1200" cap="none" spc="0" normalizeH="0" baseline="0" noProof="0" dirty="0">
                <a:ln>
                  <a:noFill/>
                </a:ln>
                <a:solidFill>
                  <a:srgbClr val="808080"/>
                </a:solidFill>
                <a:effectLst/>
                <a:uLnTx/>
                <a:uFillTx/>
              </a:rPr>
              <a:t>,</a:t>
            </a:r>
            <a:endParaRPr kumimoji="0" lang="en-US" sz="1800" b="0" i="0" u="none" strike="noStrike" kern="1200" cap="none" spc="0" normalizeH="0" baseline="0" noProof="0" dirty="0">
              <a:ln>
                <a:noFill/>
              </a:ln>
              <a:solidFill>
                <a:srgbClr val="000000"/>
              </a:solidFill>
              <a:effectLst/>
              <a:uLnTx/>
              <a:uFillTx/>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0000FF"/>
                </a:solidFill>
                <a:effectLst/>
                <a:uLnTx/>
                <a:uFillTx/>
              </a:rPr>
              <a:t>        	LOCATION</a:t>
            </a:r>
            <a:r>
              <a:rPr kumimoji="0" lang="fr-FR" sz="1800" b="0" i="0" u="none" strike="noStrike" kern="1200" cap="none" spc="0" normalizeH="0" baseline="0" noProof="0" dirty="0">
                <a:ln>
                  <a:noFill/>
                </a:ln>
                <a:solidFill>
                  <a:srgbClr val="000000"/>
                </a:solidFill>
                <a:effectLst/>
                <a:uLnTx/>
                <a:uFillTx/>
              </a:rPr>
              <a:t> </a:t>
            </a:r>
            <a:r>
              <a:rPr kumimoji="0" lang="fr-FR" sz="1800" b="0" i="0" u="none" strike="noStrike" kern="1200" cap="none" spc="0" normalizeH="0" baseline="0" noProof="0" dirty="0">
                <a:ln>
                  <a:noFill/>
                </a:ln>
                <a:solidFill>
                  <a:srgbClr val="808080"/>
                </a:solidFill>
                <a:effectLst/>
                <a:uLnTx/>
                <a:uFillTx/>
              </a:rPr>
              <a:t>=</a:t>
            </a:r>
            <a:r>
              <a:rPr kumimoji="0" lang="fr-FR" sz="1800" b="0" i="0" u="none" strike="noStrike" kern="1200" cap="none" spc="0" normalizeH="0" baseline="0" noProof="0" dirty="0">
                <a:ln>
                  <a:noFill/>
                </a:ln>
                <a:solidFill>
                  <a:srgbClr val="000000"/>
                </a:solidFill>
                <a:effectLst/>
                <a:uLnTx/>
                <a:uFillTx/>
              </a:rPr>
              <a:t> </a:t>
            </a:r>
            <a:r>
              <a:rPr kumimoji="0" lang="fr-FR" sz="1800" b="0" i="0" u="none" strike="noStrike" kern="1200" cap="none" spc="0" normalizeH="0" baseline="0" noProof="0" dirty="0">
                <a:ln>
                  <a:noFill/>
                </a:ln>
                <a:solidFill>
                  <a:srgbClr val="FF0000"/>
                </a:solidFill>
                <a:effectLst/>
                <a:uLnTx/>
                <a:uFillTx/>
              </a:rPr>
              <a:t>'</a:t>
            </a:r>
            <a:r>
              <a:rPr kumimoji="0" lang="fr-FR" sz="1800" b="0" i="0" u="none" strike="noStrike" kern="1200" cap="none" spc="0" normalizeH="0" baseline="0" noProof="0" dirty="0" err="1">
                <a:ln>
                  <a:noFill/>
                </a:ln>
                <a:solidFill>
                  <a:srgbClr val="FF0000"/>
                </a:solidFill>
                <a:effectLst/>
                <a:uLnTx/>
                <a:uFillTx/>
              </a:rPr>
              <a:t>wasbs</a:t>
            </a:r>
            <a:r>
              <a:rPr kumimoji="0" lang="fr-FR" sz="1800" b="0" i="0" u="none" strike="noStrike" kern="1200" cap="none" spc="0" normalizeH="0" baseline="0" noProof="0" dirty="0">
                <a:ln>
                  <a:noFill/>
                </a:ln>
                <a:solidFill>
                  <a:srgbClr val="FF0000"/>
                </a:solidFill>
                <a:effectLst/>
                <a:uLnTx/>
                <a:uFillTx/>
              </a:rPr>
              <a:t>://</a:t>
            </a:r>
            <a:r>
              <a:rPr kumimoji="0" lang="fr-FR" sz="1800" b="0" i="0" u="none" strike="noStrike" kern="1200" cap="none" spc="0" normalizeH="0" baseline="0" noProof="0" dirty="0" err="1">
                <a:ln>
                  <a:noFill/>
                </a:ln>
                <a:solidFill>
                  <a:srgbClr val="FF0000"/>
                </a:solidFill>
                <a:effectLst/>
                <a:uLnTx/>
                <a:uFillTx/>
              </a:rPr>
              <a:t>myblobcontainer</a:t>
            </a:r>
            <a:r>
              <a:rPr kumimoji="0" lang="fr-FR" sz="1800" b="0" i="0" u="none" strike="noStrike" kern="1200" cap="none" spc="0" normalizeH="0" baseline="0" noProof="0" dirty="0">
                <a:ln>
                  <a:noFill/>
                </a:ln>
                <a:solidFill>
                  <a:srgbClr val="FF0000"/>
                </a:solidFill>
                <a:effectLst/>
                <a:uLnTx/>
                <a:uFillTx/>
              </a:rPr>
              <a:t>@</a:t>
            </a:r>
            <a:r>
              <a:rPr kumimoji="0" lang="en-US" sz="1800" b="0" i="0" u="none" strike="noStrike" kern="1200" cap="none" spc="0" normalizeH="0" baseline="0" noProof="0" dirty="0" err="1">
                <a:ln>
                  <a:noFill/>
                </a:ln>
                <a:solidFill>
                  <a:srgbClr val="FF0000"/>
                </a:solidFill>
                <a:effectLst/>
                <a:uLnTx/>
                <a:uFillTx/>
              </a:rPr>
              <a:t>myblobstorageaccount</a:t>
            </a:r>
            <a:r>
              <a:rPr kumimoji="0" lang="fr-FR" sz="1800" b="0" i="0" u="none" strike="noStrike" kern="1200" cap="none" spc="0" normalizeH="0" baseline="0" noProof="0" dirty="0">
                <a:ln>
                  <a:noFill/>
                </a:ln>
                <a:solidFill>
                  <a:srgbClr val="FF0000"/>
                </a:solidFill>
                <a:effectLst/>
                <a:uLnTx/>
                <a:uFillTx/>
              </a:rPr>
              <a:t>.blob.core.windows.net’</a:t>
            </a:r>
            <a:r>
              <a:rPr kumimoji="0" lang="fr-FR" sz="1800" b="0" i="0" u="none" strike="noStrike" kern="1200" cap="none" spc="0" normalizeH="0" baseline="0" noProof="0" dirty="0">
                <a:ln>
                  <a:noFill/>
                </a:ln>
                <a:solidFill>
                  <a:srgbClr val="808080"/>
                </a:solidFill>
                <a:effectLst/>
                <a:uLnTx/>
                <a:uFillTx/>
              </a:rPr>
              <a:t>,</a:t>
            </a:r>
            <a:endParaRPr lang="fr-FR" sz="1800" noProof="0" dirty="0">
              <a:solidFill>
                <a:srgbClr val="000000"/>
              </a:solidFill>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000000"/>
              </a:solidFill>
              <a:effectLst/>
              <a:uLnTx/>
              <a:uFillTx/>
            </a:endParaRPr>
          </a:p>
          <a:p>
            <a:pPr>
              <a:defRPr/>
            </a:pPr>
            <a:r>
              <a:rPr kumimoji="0" lang="en-US" sz="1800" b="0" i="0" u="none" strike="noStrike" kern="1200" cap="none" spc="0" normalizeH="0" baseline="0" noProof="0" dirty="0">
                <a:ln>
                  <a:noFill/>
                </a:ln>
                <a:solidFill>
                  <a:srgbClr val="000000"/>
                </a:solidFill>
                <a:effectLst/>
                <a:uLnTx/>
                <a:uFillTx/>
                <a:cs typeface="+mn-cs"/>
              </a:rPr>
              <a:t>3.  Create External File Format</a:t>
            </a: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	CREATE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EXTERNAL</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FILE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FF00FF"/>
                </a:solidFill>
                <a:effectLst/>
                <a:highlight>
                  <a:srgbClr val="FFFFFF"/>
                </a:highlight>
                <a:uLnTx/>
                <a:uFillTx/>
                <a:ea typeface="Calibri" panose="020F0502020204030204" pitchFamily="34" charset="0"/>
                <a:cs typeface="Consolas" panose="020B0609020204030204" pitchFamily="49" charset="0"/>
              </a:rPr>
              <a:t>FORMAT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1" i="0" u="none" strike="noStrike" kern="1200" cap="none" spc="0" normalizeH="0" baseline="0" noProof="0" dirty="0" err="1">
                <a:ln>
                  <a:noFill/>
                </a:ln>
                <a:solidFill>
                  <a:srgbClr val="000000"/>
                </a:solidFill>
                <a:effectLst/>
                <a:highlight>
                  <a:srgbClr val="FFFFFF"/>
                </a:highlight>
                <a:uLnTx/>
                <a:uFillTx/>
                <a:ea typeface="Calibri" panose="020F0502020204030204" pitchFamily="34" charset="0"/>
                <a:cs typeface="Consolas" panose="020B0609020204030204" pitchFamily="49" charset="0"/>
              </a:rPr>
              <a:t>RCFileFormat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WITH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FORMAT_TYPE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RCFILE</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FF"/>
                </a:solidFill>
                <a:effectLst/>
                <a:highlight>
                  <a:srgbClr val="FFFFFF"/>
                </a:highlight>
                <a:uLnTx/>
                <a:uFillTx/>
                <a:ea typeface="Calibri" panose="020F0502020204030204" pitchFamily="34" charset="0"/>
                <a:cs typeface="Consolas" panose="020B0609020204030204" pitchFamily="49" charset="0"/>
              </a:rPr>
              <a:t>SERDE_METHOD</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FF0000"/>
                </a:solidFill>
                <a:effectLst/>
                <a:highlight>
                  <a:srgbClr val="FFFFFF"/>
                </a:highlight>
                <a:uLnTx/>
                <a:uFillTx/>
                <a:ea typeface="Calibri" panose="020F0502020204030204" pitchFamily="34" charset="0"/>
                <a:cs typeface="Consolas" panose="020B0609020204030204" pitchFamily="49" charset="0"/>
              </a:rPr>
              <a:t>'org.apache.hadoop.hive.serde2.columnar.LazyBinaryColumnarSerDe'</a:t>
            </a:r>
            <a:r>
              <a:rPr kumimoji="0" lang="en-US" sz="1800" b="0" i="0" u="none" strike="noStrike" kern="1200" cap="none" spc="0" normalizeH="0" baseline="0" noProof="0" dirty="0">
                <a:ln>
                  <a:noFill/>
                </a:ln>
                <a:solidFill>
                  <a:srgbClr val="000000"/>
                </a:solidFill>
                <a:effectLst/>
                <a:highlight>
                  <a:srgbClr val="FFFFFF"/>
                </a:highlight>
                <a:uLnTx/>
                <a:uFillTx/>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808080"/>
                </a:solidFill>
                <a:effectLst/>
                <a:highlight>
                  <a:srgbClr val="FFFFFF"/>
                </a:highlight>
                <a:uLnTx/>
                <a:uFillTx/>
                <a:ea typeface="Calibri" panose="020F0502020204030204" pitchFamily="34" charset="0"/>
                <a:cs typeface="Consolas" panose="020B0609020204030204" pitchFamily="49" charset="0"/>
              </a:rPr>
              <a:t>)</a:t>
            </a:r>
            <a:endParaRPr kumimoji="0" lang="en-US" sz="1800" b="0" i="0" u="none" strike="noStrike" kern="1200" cap="none" spc="0" normalizeH="0" baseline="0" noProof="0" dirty="0">
              <a:ln>
                <a:noFill/>
              </a:ln>
              <a:solidFill>
                <a:srgbClr val="FFFFFF"/>
              </a:solidFill>
              <a:effectLst/>
              <a:uLnTx/>
              <a:uFillTx/>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201922940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5D06-A644-4992-9B14-455E546853D0}"/>
              </a:ext>
            </a:extLst>
          </p:cNvPr>
          <p:cNvSpPr>
            <a:spLocks noGrp="1"/>
          </p:cNvSpPr>
          <p:nvPr>
            <p:ph type="title"/>
          </p:nvPr>
        </p:nvSpPr>
        <p:spPr/>
        <p:txBody>
          <a:bodyPr/>
          <a:lstStyle/>
          <a:p>
            <a:r>
              <a:rPr lang="en-US" dirty="0"/>
              <a:t>APS Polybase Setup (APS 2016+)</a:t>
            </a:r>
            <a:endParaRPr lang="ru-RU" dirty="0"/>
          </a:p>
        </p:txBody>
      </p:sp>
      <p:sp>
        <p:nvSpPr>
          <p:cNvPr id="3" name="Content Placeholder 2">
            <a:extLst>
              <a:ext uri="{FF2B5EF4-FFF2-40B4-BE49-F238E27FC236}">
                <a16:creationId xmlns:a16="http://schemas.microsoft.com/office/drawing/2014/main" id="{C7605802-3324-4FAC-8476-FBEA7B914255}"/>
              </a:ext>
            </a:extLst>
          </p:cNvPr>
          <p:cNvSpPr>
            <a:spLocks noGrp="1"/>
          </p:cNvSpPr>
          <p:nvPr>
            <p:ph sz="quarter" idx="10"/>
          </p:nvPr>
        </p:nvSpPr>
        <p:spPr>
          <a:xfrm>
            <a:off x="584200" y="1844675"/>
            <a:ext cx="11018838" cy="412420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0000"/>
                </a:solidFill>
                <a:effectLst/>
                <a:uLnTx/>
                <a:uFillTx/>
                <a:cs typeface="+mn-cs"/>
              </a:rPr>
              <a:t>The following preparation steps need to be performed on the APS (2016 or higher) system for Polybase access to the Blob storage.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0" cap="none" spc="0" normalizeH="0" baseline="0" noProof="0" dirty="0">
                <a:ln>
                  <a:noFill/>
                </a:ln>
                <a:solidFill>
                  <a:srgbClr val="000000"/>
                </a:solidFill>
                <a:effectLst/>
                <a:uLnTx/>
                <a:uFillTx/>
                <a:cs typeface="+mn-cs"/>
              </a:rPr>
              <a:t>Modify ‘Hadoop Connectivity’ PDW configuration option to enable BLOB connectivity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FF"/>
                </a:solidFill>
                <a:effectLst/>
                <a:uLnTx/>
                <a:uFillTx/>
                <a:cs typeface="+mn-cs"/>
              </a:rPr>
              <a:t>	</a:t>
            </a:r>
            <a:endParaRPr kumimoji="0" lang="en-US" sz="2000" b="0" i="0" u="none" strike="noStrike" kern="1200" cap="none" spc="0" normalizeH="0" baseline="0" noProof="0" dirty="0">
              <a:ln>
                <a:noFill/>
              </a:ln>
              <a:solidFill>
                <a:srgbClr val="808080"/>
              </a:solidFill>
              <a:effectLst/>
              <a:uLnTx/>
              <a:uFillTx/>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Create a Master Key on the database (if not already done)</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2000" b="0" i="0" u="none" strike="noStrike" kern="1200" cap="none" spc="0" normalizeH="0" baseline="0" noProof="0" dirty="0">
              <a:ln>
                <a:noFill/>
              </a:ln>
              <a:solidFill>
                <a:srgbClr val="000000"/>
              </a:solidFill>
              <a:effectLst/>
              <a:uLnTx/>
              <a:uFillTx/>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Create Database Scoped Credential (linked to Azure Blob Storage Account)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FF"/>
                </a:solidFill>
                <a:effectLst/>
                <a:uLnTx/>
                <a:uFillTx/>
              </a:rPr>
              <a:t>	</a:t>
            </a:r>
            <a:endParaRPr kumimoji="0" lang="en-US" b="0" i="0" u="none" strike="noStrike" kern="1200" cap="none" spc="0" normalizeH="0" baseline="0" noProof="0" dirty="0">
              <a:ln>
                <a:noFill/>
              </a:ln>
              <a:solidFill>
                <a:srgbClr val="008000"/>
              </a:solidFill>
              <a:effectLst/>
              <a:uLnTx/>
              <a:uFillTx/>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  Create External Data Source (Linked to the Azure Blob Storage Account and a particular   	container)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2000" b="0" i="0" u="none" strike="noStrike" kern="1200" cap="none" spc="0" normalizeH="0" baseline="0" noProof="0" dirty="0">
              <a:ln>
                <a:noFill/>
              </a:ln>
              <a:solidFill>
                <a:srgbClr val="000000"/>
              </a:solidFill>
              <a:effectLst/>
              <a:uLnTx/>
              <a:uFillTx/>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kumimoji="0" lang="en-US" sz="2000" b="0" i="0" u="none" strike="noStrike" kern="1200" cap="none" spc="0" normalizeH="0" baseline="0" noProof="0" dirty="0">
                <a:ln>
                  <a:noFill/>
                </a:ln>
                <a:solidFill>
                  <a:srgbClr val="000000"/>
                </a:solidFill>
                <a:effectLst/>
                <a:uLnTx/>
                <a:uFillTx/>
                <a:cs typeface="+mn-cs"/>
              </a:rPr>
              <a:t>  Create External File Format</a:t>
            </a:r>
          </a:p>
        </p:txBody>
      </p:sp>
    </p:spTree>
    <p:extLst>
      <p:ext uri="{BB962C8B-B14F-4D97-AF65-F5344CB8AC3E}">
        <p14:creationId xmlns:p14="http://schemas.microsoft.com/office/powerpoint/2010/main" val="2509746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D9F8-470E-4393-9F87-ADDCC2E19F9E}"/>
              </a:ext>
            </a:extLst>
          </p:cNvPr>
          <p:cNvSpPr>
            <a:spLocks noGrp="1"/>
          </p:cNvSpPr>
          <p:nvPr>
            <p:ph type="title"/>
          </p:nvPr>
        </p:nvSpPr>
        <p:spPr>
          <a:xfrm>
            <a:off x="588263" y="457200"/>
            <a:ext cx="11018520" cy="553998"/>
          </a:xfrm>
        </p:spPr>
        <p:txBody>
          <a:bodyPr/>
          <a:lstStyle/>
          <a:p>
            <a:r>
              <a:rPr lang="en-US" dirty="0"/>
              <a:t>APS Polybase Setup (APS 2016+) – contd.</a:t>
            </a:r>
            <a:endParaRPr lang="ru-RU" dirty="0"/>
          </a:p>
        </p:txBody>
      </p:sp>
      <p:sp>
        <p:nvSpPr>
          <p:cNvPr id="3" name="Content Placeholder 2">
            <a:extLst>
              <a:ext uri="{FF2B5EF4-FFF2-40B4-BE49-F238E27FC236}">
                <a16:creationId xmlns:a16="http://schemas.microsoft.com/office/drawing/2014/main" id="{829CA360-A5B0-4936-8576-F5DC87B94E83}"/>
              </a:ext>
            </a:extLst>
          </p:cNvPr>
          <p:cNvSpPr>
            <a:spLocks noGrp="1"/>
          </p:cNvSpPr>
          <p:nvPr>
            <p:ph sz="quarter" idx="10"/>
          </p:nvPr>
        </p:nvSpPr>
        <p:spPr>
          <a:xfrm>
            <a:off x="584200" y="1844675"/>
            <a:ext cx="11018838" cy="4647491"/>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EXEC</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r>
              <a:rPr kumimoji="0" lang="en-US" sz="1600" b="0" i="0" u="none" strike="noStrike" kern="1200" cap="none" spc="0" normalizeH="0" baseline="0" noProof="0" dirty="0" err="1">
                <a:ln>
                  <a:noFill/>
                </a:ln>
                <a:solidFill>
                  <a:srgbClr val="800000"/>
                </a:solidFill>
                <a:effectLst/>
                <a:uLnTx/>
                <a:uFillTx/>
                <a:latin typeface="Segoe UI"/>
                <a:ea typeface="+mn-ea"/>
                <a:cs typeface="+mn-cs"/>
              </a:rPr>
              <a:t>sp_configure</a:t>
            </a:r>
            <a:r>
              <a:rPr kumimoji="0" lang="en-US" sz="1600" b="0" i="0" u="none" strike="noStrike" kern="1200" cap="none" spc="0" normalizeH="0" baseline="0" noProof="0" dirty="0">
                <a:ln>
                  <a:noFill/>
                </a:ln>
                <a:solidFill>
                  <a:srgbClr val="0000FF"/>
                </a:solidFill>
                <a:effectLst/>
                <a:uLnTx/>
                <a:uFillTx/>
                <a:latin typeface="Segoe UI"/>
                <a:ea typeface="+mn-ea"/>
                <a:cs typeface="+mn-cs"/>
              </a:rPr>
              <a:t> </a:t>
            </a:r>
            <a:r>
              <a:rPr kumimoji="0" lang="en-US" sz="1600" b="0" i="0" u="none" strike="noStrike" kern="1200" cap="none" spc="0" normalizeH="0" baseline="0" noProof="0" dirty="0">
                <a:ln>
                  <a:noFill/>
                </a:ln>
                <a:solidFill>
                  <a:srgbClr val="FF0000"/>
                </a:solidFill>
                <a:effectLst/>
                <a:uLnTx/>
                <a:uFillTx/>
                <a:latin typeface="Segoe UI"/>
                <a:ea typeface="+mn-ea"/>
                <a:cs typeface="+mn-cs"/>
              </a:rPr>
              <a:t>'</a:t>
            </a:r>
            <a:r>
              <a:rPr kumimoji="0" lang="en-US" sz="1600" b="0" i="0" u="none" strike="noStrike" kern="1200" cap="none" spc="0" normalizeH="0" baseline="0" noProof="0" dirty="0" err="1">
                <a:ln>
                  <a:noFill/>
                </a:ln>
                <a:solidFill>
                  <a:srgbClr val="FF0000"/>
                </a:solidFill>
                <a:effectLst/>
                <a:uLnTx/>
                <a:uFillTx/>
                <a:latin typeface="Segoe UI"/>
                <a:ea typeface="+mn-ea"/>
                <a:cs typeface="+mn-cs"/>
              </a:rPr>
              <a:t>hadoop</a:t>
            </a:r>
            <a:r>
              <a:rPr kumimoji="0" lang="en-US" sz="1600" b="0" i="0" u="none" strike="noStrike" kern="1200" cap="none" spc="0" normalizeH="0" baseline="0" noProof="0" dirty="0">
                <a:ln>
                  <a:noFill/>
                </a:ln>
                <a:solidFill>
                  <a:srgbClr val="FF0000"/>
                </a:solidFill>
                <a:effectLst/>
                <a:uLnTx/>
                <a:uFillTx/>
                <a:latin typeface="Segoe UI"/>
                <a:ea typeface="+mn-ea"/>
                <a:cs typeface="+mn-cs"/>
              </a:rPr>
              <a:t> connectivity'</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4</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r>
              <a:rPr kumimoji="0" lang="en-US" sz="1600" b="0" i="0" u="none" strike="noStrike" kern="1200" cap="none" spc="0" normalizeH="0" baseline="0" noProof="0" dirty="0">
                <a:ln>
                  <a:noFill/>
                </a:ln>
                <a:solidFill>
                  <a:srgbClr val="000000"/>
                </a:solidFill>
                <a:effectLst/>
                <a:uLnTx/>
                <a:uFillTx/>
                <a:latin typeface="Segoe U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UI"/>
                <a:ea typeface="+mn-ea"/>
                <a:cs typeface="+mn-cs"/>
              </a:rPr>
              <a:t>RECONFIGURE</a:t>
            </a:r>
            <a:r>
              <a:rPr kumimoji="0" lang="en-US" sz="1600" b="0" i="0" u="none" strike="noStrike" kern="1200" cap="none" spc="0" normalizeH="0" baseline="0" noProof="0" dirty="0">
                <a:ln>
                  <a:noFill/>
                </a:ln>
                <a:solidFill>
                  <a:srgbClr val="808080"/>
                </a:solidFill>
                <a:effectLst/>
                <a:uLnTx/>
                <a:uFillTx/>
                <a:latin typeface="Segoe U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808080"/>
              </a:solidFill>
              <a:effectLst/>
              <a:uLnTx/>
              <a:uFillTx/>
              <a:latin typeface="Segoe UI"/>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MASTER</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KEY</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ENCRYPTION</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BY</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PASSWORD</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'P@ssword!23’</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800" b="0" i="0" u="none" strike="noStrike" kern="1200" cap="none" spc="0" normalizeH="0" baseline="0" noProof="0" dirty="0">
                <a:ln>
                  <a:noFill/>
                </a:ln>
                <a:solidFill>
                  <a:srgbClr val="000000"/>
                </a:solidFill>
                <a:effectLst/>
                <a:highlight>
                  <a:srgbClr val="FFFFFF"/>
                </a:highlight>
                <a:uLnTx/>
                <a:uFillTx/>
                <a:latin typeface="Consolas" panose="020B0609020204030204" pitchFamily="49" charset="0"/>
                <a:ea typeface="Calibri" panose="020F0502020204030204" pitchFamily="34" charset="0"/>
                <a:cs typeface="Consolas" panose="020B0609020204030204" pitchFamily="49" charset="0"/>
              </a:rPr>
              <a:t> </a:t>
            </a:r>
            <a:endParaRPr kumimoji="0" lang="en-US" sz="2800" b="0" i="0" u="none" strike="noStrike" kern="1200" cap="none" spc="0" normalizeH="0" baseline="0" noProof="0" dirty="0">
              <a:ln>
                <a:noFill/>
              </a:ln>
              <a:solidFill>
                <a:srgbClr val="FFFFFF"/>
              </a:solidFill>
              <a:effectLst/>
              <a:highlight>
                <a:srgbClr val="FFFFFF"/>
              </a:highligh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FF"/>
              </a:solidFill>
              <a:effectLst/>
              <a:uLnTx/>
              <a:uFillTx/>
              <a:latin typeface="Segoe"/>
              <a:ea typeface="+mn-ea"/>
              <a:cs typeface="+mn-cs"/>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CREATE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DATABASE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SCOPED</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CREDENTIAL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err="1">
                <a:ln>
                  <a:noFill/>
                </a:ln>
                <a:solidFill>
                  <a:srgbClr val="000000"/>
                </a:solidFill>
                <a:effectLst/>
                <a:uLnTx/>
                <a:uFillTx/>
                <a:latin typeface="Segoe"/>
                <a:ea typeface="+mn-ea"/>
                <a:cs typeface="+mn-cs"/>
              </a:rPr>
              <a:t>myBlobCred</a:t>
            </a:r>
            <a:endParaRPr kumimoji="0" lang="en-US" sz="1600" b="1" i="0" u="none" strike="noStrike" kern="1200" cap="none" spc="0" normalizeH="0" baseline="0" noProof="0" dirty="0">
              <a:ln>
                <a:noFill/>
              </a:ln>
              <a:solidFill>
                <a:srgbClr val="000000"/>
              </a:solidFill>
              <a:effectLst/>
              <a:uLnTx/>
              <a:uFillTx/>
              <a:latin typeface="Segoe"/>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WITH</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IDENTITY</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myblobstorageaccount</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Blob Storage Account Name</a:t>
            </a:r>
            <a:endParaRPr kumimoji="0" lang="en-US" sz="1600" b="0" i="0" u="none" strike="noStrike" kern="1200" cap="none" spc="0" normalizeH="0" baseline="0" noProof="0" dirty="0">
              <a:ln>
                <a:noFill/>
              </a:ln>
              <a:solidFill>
                <a:srgbClr val="000000"/>
              </a:solidFill>
              <a:effectLst/>
              <a:uLnTx/>
              <a:uFillTx/>
              <a:latin typeface="Segoe"/>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SECRET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ThisisMaskedKeyLongNameLongStringGenerated</a:t>
            </a:r>
            <a:r>
              <a:rPr kumimoji="0" lang="en-US" sz="1600" b="0" i="0" u="none" strike="noStrike" kern="1200" cap="none" spc="0" normalizeH="0" baseline="0" noProof="0" dirty="0">
                <a:ln>
                  <a:noFill/>
                </a:ln>
                <a:solidFill>
                  <a:srgbClr val="FF0000"/>
                </a:solidFill>
                <a:effectLst/>
                <a:uLnTx/>
                <a:uFillTx/>
                <a:latin typeface="Segoe"/>
                <a:ea typeface="+mn-ea"/>
                <a:cs typeface="+mn-cs"/>
              </a:rPr>
              <a:t>   </a:t>
            </a:r>
            <a:r>
              <a:rPr kumimoji="0" lang="en-US" sz="1600" b="0" i="0" u="none" strike="noStrike" kern="1200" cap="none" spc="0" normalizeH="0" baseline="0" noProof="0" dirty="0" err="1">
                <a:ln>
                  <a:noFill/>
                </a:ln>
                <a:solidFill>
                  <a:srgbClr val="FF0000"/>
                </a:solidFill>
                <a:effectLst/>
                <a:uLnTx/>
                <a:uFillTx/>
                <a:latin typeface="Segoe"/>
                <a:ea typeface="+mn-ea"/>
                <a:cs typeface="+mn-cs"/>
              </a:rPr>
              <a:t>GetThisKeyFromYourAzureStorageAccount</a:t>
            </a:r>
            <a:r>
              <a:rPr kumimoji="0" lang="en-US" sz="1600" b="0" i="0" u="none" strike="noStrike" kern="1200" cap="none" spc="0" normalizeH="0" baseline="0" noProof="0" dirty="0">
                <a:ln>
                  <a:noFill/>
                </a:ln>
                <a:solidFill>
                  <a:srgbClr val="FF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Blob Storage Access Key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sz="1600" b="0" i="0" u="none" strike="noStrike" kern="1200" cap="none" spc="0" normalizeH="0" baseline="0" noProof="0" dirty="0">
              <a:ln>
                <a:noFill/>
              </a:ln>
              <a:solidFill>
                <a:srgbClr val="008000"/>
              </a:solidFill>
              <a:effectLst/>
              <a:uLnTx/>
              <a:uFillTx/>
              <a:latin typeface="Sego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CREATE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EXTERNAL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DATA</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SOURCE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a:ln>
                  <a:noFill/>
                </a:ln>
                <a:solidFill>
                  <a:srgbClr val="000000"/>
                </a:solidFill>
                <a:effectLst/>
                <a:uLnTx/>
                <a:uFillTx/>
                <a:latin typeface="Segoe"/>
                <a:ea typeface="+mn-ea"/>
                <a:cs typeface="+mn-cs"/>
              </a:rPr>
              <a:t>m</a:t>
            </a:r>
            <a:r>
              <a:rPr lang="en-US" sz="1600" b="1" dirty="0">
                <a:solidFill>
                  <a:srgbClr val="000000"/>
                </a:solidFill>
                <a:latin typeface="Segoe"/>
              </a:rPr>
              <a:t>y</a:t>
            </a:r>
            <a:r>
              <a:rPr kumimoji="0" lang="en-US" sz="1600" b="1" i="0" u="none" strike="noStrike" kern="1200" cap="none" spc="0" normalizeH="0" baseline="0" noProof="0" dirty="0" err="1">
                <a:ln>
                  <a:noFill/>
                </a:ln>
                <a:solidFill>
                  <a:srgbClr val="000000"/>
                </a:solidFill>
                <a:effectLst/>
                <a:uLnTx/>
                <a:uFillTx/>
                <a:latin typeface="Segoe"/>
                <a:ea typeface="+mn-ea"/>
                <a:cs typeface="+mn-cs"/>
              </a:rPr>
              <a:t>BlobDS</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with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TYPE</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00FF"/>
                </a:solidFill>
                <a:effectLst/>
                <a:uLnTx/>
                <a:uFillTx/>
                <a:latin typeface="Segoe"/>
                <a:ea typeface="+mn-ea"/>
                <a:cs typeface="+mn-cs"/>
              </a:rPr>
              <a:t>HADOOP</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endParaRPr kumimoji="0" lang="en-US" sz="1600" b="0" i="0" u="none" strike="noStrike" kern="1200" cap="none" spc="0" normalizeH="0" baseline="0" noProof="0" dirty="0">
              <a:ln>
                <a:noFill/>
              </a:ln>
              <a:solidFill>
                <a:srgbClr val="000000"/>
              </a:solidFill>
              <a:effectLst/>
              <a:uLnTx/>
              <a:uFillTx/>
              <a:latin typeface="Segoe"/>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0000FF"/>
                </a:solidFill>
                <a:effectLst/>
                <a:uLnTx/>
                <a:uFillTx/>
                <a:latin typeface="Segoe"/>
                <a:ea typeface="+mn-ea"/>
                <a:cs typeface="+mn-cs"/>
              </a:rPr>
              <a:t>        	LOCATION</a:t>
            </a:r>
            <a:r>
              <a:rPr kumimoji="0" lang="fr-FR" sz="1600" b="0" i="0" u="none" strike="noStrike" kern="1200" cap="none" spc="0" normalizeH="0" baseline="0" noProof="0" dirty="0">
                <a:ln>
                  <a:noFill/>
                </a:ln>
                <a:solidFill>
                  <a:srgbClr val="000000"/>
                </a:solidFill>
                <a:effectLst/>
                <a:uLnTx/>
                <a:uFillTx/>
                <a:latin typeface="Segoe"/>
                <a:ea typeface="+mn-ea"/>
                <a:cs typeface="+mn-cs"/>
              </a:rPr>
              <a:t> </a:t>
            </a:r>
            <a:r>
              <a:rPr kumimoji="0" lang="fr-FR" sz="1600" b="0" i="0" u="none" strike="noStrike" kern="1200" cap="none" spc="0" normalizeH="0" baseline="0" noProof="0" dirty="0">
                <a:ln>
                  <a:noFill/>
                </a:ln>
                <a:solidFill>
                  <a:srgbClr val="808080"/>
                </a:solidFill>
                <a:effectLst/>
                <a:uLnTx/>
                <a:uFillTx/>
                <a:latin typeface="Segoe"/>
                <a:ea typeface="+mn-ea"/>
                <a:cs typeface="+mn-cs"/>
              </a:rPr>
              <a:t>=</a:t>
            </a:r>
            <a:r>
              <a:rPr kumimoji="0" lang="fr-FR" sz="1600" b="0" i="0" u="none" strike="noStrike" kern="1200" cap="none" spc="0" normalizeH="0" baseline="0" noProof="0" dirty="0">
                <a:ln>
                  <a:noFill/>
                </a:ln>
                <a:solidFill>
                  <a:srgbClr val="000000"/>
                </a:solidFill>
                <a:effectLst/>
                <a:uLnTx/>
                <a:uFillTx/>
                <a:latin typeface="Segoe"/>
                <a:ea typeface="+mn-ea"/>
                <a:cs typeface="+mn-cs"/>
              </a:rPr>
              <a:t> </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fr-FR" sz="1600" b="0" i="0" u="none" strike="noStrike" kern="1200" cap="none" spc="0" normalizeH="0" baseline="0" noProof="0" dirty="0" err="1">
                <a:ln>
                  <a:noFill/>
                </a:ln>
                <a:solidFill>
                  <a:srgbClr val="FF0000"/>
                </a:solidFill>
                <a:effectLst/>
                <a:uLnTx/>
                <a:uFillTx/>
                <a:latin typeface="Segoe"/>
                <a:ea typeface="+mn-ea"/>
                <a:cs typeface="+mn-cs"/>
              </a:rPr>
              <a:t>wasbs</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fr-FR" sz="1600" b="0" i="0" u="none" strike="noStrike" kern="1200" cap="none" spc="0" normalizeH="0" baseline="0" noProof="0" dirty="0" err="1">
                <a:ln>
                  <a:noFill/>
                </a:ln>
                <a:solidFill>
                  <a:srgbClr val="FF0000"/>
                </a:solidFill>
                <a:effectLst/>
                <a:uLnTx/>
                <a:uFillTx/>
                <a:latin typeface="Segoe"/>
                <a:ea typeface="+mn-ea"/>
                <a:cs typeface="+mn-cs"/>
              </a:rPr>
              <a:t>myblobcontainer</a:t>
            </a:r>
            <a:r>
              <a:rPr kumimoji="0" lang="fr-FR" sz="1600" b="0" i="0" u="none" strike="noStrike" kern="1200" cap="none" spc="0" normalizeH="0" baseline="0" noProof="0" dirty="0">
                <a:ln>
                  <a:noFill/>
                </a:ln>
                <a:solidFill>
                  <a:srgbClr val="FF0000"/>
                </a:solidFill>
                <a:effectLst/>
                <a:uLnTx/>
                <a:uFillTx/>
                <a:latin typeface="Segoe"/>
                <a:ea typeface="+mn-ea"/>
                <a:cs typeface="+mn-cs"/>
              </a:rPr>
              <a:t>@</a:t>
            </a:r>
            <a:r>
              <a:rPr kumimoji="0" lang="en-US" sz="1600" b="0" i="0" u="none" strike="noStrike" kern="1200" cap="none" spc="0" normalizeH="0" baseline="0" noProof="0" dirty="0" err="1">
                <a:ln>
                  <a:noFill/>
                </a:ln>
                <a:solidFill>
                  <a:srgbClr val="FF0000"/>
                </a:solidFill>
                <a:effectLst/>
                <a:uLnTx/>
                <a:uFillTx/>
                <a:latin typeface="Segoe"/>
                <a:ea typeface="+mn-ea"/>
                <a:cs typeface="+mn-cs"/>
              </a:rPr>
              <a:t>myblobstorageaccount</a:t>
            </a:r>
            <a:r>
              <a:rPr kumimoji="0" lang="fr-FR" sz="1600" b="0" i="0" u="none" strike="noStrike" kern="1200" cap="none" spc="0" normalizeH="0" baseline="0" noProof="0" dirty="0">
                <a:ln>
                  <a:noFill/>
                </a:ln>
                <a:solidFill>
                  <a:srgbClr val="FF0000"/>
                </a:solidFill>
                <a:effectLst/>
                <a:uLnTx/>
                <a:uFillTx/>
                <a:latin typeface="Segoe"/>
                <a:ea typeface="+mn-ea"/>
                <a:cs typeface="+mn-cs"/>
              </a:rPr>
              <a:t>.blob.core.windows.net’</a:t>
            </a:r>
            <a:r>
              <a:rPr kumimoji="0" lang="fr-FR" sz="1600" b="0" i="0" u="none" strike="noStrike" kern="1200" cap="none" spc="0" normalizeH="0" baseline="0" noProof="0" dirty="0">
                <a:ln>
                  <a:noFill/>
                </a:ln>
                <a:solidFill>
                  <a:srgbClr val="808080"/>
                </a:solidFill>
                <a:effectLst/>
                <a:uLnTx/>
                <a:uFillTx/>
                <a:latin typeface="Segoe"/>
                <a:ea typeface="+mn-ea"/>
                <a:cs typeface="+mn-cs"/>
              </a:rPr>
              <a:t>,</a:t>
            </a:r>
            <a:endParaRPr kumimoji="0" lang="fr-FR" sz="1600" b="0" i="0" u="none" strike="noStrike" kern="1200" cap="none" spc="0" normalizeH="0" baseline="0" noProof="0" dirty="0">
              <a:ln>
                <a:noFill/>
              </a:ln>
              <a:solidFill>
                <a:srgbClr val="000000"/>
              </a:solidFill>
              <a:effectLst/>
              <a:uLnTx/>
              <a:uFillTx/>
              <a:latin typeface="Segoe"/>
              <a:ea typeface="+mn-ea"/>
              <a:cs typeface="+mn-cs"/>
            </a:endParaRPr>
          </a:p>
          <a:p>
            <a:pPr marL="228600" lvl="1" indent="0">
              <a:buNone/>
              <a:defRPr/>
            </a:pPr>
            <a:r>
              <a:rPr kumimoji="0" lang="en-US" sz="1600" b="0" i="0" u="none" strike="noStrike" kern="1200" cap="none" spc="0" normalizeH="0" baseline="0" noProof="0" dirty="0">
                <a:ln>
                  <a:noFill/>
                </a:ln>
                <a:solidFill>
                  <a:srgbClr val="0000FF"/>
                </a:solidFill>
                <a:effectLst/>
                <a:uLnTx/>
                <a:uFillTx/>
                <a:latin typeface="Segoe"/>
                <a:ea typeface="+mn-ea"/>
                <a:cs typeface="+mn-cs"/>
              </a:rPr>
              <a:t>        	CREDENTIAL</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808080"/>
                </a:solidFill>
                <a:effectLst/>
                <a:uLnTx/>
                <a:uFillTx/>
                <a:latin typeface="Segoe"/>
                <a:ea typeface="+mn-ea"/>
                <a:cs typeface="+mn-cs"/>
              </a:rPr>
              <a:t>=</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1" i="0" u="none" strike="noStrike" kern="1200" cap="none" spc="0" normalizeH="0" baseline="0" noProof="0" dirty="0" err="1">
                <a:ln>
                  <a:noFill/>
                </a:ln>
                <a:solidFill>
                  <a:srgbClr val="000000"/>
                </a:solidFill>
                <a:effectLst/>
                <a:uLnTx/>
                <a:uFillTx/>
                <a:latin typeface="Segoe"/>
                <a:ea typeface="+mn-ea"/>
                <a:cs typeface="+mn-cs"/>
              </a:rPr>
              <a:t>myBlobCred</a:t>
            </a:r>
            <a:r>
              <a:rPr kumimoji="0" lang="en-US" sz="1600" b="0" i="0" u="none" strike="noStrike" kern="1200" cap="none" spc="0" normalizeH="0" baseline="0" noProof="0" dirty="0">
                <a:ln>
                  <a:noFill/>
                </a:ln>
                <a:solidFill>
                  <a:srgbClr val="000000"/>
                </a:solidFill>
                <a:effectLst/>
                <a:uLnTx/>
                <a:uFillTx/>
                <a:latin typeface="Segoe"/>
                <a:ea typeface="+mn-ea"/>
                <a:cs typeface="+mn-cs"/>
              </a:rPr>
              <a:t> </a:t>
            </a:r>
            <a:r>
              <a:rPr kumimoji="0" lang="en-US" sz="1600" b="0" i="0" u="none" strike="noStrike" kern="1200" cap="none" spc="0" normalizeH="0" baseline="0" noProof="0" dirty="0">
                <a:ln>
                  <a:noFill/>
                </a:ln>
                <a:solidFill>
                  <a:srgbClr val="008000"/>
                </a:solidFill>
                <a:effectLst/>
                <a:uLnTx/>
                <a:uFillTx/>
                <a:latin typeface="Segoe"/>
                <a:ea typeface="+mn-ea"/>
                <a:cs typeface="+mn-cs"/>
              </a:rPr>
              <a:t>-- </a:t>
            </a:r>
            <a:r>
              <a:rPr lang="en-US" sz="1600" dirty="0">
                <a:solidFill>
                  <a:srgbClr val="008000"/>
                </a:solidFill>
                <a:latin typeface="Segoe"/>
              </a:rPr>
              <a:t>This name must match the database scoped credential name </a:t>
            </a:r>
          </a:p>
          <a:p>
            <a:pPr marL="228600" lvl="1" indent="0">
              <a:buNone/>
              <a:defRPr/>
            </a:pPr>
            <a:endParaRPr lang="en-US" sz="1600" dirty="0">
              <a:solidFill>
                <a:srgbClr val="000000"/>
              </a:solidFill>
              <a:latin typeface="Segoe"/>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CREATE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EXTERNAL</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FILE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FF"/>
                </a:solidFill>
                <a:effectLst/>
                <a:highlight>
                  <a:srgbClr val="FFFFFF"/>
                </a:highlight>
                <a:uLnTx/>
                <a:uFillTx/>
                <a:latin typeface="Segoe"/>
                <a:ea typeface="Calibri" panose="020F0502020204030204" pitchFamily="34" charset="0"/>
                <a:cs typeface="Consolas" panose="020B0609020204030204" pitchFamily="49" charset="0"/>
              </a:rPr>
              <a:t>FORMAT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1" i="0" u="none" strike="noStrike" kern="1200" cap="none" spc="0" normalizeH="0" baseline="0" noProof="0" dirty="0" err="1">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RCFileFormat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WITH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FORMAT_TYPE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RCFILE</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0000FF"/>
                </a:solidFill>
                <a:effectLst/>
                <a:highlight>
                  <a:srgbClr val="FFFFFF"/>
                </a:highlight>
                <a:uLnTx/>
                <a:uFillTx/>
                <a:latin typeface="Segoe"/>
                <a:ea typeface="Calibri" panose="020F0502020204030204" pitchFamily="34" charset="0"/>
                <a:cs typeface="Consolas" panose="020B0609020204030204" pitchFamily="49" charset="0"/>
              </a:rPr>
              <a:t>SERDE_METHOD</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FF0000"/>
                </a:solidFill>
                <a:effectLst/>
                <a:highlight>
                  <a:srgbClr val="FFFFFF"/>
                </a:highlight>
                <a:uLnTx/>
                <a:uFillTx/>
                <a:latin typeface="Segoe"/>
                <a:ea typeface="Calibri" panose="020F0502020204030204" pitchFamily="34" charset="0"/>
                <a:cs typeface="Consolas" panose="020B0609020204030204" pitchFamily="49" charset="0"/>
              </a:rPr>
              <a:t>'org.apache.hadoop.hive.serde2.columnar.LazyBinaryColumnarSerDe'</a:t>
            </a:r>
            <a:r>
              <a:rPr kumimoji="0" lang="en-US" sz="1600" b="0" i="0" u="none" strike="noStrike" kern="1200" cap="none" spc="0" normalizeH="0" baseline="0" noProof="0" dirty="0">
                <a:ln>
                  <a:noFill/>
                </a:ln>
                <a:solidFill>
                  <a:srgbClr val="000000"/>
                </a:solidFill>
                <a:effectLst/>
                <a:highlight>
                  <a:srgbClr val="FFFFFF"/>
                </a:highlight>
                <a:uLnTx/>
                <a:uFillTx/>
                <a:latin typeface="Segoe"/>
                <a:ea typeface="Calibri" panose="020F0502020204030204" pitchFamily="34" charset="0"/>
                <a:cs typeface="Consolas" panose="020B0609020204030204" pitchFamily="49" charset="0"/>
              </a:rPr>
              <a:t> </a:t>
            </a:r>
            <a:r>
              <a:rPr kumimoji="0" lang="en-US" sz="1600" b="0" i="0" u="none" strike="noStrike" kern="1200" cap="none" spc="0" normalizeH="0" baseline="0" noProof="0" dirty="0">
                <a:ln>
                  <a:noFill/>
                </a:ln>
                <a:solidFill>
                  <a:srgbClr val="808080"/>
                </a:solidFill>
                <a:effectLst/>
                <a:highlight>
                  <a:srgbClr val="FFFFFF"/>
                </a:highlight>
                <a:uLnTx/>
                <a:uFillTx/>
                <a:latin typeface="Segoe"/>
                <a:ea typeface="Calibri" panose="020F0502020204030204" pitchFamily="34" charset="0"/>
                <a:cs typeface="Consolas" panose="020B0609020204030204" pitchFamily="49" charset="0"/>
              </a:rPr>
              <a:t>)</a:t>
            </a:r>
            <a:endParaRPr kumimoji="0" lang="en-US" sz="1600" b="0" i="0" u="none" strike="noStrike" kern="1200" cap="none" spc="0" normalizeH="0" baseline="0" noProof="0" dirty="0">
              <a:ln>
                <a:noFill/>
              </a:ln>
              <a:solidFill>
                <a:srgbClr val="000000"/>
              </a:solidFill>
              <a:effectLst/>
              <a:uLnTx/>
              <a:uFillTx/>
              <a:latin typeface="Sego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591577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B292-592C-47C4-87DB-B8612E282312}"/>
              </a:ext>
            </a:extLst>
          </p:cNvPr>
          <p:cNvSpPr>
            <a:spLocks noGrp="1"/>
          </p:cNvSpPr>
          <p:nvPr>
            <p:ph type="title"/>
          </p:nvPr>
        </p:nvSpPr>
        <p:spPr/>
        <p:txBody>
          <a:bodyPr/>
          <a:lstStyle/>
          <a:p>
            <a:r>
              <a:rPr lang="en-US" dirty="0"/>
              <a:t>Data Migration – Export/Import Issues</a:t>
            </a:r>
            <a:endParaRPr lang="ru-RU" dirty="0"/>
          </a:p>
        </p:txBody>
      </p:sp>
      <p:sp>
        <p:nvSpPr>
          <p:cNvPr id="3" name="Content Placeholder 2">
            <a:extLst>
              <a:ext uri="{FF2B5EF4-FFF2-40B4-BE49-F238E27FC236}">
                <a16:creationId xmlns:a16="http://schemas.microsoft.com/office/drawing/2014/main" id="{252BEBC4-55DA-42F8-9496-B616C57DFE7E}"/>
              </a:ext>
            </a:extLst>
          </p:cNvPr>
          <p:cNvSpPr>
            <a:spLocks noGrp="1"/>
          </p:cNvSpPr>
          <p:nvPr>
            <p:ph sz="quarter" idx="10"/>
          </p:nvPr>
        </p:nvSpPr>
        <p:spPr>
          <a:xfrm>
            <a:off x="584200" y="1844675"/>
            <a:ext cx="11018838" cy="5022914"/>
          </a:xfrm>
        </p:spPr>
        <p:txBody>
          <a:bodyPr/>
          <a:lstStyle/>
          <a:p>
            <a:pPr>
              <a:defRPr/>
            </a:pPr>
            <a:r>
              <a:rPr lang="en-US" sz="1600" dirty="0">
                <a:solidFill>
                  <a:srgbClr val="000000"/>
                </a:solidFill>
              </a:rPr>
              <a:t>Data export from APS and/or import into Synapse may fail due to certain Polybase limitations, as explained below:</a:t>
            </a:r>
            <a:endParaRPr lang="en-US" dirty="0">
              <a:solidFill>
                <a:schemeClr val="bg2">
                  <a:lumMod val="50000"/>
                </a:schemeClr>
              </a:solidFill>
            </a:endParaRPr>
          </a:p>
          <a:p>
            <a:pPr marL="342900" indent="-342900">
              <a:buFont typeface="+mj-lt"/>
              <a:buAutoNum type="arabicPeriod"/>
              <a:defRPr/>
            </a:pPr>
            <a:r>
              <a:rPr lang="en-US" sz="1600" dirty="0">
                <a:solidFill>
                  <a:srgbClr val="000000"/>
                </a:solidFill>
              </a:rPr>
              <a:t>Using Delimited Text File Format – Line Feeds (LF) and/or Carriage Returns (CR) embedded inside a string field.</a:t>
            </a:r>
          </a:p>
          <a:p>
            <a:pPr>
              <a:defRPr/>
            </a:pPr>
            <a:r>
              <a:rPr lang="en-US" sz="1600" dirty="0">
                <a:solidFill>
                  <a:srgbClr val="000000"/>
                </a:solidFill>
              </a:rPr>
              <a:t>	Polybase treats these characters as first-class citizens and breaks the strings during the export.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1: export using </a:t>
            </a:r>
            <a:r>
              <a:rPr lang="en-US" dirty="0" err="1">
                <a:solidFill>
                  <a:srgbClr val="D2D2D2">
                    <a:lumMod val="50000"/>
                  </a:srgbClr>
                </a:solidFill>
                <a:latin typeface="Segoe UI"/>
              </a:rPr>
              <a:t>RCFile</a:t>
            </a:r>
            <a:r>
              <a:rPr lang="en-US" dirty="0">
                <a:solidFill>
                  <a:srgbClr val="D2D2D2">
                    <a:lumMod val="50000"/>
                  </a:srgbClr>
                </a:solidFill>
                <a:latin typeface="Segoe UI"/>
              </a:rPr>
              <a:t>/ORC/Parquet File Format</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2: Replace embedded CR/LFs with any other supported characters during the export</a:t>
            </a:r>
          </a:p>
          <a:p>
            <a:pPr>
              <a:defRPr/>
            </a:pPr>
            <a:endParaRPr lang="en-US" sz="1050" dirty="0">
              <a:solidFill>
                <a:schemeClr val="tx1"/>
              </a:solidFill>
            </a:endParaRPr>
          </a:p>
          <a:p>
            <a:pPr>
              <a:defRPr/>
            </a:pPr>
            <a:r>
              <a:rPr lang="en-US" sz="1600" dirty="0">
                <a:solidFill>
                  <a:schemeClr val="tx1"/>
                </a:solidFill>
              </a:rPr>
              <a:t>2.   Using </a:t>
            </a:r>
            <a:r>
              <a:rPr lang="en-US" sz="1600" dirty="0" err="1">
                <a:solidFill>
                  <a:schemeClr val="tx1"/>
                </a:solidFill>
              </a:rPr>
              <a:t>RCFile</a:t>
            </a:r>
            <a:r>
              <a:rPr lang="en-US" sz="1600" dirty="0">
                <a:solidFill>
                  <a:schemeClr val="tx1"/>
                </a:solidFill>
              </a:rPr>
              <a:t>/ORC/Parquet File Format, blank Values in string column will be implicitly converted to NULL during export.</a:t>
            </a:r>
            <a:endParaRPr lang="en-US" sz="1600" dirty="0">
              <a:solidFill>
                <a:srgbClr val="000000"/>
              </a:solidFill>
            </a:endParaRPr>
          </a:p>
          <a:p>
            <a:pPr>
              <a:defRPr/>
            </a:pPr>
            <a:r>
              <a:rPr lang="en-US" sz="1600" dirty="0">
                <a:solidFill>
                  <a:schemeClr val="tx1"/>
                </a:solidFill>
              </a:rPr>
              <a:t>	</a:t>
            </a:r>
            <a:r>
              <a:rPr lang="en-US" sz="1600" dirty="0">
                <a:solidFill>
                  <a:srgbClr val="000000"/>
                </a:solidFill>
              </a:rPr>
              <a:t> Export will fail if the string column is defined as NOT NULL. Possible data corruption if customer wants to treat 	 	 NULLs and blanks distinctly</a:t>
            </a:r>
          </a:p>
          <a:p>
            <a:pPr marL="1257300" lvl="2" indent="-342900">
              <a:buFont typeface="Wingdings" panose="05000000000000000000" pitchFamily="2" charset="2"/>
              <a:buChar char="Ø"/>
              <a:defRPr/>
            </a:pPr>
            <a:r>
              <a:rPr lang="en-US" dirty="0">
                <a:solidFill>
                  <a:srgbClr val="D2D2D2">
                    <a:lumMod val="50000"/>
                  </a:srgbClr>
                </a:solidFill>
                <a:latin typeface="Segoe UI"/>
              </a:rPr>
              <a:t>Recommendation: Use Delimited Text File Format.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1: Clean up data in source DB to remove/replace any unnecessary blank values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2: Temporarily change the empty strings in source DB to supported values, replace them back to empty strings once import is complete</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3: Temporarily change the Synapse column definition to allow Null. After Import, create new table with original APS table definition and CTAS data over to the new table from imported table. </a:t>
            </a:r>
          </a:p>
          <a:p>
            <a:pPr marL="1257300" lvl="2" indent="-342900">
              <a:buFont typeface="Wingdings" panose="05000000000000000000" pitchFamily="2" charset="2"/>
              <a:buChar char="Ø"/>
              <a:defRPr/>
            </a:pPr>
            <a:r>
              <a:rPr lang="en-US" dirty="0">
                <a:solidFill>
                  <a:srgbClr val="D2D2D2">
                    <a:lumMod val="50000"/>
                  </a:srgbClr>
                </a:solidFill>
                <a:latin typeface="Segoe UI"/>
              </a:rPr>
              <a:t>Workaround 4 (Not recommended): Set </a:t>
            </a:r>
            <a:r>
              <a:rPr lang="en-US" dirty="0" err="1">
                <a:solidFill>
                  <a:srgbClr val="D2D2D2">
                    <a:lumMod val="50000"/>
                  </a:srgbClr>
                </a:solidFill>
                <a:latin typeface="Segoe UI"/>
              </a:rPr>
              <a:t>Reject_Value</a:t>
            </a:r>
            <a:r>
              <a:rPr lang="en-US" dirty="0">
                <a:solidFill>
                  <a:srgbClr val="D2D2D2">
                    <a:lumMod val="50000"/>
                  </a:srgbClr>
                </a:solidFill>
                <a:latin typeface="Segoe UI"/>
              </a:rPr>
              <a:t> in external table definition to a higher value so that errored rows can be ignored during the export. Even if export does not throw errors, not all records will be imported. </a:t>
            </a:r>
          </a:p>
        </p:txBody>
      </p:sp>
    </p:spTree>
    <p:extLst>
      <p:ext uri="{BB962C8B-B14F-4D97-AF65-F5344CB8AC3E}">
        <p14:creationId xmlns:p14="http://schemas.microsoft.com/office/powerpoint/2010/main" val="243548942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3E5C-1A84-4064-98E0-4D6B6A5D02E7}"/>
              </a:ext>
            </a:extLst>
          </p:cNvPr>
          <p:cNvSpPr>
            <a:spLocks noGrp="1"/>
          </p:cNvSpPr>
          <p:nvPr>
            <p:ph type="title"/>
          </p:nvPr>
        </p:nvSpPr>
        <p:spPr/>
        <p:txBody>
          <a:bodyPr/>
          <a:lstStyle/>
          <a:p>
            <a:r>
              <a:rPr lang="en-US" dirty="0"/>
              <a:t>Data Migration – Export/Import Issues (contd.)</a:t>
            </a:r>
            <a:endParaRPr lang="ru-RU" dirty="0"/>
          </a:p>
        </p:txBody>
      </p:sp>
      <p:sp>
        <p:nvSpPr>
          <p:cNvPr id="3" name="Content Placeholder 2">
            <a:extLst>
              <a:ext uri="{FF2B5EF4-FFF2-40B4-BE49-F238E27FC236}">
                <a16:creationId xmlns:a16="http://schemas.microsoft.com/office/drawing/2014/main" id="{8B985E39-F415-4560-96ED-2D7899574B6C}"/>
              </a:ext>
            </a:extLst>
          </p:cNvPr>
          <p:cNvSpPr>
            <a:spLocks noGrp="1"/>
          </p:cNvSpPr>
          <p:nvPr>
            <p:ph sz="quarter" idx="10"/>
          </p:nvPr>
        </p:nvSpPr>
        <p:spPr>
          <a:xfrm>
            <a:off x="584200" y="1844675"/>
            <a:ext cx="11018838" cy="3545586"/>
          </a:xfrm>
        </p:spPr>
        <p:txBody>
          <a:bodyPr/>
          <a:lstStyle/>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AutoNum type="arabicPeriod" startAt="3"/>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Exporting datetime data using </a:t>
            </a:r>
            <a:r>
              <a:rPr kumimoji="0" lang="en-US" sz="1600" b="0" i="0" u="none" strike="noStrike" kern="1200" cap="none" spc="0" normalizeH="0" baseline="0" noProof="0" dirty="0" err="1">
                <a:ln>
                  <a:noFill/>
                </a:ln>
                <a:solidFill>
                  <a:srgbClr val="000000"/>
                </a:solidFill>
                <a:effectLst/>
                <a:uLnTx/>
                <a:uFillTx/>
                <a:latin typeface="Segoe UI"/>
                <a:ea typeface="+mn-ea"/>
                <a:cs typeface="+mn-cs"/>
              </a:rPr>
              <a:t>RCFile</a:t>
            </a:r>
            <a:r>
              <a:rPr kumimoji="0" lang="en-US" sz="1600" b="0" i="0" u="none" strike="noStrike" kern="1200" cap="none" spc="0" normalizeH="0" baseline="0" noProof="0" dirty="0">
                <a:ln>
                  <a:noFill/>
                </a:ln>
                <a:solidFill>
                  <a:srgbClr val="000000"/>
                </a:solidFill>
                <a:effectLst/>
                <a:uLnTx/>
                <a:uFillTx/>
                <a:latin typeface="Segoe UI"/>
                <a:ea typeface="+mn-ea"/>
                <a:cs typeface="+mn-cs"/>
              </a:rPr>
              <a:t>, ORC, or ORC format </a:t>
            </a:r>
            <a:br>
              <a:rPr kumimoji="0" lang="en-US" sz="1600" b="0" i="0" u="none" strike="noStrike" kern="1200" cap="none" spc="0" normalizeH="0" baseline="0" noProof="0" dirty="0">
                <a:ln>
                  <a:noFill/>
                </a:ln>
                <a:solidFill>
                  <a:srgbClr val="000000"/>
                </a:solidFill>
                <a:effectLst/>
                <a:uLnTx/>
                <a:uFillTx/>
                <a:latin typeface="Segoe UI"/>
                <a:ea typeface="+mn-ea"/>
                <a:cs typeface="+mn-cs"/>
              </a:rPr>
            </a:br>
            <a:r>
              <a:rPr lang="en-US" sz="1600" dirty="0">
                <a:solidFill>
                  <a:srgbClr val="000000"/>
                </a:solidFill>
                <a:latin typeface="Segoe UI"/>
              </a:rPr>
              <a:t>Datetime values will </a:t>
            </a:r>
            <a:r>
              <a:rPr kumimoji="0" lang="en-US" sz="1600" b="0" i="0" u="none" strike="noStrike" kern="1200" cap="none" spc="0" normalizeH="0" baseline="0" noProof="0" dirty="0">
                <a:ln>
                  <a:noFill/>
                </a:ln>
                <a:solidFill>
                  <a:srgbClr val="000000"/>
                </a:solidFill>
                <a:effectLst/>
                <a:uLnTx/>
                <a:uFillTx/>
                <a:latin typeface="Segoe UI"/>
                <a:ea typeface="+mn-ea"/>
                <a:cs typeface="+mn-cs"/>
              </a:rPr>
              <a:t>be converted to UTC during the import.</a:t>
            </a:r>
          </a:p>
          <a:p>
            <a:pPr marL="1257300" lvl="2" indent="-342900">
              <a:buFont typeface="Wingdings" panose="05000000000000000000" pitchFamily="2" charset="2"/>
              <a:buChar char="Ø"/>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Convert the datetime values to </a:t>
            </a:r>
            <a:r>
              <a:rPr kumimoji="0" lang="en-US" sz="1600" b="0" i="0" u="none" strike="noStrike" kern="1200" cap="none" spc="0" normalizeH="0" baseline="0" noProof="0" dirty="0">
                <a:ln>
                  <a:noFill/>
                </a:ln>
                <a:solidFill>
                  <a:srgbClr val="5191CD"/>
                </a:solidFill>
                <a:effectLst/>
                <a:uLnTx/>
                <a:uFillTx/>
                <a:latin typeface="Segoe UI"/>
                <a:ea typeface="+mn-ea"/>
                <a:cs typeface="+mn-cs"/>
              </a:rPr>
              <a:t>varchar</a:t>
            </a: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 during the export. Convert values back to </a:t>
            </a:r>
            <a:r>
              <a:rPr kumimoji="0" lang="en-US" sz="1600" b="0" i="0" u="none" strike="noStrike" kern="1200" cap="none" spc="0" normalizeH="0" baseline="0" noProof="0" dirty="0">
                <a:ln>
                  <a:noFill/>
                </a:ln>
                <a:solidFill>
                  <a:srgbClr val="5191CD"/>
                </a:solidFill>
                <a:effectLst/>
                <a:uLnTx/>
                <a:uFillTx/>
                <a:latin typeface="Segoe UI"/>
                <a:ea typeface="+mn-ea"/>
                <a:cs typeface="+mn-cs"/>
              </a:rPr>
              <a:t>datetime</a:t>
            </a: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 during the import to Synapse. Ex: </a:t>
            </a:r>
            <a:r>
              <a:rPr lang="en-US" sz="1200" b="1" i="1" dirty="0">
                <a:solidFill>
                  <a:schemeClr val="tx1"/>
                </a:solidFill>
              </a:rPr>
              <a:t>SELECT CONVERT(NVARCHAR(25), </a:t>
            </a:r>
            <a:r>
              <a:rPr lang="en-US" sz="1200" b="1" i="1" dirty="0" err="1">
                <a:solidFill>
                  <a:schemeClr val="tx1"/>
                </a:solidFill>
              </a:rPr>
              <a:t>PostTime</a:t>
            </a:r>
            <a:r>
              <a:rPr lang="en-US" sz="1200" b="1" i="1" dirty="0">
                <a:solidFill>
                  <a:schemeClr val="tx1"/>
                </a:solidFill>
              </a:rPr>
              <a:t>, 121) AS </a:t>
            </a:r>
            <a:r>
              <a:rPr lang="en-US" sz="1200" b="1" i="1" dirty="0" err="1">
                <a:solidFill>
                  <a:schemeClr val="tx1"/>
                </a:solidFill>
              </a:rPr>
              <a:t>PostTime</a:t>
            </a:r>
            <a:r>
              <a:rPr lang="en-US" sz="1200" b="1" i="1" dirty="0">
                <a:solidFill>
                  <a:schemeClr val="tx1"/>
                </a:solidFill>
              </a:rPr>
              <a:t> FROM [</a:t>
            </a:r>
            <a:r>
              <a:rPr lang="en-US" sz="1200" b="1" i="1" dirty="0" err="1">
                <a:solidFill>
                  <a:schemeClr val="tx1"/>
                </a:solidFill>
              </a:rPr>
              <a:t>EXTDatabaseLog</a:t>
            </a:r>
            <a:r>
              <a:rPr lang="en-US" sz="1200" b="1" i="1" dirty="0">
                <a:solidFill>
                  <a:schemeClr val="tx1"/>
                </a:solidFill>
              </a:rPr>
              <a:t>]</a:t>
            </a:r>
            <a:endParaRPr kumimoji="0" lang="en-US" sz="1600" b="1" i="1" u="none" strike="noStrike" kern="1200" cap="none" spc="0" normalizeH="0" baseline="0" noProof="0" dirty="0">
              <a:ln>
                <a:noFill/>
              </a:ln>
              <a:solidFill>
                <a:schemeClr val="tx1"/>
              </a:solidFill>
              <a:effectLst/>
              <a:uLnTx/>
              <a:uFillTx/>
              <a:latin typeface="Segoe UI"/>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rgbClr val="D2D2D2">
                    <a:lumMod val="50000"/>
                  </a:srgbClr>
                </a:solidFill>
                <a:latin typeface="Segoe UI"/>
              </a:rPr>
              <a:t>Workaround 2: Use Delimited Text file format for export/import.</a:t>
            </a:r>
          </a:p>
          <a:p>
            <a:pPr marR="0" lvl="2"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R="0" lvl="2"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4"/>
              <a:tabLst/>
              <a:defRPr/>
            </a:pPr>
            <a:r>
              <a:rPr lang="en-US" sz="1600" kern="0" dirty="0">
                <a:solidFill>
                  <a:srgbClr val="000000"/>
                </a:solidFill>
                <a:latin typeface="Segoe UI"/>
              </a:rPr>
              <a:t>Exporting with USE_TYPE_DEFAULT set to TRUE in External File Format Definition. </a:t>
            </a:r>
          </a:p>
          <a:p>
            <a:pPr marR="0" lvl="0" algn="l" defTabSz="914400" rtl="0" eaLnBrk="1" fontAlgn="auto" latinLnBrk="0" hangingPunct="1">
              <a:lnSpc>
                <a:spcPct val="100000"/>
              </a:lnSpc>
              <a:spcBef>
                <a:spcPts val="0"/>
              </a:spcBef>
              <a:spcAft>
                <a:spcPts val="0"/>
              </a:spcAft>
              <a:buClrTx/>
              <a:buSzTx/>
              <a:tabLst/>
              <a:defRPr/>
            </a:pPr>
            <a:r>
              <a:rPr lang="en-US" sz="1600" kern="0" dirty="0">
                <a:solidFill>
                  <a:srgbClr val="000000"/>
                </a:solidFill>
                <a:latin typeface="Segoe UI"/>
              </a:rPr>
              <a:t>        This may cause unintended data value changes, as it will convert all blank values in string columns to NULLs, </a:t>
            </a:r>
          </a:p>
          <a:p>
            <a:pPr marR="0" lvl="0" algn="l" defTabSz="914400" rtl="0" eaLnBrk="1" fontAlgn="auto" latinLnBrk="0" hangingPunct="1">
              <a:lnSpc>
                <a:spcPct val="100000"/>
              </a:lnSpc>
              <a:spcBef>
                <a:spcPts val="0"/>
              </a:spcBef>
              <a:spcAft>
                <a:spcPts val="0"/>
              </a:spcAft>
              <a:buClrTx/>
              <a:buSzTx/>
              <a:tabLst/>
              <a:defRPr/>
            </a:pPr>
            <a:r>
              <a:rPr lang="en-US" sz="1600" kern="0" dirty="0">
                <a:solidFill>
                  <a:srgbClr val="000000"/>
                </a:solidFill>
                <a:latin typeface="Segoe UI"/>
              </a:rPr>
              <a:t>         numeric/float columns to ‘0’ and in DATETIME columns to ‘1900-01-01’</a:t>
            </a:r>
          </a:p>
          <a:p>
            <a:pPr marL="1257300" lvl="2" indent="-342900">
              <a:buFont typeface="Wingdings" panose="05000000000000000000" pitchFamily="2" charset="2"/>
              <a:buChar char="Ø"/>
              <a:defRPr/>
            </a:pPr>
            <a:r>
              <a:rPr lang="en-US" sz="1600" dirty="0">
                <a:solidFill>
                  <a:srgbClr val="D2D2D2">
                    <a:lumMod val="50000"/>
                  </a:srgbClr>
                </a:solidFill>
                <a:latin typeface="Segoe UI"/>
              </a:rPr>
              <a:t>Recommendation: Set the USE_TYPE_DEFAULT to FALSE and take any appropriate action on the blank values before the export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D2D2D2">
                  <a:lumMod val="50000"/>
                </a:srgbClr>
              </a:solidFill>
            </a:endParaRPr>
          </a:p>
        </p:txBody>
      </p:sp>
    </p:spTree>
    <p:extLst>
      <p:ext uri="{BB962C8B-B14F-4D97-AF65-F5344CB8AC3E}">
        <p14:creationId xmlns:p14="http://schemas.microsoft.com/office/powerpoint/2010/main" val="277446724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1314-3C2B-4A8B-8ED1-E05885F89323}"/>
              </a:ext>
            </a:extLst>
          </p:cNvPr>
          <p:cNvSpPr>
            <a:spLocks noGrp="1"/>
          </p:cNvSpPr>
          <p:nvPr>
            <p:ph type="title"/>
          </p:nvPr>
        </p:nvSpPr>
        <p:spPr/>
        <p:txBody>
          <a:bodyPr/>
          <a:lstStyle/>
          <a:p>
            <a:r>
              <a:rPr lang="en-US" dirty="0"/>
              <a:t>Data Migration – Export/Import Issues (contd.)</a:t>
            </a:r>
            <a:endParaRPr lang="ru-RU" dirty="0"/>
          </a:p>
        </p:txBody>
      </p:sp>
      <p:sp>
        <p:nvSpPr>
          <p:cNvPr id="3" name="Content Placeholder 2">
            <a:extLst>
              <a:ext uri="{FF2B5EF4-FFF2-40B4-BE49-F238E27FC236}">
                <a16:creationId xmlns:a16="http://schemas.microsoft.com/office/drawing/2014/main" id="{CE67C491-F8CF-4F52-85B8-AD2D90216E0D}"/>
              </a:ext>
            </a:extLst>
          </p:cNvPr>
          <p:cNvSpPr>
            <a:spLocks noGrp="1"/>
          </p:cNvSpPr>
          <p:nvPr>
            <p:ph sz="quarter" idx="10"/>
          </p:nvPr>
        </p:nvSpPr>
        <p:spPr>
          <a:xfrm>
            <a:off x="584200" y="1844675"/>
            <a:ext cx="11018838" cy="369331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5.   Exporting data to Premium BLOB storage or ADLS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         External table creation with the location pointing to Premium BLOB storage or ADLS will fail as it is currently not       	supported</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Use Standard BLOB storage account as the location </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2: Use BCP to export the data to local storage first and use manual methods to upload files to BLOB storage/ADLS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000000"/>
              </a:solidFill>
              <a:effectLst/>
              <a:uLnTx/>
              <a:uFillTx/>
              <a:latin typeface="Segoe U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6"/>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Exporting data from very large tables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egoe UI"/>
                <a:ea typeface="+mn-ea"/>
                <a:cs typeface="+mn-cs"/>
              </a:rPr>
              <a:t>Export may fail intermittently due to network bandwidth or Java related issues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rPr>
              <a:t>Workaround 1: Use BCP to export the data to local storage first and use manual methods to upload files to BLOB storage/ADLS</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rgbClr val="D2D2D2">
                    <a:lumMod val="50000"/>
                  </a:srgbClr>
                </a:solidFill>
                <a:latin typeface="Segoe UI"/>
              </a:rPr>
              <a:t>Workaround 2: Export the data from large tables in batches (Ex: by partition, by filter condition etc.)</a:t>
            </a:r>
          </a:p>
          <a:p>
            <a:pPr marL="1257300" marR="0" lvl="2"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D2D2D2">
                  <a:lumMod val="50000"/>
                </a:srgbClr>
              </a:solidFill>
              <a:effectLst/>
              <a:uLnTx/>
              <a:uFillTx/>
              <a:latin typeface="Segoe UI"/>
              <a:ea typeface="+mn-ea"/>
              <a:cs typeface="+mn-cs"/>
            </a:endParaRPr>
          </a:p>
        </p:txBody>
      </p:sp>
    </p:spTree>
    <p:extLst>
      <p:ext uri="{BB962C8B-B14F-4D97-AF65-F5344CB8AC3E}">
        <p14:creationId xmlns:p14="http://schemas.microsoft.com/office/powerpoint/2010/main" val="316142711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CB88-F02D-4C75-8559-3CA83A8F7A94}"/>
              </a:ext>
            </a:extLst>
          </p:cNvPr>
          <p:cNvSpPr>
            <a:spLocks noGrp="1"/>
          </p:cNvSpPr>
          <p:nvPr>
            <p:ph type="title"/>
          </p:nvPr>
        </p:nvSpPr>
        <p:spPr>
          <a:xfrm>
            <a:off x="588263" y="457200"/>
            <a:ext cx="11018520" cy="553998"/>
          </a:xfrm>
        </p:spPr>
        <p:txBody>
          <a:bodyPr/>
          <a:lstStyle/>
          <a:p>
            <a:r>
              <a:rPr lang="en-US" dirty="0"/>
              <a:t>Data Migration – Export and Import Data</a:t>
            </a:r>
            <a:endParaRPr lang="ru-RU" dirty="0"/>
          </a:p>
        </p:txBody>
      </p:sp>
      <p:graphicFrame>
        <p:nvGraphicFramePr>
          <p:cNvPr id="5" name="Content Placeholder 4">
            <a:extLst>
              <a:ext uri="{FF2B5EF4-FFF2-40B4-BE49-F238E27FC236}">
                <a16:creationId xmlns:a16="http://schemas.microsoft.com/office/drawing/2014/main" id="{9DC5D912-A673-4A1E-99F4-5FE550E3F0BA}"/>
              </a:ext>
            </a:extLst>
          </p:cNvPr>
          <p:cNvGraphicFramePr>
            <a:graphicFrameLocks noGrp="1"/>
          </p:cNvGraphicFramePr>
          <p:nvPr>
            <p:ph sz="quarter" idx="10"/>
            <p:extLst>
              <p:ext uri="{D42A27DB-BD31-4B8C-83A1-F6EECF244321}">
                <p14:modId xmlns:p14="http://schemas.microsoft.com/office/powerpoint/2010/main" val="2779719956"/>
              </p:ext>
            </p:extLst>
          </p:nvPr>
        </p:nvGraphicFramePr>
        <p:xfrm>
          <a:off x="584201" y="1844675"/>
          <a:ext cx="11018521" cy="4405048"/>
        </p:xfrm>
        <a:graphic>
          <a:graphicData uri="http://schemas.openxmlformats.org/drawingml/2006/table">
            <a:tbl>
              <a:tblPr/>
              <a:tblGrid>
                <a:gridCol w="1233217">
                  <a:extLst>
                    <a:ext uri="{9D8B030D-6E8A-4147-A177-3AD203B41FA5}">
                      <a16:colId xmlns:a16="http://schemas.microsoft.com/office/drawing/2014/main" val="3866953881"/>
                    </a:ext>
                  </a:extLst>
                </a:gridCol>
                <a:gridCol w="1675566">
                  <a:extLst>
                    <a:ext uri="{9D8B030D-6E8A-4147-A177-3AD203B41FA5}">
                      <a16:colId xmlns:a16="http://schemas.microsoft.com/office/drawing/2014/main" val="2292897558"/>
                    </a:ext>
                  </a:extLst>
                </a:gridCol>
                <a:gridCol w="2077703">
                  <a:extLst>
                    <a:ext uri="{9D8B030D-6E8A-4147-A177-3AD203B41FA5}">
                      <a16:colId xmlns:a16="http://schemas.microsoft.com/office/drawing/2014/main" val="155733586"/>
                    </a:ext>
                  </a:extLst>
                </a:gridCol>
                <a:gridCol w="1930251">
                  <a:extLst>
                    <a:ext uri="{9D8B030D-6E8A-4147-A177-3AD203B41FA5}">
                      <a16:colId xmlns:a16="http://schemas.microsoft.com/office/drawing/2014/main" val="3865021620"/>
                    </a:ext>
                  </a:extLst>
                </a:gridCol>
                <a:gridCol w="2064296">
                  <a:extLst>
                    <a:ext uri="{9D8B030D-6E8A-4147-A177-3AD203B41FA5}">
                      <a16:colId xmlns:a16="http://schemas.microsoft.com/office/drawing/2014/main" val="2249551472"/>
                    </a:ext>
                  </a:extLst>
                </a:gridCol>
                <a:gridCol w="2037488">
                  <a:extLst>
                    <a:ext uri="{9D8B030D-6E8A-4147-A177-3AD203B41FA5}">
                      <a16:colId xmlns:a16="http://schemas.microsoft.com/office/drawing/2014/main" val="275510763"/>
                    </a:ext>
                  </a:extLst>
                </a:gridCol>
              </a:tblGrid>
              <a:tr h="189174">
                <a:tc>
                  <a:txBody>
                    <a:bodyPr/>
                    <a:lstStyle/>
                    <a:p>
                      <a:pPr algn="l" fontAlgn="b"/>
                      <a:r>
                        <a:rPr lang="en-US" sz="1100" b="0" i="0" u="none" strike="noStrike">
                          <a:solidFill>
                            <a:srgbClr val="000000"/>
                          </a:solidFill>
                          <a:effectLst/>
                          <a:latin typeface="Calibri" panose="020F0502020204030204" pitchFamily="34" charset="0"/>
                        </a:rPr>
                        <a:t>Export/Import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dirty="0">
                          <a:solidFill>
                            <a:srgbClr val="000000"/>
                          </a:solidFill>
                          <a:effectLst/>
                          <a:latin typeface="Calibri" panose="020F0502020204030204" pitchFamily="34" charset="0"/>
                        </a:rPr>
                        <a:t>Scenarios</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DELIMITEDTEXT-NoZip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RCFile-NoZip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ORCFile-NoZip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l" fontAlgn="b"/>
                      <a:r>
                        <a:rPr lang="en-US" sz="1100" b="0" i="0" u="none" strike="noStrike">
                          <a:solidFill>
                            <a:srgbClr val="000000"/>
                          </a:solidFill>
                          <a:effectLst/>
                          <a:latin typeface="Calibri" panose="020F0502020204030204" pitchFamily="34" charset="0"/>
                        </a:rPr>
                        <a:t>ParquetFile-NoZip</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4266247490"/>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1 - Column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86987463"/>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2 - String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213966063"/>
                  </a:ext>
                </a:extLst>
              </a:tr>
              <a:tr h="171157">
                <a:tc>
                  <a:txBody>
                    <a:bodyPr/>
                    <a:lstStyle/>
                    <a:p>
                      <a:pPr algn="l" fontAlgn="b"/>
                      <a:r>
                        <a:rPr lang="en-US" sz="1100" b="0" i="0" u="none" strike="noStrike">
                          <a:solidFill>
                            <a:srgbClr val="000000"/>
                          </a:solidFill>
                          <a:effectLst/>
                          <a:latin typeface="Calibri" panose="020F0502020204030204" pitchFamily="34" charset="0"/>
                        </a:rPr>
                        <a:t>APS-Export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3 - Line Feed</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68977176"/>
                  </a:ext>
                </a:extLst>
              </a:tr>
              <a:tr h="621572">
                <a:tc>
                  <a:txBody>
                    <a:bodyPr/>
                    <a:lstStyle/>
                    <a:p>
                      <a:pPr algn="l" fontAlgn="ctr"/>
                      <a:r>
                        <a:rPr lang="en-US" sz="1100" b="0" i="0" u="none" strike="noStrike">
                          <a:solidFill>
                            <a:srgbClr val="000000"/>
                          </a:solidFill>
                          <a:effectLst/>
                          <a:latin typeface="Calibri" panose="020F0502020204030204" pitchFamily="34" charset="0"/>
                        </a:rPr>
                        <a:t>APS-Export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4 - Empty And Null Strings</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Empty strings in "Not Null" columns cause errors.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Data cleansing necessary.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82967662"/>
                  </a:ext>
                </a:extLst>
              </a:tr>
              <a:tr h="1026945">
                <a:tc>
                  <a:txBody>
                    <a:bodyPr/>
                    <a:lstStyle/>
                    <a:p>
                      <a:pPr algn="l" fontAlgn="ctr"/>
                      <a:r>
                        <a:rPr lang="en-US" sz="1100" b="0" i="0" u="none" strike="noStrike">
                          <a:solidFill>
                            <a:srgbClr val="000000"/>
                          </a:solidFill>
                          <a:effectLst/>
                          <a:latin typeface="Calibri" panose="020F0502020204030204" pitchFamily="34" charset="0"/>
                        </a:rPr>
                        <a:t>APS-Export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5 -Dates And Time</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Cannot Export Dates with Mixed Formats. Work around: Convert Dates to varchar (Export) and then convert back to Dates (Import)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Same as RC File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41039188"/>
                  </a:ext>
                </a:extLst>
              </a:tr>
              <a:tr h="171157">
                <a:tc>
                  <a:txBody>
                    <a:bodyPr/>
                    <a:lstStyle/>
                    <a:p>
                      <a:pPr algn="l" fontAlgn="b"/>
                      <a:r>
                        <a:rPr lang="en-US" sz="1100" b="0" i="0" u="none" strike="noStrike">
                          <a:solidFill>
                            <a:srgbClr val="000000"/>
                          </a:solidFill>
                          <a:effectLst/>
                          <a:latin typeface="Calibri" panose="020F0502020204030204" pitchFamily="34" charset="0"/>
                        </a:rPr>
                        <a:t> </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09008607"/>
                  </a:ext>
                </a:extLst>
              </a:tr>
              <a:tr h="171157">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1 - Column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40941925"/>
                  </a:ext>
                </a:extLst>
              </a:tr>
              <a:tr h="342315">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2 - String Delimiter</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 if the right string delimiter is used. </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41030756"/>
                  </a:ext>
                </a:extLst>
              </a:tr>
              <a:tr h="513471">
                <a:tc>
                  <a:txBody>
                    <a:bodyPr/>
                    <a:lstStyle/>
                    <a:p>
                      <a:pPr algn="l" fontAlgn="b"/>
                      <a:r>
                        <a:rPr lang="en-US" sz="1100" b="0" i="0" u="none" strike="noStrike" dirty="0">
                          <a:solidFill>
                            <a:srgbClr val="000000"/>
                          </a:solidFill>
                          <a:effectLst/>
                          <a:latin typeface="Calibri" panose="020F0502020204030204" pitchFamily="34" charset="0"/>
                        </a:rPr>
                        <a:t>Synapse-Import</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3 - Line Feed</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Problem - MSG107090 - Error:  (Tokenization failed), Error: No closing string delimiter. (Issue #1)</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030387135"/>
                  </a:ext>
                </a:extLst>
              </a:tr>
              <a:tr h="342315">
                <a:tc>
                  <a:txBody>
                    <a:bodyPr/>
                    <a:lstStyle/>
                    <a:p>
                      <a:pPr algn="l" fontAlgn="ctr"/>
                      <a:r>
                        <a:rPr lang="en-US" sz="1100" b="0" i="0" u="none" strike="noStrike" dirty="0">
                          <a:solidFill>
                            <a:srgbClr val="000000"/>
                          </a:solidFill>
                          <a:effectLst/>
                          <a:latin typeface="Calibri" panose="020F0502020204030204" pitchFamily="34" charset="0"/>
                        </a:rPr>
                        <a:t>Synapse-Import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4 - Empty And Null Strings</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tc>
                  <a:txBody>
                    <a:bodyPr/>
                    <a:lstStyle/>
                    <a:p>
                      <a:pPr algn="l" fontAlgn="b"/>
                      <a:r>
                        <a:rPr lang="en-US" sz="1100" b="0" i="0" u="none" strike="noStrike">
                          <a:solidFill>
                            <a:srgbClr val="000000"/>
                          </a:solidFill>
                          <a:effectLst/>
                          <a:latin typeface="Calibri" panose="020F0502020204030204" pitchFamily="34" charset="0"/>
                        </a:rPr>
                        <a:t>Convert empty string to Null.</a:t>
                      </a:r>
                    </a:p>
                  </a:txBody>
                  <a:tcPr marL="2097" marR="2097" marT="209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CECE"/>
                    </a:solidFill>
                  </a:tcPr>
                </a:tc>
                <a:extLst>
                  <a:ext uri="{0D108BD9-81ED-4DB2-BD59-A6C34878D82A}">
                    <a16:rowId xmlns:a16="http://schemas.microsoft.com/office/drawing/2014/main" val="2069879282"/>
                  </a:ext>
                </a:extLst>
              </a:tr>
              <a:tr h="513471">
                <a:tc>
                  <a:txBody>
                    <a:bodyPr/>
                    <a:lstStyle/>
                    <a:p>
                      <a:pPr algn="l" fontAlgn="ctr"/>
                      <a:r>
                        <a:rPr lang="en-US" sz="1100" b="0" i="0" u="none" strike="noStrike" dirty="0">
                          <a:solidFill>
                            <a:srgbClr val="000000"/>
                          </a:solidFill>
                          <a:effectLst/>
                          <a:latin typeface="Calibri" panose="020F0502020204030204" pitchFamily="34" charset="0"/>
                        </a:rPr>
                        <a:t>Synapse-Import</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5 -Dates And Time</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OK</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fontAlgn="ctr"/>
                      <a:r>
                        <a:rPr lang="en-US" sz="1100" b="0" i="0" u="none" strike="noStrike">
                          <a:solidFill>
                            <a:srgbClr val="000000"/>
                          </a:solidFill>
                          <a:effectLst/>
                          <a:latin typeface="Calibri" panose="020F0502020204030204" pitchFamily="34" charset="0"/>
                        </a:rPr>
                        <a:t>Workaround Method: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a:solidFill>
                            <a:srgbClr val="000000"/>
                          </a:solidFill>
                          <a:effectLst/>
                          <a:latin typeface="Calibri" panose="020F0502020204030204" pitchFamily="34" charset="0"/>
                        </a:rPr>
                        <a:t>Workaround Method: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100" b="0" i="0" u="none" strike="noStrike" dirty="0">
                          <a:solidFill>
                            <a:srgbClr val="000000"/>
                          </a:solidFill>
                          <a:effectLst/>
                          <a:latin typeface="Calibri" panose="020F0502020204030204" pitchFamily="34" charset="0"/>
                        </a:rPr>
                        <a:t>Workaround Method: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Dates-&gt;Varchar-&gt;Dates Conversion</a:t>
                      </a:r>
                    </a:p>
                  </a:txBody>
                  <a:tcPr marL="2097" marR="2097" marT="20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568198605"/>
                  </a:ext>
                </a:extLst>
              </a:tr>
            </a:tbl>
          </a:graphicData>
        </a:graphic>
      </p:graphicFrame>
      <p:sp>
        <p:nvSpPr>
          <p:cNvPr id="7" name="TextBox 6">
            <a:extLst>
              <a:ext uri="{FF2B5EF4-FFF2-40B4-BE49-F238E27FC236}">
                <a16:creationId xmlns:a16="http://schemas.microsoft.com/office/drawing/2014/main" id="{B5D9A1CA-6580-418B-A8AF-3E5CAFCD6524}"/>
              </a:ext>
            </a:extLst>
          </p:cNvPr>
          <p:cNvSpPr txBox="1"/>
          <p:nvPr/>
        </p:nvSpPr>
        <p:spPr>
          <a:xfrm>
            <a:off x="1202894" y="6249561"/>
            <a:ext cx="10408107" cy="307777"/>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Segoe UI" panose="020B0502040204020203" pitchFamily="34" charset="0"/>
                <a:cs typeface="Segoe UI" panose="020B0502040204020203" pitchFamily="34" charset="0"/>
              </a:rPr>
              <a:t>* All tests performed with APS 2016 and SQLDW Gen1.  Results may differ for older/different APS appliances. </a:t>
            </a:r>
            <a:endParaRPr kumimoji="0" lang="en-US" sz="1600" b="0" i="0" u="none" strike="noStrike" kern="1200" cap="none" spc="0" normalizeH="0" baseline="0" noProof="0" dirty="0">
              <a:ln>
                <a:noFill/>
              </a:ln>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767876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 Goals and Benefits</a:t>
            </a:r>
            <a:endParaRPr lang="ru-RU" dirty="0"/>
          </a:p>
        </p:txBody>
      </p:sp>
      <p:sp>
        <p:nvSpPr>
          <p:cNvPr id="5" name="Content Placeholder 4">
            <a:extLst>
              <a:ext uri="{FF2B5EF4-FFF2-40B4-BE49-F238E27FC236}">
                <a16:creationId xmlns:a16="http://schemas.microsoft.com/office/drawing/2014/main" id="{6CBDD375-A956-4FAD-B557-3AF46289CAB2}"/>
              </a:ext>
            </a:extLst>
          </p:cNvPr>
          <p:cNvSpPr>
            <a:spLocks noGrp="1"/>
          </p:cNvSpPr>
          <p:nvPr>
            <p:ph sz="quarter" idx="10"/>
          </p:nvPr>
        </p:nvSpPr>
        <p:spPr>
          <a:xfrm>
            <a:off x="584200" y="1844675"/>
            <a:ext cx="11018838" cy="4641271"/>
          </a:xfrm>
        </p:spPr>
        <p:txBody>
          <a:bodyPr/>
          <a:lstStyle/>
          <a:p>
            <a:pPr marL="457200" indent="-457200">
              <a:buFont typeface="Arial" panose="020B0604020202020204" pitchFamily="34" charset="0"/>
              <a:buChar char="•"/>
            </a:pPr>
            <a:r>
              <a:rPr lang="en-US" dirty="0"/>
              <a:t>Goals:</a:t>
            </a:r>
          </a:p>
          <a:p>
            <a:pPr marL="914400" lvl="1" indent="-457200">
              <a:buFont typeface="Arial" panose="020B0604020202020204" pitchFamily="34" charset="0"/>
              <a:buChar char="•"/>
            </a:pPr>
            <a:r>
              <a:rPr lang="en-US" dirty="0"/>
              <a:t>Smooth and effective deployment to achieve customer success</a:t>
            </a:r>
          </a:p>
          <a:p>
            <a:pPr marL="914400" lvl="1" indent="-457200">
              <a:buFont typeface="Arial" panose="020B0604020202020204" pitchFamily="34" charset="0"/>
              <a:buChar char="•"/>
            </a:pPr>
            <a:r>
              <a:rPr lang="en-US" dirty="0"/>
              <a:t>Set up implementation work for success</a:t>
            </a:r>
          </a:p>
          <a:p>
            <a:pPr marL="914400" lvl="1" indent="-457200">
              <a:buFont typeface="Arial" panose="020B0604020202020204" pitchFamily="34" charset="0"/>
              <a:buChar char="•"/>
            </a:pPr>
            <a:r>
              <a:rPr lang="en-US" dirty="0"/>
              <a:t>Drive Partner business opportunities</a:t>
            </a:r>
          </a:p>
          <a:p>
            <a:pPr marL="914400" lvl="1" indent="-457200">
              <a:buFont typeface="Arial" panose="020B0604020202020204" pitchFamily="34" charset="0"/>
              <a:buChar char="•"/>
            </a:pPr>
            <a:r>
              <a:rPr lang="en-US" dirty="0"/>
              <a:t>Drive deployment of Azure Synapse</a:t>
            </a:r>
          </a:p>
          <a:p>
            <a:pPr marL="914400" lvl="1" indent="-457200">
              <a:buFont typeface="Arial" panose="020B0604020202020204" pitchFamily="34" charset="0"/>
              <a:buChar char="•"/>
            </a:pPr>
            <a:r>
              <a:rPr lang="en-US" dirty="0"/>
              <a:t>Drive quality references</a:t>
            </a:r>
          </a:p>
          <a:p>
            <a:pPr marL="457200" indent="-457200">
              <a:buFont typeface="Arial" panose="020B0604020202020204" pitchFamily="34" charset="0"/>
              <a:buChar char="•"/>
            </a:pPr>
            <a:r>
              <a:rPr lang="en-US" dirty="0"/>
              <a:t>Achieved through:</a:t>
            </a:r>
          </a:p>
          <a:p>
            <a:pPr marL="914400" lvl="1" indent="-457200">
              <a:buFont typeface="Arial" panose="020B0604020202020204" pitchFamily="34" charset="0"/>
              <a:buChar char="•"/>
            </a:pPr>
            <a:r>
              <a:rPr lang="en-US" dirty="0"/>
              <a:t>Quality knowledge transfer to customers</a:t>
            </a:r>
          </a:p>
          <a:p>
            <a:pPr marL="914400" lvl="1" indent="-457200">
              <a:buFont typeface="Arial" panose="020B0604020202020204" pitchFamily="34" charset="0"/>
              <a:buChar char="•"/>
            </a:pPr>
            <a:r>
              <a:rPr lang="en-US" dirty="0"/>
              <a:t>Customer specific discovery and design</a:t>
            </a:r>
          </a:p>
          <a:p>
            <a:pPr marL="914400" lvl="1" indent="-457200">
              <a:buFont typeface="Arial" panose="020B0604020202020204" pitchFamily="34" charset="0"/>
              <a:buChar char="•"/>
            </a:pPr>
            <a:r>
              <a:rPr lang="en-US" dirty="0"/>
              <a:t>Based on the customer’s business requirements </a:t>
            </a:r>
          </a:p>
          <a:p>
            <a:pPr marL="914400" lvl="1" indent="-457200">
              <a:buFont typeface="Arial" panose="020B0604020202020204" pitchFamily="34" charset="0"/>
              <a:buChar char="•"/>
            </a:pPr>
            <a:r>
              <a:rPr lang="en-US" dirty="0"/>
              <a:t>Deliver an implementable plan </a:t>
            </a:r>
          </a:p>
          <a:p>
            <a:pPr marL="914400" lvl="1" indent="-457200">
              <a:buFont typeface="Arial" panose="020B0604020202020204" pitchFamily="34" charset="0"/>
              <a:buChar char="•"/>
            </a:pPr>
            <a:r>
              <a:rPr lang="en-US" dirty="0"/>
              <a:t>Provide migration tools </a:t>
            </a:r>
            <a:endParaRPr lang="ru-RU" dirty="0"/>
          </a:p>
        </p:txBody>
      </p:sp>
    </p:spTree>
    <p:extLst>
      <p:ext uri="{BB962C8B-B14F-4D97-AF65-F5344CB8AC3E}">
        <p14:creationId xmlns:p14="http://schemas.microsoft.com/office/powerpoint/2010/main" val="125486424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7D97-9A16-4E87-8DD2-5455617681EC}"/>
              </a:ext>
            </a:extLst>
          </p:cNvPr>
          <p:cNvSpPr>
            <a:spLocks noGrp="1"/>
          </p:cNvSpPr>
          <p:nvPr>
            <p:ph type="title"/>
          </p:nvPr>
        </p:nvSpPr>
        <p:spPr/>
        <p:txBody>
          <a:bodyPr/>
          <a:lstStyle/>
          <a:p>
            <a:r>
              <a:rPr lang="en-US" dirty="0"/>
              <a:t>APS to Synapse Conversion – stored proc conversion</a:t>
            </a:r>
            <a:endParaRPr lang="ru-RU" dirty="0"/>
          </a:p>
        </p:txBody>
      </p:sp>
      <p:sp>
        <p:nvSpPr>
          <p:cNvPr id="3" name="Content Placeholder 2">
            <a:extLst>
              <a:ext uri="{FF2B5EF4-FFF2-40B4-BE49-F238E27FC236}">
                <a16:creationId xmlns:a16="http://schemas.microsoft.com/office/drawing/2014/main" id="{B957387D-6460-4573-A729-4EB9AD7F9239}"/>
              </a:ext>
            </a:extLst>
          </p:cNvPr>
          <p:cNvSpPr>
            <a:spLocks noGrp="1"/>
          </p:cNvSpPr>
          <p:nvPr>
            <p:ph sz="quarter" idx="10"/>
          </p:nvPr>
        </p:nvSpPr>
        <p:spPr/>
        <p:txBody>
          <a:bodyPr/>
          <a:lstStyle/>
          <a:p>
            <a:endParaRPr lang="ru-RU" dirty="0"/>
          </a:p>
        </p:txBody>
      </p:sp>
      <p:graphicFrame>
        <p:nvGraphicFramePr>
          <p:cNvPr id="6" name="Table 5">
            <a:extLst>
              <a:ext uri="{FF2B5EF4-FFF2-40B4-BE49-F238E27FC236}">
                <a16:creationId xmlns:a16="http://schemas.microsoft.com/office/drawing/2014/main" id="{3A430AF2-13DC-49EC-A70D-15F4285BA2DC}"/>
              </a:ext>
            </a:extLst>
          </p:cNvPr>
          <p:cNvGraphicFramePr>
            <a:graphicFrameLocks noGrp="1"/>
          </p:cNvGraphicFramePr>
          <p:nvPr>
            <p:extLst>
              <p:ext uri="{D42A27DB-BD31-4B8C-83A1-F6EECF244321}">
                <p14:modId xmlns:p14="http://schemas.microsoft.com/office/powerpoint/2010/main" val="3213412361"/>
              </p:ext>
            </p:extLst>
          </p:nvPr>
        </p:nvGraphicFramePr>
        <p:xfrm>
          <a:off x="205465" y="1463959"/>
          <a:ext cx="11781070" cy="5380169"/>
        </p:xfrm>
        <a:graphic>
          <a:graphicData uri="http://schemas.openxmlformats.org/drawingml/2006/table">
            <a:tbl>
              <a:tblPr firstRow="1" bandRow="1"/>
              <a:tblGrid>
                <a:gridCol w="1471790">
                  <a:extLst>
                    <a:ext uri="{9D8B030D-6E8A-4147-A177-3AD203B41FA5}">
                      <a16:colId xmlns:a16="http://schemas.microsoft.com/office/drawing/2014/main" val="2293377750"/>
                    </a:ext>
                  </a:extLst>
                </a:gridCol>
                <a:gridCol w="2674489">
                  <a:extLst>
                    <a:ext uri="{9D8B030D-6E8A-4147-A177-3AD203B41FA5}">
                      <a16:colId xmlns:a16="http://schemas.microsoft.com/office/drawing/2014/main" val="1369067374"/>
                    </a:ext>
                  </a:extLst>
                </a:gridCol>
                <a:gridCol w="3671760">
                  <a:extLst>
                    <a:ext uri="{9D8B030D-6E8A-4147-A177-3AD203B41FA5}">
                      <a16:colId xmlns:a16="http://schemas.microsoft.com/office/drawing/2014/main" val="1527595796"/>
                    </a:ext>
                  </a:extLst>
                </a:gridCol>
                <a:gridCol w="3963031">
                  <a:extLst>
                    <a:ext uri="{9D8B030D-6E8A-4147-A177-3AD203B41FA5}">
                      <a16:colId xmlns:a16="http://schemas.microsoft.com/office/drawing/2014/main" val="742367323"/>
                    </a:ext>
                  </a:extLst>
                </a:gridCol>
              </a:tblGrid>
              <a:tr h="271029">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dirty="0">
                          <a:solidFill>
                            <a:schemeClr val="bg1">
                              <a:lumMod val="95000"/>
                            </a:schemeClr>
                          </a:solidFill>
                        </a:rPr>
                        <a:t>Description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Before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After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50">
                          <a:solidFill>
                            <a:schemeClr val="bg1">
                              <a:lumMod val="95000"/>
                            </a:schemeClr>
                          </a:solidFill>
                        </a:rPr>
                        <a:t>Notes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t>3-Part and 2-Part Name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dirty="0">
                          <a:solidFill>
                            <a:schemeClr val="dk1"/>
                          </a:solidFill>
                          <a:latin typeface="+mn-lt"/>
                          <a:ea typeface="+mn-ea"/>
                          <a:cs typeface="+mn-cs"/>
                        </a:rPr>
                        <a:t>[CS_STAGE].[CSS].Table</a:t>
                      </a:r>
                    </a:p>
                    <a:p>
                      <a:pPr marL="0" algn="l" defTabSz="914367" rtl="0" eaLnBrk="1" latinLnBrk="0" hangingPunct="1"/>
                      <a:r>
                        <a:rPr lang="en-US" sz="1000" kern="1200" dirty="0">
                          <a:solidFill>
                            <a:schemeClr val="dk1"/>
                          </a:solidFill>
                          <a:latin typeface="+mn-lt"/>
                          <a:ea typeface="+mn-ea"/>
                          <a:cs typeface="+mn-cs"/>
                        </a:rPr>
                        <a:t>Or </a:t>
                      </a:r>
                      <a:r>
                        <a:rPr lang="en-US" sz="1000" kern="1200" dirty="0" err="1">
                          <a:solidFill>
                            <a:schemeClr val="dk1"/>
                          </a:solidFill>
                          <a:latin typeface="+mn-lt"/>
                          <a:ea typeface="+mn-ea"/>
                          <a:cs typeface="+mn-cs"/>
                        </a:rPr>
                        <a:t>CSS.Table</a:t>
                      </a:r>
                      <a:endParaRPr lang="en-US" sz="1000" kern="1200" dirty="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CSS_ST.Table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All 3-part and 2-part naming conventions need to be converted to only contain the schema name.  The DB Name has to be removed.</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41020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System tables containing DB Name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err="1">
                          <a:solidFill>
                            <a:schemeClr val="dk1"/>
                          </a:solidFill>
                          <a:latin typeface="+mn-lt"/>
                          <a:ea typeface="+mn-ea"/>
                          <a:cs typeface="+mn-cs"/>
                        </a:rPr>
                        <a:t>CS_STAGE.sys.tables</a:t>
                      </a:r>
                      <a:endParaRPr lang="en-US" sz="1000" kern="120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algn="l" defTabSz="914367" rtl="0" eaLnBrk="1" latinLnBrk="0" hangingPunct="1"/>
                      <a:r>
                        <a:rPr lang="en-US" sz="1000" kern="1200" err="1">
                          <a:solidFill>
                            <a:schemeClr val="dk1"/>
                          </a:solidFill>
                          <a:latin typeface="+mn-lt"/>
                          <a:ea typeface="+mn-ea"/>
                          <a:cs typeface="+mn-cs"/>
                        </a:rPr>
                        <a:t>sys.tables</a:t>
                      </a:r>
                      <a:endParaRPr lang="en-US" sz="1000" kern="1200">
                        <a:solidFill>
                          <a:schemeClr val="dk1"/>
                        </a:solidFill>
                        <a:latin typeface="+mn-lt"/>
                        <a:ea typeface="+mn-ea"/>
                        <a:cs typeface="+mn-cs"/>
                      </a:endParaRP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All system tables referenced in a SP will need to have the DB Name removed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158795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System Table Queries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IF EXISTS (SELECT 1 FROM [</a:t>
                      </a:r>
                      <a:r>
                        <a:rPr lang="en-US" sz="1000" err="1"/>
                        <a:t>DBName</a:t>
                      </a:r>
                      <a:r>
                        <a:rPr lang="en-US" sz="1000"/>
                        <a:t>].SYS.OBJECTS WHERE TYPE = 'U' AND NAME = ‘</a:t>
                      </a:r>
                      <a:r>
                        <a:rPr lang="en-US" sz="1000" err="1"/>
                        <a:t>Table_Name</a:t>
                      </a:r>
                      <a:r>
                        <a:rPr lang="en-US" sz="100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IF EXISTS (SELECT 1 FROM </a:t>
                      </a:r>
                      <a:r>
                        <a:rPr lang="en-US" sz="1000" err="1"/>
                        <a:t>sys.schemas</a:t>
                      </a:r>
                      <a:r>
                        <a:rPr lang="en-US" sz="1000"/>
                        <a:t> s JOIN </a:t>
                      </a:r>
                      <a:r>
                        <a:rPr lang="en-US" sz="1000" err="1"/>
                        <a:t>sys.tables</a:t>
                      </a:r>
                      <a:r>
                        <a:rPr lang="en-US" sz="1000"/>
                        <a:t> t ON </a:t>
                      </a:r>
                      <a:r>
                        <a:rPr lang="en-US" sz="1000" err="1"/>
                        <a:t>s.schema_id</a:t>
                      </a:r>
                      <a:r>
                        <a:rPr lang="en-US" sz="1000"/>
                        <a:t> = </a:t>
                      </a:r>
                      <a:r>
                        <a:rPr lang="en-US" sz="1000" err="1"/>
                        <a:t>t.schema_id</a:t>
                      </a:r>
                      <a:r>
                        <a:rPr lang="en-US" sz="1000"/>
                        <a:t>  WHERE s.name = ‘</a:t>
                      </a:r>
                      <a:r>
                        <a:rPr lang="en-US" sz="1000" err="1"/>
                        <a:t>Schema_Name</a:t>
                      </a:r>
                      <a:r>
                        <a:rPr lang="en-US" sz="1000"/>
                        <a:t>' AND t.name = ‘</a:t>
                      </a:r>
                      <a:r>
                        <a:rPr lang="en-US" sz="1000" err="1"/>
                        <a:t>Table_Name</a:t>
                      </a:r>
                      <a:r>
                        <a:rPr lang="en-US" sz="1000"/>
                        <a:t>’)</a:t>
                      </a:r>
                    </a:p>
                    <a:p>
                      <a:r>
                        <a:rPr lang="en-US" sz="1000"/>
                        <a:t>Or</a:t>
                      </a:r>
                    </a:p>
                    <a:p>
                      <a:r>
                        <a:rPr lang="en-US" sz="1000"/>
                        <a:t>IF EXISTS (SELECT 1 FROM </a:t>
                      </a:r>
                      <a:r>
                        <a:rPr lang="en-US" sz="1000" err="1"/>
                        <a:t>sys.tables</a:t>
                      </a:r>
                      <a:r>
                        <a:rPr lang="en-US" sz="1000"/>
                        <a:t> t WHERE </a:t>
                      </a:r>
                      <a:r>
                        <a:rPr lang="en-US" sz="1000" err="1"/>
                        <a:t>schema_name</a:t>
                      </a:r>
                      <a:r>
                        <a:rPr lang="en-US" sz="1000"/>
                        <a:t>(</a:t>
                      </a:r>
                      <a:r>
                        <a:rPr lang="en-US" sz="1000" err="1"/>
                        <a:t>Schema_id</a:t>
                      </a:r>
                      <a:r>
                        <a:rPr lang="en-US" sz="1000"/>
                        <a:t>) = ‘</a:t>
                      </a:r>
                      <a:r>
                        <a:rPr lang="en-US" sz="1000" err="1"/>
                        <a:t>Schema_Name</a:t>
                      </a:r>
                      <a:r>
                        <a:rPr lang="en-US" sz="1000"/>
                        <a:t>' AND t.name = ‘</a:t>
                      </a:r>
                      <a:r>
                        <a:rPr lang="en-US" sz="1000" err="1"/>
                        <a:t>Table_Name</a:t>
                      </a:r>
                      <a:r>
                        <a:rPr lang="en-US" sz="1000"/>
                        <a:t>’)</a:t>
                      </a:r>
                    </a:p>
                    <a:p>
                      <a:r>
                        <a:rPr lang="en-US" sz="1000"/>
                        <a:t>Or</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00" kern="1200">
                          <a:solidFill>
                            <a:schemeClr val="dk1"/>
                          </a:solidFill>
                          <a:latin typeface="+mn-lt"/>
                          <a:ea typeface="+mn-ea"/>
                          <a:cs typeface="+mn-cs"/>
                        </a:rPr>
                        <a:t>IF OBJECT_ID(‘</a:t>
                      </a:r>
                      <a:r>
                        <a:rPr lang="en-US" sz="1000" kern="1200" err="1">
                          <a:solidFill>
                            <a:schemeClr val="dk1"/>
                          </a:solidFill>
                          <a:latin typeface="+mn-lt"/>
                          <a:ea typeface="+mn-ea"/>
                          <a:cs typeface="+mn-cs"/>
                        </a:rPr>
                        <a:t>schemaName.TableName</a:t>
                      </a:r>
                      <a:r>
                        <a:rPr lang="en-US" sz="1000" kern="1200">
                          <a:solidFill>
                            <a:schemeClr val="dk1"/>
                          </a:solidFill>
                          <a:latin typeface="+mn-lt"/>
                          <a:ea typeface="+mn-ea"/>
                          <a:cs typeface="+mn-cs"/>
                        </a:rPr>
                        <a:t>, 'U') IS NOT NULL</a:t>
                      </a:r>
                      <a:br>
                        <a:rPr lang="en-US" sz="1000" kern="1200">
                          <a:solidFill>
                            <a:schemeClr val="dk1"/>
                          </a:solidFill>
                          <a:latin typeface="+mn-lt"/>
                          <a:ea typeface="+mn-ea"/>
                          <a:cs typeface="+mn-cs"/>
                        </a:rPr>
                      </a:br>
                      <a:r>
                        <a:rPr lang="en-US" sz="1000" kern="1200">
                          <a:solidFill>
                            <a:schemeClr val="dk1"/>
                          </a:solidFill>
                          <a:latin typeface="+mn-lt"/>
                          <a:ea typeface="+mn-ea"/>
                          <a:cs typeface="+mn-cs"/>
                        </a:rPr>
                        <a:t>DROP TABLE </a:t>
                      </a:r>
                      <a:r>
                        <a:rPr lang="en-US" sz="1000" kern="1200" err="1">
                          <a:solidFill>
                            <a:schemeClr val="dk1"/>
                          </a:solidFill>
                          <a:latin typeface="+mn-lt"/>
                          <a:ea typeface="+mn-ea"/>
                          <a:cs typeface="+mn-cs"/>
                        </a:rPr>
                        <a:t>SchemaName.TableName</a:t>
                      </a:r>
                      <a:r>
                        <a:rPr lang="en-US" sz="1000" kern="1200">
                          <a:solidFill>
                            <a:schemeClr val="dk1"/>
                          </a:solidFill>
                          <a:latin typeface="+mn-lt"/>
                          <a:ea typeface="+mn-ea"/>
                          <a:cs typeface="+mn-cs"/>
                        </a:rPr>
                        <a:t>; </a:t>
                      </a:r>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Anytime a system table is referenced and contains a filter to a </a:t>
                      </a:r>
                      <a:r>
                        <a:rPr lang="en-US" sz="1000" err="1"/>
                        <a:t>TableName</a:t>
                      </a:r>
                      <a:r>
                        <a:rPr lang="en-US" sz="1000"/>
                        <a:t>, the </a:t>
                      </a:r>
                      <a:r>
                        <a:rPr lang="en-US" sz="1000" err="1"/>
                        <a:t>SchemaName</a:t>
                      </a:r>
                      <a:r>
                        <a:rPr lang="en-US" sz="1000"/>
                        <a:t> should also be included in the query.</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728327054"/>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Heap Tables </a:t>
                      </a:r>
                    </a:p>
                    <a:p>
                      <a:r>
                        <a:rPr lang="en-US" sz="1000" dirty="0"/>
                        <a:t>(Case by Case)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Create Table</a:t>
                      </a:r>
                    </a:p>
                    <a:p>
                      <a:r>
                        <a:rPr lang="en-US" sz="1000"/>
                        <a:t>With (Distribution = REPLICATE, Location = USER_DB)</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a:t>
                      </a:r>
                    </a:p>
                    <a:p>
                      <a:r>
                        <a:rPr lang="en-US" sz="1000" dirty="0"/>
                        <a:t>With (Distribution = REPLICATE, 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If not explicitly specified, Synapse creates Clustered </a:t>
                      </a:r>
                      <a:r>
                        <a:rPr lang="en-US" sz="1000" dirty="0" err="1"/>
                        <a:t>Columnstore</a:t>
                      </a:r>
                      <a:r>
                        <a:rPr lang="en-US" sz="1000" dirty="0"/>
                        <a:t> Index (CCI) automatically. If CCI is not desirable, perform this change.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942812366"/>
                  </a:ext>
                </a:extLst>
              </a:tr>
              <a:tr h="84971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solidFill>
                            <a:schemeClr val="tx1"/>
                          </a:solidFill>
                        </a:rPr>
                        <a:t>Temporary 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 #Temp </a:t>
                      </a:r>
                    </a:p>
                    <a:p>
                      <a:r>
                        <a:rPr lang="en-US" sz="1000" dirty="0"/>
                        <a:t>with(Distribution = REPLICATE, </a:t>
                      </a:r>
                      <a:r>
                        <a:rPr lang="en-US" sz="1000" b="1" dirty="0"/>
                        <a:t>Location = USER_DB</a:t>
                      </a:r>
                      <a:r>
                        <a:rPr lang="en-US" sz="1000" dirty="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Create Table #temp</a:t>
                      </a:r>
                    </a:p>
                    <a:p>
                      <a:r>
                        <a:rPr lang="en-US" sz="1000" dirty="0"/>
                        <a:t>With(Distribution = ROUND_ROBIN)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Temporary table are not allowed to be created with a replicated  distribution.  All temporary table need to be changed to permanent tables or the distribution needs to be changed to round_robin</a:t>
                      </a:r>
                    </a:p>
                    <a:p>
                      <a:r>
                        <a:rPr lang="en-US" sz="1000"/>
                        <a:t>Remove Location = User_DB as this is no longer needed.</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55670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Clause with out an Index</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(Distribution = Hash(</a:t>
                      </a:r>
                      <a:r>
                        <a:rPr lang="en-US" sz="1000" err="1"/>
                        <a:t>column_name</a:t>
                      </a:r>
                      <a:r>
                        <a:rPr lang="en-US" sz="1000"/>
                        <a:t>))</a:t>
                      </a:r>
                    </a:p>
                    <a:p>
                      <a:r>
                        <a:rPr lang="en-US" sz="1000"/>
                        <a:t>Or</a:t>
                      </a:r>
                    </a:p>
                    <a:p>
                      <a:r>
                        <a:rPr lang="en-US" sz="1000"/>
                        <a:t>With (Distribution = </a:t>
                      </a:r>
                      <a:r>
                        <a:rPr lang="en-US" sz="1000" err="1"/>
                        <a:t>Round_Robin</a:t>
                      </a:r>
                      <a:r>
                        <a:rPr lang="en-US" sz="1000"/>
                        <a: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With (Distribution = Hash(column_name), HEAP)</a:t>
                      </a:r>
                    </a:p>
                    <a:p>
                      <a:r>
                        <a:rPr lang="en-US" sz="1000"/>
                        <a:t>Or</a:t>
                      </a:r>
                    </a:p>
                    <a:p>
                      <a:r>
                        <a:rPr lang="en-US" sz="1000"/>
                        <a:t>With (Distribution = Round_Robin, 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Tables created without an index in the with clause on APS need to be converted to explicitly state the index should be a </a:t>
                      </a:r>
                      <a:r>
                        <a:rPr lang="en-US" sz="1000" kern="1200">
                          <a:solidFill>
                            <a:schemeClr val="dk1"/>
                          </a:solidFill>
                          <a:latin typeface="+mn-lt"/>
                          <a:ea typeface="+mn-ea"/>
                          <a:cs typeface="+mn-cs"/>
                        </a:rPr>
                        <a:t>HEAP.</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570778470"/>
                  </a:ext>
                </a:extLst>
              </a:tr>
              <a:tr h="410206">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a:t>UTC and GetDate()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endParaRPr lang="en-US" sz="10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See Slide on UTC date conversion.</a:t>
                      </a:r>
                    </a:p>
                    <a:p>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24749900"/>
                  </a:ext>
                </a:extLst>
              </a:tr>
            </a:tbl>
          </a:graphicData>
        </a:graphic>
      </p:graphicFrame>
    </p:spTree>
    <p:extLst>
      <p:ext uri="{BB962C8B-B14F-4D97-AF65-F5344CB8AC3E}">
        <p14:creationId xmlns:p14="http://schemas.microsoft.com/office/powerpoint/2010/main" val="39762381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6000-2D2A-4D75-8FB8-AD21D9ED9924}"/>
              </a:ext>
            </a:extLst>
          </p:cNvPr>
          <p:cNvSpPr>
            <a:spLocks noGrp="1"/>
          </p:cNvSpPr>
          <p:nvPr>
            <p:ph type="title"/>
          </p:nvPr>
        </p:nvSpPr>
        <p:spPr/>
        <p:txBody>
          <a:bodyPr/>
          <a:lstStyle/>
          <a:p>
            <a:r>
              <a:rPr lang="en-US" dirty="0"/>
              <a:t>Stored Procedure Change for Temp Tables</a:t>
            </a:r>
            <a:endParaRPr lang="ru-RU" dirty="0"/>
          </a:p>
        </p:txBody>
      </p:sp>
      <p:sp>
        <p:nvSpPr>
          <p:cNvPr id="3" name="Content Placeholder 2">
            <a:extLst>
              <a:ext uri="{FF2B5EF4-FFF2-40B4-BE49-F238E27FC236}">
                <a16:creationId xmlns:a16="http://schemas.microsoft.com/office/drawing/2014/main" id="{14AE7255-62B1-4112-98D9-CB1DA789A5BC}"/>
              </a:ext>
            </a:extLst>
          </p:cNvPr>
          <p:cNvSpPr>
            <a:spLocks noGrp="1"/>
          </p:cNvSpPr>
          <p:nvPr>
            <p:ph sz="quarter" idx="10"/>
          </p:nvPr>
        </p:nvSpPr>
        <p:spPr/>
        <p:txBody>
          <a:bodyPr/>
          <a:lstStyle/>
          <a:p>
            <a:endParaRPr lang="ru-RU"/>
          </a:p>
        </p:txBody>
      </p:sp>
    </p:spTree>
    <p:extLst>
      <p:ext uri="{BB962C8B-B14F-4D97-AF65-F5344CB8AC3E}">
        <p14:creationId xmlns:p14="http://schemas.microsoft.com/office/powerpoint/2010/main" val="136966917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996C-E4EA-4328-AE42-DE4E31B134DC}"/>
              </a:ext>
            </a:extLst>
          </p:cNvPr>
          <p:cNvSpPr>
            <a:spLocks noGrp="1"/>
          </p:cNvSpPr>
          <p:nvPr>
            <p:ph type="title"/>
          </p:nvPr>
        </p:nvSpPr>
        <p:spPr>
          <a:xfrm>
            <a:off x="588263" y="457200"/>
            <a:ext cx="11018520" cy="553998"/>
          </a:xfrm>
        </p:spPr>
        <p:txBody>
          <a:bodyPr/>
          <a:lstStyle/>
          <a:p>
            <a:r>
              <a:rPr lang="en-US" dirty="0"/>
              <a:t>UTC Date Conversion – GETDATE()</a:t>
            </a:r>
            <a:endParaRPr lang="ru-RU" dirty="0"/>
          </a:p>
        </p:txBody>
      </p:sp>
      <p:sp>
        <p:nvSpPr>
          <p:cNvPr id="3" name="Content Placeholder 2">
            <a:extLst>
              <a:ext uri="{FF2B5EF4-FFF2-40B4-BE49-F238E27FC236}">
                <a16:creationId xmlns:a16="http://schemas.microsoft.com/office/drawing/2014/main" id="{06383C8F-A75C-4084-8009-1DA9D0091EF3}"/>
              </a:ext>
            </a:extLst>
          </p:cNvPr>
          <p:cNvSpPr>
            <a:spLocks noGrp="1"/>
          </p:cNvSpPr>
          <p:nvPr>
            <p:ph sz="quarter" idx="10"/>
          </p:nvPr>
        </p:nvSpPr>
        <p:spPr/>
        <p:txBody>
          <a:bodyPr/>
          <a:lstStyle/>
          <a:p>
            <a:endParaRPr lang="ru-RU"/>
          </a:p>
        </p:txBody>
      </p:sp>
    </p:spTree>
    <p:extLst>
      <p:ext uri="{BB962C8B-B14F-4D97-AF65-F5344CB8AC3E}">
        <p14:creationId xmlns:p14="http://schemas.microsoft.com/office/powerpoint/2010/main" val="12507505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5C7-2F26-4160-8411-629A82E375F5}"/>
              </a:ext>
            </a:extLst>
          </p:cNvPr>
          <p:cNvSpPr>
            <a:spLocks noGrp="1"/>
          </p:cNvSpPr>
          <p:nvPr>
            <p:ph type="title"/>
          </p:nvPr>
        </p:nvSpPr>
        <p:spPr/>
        <p:txBody>
          <a:bodyPr/>
          <a:lstStyle/>
          <a:p>
            <a:r>
              <a:rPr lang="en-US" dirty="0"/>
              <a:t>Migration Tools Steps – UTC Date Conversion</a:t>
            </a:r>
            <a:endParaRPr lang="ru-RU" dirty="0"/>
          </a:p>
        </p:txBody>
      </p:sp>
      <p:sp>
        <p:nvSpPr>
          <p:cNvPr id="3" name="Content Placeholder 2">
            <a:extLst>
              <a:ext uri="{FF2B5EF4-FFF2-40B4-BE49-F238E27FC236}">
                <a16:creationId xmlns:a16="http://schemas.microsoft.com/office/drawing/2014/main" id="{CCFC1C35-F5DE-48D8-B388-C7515085F84D}"/>
              </a:ext>
            </a:extLst>
          </p:cNvPr>
          <p:cNvSpPr>
            <a:spLocks noGrp="1"/>
          </p:cNvSpPr>
          <p:nvPr>
            <p:ph sz="quarter" idx="10"/>
          </p:nvPr>
        </p:nvSpPr>
        <p:spPr/>
        <p:txBody>
          <a:bodyPr/>
          <a:lstStyle/>
          <a:p>
            <a:endParaRPr lang="ru-RU"/>
          </a:p>
        </p:txBody>
      </p:sp>
    </p:spTree>
    <p:extLst>
      <p:ext uri="{BB962C8B-B14F-4D97-AF65-F5344CB8AC3E}">
        <p14:creationId xmlns:p14="http://schemas.microsoft.com/office/powerpoint/2010/main" val="404499106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5C7-2F26-4160-8411-629A82E375F5}"/>
              </a:ext>
            </a:extLst>
          </p:cNvPr>
          <p:cNvSpPr>
            <a:spLocks noGrp="1"/>
          </p:cNvSpPr>
          <p:nvPr>
            <p:ph type="title"/>
          </p:nvPr>
        </p:nvSpPr>
        <p:spPr/>
        <p:txBody>
          <a:bodyPr/>
          <a:lstStyle/>
          <a:p>
            <a:r>
              <a:rPr lang="en-US" dirty="0"/>
              <a:t>Migration Tools Steps – UTC Date Conversion</a:t>
            </a:r>
            <a:endParaRPr lang="ru-RU" dirty="0"/>
          </a:p>
        </p:txBody>
      </p:sp>
      <p:sp>
        <p:nvSpPr>
          <p:cNvPr id="3" name="Content Placeholder 2">
            <a:extLst>
              <a:ext uri="{FF2B5EF4-FFF2-40B4-BE49-F238E27FC236}">
                <a16:creationId xmlns:a16="http://schemas.microsoft.com/office/drawing/2014/main" id="{CCFC1C35-F5DE-48D8-B388-C7515085F84D}"/>
              </a:ext>
            </a:extLst>
          </p:cNvPr>
          <p:cNvSpPr>
            <a:spLocks noGrp="1"/>
          </p:cNvSpPr>
          <p:nvPr>
            <p:ph sz="quarter" idx="10"/>
          </p:nvPr>
        </p:nvSpPr>
        <p:spPr/>
        <p:txBody>
          <a:bodyPr/>
          <a:lstStyle/>
          <a:p>
            <a:endParaRPr lang="ru-RU"/>
          </a:p>
        </p:txBody>
      </p:sp>
    </p:spTree>
    <p:extLst>
      <p:ext uri="{BB962C8B-B14F-4D97-AF65-F5344CB8AC3E}">
        <p14:creationId xmlns:p14="http://schemas.microsoft.com/office/powerpoint/2010/main" val="174608299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95C7-2F26-4160-8411-629A82E375F5}"/>
              </a:ext>
            </a:extLst>
          </p:cNvPr>
          <p:cNvSpPr>
            <a:spLocks noGrp="1"/>
          </p:cNvSpPr>
          <p:nvPr>
            <p:ph type="title"/>
          </p:nvPr>
        </p:nvSpPr>
        <p:spPr/>
        <p:txBody>
          <a:bodyPr/>
          <a:lstStyle/>
          <a:p>
            <a:r>
              <a:rPr lang="en-US" dirty="0"/>
              <a:t>APS to Synapse Migration</a:t>
            </a:r>
            <a:endParaRPr lang="ru-RU" dirty="0"/>
          </a:p>
        </p:txBody>
      </p:sp>
      <p:sp>
        <p:nvSpPr>
          <p:cNvPr id="3" name="Content Placeholder 2">
            <a:extLst>
              <a:ext uri="{FF2B5EF4-FFF2-40B4-BE49-F238E27FC236}">
                <a16:creationId xmlns:a16="http://schemas.microsoft.com/office/drawing/2014/main" id="{CCFC1C35-F5DE-48D8-B388-C7515085F84D}"/>
              </a:ext>
            </a:extLst>
          </p:cNvPr>
          <p:cNvSpPr>
            <a:spLocks noGrp="1"/>
          </p:cNvSpPr>
          <p:nvPr>
            <p:ph sz="quarter" idx="10"/>
          </p:nvPr>
        </p:nvSpPr>
        <p:spPr/>
        <p:txBody>
          <a:bodyPr/>
          <a:lstStyle/>
          <a:p>
            <a:endParaRPr lang="ru-RU"/>
          </a:p>
        </p:txBody>
      </p:sp>
    </p:spTree>
    <p:extLst>
      <p:ext uri="{BB962C8B-B14F-4D97-AF65-F5344CB8AC3E}">
        <p14:creationId xmlns:p14="http://schemas.microsoft.com/office/powerpoint/2010/main" val="310197832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02BCC8-2091-49B2-A5AA-0855378B9B7B}"/>
              </a:ext>
            </a:extLst>
          </p:cNvPr>
          <p:cNvSpPr>
            <a:spLocks noGrp="1"/>
          </p:cNvSpPr>
          <p:nvPr>
            <p:ph type="title"/>
          </p:nvPr>
        </p:nvSpPr>
        <p:spPr>
          <a:xfrm>
            <a:off x="585216" y="3033223"/>
            <a:ext cx="9144000" cy="498598"/>
          </a:xfrm>
        </p:spPr>
        <p:txBody>
          <a:bodyPr/>
          <a:lstStyle/>
          <a:p>
            <a:r>
              <a:rPr lang="en-US" dirty="0"/>
              <a:t>Migration Process and Tools</a:t>
            </a:r>
            <a:endParaRPr lang="ru-RU" dirty="0"/>
          </a:p>
        </p:txBody>
      </p:sp>
      <p:sp>
        <p:nvSpPr>
          <p:cNvPr id="5" name="Text Placeholder 4">
            <a:extLst>
              <a:ext uri="{FF2B5EF4-FFF2-40B4-BE49-F238E27FC236}">
                <a16:creationId xmlns:a16="http://schemas.microsoft.com/office/drawing/2014/main" id="{87B63F27-F6E0-4DF9-8931-00D7E2F88A93}"/>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300454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2A4A5A-86E8-40AA-883B-0BA2B150370A}"/>
              </a:ext>
            </a:extLst>
          </p:cNvPr>
          <p:cNvSpPr>
            <a:spLocks noGrp="1"/>
          </p:cNvSpPr>
          <p:nvPr>
            <p:ph type="title"/>
          </p:nvPr>
        </p:nvSpPr>
        <p:spPr/>
        <p:txBody>
          <a:bodyPr/>
          <a:lstStyle/>
          <a:p>
            <a:r>
              <a:rPr lang="en-US" dirty="0"/>
              <a:t>Migration Tools Steps</a:t>
            </a:r>
            <a:endParaRPr lang="ru-RU" dirty="0"/>
          </a:p>
        </p:txBody>
      </p:sp>
      <p:sp>
        <p:nvSpPr>
          <p:cNvPr id="6" name="Content Placeholder 5">
            <a:extLst>
              <a:ext uri="{FF2B5EF4-FFF2-40B4-BE49-F238E27FC236}">
                <a16:creationId xmlns:a16="http://schemas.microsoft.com/office/drawing/2014/main" id="{8F663B0C-F3CC-4EDF-BCDC-5A737B8B2A97}"/>
              </a:ext>
            </a:extLst>
          </p:cNvPr>
          <p:cNvSpPr>
            <a:spLocks noGrp="1"/>
          </p:cNvSpPr>
          <p:nvPr>
            <p:ph sz="quarter" idx="10"/>
          </p:nvPr>
        </p:nvSpPr>
        <p:spPr>
          <a:xfrm>
            <a:off x="584200" y="1844675"/>
            <a:ext cx="11018838" cy="3370153"/>
          </a:xfrm>
        </p:spPr>
        <p:txBody>
          <a:bodyPr/>
          <a:lstStyle/>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DDL scripts from APS. </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1_CreateDDLScripts</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lang="en-US" sz="2200" dirty="0">
                <a:gradFill>
                  <a:gsLst>
                    <a:gs pos="0">
                      <a:srgbClr val="292929"/>
                    </a:gs>
                    <a:gs pos="86000">
                      <a:srgbClr val="292929"/>
                    </a:gs>
                  </a:gsLst>
                  <a:lin ang="5400000" scaled="0"/>
                </a:gradFill>
                <a:cs typeface="Calibri" panose="020F0502020204030204" pitchFamily="34" charset="0"/>
              </a:rPr>
              <a:t>Convert DDL scripts (Schema and #TEMP changes). </a:t>
            </a:r>
            <a:r>
              <a:rPr lang="en-US" sz="2200" b="1" dirty="0">
                <a:solidFill>
                  <a:srgbClr val="0070C0"/>
                </a:solidFill>
                <a:cs typeface="Calibri" panose="020F0502020204030204" pitchFamily="34" charset="0"/>
              </a:rPr>
              <a:t>2_ConvertDDLScriptsDriver</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Data Export/Import Scripts. </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3</a:t>
            </a:r>
            <a:r>
              <a:rPr lang="en-US" sz="2200" b="1" dirty="0">
                <a:solidFill>
                  <a:srgbClr val="0070C0"/>
                </a:solidFill>
                <a:cs typeface="Calibri" panose="020F0502020204030204" pitchFamily="34" charset="0"/>
              </a:rPr>
              <a:t>_</a:t>
            </a:r>
            <a:r>
              <a:rPr lang="en-US" sz="2200" b="1" dirty="0" err="1">
                <a:solidFill>
                  <a:srgbClr val="0070C0"/>
                </a:solidFill>
                <a:cs typeface="Calibri" panose="020F0502020204030204" pitchFamily="34" charset="0"/>
              </a:rPr>
              <a:t>CreateAPSExportScriptSynapseImportScript</a:t>
            </a:r>
            <a:endParaRPr kumimoji="0" lang="en-US" sz="2200" b="1" i="0" u="none" strike="noStrike" kern="1200" cap="none" spc="0" normalizeH="0" baseline="0" noProof="0" dirty="0">
              <a:ln>
                <a:noFill/>
              </a:ln>
              <a:solidFill>
                <a:srgbClr val="0070C0"/>
              </a:solidFill>
              <a:effectLst/>
              <a:uLnTx/>
              <a:uFillTx/>
              <a:cs typeface="Calibri" panose="020F0502020204030204" pitchFamily="34" charset="0"/>
            </a:endParaRPr>
          </a:p>
          <a:p>
            <a:pPr marL="357188" indent="-327025">
              <a:buFont typeface="+mj-lt"/>
              <a:buAutoNum type="arabicPeriod"/>
              <a:defRPr/>
            </a:pPr>
            <a:r>
              <a:rPr lang="en-US" sz="2200" dirty="0">
                <a:gradFill>
                  <a:gsLst>
                    <a:gs pos="0">
                      <a:srgbClr val="292929"/>
                    </a:gs>
                    <a:gs pos="86000">
                      <a:srgbClr val="292929"/>
                    </a:gs>
                  </a:gsLst>
                  <a:lin ang="5400000" scaled="0"/>
                </a:gradFill>
                <a:cs typeface="Calibri" panose="020F0502020204030204" pitchFamily="34" charset="0"/>
              </a:rPr>
              <a:t>Create External Tables for Synapse. </a:t>
            </a:r>
            <a:r>
              <a:rPr lang="en-US" sz="2200" b="1" dirty="0">
                <a:solidFill>
                  <a:srgbClr val="0070C0"/>
                </a:solidFill>
                <a:cs typeface="Calibri" panose="020F0502020204030204" pitchFamily="34" charset="0"/>
              </a:rPr>
              <a:t>4_CreateExternalTablesSynapse</a:t>
            </a:r>
          </a:p>
          <a:p>
            <a:pPr marL="357188" marR="0" lvl="0" indent="-327025" algn="l" defTabSz="1219120" rtl="0" eaLnBrk="1" fontAlgn="auto" latinLnBrk="0" hangingPunct="1">
              <a:lnSpc>
                <a:spcPct val="100000"/>
              </a:lnSpc>
              <a:spcBef>
                <a:spcPts val="800"/>
              </a:spcBef>
              <a:spcAft>
                <a:spcPts val="0"/>
              </a:spcAft>
              <a:buClrTx/>
              <a:buSzPct val="80000"/>
              <a:buFont typeface="+mj-lt"/>
              <a:buAutoNum type="arabicPeriod"/>
              <a:tabLst/>
              <a:defRPr/>
            </a:pPr>
            <a:r>
              <a:rPr kumimoji="0" lang="en-US" sz="2200"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Run Scripts for Migration. </a:t>
            </a:r>
            <a:r>
              <a:rPr lang="en-US" sz="2200" b="1" dirty="0">
                <a:solidFill>
                  <a:srgbClr val="0070C0"/>
                </a:solidFill>
                <a:cs typeface="Calibri" panose="020F0502020204030204" pitchFamily="34" charset="0"/>
              </a:rPr>
              <a:t>5</a:t>
            </a:r>
            <a:r>
              <a:rPr kumimoji="0" lang="en-US" sz="2200" b="1" i="0" u="none" strike="noStrike" kern="1200" cap="none" spc="0" normalizeH="0" baseline="0" noProof="0" dirty="0">
                <a:ln>
                  <a:noFill/>
                </a:ln>
                <a:solidFill>
                  <a:srgbClr val="0070C0"/>
                </a:solidFill>
                <a:effectLst/>
                <a:uLnTx/>
                <a:uFillTx/>
                <a:cs typeface="Calibri" panose="020F0502020204030204" pitchFamily="34" charset="0"/>
              </a:rPr>
              <a:t>_</a:t>
            </a:r>
            <a:r>
              <a:rPr kumimoji="0" lang="en-US" sz="2200" b="1" i="0" u="none" strike="noStrike" kern="1200" cap="none" spc="0" normalizeH="0" baseline="0" noProof="0" dirty="0" err="1">
                <a:ln>
                  <a:noFill/>
                </a:ln>
                <a:solidFill>
                  <a:srgbClr val="0070C0"/>
                </a:solidFill>
                <a:effectLst/>
                <a:uLnTx/>
                <a:uFillTx/>
                <a:cs typeface="Calibri" panose="020F0502020204030204" pitchFamily="34" charset="0"/>
              </a:rPr>
              <a:t>DeployScriptsTo</a:t>
            </a:r>
            <a:r>
              <a:rPr lang="en-US" sz="2200" b="1" dirty="0">
                <a:solidFill>
                  <a:srgbClr val="0070C0"/>
                </a:solidFill>
                <a:cs typeface="Calibri" panose="020F0502020204030204" pitchFamily="34" charset="0"/>
              </a:rPr>
              <a:t>Synapse</a:t>
            </a:r>
            <a:endParaRPr kumimoji="0" lang="en-US" sz="2200" b="1" i="0" u="none" strike="noStrike" kern="1200" cap="none" spc="0" normalizeH="0" baseline="0" noProof="0" dirty="0">
              <a:ln>
                <a:noFill/>
              </a:ln>
              <a:solidFill>
                <a:srgbClr val="0070C0"/>
              </a:solidFill>
              <a:effectLst/>
              <a:uLnTx/>
              <a:uFillTx/>
              <a:cs typeface="Calibri" panose="020F0502020204030204" pitchFamily="34" charset="0"/>
            </a:endParaRPr>
          </a:p>
          <a:p>
            <a:pPr marL="1146175" lvl="1" indent="-463550">
              <a:buFont typeface="+mj-lt"/>
              <a:buAutoNum type="alphaLcParenR"/>
              <a:defRPr/>
            </a:pPr>
            <a:r>
              <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Export Data to Azure – Scripts from step 3 above</a:t>
            </a:r>
          </a:p>
          <a:p>
            <a:pPr marL="1146175" lvl="1" indent="-463550">
              <a:buFont typeface="+mj-lt"/>
              <a:buAutoNum type="alphaLcParenR"/>
              <a:defRPr/>
            </a:pPr>
            <a:r>
              <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rPr>
              <a:t>Create Tables/Views/SPs – Scripts from step 2 above (SP’s require manual changes first)</a:t>
            </a:r>
          </a:p>
          <a:p>
            <a:pPr marL="1146175" lvl="1" indent="-463550">
              <a:buFont typeface="+mj-lt"/>
              <a:buAutoNum type="alphaLcParenR"/>
              <a:defRPr/>
            </a:pPr>
            <a:r>
              <a:rPr lang="en-US" dirty="0">
                <a:gradFill>
                  <a:gsLst>
                    <a:gs pos="0">
                      <a:srgbClr val="292929"/>
                    </a:gs>
                    <a:gs pos="86000">
                      <a:srgbClr val="292929"/>
                    </a:gs>
                  </a:gsLst>
                  <a:lin ang="5400000" scaled="0"/>
                </a:gradFill>
                <a:cs typeface="Calibri" panose="020F0502020204030204" pitchFamily="34" charset="0"/>
              </a:rPr>
              <a:t>Import Data to Synapse – Scripts from step 3 &amp; 4 above</a:t>
            </a:r>
            <a:endPar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cs typeface="Calibri" panose="020F0502020204030204" pitchFamily="34" charset="0"/>
            </a:endParaRPr>
          </a:p>
          <a:p>
            <a:pPr marL="1146175" lvl="1" indent="-463550">
              <a:buFont typeface="+mj-lt"/>
              <a:buAutoNum type="alphaLcParenR"/>
              <a:defRPr/>
            </a:pPr>
            <a:endParaRPr kumimoji="0" lang="en-US" sz="1050" b="0" i="0" u="none" strike="noStrike" kern="1200" cap="none" spc="0" normalizeH="0" baseline="0" noProof="0" dirty="0">
              <a:ln>
                <a:noFill/>
              </a:ln>
              <a:gradFill>
                <a:gsLst>
                  <a:gs pos="0">
                    <a:srgbClr val="292929"/>
                  </a:gs>
                  <a:gs pos="86000">
                    <a:srgbClr val="292929"/>
                  </a:gs>
                </a:gsLst>
                <a:lin ang="5400000" scaled="0"/>
              </a:gradFill>
              <a:effectLst/>
              <a:uLnTx/>
              <a:uFillTx/>
              <a:ea typeface="+mn-ea"/>
              <a:cs typeface="+mn-cs"/>
            </a:endParaRPr>
          </a:p>
        </p:txBody>
      </p:sp>
    </p:spTree>
    <p:extLst>
      <p:ext uri="{BB962C8B-B14F-4D97-AF65-F5344CB8AC3E}">
        <p14:creationId xmlns:p14="http://schemas.microsoft.com/office/powerpoint/2010/main" val="386355637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6C1E-F6CA-4E33-A4BC-AB34824FFE7C}"/>
              </a:ext>
            </a:extLst>
          </p:cNvPr>
          <p:cNvSpPr>
            <a:spLocks noGrp="1"/>
          </p:cNvSpPr>
          <p:nvPr>
            <p:ph type="title"/>
          </p:nvPr>
        </p:nvSpPr>
        <p:spPr>
          <a:xfrm>
            <a:off x="588263" y="457200"/>
            <a:ext cx="11018520" cy="553998"/>
          </a:xfrm>
        </p:spPr>
        <p:txBody>
          <a:bodyPr/>
          <a:lstStyle/>
          <a:p>
            <a:r>
              <a:rPr lang="en-US" dirty="0"/>
              <a:t>Migration Process</a:t>
            </a:r>
            <a:endParaRPr lang="ru-RU" dirty="0"/>
          </a:p>
        </p:txBody>
      </p:sp>
      <p:pic>
        <p:nvPicPr>
          <p:cNvPr id="4" name="Picture 3" descr="A picture containing text, clipart&#10;&#10;Description automatically generated">
            <a:extLst>
              <a:ext uri="{FF2B5EF4-FFF2-40B4-BE49-F238E27FC236}">
                <a16:creationId xmlns:a16="http://schemas.microsoft.com/office/drawing/2014/main" id="{0FBDC07E-3CC6-4AE2-80D9-066C739156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028846" y="2798206"/>
            <a:ext cx="890769" cy="1006569"/>
          </a:xfrm>
          <a:prstGeom prst="rect">
            <a:avLst/>
          </a:prstGeom>
        </p:spPr>
      </p:pic>
      <p:grpSp>
        <p:nvGrpSpPr>
          <p:cNvPr id="5" name="Group 4">
            <a:extLst>
              <a:ext uri="{FF2B5EF4-FFF2-40B4-BE49-F238E27FC236}">
                <a16:creationId xmlns:a16="http://schemas.microsoft.com/office/drawing/2014/main" id="{07EC80B8-A036-4FE5-87BD-B252A83F1F41}"/>
              </a:ext>
            </a:extLst>
          </p:cNvPr>
          <p:cNvGrpSpPr/>
          <p:nvPr/>
        </p:nvGrpSpPr>
        <p:grpSpPr>
          <a:xfrm>
            <a:off x="431843" y="5060011"/>
            <a:ext cx="1037015" cy="1189621"/>
            <a:chOff x="832364" y="1083337"/>
            <a:chExt cx="1329000" cy="1392832"/>
          </a:xfrm>
        </p:grpSpPr>
        <p:pic>
          <p:nvPicPr>
            <p:cNvPr id="6" name="Picture 5">
              <a:extLst>
                <a:ext uri="{FF2B5EF4-FFF2-40B4-BE49-F238E27FC236}">
                  <a16:creationId xmlns:a16="http://schemas.microsoft.com/office/drawing/2014/main" id="{99D948B5-3B75-4EC6-AE08-19E00E978103}"/>
                </a:ext>
              </a:extLst>
            </p:cNvPr>
            <p:cNvPicPr>
              <a:picLocks noChangeAspect="1"/>
            </p:cNvPicPr>
            <p:nvPr/>
          </p:nvPicPr>
          <p:blipFill>
            <a:blip r:embed="rId4"/>
            <a:stretch>
              <a:fillRect/>
            </a:stretch>
          </p:blipFill>
          <p:spPr>
            <a:xfrm>
              <a:off x="832364" y="1083337"/>
              <a:ext cx="1040387" cy="1040387"/>
            </a:xfrm>
            <a:prstGeom prst="rect">
              <a:avLst/>
            </a:prstGeom>
          </p:spPr>
        </p:pic>
        <p:sp>
          <p:nvSpPr>
            <p:cNvPr id="7" name="TextBox 25">
              <a:extLst>
                <a:ext uri="{FF2B5EF4-FFF2-40B4-BE49-F238E27FC236}">
                  <a16:creationId xmlns:a16="http://schemas.microsoft.com/office/drawing/2014/main" id="{E580FA29-A798-48B6-B699-72CE2F3B8398}"/>
                </a:ext>
              </a:extLst>
            </p:cNvPr>
            <p:cNvSpPr txBox="1"/>
            <p:nvPr/>
          </p:nvSpPr>
          <p:spPr>
            <a:xfrm>
              <a:off x="1007716" y="2151853"/>
              <a:ext cx="1153648" cy="3243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292929"/>
                  </a:solidFill>
                  <a:effectLst/>
                  <a:uLnTx/>
                  <a:uFillTx/>
                  <a:latin typeface="Segoe UI"/>
                  <a:ea typeface="+mn-ea"/>
                  <a:cs typeface="+mn-cs"/>
                </a:rPr>
                <a:t>APS</a:t>
              </a:r>
            </a:p>
          </p:txBody>
        </p:sp>
      </p:grpSp>
      <p:grpSp>
        <p:nvGrpSpPr>
          <p:cNvPr id="8" name="Group 7">
            <a:extLst>
              <a:ext uri="{FF2B5EF4-FFF2-40B4-BE49-F238E27FC236}">
                <a16:creationId xmlns:a16="http://schemas.microsoft.com/office/drawing/2014/main" id="{DC81BDF2-811C-4549-B243-55E60251BDFB}"/>
              </a:ext>
            </a:extLst>
          </p:cNvPr>
          <p:cNvGrpSpPr/>
          <p:nvPr/>
        </p:nvGrpSpPr>
        <p:grpSpPr>
          <a:xfrm>
            <a:off x="1964896" y="1207172"/>
            <a:ext cx="1396130" cy="1497074"/>
            <a:chOff x="1988743" y="1249190"/>
            <a:chExt cx="2537798" cy="2326255"/>
          </a:xfrm>
        </p:grpSpPr>
        <p:sp>
          <p:nvSpPr>
            <p:cNvPr id="9" name="Rectangle 8">
              <a:extLst>
                <a:ext uri="{FF2B5EF4-FFF2-40B4-BE49-F238E27FC236}">
                  <a16:creationId xmlns:a16="http://schemas.microsoft.com/office/drawing/2014/main" id="{ED52A022-D8EE-4F23-B12D-F61583847F8B}"/>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 name="Group 9">
              <a:extLst>
                <a:ext uri="{FF2B5EF4-FFF2-40B4-BE49-F238E27FC236}">
                  <a16:creationId xmlns:a16="http://schemas.microsoft.com/office/drawing/2014/main" id="{002FC898-14BE-45D6-A9F4-59E7A11B7725}"/>
                </a:ext>
              </a:extLst>
            </p:cNvPr>
            <p:cNvGrpSpPr/>
            <p:nvPr/>
          </p:nvGrpSpPr>
          <p:grpSpPr>
            <a:xfrm>
              <a:off x="1988743" y="1249190"/>
              <a:ext cx="2537798" cy="2326255"/>
              <a:chOff x="1924735" y="938294"/>
              <a:chExt cx="2537798" cy="2326255"/>
            </a:xfrm>
          </p:grpSpPr>
          <p:grpSp>
            <p:nvGrpSpPr>
              <p:cNvPr id="11" name="Group 10">
                <a:extLst>
                  <a:ext uri="{FF2B5EF4-FFF2-40B4-BE49-F238E27FC236}">
                    <a16:creationId xmlns:a16="http://schemas.microsoft.com/office/drawing/2014/main" id="{218F294A-A59C-4F09-A4BA-33BD0C848E0E}"/>
                  </a:ext>
                </a:extLst>
              </p:cNvPr>
              <p:cNvGrpSpPr/>
              <p:nvPr/>
            </p:nvGrpSpPr>
            <p:grpSpPr>
              <a:xfrm>
                <a:off x="1924735" y="1369073"/>
                <a:ext cx="2537798" cy="1895476"/>
                <a:chOff x="1924735" y="1369073"/>
                <a:chExt cx="2537798" cy="1895476"/>
              </a:xfrm>
            </p:grpSpPr>
            <p:pic>
              <p:nvPicPr>
                <p:cNvPr id="13" name="Picture 12">
                  <a:extLst>
                    <a:ext uri="{FF2B5EF4-FFF2-40B4-BE49-F238E27FC236}">
                      <a16:creationId xmlns:a16="http://schemas.microsoft.com/office/drawing/2014/main" id="{37654E72-DBFD-4C77-A7D3-629BEF66553F}"/>
                    </a:ext>
                  </a:extLst>
                </p:cNvPr>
                <p:cNvPicPr>
                  <a:picLocks noChangeAspect="1"/>
                </p:cNvPicPr>
                <p:nvPr/>
              </p:nvPicPr>
              <p:blipFill>
                <a:blip r:embed="rId5"/>
                <a:stretch>
                  <a:fillRect/>
                </a:stretch>
              </p:blipFill>
              <p:spPr>
                <a:xfrm>
                  <a:off x="2756937" y="1369073"/>
                  <a:ext cx="789073" cy="927364"/>
                </a:xfrm>
                <a:prstGeom prst="rect">
                  <a:avLst/>
                </a:prstGeom>
              </p:spPr>
            </p:pic>
            <p:sp>
              <p:nvSpPr>
                <p:cNvPr id="14" name="TextBox 4">
                  <a:extLst>
                    <a:ext uri="{FF2B5EF4-FFF2-40B4-BE49-F238E27FC236}">
                      <a16:creationId xmlns:a16="http://schemas.microsoft.com/office/drawing/2014/main" id="{8C848C2C-6764-4AF2-A51C-2C862FE62D22}"/>
                    </a:ext>
                  </a:extLst>
                </p:cNvPr>
                <p:cNvSpPr txBox="1"/>
                <p:nvPr/>
              </p:nvSpPr>
              <p:spPr>
                <a:xfrm>
                  <a:off x="1924735" y="2159805"/>
                  <a:ext cx="2537798" cy="110474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Stats</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a:t>
                  </a:r>
                  <a:r>
                    <a:rPr kumimoji="0" lang="en-US" sz="1000" i="0" u="none" strike="noStrike" kern="1200" cap="none" spc="0" normalizeH="0" baseline="0" noProof="0" dirty="0">
                      <a:ln>
                        <a:noFill/>
                      </a:ln>
                      <a:effectLst/>
                      <a:uLnTx/>
                      <a:uFillTx/>
                      <a:latin typeface="Segoe UI"/>
                      <a:ea typeface="+mn-ea"/>
                      <a:cs typeface="+mn-cs"/>
                    </a:rPr>
                    <a:t>Index</a:t>
                  </a:r>
                </a:p>
              </p:txBody>
            </p:sp>
          </p:grpSp>
          <p:sp>
            <p:nvSpPr>
              <p:cNvPr id="12" name="TextBox 43">
                <a:extLst>
                  <a:ext uri="{FF2B5EF4-FFF2-40B4-BE49-F238E27FC236}">
                    <a16:creationId xmlns:a16="http://schemas.microsoft.com/office/drawing/2014/main" id="{89E6A54B-12B8-4846-9326-B287BD1551DC}"/>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15" name="Rectangle 14">
            <a:extLst>
              <a:ext uri="{FF2B5EF4-FFF2-40B4-BE49-F238E27FC236}">
                <a16:creationId xmlns:a16="http://schemas.microsoft.com/office/drawing/2014/main" id="{D1216E82-6852-478E-87CB-55E10BF8EF84}"/>
              </a:ext>
            </a:extLst>
          </p:cNvPr>
          <p:cNvSpPr/>
          <p:nvPr/>
        </p:nvSpPr>
        <p:spPr bwMode="auto">
          <a:xfrm>
            <a:off x="1996689" y="1186721"/>
            <a:ext cx="1561818" cy="3819129"/>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6" name="Group 15">
            <a:extLst>
              <a:ext uri="{FF2B5EF4-FFF2-40B4-BE49-F238E27FC236}">
                <a16:creationId xmlns:a16="http://schemas.microsoft.com/office/drawing/2014/main" id="{B2D69D4C-AAE7-456F-8918-8D3D1A49A063}"/>
              </a:ext>
            </a:extLst>
          </p:cNvPr>
          <p:cNvGrpSpPr/>
          <p:nvPr/>
        </p:nvGrpSpPr>
        <p:grpSpPr>
          <a:xfrm>
            <a:off x="405131" y="2960053"/>
            <a:ext cx="1758908" cy="627864"/>
            <a:chOff x="2530440" y="839380"/>
            <a:chExt cx="1758908" cy="627864"/>
          </a:xfrm>
        </p:grpSpPr>
        <p:sp>
          <p:nvSpPr>
            <p:cNvPr id="17" name="TextBox 67">
              <a:extLst>
                <a:ext uri="{FF2B5EF4-FFF2-40B4-BE49-F238E27FC236}">
                  <a16:creationId xmlns:a16="http://schemas.microsoft.com/office/drawing/2014/main" id="{6478A5FC-0A79-4B45-BB3A-3FAA3CE6A83B}"/>
                </a:ext>
              </a:extLst>
            </p:cNvPr>
            <p:cNvSpPr txBox="1"/>
            <p:nvPr/>
          </p:nvSpPr>
          <p:spPr>
            <a:xfrm>
              <a:off x="2731178" y="839380"/>
              <a:ext cx="1558170" cy="6278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Script </a:t>
              </a:r>
              <a:r>
                <a:rPr lang="en-US" sz="1200" dirty="0">
                  <a:gradFill>
                    <a:gsLst>
                      <a:gs pos="2917">
                        <a:srgbClr val="000000"/>
                      </a:gs>
                      <a:gs pos="30000">
                        <a:srgbClr val="000000"/>
                      </a:gs>
                    </a:gsLst>
                    <a:lin ang="5400000" scaled="0"/>
                  </a:gradFill>
                  <a:latin typeface="Segoe UI"/>
                </a:rPr>
                <a:t>DDL</a:t>
              </a: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Objects</a:t>
              </a:r>
            </a:p>
          </p:txBody>
        </p:sp>
        <p:grpSp>
          <p:nvGrpSpPr>
            <p:cNvPr id="18" name="Group 17">
              <a:extLst>
                <a:ext uri="{FF2B5EF4-FFF2-40B4-BE49-F238E27FC236}">
                  <a16:creationId xmlns:a16="http://schemas.microsoft.com/office/drawing/2014/main" id="{2F8B3875-8865-4996-A688-E43521C916DE}"/>
                </a:ext>
              </a:extLst>
            </p:cNvPr>
            <p:cNvGrpSpPr/>
            <p:nvPr/>
          </p:nvGrpSpPr>
          <p:grpSpPr>
            <a:xfrm>
              <a:off x="2530440" y="855146"/>
              <a:ext cx="299426" cy="572464"/>
              <a:chOff x="5509016" y="1582465"/>
              <a:chExt cx="299426" cy="572464"/>
            </a:xfrm>
          </p:grpSpPr>
          <p:sp>
            <p:nvSpPr>
              <p:cNvPr id="19" name="Oval 18">
                <a:extLst>
                  <a:ext uri="{FF2B5EF4-FFF2-40B4-BE49-F238E27FC236}">
                    <a16:creationId xmlns:a16="http://schemas.microsoft.com/office/drawing/2014/main" id="{705B2517-708F-4BFB-8234-147C202CA126}"/>
                  </a:ext>
                </a:extLst>
              </p:cNvPr>
              <p:cNvSpPr/>
              <p:nvPr/>
            </p:nvSpPr>
            <p:spPr bwMode="auto">
              <a:xfrm>
                <a:off x="5545592"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0" name="TextBox 76">
                <a:extLst>
                  <a:ext uri="{FF2B5EF4-FFF2-40B4-BE49-F238E27FC236}">
                    <a16:creationId xmlns:a16="http://schemas.microsoft.com/office/drawing/2014/main" id="{5C4F5E8D-47B1-410A-B0C0-1380E8F171C6}"/>
                  </a:ext>
                </a:extLst>
              </p:cNvPr>
              <p:cNvSpPr txBox="1"/>
              <p:nvPr/>
            </p:nvSpPr>
            <p:spPr>
              <a:xfrm>
                <a:off x="5509016"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a:t>
                </a:r>
              </a:p>
            </p:txBody>
          </p:sp>
        </p:grpSp>
      </p:grpSp>
      <p:sp>
        <p:nvSpPr>
          <p:cNvPr id="21" name="Arrow: Right 20">
            <a:extLst>
              <a:ext uri="{FF2B5EF4-FFF2-40B4-BE49-F238E27FC236}">
                <a16:creationId xmlns:a16="http://schemas.microsoft.com/office/drawing/2014/main" id="{9E4D4FBC-3901-4222-A6E0-5CC5055C6E8D}"/>
              </a:ext>
            </a:extLst>
          </p:cNvPr>
          <p:cNvSpPr/>
          <p:nvPr/>
        </p:nvSpPr>
        <p:spPr bwMode="auto">
          <a:xfrm>
            <a:off x="4997234" y="3322642"/>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2" name="TextBox 110">
            <a:extLst>
              <a:ext uri="{FF2B5EF4-FFF2-40B4-BE49-F238E27FC236}">
                <a16:creationId xmlns:a16="http://schemas.microsoft.com/office/drawing/2014/main" id="{67C17A91-B41B-40CF-A35E-EF58916A03BE}"/>
              </a:ext>
            </a:extLst>
          </p:cNvPr>
          <p:cNvSpPr txBox="1"/>
          <p:nvPr/>
        </p:nvSpPr>
        <p:spPr>
          <a:xfrm>
            <a:off x="7574093" y="3319604"/>
            <a:ext cx="2137472" cy="7940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APS Export &amp; Synapse Import Scripts</a:t>
            </a:r>
            <a:b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200" i="0" u="none" strike="noStrike" kern="1200" cap="none" spc="0" normalizeH="0" baseline="0" noProof="0" dirty="0">
                <a:ln>
                  <a:noFill/>
                </a:ln>
                <a:effectLst/>
                <a:uLnTx/>
                <a:uFillTx/>
                <a:latin typeface="Segoe UI"/>
                <a:ea typeface="+mn-ea"/>
                <a:cs typeface="+mn-cs"/>
              </a:rPr>
              <a:t>COPY INTO</a:t>
            </a:r>
          </a:p>
        </p:txBody>
      </p:sp>
      <p:sp>
        <p:nvSpPr>
          <p:cNvPr id="23" name="Rectangle 22">
            <a:extLst>
              <a:ext uri="{FF2B5EF4-FFF2-40B4-BE49-F238E27FC236}">
                <a16:creationId xmlns:a16="http://schemas.microsoft.com/office/drawing/2014/main" id="{D5AD7A74-9BCD-4CA8-A44D-795EA8BAC42D}"/>
              </a:ext>
            </a:extLst>
          </p:cNvPr>
          <p:cNvSpPr/>
          <p:nvPr/>
        </p:nvSpPr>
        <p:spPr bwMode="auto">
          <a:xfrm>
            <a:off x="3550053" y="5105708"/>
            <a:ext cx="1204602" cy="1264244"/>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24" name="Group 23">
            <a:extLst>
              <a:ext uri="{FF2B5EF4-FFF2-40B4-BE49-F238E27FC236}">
                <a16:creationId xmlns:a16="http://schemas.microsoft.com/office/drawing/2014/main" id="{7C84A22B-6713-4EBA-A0DE-5272532F4510}"/>
              </a:ext>
            </a:extLst>
          </p:cNvPr>
          <p:cNvGrpSpPr/>
          <p:nvPr/>
        </p:nvGrpSpPr>
        <p:grpSpPr>
          <a:xfrm>
            <a:off x="1891559" y="5003352"/>
            <a:ext cx="1571628" cy="572464"/>
            <a:chOff x="2608408" y="855146"/>
            <a:chExt cx="1571628" cy="572464"/>
          </a:xfrm>
        </p:grpSpPr>
        <p:sp>
          <p:nvSpPr>
            <p:cNvPr id="25" name="TextBox 138">
              <a:extLst>
                <a:ext uri="{FF2B5EF4-FFF2-40B4-BE49-F238E27FC236}">
                  <a16:creationId xmlns:a16="http://schemas.microsoft.com/office/drawing/2014/main" id="{7F86D0E2-2CF1-4C96-8E95-B44F689B760C}"/>
                </a:ext>
              </a:extLst>
            </p:cNvPr>
            <p:cNvSpPr txBox="1"/>
            <p:nvPr/>
          </p:nvSpPr>
          <p:spPr>
            <a:xfrm>
              <a:off x="2776409" y="887551"/>
              <a:ext cx="1403627"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 Export Data</a:t>
              </a:r>
            </a:p>
          </p:txBody>
        </p:sp>
        <p:grpSp>
          <p:nvGrpSpPr>
            <p:cNvPr id="26" name="Group 25">
              <a:extLst>
                <a:ext uri="{FF2B5EF4-FFF2-40B4-BE49-F238E27FC236}">
                  <a16:creationId xmlns:a16="http://schemas.microsoft.com/office/drawing/2014/main" id="{8E3E4DDD-DFC5-4671-A563-0AF0EE5B6732}"/>
                </a:ext>
              </a:extLst>
            </p:cNvPr>
            <p:cNvGrpSpPr/>
            <p:nvPr/>
          </p:nvGrpSpPr>
          <p:grpSpPr>
            <a:xfrm>
              <a:off x="2608408" y="855146"/>
              <a:ext cx="299426" cy="572464"/>
              <a:chOff x="5586984" y="1582465"/>
              <a:chExt cx="299426" cy="572464"/>
            </a:xfrm>
          </p:grpSpPr>
          <p:sp>
            <p:nvSpPr>
              <p:cNvPr id="27" name="Oval 26">
                <a:extLst>
                  <a:ext uri="{FF2B5EF4-FFF2-40B4-BE49-F238E27FC236}">
                    <a16:creationId xmlns:a16="http://schemas.microsoft.com/office/drawing/2014/main" id="{0597D876-9E9D-4FCE-AC06-786EAA6BC4C5}"/>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28" name="TextBox 141">
                <a:extLst>
                  <a:ext uri="{FF2B5EF4-FFF2-40B4-BE49-F238E27FC236}">
                    <a16:creationId xmlns:a16="http://schemas.microsoft.com/office/drawing/2014/main" id="{F2489799-4CC5-4B57-8766-AF2146A82A17}"/>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71049BDB-9127-4E06-BABE-C5972DBC1C71}"/>
              </a:ext>
            </a:extLst>
          </p:cNvPr>
          <p:cNvGrpSpPr/>
          <p:nvPr/>
        </p:nvGrpSpPr>
        <p:grpSpPr>
          <a:xfrm>
            <a:off x="1964896" y="2448260"/>
            <a:ext cx="1507458" cy="1530134"/>
            <a:chOff x="2663541" y="2448864"/>
            <a:chExt cx="1507458" cy="1530134"/>
          </a:xfrm>
        </p:grpSpPr>
        <p:sp>
          <p:nvSpPr>
            <p:cNvPr id="30" name="TextBox 120">
              <a:extLst>
                <a:ext uri="{FF2B5EF4-FFF2-40B4-BE49-F238E27FC236}">
                  <a16:creationId xmlns:a16="http://schemas.microsoft.com/office/drawing/2014/main" id="{F2278F0B-93DA-431C-98F0-08E4D6A25997}"/>
                </a:ext>
              </a:extLst>
            </p:cNvPr>
            <p:cNvSpPr txBox="1"/>
            <p:nvPr/>
          </p:nvSpPr>
          <p:spPr>
            <a:xfrm>
              <a:off x="2663541" y="3268034"/>
              <a:ext cx="1507458" cy="7109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Stored Proc</a:t>
              </a:r>
              <a:b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br>
              <a:r>
                <a:rPr kumimoji="0" lang="en-US" sz="1000" i="0" u="none" strike="noStrike" kern="1200" cap="none" spc="0" normalizeH="0" baseline="0" noProof="0" dirty="0">
                  <a:ln>
                    <a:noFill/>
                  </a:ln>
                  <a:effectLst/>
                  <a:uLnTx/>
                  <a:uFillTx/>
                  <a:latin typeface="Segoe UI"/>
                  <a:ea typeface="+mn-ea"/>
                  <a:cs typeface="+mn-cs"/>
                </a:rPr>
                <a:t>Create Function</a:t>
              </a:r>
            </a:p>
          </p:txBody>
        </p:sp>
        <p:sp>
          <p:nvSpPr>
            <p:cNvPr id="31" name="Rectangle 30">
              <a:extLst>
                <a:ext uri="{FF2B5EF4-FFF2-40B4-BE49-F238E27FC236}">
                  <a16:creationId xmlns:a16="http://schemas.microsoft.com/office/drawing/2014/main" id="{75586D6A-063F-417A-9551-9BE0285C0D44}"/>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2" name="Picture 31">
              <a:extLst>
                <a:ext uri="{FF2B5EF4-FFF2-40B4-BE49-F238E27FC236}">
                  <a16:creationId xmlns:a16="http://schemas.microsoft.com/office/drawing/2014/main" id="{582E9805-2831-4556-BAD4-CAF7026836B6}"/>
                </a:ext>
              </a:extLst>
            </p:cNvPr>
            <p:cNvPicPr>
              <a:picLocks noChangeAspect="1"/>
            </p:cNvPicPr>
            <p:nvPr/>
          </p:nvPicPr>
          <p:blipFill>
            <a:blip r:embed="rId5"/>
            <a:stretch>
              <a:fillRect/>
            </a:stretch>
          </p:blipFill>
          <p:spPr>
            <a:xfrm>
              <a:off x="3122289" y="2726094"/>
              <a:ext cx="434096" cy="596810"/>
            </a:xfrm>
            <a:prstGeom prst="rect">
              <a:avLst/>
            </a:prstGeom>
          </p:spPr>
        </p:pic>
        <p:sp>
          <p:nvSpPr>
            <p:cNvPr id="33" name="TextBox 151">
              <a:extLst>
                <a:ext uri="{FF2B5EF4-FFF2-40B4-BE49-F238E27FC236}">
                  <a16:creationId xmlns:a16="http://schemas.microsoft.com/office/drawing/2014/main" id="{2CB21980-E479-42FE-90B7-FD414F6277E8}"/>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34" name="Group 33">
            <a:extLst>
              <a:ext uri="{FF2B5EF4-FFF2-40B4-BE49-F238E27FC236}">
                <a16:creationId xmlns:a16="http://schemas.microsoft.com/office/drawing/2014/main" id="{6BD503FA-145D-4150-92A8-33FC174E7765}"/>
              </a:ext>
            </a:extLst>
          </p:cNvPr>
          <p:cNvGrpSpPr/>
          <p:nvPr/>
        </p:nvGrpSpPr>
        <p:grpSpPr>
          <a:xfrm>
            <a:off x="1964896" y="3768950"/>
            <a:ext cx="1478030" cy="1389479"/>
            <a:chOff x="2756781" y="3821577"/>
            <a:chExt cx="1478030" cy="1389479"/>
          </a:xfrm>
        </p:grpSpPr>
        <p:sp>
          <p:nvSpPr>
            <p:cNvPr id="35" name="TextBox 127">
              <a:extLst>
                <a:ext uri="{FF2B5EF4-FFF2-40B4-BE49-F238E27FC236}">
                  <a16:creationId xmlns:a16="http://schemas.microsoft.com/office/drawing/2014/main" id="{2B2996A9-A254-4DE8-978E-98B7D7527405}"/>
                </a:ext>
              </a:extLst>
            </p:cNvPr>
            <p:cNvSpPr txBox="1"/>
            <p:nvPr/>
          </p:nvSpPr>
          <p:spPr>
            <a:xfrm>
              <a:off x="2756781" y="4638592"/>
              <a:ext cx="1478030"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00" i="0" u="none" strike="noStrike" kern="1200" cap="none" spc="0" normalizeH="0" baseline="0" noProof="0" dirty="0">
                  <a:ln>
                    <a:noFill/>
                  </a:ln>
                  <a:effectLst/>
                  <a:uLnTx/>
                  <a:uFillTx/>
                  <a:latin typeface="Segoe UI"/>
                  <a:ea typeface="+mn-ea"/>
                  <a:cs typeface="+mn-cs"/>
                </a:rPr>
                <a:t>Create User</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000" dirty="0">
                  <a:latin typeface="Segoe UI"/>
                </a:rPr>
                <a:t>Create Role</a:t>
              </a:r>
              <a:endParaRPr kumimoji="0" lang="en-US" sz="1000" i="0" u="none" strike="noStrike" kern="1200" cap="none" spc="0" normalizeH="0" baseline="0" noProof="0" dirty="0">
                <a:ln>
                  <a:noFill/>
                </a:ln>
                <a:effectLst/>
                <a:uLnTx/>
                <a:uFillTx/>
                <a:latin typeface="Segoe UI"/>
                <a:ea typeface="+mn-ea"/>
                <a:cs typeface="+mn-cs"/>
              </a:endParaRPr>
            </a:p>
          </p:txBody>
        </p:sp>
        <p:sp>
          <p:nvSpPr>
            <p:cNvPr id="36" name="Rectangle 35">
              <a:extLst>
                <a:ext uri="{FF2B5EF4-FFF2-40B4-BE49-F238E27FC236}">
                  <a16:creationId xmlns:a16="http://schemas.microsoft.com/office/drawing/2014/main" id="{037DCD36-E01E-4BDA-AB0B-3C66748EE08C}"/>
                </a:ext>
              </a:extLst>
            </p:cNvPr>
            <p:cNvSpPr/>
            <p:nvPr/>
          </p:nvSpPr>
          <p:spPr bwMode="auto">
            <a:xfrm>
              <a:off x="3193609"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37" name="Picture 36">
              <a:extLst>
                <a:ext uri="{FF2B5EF4-FFF2-40B4-BE49-F238E27FC236}">
                  <a16:creationId xmlns:a16="http://schemas.microsoft.com/office/drawing/2014/main" id="{79D5B025-134D-4E12-A602-71C811B1F446}"/>
                </a:ext>
              </a:extLst>
            </p:cNvPr>
            <p:cNvPicPr>
              <a:picLocks noChangeAspect="1"/>
            </p:cNvPicPr>
            <p:nvPr/>
          </p:nvPicPr>
          <p:blipFill>
            <a:blip r:embed="rId5"/>
            <a:stretch>
              <a:fillRect/>
            </a:stretch>
          </p:blipFill>
          <p:spPr>
            <a:xfrm>
              <a:off x="3241410" y="4102835"/>
              <a:ext cx="434096" cy="596810"/>
            </a:xfrm>
            <a:prstGeom prst="rect">
              <a:avLst/>
            </a:prstGeom>
          </p:spPr>
        </p:pic>
        <p:sp>
          <p:nvSpPr>
            <p:cNvPr id="38" name="TextBox 155">
              <a:extLst>
                <a:ext uri="{FF2B5EF4-FFF2-40B4-BE49-F238E27FC236}">
                  <a16:creationId xmlns:a16="http://schemas.microsoft.com/office/drawing/2014/main" id="{C2A94786-9042-49D2-8EE4-144B25C36631}"/>
                </a:ext>
              </a:extLst>
            </p:cNvPr>
            <p:cNvSpPr txBox="1"/>
            <p:nvPr/>
          </p:nvSpPr>
          <p:spPr>
            <a:xfrm>
              <a:off x="3024789"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Security</a:t>
              </a:r>
            </a:p>
          </p:txBody>
        </p:sp>
      </p:grpSp>
      <p:grpSp>
        <p:nvGrpSpPr>
          <p:cNvPr id="39" name="Group 38">
            <a:extLst>
              <a:ext uri="{FF2B5EF4-FFF2-40B4-BE49-F238E27FC236}">
                <a16:creationId xmlns:a16="http://schemas.microsoft.com/office/drawing/2014/main" id="{9EC81E93-42C6-48A3-A9AC-4AF5CBAD7328}"/>
              </a:ext>
            </a:extLst>
          </p:cNvPr>
          <p:cNvGrpSpPr/>
          <p:nvPr/>
        </p:nvGrpSpPr>
        <p:grpSpPr>
          <a:xfrm>
            <a:off x="3744293" y="5105708"/>
            <a:ext cx="860803" cy="1382755"/>
            <a:chOff x="2960997" y="3821577"/>
            <a:chExt cx="860803" cy="1382755"/>
          </a:xfrm>
        </p:grpSpPr>
        <p:sp>
          <p:nvSpPr>
            <p:cNvPr id="40" name="TextBox 158">
              <a:extLst>
                <a:ext uri="{FF2B5EF4-FFF2-40B4-BE49-F238E27FC236}">
                  <a16:creationId xmlns:a16="http://schemas.microsoft.com/office/drawing/2014/main" id="{79AEE249-DBF2-4975-8CC6-D2F017A5324A}"/>
                </a:ext>
              </a:extLst>
            </p:cNvPr>
            <p:cNvSpPr txBox="1"/>
            <p:nvPr/>
          </p:nvSpPr>
          <p:spPr>
            <a:xfrm>
              <a:off x="3091712" y="4631868"/>
              <a:ext cx="7200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CSV</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RC</a:t>
              </a:r>
            </a:p>
          </p:txBody>
        </p:sp>
        <p:sp>
          <p:nvSpPr>
            <p:cNvPr id="41" name="Rectangle 40">
              <a:extLst>
                <a:ext uri="{FF2B5EF4-FFF2-40B4-BE49-F238E27FC236}">
                  <a16:creationId xmlns:a16="http://schemas.microsoft.com/office/drawing/2014/main" id="{4A75BCDB-6662-4256-AF66-EE548A4618EC}"/>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42" name="Picture 41">
              <a:extLst>
                <a:ext uri="{FF2B5EF4-FFF2-40B4-BE49-F238E27FC236}">
                  <a16:creationId xmlns:a16="http://schemas.microsoft.com/office/drawing/2014/main" id="{8FE58741-1480-4A7F-A2AD-A459CEB89B43}"/>
                </a:ext>
              </a:extLst>
            </p:cNvPr>
            <p:cNvPicPr>
              <a:picLocks noChangeAspect="1"/>
            </p:cNvPicPr>
            <p:nvPr/>
          </p:nvPicPr>
          <p:blipFill>
            <a:blip r:embed="rId5"/>
            <a:stretch>
              <a:fillRect/>
            </a:stretch>
          </p:blipFill>
          <p:spPr>
            <a:xfrm>
              <a:off x="3177618" y="4102835"/>
              <a:ext cx="434096" cy="596810"/>
            </a:xfrm>
            <a:prstGeom prst="rect">
              <a:avLst/>
            </a:prstGeom>
          </p:spPr>
        </p:pic>
        <p:sp>
          <p:nvSpPr>
            <p:cNvPr id="43" name="TextBox 161">
              <a:extLst>
                <a:ext uri="{FF2B5EF4-FFF2-40B4-BE49-F238E27FC236}">
                  <a16:creationId xmlns:a16="http://schemas.microsoft.com/office/drawing/2014/main" id="{88B0AA79-B510-4B5E-B7B3-6F7423856269}"/>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grpSp>
        <p:nvGrpSpPr>
          <p:cNvPr id="44" name="Group 43">
            <a:extLst>
              <a:ext uri="{FF2B5EF4-FFF2-40B4-BE49-F238E27FC236}">
                <a16:creationId xmlns:a16="http://schemas.microsoft.com/office/drawing/2014/main" id="{1759E774-4EAA-493B-8934-D5701FC6A394}"/>
              </a:ext>
            </a:extLst>
          </p:cNvPr>
          <p:cNvGrpSpPr/>
          <p:nvPr/>
        </p:nvGrpSpPr>
        <p:grpSpPr>
          <a:xfrm>
            <a:off x="5595152" y="1258146"/>
            <a:ext cx="1614403" cy="1358573"/>
            <a:chOff x="1988743" y="1249190"/>
            <a:chExt cx="2934561" cy="2111043"/>
          </a:xfrm>
        </p:grpSpPr>
        <p:sp>
          <p:nvSpPr>
            <p:cNvPr id="45" name="Rectangle 44">
              <a:extLst>
                <a:ext uri="{FF2B5EF4-FFF2-40B4-BE49-F238E27FC236}">
                  <a16:creationId xmlns:a16="http://schemas.microsoft.com/office/drawing/2014/main" id="{5010DB50-DB3E-4006-AEA3-23DE4F780DBD}"/>
                </a:ext>
              </a:extLst>
            </p:cNvPr>
            <p:cNvSpPr/>
            <p:nvPr/>
          </p:nvSpPr>
          <p:spPr bwMode="auto">
            <a:xfrm>
              <a:off x="2734056" y="1426464"/>
              <a:ext cx="950976" cy="124358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6EE12406-082C-4BCF-8786-B55EA6444C7C}"/>
                </a:ext>
              </a:extLst>
            </p:cNvPr>
            <p:cNvGrpSpPr/>
            <p:nvPr/>
          </p:nvGrpSpPr>
          <p:grpSpPr>
            <a:xfrm>
              <a:off x="1988743" y="1249190"/>
              <a:ext cx="2934561" cy="2111043"/>
              <a:chOff x="1924735" y="938294"/>
              <a:chExt cx="2934561" cy="2111043"/>
            </a:xfrm>
          </p:grpSpPr>
          <p:grpSp>
            <p:nvGrpSpPr>
              <p:cNvPr id="47" name="Group 46">
                <a:extLst>
                  <a:ext uri="{FF2B5EF4-FFF2-40B4-BE49-F238E27FC236}">
                    <a16:creationId xmlns:a16="http://schemas.microsoft.com/office/drawing/2014/main" id="{6164A245-9A5A-4FF4-8B11-541C5F80DE8E}"/>
                  </a:ext>
                </a:extLst>
              </p:cNvPr>
              <p:cNvGrpSpPr/>
              <p:nvPr/>
            </p:nvGrpSpPr>
            <p:grpSpPr>
              <a:xfrm>
                <a:off x="1924735" y="1369073"/>
                <a:ext cx="2934561" cy="1680264"/>
                <a:chOff x="1924735" y="1369073"/>
                <a:chExt cx="2934561" cy="1680264"/>
              </a:xfrm>
            </p:grpSpPr>
            <p:pic>
              <p:nvPicPr>
                <p:cNvPr id="49" name="Picture 48">
                  <a:extLst>
                    <a:ext uri="{FF2B5EF4-FFF2-40B4-BE49-F238E27FC236}">
                      <a16:creationId xmlns:a16="http://schemas.microsoft.com/office/drawing/2014/main" id="{2117CB56-8050-4404-9170-8B3CADD04AFA}"/>
                    </a:ext>
                  </a:extLst>
                </p:cNvPr>
                <p:cNvPicPr>
                  <a:picLocks noChangeAspect="1"/>
                </p:cNvPicPr>
                <p:nvPr/>
              </p:nvPicPr>
              <p:blipFill>
                <a:blip r:embed="rId5"/>
                <a:stretch>
                  <a:fillRect/>
                </a:stretch>
              </p:blipFill>
              <p:spPr>
                <a:xfrm>
                  <a:off x="2756937" y="1369073"/>
                  <a:ext cx="789073" cy="927364"/>
                </a:xfrm>
                <a:prstGeom prst="rect">
                  <a:avLst/>
                </a:prstGeom>
              </p:spPr>
            </p:pic>
            <p:sp>
              <p:nvSpPr>
                <p:cNvPr id="50" name="TextBox 168">
                  <a:extLst>
                    <a:ext uri="{FF2B5EF4-FFF2-40B4-BE49-F238E27FC236}">
                      <a16:creationId xmlns:a16="http://schemas.microsoft.com/office/drawing/2014/main" id="{4E79CB58-F0BF-468A-807A-157E4C22E857}"/>
                    </a:ext>
                  </a:extLst>
                </p:cNvPr>
                <p:cNvSpPr txBox="1"/>
                <p:nvPr/>
              </p:nvSpPr>
              <p:spPr>
                <a:xfrm>
                  <a:off x="1924735" y="2159803"/>
                  <a:ext cx="2934561" cy="88953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Table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External Table</a:t>
                  </a:r>
                </a:p>
              </p:txBody>
            </p:sp>
          </p:grpSp>
          <p:sp>
            <p:nvSpPr>
              <p:cNvPr id="48" name="TextBox 166">
                <a:extLst>
                  <a:ext uri="{FF2B5EF4-FFF2-40B4-BE49-F238E27FC236}">
                    <a16:creationId xmlns:a16="http://schemas.microsoft.com/office/drawing/2014/main" id="{5CBAC08F-9BD8-47FA-9D5B-C0E31EB9E85F}"/>
                  </a:ext>
                </a:extLst>
              </p:cNvPr>
              <p:cNvSpPr txBox="1"/>
              <p:nvPr/>
            </p:nvSpPr>
            <p:spPr>
              <a:xfrm>
                <a:off x="2579968" y="938294"/>
                <a:ext cx="1148761" cy="65280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DDL</a:t>
                </a:r>
              </a:p>
            </p:txBody>
          </p:sp>
        </p:grpSp>
      </p:grpSp>
      <p:sp>
        <p:nvSpPr>
          <p:cNvPr id="51" name="Rectangle 50">
            <a:extLst>
              <a:ext uri="{FF2B5EF4-FFF2-40B4-BE49-F238E27FC236}">
                <a16:creationId xmlns:a16="http://schemas.microsoft.com/office/drawing/2014/main" id="{851203A0-A193-4822-AF0F-16FF6AFFA99B}"/>
              </a:ext>
            </a:extLst>
          </p:cNvPr>
          <p:cNvSpPr/>
          <p:nvPr/>
        </p:nvSpPr>
        <p:spPr bwMode="auto">
          <a:xfrm>
            <a:off x="5656192" y="1320504"/>
            <a:ext cx="1561818" cy="3635798"/>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2" name="Arrow: Right 51">
            <a:extLst>
              <a:ext uri="{FF2B5EF4-FFF2-40B4-BE49-F238E27FC236}">
                <a16:creationId xmlns:a16="http://schemas.microsoft.com/office/drawing/2014/main" id="{CD01B0C9-0E79-494F-B3AF-E68353460C18}"/>
              </a:ext>
            </a:extLst>
          </p:cNvPr>
          <p:cNvSpPr/>
          <p:nvPr/>
        </p:nvSpPr>
        <p:spPr bwMode="auto">
          <a:xfrm>
            <a:off x="7306242" y="2503032"/>
            <a:ext cx="700186"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53" name="Group 52">
            <a:extLst>
              <a:ext uri="{FF2B5EF4-FFF2-40B4-BE49-F238E27FC236}">
                <a16:creationId xmlns:a16="http://schemas.microsoft.com/office/drawing/2014/main" id="{22826441-83C3-435C-A16E-2DE10DC25553}"/>
              </a:ext>
            </a:extLst>
          </p:cNvPr>
          <p:cNvGrpSpPr/>
          <p:nvPr/>
        </p:nvGrpSpPr>
        <p:grpSpPr>
          <a:xfrm>
            <a:off x="9623743" y="3357865"/>
            <a:ext cx="1714085" cy="572464"/>
            <a:chOff x="2608408" y="855146"/>
            <a:chExt cx="1778462" cy="572464"/>
          </a:xfrm>
        </p:grpSpPr>
        <p:sp>
          <p:nvSpPr>
            <p:cNvPr id="54" name="TextBox 175">
              <a:extLst>
                <a:ext uri="{FF2B5EF4-FFF2-40B4-BE49-F238E27FC236}">
                  <a16:creationId xmlns:a16="http://schemas.microsoft.com/office/drawing/2014/main" id="{30F4595F-827A-40C9-B9E7-4EA1F1C79281}"/>
                </a:ext>
              </a:extLst>
            </p:cNvPr>
            <p:cNvSpPr txBox="1"/>
            <p:nvPr/>
          </p:nvSpPr>
          <p:spPr>
            <a:xfrm>
              <a:off x="2776412" y="887551"/>
              <a:ext cx="1610458"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 Import Data</a:t>
              </a:r>
            </a:p>
          </p:txBody>
        </p:sp>
        <p:grpSp>
          <p:nvGrpSpPr>
            <p:cNvPr id="55" name="Group 54">
              <a:extLst>
                <a:ext uri="{FF2B5EF4-FFF2-40B4-BE49-F238E27FC236}">
                  <a16:creationId xmlns:a16="http://schemas.microsoft.com/office/drawing/2014/main" id="{9A385435-DBDE-4128-8385-190D07FE55F3}"/>
                </a:ext>
              </a:extLst>
            </p:cNvPr>
            <p:cNvGrpSpPr/>
            <p:nvPr/>
          </p:nvGrpSpPr>
          <p:grpSpPr>
            <a:xfrm>
              <a:off x="2608408" y="855146"/>
              <a:ext cx="299426" cy="572464"/>
              <a:chOff x="5586984" y="1582465"/>
              <a:chExt cx="299426" cy="572464"/>
            </a:xfrm>
          </p:grpSpPr>
          <p:sp>
            <p:nvSpPr>
              <p:cNvPr id="56" name="Oval 55">
                <a:extLst>
                  <a:ext uri="{FF2B5EF4-FFF2-40B4-BE49-F238E27FC236}">
                    <a16:creationId xmlns:a16="http://schemas.microsoft.com/office/drawing/2014/main" id="{941BF8BF-00D5-4691-AAFA-85CEE4CE2B29}"/>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57" name="TextBox 178">
                <a:extLst>
                  <a:ext uri="{FF2B5EF4-FFF2-40B4-BE49-F238E27FC236}">
                    <a16:creationId xmlns:a16="http://schemas.microsoft.com/office/drawing/2014/main" id="{106BF5E2-C218-4F6A-92DB-1A2605788E2A}"/>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58" name="Group 57">
            <a:extLst>
              <a:ext uri="{FF2B5EF4-FFF2-40B4-BE49-F238E27FC236}">
                <a16:creationId xmlns:a16="http://schemas.microsoft.com/office/drawing/2014/main" id="{DF16521E-3107-40FE-9FE4-722879C59E67}"/>
              </a:ext>
            </a:extLst>
          </p:cNvPr>
          <p:cNvGrpSpPr/>
          <p:nvPr/>
        </p:nvGrpSpPr>
        <p:grpSpPr>
          <a:xfrm>
            <a:off x="5632021" y="2432546"/>
            <a:ext cx="1926385" cy="1391634"/>
            <a:chOff x="2663540" y="2448864"/>
            <a:chExt cx="1926385" cy="1391634"/>
          </a:xfrm>
        </p:grpSpPr>
        <p:sp>
          <p:nvSpPr>
            <p:cNvPr id="59" name="TextBox 180">
              <a:extLst>
                <a:ext uri="{FF2B5EF4-FFF2-40B4-BE49-F238E27FC236}">
                  <a16:creationId xmlns:a16="http://schemas.microsoft.com/office/drawing/2014/main" id="{1CA2DBEC-8991-46F9-9FE9-EED640E60B3E}"/>
                </a:ext>
              </a:extLst>
            </p:cNvPr>
            <p:cNvSpPr txBox="1"/>
            <p:nvPr/>
          </p:nvSpPr>
          <p:spPr>
            <a:xfrm>
              <a:off x="2663540" y="3268034"/>
              <a:ext cx="1926385"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View</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Stored Procedure</a:t>
              </a:r>
            </a:p>
          </p:txBody>
        </p:sp>
        <p:sp>
          <p:nvSpPr>
            <p:cNvPr id="60" name="Rectangle 59">
              <a:extLst>
                <a:ext uri="{FF2B5EF4-FFF2-40B4-BE49-F238E27FC236}">
                  <a16:creationId xmlns:a16="http://schemas.microsoft.com/office/drawing/2014/main" id="{D77280FC-406D-423C-8E36-F1E637518294}"/>
                </a:ext>
              </a:extLst>
            </p:cNvPr>
            <p:cNvSpPr/>
            <p:nvPr/>
          </p:nvSpPr>
          <p:spPr bwMode="auto">
            <a:xfrm>
              <a:off x="3074488" y="2562950"/>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1" name="Picture 60">
              <a:extLst>
                <a:ext uri="{FF2B5EF4-FFF2-40B4-BE49-F238E27FC236}">
                  <a16:creationId xmlns:a16="http://schemas.microsoft.com/office/drawing/2014/main" id="{D753282C-3C5F-413A-A390-965DC01E01AC}"/>
                </a:ext>
              </a:extLst>
            </p:cNvPr>
            <p:cNvPicPr>
              <a:picLocks noChangeAspect="1"/>
            </p:cNvPicPr>
            <p:nvPr/>
          </p:nvPicPr>
          <p:blipFill>
            <a:blip r:embed="rId5"/>
            <a:stretch>
              <a:fillRect/>
            </a:stretch>
          </p:blipFill>
          <p:spPr>
            <a:xfrm>
              <a:off x="3122289" y="2726094"/>
              <a:ext cx="434096" cy="596810"/>
            </a:xfrm>
            <a:prstGeom prst="rect">
              <a:avLst/>
            </a:prstGeom>
          </p:spPr>
        </p:pic>
        <p:sp>
          <p:nvSpPr>
            <p:cNvPr id="62" name="TextBox 183">
              <a:extLst>
                <a:ext uri="{FF2B5EF4-FFF2-40B4-BE49-F238E27FC236}">
                  <a16:creationId xmlns:a16="http://schemas.microsoft.com/office/drawing/2014/main" id="{F4F0B897-31DF-4B37-88E1-99CEF6B56AF9}"/>
                </a:ext>
              </a:extLst>
            </p:cNvPr>
            <p:cNvSpPr txBox="1"/>
            <p:nvPr/>
          </p:nvSpPr>
          <p:spPr>
            <a:xfrm>
              <a:off x="3024932" y="2448864"/>
              <a:ext cx="63197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DML</a:t>
              </a:r>
            </a:p>
          </p:txBody>
        </p:sp>
      </p:grpSp>
      <p:grpSp>
        <p:nvGrpSpPr>
          <p:cNvPr id="63" name="Group 62">
            <a:extLst>
              <a:ext uri="{FF2B5EF4-FFF2-40B4-BE49-F238E27FC236}">
                <a16:creationId xmlns:a16="http://schemas.microsoft.com/office/drawing/2014/main" id="{E175C7E7-A45A-40C3-AF2B-FC7B36EF026A}"/>
              </a:ext>
            </a:extLst>
          </p:cNvPr>
          <p:cNvGrpSpPr/>
          <p:nvPr/>
        </p:nvGrpSpPr>
        <p:grpSpPr>
          <a:xfrm>
            <a:off x="5581795" y="3685039"/>
            <a:ext cx="1728757" cy="1389479"/>
            <a:chOff x="2663540" y="3821577"/>
            <a:chExt cx="1728757" cy="1389479"/>
          </a:xfrm>
        </p:grpSpPr>
        <p:sp>
          <p:nvSpPr>
            <p:cNvPr id="64" name="TextBox 185">
              <a:extLst>
                <a:ext uri="{FF2B5EF4-FFF2-40B4-BE49-F238E27FC236}">
                  <a16:creationId xmlns:a16="http://schemas.microsoft.com/office/drawing/2014/main" id="{E7542D0A-B65D-47A9-A665-71B36515D243}"/>
                </a:ext>
              </a:extLst>
            </p:cNvPr>
            <p:cNvSpPr txBox="1"/>
            <p:nvPr/>
          </p:nvSpPr>
          <p:spPr>
            <a:xfrm>
              <a:off x="2663540" y="4638592"/>
              <a:ext cx="1728757"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User/DB User</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Secure Objects/Data</a:t>
              </a:r>
            </a:p>
          </p:txBody>
        </p:sp>
        <p:sp>
          <p:nvSpPr>
            <p:cNvPr id="65" name="Rectangle 64">
              <a:extLst>
                <a:ext uri="{FF2B5EF4-FFF2-40B4-BE49-F238E27FC236}">
                  <a16:creationId xmlns:a16="http://schemas.microsoft.com/office/drawing/2014/main" id="{7A64E0A2-4392-4E1A-BA74-3B1BE34069CE}"/>
                </a:ext>
              </a:extLst>
            </p:cNvPr>
            <p:cNvSpPr/>
            <p:nvPr/>
          </p:nvSpPr>
          <p:spPr bwMode="auto">
            <a:xfrm>
              <a:off x="3129817" y="3939691"/>
              <a:ext cx="523165" cy="800315"/>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66" name="Picture 65">
              <a:extLst>
                <a:ext uri="{FF2B5EF4-FFF2-40B4-BE49-F238E27FC236}">
                  <a16:creationId xmlns:a16="http://schemas.microsoft.com/office/drawing/2014/main" id="{A4F7313B-EB01-4178-A675-4942DC0DDBE3}"/>
                </a:ext>
              </a:extLst>
            </p:cNvPr>
            <p:cNvPicPr>
              <a:picLocks noChangeAspect="1"/>
            </p:cNvPicPr>
            <p:nvPr/>
          </p:nvPicPr>
          <p:blipFill>
            <a:blip r:embed="rId5"/>
            <a:stretch>
              <a:fillRect/>
            </a:stretch>
          </p:blipFill>
          <p:spPr>
            <a:xfrm>
              <a:off x="3177618" y="4102835"/>
              <a:ext cx="434096" cy="596810"/>
            </a:xfrm>
            <a:prstGeom prst="rect">
              <a:avLst/>
            </a:prstGeom>
          </p:spPr>
        </p:pic>
        <p:sp>
          <p:nvSpPr>
            <p:cNvPr id="67" name="TextBox 188">
              <a:extLst>
                <a:ext uri="{FF2B5EF4-FFF2-40B4-BE49-F238E27FC236}">
                  <a16:creationId xmlns:a16="http://schemas.microsoft.com/office/drawing/2014/main" id="{60E762E9-6E5B-47C7-82FD-69C5301600A1}"/>
                </a:ext>
              </a:extLst>
            </p:cNvPr>
            <p:cNvSpPr txBox="1"/>
            <p:nvPr/>
          </p:nvSpPr>
          <p:spPr>
            <a:xfrm>
              <a:off x="2960997" y="3821577"/>
              <a:ext cx="860803" cy="42011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Security</a:t>
              </a:r>
            </a:p>
          </p:txBody>
        </p:sp>
      </p:grpSp>
      <p:sp>
        <p:nvSpPr>
          <p:cNvPr id="68" name="Arrow: Right 67">
            <a:extLst>
              <a:ext uri="{FF2B5EF4-FFF2-40B4-BE49-F238E27FC236}">
                <a16:creationId xmlns:a16="http://schemas.microsoft.com/office/drawing/2014/main" id="{C7589680-59C8-45DB-BBB0-0EC0FB6AF8E5}"/>
              </a:ext>
            </a:extLst>
          </p:cNvPr>
          <p:cNvSpPr/>
          <p:nvPr/>
        </p:nvSpPr>
        <p:spPr bwMode="auto">
          <a:xfrm rot="1261198">
            <a:off x="10458742" y="2676777"/>
            <a:ext cx="54864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69" name="Arrow: Right 68">
            <a:extLst>
              <a:ext uri="{FF2B5EF4-FFF2-40B4-BE49-F238E27FC236}">
                <a16:creationId xmlns:a16="http://schemas.microsoft.com/office/drawing/2014/main" id="{41A13463-EF03-44BC-A9D8-C5A876D4C875}"/>
              </a:ext>
            </a:extLst>
          </p:cNvPr>
          <p:cNvSpPr/>
          <p:nvPr/>
        </p:nvSpPr>
        <p:spPr bwMode="auto">
          <a:xfrm rot="19461520">
            <a:off x="10469485" y="3817319"/>
            <a:ext cx="640080" cy="238896"/>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70" name="Group 69">
            <a:extLst>
              <a:ext uri="{FF2B5EF4-FFF2-40B4-BE49-F238E27FC236}">
                <a16:creationId xmlns:a16="http://schemas.microsoft.com/office/drawing/2014/main" id="{45910CC3-CBDE-425B-B336-7159C75657A9}"/>
              </a:ext>
            </a:extLst>
          </p:cNvPr>
          <p:cNvGrpSpPr/>
          <p:nvPr/>
        </p:nvGrpSpPr>
        <p:grpSpPr>
          <a:xfrm>
            <a:off x="7834499" y="5019114"/>
            <a:ext cx="1327389" cy="1333293"/>
            <a:chOff x="2769423" y="3657107"/>
            <a:chExt cx="1327389" cy="1610102"/>
          </a:xfrm>
        </p:grpSpPr>
        <p:sp>
          <p:nvSpPr>
            <p:cNvPr id="71" name="TextBox 203">
              <a:extLst>
                <a:ext uri="{FF2B5EF4-FFF2-40B4-BE49-F238E27FC236}">
                  <a16:creationId xmlns:a16="http://schemas.microsoft.com/office/drawing/2014/main" id="{6537AE3B-10D8-446C-A4A1-C67750E9FD98}"/>
                </a:ext>
              </a:extLst>
            </p:cNvPr>
            <p:cNvSpPr txBox="1"/>
            <p:nvPr/>
          </p:nvSpPr>
          <p:spPr>
            <a:xfrm>
              <a:off x="2769423" y="4694745"/>
              <a:ext cx="1327389"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Create Ext Tables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CTAS/Insert</a:t>
              </a:r>
            </a:p>
          </p:txBody>
        </p:sp>
        <p:sp>
          <p:nvSpPr>
            <p:cNvPr id="72" name="Rectangle 71">
              <a:extLst>
                <a:ext uri="{FF2B5EF4-FFF2-40B4-BE49-F238E27FC236}">
                  <a16:creationId xmlns:a16="http://schemas.microsoft.com/office/drawing/2014/main" id="{00BCFEB3-1E31-4CEC-9B03-106108506786}"/>
                </a:ext>
              </a:extLst>
            </p:cNvPr>
            <p:cNvSpPr/>
            <p:nvPr/>
          </p:nvSpPr>
          <p:spPr bwMode="auto">
            <a:xfrm>
              <a:off x="3057769" y="3817366"/>
              <a:ext cx="677290" cy="1040034"/>
            </a:xfrm>
            <a:prstGeom prst="rect">
              <a:avLst/>
            </a:prstGeom>
            <a:solidFill>
              <a:srgbClr val="A5ACA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73" name="Picture 72">
              <a:extLst>
                <a:ext uri="{FF2B5EF4-FFF2-40B4-BE49-F238E27FC236}">
                  <a16:creationId xmlns:a16="http://schemas.microsoft.com/office/drawing/2014/main" id="{9E0C0F1F-2E02-4787-AB08-E549A4DDF4F0}"/>
                </a:ext>
              </a:extLst>
            </p:cNvPr>
            <p:cNvPicPr>
              <a:picLocks noChangeAspect="1"/>
            </p:cNvPicPr>
            <p:nvPr/>
          </p:nvPicPr>
          <p:blipFill>
            <a:blip r:embed="rId5"/>
            <a:stretch>
              <a:fillRect/>
            </a:stretch>
          </p:blipFill>
          <p:spPr>
            <a:xfrm>
              <a:off x="3177618" y="4260590"/>
              <a:ext cx="434096" cy="596810"/>
            </a:xfrm>
            <a:prstGeom prst="rect">
              <a:avLst/>
            </a:prstGeom>
          </p:spPr>
        </p:pic>
        <p:sp>
          <p:nvSpPr>
            <p:cNvPr id="74" name="TextBox 206">
              <a:extLst>
                <a:ext uri="{FF2B5EF4-FFF2-40B4-BE49-F238E27FC236}">
                  <a16:creationId xmlns:a16="http://schemas.microsoft.com/office/drawing/2014/main" id="{88994C95-13B1-4B34-9571-5D286743B700}"/>
                </a:ext>
              </a:extLst>
            </p:cNvPr>
            <p:cNvSpPr txBox="1"/>
            <p:nvPr/>
          </p:nvSpPr>
          <p:spPr>
            <a:xfrm>
              <a:off x="2965900" y="3657107"/>
              <a:ext cx="831626" cy="808392"/>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Export &amp; Import Scripts</a:t>
              </a:r>
            </a:p>
          </p:txBody>
        </p:sp>
      </p:grpSp>
      <p:grpSp>
        <p:nvGrpSpPr>
          <p:cNvPr id="75" name="Group 74">
            <a:extLst>
              <a:ext uri="{FF2B5EF4-FFF2-40B4-BE49-F238E27FC236}">
                <a16:creationId xmlns:a16="http://schemas.microsoft.com/office/drawing/2014/main" id="{3B73022C-8960-450D-8C06-F6398E83E49E}"/>
              </a:ext>
            </a:extLst>
          </p:cNvPr>
          <p:cNvGrpSpPr/>
          <p:nvPr/>
        </p:nvGrpSpPr>
        <p:grpSpPr>
          <a:xfrm>
            <a:off x="7429380" y="1696588"/>
            <a:ext cx="1749573" cy="704808"/>
            <a:chOff x="2588752" y="779830"/>
            <a:chExt cx="1815282" cy="704808"/>
          </a:xfrm>
        </p:grpSpPr>
        <p:sp>
          <p:nvSpPr>
            <p:cNvPr id="76" name="TextBox 210">
              <a:extLst>
                <a:ext uri="{FF2B5EF4-FFF2-40B4-BE49-F238E27FC236}">
                  <a16:creationId xmlns:a16="http://schemas.microsoft.com/office/drawing/2014/main" id="{4B0C372D-5D26-4E21-BB86-F559A97ABD4C}"/>
                </a:ext>
              </a:extLst>
            </p:cNvPr>
            <p:cNvSpPr txBox="1"/>
            <p:nvPr/>
          </p:nvSpPr>
          <p:spPr>
            <a:xfrm>
              <a:off x="2783554" y="779830"/>
              <a:ext cx="1620480"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77" name="Group 76">
              <a:extLst>
                <a:ext uri="{FF2B5EF4-FFF2-40B4-BE49-F238E27FC236}">
                  <a16:creationId xmlns:a16="http://schemas.microsoft.com/office/drawing/2014/main" id="{C427605A-1E2A-4DEB-9254-C2EC3CB290D6}"/>
                </a:ext>
              </a:extLst>
            </p:cNvPr>
            <p:cNvGrpSpPr/>
            <p:nvPr/>
          </p:nvGrpSpPr>
          <p:grpSpPr>
            <a:xfrm>
              <a:off x="2588752" y="850923"/>
              <a:ext cx="319082" cy="572464"/>
              <a:chOff x="5567328" y="1578242"/>
              <a:chExt cx="319082" cy="572464"/>
            </a:xfrm>
          </p:grpSpPr>
          <p:sp>
            <p:nvSpPr>
              <p:cNvPr id="78" name="Oval 77">
                <a:extLst>
                  <a:ext uri="{FF2B5EF4-FFF2-40B4-BE49-F238E27FC236}">
                    <a16:creationId xmlns:a16="http://schemas.microsoft.com/office/drawing/2014/main" id="{C07F2C58-110C-478F-8C47-D30CA97B2817}"/>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9" name="TextBox 213">
                <a:extLst>
                  <a:ext uri="{FF2B5EF4-FFF2-40B4-BE49-F238E27FC236}">
                    <a16:creationId xmlns:a16="http://schemas.microsoft.com/office/drawing/2014/main" id="{BBE4AB2C-49B8-447D-A12E-B359158A4DCA}"/>
                  </a:ext>
                </a:extLst>
              </p:cNvPr>
              <p:cNvSpPr txBox="1"/>
              <p:nvPr/>
            </p:nvSpPr>
            <p:spPr>
              <a:xfrm>
                <a:off x="5567328" y="1578242"/>
                <a:ext cx="247508"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4</a:t>
                </a:r>
              </a:p>
            </p:txBody>
          </p:sp>
        </p:grpSp>
      </p:grpSp>
      <p:sp>
        <p:nvSpPr>
          <p:cNvPr id="80" name="Rectangle 79">
            <a:extLst>
              <a:ext uri="{FF2B5EF4-FFF2-40B4-BE49-F238E27FC236}">
                <a16:creationId xmlns:a16="http://schemas.microsoft.com/office/drawing/2014/main" id="{13135863-A0A7-439D-BF86-EF28078E0EDE}"/>
              </a:ext>
            </a:extLst>
          </p:cNvPr>
          <p:cNvSpPr/>
          <p:nvPr/>
        </p:nvSpPr>
        <p:spPr bwMode="auto">
          <a:xfrm>
            <a:off x="7844435" y="5055829"/>
            <a:ext cx="1206430" cy="1296581"/>
          </a:xfrm>
          <a:prstGeom prst="rect">
            <a:avLst/>
          </a:prstGeom>
          <a:noFill/>
          <a:ln w="9525" cap="flat" cmpd="sng" algn="ctr">
            <a:solidFill>
              <a:srgbClr val="D2D2D2">
                <a:lumMod val="50000"/>
              </a:srgbClr>
            </a:solidFill>
            <a:prstDash val="lgDash"/>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1" name="Arrow: Right 80">
            <a:extLst>
              <a:ext uri="{FF2B5EF4-FFF2-40B4-BE49-F238E27FC236}">
                <a16:creationId xmlns:a16="http://schemas.microsoft.com/office/drawing/2014/main" id="{41120300-1803-453F-9614-F7A6F3CFB2B6}"/>
              </a:ext>
            </a:extLst>
          </p:cNvPr>
          <p:cNvSpPr/>
          <p:nvPr/>
        </p:nvSpPr>
        <p:spPr bwMode="auto">
          <a:xfrm rot="19354946">
            <a:off x="9072828" y="4671179"/>
            <a:ext cx="822960" cy="237744"/>
          </a:xfrm>
          <a:prstGeom prst="rightArrow">
            <a:avLst>
              <a:gd name="adj1" fmla="val 50000"/>
              <a:gd name="adj2" fmla="val 50000"/>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2" name="Picture 81">
            <a:extLst>
              <a:ext uri="{FF2B5EF4-FFF2-40B4-BE49-F238E27FC236}">
                <a16:creationId xmlns:a16="http://schemas.microsoft.com/office/drawing/2014/main" id="{E0073653-A059-4273-9DC7-3F3E34AA59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401" y="3608433"/>
            <a:ext cx="548640" cy="548640"/>
          </a:xfrm>
          <a:prstGeom prst="rect">
            <a:avLst/>
          </a:prstGeom>
        </p:spPr>
      </p:pic>
      <p:sp>
        <p:nvSpPr>
          <p:cNvPr id="83" name="Arrow: Right 82">
            <a:extLst>
              <a:ext uri="{FF2B5EF4-FFF2-40B4-BE49-F238E27FC236}">
                <a16:creationId xmlns:a16="http://schemas.microsoft.com/office/drawing/2014/main" id="{C1DCDCD6-CA79-4C5E-93F1-5BE0849EB261}"/>
              </a:ext>
            </a:extLst>
          </p:cNvPr>
          <p:cNvSpPr/>
          <p:nvPr/>
        </p:nvSpPr>
        <p:spPr bwMode="auto">
          <a:xfrm rot="5400000">
            <a:off x="8210397" y="4705109"/>
            <a:ext cx="457200" cy="237744"/>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4" name="Arrow: Right 83">
            <a:extLst>
              <a:ext uri="{FF2B5EF4-FFF2-40B4-BE49-F238E27FC236}">
                <a16:creationId xmlns:a16="http://schemas.microsoft.com/office/drawing/2014/main" id="{AB70CF9B-3B7A-4735-9938-511C0A2827EA}"/>
              </a:ext>
            </a:extLst>
          </p:cNvPr>
          <p:cNvSpPr/>
          <p:nvPr/>
        </p:nvSpPr>
        <p:spPr bwMode="auto">
          <a:xfrm>
            <a:off x="7323731" y="4179010"/>
            <a:ext cx="73152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5" name="Arrow: Right 84">
            <a:extLst>
              <a:ext uri="{FF2B5EF4-FFF2-40B4-BE49-F238E27FC236}">
                <a16:creationId xmlns:a16="http://schemas.microsoft.com/office/drawing/2014/main" id="{4D5E1B56-2153-49AA-824B-D84C6C72C2EA}"/>
              </a:ext>
            </a:extLst>
          </p:cNvPr>
          <p:cNvSpPr/>
          <p:nvPr/>
        </p:nvSpPr>
        <p:spPr bwMode="auto">
          <a:xfrm rot="16200000">
            <a:off x="534722" y="4504452"/>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6" name="Arrow: Right 85">
            <a:extLst>
              <a:ext uri="{FF2B5EF4-FFF2-40B4-BE49-F238E27FC236}">
                <a16:creationId xmlns:a16="http://schemas.microsoft.com/office/drawing/2014/main" id="{1B5F8CDD-6F4F-417F-927C-E0C1183A040D}"/>
              </a:ext>
            </a:extLst>
          </p:cNvPr>
          <p:cNvSpPr/>
          <p:nvPr/>
        </p:nvSpPr>
        <p:spPr bwMode="auto">
          <a:xfrm>
            <a:off x="1190497" y="3798588"/>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7" name="Arrow: Right 86">
            <a:extLst>
              <a:ext uri="{FF2B5EF4-FFF2-40B4-BE49-F238E27FC236}">
                <a16:creationId xmlns:a16="http://schemas.microsoft.com/office/drawing/2014/main" id="{940F423D-374D-4D13-963E-5A495657117B}"/>
              </a:ext>
            </a:extLst>
          </p:cNvPr>
          <p:cNvSpPr/>
          <p:nvPr/>
        </p:nvSpPr>
        <p:spPr bwMode="auto">
          <a:xfrm>
            <a:off x="1281023" y="5543459"/>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88" name="Arrow: Right 87">
            <a:extLst>
              <a:ext uri="{FF2B5EF4-FFF2-40B4-BE49-F238E27FC236}">
                <a16:creationId xmlns:a16="http://schemas.microsoft.com/office/drawing/2014/main" id="{E7531C58-1660-4A23-892C-48A2B7CECC31}"/>
              </a:ext>
            </a:extLst>
          </p:cNvPr>
          <p:cNvSpPr/>
          <p:nvPr/>
        </p:nvSpPr>
        <p:spPr bwMode="auto">
          <a:xfrm>
            <a:off x="3680960" y="3326722"/>
            <a:ext cx="45720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pic>
        <p:nvPicPr>
          <p:cNvPr id="89" name="Picture 88">
            <a:extLst>
              <a:ext uri="{FF2B5EF4-FFF2-40B4-BE49-F238E27FC236}">
                <a16:creationId xmlns:a16="http://schemas.microsoft.com/office/drawing/2014/main" id="{7809A0CE-C43B-4E69-B0EB-D447E03580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5494" y="4010510"/>
            <a:ext cx="548640" cy="548640"/>
          </a:xfrm>
          <a:prstGeom prst="rect">
            <a:avLst/>
          </a:prstGeom>
        </p:spPr>
      </p:pic>
      <p:pic>
        <p:nvPicPr>
          <p:cNvPr id="90" name="Picture 89">
            <a:extLst>
              <a:ext uri="{FF2B5EF4-FFF2-40B4-BE49-F238E27FC236}">
                <a16:creationId xmlns:a16="http://schemas.microsoft.com/office/drawing/2014/main" id="{1C53097F-3BA7-4516-B793-5233BC16570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76640" y="4010510"/>
            <a:ext cx="548640" cy="548640"/>
          </a:xfrm>
          <a:prstGeom prst="rect">
            <a:avLst/>
          </a:prstGeom>
        </p:spPr>
      </p:pic>
      <p:pic>
        <p:nvPicPr>
          <p:cNvPr id="91" name="Picture 90">
            <a:extLst>
              <a:ext uri="{FF2B5EF4-FFF2-40B4-BE49-F238E27FC236}">
                <a16:creationId xmlns:a16="http://schemas.microsoft.com/office/drawing/2014/main" id="{725ED83A-3450-4FE1-8DF5-CBFFABE2C0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69094" y="2316500"/>
            <a:ext cx="548640" cy="548640"/>
          </a:xfrm>
          <a:prstGeom prst="rect">
            <a:avLst/>
          </a:prstGeom>
        </p:spPr>
      </p:pic>
      <p:pic>
        <p:nvPicPr>
          <p:cNvPr id="92" name="Picture 91">
            <a:extLst>
              <a:ext uri="{FF2B5EF4-FFF2-40B4-BE49-F238E27FC236}">
                <a16:creationId xmlns:a16="http://schemas.microsoft.com/office/drawing/2014/main" id="{0AE3276E-E575-44DC-B676-50054B5156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62050" y="5429800"/>
            <a:ext cx="548640" cy="548640"/>
          </a:xfrm>
          <a:prstGeom prst="rect">
            <a:avLst/>
          </a:prstGeom>
        </p:spPr>
      </p:pic>
      <p:sp>
        <p:nvSpPr>
          <p:cNvPr id="93" name="Arrow: Right 92">
            <a:extLst>
              <a:ext uri="{FF2B5EF4-FFF2-40B4-BE49-F238E27FC236}">
                <a16:creationId xmlns:a16="http://schemas.microsoft.com/office/drawing/2014/main" id="{05F37378-0855-49AA-9D48-1C49665400BA}"/>
              </a:ext>
            </a:extLst>
          </p:cNvPr>
          <p:cNvSpPr/>
          <p:nvPr/>
        </p:nvSpPr>
        <p:spPr bwMode="auto">
          <a:xfrm>
            <a:off x="2847049" y="5570620"/>
            <a:ext cx="64008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4" name="Rectangle 93">
            <a:extLst>
              <a:ext uri="{FF2B5EF4-FFF2-40B4-BE49-F238E27FC236}">
                <a16:creationId xmlns:a16="http://schemas.microsoft.com/office/drawing/2014/main" id="{46D43D1A-326D-4353-99EB-F2808DA5BBE6}"/>
              </a:ext>
            </a:extLst>
          </p:cNvPr>
          <p:cNvSpPr/>
          <p:nvPr/>
        </p:nvSpPr>
        <p:spPr bwMode="auto">
          <a:xfrm>
            <a:off x="2374919" y="6576453"/>
            <a:ext cx="6134408" cy="122066"/>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95" name="Arrow: Right 94">
            <a:extLst>
              <a:ext uri="{FF2B5EF4-FFF2-40B4-BE49-F238E27FC236}">
                <a16:creationId xmlns:a16="http://schemas.microsoft.com/office/drawing/2014/main" id="{5106BEF8-706C-4EFB-8D73-867676A544E5}"/>
              </a:ext>
            </a:extLst>
          </p:cNvPr>
          <p:cNvSpPr/>
          <p:nvPr/>
        </p:nvSpPr>
        <p:spPr bwMode="auto">
          <a:xfrm rot="16200000">
            <a:off x="2106951" y="6265309"/>
            <a:ext cx="618839" cy="247581"/>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96" name="Rectangle 95">
            <a:extLst>
              <a:ext uri="{FF2B5EF4-FFF2-40B4-BE49-F238E27FC236}">
                <a16:creationId xmlns:a16="http://schemas.microsoft.com/office/drawing/2014/main" id="{A890938E-7779-4206-9C71-38ACB37F0502}"/>
              </a:ext>
            </a:extLst>
          </p:cNvPr>
          <p:cNvSpPr/>
          <p:nvPr/>
        </p:nvSpPr>
        <p:spPr bwMode="auto">
          <a:xfrm rot="5400000">
            <a:off x="8344280" y="6408149"/>
            <a:ext cx="182880" cy="147212"/>
          </a:xfrm>
          <a:prstGeom prst="rect">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highlight>
                <a:srgbClr val="5191CD"/>
              </a:highlight>
              <a:uLnTx/>
              <a:uFillTx/>
              <a:latin typeface="Segoe UI Light"/>
              <a:ea typeface="Segoe UI" pitchFamily="34" charset="0"/>
              <a:cs typeface="Segoe UI" pitchFamily="34" charset="0"/>
            </a:endParaRPr>
          </a:p>
        </p:txBody>
      </p:sp>
      <p:sp>
        <p:nvSpPr>
          <p:cNvPr id="97" name="TextBox 142">
            <a:extLst>
              <a:ext uri="{FF2B5EF4-FFF2-40B4-BE49-F238E27FC236}">
                <a16:creationId xmlns:a16="http://schemas.microsoft.com/office/drawing/2014/main" id="{1CBCD1B6-3492-47A5-9394-3826CF9D1D9B}"/>
              </a:ext>
            </a:extLst>
          </p:cNvPr>
          <p:cNvSpPr txBox="1"/>
          <p:nvPr/>
        </p:nvSpPr>
        <p:spPr>
          <a:xfrm>
            <a:off x="4058776" y="2643082"/>
            <a:ext cx="1668542" cy="461665"/>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i="0" u="none" strike="noStrike" kern="1200" cap="none" spc="0" normalizeH="0" baseline="0" noProof="0" dirty="0">
                <a:ln>
                  <a:noFill/>
                </a:ln>
                <a:effectLst/>
                <a:uLnTx/>
                <a:uFillTx/>
                <a:latin typeface="Segoe UI"/>
                <a:ea typeface="+mn-ea"/>
                <a:cs typeface="+mn-cs"/>
              </a:rPr>
              <a:t>Convert DDLs</a:t>
            </a:r>
          </a:p>
        </p:txBody>
      </p:sp>
      <p:pic>
        <p:nvPicPr>
          <p:cNvPr id="98" name="Picture 97">
            <a:extLst>
              <a:ext uri="{FF2B5EF4-FFF2-40B4-BE49-F238E27FC236}">
                <a16:creationId xmlns:a16="http://schemas.microsoft.com/office/drawing/2014/main" id="{8AC756A5-A6BA-4425-A816-F5117D7EBA4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22845" y="2344008"/>
            <a:ext cx="548640" cy="548640"/>
          </a:xfrm>
          <a:prstGeom prst="rect">
            <a:avLst/>
          </a:prstGeom>
        </p:spPr>
      </p:pic>
      <p:sp>
        <p:nvSpPr>
          <p:cNvPr id="99" name="Arrow: Right 98">
            <a:extLst>
              <a:ext uri="{FF2B5EF4-FFF2-40B4-BE49-F238E27FC236}">
                <a16:creationId xmlns:a16="http://schemas.microsoft.com/office/drawing/2014/main" id="{B0194FDA-746B-4C0D-88A9-87CD5AAFC050}"/>
              </a:ext>
            </a:extLst>
          </p:cNvPr>
          <p:cNvSpPr/>
          <p:nvPr/>
        </p:nvSpPr>
        <p:spPr bwMode="auto">
          <a:xfrm>
            <a:off x="8901410" y="2496908"/>
            <a:ext cx="548640" cy="238896"/>
          </a:xfrm>
          <a:prstGeom prst="rightArrow">
            <a:avLst/>
          </a:prstGeom>
          <a:solidFill>
            <a:srgbClr val="0070C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nvGrpSpPr>
          <p:cNvPr id="100" name="Group 99">
            <a:extLst>
              <a:ext uri="{FF2B5EF4-FFF2-40B4-BE49-F238E27FC236}">
                <a16:creationId xmlns:a16="http://schemas.microsoft.com/office/drawing/2014/main" id="{C78A0AE7-266C-436B-9254-6E4B1CF3083E}"/>
              </a:ext>
            </a:extLst>
          </p:cNvPr>
          <p:cNvGrpSpPr/>
          <p:nvPr/>
        </p:nvGrpSpPr>
        <p:grpSpPr>
          <a:xfrm>
            <a:off x="9623742" y="1623202"/>
            <a:ext cx="2221922" cy="704808"/>
            <a:chOff x="2608408" y="799727"/>
            <a:chExt cx="2305374" cy="704808"/>
          </a:xfrm>
        </p:grpSpPr>
        <p:sp>
          <p:nvSpPr>
            <p:cNvPr id="101" name="TextBox 189">
              <a:extLst>
                <a:ext uri="{FF2B5EF4-FFF2-40B4-BE49-F238E27FC236}">
                  <a16:creationId xmlns:a16="http://schemas.microsoft.com/office/drawing/2014/main" id="{A62BAE22-2484-4F59-B28B-FBA00C82AEBA}"/>
                </a:ext>
              </a:extLst>
            </p:cNvPr>
            <p:cNvSpPr txBox="1"/>
            <p:nvPr/>
          </p:nvSpPr>
          <p:spPr>
            <a:xfrm>
              <a:off x="2850061" y="799727"/>
              <a:ext cx="2063721" cy="704808"/>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(B) Deploy Synapse </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External Tables </a:t>
              </a:r>
            </a:p>
          </p:txBody>
        </p:sp>
        <p:grpSp>
          <p:nvGrpSpPr>
            <p:cNvPr id="102" name="Group 101">
              <a:extLst>
                <a:ext uri="{FF2B5EF4-FFF2-40B4-BE49-F238E27FC236}">
                  <a16:creationId xmlns:a16="http://schemas.microsoft.com/office/drawing/2014/main" id="{0AE69C57-4A17-4780-AA76-A07807C739B9}"/>
                </a:ext>
              </a:extLst>
            </p:cNvPr>
            <p:cNvGrpSpPr/>
            <p:nvPr/>
          </p:nvGrpSpPr>
          <p:grpSpPr>
            <a:xfrm>
              <a:off x="2608408" y="855146"/>
              <a:ext cx="299426" cy="572464"/>
              <a:chOff x="5586984" y="1582465"/>
              <a:chExt cx="299426" cy="572464"/>
            </a:xfrm>
          </p:grpSpPr>
          <p:sp>
            <p:nvSpPr>
              <p:cNvPr id="103" name="Oval 102">
                <a:extLst>
                  <a:ext uri="{FF2B5EF4-FFF2-40B4-BE49-F238E27FC236}">
                    <a16:creationId xmlns:a16="http://schemas.microsoft.com/office/drawing/2014/main" id="{06303B0B-31CF-447B-AD6C-B03F1496EEB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4" name="TextBox 196">
                <a:extLst>
                  <a:ext uri="{FF2B5EF4-FFF2-40B4-BE49-F238E27FC236}">
                    <a16:creationId xmlns:a16="http://schemas.microsoft.com/office/drawing/2014/main" id="{1EB1A458-B52B-45B3-BE5F-CAF083CC3CAC}"/>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sz="2000" dirty="0">
                    <a:gradFill>
                      <a:gsLst>
                        <a:gs pos="2917">
                          <a:srgbClr val="000000"/>
                        </a:gs>
                        <a:gs pos="30000">
                          <a:srgbClr val="000000"/>
                        </a:gs>
                      </a:gsLst>
                      <a:lin ang="5400000" scaled="0"/>
                    </a:gradFill>
                    <a:latin typeface="Segoe UI"/>
                  </a:rPr>
                  <a:t>5</a:t>
                </a:r>
                <a:endPar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grpSp>
      </p:grpSp>
      <p:grpSp>
        <p:nvGrpSpPr>
          <p:cNvPr id="105" name="Group 104">
            <a:extLst>
              <a:ext uri="{FF2B5EF4-FFF2-40B4-BE49-F238E27FC236}">
                <a16:creationId xmlns:a16="http://schemas.microsoft.com/office/drawing/2014/main" id="{8AA291E7-C63A-43A5-A2B5-2DDD93C5A3EF}"/>
              </a:ext>
            </a:extLst>
          </p:cNvPr>
          <p:cNvGrpSpPr/>
          <p:nvPr/>
        </p:nvGrpSpPr>
        <p:grpSpPr>
          <a:xfrm>
            <a:off x="7379869" y="3442090"/>
            <a:ext cx="299426" cy="572464"/>
            <a:chOff x="5586984" y="1582465"/>
            <a:chExt cx="299426" cy="572464"/>
          </a:xfrm>
        </p:grpSpPr>
        <p:sp>
          <p:nvSpPr>
            <p:cNvPr id="106" name="Oval 105">
              <a:extLst>
                <a:ext uri="{FF2B5EF4-FFF2-40B4-BE49-F238E27FC236}">
                  <a16:creationId xmlns:a16="http://schemas.microsoft.com/office/drawing/2014/main" id="{9F3320F8-B26A-47A1-8383-3921A290D073}"/>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07" name="TextBox 223">
              <a:extLst>
                <a:ext uri="{FF2B5EF4-FFF2-40B4-BE49-F238E27FC236}">
                  <a16:creationId xmlns:a16="http://schemas.microsoft.com/office/drawing/2014/main" id="{AE2F494B-9284-4E80-846D-D9D3067BB923}"/>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3</a:t>
              </a:r>
            </a:p>
          </p:txBody>
        </p:sp>
      </p:grpSp>
      <p:grpSp>
        <p:nvGrpSpPr>
          <p:cNvPr id="108" name="Group 107">
            <a:extLst>
              <a:ext uri="{FF2B5EF4-FFF2-40B4-BE49-F238E27FC236}">
                <a16:creationId xmlns:a16="http://schemas.microsoft.com/office/drawing/2014/main" id="{0092408B-C3C9-46DE-A966-536D56DD27C3}"/>
              </a:ext>
            </a:extLst>
          </p:cNvPr>
          <p:cNvGrpSpPr/>
          <p:nvPr/>
        </p:nvGrpSpPr>
        <p:grpSpPr>
          <a:xfrm>
            <a:off x="3885807" y="2579027"/>
            <a:ext cx="299426" cy="572464"/>
            <a:chOff x="5586984" y="1582465"/>
            <a:chExt cx="299426" cy="572464"/>
          </a:xfrm>
        </p:grpSpPr>
        <p:sp>
          <p:nvSpPr>
            <p:cNvPr id="109" name="Oval 108">
              <a:extLst>
                <a:ext uri="{FF2B5EF4-FFF2-40B4-BE49-F238E27FC236}">
                  <a16:creationId xmlns:a16="http://schemas.microsoft.com/office/drawing/2014/main" id="{D08D003F-31FC-472E-9480-6A03CE77FC10}"/>
                </a:ext>
              </a:extLst>
            </p:cNvPr>
            <p:cNvSpPr/>
            <p:nvPr/>
          </p:nvSpPr>
          <p:spPr bwMode="auto">
            <a:xfrm>
              <a:off x="5623560" y="1725714"/>
              <a:ext cx="262850" cy="267678"/>
            </a:xfrm>
            <a:prstGeom prst="ellipse">
              <a:avLst/>
            </a:prstGeom>
            <a:solidFill>
              <a:srgbClr val="FFFF00"/>
            </a:solidFill>
            <a:ln w="9525" cap="flat" cmpd="sng" algn="ctr">
              <a:solidFill>
                <a:srgbClr val="000000"/>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110" name="TextBox 226">
              <a:extLst>
                <a:ext uri="{FF2B5EF4-FFF2-40B4-BE49-F238E27FC236}">
                  <a16:creationId xmlns:a16="http://schemas.microsoft.com/office/drawing/2014/main" id="{547EC9F4-493B-430E-A27C-0E20C50D62D4}"/>
                </a:ext>
              </a:extLst>
            </p:cNvPr>
            <p:cNvSpPr txBox="1"/>
            <p:nvPr/>
          </p:nvSpPr>
          <p:spPr>
            <a:xfrm>
              <a:off x="5586984" y="1582465"/>
              <a:ext cx="220942" cy="572464"/>
            </a:xfrm>
            <a:prstGeom prst="rect">
              <a:avLst/>
            </a:prstGeom>
            <a:noFill/>
          </p:spPr>
          <p:txBody>
            <a:bodyPr wrap="square" lIns="182880" tIns="146304" rIns="182880" bIns="146304"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2</a:t>
              </a:r>
            </a:p>
          </p:txBody>
        </p:sp>
      </p:grpSp>
      <p:pic>
        <p:nvPicPr>
          <p:cNvPr id="111" name="Picture 110">
            <a:extLst>
              <a:ext uri="{FF2B5EF4-FFF2-40B4-BE49-F238E27FC236}">
                <a16:creationId xmlns:a16="http://schemas.microsoft.com/office/drawing/2014/main" id="{E7114945-A792-4996-B1D4-7E3A055026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9769" y="3137691"/>
            <a:ext cx="548640" cy="548640"/>
          </a:xfrm>
          <a:prstGeom prst="rect">
            <a:avLst/>
          </a:prstGeom>
        </p:spPr>
      </p:pic>
    </p:spTree>
    <p:extLst>
      <p:ext uri="{BB962C8B-B14F-4D97-AF65-F5344CB8AC3E}">
        <p14:creationId xmlns:p14="http://schemas.microsoft.com/office/powerpoint/2010/main" val="125089952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95B2-0989-46E3-B386-E8F089E2BEF1}"/>
              </a:ext>
            </a:extLst>
          </p:cNvPr>
          <p:cNvSpPr>
            <a:spLocks noGrp="1"/>
          </p:cNvSpPr>
          <p:nvPr>
            <p:ph type="title"/>
          </p:nvPr>
        </p:nvSpPr>
        <p:spPr/>
        <p:txBody>
          <a:bodyPr/>
          <a:lstStyle/>
          <a:p>
            <a:r>
              <a:rPr lang="en-US" dirty="0"/>
              <a:t>Migration Tools Steps – 1) Create DDL Scripts</a:t>
            </a:r>
            <a:endParaRPr lang="ru-RU" dirty="0"/>
          </a:p>
        </p:txBody>
      </p:sp>
      <p:sp>
        <p:nvSpPr>
          <p:cNvPr id="3" name="Content Placeholder 2">
            <a:extLst>
              <a:ext uri="{FF2B5EF4-FFF2-40B4-BE49-F238E27FC236}">
                <a16:creationId xmlns:a16="http://schemas.microsoft.com/office/drawing/2014/main" id="{DA9E078C-A352-43B7-85B4-94481703C191}"/>
              </a:ext>
            </a:extLst>
          </p:cNvPr>
          <p:cNvSpPr>
            <a:spLocks noGrp="1"/>
          </p:cNvSpPr>
          <p:nvPr>
            <p:ph sz="quarter" idx="10"/>
          </p:nvPr>
        </p:nvSpPr>
        <p:spPr>
          <a:xfrm>
            <a:off x="584200" y="1844675"/>
            <a:ext cx="11018838" cy="1723549"/>
          </a:xfrm>
        </p:spPr>
        <p:txBody>
          <a:bodyPr/>
          <a:lstStyle/>
          <a:p>
            <a:pPr marL="514350" indent="-514350">
              <a:buFont typeface="+mj-lt"/>
              <a:buAutoNum type="arabicPeriod"/>
            </a:pPr>
            <a:r>
              <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Create </a:t>
            </a:r>
            <a:r>
              <a:rPr lang="en-US" sz="2000" dirty="0">
                <a:gradFill>
                  <a:gsLst>
                    <a:gs pos="0">
                      <a:srgbClr val="292929"/>
                    </a:gs>
                    <a:gs pos="86000">
                      <a:srgbClr val="292929"/>
                    </a:gs>
                  </a:gsLst>
                  <a:lin ang="5400000" scaled="0"/>
                </a:gradFill>
              </a:rPr>
              <a:t>config files for </a:t>
            </a:r>
            <a:r>
              <a:rPr lang="en-US" sz="2000" dirty="0" err="1">
                <a:gradFill>
                  <a:gsLst>
                    <a:gs pos="0">
                      <a:srgbClr val="292929"/>
                    </a:gs>
                    <a:gs pos="86000">
                      <a:srgbClr val="292929"/>
                    </a:gs>
                  </a:gsLst>
                  <a:lin ang="5400000" scaled="0"/>
                </a:gradFill>
              </a:rPr>
              <a:t>ScriptDDLScriptsDriver</a:t>
            </a:r>
            <a:r>
              <a:rPr lang="en-US" sz="2000" dirty="0">
                <a:gradFill>
                  <a:gsLst>
                    <a:gs pos="0">
                      <a:srgbClr val="292929"/>
                    </a:gs>
                    <a:gs pos="86000">
                      <a:srgbClr val="292929"/>
                    </a:gs>
                  </a:gsLst>
                  <a:lin ang="5400000" scaled="0"/>
                </a:gradFill>
              </a:rPr>
              <a:t>.  This is a CSV file containing the following columns – see below.</a:t>
            </a:r>
          </a:p>
          <a:p>
            <a:pPr marL="514350" indent="-514350">
              <a:buFont typeface="+mj-lt"/>
              <a:buAutoNum type="arabicPeriod"/>
            </a:pPr>
            <a:r>
              <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Run CreateDDLScriptsDriver.ps1 and provide prompted info.</a:t>
            </a:r>
          </a:p>
          <a:p>
            <a:pPr marL="514350" indent="-514350">
              <a:buFont typeface="+mj-lt"/>
              <a:buAutoNum type="arabicPeriod"/>
            </a:pPr>
            <a:endParaRPr kumimoji="0" lang="en-US" sz="20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endParaRPr lang="ru-RU" sz="2000" dirty="0"/>
          </a:p>
        </p:txBody>
      </p:sp>
      <p:graphicFrame>
        <p:nvGraphicFramePr>
          <p:cNvPr id="6" name="Table 5">
            <a:extLst>
              <a:ext uri="{FF2B5EF4-FFF2-40B4-BE49-F238E27FC236}">
                <a16:creationId xmlns:a16="http://schemas.microsoft.com/office/drawing/2014/main" id="{A18944AB-2D4F-46B5-AFC1-3DDD61E53C87}"/>
              </a:ext>
            </a:extLst>
          </p:cNvPr>
          <p:cNvGraphicFramePr>
            <a:graphicFrameLocks noGrp="1"/>
          </p:cNvGraphicFramePr>
          <p:nvPr>
            <p:extLst>
              <p:ext uri="{D42A27DB-BD31-4B8C-83A1-F6EECF244321}">
                <p14:modId xmlns:p14="http://schemas.microsoft.com/office/powerpoint/2010/main" val="2990584039"/>
              </p:ext>
            </p:extLst>
          </p:nvPr>
        </p:nvGraphicFramePr>
        <p:xfrm>
          <a:off x="805667" y="3091953"/>
          <a:ext cx="10575903" cy="2865120"/>
        </p:xfrm>
        <a:graphic>
          <a:graphicData uri="http://schemas.openxmlformats.org/drawingml/2006/table">
            <a:tbl>
              <a:tblPr firstRow="1" bandRow="1"/>
              <a:tblGrid>
                <a:gridCol w="1503126">
                  <a:extLst>
                    <a:ext uri="{9D8B030D-6E8A-4147-A177-3AD203B41FA5}">
                      <a16:colId xmlns:a16="http://schemas.microsoft.com/office/drawing/2014/main" val="1369067374"/>
                    </a:ext>
                  </a:extLst>
                </a:gridCol>
                <a:gridCol w="5889308">
                  <a:extLst>
                    <a:ext uri="{9D8B030D-6E8A-4147-A177-3AD203B41FA5}">
                      <a16:colId xmlns:a16="http://schemas.microsoft.com/office/drawing/2014/main" val="1527595796"/>
                    </a:ext>
                  </a:extLst>
                </a:gridCol>
                <a:gridCol w="3183469">
                  <a:extLst>
                    <a:ext uri="{9D8B030D-6E8A-4147-A177-3AD203B41FA5}">
                      <a16:colId xmlns:a16="http://schemas.microsoft.com/office/drawing/2014/main" val="742367323"/>
                    </a:ext>
                  </a:extLst>
                </a:gridCol>
              </a:tblGrid>
              <a:tr h="295931">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200" dirty="0">
                          <a:solidFill>
                            <a:schemeClr val="bg1">
                              <a:lumMod val="95000"/>
                            </a:schemeClr>
                          </a:solidFill>
                        </a:rPr>
                        <a:t>Value (Sample)</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4077">
                <a:tc>
                  <a:txBody>
                    <a:bodyPr/>
                    <a:lstStyle/>
                    <a:p>
                      <a:r>
                        <a:rPr lang="en-US" sz="1200" dirty="0"/>
                        <a:t>Database</a:t>
                      </a:r>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dirty="0"/>
                        <a:t>Name of the DB to connect to</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1200" dirty="0" err="1"/>
                        <a:t>AdventureWorksDW</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410254945"/>
                  </a:ext>
                </a:extLst>
              </a:tr>
              <a:tr h="2840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a:t>0 or 1</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DatabaseName</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DB to connect to</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AdventureWorksDW</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01011">
                <a:tc>
                  <a:txBody>
                    <a:bodyPr/>
                    <a:lstStyle/>
                    <a:p>
                      <a:r>
                        <a:rPr lang="en-US" sz="1200" dirty="0" err="1"/>
                        <a:t>SchemaName</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1200" dirty="0"/>
                        <a:t>Name of the object schema</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1200" dirty="0" err="1"/>
                        <a:t>dbo</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99629511"/>
                  </a:ext>
                </a:extLst>
              </a:tr>
              <a:tr h="28826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OutputFolderPath</a:t>
                      </a:r>
                      <a:endParaRPr lang="en-US" sz="12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Relative path where the .</a:t>
                      </a:r>
                      <a:r>
                        <a:rPr lang="en-US" sz="1200" dirty="0" err="1"/>
                        <a:t>sql</a:t>
                      </a:r>
                      <a:r>
                        <a:rPr lang="en-US" sz="1200" dirty="0"/>
                        <a:t> file should be saved. Must have “\” on end.</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a:t>
                      </a:r>
                      <a:r>
                        <a:rPr lang="en-US" sz="1200" dirty="0" err="1"/>
                        <a:t>AdventureWorksDW</a:t>
                      </a:r>
                      <a:r>
                        <a:rPr lang="en-US" sz="1200" dirty="0"/>
                        <a:t>\Tables\</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36576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err="1"/>
                        <a:t>FileName</a:t>
                      </a:r>
                      <a:endParaRPr lang="en-US" sz="12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file to store the script in. This should match the object name if possible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dbo_DimAccount</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224749900"/>
                  </a:ext>
                </a:extLst>
              </a:tr>
              <a:tr h="36576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err="1"/>
                        <a:t>ObjectName</a:t>
                      </a:r>
                      <a:endParaRPr lang="en-US" sz="120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Name of the object to script. This must include the schema. </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dbo.DimAccount</a:t>
                      </a:r>
                      <a:endParaRPr lang="en-US" sz="12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508230191"/>
                  </a:ext>
                </a:extLst>
              </a:tr>
              <a:tr h="28826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err="1"/>
                        <a:t>ObjectToScript</a:t>
                      </a:r>
                      <a:endParaRPr lang="en-US" sz="12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solidFill>
                            <a:schemeClr val="tx1"/>
                          </a:solidFill>
                        </a:rPr>
                        <a:t>Used in logging only</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200" dirty="0"/>
                        <a:t>SP, VIEW, TABLE, INDEX, STAT, ROLE, USER</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4249797493"/>
                  </a:ext>
                </a:extLst>
              </a:tr>
            </a:tbl>
          </a:graphicData>
        </a:graphic>
      </p:graphicFrame>
    </p:spTree>
    <p:extLst>
      <p:ext uri="{BB962C8B-B14F-4D97-AF65-F5344CB8AC3E}">
        <p14:creationId xmlns:p14="http://schemas.microsoft.com/office/powerpoint/2010/main" val="41263300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a:t>
            </a:r>
            <a:endParaRPr lang="ru-RU" dirty="0"/>
          </a:p>
        </p:txBody>
      </p:sp>
      <p:sp>
        <p:nvSpPr>
          <p:cNvPr id="5" name="Content Placeholder 4">
            <a:extLst>
              <a:ext uri="{FF2B5EF4-FFF2-40B4-BE49-F238E27FC236}">
                <a16:creationId xmlns:a16="http://schemas.microsoft.com/office/drawing/2014/main" id="{6CBDD375-A956-4FAD-B557-3AF46289CAB2}"/>
              </a:ext>
            </a:extLst>
          </p:cNvPr>
          <p:cNvSpPr>
            <a:spLocks noGrp="1"/>
          </p:cNvSpPr>
          <p:nvPr>
            <p:ph sz="quarter" idx="10"/>
          </p:nvPr>
        </p:nvSpPr>
        <p:spPr>
          <a:xfrm>
            <a:off x="584200" y="1844675"/>
            <a:ext cx="11018838" cy="4616648"/>
          </a:xfrm>
        </p:spPr>
        <p:txBody>
          <a:bodyPr/>
          <a:lstStyle/>
          <a:p>
            <a:r>
              <a:rPr lang="en-US" sz="2400" dirty="0"/>
              <a:t>Discovery Workshop:</a:t>
            </a:r>
          </a:p>
          <a:p>
            <a:pPr marL="1300163" lvl="3" indent="-457200">
              <a:buFont typeface="+mj-lt"/>
              <a:buAutoNum type="alphaLcParenR"/>
            </a:pPr>
            <a:r>
              <a:rPr lang="en-US" sz="1200" dirty="0"/>
              <a:t>Complete a migration assessment questionnaire.</a:t>
            </a:r>
          </a:p>
          <a:p>
            <a:pPr marL="1300163" lvl="3" indent="-457200">
              <a:buFont typeface="+mj-lt"/>
              <a:buAutoNum type="alphaLcParenR"/>
            </a:pPr>
            <a:r>
              <a:rPr lang="en-US" sz="1200" dirty="0"/>
              <a:t>Perform a Pre-Assessment of the APS System.  (tools available from MS)</a:t>
            </a:r>
          </a:p>
          <a:p>
            <a:pPr marL="1300163" lvl="3" indent="-457200">
              <a:buFont typeface="+mj-lt"/>
              <a:buAutoNum type="alphaLcParenR"/>
            </a:pPr>
            <a:r>
              <a:rPr lang="en-US" sz="1200" dirty="0"/>
              <a:t>Determine Database to Schema migration approach.</a:t>
            </a:r>
          </a:p>
          <a:p>
            <a:pPr marL="1300163" lvl="3" indent="-457200">
              <a:buFont typeface="+mj-lt"/>
              <a:buAutoNum type="alphaLcParenR"/>
            </a:pPr>
            <a:r>
              <a:rPr lang="en-US" sz="1200" dirty="0"/>
              <a:t>Determine the scope of the migration.</a:t>
            </a:r>
          </a:p>
          <a:p>
            <a:r>
              <a:rPr lang="en-US" sz="2400" dirty="0"/>
              <a:t>Implementation:</a:t>
            </a:r>
          </a:p>
          <a:p>
            <a:pPr marL="1300163" lvl="3" indent="-457200">
              <a:buFont typeface="+mj-lt"/>
              <a:buAutoNum type="alphaLcParenR"/>
            </a:pPr>
            <a:r>
              <a:rPr lang="en-US" sz="1200" dirty="0"/>
              <a:t>Configure Export/Import Process (APS &amp; Synapse)</a:t>
            </a:r>
          </a:p>
          <a:p>
            <a:pPr marL="1300163" lvl="3" indent="-457200">
              <a:buFont typeface="+mj-lt"/>
              <a:buAutoNum type="alphaLcParenR"/>
            </a:pPr>
            <a:r>
              <a:rPr lang="en-US" sz="1200" dirty="0"/>
              <a:t>Script out the APS objects (Schemas/Tables/Views/SPs).</a:t>
            </a:r>
          </a:p>
          <a:p>
            <a:pPr marL="1300163" lvl="3" indent="-457200">
              <a:buFont typeface="+mj-lt"/>
              <a:buAutoNum type="alphaLcParenR"/>
            </a:pPr>
            <a:r>
              <a:rPr lang="en-US" sz="1200" dirty="0"/>
              <a:t>Get Data Validation – Row Counts on Tables in APS</a:t>
            </a:r>
          </a:p>
          <a:p>
            <a:pPr marL="1300163" lvl="3" indent="-457200">
              <a:buFont typeface="+mj-lt"/>
              <a:buAutoNum type="alphaLcParenR"/>
            </a:pPr>
            <a:r>
              <a:rPr lang="en-US" sz="1200" dirty="0"/>
              <a:t>Create Synapse Schemas/Tables/Views</a:t>
            </a:r>
          </a:p>
          <a:p>
            <a:pPr marL="1300163" lvl="3" indent="-457200">
              <a:buFont typeface="+mj-lt"/>
              <a:buAutoNum type="alphaLcParenR"/>
            </a:pPr>
            <a:r>
              <a:rPr lang="en-US" sz="1200" dirty="0"/>
              <a:t>Create/Migrate Synapse SPs</a:t>
            </a:r>
          </a:p>
          <a:p>
            <a:pPr marL="1300163" lvl="3" indent="-457200">
              <a:buFont typeface="+mj-lt"/>
              <a:buAutoNum type="alphaLcParenR"/>
            </a:pPr>
            <a:r>
              <a:rPr lang="en-US" sz="1200" dirty="0"/>
              <a:t>Create External Tables (APS and Synapse) </a:t>
            </a:r>
          </a:p>
          <a:p>
            <a:pPr marL="1300163" lvl="3" indent="-457200">
              <a:buFont typeface="+mj-lt"/>
              <a:buAutoNum type="alphaLcParenR"/>
            </a:pPr>
            <a:r>
              <a:rPr lang="en-US" sz="1200" dirty="0"/>
              <a:t>Setup Scheduled Jobs (ETL) (Carried out by Customer) </a:t>
            </a:r>
          </a:p>
          <a:p>
            <a:pPr marL="1300163" lvl="3" indent="-457200">
              <a:buFont typeface="+mj-lt"/>
              <a:buAutoNum type="alphaLcParenR"/>
            </a:pPr>
            <a:r>
              <a:rPr lang="en-US" sz="1200" dirty="0"/>
              <a:t>Export Data to Azure</a:t>
            </a:r>
          </a:p>
          <a:p>
            <a:pPr marL="1300163" lvl="3" indent="-457200">
              <a:buFont typeface="+mj-lt"/>
              <a:buAutoNum type="alphaLcParenR"/>
            </a:pPr>
            <a:r>
              <a:rPr lang="en-US" sz="1200" dirty="0"/>
              <a:t>Import Data into Synapse</a:t>
            </a:r>
          </a:p>
          <a:p>
            <a:pPr marL="1300163" lvl="3" indent="-457200">
              <a:buFont typeface="+mj-lt"/>
              <a:buAutoNum type="alphaLcParenR"/>
            </a:pPr>
            <a:r>
              <a:rPr lang="en-US" sz="1200" dirty="0"/>
              <a:t>Rebuild Indexes/Stats</a:t>
            </a:r>
          </a:p>
          <a:p>
            <a:pPr marL="1300163" lvl="3" indent="-457200">
              <a:buFont typeface="+mj-lt"/>
              <a:buAutoNum type="alphaLcParenR"/>
            </a:pPr>
            <a:r>
              <a:rPr lang="en-US" sz="1200" dirty="0"/>
              <a:t>Migrate Security (Carried out by Customer with Microsoft’s Assistance)</a:t>
            </a:r>
          </a:p>
          <a:p>
            <a:pPr marL="1300163" lvl="3" indent="-457200">
              <a:buFont typeface="+mj-lt"/>
              <a:buAutoNum type="alphaLcParenR"/>
            </a:pPr>
            <a:r>
              <a:rPr lang="en-US" sz="1200" dirty="0"/>
              <a:t>Validate Data between APS and Synapse</a:t>
            </a:r>
          </a:p>
          <a:p>
            <a:pPr marL="1300163" lvl="3" indent="-457200">
              <a:buFont typeface="+mj-lt"/>
              <a:buAutoNum type="alphaLcParenR"/>
            </a:pPr>
            <a:r>
              <a:rPr lang="en-US" sz="1200" dirty="0"/>
              <a:t>Performance tune Synapse</a:t>
            </a:r>
          </a:p>
        </p:txBody>
      </p:sp>
    </p:spTree>
    <p:extLst>
      <p:ext uri="{BB962C8B-B14F-4D97-AF65-F5344CB8AC3E}">
        <p14:creationId xmlns:p14="http://schemas.microsoft.com/office/powerpoint/2010/main" val="333048506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95B2-0989-46E3-B386-E8F089E2BEF1}"/>
              </a:ext>
            </a:extLst>
          </p:cNvPr>
          <p:cNvSpPr>
            <a:spLocks noGrp="1"/>
          </p:cNvSpPr>
          <p:nvPr>
            <p:ph type="title"/>
          </p:nvPr>
        </p:nvSpPr>
        <p:spPr/>
        <p:txBody>
          <a:bodyPr/>
          <a:lstStyle/>
          <a:p>
            <a:r>
              <a:rPr lang="en-US" dirty="0"/>
              <a:t>Migration Tools Steps – 1) Create DDL Scripts</a:t>
            </a:r>
            <a:endParaRPr lang="ru-RU" dirty="0"/>
          </a:p>
        </p:txBody>
      </p:sp>
      <p:sp>
        <p:nvSpPr>
          <p:cNvPr id="5" name="TextBox 4">
            <a:extLst>
              <a:ext uri="{FF2B5EF4-FFF2-40B4-BE49-F238E27FC236}">
                <a16:creationId xmlns:a16="http://schemas.microsoft.com/office/drawing/2014/main" id="{F090666F-E067-49FE-A7A1-8E49EF6FE6C0}"/>
              </a:ext>
            </a:extLst>
          </p:cNvPr>
          <p:cNvSpPr txBox="1"/>
          <p:nvPr/>
        </p:nvSpPr>
        <p:spPr>
          <a:xfrm>
            <a:off x="463410" y="4123836"/>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CVS Script Config File(s)</a:t>
            </a:r>
          </a:p>
        </p:txBody>
      </p:sp>
      <p:pic>
        <p:nvPicPr>
          <p:cNvPr id="7" name="Picture 6">
            <a:extLst>
              <a:ext uri="{FF2B5EF4-FFF2-40B4-BE49-F238E27FC236}">
                <a16:creationId xmlns:a16="http://schemas.microsoft.com/office/drawing/2014/main" id="{7F92B5FB-FF2D-4604-90E7-39C50FBD3911}"/>
              </a:ext>
            </a:extLst>
          </p:cNvPr>
          <p:cNvPicPr>
            <a:picLocks noChangeAspect="1"/>
          </p:cNvPicPr>
          <p:nvPr/>
        </p:nvPicPr>
        <p:blipFill>
          <a:blip r:embed="rId2"/>
          <a:stretch>
            <a:fillRect/>
          </a:stretch>
        </p:blipFill>
        <p:spPr>
          <a:xfrm>
            <a:off x="9224324" y="3229335"/>
            <a:ext cx="831335" cy="977033"/>
          </a:xfrm>
          <a:prstGeom prst="rect">
            <a:avLst/>
          </a:prstGeom>
        </p:spPr>
      </p:pic>
      <p:pic>
        <p:nvPicPr>
          <p:cNvPr id="9" name="Picture 8">
            <a:extLst>
              <a:ext uri="{FF2B5EF4-FFF2-40B4-BE49-F238E27FC236}">
                <a16:creationId xmlns:a16="http://schemas.microsoft.com/office/drawing/2014/main" id="{4767E289-2AA7-41F3-8C76-A5D08A9EF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002" y="3173277"/>
            <a:ext cx="882807" cy="882807"/>
          </a:xfrm>
          <a:prstGeom prst="rect">
            <a:avLst/>
          </a:prstGeom>
        </p:spPr>
      </p:pic>
      <p:sp>
        <p:nvSpPr>
          <p:cNvPr id="11" name="TextBox 10">
            <a:extLst>
              <a:ext uri="{FF2B5EF4-FFF2-40B4-BE49-F238E27FC236}">
                <a16:creationId xmlns:a16="http://schemas.microsoft.com/office/drawing/2014/main" id="{029F5CC7-98A7-4882-89DC-58FC6F82455B}"/>
              </a:ext>
            </a:extLst>
          </p:cNvPr>
          <p:cNvSpPr txBox="1"/>
          <p:nvPr/>
        </p:nvSpPr>
        <p:spPr>
          <a:xfrm>
            <a:off x="3034159" y="4129707"/>
            <a:ext cx="3674565" cy="1015663"/>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err="1">
                <a:ln>
                  <a:noFill/>
                </a:ln>
                <a:solidFill>
                  <a:srgbClr val="292929"/>
                </a:solidFill>
                <a:effectLst/>
                <a:uLnTx/>
                <a:uFillTx/>
              </a:rPr>
              <a:t>CreateDDLScri</a:t>
            </a:r>
            <a:r>
              <a:rPr lang="en-US" sz="1200" b="1" kern="0" dirty="0">
                <a:solidFill>
                  <a:srgbClr val="292929"/>
                </a:solidFill>
              </a:rPr>
              <a:t>pts</a:t>
            </a:r>
            <a:r>
              <a:rPr kumimoji="0" lang="en-US" sz="1200" b="1" i="0" u="none" strike="noStrike" kern="0" cap="none" spc="0" normalizeH="0" baseline="0" noProof="0" dirty="0">
                <a:ln>
                  <a:noFill/>
                </a:ln>
                <a:solidFill>
                  <a:srgbClr val="292929"/>
                </a:solidFill>
                <a:effectLst/>
                <a:uLnTx/>
                <a:uFillTx/>
              </a:rPr>
              <a:t>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Calibri" panose="020F0502020204030204"/>
              </a:rPr>
              <a:t>Prompts for </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Location of the Config File(s)</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Security Setup (Integrated or not)</a:t>
            </a:r>
          </a:p>
          <a:p>
            <a:pPr marL="444500" lvl="1" indent="-227013" defTabSz="1219120">
              <a:buFont typeface="Arial" panose="020B0604020202020204" pitchFamily="34" charset="0"/>
              <a:buChar char="•"/>
              <a:defRPr/>
            </a:pPr>
            <a:r>
              <a:rPr lang="en-US" sz="1200" b="1" kern="0" dirty="0">
                <a:solidFill>
                  <a:srgbClr val="292929"/>
                </a:solidFill>
                <a:latin typeface="Calibri" panose="020F0502020204030204"/>
              </a:rPr>
              <a:t>MPP (APS) system User ID, and Password</a:t>
            </a:r>
          </a:p>
        </p:txBody>
      </p:sp>
      <p:sp>
        <p:nvSpPr>
          <p:cNvPr id="13" name="Arrow: Right 12">
            <a:extLst>
              <a:ext uri="{FF2B5EF4-FFF2-40B4-BE49-F238E27FC236}">
                <a16:creationId xmlns:a16="http://schemas.microsoft.com/office/drawing/2014/main" id="{6E57DDB6-99BB-47A1-8E83-7A2EAB0759E5}"/>
              </a:ext>
            </a:extLst>
          </p:cNvPr>
          <p:cNvSpPr/>
          <p:nvPr/>
        </p:nvSpPr>
        <p:spPr>
          <a:xfrm>
            <a:off x="4861873" y="3431088"/>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A3111DBF-2E3A-4662-B4DB-E00C82BE07D5}"/>
              </a:ext>
            </a:extLst>
          </p:cNvPr>
          <p:cNvSpPr txBox="1"/>
          <p:nvPr/>
        </p:nvSpPr>
        <p:spPr>
          <a:xfrm>
            <a:off x="10055658" y="3232961"/>
            <a:ext cx="1724011" cy="1015663"/>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B.sql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C.sql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SP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View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p:txBody>
      </p:sp>
      <p:pic>
        <p:nvPicPr>
          <p:cNvPr id="17" name="Picture 16">
            <a:extLst>
              <a:ext uri="{FF2B5EF4-FFF2-40B4-BE49-F238E27FC236}">
                <a16:creationId xmlns:a16="http://schemas.microsoft.com/office/drawing/2014/main" id="{8C4A9D34-5687-41D5-9BBE-2C4B1CDF556E}"/>
              </a:ext>
            </a:extLst>
          </p:cNvPr>
          <p:cNvPicPr>
            <a:picLocks noChangeAspect="1"/>
          </p:cNvPicPr>
          <p:nvPr/>
        </p:nvPicPr>
        <p:blipFill>
          <a:blip r:embed="rId4"/>
          <a:stretch>
            <a:fillRect/>
          </a:stretch>
        </p:blipFill>
        <p:spPr>
          <a:xfrm>
            <a:off x="955570" y="3087860"/>
            <a:ext cx="810311" cy="952323"/>
          </a:xfrm>
          <a:prstGeom prst="rect">
            <a:avLst/>
          </a:prstGeom>
        </p:spPr>
      </p:pic>
      <p:pic>
        <p:nvPicPr>
          <p:cNvPr id="19" name="Picture 18">
            <a:extLst>
              <a:ext uri="{FF2B5EF4-FFF2-40B4-BE49-F238E27FC236}">
                <a16:creationId xmlns:a16="http://schemas.microsoft.com/office/drawing/2014/main" id="{8005CA5A-AB7D-45D5-BFA4-B83CC8A55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724" y="3173277"/>
            <a:ext cx="882807" cy="882807"/>
          </a:xfrm>
          <a:prstGeom prst="rect">
            <a:avLst/>
          </a:prstGeom>
        </p:spPr>
      </p:pic>
      <p:sp>
        <p:nvSpPr>
          <p:cNvPr id="21" name="Rectangle 20">
            <a:extLst>
              <a:ext uri="{FF2B5EF4-FFF2-40B4-BE49-F238E27FC236}">
                <a16:creationId xmlns:a16="http://schemas.microsoft.com/office/drawing/2014/main" id="{A6610803-BA6C-4482-851D-1001EC18E3B8}"/>
              </a:ext>
            </a:extLst>
          </p:cNvPr>
          <p:cNvSpPr/>
          <p:nvPr/>
        </p:nvSpPr>
        <p:spPr>
          <a:xfrm>
            <a:off x="6383136" y="4123836"/>
            <a:ext cx="2024791"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PDWScripter.ps1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rPr>
              <a:t>Produces DDL </a:t>
            </a:r>
            <a:r>
              <a:rPr kumimoji="0" lang="en-US" sz="1200" b="1" i="0" u="none" strike="noStrike" kern="0" cap="none" spc="0" normalizeH="0" baseline="0" noProof="0" dirty="0" err="1">
                <a:ln>
                  <a:noFill/>
                </a:ln>
                <a:solidFill>
                  <a:srgbClr val="292929"/>
                </a:solidFill>
                <a:effectLst/>
                <a:uLnTx/>
                <a:uFillTx/>
              </a:rPr>
              <a:t>sc</a:t>
            </a:r>
            <a:r>
              <a:rPr lang="en-US" sz="1200" b="1" kern="0" dirty="0" err="1">
                <a:solidFill>
                  <a:srgbClr val="292929"/>
                </a:solidFill>
              </a:rPr>
              <a:t>ripts</a:t>
            </a:r>
            <a:endParaRPr kumimoji="0" lang="en-US" sz="1200" b="1" i="0" u="none" strike="noStrike" kern="0" cap="none" spc="0" normalizeH="0" baseline="0" noProof="0" dirty="0">
              <a:ln>
                <a:noFill/>
              </a:ln>
              <a:solidFill>
                <a:srgbClr val="292929"/>
              </a:solidFill>
              <a:effectLst/>
              <a:uLnTx/>
              <a:uFillTx/>
            </a:endParaRPr>
          </a:p>
        </p:txBody>
      </p:sp>
      <p:sp>
        <p:nvSpPr>
          <p:cNvPr id="23" name="Arrow: Right 22">
            <a:extLst>
              <a:ext uri="{FF2B5EF4-FFF2-40B4-BE49-F238E27FC236}">
                <a16:creationId xmlns:a16="http://schemas.microsoft.com/office/drawing/2014/main" id="{01F990F8-B33E-473D-900E-F73748DAAC38}"/>
              </a:ext>
            </a:extLst>
          </p:cNvPr>
          <p:cNvSpPr/>
          <p:nvPr/>
        </p:nvSpPr>
        <p:spPr>
          <a:xfrm>
            <a:off x="2226802" y="3396339"/>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Arrow: Right 24">
            <a:extLst>
              <a:ext uri="{FF2B5EF4-FFF2-40B4-BE49-F238E27FC236}">
                <a16:creationId xmlns:a16="http://schemas.microsoft.com/office/drawing/2014/main" id="{349983FC-05CF-44CD-85E9-1E16B0FA8AAF}"/>
              </a:ext>
            </a:extLst>
          </p:cNvPr>
          <p:cNvSpPr/>
          <p:nvPr/>
        </p:nvSpPr>
        <p:spPr>
          <a:xfrm>
            <a:off x="7832274" y="3395502"/>
            <a:ext cx="1242524" cy="440692"/>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A20412D8-BE83-492B-A25E-42FD31251302}"/>
              </a:ext>
            </a:extLst>
          </p:cNvPr>
          <p:cNvSpPr/>
          <p:nvPr/>
        </p:nvSpPr>
        <p:spPr>
          <a:xfrm rot="5400000">
            <a:off x="6882446" y="2660292"/>
            <a:ext cx="461664" cy="42287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4E2FD712-279C-48B2-A68B-35A4C3DF6AA9}"/>
              </a:ext>
            </a:extLst>
          </p:cNvPr>
          <p:cNvPicPr>
            <a:picLocks noChangeAspect="1"/>
          </p:cNvPicPr>
          <p:nvPr/>
        </p:nvPicPr>
        <p:blipFill>
          <a:blip r:embed="rId5"/>
          <a:stretch>
            <a:fillRect/>
          </a:stretch>
        </p:blipFill>
        <p:spPr>
          <a:xfrm>
            <a:off x="6593085" y="1505560"/>
            <a:ext cx="1040387" cy="1040387"/>
          </a:xfrm>
          <a:prstGeom prst="rect">
            <a:avLst/>
          </a:prstGeom>
        </p:spPr>
      </p:pic>
      <p:sp>
        <p:nvSpPr>
          <p:cNvPr id="31" name="TextBox 30">
            <a:extLst>
              <a:ext uri="{FF2B5EF4-FFF2-40B4-BE49-F238E27FC236}">
                <a16:creationId xmlns:a16="http://schemas.microsoft.com/office/drawing/2014/main" id="{6C85F5DD-3348-4B73-A89E-AD2E155649F8}"/>
              </a:ext>
            </a:extLst>
          </p:cNvPr>
          <p:cNvSpPr txBox="1"/>
          <p:nvPr/>
        </p:nvSpPr>
        <p:spPr>
          <a:xfrm>
            <a:off x="6069638" y="2387141"/>
            <a:ext cx="956572" cy="461665"/>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APS (PDW)</a:t>
            </a:r>
          </a:p>
        </p:txBody>
      </p:sp>
      <p:graphicFrame>
        <p:nvGraphicFramePr>
          <p:cNvPr id="32" name="Object 31">
            <a:extLst>
              <a:ext uri="{FF2B5EF4-FFF2-40B4-BE49-F238E27FC236}">
                <a16:creationId xmlns:a16="http://schemas.microsoft.com/office/drawing/2014/main" id="{49B00A06-8D9C-435C-A972-82D64F97ECA3}"/>
              </a:ext>
            </a:extLst>
          </p:cNvPr>
          <p:cNvGraphicFramePr>
            <a:graphicFrameLocks noChangeAspect="1"/>
          </p:cNvGraphicFramePr>
          <p:nvPr>
            <p:extLst>
              <p:ext uri="{D42A27DB-BD31-4B8C-83A1-F6EECF244321}">
                <p14:modId xmlns:p14="http://schemas.microsoft.com/office/powerpoint/2010/main" val="460648299"/>
              </p:ext>
            </p:extLst>
          </p:nvPr>
        </p:nvGraphicFramePr>
        <p:xfrm>
          <a:off x="588263" y="5387757"/>
          <a:ext cx="11055350" cy="1295400"/>
        </p:xfrm>
        <a:graphic>
          <a:graphicData uri="http://schemas.openxmlformats.org/presentationml/2006/ole">
            <mc:AlternateContent xmlns:mc="http://schemas.openxmlformats.org/markup-compatibility/2006">
              <mc:Choice xmlns:v="urn:schemas-microsoft-com:vml" Requires="v">
                <p:oleObj name="Worksheet" r:id="rId6" imgW="11055132" imgH="1295400" progId="Excel.Sheet.12">
                  <p:embed/>
                </p:oleObj>
              </mc:Choice>
              <mc:Fallback>
                <p:oleObj name="Worksheet" r:id="rId6" imgW="11055132" imgH="1295400" progId="Excel.Sheet.12">
                  <p:embed/>
                  <p:pic>
                    <p:nvPicPr>
                      <p:cNvPr id="0" name=""/>
                      <p:cNvPicPr/>
                      <p:nvPr/>
                    </p:nvPicPr>
                    <p:blipFill>
                      <a:blip r:embed="rId7"/>
                      <a:stretch>
                        <a:fillRect/>
                      </a:stretch>
                    </p:blipFill>
                    <p:spPr>
                      <a:xfrm>
                        <a:off x="588263" y="5387757"/>
                        <a:ext cx="11055350" cy="1295400"/>
                      </a:xfrm>
                      <a:prstGeom prst="rect">
                        <a:avLst/>
                      </a:prstGeom>
                    </p:spPr>
                  </p:pic>
                </p:oleObj>
              </mc:Fallback>
            </mc:AlternateContent>
          </a:graphicData>
        </a:graphic>
      </p:graphicFrame>
      <p:sp>
        <p:nvSpPr>
          <p:cNvPr id="34" name="Speech Bubble: Rectangle 33">
            <a:extLst>
              <a:ext uri="{FF2B5EF4-FFF2-40B4-BE49-F238E27FC236}">
                <a16:creationId xmlns:a16="http://schemas.microsoft.com/office/drawing/2014/main" id="{845C9829-DA8B-4F61-93A6-3F120032CFE9}"/>
              </a:ext>
            </a:extLst>
          </p:cNvPr>
          <p:cNvSpPr/>
          <p:nvPr/>
        </p:nvSpPr>
        <p:spPr>
          <a:xfrm>
            <a:off x="254170" y="4711417"/>
            <a:ext cx="1754582" cy="631376"/>
          </a:xfrm>
          <a:prstGeom prst="wedgeRectCallout">
            <a:avLst>
              <a:gd name="adj1" fmla="val 61681"/>
              <a:gd name="adj2" fmla="val 60975"/>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 line</a:t>
            </a:r>
          </a:p>
        </p:txBody>
      </p:sp>
      <p:sp>
        <p:nvSpPr>
          <p:cNvPr id="36" name="Speech Bubble: Rectangle 35">
            <a:extLst>
              <a:ext uri="{FF2B5EF4-FFF2-40B4-BE49-F238E27FC236}">
                <a16:creationId xmlns:a16="http://schemas.microsoft.com/office/drawing/2014/main" id="{75340681-7474-4D5E-AC6A-0D0CC1BDA424}"/>
              </a:ext>
            </a:extLst>
          </p:cNvPr>
          <p:cNvSpPr/>
          <p:nvPr/>
        </p:nvSpPr>
        <p:spPr>
          <a:xfrm>
            <a:off x="8393324" y="4515379"/>
            <a:ext cx="2434027" cy="694835"/>
          </a:xfrm>
          <a:prstGeom prst="wedgeRectCallout">
            <a:avLst>
              <a:gd name="adj1" fmla="val -138195"/>
              <a:gd name="adj2" fmla="val 82696"/>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kumimoji="0" lang="en-US" sz="1200" b="0" i="0" u="none" strike="noStrike" kern="0" cap="none" spc="0" normalizeH="0" baseline="0" noProof="0">
                <a:ln>
                  <a:noFill/>
                </a:ln>
                <a:solidFill>
                  <a:srgbClr val="292929"/>
                </a:solidFill>
                <a:effectLst/>
                <a:uLnTx/>
                <a:uFillTx/>
                <a:latin typeface="Segoe UI"/>
                <a:ea typeface="+mn-ea"/>
                <a:cs typeface="+mn-cs"/>
              </a:rPr>
              <a:t>Location of the output files.  These are paths of the input files for the next </a:t>
            </a:r>
            <a:r>
              <a:rPr lang="en-US" sz="1200" kern="0">
                <a:solidFill>
                  <a:srgbClr val="292929"/>
                </a:solidFill>
                <a:latin typeface="Segoe UI"/>
              </a:rPr>
              <a:t>step.</a:t>
            </a:r>
            <a:endParaRPr kumimoji="0" lang="en-US" sz="1200" b="0" i="0" u="none" strike="noStrike" kern="0" cap="none" spc="0" normalizeH="0" baseline="0" noProof="0">
              <a:ln>
                <a:noFill/>
              </a:ln>
              <a:solidFill>
                <a:srgbClr val="292929"/>
              </a:solidFill>
              <a:effectLst/>
              <a:uLnTx/>
              <a:uFillTx/>
              <a:latin typeface="Segoe UI"/>
              <a:ea typeface="+mn-ea"/>
              <a:cs typeface="+mn-cs"/>
            </a:endParaRPr>
          </a:p>
        </p:txBody>
      </p:sp>
    </p:spTree>
    <p:extLst>
      <p:ext uri="{BB962C8B-B14F-4D97-AF65-F5344CB8AC3E}">
        <p14:creationId xmlns:p14="http://schemas.microsoft.com/office/powerpoint/2010/main" val="79921013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92443"/>
          </a:xfrm>
        </p:spPr>
        <p:txBody>
          <a:bodyPr/>
          <a:lstStyle/>
          <a:p>
            <a:r>
              <a:rPr lang="en-US" sz="1600" dirty="0">
                <a:solidFill>
                  <a:srgbClr val="000000"/>
                </a:solidFill>
              </a:rPr>
              <a:t>All Schema changes are enforced by the mapping rules defined in a schema mapping config file. </a:t>
            </a:r>
            <a:r>
              <a:rPr kumimoji="0" lang="en-US" sz="1600" b="0" i="0" u="none" strike="noStrike" kern="1200" cap="none" spc="0" normalizeH="0" baseline="0" noProof="0" dirty="0">
                <a:ln>
                  <a:noFill/>
                </a:ln>
                <a:solidFill>
                  <a:srgbClr val="000000"/>
                </a:solidFill>
                <a:effectLst/>
                <a:uLnTx/>
                <a:uFillTx/>
                <a:latin typeface="Segoe UI"/>
                <a:ea typeface="+mn-ea"/>
                <a:cs typeface="+mn-cs"/>
              </a:rPr>
              <a:t>All changes are illustrated below, using the sample schema mapping file below. </a:t>
            </a:r>
            <a:endParaRPr kumimoji="0" lang="en-US" sz="16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429999D9-ACAA-4FAD-B1EB-CAA0E7B94A95}"/>
              </a:ext>
            </a:extLst>
          </p:cNvPr>
          <p:cNvSpPr/>
          <p:nvPr/>
        </p:nvSpPr>
        <p:spPr bwMode="auto">
          <a:xfrm>
            <a:off x="426752" y="2770961"/>
            <a:ext cx="4062327" cy="59061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kumimoji="0" lang="en-US" sz="1600" b="0" i="0" u="none" strike="noStrike" kern="0" cap="none" spc="0" normalizeH="0" baseline="0" noProof="0">
                <a:ln>
                  <a:noFill/>
                </a:ln>
                <a:solidFill>
                  <a:srgbClr val="0070C0"/>
                </a:solidFill>
                <a:effectLst/>
                <a:uLnTx/>
                <a:uFillTx/>
                <a:latin typeface="Segoe UI"/>
                <a:ea typeface="+mn-ea"/>
                <a:cs typeface="+mn-cs"/>
              </a:rPr>
              <a:t>Sample Schema Mapping (schemas.csv) :</a:t>
            </a:r>
          </a:p>
        </p:txBody>
      </p:sp>
      <p:pic>
        <p:nvPicPr>
          <p:cNvPr id="9" name="Picture 8">
            <a:extLst>
              <a:ext uri="{FF2B5EF4-FFF2-40B4-BE49-F238E27FC236}">
                <a16:creationId xmlns:a16="http://schemas.microsoft.com/office/drawing/2014/main" id="{81C3B8A6-294A-4EA3-A9B7-B5A034F641BA}"/>
              </a:ext>
            </a:extLst>
          </p:cNvPr>
          <p:cNvPicPr>
            <a:picLocks noChangeAspect="1"/>
          </p:cNvPicPr>
          <p:nvPr/>
        </p:nvPicPr>
        <p:blipFill>
          <a:blip r:embed="rId2"/>
          <a:stretch>
            <a:fillRect/>
          </a:stretch>
        </p:blipFill>
        <p:spPr>
          <a:xfrm>
            <a:off x="5564615" y="2612086"/>
            <a:ext cx="5439991" cy="908366"/>
          </a:xfrm>
          <a:prstGeom prst="rect">
            <a:avLst/>
          </a:prstGeom>
        </p:spPr>
      </p:pic>
      <p:graphicFrame>
        <p:nvGraphicFramePr>
          <p:cNvPr id="14" name="Table 13">
            <a:extLst>
              <a:ext uri="{FF2B5EF4-FFF2-40B4-BE49-F238E27FC236}">
                <a16:creationId xmlns:a16="http://schemas.microsoft.com/office/drawing/2014/main" id="{8E287032-ACD7-4C8A-A41B-CB5D93950B60}"/>
              </a:ext>
            </a:extLst>
          </p:cNvPr>
          <p:cNvGraphicFramePr>
            <a:graphicFrameLocks noGrp="1"/>
          </p:cNvGraphicFramePr>
          <p:nvPr>
            <p:extLst>
              <p:ext uri="{D42A27DB-BD31-4B8C-83A1-F6EECF244321}">
                <p14:modId xmlns:p14="http://schemas.microsoft.com/office/powerpoint/2010/main" val="3323277948"/>
              </p:ext>
            </p:extLst>
          </p:nvPr>
        </p:nvGraphicFramePr>
        <p:xfrm>
          <a:off x="426752" y="3833560"/>
          <a:ext cx="11422270" cy="2575560"/>
        </p:xfrm>
        <a:graphic>
          <a:graphicData uri="http://schemas.openxmlformats.org/drawingml/2006/table">
            <a:tbl>
              <a:tblPr firstRow="1" bandRow="1"/>
              <a:tblGrid>
                <a:gridCol w="334071">
                  <a:extLst>
                    <a:ext uri="{9D8B030D-6E8A-4147-A177-3AD203B41FA5}">
                      <a16:colId xmlns:a16="http://schemas.microsoft.com/office/drawing/2014/main" val="3262957009"/>
                    </a:ext>
                  </a:extLst>
                </a:gridCol>
                <a:gridCol w="2492839">
                  <a:extLst>
                    <a:ext uri="{9D8B030D-6E8A-4147-A177-3AD203B41FA5}">
                      <a16:colId xmlns:a16="http://schemas.microsoft.com/office/drawing/2014/main" val="265382154"/>
                    </a:ext>
                  </a:extLst>
                </a:gridCol>
                <a:gridCol w="1828800">
                  <a:extLst>
                    <a:ext uri="{9D8B030D-6E8A-4147-A177-3AD203B41FA5}">
                      <a16:colId xmlns:a16="http://schemas.microsoft.com/office/drawing/2014/main" val="3323861145"/>
                    </a:ext>
                  </a:extLst>
                </a:gridCol>
                <a:gridCol w="3737113">
                  <a:extLst>
                    <a:ext uri="{9D8B030D-6E8A-4147-A177-3AD203B41FA5}">
                      <a16:colId xmlns:a16="http://schemas.microsoft.com/office/drawing/2014/main" val="1032109979"/>
                    </a:ext>
                  </a:extLst>
                </a:gridCol>
                <a:gridCol w="3029447">
                  <a:extLst>
                    <a:ext uri="{9D8B030D-6E8A-4147-A177-3AD203B41FA5}">
                      <a16:colId xmlns:a16="http://schemas.microsoft.com/office/drawing/2014/main" val="1281693717"/>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Text </a:t>
                      </a:r>
                      <a:r>
                        <a:rPr lang="en-US" sz="1400">
                          <a:solidFill>
                            <a:schemeClr val="accent3">
                              <a:lumMod val="40000"/>
                              <a:lumOff val="60000"/>
                            </a:schemeClr>
                          </a:solidFill>
                        </a:rPr>
                        <a:t>(case insensitive) </a:t>
                      </a:r>
                    </a:p>
                    <a:p>
                      <a:r>
                        <a:rPr lang="en-US" sz="1400">
                          <a:solidFill>
                            <a:schemeClr val="accent3">
                              <a:lumMod val="40000"/>
                              <a:lumOff val="60000"/>
                            </a:schemeClr>
                          </a:solidFill>
                        </a:rPr>
                        <a:t>(with or without “[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Before (Example)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After (Example)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[APS_DB].[APS_Schema].[Table]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dirty="0" err="1">
                          <a:latin typeface="+mn-lt"/>
                        </a:rPr>
                        <a:t>Synapse_Schema</a:t>
                      </a:r>
                      <a:r>
                        <a:rPr lang="en-US" sz="1050" dirty="0">
                          <a:latin typeface="+mn-lt"/>
                        </a:rPr>
                        <a:t>].[Table]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CREATE/DELETE TABLE [</a:t>
                      </a:r>
                      <a:r>
                        <a:rPr lang="en-US" sz="1050" kern="1200" dirty="0">
                          <a:solidFill>
                            <a:srgbClr val="0000FF"/>
                          </a:solidFill>
                          <a:latin typeface="Segoe UI"/>
                          <a:ea typeface="+mn-ea"/>
                          <a:cs typeface="+mn-cs"/>
                        </a:rPr>
                        <a:t>AdventureWorksDW1</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Tmp_Dates</a:t>
                      </a:r>
                      <a:r>
                        <a:rPr lang="en-US" sz="105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Create/Delete Table </a:t>
                      </a:r>
                      <a:r>
                        <a:rPr lang="en-US" sz="1050" dirty="0">
                          <a:solidFill>
                            <a:srgbClr val="0000FF"/>
                          </a:solidFill>
                          <a:latin typeface="+mn-lt"/>
                        </a:rPr>
                        <a:t>[aw1].[</a:t>
                      </a:r>
                      <a:r>
                        <a:rPr lang="en-US" sz="1050" dirty="0" err="1">
                          <a:latin typeface="+mn-lt"/>
                        </a:rPr>
                        <a:t>Tmp_Dates</a:t>
                      </a:r>
                      <a:r>
                        <a:rPr lang="en-US" sz="105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tx1"/>
                          </a:solidFill>
                          <a:effectLst/>
                          <a:uLnTx/>
                          <a:uFillTx/>
                          <a:latin typeface="+mn-lt"/>
                          <a:ea typeface="+mn-ea"/>
                          <a:cs typeface="+mn-cs"/>
                        </a:rPr>
                        <a:t>[APS_Schema].[Table]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chemeClr val="tx1"/>
                          </a:solidFill>
                          <a:effectLst/>
                          <a:uLnTx/>
                          <a:uFillTx/>
                          <a:latin typeface="+mn-lt"/>
                          <a:ea typeface="+mn-ea"/>
                          <a:cs typeface="+mn-cs"/>
                        </a:rPr>
                        <a:t>[</a:t>
                      </a:r>
                      <a:r>
                        <a:rPr lang="en-US" sz="1050" kern="1200" dirty="0">
                          <a:solidFill>
                            <a:schemeClr val="dk1"/>
                          </a:solidFill>
                          <a:latin typeface="Segoe UI"/>
                          <a:ea typeface="+mn-ea"/>
                          <a:cs typeface="+mn-cs"/>
                        </a:rPr>
                        <a:t>Synapse</a:t>
                      </a:r>
                      <a:r>
                        <a:rPr kumimoji="0" lang="en-US" sz="1050" b="0" i="0" u="none" strike="noStrike" kern="1200" cap="none" spc="0" normalizeH="0" baseline="0" noProof="0" dirty="0">
                          <a:ln>
                            <a:noFill/>
                          </a:ln>
                          <a:solidFill>
                            <a:schemeClr val="tx1"/>
                          </a:solidFill>
                          <a:effectLst/>
                          <a:uLnTx/>
                          <a:uFillTx/>
                          <a:latin typeface="+mn-lt"/>
                          <a:ea typeface="+mn-ea"/>
                          <a:cs typeface="+mn-cs"/>
                        </a:rPr>
                        <a:t>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50" b="0" i="0" u="none" strike="noStrike" kern="1200" cap="none" spc="0" normalizeH="0" baseline="0" noProof="0" dirty="0">
                          <a:ln>
                            <a:noFill/>
                          </a:ln>
                          <a:solidFill>
                            <a:schemeClr val="tx1"/>
                          </a:solidFill>
                          <a:effectLst/>
                          <a:uLnTx/>
                          <a:uFillTx/>
                          <a:latin typeface="+mn-lt"/>
                          <a:ea typeface="+mn-ea"/>
                          <a:cs typeface="+mn-cs"/>
                        </a:rPr>
                        <a:t>CREATE/DELETE TABLE </a:t>
                      </a:r>
                      <a:r>
                        <a:rPr lang="en-US" sz="1050" dirty="0">
                          <a:solidFill>
                            <a:schemeClr val="tx1"/>
                          </a:solidFill>
                          <a:latin typeface="+mn-lt"/>
                        </a:rPr>
                        <a:t>[</a:t>
                      </a:r>
                      <a:r>
                        <a:rPr lang="en-US" sz="1050" dirty="0" err="1">
                          <a:solidFill>
                            <a:srgbClr val="0000FF"/>
                          </a:solidFill>
                          <a:latin typeface="+mn-lt"/>
                        </a:rPr>
                        <a:t>dbo</a:t>
                      </a:r>
                      <a:r>
                        <a:rPr lang="en-US" sz="1050" dirty="0">
                          <a:solidFill>
                            <a:schemeClr val="tx1"/>
                          </a:solidFill>
                          <a:latin typeface="+mn-lt"/>
                        </a:rPr>
                        <a:t>].[</a:t>
                      </a:r>
                      <a:r>
                        <a:rPr lang="en-US" sz="1050" dirty="0" err="1">
                          <a:solidFill>
                            <a:schemeClr val="tx1"/>
                          </a:solidFill>
                          <a:latin typeface="+mn-lt"/>
                        </a:rPr>
                        <a:t>Tmp_Dates</a:t>
                      </a:r>
                      <a:r>
                        <a:rPr lang="en-US" sz="105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50" b="0" i="0" u="none" strike="noStrike" kern="1200" cap="none" spc="0" normalizeH="0" baseline="0" noProof="0" dirty="0">
                          <a:ln>
                            <a:noFill/>
                          </a:ln>
                          <a:solidFill>
                            <a:schemeClr val="tx1"/>
                          </a:solidFill>
                          <a:effectLst/>
                          <a:uLnTx/>
                          <a:uFillTx/>
                          <a:latin typeface="+mn-lt"/>
                          <a:ea typeface="+mn-ea"/>
                          <a:cs typeface="+mn-cs"/>
                        </a:rPr>
                        <a:t>CREATE/Delete TABLE </a:t>
                      </a:r>
                      <a:r>
                        <a:rPr lang="en-US" sz="1050" dirty="0">
                          <a:solidFill>
                            <a:srgbClr val="0000FF"/>
                          </a:solidFill>
                          <a:latin typeface="+mn-lt"/>
                        </a:rPr>
                        <a:t>[aw1</a:t>
                      </a:r>
                      <a:r>
                        <a:rPr lang="en-US" sz="1050" dirty="0">
                          <a:solidFill>
                            <a:schemeClr val="tx1"/>
                          </a:solidFill>
                          <a:latin typeface="+mn-lt"/>
                        </a:rPr>
                        <a:t>].[</a:t>
                      </a:r>
                      <a:r>
                        <a:rPr lang="en-US" sz="1050" dirty="0" err="1">
                          <a:solidFill>
                            <a:schemeClr val="tx1"/>
                          </a:solidFill>
                          <a:latin typeface="+mn-lt"/>
                        </a:rPr>
                        <a:t>Tmp_Dates</a:t>
                      </a:r>
                      <a:r>
                        <a:rPr lang="en-US" sz="105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b="0">
                          <a:latin typeface="+mn-lt"/>
                        </a:rPr>
                        <a:t>[APS_DB].sys. Or APS_DB.sys.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.sys.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SELECT 1 FROM </a:t>
                      </a:r>
                      <a:r>
                        <a:rPr lang="en-US" sz="1050">
                          <a:solidFill>
                            <a:srgbClr val="0000FF"/>
                          </a:solidFill>
                          <a:latin typeface="+mn-lt"/>
                        </a:rPr>
                        <a:t>adventure_works.sys.</a:t>
                      </a:r>
                      <a:r>
                        <a:rPr lang="en-US" sz="1050">
                          <a:latin typeface="+mn-lt"/>
                        </a:rPr>
                        <a:t>schemas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SELECT 1 FROM </a:t>
                      </a:r>
                      <a:r>
                        <a:rPr lang="en-US" sz="1050">
                          <a:solidFill>
                            <a:srgbClr val="0000FF"/>
                          </a:solidFill>
                          <a:latin typeface="+mn-lt"/>
                        </a:rPr>
                        <a:t>sys</a:t>
                      </a:r>
                      <a:r>
                        <a:rPr lang="en-US" sz="1050">
                          <a:latin typeface="+mn-lt"/>
                        </a:rPr>
                        <a:t>.schemas </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solidFill>
                            <a:schemeClr val="tx1"/>
                          </a:solidFill>
                          <a:latin typeface="+mn-lt"/>
                        </a:rPr>
                        <a:t>‘[</a:t>
                      </a:r>
                      <a:r>
                        <a:rPr lang="en-US" sz="1050" dirty="0" err="1">
                          <a:solidFill>
                            <a:schemeClr val="tx1"/>
                          </a:solidFill>
                          <a:latin typeface="+mn-lt"/>
                        </a:rPr>
                        <a:t>APS</a:t>
                      </a:r>
                      <a:r>
                        <a:rPr lang="en-US" sz="1050" dirty="0" err="1">
                          <a:latin typeface="+mn-lt"/>
                        </a:rPr>
                        <a:t>_DB_Name</a:t>
                      </a:r>
                      <a:r>
                        <a:rPr lang="en-US" sz="1050" dirty="0">
                          <a:latin typeface="+mn-lt"/>
                        </a:rPr>
                        <a:t>].[</a:t>
                      </a:r>
                      <a:r>
                        <a:rPr lang="en-US" sz="1050" dirty="0" err="1">
                          <a:latin typeface="+mn-lt"/>
                        </a:rPr>
                        <a:t>APS_Schema</a:t>
                      </a:r>
                      <a:r>
                        <a:rPr lang="en-US" sz="1050" dirty="0">
                          <a:latin typeface="+mn-lt"/>
                        </a:rPr>
                        <a:t>].[Table]’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kern="1200" dirty="0" err="1">
                          <a:solidFill>
                            <a:schemeClr val="dk1"/>
                          </a:solidFill>
                          <a:latin typeface="Segoe UI"/>
                          <a:ea typeface="+mn-ea"/>
                          <a:cs typeface="+mn-cs"/>
                        </a:rPr>
                        <a:t>Synapse</a:t>
                      </a:r>
                      <a:r>
                        <a:rPr lang="en-US" sz="1050" dirty="0" err="1">
                          <a:latin typeface="+mn-lt"/>
                        </a:rPr>
                        <a:t>_Schema</a:t>
                      </a:r>
                      <a:r>
                        <a:rPr lang="en-US" sz="1050" dirty="0">
                          <a:latin typeface="+mn-lt"/>
                        </a:rPr>
                        <a:t>].[Table]'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AdventureWorksDW1</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kern="1200" dirty="0">
                          <a:solidFill>
                            <a:srgbClr val="0000FF"/>
                          </a:solidFill>
                          <a:latin typeface="Segoe UI"/>
                          <a:ea typeface="+mn-ea"/>
                          <a:cs typeface="+mn-cs"/>
                        </a:rPr>
                        <a:t>AdventureWorksDW2</a:t>
                      </a:r>
                      <a:r>
                        <a:rPr lang="en-US" sz="1050" dirty="0">
                          <a:latin typeface="+mn-lt"/>
                        </a:rPr>
                        <a:t>].[</a:t>
                      </a:r>
                      <a:r>
                        <a:rPr lang="en-US" sz="1050" dirty="0" err="1">
                          <a:solidFill>
                            <a:srgbClr val="0000FF"/>
                          </a:solidFill>
                          <a:latin typeface="+mn-lt"/>
                        </a:rPr>
                        <a:t>dbo</a:t>
                      </a:r>
                      <a:r>
                        <a:rPr lang="en-US" sz="1050" dirty="0">
                          <a:latin typeface="+mn-lt"/>
                        </a:rPr>
                        <a:t>].[</a:t>
                      </a:r>
                      <a:r>
                        <a:rPr lang="en-US" sz="1050" dirty="0" err="1">
                          <a:latin typeface="+mn-lt"/>
                        </a:rPr>
                        <a:t>DimAccount</a:t>
                      </a:r>
                      <a:r>
                        <a:rPr lang="en-US" sz="1050" dirty="0">
                          <a:latin typeface="+mn-lt"/>
                        </a:rPr>
                        <a:t>]’)</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[aw1]</a:t>
                      </a:r>
                      <a:r>
                        <a:rPr lang="en-US" sz="1050" dirty="0">
                          <a:latin typeface="+mn-lt"/>
                        </a:rPr>
                        <a:t>.[</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a:solidFill>
                            <a:srgbClr val="0000FF"/>
                          </a:solidFill>
                          <a:latin typeface="+mn-lt"/>
                        </a:rPr>
                        <a:t>[aw2]</a:t>
                      </a:r>
                      <a:r>
                        <a:rPr lang="en-US" sz="1050" dirty="0">
                          <a:latin typeface="+mn-lt"/>
                        </a:rPr>
                        <a:t>.[</a:t>
                      </a:r>
                      <a:r>
                        <a:rPr lang="en-US" sz="1050" dirty="0" err="1">
                          <a:latin typeface="+mn-lt"/>
                        </a:rPr>
                        <a:t>DimAccount</a:t>
                      </a:r>
                      <a:r>
                        <a:rPr lang="en-US" sz="105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latin typeface="+mn-lt"/>
                        </a:rPr>
                        <a:t>5</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a:solidFill>
                            <a:schemeClr val="tx1"/>
                          </a:solidFill>
                          <a:latin typeface="+mn-lt"/>
                        </a:rPr>
                        <a:t>‘[APS</a:t>
                      </a:r>
                      <a:r>
                        <a:rPr lang="en-US" sz="1050">
                          <a:latin typeface="+mn-lt"/>
                        </a:rPr>
                        <a:t>_Schema].[Table]’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a:t>
                      </a:r>
                      <a:r>
                        <a:rPr lang="en-US" sz="1050" kern="1200" dirty="0" err="1">
                          <a:solidFill>
                            <a:schemeClr val="dk1"/>
                          </a:solidFill>
                          <a:latin typeface="Segoe UI"/>
                          <a:ea typeface="+mn-ea"/>
                          <a:cs typeface="+mn-cs"/>
                        </a:rPr>
                        <a:t>Synapse</a:t>
                      </a:r>
                      <a:r>
                        <a:rPr lang="en-US" sz="1050" dirty="0" err="1">
                          <a:latin typeface="+mn-lt"/>
                        </a:rPr>
                        <a:t>_Schema</a:t>
                      </a:r>
                      <a:r>
                        <a:rPr lang="en-US" sz="1050" dirty="0">
                          <a:latin typeface="+mn-lt"/>
                        </a:rPr>
                        <a:t>].[Table]'</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a:t>
                      </a:r>
                      <a:r>
                        <a:rPr lang="en-US" sz="1050" dirty="0" err="1">
                          <a:solidFill>
                            <a:srgbClr val="0000FF"/>
                          </a:solidFill>
                          <a:latin typeface="+mn-lt"/>
                        </a:rPr>
                        <a:t>dbo</a:t>
                      </a:r>
                      <a:r>
                        <a:rPr lang="en-US" sz="1050" dirty="0">
                          <a:latin typeface="+mn-lt"/>
                        </a:rPr>
                        <a:t>].[</a:t>
                      </a:r>
                      <a:r>
                        <a:rPr lang="en-US" sz="1050" dirty="0" err="1">
                          <a:solidFill>
                            <a:srgbClr val="0000FF"/>
                          </a:solidFill>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err="1">
                          <a:solidFill>
                            <a:srgbClr val="0000FF"/>
                          </a:solidFill>
                          <a:latin typeface="+mn-lt"/>
                        </a:rPr>
                        <a:t>dbo</a:t>
                      </a:r>
                      <a:r>
                        <a:rPr lang="en-US" sz="1050" dirty="0">
                          <a:latin typeface="+mn-lt"/>
                        </a:rPr>
                        <a:t>].[</a:t>
                      </a:r>
                      <a:r>
                        <a:rPr lang="en-US" sz="1050" dirty="0" err="1">
                          <a:solidFill>
                            <a:srgbClr val="0000FF"/>
                          </a:solidFill>
                          <a:latin typeface="+mn-lt"/>
                        </a:rPr>
                        <a:t>DimAccount</a:t>
                      </a:r>
                      <a:r>
                        <a:rPr lang="en-US" sz="1050" dirty="0">
                          <a:latin typeface="+mn-lt"/>
                        </a:rPr>
                        <a:t>]’) </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50" dirty="0">
                          <a:latin typeface="+mn-lt"/>
                        </a:rPr>
                        <a:t>IF OBJECT_ID</a:t>
                      </a:r>
                      <a:r>
                        <a:rPr lang="en-US" sz="1050" dirty="0">
                          <a:solidFill>
                            <a:srgbClr val="0000FF"/>
                          </a:solidFill>
                          <a:latin typeface="+mn-lt"/>
                        </a:rPr>
                        <a:t>(‘[aw1].[</a:t>
                      </a:r>
                      <a:r>
                        <a:rPr lang="en-US" sz="1050" dirty="0" err="1">
                          <a:latin typeface="+mn-lt"/>
                        </a:rPr>
                        <a:t>DimAccount</a:t>
                      </a:r>
                      <a:r>
                        <a:rPr lang="en-US" sz="1050" dirty="0">
                          <a:latin typeface="+mn-lt"/>
                        </a:rPr>
                        <a:t>]</a:t>
                      </a:r>
                    </a:p>
                    <a:p>
                      <a:pPr marL="0" marR="0" lvl="0" indent="0" algn="l" defTabSz="914367" rtl="0" eaLnBrk="1" fontAlgn="auto" latinLnBrk="0" hangingPunct="1">
                        <a:lnSpc>
                          <a:spcPct val="100000"/>
                        </a:lnSpc>
                        <a:spcBef>
                          <a:spcPts val="0"/>
                        </a:spcBef>
                        <a:spcAft>
                          <a:spcPts val="0"/>
                        </a:spcAft>
                        <a:buClrTx/>
                        <a:buSzTx/>
                        <a:buFontTx/>
                        <a:buNone/>
                        <a:tabLst/>
                        <a:defRPr/>
                      </a:pPr>
                      <a:r>
                        <a:rPr lang="en-US" sz="1050" dirty="0">
                          <a:latin typeface="+mn-lt"/>
                        </a:rPr>
                        <a:t>If OBJECT_ID(N’[</a:t>
                      </a:r>
                      <a:r>
                        <a:rPr lang="en-US" sz="1050" dirty="0">
                          <a:solidFill>
                            <a:srgbClr val="0000FF"/>
                          </a:solidFill>
                          <a:latin typeface="+mn-lt"/>
                        </a:rPr>
                        <a:t>aw1</a:t>
                      </a:r>
                      <a:r>
                        <a:rPr lang="en-US" sz="1050" dirty="0">
                          <a:latin typeface="+mn-lt"/>
                        </a:rPr>
                        <a:t>].[</a:t>
                      </a:r>
                      <a:r>
                        <a:rPr lang="en-US" sz="1050" kern="1200" dirty="0" err="1">
                          <a:solidFill>
                            <a:schemeClr val="dk1"/>
                          </a:solidFill>
                          <a:latin typeface="Segoe UI"/>
                          <a:ea typeface="+mn-ea"/>
                          <a:cs typeface="+mn-cs"/>
                        </a:rPr>
                        <a:t>DimAccoun</a:t>
                      </a:r>
                      <a:r>
                        <a:rPr lang="en-US" sz="1050" dirty="0">
                          <a:latin typeface="+mn-lt"/>
                        </a:rPr>
                        <a:t>]’) </a:t>
                      </a:r>
                    </a:p>
                    <a:p>
                      <a:endParaRPr lang="en-US" sz="105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539184790"/>
                  </a:ext>
                </a:extLst>
              </a:tr>
            </a:tbl>
          </a:graphicData>
        </a:graphic>
      </p:graphicFrame>
    </p:spTree>
    <p:extLst>
      <p:ext uri="{BB962C8B-B14F-4D97-AF65-F5344CB8AC3E}">
        <p14:creationId xmlns:p14="http://schemas.microsoft.com/office/powerpoint/2010/main" val="35780442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991041"/>
          </a:xfrm>
        </p:spPr>
        <p:txBody>
          <a:bodyPr/>
          <a:lstStyle/>
          <a:p>
            <a:pPr>
              <a:defRPr/>
            </a:pPr>
            <a:r>
              <a:rPr lang="en-US" sz="1400" dirty="0">
                <a:solidFill>
                  <a:srgbClr val="000000"/>
                </a:solidFill>
              </a:rPr>
              <a:t>All DDL scripts are converted by applying the following changes:</a:t>
            </a:r>
          </a:p>
          <a:p>
            <a:pPr marL="342900" indent="-342900">
              <a:buFont typeface="+mj-lt"/>
              <a:buAutoNum type="arabicParenR"/>
              <a:defRPr/>
            </a:pPr>
            <a:r>
              <a:rPr lang="en-US" sz="1400" dirty="0">
                <a:solidFill>
                  <a:srgbClr val="000000"/>
                </a:solidFill>
              </a:rPr>
              <a:t>If schema is omitted in object name, default schema is added to object name</a:t>
            </a:r>
          </a:p>
          <a:p>
            <a:pPr marL="342900" indent="-342900">
              <a:buFont typeface="+mj-lt"/>
              <a:buAutoNum type="arabicParenR"/>
              <a:defRPr/>
            </a:pPr>
            <a:r>
              <a:rPr lang="en-US" sz="1400" dirty="0">
                <a:solidFill>
                  <a:srgbClr val="000000"/>
                </a:solidFill>
              </a:rPr>
              <a:t>Schema names are changed according to schema mapping </a:t>
            </a:r>
          </a:p>
          <a:p>
            <a:pPr marL="342900" indent="-342900">
              <a:buFont typeface="+mj-lt"/>
              <a:buAutoNum type="arabicParenR"/>
              <a:defRPr/>
            </a:pPr>
            <a:r>
              <a:rPr lang="en-US" sz="1400" dirty="0">
                <a:solidFill>
                  <a:srgbClr val="000000"/>
                </a:solidFill>
              </a:rPr>
              <a:t>#TEMP tables syntax is adjusted. REPLICATE is replaced by ROUND_ROBIN. LOCATION=USER_DB is removed.</a:t>
            </a:r>
            <a:endParaRPr lang="ru-RU" sz="1400" dirty="0"/>
          </a:p>
        </p:txBody>
      </p:sp>
      <p:graphicFrame>
        <p:nvGraphicFramePr>
          <p:cNvPr id="4" name="Table 3">
            <a:extLst>
              <a:ext uri="{FF2B5EF4-FFF2-40B4-BE49-F238E27FC236}">
                <a16:creationId xmlns:a16="http://schemas.microsoft.com/office/drawing/2014/main" id="{D14E16E7-E8EB-4CFE-95D2-0E33CD0764DE}"/>
              </a:ext>
            </a:extLst>
          </p:cNvPr>
          <p:cNvGraphicFramePr>
            <a:graphicFrameLocks noGrp="1"/>
          </p:cNvGraphicFramePr>
          <p:nvPr>
            <p:extLst>
              <p:ext uri="{D42A27DB-BD31-4B8C-83A1-F6EECF244321}">
                <p14:modId xmlns:p14="http://schemas.microsoft.com/office/powerpoint/2010/main" val="664521770"/>
              </p:ext>
            </p:extLst>
          </p:nvPr>
        </p:nvGraphicFramePr>
        <p:xfrm>
          <a:off x="440180" y="3305364"/>
          <a:ext cx="11376335" cy="1280160"/>
        </p:xfrm>
        <a:graphic>
          <a:graphicData uri="http://schemas.openxmlformats.org/drawingml/2006/table">
            <a:tbl>
              <a:tblPr firstRow="1" bandRow="1"/>
              <a:tblGrid>
                <a:gridCol w="334071">
                  <a:extLst>
                    <a:ext uri="{9D8B030D-6E8A-4147-A177-3AD203B41FA5}">
                      <a16:colId xmlns:a16="http://schemas.microsoft.com/office/drawing/2014/main" val="3262957009"/>
                    </a:ext>
                  </a:extLst>
                </a:gridCol>
                <a:gridCol w="2101914">
                  <a:extLst>
                    <a:ext uri="{9D8B030D-6E8A-4147-A177-3AD203B41FA5}">
                      <a16:colId xmlns:a16="http://schemas.microsoft.com/office/drawing/2014/main" val="265382154"/>
                    </a:ext>
                  </a:extLst>
                </a:gridCol>
                <a:gridCol w="2499043">
                  <a:extLst>
                    <a:ext uri="{9D8B030D-6E8A-4147-A177-3AD203B41FA5}">
                      <a16:colId xmlns:a16="http://schemas.microsoft.com/office/drawing/2014/main" val="3323861145"/>
                    </a:ext>
                  </a:extLst>
                </a:gridCol>
                <a:gridCol w="3229487">
                  <a:extLst>
                    <a:ext uri="{9D8B030D-6E8A-4147-A177-3AD203B41FA5}">
                      <a16:colId xmlns:a16="http://schemas.microsoft.com/office/drawing/2014/main" val="1032109979"/>
                    </a:ext>
                  </a:extLst>
                </a:gridCol>
                <a:gridCol w="3211820">
                  <a:extLst>
                    <a:ext uri="{9D8B030D-6E8A-4147-A177-3AD203B41FA5}">
                      <a16:colId xmlns:a16="http://schemas.microsoft.com/office/drawing/2014/main" val="1281693717"/>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Text</a:t>
                      </a:r>
                      <a:endParaRPr lang="en-US" sz="1400" dirty="0">
                        <a:solidFill>
                          <a:schemeClr val="accent3">
                            <a:lumMod val="40000"/>
                            <a:lumOff val="60000"/>
                          </a:schemeClr>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Before (Example) </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After (Example)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FROM [Schema].[Table]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a:t>
                      </a:r>
                      <a:r>
                        <a:rPr lang="en-US" sz="1000" dirty="0" err="1">
                          <a:latin typeface="+mn-lt"/>
                        </a:rPr>
                        <a:t>DimAccount</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FROM </a:t>
                      </a:r>
                      <a:r>
                        <a:rPr lang="en-US" sz="1000" dirty="0">
                          <a:solidFill>
                            <a:srgbClr val="0000FF"/>
                          </a:solidFill>
                          <a:latin typeface="+mn-lt"/>
                        </a:rPr>
                        <a:t>[</a:t>
                      </a:r>
                      <a:r>
                        <a:rPr lang="en-US" sz="1000" dirty="0" err="1">
                          <a:solidFill>
                            <a:srgbClr val="0000FF"/>
                          </a:solidFill>
                          <a:latin typeface="+mn-lt"/>
                        </a:rPr>
                        <a:t>dbo</a:t>
                      </a:r>
                      <a:r>
                        <a:rPr lang="en-US" sz="1000" dirty="0">
                          <a:solidFill>
                            <a:srgbClr val="0000FF"/>
                          </a:solidFill>
                          <a:latin typeface="+mn-lt"/>
                        </a:rPr>
                        <a:t>].[</a:t>
                      </a:r>
                      <a:r>
                        <a:rPr lang="en-US" sz="1000" dirty="0" err="1">
                          <a:latin typeface="+mn-lt"/>
                        </a:rPr>
                        <a:t>DimAccount</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kumimoji="0" lang="en-US" sz="1000" b="0" i="0" u="none" strike="noStrike" kern="1200" cap="none" spc="0" normalizeH="0" baseline="0" noProof="0" dirty="0" err="1">
                          <a:ln>
                            <a:noFill/>
                          </a:ln>
                          <a:solidFill>
                            <a:schemeClr val="tx1"/>
                          </a:solidFill>
                          <a:effectLst/>
                          <a:uLnTx/>
                          <a:uFillTx/>
                          <a:latin typeface="+mn-lt"/>
                          <a:ea typeface="+mn-ea"/>
                          <a:cs typeface="+mn-cs"/>
                        </a:rPr>
                        <a:t>StoredProcName</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EXECUTE [Schema].[</a:t>
                      </a:r>
                      <a:r>
                        <a:rPr kumimoji="0" lang="en-US" sz="1000" b="0" i="0" u="none" strike="noStrike" kern="1200" cap="none" spc="0" normalizeH="0" baseline="0" noProof="0" dirty="0" err="1">
                          <a:ln>
                            <a:noFill/>
                          </a:ln>
                          <a:solidFill>
                            <a:schemeClr val="tx1"/>
                          </a:solidFill>
                          <a:effectLst/>
                          <a:uLnTx/>
                          <a:uFillTx/>
                          <a:latin typeface="+mn-lt"/>
                          <a:ea typeface="+mn-ea"/>
                          <a:cs typeface="+mn-cs"/>
                        </a:rPr>
                        <a:t>StoredProcName</a:t>
                      </a:r>
                      <a:r>
                        <a:rPr kumimoji="0" lang="en-US" sz="1000" b="0" i="0" u="none" strike="noStrike" kern="1200" cap="none" spc="0" normalizeH="0" baseline="0" noProof="0" dirty="0">
                          <a:ln>
                            <a:noFill/>
                          </a:ln>
                          <a:solidFill>
                            <a:schemeClr val="tx1"/>
                          </a:solidFill>
                          <a:effectLst/>
                          <a:uLnTx/>
                          <a:uFillTx/>
                          <a:latin typeface="+mn-lt"/>
                          <a:ea typeface="+mn-ea"/>
                          <a:cs typeface="+mn-cs"/>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kumimoji="0" lang="en-US" sz="1000" b="0" i="0" u="none" strike="noStrike" kern="1200" cap="none" spc="0" normalizeH="0" baseline="0" noProof="0" dirty="0" err="1">
                          <a:ln>
                            <a:noFill/>
                          </a:ln>
                          <a:solidFill>
                            <a:schemeClr val="tx1"/>
                          </a:solidFill>
                          <a:effectLst/>
                          <a:uLnTx/>
                          <a:uFillTx/>
                          <a:latin typeface="+mn-lt"/>
                          <a:ea typeface="+mn-ea"/>
                          <a:cs typeface="+mn-cs"/>
                        </a:rPr>
                        <a:t>usp_CalculateExchangeRate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EXECUTE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usp_CalculateExchangeRate</a:t>
                      </a:r>
                      <a:r>
                        <a:rPr lang="en-US" sz="1000" dirty="0">
                          <a:solidFill>
                            <a:schemeClr val="tx1"/>
                          </a:solidFill>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a:latin typeface="+mn-lt"/>
                        </a:rPr>
                        <a:t>CREATE VIEW </a:t>
                      </a:r>
                      <a:r>
                        <a:rPr lang="en-US" sz="1000" b="0" dirty="0" err="1">
                          <a:latin typeface="+mn-lt"/>
                        </a:rPr>
                        <a:t>ViewName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b="0" dirty="0">
                          <a:latin typeface="+mn-lt"/>
                        </a:rPr>
                        <a:t>CREATE VIEW [Schema].</a:t>
                      </a:r>
                      <a:r>
                        <a:rPr lang="en-US" sz="1000" b="0" dirty="0" err="1">
                          <a:latin typeface="+mn-lt"/>
                        </a:rPr>
                        <a:t>ViewName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VIEW </a:t>
                      </a:r>
                      <a:r>
                        <a:rPr kumimoji="0" lang="en-US" sz="1000" b="0" i="0" u="none" strike="noStrike" kern="1200" cap="none" spc="0" normalizeH="0" baseline="0" noProof="0" dirty="0" err="1">
                          <a:ln>
                            <a:noFill/>
                          </a:ln>
                          <a:solidFill>
                            <a:schemeClr val="tx1"/>
                          </a:solidFill>
                          <a:effectLst/>
                          <a:uLnTx/>
                          <a:uFillTx/>
                          <a:latin typeface="+mn-lt"/>
                          <a:ea typeface="+mn-ea"/>
                          <a:cs typeface="+mn-cs"/>
                        </a:rPr>
                        <a:t>vExchangeRate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VIEW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vExchangeRate</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a:latin typeface="+mn-lt"/>
                        </a:rPr>
                        <a:t>CREATE TABLE </a:t>
                      </a:r>
                      <a:r>
                        <a:rPr lang="en-US" sz="1000" b="0" dirty="0" err="1">
                          <a:latin typeface="+mn-lt"/>
                        </a:rPr>
                        <a:t>Table</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b="0" dirty="0">
                          <a:latin typeface="+mn-lt"/>
                        </a:rPr>
                        <a:t>CREATE TABLE [Schema].Table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TABLE </a:t>
                      </a:r>
                      <a:r>
                        <a:rPr kumimoji="0" lang="en-US" sz="1000" b="0" i="0" u="none" strike="noStrike" kern="1200" cap="none" spc="0" normalizeH="0" baseline="0" noProof="0" dirty="0" err="1">
                          <a:ln>
                            <a:noFill/>
                          </a:ln>
                          <a:solidFill>
                            <a:schemeClr val="tx1"/>
                          </a:solidFill>
                          <a:effectLst/>
                          <a:uLnTx/>
                          <a:uFillTx/>
                          <a:latin typeface="+mn-lt"/>
                          <a:ea typeface="+mn-ea"/>
                          <a:cs typeface="+mn-cs"/>
                        </a:rPr>
                        <a:t>DimAccount</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kumimoji="0" lang="en-US" sz="1000" b="0" i="0" u="none" strike="noStrike" kern="1200" cap="none" spc="0" normalizeH="0" baseline="0" noProof="0" dirty="0">
                          <a:ln>
                            <a:noFill/>
                          </a:ln>
                          <a:solidFill>
                            <a:schemeClr val="tx1"/>
                          </a:solidFill>
                          <a:effectLst/>
                          <a:uLnTx/>
                          <a:uFillTx/>
                          <a:latin typeface="+mn-lt"/>
                          <a:ea typeface="+mn-ea"/>
                          <a:cs typeface="+mn-cs"/>
                        </a:rPr>
                        <a:t>CREATE TABLE </a:t>
                      </a:r>
                      <a:r>
                        <a:rPr lang="en-US" sz="1000" dirty="0">
                          <a:solidFill>
                            <a:srgbClr val="0000FF"/>
                          </a:solidFill>
                          <a:latin typeface="+mn-lt"/>
                        </a:rPr>
                        <a:t>[</a:t>
                      </a:r>
                      <a:r>
                        <a:rPr lang="en-US" sz="1000" dirty="0" err="1">
                          <a:solidFill>
                            <a:srgbClr val="0000FF"/>
                          </a:solidFill>
                          <a:latin typeface="+mn-lt"/>
                        </a:rPr>
                        <a:t>dbo</a:t>
                      </a:r>
                      <a:r>
                        <a:rPr lang="en-US" sz="1000" dirty="0">
                          <a:solidFill>
                            <a:schemeClr val="tx1"/>
                          </a:solidFill>
                          <a:latin typeface="+mn-lt"/>
                        </a:rPr>
                        <a:t>].</a:t>
                      </a:r>
                      <a:r>
                        <a:rPr lang="en-US" sz="1000" dirty="0" err="1">
                          <a:solidFill>
                            <a:schemeClr val="tx1"/>
                          </a:solidFill>
                          <a:latin typeface="+mn-lt"/>
                        </a:rPr>
                        <a:t>DimAccount</a:t>
                      </a:r>
                      <a:endParaRPr lang="en-US" sz="1000" dirty="0">
                        <a:solidFill>
                          <a:schemeClr val="tx1"/>
                        </a:solidFill>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bl>
          </a:graphicData>
        </a:graphic>
      </p:graphicFrame>
      <p:sp>
        <p:nvSpPr>
          <p:cNvPr id="5" name="Rectangle 4">
            <a:extLst>
              <a:ext uri="{FF2B5EF4-FFF2-40B4-BE49-F238E27FC236}">
                <a16:creationId xmlns:a16="http://schemas.microsoft.com/office/drawing/2014/main" id="{0DBA6A1A-E9FE-479E-BC7A-E13D59E82B62}"/>
              </a:ext>
            </a:extLst>
          </p:cNvPr>
          <p:cNvSpPr/>
          <p:nvPr/>
        </p:nvSpPr>
        <p:spPr bwMode="auto">
          <a:xfrm>
            <a:off x="292253" y="2835716"/>
            <a:ext cx="10961505" cy="469648"/>
          </a:xfrm>
          <a:prstGeom prst="rect">
            <a:avLst/>
          </a:prstGeom>
          <a:noFill/>
          <a:ln w="31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0C0"/>
                </a:solidFill>
                <a:effectLst/>
                <a:uLnTx/>
                <a:uFillTx/>
                <a:latin typeface="Segoe UI"/>
                <a:ea typeface="+mn-ea"/>
                <a:cs typeface="+mn-cs"/>
              </a:rPr>
              <a:t>Adding omitted schema names</a:t>
            </a:r>
          </a:p>
        </p:txBody>
      </p:sp>
      <p:graphicFrame>
        <p:nvGraphicFramePr>
          <p:cNvPr id="6" name="Table 5">
            <a:extLst>
              <a:ext uri="{FF2B5EF4-FFF2-40B4-BE49-F238E27FC236}">
                <a16:creationId xmlns:a16="http://schemas.microsoft.com/office/drawing/2014/main" id="{ED63F821-5C3C-44F1-B209-D83CE61D27A1}"/>
              </a:ext>
            </a:extLst>
          </p:cNvPr>
          <p:cNvGraphicFramePr>
            <a:graphicFrameLocks noGrp="1"/>
          </p:cNvGraphicFramePr>
          <p:nvPr>
            <p:extLst>
              <p:ext uri="{D42A27DB-BD31-4B8C-83A1-F6EECF244321}">
                <p14:modId xmlns:p14="http://schemas.microsoft.com/office/powerpoint/2010/main" val="3855888843"/>
              </p:ext>
            </p:extLst>
          </p:nvPr>
        </p:nvGraphicFramePr>
        <p:xfrm>
          <a:off x="440180" y="5133361"/>
          <a:ext cx="11376334" cy="1432560"/>
        </p:xfrm>
        <a:graphic>
          <a:graphicData uri="http://schemas.openxmlformats.org/drawingml/2006/table">
            <a:tbl>
              <a:tblPr firstRow="1" bandRow="1"/>
              <a:tblGrid>
                <a:gridCol w="349862">
                  <a:extLst>
                    <a:ext uri="{9D8B030D-6E8A-4147-A177-3AD203B41FA5}">
                      <a16:colId xmlns:a16="http://schemas.microsoft.com/office/drawing/2014/main" val="3262957009"/>
                    </a:ext>
                  </a:extLst>
                </a:gridCol>
                <a:gridCol w="5369356">
                  <a:extLst>
                    <a:ext uri="{9D8B030D-6E8A-4147-A177-3AD203B41FA5}">
                      <a16:colId xmlns:a16="http://schemas.microsoft.com/office/drawing/2014/main" val="265382154"/>
                    </a:ext>
                  </a:extLst>
                </a:gridCol>
                <a:gridCol w="5657116">
                  <a:extLst>
                    <a:ext uri="{9D8B030D-6E8A-4147-A177-3AD203B41FA5}">
                      <a16:colId xmlns:a16="http://schemas.microsoft.com/office/drawing/2014/main" val="3323861145"/>
                    </a:ext>
                  </a:extLst>
                </a:gridCol>
              </a:tblGrid>
              <a:tr h="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dirty="0"/>
                        <a:t>Text</a:t>
                      </a:r>
                      <a:endParaRPr lang="en-US" sz="1400" dirty="0">
                        <a:solidFill>
                          <a:schemeClr val="accent3">
                            <a:lumMod val="40000"/>
                            <a:lumOff val="60000"/>
                          </a:schemeClr>
                        </a:solidFill>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r>
                        <a:rPr lang="en-US" sz="1400"/>
                        <a:t>Replace with</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270697936"/>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(DISTRIBUTION=REPLICATE)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941931110"/>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(DISTRIBUTION=REPLICATE, CLUSTERED COLUMNSTORE INDEX)</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(DISTRIBUTION=</a:t>
                      </a:r>
                      <a:r>
                        <a:rPr lang="en-US" sz="1000" kern="1200" dirty="0">
                          <a:solidFill>
                            <a:srgbClr val="0000FF"/>
                          </a:solidFill>
                          <a:latin typeface="+mn-lt"/>
                          <a:ea typeface="+mn-ea"/>
                          <a:cs typeface="+mn-cs"/>
                        </a:rPr>
                        <a:t>ROUN_ROBIN</a:t>
                      </a:r>
                      <a:r>
                        <a:rPr lang="en-US" sz="1000" dirty="0">
                          <a:latin typeface="+mn-lt"/>
                        </a:rPr>
                        <a:t>, CLUSTERED COLUMNSTORE INDEX</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451776884"/>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3</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(HEAP, DISTRIBUTION=REPLICATE)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(HEAP,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4533101"/>
                  </a:ext>
                </a:extLst>
              </a:tr>
              <a:tr h="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4</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latin typeface="+mn-lt"/>
                        </a:rPr>
                        <a:t>CREATE TABLE #TEMP WITH (HEAP, DISTRIBUTION=REPLICATE, LOCATION=USER_DB)</a:t>
                      </a:r>
                      <a:endParaRPr lang="en-US" sz="1000" b="0" dirty="0">
                        <a:latin typeface="+mn-lt"/>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latin typeface="+mn-lt"/>
                        </a:rPr>
                        <a:t>CREATE TABLE #TEMP WITH (HEAP, DISTRIBUTION=</a:t>
                      </a:r>
                      <a:r>
                        <a:rPr lang="en-US" sz="1000" kern="1200" dirty="0">
                          <a:solidFill>
                            <a:srgbClr val="0000FF"/>
                          </a:solidFill>
                          <a:latin typeface="+mn-lt"/>
                          <a:ea typeface="+mn-ea"/>
                          <a:cs typeface="+mn-cs"/>
                        </a:rPr>
                        <a:t>ROUN_ROBIN</a:t>
                      </a:r>
                      <a:r>
                        <a:rPr lang="en-US" sz="1000" dirty="0">
                          <a:latin typeface="+mn-lt"/>
                        </a:rPr>
                        <a: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856617918"/>
                  </a:ext>
                </a:extLst>
              </a:tr>
            </a:tbl>
          </a:graphicData>
        </a:graphic>
      </p:graphicFrame>
      <p:sp>
        <p:nvSpPr>
          <p:cNvPr id="7" name="Rectangle 6">
            <a:extLst>
              <a:ext uri="{FF2B5EF4-FFF2-40B4-BE49-F238E27FC236}">
                <a16:creationId xmlns:a16="http://schemas.microsoft.com/office/drawing/2014/main" id="{B2ADBA6D-7F63-4942-98EB-3939DA03C569}"/>
              </a:ext>
            </a:extLst>
          </p:cNvPr>
          <p:cNvSpPr/>
          <p:nvPr/>
        </p:nvSpPr>
        <p:spPr bwMode="auto">
          <a:xfrm>
            <a:off x="292253" y="4663713"/>
            <a:ext cx="10961505" cy="469648"/>
          </a:xfrm>
          <a:prstGeom prst="rect">
            <a:avLst/>
          </a:prstGeom>
          <a:noFill/>
          <a:ln w="317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0C0"/>
                </a:solidFill>
                <a:effectLst/>
                <a:uLnTx/>
                <a:uFillTx/>
                <a:latin typeface="Segoe UI"/>
                <a:ea typeface="+mn-ea"/>
                <a:cs typeface="+mn-cs"/>
              </a:rPr>
              <a:t>#TEMP tables syntax adjustments</a:t>
            </a:r>
          </a:p>
        </p:txBody>
      </p:sp>
    </p:spTree>
    <p:extLst>
      <p:ext uri="{BB962C8B-B14F-4D97-AF65-F5344CB8AC3E}">
        <p14:creationId xmlns:p14="http://schemas.microsoft.com/office/powerpoint/2010/main" val="351134835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678204"/>
          </a:xfrm>
        </p:spPr>
        <p:txBody>
          <a:bodyPr/>
          <a:lstStyle/>
          <a:p>
            <a:pPr marL="342900" indent="-342900">
              <a:buAutoNum type="arabicPeriod"/>
            </a:pPr>
            <a:r>
              <a:rPr lang="en-US" sz="1600" dirty="0">
                <a:gradFill>
                  <a:gsLst>
                    <a:gs pos="0">
                      <a:srgbClr val="292929"/>
                    </a:gs>
                    <a:gs pos="86000">
                      <a:srgbClr val="292929"/>
                    </a:gs>
                  </a:gsLst>
                  <a:lin ang="5400000" scaled="0"/>
                </a:gradFill>
              </a:rPr>
              <a:t>Create schema mapping configuration file. This is a CSV file containing the following columns:</a:t>
            </a: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r>
              <a:rPr lang="en-US" sz="1600" dirty="0">
                <a:gradFill>
                  <a:gsLst>
                    <a:gs pos="0">
                      <a:srgbClr val="292929"/>
                    </a:gs>
                    <a:gs pos="86000">
                      <a:srgbClr val="292929"/>
                    </a:gs>
                  </a:gsLst>
                  <a:lin ang="5400000" scaled="0"/>
                </a:gradFill>
              </a:rPr>
              <a:t>Create input and output directory configuration file</a:t>
            </a:r>
            <a:r>
              <a:rPr lang="en-US" sz="1600" b="1" dirty="0">
                <a:gradFill>
                  <a:gsLst>
                    <a:gs pos="0">
                      <a:srgbClr val="292929"/>
                    </a:gs>
                    <a:gs pos="86000">
                      <a:srgbClr val="292929"/>
                    </a:gs>
                  </a:gsLst>
                  <a:lin ang="5400000" scaled="0"/>
                </a:gradFill>
              </a:rPr>
              <a:t>. </a:t>
            </a:r>
            <a:r>
              <a:rPr lang="en-US" sz="1600" dirty="0">
                <a:gradFill>
                  <a:gsLst>
                    <a:gs pos="0">
                      <a:srgbClr val="292929"/>
                    </a:gs>
                    <a:gs pos="86000">
                      <a:srgbClr val="292929"/>
                    </a:gs>
                  </a:gsLst>
                  <a:lin ang="5400000" scaled="0"/>
                </a:gradFill>
              </a:rPr>
              <a:t>This is a CSV file containing the following columns:</a:t>
            </a: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endParaRPr lang="en-US" sz="1600" dirty="0">
              <a:gradFill>
                <a:gsLst>
                  <a:gs pos="0">
                    <a:srgbClr val="292929"/>
                  </a:gs>
                  <a:gs pos="86000">
                    <a:srgbClr val="292929"/>
                  </a:gs>
                </a:gsLst>
                <a:lin ang="5400000" scaled="0"/>
              </a:gradFill>
            </a:endParaRPr>
          </a:p>
          <a:p>
            <a:pPr marL="342900" indent="-342900">
              <a:buFont typeface="Wingdings" panose="05000000000000000000" pitchFamily="2" charset="2"/>
              <a:buAutoNum type="arabicPeriod"/>
            </a:pPr>
            <a:r>
              <a:rPr lang="en-US" sz="1600" dirty="0">
                <a:gradFill>
                  <a:gsLst>
                    <a:gs pos="0">
                      <a:srgbClr val="292929"/>
                    </a:gs>
                    <a:gs pos="86000">
                      <a:srgbClr val="292929"/>
                    </a:gs>
                  </a:gsLst>
                  <a:lin ang="5400000" scaled="0"/>
                </a:gradFill>
              </a:rPr>
              <a:t>Run PowerShell script </a:t>
            </a:r>
            <a:r>
              <a:rPr lang="en-US" sz="1600" b="1" dirty="0">
                <a:gradFill>
                  <a:gsLst>
                    <a:gs pos="0">
                      <a:srgbClr val="292929"/>
                    </a:gs>
                    <a:gs pos="86000">
                      <a:srgbClr val="292929"/>
                    </a:gs>
                  </a:gsLst>
                  <a:lin ang="5400000" scaled="0"/>
                </a:gradFill>
              </a:rPr>
              <a:t>ConvertDDLScriptsDriver.ps1 </a:t>
            </a:r>
            <a:r>
              <a:rPr lang="en-US" sz="1600" dirty="0">
                <a:gradFill>
                  <a:gsLst>
                    <a:gs pos="0">
                      <a:srgbClr val="292929"/>
                    </a:gs>
                    <a:gs pos="86000">
                      <a:srgbClr val="292929"/>
                    </a:gs>
                  </a:gsLst>
                  <a:lin ang="5400000" scaled="0"/>
                </a:gradFill>
              </a:rPr>
              <a:t>with prompted info</a:t>
            </a:r>
            <a:r>
              <a:rPr lang="en-US" sz="1600" b="1" dirty="0">
                <a:gradFill>
                  <a:gsLst>
                    <a:gs pos="0">
                      <a:srgbClr val="292929"/>
                    </a:gs>
                    <a:gs pos="86000">
                      <a:srgbClr val="292929"/>
                    </a:gs>
                  </a:gsLst>
                  <a:lin ang="5400000" scaled="0"/>
                </a:gradFill>
              </a:rPr>
              <a:t>.</a:t>
            </a:r>
            <a:endParaRPr lang="ru-RU" sz="1600" dirty="0"/>
          </a:p>
        </p:txBody>
      </p:sp>
      <p:graphicFrame>
        <p:nvGraphicFramePr>
          <p:cNvPr id="4" name="Table 3">
            <a:extLst>
              <a:ext uri="{FF2B5EF4-FFF2-40B4-BE49-F238E27FC236}">
                <a16:creationId xmlns:a16="http://schemas.microsoft.com/office/drawing/2014/main" id="{53FDA35E-5DCB-49D1-97BC-355020D1327F}"/>
              </a:ext>
            </a:extLst>
          </p:cNvPr>
          <p:cNvGraphicFramePr>
            <a:graphicFrameLocks noGrp="1"/>
          </p:cNvGraphicFramePr>
          <p:nvPr>
            <p:extLst>
              <p:ext uri="{D42A27DB-BD31-4B8C-83A1-F6EECF244321}">
                <p14:modId xmlns:p14="http://schemas.microsoft.com/office/powerpoint/2010/main" val="2274762067"/>
              </p:ext>
            </p:extLst>
          </p:nvPr>
        </p:nvGraphicFramePr>
        <p:xfrm>
          <a:off x="584198" y="2157915"/>
          <a:ext cx="10264763" cy="1200657"/>
        </p:xfrm>
        <a:graphic>
          <a:graphicData uri="http://schemas.openxmlformats.org/drawingml/2006/table">
            <a:tbl>
              <a:tblPr firstRow="1" bandRow="1"/>
              <a:tblGrid>
                <a:gridCol w="1386750">
                  <a:extLst>
                    <a:ext uri="{9D8B030D-6E8A-4147-A177-3AD203B41FA5}">
                      <a16:colId xmlns:a16="http://schemas.microsoft.com/office/drawing/2014/main" val="1369067374"/>
                    </a:ext>
                  </a:extLst>
                </a:gridCol>
                <a:gridCol w="4557370">
                  <a:extLst>
                    <a:ext uri="{9D8B030D-6E8A-4147-A177-3AD203B41FA5}">
                      <a16:colId xmlns:a16="http://schemas.microsoft.com/office/drawing/2014/main" val="1527595796"/>
                    </a:ext>
                  </a:extLst>
                </a:gridCol>
                <a:gridCol w="4320643">
                  <a:extLst>
                    <a:ext uri="{9D8B030D-6E8A-4147-A177-3AD203B41FA5}">
                      <a16:colId xmlns:a16="http://schemas.microsoft.com/office/drawing/2014/main" val="742367323"/>
                    </a:ext>
                  </a:extLst>
                </a:gridCol>
              </a:tblGrid>
              <a:tr h="295931">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30270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err="1">
                          <a:solidFill>
                            <a:schemeClr val="tx1"/>
                          </a:solidFill>
                        </a:rPr>
                        <a:t>ApsDbName</a:t>
                      </a:r>
                      <a:endParaRPr lang="en-US" sz="1000" b="0"/>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solidFill>
                            <a:schemeClr val="tx1"/>
                          </a:solidFill>
                        </a:rPr>
                        <a:t>Name of APS Database </a:t>
                      </a:r>
                      <a:endParaRPr lang="en-US" sz="1000" dirty="0"/>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err="1">
                          <a:solidFill>
                            <a:schemeClr val="dk1"/>
                          </a:solidFill>
                          <a:latin typeface="+mn-lt"/>
                          <a:ea typeface="+mn-ea"/>
                          <a:cs typeface="+mn-cs"/>
                        </a:rPr>
                        <a:t>AdventureWorksDW</a:t>
                      </a:r>
                      <a:endParaRPr lang="en-US" sz="10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err="1">
                          <a:solidFill>
                            <a:schemeClr val="tx1"/>
                          </a:solidFill>
                        </a:rPr>
                        <a:t>ApsSchema</a:t>
                      </a:r>
                      <a:endParaRPr lang="en-US" sz="1000" b="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solidFill>
                            <a:schemeClr val="tx1"/>
                          </a:solidFill>
                        </a:rPr>
                        <a:t>Name of the schema in APS database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err="1">
                          <a:solidFill>
                            <a:schemeClr val="dk1"/>
                          </a:solidFill>
                          <a:latin typeface="+mn-lt"/>
                          <a:ea typeface="+mn-ea"/>
                          <a:cs typeface="+mn-cs"/>
                        </a:rPr>
                        <a:t>dbo</a:t>
                      </a:r>
                      <a:endParaRPr lang="en-US" sz="10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50768878"/>
                  </a:ext>
                </a:extLst>
              </a:tr>
              <a:tr h="30101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b="0" dirty="0" err="1">
                          <a:solidFill>
                            <a:schemeClr val="tx1"/>
                          </a:solidFill>
                        </a:rPr>
                        <a:t>SynapseSchema</a:t>
                      </a:r>
                      <a:endParaRPr lang="en-US" sz="1000" b="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Name of the schema in Synapse database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indent="0" algn="l" defTabSz="914367" rtl="0" eaLnBrk="1" fontAlgn="b" latinLnBrk="0" hangingPunct="1"/>
                      <a:r>
                        <a:rPr lang="en-US" sz="1000" kern="1200" dirty="0">
                          <a:solidFill>
                            <a:schemeClr val="dk1"/>
                          </a:solidFill>
                          <a:latin typeface="+mn-lt"/>
                          <a:ea typeface="+mn-ea"/>
                          <a:cs typeface="+mn-cs"/>
                        </a:rPr>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bl>
          </a:graphicData>
        </a:graphic>
      </p:graphicFrame>
      <p:graphicFrame>
        <p:nvGraphicFramePr>
          <p:cNvPr id="5" name="Table 4">
            <a:extLst>
              <a:ext uri="{FF2B5EF4-FFF2-40B4-BE49-F238E27FC236}">
                <a16:creationId xmlns:a16="http://schemas.microsoft.com/office/drawing/2014/main" id="{7E2CCCFB-A2BA-4212-B675-7B6CEBF2FDF8}"/>
              </a:ext>
            </a:extLst>
          </p:cNvPr>
          <p:cNvGraphicFramePr>
            <a:graphicFrameLocks noGrp="1"/>
          </p:cNvGraphicFramePr>
          <p:nvPr>
            <p:extLst>
              <p:ext uri="{D42A27DB-BD31-4B8C-83A1-F6EECF244321}">
                <p14:modId xmlns:p14="http://schemas.microsoft.com/office/powerpoint/2010/main" val="3867142800"/>
              </p:ext>
            </p:extLst>
          </p:nvPr>
        </p:nvGraphicFramePr>
        <p:xfrm>
          <a:off x="584197" y="3896583"/>
          <a:ext cx="10264763" cy="2242224"/>
        </p:xfrm>
        <a:graphic>
          <a:graphicData uri="http://schemas.openxmlformats.org/drawingml/2006/table">
            <a:tbl>
              <a:tblPr firstRow="1" bandRow="1"/>
              <a:tblGrid>
                <a:gridCol w="1394216">
                  <a:extLst>
                    <a:ext uri="{9D8B030D-6E8A-4147-A177-3AD203B41FA5}">
                      <a16:colId xmlns:a16="http://schemas.microsoft.com/office/drawing/2014/main" val="1369067374"/>
                    </a:ext>
                  </a:extLst>
                </a:gridCol>
                <a:gridCol w="4542739">
                  <a:extLst>
                    <a:ext uri="{9D8B030D-6E8A-4147-A177-3AD203B41FA5}">
                      <a16:colId xmlns:a16="http://schemas.microsoft.com/office/drawing/2014/main" val="1527595796"/>
                    </a:ext>
                  </a:extLst>
                </a:gridCol>
                <a:gridCol w="4327808">
                  <a:extLst>
                    <a:ext uri="{9D8B030D-6E8A-4147-A177-3AD203B41FA5}">
                      <a16:colId xmlns:a16="http://schemas.microsoft.com/office/drawing/2014/main" val="742367323"/>
                    </a:ext>
                  </a:extLst>
                </a:gridCol>
              </a:tblGrid>
              <a:tr h="269050">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1000" dirty="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6905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69050">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ApsDatabasesName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The name of APS database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AdventureWorksDW</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668765110"/>
                  </a:ext>
                </a:extLst>
              </a:tr>
              <a:tr h="41852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SourceDirectory</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Directory where the input source files that has APS schema names. This is the output files from previous step.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fontAlgn="b"/>
                      <a:r>
                        <a:rPr lang="en-US" sz="1000" b="0" i="0" u="none" strike="noStrike" dirty="0">
                          <a:solidFill>
                            <a:srgbClr val="000000"/>
                          </a:solidFill>
                          <a:effectLst/>
                          <a:latin typeface="Calibri" panose="020F0502020204030204" pitchFamily="34" charset="0"/>
                        </a:rPr>
                        <a:t>C:\AzureSynapseScriptsAndAccelerators\Migration\APS\Output\1_CreateMPPScripts\AdventureWorksDW1\Tables</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41852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TargetDirectory</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Output directory of this step, where the scripts with new Synapse schemas will reside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87313" indent="0" algn="l" defTabSz="914367" rtl="0" eaLnBrk="1" fontAlgn="b" latinLnBrk="0" hangingPunct="1"/>
                      <a:r>
                        <a:rPr lang="en-US" sz="1000" kern="1200" dirty="0">
                          <a:solidFill>
                            <a:schemeClr val="dk1"/>
                          </a:solidFill>
                          <a:latin typeface="+mn-lt"/>
                          <a:ea typeface="+mn-ea"/>
                          <a:cs typeface="+mn-cs"/>
                        </a:rPr>
                        <a:t>C:\AzureSynapseScriptsAndAccelerators\Migration\APS\Output\2_ConvertDDLScripts\AdventureWorksDW1\Tables</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50768878"/>
                  </a:ext>
                </a:extLst>
              </a:tr>
              <a:tr h="28291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DefaultSchema</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The name of default schema for this database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dbo</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577753801"/>
                  </a:ext>
                </a:extLst>
              </a:tr>
              <a:tr h="282912">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err="1"/>
                        <a:t>ObjectType</a:t>
                      </a:r>
                      <a:endParaRPr lang="en-US" sz="10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Type of the object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1000" dirty="0"/>
                        <a:t>Table, View, SP, Index, Statistic, Function, Role, User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208885550"/>
                  </a:ext>
                </a:extLst>
              </a:tr>
            </a:tbl>
          </a:graphicData>
        </a:graphic>
      </p:graphicFrame>
    </p:spTree>
    <p:extLst>
      <p:ext uri="{BB962C8B-B14F-4D97-AF65-F5344CB8AC3E}">
        <p14:creationId xmlns:p14="http://schemas.microsoft.com/office/powerpoint/2010/main" val="103142895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218795"/>
          </a:xfrm>
        </p:spPr>
        <p:txBody>
          <a:bodyPr/>
          <a:lstStyle/>
          <a:p>
            <a:pPr lvl="0">
              <a:defRPr/>
            </a:pPr>
            <a:r>
              <a:rPr lang="en-US" sz="1800" dirty="0">
                <a:solidFill>
                  <a:schemeClr val="tx1"/>
                </a:solidFill>
              </a:rPr>
              <a:t>The schema mapping configuration file needs to be created manually.  The default name is </a:t>
            </a:r>
            <a:r>
              <a:rPr lang="en-US" sz="1800" b="1" dirty="0">
                <a:solidFill>
                  <a:srgbClr val="5191CD"/>
                </a:solidFill>
              </a:rPr>
              <a:t>schemas.csv. </a:t>
            </a:r>
          </a:p>
          <a:p>
            <a:pPr lvl="0">
              <a:defRPr/>
            </a:pPr>
            <a:r>
              <a:rPr lang="en-US" sz="1800" dirty="0">
                <a:solidFill>
                  <a:schemeClr val="tx1"/>
                </a:solidFill>
              </a:rPr>
              <a:t>It is a simple step to create the CSV file by first creating contents in an excel file (.xlsx), and then save it to a CSV file (.csv).</a:t>
            </a:r>
          </a:p>
          <a:p>
            <a:endParaRPr lang="ru-RU" sz="1800" dirty="0"/>
          </a:p>
        </p:txBody>
      </p:sp>
      <p:sp>
        <p:nvSpPr>
          <p:cNvPr id="5" name="Rectangle 4">
            <a:extLst>
              <a:ext uri="{FF2B5EF4-FFF2-40B4-BE49-F238E27FC236}">
                <a16:creationId xmlns:a16="http://schemas.microsoft.com/office/drawing/2014/main" id="{F8130A1D-1C0F-495E-996E-3D0EA29C626F}"/>
              </a:ext>
            </a:extLst>
          </p:cNvPr>
          <p:cNvSpPr/>
          <p:nvPr/>
        </p:nvSpPr>
        <p:spPr bwMode="auto">
          <a:xfrm>
            <a:off x="584200" y="2919117"/>
            <a:ext cx="5215459" cy="6248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Manually create this Sample schema mapping .</a:t>
            </a:r>
            <a:r>
              <a:rPr lang="en-US" sz="1400" dirty="0" err="1">
                <a:solidFill>
                  <a:schemeClr val="tx1"/>
                </a:solidFill>
              </a:rPr>
              <a:t>xslx</a:t>
            </a:r>
            <a:r>
              <a:rPr lang="en-US" sz="1400" dirty="0">
                <a:solidFill>
                  <a:schemeClr val="tx1"/>
                </a:solidFill>
              </a:rPr>
              <a:t> file: </a:t>
            </a:r>
          </a:p>
          <a:p>
            <a:pPr lvl="0">
              <a:defRPr/>
            </a:pPr>
            <a:r>
              <a:rPr lang="en-US" sz="1400" b="1" dirty="0">
                <a:solidFill>
                  <a:schemeClr val="tx1"/>
                </a:solidFill>
              </a:rPr>
              <a:t>File Name: </a:t>
            </a:r>
            <a:r>
              <a:rPr lang="en-US" sz="1400" b="1" dirty="0">
                <a:solidFill>
                  <a:srgbClr val="5191CD"/>
                </a:solidFill>
              </a:rPr>
              <a:t>schemas_sample.xlsx</a:t>
            </a:r>
          </a:p>
        </p:txBody>
      </p:sp>
      <p:pic>
        <p:nvPicPr>
          <p:cNvPr id="7" name="Picture 6">
            <a:extLst>
              <a:ext uri="{FF2B5EF4-FFF2-40B4-BE49-F238E27FC236}">
                <a16:creationId xmlns:a16="http://schemas.microsoft.com/office/drawing/2014/main" id="{0A488669-4514-48D5-B64E-C2373F1AB569}"/>
              </a:ext>
            </a:extLst>
          </p:cNvPr>
          <p:cNvPicPr>
            <a:picLocks noChangeAspect="1"/>
          </p:cNvPicPr>
          <p:nvPr/>
        </p:nvPicPr>
        <p:blipFill>
          <a:blip r:embed="rId2"/>
          <a:stretch>
            <a:fillRect/>
          </a:stretch>
        </p:blipFill>
        <p:spPr>
          <a:xfrm>
            <a:off x="936957" y="3607581"/>
            <a:ext cx="3384550" cy="2959100"/>
          </a:xfrm>
          <a:prstGeom prst="rect">
            <a:avLst/>
          </a:prstGeom>
        </p:spPr>
      </p:pic>
      <p:sp>
        <p:nvSpPr>
          <p:cNvPr id="9" name="Speech Bubble: Rectangle 8">
            <a:extLst>
              <a:ext uri="{FF2B5EF4-FFF2-40B4-BE49-F238E27FC236}">
                <a16:creationId xmlns:a16="http://schemas.microsoft.com/office/drawing/2014/main" id="{24D33690-595D-4AF7-A4E2-74BDDBD27675}"/>
              </a:ext>
            </a:extLst>
          </p:cNvPr>
          <p:cNvSpPr/>
          <p:nvPr/>
        </p:nvSpPr>
        <p:spPr>
          <a:xfrm>
            <a:off x="4694428" y="5852160"/>
            <a:ext cx="2326574" cy="784208"/>
          </a:xfrm>
          <a:prstGeom prst="wedgeRectCallout">
            <a:avLst>
              <a:gd name="adj1" fmla="val -80738"/>
              <a:gd name="adj2" fmla="val -134404"/>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92929"/>
                </a:solidFill>
                <a:effectLst/>
                <a:uLnTx/>
                <a:uFillTx/>
                <a:latin typeface="Segoe UI"/>
                <a:ea typeface="+mn-ea"/>
                <a:cs typeface="+mn-cs"/>
              </a:rPr>
              <a:t>Schema </a:t>
            </a:r>
            <a:r>
              <a:rPr kumimoji="0" lang="en-US" sz="1200" b="1" i="0" u="none" strike="noStrike" kern="0" cap="none" spc="0" normalizeH="0" baseline="0" noProof="0" dirty="0">
                <a:ln>
                  <a:noFill/>
                </a:ln>
                <a:solidFill>
                  <a:srgbClr val="292929"/>
                </a:solidFill>
                <a:effectLst/>
                <a:uLnTx/>
                <a:uFillTx/>
                <a:latin typeface="Segoe UI"/>
                <a:ea typeface="+mn-ea"/>
                <a:cs typeface="+mn-cs"/>
              </a:rPr>
              <a:t>CSS</a:t>
            </a:r>
            <a:r>
              <a:rPr lang="en-US" sz="1200" kern="0" dirty="0">
                <a:solidFill>
                  <a:srgbClr val="292929"/>
                </a:solidFill>
                <a:latin typeface="Segoe UI"/>
              </a:rPr>
              <a:t>  </a:t>
            </a:r>
            <a:r>
              <a:rPr kumimoji="0" lang="en-US" sz="1200" b="0" i="0" u="none" strike="noStrike" kern="0" cap="none" spc="0" normalizeH="0" baseline="0" noProof="0" dirty="0">
                <a:ln>
                  <a:noFill/>
                </a:ln>
                <a:solidFill>
                  <a:srgbClr val="292929"/>
                </a:solidFill>
                <a:effectLst/>
                <a:uLnTx/>
                <a:uFillTx/>
                <a:latin typeface="Segoe UI"/>
                <a:ea typeface="+mn-ea"/>
                <a:cs typeface="+mn-cs"/>
              </a:rPr>
              <a:t>in all 3 APS </a:t>
            </a:r>
            <a:r>
              <a:rPr kumimoji="0" lang="en-US" sz="1200" b="0" i="0" u="none" strike="noStrike" kern="0" cap="none" spc="0" normalizeH="0" baseline="0" noProof="0" dirty="0" err="1">
                <a:ln>
                  <a:noFill/>
                </a:ln>
                <a:solidFill>
                  <a:srgbClr val="292929"/>
                </a:solidFill>
                <a:effectLst/>
                <a:uLnTx/>
                <a:uFillTx/>
                <a:latin typeface="Segoe UI"/>
                <a:ea typeface="+mn-ea"/>
                <a:cs typeface="+mn-cs"/>
              </a:rPr>
              <a:t>DBs.</a:t>
            </a:r>
            <a:r>
              <a:rPr kumimoji="0" lang="en-US" sz="1200" b="0" i="0" u="none" strike="noStrike" kern="0" cap="none" spc="0" normalizeH="0" baseline="0" noProof="0" dirty="0">
                <a:ln>
                  <a:noFill/>
                </a:ln>
                <a:solidFill>
                  <a:srgbClr val="292929"/>
                </a:solidFill>
                <a:effectLst/>
                <a:uLnTx/>
                <a:uFillTx/>
                <a:latin typeface="Segoe UI"/>
                <a:ea typeface="+mn-ea"/>
                <a:cs typeface="+mn-cs"/>
              </a:rPr>
              <a:t> </a:t>
            </a:r>
          </a:p>
          <a:p>
            <a:pPr marL="0" marR="0" lvl="0" indent="0" defTabSz="1219120" eaLnBrk="1" fontAlgn="auto" latinLnBrk="0" hangingPunct="1">
              <a:lnSpc>
                <a:spcPct val="100000"/>
              </a:lnSpc>
              <a:spcBef>
                <a:spcPts val="0"/>
              </a:spcBef>
              <a:spcAft>
                <a:spcPts val="0"/>
              </a:spcAft>
              <a:buClrTx/>
              <a:buSzTx/>
              <a:buFontTx/>
              <a:buNone/>
              <a:tabLst/>
              <a:defRPr/>
            </a:pPr>
            <a:r>
              <a:rPr lang="en-US" sz="1200" kern="0" dirty="0">
                <a:solidFill>
                  <a:srgbClr val="292929"/>
                </a:solidFill>
                <a:latin typeface="Segoe UI"/>
              </a:rPr>
              <a:t>It is mapped to different names in Synapse: </a:t>
            </a:r>
            <a:r>
              <a:rPr lang="en-US" sz="1200" b="1" kern="0" dirty="0">
                <a:solidFill>
                  <a:srgbClr val="292929"/>
                </a:solidFill>
                <a:latin typeface="Segoe UI"/>
              </a:rPr>
              <a:t>ST_CSS</a:t>
            </a:r>
            <a:r>
              <a:rPr lang="en-US" sz="1200" kern="0" dirty="0">
                <a:solidFill>
                  <a:srgbClr val="292929"/>
                </a:solidFill>
                <a:latin typeface="Segoe UI"/>
              </a:rPr>
              <a:t>, </a:t>
            </a:r>
            <a:r>
              <a:rPr lang="en-US" sz="1200" b="1" kern="0" dirty="0">
                <a:solidFill>
                  <a:srgbClr val="292929"/>
                </a:solidFill>
                <a:latin typeface="Segoe UI"/>
              </a:rPr>
              <a:t>DW_CSS</a:t>
            </a:r>
            <a:r>
              <a:rPr lang="en-US" sz="1200" kern="0" dirty="0">
                <a:solidFill>
                  <a:srgbClr val="292929"/>
                </a:solidFill>
                <a:latin typeface="Segoe UI"/>
              </a:rPr>
              <a:t>, </a:t>
            </a:r>
            <a:r>
              <a:rPr lang="en-US" sz="1200" b="1" kern="0" dirty="0">
                <a:solidFill>
                  <a:srgbClr val="292929"/>
                </a:solidFill>
                <a:latin typeface="Segoe UI"/>
              </a:rPr>
              <a:t>DM_CSS</a:t>
            </a:r>
            <a:endParaRPr kumimoji="0" lang="en-US" sz="1200" b="1" i="0" u="none" strike="noStrike" kern="0" cap="none" spc="0" normalizeH="0" baseline="0" noProof="0" dirty="0">
              <a:ln>
                <a:noFill/>
              </a:ln>
              <a:solidFill>
                <a:srgbClr val="292929"/>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D8979293-CB21-475D-A1B8-DEE8E164B059}"/>
              </a:ext>
            </a:extLst>
          </p:cNvPr>
          <p:cNvSpPr/>
          <p:nvPr/>
        </p:nvSpPr>
        <p:spPr bwMode="auto">
          <a:xfrm>
            <a:off x="7381665" y="2919117"/>
            <a:ext cx="4083692" cy="7217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As Input to ConvertDDLScriptsDriver.ps1 script. </a:t>
            </a:r>
          </a:p>
          <a:p>
            <a:pPr lvl="0">
              <a:defRPr/>
            </a:pPr>
            <a:r>
              <a:rPr lang="en-US" sz="1400" b="1" dirty="0">
                <a:solidFill>
                  <a:schemeClr val="tx1"/>
                </a:solidFill>
              </a:rPr>
              <a:t>File Name: </a:t>
            </a:r>
            <a:r>
              <a:rPr lang="en-US" sz="1400" b="1" dirty="0">
                <a:solidFill>
                  <a:srgbClr val="5191CD"/>
                </a:solidFill>
              </a:rPr>
              <a:t>schemas_sample.csv</a:t>
            </a:r>
          </a:p>
        </p:txBody>
      </p:sp>
      <p:sp>
        <p:nvSpPr>
          <p:cNvPr id="13" name="Arrow: Right 12">
            <a:extLst>
              <a:ext uri="{FF2B5EF4-FFF2-40B4-BE49-F238E27FC236}">
                <a16:creationId xmlns:a16="http://schemas.microsoft.com/office/drawing/2014/main" id="{610F67B6-0ECA-4CF9-BA1F-B14DD877C425}"/>
              </a:ext>
            </a:extLst>
          </p:cNvPr>
          <p:cNvSpPr/>
          <p:nvPr/>
        </p:nvSpPr>
        <p:spPr>
          <a:xfrm>
            <a:off x="5121502" y="4588957"/>
            <a:ext cx="2067400" cy="420331"/>
          </a:xfrm>
          <a:prstGeom prst="rightArrow">
            <a:avLst/>
          </a:prstGeom>
          <a:solidFill>
            <a:schemeClr val="accent2">
              <a:lumMod val="20000"/>
              <a:lumOff val="80000"/>
            </a:schemeClr>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2DD0BB28-5E00-49A1-8034-D5BF78267854}"/>
              </a:ext>
            </a:extLst>
          </p:cNvPr>
          <p:cNvSpPr/>
          <p:nvPr/>
        </p:nvSpPr>
        <p:spPr bwMode="auto">
          <a:xfrm>
            <a:off x="5057308" y="3794531"/>
            <a:ext cx="2131594" cy="62485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defRPr/>
            </a:pPr>
            <a:r>
              <a:rPr lang="en-US" sz="1400" dirty="0">
                <a:solidFill>
                  <a:schemeClr val="tx1"/>
                </a:solidFill>
              </a:rPr>
              <a:t> Save As CSV File</a:t>
            </a:r>
          </a:p>
          <a:p>
            <a:pPr lvl="0">
              <a:defRPr/>
            </a:pPr>
            <a:r>
              <a:rPr lang="en-US" sz="1400" dirty="0">
                <a:solidFill>
                  <a:schemeClr val="tx1"/>
                </a:solidFill>
              </a:rPr>
              <a:t>“schemas_sample.csv”</a:t>
            </a:r>
            <a:br>
              <a:rPr lang="en-US" sz="1400" dirty="0">
                <a:solidFill>
                  <a:schemeClr val="tx1"/>
                </a:solidFill>
              </a:rPr>
            </a:br>
            <a:endParaRPr lang="en-US" sz="1400" dirty="0">
              <a:solidFill>
                <a:schemeClr val="tx1"/>
              </a:solidFill>
            </a:endParaRPr>
          </a:p>
        </p:txBody>
      </p:sp>
      <p:pic>
        <p:nvPicPr>
          <p:cNvPr id="17" name="Picture 16">
            <a:extLst>
              <a:ext uri="{FF2B5EF4-FFF2-40B4-BE49-F238E27FC236}">
                <a16:creationId xmlns:a16="http://schemas.microsoft.com/office/drawing/2014/main" id="{969523FE-AE3B-4E64-8FAF-7397603B015F}"/>
              </a:ext>
            </a:extLst>
          </p:cNvPr>
          <p:cNvPicPr>
            <a:picLocks noChangeAspect="1"/>
          </p:cNvPicPr>
          <p:nvPr/>
        </p:nvPicPr>
        <p:blipFill>
          <a:blip r:embed="rId3"/>
          <a:stretch>
            <a:fillRect/>
          </a:stretch>
        </p:blipFill>
        <p:spPr>
          <a:xfrm>
            <a:off x="7657133" y="3640866"/>
            <a:ext cx="3079750" cy="2959100"/>
          </a:xfrm>
          <a:prstGeom prst="rect">
            <a:avLst/>
          </a:prstGeom>
        </p:spPr>
      </p:pic>
    </p:spTree>
    <p:extLst>
      <p:ext uri="{BB962C8B-B14F-4D97-AF65-F5344CB8AC3E}">
        <p14:creationId xmlns:p14="http://schemas.microsoft.com/office/powerpoint/2010/main" val="292410554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p:txBody>
          <a:bodyPr/>
          <a:lstStyle/>
          <a:p>
            <a:r>
              <a:rPr lang="en-US" dirty="0"/>
              <a:t>Migration Tools Steps – 2) Convert DDL scripts</a:t>
            </a:r>
            <a:endParaRPr lang="ru-RU" dirty="0"/>
          </a:p>
        </p:txBody>
      </p:sp>
      <p:pic>
        <p:nvPicPr>
          <p:cNvPr id="5" name="Picture 4">
            <a:extLst>
              <a:ext uri="{FF2B5EF4-FFF2-40B4-BE49-F238E27FC236}">
                <a16:creationId xmlns:a16="http://schemas.microsoft.com/office/drawing/2014/main" id="{E7E587BF-6BB3-40D7-82E6-E581710123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625" y="2819037"/>
            <a:ext cx="1118849" cy="1118849"/>
          </a:xfrm>
          <a:prstGeom prst="rect">
            <a:avLst/>
          </a:prstGeom>
        </p:spPr>
      </p:pic>
      <p:pic>
        <p:nvPicPr>
          <p:cNvPr id="7" name="Picture 6">
            <a:extLst>
              <a:ext uri="{FF2B5EF4-FFF2-40B4-BE49-F238E27FC236}">
                <a16:creationId xmlns:a16="http://schemas.microsoft.com/office/drawing/2014/main" id="{C7FAE9F1-73C5-4EDE-AD20-2F108F0987AC}"/>
              </a:ext>
            </a:extLst>
          </p:cNvPr>
          <p:cNvPicPr>
            <a:picLocks noChangeAspect="1"/>
          </p:cNvPicPr>
          <p:nvPr/>
        </p:nvPicPr>
        <p:blipFill>
          <a:blip r:embed="rId3"/>
          <a:stretch>
            <a:fillRect/>
          </a:stretch>
        </p:blipFill>
        <p:spPr>
          <a:xfrm>
            <a:off x="2406866" y="1639186"/>
            <a:ext cx="831335" cy="977033"/>
          </a:xfrm>
          <a:prstGeom prst="rect">
            <a:avLst/>
          </a:prstGeom>
        </p:spPr>
      </p:pic>
      <p:sp>
        <p:nvSpPr>
          <p:cNvPr id="9" name="Arrow: Right 8">
            <a:extLst>
              <a:ext uri="{FF2B5EF4-FFF2-40B4-BE49-F238E27FC236}">
                <a16:creationId xmlns:a16="http://schemas.microsoft.com/office/drawing/2014/main" id="{51CEB63B-7676-4427-A3A1-B20EBAD3A1B8}"/>
              </a:ext>
            </a:extLst>
          </p:cNvPr>
          <p:cNvSpPr/>
          <p:nvPr/>
        </p:nvSpPr>
        <p:spPr>
          <a:xfrm>
            <a:off x="5784522" y="3225816"/>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1" name="Picture 10">
            <a:extLst>
              <a:ext uri="{FF2B5EF4-FFF2-40B4-BE49-F238E27FC236}">
                <a16:creationId xmlns:a16="http://schemas.microsoft.com/office/drawing/2014/main" id="{BD4DD732-6837-4042-A253-F3A964022D1F}"/>
              </a:ext>
            </a:extLst>
          </p:cNvPr>
          <p:cNvPicPr>
            <a:picLocks noChangeAspect="1"/>
          </p:cNvPicPr>
          <p:nvPr/>
        </p:nvPicPr>
        <p:blipFill>
          <a:blip r:embed="rId3"/>
          <a:stretch>
            <a:fillRect/>
          </a:stretch>
        </p:blipFill>
        <p:spPr>
          <a:xfrm>
            <a:off x="7234935" y="2907809"/>
            <a:ext cx="831335" cy="977033"/>
          </a:xfrm>
          <a:prstGeom prst="rect">
            <a:avLst/>
          </a:prstGeom>
        </p:spPr>
      </p:pic>
      <p:sp>
        <p:nvSpPr>
          <p:cNvPr id="13" name="TextBox 12">
            <a:extLst>
              <a:ext uri="{FF2B5EF4-FFF2-40B4-BE49-F238E27FC236}">
                <a16:creationId xmlns:a16="http://schemas.microsoft.com/office/drawing/2014/main" id="{5C1B8FFB-023C-44E9-8FC2-D93A87A57498}"/>
              </a:ext>
            </a:extLst>
          </p:cNvPr>
          <p:cNvSpPr txBox="1"/>
          <p:nvPr/>
        </p:nvSpPr>
        <p:spPr>
          <a:xfrm>
            <a:off x="3750128" y="1467147"/>
            <a:ext cx="3153245" cy="1569660"/>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APS DDL Scripts from Previous Step</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dirty="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Index </a:t>
            </a:r>
            <a:r>
              <a:rPr lang="en-US" sz="1200" kern="0" dirty="0">
                <a:solidFill>
                  <a:srgbClr val="292929"/>
                </a:solidFill>
                <a:latin typeface="Segoe UI"/>
              </a:rPr>
              <a:t>Statements</a:t>
            </a:r>
          </a:p>
          <a:p>
            <a:pPr marL="171450" lvl="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Statistics </a:t>
            </a:r>
            <a:r>
              <a:rPr lang="en-US" sz="1200" kern="0" dirty="0">
                <a:solidFill>
                  <a:srgbClr val="292929"/>
                </a:solidFill>
              </a:rPr>
              <a:t>Statements</a:t>
            </a:r>
            <a:endParaRPr kumimoji="0" lang="en-US" sz="1200" b="0" i="0" u="none" strike="noStrike" kern="0" cap="none" spc="0" normalizeH="0" baseline="0" noProof="0" dirty="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View </a:t>
            </a:r>
            <a:r>
              <a:rPr lang="en-US" sz="1200" kern="0" dirty="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Proc </a:t>
            </a:r>
            <a:r>
              <a:rPr lang="en-US" sz="1200" kern="0" dirty="0">
                <a:solidFill>
                  <a:srgbClr val="292929"/>
                </a:solidFill>
                <a:latin typeface="Segoe UI"/>
              </a:rPr>
              <a:t>Statements </a:t>
            </a:r>
          </a:p>
          <a:p>
            <a:pPr marL="17145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Function </a:t>
            </a:r>
            <a:r>
              <a:rPr lang="en-US" sz="1200" kern="0" dirty="0">
                <a:solidFill>
                  <a:srgbClr val="292929"/>
                </a:solidFill>
                <a:latin typeface="Segoe UI"/>
              </a:rPr>
              <a:t>Statements</a:t>
            </a:r>
            <a:endParaRPr kumimoji="0" lang="en-US" sz="1200" i="0" u="none" strike="noStrike" kern="0" cap="none" spc="0" normalizeH="0" baseline="0" noProof="0" dirty="0">
              <a:ln>
                <a:noFill/>
              </a:ln>
              <a:solidFill>
                <a:srgbClr val="292929"/>
              </a:solidFill>
              <a:effectLst/>
              <a:uLnTx/>
              <a:uFillTx/>
              <a:latin typeface="Segoe UI"/>
              <a:ea typeface="+mn-ea"/>
              <a:cs typeface="+mn-cs"/>
            </a:endParaRPr>
          </a:p>
          <a:p>
            <a:pPr marR="0" lvl="0" algn="l" defTabSz="1219120" rtl="0" eaLnBrk="1" fontAlgn="auto" latinLnBrk="0" hangingPunct="1">
              <a:lnSpc>
                <a:spcPct val="100000"/>
              </a:lnSpc>
              <a:spcBef>
                <a:spcPts val="0"/>
              </a:spcBef>
              <a:spcAft>
                <a:spcPts val="0"/>
              </a:spcAft>
              <a:buClrTx/>
              <a:buSzTx/>
              <a:tabLst/>
              <a:defRPr/>
            </a:pPr>
            <a:endParaRPr kumimoji="0" lang="en-US" sz="1200" i="0" u="none" strike="noStrike" kern="0" cap="none" spc="0" normalizeH="0" baseline="0" noProof="0" dirty="0">
              <a:ln>
                <a:noFill/>
              </a:ln>
              <a:solidFill>
                <a:srgbClr val="292929"/>
              </a:solidFill>
              <a:effectLst/>
              <a:uLnTx/>
              <a:uFillTx/>
              <a:latin typeface="Segoe UI"/>
              <a:ea typeface="+mn-ea"/>
              <a:cs typeface="+mn-cs"/>
            </a:endParaRPr>
          </a:p>
        </p:txBody>
      </p:sp>
      <p:sp>
        <p:nvSpPr>
          <p:cNvPr id="15" name="Arrow: Right 14">
            <a:extLst>
              <a:ext uri="{FF2B5EF4-FFF2-40B4-BE49-F238E27FC236}">
                <a16:creationId xmlns:a16="http://schemas.microsoft.com/office/drawing/2014/main" id="{E198CDD1-FB42-4DA4-926E-F402CE4335B2}"/>
              </a:ext>
            </a:extLst>
          </p:cNvPr>
          <p:cNvSpPr/>
          <p:nvPr/>
        </p:nvSpPr>
        <p:spPr>
          <a:xfrm rot="2131601">
            <a:off x="3192728" y="2578866"/>
            <a:ext cx="894490" cy="345671"/>
          </a:xfrm>
          <a:prstGeom prst="rightArrow">
            <a:avLst>
              <a:gd name="adj1" fmla="val 50000"/>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2DD632E6-79E0-4BF4-BAA0-5AAB420E8E99}"/>
              </a:ext>
            </a:extLst>
          </p:cNvPr>
          <p:cNvSpPr txBox="1"/>
          <p:nvPr/>
        </p:nvSpPr>
        <p:spPr>
          <a:xfrm>
            <a:off x="1350400" y="3467800"/>
            <a:ext cx="1401786" cy="120032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CSV Config Files </a:t>
            </a:r>
          </a:p>
          <a:p>
            <a:pPr marR="0" lvl="0" defTabSz="1219120" eaLnBrk="1" fontAlgn="auto" latinLnBrk="0" hangingPunct="1">
              <a:lnSpc>
                <a:spcPct val="100000"/>
              </a:lnSpc>
              <a:spcBef>
                <a:spcPts val="0"/>
              </a:spcBef>
              <a:spcAft>
                <a:spcPts val="0"/>
              </a:spcAft>
              <a:buClrTx/>
              <a:buSzTx/>
              <a:tabLst/>
              <a:defRPr/>
            </a:pPr>
            <a:r>
              <a:rPr lang="en-US" sz="1200" kern="0">
                <a:solidFill>
                  <a:srgbClr val="292929"/>
                </a:solidFill>
              </a:rPr>
              <a:t>Schema Mapping</a:t>
            </a:r>
          </a:p>
          <a:p>
            <a:pPr marR="0" lvl="0" defTabSz="1219120" eaLnBrk="1" fontAlgn="auto" latinLnBrk="0" hangingPunct="1">
              <a:lnSpc>
                <a:spcPct val="100000"/>
              </a:lnSpc>
              <a:spcBef>
                <a:spcPts val="0"/>
              </a:spcBef>
              <a:spcAft>
                <a:spcPts val="0"/>
              </a:spcAft>
              <a:buClrTx/>
              <a:buSzTx/>
              <a:tabLst/>
              <a:defRPr/>
            </a:pPr>
            <a:r>
              <a:rPr lang="en-US" sz="1200" kern="0">
                <a:solidFill>
                  <a:srgbClr val="292929"/>
                </a:solidFill>
              </a:rPr>
              <a:t>Input &amp; Output File Paths, and Schema Mapping configuration file. </a:t>
            </a:r>
          </a:p>
        </p:txBody>
      </p:sp>
      <p:pic>
        <p:nvPicPr>
          <p:cNvPr id="19" name="Picture 18">
            <a:extLst>
              <a:ext uri="{FF2B5EF4-FFF2-40B4-BE49-F238E27FC236}">
                <a16:creationId xmlns:a16="http://schemas.microsoft.com/office/drawing/2014/main" id="{F6712C47-BA26-47A7-A3AD-42E516C253F9}"/>
              </a:ext>
            </a:extLst>
          </p:cNvPr>
          <p:cNvPicPr>
            <a:picLocks noChangeAspect="1"/>
          </p:cNvPicPr>
          <p:nvPr/>
        </p:nvPicPr>
        <p:blipFill>
          <a:blip r:embed="rId4"/>
          <a:stretch>
            <a:fillRect/>
          </a:stretch>
        </p:blipFill>
        <p:spPr>
          <a:xfrm>
            <a:off x="1433239" y="2540167"/>
            <a:ext cx="810311" cy="952323"/>
          </a:xfrm>
          <a:prstGeom prst="rect">
            <a:avLst/>
          </a:prstGeom>
        </p:spPr>
      </p:pic>
      <p:sp>
        <p:nvSpPr>
          <p:cNvPr id="21" name="TextBox 20">
            <a:extLst>
              <a:ext uri="{FF2B5EF4-FFF2-40B4-BE49-F238E27FC236}">
                <a16:creationId xmlns:a16="http://schemas.microsoft.com/office/drawing/2014/main" id="{4B964382-E1D3-4441-9F3E-2C4BCFDC381B}"/>
              </a:ext>
            </a:extLst>
          </p:cNvPr>
          <p:cNvSpPr txBox="1"/>
          <p:nvPr/>
        </p:nvSpPr>
        <p:spPr>
          <a:xfrm>
            <a:off x="8289256" y="2564418"/>
            <a:ext cx="3153245" cy="1384995"/>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Scripts with Synapse Schemas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Table </a:t>
            </a:r>
            <a:r>
              <a:rPr kumimoji="0" lang="en-US" sz="1200" b="0" i="0" u="none" strike="noStrike" kern="0" cap="none" spc="0" normalizeH="0" baseline="0" noProof="0" dirty="0">
                <a:ln>
                  <a:noFill/>
                </a:ln>
                <a:solidFill>
                  <a:srgbClr val="292929"/>
                </a:solidFill>
                <a:effectLst/>
                <a:uLnTx/>
                <a:uFillTx/>
                <a:latin typeface="Segoe UI"/>
                <a:ea typeface="+mn-ea"/>
                <a:cs typeface="+mn-cs"/>
              </a:rPr>
              <a:t>Statements </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Index </a:t>
            </a:r>
            <a:r>
              <a:rPr lang="en-US" sz="1200" kern="0" dirty="0">
                <a:solidFill>
                  <a:srgbClr val="292929"/>
                </a:solidFill>
                <a:latin typeface="Segoe UI"/>
              </a:rPr>
              <a:t>Statements</a:t>
            </a:r>
          </a:p>
          <a:p>
            <a:pPr marL="171450" lvl="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Statistics </a:t>
            </a:r>
            <a:r>
              <a:rPr lang="en-US" sz="1200" kern="0" dirty="0">
                <a:solidFill>
                  <a:srgbClr val="292929"/>
                </a:solidFill>
              </a:rPr>
              <a:t>Statements</a:t>
            </a:r>
            <a:endParaRPr kumimoji="0" lang="en-US" sz="1200" b="0" i="0" u="none" strike="noStrike" kern="0" cap="none" spc="0" normalizeH="0" baseline="0" noProof="0" dirty="0">
              <a:ln>
                <a:noFill/>
              </a:ln>
              <a:solidFill>
                <a:srgbClr val="292929"/>
              </a:solidFill>
              <a:effectLst/>
              <a:uLnTx/>
              <a:uFillTx/>
              <a:latin typeface="Segoe UI"/>
              <a:ea typeface="+mn-ea"/>
              <a:cs typeface="+mn-cs"/>
            </a:endParaRP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kern="0" dirty="0">
                <a:solidFill>
                  <a:srgbClr val="292929"/>
                </a:solidFill>
                <a:latin typeface="Segoe UI"/>
              </a:rPr>
              <a:t>Create View </a:t>
            </a:r>
            <a:r>
              <a:rPr lang="en-US" sz="1200" kern="0" dirty="0">
                <a:solidFill>
                  <a:srgbClr val="292929"/>
                </a:solidFill>
                <a:latin typeface="Segoe UI"/>
              </a:rPr>
              <a:t>Statements</a:t>
            </a:r>
          </a:p>
          <a:p>
            <a:pPr marL="171450" marR="0" lvl="0" indent="-171450" algn="l" defTabSz="121912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Proc </a:t>
            </a:r>
            <a:r>
              <a:rPr lang="en-US" sz="1200" kern="0" dirty="0">
                <a:solidFill>
                  <a:srgbClr val="292929"/>
                </a:solidFill>
                <a:latin typeface="Segoe UI"/>
              </a:rPr>
              <a:t>Statements </a:t>
            </a:r>
          </a:p>
          <a:p>
            <a:pPr marL="171450" indent="-171450" defTabSz="1219120">
              <a:buFont typeface="Arial" panose="020B0604020202020204" pitchFamily="34" charset="0"/>
              <a:buChar char="•"/>
              <a:defRPr/>
            </a:pPr>
            <a:r>
              <a:rPr kumimoji="0" lang="en-US" sz="1200" b="1" i="0" u="none" strike="noStrike" kern="0" cap="none" spc="0" normalizeH="0" baseline="0" noProof="0" dirty="0">
                <a:ln>
                  <a:noFill/>
                </a:ln>
                <a:solidFill>
                  <a:srgbClr val="292929"/>
                </a:solidFill>
                <a:effectLst/>
                <a:uLnTx/>
                <a:uFillTx/>
                <a:latin typeface="Segoe UI"/>
                <a:ea typeface="+mn-ea"/>
                <a:cs typeface="+mn-cs"/>
              </a:rPr>
              <a:t>Create </a:t>
            </a:r>
            <a:r>
              <a:rPr lang="en-US" sz="1200" b="1" kern="0" dirty="0">
                <a:solidFill>
                  <a:srgbClr val="292929"/>
                </a:solidFill>
                <a:latin typeface="Segoe UI"/>
              </a:rPr>
              <a:t>Function </a:t>
            </a:r>
            <a:r>
              <a:rPr lang="en-US" sz="1200" kern="0" dirty="0">
                <a:solidFill>
                  <a:srgbClr val="292929"/>
                </a:solidFill>
                <a:latin typeface="Segoe UI"/>
              </a:rPr>
              <a:t>Statements </a:t>
            </a:r>
            <a:endParaRPr kumimoji="0" lang="en-US" sz="1200" i="0" u="none" strike="noStrike" kern="0" cap="none" spc="0" normalizeH="0" baseline="0" noProof="0" dirty="0">
              <a:ln>
                <a:noFill/>
              </a:ln>
              <a:solidFill>
                <a:srgbClr val="292929"/>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F0F7FE1B-ACA4-4729-AA82-8E57FD379D5C}"/>
              </a:ext>
            </a:extLst>
          </p:cNvPr>
          <p:cNvSpPr txBox="1"/>
          <p:nvPr/>
        </p:nvSpPr>
        <p:spPr>
          <a:xfrm>
            <a:off x="8289256" y="1562190"/>
            <a:ext cx="2655177" cy="830997"/>
          </a:xfrm>
          <a:prstGeom prst="rect">
            <a:avLst/>
          </a:prstGeom>
          <a:noFill/>
        </p:spPr>
        <p:txBody>
          <a:bodyPr wrap="square" rtlCol="0">
            <a:spAutoFit/>
          </a:bodyPr>
          <a:lstStyle/>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latin typeface="Segoe UI"/>
                <a:ea typeface="+mn-ea"/>
                <a:cs typeface="+mn-cs"/>
              </a:rPr>
              <a:t>Notes:</a:t>
            </a:r>
          </a:p>
          <a:p>
            <a:pPr marL="0" marR="0" lvl="0" indent="0" algn="l" defTabSz="1219120" rtl="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latin typeface="Segoe UI"/>
                <a:ea typeface="+mn-ea"/>
                <a:cs typeface="+mn-cs"/>
              </a:rPr>
              <a:t>The output Scripts from this step are ready for review, test, and necessary manual changes. </a:t>
            </a:r>
          </a:p>
        </p:txBody>
      </p:sp>
      <p:sp>
        <p:nvSpPr>
          <p:cNvPr id="25" name="Rectangle 24">
            <a:extLst>
              <a:ext uri="{FF2B5EF4-FFF2-40B4-BE49-F238E27FC236}">
                <a16:creationId xmlns:a16="http://schemas.microsoft.com/office/drawing/2014/main" id="{A7CC3FFF-32B6-45DB-8E86-CA1BF7DDE8D3}"/>
              </a:ext>
            </a:extLst>
          </p:cNvPr>
          <p:cNvSpPr/>
          <p:nvPr/>
        </p:nvSpPr>
        <p:spPr>
          <a:xfrm>
            <a:off x="4284284" y="3951367"/>
            <a:ext cx="5240126" cy="646331"/>
          </a:xfrm>
          <a:prstGeom prst="rect">
            <a:avLst/>
          </a:prstGeom>
        </p:spPr>
        <p:txBody>
          <a:bodyPr wrap="square">
            <a:spAutoFit/>
          </a:bodyPr>
          <a:lstStyle/>
          <a:p>
            <a:pPr lvl="0" defTabSz="1219120">
              <a:defRPr/>
            </a:pPr>
            <a:r>
              <a:rPr lang="en-US" sz="1200" b="1" kern="0" dirty="0">
                <a:latin typeface="Calibri" panose="020F0502020204030204" pitchFamily="34" charset="0"/>
                <a:cs typeface="Calibri" panose="020F0502020204030204" pitchFamily="34" charset="0"/>
              </a:rPr>
              <a:t>ConvertDDLsScriptsDriver.ps1</a:t>
            </a:r>
          </a:p>
          <a:p>
            <a:pPr defTabSz="1219120">
              <a:defRPr/>
            </a:pPr>
            <a:r>
              <a:rPr lang="en-US" sz="1200" kern="0" dirty="0">
                <a:solidFill>
                  <a:srgbClr val="292929"/>
                </a:solidFill>
                <a:latin typeface="Calibri" panose="020F0502020204030204"/>
              </a:rPr>
              <a:t>The script adds missing schema names, maps source to target schema names, and updates #TEMP table options to prepare code to run in Synapse.  </a:t>
            </a:r>
          </a:p>
        </p:txBody>
      </p:sp>
      <p:sp>
        <p:nvSpPr>
          <p:cNvPr id="27" name="Arrow: Right 26">
            <a:extLst>
              <a:ext uri="{FF2B5EF4-FFF2-40B4-BE49-F238E27FC236}">
                <a16:creationId xmlns:a16="http://schemas.microsoft.com/office/drawing/2014/main" id="{239FDF35-7AE9-4E44-8CAF-3963FBD474E2}"/>
              </a:ext>
            </a:extLst>
          </p:cNvPr>
          <p:cNvSpPr/>
          <p:nvPr/>
        </p:nvSpPr>
        <p:spPr>
          <a:xfrm>
            <a:off x="2917967" y="3219521"/>
            <a:ext cx="1118851"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1DA35B82-93D8-40CA-8F66-97D3B2D379A4}"/>
              </a:ext>
            </a:extLst>
          </p:cNvPr>
          <p:cNvPicPr>
            <a:picLocks noChangeAspect="1"/>
          </p:cNvPicPr>
          <p:nvPr/>
        </p:nvPicPr>
        <p:blipFill>
          <a:blip r:embed="rId4"/>
          <a:stretch>
            <a:fillRect/>
          </a:stretch>
        </p:blipFill>
        <p:spPr>
          <a:xfrm>
            <a:off x="1218265" y="2531358"/>
            <a:ext cx="810311" cy="952323"/>
          </a:xfrm>
          <a:prstGeom prst="rect">
            <a:avLst/>
          </a:prstGeom>
        </p:spPr>
      </p:pic>
      <p:pic>
        <p:nvPicPr>
          <p:cNvPr id="31" name="Picture 30">
            <a:extLst>
              <a:ext uri="{FF2B5EF4-FFF2-40B4-BE49-F238E27FC236}">
                <a16:creationId xmlns:a16="http://schemas.microsoft.com/office/drawing/2014/main" id="{E00B46C6-F002-4B9B-B9E7-B755E75D31E0}"/>
              </a:ext>
            </a:extLst>
          </p:cNvPr>
          <p:cNvPicPr>
            <a:picLocks noChangeAspect="1"/>
          </p:cNvPicPr>
          <p:nvPr/>
        </p:nvPicPr>
        <p:blipFill>
          <a:blip r:embed="rId5"/>
          <a:stretch>
            <a:fillRect/>
          </a:stretch>
        </p:blipFill>
        <p:spPr>
          <a:xfrm>
            <a:off x="588264" y="5346582"/>
            <a:ext cx="11018520" cy="1359227"/>
          </a:xfrm>
          <a:prstGeom prst="rect">
            <a:avLst/>
          </a:prstGeom>
        </p:spPr>
      </p:pic>
      <p:sp>
        <p:nvSpPr>
          <p:cNvPr id="33" name="Speech Bubble: Rectangle 32">
            <a:extLst>
              <a:ext uri="{FF2B5EF4-FFF2-40B4-BE49-F238E27FC236}">
                <a16:creationId xmlns:a16="http://schemas.microsoft.com/office/drawing/2014/main" id="{95BD64FF-9D79-4A3C-AFE5-95A69C689686}"/>
              </a:ext>
            </a:extLst>
          </p:cNvPr>
          <p:cNvSpPr/>
          <p:nvPr/>
        </p:nvSpPr>
        <p:spPr>
          <a:xfrm>
            <a:off x="1102117" y="4747728"/>
            <a:ext cx="1472553" cy="512226"/>
          </a:xfrm>
          <a:prstGeom prst="wedgeRectCallout">
            <a:avLst>
              <a:gd name="adj1" fmla="val -72458"/>
              <a:gd name="adj2" fmla="val 68531"/>
            </a:avLst>
          </a:prstGeom>
          <a:solidFill>
            <a:srgbClr val="FFFFFF"/>
          </a:solidFill>
          <a:ln w="25400" cap="flat" cmpd="sng" algn="ctr">
            <a:solidFill>
              <a:srgbClr val="5191CD">
                <a:shade val="50000"/>
              </a:srgbClr>
            </a:solidFill>
            <a:prstDash val="solid"/>
          </a:ln>
          <a:effectLst/>
        </p:spPr>
        <p:txBody>
          <a:bodyPr rtlCol="0" anchor="ct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1 = Run the line</a:t>
            </a: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292929"/>
                </a:solidFill>
                <a:effectLst/>
                <a:uLnTx/>
                <a:uFillTx/>
                <a:latin typeface="Segoe UI"/>
                <a:ea typeface="+mn-ea"/>
                <a:cs typeface="+mn-cs"/>
              </a:rPr>
              <a:t>0 = Skip the</a:t>
            </a:r>
            <a:r>
              <a:rPr lang="en-US" sz="1200" kern="0">
                <a:solidFill>
                  <a:srgbClr val="292929"/>
                </a:solidFill>
                <a:latin typeface="Segoe UI"/>
              </a:rPr>
              <a:t> line</a:t>
            </a:r>
            <a:endParaRPr kumimoji="0" lang="en-US" sz="1200" b="0" i="0" u="none" strike="noStrike" kern="0" cap="none" spc="0" normalizeH="0" baseline="0" noProof="0">
              <a:ln>
                <a:noFill/>
              </a:ln>
              <a:solidFill>
                <a:srgbClr val="292929"/>
              </a:solidFill>
              <a:effectLst/>
              <a:uLnTx/>
              <a:uFillTx/>
              <a:latin typeface="Segoe UI"/>
              <a:ea typeface="+mn-ea"/>
              <a:cs typeface="+mn-cs"/>
            </a:endParaRPr>
          </a:p>
        </p:txBody>
      </p:sp>
      <p:sp>
        <p:nvSpPr>
          <p:cNvPr id="35" name="Speech Bubble: Rectangle 34">
            <a:extLst>
              <a:ext uri="{FF2B5EF4-FFF2-40B4-BE49-F238E27FC236}">
                <a16:creationId xmlns:a16="http://schemas.microsoft.com/office/drawing/2014/main" id="{A56A59FD-0BE5-4970-BA82-7A11203360B3}"/>
              </a:ext>
            </a:extLst>
          </p:cNvPr>
          <p:cNvSpPr/>
          <p:nvPr/>
        </p:nvSpPr>
        <p:spPr>
          <a:xfrm>
            <a:off x="9417337" y="4643877"/>
            <a:ext cx="1876002" cy="636216"/>
          </a:xfrm>
          <a:prstGeom prst="wedgeRectCallout">
            <a:avLst>
              <a:gd name="adj1" fmla="val -147841"/>
              <a:gd name="adj2" fmla="val 7089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Location of the output files.  These are paths for the next step</a:t>
            </a:r>
          </a:p>
        </p:txBody>
      </p:sp>
      <p:sp>
        <p:nvSpPr>
          <p:cNvPr id="37" name="Speech Bubble: Rectangle 36">
            <a:extLst>
              <a:ext uri="{FF2B5EF4-FFF2-40B4-BE49-F238E27FC236}">
                <a16:creationId xmlns:a16="http://schemas.microsoft.com/office/drawing/2014/main" id="{E313E4DC-517F-4752-98AA-9C141475381F}"/>
              </a:ext>
            </a:extLst>
          </p:cNvPr>
          <p:cNvSpPr/>
          <p:nvPr/>
        </p:nvSpPr>
        <p:spPr>
          <a:xfrm>
            <a:off x="4237429" y="4639497"/>
            <a:ext cx="1882328" cy="636216"/>
          </a:xfrm>
          <a:prstGeom prst="wedgeRectCallout">
            <a:avLst>
              <a:gd name="adj1" fmla="val -108556"/>
              <a:gd name="adj2" fmla="val 68392"/>
            </a:avLst>
          </a:prstGeom>
          <a:solidFill>
            <a:srgbClr val="FFFFFF"/>
          </a:solidFill>
          <a:ln w="25400" cap="flat" cmpd="sng" algn="ctr">
            <a:solidFill>
              <a:srgbClr val="5191CD">
                <a:shade val="50000"/>
              </a:srgbClr>
            </a:solidFill>
            <a:prstDash val="solid"/>
          </a:ln>
          <a:effectLst/>
        </p:spPr>
        <p:txBody>
          <a:bodyPr rtlCol="0" anchor="ctr"/>
          <a:lstStyle/>
          <a:p>
            <a:pPr lvl="0" defTabSz="1219120">
              <a:defRPr/>
            </a:pPr>
            <a:r>
              <a:rPr lang="en-US" sz="1200" kern="0">
                <a:solidFill>
                  <a:srgbClr val="292929"/>
                </a:solidFill>
              </a:rPr>
              <a:t>Location of the input files.  These are the paths from previous step.</a:t>
            </a:r>
          </a:p>
        </p:txBody>
      </p:sp>
    </p:spTree>
    <p:extLst>
      <p:ext uri="{BB962C8B-B14F-4D97-AF65-F5344CB8AC3E}">
        <p14:creationId xmlns:p14="http://schemas.microsoft.com/office/powerpoint/2010/main" val="85098816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2363724"/>
          </a:xfrm>
        </p:spPr>
        <p:txBody>
          <a:bodyPr/>
          <a:lstStyle/>
          <a:p>
            <a:pPr marL="0" lvl="0" indent="0">
              <a:buNone/>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Exporting data from APS to Synapse can be accomplished using Polybase. This script generates the export and import statements necessary to move the data. </a:t>
            </a: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Create a config file in the format below </a:t>
            </a:r>
            <a:r>
              <a:rPr lang="en-US" sz="2400" kern="0" dirty="0">
                <a:solidFill>
                  <a:srgbClr val="292929"/>
                </a:solidFill>
                <a:latin typeface="Calibri" panose="020F0502020204030204" pitchFamily="34" charset="0"/>
                <a:cs typeface="Calibri" panose="020F0502020204030204" pitchFamily="34" charset="0"/>
              </a:rPr>
              <a:t>– </a:t>
            </a:r>
            <a:r>
              <a:rPr lang="en-US" sz="2400" b="1" kern="0" dirty="0">
                <a:solidFill>
                  <a:srgbClr val="292929"/>
                </a:solidFill>
                <a:latin typeface="Calibri" panose="020F0502020204030204" pitchFamily="34" charset="0"/>
                <a:cs typeface="Calibri" panose="020F0502020204030204" pitchFamily="34" charset="0"/>
              </a:rPr>
              <a:t>see the next slide.</a:t>
            </a:r>
            <a:endParaRPr lang="en-US" sz="2400" b="1" kern="0" dirty="0">
              <a:gradFill>
                <a:gsLst>
                  <a:gs pos="0">
                    <a:srgbClr val="292929"/>
                  </a:gs>
                  <a:gs pos="86000">
                    <a:srgbClr val="292929"/>
                  </a:gs>
                </a:gsLst>
                <a:lin ang="5400000" scaled="0"/>
              </a:gradFill>
              <a:latin typeface="Segoe UI"/>
              <a:cs typeface="Calibri" panose="020F0502020204030204" pitchFamily="34" charset="0"/>
            </a:endParaRP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Run the script ScriptCreateExportImportStatementDriver.ps1. </a:t>
            </a:r>
            <a:r>
              <a:rPr lang="en-US" sz="2400" u="sng" dirty="0">
                <a:gradFill>
                  <a:gsLst>
                    <a:gs pos="0">
                      <a:srgbClr val="292929"/>
                    </a:gs>
                    <a:gs pos="86000">
                      <a:srgbClr val="292929"/>
                    </a:gs>
                  </a:gsLst>
                  <a:lin ang="5400000" scaled="0"/>
                </a:gradFill>
                <a:latin typeface="Segoe UI"/>
              </a:rPr>
              <a:t>The script does not connect to the APS or Synapse</a:t>
            </a:r>
            <a:r>
              <a:rPr lang="en-US" sz="2400" dirty="0">
                <a:gradFill>
                  <a:gsLst>
                    <a:gs pos="0">
                      <a:srgbClr val="292929"/>
                    </a:gs>
                    <a:gs pos="86000">
                      <a:srgbClr val="292929"/>
                    </a:gs>
                  </a:gsLst>
                  <a:lin ang="5400000" scaled="0"/>
                </a:gradFill>
                <a:latin typeface="Segoe UI"/>
              </a:rPr>
              <a:t>. The only input for this script is the config.csv file</a:t>
            </a:r>
            <a:endParaRPr lang="ru-RU" sz="2400" dirty="0"/>
          </a:p>
        </p:txBody>
      </p:sp>
    </p:spTree>
    <p:extLst>
      <p:ext uri="{BB962C8B-B14F-4D97-AF65-F5344CB8AC3E}">
        <p14:creationId xmlns:p14="http://schemas.microsoft.com/office/powerpoint/2010/main" val="2689944511"/>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graphicFrame>
        <p:nvGraphicFramePr>
          <p:cNvPr id="4" name="Table 3">
            <a:extLst>
              <a:ext uri="{FF2B5EF4-FFF2-40B4-BE49-F238E27FC236}">
                <a16:creationId xmlns:a16="http://schemas.microsoft.com/office/drawing/2014/main" id="{A3F3E6C7-B69A-4DE7-BA52-C89D94A6203B}"/>
              </a:ext>
            </a:extLst>
          </p:cNvPr>
          <p:cNvGraphicFramePr>
            <a:graphicFrameLocks noGrp="1"/>
          </p:cNvGraphicFramePr>
          <p:nvPr>
            <p:extLst>
              <p:ext uri="{D42A27DB-BD31-4B8C-83A1-F6EECF244321}">
                <p14:modId xmlns:p14="http://schemas.microsoft.com/office/powerpoint/2010/main" val="1577078379"/>
              </p:ext>
            </p:extLst>
          </p:nvPr>
        </p:nvGraphicFramePr>
        <p:xfrm>
          <a:off x="147789" y="1524900"/>
          <a:ext cx="11870375" cy="5198256"/>
        </p:xfrm>
        <a:graphic>
          <a:graphicData uri="http://schemas.openxmlformats.org/drawingml/2006/table">
            <a:tbl>
              <a:tblPr firstRow="1" bandRow="1"/>
              <a:tblGrid>
                <a:gridCol w="1263969">
                  <a:extLst>
                    <a:ext uri="{9D8B030D-6E8A-4147-A177-3AD203B41FA5}">
                      <a16:colId xmlns:a16="http://schemas.microsoft.com/office/drawing/2014/main" val="1369067374"/>
                    </a:ext>
                  </a:extLst>
                </a:gridCol>
                <a:gridCol w="4642803">
                  <a:extLst>
                    <a:ext uri="{9D8B030D-6E8A-4147-A177-3AD203B41FA5}">
                      <a16:colId xmlns:a16="http://schemas.microsoft.com/office/drawing/2014/main" val="1527595796"/>
                    </a:ext>
                  </a:extLst>
                </a:gridCol>
                <a:gridCol w="5963603">
                  <a:extLst>
                    <a:ext uri="{9D8B030D-6E8A-4147-A177-3AD203B41FA5}">
                      <a16:colId xmlns:a16="http://schemas.microsoft.com/office/drawing/2014/main" val="742367323"/>
                    </a:ext>
                  </a:extLst>
                </a:gridCol>
              </a:tblGrid>
              <a:tr h="29756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dirty="0">
                          <a:solidFill>
                            <a:schemeClr val="bg1">
                              <a:lumMod val="95000"/>
                            </a:schemeClr>
                          </a:solidFill>
                        </a:rPr>
                        <a:t>Parameter</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80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a:solidFill>
                            <a:schemeClr val="dk1"/>
                          </a:solidFill>
                          <a:latin typeface="+mn-lt"/>
                          <a:ea typeface="+mn-ea"/>
                          <a:cs typeface="+mn-cs"/>
                        </a:rPr>
                        <a:t>Active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DatabaseName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database in APS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AdventureWorksDW</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068380889"/>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OutputFolderPath</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path to output the resulte to</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C:\...\Migration\APS\Output\3_CreateAPSExportScriptSynapseImportScript\ExportAPS\AdventureWorksDW1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016698261"/>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output file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719220493"/>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SourceSchemaName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APS/Source Schema</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1375279"/>
                  </a:ext>
                </a:extLst>
              </a:tr>
              <a:tr h="30267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SourceObjectName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source object to work with</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20888555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DestSchemaName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destination schema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077098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DestObjectName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destination object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57077847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DataSource</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data source to use.  This must already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AZURE_BLOB_STORAGE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2247499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FileFormat</a:t>
                      </a: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File Format to use when exporting the data. This must already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DelimitedNoDateZip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422728516"/>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ExportLocation</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Folder path in the staging container.  Each Table should have its own file location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/AdventureWorksDW1/</a:t>
                      </a:r>
                      <a:r>
                        <a:rPr lang="en-US" sz="900" dirty="0" err="1"/>
                        <a:t>dbo_DimAccount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508230191"/>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InsertFilePath</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Path to write the import statements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C:\...\Migration\APS\Output\3_CreateAPSExportScriptSynapseImportScript\ImportSynapse\AdventureWorksDW1\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4249797493"/>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CopyFilePath</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Path to write the COPY statements</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p>
                      <a:r>
                        <a:rPr lang="en-US" sz="900" dirty="0"/>
                        <a:t>C:\...\Migration\APS\Output\3_CreateAPSExportScriptSynapseImportScript\CopySynapse\AdventureWorksDW1\</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852675502"/>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ImportSchema</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new schema in Synapse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996772045"/>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StorageAccountName</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900" dirty="0"/>
                        <a:t>Name of the staging storage account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p>
                      <a:r>
                        <a:rPr lang="en-US" sz="900" dirty="0" err="1"/>
                        <a:t>Apsmigrationstaging</a:t>
                      </a:r>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929519789"/>
                  </a:ext>
                </a:extLst>
              </a:tr>
              <a:tr h="289859">
                <a:tc>
                  <a:txBody>
                    <a:bodyPr/>
                    <a:lstStyle/>
                    <a:p>
                      <a:pPr marL="115888" lvl="0" indent="0" algn="l" defTabSz="914367" rtl="0" eaLnBrk="1" fontAlgn="b" latinLnBrk="0" hangingPunct="1"/>
                      <a:r>
                        <a:rPr lang="en-US" sz="900" kern="1200" dirty="0" err="1">
                          <a:solidFill>
                            <a:schemeClr val="dk1"/>
                          </a:solidFill>
                          <a:latin typeface="+mn-lt"/>
                          <a:ea typeface="+mn-ea"/>
                          <a:cs typeface="+mn-cs"/>
                        </a:rPr>
                        <a:t>ContainerName</a:t>
                      </a:r>
                      <a:endParaRPr lang="en-US" sz="900" kern="1200" dirty="0">
                        <a:solidFill>
                          <a:schemeClr val="dk1"/>
                        </a:solidFill>
                        <a:latin typeface="+mn-lt"/>
                        <a:ea typeface="+mn-ea"/>
                        <a:cs typeface="+mn-cs"/>
                      </a:endParaRPr>
                    </a:p>
                  </a:txBody>
                  <a:tcPr marL="4763" marR="4763" marT="476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a:t>Name of the container in staging storage account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a:t>aps-Polybase</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494131289"/>
                  </a:ext>
                </a:extLst>
              </a:tr>
            </a:tbl>
          </a:graphicData>
        </a:graphic>
      </p:graphicFrame>
    </p:spTree>
    <p:extLst>
      <p:ext uri="{BB962C8B-B14F-4D97-AF65-F5344CB8AC3E}">
        <p14:creationId xmlns:p14="http://schemas.microsoft.com/office/powerpoint/2010/main" val="207779065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3) CETAS(APS)/CTAS(Synapse)</a:t>
            </a:r>
            <a:endParaRPr lang="ru-RU" dirty="0"/>
          </a:p>
        </p:txBody>
      </p:sp>
      <p:sp>
        <p:nvSpPr>
          <p:cNvPr id="5" name="TextBox 4">
            <a:extLst>
              <a:ext uri="{FF2B5EF4-FFF2-40B4-BE49-F238E27FC236}">
                <a16:creationId xmlns:a16="http://schemas.microsoft.com/office/drawing/2014/main" id="{785A3ECB-E796-4C92-8430-EF0DF72B36B1}"/>
              </a:ext>
            </a:extLst>
          </p:cNvPr>
          <p:cNvSpPr txBox="1"/>
          <p:nvPr/>
        </p:nvSpPr>
        <p:spPr>
          <a:xfrm>
            <a:off x="7612717" y="2377653"/>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CETAS </a:t>
            </a:r>
            <a:r>
              <a:rPr kumimoji="0" lang="en-US" sz="1200" b="1" i="0" u="none" strike="noStrike" kern="0" cap="none" spc="0" normalizeH="0" baseline="0" noProof="0" err="1">
                <a:ln>
                  <a:noFill/>
                </a:ln>
                <a:solidFill>
                  <a:srgbClr val="292929"/>
                </a:solidFill>
                <a:effectLst/>
                <a:uLnTx/>
                <a:uFillTx/>
              </a:rPr>
              <a:t>Statement.sql</a:t>
            </a:r>
            <a:endParaRPr kumimoji="0" lang="en-US" sz="1200" b="1" i="0" u="none" strike="noStrike" kern="0" cap="none" spc="0" normalizeH="0" baseline="0" noProof="0">
              <a:ln>
                <a:noFill/>
              </a:ln>
              <a:solidFill>
                <a:srgbClr val="292929"/>
              </a:solidFill>
              <a:effectLst/>
              <a:uLnTx/>
              <a:uFillTx/>
            </a:endParaRPr>
          </a:p>
        </p:txBody>
      </p:sp>
      <p:pic>
        <p:nvPicPr>
          <p:cNvPr id="7" name="Picture 6">
            <a:extLst>
              <a:ext uri="{FF2B5EF4-FFF2-40B4-BE49-F238E27FC236}">
                <a16:creationId xmlns:a16="http://schemas.microsoft.com/office/drawing/2014/main" id="{0BE30D82-2FB2-4FA2-BE36-180DE7F17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994" y="2310329"/>
            <a:ext cx="882807" cy="882807"/>
          </a:xfrm>
          <a:prstGeom prst="rect">
            <a:avLst/>
          </a:prstGeom>
        </p:spPr>
      </p:pic>
      <p:sp>
        <p:nvSpPr>
          <p:cNvPr id="9" name="TextBox 8">
            <a:extLst>
              <a:ext uri="{FF2B5EF4-FFF2-40B4-BE49-F238E27FC236}">
                <a16:creationId xmlns:a16="http://schemas.microsoft.com/office/drawing/2014/main" id="{F914B639-7184-4C61-9D1B-5D22B88F30FC}"/>
              </a:ext>
            </a:extLst>
          </p:cNvPr>
          <p:cNvSpPr txBox="1"/>
          <p:nvPr/>
        </p:nvSpPr>
        <p:spPr>
          <a:xfrm>
            <a:off x="3474295" y="3366862"/>
            <a:ext cx="3994650" cy="830997"/>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rPr>
              <a:t>ScriptCreateExportImportStatementsDriver.p</a:t>
            </a:r>
            <a:r>
              <a:rPr kumimoji="0" lang="en-US" sz="1200" b="1" i="0" u="none" strike="noStrike" kern="0" cap="none" spc="0" normalizeH="0" baseline="0" noProof="0">
                <a:ln>
                  <a:noFill/>
                </a:ln>
                <a:solidFill>
                  <a:srgbClr val="292929"/>
                </a:solidFill>
                <a:effectLst/>
                <a:uLnTx/>
                <a:uFillTx/>
              </a:rPr>
              <a:t>s1</a:t>
            </a:r>
          </a:p>
          <a:p>
            <a:pPr marL="228594" lvl="0" indent="-228594" defTabSz="1219120">
              <a:buFont typeface="Arial" panose="020B0604020202020204" pitchFamily="34" charset="0"/>
              <a:buChar char="•"/>
              <a:defRPr/>
            </a:pPr>
            <a:r>
              <a:rPr kumimoji="0" lang="en-US" sz="1200" i="0" u="none" strike="noStrike" kern="0" cap="none" spc="0" normalizeH="0" baseline="0" noProof="0">
                <a:ln>
                  <a:noFill/>
                </a:ln>
                <a:solidFill>
                  <a:srgbClr val="292929"/>
                </a:solidFill>
                <a:effectLst/>
                <a:uLnTx/>
                <a:uFillTx/>
                <a:latin typeface="Calibri" panose="020F0502020204030204"/>
              </a:rPr>
              <a:t>Loops through the </a:t>
            </a:r>
            <a:r>
              <a:rPr lang="en-US" sz="1200" kern="0" err="1">
                <a:latin typeface="Calibri" panose="020F0502020204030204" pitchFamily="34" charset="0"/>
                <a:cs typeface="Calibri" panose="020F0502020204030204" pitchFamily="34" charset="0"/>
              </a:rPr>
              <a:t>ScriptCreateExportImportStatementsDriver</a:t>
            </a:r>
            <a:r>
              <a:rPr kumimoji="0" lang="en-US" sz="1200" i="0" u="none" strike="noStrike" kern="0" cap="none" spc="0" normalizeH="0" baseline="0" noProof="0">
                <a:ln>
                  <a:noFill/>
                </a:ln>
                <a:solidFill>
                  <a:srgbClr val="292929"/>
                </a:solidFill>
                <a:effectLst/>
                <a:uLnTx/>
                <a:uFillTx/>
                <a:latin typeface="Calibri" panose="020F0502020204030204" pitchFamily="34" charset="0"/>
                <a:cs typeface="Calibri" panose="020F0502020204030204" pitchFamily="34" charset="0"/>
              </a:rPr>
              <a:t>.</a:t>
            </a:r>
            <a:r>
              <a:rPr kumimoji="0" lang="en-US" sz="1200" i="0" u="none" strike="noStrike" kern="0" cap="none" spc="0" normalizeH="0" baseline="0" noProof="0" err="1">
                <a:ln>
                  <a:noFill/>
                </a:ln>
                <a:solidFill>
                  <a:srgbClr val="292929"/>
                </a:solidFill>
                <a:effectLst/>
                <a:uLnTx/>
                <a:uFillTx/>
                <a:latin typeface="Calibri" panose="020F0502020204030204" pitchFamily="34" charset="0"/>
                <a:cs typeface="Calibri" panose="020F0502020204030204" pitchFamily="34" charset="0"/>
              </a:rPr>
              <a:t>cvs</a:t>
            </a:r>
            <a:r>
              <a:rPr kumimoji="0" lang="en-US" sz="1200" i="0" u="none" strike="noStrike" kern="0" cap="none" spc="0" normalizeH="0" baseline="0" noProof="0">
                <a:ln>
                  <a:noFill/>
                </a:ln>
                <a:solidFill>
                  <a:srgbClr val="292929"/>
                </a:solidFill>
                <a:effectLst/>
                <a:uLnTx/>
                <a:uFillTx/>
                <a:latin typeface="Calibri" panose="020F0502020204030204" pitchFamily="34" charset="0"/>
                <a:cs typeface="Calibri" panose="020F0502020204030204" pitchFamily="34" charset="0"/>
              </a:rPr>
              <a:t> </a:t>
            </a:r>
            <a:r>
              <a:rPr kumimoji="0" lang="en-US" sz="1200" i="0" u="none" strike="noStrike" kern="0" cap="none" spc="0" normalizeH="0" baseline="0" noProof="0">
                <a:ln>
                  <a:noFill/>
                </a:ln>
                <a:solidFill>
                  <a:srgbClr val="292929"/>
                </a:solidFill>
                <a:effectLst/>
                <a:uLnTx/>
                <a:uFillTx/>
                <a:latin typeface="Calibri" panose="020F0502020204030204"/>
              </a:rPr>
              <a:t>file and creates export/import statements</a:t>
            </a:r>
          </a:p>
        </p:txBody>
      </p:sp>
      <p:sp>
        <p:nvSpPr>
          <p:cNvPr id="11" name="Arrow: Right 10">
            <a:extLst>
              <a:ext uri="{FF2B5EF4-FFF2-40B4-BE49-F238E27FC236}">
                <a16:creationId xmlns:a16="http://schemas.microsoft.com/office/drawing/2014/main" id="{654DAD38-11BA-43C5-A21F-45375B7BD9A0}"/>
              </a:ext>
            </a:extLst>
          </p:cNvPr>
          <p:cNvSpPr/>
          <p:nvPr/>
        </p:nvSpPr>
        <p:spPr>
          <a:xfrm rot="20675281">
            <a:off x="6085086" y="2205129"/>
            <a:ext cx="1467264"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342ED085-2B6C-4CFE-AB66-966ED74F3ADA}"/>
              </a:ext>
            </a:extLst>
          </p:cNvPr>
          <p:cNvPicPr>
            <a:picLocks noChangeAspect="1"/>
          </p:cNvPicPr>
          <p:nvPr/>
        </p:nvPicPr>
        <p:blipFill>
          <a:blip r:embed="rId3"/>
          <a:stretch>
            <a:fillRect/>
          </a:stretch>
        </p:blipFill>
        <p:spPr>
          <a:xfrm>
            <a:off x="7942267" y="1455246"/>
            <a:ext cx="810311" cy="952323"/>
          </a:xfrm>
          <a:prstGeom prst="rect">
            <a:avLst/>
          </a:prstGeom>
        </p:spPr>
      </p:pic>
      <p:sp>
        <p:nvSpPr>
          <p:cNvPr id="15" name="Arrow: Right 14">
            <a:extLst>
              <a:ext uri="{FF2B5EF4-FFF2-40B4-BE49-F238E27FC236}">
                <a16:creationId xmlns:a16="http://schemas.microsoft.com/office/drawing/2014/main" id="{502D7553-6D13-451D-A7E3-B16F10C8BF2A}"/>
              </a:ext>
            </a:extLst>
          </p:cNvPr>
          <p:cNvSpPr/>
          <p:nvPr/>
        </p:nvSpPr>
        <p:spPr>
          <a:xfrm>
            <a:off x="3474295" y="2541568"/>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30F30D7F-6C43-4EB6-9612-C0CEE90206A2}"/>
              </a:ext>
            </a:extLst>
          </p:cNvPr>
          <p:cNvSpPr txBox="1"/>
          <p:nvPr/>
        </p:nvSpPr>
        <p:spPr>
          <a:xfrm>
            <a:off x="2305623" y="3207294"/>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Config.csv</a:t>
            </a:r>
          </a:p>
        </p:txBody>
      </p:sp>
      <p:sp>
        <p:nvSpPr>
          <p:cNvPr id="19" name="Arrow: Right 18">
            <a:extLst>
              <a:ext uri="{FF2B5EF4-FFF2-40B4-BE49-F238E27FC236}">
                <a16:creationId xmlns:a16="http://schemas.microsoft.com/office/drawing/2014/main" id="{6E0F49B8-FA82-4538-AF32-F32627EDF76A}"/>
              </a:ext>
            </a:extLst>
          </p:cNvPr>
          <p:cNvSpPr/>
          <p:nvPr/>
        </p:nvSpPr>
        <p:spPr>
          <a:xfrm rot="579008">
            <a:off x="6127803" y="2845072"/>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21" name="Picture 20">
            <a:extLst>
              <a:ext uri="{FF2B5EF4-FFF2-40B4-BE49-F238E27FC236}">
                <a16:creationId xmlns:a16="http://schemas.microsoft.com/office/drawing/2014/main" id="{41ED0379-8C4C-4CF3-BFDD-6BEA13344504}"/>
              </a:ext>
            </a:extLst>
          </p:cNvPr>
          <p:cNvPicPr>
            <a:picLocks noChangeAspect="1"/>
          </p:cNvPicPr>
          <p:nvPr/>
        </p:nvPicPr>
        <p:blipFill>
          <a:blip r:embed="rId3"/>
          <a:stretch>
            <a:fillRect/>
          </a:stretch>
        </p:blipFill>
        <p:spPr>
          <a:xfrm>
            <a:off x="7859570" y="2797698"/>
            <a:ext cx="810311" cy="952323"/>
          </a:xfrm>
          <a:prstGeom prst="rect">
            <a:avLst/>
          </a:prstGeom>
        </p:spPr>
      </p:pic>
      <p:pic>
        <p:nvPicPr>
          <p:cNvPr id="23" name="Picture 22">
            <a:extLst>
              <a:ext uri="{FF2B5EF4-FFF2-40B4-BE49-F238E27FC236}">
                <a16:creationId xmlns:a16="http://schemas.microsoft.com/office/drawing/2014/main" id="{D3964CDC-4DF2-4FC9-A1F8-06B85B572B99}"/>
              </a:ext>
            </a:extLst>
          </p:cNvPr>
          <p:cNvPicPr>
            <a:picLocks noChangeAspect="1"/>
          </p:cNvPicPr>
          <p:nvPr/>
        </p:nvPicPr>
        <p:blipFill>
          <a:blip r:embed="rId3"/>
          <a:stretch>
            <a:fillRect/>
          </a:stretch>
        </p:blipFill>
        <p:spPr>
          <a:xfrm>
            <a:off x="2354216" y="2294500"/>
            <a:ext cx="810311" cy="952323"/>
          </a:xfrm>
          <a:prstGeom prst="rect">
            <a:avLst/>
          </a:prstGeom>
        </p:spPr>
      </p:pic>
      <p:pic>
        <p:nvPicPr>
          <p:cNvPr id="27" name="Picture 26">
            <a:extLst>
              <a:ext uri="{FF2B5EF4-FFF2-40B4-BE49-F238E27FC236}">
                <a16:creationId xmlns:a16="http://schemas.microsoft.com/office/drawing/2014/main" id="{3BD4C606-A4AE-48D3-A3C6-2354AC7A8219}"/>
              </a:ext>
            </a:extLst>
          </p:cNvPr>
          <p:cNvPicPr>
            <a:picLocks noChangeAspect="1"/>
          </p:cNvPicPr>
          <p:nvPr/>
        </p:nvPicPr>
        <p:blipFill>
          <a:blip r:embed="rId4"/>
          <a:stretch>
            <a:fillRect/>
          </a:stretch>
        </p:blipFill>
        <p:spPr>
          <a:xfrm>
            <a:off x="313074" y="4436155"/>
            <a:ext cx="9729424" cy="1035922"/>
          </a:xfrm>
          <a:prstGeom prst="rect">
            <a:avLst/>
          </a:prstGeom>
        </p:spPr>
      </p:pic>
      <p:pic>
        <p:nvPicPr>
          <p:cNvPr id="29" name="Picture 28">
            <a:extLst>
              <a:ext uri="{FF2B5EF4-FFF2-40B4-BE49-F238E27FC236}">
                <a16:creationId xmlns:a16="http://schemas.microsoft.com/office/drawing/2014/main" id="{3EAC3812-600D-4C73-B9D2-004027E89C27}"/>
              </a:ext>
            </a:extLst>
          </p:cNvPr>
          <p:cNvPicPr>
            <a:picLocks noChangeAspect="1"/>
          </p:cNvPicPr>
          <p:nvPr/>
        </p:nvPicPr>
        <p:blipFill>
          <a:blip r:embed="rId5"/>
          <a:stretch>
            <a:fillRect/>
          </a:stretch>
        </p:blipFill>
        <p:spPr>
          <a:xfrm>
            <a:off x="516834" y="5602487"/>
            <a:ext cx="11492285" cy="1027244"/>
          </a:xfrm>
          <a:prstGeom prst="rect">
            <a:avLst/>
          </a:prstGeom>
        </p:spPr>
      </p:pic>
    </p:spTree>
    <p:extLst>
      <p:ext uri="{BB962C8B-B14F-4D97-AF65-F5344CB8AC3E}">
        <p14:creationId xmlns:p14="http://schemas.microsoft.com/office/powerpoint/2010/main" val="203571920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4) Create ext. tables Synapse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3545586"/>
          </a:xfrm>
        </p:spPr>
        <p:txBody>
          <a:bodyPr/>
          <a:lstStyle/>
          <a:p>
            <a:pPr marL="0" lvl="0" indent="0">
              <a:buNone/>
              <a:defRPr/>
            </a:pPr>
            <a:r>
              <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rPr>
              <a:t>After the data </a:t>
            </a:r>
            <a:r>
              <a:rPr lang="en-US" sz="2400" dirty="0">
                <a:gradFill>
                  <a:gsLst>
                    <a:gs pos="0">
                      <a:srgbClr val="292929"/>
                    </a:gs>
                    <a:gs pos="86000">
                      <a:srgbClr val="292929"/>
                    </a:gs>
                  </a:gsLst>
                  <a:lin ang="5400000" scaled="0"/>
                </a:gradFill>
                <a:latin typeface="Segoe UI"/>
              </a:rPr>
              <a:t>has been exported from APS, the data now needs to be inserted into Synapse.  Before this can occur, the external table needs to be created in Synapse.  This is completed by using the create table statements and converting the statement into an external table.</a:t>
            </a:r>
            <a:endParaRPr kumimoji="0" lang="en-US" sz="2400"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Create a config.csv file in the format below – </a:t>
            </a:r>
            <a:r>
              <a:rPr lang="en-US" sz="2400" b="1" dirty="0">
                <a:gradFill>
                  <a:gsLst>
                    <a:gs pos="0">
                      <a:srgbClr val="292929"/>
                    </a:gs>
                    <a:gs pos="86000">
                      <a:srgbClr val="292929"/>
                    </a:gs>
                  </a:gsLst>
                  <a:lin ang="5400000" scaled="0"/>
                </a:gradFill>
                <a:latin typeface="Segoe UI"/>
              </a:rPr>
              <a:t>see the next slide.</a:t>
            </a:r>
          </a:p>
          <a:p>
            <a:pPr marL="342900" lvl="0" indent="-342900">
              <a:buFont typeface="+mj-lt"/>
              <a:buAutoNum type="arabicPeriod"/>
              <a:defRPr/>
            </a:pPr>
            <a:r>
              <a:rPr lang="en-US" sz="2400" dirty="0">
                <a:gradFill>
                  <a:gsLst>
                    <a:gs pos="0">
                      <a:srgbClr val="292929"/>
                    </a:gs>
                    <a:gs pos="86000">
                      <a:srgbClr val="292929"/>
                    </a:gs>
                  </a:gsLst>
                  <a:lin ang="5400000" scaled="0"/>
                </a:gradFill>
                <a:latin typeface="Segoe UI"/>
              </a:rPr>
              <a:t>Run the script ScriptCreateExternalTableDriver_V1.ps1.  The script does not connect to the APS or Synapse.  The only input for this script is the config.csv file</a:t>
            </a:r>
            <a:endParaRPr kumimoji="0" lang="en-US" b="0" i="0" u="none" strike="noStrike" kern="1200" cap="none" spc="0" normalizeH="0" baseline="0" noProof="0" dirty="0">
              <a:ln>
                <a:noFill/>
              </a:ln>
              <a:gradFill>
                <a:gsLst>
                  <a:gs pos="0">
                    <a:srgbClr val="292929"/>
                  </a:gs>
                  <a:gs pos="86000">
                    <a:srgbClr val="292929"/>
                  </a:gs>
                </a:gsLst>
                <a:lin ang="5400000" scaled="0"/>
              </a:gradFill>
              <a:effectLst/>
              <a:uLnTx/>
              <a:uFillTx/>
              <a:latin typeface="Segoe UI"/>
              <a:ea typeface="+mn-ea"/>
              <a:cs typeface="+mn-cs"/>
            </a:endParaRPr>
          </a:p>
          <a:p>
            <a:endParaRPr lang="ru-RU" sz="2400" dirty="0"/>
          </a:p>
        </p:txBody>
      </p:sp>
    </p:spTree>
    <p:extLst>
      <p:ext uri="{BB962C8B-B14F-4D97-AF65-F5344CB8AC3E}">
        <p14:creationId xmlns:p14="http://schemas.microsoft.com/office/powerpoint/2010/main" val="38855716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Discovery Workshop - Objectives</a:t>
            </a:r>
            <a:endParaRPr lang="ru-RU" dirty="0"/>
          </a:p>
        </p:txBody>
      </p:sp>
      <p:sp>
        <p:nvSpPr>
          <p:cNvPr id="3" name="Content Placeholder 2">
            <a:extLst>
              <a:ext uri="{FF2B5EF4-FFF2-40B4-BE49-F238E27FC236}">
                <a16:creationId xmlns:a16="http://schemas.microsoft.com/office/drawing/2014/main" id="{898C9FF8-72FD-4A0E-8B4B-8BF7B309C992}"/>
              </a:ext>
            </a:extLst>
          </p:cNvPr>
          <p:cNvSpPr>
            <a:spLocks noGrp="1"/>
          </p:cNvSpPr>
          <p:nvPr>
            <p:ph sz="quarter" idx="10"/>
          </p:nvPr>
        </p:nvSpPr>
        <p:spPr>
          <a:xfrm>
            <a:off x="584200" y="1844675"/>
            <a:ext cx="11018838" cy="4333494"/>
          </a:xfrm>
        </p:spPr>
        <p:txBody>
          <a:bodyPr/>
          <a:lstStyle/>
          <a:p>
            <a:pPr marL="860425" lvl="2" indent="-342900">
              <a:lnSpc>
                <a:spcPct val="90000"/>
              </a:lnSpc>
              <a:spcBef>
                <a:spcPct val="20000"/>
              </a:spcBef>
              <a:buSzPct val="90000"/>
              <a:buFont typeface="Arial" panose="020B0604020202020204" pitchFamily="34" charset="0"/>
              <a:buChar char="•"/>
            </a:pPr>
            <a:r>
              <a:rPr lang="en-US" sz="2200" dirty="0"/>
              <a:t>Provide customer with overview of how to migrate existing DW solutions to Azure</a:t>
            </a:r>
          </a:p>
          <a:p>
            <a:pPr marL="860425" lvl="2" indent="-342900">
              <a:lnSpc>
                <a:spcPct val="90000"/>
              </a:lnSpc>
              <a:spcBef>
                <a:spcPct val="20000"/>
              </a:spcBef>
              <a:buSzPct val="90000"/>
              <a:buFont typeface="Arial" panose="020B0604020202020204" pitchFamily="34" charset="0"/>
              <a:buChar char="•"/>
            </a:pPr>
            <a:r>
              <a:rPr lang="en-US" sz="2200" dirty="0"/>
              <a:t>Review the high-level vision of the customer, business, and project scope</a:t>
            </a:r>
          </a:p>
          <a:p>
            <a:pPr marL="860425" lvl="2" indent="-342900">
              <a:lnSpc>
                <a:spcPct val="90000"/>
              </a:lnSpc>
              <a:spcBef>
                <a:spcPct val="20000"/>
              </a:spcBef>
              <a:buSzPct val="90000"/>
              <a:buFont typeface="Arial" panose="020B0604020202020204" pitchFamily="34" charset="0"/>
              <a:buChar char="•"/>
            </a:pPr>
            <a:r>
              <a:rPr lang="en-US" sz="2200" dirty="0"/>
              <a:t>Gather detailed metadata on the existing APS system to accurately estimate the migration </a:t>
            </a:r>
          </a:p>
          <a:p>
            <a:pPr marL="860425" lvl="2" indent="-342900">
              <a:lnSpc>
                <a:spcPct val="90000"/>
              </a:lnSpc>
              <a:spcBef>
                <a:spcPct val="20000"/>
              </a:spcBef>
              <a:buSzPct val="90000"/>
              <a:buFont typeface="Arial" panose="020B0604020202020204" pitchFamily="34" charset="0"/>
              <a:buChar char="•"/>
            </a:pPr>
            <a:r>
              <a:rPr lang="en-US" sz="2200" dirty="0"/>
              <a:t>Understand data use cases</a:t>
            </a:r>
          </a:p>
          <a:p>
            <a:pPr marL="860425" lvl="2" indent="-342900">
              <a:lnSpc>
                <a:spcPct val="90000"/>
              </a:lnSpc>
              <a:spcBef>
                <a:spcPct val="20000"/>
              </a:spcBef>
              <a:buSzPct val="90000"/>
              <a:buFont typeface="Arial" panose="020B0604020202020204" pitchFamily="34" charset="0"/>
              <a:buChar char="•"/>
            </a:pPr>
            <a:r>
              <a:rPr lang="en-US" sz="2200" dirty="0"/>
              <a:t>Understand end-to-end solution architecture</a:t>
            </a:r>
          </a:p>
          <a:p>
            <a:pPr marL="860425" lvl="2" indent="-342900">
              <a:lnSpc>
                <a:spcPct val="90000"/>
              </a:lnSpc>
              <a:spcBef>
                <a:spcPct val="20000"/>
              </a:spcBef>
              <a:buSzPct val="90000"/>
              <a:buFont typeface="Arial" panose="020B0604020202020204" pitchFamily="34" charset="0"/>
              <a:buChar char="•"/>
            </a:pPr>
            <a:r>
              <a:rPr lang="en-US" sz="2200" dirty="0"/>
              <a:t>Understand availability requirements of data</a:t>
            </a:r>
          </a:p>
          <a:p>
            <a:pPr marL="860425" lvl="2" indent="-342900">
              <a:lnSpc>
                <a:spcPct val="90000"/>
              </a:lnSpc>
              <a:spcBef>
                <a:spcPct val="20000"/>
              </a:spcBef>
              <a:buSzPct val="90000"/>
              <a:buFont typeface="Arial" panose="020B0604020202020204" pitchFamily="34" charset="0"/>
              <a:buChar char="•"/>
            </a:pPr>
            <a:r>
              <a:rPr lang="en-US" sz="2200" dirty="0"/>
              <a:t>Understand load / query performance expectations</a:t>
            </a:r>
          </a:p>
          <a:p>
            <a:pPr marL="860425" lvl="2" indent="-342900">
              <a:lnSpc>
                <a:spcPct val="90000"/>
              </a:lnSpc>
              <a:spcBef>
                <a:spcPct val="20000"/>
              </a:spcBef>
              <a:buSzPct val="90000"/>
              <a:buFont typeface="Arial" panose="020B0604020202020204" pitchFamily="34" charset="0"/>
              <a:buChar char="•"/>
            </a:pPr>
            <a:r>
              <a:rPr lang="en-US" sz="2200" dirty="0"/>
              <a:t>Identify 3rd party solution integration tools in use</a:t>
            </a:r>
          </a:p>
          <a:p>
            <a:pPr marL="860425" lvl="2" indent="-342900">
              <a:lnSpc>
                <a:spcPct val="90000"/>
              </a:lnSpc>
              <a:spcBef>
                <a:spcPct val="20000"/>
              </a:spcBef>
              <a:buSzPct val="90000"/>
              <a:buFont typeface="Arial" panose="020B0604020202020204" pitchFamily="34" charset="0"/>
              <a:buChar char="•"/>
            </a:pPr>
            <a:r>
              <a:rPr lang="en-US" sz="2200" dirty="0"/>
              <a:t>Understand code artifacts requiring migration re-work in the existing solution</a:t>
            </a:r>
          </a:p>
          <a:p>
            <a:pPr marL="860425" lvl="2" indent="-342900">
              <a:lnSpc>
                <a:spcPct val="90000"/>
              </a:lnSpc>
              <a:spcBef>
                <a:spcPct val="20000"/>
              </a:spcBef>
              <a:buSzPct val="90000"/>
              <a:buFont typeface="Arial" panose="020B0604020202020204" pitchFamily="34" charset="0"/>
              <a:buChar char="•"/>
            </a:pPr>
            <a:r>
              <a:rPr lang="en-US" sz="2200" dirty="0"/>
              <a:t>Understand data flow timing and the available windows for migration</a:t>
            </a:r>
          </a:p>
          <a:p>
            <a:pPr marL="860425" lvl="2" indent="-342900">
              <a:lnSpc>
                <a:spcPct val="90000"/>
              </a:lnSpc>
              <a:spcBef>
                <a:spcPct val="20000"/>
              </a:spcBef>
              <a:buSzPct val="90000"/>
              <a:buFont typeface="Arial" panose="020B0604020202020204" pitchFamily="34" charset="0"/>
              <a:buChar char="•"/>
            </a:pPr>
            <a:r>
              <a:rPr lang="en-US" sz="2200" dirty="0"/>
              <a:t>Understand the existing infrastructure of the complete solution</a:t>
            </a:r>
          </a:p>
        </p:txBody>
      </p:sp>
    </p:spTree>
    <p:extLst>
      <p:ext uri="{BB962C8B-B14F-4D97-AF65-F5344CB8AC3E}">
        <p14:creationId xmlns:p14="http://schemas.microsoft.com/office/powerpoint/2010/main" val="45342671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2AB4-222C-46FC-800D-2425FCD30ECC}"/>
              </a:ext>
            </a:extLst>
          </p:cNvPr>
          <p:cNvSpPr>
            <a:spLocks noGrp="1"/>
          </p:cNvSpPr>
          <p:nvPr>
            <p:ph type="title"/>
          </p:nvPr>
        </p:nvSpPr>
        <p:spPr/>
        <p:txBody>
          <a:bodyPr/>
          <a:lstStyle/>
          <a:p>
            <a:r>
              <a:rPr lang="en-US" dirty="0"/>
              <a:t>Migration Tools Steps – 4) Create ext. tables Synapse</a:t>
            </a:r>
            <a:endParaRPr lang="ru-RU" dirty="0"/>
          </a:p>
        </p:txBody>
      </p:sp>
      <p:graphicFrame>
        <p:nvGraphicFramePr>
          <p:cNvPr id="4" name="Table 3">
            <a:extLst>
              <a:ext uri="{FF2B5EF4-FFF2-40B4-BE49-F238E27FC236}">
                <a16:creationId xmlns:a16="http://schemas.microsoft.com/office/drawing/2014/main" id="{5D7F5964-C462-437D-A34F-815B1314D6C6}"/>
              </a:ext>
            </a:extLst>
          </p:cNvPr>
          <p:cNvGraphicFramePr>
            <a:graphicFrameLocks noGrp="1"/>
          </p:cNvGraphicFramePr>
          <p:nvPr>
            <p:extLst>
              <p:ext uri="{D42A27DB-BD31-4B8C-83A1-F6EECF244321}">
                <p14:modId xmlns:p14="http://schemas.microsoft.com/office/powerpoint/2010/main" val="3478997674"/>
              </p:ext>
            </p:extLst>
          </p:nvPr>
        </p:nvGraphicFramePr>
        <p:xfrm>
          <a:off x="327816" y="2243764"/>
          <a:ext cx="11536367" cy="3665780"/>
        </p:xfrm>
        <a:graphic>
          <a:graphicData uri="http://schemas.openxmlformats.org/drawingml/2006/table">
            <a:tbl>
              <a:tblPr firstRow="1" bandRow="1"/>
              <a:tblGrid>
                <a:gridCol w="1057594">
                  <a:extLst>
                    <a:ext uri="{9D8B030D-6E8A-4147-A177-3AD203B41FA5}">
                      <a16:colId xmlns:a16="http://schemas.microsoft.com/office/drawing/2014/main" val="1369067374"/>
                    </a:ext>
                  </a:extLst>
                </a:gridCol>
                <a:gridCol w="4445953">
                  <a:extLst>
                    <a:ext uri="{9D8B030D-6E8A-4147-A177-3AD203B41FA5}">
                      <a16:colId xmlns:a16="http://schemas.microsoft.com/office/drawing/2014/main" val="1527595796"/>
                    </a:ext>
                  </a:extLst>
                </a:gridCol>
                <a:gridCol w="6032820">
                  <a:extLst>
                    <a:ext uri="{9D8B030D-6E8A-4147-A177-3AD203B41FA5}">
                      <a16:colId xmlns:a16="http://schemas.microsoft.com/office/drawing/2014/main" val="742367323"/>
                    </a:ext>
                  </a:extLst>
                </a:gridCol>
              </a:tblGrid>
              <a:tr h="29756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dirty="0">
                          <a:solidFill>
                            <a:schemeClr val="bg1">
                              <a:lumMod val="95000"/>
                            </a:schemeClr>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dirty="0">
                          <a:solidFill>
                            <a:schemeClr val="bg1">
                              <a:lumMod val="95000"/>
                            </a:schemeClr>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lumMod val="95000"/>
                            </a:schemeClr>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a:solidFill>
                            <a:schemeClr val="dk1"/>
                          </a:solidFill>
                          <a:latin typeface="+mn-lt"/>
                          <a:ea typeface="+mn-ea"/>
                          <a:cs typeface="+mn-cs"/>
                        </a:rPr>
                        <a:t>Active</a:t>
                      </a:r>
                    </a:p>
                  </a:txBody>
                  <a:tcPr marL="4763" marR="4763" marT="4763"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856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dirty="0" err="1">
                          <a:solidFill>
                            <a:schemeClr val="dk1"/>
                          </a:solidFill>
                          <a:latin typeface="+mn-lt"/>
                          <a:ea typeface="+mn-ea"/>
                          <a:cs typeface="+mn-cs"/>
                        </a:rPr>
                        <a:t>OutputFolderPath</a:t>
                      </a:r>
                      <a:endParaRPr lang="en-US" sz="900" kern="1200" dirty="0">
                        <a:solidFill>
                          <a:schemeClr val="dk1"/>
                        </a:solidFill>
                        <a:latin typeface="+mn-lt"/>
                        <a:ea typeface="+mn-ea"/>
                        <a:cs typeface="+mn-cs"/>
                      </a:endParaRP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path where output files will be stored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900" kern="1200" dirty="0">
                          <a:solidFill>
                            <a:schemeClr val="dk1"/>
                          </a:solidFill>
                          <a:latin typeface="+mn-lt"/>
                          <a:ea typeface="+mn-ea"/>
                          <a:cs typeface="+mn-cs"/>
                        </a:rPr>
                        <a:t>C:\AzureSynapseScriptsAndAccelerators\Migration\APS\Output\4_CreateExternalTablesSynapse\AdventureWorksDW1\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016698261"/>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output file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DimCusDimAccounttomer</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719220493"/>
                  </a:ext>
                </a:extLst>
              </a:tr>
              <a:tr h="304373">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InputFolderPath</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Path to the create Table output from step 2</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C:\AzureSynapseScriptsAndAccelerators\Migration\APS\Output\2_ConvertDDLScripts\AdventureWorksDW1\Tables\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30267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InputFileName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Create Table script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DimAccount.dsql</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SchemaName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schema to create the external table in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dbo</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77098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ObjectName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external table to create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ext_DimAccount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DateSource</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data source to use for the external table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AZURE_BLOB_STORAGE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224749900"/>
                  </a:ext>
                </a:extLst>
              </a:tr>
              <a:tr h="2898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FileFormat</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File Format to use when exporting the data. Must already be created. </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DelimitedNoDateZip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422728516"/>
                  </a:ext>
                </a:extLst>
              </a:tr>
              <a:tr h="36777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115888" lvl="0" indent="0" algn="l" defTabSz="914367" rtl="0" eaLnBrk="1" fontAlgn="b" latinLnBrk="0" hangingPunct="1"/>
                      <a:r>
                        <a:rPr lang="en-US" sz="900" kern="1200">
                          <a:solidFill>
                            <a:schemeClr val="dk1"/>
                          </a:solidFill>
                          <a:latin typeface="+mn-lt"/>
                          <a:ea typeface="+mn-ea"/>
                          <a:cs typeface="+mn-cs"/>
                        </a:rPr>
                        <a:t>FileLocation</a:t>
                      </a:r>
                    </a:p>
                  </a:txBody>
                  <a:tcPr marL="4763" marR="4763" marT="4763"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Folder path in the staging container.  Each Table should have its own file location.</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/AdventureWorksDW1/</a:t>
                      </a:r>
                      <a:r>
                        <a:rPr lang="en-US" sz="900" dirty="0" err="1"/>
                        <a:t>dbo_DimAccount</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508230191"/>
                  </a:ext>
                </a:extLst>
              </a:tr>
            </a:tbl>
          </a:graphicData>
        </a:graphic>
      </p:graphicFrame>
    </p:spTree>
    <p:extLst>
      <p:ext uri="{BB962C8B-B14F-4D97-AF65-F5344CB8AC3E}">
        <p14:creationId xmlns:p14="http://schemas.microsoft.com/office/powerpoint/2010/main" val="2269031210"/>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4) Create ext. tables Synapse</a:t>
            </a:r>
            <a:endParaRPr lang="ru-RU" dirty="0"/>
          </a:p>
        </p:txBody>
      </p:sp>
      <p:pic>
        <p:nvPicPr>
          <p:cNvPr id="5" name="Picture 4">
            <a:extLst>
              <a:ext uri="{FF2B5EF4-FFF2-40B4-BE49-F238E27FC236}">
                <a16:creationId xmlns:a16="http://schemas.microsoft.com/office/drawing/2014/main" id="{D09948DE-F004-44B4-A731-BCEE27F8A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467" y="2306607"/>
            <a:ext cx="882807" cy="882807"/>
          </a:xfrm>
          <a:prstGeom prst="rect">
            <a:avLst/>
          </a:prstGeom>
        </p:spPr>
      </p:pic>
      <p:sp>
        <p:nvSpPr>
          <p:cNvPr id="7" name="TextBox 6">
            <a:extLst>
              <a:ext uri="{FF2B5EF4-FFF2-40B4-BE49-F238E27FC236}">
                <a16:creationId xmlns:a16="http://schemas.microsoft.com/office/drawing/2014/main" id="{196B9C7F-733E-4F4D-9054-1121BB89D0CC}"/>
              </a:ext>
            </a:extLst>
          </p:cNvPr>
          <p:cNvSpPr txBox="1"/>
          <p:nvPr/>
        </p:nvSpPr>
        <p:spPr>
          <a:xfrm>
            <a:off x="4474107" y="3397106"/>
            <a:ext cx="3621411"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rPr>
              <a:t>ScriptCreateExportImportStatementsDriver.p</a:t>
            </a:r>
            <a:r>
              <a:rPr kumimoji="0" lang="en-US" sz="1200" b="1" i="0" u="none" strike="noStrike" kern="0" cap="none" spc="0" normalizeH="0" baseline="0" noProof="0">
                <a:ln>
                  <a:noFill/>
                </a:ln>
                <a:solidFill>
                  <a:srgbClr val="292929"/>
                </a:solidFill>
                <a:effectLst/>
                <a:uLnTx/>
                <a:uFillTx/>
              </a:rPr>
              <a:t>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latin typeface="Calibri" panose="020F0502020204030204"/>
              </a:rPr>
              <a:t>Loops through the config.csv file and creates export/import statements</a:t>
            </a:r>
          </a:p>
        </p:txBody>
      </p:sp>
      <p:sp>
        <p:nvSpPr>
          <p:cNvPr id="9" name="Arrow: Right 8">
            <a:extLst>
              <a:ext uri="{FF2B5EF4-FFF2-40B4-BE49-F238E27FC236}">
                <a16:creationId xmlns:a16="http://schemas.microsoft.com/office/drawing/2014/main" id="{7C240012-A414-4D23-8979-A1E444B87A54}"/>
              </a:ext>
            </a:extLst>
          </p:cNvPr>
          <p:cNvSpPr/>
          <p:nvPr/>
        </p:nvSpPr>
        <p:spPr>
          <a:xfrm>
            <a:off x="6619035" y="2481230"/>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Arrow: Right 10">
            <a:extLst>
              <a:ext uri="{FF2B5EF4-FFF2-40B4-BE49-F238E27FC236}">
                <a16:creationId xmlns:a16="http://schemas.microsoft.com/office/drawing/2014/main" id="{C2A77F3F-0393-494D-B6C2-2AC7787B4708}"/>
              </a:ext>
            </a:extLst>
          </p:cNvPr>
          <p:cNvSpPr/>
          <p:nvPr/>
        </p:nvSpPr>
        <p:spPr>
          <a:xfrm rot="20477393">
            <a:off x="3353407" y="2976618"/>
            <a:ext cx="1842434"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E73DCCFB-4647-48E7-8443-D6CCF20E4139}"/>
              </a:ext>
            </a:extLst>
          </p:cNvPr>
          <p:cNvPicPr>
            <a:picLocks noChangeAspect="1"/>
          </p:cNvPicPr>
          <p:nvPr/>
        </p:nvPicPr>
        <p:blipFill>
          <a:blip r:embed="rId3"/>
          <a:stretch>
            <a:fillRect/>
          </a:stretch>
        </p:blipFill>
        <p:spPr>
          <a:xfrm>
            <a:off x="2431543" y="2822858"/>
            <a:ext cx="831335" cy="977033"/>
          </a:xfrm>
          <a:prstGeom prst="rect">
            <a:avLst/>
          </a:prstGeom>
        </p:spPr>
      </p:pic>
      <p:sp>
        <p:nvSpPr>
          <p:cNvPr id="15" name="TextBox 14">
            <a:extLst>
              <a:ext uri="{FF2B5EF4-FFF2-40B4-BE49-F238E27FC236}">
                <a16:creationId xmlns:a16="http://schemas.microsoft.com/office/drawing/2014/main" id="{ACE0248F-3D98-4C6C-973C-45D17CF273B8}"/>
              </a:ext>
            </a:extLst>
          </p:cNvPr>
          <p:cNvSpPr txBox="1"/>
          <p:nvPr/>
        </p:nvSpPr>
        <p:spPr>
          <a:xfrm>
            <a:off x="2365462" y="2493659"/>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Config.csv</a:t>
            </a:r>
          </a:p>
        </p:txBody>
      </p:sp>
      <p:sp>
        <p:nvSpPr>
          <p:cNvPr id="17" name="TextBox 16">
            <a:extLst>
              <a:ext uri="{FF2B5EF4-FFF2-40B4-BE49-F238E27FC236}">
                <a16:creationId xmlns:a16="http://schemas.microsoft.com/office/drawing/2014/main" id="{3D656211-7EA9-4C68-B9C2-C55B23C28AE7}"/>
              </a:ext>
            </a:extLst>
          </p:cNvPr>
          <p:cNvSpPr txBox="1"/>
          <p:nvPr/>
        </p:nvSpPr>
        <p:spPr>
          <a:xfrm>
            <a:off x="8154335" y="3245691"/>
            <a:ext cx="2158850"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err="1">
                <a:ln>
                  <a:noFill/>
                </a:ln>
                <a:solidFill>
                  <a:srgbClr val="292929"/>
                </a:solidFill>
                <a:effectLst/>
                <a:uLnTx/>
                <a:uFillTx/>
              </a:rPr>
              <a:t>CreateExternalTable.sql</a:t>
            </a:r>
            <a:endParaRPr kumimoji="0" lang="en-US" sz="1200" b="1" i="0" u="none" strike="noStrike" kern="0" cap="none" spc="0" normalizeH="0" baseline="0" noProof="0">
              <a:ln>
                <a:noFill/>
              </a:ln>
              <a:solidFill>
                <a:srgbClr val="292929"/>
              </a:solidFill>
              <a:effectLst/>
              <a:uLnTx/>
              <a:uFillTx/>
            </a:endParaRPr>
          </a:p>
        </p:txBody>
      </p:sp>
      <p:pic>
        <p:nvPicPr>
          <p:cNvPr id="19" name="Picture 18">
            <a:extLst>
              <a:ext uri="{FF2B5EF4-FFF2-40B4-BE49-F238E27FC236}">
                <a16:creationId xmlns:a16="http://schemas.microsoft.com/office/drawing/2014/main" id="{59EB2D4B-4CA9-4C89-BD95-32325272BF80}"/>
              </a:ext>
            </a:extLst>
          </p:cNvPr>
          <p:cNvPicPr>
            <a:picLocks noChangeAspect="1"/>
          </p:cNvPicPr>
          <p:nvPr/>
        </p:nvPicPr>
        <p:blipFill>
          <a:blip r:embed="rId4"/>
          <a:stretch>
            <a:fillRect/>
          </a:stretch>
        </p:blipFill>
        <p:spPr>
          <a:xfrm>
            <a:off x="2400873" y="1573536"/>
            <a:ext cx="810311" cy="952323"/>
          </a:xfrm>
          <a:prstGeom prst="rect">
            <a:avLst/>
          </a:prstGeom>
        </p:spPr>
      </p:pic>
      <p:sp>
        <p:nvSpPr>
          <p:cNvPr id="21" name="Arrow: Right 20">
            <a:extLst>
              <a:ext uri="{FF2B5EF4-FFF2-40B4-BE49-F238E27FC236}">
                <a16:creationId xmlns:a16="http://schemas.microsoft.com/office/drawing/2014/main" id="{416A380C-68C5-4417-8865-90632B362B4B}"/>
              </a:ext>
            </a:extLst>
          </p:cNvPr>
          <p:cNvSpPr/>
          <p:nvPr/>
        </p:nvSpPr>
        <p:spPr>
          <a:xfrm rot="546378">
            <a:off x="3313724" y="2143392"/>
            <a:ext cx="1841676" cy="420331"/>
          </a:xfrm>
          <a:prstGeom prst="rightArrow">
            <a:avLst>
              <a:gd name="adj1" fmla="val 53333"/>
              <a:gd name="adj2" fmla="val 50000"/>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6CB60B01-B6DA-4DE3-923A-0659507FD1EF}"/>
              </a:ext>
            </a:extLst>
          </p:cNvPr>
          <p:cNvSpPr txBox="1"/>
          <p:nvPr/>
        </p:nvSpPr>
        <p:spPr>
          <a:xfrm>
            <a:off x="2349178" y="3843616"/>
            <a:ext cx="1724011"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lang="en-US" sz="1200" b="1" kern="0" err="1">
                <a:solidFill>
                  <a:srgbClr val="292929"/>
                </a:solidFill>
              </a:rPr>
              <a:t>CreateTable</a:t>
            </a:r>
            <a:r>
              <a:rPr kumimoji="0" lang="en-US" sz="1200" b="1" i="0" u="none" strike="noStrike" kern="0" cap="none" spc="0" normalizeH="0" baseline="0" noProof="0">
                <a:ln>
                  <a:noFill/>
                </a:ln>
                <a:solidFill>
                  <a:srgbClr val="292929"/>
                </a:solidFill>
                <a:effectLst/>
                <a:uLnTx/>
                <a:uFillTx/>
              </a:rPr>
              <a:t>.</a:t>
            </a:r>
            <a:r>
              <a:rPr kumimoji="0" lang="en-US" sz="1200" b="1" i="0" u="none" strike="noStrike" kern="0" cap="none" spc="0" normalizeH="0" baseline="0" noProof="0" err="1">
                <a:ln>
                  <a:noFill/>
                </a:ln>
                <a:solidFill>
                  <a:srgbClr val="292929"/>
                </a:solidFill>
                <a:effectLst/>
                <a:uLnTx/>
                <a:uFillTx/>
              </a:rPr>
              <a:t>dsql</a:t>
            </a:r>
            <a:endParaRPr kumimoji="0" lang="en-US" sz="1200" b="1" i="0" u="none" strike="noStrike" kern="0" cap="none" spc="0" normalizeH="0" baseline="0" noProof="0">
              <a:ln>
                <a:noFill/>
              </a:ln>
              <a:solidFill>
                <a:srgbClr val="292929"/>
              </a:solidFill>
              <a:effectLst/>
              <a:uLnTx/>
              <a:uFillTx/>
            </a:endParaRPr>
          </a:p>
        </p:txBody>
      </p:sp>
      <p:pic>
        <p:nvPicPr>
          <p:cNvPr id="25" name="Picture 24">
            <a:extLst>
              <a:ext uri="{FF2B5EF4-FFF2-40B4-BE49-F238E27FC236}">
                <a16:creationId xmlns:a16="http://schemas.microsoft.com/office/drawing/2014/main" id="{74AF7659-BE68-4318-AAE6-E548B2790B76}"/>
              </a:ext>
            </a:extLst>
          </p:cNvPr>
          <p:cNvPicPr>
            <a:picLocks noChangeAspect="1"/>
          </p:cNvPicPr>
          <p:nvPr/>
        </p:nvPicPr>
        <p:blipFill>
          <a:blip r:embed="rId3"/>
          <a:stretch>
            <a:fillRect/>
          </a:stretch>
        </p:blipFill>
        <p:spPr>
          <a:xfrm>
            <a:off x="8498543" y="2237640"/>
            <a:ext cx="831335" cy="977033"/>
          </a:xfrm>
          <a:prstGeom prst="rect">
            <a:avLst/>
          </a:prstGeom>
        </p:spPr>
      </p:pic>
      <p:pic>
        <p:nvPicPr>
          <p:cNvPr id="27" name="Picture 26">
            <a:extLst>
              <a:ext uri="{FF2B5EF4-FFF2-40B4-BE49-F238E27FC236}">
                <a16:creationId xmlns:a16="http://schemas.microsoft.com/office/drawing/2014/main" id="{E8CAC451-74ED-4AFC-9C51-1A8B41CC7F5D}"/>
              </a:ext>
            </a:extLst>
          </p:cNvPr>
          <p:cNvPicPr>
            <a:picLocks noChangeAspect="1"/>
          </p:cNvPicPr>
          <p:nvPr/>
        </p:nvPicPr>
        <p:blipFill>
          <a:blip r:embed="rId5"/>
          <a:stretch>
            <a:fillRect/>
          </a:stretch>
        </p:blipFill>
        <p:spPr>
          <a:xfrm>
            <a:off x="588263" y="4237327"/>
            <a:ext cx="10572013" cy="1009590"/>
          </a:xfrm>
          <a:prstGeom prst="rect">
            <a:avLst/>
          </a:prstGeom>
        </p:spPr>
      </p:pic>
      <p:pic>
        <p:nvPicPr>
          <p:cNvPr id="29" name="Picture 28">
            <a:extLst>
              <a:ext uri="{FF2B5EF4-FFF2-40B4-BE49-F238E27FC236}">
                <a16:creationId xmlns:a16="http://schemas.microsoft.com/office/drawing/2014/main" id="{E71D9867-36C2-467E-B3CB-90FF19047686}"/>
              </a:ext>
            </a:extLst>
          </p:cNvPr>
          <p:cNvPicPr>
            <a:picLocks noChangeAspect="1"/>
          </p:cNvPicPr>
          <p:nvPr/>
        </p:nvPicPr>
        <p:blipFill>
          <a:blip r:embed="rId6"/>
          <a:stretch>
            <a:fillRect/>
          </a:stretch>
        </p:blipFill>
        <p:spPr>
          <a:xfrm>
            <a:off x="4234562" y="5362369"/>
            <a:ext cx="7689288" cy="1000233"/>
          </a:xfrm>
          <a:prstGeom prst="rect">
            <a:avLst/>
          </a:prstGeom>
        </p:spPr>
      </p:pic>
    </p:spTree>
    <p:extLst>
      <p:ext uri="{BB962C8B-B14F-4D97-AF65-F5344CB8AC3E}">
        <p14:creationId xmlns:p14="http://schemas.microsoft.com/office/powerpoint/2010/main" val="229745127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688463"/>
          </a:xfrm>
        </p:spPr>
        <p:txBody>
          <a:bodyPr/>
          <a:lstStyle/>
          <a:p>
            <a:pPr lvl="0" defTabSz="1219120">
              <a:spcBef>
                <a:spcPts val="800"/>
              </a:spcBef>
              <a:buSzPct val="80000"/>
              <a:defRPr/>
            </a:pPr>
            <a:r>
              <a:rPr lang="en-US" sz="2000" dirty="0">
                <a:gradFill>
                  <a:gsLst>
                    <a:gs pos="0">
                      <a:srgbClr val="292929"/>
                    </a:gs>
                    <a:gs pos="86000">
                      <a:srgbClr val="292929"/>
                    </a:gs>
                  </a:gsLst>
                  <a:lin ang="5400000" scaled="0"/>
                </a:gradFill>
              </a:rPr>
              <a:t>The Deployment script is designed to run any .</a:t>
            </a:r>
            <a:r>
              <a:rPr lang="en-US" sz="2000" dirty="0" err="1">
                <a:gradFill>
                  <a:gsLst>
                    <a:gs pos="0">
                      <a:srgbClr val="292929"/>
                    </a:gs>
                    <a:gs pos="86000">
                      <a:srgbClr val="292929"/>
                    </a:gs>
                  </a:gsLst>
                  <a:lin ang="5400000" scaled="0"/>
                </a:gradFill>
              </a:rPr>
              <a:t>sql</a:t>
            </a:r>
            <a:r>
              <a:rPr lang="en-US" sz="2000" dirty="0">
                <a:gradFill>
                  <a:gsLst>
                    <a:gs pos="0">
                      <a:srgbClr val="292929"/>
                    </a:gs>
                    <a:gs pos="86000">
                      <a:srgbClr val="292929"/>
                    </a:gs>
                  </a:gsLst>
                  <a:lin ang="5400000" scaled="0"/>
                </a:gradFill>
              </a:rPr>
              <a:t> file.  For the purpose of the migration, it can be used to deploy objects to Synapse.  This tool can drop an existing object before running the .</a:t>
            </a:r>
            <a:r>
              <a:rPr lang="en-US" sz="2000" dirty="0" err="1">
                <a:gradFill>
                  <a:gsLst>
                    <a:gs pos="0">
                      <a:srgbClr val="292929"/>
                    </a:gs>
                    <a:gs pos="86000">
                      <a:srgbClr val="292929"/>
                    </a:gs>
                  </a:gsLst>
                  <a:lin ang="5400000" scaled="0"/>
                </a:gradFill>
              </a:rPr>
              <a:t>sql</a:t>
            </a:r>
            <a:r>
              <a:rPr lang="en-US" sz="2000" dirty="0">
                <a:gradFill>
                  <a:gsLst>
                    <a:gs pos="0">
                      <a:srgbClr val="292929"/>
                    </a:gs>
                    <a:gs pos="86000">
                      <a:srgbClr val="292929"/>
                    </a:gs>
                  </a:gsLst>
                  <a:lin ang="5400000" scaled="0"/>
                </a:gradFill>
              </a:rPr>
              <a:t> file.</a:t>
            </a:r>
          </a:p>
          <a:p>
            <a:pPr marL="685783" lvl="0" indent="-685783" defTabSz="1219120">
              <a:spcBef>
                <a:spcPts val="800"/>
              </a:spcBef>
              <a:buSzPct val="80000"/>
              <a:buFont typeface="+mj-lt"/>
              <a:buAutoNum type="arabicPeriod"/>
              <a:defRPr/>
            </a:pPr>
            <a:r>
              <a:rPr lang="en-US" sz="2000" dirty="0">
                <a:gradFill>
                  <a:gsLst>
                    <a:gs pos="0">
                      <a:srgbClr val="292929"/>
                    </a:gs>
                    <a:gs pos="86000">
                      <a:srgbClr val="292929"/>
                    </a:gs>
                  </a:gsLst>
                  <a:lin ang="5400000" scaled="0"/>
                </a:gradFill>
              </a:rPr>
              <a:t>Copy the Scripts from Source Repository and Place them on in a local directory.</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Any directory structure will work.  As a suggestion this path can be used: </a:t>
            </a:r>
            <a:r>
              <a:rPr lang="en-US" sz="1400" b="1" dirty="0">
                <a:gradFill>
                  <a:gsLst>
                    <a:gs pos="0">
                      <a:srgbClr val="292929"/>
                    </a:gs>
                    <a:gs pos="86000">
                      <a:srgbClr val="292929"/>
                    </a:gs>
                  </a:gsLst>
                  <a:lin ang="5400000" scaled="0"/>
                </a:gradFill>
              </a:rPr>
              <a:t>C:\AzureSynapseScriptsAndAccelerators\Migration\APS\5_DeployScriptsToSynapse.</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Place the two PowerShell scripts in the above directory (</a:t>
            </a:r>
            <a:r>
              <a:rPr lang="en-US" sz="1400" dirty="0">
                <a:solidFill>
                  <a:srgbClr val="5191CD"/>
                </a:solidFill>
              </a:rPr>
              <a:t>RunDSQLScriptDriver.ps1 </a:t>
            </a:r>
            <a:r>
              <a:rPr lang="en-US" sz="1400" dirty="0">
                <a:gradFill>
                  <a:gsLst>
                    <a:gs pos="0">
                      <a:srgbClr val="292929"/>
                    </a:gs>
                    <a:gs pos="86000">
                      <a:srgbClr val="292929"/>
                    </a:gs>
                  </a:gsLst>
                  <a:lin ang="5400000" scaled="0"/>
                </a:gradFill>
              </a:rPr>
              <a:t>and </a:t>
            </a:r>
            <a:r>
              <a:rPr lang="en-US" sz="1400" dirty="0">
                <a:solidFill>
                  <a:srgbClr val="5191CD"/>
                </a:solidFill>
              </a:rPr>
              <a:t>RunSQLScriptFile.ps1</a:t>
            </a:r>
            <a:r>
              <a:rPr lang="en-US" sz="1400" dirty="0">
                <a:gradFill>
                  <a:gsLst>
                    <a:gs pos="0">
                      <a:srgbClr val="292929"/>
                    </a:gs>
                    <a:gs pos="86000">
                      <a:srgbClr val="292929"/>
                    </a:gs>
                  </a:gsLst>
                  <a:lin ang="5400000" scaled="0"/>
                </a:gradFill>
              </a:rPr>
              <a:t>)</a:t>
            </a:r>
          </a:p>
          <a:p>
            <a:pPr marL="1142983" lvl="1" indent="-685783" defTabSz="1219120">
              <a:spcBef>
                <a:spcPts val="800"/>
              </a:spcBef>
              <a:buSzPct val="80000"/>
              <a:buFont typeface="Wingdings" panose="05000000000000000000" pitchFamily="2" charset="2"/>
              <a:buChar char="q"/>
              <a:defRPr/>
            </a:pPr>
            <a:r>
              <a:rPr lang="en-US" sz="1400" dirty="0">
                <a:gradFill>
                  <a:gsLst>
                    <a:gs pos="0">
                      <a:srgbClr val="292929"/>
                    </a:gs>
                    <a:gs pos="86000">
                      <a:srgbClr val="292929"/>
                    </a:gs>
                  </a:gsLst>
                  <a:lin ang="5400000" scaled="0"/>
                </a:gradFill>
              </a:rPr>
              <a:t>You can choose to put all your CSV configuration files under the above directory, or in a separate directory under it, such as: </a:t>
            </a:r>
            <a:r>
              <a:rPr lang="en-US" sz="1400" b="1" dirty="0">
                <a:gradFill>
                  <a:gsLst>
                    <a:gs pos="0">
                      <a:srgbClr val="292929"/>
                    </a:gs>
                    <a:gs pos="86000">
                      <a:srgbClr val="292929"/>
                    </a:gs>
                  </a:gsLst>
                  <a:lin ang="5400000" scaled="0"/>
                </a:gradFill>
              </a:rPr>
              <a:t>C:\AzureSynapseScriptsAndAccelerators\Migration\APS\5_DeployScriptsToSynapse\Config_Files</a:t>
            </a:r>
            <a:endParaRPr lang="en-US" sz="1600" dirty="0">
              <a:solidFill>
                <a:srgbClr val="FF0000"/>
              </a:solidFill>
            </a:endParaRPr>
          </a:p>
          <a:p>
            <a:pPr lvl="0">
              <a:defRPr/>
            </a:pPr>
            <a:endParaRPr lang="en-US" sz="1400" dirty="0">
              <a:solidFill>
                <a:schemeClr val="tx1"/>
              </a:solidFill>
            </a:endParaRPr>
          </a:p>
          <a:p>
            <a:pPr marL="342900" indent="-342900" defTabSz="1219120">
              <a:buAutoNum type="arabicPeriod" startAt="2"/>
              <a:defRPr/>
            </a:pPr>
            <a:r>
              <a:rPr lang="en-US" sz="2000" dirty="0">
                <a:gradFill>
                  <a:gsLst>
                    <a:gs pos="0">
                      <a:srgbClr val="292929"/>
                    </a:gs>
                    <a:gs pos="86000">
                      <a:srgbClr val="292929"/>
                    </a:gs>
                  </a:gsLst>
                  <a:lin ang="5400000" scaled="0"/>
                </a:gradFill>
              </a:rPr>
              <a:t>Select one of the sample configuration files for the purpose of your deployment. All the three sample configuration files use the same format. Sample configuration files provided:</a:t>
            </a:r>
          </a:p>
          <a:p>
            <a:pPr lvl="1" defTabSz="1219120">
              <a:defRPr/>
            </a:pPr>
            <a:endParaRPr lang="en-US" sz="1400" dirty="0">
              <a:solidFill>
                <a:srgbClr val="5191CD"/>
              </a:solidFill>
            </a:endParaRP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Export APS Data to Azure Blob Storage: </a:t>
            </a:r>
            <a:r>
              <a:rPr lang="en-US" sz="1400" dirty="0">
                <a:solidFill>
                  <a:srgbClr val="5191CD"/>
                </a:solidFill>
              </a:rPr>
              <a:t>ApsCreateExtTablesAndExportData.csv</a:t>
            </a: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Create Tables/Views/SPs in Azure Synapse:  </a:t>
            </a:r>
            <a:r>
              <a:rPr lang="en-US" sz="1400" dirty="0">
                <a:solidFill>
                  <a:srgbClr val="5191CD"/>
                </a:solidFill>
              </a:rPr>
              <a:t>SynapseCreateTablesViewsAndSPs.csv</a:t>
            </a:r>
          </a:p>
          <a:p>
            <a:pPr marL="800100" lvl="1" indent="-342900" defTabSz="1219120">
              <a:buFont typeface="Wingdings" panose="05000000000000000000" pitchFamily="2" charset="2"/>
              <a:buChar char="q"/>
              <a:defRPr/>
            </a:pPr>
            <a:r>
              <a:rPr lang="en-US" sz="1400" dirty="0">
                <a:gradFill>
                  <a:gsLst>
                    <a:gs pos="0">
                      <a:srgbClr val="292929"/>
                    </a:gs>
                    <a:gs pos="86000">
                      <a:srgbClr val="292929"/>
                    </a:gs>
                  </a:gsLst>
                  <a:lin ang="5400000" scaled="0"/>
                </a:gradFill>
              </a:rPr>
              <a:t>Import APS Data to Azure Blob Storage: </a:t>
            </a:r>
            <a:r>
              <a:rPr lang="en-US" sz="1400" dirty="0">
                <a:solidFill>
                  <a:srgbClr val="5191CD"/>
                </a:solidFill>
              </a:rPr>
              <a:t>SynapseImportData.csv </a:t>
            </a:r>
          </a:p>
        </p:txBody>
      </p:sp>
    </p:spTree>
    <p:extLst>
      <p:ext uri="{BB962C8B-B14F-4D97-AF65-F5344CB8AC3E}">
        <p14:creationId xmlns:p14="http://schemas.microsoft.com/office/powerpoint/2010/main" val="203701090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553998"/>
          </a:xfrm>
        </p:spPr>
        <p:txBody>
          <a:bodyPr/>
          <a:lstStyle/>
          <a:p>
            <a:r>
              <a:rPr lang="en-US" sz="1800" dirty="0">
                <a:gradFill>
                  <a:gsLst>
                    <a:gs pos="0">
                      <a:srgbClr val="292929"/>
                    </a:gs>
                    <a:gs pos="86000">
                      <a:srgbClr val="292929"/>
                    </a:gs>
                  </a:gsLst>
                  <a:lin ang="5400000" scaled="0"/>
                </a:gradFill>
              </a:rPr>
              <a:t>Edit the one of the sample config files to fit the purpose of your deployment, referring to the definition of each column below: </a:t>
            </a:r>
            <a:endParaRPr lang="ru-RU" sz="1800" dirty="0"/>
          </a:p>
        </p:txBody>
      </p:sp>
      <p:graphicFrame>
        <p:nvGraphicFramePr>
          <p:cNvPr id="4" name="Table 3">
            <a:extLst>
              <a:ext uri="{FF2B5EF4-FFF2-40B4-BE49-F238E27FC236}">
                <a16:creationId xmlns:a16="http://schemas.microsoft.com/office/drawing/2014/main" id="{14CC4397-A4D3-4076-90A6-EA54834D1CE0}"/>
              </a:ext>
            </a:extLst>
          </p:cNvPr>
          <p:cNvGraphicFramePr>
            <a:graphicFrameLocks noGrp="1"/>
          </p:cNvGraphicFramePr>
          <p:nvPr>
            <p:extLst>
              <p:ext uri="{D42A27DB-BD31-4B8C-83A1-F6EECF244321}">
                <p14:modId xmlns:p14="http://schemas.microsoft.com/office/powerpoint/2010/main" val="1043093375"/>
              </p:ext>
            </p:extLst>
          </p:nvPr>
        </p:nvGraphicFramePr>
        <p:xfrm>
          <a:off x="584200" y="2491241"/>
          <a:ext cx="11223487" cy="4153996"/>
        </p:xfrm>
        <a:graphic>
          <a:graphicData uri="http://schemas.openxmlformats.org/drawingml/2006/table">
            <a:tbl>
              <a:tblPr firstRow="1" bandRow="1"/>
              <a:tblGrid>
                <a:gridCol w="1234440">
                  <a:extLst>
                    <a:ext uri="{9D8B030D-6E8A-4147-A177-3AD203B41FA5}">
                      <a16:colId xmlns:a16="http://schemas.microsoft.com/office/drawing/2014/main" val="1369067374"/>
                    </a:ext>
                  </a:extLst>
                </a:gridCol>
                <a:gridCol w="6251934">
                  <a:extLst>
                    <a:ext uri="{9D8B030D-6E8A-4147-A177-3AD203B41FA5}">
                      <a16:colId xmlns:a16="http://schemas.microsoft.com/office/drawing/2014/main" val="1527595796"/>
                    </a:ext>
                  </a:extLst>
                </a:gridCol>
                <a:gridCol w="3737113">
                  <a:extLst>
                    <a:ext uri="{9D8B030D-6E8A-4147-A177-3AD203B41FA5}">
                      <a16:colId xmlns:a16="http://schemas.microsoft.com/office/drawing/2014/main" val="742367323"/>
                    </a:ext>
                  </a:extLst>
                </a:gridCol>
              </a:tblGrid>
              <a:tr h="227833">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Parameter</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Purpose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tc>
                  <a:txBody>
                    <a:bodyPr/>
                    <a:lstStyle>
                      <a:lvl1pPr marL="0" algn="l" defTabSz="932742" rtl="0" eaLnBrk="1" latinLnBrk="0" hangingPunct="1">
                        <a:defRPr sz="1800" b="1" kern="1200">
                          <a:solidFill>
                            <a:schemeClr val="lt1"/>
                          </a:solidFill>
                          <a:latin typeface="Segoe UI"/>
                        </a:defRPr>
                      </a:lvl1pPr>
                      <a:lvl2pPr marL="466371" algn="l" defTabSz="932742" rtl="0" eaLnBrk="1" latinLnBrk="0" hangingPunct="1">
                        <a:defRPr sz="1800" b="1" kern="1200">
                          <a:solidFill>
                            <a:schemeClr val="lt1"/>
                          </a:solidFill>
                          <a:latin typeface="Segoe UI"/>
                        </a:defRPr>
                      </a:lvl2pPr>
                      <a:lvl3pPr marL="932742" algn="l" defTabSz="932742" rtl="0" eaLnBrk="1" latinLnBrk="0" hangingPunct="1">
                        <a:defRPr sz="1800" b="1" kern="1200">
                          <a:solidFill>
                            <a:schemeClr val="lt1"/>
                          </a:solidFill>
                          <a:latin typeface="Segoe UI"/>
                        </a:defRPr>
                      </a:lvl3pPr>
                      <a:lvl4pPr marL="1399113" algn="l" defTabSz="932742" rtl="0" eaLnBrk="1" latinLnBrk="0" hangingPunct="1">
                        <a:defRPr sz="1800" b="1" kern="1200">
                          <a:solidFill>
                            <a:schemeClr val="lt1"/>
                          </a:solidFill>
                          <a:latin typeface="Segoe UI"/>
                        </a:defRPr>
                      </a:lvl4pPr>
                      <a:lvl5pPr marL="1865484" algn="l" defTabSz="932742" rtl="0" eaLnBrk="1" latinLnBrk="0" hangingPunct="1">
                        <a:defRPr sz="1800" b="1" kern="1200">
                          <a:solidFill>
                            <a:schemeClr val="lt1"/>
                          </a:solidFill>
                          <a:latin typeface="Segoe UI"/>
                        </a:defRPr>
                      </a:lvl5pPr>
                      <a:lvl6pPr marL="2331856" algn="l" defTabSz="932742" rtl="0" eaLnBrk="1" latinLnBrk="0" hangingPunct="1">
                        <a:defRPr sz="1800" b="1" kern="1200">
                          <a:solidFill>
                            <a:schemeClr val="lt1"/>
                          </a:solidFill>
                          <a:latin typeface="Segoe UI"/>
                        </a:defRPr>
                      </a:lvl6pPr>
                      <a:lvl7pPr marL="2798226" algn="l" defTabSz="932742" rtl="0" eaLnBrk="1" latinLnBrk="0" hangingPunct="1">
                        <a:defRPr sz="1800" b="1" kern="1200">
                          <a:solidFill>
                            <a:schemeClr val="lt1"/>
                          </a:solidFill>
                          <a:latin typeface="Segoe UI"/>
                        </a:defRPr>
                      </a:lvl7pPr>
                      <a:lvl8pPr marL="3264597" algn="l" defTabSz="932742" rtl="0" eaLnBrk="1" latinLnBrk="0" hangingPunct="1">
                        <a:defRPr sz="1800" b="1" kern="1200">
                          <a:solidFill>
                            <a:schemeClr val="lt1"/>
                          </a:solidFill>
                          <a:latin typeface="Segoe UI"/>
                        </a:defRPr>
                      </a:lvl8pPr>
                      <a:lvl9pPr marL="3730969" algn="l" defTabSz="932742" rtl="0" eaLnBrk="1" latinLnBrk="0" hangingPunct="1">
                        <a:defRPr sz="1800" b="1" kern="1200">
                          <a:solidFill>
                            <a:schemeClr val="lt1"/>
                          </a:solidFill>
                          <a:latin typeface="Segoe UI"/>
                        </a:defRPr>
                      </a:lvl9pPr>
                    </a:lstStyle>
                    <a:p>
                      <a:pPr algn="ctr"/>
                      <a:r>
                        <a:rPr lang="en-US" sz="900">
                          <a:solidFill>
                            <a:schemeClr val="bg1"/>
                          </a:solidFill>
                        </a:rPr>
                        <a:t>Value (Sample)</a:t>
                      </a:r>
                    </a:p>
                  </a:txBody>
                  <a:tcPr marL="121920" marR="121920" marT="60960" marB="6096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D163D"/>
                    </a:solidFill>
                  </a:tcPr>
                </a:tc>
                <a:extLst>
                  <a:ext uri="{0D108BD9-81ED-4DB2-BD59-A6C34878D82A}">
                    <a16:rowId xmlns:a16="http://schemas.microsoft.com/office/drawing/2014/main" val="1483081101"/>
                  </a:ext>
                </a:extLst>
              </a:tr>
              <a:tr h="21870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Active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Run line, 0 – Skip line</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765627922"/>
                  </a:ext>
                </a:extLst>
              </a:tr>
              <a:tr h="23304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ServerName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SQL Server/Synapse/APS(PDW)</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synapseserver.database.windows.net</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231375279"/>
                  </a:ext>
                </a:extLst>
              </a:tr>
              <a:tr h="2317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DatabaseName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Name of the DB to connect to</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AdventureWorksDW</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208885550"/>
                  </a:ext>
                </a:extLst>
              </a:tr>
              <a:tr h="305059">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FilePath</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Path to the script that needs to be run. Do not put a ‘\’ on the end.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C:\AzureSynapseScriptsAndAccelerators\Migration\APS\Output\2_ConvertDDLScripts\AdventureWorksDW1\Tables</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307709800"/>
                  </a:ext>
                </a:extLst>
              </a:tr>
              <a:tr h="22193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CreateSchema</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1 – Create Schema, 0 – Don’t create Schema</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a:t>0 or 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570778470"/>
                  </a:ext>
                </a:extLst>
              </a:tr>
              <a:tr h="41065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ObjectType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Type of object to Create.  Used to create the drop statement.  Valid Values: “”, TABLE, VIEW, SP, (SCHEMA, STAT – Not implemented yet)</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TABLE, VIEW, SP, SCHEMA, EXT </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1739998122"/>
                  </a:ext>
                </a:extLst>
              </a:tr>
              <a:tr h="312881">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SchemaAuth</a:t>
                      </a:r>
                      <a:endParaRPr lang="en-US" sz="900" dirty="0"/>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Should  a Schema Authorization be needed when creating the schema, enter the name of the Authorization to use. If left empty, no authorization is created.</a:t>
                      </a:r>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Login to Create Schema</a:t>
                      </a:r>
                    </a:p>
                  </a:txBody>
                  <a:tcPr marL="121920" marR="121920" marT="60960" marB="60960"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988289561"/>
                  </a:ext>
                </a:extLst>
              </a:tr>
              <a:tr h="410657">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err="1"/>
                        <a:t>SchemaName</a:t>
                      </a:r>
                      <a:endParaRPr lang="en-US" sz="90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Schema Name for the object to be created.</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aw1</a:t>
                      </a:r>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3037308962"/>
                  </a:ext>
                </a:extLst>
              </a:tr>
              <a:tr h="22193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ObjectName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object that is being created. Used in creating the drop statement and logging.</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a:t>Name of the object</a:t>
                      </a:r>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234739346"/>
                  </a:ext>
                </a:extLst>
              </a:tr>
              <a:tr h="305059">
                <a:tc>
                  <a:txBody>
                    <a:bodyPr/>
                    <a:lstStyle/>
                    <a:p>
                      <a:r>
                        <a:rPr lang="en-US" sz="900" dirty="0" err="1"/>
                        <a:t>ParentObjectName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Name of the parent object. Valid for statistics and indexes.</a:t>
                      </a:r>
                    </a:p>
                    <a:p>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dirty="0" err="1"/>
                        <a:t>DimAccount</a:t>
                      </a:r>
                      <a:endParaRPr lang="en-US" sz="90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671122671"/>
                  </a:ext>
                </a:extLst>
              </a:tr>
              <a:tr h="314244">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dirty="0" err="1"/>
                        <a:t>DropIfExists</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900" b="0" i="0" u="none" strike="noStrike" kern="1200" dirty="0">
                          <a:solidFill>
                            <a:schemeClr val="dk1"/>
                          </a:solidFill>
                          <a:effectLst/>
                          <a:latin typeface="+mn-lt"/>
                          <a:ea typeface="+mn-ea"/>
                          <a:cs typeface="+mn-cs"/>
                        </a:rPr>
                        <a:t>DROP – Drop object if already exists, TRUNCATE - Truncate Table if exists, NO – Do not drop or Truncate if exist. </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tc>
                  <a:txBody>
                    <a:bodyPr/>
                    <a:lstStyle>
                      <a:lvl1pPr marL="0" algn="l" defTabSz="932742" rtl="0" eaLnBrk="1" latinLnBrk="0" hangingPunct="1">
                        <a:defRPr sz="1800" kern="1200">
                          <a:solidFill>
                            <a:schemeClr val="dk1"/>
                          </a:solidFill>
                          <a:latin typeface="Segoe UI"/>
                        </a:defRPr>
                      </a:lvl1pPr>
                      <a:lvl2pPr marL="466371" algn="l" defTabSz="932742" rtl="0" eaLnBrk="1" latinLnBrk="0" hangingPunct="1">
                        <a:defRPr sz="1800" kern="1200">
                          <a:solidFill>
                            <a:schemeClr val="dk1"/>
                          </a:solidFill>
                          <a:latin typeface="Segoe UI"/>
                        </a:defRPr>
                      </a:lvl2pPr>
                      <a:lvl3pPr marL="932742" algn="l" defTabSz="932742" rtl="0" eaLnBrk="1" latinLnBrk="0" hangingPunct="1">
                        <a:defRPr sz="1800" kern="1200">
                          <a:solidFill>
                            <a:schemeClr val="dk1"/>
                          </a:solidFill>
                          <a:latin typeface="Segoe UI"/>
                        </a:defRPr>
                      </a:lvl3pPr>
                      <a:lvl4pPr marL="1399113" algn="l" defTabSz="932742" rtl="0" eaLnBrk="1" latinLnBrk="0" hangingPunct="1">
                        <a:defRPr sz="1800" kern="1200">
                          <a:solidFill>
                            <a:schemeClr val="dk1"/>
                          </a:solidFill>
                          <a:latin typeface="Segoe UI"/>
                        </a:defRPr>
                      </a:lvl4pPr>
                      <a:lvl5pPr marL="1865484" algn="l" defTabSz="932742" rtl="0" eaLnBrk="1" latinLnBrk="0" hangingPunct="1">
                        <a:defRPr sz="1800" kern="1200">
                          <a:solidFill>
                            <a:schemeClr val="dk1"/>
                          </a:solidFill>
                          <a:latin typeface="Segoe UI"/>
                        </a:defRPr>
                      </a:lvl5pPr>
                      <a:lvl6pPr marL="2331856" algn="l" defTabSz="932742" rtl="0" eaLnBrk="1" latinLnBrk="0" hangingPunct="1">
                        <a:defRPr sz="1800" kern="1200">
                          <a:solidFill>
                            <a:schemeClr val="dk1"/>
                          </a:solidFill>
                          <a:latin typeface="Segoe UI"/>
                        </a:defRPr>
                      </a:lvl6pPr>
                      <a:lvl7pPr marL="2798226" algn="l" defTabSz="932742" rtl="0" eaLnBrk="1" latinLnBrk="0" hangingPunct="1">
                        <a:defRPr sz="1800" kern="1200">
                          <a:solidFill>
                            <a:schemeClr val="dk1"/>
                          </a:solidFill>
                          <a:latin typeface="Segoe UI"/>
                        </a:defRPr>
                      </a:lvl7pPr>
                      <a:lvl8pPr marL="3264597" algn="l" defTabSz="932742" rtl="0" eaLnBrk="1" latinLnBrk="0" hangingPunct="1">
                        <a:defRPr sz="1800" kern="1200">
                          <a:solidFill>
                            <a:schemeClr val="dk1"/>
                          </a:solidFill>
                          <a:latin typeface="Segoe UI"/>
                        </a:defRPr>
                      </a:lvl8pPr>
                      <a:lvl9pPr marL="3730969" algn="l" defTabSz="932742" rtl="0" eaLnBrk="1" latinLnBrk="0" hangingPunct="1">
                        <a:defRPr sz="1800" kern="1200">
                          <a:solidFill>
                            <a:schemeClr val="dk1"/>
                          </a:solidFill>
                          <a:latin typeface="Segoe UI"/>
                        </a:defRPr>
                      </a:lvl9pPr>
                    </a:lstStyle>
                    <a:p>
                      <a:r>
                        <a:rPr lang="en-US" sz="900" b="0" i="0" u="none" strike="noStrike" kern="1200" dirty="0">
                          <a:solidFill>
                            <a:schemeClr val="dk1"/>
                          </a:solidFill>
                          <a:effectLst/>
                          <a:latin typeface="+mn-lt"/>
                          <a:ea typeface="+mn-ea"/>
                          <a:cs typeface="+mn-cs"/>
                        </a:rPr>
                        <a:t>DROP</a:t>
                      </a:r>
                      <a:endParaRPr lang="en-US" sz="900" dirty="0"/>
                    </a:p>
                  </a:txBody>
                  <a:tcPr marL="121920" marR="121920" marT="60960" marB="6096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D163D">
                        <a:tint val="20000"/>
                      </a:srgbClr>
                    </a:solidFill>
                  </a:tcPr>
                </a:tc>
                <a:extLst>
                  <a:ext uri="{0D108BD9-81ED-4DB2-BD59-A6C34878D82A}">
                    <a16:rowId xmlns:a16="http://schemas.microsoft.com/office/drawing/2014/main" val="4227036637"/>
                  </a:ext>
                </a:extLst>
              </a:tr>
              <a:tr h="275238">
                <a:tc>
                  <a:txBody>
                    <a:bodyPr/>
                    <a:lstStyle/>
                    <a:p>
                      <a:r>
                        <a:rPr lang="en-US" sz="900" dirty="0" err="1"/>
                        <a:t>FileName</a:t>
                      </a:r>
                      <a:endParaRPr lang="en-US" sz="900" dirty="0"/>
                    </a:p>
                  </a:txBody>
                  <a:tcPr marL="121920" marR="121920" marT="60960" marB="6096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900" dirty="0"/>
                        <a:t>The name of the script file</a:t>
                      </a:r>
                    </a:p>
                  </a:txBody>
                  <a:tcPr marL="121920" marR="121920" marT="60960" marB="6096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tc>
                  <a:txBody>
                    <a:bodyPr/>
                    <a:lstStyle/>
                    <a:p>
                      <a:r>
                        <a:rPr lang="en-US" sz="900" b="0" dirty="0" err="1"/>
                        <a:t>dbo_DimAccount.dsql</a:t>
                      </a:r>
                      <a:endParaRPr lang="en-US" sz="900" b="0" dirty="0"/>
                    </a:p>
                  </a:txBody>
                  <a:tcPr marL="121920" marR="121920" marT="60960" marB="60960"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0D163D">
                        <a:tint val="40000"/>
                      </a:srgbClr>
                    </a:solidFill>
                  </a:tcPr>
                </a:tc>
                <a:extLst>
                  <a:ext uri="{0D108BD9-81ED-4DB2-BD59-A6C34878D82A}">
                    <a16:rowId xmlns:a16="http://schemas.microsoft.com/office/drawing/2014/main" val="1906816365"/>
                  </a:ext>
                </a:extLst>
              </a:tr>
            </a:tbl>
          </a:graphicData>
        </a:graphic>
      </p:graphicFrame>
    </p:spTree>
    <p:extLst>
      <p:ext uri="{BB962C8B-B14F-4D97-AF65-F5344CB8AC3E}">
        <p14:creationId xmlns:p14="http://schemas.microsoft.com/office/powerpoint/2010/main" val="3910429957"/>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4525341"/>
          </a:xfrm>
        </p:spPr>
        <p:txBody>
          <a:bodyPr/>
          <a:lstStyle/>
          <a:p>
            <a:pPr marL="0" indent="0">
              <a:buNone/>
            </a:pPr>
            <a:r>
              <a:rPr lang="en-US" sz="2000" dirty="0"/>
              <a:t>4. Run the PowerShell script (RunDSQLScriptsDriver.ps1).  This script will prompt for the following information</a:t>
            </a:r>
          </a:p>
          <a:p>
            <a:pPr lvl="3"/>
            <a:r>
              <a:rPr lang="en-US" sz="1333" dirty="0"/>
              <a:t>“Enter the name of the Script Config csv File.” – This will be the location\name of your configuration file.</a:t>
            </a:r>
          </a:p>
          <a:p>
            <a:pPr lvl="4"/>
            <a:r>
              <a:rPr lang="en-US" sz="1100" dirty="0">
                <a:gradFill>
                  <a:gsLst>
                    <a:gs pos="0">
                      <a:srgbClr val="292929"/>
                    </a:gs>
                    <a:gs pos="86000">
                      <a:srgbClr val="292929"/>
                    </a:gs>
                  </a:gsLst>
                  <a:lin ang="5400000" scaled="0"/>
                </a:gradFill>
              </a:rPr>
              <a:t>C:\AzureSynapseScriptsAndAccelerators\Migration\APS\5_DeployScriptsToSynapse: </a:t>
            </a:r>
            <a:r>
              <a:rPr lang="en-US" sz="1100" dirty="0">
                <a:solidFill>
                  <a:srgbClr val="5191CD"/>
                </a:solidFill>
              </a:rPr>
              <a:t>SynapseCreateTablesViewsAndSPs.csv or ApsCreateExtTablesAndExportData.csv or SynapseImportData.csv </a:t>
            </a:r>
            <a:endParaRPr lang="en-US" sz="1067" dirty="0"/>
          </a:p>
          <a:p>
            <a:pPr lvl="3"/>
            <a:r>
              <a:rPr lang="en-US" sz="1333" dirty="0"/>
              <a:t>“How do you want to connect to SQL(</a:t>
            </a:r>
            <a:r>
              <a:rPr lang="en-US" sz="1333" dirty="0" err="1"/>
              <a:t>ADPass</a:t>
            </a:r>
            <a:r>
              <a:rPr lang="en-US" sz="1333" dirty="0"/>
              <a:t>, </a:t>
            </a:r>
            <a:r>
              <a:rPr lang="en-US" sz="1333" dirty="0" err="1"/>
              <a:t>ADInt</a:t>
            </a:r>
            <a:r>
              <a:rPr lang="en-US" sz="1333" dirty="0"/>
              <a:t>, </a:t>
            </a:r>
            <a:r>
              <a:rPr lang="en-US" sz="1333" dirty="0" err="1"/>
              <a:t>WinInt</a:t>
            </a:r>
            <a:r>
              <a:rPr lang="en-US" sz="1333" dirty="0"/>
              <a:t>, </a:t>
            </a:r>
            <a:r>
              <a:rPr lang="en-US" sz="1333" dirty="0" err="1"/>
              <a:t>SQLAuth</a:t>
            </a:r>
            <a:r>
              <a:rPr lang="en-US" sz="1333" dirty="0"/>
              <a:t>)?”</a:t>
            </a:r>
          </a:p>
          <a:p>
            <a:pPr lvl="4"/>
            <a:r>
              <a:rPr lang="en-US" sz="1067" dirty="0" err="1"/>
              <a:t>ADPass</a:t>
            </a:r>
            <a:r>
              <a:rPr lang="en-US" sz="1067" dirty="0"/>
              <a:t> – This should be used for SQL Authentication with Password (Azure)</a:t>
            </a:r>
          </a:p>
          <a:p>
            <a:pPr lvl="4"/>
            <a:r>
              <a:rPr lang="en-US" sz="1067" dirty="0"/>
              <a:t>ADINT – Azure AD Authentication</a:t>
            </a:r>
          </a:p>
          <a:p>
            <a:pPr lvl="4"/>
            <a:r>
              <a:rPr lang="en-US" sz="1067" dirty="0"/>
              <a:t>SQLAUTH – SQL Server Authentication with username and password.</a:t>
            </a:r>
          </a:p>
          <a:p>
            <a:pPr lvl="4"/>
            <a:r>
              <a:rPr lang="en-US" sz="1067" dirty="0"/>
              <a:t>“Blank” – AD integrated Authentication</a:t>
            </a:r>
          </a:p>
          <a:p>
            <a:pPr lvl="3"/>
            <a:r>
              <a:rPr lang="en-US" sz="1333" dirty="0"/>
              <a:t>“Enter the User Name to Connect to the SQL Server.” – User name with permission to create objects</a:t>
            </a:r>
          </a:p>
          <a:p>
            <a:pPr lvl="3"/>
            <a:r>
              <a:rPr lang="en-US" sz="1333" dirty="0"/>
              <a:t>“Enter the Password for the User” – Enter the Password for the user – reads password as a secure string</a:t>
            </a:r>
          </a:p>
          <a:p>
            <a:pPr lvl="3"/>
            <a:r>
              <a:rPr lang="en-US" sz="1333" dirty="0"/>
              <a:t>“Enter the name of the Output File Directory.” – Enter the location where the output log will be written</a:t>
            </a:r>
          </a:p>
          <a:p>
            <a:pPr lvl="3"/>
            <a:r>
              <a:rPr lang="en-US" sz="1333" dirty="0"/>
              <a:t>“Enter the name of the status file.” – Enter the name of the Status File</a:t>
            </a:r>
          </a:p>
          <a:p>
            <a:pPr marL="0" indent="0">
              <a:buNone/>
            </a:pPr>
            <a:r>
              <a:rPr lang="en-US" sz="2000" dirty="0"/>
              <a:t>5. Review the Status log for Success Failures. </a:t>
            </a:r>
            <a:endParaRPr lang="en-US" sz="2000" dirty="0">
              <a:solidFill>
                <a:srgbClr val="FF0000"/>
              </a:solidFill>
            </a:endParaRPr>
          </a:p>
          <a:p>
            <a:pPr marL="304792" lvl="1" indent="0">
              <a:buNone/>
            </a:pPr>
            <a:r>
              <a:rPr lang="en-US" sz="1467" dirty="0"/>
              <a:t>Review the status log file. The file name and location are the prompted values of the PowerShell program in step 3). The default location is the location of the PowerShell scripts with the file name </a:t>
            </a:r>
            <a:r>
              <a:rPr lang="en-US" sz="1467" dirty="0">
                <a:solidFill>
                  <a:srgbClr val="5191CD"/>
                </a:solidFill>
              </a:rPr>
              <a:t>status.csv</a:t>
            </a:r>
            <a:r>
              <a:rPr lang="en-US" sz="1467" dirty="0"/>
              <a:t>. </a:t>
            </a:r>
          </a:p>
          <a:p>
            <a:pPr marL="895334" lvl="2" indent="-285750"/>
            <a:r>
              <a:rPr lang="en-US" sz="1200" dirty="0"/>
              <a:t>Should a failure occur, the Status log will set the Active flag to 0 for all successful objects created  The Failures will remain Active = 1.  This will allow the status log to be used as the Script Config file and only the failed objects will be run</a:t>
            </a:r>
          </a:p>
        </p:txBody>
      </p:sp>
    </p:spTree>
    <p:extLst>
      <p:ext uri="{BB962C8B-B14F-4D97-AF65-F5344CB8AC3E}">
        <p14:creationId xmlns:p14="http://schemas.microsoft.com/office/powerpoint/2010/main" val="148287575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Migration Tools Steps – 5) Deploy Scripts</a:t>
            </a:r>
            <a:endParaRPr lang="ru-RU" dirty="0"/>
          </a:p>
        </p:txBody>
      </p:sp>
      <p:sp>
        <p:nvSpPr>
          <p:cNvPr id="5" name="TextBox 4">
            <a:extLst>
              <a:ext uri="{FF2B5EF4-FFF2-40B4-BE49-F238E27FC236}">
                <a16:creationId xmlns:a16="http://schemas.microsoft.com/office/drawing/2014/main" id="{4B094DAC-18FF-457E-9601-48D35D75D354}"/>
              </a:ext>
            </a:extLst>
          </p:cNvPr>
          <p:cNvSpPr txBox="1"/>
          <p:nvPr/>
        </p:nvSpPr>
        <p:spPr>
          <a:xfrm>
            <a:off x="401518" y="3747934"/>
            <a:ext cx="2114329"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CVS Script Config File</a:t>
            </a:r>
          </a:p>
        </p:txBody>
      </p:sp>
      <p:pic>
        <p:nvPicPr>
          <p:cNvPr id="7" name="Picture 6">
            <a:extLst>
              <a:ext uri="{FF2B5EF4-FFF2-40B4-BE49-F238E27FC236}">
                <a16:creationId xmlns:a16="http://schemas.microsoft.com/office/drawing/2014/main" id="{F466518C-246C-4AB7-9017-67975D8F7074}"/>
              </a:ext>
            </a:extLst>
          </p:cNvPr>
          <p:cNvPicPr>
            <a:picLocks noChangeAspect="1"/>
          </p:cNvPicPr>
          <p:nvPr/>
        </p:nvPicPr>
        <p:blipFill>
          <a:blip r:embed="rId2"/>
          <a:stretch>
            <a:fillRect/>
          </a:stretch>
        </p:blipFill>
        <p:spPr>
          <a:xfrm>
            <a:off x="4783569" y="1641808"/>
            <a:ext cx="787221" cy="925188"/>
          </a:xfrm>
          <a:prstGeom prst="rect">
            <a:avLst/>
          </a:prstGeom>
        </p:spPr>
      </p:pic>
      <p:pic>
        <p:nvPicPr>
          <p:cNvPr id="9" name="Picture 8">
            <a:extLst>
              <a:ext uri="{FF2B5EF4-FFF2-40B4-BE49-F238E27FC236}">
                <a16:creationId xmlns:a16="http://schemas.microsoft.com/office/drawing/2014/main" id="{B54090A0-E48E-4372-9BF2-7699A8D171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5935" y="2776611"/>
            <a:ext cx="882807" cy="882807"/>
          </a:xfrm>
          <a:prstGeom prst="rect">
            <a:avLst/>
          </a:prstGeom>
        </p:spPr>
      </p:pic>
      <p:sp>
        <p:nvSpPr>
          <p:cNvPr id="11" name="TextBox 10">
            <a:extLst>
              <a:ext uri="{FF2B5EF4-FFF2-40B4-BE49-F238E27FC236}">
                <a16:creationId xmlns:a16="http://schemas.microsoft.com/office/drawing/2014/main" id="{91667A0F-0DF7-43D0-9C98-14A4B4DCEA5B}"/>
              </a:ext>
            </a:extLst>
          </p:cNvPr>
          <p:cNvSpPr txBox="1"/>
          <p:nvPr/>
        </p:nvSpPr>
        <p:spPr>
          <a:xfrm>
            <a:off x="2528644" y="3676784"/>
            <a:ext cx="3551177" cy="120032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RunDSQLScriptsDriver.ps1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Prompts: Login Info, Config File Location, log file location.</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Reads the Config file</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Loops through Config file and executes .</a:t>
            </a:r>
            <a:r>
              <a:rPr kumimoji="0" lang="en-US" sz="1200" i="0" u="none" strike="noStrike" kern="0" cap="none" spc="0" normalizeH="0" baseline="0" noProof="0" err="1">
                <a:ln>
                  <a:noFill/>
                </a:ln>
                <a:solidFill>
                  <a:srgbClr val="292929"/>
                </a:solidFill>
                <a:effectLst/>
                <a:uLnTx/>
                <a:uFillTx/>
              </a:rPr>
              <a:t>dsql</a:t>
            </a:r>
            <a:r>
              <a:rPr kumimoji="0" lang="en-US" sz="1200" i="0" u="none" strike="noStrike" kern="0" cap="none" spc="0" normalizeH="0" baseline="0" noProof="0">
                <a:ln>
                  <a:noFill/>
                </a:ln>
                <a:solidFill>
                  <a:srgbClr val="292929"/>
                </a:solidFill>
                <a:effectLst/>
                <a:uLnTx/>
                <a:uFillTx/>
              </a:rPr>
              <a:t> script where Active = 1</a:t>
            </a:r>
          </a:p>
        </p:txBody>
      </p:sp>
      <p:sp>
        <p:nvSpPr>
          <p:cNvPr id="13" name="Arrow: Right 12">
            <a:extLst>
              <a:ext uri="{FF2B5EF4-FFF2-40B4-BE49-F238E27FC236}">
                <a16:creationId xmlns:a16="http://schemas.microsoft.com/office/drawing/2014/main" id="{C2C20998-B08D-4280-A93F-553FC6DAC9DB}"/>
              </a:ext>
            </a:extLst>
          </p:cNvPr>
          <p:cNvSpPr/>
          <p:nvPr/>
        </p:nvSpPr>
        <p:spPr>
          <a:xfrm>
            <a:off x="4795993" y="3058491"/>
            <a:ext cx="1552747"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A4D67B08-FEDC-4984-9322-52E65A948FB7}"/>
              </a:ext>
            </a:extLst>
          </p:cNvPr>
          <p:cNvSpPr txBox="1"/>
          <p:nvPr/>
        </p:nvSpPr>
        <p:spPr>
          <a:xfrm>
            <a:off x="3159069" y="1722661"/>
            <a:ext cx="1724011"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Schema </a:t>
            </a:r>
            <a:r>
              <a:rPr kumimoji="0" lang="en-US" sz="1200" i="0" u="none" strike="noStrike" kern="0" cap="none" spc="0" normalizeH="0" baseline="0" noProof="0" err="1">
                <a:ln>
                  <a:noFill/>
                </a:ln>
                <a:solidFill>
                  <a:srgbClr val="292929"/>
                </a:solidFill>
                <a:effectLst/>
                <a:uLnTx/>
                <a:uFillTx/>
              </a:rPr>
              <a:t>A.sql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B.sql</a:t>
            </a:r>
            <a:endParaRPr kumimoji="0" lang="en-US" sz="1200" i="0" u="none" strike="noStrike" kern="0" cap="none" spc="0" normalizeH="0" baseline="0" noProof="0">
              <a:ln>
                <a:noFill/>
              </a:ln>
              <a:solidFill>
                <a:srgbClr val="292929"/>
              </a:solidFill>
              <a:effectLst/>
              <a:uLnTx/>
              <a:uFillTx/>
            </a:endParaRPr>
          </a:p>
          <a:p>
            <a:pPr marL="0" marR="0" lvl="0" indent="0" defTabSz="1219120" eaLnBrk="1" fontAlgn="auto" latinLnBrk="0" hangingPunct="1">
              <a:lnSpc>
                <a:spcPct val="100000"/>
              </a:lnSpc>
              <a:spcBef>
                <a:spcPts val="0"/>
              </a:spcBef>
              <a:spcAft>
                <a:spcPts val="0"/>
              </a:spcAft>
              <a:buClrTx/>
              <a:buSzTx/>
              <a:buFontTx/>
              <a:buNone/>
              <a:tabLst/>
              <a:defRPr/>
            </a:pPr>
            <a:r>
              <a:rPr kumimoji="0" lang="en-US" sz="1200" i="0" u="none" strike="noStrike" kern="0" cap="none" spc="0" normalizeH="0" baseline="0" noProof="0">
                <a:ln>
                  <a:noFill/>
                </a:ln>
                <a:solidFill>
                  <a:srgbClr val="292929"/>
                </a:solidFill>
                <a:effectLst/>
                <a:uLnTx/>
                <a:uFillTx/>
              </a:rPr>
              <a:t>Create Table </a:t>
            </a:r>
            <a:r>
              <a:rPr kumimoji="0" lang="en-US" sz="1200" i="0" u="none" strike="noStrike" kern="0" cap="none" spc="0" normalizeH="0" baseline="0" noProof="0" err="1">
                <a:ln>
                  <a:noFill/>
                </a:ln>
                <a:solidFill>
                  <a:srgbClr val="292929"/>
                </a:solidFill>
                <a:effectLst/>
                <a:uLnTx/>
                <a:uFillTx/>
              </a:rPr>
              <a:t>C.sql</a:t>
            </a:r>
            <a:endParaRPr kumimoji="0" lang="en-US" sz="1200" i="0" u="none" strike="noStrike" kern="0" cap="none" spc="0" normalizeH="0" baseline="0" noProof="0">
              <a:ln>
                <a:noFill/>
              </a:ln>
              <a:solidFill>
                <a:srgbClr val="292929"/>
              </a:solidFill>
              <a:effectLst/>
              <a:uLnTx/>
              <a:uFillTx/>
            </a:endParaRPr>
          </a:p>
        </p:txBody>
      </p:sp>
      <p:pic>
        <p:nvPicPr>
          <p:cNvPr id="17" name="Picture 16">
            <a:extLst>
              <a:ext uri="{FF2B5EF4-FFF2-40B4-BE49-F238E27FC236}">
                <a16:creationId xmlns:a16="http://schemas.microsoft.com/office/drawing/2014/main" id="{E0BF4053-5370-4E75-B809-DBAD1105EB43}"/>
              </a:ext>
            </a:extLst>
          </p:cNvPr>
          <p:cNvPicPr>
            <a:picLocks noChangeAspect="1"/>
          </p:cNvPicPr>
          <p:nvPr/>
        </p:nvPicPr>
        <p:blipFill>
          <a:blip r:embed="rId4"/>
          <a:stretch>
            <a:fillRect/>
          </a:stretch>
        </p:blipFill>
        <p:spPr>
          <a:xfrm>
            <a:off x="893678" y="2711958"/>
            <a:ext cx="810311" cy="952323"/>
          </a:xfrm>
          <a:prstGeom prst="rect">
            <a:avLst/>
          </a:prstGeom>
        </p:spPr>
      </p:pic>
      <p:pic>
        <p:nvPicPr>
          <p:cNvPr id="19" name="Picture 18">
            <a:extLst>
              <a:ext uri="{FF2B5EF4-FFF2-40B4-BE49-F238E27FC236}">
                <a16:creationId xmlns:a16="http://schemas.microsoft.com/office/drawing/2014/main" id="{C39B9B7A-94B9-4FCD-9B14-60252160E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257" y="2851195"/>
            <a:ext cx="882807" cy="882807"/>
          </a:xfrm>
          <a:prstGeom prst="rect">
            <a:avLst/>
          </a:prstGeom>
        </p:spPr>
      </p:pic>
      <p:sp>
        <p:nvSpPr>
          <p:cNvPr id="21" name="Rectangle 20">
            <a:extLst>
              <a:ext uri="{FF2B5EF4-FFF2-40B4-BE49-F238E27FC236}">
                <a16:creationId xmlns:a16="http://schemas.microsoft.com/office/drawing/2014/main" id="{75A061E4-D433-40C1-BB8F-E180FAFB4DFE}"/>
              </a:ext>
            </a:extLst>
          </p:cNvPr>
          <p:cNvSpPr/>
          <p:nvPr/>
        </p:nvSpPr>
        <p:spPr>
          <a:xfrm>
            <a:off x="6322377" y="3750503"/>
            <a:ext cx="3359035" cy="646331"/>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RunDSQLScriptsDriver.ps1</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Executes the Drop if Exist if necessary</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dirty="0">
                <a:ln>
                  <a:noFill/>
                </a:ln>
                <a:solidFill>
                  <a:srgbClr val="292929"/>
                </a:solidFill>
                <a:effectLst/>
                <a:uLnTx/>
                <a:uFillTx/>
              </a:rPr>
              <a:t>Executes the .</a:t>
            </a:r>
            <a:r>
              <a:rPr kumimoji="0" lang="en-US" sz="1200" i="0" u="none" strike="noStrike" kern="0" cap="none" spc="0" normalizeH="0" baseline="0" noProof="0" dirty="0" err="1">
                <a:ln>
                  <a:noFill/>
                </a:ln>
                <a:solidFill>
                  <a:srgbClr val="292929"/>
                </a:solidFill>
                <a:effectLst/>
                <a:uLnTx/>
                <a:uFillTx/>
              </a:rPr>
              <a:t>dsql</a:t>
            </a:r>
            <a:r>
              <a:rPr kumimoji="0" lang="en-US" sz="1200" i="0" u="none" strike="noStrike" kern="0" cap="none" spc="0" normalizeH="0" baseline="0" noProof="0" dirty="0">
                <a:ln>
                  <a:noFill/>
                </a:ln>
                <a:solidFill>
                  <a:srgbClr val="292929"/>
                </a:solidFill>
                <a:effectLst/>
                <a:uLnTx/>
                <a:uFillTx/>
              </a:rPr>
              <a:t> Script</a:t>
            </a:r>
          </a:p>
        </p:txBody>
      </p:sp>
      <p:sp>
        <p:nvSpPr>
          <p:cNvPr id="23" name="Arrow: Right 22">
            <a:extLst>
              <a:ext uri="{FF2B5EF4-FFF2-40B4-BE49-F238E27FC236}">
                <a16:creationId xmlns:a16="http://schemas.microsoft.com/office/drawing/2014/main" id="{D52C4746-8D0B-496A-855C-E3F9CE273242}"/>
              </a:ext>
            </a:extLst>
          </p:cNvPr>
          <p:cNvSpPr/>
          <p:nvPr/>
        </p:nvSpPr>
        <p:spPr>
          <a:xfrm>
            <a:off x="1761788" y="3020437"/>
            <a:ext cx="1396956" cy="420331"/>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5" name="Arrow: Right 24">
            <a:extLst>
              <a:ext uri="{FF2B5EF4-FFF2-40B4-BE49-F238E27FC236}">
                <a16:creationId xmlns:a16="http://schemas.microsoft.com/office/drawing/2014/main" id="{1DAD88D7-58CA-4B4B-91B1-AA102F950DEF}"/>
              </a:ext>
            </a:extLst>
          </p:cNvPr>
          <p:cNvSpPr/>
          <p:nvPr/>
        </p:nvSpPr>
        <p:spPr>
          <a:xfrm rot="2297161">
            <a:off x="5693793" y="2427846"/>
            <a:ext cx="756757" cy="386203"/>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7" name="Arrow: Right 26">
            <a:extLst>
              <a:ext uri="{FF2B5EF4-FFF2-40B4-BE49-F238E27FC236}">
                <a16:creationId xmlns:a16="http://schemas.microsoft.com/office/drawing/2014/main" id="{80848207-77D5-40A1-AD8F-C050D3710FE3}"/>
              </a:ext>
            </a:extLst>
          </p:cNvPr>
          <p:cNvSpPr/>
          <p:nvPr/>
        </p:nvSpPr>
        <p:spPr>
          <a:xfrm>
            <a:off x="7731518" y="3086563"/>
            <a:ext cx="1798811" cy="444644"/>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292929"/>
              </a:solidFill>
              <a:effectLst/>
              <a:uLnTx/>
              <a:uFillTx/>
              <a:latin typeface="Segoe UI"/>
              <a:ea typeface="+mn-ea"/>
              <a:cs typeface="+mn-cs"/>
            </a:endParaRPr>
          </a:p>
        </p:txBody>
      </p:sp>
      <p:sp>
        <p:nvSpPr>
          <p:cNvPr id="31" name="Rectangle 30">
            <a:extLst>
              <a:ext uri="{FF2B5EF4-FFF2-40B4-BE49-F238E27FC236}">
                <a16:creationId xmlns:a16="http://schemas.microsoft.com/office/drawing/2014/main" id="{59015E34-DBB8-402B-9929-90B506B17172}"/>
              </a:ext>
            </a:extLst>
          </p:cNvPr>
          <p:cNvSpPr/>
          <p:nvPr/>
        </p:nvSpPr>
        <p:spPr>
          <a:xfrm>
            <a:off x="9682150" y="3745538"/>
            <a:ext cx="2074475"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Schema\Table Created</a:t>
            </a:r>
          </a:p>
        </p:txBody>
      </p:sp>
      <p:pic>
        <p:nvPicPr>
          <p:cNvPr id="33" name="Picture 32">
            <a:extLst>
              <a:ext uri="{FF2B5EF4-FFF2-40B4-BE49-F238E27FC236}">
                <a16:creationId xmlns:a16="http://schemas.microsoft.com/office/drawing/2014/main" id="{719EE5C0-CCC1-4960-82F6-6E7648EC4C55}"/>
              </a:ext>
            </a:extLst>
          </p:cNvPr>
          <p:cNvPicPr>
            <a:picLocks noChangeAspect="1"/>
          </p:cNvPicPr>
          <p:nvPr/>
        </p:nvPicPr>
        <p:blipFill>
          <a:blip r:embed="rId4"/>
          <a:stretch>
            <a:fillRect/>
          </a:stretch>
        </p:blipFill>
        <p:spPr>
          <a:xfrm>
            <a:off x="7918277" y="1611765"/>
            <a:ext cx="675368" cy="793730"/>
          </a:xfrm>
          <a:prstGeom prst="rect">
            <a:avLst/>
          </a:prstGeom>
        </p:spPr>
      </p:pic>
      <p:sp>
        <p:nvSpPr>
          <p:cNvPr id="35" name="Arrow: Right 34">
            <a:extLst>
              <a:ext uri="{FF2B5EF4-FFF2-40B4-BE49-F238E27FC236}">
                <a16:creationId xmlns:a16="http://schemas.microsoft.com/office/drawing/2014/main" id="{0A499314-F0A2-49AD-BC76-AE6500A6150B}"/>
              </a:ext>
            </a:extLst>
          </p:cNvPr>
          <p:cNvSpPr/>
          <p:nvPr/>
        </p:nvSpPr>
        <p:spPr>
          <a:xfrm rot="18621990">
            <a:off x="7318833" y="2417877"/>
            <a:ext cx="685836" cy="404880"/>
          </a:xfrm>
          <a:prstGeom prst="rightArrow">
            <a:avLst/>
          </a:prstGeom>
          <a:solidFill>
            <a:srgbClr val="5191CD"/>
          </a:solidFill>
          <a:ln w="25400" cap="flat" cmpd="sng" algn="ctr">
            <a:solidFill>
              <a:srgbClr val="5191CD">
                <a:shade val="50000"/>
              </a:srgbClr>
            </a:solidFill>
            <a:prstDash val="solid"/>
          </a:ln>
          <a:effectLst/>
        </p:spPr>
        <p:txBody>
          <a:bodyPr rtlCol="0" anchor="ctr"/>
          <a:lstStyle/>
          <a:p>
            <a:pPr marL="0" marR="0" lvl="0" indent="0" algn="ctr" defTabSz="121912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E765A81C-6EAD-433C-9B02-DAF5E0B368B4}"/>
              </a:ext>
            </a:extLst>
          </p:cNvPr>
          <p:cNvSpPr txBox="1"/>
          <p:nvPr/>
        </p:nvSpPr>
        <p:spPr>
          <a:xfrm>
            <a:off x="8665004" y="1593131"/>
            <a:ext cx="3441152" cy="830997"/>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292929"/>
                </a:solidFill>
                <a:effectLst/>
                <a:uLnTx/>
                <a:uFillTx/>
              </a:rPr>
              <a:t>Status Log</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Sets Active Flag = 0 if run successfully</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Sets Active Flag = 1 on Failure</a:t>
            </a:r>
          </a:p>
          <a:p>
            <a:pPr marL="228594" marR="0" lvl="0" indent="-228594" defTabSz="121912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i="0" u="none" strike="noStrike" kern="0" cap="none" spc="0" normalizeH="0" baseline="0" noProof="0">
                <a:ln>
                  <a:noFill/>
                </a:ln>
                <a:solidFill>
                  <a:srgbClr val="292929"/>
                </a:solidFill>
                <a:effectLst/>
                <a:uLnTx/>
                <a:uFillTx/>
              </a:rPr>
              <a:t>Records Status/Error Msg</a:t>
            </a:r>
          </a:p>
        </p:txBody>
      </p:sp>
      <p:sp>
        <p:nvSpPr>
          <p:cNvPr id="39" name="TextBox 38">
            <a:extLst>
              <a:ext uri="{FF2B5EF4-FFF2-40B4-BE49-F238E27FC236}">
                <a16:creationId xmlns:a16="http://schemas.microsoft.com/office/drawing/2014/main" id="{1504F281-CDCC-4D78-80F3-9A3915698B41}"/>
              </a:ext>
            </a:extLst>
          </p:cNvPr>
          <p:cNvSpPr txBox="1"/>
          <p:nvPr/>
        </p:nvSpPr>
        <p:spPr>
          <a:xfrm>
            <a:off x="401518" y="5143179"/>
            <a:ext cx="8611114" cy="276999"/>
          </a:xfrm>
          <a:prstGeom prst="rect">
            <a:avLst/>
          </a:prstGeom>
          <a:noFill/>
        </p:spPr>
        <p:txBody>
          <a:bodyPr wrap="square" rtlCol="0">
            <a:spAutoFit/>
          </a:bodyPr>
          <a:lstStyle/>
          <a:p>
            <a:pPr marL="0" marR="0" lvl="0" indent="0" defTabSz="121912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292929"/>
                </a:solidFill>
                <a:effectLst/>
                <a:uLnTx/>
                <a:uFillTx/>
              </a:rPr>
              <a:t>Sample </a:t>
            </a:r>
            <a:r>
              <a:rPr lang="en-US" sz="1200" b="1" kern="0" dirty="0">
                <a:solidFill>
                  <a:srgbClr val="292929"/>
                </a:solidFill>
              </a:rPr>
              <a:t>config file </a:t>
            </a:r>
            <a:r>
              <a:rPr kumimoji="0" lang="en-US" sz="1200" b="1" i="0" u="none" strike="noStrike" kern="0" cap="none" spc="0" normalizeH="0" baseline="0" noProof="0" dirty="0">
                <a:ln>
                  <a:noFill/>
                </a:ln>
                <a:solidFill>
                  <a:srgbClr val="292929"/>
                </a:solidFill>
                <a:effectLst/>
                <a:uLnTx/>
                <a:uFillTx/>
              </a:rPr>
              <a:t>for </a:t>
            </a:r>
            <a:r>
              <a:rPr lang="en-US" sz="1200" b="1" kern="0" dirty="0">
                <a:solidFill>
                  <a:srgbClr val="292929"/>
                </a:solidFill>
              </a:rPr>
              <a:t>creating tables/views/SPs in Synapse. </a:t>
            </a:r>
            <a:r>
              <a:rPr lang="en-US" sz="1200" b="1" kern="0" dirty="0">
                <a:solidFill>
                  <a:srgbClr val="5191CD"/>
                </a:solidFill>
              </a:rPr>
              <a:t>File Name: </a:t>
            </a:r>
            <a:r>
              <a:rPr kumimoji="0" lang="en-US" sz="1200" b="1" i="0" u="none" strike="noStrike" kern="0" cap="none" spc="0" normalizeH="0" baseline="0" noProof="0" dirty="0">
                <a:ln>
                  <a:noFill/>
                </a:ln>
                <a:solidFill>
                  <a:srgbClr val="5191CD"/>
                </a:solidFill>
                <a:effectLst/>
                <a:uLnTx/>
                <a:uFillTx/>
              </a:rPr>
              <a:t>SynapseCreateTablesViewsAndSPs.csv</a:t>
            </a:r>
          </a:p>
        </p:txBody>
      </p:sp>
      <p:pic>
        <p:nvPicPr>
          <p:cNvPr id="41" name="Picture 40" descr="A picture containing text, clipart&#10;&#10;Description automatically generated">
            <a:extLst>
              <a:ext uri="{FF2B5EF4-FFF2-40B4-BE49-F238E27FC236}">
                <a16:creationId xmlns:a16="http://schemas.microsoft.com/office/drawing/2014/main" id="{2027819E-F4CD-4DB5-A307-D4FF39CBACEE}"/>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061446" y="2752647"/>
            <a:ext cx="827510" cy="935086"/>
          </a:xfrm>
          <a:prstGeom prst="rect">
            <a:avLst/>
          </a:prstGeom>
        </p:spPr>
      </p:pic>
      <p:pic>
        <p:nvPicPr>
          <p:cNvPr id="45" name="Picture 44">
            <a:extLst>
              <a:ext uri="{FF2B5EF4-FFF2-40B4-BE49-F238E27FC236}">
                <a16:creationId xmlns:a16="http://schemas.microsoft.com/office/drawing/2014/main" id="{DAB13DBA-BE9A-4715-8786-EF926E4785DB}"/>
              </a:ext>
            </a:extLst>
          </p:cNvPr>
          <p:cNvPicPr>
            <a:picLocks noChangeAspect="1"/>
          </p:cNvPicPr>
          <p:nvPr/>
        </p:nvPicPr>
        <p:blipFill>
          <a:blip r:embed="rId7"/>
          <a:stretch>
            <a:fillRect/>
          </a:stretch>
        </p:blipFill>
        <p:spPr>
          <a:xfrm>
            <a:off x="107319" y="5505359"/>
            <a:ext cx="11766653" cy="750065"/>
          </a:xfrm>
          <a:prstGeom prst="rect">
            <a:avLst/>
          </a:prstGeom>
        </p:spPr>
      </p:pic>
    </p:spTree>
    <p:extLst>
      <p:ext uri="{BB962C8B-B14F-4D97-AF65-F5344CB8AC3E}">
        <p14:creationId xmlns:p14="http://schemas.microsoft.com/office/powerpoint/2010/main" val="1270067596"/>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B830D-E885-4187-953F-D2E92158A207}"/>
              </a:ext>
            </a:extLst>
          </p:cNvPr>
          <p:cNvSpPr>
            <a:spLocks noGrp="1"/>
          </p:cNvSpPr>
          <p:nvPr>
            <p:ph type="title"/>
          </p:nvPr>
        </p:nvSpPr>
        <p:spPr/>
        <p:txBody>
          <a:bodyPr/>
          <a:lstStyle/>
          <a:p>
            <a:r>
              <a:rPr lang="en-US" dirty="0"/>
              <a:t>Change Examples</a:t>
            </a:r>
            <a:endParaRPr lang="ru-RU" dirty="0"/>
          </a:p>
        </p:txBody>
      </p:sp>
      <p:sp>
        <p:nvSpPr>
          <p:cNvPr id="5" name="Text Placeholder 4">
            <a:extLst>
              <a:ext uri="{FF2B5EF4-FFF2-40B4-BE49-F238E27FC236}">
                <a16:creationId xmlns:a16="http://schemas.microsoft.com/office/drawing/2014/main" id="{5ACDD2A1-2BE2-4226-9CAF-460C231734B5}"/>
              </a:ext>
            </a:extLst>
          </p:cNvPr>
          <p:cNvSpPr>
            <a:spLocks noGrp="1"/>
          </p:cNvSpPr>
          <p:nvPr>
            <p:ph type="body" sz="quarter" idx="12"/>
          </p:nvPr>
        </p:nvSpPr>
        <p:spPr/>
        <p:txBody>
          <a:bodyPr/>
          <a:lstStyle/>
          <a:p>
            <a:endParaRPr lang="ru-RU"/>
          </a:p>
        </p:txBody>
      </p:sp>
    </p:spTree>
    <p:extLst>
      <p:ext uri="{BB962C8B-B14F-4D97-AF65-F5344CB8AC3E}">
        <p14:creationId xmlns:p14="http://schemas.microsoft.com/office/powerpoint/2010/main" val="1407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Table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107996"/>
          </a:xfrm>
        </p:spPr>
        <p:txBody>
          <a:bodyPr/>
          <a:lstStyle/>
          <a:p>
            <a:r>
              <a:rPr lang="en-US" sz="2400" dirty="0"/>
              <a:t>The schema mapping must be performed for all “Create Table” statements. ‘Heap’ Table must be specified explicitly in Synapse. Otherwise, Synapse creates Clustered </a:t>
            </a:r>
            <a:r>
              <a:rPr lang="en-US" sz="2400" dirty="0" err="1"/>
              <a:t>ColumnStore</a:t>
            </a:r>
            <a:r>
              <a:rPr lang="en-US" sz="2400" dirty="0"/>
              <a:t> Index (CCI) for the table. </a:t>
            </a:r>
            <a:endParaRPr lang="ru-RU" sz="2400" dirty="0"/>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2031325"/>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DimAccount</a:t>
            </a:r>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WITH</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CLUSTERED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AccountKey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REPLICATE</a:t>
            </a:r>
            <a:r>
              <a:rPr lang="en-US" sz="1800" dirty="0">
                <a:solidFill>
                  <a:srgbClr val="808080"/>
                </a:solidFill>
                <a:latin typeface="Consolas" panose="020B0609020204030204" pitchFamily="49" charset="0"/>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2031325"/>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DimAccount</a:t>
            </a:r>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WITH</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CLUSTERED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AccountKey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ASC</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REPLICATE</a:t>
            </a:r>
            <a:r>
              <a:rPr lang="en-US" sz="1800" dirty="0">
                <a:solidFill>
                  <a:srgbClr val="808080"/>
                </a:solidFill>
                <a:latin typeface="Consolas" panose="020B0609020204030204" pitchFamily="49" charset="0"/>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69253317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Stats and Index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477328"/>
          </a:xfrm>
        </p:spPr>
        <p:txBody>
          <a:bodyPr/>
          <a:lstStyle/>
          <a:p>
            <a:r>
              <a:rPr lang="en-US" sz="2400" dirty="0"/>
              <a:t>To speed up the data migration, we will remove “Create Index” and “Create Statistics” statements, put them in a separate file, update the schemas, save the file for later use. After the data migration, these Indexes and Statistics will be created in Synapse environment. </a:t>
            </a:r>
            <a:endParaRPr lang="ru-RU" sz="2400" dirty="0"/>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2585323"/>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idx_ProductKey</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STATISTICS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stat_ProductColor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[Color]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2585323"/>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INDEX</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idx_ProductKey</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STATISTICS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stat_ProductColor</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[Color]</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80911482"/>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View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36933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Schema mapping in Views. Same DDL schema mapping rules apply to Views. </a:t>
            </a:r>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1477328"/>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vDimProduct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1477328"/>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VIEW</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vDimProduct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731004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Discovery workshop</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3520964"/>
          </a:xfrm>
        </p:spPr>
        <p:txBody>
          <a:bodyPr/>
          <a:lstStyle/>
          <a:p>
            <a:r>
              <a:rPr lang="en-US" sz="2800" dirty="0">
                <a:cs typeface="Segoe UI"/>
              </a:rPr>
              <a:t>The discovery workshop duration depends on the complexity of the customers implementation.  </a:t>
            </a:r>
          </a:p>
          <a:p>
            <a:endParaRPr lang="en-US" sz="2800" dirty="0">
              <a:cs typeface="Segoe UI"/>
            </a:endParaRPr>
          </a:p>
          <a:p>
            <a:pPr marL="685165" indent="-685165">
              <a:buFont typeface="Arial" charset="0"/>
              <a:buAutoNum type="arabicPeriod"/>
            </a:pPr>
            <a:r>
              <a:rPr lang="en-US" sz="2400" dirty="0">
                <a:cs typeface="Segoe UI"/>
              </a:rPr>
              <a:t>Complete a migration assessment questionnaire. – </a:t>
            </a:r>
            <a:r>
              <a:rPr lang="en-US" sz="2400" b="1" dirty="0">
                <a:cs typeface="Segoe UI"/>
              </a:rPr>
              <a:t>Prior to workshop</a:t>
            </a:r>
          </a:p>
          <a:p>
            <a:pPr marL="685165" indent="-685165">
              <a:buFont typeface="Arial" charset="0"/>
              <a:buAutoNum type="arabicPeriod"/>
            </a:pPr>
            <a:r>
              <a:rPr lang="en-US" sz="2400" dirty="0">
                <a:cs typeface="Segoe UI"/>
              </a:rPr>
              <a:t>Perform a Assessment of the APS System (tools available from Microsoft) - </a:t>
            </a:r>
            <a:r>
              <a:rPr lang="en-US" sz="2400" b="1" dirty="0">
                <a:cs typeface="Segoe UI"/>
              </a:rPr>
              <a:t>Prior to workshop</a:t>
            </a:r>
          </a:p>
          <a:p>
            <a:pPr marL="685165" indent="-685165">
              <a:buFont typeface="Arial" charset="0"/>
              <a:buAutoNum type="arabicPeriod"/>
            </a:pPr>
            <a:r>
              <a:rPr lang="en-US" sz="2400" dirty="0">
                <a:cs typeface="Segoe UI"/>
              </a:rPr>
              <a:t>Determine Database to Schema migration approach.</a:t>
            </a:r>
          </a:p>
          <a:p>
            <a:pPr marL="685165" indent="-685165">
              <a:buFont typeface="Arial" charset="0"/>
              <a:buAutoNum type="arabicPeriod"/>
            </a:pPr>
            <a:r>
              <a:rPr lang="en-US" sz="2400" dirty="0">
                <a:cs typeface="Segoe UI"/>
              </a:rPr>
              <a:t>Determine the scope of the migration.</a:t>
            </a:r>
            <a:endParaRPr lang="en-US" sz="2800" dirty="0">
              <a:cs typeface="Segoe UI"/>
            </a:endParaRPr>
          </a:p>
        </p:txBody>
      </p:sp>
    </p:spTree>
    <p:extLst>
      <p:ext uri="{BB962C8B-B14F-4D97-AF65-F5344CB8AC3E}">
        <p14:creationId xmlns:p14="http://schemas.microsoft.com/office/powerpoint/2010/main" val="1820811031"/>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7126A-4C8C-4311-B77C-71DB66CF4FA9}"/>
              </a:ext>
            </a:extLst>
          </p:cNvPr>
          <p:cNvSpPr>
            <a:spLocks noGrp="1"/>
          </p:cNvSpPr>
          <p:nvPr>
            <p:ph type="title"/>
          </p:nvPr>
        </p:nvSpPr>
        <p:spPr>
          <a:xfrm>
            <a:off x="588263" y="457200"/>
            <a:ext cx="11018520" cy="553998"/>
          </a:xfrm>
        </p:spPr>
        <p:txBody>
          <a:bodyPr/>
          <a:lstStyle/>
          <a:p>
            <a:r>
              <a:rPr lang="en-US" dirty="0"/>
              <a:t>Stored Procedure Schema Change</a:t>
            </a:r>
            <a:endParaRPr lang="ru-RU" dirty="0"/>
          </a:p>
        </p:txBody>
      </p:sp>
      <p:sp>
        <p:nvSpPr>
          <p:cNvPr id="3" name="Content Placeholder 2">
            <a:extLst>
              <a:ext uri="{FF2B5EF4-FFF2-40B4-BE49-F238E27FC236}">
                <a16:creationId xmlns:a16="http://schemas.microsoft.com/office/drawing/2014/main" id="{BA963AE3-69B2-4D82-BA44-E39B83DC5C92}"/>
              </a:ext>
            </a:extLst>
          </p:cNvPr>
          <p:cNvSpPr>
            <a:spLocks noGrp="1"/>
          </p:cNvSpPr>
          <p:nvPr>
            <p:ph sz="quarter" idx="10"/>
          </p:nvPr>
        </p:nvSpPr>
        <p:spPr>
          <a:xfrm>
            <a:off x="584200" y="1844675"/>
            <a:ext cx="11018838" cy="1477328"/>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The new schemas of the target Synapse Stored Procedures will replace APS schemas, with the mappings defined in the schema mapping configuration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 ‘</a:t>
            </a:r>
            <a:r>
              <a:rPr kumimoji="0" lang="en-US" sz="2400" b="0" i="0" u="none" strike="noStrike" kern="1200" cap="none" spc="0" normalizeH="0" baseline="0" noProof="0" dirty="0" err="1">
                <a:ln>
                  <a:noFill/>
                </a:ln>
                <a:solidFill>
                  <a:srgbClr val="000000"/>
                </a:solidFill>
                <a:effectLst/>
                <a:uLnTx/>
                <a:uFillTx/>
                <a:latin typeface="Segoe UI"/>
                <a:ea typeface="+mn-ea"/>
                <a:cs typeface="+mn-cs"/>
              </a:rPr>
              <a:t>schema.cs</a:t>
            </a:r>
            <a:r>
              <a:rPr kumimoji="0" lang="en-US" sz="2400" b="0" i="0" u="none" strike="noStrike" kern="1200" cap="none" spc="0" normalizeH="0" baseline="0" noProof="0" dirty="0">
                <a:ln>
                  <a:noFill/>
                </a:ln>
                <a:solidFill>
                  <a:srgbClr val="000000"/>
                </a:solidFill>
                <a:effectLst/>
                <a:uLnTx/>
                <a:uFillTx/>
                <a:latin typeface="Segoe UI"/>
                <a:ea typeface="+mn-ea"/>
                <a:cs typeface="+mn-cs"/>
              </a:rPr>
              <a:t>’) explained earlier.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TextBox 4">
            <a:extLst>
              <a:ext uri="{FF2B5EF4-FFF2-40B4-BE49-F238E27FC236}">
                <a16:creationId xmlns:a16="http://schemas.microsoft.com/office/drawing/2014/main" id="{87318610-30D4-485F-B3CA-7CB599C746AE}"/>
              </a:ext>
            </a:extLst>
          </p:cNvPr>
          <p:cNvSpPr txBox="1"/>
          <p:nvPr/>
        </p:nvSpPr>
        <p:spPr>
          <a:xfrm>
            <a:off x="6428616" y="3368756"/>
            <a:ext cx="5444342" cy="3416320"/>
          </a:xfrm>
          <a:prstGeom prst="rect">
            <a:avLst/>
          </a:prstGeom>
          <a:noFill/>
          <a:ln w="22225">
            <a:solidFill>
              <a:srgbClr val="7030A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Synapse</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PROC</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sp_GetBlackProducts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BEGIN</a:t>
            </a:r>
            <a:endParaRPr lang="ru-RU"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DimProduct</a:t>
            </a:r>
          </a:p>
          <a:p>
            <a:pPr lvl="1"/>
            <a:r>
              <a:rPr lang="en-US" sz="1800" dirty="0">
                <a:solidFill>
                  <a:srgbClr val="0000FF"/>
                </a:solidFill>
                <a:latin typeface="Consolas" panose="020B0609020204030204" pitchFamily="49" charset="0"/>
              </a:rPr>
              <a:t>WITH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HASH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Product_Key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HEAP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lvl="1"/>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aw1</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78E20E72-B22A-40FA-866E-ACCCBE1F6B55}"/>
              </a:ext>
            </a:extLst>
          </p:cNvPr>
          <p:cNvSpPr txBox="1"/>
          <p:nvPr/>
        </p:nvSpPr>
        <p:spPr>
          <a:xfrm>
            <a:off x="724360" y="3368756"/>
            <a:ext cx="5371640" cy="3416320"/>
          </a:xfrm>
          <a:prstGeom prst="rect">
            <a:avLst/>
          </a:prstGeom>
          <a:solidFill>
            <a:schemeClr val="bg1"/>
          </a:solidFill>
          <a:ln w="22225">
            <a:solidFill>
              <a:schemeClr val="accent1">
                <a:lumMod val="75000"/>
                <a:lumOff val="2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APS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PROC</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sp_GetBlackProducts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BEGIN</a:t>
            </a:r>
            <a:endParaRPr lang="ru-RU"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CREATE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TABLE</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WITH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DISTRIBUTION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HASH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Product_Key</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HEAP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pPr lvl="1"/>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pPr lvl="1"/>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dbo</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DimProduct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Color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'Black'</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END</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45184496"/>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9829C-9A29-4E6E-937C-FD4F65C8C90E}"/>
              </a:ext>
            </a:extLst>
          </p:cNvPr>
          <p:cNvSpPr>
            <a:spLocks noGrp="1"/>
          </p:cNvSpPr>
          <p:nvPr>
            <p:ph type="title"/>
          </p:nvPr>
        </p:nvSpPr>
        <p:spPr>
          <a:xfrm>
            <a:off x="620499" y="2931733"/>
            <a:ext cx="11098784" cy="830997"/>
          </a:xfrm>
        </p:spPr>
        <p:txBody>
          <a:bodyPr/>
          <a:lstStyle/>
          <a:p>
            <a:pPr algn="ctr"/>
            <a:r>
              <a:rPr lang="en-US" sz="6000"/>
              <a:t>Q&amp;A </a:t>
            </a:r>
            <a:endParaRPr lang="ru-RU" sz="6000"/>
          </a:p>
        </p:txBody>
      </p:sp>
    </p:spTree>
    <p:extLst>
      <p:ext uri="{BB962C8B-B14F-4D97-AF65-F5344CB8AC3E}">
        <p14:creationId xmlns:p14="http://schemas.microsoft.com/office/powerpoint/2010/main" val="155601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Questionnaire</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615553"/>
          </a:xfrm>
        </p:spPr>
        <p:txBody>
          <a:bodyPr/>
          <a:lstStyle/>
          <a:p>
            <a:r>
              <a:rPr lang="en-US" sz="2000" dirty="0">
                <a:gradFill>
                  <a:gsLst>
                    <a:gs pos="2917">
                      <a:schemeClr val="tx1"/>
                    </a:gs>
                    <a:gs pos="30000">
                      <a:schemeClr val="tx1"/>
                    </a:gs>
                  </a:gsLst>
                  <a:lin ang="5400000" scaled="0"/>
                </a:gradFill>
              </a:rPr>
              <a:t>Document is prepared by both you and the customer to help determine the correct Azure infrastructure needed to support their existing and future plans.  </a:t>
            </a:r>
            <a:endParaRPr lang="en-US" sz="2000" dirty="0">
              <a:cs typeface="Segoe UI"/>
            </a:endParaRPr>
          </a:p>
        </p:txBody>
      </p:sp>
      <p:pic>
        <p:nvPicPr>
          <p:cNvPr id="2" name="Picture 1">
            <a:extLst>
              <a:ext uri="{FF2B5EF4-FFF2-40B4-BE49-F238E27FC236}">
                <a16:creationId xmlns:a16="http://schemas.microsoft.com/office/drawing/2014/main" id="{99562CC8-074E-4BC0-BBC6-267F583796E3}"/>
              </a:ext>
            </a:extLst>
          </p:cNvPr>
          <p:cNvPicPr>
            <a:picLocks noChangeAspect="1"/>
          </p:cNvPicPr>
          <p:nvPr/>
        </p:nvPicPr>
        <p:blipFill>
          <a:blip r:embed="rId2"/>
          <a:stretch>
            <a:fillRect/>
          </a:stretch>
        </p:blipFill>
        <p:spPr>
          <a:xfrm>
            <a:off x="1936410" y="2516671"/>
            <a:ext cx="8314417" cy="4077653"/>
          </a:xfrm>
          <a:prstGeom prst="rect">
            <a:avLst/>
          </a:prstGeom>
        </p:spPr>
      </p:pic>
    </p:spTree>
    <p:extLst>
      <p:ext uri="{BB962C8B-B14F-4D97-AF65-F5344CB8AC3E}">
        <p14:creationId xmlns:p14="http://schemas.microsoft.com/office/powerpoint/2010/main" val="3166831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BD8C6C-B524-4517-BC56-1A77DF39F080}"/>
              </a:ext>
            </a:extLst>
          </p:cNvPr>
          <p:cNvSpPr>
            <a:spLocks noGrp="1"/>
          </p:cNvSpPr>
          <p:nvPr>
            <p:ph type="title"/>
          </p:nvPr>
        </p:nvSpPr>
        <p:spPr>
          <a:xfrm>
            <a:off x="588263" y="457200"/>
            <a:ext cx="11018520" cy="553998"/>
          </a:xfrm>
        </p:spPr>
        <p:txBody>
          <a:bodyPr/>
          <a:lstStyle/>
          <a:p>
            <a:r>
              <a:rPr lang="en-US" dirty="0"/>
              <a:t>APS Migration Steps – Assessment</a:t>
            </a:r>
          </a:p>
        </p:txBody>
      </p:sp>
      <p:sp>
        <p:nvSpPr>
          <p:cNvPr id="5" name="Content Placeholder 4">
            <a:extLst>
              <a:ext uri="{FF2B5EF4-FFF2-40B4-BE49-F238E27FC236}">
                <a16:creationId xmlns:a16="http://schemas.microsoft.com/office/drawing/2014/main" id="{4094B103-5193-4DA9-85E4-CA880E27496B}"/>
              </a:ext>
            </a:extLst>
          </p:cNvPr>
          <p:cNvSpPr>
            <a:spLocks noGrp="1"/>
          </p:cNvSpPr>
          <p:nvPr>
            <p:ph sz="quarter" idx="10"/>
          </p:nvPr>
        </p:nvSpPr>
        <p:spPr>
          <a:xfrm>
            <a:off x="584200" y="1844675"/>
            <a:ext cx="11018838" cy="4222694"/>
          </a:xfrm>
        </p:spPr>
        <p:txBody>
          <a:bodyPr/>
          <a:lstStyle/>
          <a:p>
            <a:pPr>
              <a:lnSpc>
                <a:spcPct val="90000"/>
              </a:lnSpc>
              <a:spcAft>
                <a:spcPts val="600"/>
              </a:spcAft>
            </a:pPr>
            <a:r>
              <a:rPr lang="en-US" sz="2000" dirty="0">
                <a:gradFill>
                  <a:gsLst>
                    <a:gs pos="2917">
                      <a:schemeClr val="tx1"/>
                    </a:gs>
                    <a:gs pos="30000">
                      <a:schemeClr val="tx1"/>
                    </a:gs>
                  </a:gsLst>
                  <a:lin ang="5400000" scaled="0"/>
                </a:gradFill>
              </a:rPr>
              <a:t>Assessment script to gather information on the APS system to better enable an accurate estimate for the migration.  This script captures the following info:</a:t>
            </a:r>
          </a:p>
          <a:p>
            <a:pPr marL="457200" indent="-457200">
              <a:lnSpc>
                <a:spcPct val="90000"/>
              </a:lnSpc>
              <a:spcAft>
                <a:spcPts val="600"/>
              </a:spcAft>
              <a:buFont typeface="+mj-lt"/>
              <a:buAutoNum type="arabicPeriod"/>
            </a:pPr>
            <a:r>
              <a:rPr lang="en-US" sz="1600" dirty="0"/>
              <a:t>Version of the APS system – @@version - Version_{Datetime}.csv</a:t>
            </a:r>
          </a:p>
          <a:p>
            <a:pPr marL="457200" indent="-457200">
              <a:lnSpc>
                <a:spcPct val="90000"/>
              </a:lnSpc>
              <a:spcAft>
                <a:spcPts val="600"/>
              </a:spcAft>
              <a:buFont typeface="+mj-lt"/>
              <a:buAutoNum type="arabicPeriod"/>
            </a:pPr>
            <a:r>
              <a:rPr lang="en-US" sz="1600" dirty="0"/>
              <a:t>Count of all objects in all APS databases. – </a:t>
            </a:r>
            <a:r>
              <a:rPr lang="en-US" sz="1600" dirty="0" err="1"/>
              <a:t>sys.objects</a:t>
            </a:r>
            <a:r>
              <a:rPr lang="en-US" sz="1600" dirty="0"/>
              <a:t> - ObjectCount_{Datetime}.csv</a:t>
            </a:r>
          </a:p>
          <a:p>
            <a:pPr marL="457200" indent="-457200">
              <a:lnSpc>
                <a:spcPct val="90000"/>
              </a:lnSpc>
              <a:spcAft>
                <a:spcPts val="600"/>
              </a:spcAft>
              <a:buFont typeface="+mj-lt"/>
              <a:buAutoNum type="arabicPeriod"/>
            </a:pPr>
            <a:r>
              <a:rPr lang="en-US" sz="1600" dirty="0"/>
              <a:t>List of all tables and their attributes (distribution type, # partitions, storage type and Distribution column) – various system tables – TableMetadata_{DateTime}.csv</a:t>
            </a:r>
          </a:p>
          <a:p>
            <a:pPr marL="457200" indent="-457200">
              <a:lnSpc>
                <a:spcPct val="90000"/>
              </a:lnSpc>
              <a:spcAft>
                <a:spcPts val="600"/>
              </a:spcAft>
              <a:buFont typeface="+mj-lt"/>
              <a:buAutoNum type="arabicPeriod"/>
            </a:pPr>
            <a:r>
              <a:rPr lang="en-US" sz="1600" dirty="0"/>
              <a:t>Listing of the </a:t>
            </a:r>
            <a:r>
              <a:rPr lang="en-US" sz="1600" dirty="0" err="1"/>
              <a:t>ShowSpaceUsed</a:t>
            </a:r>
            <a:r>
              <a:rPr lang="en-US" sz="1600" dirty="0"/>
              <a:t> for all tables. – DBCC </a:t>
            </a:r>
            <a:r>
              <a:rPr lang="en-US" sz="1600" dirty="0" err="1"/>
              <a:t>pdw_showspaceused</a:t>
            </a:r>
            <a:r>
              <a:rPr lang="en-US" sz="1600" dirty="0"/>
              <a:t> – ShowSpaceUsed_{Datetime}.csv</a:t>
            </a:r>
          </a:p>
          <a:p>
            <a:pPr marL="457200" indent="-457200">
              <a:lnSpc>
                <a:spcPct val="90000"/>
              </a:lnSpc>
              <a:spcAft>
                <a:spcPts val="600"/>
              </a:spcAft>
              <a:buFont typeface="+mj-lt"/>
              <a:buAutoNum type="arabicPeriod"/>
            </a:pPr>
            <a:r>
              <a:rPr lang="en-US" sz="1600" dirty="0"/>
              <a:t>Report the number of nodes and total number of distributions on the APS.</a:t>
            </a:r>
          </a:p>
          <a:p>
            <a:pPr marL="457200" indent="-457200">
              <a:lnSpc>
                <a:spcPct val="90000"/>
              </a:lnSpc>
              <a:spcAft>
                <a:spcPts val="600"/>
              </a:spcAft>
              <a:buFont typeface="+mj-lt"/>
              <a:buAutoNum type="arabicPeriod"/>
            </a:pPr>
            <a:r>
              <a:rPr lang="en-US" sz="1600" dirty="0"/>
              <a:t>List of Tables with table name, schema name, and database name in a CSV file that can be used to script out the "Create Table" Statements. </a:t>
            </a:r>
          </a:p>
          <a:p>
            <a:pPr marL="457200" indent="-457200">
              <a:lnSpc>
                <a:spcPct val="90000"/>
              </a:lnSpc>
              <a:spcAft>
                <a:spcPts val="600"/>
              </a:spcAft>
              <a:buFont typeface="+mj-lt"/>
              <a:buAutoNum type="arabicPeriod"/>
            </a:pPr>
            <a:r>
              <a:rPr lang="en-US" sz="1600" dirty="0"/>
              <a:t>List of Views with view name, schema name, and database name in a CSV file that can be used to script out the "Create View" Statements. </a:t>
            </a:r>
          </a:p>
          <a:p>
            <a:pPr marL="457200" indent="-457200">
              <a:lnSpc>
                <a:spcPct val="90000"/>
              </a:lnSpc>
              <a:spcAft>
                <a:spcPts val="600"/>
              </a:spcAft>
              <a:buFont typeface="+mj-lt"/>
              <a:buAutoNum type="arabicPeriod"/>
            </a:pPr>
            <a:r>
              <a:rPr lang="en-US" sz="1600" dirty="0"/>
              <a:t>List of Stored Procedures with stored procedure name, schema name, and database name in a CSV file that can be used to script out the "Create Proc" Statements. </a:t>
            </a:r>
            <a:r>
              <a:rPr lang="en-US" sz="16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609179105"/>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1EBC53EE33F4693DDC1F6FF5A7274" ma:contentTypeVersion="14" ma:contentTypeDescription="Create a new document." ma:contentTypeScope="" ma:versionID="56cc89e0e8db777dd6c78dc97c3dd35d">
  <xsd:schema xmlns:xsd="http://www.w3.org/2001/XMLSchema" xmlns:xs="http://www.w3.org/2001/XMLSchema" xmlns:p="http://schemas.microsoft.com/office/2006/metadata/properties" xmlns:ns1="http://schemas.microsoft.com/sharepoint/v3" xmlns:ns2="45db10dd-4c05-46bf-afac-396692e360db" xmlns:ns3="87119eac-0aa1-4438-802a-d08e54cf77d2" targetNamespace="http://schemas.microsoft.com/office/2006/metadata/properties" ma:root="true" ma:fieldsID="a1e85e9a75cc37b003eef3320b92b4d7" ns1:_="" ns2:_="" ns3:_="">
    <xsd:import namespace="http://schemas.microsoft.com/sharepoint/v3"/>
    <xsd:import namespace="45db10dd-4c05-46bf-afac-396692e360db"/>
    <xsd:import namespace="87119eac-0aa1-4438-802a-d08e54cf77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db10dd-4c05-46bf-afac-396692e36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7119eac-0aa1-4438-802a-d08e54cf77d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87119eac-0aa1-4438-802a-d08e54cf77d2">
      <UserInfo>
        <DisplayName>Hanna Kim (Prime 8 LLC)</DisplayName>
        <AccountId>308</AccountId>
        <AccountType/>
      </UserInfo>
    </SharedWithUsers>
  </documentManagement>
</p:properties>
</file>

<file path=customXml/itemProps1.xml><?xml version="1.0" encoding="utf-8"?>
<ds:datastoreItem xmlns:ds="http://schemas.openxmlformats.org/officeDocument/2006/customXml" ds:itemID="{34D36DB3-8F0C-4A36-8FD3-60EFD83ECB1B}">
  <ds:schemaRefs>
    <ds:schemaRef ds:uri="45db10dd-4c05-46bf-afac-396692e360db"/>
    <ds:schemaRef ds:uri="87119eac-0aa1-4438-802a-d08e54cf77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20F22BE-6DF4-4C4E-AAB5-F1AD327939E8}">
  <ds:schemaRefs>
    <ds:schemaRef ds:uri="http://schemas.microsoft.com/sharepoint/v3/contenttype/forms"/>
  </ds:schemaRefs>
</ds:datastoreItem>
</file>

<file path=customXml/itemProps3.xml><?xml version="1.0" encoding="utf-8"?>
<ds:datastoreItem xmlns:ds="http://schemas.openxmlformats.org/officeDocument/2006/customXml" ds:itemID="{DF388236-4BCD-4591-B2DD-DFADA709AB8E}">
  <ds:schemaRefs>
    <ds:schemaRef ds:uri="45db10dd-4c05-46bf-afac-396692e360db"/>
    <ds:schemaRef ds:uri="87119eac-0aa1-4438-802a-d08e54cf77d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4184</TotalTime>
  <Words>9082</Words>
  <Application>Microsoft Office PowerPoint</Application>
  <PresentationFormat>Widescreen</PresentationFormat>
  <Paragraphs>1421</Paragraphs>
  <Slides>72</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3" baseType="lpstr">
      <vt:lpstr>Arial</vt:lpstr>
      <vt:lpstr>Calibri</vt:lpstr>
      <vt:lpstr>Consolas</vt:lpstr>
      <vt:lpstr>Segoe</vt:lpstr>
      <vt:lpstr>Segoe UI</vt:lpstr>
      <vt:lpstr>Segoe UI Light</vt:lpstr>
      <vt:lpstr>Segoe UI Semibold</vt:lpstr>
      <vt:lpstr>Segoe UI VSS (Regular)</vt:lpstr>
      <vt:lpstr>Wingdings</vt:lpstr>
      <vt:lpstr>White Template</vt:lpstr>
      <vt:lpstr>Microsoft Excel Worksheet</vt:lpstr>
      <vt:lpstr>APS/PDW to Azure Synapse Analytics migration</vt:lpstr>
      <vt:lpstr>Agenda</vt:lpstr>
      <vt:lpstr>Migration Approach</vt:lpstr>
      <vt:lpstr>APS Migration – Goals and Benefits</vt:lpstr>
      <vt:lpstr>APS Migration</vt:lpstr>
      <vt:lpstr>Discovery Workshop - Objectives</vt:lpstr>
      <vt:lpstr>APS Migration Steps – Discovery workshop</vt:lpstr>
      <vt:lpstr>APS Migration Steps – Questionnaire</vt:lpstr>
      <vt:lpstr>APS Migration Steps – Assessment</vt:lpstr>
      <vt:lpstr>APS Migration Steps – Assessment</vt:lpstr>
      <vt:lpstr>Migration Tools Steps – Assessment Config</vt:lpstr>
      <vt:lpstr>Migration Tools Steps – Assessment</vt:lpstr>
      <vt:lpstr>APS vs Azure Synapse</vt:lpstr>
      <vt:lpstr>Architecture for APS - Distributions</vt:lpstr>
      <vt:lpstr>Architecture for Azure Synapse - Distributions</vt:lpstr>
      <vt:lpstr>Architecture for Azure Synapse – DWU100</vt:lpstr>
      <vt:lpstr>Architecture for Azure Synapse – DWU3000</vt:lpstr>
      <vt:lpstr>APS Migration – APS &amp; Synapse Major Differences</vt:lpstr>
      <vt:lpstr>DDL Migration - DB based vs. Schema Based</vt:lpstr>
      <vt:lpstr>Migration Process &amp; Options</vt:lpstr>
      <vt:lpstr>Migration Process - APS</vt:lpstr>
      <vt:lpstr>Migration Tasks</vt:lpstr>
      <vt:lpstr>Data Migration Approach - BCP</vt:lpstr>
      <vt:lpstr>Data Migration Approach – Polybase Out Polybase In</vt:lpstr>
      <vt:lpstr>Data Migration Approach – SSIS</vt:lpstr>
      <vt:lpstr>Data Migration Approach – SSIS</vt:lpstr>
      <vt:lpstr>Data Migration Approach – ADF</vt:lpstr>
      <vt:lpstr>Data Migration Approach – ADF</vt:lpstr>
      <vt:lpstr>Data Migration Approach – Azure Import/Export Service</vt:lpstr>
      <vt:lpstr>Data Migration Approach – Azure Data Box Service</vt:lpstr>
      <vt:lpstr>SSIS Migration Approach – Lift and Shift with ADF V2</vt:lpstr>
      <vt:lpstr>APS Polybase Setup (pre – APS 2016)</vt:lpstr>
      <vt:lpstr>APS Polybase Setup (pre – APS 2016) – contd.</vt:lpstr>
      <vt:lpstr>APS Polybase Setup (APS 2016+)</vt:lpstr>
      <vt:lpstr>APS Polybase Setup (APS 2016+) – contd.</vt:lpstr>
      <vt:lpstr>Data Migration – Export/Import Issues</vt:lpstr>
      <vt:lpstr>Data Migration – Export/Import Issues (contd.)</vt:lpstr>
      <vt:lpstr>Data Migration – Export/Import Issues (contd.)</vt:lpstr>
      <vt:lpstr>Data Migration – Export and Import Data</vt:lpstr>
      <vt:lpstr>APS to Synapse Conversion – stored proc conversion</vt:lpstr>
      <vt:lpstr>Stored Procedure Change for Temp Tables</vt:lpstr>
      <vt:lpstr>UTC Date Conversion – GETDATE()</vt:lpstr>
      <vt:lpstr>Migration Tools Steps – UTC Date Conversion</vt:lpstr>
      <vt:lpstr>Migration Tools Steps – UTC Date Conversion</vt:lpstr>
      <vt:lpstr>APS to Synapse Migration</vt:lpstr>
      <vt:lpstr>Migration Process and Tools</vt:lpstr>
      <vt:lpstr>Migration Tools Steps</vt:lpstr>
      <vt:lpstr>Migration Process</vt:lpstr>
      <vt:lpstr>Migration Tools Steps – 1) Create DDL Scripts</vt:lpstr>
      <vt:lpstr>Migration Tools Steps – 1) Create DDL Scripts</vt:lpstr>
      <vt:lpstr>Migration Tools Steps – 2) Convert DDL scripts</vt:lpstr>
      <vt:lpstr>Migration Tools Steps – 2) Convert DDL scripts</vt:lpstr>
      <vt:lpstr>Migration Tools Steps – 2) Convert DDL scripts</vt:lpstr>
      <vt:lpstr>Migration Tools Steps – 2) Convert DDL scripts</vt:lpstr>
      <vt:lpstr>Migration Tools Steps – 2) Convert DDL scripts</vt:lpstr>
      <vt:lpstr>Migration Tools Steps – 3) CETAS(APS)/CTAS(Synapse)</vt:lpstr>
      <vt:lpstr>Migration Tools Steps – 3) CETAS(APS)/CTAS(Synapse)</vt:lpstr>
      <vt:lpstr>Migration Tools Steps – 3) CETAS(APS)/CTAS(Synapse)</vt:lpstr>
      <vt:lpstr>Migration Tools Steps – 4) Create ext. tables Synapse</vt:lpstr>
      <vt:lpstr>Migration Tools Steps – 4) Create ext. tables Synapse</vt:lpstr>
      <vt:lpstr>Migration Tools Steps – 4) Create ext. tables Synapse</vt:lpstr>
      <vt:lpstr>Migration Tools Steps – 5) Deploy Scripts</vt:lpstr>
      <vt:lpstr>Migration Tools Steps – 5) Deploy Scripts</vt:lpstr>
      <vt:lpstr>Migration Tools Steps – 5) Deploy Scripts</vt:lpstr>
      <vt:lpstr>Migration Tools Steps – 5) Deploy Scripts</vt:lpstr>
      <vt:lpstr>Change Examples</vt:lpstr>
      <vt:lpstr>Table Schema Change</vt:lpstr>
      <vt:lpstr>Stats and Index Change</vt:lpstr>
      <vt:lpstr>View Schema Change</vt:lpstr>
      <vt:lpstr>Stored Procedure Schema Change</vt:lpstr>
      <vt:lpstr>Q&amp;A </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Oscar Zamora</dc:creator>
  <cp:keywords/>
  <dc:description/>
  <cp:lastModifiedBy>Andrey Mirskiy</cp:lastModifiedBy>
  <cp:revision>156</cp:revision>
  <dcterms:created xsi:type="dcterms:W3CDTF">2021-04-08T14:38:37Z</dcterms:created>
  <dcterms:modified xsi:type="dcterms:W3CDTF">2021-06-14T10:34:06Z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0x010100F041EBC53EE33F4693DDC1F6FF5A7274</vt:lpwstr>
  </property>
</Properties>
</file>