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444" r:id="rId5"/>
  </p:sldMasterIdLst>
  <p:notesMasterIdLst>
    <p:notesMasterId r:id="rId28"/>
  </p:notesMasterIdLst>
  <p:handoutMasterIdLst>
    <p:handoutMasterId r:id="rId29"/>
  </p:handoutMasterIdLst>
  <p:sldIdLst>
    <p:sldId id="554" r:id="rId6"/>
    <p:sldId id="1367" r:id="rId7"/>
    <p:sldId id="1361" r:id="rId8"/>
    <p:sldId id="1365" r:id="rId9"/>
    <p:sldId id="1380" r:id="rId10"/>
    <p:sldId id="1381" r:id="rId11"/>
    <p:sldId id="1362" r:id="rId12"/>
    <p:sldId id="1366" r:id="rId13"/>
    <p:sldId id="1368" r:id="rId14"/>
    <p:sldId id="1371" r:id="rId15"/>
    <p:sldId id="1378" r:id="rId16"/>
    <p:sldId id="1372" r:id="rId17"/>
    <p:sldId id="1373" r:id="rId18"/>
    <p:sldId id="1369" r:id="rId19"/>
    <p:sldId id="1374" r:id="rId20"/>
    <p:sldId id="1377" r:id="rId21"/>
    <p:sldId id="1379" r:id="rId22"/>
    <p:sldId id="1376" r:id="rId23"/>
    <p:sldId id="1375" r:id="rId24"/>
    <p:sldId id="1370" r:id="rId25"/>
    <p:sldId id="1382" r:id="rId26"/>
    <p:sldId id="1383" r:id="rId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917">
          <p15:clr>
            <a:srgbClr val="A4A3A4"/>
          </p15:clr>
        </p15:guide>
        <p15:guide id="3"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Calder Thami" initials="CT" lastIdx="10" clrIdx="7">
    <p:extLst>
      <p:ext uri="{19B8F6BF-5375-455C-9EA6-DF929625EA0E}">
        <p15:presenceInfo xmlns:p15="http://schemas.microsoft.com/office/powerpoint/2012/main" userId="S-1-5-21-383413107-1061881802-891584314-12470" providerId="AD"/>
      </p:ext>
    </p:extLst>
  </p:cmAuthor>
  <p:cmAuthor id="1" name="Mary Feil-Jacobs" initials="MFJ" lastIdx="43" clrIdx="1"/>
  <p:cmAuthor id="8" name="Kate Sojda (Projectline Services)" initials="KS(S" lastIdx="37" clrIdx="8">
    <p:extLst>
      <p:ext uri="{19B8F6BF-5375-455C-9EA6-DF929625EA0E}">
        <p15:presenceInfo xmlns:p15="http://schemas.microsoft.com/office/powerpoint/2012/main" userId="S-1-5-21-2127521184-1604012920-1887927527-28049320"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9" name="Kate Sojda" initials="KS" lastIdx="20" clrIdx="9">
    <p:extLst>
      <p:ext uri="{19B8F6BF-5375-455C-9EA6-DF929625EA0E}">
        <p15:presenceInfo xmlns:p15="http://schemas.microsoft.com/office/powerpoint/2012/main" userId="Kate Sojda" providerId="None"/>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10" name="Rocky Romano" initials="RR" lastIdx="11" clrIdx="10">
    <p:extLst>
      <p:ext uri="{19B8F6BF-5375-455C-9EA6-DF929625EA0E}">
        <p15:presenceInfo xmlns:p15="http://schemas.microsoft.com/office/powerpoint/2012/main" userId="90c6a153cf5c1174" providerId="Windows Live"/>
      </p:ext>
    </p:extLst>
  </p:cmAuthor>
  <p:cmAuthor id="4" name="Caitlyn Ryan" initials="CR" lastIdx="27" clrIdx="4">
    <p:extLst>
      <p:ext uri="{19B8F6BF-5375-455C-9EA6-DF929625EA0E}">
        <p15:presenceInfo xmlns:p15="http://schemas.microsoft.com/office/powerpoint/2012/main" userId="S-1-5-21-383413107-1061881802-891584314-12522" providerId="AD"/>
      </p:ext>
    </p:extLst>
  </p:cmAuthor>
  <p:cmAuthor id="11" name="Rachel Russell" initials="RR" lastIdx="3" clrIdx="11">
    <p:extLst>
      <p:ext uri="{19B8F6BF-5375-455C-9EA6-DF929625EA0E}">
        <p15:presenceInfo xmlns:p15="http://schemas.microsoft.com/office/powerpoint/2012/main" userId="S-1-5-21-2127521184-1604012920-1887927527-2893527" providerId="AD"/>
      </p:ext>
    </p:extLst>
  </p:cmAuthor>
  <p:cmAuthor id="5" name="Heather Robertson (Simplicity Consulting Inc)" initials="HR(CI" lastIdx="4" clrIdx="5">
    <p:extLst>
      <p:ext uri="{19B8F6BF-5375-455C-9EA6-DF929625EA0E}">
        <p15:presenceInfo xmlns:p15="http://schemas.microsoft.com/office/powerpoint/2012/main" userId="S-1-5-21-2127521184-1604012920-1887927527-21999678" providerId="AD"/>
      </p:ext>
    </p:extLst>
  </p:cmAuthor>
  <p:cmAuthor id="6" name="Michelle Yurica" initials="MY" lastIdx="17" clrIdx="6">
    <p:extLst>
      <p:ext uri="{19B8F6BF-5375-455C-9EA6-DF929625EA0E}">
        <p15:presenceInfo xmlns:p15="http://schemas.microsoft.com/office/powerpoint/2012/main" userId="S-1-5-21-2127521184-1604012920-1887927527-66795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8272"/>
    <a:srgbClr val="004B50"/>
    <a:srgbClr val="5AC1B4"/>
    <a:srgbClr val="D83B01"/>
    <a:srgbClr val="00188F"/>
    <a:srgbClr val="32145A"/>
    <a:srgbClr val="0078D7"/>
    <a:srgbClr val="FFFFFF"/>
    <a:srgbClr val="3636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1C9342-9336-4A03-A10E-3A008AFEEE96}" v="1" dt="2021-04-11T22:52:45.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88392" autoAdjust="0"/>
  </p:normalViewPr>
  <p:slideViewPr>
    <p:cSldViewPr snapToGrid="0">
      <p:cViewPr varScale="1">
        <p:scale>
          <a:sx n="124" d="100"/>
          <a:sy n="124" d="100"/>
        </p:scale>
        <p:origin x="1230" y="114"/>
      </p:cViewPr>
      <p:guideLst>
        <p:guide pos="3917"/>
        <p:guide orient="horz" pos="22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notesViewPr>
    <p:cSldViewPr snapToGrid="0" showGuides="1">
      <p:cViewPr varScale="1">
        <p:scale>
          <a:sx n="81" d="100"/>
          <a:sy n="81" d="100"/>
        </p:scale>
        <p:origin x="2718" y="8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4/11/2021 6:30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4/11/2021 6:26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31136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42836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3535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26578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862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19637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4518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80706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48949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27047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2877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90888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74761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6728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57798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87306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4447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6846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9955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84044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99222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4/11/2021 6:26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154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ur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81DBBB-9E5B-4FB9-94D2-3CBA5D10C128}"/>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37E386E2-7A8F-4173-8694-04778FA95F5E}"/>
              </a:ext>
            </a:extLst>
          </p:cNvPr>
          <p:cNvSpPr/>
          <p:nvPr userDrawn="1"/>
        </p:nvSpPr>
        <p:spPr bwMode="auto">
          <a:xfrm>
            <a:off x="0" y="-1"/>
            <a:ext cx="3657600" cy="2743200"/>
          </a:xfrm>
          <a:prstGeom prst="rect">
            <a:avLst/>
          </a:prstGeom>
          <a:gradFill flip="none" rotWithShape="1">
            <a:gsLst>
              <a:gs pos="96000">
                <a:srgbClr val="070301">
                  <a:alpha val="76000"/>
                </a:srgbClr>
              </a:gs>
              <a:gs pos="51000">
                <a:srgbClr val="070301">
                  <a:alpha val="0"/>
                </a:srgb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78982ECA-C93B-4C46-A5B3-C4B8F42D11F0}"/>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pic>
        <p:nvPicPr>
          <p:cNvPr id="5" name="Picture 4">
            <a:extLst>
              <a:ext uri="{FF2B5EF4-FFF2-40B4-BE49-F238E27FC236}">
                <a16:creationId xmlns:a16="http://schemas.microsoft.com/office/drawing/2014/main" id="{5393ACD6-D21D-4E2C-9805-2600826BCE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1620" y="298646"/>
            <a:ext cx="1837944" cy="676076"/>
          </a:xfrm>
          <a:prstGeom prst="rect">
            <a:avLst/>
          </a:prstGeom>
        </p:spPr>
      </p:pic>
      <p:sp>
        <p:nvSpPr>
          <p:cNvPr id="6" name="Freeform: Shape 5">
            <a:extLst>
              <a:ext uri="{FF2B5EF4-FFF2-40B4-BE49-F238E27FC236}">
                <a16:creationId xmlns:a16="http://schemas.microsoft.com/office/drawing/2014/main" id="{481EFD21-132D-4D76-8206-147D70681E2D}"/>
              </a:ext>
            </a:extLst>
          </p:cNvPr>
          <p:cNvSpPr>
            <a:spLocks noChangeAspect="1"/>
          </p:cNvSpPr>
          <p:nvPr userDrawn="1"/>
        </p:nvSpPr>
        <p:spPr bwMode="auto">
          <a:xfrm>
            <a:off x="-1" y="2125677"/>
            <a:ext cx="9418320" cy="1828800"/>
          </a:xfrm>
          <a:custGeom>
            <a:avLst/>
            <a:gdLst>
              <a:gd name="connsiteX0" fmla="*/ 0 w 9418320"/>
              <a:gd name="connsiteY0" fmla="*/ 0 h 1828800"/>
              <a:gd name="connsiteX1" fmla="*/ 1883665 w 9418320"/>
              <a:gd name="connsiteY1" fmla="*/ 0 h 1828800"/>
              <a:gd name="connsiteX2" fmla="*/ 7172418 w 9418320"/>
              <a:gd name="connsiteY2" fmla="*/ 0 h 1828800"/>
              <a:gd name="connsiteX3" fmla="*/ 7534655 w 9418320"/>
              <a:gd name="connsiteY3" fmla="*/ 0 h 1828800"/>
              <a:gd name="connsiteX4" fmla="*/ 9056083 w 9418320"/>
              <a:gd name="connsiteY4" fmla="*/ 0 h 1828800"/>
              <a:gd name="connsiteX5" fmla="*/ 9418320 w 9418320"/>
              <a:gd name="connsiteY5" fmla="*/ 0 h 1828800"/>
              <a:gd name="connsiteX6" fmla="*/ 9059731 w 9418320"/>
              <a:gd name="connsiteY6" fmla="*/ 1828800 h 1828800"/>
              <a:gd name="connsiteX7" fmla="*/ 8697494 w 9418320"/>
              <a:gd name="connsiteY7" fmla="*/ 1828800 h 1828800"/>
              <a:gd name="connsiteX8" fmla="*/ 7176066 w 9418320"/>
              <a:gd name="connsiteY8" fmla="*/ 1828800 h 1828800"/>
              <a:gd name="connsiteX9" fmla="*/ 6813830 w 9418320"/>
              <a:gd name="connsiteY9" fmla="*/ 1828800 h 1828800"/>
              <a:gd name="connsiteX10" fmla="*/ 1883665 w 9418320"/>
              <a:gd name="connsiteY10" fmla="*/ 1828800 h 1828800"/>
              <a:gd name="connsiteX11" fmla="*/ 0 w 9418320"/>
              <a:gd name="connsiteY11"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18320" h="1828800">
                <a:moveTo>
                  <a:pt x="0" y="0"/>
                </a:moveTo>
                <a:lnTo>
                  <a:pt x="1883665" y="0"/>
                </a:lnTo>
                <a:lnTo>
                  <a:pt x="7172418" y="0"/>
                </a:lnTo>
                <a:lnTo>
                  <a:pt x="7534655" y="0"/>
                </a:lnTo>
                <a:lnTo>
                  <a:pt x="9056083" y="0"/>
                </a:lnTo>
                <a:lnTo>
                  <a:pt x="9418320" y="0"/>
                </a:lnTo>
                <a:lnTo>
                  <a:pt x="9059731" y="1828800"/>
                </a:lnTo>
                <a:lnTo>
                  <a:pt x="8697494" y="1828800"/>
                </a:lnTo>
                <a:lnTo>
                  <a:pt x="7176066" y="1828800"/>
                </a:lnTo>
                <a:lnTo>
                  <a:pt x="6813830" y="1828800"/>
                </a:lnTo>
                <a:lnTo>
                  <a:pt x="1883665" y="1828800"/>
                </a:lnTo>
                <a:lnTo>
                  <a:pt x="0" y="1828800"/>
                </a:lnTo>
                <a:close/>
              </a:path>
            </a:pathLst>
          </a:custGeom>
          <a:solidFill>
            <a:srgbClr val="5C2D91">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74639" y="2305370"/>
            <a:ext cx="8229599" cy="917575"/>
          </a:xfrm>
        </p:spPr>
        <p:txBody>
          <a:bodyPr anchor="t" anchorCtr="0"/>
          <a:lstStyle>
            <a:lvl1pPr>
              <a:defRPr lang="en-US" sz="4800" b="0" kern="1200" cap="none" spc="-100" baseline="0" dirty="0">
                <a:ln w="3175">
                  <a:noFill/>
                </a:ln>
                <a:gradFill>
                  <a:gsLst>
                    <a:gs pos="0">
                      <a:schemeClr val="bg1"/>
                    </a:gs>
                    <a:gs pos="100000">
                      <a:schemeClr val="bg1"/>
                    </a:gs>
                  </a:gsLst>
                  <a:lin ang="5400000" scaled="0"/>
                </a:gradFill>
                <a:effectLst/>
                <a:latin typeface="+mj-lt"/>
                <a:ea typeface="+mn-ea"/>
                <a:cs typeface="Segoe UI" pitchFamily="34" charset="0"/>
              </a:defRPr>
            </a:lvl1pPr>
          </a:lstStyle>
          <a:p>
            <a:pPr marL="0" lvl="0" algn="l" defTabSz="932742" rtl="0" eaLnBrk="1" latinLnBrk="0" hangingPunct="1">
              <a:lnSpc>
                <a:spcPct val="90000"/>
              </a:lnSpc>
              <a:spcBef>
                <a:spcPct val="0"/>
              </a:spcBef>
              <a:buNone/>
              <a:defRPr/>
            </a:pPr>
            <a:r>
              <a:rPr lang="en-US" dirty="0"/>
              <a:t>Click to edit Master title style</a:t>
            </a:r>
          </a:p>
        </p:txBody>
      </p:sp>
    </p:spTree>
    <p:extLst>
      <p:ext uri="{BB962C8B-B14F-4D97-AF65-F5344CB8AC3E}">
        <p14:creationId xmlns:p14="http://schemas.microsoft.com/office/powerpoint/2010/main" val="100524967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Teal Ba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 name="Freeform: Shape 5">
            <a:extLst>
              <a:ext uri="{FF2B5EF4-FFF2-40B4-BE49-F238E27FC236}">
                <a16:creationId xmlns:a16="http://schemas.microsoft.com/office/drawing/2014/main" id="{F83599BF-6D64-4C06-B94D-2B57624FF68D}"/>
              </a:ext>
            </a:extLst>
          </p:cNvPr>
          <p:cNvSpPr/>
          <p:nvPr/>
        </p:nvSpPr>
        <p:spPr bwMode="auto">
          <a:xfrm>
            <a:off x="11255319" y="0"/>
            <a:ext cx="1181156" cy="1234440"/>
          </a:xfrm>
          <a:custGeom>
            <a:avLst/>
            <a:gdLst>
              <a:gd name="connsiteX0" fmla="*/ 242047 w 1181156"/>
              <a:gd name="connsiteY0" fmla="*/ 0 h 1234440"/>
              <a:gd name="connsiteX1" fmla="*/ 1181156 w 1181156"/>
              <a:gd name="connsiteY1" fmla="*/ 0 h 1234440"/>
              <a:gd name="connsiteX2" fmla="*/ 1181156 w 1181156"/>
              <a:gd name="connsiteY2" fmla="*/ 1234440 h 1234440"/>
              <a:gd name="connsiteX3" fmla="*/ 0 w 1181156"/>
              <a:gd name="connsiteY3" fmla="*/ 1234440 h 1234440"/>
            </a:gdLst>
            <a:ahLst/>
            <a:cxnLst>
              <a:cxn ang="0">
                <a:pos x="connsiteX0" y="connsiteY0"/>
              </a:cxn>
              <a:cxn ang="0">
                <a:pos x="connsiteX1" y="connsiteY1"/>
              </a:cxn>
              <a:cxn ang="0">
                <a:pos x="connsiteX2" y="connsiteY2"/>
              </a:cxn>
              <a:cxn ang="0">
                <a:pos x="connsiteX3" y="connsiteY3"/>
              </a:cxn>
            </a:cxnLst>
            <a:rect l="l" t="t" r="r" b="b"/>
            <a:pathLst>
              <a:path w="1181156" h="1234440">
                <a:moveTo>
                  <a:pt x="242047" y="0"/>
                </a:moveTo>
                <a:lnTo>
                  <a:pt x="1181156" y="0"/>
                </a:lnTo>
                <a:lnTo>
                  <a:pt x="1181156" y="1234440"/>
                </a:lnTo>
                <a:lnTo>
                  <a:pt x="0" y="1234440"/>
                </a:lnTo>
                <a:close/>
              </a:path>
            </a:pathLst>
          </a:custGeom>
          <a:solidFill>
            <a:schemeClr val="accent2">
              <a:lumMod val="20000"/>
              <a:lumOff val="80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noProof="0" dirty="0" err="1">
              <a:gradFill>
                <a:gsLst>
                  <a:gs pos="0">
                    <a:srgbClr val="FFFFFF"/>
                  </a:gs>
                  <a:gs pos="100000">
                    <a:srgbClr val="FFFFFF"/>
                  </a:gs>
                </a:gsLst>
                <a:lin ang="5400000" scaled="0"/>
              </a:gradFill>
              <a:ea typeface="+mn-ea"/>
              <a:cs typeface="Segoe UI" pitchFamily="34" charset="0"/>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189904115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Blue Ba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 name="Freeform: Shape 5">
            <a:extLst>
              <a:ext uri="{FF2B5EF4-FFF2-40B4-BE49-F238E27FC236}">
                <a16:creationId xmlns:a16="http://schemas.microsoft.com/office/drawing/2014/main" id="{F83599BF-6D64-4C06-B94D-2B57624FF68D}"/>
              </a:ext>
            </a:extLst>
          </p:cNvPr>
          <p:cNvSpPr/>
          <p:nvPr/>
        </p:nvSpPr>
        <p:spPr bwMode="auto">
          <a:xfrm>
            <a:off x="11255319" y="0"/>
            <a:ext cx="1181156" cy="1234440"/>
          </a:xfrm>
          <a:custGeom>
            <a:avLst/>
            <a:gdLst>
              <a:gd name="connsiteX0" fmla="*/ 242047 w 1181156"/>
              <a:gd name="connsiteY0" fmla="*/ 0 h 1234440"/>
              <a:gd name="connsiteX1" fmla="*/ 1181156 w 1181156"/>
              <a:gd name="connsiteY1" fmla="*/ 0 h 1234440"/>
              <a:gd name="connsiteX2" fmla="*/ 1181156 w 1181156"/>
              <a:gd name="connsiteY2" fmla="*/ 1234440 h 1234440"/>
              <a:gd name="connsiteX3" fmla="*/ 0 w 1181156"/>
              <a:gd name="connsiteY3" fmla="*/ 1234440 h 1234440"/>
            </a:gdLst>
            <a:ahLst/>
            <a:cxnLst>
              <a:cxn ang="0">
                <a:pos x="connsiteX0" y="connsiteY0"/>
              </a:cxn>
              <a:cxn ang="0">
                <a:pos x="connsiteX1" y="connsiteY1"/>
              </a:cxn>
              <a:cxn ang="0">
                <a:pos x="connsiteX2" y="connsiteY2"/>
              </a:cxn>
              <a:cxn ang="0">
                <a:pos x="connsiteX3" y="connsiteY3"/>
              </a:cxn>
            </a:cxnLst>
            <a:rect l="l" t="t" r="r" b="b"/>
            <a:pathLst>
              <a:path w="1181156" h="1234440">
                <a:moveTo>
                  <a:pt x="242047" y="0"/>
                </a:moveTo>
                <a:lnTo>
                  <a:pt x="1181156" y="0"/>
                </a:lnTo>
                <a:lnTo>
                  <a:pt x="1181156" y="1234440"/>
                </a:lnTo>
                <a:lnTo>
                  <a:pt x="0" y="1234440"/>
                </a:lnTo>
                <a:close/>
              </a:path>
            </a:pathLst>
          </a:custGeom>
          <a:solidFill>
            <a:schemeClr val="accent4">
              <a:lumMod val="20000"/>
              <a:lumOff val="80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noProof="0" dirty="0" err="1">
              <a:gradFill>
                <a:gsLst>
                  <a:gs pos="0">
                    <a:srgbClr val="FFFFFF"/>
                  </a:gs>
                  <a:gs pos="100000">
                    <a:srgbClr val="FFFFFF"/>
                  </a:gs>
                </a:gsLst>
                <a:lin ang="5400000" scaled="0"/>
              </a:gradFill>
              <a:ea typeface="+mn-ea"/>
              <a:cs typeface="Segoe UI" pitchFamily="34" charset="0"/>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249180000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urple Bar No Diagon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350739335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Teal Bar No Diagon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154349617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Blue Bar No Diagon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5790754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eft Title Over Straight Shape - Purpl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userDrawn="1"/>
        </p:nvSpPr>
        <p:spPr>
          <a:xfrm>
            <a:off x="0" y="0"/>
            <a:ext cx="3931920" cy="6995160"/>
          </a:xfrm>
          <a:prstGeom prst="rect">
            <a:avLst/>
          </a:prstGeom>
          <a:solidFill>
            <a:schemeClr val="accent1"/>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09641957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Over Straight Shape - Teal">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userDrawn="1"/>
        </p:nvSpPr>
        <p:spPr>
          <a:xfrm>
            <a:off x="0" y="0"/>
            <a:ext cx="3931920" cy="6995160"/>
          </a:xfrm>
          <a:prstGeom prst="rect">
            <a:avLst/>
          </a:prstGeom>
          <a:solidFill>
            <a:schemeClr val="accent2"/>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3273763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Title Over Straight Shape - Blu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userDrawn="1"/>
        </p:nvSpPr>
        <p:spPr>
          <a:xfrm>
            <a:off x="0" y="0"/>
            <a:ext cx="3931920" cy="6995160"/>
          </a:xfrm>
          <a:prstGeom prst="rect">
            <a:avLst/>
          </a:prstGeom>
          <a:solidFill>
            <a:schemeClr val="accent4"/>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0783159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ft Title Over Diagonal Shape - Purpl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B64F7-545A-4B02-AE8D-61C360078D1A}"/>
              </a:ext>
            </a:extLst>
          </p:cNvPr>
          <p:cNvSpPr txBox="1"/>
          <p:nvPr userDrawn="1"/>
        </p:nvSpPr>
        <p:spPr>
          <a:xfrm>
            <a:off x="0" y="0"/>
            <a:ext cx="4846196" cy="6995160"/>
          </a:xfrm>
          <a:custGeom>
            <a:avLst/>
            <a:gdLst>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5303520 w 5303520"/>
              <a:gd name="connsiteY4" fmla="*/ 6995160 h 6995160"/>
              <a:gd name="connsiteX5" fmla="*/ 0 w 5303520"/>
              <a:gd name="connsiteY5" fmla="*/ 6995160 h 6995160"/>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0 w 5303520"/>
              <a:gd name="connsiteY4" fmla="*/ 6995160 h 6995160"/>
              <a:gd name="connsiteX5" fmla="*/ 0 w 5303520"/>
              <a:gd name="connsiteY5" fmla="*/ 0 h 6995160"/>
              <a:gd name="connsiteX0" fmla="*/ 0 w 4846196"/>
              <a:gd name="connsiteY0" fmla="*/ 0 h 6995160"/>
              <a:gd name="connsiteX1" fmla="*/ 4846196 w 4846196"/>
              <a:gd name="connsiteY1" fmla="*/ 0 h 6995160"/>
              <a:gd name="connsiteX2" fmla="*/ 3474720 w 4846196"/>
              <a:gd name="connsiteY2" fmla="*/ 6994525 h 6995160"/>
              <a:gd name="connsiteX3" fmla="*/ 0 w 4846196"/>
              <a:gd name="connsiteY3" fmla="*/ 6995160 h 6995160"/>
              <a:gd name="connsiteX4" fmla="*/ 0 w 4846196"/>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6196" h="6995160">
                <a:moveTo>
                  <a:pt x="0" y="0"/>
                </a:moveTo>
                <a:lnTo>
                  <a:pt x="4846196" y="0"/>
                </a:lnTo>
                <a:lnTo>
                  <a:pt x="3474720" y="6994525"/>
                </a:lnTo>
                <a:lnTo>
                  <a:pt x="0" y="6995160"/>
                </a:lnTo>
                <a:lnTo>
                  <a:pt x="0" y="0"/>
                </a:lnTo>
                <a:close/>
              </a:path>
            </a:pathLst>
          </a:custGeom>
          <a:solidFill>
            <a:srgbClr val="32145A"/>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20624" tIns="393192" rIns="91440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5465167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ft Title Over Diagonal Shape - Teal">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B64F7-545A-4B02-AE8D-61C360078D1A}"/>
              </a:ext>
            </a:extLst>
          </p:cNvPr>
          <p:cNvSpPr txBox="1"/>
          <p:nvPr userDrawn="1"/>
        </p:nvSpPr>
        <p:spPr>
          <a:xfrm>
            <a:off x="0" y="0"/>
            <a:ext cx="4846196" cy="6995160"/>
          </a:xfrm>
          <a:custGeom>
            <a:avLst/>
            <a:gdLst>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5303520 w 5303520"/>
              <a:gd name="connsiteY4" fmla="*/ 6995160 h 6995160"/>
              <a:gd name="connsiteX5" fmla="*/ 0 w 5303520"/>
              <a:gd name="connsiteY5" fmla="*/ 6995160 h 6995160"/>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0 w 5303520"/>
              <a:gd name="connsiteY4" fmla="*/ 6995160 h 6995160"/>
              <a:gd name="connsiteX5" fmla="*/ 0 w 5303520"/>
              <a:gd name="connsiteY5" fmla="*/ 0 h 6995160"/>
              <a:gd name="connsiteX0" fmla="*/ 0 w 4846196"/>
              <a:gd name="connsiteY0" fmla="*/ 0 h 6995160"/>
              <a:gd name="connsiteX1" fmla="*/ 4846196 w 4846196"/>
              <a:gd name="connsiteY1" fmla="*/ 0 h 6995160"/>
              <a:gd name="connsiteX2" fmla="*/ 3474720 w 4846196"/>
              <a:gd name="connsiteY2" fmla="*/ 6994525 h 6995160"/>
              <a:gd name="connsiteX3" fmla="*/ 0 w 4846196"/>
              <a:gd name="connsiteY3" fmla="*/ 6995160 h 6995160"/>
              <a:gd name="connsiteX4" fmla="*/ 0 w 4846196"/>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6196" h="6995160">
                <a:moveTo>
                  <a:pt x="0" y="0"/>
                </a:moveTo>
                <a:lnTo>
                  <a:pt x="4846196" y="0"/>
                </a:lnTo>
                <a:lnTo>
                  <a:pt x="3474720" y="6994525"/>
                </a:lnTo>
                <a:lnTo>
                  <a:pt x="0" y="6995160"/>
                </a:lnTo>
                <a:lnTo>
                  <a:pt x="0" y="0"/>
                </a:lnTo>
                <a:close/>
              </a:path>
            </a:pathLst>
          </a:custGeom>
          <a:solidFill>
            <a:schemeClr val="accent2"/>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20624" tIns="393192" rIns="91440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64695787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81DBBB-9E5B-4FB9-94D2-3CBA5D10C128}"/>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37E386E2-7A8F-4173-8694-04778FA95F5E}"/>
              </a:ext>
            </a:extLst>
          </p:cNvPr>
          <p:cNvSpPr/>
          <p:nvPr userDrawn="1"/>
        </p:nvSpPr>
        <p:spPr bwMode="auto">
          <a:xfrm>
            <a:off x="0" y="-1"/>
            <a:ext cx="3657600" cy="2743200"/>
          </a:xfrm>
          <a:prstGeom prst="rect">
            <a:avLst/>
          </a:prstGeom>
          <a:gradFill flip="none" rotWithShape="1">
            <a:gsLst>
              <a:gs pos="96000">
                <a:srgbClr val="070301">
                  <a:alpha val="76000"/>
                </a:srgbClr>
              </a:gs>
              <a:gs pos="51000">
                <a:srgbClr val="070301">
                  <a:alpha val="0"/>
                </a:srgb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 name="Picture 4">
            <a:extLst>
              <a:ext uri="{FF2B5EF4-FFF2-40B4-BE49-F238E27FC236}">
                <a16:creationId xmlns:a16="http://schemas.microsoft.com/office/drawing/2014/main" id="{5393ACD6-D21D-4E2C-9805-2600826BCE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1620" y="298646"/>
            <a:ext cx="1837944" cy="676076"/>
          </a:xfrm>
          <a:prstGeom prst="rect">
            <a:avLst/>
          </a:prstGeom>
        </p:spPr>
      </p:pic>
      <p:sp>
        <p:nvSpPr>
          <p:cNvPr id="6" name="Freeform: Shape 5">
            <a:extLst>
              <a:ext uri="{FF2B5EF4-FFF2-40B4-BE49-F238E27FC236}">
                <a16:creationId xmlns:a16="http://schemas.microsoft.com/office/drawing/2014/main" id="{481EFD21-132D-4D76-8206-147D70681E2D}"/>
              </a:ext>
            </a:extLst>
          </p:cNvPr>
          <p:cNvSpPr>
            <a:spLocks noChangeAspect="1"/>
          </p:cNvSpPr>
          <p:nvPr userDrawn="1"/>
        </p:nvSpPr>
        <p:spPr bwMode="auto">
          <a:xfrm>
            <a:off x="-1" y="2125677"/>
            <a:ext cx="9418320" cy="1828800"/>
          </a:xfrm>
          <a:custGeom>
            <a:avLst/>
            <a:gdLst>
              <a:gd name="connsiteX0" fmla="*/ 0 w 9418320"/>
              <a:gd name="connsiteY0" fmla="*/ 0 h 1828800"/>
              <a:gd name="connsiteX1" fmla="*/ 1883665 w 9418320"/>
              <a:gd name="connsiteY1" fmla="*/ 0 h 1828800"/>
              <a:gd name="connsiteX2" fmla="*/ 7172418 w 9418320"/>
              <a:gd name="connsiteY2" fmla="*/ 0 h 1828800"/>
              <a:gd name="connsiteX3" fmla="*/ 7534655 w 9418320"/>
              <a:gd name="connsiteY3" fmla="*/ 0 h 1828800"/>
              <a:gd name="connsiteX4" fmla="*/ 9056083 w 9418320"/>
              <a:gd name="connsiteY4" fmla="*/ 0 h 1828800"/>
              <a:gd name="connsiteX5" fmla="*/ 9418320 w 9418320"/>
              <a:gd name="connsiteY5" fmla="*/ 0 h 1828800"/>
              <a:gd name="connsiteX6" fmla="*/ 9059731 w 9418320"/>
              <a:gd name="connsiteY6" fmla="*/ 1828800 h 1828800"/>
              <a:gd name="connsiteX7" fmla="*/ 8697494 w 9418320"/>
              <a:gd name="connsiteY7" fmla="*/ 1828800 h 1828800"/>
              <a:gd name="connsiteX8" fmla="*/ 7176066 w 9418320"/>
              <a:gd name="connsiteY8" fmla="*/ 1828800 h 1828800"/>
              <a:gd name="connsiteX9" fmla="*/ 6813830 w 9418320"/>
              <a:gd name="connsiteY9" fmla="*/ 1828800 h 1828800"/>
              <a:gd name="connsiteX10" fmla="*/ 1883665 w 9418320"/>
              <a:gd name="connsiteY10" fmla="*/ 1828800 h 1828800"/>
              <a:gd name="connsiteX11" fmla="*/ 0 w 9418320"/>
              <a:gd name="connsiteY11"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18320" h="1828800">
                <a:moveTo>
                  <a:pt x="0" y="0"/>
                </a:moveTo>
                <a:lnTo>
                  <a:pt x="1883665" y="0"/>
                </a:lnTo>
                <a:lnTo>
                  <a:pt x="7172418" y="0"/>
                </a:lnTo>
                <a:lnTo>
                  <a:pt x="7534655" y="0"/>
                </a:lnTo>
                <a:lnTo>
                  <a:pt x="9056083" y="0"/>
                </a:lnTo>
                <a:lnTo>
                  <a:pt x="9418320" y="0"/>
                </a:lnTo>
                <a:lnTo>
                  <a:pt x="9059731" y="1828800"/>
                </a:lnTo>
                <a:lnTo>
                  <a:pt x="8697494" y="1828800"/>
                </a:lnTo>
                <a:lnTo>
                  <a:pt x="7176066" y="1828800"/>
                </a:lnTo>
                <a:lnTo>
                  <a:pt x="6813830" y="1828800"/>
                </a:lnTo>
                <a:lnTo>
                  <a:pt x="1883665" y="1828800"/>
                </a:lnTo>
                <a:lnTo>
                  <a:pt x="0" y="1828800"/>
                </a:lnTo>
                <a:close/>
              </a:path>
            </a:pathLst>
          </a:custGeom>
          <a:solidFill>
            <a:schemeClr val="accent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74639" y="2305370"/>
            <a:ext cx="8229599" cy="917575"/>
          </a:xfrm>
        </p:spPr>
        <p:txBody>
          <a:bodyPr anchor="t" anchorCtr="0"/>
          <a:lstStyle>
            <a:lvl1pPr>
              <a:defRPr lang="en-US" sz="4800" b="0" kern="1200" cap="none" spc="-100" baseline="0" dirty="0">
                <a:ln w="3175">
                  <a:noFill/>
                </a:ln>
                <a:gradFill>
                  <a:gsLst>
                    <a:gs pos="0">
                      <a:schemeClr val="bg1"/>
                    </a:gs>
                    <a:gs pos="100000">
                      <a:schemeClr val="bg1"/>
                    </a:gs>
                  </a:gsLst>
                  <a:lin ang="5400000" scaled="0"/>
                </a:gradFill>
                <a:effectLst/>
                <a:latin typeface="+mj-lt"/>
                <a:ea typeface="+mn-ea"/>
                <a:cs typeface="Segoe UI" pitchFamily="34" charset="0"/>
              </a:defRPr>
            </a:lvl1pPr>
          </a:lstStyle>
          <a:p>
            <a:pPr marL="0" lvl="0" algn="l" defTabSz="932742" rtl="0" eaLnBrk="1" latinLnBrk="0" hangingPunct="1">
              <a:lnSpc>
                <a:spcPct val="90000"/>
              </a:lnSpc>
              <a:spcBef>
                <a:spcPct val="0"/>
              </a:spcBef>
              <a:buNone/>
              <a:defRPr/>
            </a:pPr>
            <a:r>
              <a:rPr lang="en-US" dirty="0"/>
              <a:t>Click to edit Master title style</a:t>
            </a:r>
          </a:p>
        </p:txBody>
      </p:sp>
    </p:spTree>
    <p:extLst>
      <p:ext uri="{BB962C8B-B14F-4D97-AF65-F5344CB8AC3E}">
        <p14:creationId xmlns:p14="http://schemas.microsoft.com/office/powerpoint/2010/main" val="52580310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ft Title Over Diagonal Shape - Blu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B64F7-545A-4B02-AE8D-61C360078D1A}"/>
              </a:ext>
            </a:extLst>
          </p:cNvPr>
          <p:cNvSpPr txBox="1"/>
          <p:nvPr userDrawn="1"/>
        </p:nvSpPr>
        <p:spPr>
          <a:xfrm>
            <a:off x="0" y="0"/>
            <a:ext cx="4846196" cy="6995160"/>
          </a:xfrm>
          <a:custGeom>
            <a:avLst/>
            <a:gdLst>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5303520 w 5303520"/>
              <a:gd name="connsiteY4" fmla="*/ 6995160 h 6995160"/>
              <a:gd name="connsiteX5" fmla="*/ 0 w 5303520"/>
              <a:gd name="connsiteY5" fmla="*/ 6995160 h 6995160"/>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0 w 5303520"/>
              <a:gd name="connsiteY4" fmla="*/ 6995160 h 6995160"/>
              <a:gd name="connsiteX5" fmla="*/ 0 w 5303520"/>
              <a:gd name="connsiteY5" fmla="*/ 0 h 6995160"/>
              <a:gd name="connsiteX0" fmla="*/ 0 w 4846196"/>
              <a:gd name="connsiteY0" fmla="*/ 0 h 6995160"/>
              <a:gd name="connsiteX1" fmla="*/ 4846196 w 4846196"/>
              <a:gd name="connsiteY1" fmla="*/ 0 h 6995160"/>
              <a:gd name="connsiteX2" fmla="*/ 3474720 w 4846196"/>
              <a:gd name="connsiteY2" fmla="*/ 6994525 h 6995160"/>
              <a:gd name="connsiteX3" fmla="*/ 0 w 4846196"/>
              <a:gd name="connsiteY3" fmla="*/ 6995160 h 6995160"/>
              <a:gd name="connsiteX4" fmla="*/ 0 w 4846196"/>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6196" h="6995160">
                <a:moveTo>
                  <a:pt x="0" y="0"/>
                </a:moveTo>
                <a:lnTo>
                  <a:pt x="4846196" y="0"/>
                </a:lnTo>
                <a:lnTo>
                  <a:pt x="3474720" y="6994525"/>
                </a:lnTo>
                <a:lnTo>
                  <a:pt x="0" y="6995160"/>
                </a:lnTo>
                <a:lnTo>
                  <a:pt x="0" y="0"/>
                </a:lnTo>
                <a:close/>
              </a:path>
            </a:pathLst>
          </a:custGeom>
          <a:solidFill>
            <a:schemeClr val="accent4"/>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20624" tIns="393192" rIns="91440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7261546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 Whi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ctr">
              <a:defRPr kumimoji="0" lang="en-US" sz="4800" b="0" i="0" u="none" strike="noStrike" kern="1200" cap="none" spc="-102" normalizeH="0" baseline="0" dirty="0">
                <a:ln w="3175">
                  <a:noFill/>
                </a:ln>
                <a:gradFill>
                  <a:gsLst>
                    <a:gs pos="13846">
                      <a:srgbClr val="505050"/>
                    </a:gs>
                    <a:gs pos="29000">
                      <a:srgbClr val="505050"/>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34758849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 Purp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ctr">
              <a:defRPr kumimoji="0" lang="en-US" sz="4800" b="0" i="0" u="none" strike="noStrike" kern="1200" cap="none" spc="-102" normalizeH="0" baseline="0" dirty="0">
                <a:ln w="3175">
                  <a:noFill/>
                </a:ln>
                <a:gradFill>
                  <a:gsLst>
                    <a:gs pos="13846">
                      <a:schemeClr val="bg1"/>
                    </a:gs>
                    <a:gs pos="29000">
                      <a:schemeClr val="bg1"/>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253292942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 Tea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ctr">
              <a:defRPr kumimoji="0" lang="en-US" sz="4800" b="0" i="0" u="none" strike="noStrike" kern="1200" cap="none" spc="-102" normalizeH="0" baseline="0" dirty="0">
                <a:ln w="3175">
                  <a:noFill/>
                </a:ln>
                <a:gradFill>
                  <a:gsLst>
                    <a:gs pos="13846">
                      <a:schemeClr val="bg1"/>
                    </a:gs>
                    <a:gs pos="29000">
                      <a:schemeClr val="bg1"/>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346015275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l">
              <a:defRPr kumimoji="0" lang="en-US" sz="4800" b="0" i="0" u="none" strike="noStrike" kern="1200" cap="none" spc="-102" normalizeH="0" baseline="0" dirty="0">
                <a:ln w="3175">
                  <a:noFill/>
                </a:ln>
                <a:gradFill>
                  <a:gsLst>
                    <a:gs pos="13846">
                      <a:schemeClr val="bg1"/>
                    </a:gs>
                    <a:gs pos="29000">
                      <a:schemeClr val="bg1"/>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334302389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lternate Divider Slide - Teal">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13CD5DE-BD26-4A26-8617-180EA5AEFFA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5A87D758-46CF-48CB-ABC9-7BFE23F095AD}"/>
              </a:ext>
            </a:extLst>
          </p:cNvPr>
          <p:cNvSpPr/>
          <p:nvPr userDrawn="1"/>
        </p:nvSpPr>
        <p:spPr bwMode="auto">
          <a:xfrm flipH="1" flipV="1">
            <a:off x="1" y="0"/>
            <a:ext cx="5370485" cy="6994525"/>
          </a:xfrm>
          <a:custGeom>
            <a:avLst/>
            <a:gdLst>
              <a:gd name="connsiteX0" fmla="*/ 5370485 w 5370485"/>
              <a:gd name="connsiteY0" fmla="*/ 6994525 h 6994525"/>
              <a:gd name="connsiteX1" fmla="*/ 0 w 5370485"/>
              <a:gd name="connsiteY1" fmla="*/ 6994525 h 6994525"/>
              <a:gd name="connsiteX2" fmla="*/ 1371475 w 5370485"/>
              <a:gd name="connsiteY2" fmla="*/ 0 h 6994525"/>
              <a:gd name="connsiteX3" fmla="*/ 5370485 w 5370485"/>
              <a:gd name="connsiteY3" fmla="*/ 0 h 6994525"/>
              <a:gd name="connsiteX4" fmla="*/ 5370485 w 5370485"/>
              <a:gd name="connsiteY4" fmla="*/ 6994525 h 699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0485" h="6994525">
                <a:moveTo>
                  <a:pt x="5370485" y="6994525"/>
                </a:moveTo>
                <a:lnTo>
                  <a:pt x="0" y="6994525"/>
                </a:lnTo>
                <a:lnTo>
                  <a:pt x="1371475" y="0"/>
                </a:lnTo>
                <a:lnTo>
                  <a:pt x="5370485" y="0"/>
                </a:lnTo>
                <a:lnTo>
                  <a:pt x="5370485" y="6994525"/>
                </a:lnTo>
                <a:close/>
              </a:path>
            </a:pathLst>
          </a:cu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16" name="TextBox 15">
            <a:extLst>
              <a:ext uri="{FF2B5EF4-FFF2-40B4-BE49-F238E27FC236}">
                <a16:creationId xmlns:a16="http://schemas.microsoft.com/office/drawing/2014/main" id="{B9C7B367-2083-4200-85C3-314815B4B80A}"/>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2" name="Title 1">
            <a:extLst>
              <a:ext uri="{FF2B5EF4-FFF2-40B4-BE49-F238E27FC236}">
                <a16:creationId xmlns:a16="http://schemas.microsoft.com/office/drawing/2014/main" id="{209A491B-C0B9-4F8A-B702-FE4ECE32C5ED}"/>
              </a:ext>
            </a:extLst>
          </p:cNvPr>
          <p:cNvSpPr>
            <a:spLocks noGrp="1"/>
          </p:cNvSpPr>
          <p:nvPr>
            <p:ph type="title"/>
          </p:nvPr>
        </p:nvSpPr>
        <p:spPr>
          <a:xfrm>
            <a:off x="274639" y="3082535"/>
            <a:ext cx="3566184" cy="917575"/>
          </a:xfrm>
        </p:spPr>
        <p:txBody>
          <a:bodyPr vert="horz" wrap="square" lIns="146304" tIns="91440" rIns="146304" bIns="91440" rtlCol="0" anchor="ctr" anchorCtr="0">
            <a:noAutofit/>
          </a:bodyPr>
          <a:lstStyle>
            <a:lvl1pPr>
              <a:defRPr lang="en-US" sz="5400" spc="-100" dirty="0">
                <a:gradFill>
                  <a:gsLst>
                    <a:gs pos="0">
                      <a:schemeClr val="bg1"/>
                    </a:gs>
                    <a:gs pos="100000">
                      <a:schemeClr val="bg1"/>
                    </a:gs>
                  </a:gsLst>
                  <a:lin ang="5400000" scaled="0"/>
                </a:gradFill>
              </a:defRPr>
            </a:lvl1pPr>
          </a:lstStyle>
          <a:p>
            <a:pPr marL="0" lvl="0"/>
            <a:r>
              <a:rPr lang="en-US" dirty="0"/>
              <a:t>Click to edit Master title style</a:t>
            </a:r>
          </a:p>
        </p:txBody>
      </p:sp>
    </p:spTree>
    <p:extLst>
      <p:ext uri="{BB962C8B-B14F-4D97-AF65-F5344CB8AC3E}">
        <p14:creationId xmlns:p14="http://schemas.microsoft.com/office/powerpoint/2010/main" val="175515026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lternate Divider Slide - Blu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13CD5DE-BD26-4A26-8617-180EA5AEFFA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5A87D758-46CF-48CB-ABC9-7BFE23F095AD}"/>
              </a:ext>
            </a:extLst>
          </p:cNvPr>
          <p:cNvSpPr/>
          <p:nvPr userDrawn="1"/>
        </p:nvSpPr>
        <p:spPr bwMode="auto">
          <a:xfrm flipH="1" flipV="1">
            <a:off x="1" y="0"/>
            <a:ext cx="5370485" cy="6994525"/>
          </a:xfrm>
          <a:custGeom>
            <a:avLst/>
            <a:gdLst>
              <a:gd name="connsiteX0" fmla="*/ 5370485 w 5370485"/>
              <a:gd name="connsiteY0" fmla="*/ 6994525 h 6994525"/>
              <a:gd name="connsiteX1" fmla="*/ 0 w 5370485"/>
              <a:gd name="connsiteY1" fmla="*/ 6994525 h 6994525"/>
              <a:gd name="connsiteX2" fmla="*/ 1371475 w 5370485"/>
              <a:gd name="connsiteY2" fmla="*/ 0 h 6994525"/>
              <a:gd name="connsiteX3" fmla="*/ 5370485 w 5370485"/>
              <a:gd name="connsiteY3" fmla="*/ 0 h 6994525"/>
              <a:gd name="connsiteX4" fmla="*/ 5370485 w 5370485"/>
              <a:gd name="connsiteY4" fmla="*/ 6994525 h 699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0485" h="6994525">
                <a:moveTo>
                  <a:pt x="5370485" y="6994525"/>
                </a:moveTo>
                <a:lnTo>
                  <a:pt x="0" y="6994525"/>
                </a:lnTo>
                <a:lnTo>
                  <a:pt x="1371475" y="0"/>
                </a:lnTo>
                <a:lnTo>
                  <a:pt x="5370485" y="0"/>
                </a:lnTo>
                <a:lnTo>
                  <a:pt x="5370485" y="6994525"/>
                </a:lnTo>
                <a:close/>
              </a:path>
            </a:pathLst>
          </a:cu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16" name="TextBox 15">
            <a:extLst>
              <a:ext uri="{FF2B5EF4-FFF2-40B4-BE49-F238E27FC236}">
                <a16:creationId xmlns:a16="http://schemas.microsoft.com/office/drawing/2014/main" id="{B9C7B367-2083-4200-85C3-314815B4B80A}"/>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2" name="Title 1">
            <a:extLst>
              <a:ext uri="{FF2B5EF4-FFF2-40B4-BE49-F238E27FC236}">
                <a16:creationId xmlns:a16="http://schemas.microsoft.com/office/drawing/2014/main" id="{209A491B-C0B9-4F8A-B702-FE4ECE32C5ED}"/>
              </a:ext>
            </a:extLst>
          </p:cNvPr>
          <p:cNvSpPr>
            <a:spLocks noGrp="1"/>
          </p:cNvSpPr>
          <p:nvPr>
            <p:ph type="title"/>
          </p:nvPr>
        </p:nvSpPr>
        <p:spPr>
          <a:xfrm>
            <a:off x="274639" y="3082535"/>
            <a:ext cx="3566184" cy="917575"/>
          </a:xfrm>
        </p:spPr>
        <p:txBody>
          <a:bodyPr vert="horz" wrap="square" lIns="146304" tIns="91440" rIns="146304" bIns="91440" rtlCol="0" anchor="ctr" anchorCtr="0">
            <a:noAutofit/>
          </a:bodyPr>
          <a:lstStyle>
            <a:lvl1pPr>
              <a:defRPr lang="en-US" sz="5400" spc="-100" dirty="0">
                <a:gradFill>
                  <a:gsLst>
                    <a:gs pos="0">
                      <a:schemeClr val="bg1"/>
                    </a:gs>
                    <a:gs pos="100000">
                      <a:schemeClr val="bg1"/>
                    </a:gs>
                  </a:gsLst>
                  <a:lin ang="5400000" scaled="0"/>
                </a:gradFill>
              </a:defRPr>
            </a:lvl1pPr>
          </a:lstStyle>
          <a:p>
            <a:pPr marL="0" lvl="0"/>
            <a:r>
              <a:rPr lang="en-US" dirty="0"/>
              <a:t>Click to edit Master title style</a:t>
            </a:r>
          </a:p>
        </p:txBody>
      </p:sp>
    </p:spTree>
    <p:extLst>
      <p:ext uri="{BB962C8B-B14F-4D97-AF65-F5344CB8AC3E}">
        <p14:creationId xmlns:p14="http://schemas.microsoft.com/office/powerpoint/2010/main" val="101044964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lternate Divider Slide - Purpl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13CD5DE-BD26-4A26-8617-180EA5AEFFA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5A87D758-46CF-48CB-ABC9-7BFE23F095AD}"/>
              </a:ext>
            </a:extLst>
          </p:cNvPr>
          <p:cNvSpPr/>
          <p:nvPr userDrawn="1"/>
        </p:nvSpPr>
        <p:spPr bwMode="auto">
          <a:xfrm flipH="1" flipV="1">
            <a:off x="1" y="0"/>
            <a:ext cx="5370485" cy="6994525"/>
          </a:xfrm>
          <a:custGeom>
            <a:avLst/>
            <a:gdLst>
              <a:gd name="connsiteX0" fmla="*/ 5370485 w 5370485"/>
              <a:gd name="connsiteY0" fmla="*/ 6994525 h 6994525"/>
              <a:gd name="connsiteX1" fmla="*/ 0 w 5370485"/>
              <a:gd name="connsiteY1" fmla="*/ 6994525 h 6994525"/>
              <a:gd name="connsiteX2" fmla="*/ 1371475 w 5370485"/>
              <a:gd name="connsiteY2" fmla="*/ 0 h 6994525"/>
              <a:gd name="connsiteX3" fmla="*/ 5370485 w 5370485"/>
              <a:gd name="connsiteY3" fmla="*/ 0 h 6994525"/>
              <a:gd name="connsiteX4" fmla="*/ 5370485 w 5370485"/>
              <a:gd name="connsiteY4" fmla="*/ 6994525 h 699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0485" h="6994525">
                <a:moveTo>
                  <a:pt x="5370485" y="6994525"/>
                </a:moveTo>
                <a:lnTo>
                  <a:pt x="0" y="6994525"/>
                </a:lnTo>
                <a:lnTo>
                  <a:pt x="1371475" y="0"/>
                </a:lnTo>
                <a:lnTo>
                  <a:pt x="5370485" y="0"/>
                </a:lnTo>
                <a:lnTo>
                  <a:pt x="5370485" y="6994525"/>
                </a:lnTo>
                <a:close/>
              </a:path>
            </a:pathLst>
          </a:cu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16" name="TextBox 15">
            <a:extLst>
              <a:ext uri="{FF2B5EF4-FFF2-40B4-BE49-F238E27FC236}">
                <a16:creationId xmlns:a16="http://schemas.microsoft.com/office/drawing/2014/main" id="{B9C7B367-2083-4200-85C3-314815B4B80A}"/>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2" name="Title 1">
            <a:extLst>
              <a:ext uri="{FF2B5EF4-FFF2-40B4-BE49-F238E27FC236}">
                <a16:creationId xmlns:a16="http://schemas.microsoft.com/office/drawing/2014/main" id="{209A491B-C0B9-4F8A-B702-FE4ECE32C5ED}"/>
              </a:ext>
            </a:extLst>
          </p:cNvPr>
          <p:cNvSpPr>
            <a:spLocks noGrp="1"/>
          </p:cNvSpPr>
          <p:nvPr>
            <p:ph type="title"/>
          </p:nvPr>
        </p:nvSpPr>
        <p:spPr>
          <a:xfrm>
            <a:off x="274639" y="3082535"/>
            <a:ext cx="3566184" cy="917575"/>
          </a:xfrm>
        </p:spPr>
        <p:txBody>
          <a:bodyPr vert="horz" wrap="square" lIns="146304" tIns="91440" rIns="146304" bIns="91440" rtlCol="0" anchor="ctr" anchorCtr="0">
            <a:noAutofit/>
          </a:bodyPr>
          <a:lstStyle>
            <a:lvl1pPr>
              <a:defRPr lang="en-US" sz="5400" spc="-100" dirty="0">
                <a:gradFill>
                  <a:gsLst>
                    <a:gs pos="0">
                      <a:schemeClr val="bg1"/>
                    </a:gs>
                    <a:gs pos="100000">
                      <a:schemeClr val="bg1"/>
                    </a:gs>
                  </a:gsLst>
                  <a:lin ang="5400000" scaled="0"/>
                </a:gradFill>
              </a:defRPr>
            </a:lvl1pPr>
          </a:lstStyle>
          <a:p>
            <a:pPr marL="0" lvl="0"/>
            <a:r>
              <a:rPr lang="en-US" dirty="0"/>
              <a:t>Click to edit Master title style</a:t>
            </a:r>
          </a:p>
        </p:txBody>
      </p:sp>
    </p:spTree>
    <p:extLst>
      <p:ext uri="{BB962C8B-B14F-4D97-AF65-F5344CB8AC3E}">
        <p14:creationId xmlns:p14="http://schemas.microsoft.com/office/powerpoint/2010/main" val="364635960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 Title Diagonal Photo">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10B2E9-EE4F-4671-A7DF-722EE80B2F7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C6CB72F6-E668-4947-954D-EC999CDA1D22}"/>
              </a:ext>
            </a:extLst>
          </p:cNvPr>
          <p:cNvSpPr/>
          <p:nvPr userDrawn="1"/>
        </p:nvSpPr>
        <p:spPr bwMode="auto">
          <a:xfrm>
            <a:off x="-1" y="-1"/>
            <a:ext cx="12436475" cy="4868864"/>
          </a:xfrm>
          <a:prstGeom prst="rect">
            <a:avLst/>
          </a:prstGeom>
          <a:gradFill flip="none" rotWithShape="1">
            <a:gsLst>
              <a:gs pos="96000">
                <a:srgbClr val="070301">
                  <a:alpha val="76000"/>
                </a:srgbClr>
              </a:gs>
              <a:gs pos="0">
                <a:srgbClr val="070301">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5" name="Freeform: Shape 4">
            <a:extLst>
              <a:ext uri="{FF2B5EF4-FFF2-40B4-BE49-F238E27FC236}">
                <a16:creationId xmlns:a16="http://schemas.microsoft.com/office/drawing/2014/main" id="{BED83631-E311-4785-8F8E-6B5D0C3FAF14}"/>
              </a:ext>
            </a:extLst>
          </p:cNvPr>
          <p:cNvSpPr/>
          <p:nvPr userDrawn="1"/>
        </p:nvSpPr>
        <p:spPr bwMode="auto">
          <a:xfrm>
            <a:off x="3474720" y="0"/>
            <a:ext cx="8961755" cy="6995160"/>
          </a:xfrm>
          <a:custGeom>
            <a:avLst/>
            <a:gdLst>
              <a:gd name="connsiteX0" fmla="*/ 4754122 w 12344400"/>
              <a:gd name="connsiteY0" fmla="*/ 0 h 6995160"/>
              <a:gd name="connsiteX1" fmla="*/ 12344400 w 12344400"/>
              <a:gd name="connsiteY1" fmla="*/ 0 h 6995160"/>
              <a:gd name="connsiteX2" fmla="*/ 12344400 w 12344400"/>
              <a:gd name="connsiteY2" fmla="*/ 6995160 h 6995160"/>
              <a:gd name="connsiteX3" fmla="*/ 0 w 12344400"/>
              <a:gd name="connsiteY3" fmla="*/ 6995160 h 6995160"/>
              <a:gd name="connsiteX4" fmla="*/ 0 w 12344400"/>
              <a:gd name="connsiteY4" fmla="*/ 6995143 h 6995160"/>
              <a:gd name="connsiteX5" fmla="*/ 3382645 w 12344400"/>
              <a:gd name="connsiteY5" fmla="*/ 6994525 h 6995160"/>
              <a:gd name="connsiteX0" fmla="*/ 4754122 w 12344400"/>
              <a:gd name="connsiteY0" fmla="*/ 0 h 6995160"/>
              <a:gd name="connsiteX1" fmla="*/ 12344400 w 12344400"/>
              <a:gd name="connsiteY1" fmla="*/ 0 h 6995160"/>
              <a:gd name="connsiteX2" fmla="*/ 12344400 w 12344400"/>
              <a:gd name="connsiteY2" fmla="*/ 6995160 h 6995160"/>
              <a:gd name="connsiteX3" fmla="*/ 0 w 12344400"/>
              <a:gd name="connsiteY3" fmla="*/ 6995160 h 6995160"/>
              <a:gd name="connsiteX4" fmla="*/ 3382645 w 12344400"/>
              <a:gd name="connsiteY4" fmla="*/ 6994525 h 6995160"/>
              <a:gd name="connsiteX5" fmla="*/ 4754122 w 12344400"/>
              <a:gd name="connsiteY5" fmla="*/ 0 h 6995160"/>
              <a:gd name="connsiteX0" fmla="*/ 1371477 w 8961755"/>
              <a:gd name="connsiteY0" fmla="*/ 0 h 6995160"/>
              <a:gd name="connsiteX1" fmla="*/ 8961755 w 8961755"/>
              <a:gd name="connsiteY1" fmla="*/ 0 h 6995160"/>
              <a:gd name="connsiteX2" fmla="*/ 8961755 w 8961755"/>
              <a:gd name="connsiteY2" fmla="*/ 6995160 h 6995160"/>
              <a:gd name="connsiteX3" fmla="*/ 0 w 8961755"/>
              <a:gd name="connsiteY3" fmla="*/ 6994525 h 6995160"/>
              <a:gd name="connsiteX4" fmla="*/ 1371477 w 8961755"/>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1755" h="6995160">
                <a:moveTo>
                  <a:pt x="1371477" y="0"/>
                </a:moveTo>
                <a:lnTo>
                  <a:pt x="8961755" y="0"/>
                </a:lnTo>
                <a:lnTo>
                  <a:pt x="8961755" y="6995160"/>
                </a:lnTo>
                <a:lnTo>
                  <a:pt x="0" y="6994525"/>
                </a:lnTo>
                <a:lnTo>
                  <a:pt x="1371477" y="0"/>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Title 13">
            <a:extLst>
              <a:ext uri="{FF2B5EF4-FFF2-40B4-BE49-F238E27FC236}">
                <a16:creationId xmlns:a16="http://schemas.microsoft.com/office/drawing/2014/main" id="{4DBA4FF5-8D1A-4616-B6F1-16E92CC31620}"/>
              </a:ext>
            </a:extLst>
          </p:cNvPr>
          <p:cNvSpPr>
            <a:spLocks noGrp="1"/>
          </p:cNvSpPr>
          <p:nvPr>
            <p:ph type="title"/>
          </p:nvPr>
        </p:nvSpPr>
        <p:spPr>
          <a:xfrm>
            <a:off x="274639" y="295274"/>
            <a:ext cx="4206257"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188533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ight Diagonal Photo with 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10B2E9-EE4F-4671-A7DF-722EE80B2F79}"/>
              </a:ext>
            </a:extLst>
          </p:cNvPr>
          <p:cNvSpPr/>
          <p:nvPr userDrawn="1"/>
        </p:nvSpPr>
        <p:spPr bwMode="auto">
          <a:xfrm>
            <a:off x="0" y="6241910"/>
            <a:ext cx="12435840" cy="752615"/>
          </a:xfrm>
          <a:prstGeom prst="rect">
            <a:avLst/>
          </a:prstGeom>
          <a:gradFill>
            <a:gsLst>
              <a:gs pos="72000">
                <a:srgbClr val="070301">
                  <a:alpha val="25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Freeform: Shape 6">
            <a:extLst>
              <a:ext uri="{FF2B5EF4-FFF2-40B4-BE49-F238E27FC236}">
                <a16:creationId xmlns:a16="http://schemas.microsoft.com/office/drawing/2014/main" id="{9934AFB3-45A7-4EC9-8FF3-9930FA85A442}"/>
              </a:ext>
            </a:extLst>
          </p:cNvPr>
          <p:cNvSpPr/>
          <p:nvPr userDrawn="1"/>
        </p:nvSpPr>
        <p:spPr bwMode="auto">
          <a:xfrm>
            <a:off x="0" y="0"/>
            <a:ext cx="8961755" cy="6995160"/>
          </a:xfrm>
          <a:custGeom>
            <a:avLst/>
            <a:gdLst>
              <a:gd name="connsiteX0" fmla="*/ 0 w 8961755"/>
              <a:gd name="connsiteY0" fmla="*/ 0 h 6995160"/>
              <a:gd name="connsiteX1" fmla="*/ 8961755 w 8961755"/>
              <a:gd name="connsiteY1" fmla="*/ 635 h 6995160"/>
              <a:gd name="connsiteX2" fmla="*/ 7590278 w 8961755"/>
              <a:gd name="connsiteY2" fmla="*/ 6995160 h 6995160"/>
              <a:gd name="connsiteX3" fmla="*/ 0 w 8961755"/>
              <a:gd name="connsiteY3" fmla="*/ 6995160 h 6995160"/>
            </a:gdLst>
            <a:ahLst/>
            <a:cxnLst>
              <a:cxn ang="0">
                <a:pos x="connsiteX0" y="connsiteY0"/>
              </a:cxn>
              <a:cxn ang="0">
                <a:pos x="connsiteX1" y="connsiteY1"/>
              </a:cxn>
              <a:cxn ang="0">
                <a:pos x="connsiteX2" y="connsiteY2"/>
              </a:cxn>
              <a:cxn ang="0">
                <a:pos x="connsiteX3" y="connsiteY3"/>
              </a:cxn>
            </a:cxnLst>
            <a:rect l="l" t="t" r="r" b="b"/>
            <a:pathLst>
              <a:path w="8961755" h="6995160">
                <a:moveTo>
                  <a:pt x="0" y="0"/>
                </a:moveTo>
                <a:lnTo>
                  <a:pt x="8961755" y="635"/>
                </a:lnTo>
                <a:lnTo>
                  <a:pt x="7590278" y="6995160"/>
                </a:lnTo>
                <a:lnTo>
                  <a:pt x="0" y="699516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cs typeface="Segoe UI" pitchFamily="34" charset="0"/>
            </a:endParaRPr>
          </a:p>
        </p:txBody>
      </p:sp>
      <p:sp>
        <p:nvSpPr>
          <p:cNvPr id="2" name="Title 1">
            <a:extLst>
              <a:ext uri="{FF2B5EF4-FFF2-40B4-BE49-F238E27FC236}">
                <a16:creationId xmlns:a16="http://schemas.microsoft.com/office/drawing/2014/main" id="{F0928457-A6BE-4034-B4D7-7294B60B0D4A}"/>
              </a:ext>
            </a:extLst>
          </p:cNvPr>
          <p:cNvSpPr>
            <a:spLocks noGrp="1"/>
          </p:cNvSpPr>
          <p:nvPr>
            <p:ph type="title"/>
          </p:nvPr>
        </p:nvSpPr>
        <p:spPr>
          <a:xfrm>
            <a:off x="274639" y="295274"/>
            <a:ext cx="8229599" cy="917575"/>
          </a:xfrm>
        </p:spPr>
        <p:txBody>
          <a:bodyPr/>
          <a:lstStyle/>
          <a:p>
            <a:r>
              <a:rPr lang="en-US" dirty="0"/>
              <a:t>Click to edit Master title style</a:t>
            </a:r>
          </a:p>
        </p:txBody>
      </p:sp>
    </p:spTree>
    <p:extLst>
      <p:ext uri="{BB962C8B-B14F-4D97-AF65-F5344CB8AC3E}">
        <p14:creationId xmlns:p14="http://schemas.microsoft.com/office/powerpoint/2010/main" val="244545459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81DBBB-9E5B-4FB9-94D2-3CBA5D10C128}"/>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37E386E2-7A8F-4173-8694-04778FA95F5E}"/>
              </a:ext>
            </a:extLst>
          </p:cNvPr>
          <p:cNvSpPr/>
          <p:nvPr userDrawn="1"/>
        </p:nvSpPr>
        <p:spPr bwMode="auto">
          <a:xfrm>
            <a:off x="0" y="-1"/>
            <a:ext cx="3657600" cy="2743200"/>
          </a:xfrm>
          <a:prstGeom prst="rect">
            <a:avLst/>
          </a:prstGeom>
          <a:gradFill flip="none" rotWithShape="1">
            <a:gsLst>
              <a:gs pos="96000">
                <a:srgbClr val="070301">
                  <a:alpha val="76000"/>
                </a:srgbClr>
              </a:gs>
              <a:gs pos="51000">
                <a:srgbClr val="070301">
                  <a:alpha val="0"/>
                </a:srgb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78982ECA-C93B-4C46-A5B3-C4B8F42D11F0}"/>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pic>
        <p:nvPicPr>
          <p:cNvPr id="5" name="Picture 4">
            <a:extLst>
              <a:ext uri="{FF2B5EF4-FFF2-40B4-BE49-F238E27FC236}">
                <a16:creationId xmlns:a16="http://schemas.microsoft.com/office/drawing/2014/main" id="{5393ACD6-D21D-4E2C-9805-2600826BCE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1620" y="298646"/>
            <a:ext cx="1837944" cy="676076"/>
          </a:xfrm>
          <a:prstGeom prst="rect">
            <a:avLst/>
          </a:prstGeom>
        </p:spPr>
      </p:pic>
      <p:sp>
        <p:nvSpPr>
          <p:cNvPr id="6" name="Freeform: Shape 5">
            <a:extLst>
              <a:ext uri="{FF2B5EF4-FFF2-40B4-BE49-F238E27FC236}">
                <a16:creationId xmlns:a16="http://schemas.microsoft.com/office/drawing/2014/main" id="{481EFD21-132D-4D76-8206-147D70681E2D}"/>
              </a:ext>
            </a:extLst>
          </p:cNvPr>
          <p:cNvSpPr>
            <a:spLocks noChangeAspect="1"/>
          </p:cNvSpPr>
          <p:nvPr userDrawn="1"/>
        </p:nvSpPr>
        <p:spPr bwMode="auto">
          <a:xfrm>
            <a:off x="-1" y="2125677"/>
            <a:ext cx="9418320" cy="1828800"/>
          </a:xfrm>
          <a:custGeom>
            <a:avLst/>
            <a:gdLst>
              <a:gd name="connsiteX0" fmla="*/ 0 w 9418320"/>
              <a:gd name="connsiteY0" fmla="*/ 0 h 1828800"/>
              <a:gd name="connsiteX1" fmla="*/ 1883665 w 9418320"/>
              <a:gd name="connsiteY1" fmla="*/ 0 h 1828800"/>
              <a:gd name="connsiteX2" fmla="*/ 7172418 w 9418320"/>
              <a:gd name="connsiteY2" fmla="*/ 0 h 1828800"/>
              <a:gd name="connsiteX3" fmla="*/ 7534655 w 9418320"/>
              <a:gd name="connsiteY3" fmla="*/ 0 h 1828800"/>
              <a:gd name="connsiteX4" fmla="*/ 9056083 w 9418320"/>
              <a:gd name="connsiteY4" fmla="*/ 0 h 1828800"/>
              <a:gd name="connsiteX5" fmla="*/ 9418320 w 9418320"/>
              <a:gd name="connsiteY5" fmla="*/ 0 h 1828800"/>
              <a:gd name="connsiteX6" fmla="*/ 9059731 w 9418320"/>
              <a:gd name="connsiteY6" fmla="*/ 1828800 h 1828800"/>
              <a:gd name="connsiteX7" fmla="*/ 8697494 w 9418320"/>
              <a:gd name="connsiteY7" fmla="*/ 1828800 h 1828800"/>
              <a:gd name="connsiteX8" fmla="*/ 7176066 w 9418320"/>
              <a:gd name="connsiteY8" fmla="*/ 1828800 h 1828800"/>
              <a:gd name="connsiteX9" fmla="*/ 6813830 w 9418320"/>
              <a:gd name="connsiteY9" fmla="*/ 1828800 h 1828800"/>
              <a:gd name="connsiteX10" fmla="*/ 1883665 w 9418320"/>
              <a:gd name="connsiteY10" fmla="*/ 1828800 h 1828800"/>
              <a:gd name="connsiteX11" fmla="*/ 0 w 9418320"/>
              <a:gd name="connsiteY11"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18320" h="1828800">
                <a:moveTo>
                  <a:pt x="0" y="0"/>
                </a:moveTo>
                <a:lnTo>
                  <a:pt x="1883665" y="0"/>
                </a:lnTo>
                <a:lnTo>
                  <a:pt x="7172418" y="0"/>
                </a:lnTo>
                <a:lnTo>
                  <a:pt x="7534655" y="0"/>
                </a:lnTo>
                <a:lnTo>
                  <a:pt x="9056083" y="0"/>
                </a:lnTo>
                <a:lnTo>
                  <a:pt x="9418320" y="0"/>
                </a:lnTo>
                <a:lnTo>
                  <a:pt x="9059731" y="1828800"/>
                </a:lnTo>
                <a:lnTo>
                  <a:pt x="8697494" y="1828800"/>
                </a:lnTo>
                <a:lnTo>
                  <a:pt x="7176066" y="1828800"/>
                </a:lnTo>
                <a:lnTo>
                  <a:pt x="6813830" y="1828800"/>
                </a:lnTo>
                <a:lnTo>
                  <a:pt x="1883665" y="1828800"/>
                </a:lnTo>
                <a:lnTo>
                  <a:pt x="0" y="1828800"/>
                </a:lnTo>
                <a:close/>
              </a:path>
            </a:pathLst>
          </a:custGeom>
          <a:solidFill>
            <a:schemeClr val="accent4">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74639" y="2305370"/>
            <a:ext cx="8229599" cy="917575"/>
          </a:xfrm>
        </p:spPr>
        <p:txBody>
          <a:bodyPr anchor="t" anchorCtr="0"/>
          <a:lstStyle>
            <a:lvl1pPr>
              <a:defRPr lang="en-US" sz="4800" b="0" kern="1200" cap="none" spc="-100" baseline="0" dirty="0">
                <a:ln w="3175">
                  <a:noFill/>
                </a:ln>
                <a:gradFill>
                  <a:gsLst>
                    <a:gs pos="0">
                      <a:schemeClr val="bg1"/>
                    </a:gs>
                    <a:gs pos="100000">
                      <a:schemeClr val="bg1"/>
                    </a:gs>
                  </a:gsLst>
                  <a:lin ang="5400000" scaled="0"/>
                </a:gradFill>
                <a:effectLst/>
                <a:latin typeface="+mj-lt"/>
                <a:ea typeface="+mn-ea"/>
                <a:cs typeface="Segoe UI" pitchFamily="34" charset="0"/>
              </a:defRPr>
            </a:lvl1pPr>
          </a:lstStyle>
          <a:p>
            <a:pPr marL="0" lvl="0" algn="l" defTabSz="932742" rtl="0" eaLnBrk="1" latinLnBrk="0" hangingPunct="1">
              <a:lnSpc>
                <a:spcPct val="90000"/>
              </a:lnSpc>
              <a:spcBef>
                <a:spcPct val="0"/>
              </a:spcBef>
              <a:buNone/>
              <a:defRPr/>
            </a:pPr>
            <a:r>
              <a:rPr lang="en-US" dirty="0"/>
              <a:t>Click to edit Master title style</a:t>
            </a:r>
          </a:p>
        </p:txBody>
      </p:sp>
    </p:spTree>
    <p:extLst>
      <p:ext uri="{BB962C8B-B14F-4D97-AF65-F5344CB8AC3E}">
        <p14:creationId xmlns:p14="http://schemas.microsoft.com/office/powerpoint/2010/main" val="350036948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eft Photo with 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976869-0D6E-4D2D-9C16-B9B865BD32B1}"/>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userDrawn="1"/>
        </p:nvSpPr>
        <p:spPr>
          <a:xfrm flipH="1">
            <a:off x="3931919" y="0"/>
            <a:ext cx="8504555" cy="6995160"/>
          </a:xfrm>
          <a:prstGeom prst="rect">
            <a:avLst/>
          </a:prstGeom>
          <a:solidFill>
            <a:schemeClr val="bg1"/>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5" name="Title 4">
            <a:extLst>
              <a:ext uri="{FF2B5EF4-FFF2-40B4-BE49-F238E27FC236}">
                <a16:creationId xmlns:a16="http://schemas.microsoft.com/office/drawing/2014/main" id="{20B832A2-656D-4FC4-B77F-24540E3D3A86}"/>
              </a:ext>
            </a:extLst>
          </p:cNvPr>
          <p:cNvSpPr>
            <a:spLocks noGrp="1"/>
          </p:cNvSpPr>
          <p:nvPr>
            <p:ph type="title"/>
          </p:nvPr>
        </p:nvSpPr>
        <p:spPr>
          <a:xfrm>
            <a:off x="4115139" y="295274"/>
            <a:ext cx="8049063" cy="917575"/>
          </a:xfrm>
        </p:spPr>
        <p:txBody>
          <a:bodyPr/>
          <a:lstStyle/>
          <a:p>
            <a:r>
              <a:rPr lang="en-US" dirty="0"/>
              <a:t>Click to edit Master title style</a:t>
            </a:r>
          </a:p>
        </p:txBody>
      </p:sp>
    </p:spTree>
    <p:extLst>
      <p:ext uri="{BB962C8B-B14F-4D97-AF65-F5344CB8AC3E}">
        <p14:creationId xmlns:p14="http://schemas.microsoft.com/office/powerpoint/2010/main" val="137439225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 Side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3D6AB-EB5F-4DFC-B22E-82A5102A4BC8}"/>
              </a:ext>
            </a:extLst>
          </p:cNvPr>
          <p:cNvSpPr/>
          <p:nvPr/>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E6F3818D-3F0C-49B1-BA56-00001FB032F0}"/>
              </a:ext>
            </a:extLst>
          </p:cNvPr>
          <p:cNvSpPr/>
          <p:nvPr/>
        </p:nvSpPr>
        <p:spPr bwMode="auto">
          <a:xfrm>
            <a:off x="-1" y="-1"/>
            <a:ext cx="12436475" cy="4868864"/>
          </a:xfrm>
          <a:prstGeom prst="rect">
            <a:avLst/>
          </a:prstGeom>
          <a:gradFill flip="none" rotWithShape="1">
            <a:gsLst>
              <a:gs pos="96000">
                <a:srgbClr val="070301">
                  <a:alpha val="76000"/>
                </a:srgbClr>
              </a:gs>
              <a:gs pos="0">
                <a:srgbClr val="070301">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7" name="Rectangle 6">
            <a:extLst>
              <a:ext uri="{FF2B5EF4-FFF2-40B4-BE49-F238E27FC236}">
                <a16:creationId xmlns:a16="http://schemas.microsoft.com/office/drawing/2014/main" id="{5177CB22-EBD4-4C8A-A656-5867EB0B0CCB}"/>
              </a:ext>
            </a:extLst>
          </p:cNvPr>
          <p:cNvSpPr/>
          <p:nvPr userDrawn="1"/>
        </p:nvSpPr>
        <p:spPr bwMode="auto">
          <a:xfrm>
            <a:off x="3932555" y="0"/>
            <a:ext cx="8503920" cy="699516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Title 16">
            <a:extLst>
              <a:ext uri="{FF2B5EF4-FFF2-40B4-BE49-F238E27FC236}">
                <a16:creationId xmlns:a16="http://schemas.microsoft.com/office/drawing/2014/main" id="{D86D3281-884F-4183-91D8-9D12D4C86687}"/>
              </a:ext>
            </a:extLst>
          </p:cNvPr>
          <p:cNvSpPr>
            <a:spLocks noGrp="1"/>
          </p:cNvSpPr>
          <p:nvPr>
            <p:ph type="title"/>
          </p:nvPr>
        </p:nvSpPr>
        <p:spPr>
          <a:xfrm>
            <a:off x="274640" y="295274"/>
            <a:ext cx="3474400" cy="917575"/>
          </a:xfrm>
        </p:spPr>
        <p:txBody>
          <a:bodyPr lIns="146304" tIns="91440" rIns="146304" bIns="91440"/>
          <a:lstStyle>
            <a:lvl1pPr>
              <a:defRPr kumimoji="0" lang="en-US" i="0" u="none" strike="noStrike" normalizeH="0" dirty="0">
                <a:gradFill>
                  <a:gsLst>
                    <a:gs pos="57576">
                      <a:srgbClr val="FFFFFF"/>
                    </a:gs>
                    <a:gs pos="35000">
                      <a:srgbClr val="FFFFFF"/>
                    </a:gs>
                  </a:gsLst>
                  <a:lin ang="5400000" scaled="0"/>
                </a:gradFill>
                <a:uLnTx/>
                <a:uFillTx/>
                <a:latin typeface="Segoe UI Light"/>
              </a:defRPr>
            </a:lvl1pPr>
          </a:lstStyle>
          <a:p>
            <a:pPr marL="0" marR="0" lvl="0" indent="0" fontAlgn="auto">
              <a:spcAft>
                <a:spcPts val="0"/>
              </a:spcAft>
              <a:buClrTx/>
              <a:buSzTx/>
              <a:buFontTx/>
              <a:tabLst/>
            </a:pPr>
            <a:r>
              <a:rPr lang="en-US" dirty="0"/>
              <a:t>Click to edit Master title style</a:t>
            </a:r>
          </a:p>
        </p:txBody>
      </p:sp>
      <p:sp>
        <p:nvSpPr>
          <p:cNvPr id="19" name="Text Placeholder 18">
            <a:extLst>
              <a:ext uri="{FF2B5EF4-FFF2-40B4-BE49-F238E27FC236}">
                <a16:creationId xmlns:a16="http://schemas.microsoft.com/office/drawing/2014/main" id="{8A176B14-2987-45CD-BC9C-B0C1C0B98C15}"/>
              </a:ext>
            </a:extLst>
          </p:cNvPr>
          <p:cNvSpPr>
            <a:spLocks noGrp="1"/>
          </p:cNvSpPr>
          <p:nvPr>
            <p:ph type="body" sz="quarter" idx="12"/>
          </p:nvPr>
        </p:nvSpPr>
        <p:spPr>
          <a:xfrm>
            <a:off x="4206239" y="493943"/>
            <a:ext cx="7773036" cy="932563"/>
          </a:xfrm>
        </p:spPr>
        <p:txBody>
          <a:bodyPr/>
          <a:lstStyle>
            <a:lvl1pPr marL="0" indent="0">
              <a:buNone/>
              <a:defRPr kumimoji="0" lang="en-US" sz="3200" b="0" i="0" u="none" strike="noStrike" kern="1200" cap="none" spc="0" normalizeH="0" baseline="0" dirty="0" smtClean="0">
                <a:ln>
                  <a:noFill/>
                </a:ln>
                <a:gradFill>
                  <a:gsLst>
                    <a:gs pos="19771">
                      <a:srgbClr val="5C2D91"/>
                    </a:gs>
                    <a:gs pos="38000">
                      <a:srgbClr val="5C2D91"/>
                    </a:gs>
                  </a:gsLst>
                  <a:lin ang="5400000" scaled="1"/>
                </a:gradFill>
                <a:effectLst/>
                <a:uLnTx/>
                <a:uFillTx/>
                <a:latin typeface="Segoe UI Semilight" panose="020B0402040204020203" pitchFamily="34" charset="0"/>
                <a:ea typeface="+mn-ea"/>
                <a:cs typeface="Segoe UI Semilight" panose="020B0402040204020203" pitchFamily="34" charset="0"/>
              </a:defRPr>
            </a:lvl1pPr>
            <a:lvl2pPr marL="0" indent="0">
              <a:buNone/>
              <a:defRPr lang="en-US" sz="1800" kern="1200" spc="0" baseline="0" dirty="0" smtClean="0">
                <a:gradFill>
                  <a:gsLst>
                    <a:gs pos="1250">
                      <a:srgbClr val="505050"/>
                    </a:gs>
                    <a:gs pos="100000">
                      <a:srgbClr val="505050"/>
                    </a:gs>
                  </a:gsLst>
                  <a:lin ang="5400000" scaled="0"/>
                </a:gradFill>
                <a:latin typeface="+mn-lt"/>
                <a:ea typeface="+mn-ea"/>
                <a:cs typeface="+mn-cs"/>
              </a:defRPr>
            </a:lvl2pPr>
            <a:lvl3pPr marL="571500" indent="0">
              <a:buNone/>
              <a:defRPr/>
            </a:lvl3pPr>
            <a:lvl4pPr marL="800100" indent="0">
              <a:buNone/>
              <a:defRPr/>
            </a:lvl4pPr>
            <a:lvl5pPr marL="1028700" indent="0">
              <a:buNone/>
              <a:defRPr/>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6695804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ight Side 50/50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CA7EB-6F46-4F68-8033-861BF187A52E}"/>
              </a:ext>
            </a:extLst>
          </p:cNvPr>
          <p:cNvSpPr/>
          <p:nvPr userDrawn="1"/>
        </p:nvSpPr>
        <p:spPr bwMode="auto">
          <a:xfrm>
            <a:off x="-1" y="6148387"/>
            <a:ext cx="12436475" cy="845502"/>
          </a:xfrm>
          <a:prstGeom prst="rect">
            <a:avLst/>
          </a:prstGeom>
          <a:gradFill>
            <a:gsLst>
              <a:gs pos="0">
                <a:srgbClr val="000000">
                  <a:alpha val="0"/>
                </a:srgbClr>
              </a:gs>
              <a:gs pos="100000">
                <a:srgbClr val="000000">
                  <a:alpha val="70000"/>
                </a:srgbClr>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7" name="Rectangle 6">
            <a:extLst>
              <a:ext uri="{FF2B5EF4-FFF2-40B4-BE49-F238E27FC236}">
                <a16:creationId xmlns:a16="http://schemas.microsoft.com/office/drawing/2014/main" id="{5177CB22-EBD4-4C8A-A656-5867EB0B0CCB}"/>
              </a:ext>
            </a:extLst>
          </p:cNvPr>
          <p:cNvSpPr/>
          <p:nvPr userDrawn="1"/>
        </p:nvSpPr>
        <p:spPr bwMode="auto">
          <a:xfrm>
            <a:off x="0" y="0"/>
            <a:ext cx="6217920" cy="699516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56B6BE4C-4123-4E93-B042-78AE751BCD8A}"/>
              </a:ext>
            </a:extLst>
          </p:cNvPr>
          <p:cNvSpPr>
            <a:spLocks noGrp="1"/>
          </p:cNvSpPr>
          <p:nvPr>
            <p:ph type="title"/>
          </p:nvPr>
        </p:nvSpPr>
        <p:spPr>
          <a:xfrm>
            <a:off x="274639" y="1208088"/>
            <a:ext cx="5760133" cy="917575"/>
          </a:xfrm>
        </p:spPr>
        <p:txBody>
          <a:bodyPr lIns="0" anchor="b" anchorCtr="0"/>
          <a:lstStyle>
            <a:lvl1pPr marL="176213" indent="-7938" algn="l" defTabSz="932742" rtl="0" eaLnBrk="1" fontAlgn="auto" latinLnBrk="0" hangingPunct="1">
              <a:lnSpc>
                <a:spcPct val="100000"/>
              </a:lnSpc>
              <a:spcBef>
                <a:spcPts val="0"/>
              </a:spcBef>
              <a:spcAft>
                <a:spcPts val="0"/>
              </a:spcAft>
              <a:defRPr lang="en-US" sz="4800" kern="1200" dirty="0">
                <a:gradFill>
                  <a:gsLst>
                    <a:gs pos="1770">
                      <a:schemeClr val="accent1"/>
                    </a:gs>
                    <a:gs pos="12264">
                      <a:schemeClr val="accent1"/>
                    </a:gs>
                  </a:gsLst>
                  <a:lin ang="5400000" scaled="0"/>
                </a:gradFill>
                <a:latin typeface="Segoe UI Light"/>
                <a:ea typeface="+mn-ea"/>
                <a:cs typeface="+mn-cs"/>
              </a:defRPr>
            </a:lvl1pPr>
          </a:lstStyle>
          <a:p>
            <a:r>
              <a:rPr lang="en-US" dirty="0"/>
              <a:t>Click to edit Master title style</a:t>
            </a:r>
          </a:p>
        </p:txBody>
      </p:sp>
      <p:sp>
        <p:nvSpPr>
          <p:cNvPr id="11" name="Text Placeholder 10">
            <a:extLst>
              <a:ext uri="{FF2B5EF4-FFF2-40B4-BE49-F238E27FC236}">
                <a16:creationId xmlns:a16="http://schemas.microsoft.com/office/drawing/2014/main" id="{7FA85706-E83E-41EC-A5A2-8B7EA5210F11}"/>
              </a:ext>
            </a:extLst>
          </p:cNvPr>
          <p:cNvSpPr>
            <a:spLocks noGrp="1"/>
          </p:cNvSpPr>
          <p:nvPr>
            <p:ph type="body" sz="quarter" idx="10"/>
          </p:nvPr>
        </p:nvSpPr>
        <p:spPr>
          <a:xfrm>
            <a:off x="293690" y="2419351"/>
            <a:ext cx="5741670" cy="1015663"/>
          </a:xfrm>
        </p:spPr>
        <p:txBody>
          <a:bodyPr/>
          <a:lstStyle>
            <a:lvl1pPr marL="0" indent="0">
              <a:buNone/>
              <a:defRPr lang="en-US" sz="3000" kern="1200" dirty="0" smtClean="0">
                <a:gradFill>
                  <a:gsLst>
                    <a:gs pos="12264">
                      <a:schemeClr val="tx1"/>
                    </a:gs>
                    <a:gs pos="27000">
                      <a:schemeClr val="tx1"/>
                    </a:gs>
                  </a:gsLst>
                  <a:lin ang="5400000" scaled="0"/>
                </a:gradFill>
                <a:latin typeface="Segoe UI Semilight" panose="020B0402040204020203" pitchFamily="34" charset="0"/>
                <a:ea typeface="Verdana" panose="020B0604030504040204" pitchFamily="34" charset="0"/>
                <a:cs typeface="Segoe UI Semilight" panose="020B0402040204020203" pitchFamily="34" charset="0"/>
              </a:defRPr>
            </a:lvl1pPr>
            <a:lvl2pPr marL="342900" indent="0">
              <a:buNone/>
              <a:defRPr/>
            </a:lvl2pPr>
            <a:lvl3pPr marL="571500" indent="0">
              <a:buNone/>
              <a:defRPr/>
            </a:lvl3pPr>
            <a:lvl4pPr marL="800100" indent="0">
              <a:buNone/>
              <a:defRPr/>
            </a:lvl4pPr>
            <a:lvl5pPr marL="1028700" indent="0">
              <a:buNone/>
              <a:defRPr/>
            </a:lvl5pPr>
          </a:lstStyle>
          <a:p>
            <a:pPr lvl="0"/>
            <a:r>
              <a:rPr lang="en-US" dirty="0"/>
              <a:t>Edit Master text styles</a:t>
            </a:r>
          </a:p>
        </p:txBody>
      </p:sp>
    </p:spTree>
    <p:extLst>
      <p:ext uri="{BB962C8B-B14F-4D97-AF65-F5344CB8AC3E}">
        <p14:creationId xmlns:p14="http://schemas.microsoft.com/office/powerpoint/2010/main" val="159873954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Dark">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1243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2"/>
          <a:stretch>
            <a:fillRect/>
          </a:stretch>
        </p:blipFill>
        <p:spPr>
          <a:xfrm>
            <a:off x="7041188" y="2128183"/>
            <a:ext cx="5237730" cy="4569444"/>
          </a:xfrm>
          <a:prstGeom prst="rect">
            <a:avLst/>
          </a:prstGeom>
        </p:spPr>
      </p:pic>
      <p:grpSp>
        <p:nvGrpSpPr>
          <p:cNvPr id="8" name="Group 7"/>
          <p:cNvGrpSpPr>
            <a:grpSpLocks noChangeAspect="1"/>
          </p:cNvGrpSpPr>
          <p:nvPr userDrawn="1"/>
        </p:nvGrpSpPr>
        <p:grpSpPr bwMode="gray">
          <a:xfrm>
            <a:off x="457518" y="6154121"/>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67195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pic>
        <p:nvPicPr>
          <p:cNvPr id="12" name="Picture 11"/>
          <p:cNvPicPr>
            <a:picLocks noChangeAspect="1"/>
          </p:cNvPicPr>
          <p:nvPr userDrawn="1"/>
        </p:nvPicPr>
        <p:blipFill>
          <a:blip r:embed="rId2"/>
          <a:stretch>
            <a:fillRect/>
          </a:stretch>
        </p:blipFill>
        <p:spPr>
          <a:xfrm>
            <a:off x="7139240" y="2125627"/>
            <a:ext cx="5117100" cy="4572000"/>
          </a:xfrm>
          <a:prstGeom prst="rect">
            <a:avLst/>
          </a:prstGeom>
        </p:spPr>
      </p:pic>
      <p:grpSp>
        <p:nvGrpSpPr>
          <p:cNvPr id="8" name="Group 7"/>
          <p:cNvGrpSpPr>
            <a:grpSpLocks noChangeAspect="1"/>
          </p:cNvGrpSpPr>
          <p:nvPr userDrawn="1"/>
        </p:nvGrpSpPr>
        <p:grpSpPr bwMode="gray">
          <a:xfrm>
            <a:off x="457518" y="6154121"/>
            <a:ext cx="1681413" cy="360979"/>
            <a:chOff x="457200" y="1643393"/>
            <a:chExt cx="4492753" cy="964540"/>
          </a:xfrm>
        </p:grpSpPr>
        <p:pic>
          <p:nvPicPr>
            <p:cNvPr id="13" name="Picture 12"/>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210900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3"/>
          <a:stretch>
            <a:fillRect/>
          </a:stretch>
        </p:blipFill>
        <p:spPr>
          <a:xfrm>
            <a:off x="8118861" y="2282575"/>
            <a:ext cx="4003902" cy="3474720"/>
          </a:xfrm>
          <a:prstGeom prst="rect">
            <a:avLst/>
          </a:prstGeom>
        </p:spPr>
      </p:pic>
    </p:spTree>
    <p:extLst>
      <p:ext uri="{BB962C8B-B14F-4D97-AF65-F5344CB8AC3E}">
        <p14:creationId xmlns:p14="http://schemas.microsoft.com/office/powerpoint/2010/main" val="36244529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userDrawn="1"/>
        </p:nvPicPr>
        <p:blipFill>
          <a:blip r:embed="rId3"/>
          <a:stretch>
            <a:fillRect/>
          </a:stretch>
        </p:blipFill>
        <p:spPr>
          <a:xfrm>
            <a:off x="8142676" y="2235625"/>
            <a:ext cx="3954586" cy="3533323"/>
          </a:xfrm>
          <a:prstGeom prst="rect">
            <a:avLst/>
          </a:prstGeom>
        </p:spPr>
      </p:pic>
    </p:spTree>
    <p:extLst>
      <p:ext uri="{BB962C8B-B14F-4D97-AF65-F5344CB8AC3E}">
        <p14:creationId xmlns:p14="http://schemas.microsoft.com/office/powerpoint/2010/main" val="39196820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51243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No Imag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692812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813897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34332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192879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500748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660310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697597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263994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90954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804166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Blu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274638" y="1212850"/>
            <a:ext cx="11887200" cy="1846659"/>
          </a:xfrm>
        </p:spPr>
        <p:txBody>
          <a:bodyPr/>
          <a:lstStyle>
            <a:lvl1pPr marL="0" indent="0" algn="l" defTabSz="873973" rtl="0" eaLnBrk="1" fontAlgn="base" latinLnBrk="0" hangingPunct="1">
              <a:lnSpc>
                <a:spcPct val="90000"/>
              </a:lnSpc>
              <a:spcBef>
                <a:spcPct val="0"/>
              </a:spcBef>
              <a:spcAft>
                <a:spcPts val="600"/>
              </a:spcAft>
              <a:buNone/>
              <a:defRPr lang="en-US" sz="2400" kern="1200" dirty="0" smtClean="0">
                <a:gradFill>
                  <a:gsLst>
                    <a:gs pos="0">
                      <a:schemeClr val="accent1"/>
                    </a:gs>
                    <a:gs pos="100000">
                      <a:schemeClr val="accent1"/>
                    </a:gs>
                  </a:gsLst>
                  <a:lin ang="5400000" scaled="0"/>
                </a:gradFill>
                <a:latin typeface="Segoe UI Semibold" panose="020B0702040204020203" pitchFamily="34" charset="0"/>
                <a:ea typeface="Segoe UI" pitchFamily="34" charset="0"/>
                <a:cs typeface="Segoe UI Semibold" panose="020B0702040204020203" pitchFamily="34" charset="0"/>
              </a:defRPr>
            </a:lvl1pPr>
            <a:lvl2pPr marL="0" indent="0">
              <a:spcAft>
                <a:spcPts val="600"/>
              </a:spcAft>
              <a:buFontTx/>
              <a:buNone/>
              <a:defRPr lang="en-US" sz="1700" kern="1200" dirty="0" smtClean="0">
                <a:gradFill>
                  <a:gsLst>
                    <a:gs pos="13000">
                      <a:schemeClr val="tx1"/>
                    </a:gs>
                    <a:gs pos="27000">
                      <a:schemeClr val="tx1"/>
                    </a:gs>
                  </a:gsLst>
                  <a:lin ang="5400000" scaled="0"/>
                </a:gradFill>
                <a:latin typeface="+mn-lt"/>
                <a:ea typeface="Segoe UI" pitchFamily="34" charset="0"/>
                <a:cs typeface="Segoe UI Semibold" panose="020B0702040204020203" pitchFamily="34" charset="0"/>
              </a:defRPr>
            </a:lvl2pPr>
            <a:lvl3pPr marL="182880" indent="-182880" algn="l" defTabSz="873973" rtl="0" eaLnBrk="1" fontAlgn="base" latinLnBrk="0" hangingPunct="1">
              <a:lnSpc>
                <a:spcPct val="90000"/>
              </a:lnSpc>
              <a:spcBef>
                <a:spcPct val="0"/>
              </a:spcBef>
              <a:spcAft>
                <a:spcPts val="600"/>
              </a:spcAft>
              <a:buFont typeface="Arial" panose="020B0604020202020204" pitchFamily="34" charset="0"/>
              <a:buChar char="•"/>
              <a:defRPr lang="en-US" sz="1700" kern="1200" dirty="0" smtClean="0">
                <a:gradFill>
                  <a:gsLst>
                    <a:gs pos="13000">
                      <a:schemeClr val="tx1"/>
                    </a:gs>
                    <a:gs pos="27000">
                      <a:schemeClr val="tx1"/>
                    </a:gs>
                  </a:gsLst>
                  <a:lin ang="5400000" scaled="0"/>
                </a:gradFill>
                <a:latin typeface="+mn-lt"/>
                <a:ea typeface="Segoe UI" pitchFamily="34" charset="0"/>
                <a:cs typeface="Segoe UI Semibold" panose="020B0702040204020203" pitchFamily="34" charset="0"/>
              </a:defRPr>
            </a:lvl3pPr>
            <a:lvl4pPr marL="457200" indent="0">
              <a:spcBef>
                <a:spcPts val="0"/>
              </a:spcBef>
              <a:spcAft>
                <a:spcPts val="600"/>
              </a:spcAft>
              <a:buNone/>
              <a:defRPr>
                <a:gradFill>
                  <a:gsLst>
                    <a:gs pos="13000">
                      <a:schemeClr val="tx1"/>
                    </a:gs>
                    <a:gs pos="27000">
                      <a:schemeClr val="tx1"/>
                    </a:gs>
                  </a:gsLst>
                  <a:lin ang="5400000" scaled="0"/>
                </a:gradFill>
              </a:defRPr>
            </a:lvl4pPr>
            <a:lvl5pPr marL="685800" indent="0">
              <a:spcBef>
                <a:spcPts val="0"/>
              </a:spcBef>
              <a:spcAft>
                <a:spcPts val="600"/>
              </a:spcAft>
              <a:buNone/>
              <a:defRPr>
                <a:gradFill>
                  <a:gsLst>
                    <a:gs pos="13000">
                      <a:schemeClr val="tx1"/>
                    </a:gs>
                    <a:gs pos="27000">
                      <a:schemeClr val="tx1"/>
                    </a:gs>
                  </a:gsLst>
                  <a:lin ang="5400000" scaled="0"/>
                </a:gra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5625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59473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886618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413464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326353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6671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1657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9863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832530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89732977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9502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Orang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274638" y="1212850"/>
            <a:ext cx="11887200" cy="1846659"/>
          </a:xfrm>
        </p:spPr>
        <p:txBody>
          <a:bodyPr/>
          <a:lstStyle>
            <a:lvl1pPr marL="0" indent="0" algn="l" defTabSz="873973" rtl="0" eaLnBrk="1" fontAlgn="base" latinLnBrk="0" hangingPunct="1">
              <a:lnSpc>
                <a:spcPct val="90000"/>
              </a:lnSpc>
              <a:spcBef>
                <a:spcPct val="0"/>
              </a:spcBef>
              <a:spcAft>
                <a:spcPts val="600"/>
              </a:spcAft>
              <a:buNone/>
              <a:defRPr lang="en-US" sz="2400" kern="1200" dirty="0" smtClean="0">
                <a:gradFill>
                  <a:gsLst>
                    <a:gs pos="0">
                      <a:schemeClr val="accent2"/>
                    </a:gs>
                    <a:gs pos="100000">
                      <a:schemeClr val="accent2"/>
                    </a:gs>
                  </a:gsLst>
                  <a:lin ang="5400000" scaled="0"/>
                </a:gradFill>
                <a:latin typeface="Segoe UI Semibold" panose="020B0702040204020203" pitchFamily="34" charset="0"/>
                <a:ea typeface="Segoe UI" pitchFamily="34" charset="0"/>
                <a:cs typeface="Segoe UI Semibold" panose="020B0702040204020203" pitchFamily="34" charset="0"/>
              </a:defRPr>
            </a:lvl1pPr>
            <a:lvl2pPr marL="0" indent="0">
              <a:spcAft>
                <a:spcPts val="600"/>
              </a:spcAft>
              <a:buFontTx/>
              <a:buNone/>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2pPr>
            <a:lvl3pPr marL="182880" indent="-182880" algn="l" defTabSz="873973" rtl="0" eaLnBrk="1" fontAlgn="base" latinLnBrk="0" hangingPunct="1">
              <a:lnSpc>
                <a:spcPct val="90000"/>
              </a:lnSpc>
              <a:spcBef>
                <a:spcPct val="0"/>
              </a:spcBef>
              <a:spcAft>
                <a:spcPts val="600"/>
              </a:spcAft>
              <a:buFont typeface="Arial" panose="020B0604020202020204" pitchFamily="34" charset="0"/>
              <a:buChar char="•"/>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3pPr>
            <a:lvl4pPr marL="457200" indent="0">
              <a:spcBef>
                <a:spcPts val="0"/>
              </a:spcBef>
              <a:spcAft>
                <a:spcPts val="600"/>
              </a:spcAft>
              <a:buNone/>
              <a:defRPr/>
            </a:lvl4pPr>
            <a:lvl5pPr marL="685800" indent="0">
              <a:spcBef>
                <a:spcPts val="0"/>
              </a:spcBef>
              <a:spcAft>
                <a:spcPts val="600"/>
              </a:spcAft>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982557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Orang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274638" y="1212850"/>
            <a:ext cx="11887200" cy="1846659"/>
          </a:xfrm>
        </p:spPr>
        <p:txBody>
          <a:bodyPr/>
          <a:lstStyle>
            <a:lvl1pPr marL="0" indent="0" algn="l" defTabSz="873973" rtl="0" eaLnBrk="1" fontAlgn="base" latinLnBrk="0" hangingPunct="1">
              <a:lnSpc>
                <a:spcPct val="90000"/>
              </a:lnSpc>
              <a:spcBef>
                <a:spcPct val="0"/>
              </a:spcBef>
              <a:spcAft>
                <a:spcPts val="600"/>
              </a:spcAft>
              <a:buNone/>
              <a:defRPr lang="en-US" sz="2400" kern="1200" dirty="0" smtClean="0">
                <a:solidFill>
                  <a:srgbClr val="0078D7"/>
                </a:solidFill>
                <a:latin typeface="Segoe UI Semibold" panose="020B0702040204020203" pitchFamily="34" charset="0"/>
                <a:ea typeface="Segoe UI" pitchFamily="34" charset="0"/>
                <a:cs typeface="Segoe UI Semibold" panose="020B0702040204020203" pitchFamily="34" charset="0"/>
              </a:defRPr>
            </a:lvl1pPr>
            <a:lvl2pPr marL="0" indent="0">
              <a:spcAft>
                <a:spcPts val="600"/>
              </a:spcAft>
              <a:buFontTx/>
              <a:buNone/>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2pPr>
            <a:lvl3pPr marL="182880" indent="-182880" algn="l" defTabSz="873973" rtl="0" eaLnBrk="1" fontAlgn="base" latinLnBrk="0" hangingPunct="1">
              <a:lnSpc>
                <a:spcPct val="90000"/>
              </a:lnSpc>
              <a:spcBef>
                <a:spcPct val="0"/>
              </a:spcBef>
              <a:spcAft>
                <a:spcPts val="600"/>
              </a:spcAft>
              <a:buFont typeface="Arial" panose="020B0604020202020204" pitchFamily="34" charset="0"/>
              <a:buChar char="•"/>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3pPr>
            <a:lvl4pPr marL="457200" indent="0">
              <a:spcBef>
                <a:spcPts val="0"/>
              </a:spcBef>
              <a:spcAft>
                <a:spcPts val="600"/>
              </a:spcAft>
              <a:buNone/>
              <a:defRPr/>
            </a:lvl4pPr>
            <a:lvl5pPr marL="685800" indent="0">
              <a:spcBef>
                <a:spcPts val="0"/>
              </a:spcBef>
              <a:spcAft>
                <a:spcPts val="600"/>
              </a:spcAft>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470885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urple Ba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 name="Freeform: Shape 5">
            <a:extLst>
              <a:ext uri="{FF2B5EF4-FFF2-40B4-BE49-F238E27FC236}">
                <a16:creationId xmlns:a16="http://schemas.microsoft.com/office/drawing/2014/main" id="{F83599BF-6D64-4C06-B94D-2B57624FF68D}"/>
              </a:ext>
            </a:extLst>
          </p:cNvPr>
          <p:cNvSpPr/>
          <p:nvPr/>
        </p:nvSpPr>
        <p:spPr bwMode="auto">
          <a:xfrm>
            <a:off x="11255319" y="0"/>
            <a:ext cx="1181156" cy="1234440"/>
          </a:xfrm>
          <a:custGeom>
            <a:avLst/>
            <a:gdLst>
              <a:gd name="connsiteX0" fmla="*/ 242047 w 1181156"/>
              <a:gd name="connsiteY0" fmla="*/ 0 h 1234440"/>
              <a:gd name="connsiteX1" fmla="*/ 1181156 w 1181156"/>
              <a:gd name="connsiteY1" fmla="*/ 0 h 1234440"/>
              <a:gd name="connsiteX2" fmla="*/ 1181156 w 1181156"/>
              <a:gd name="connsiteY2" fmla="*/ 1234440 h 1234440"/>
              <a:gd name="connsiteX3" fmla="*/ 0 w 1181156"/>
              <a:gd name="connsiteY3" fmla="*/ 1234440 h 1234440"/>
            </a:gdLst>
            <a:ahLst/>
            <a:cxnLst>
              <a:cxn ang="0">
                <a:pos x="connsiteX0" y="connsiteY0"/>
              </a:cxn>
              <a:cxn ang="0">
                <a:pos x="connsiteX1" y="connsiteY1"/>
              </a:cxn>
              <a:cxn ang="0">
                <a:pos x="connsiteX2" y="connsiteY2"/>
              </a:cxn>
              <a:cxn ang="0">
                <a:pos x="connsiteX3" y="connsiteY3"/>
              </a:cxn>
            </a:cxnLst>
            <a:rect l="l" t="t" r="r" b="b"/>
            <a:pathLst>
              <a:path w="1181156" h="1234440">
                <a:moveTo>
                  <a:pt x="242047" y="0"/>
                </a:moveTo>
                <a:lnTo>
                  <a:pt x="1181156" y="0"/>
                </a:lnTo>
                <a:lnTo>
                  <a:pt x="1181156" y="1234440"/>
                </a:lnTo>
                <a:lnTo>
                  <a:pt x="0" y="1234440"/>
                </a:lnTo>
                <a:close/>
              </a:path>
            </a:pathLst>
          </a:custGeom>
          <a:solidFill>
            <a:srgbClr val="B4A0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
        <p:nvSpPr>
          <p:cNvPr id="7" name="TextBox 6">
            <a:extLst>
              <a:ext uri="{FF2B5EF4-FFF2-40B4-BE49-F238E27FC236}">
                <a16:creationId xmlns:a16="http://schemas.microsoft.com/office/drawing/2014/main" id="{92BD5F5F-7036-486C-96EB-08BEE59898F6}"/>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gradFill>
                  <a:gsLst>
                    <a:gs pos="100000">
                      <a:schemeClr val="tx1"/>
                    </a:gs>
                    <a:gs pos="0">
                      <a:schemeClr val="tx1"/>
                    </a:gs>
                  </a:gsLst>
                  <a:lin ang="5400000" scaled="0"/>
                </a:gradFill>
              </a:rPr>
              <a:t>Microsoft confidential. For internal use only.</a:t>
            </a:r>
          </a:p>
        </p:txBody>
      </p:sp>
    </p:spTree>
    <p:extLst>
      <p:ext uri="{BB962C8B-B14F-4D97-AF65-F5344CB8AC3E}">
        <p14:creationId xmlns:p14="http://schemas.microsoft.com/office/powerpoint/2010/main" val="33930000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theme" Target="../theme/theme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6" cstate="print">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418" r:id="rId1"/>
    <p:sldLayoutId id="2147484419" r:id="rId2"/>
    <p:sldLayoutId id="2147484420" r:id="rId3"/>
    <p:sldLayoutId id="2147484236" r:id="rId4"/>
    <p:sldLayoutId id="2147484295" r:id="rId5"/>
    <p:sldLayoutId id="2147484305" r:id="rId6"/>
    <p:sldLayoutId id="2147484355" r:id="rId7"/>
    <p:sldLayoutId id="2147484247" r:id="rId8"/>
    <p:sldLayoutId id="2147484415" r:id="rId9"/>
    <p:sldLayoutId id="2147484435" r:id="rId10"/>
    <p:sldLayoutId id="2147484436" r:id="rId11"/>
    <p:sldLayoutId id="2147484437" r:id="rId12"/>
    <p:sldLayoutId id="2147484438" r:id="rId13"/>
    <p:sldLayoutId id="2147484439" r:id="rId14"/>
    <p:sldLayoutId id="2147484442" r:id="rId15"/>
    <p:sldLayoutId id="2147484429" r:id="rId16"/>
    <p:sldLayoutId id="2147484430" r:id="rId17"/>
    <p:sldLayoutId id="2147484431" r:id="rId18"/>
    <p:sldLayoutId id="2147484432" r:id="rId19"/>
    <p:sldLayoutId id="2147484433" r:id="rId20"/>
    <p:sldLayoutId id="2147484421" r:id="rId21"/>
    <p:sldLayoutId id="2147484422" r:id="rId22"/>
    <p:sldLayoutId id="2147484423" r:id="rId23"/>
    <p:sldLayoutId id="2147484424" r:id="rId24"/>
    <p:sldLayoutId id="2147484425" r:id="rId25"/>
    <p:sldLayoutId id="2147484426" r:id="rId26"/>
    <p:sldLayoutId id="2147484427" r:id="rId27"/>
    <p:sldLayoutId id="2147484434" r:id="rId28"/>
    <p:sldLayoutId id="2147484443" r:id="rId29"/>
    <p:sldLayoutId id="2147484428" r:id="rId30"/>
    <p:sldLayoutId id="2147484417" r:id="rId31"/>
    <p:sldLayoutId id="2147484440" r:id="rId32"/>
    <p:sldLayoutId id="2147484306" r:id="rId33"/>
    <p:sldLayoutId id="2147484263" r:id="rId3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71350609"/>
      </p:ext>
    </p:extLst>
  </p:cSld>
  <p:clrMap bg1="lt1" tx1="dk1" bg2="lt2" tx2="dk2" accent1="accent1" accent2="accent2" accent3="accent3" accent4="accent4" accent5="accent5" accent6="accent6" hlink="hlink" folHlink="folHlink"/>
  <p:sldLayoutIdLst>
    <p:sldLayoutId id="2147484445" r:id="rId1"/>
    <p:sldLayoutId id="2147484446" r:id="rId2"/>
    <p:sldLayoutId id="2147484447" r:id="rId3"/>
    <p:sldLayoutId id="2147484448" r:id="rId4"/>
    <p:sldLayoutId id="2147484449" r:id="rId5"/>
    <p:sldLayoutId id="2147484450" r:id="rId6"/>
    <p:sldLayoutId id="2147484451" r:id="rId7"/>
    <p:sldLayoutId id="2147484452" r:id="rId8"/>
    <p:sldLayoutId id="2147484453" r:id="rId9"/>
    <p:sldLayoutId id="2147484454" r:id="rId10"/>
    <p:sldLayoutId id="2147484455" r:id="rId11"/>
    <p:sldLayoutId id="2147484456" r:id="rId12"/>
    <p:sldLayoutId id="2147484457" r:id="rId13"/>
    <p:sldLayoutId id="2147484458" r:id="rId14"/>
    <p:sldLayoutId id="2147484459" r:id="rId15"/>
    <p:sldLayoutId id="2147484460" r:id="rId16"/>
    <p:sldLayoutId id="2147484461" r:id="rId17"/>
    <p:sldLayoutId id="2147484462" r:id="rId18"/>
    <p:sldLayoutId id="2147484463" r:id="rId19"/>
    <p:sldLayoutId id="2147484464" r:id="rId20"/>
    <p:sldLayoutId id="2147484465" r:id="rId21"/>
    <p:sldLayoutId id="2147484466" r:id="rId22"/>
    <p:sldLayoutId id="2147484467" r:id="rId23"/>
    <p:sldLayoutId id="2147484468" r:id="rId24"/>
    <p:sldLayoutId id="2147484469"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2.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7EC5-98BE-48E6-B509-67FAF15764E4}"/>
              </a:ext>
            </a:extLst>
          </p:cNvPr>
          <p:cNvSpPr>
            <a:spLocks noGrp="1"/>
          </p:cNvSpPr>
          <p:nvPr>
            <p:ph type="title"/>
          </p:nvPr>
        </p:nvSpPr>
        <p:spPr/>
        <p:txBody>
          <a:bodyPr/>
          <a:lstStyle/>
          <a:p>
            <a:pPr>
              <a:defRPr/>
            </a:pPr>
            <a:r>
              <a:rPr lang="en-US" dirty="0"/>
              <a:t>Assessment Tool</a:t>
            </a:r>
            <a:br>
              <a:rPr lang="en-US" dirty="0"/>
            </a:br>
            <a:endParaRPr lang="en-US" sz="3200" spc="0" dirty="0">
              <a:ln>
                <a:noFill/>
              </a:ln>
            </a:endParaRPr>
          </a:p>
        </p:txBody>
      </p:sp>
    </p:spTree>
    <p:extLst>
      <p:ext uri="{BB962C8B-B14F-4D97-AF65-F5344CB8AC3E}">
        <p14:creationId xmlns:p14="http://schemas.microsoft.com/office/powerpoint/2010/main" val="1169972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Instructions</a:t>
            </a:r>
          </a:p>
        </p:txBody>
      </p:sp>
      <p:sp>
        <p:nvSpPr>
          <p:cNvPr id="3" name="Content Placeholder 3">
            <a:extLst>
              <a:ext uri="{FF2B5EF4-FFF2-40B4-BE49-F238E27FC236}">
                <a16:creationId xmlns:a16="http://schemas.microsoft.com/office/drawing/2014/main" id="{D184A5E9-2085-4800-923A-55D19E4675BD}"/>
              </a:ext>
            </a:extLst>
          </p:cNvPr>
          <p:cNvSpPr txBox="1">
            <a:spLocks/>
          </p:cNvSpPr>
          <p:nvPr/>
        </p:nvSpPr>
        <p:spPr>
          <a:xfrm>
            <a:off x="218120" y="1170935"/>
            <a:ext cx="12015602" cy="5823590"/>
          </a:xfrm>
          <a:prstGeom prst="rect">
            <a:avLst/>
          </a:prstGeom>
          <a:noFill/>
        </p:spPr>
        <p:txBody>
          <a:bodyPr vert="horz" wrap="square" lIns="186521" tIns="93260" rIns="93260" bIns="93260" rtlCol="0">
            <a:normAutofit/>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l" defTabSz="1243380" rtl="0" eaLnBrk="1" fontAlgn="auto" latinLnBrk="0" hangingPunct="1">
              <a:lnSpc>
                <a:spcPct val="100000"/>
              </a:lnSpc>
              <a:spcBef>
                <a:spcPts val="816"/>
              </a:spcBef>
              <a:spcAft>
                <a:spcPts val="0"/>
              </a:spcAft>
              <a:buClrTx/>
              <a:buSzPct val="80000"/>
              <a:buNone/>
              <a:tabLst/>
              <a:defRPr/>
            </a:pPr>
            <a:r>
              <a:rPr kumimoji="0" lang="en-US" sz="2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The Below steps are necessary to run the Assessment Tool:</a:t>
            </a:r>
          </a:p>
          <a:p>
            <a:pPr marL="588969" lvl="2" indent="-457200" defTabSz="1243380">
              <a:spcBef>
                <a:spcPts val="816"/>
              </a:spcBef>
              <a:buFont typeface="+mj-lt"/>
              <a:buAutoNum type="arabicPeriod"/>
              <a:defRPr/>
            </a:pPr>
            <a:endPar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342900" indent="-342900">
              <a:buFont typeface="+mj-lt"/>
              <a:buAutoNum type="arabicPeriod"/>
            </a:pPr>
            <a:r>
              <a:rPr lang="en-US" sz="1600" b="0" i="0" dirty="0">
                <a:effectLst/>
                <a:latin typeface="Segoe UI" panose="020B0502040204020203" pitchFamily="34" charset="0"/>
              </a:rPr>
              <a:t>Edit </a:t>
            </a:r>
            <a:r>
              <a:rPr lang="en-US" sz="1600" b="1" i="0" dirty="0" err="1">
                <a:effectLst/>
                <a:latin typeface="Segoe UI" panose="020B0502040204020203" pitchFamily="34" charset="0"/>
              </a:rPr>
              <a:t>AssessmentConfigFile.json</a:t>
            </a:r>
            <a:r>
              <a:rPr lang="en-US" sz="1600" b="0" i="0" dirty="0">
                <a:effectLst/>
                <a:latin typeface="Segoe UI" panose="020B0502040204020203" pitchFamily="34" charset="0"/>
              </a:rPr>
              <a:t> only if:</a:t>
            </a:r>
          </a:p>
          <a:p>
            <a:pPr lvl="1"/>
            <a:r>
              <a:rPr lang="en-US" sz="1600" b="0" i="0" dirty="0">
                <a:effectLst/>
                <a:latin typeface="Segoe UI" panose="020B0502040204020203" pitchFamily="34" charset="0"/>
              </a:rPr>
              <a:t>Databases needs to be filtered</a:t>
            </a:r>
          </a:p>
          <a:p>
            <a:pPr lvl="1"/>
            <a:r>
              <a:rPr lang="en-US" sz="1600" b="0" i="0" dirty="0">
                <a:effectLst/>
                <a:latin typeface="Segoe UI" panose="020B0502040204020203" pitchFamily="34" charset="0"/>
              </a:rPr>
              <a:t>To create separate results folders for each run</a:t>
            </a:r>
          </a:p>
          <a:p>
            <a:pPr marL="0" indent="0">
              <a:buNone/>
            </a:pPr>
            <a:endParaRPr lang="en-US" sz="1600" b="0" i="0" dirty="0">
              <a:effectLst/>
              <a:latin typeface="Segoe UI" panose="020B0502040204020203" pitchFamily="34" charset="0"/>
            </a:endParaRPr>
          </a:p>
          <a:p>
            <a:pPr marL="342900" indent="-342900">
              <a:buFont typeface="+mj-lt"/>
              <a:buAutoNum type="arabicPeriod"/>
            </a:pPr>
            <a:r>
              <a:rPr lang="en-US" sz="1600" dirty="0">
                <a:latin typeface="Segoe UI" panose="020B0502040204020203" pitchFamily="34" charset="0"/>
              </a:rPr>
              <a:t>Edit </a:t>
            </a:r>
            <a:r>
              <a:rPr lang="en-US" sz="1600" b="1" dirty="0">
                <a:latin typeface="Segoe UI" panose="020B0502040204020203" pitchFamily="34" charset="0"/>
              </a:rPr>
              <a:t>scripts/&lt;</a:t>
            </a:r>
            <a:r>
              <a:rPr lang="en-US" sz="1600" b="1" dirty="0" err="1">
                <a:latin typeface="Segoe UI" panose="020B0502040204020203" pitchFamily="34" charset="0"/>
              </a:rPr>
              <a:t>sourcesystem</a:t>
            </a:r>
            <a:r>
              <a:rPr lang="en-US" sz="1600" b="1" dirty="0">
                <a:latin typeface="Segoe UI" panose="020B0502040204020203" pitchFamily="34" charset="0"/>
              </a:rPr>
              <a:t>&gt;/SQLScriptstoRun.csv </a:t>
            </a:r>
            <a:r>
              <a:rPr lang="en-US" sz="1600" dirty="0">
                <a:latin typeface="Segoe UI" panose="020B0502040204020203" pitchFamily="34" charset="0"/>
              </a:rPr>
              <a:t>based on the information desired to be collected. This</a:t>
            </a:r>
            <a:r>
              <a:rPr lang="en-US" sz="900" b="0" i="0" dirty="0">
                <a:effectLst/>
                <a:latin typeface="Segoe UI" panose="020B0502040204020203" pitchFamily="34" charset="0"/>
              </a:rPr>
              <a:t> </a:t>
            </a:r>
            <a:r>
              <a:rPr lang="en-US" sz="1600" dirty="0">
                <a:latin typeface="Segoe UI" panose="020B0502040204020203" pitchFamily="34" charset="0"/>
              </a:rPr>
              <a:t>file only needs to be edited if:</a:t>
            </a:r>
          </a:p>
          <a:p>
            <a:pPr lvl="1"/>
            <a:r>
              <a:rPr lang="en-US" sz="1600" dirty="0">
                <a:latin typeface="Segoe UI" panose="020B0502040204020203" pitchFamily="34" charset="0"/>
              </a:rPr>
              <a:t>Need to not collect a specific results of a single query.</a:t>
            </a:r>
          </a:p>
          <a:p>
            <a:pPr lvl="1"/>
            <a:r>
              <a:rPr lang="en-US" sz="1600" dirty="0">
                <a:latin typeface="Segoe UI" panose="020B0502040204020203" pitchFamily="34" charset="0"/>
              </a:rPr>
              <a:t>Need to Limit the results to a single DB.</a:t>
            </a:r>
          </a:p>
          <a:p>
            <a:pPr lvl="1"/>
            <a:r>
              <a:rPr lang="en-US" sz="1600" dirty="0">
                <a:latin typeface="Segoe UI" panose="020B0502040204020203" pitchFamily="34" charset="0"/>
              </a:rPr>
              <a:t>Need to add a query to the result set.</a:t>
            </a:r>
          </a:p>
          <a:p>
            <a:pPr lvl="1"/>
            <a:r>
              <a:rPr lang="en-US" sz="1600" dirty="0">
                <a:latin typeface="Segoe UI" panose="020B0502040204020203" pitchFamily="34" charset="0"/>
              </a:rPr>
              <a:t>Need to update a query to run on a specific version of the source system.</a:t>
            </a:r>
          </a:p>
          <a:p>
            <a:pPr marL="342900" indent="-342900">
              <a:buFont typeface="+mj-lt"/>
              <a:buAutoNum type="arabicPeriod"/>
            </a:pPr>
            <a:endParaRPr lang="en-US" sz="1600" dirty="0">
              <a:latin typeface="Segoe UI" panose="020B0502040204020203" pitchFamily="34" charset="0"/>
            </a:endParaRPr>
          </a:p>
        </p:txBody>
      </p:sp>
    </p:spTree>
    <p:extLst>
      <p:ext uri="{BB962C8B-B14F-4D97-AF65-F5344CB8AC3E}">
        <p14:creationId xmlns:p14="http://schemas.microsoft.com/office/powerpoint/2010/main" val="176470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Instructions</a:t>
            </a:r>
          </a:p>
        </p:txBody>
      </p:sp>
      <p:sp>
        <p:nvSpPr>
          <p:cNvPr id="3" name="Content Placeholder 3">
            <a:extLst>
              <a:ext uri="{FF2B5EF4-FFF2-40B4-BE49-F238E27FC236}">
                <a16:creationId xmlns:a16="http://schemas.microsoft.com/office/drawing/2014/main" id="{D184A5E9-2085-4800-923A-55D19E4675BD}"/>
              </a:ext>
            </a:extLst>
          </p:cNvPr>
          <p:cNvSpPr txBox="1">
            <a:spLocks/>
          </p:cNvSpPr>
          <p:nvPr/>
        </p:nvSpPr>
        <p:spPr>
          <a:xfrm>
            <a:off x="210436" y="1170935"/>
            <a:ext cx="12015602" cy="5823590"/>
          </a:xfrm>
          <a:prstGeom prst="rect">
            <a:avLst/>
          </a:prstGeom>
          <a:noFill/>
        </p:spPr>
        <p:txBody>
          <a:bodyPr vert="horz" wrap="square" lIns="186521" tIns="93260" rIns="93260" bIns="93260" rtlCol="0">
            <a:normAutofit fontScale="92500" lnSpcReduction="10000"/>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l" defTabSz="1243380" rtl="0" eaLnBrk="1" fontAlgn="auto" latinLnBrk="0" hangingPunct="1">
              <a:lnSpc>
                <a:spcPct val="100000"/>
              </a:lnSpc>
              <a:spcBef>
                <a:spcPts val="816"/>
              </a:spcBef>
              <a:spcAft>
                <a:spcPts val="0"/>
              </a:spcAft>
              <a:buClrTx/>
              <a:buSzPct val="80000"/>
              <a:buNone/>
              <a:tabLst/>
              <a:defRPr/>
            </a:pPr>
            <a:r>
              <a:rPr kumimoji="0" lang="en-US" sz="2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Continued</a:t>
            </a:r>
          </a:p>
          <a:p>
            <a:pPr marL="131769" lvl="2" indent="0" defTabSz="1243380">
              <a:spcBef>
                <a:spcPts val="816"/>
              </a:spcBef>
              <a:buNone/>
              <a:defRPr/>
            </a:pPr>
            <a:endParaRPr kumimoji="0" lang="en-US" sz="90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588969" lvl="2" indent="-457200" defTabSz="1243380">
              <a:spcBef>
                <a:spcPts val="816"/>
              </a:spcBef>
              <a:buFont typeface="+mj-lt"/>
              <a:buAutoNum type="arabicPeriod" startAt="3"/>
              <a:defRPr/>
            </a:pPr>
            <a:r>
              <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Run the </a:t>
            </a:r>
            <a:r>
              <a:rPr kumimoji="0" lang="en-US" sz="2067" i="0" u="none" strike="noStrike" kern="1200" cap="none" spc="0" normalizeH="0" baseline="0" noProof="0" dirty="0" err="1">
                <a:ln>
                  <a:noFill/>
                </a:ln>
                <a:gradFill>
                  <a:gsLst>
                    <a:gs pos="0">
                      <a:srgbClr val="000000"/>
                    </a:gs>
                    <a:gs pos="86000">
                      <a:srgbClr val="000000"/>
                    </a:gs>
                  </a:gsLst>
                  <a:lin ang="5400000" scaled="0"/>
                </a:gradFill>
                <a:effectLst/>
                <a:uLnTx/>
                <a:uFillTx/>
                <a:latin typeface="Segoe UI"/>
                <a:ea typeface="+mn-ea"/>
                <a:cs typeface="+mn-cs"/>
              </a:rPr>
              <a:t>Powershell</a:t>
            </a:r>
            <a:r>
              <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Script(AssessmentDriver_V2.ps1).  This script will prompt for the following information:</a:t>
            </a:r>
          </a:p>
          <a:p>
            <a:pPr marL="746125" lvl="3" indent="-309563" defTabSz="1243380">
              <a:spcBef>
                <a:spcPts val="816"/>
              </a:spcBef>
              <a:defRPr/>
            </a:pPr>
            <a:r>
              <a:rPr lang="en-US" sz="1800" b="1" dirty="0">
                <a:gradFill>
                  <a:gsLst>
                    <a:gs pos="0">
                      <a:srgbClr val="000000"/>
                    </a:gs>
                    <a:gs pos="86000">
                      <a:srgbClr val="000000"/>
                    </a:gs>
                  </a:gsLst>
                  <a:lin ang="5400000" scaled="0"/>
                </a:gradFill>
                <a:latin typeface="Segoe UI"/>
              </a:rPr>
              <a:t>Source System Type: </a:t>
            </a:r>
            <a:r>
              <a:rPr lang="en-US" sz="1800" dirty="0">
                <a:gradFill>
                  <a:gsLst>
                    <a:gs pos="0">
                      <a:srgbClr val="000000"/>
                    </a:gs>
                    <a:gs pos="86000">
                      <a:srgbClr val="000000"/>
                    </a:gs>
                  </a:gsLst>
                  <a:lin ang="5400000" scaled="0"/>
                </a:gradFill>
                <a:latin typeface="Segoe UI"/>
              </a:rPr>
              <a:t>Provide the source database type from the supported systems.</a:t>
            </a:r>
          </a:p>
          <a:p>
            <a:pPr marL="746125" lvl="3" indent="-309563" defTabSz="1243380">
              <a:spcBef>
                <a:spcPts val="816"/>
              </a:spcBef>
              <a:defRPr/>
            </a:pPr>
            <a:r>
              <a:rPr lang="en-US" sz="1800" b="1" dirty="0">
                <a:gradFill>
                  <a:gsLst>
                    <a:gs pos="0">
                      <a:srgbClr val="000000"/>
                    </a:gs>
                    <a:gs pos="86000">
                      <a:srgbClr val="000000"/>
                    </a:gs>
                  </a:gsLst>
                  <a:lin ang="5400000" scaled="0"/>
                </a:gradFill>
                <a:latin typeface="Segoe UI"/>
              </a:rPr>
              <a:t>Name/</a:t>
            </a:r>
            <a:r>
              <a:rPr lang="en-US" sz="1800" b="1" dirty="0" err="1">
                <a:gradFill>
                  <a:gsLst>
                    <a:gs pos="0">
                      <a:srgbClr val="000000"/>
                    </a:gs>
                    <a:gs pos="86000">
                      <a:srgbClr val="000000"/>
                    </a:gs>
                  </a:gsLst>
                  <a:lin ang="5400000" scaled="0"/>
                </a:gradFill>
                <a:latin typeface="Segoe UI"/>
              </a:rPr>
              <a:t>ip</a:t>
            </a:r>
            <a:r>
              <a:rPr lang="en-US" sz="1800" b="1" dirty="0">
                <a:gradFill>
                  <a:gsLst>
                    <a:gs pos="0">
                      <a:srgbClr val="000000"/>
                    </a:gs>
                    <a:gs pos="86000">
                      <a:srgbClr val="000000"/>
                    </a:gs>
                  </a:gsLst>
                  <a:lin ang="5400000" scaled="0"/>
                </a:gradFill>
                <a:latin typeface="Segoe UI"/>
              </a:rPr>
              <a:t> of the Server: </a:t>
            </a:r>
            <a:r>
              <a:rPr lang="en-US" sz="1800" dirty="0">
                <a:gradFill>
                  <a:gsLst>
                    <a:gs pos="0">
                      <a:srgbClr val="000000"/>
                    </a:gs>
                    <a:gs pos="86000">
                      <a:srgbClr val="000000"/>
                    </a:gs>
                  </a:gsLst>
                  <a:lin ang="5400000" scaled="0"/>
                </a:gradFill>
                <a:latin typeface="Segoe UI"/>
              </a:rPr>
              <a:t>Source Database server to connect</a:t>
            </a:r>
          </a:p>
          <a:p>
            <a:pPr marL="746125" lvl="3" indent="-309563" defTabSz="1243380">
              <a:spcBef>
                <a:spcPts val="816"/>
              </a:spcBef>
              <a:defRPr/>
            </a:pP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r>
              <a:rPr lang="en-US" sz="1800" b="1" dirty="0">
                <a:gradFill>
                  <a:gsLst>
                    <a:gs pos="0">
                      <a:srgbClr val="000000"/>
                    </a:gs>
                    <a:gs pos="86000">
                      <a:srgbClr val="000000"/>
                    </a:gs>
                  </a:gsLst>
                  <a:lin ang="5400000" scaled="0"/>
                </a:gradFill>
                <a:latin typeface="Segoe UI"/>
              </a:rPr>
              <a:t>How do you want to connect to the DB (</a:t>
            </a:r>
            <a:r>
              <a:rPr lang="en-US" sz="1800" b="1" dirty="0" err="1">
                <a:gradFill>
                  <a:gsLst>
                    <a:gs pos="0">
                      <a:srgbClr val="000000"/>
                    </a:gs>
                    <a:gs pos="86000">
                      <a:srgbClr val="000000"/>
                    </a:gs>
                  </a:gsLst>
                  <a:lin ang="5400000" scaled="0"/>
                </a:gradFill>
                <a:latin typeface="Segoe UI"/>
              </a:rPr>
              <a:t>ADPass</a:t>
            </a:r>
            <a:r>
              <a:rPr lang="en-US" sz="1800" b="1" dirty="0">
                <a:gradFill>
                  <a:gsLst>
                    <a:gs pos="0">
                      <a:srgbClr val="000000"/>
                    </a:gs>
                    <a:gs pos="86000">
                      <a:srgbClr val="000000"/>
                    </a:gs>
                  </a:gsLst>
                  <a:lin ang="5400000" scaled="0"/>
                </a:gradFill>
                <a:latin typeface="Segoe UI"/>
              </a:rPr>
              <a:t>, </a:t>
            </a:r>
            <a:r>
              <a:rPr lang="en-US" sz="1800" b="1" dirty="0" err="1">
                <a:gradFill>
                  <a:gsLst>
                    <a:gs pos="0">
                      <a:srgbClr val="000000"/>
                    </a:gs>
                    <a:gs pos="86000">
                      <a:srgbClr val="000000"/>
                    </a:gs>
                  </a:gsLst>
                  <a:lin ang="5400000" scaled="0"/>
                </a:gradFill>
                <a:latin typeface="Segoe UI"/>
              </a:rPr>
              <a:t>AzureADInt</a:t>
            </a:r>
            <a:r>
              <a:rPr lang="en-US" sz="1800" b="1" dirty="0">
                <a:gradFill>
                  <a:gsLst>
                    <a:gs pos="0">
                      <a:srgbClr val="000000"/>
                    </a:gs>
                    <a:gs pos="86000">
                      <a:srgbClr val="000000"/>
                    </a:gs>
                  </a:gsLst>
                  <a:lin ang="5400000" scaled="0"/>
                </a:gradFill>
                <a:latin typeface="Segoe UI"/>
              </a:rPr>
              <a:t>, </a:t>
            </a:r>
            <a:r>
              <a:rPr lang="en-US" sz="1800" b="1" dirty="0" err="1">
                <a:gradFill>
                  <a:gsLst>
                    <a:gs pos="0">
                      <a:srgbClr val="000000"/>
                    </a:gs>
                    <a:gs pos="86000">
                      <a:srgbClr val="000000"/>
                    </a:gs>
                  </a:gsLst>
                  <a:lin ang="5400000" scaled="0"/>
                </a:gradFill>
                <a:latin typeface="Segoe UI"/>
              </a:rPr>
              <a:t>WinInt</a:t>
            </a:r>
            <a:r>
              <a:rPr lang="en-US" sz="1800" b="1" dirty="0">
                <a:gradFill>
                  <a:gsLst>
                    <a:gs pos="0">
                      <a:srgbClr val="000000"/>
                    </a:gs>
                    <a:gs pos="86000">
                      <a:srgbClr val="000000"/>
                    </a:gs>
                  </a:gsLst>
                  <a:lin ang="5400000" scaled="0"/>
                </a:gradFill>
                <a:latin typeface="Segoe UI"/>
              </a:rPr>
              <a:t>, </a:t>
            </a:r>
            <a:r>
              <a:rPr lang="en-US" sz="1800" b="1" dirty="0" err="1">
                <a:gradFill>
                  <a:gsLst>
                    <a:gs pos="0">
                      <a:srgbClr val="000000"/>
                    </a:gs>
                    <a:gs pos="86000">
                      <a:srgbClr val="000000"/>
                    </a:gs>
                  </a:gsLst>
                  <a:lin ang="5400000" scaled="0"/>
                </a:gradFill>
                <a:latin typeface="Segoe UI"/>
              </a:rPr>
              <a:t>SQLAuth</a:t>
            </a:r>
            <a:r>
              <a:rPr lang="en-US" sz="1800" b="1" dirty="0">
                <a:gradFill>
                  <a:gsLst>
                    <a:gs pos="0">
                      <a:srgbClr val="000000"/>
                    </a:gs>
                    <a:gs pos="86000">
                      <a:srgbClr val="000000"/>
                    </a:gs>
                  </a:gsLst>
                  <a:lin ang="5400000" scaled="0"/>
                </a:gradFill>
                <a:latin typeface="Segoe UI"/>
              </a:rPr>
              <a:t>)?”</a:t>
            </a: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kumimoji="0" lang="en-US" sz="1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When connecting to the source system, what method should be used to connect to the DB?</a:t>
            </a:r>
          </a:p>
          <a:p>
            <a:pPr marL="1082675" marR="0" lvl="4" indent="-309563" algn="l" defTabSz="1243380" rtl="0" eaLnBrk="1" fontAlgn="auto" latinLnBrk="0" hangingPunct="1">
              <a:lnSpc>
                <a:spcPct val="100000"/>
              </a:lnSpc>
              <a:spcBef>
                <a:spcPts val="816"/>
              </a:spcBef>
              <a:spcAft>
                <a:spcPts val="0"/>
              </a:spcAft>
              <a:buClrTx/>
              <a:buSzPct val="80000"/>
              <a:buFont typeface="Arial" pitchFamily="34" charset="0"/>
              <a:buChar char="•"/>
              <a:tabLst/>
              <a:defRPr/>
            </a:pPr>
            <a:r>
              <a:rPr kumimoji="0" lang="en-US" sz="18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Default: </a:t>
            </a:r>
            <a:r>
              <a:rPr kumimoji="0" lang="en-US" sz="1800" b="0" i="0" u="none" strike="noStrike" kern="1200" cap="none" spc="0" normalizeH="0" baseline="0" noProof="0" dirty="0" err="1">
                <a:ln>
                  <a:noFill/>
                </a:ln>
                <a:gradFill>
                  <a:gsLst>
                    <a:gs pos="0">
                      <a:srgbClr val="292929"/>
                    </a:gs>
                    <a:gs pos="86000">
                      <a:srgbClr val="292929"/>
                    </a:gs>
                  </a:gsLst>
                  <a:lin ang="5400000" scaled="0"/>
                </a:gradFill>
                <a:effectLst/>
                <a:uLnTx/>
                <a:uFillTx/>
                <a:latin typeface="Segoe UI"/>
                <a:ea typeface="+mn-ea"/>
                <a:cs typeface="+mn-cs"/>
              </a:rPr>
              <a:t>SQLAuth</a:t>
            </a:r>
            <a:endParaRPr kumimoji="0" lang="en-US" sz="18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1428750" lvl="5" indent="-309563" defTabSz="1243380">
              <a:spcBef>
                <a:spcPts val="816"/>
              </a:spcBef>
              <a:defRPr/>
            </a:pPr>
            <a:r>
              <a:rPr lang="en-US" sz="1800" dirty="0" err="1">
                <a:gradFill>
                  <a:gsLst>
                    <a:gs pos="0">
                      <a:srgbClr val="292929"/>
                    </a:gs>
                    <a:gs pos="86000">
                      <a:srgbClr val="292929"/>
                    </a:gs>
                  </a:gsLst>
                  <a:lin ang="5400000" scaled="0"/>
                </a:gradFill>
                <a:latin typeface="Segoe UI"/>
              </a:rPr>
              <a:t>SQLAuth</a:t>
            </a:r>
            <a:r>
              <a:rPr lang="en-US" sz="1800" dirty="0">
                <a:gradFill>
                  <a:gsLst>
                    <a:gs pos="0">
                      <a:srgbClr val="292929"/>
                    </a:gs>
                    <a:gs pos="86000">
                      <a:srgbClr val="292929"/>
                    </a:gs>
                  </a:gsLst>
                  <a:lin ang="5400000" scaled="0"/>
                </a:gradFill>
                <a:latin typeface="Segoe UI"/>
              </a:rPr>
              <a:t> –</a:t>
            </a:r>
            <a:r>
              <a:rPr lang="en-US" sz="1600" dirty="0">
                <a:gradFill>
                  <a:gsLst>
                    <a:gs pos="0">
                      <a:srgbClr val="292929"/>
                    </a:gs>
                    <a:gs pos="86000">
                      <a:srgbClr val="292929"/>
                    </a:gs>
                  </a:gsLst>
                  <a:lin ang="5400000" scaled="0"/>
                </a:gradFill>
                <a:latin typeface="Segoe UI"/>
              </a:rPr>
              <a:t> Use a Source system (APS/SQLDW/Netezza/Teradata) username and password.  Teradata/Netezza – only method tool connects to these sources</a:t>
            </a:r>
          </a:p>
          <a:p>
            <a:pPr marL="1428750" lvl="5" indent="-309563" defTabSz="1243380">
              <a:spcBef>
                <a:spcPts val="816"/>
              </a:spcBef>
              <a:defRPr/>
            </a:pPr>
            <a:r>
              <a:rPr lang="en-US" sz="1600" dirty="0" err="1">
                <a:gradFill>
                  <a:gsLst>
                    <a:gs pos="0">
                      <a:srgbClr val="292929"/>
                    </a:gs>
                    <a:gs pos="86000">
                      <a:srgbClr val="292929"/>
                    </a:gs>
                  </a:gsLst>
                  <a:lin ang="5400000" scaled="0"/>
                </a:gradFill>
                <a:latin typeface="Segoe UI"/>
              </a:rPr>
              <a:t>ADPass</a:t>
            </a:r>
            <a:r>
              <a:rPr lang="en-US" sz="1600" dirty="0">
                <a:gradFill>
                  <a:gsLst>
                    <a:gs pos="0">
                      <a:srgbClr val="292929"/>
                    </a:gs>
                    <a:gs pos="86000">
                      <a:srgbClr val="292929"/>
                    </a:gs>
                  </a:gsLst>
                  <a:lin ang="5400000" scaled="0"/>
                </a:gradFill>
                <a:latin typeface="Segoe UI"/>
              </a:rPr>
              <a:t> – Use Azure AD to authenticate and supply the AD username and Password – </a:t>
            </a:r>
            <a:r>
              <a:rPr lang="en-US" sz="1600" dirty="0" err="1">
                <a:gradFill>
                  <a:gsLst>
                    <a:gs pos="0">
                      <a:srgbClr val="292929"/>
                    </a:gs>
                    <a:gs pos="86000">
                      <a:srgbClr val="292929"/>
                    </a:gs>
                  </a:gsLst>
                  <a:lin ang="5400000" scaled="0"/>
                </a:gradFill>
                <a:latin typeface="Segoe UI"/>
              </a:rPr>
              <a:t>AzureDW</a:t>
            </a:r>
            <a:r>
              <a:rPr lang="en-US" sz="1600" dirty="0">
                <a:gradFill>
                  <a:gsLst>
                    <a:gs pos="0">
                      <a:srgbClr val="292929"/>
                    </a:gs>
                    <a:gs pos="86000">
                      <a:srgbClr val="292929"/>
                    </a:gs>
                  </a:gsLst>
                  <a:lin ang="5400000" scaled="0"/>
                </a:gradFill>
                <a:latin typeface="Segoe UI"/>
              </a:rPr>
              <a:t> only</a:t>
            </a:r>
          </a:p>
          <a:p>
            <a:pPr marL="1428750" lvl="5" indent="-309563" defTabSz="1243380">
              <a:spcBef>
                <a:spcPts val="816"/>
              </a:spcBef>
              <a:defRPr/>
            </a:pPr>
            <a:r>
              <a:rPr lang="en-US" sz="1600" dirty="0" err="1">
                <a:gradFill>
                  <a:gsLst>
                    <a:gs pos="0">
                      <a:srgbClr val="292929"/>
                    </a:gs>
                    <a:gs pos="86000">
                      <a:srgbClr val="292929"/>
                    </a:gs>
                  </a:gsLst>
                  <a:lin ang="5400000" scaled="0"/>
                </a:gradFill>
                <a:latin typeface="Segoe UI"/>
              </a:rPr>
              <a:t>AzureADInt</a:t>
            </a:r>
            <a:r>
              <a:rPr lang="en-US" sz="1600" dirty="0">
                <a:gradFill>
                  <a:gsLst>
                    <a:gs pos="0">
                      <a:srgbClr val="292929"/>
                    </a:gs>
                    <a:gs pos="86000">
                      <a:srgbClr val="292929"/>
                    </a:gs>
                  </a:gsLst>
                  <a:lin ang="5400000" scaled="0"/>
                </a:gradFill>
                <a:latin typeface="Segoe UI"/>
              </a:rPr>
              <a:t> – </a:t>
            </a:r>
            <a:r>
              <a:rPr lang="en-US" sz="1600" dirty="0">
                <a:gradFill>
                  <a:gsLst>
                    <a:gs pos="0">
                      <a:srgbClr val="292929"/>
                    </a:gs>
                    <a:gs pos="86000">
                      <a:srgbClr val="292929"/>
                    </a:gs>
                  </a:gsLst>
                  <a:lin ang="5400000" scaled="0"/>
                </a:gradFill>
              </a:rPr>
              <a:t>Use Azure AD to authenticate and connect to the DB – </a:t>
            </a:r>
            <a:r>
              <a:rPr lang="en-US" sz="1600" dirty="0" err="1">
                <a:gradFill>
                  <a:gsLst>
                    <a:gs pos="0">
                      <a:srgbClr val="292929"/>
                    </a:gs>
                    <a:gs pos="86000">
                      <a:srgbClr val="292929"/>
                    </a:gs>
                  </a:gsLst>
                  <a:lin ang="5400000" scaled="0"/>
                </a:gradFill>
              </a:rPr>
              <a:t>AzureDW</a:t>
            </a:r>
            <a:r>
              <a:rPr lang="en-US" sz="1600" dirty="0">
                <a:gradFill>
                  <a:gsLst>
                    <a:gs pos="0">
                      <a:srgbClr val="292929"/>
                    </a:gs>
                    <a:gs pos="86000">
                      <a:srgbClr val="292929"/>
                    </a:gs>
                  </a:gsLst>
                  <a:lin ang="5400000" scaled="0"/>
                </a:gradFill>
              </a:rPr>
              <a:t> only</a:t>
            </a:r>
            <a:endParaRPr lang="en-US" sz="1600" dirty="0">
              <a:gradFill>
                <a:gsLst>
                  <a:gs pos="0">
                    <a:srgbClr val="292929"/>
                  </a:gs>
                  <a:gs pos="86000">
                    <a:srgbClr val="292929"/>
                  </a:gs>
                </a:gsLst>
                <a:lin ang="5400000" scaled="0"/>
              </a:gradFill>
              <a:latin typeface="Segoe UI"/>
            </a:endParaRPr>
          </a:p>
          <a:p>
            <a:pPr marL="1428750" lvl="5" indent="-309563" defTabSz="1243380">
              <a:spcBef>
                <a:spcPts val="816"/>
              </a:spcBef>
              <a:defRPr/>
            </a:pPr>
            <a:r>
              <a:rPr lang="en-US" sz="1600" dirty="0" err="1">
                <a:gradFill>
                  <a:gsLst>
                    <a:gs pos="0">
                      <a:srgbClr val="292929"/>
                    </a:gs>
                    <a:gs pos="86000">
                      <a:srgbClr val="292929"/>
                    </a:gs>
                  </a:gsLst>
                  <a:lin ang="5400000" scaled="0"/>
                </a:gradFill>
                <a:latin typeface="Segoe UI"/>
              </a:rPr>
              <a:t>WinInt</a:t>
            </a:r>
            <a:r>
              <a:rPr lang="en-US" sz="1600" dirty="0">
                <a:gradFill>
                  <a:gsLst>
                    <a:gs pos="0">
                      <a:srgbClr val="292929"/>
                    </a:gs>
                    <a:gs pos="86000">
                      <a:srgbClr val="292929"/>
                    </a:gs>
                  </a:gsLst>
                  <a:lin ang="5400000" scaled="0"/>
                </a:gradFill>
                <a:latin typeface="Segoe UI"/>
              </a:rPr>
              <a:t> – Use Windows AD authentication to connect to the Source Server. – APS only</a:t>
            </a:r>
          </a:p>
          <a:p>
            <a:pPr marL="746125" lvl="3" indent="-309563" defTabSz="1243380">
              <a:spcBef>
                <a:spcPts val="816"/>
              </a:spcBef>
              <a:defRPr/>
            </a:pPr>
            <a:r>
              <a:rPr lang="en-US" sz="1800" dirty="0">
                <a:gradFill>
                  <a:gsLst>
                    <a:gs pos="0">
                      <a:srgbClr val="000000"/>
                    </a:gs>
                    <a:gs pos="86000">
                      <a:srgbClr val="000000"/>
                    </a:gs>
                  </a:gsLst>
                  <a:lin ang="5400000" scaled="0"/>
                </a:gradFill>
                <a:latin typeface="Segoe UI"/>
              </a:rPr>
              <a:t>If ADPASS or SQLAUTH is used to connect to the source DB.</a:t>
            </a:r>
          </a:p>
          <a:p>
            <a:pPr marL="1082675" lvl="4" indent="-309563" defTabSz="1243380">
              <a:spcBef>
                <a:spcPts val="816"/>
              </a:spcBef>
              <a:defRPr/>
            </a:pPr>
            <a:r>
              <a:rPr lang="en-US" sz="1800" b="1" dirty="0">
                <a:gradFill>
                  <a:gsLst>
                    <a:gs pos="0">
                      <a:srgbClr val="000000"/>
                    </a:gs>
                    <a:gs pos="86000">
                      <a:srgbClr val="000000"/>
                    </a:gs>
                  </a:gsLst>
                  <a:lin ang="5400000" scaled="0"/>
                </a:gradFill>
                <a:latin typeface="Segoe UI"/>
              </a:rPr>
              <a:t>“(</a:t>
            </a:r>
            <a:r>
              <a:rPr lang="en-US" sz="1800" b="1" dirty="0" err="1">
                <a:gradFill>
                  <a:gsLst>
                    <a:gs pos="0">
                      <a:srgbClr val="000000"/>
                    </a:gs>
                    <a:gs pos="86000">
                      <a:srgbClr val="000000"/>
                    </a:gs>
                  </a:gsLst>
                  <a:lin ang="5400000" scaled="0"/>
                </a:gradFill>
                <a:latin typeface="Segoe UI"/>
              </a:rPr>
              <a:t>ADPass</a:t>
            </a:r>
            <a:r>
              <a:rPr lang="en-US" sz="1800" b="1" dirty="0">
                <a:gradFill>
                  <a:gsLst>
                    <a:gs pos="0">
                      <a:srgbClr val="000000"/>
                    </a:gs>
                    <a:gs pos="86000">
                      <a:srgbClr val="000000"/>
                    </a:gs>
                  </a:gsLst>
                  <a:lin ang="5400000" scaled="0"/>
                </a:gradFill>
                <a:latin typeface="Segoe UI"/>
              </a:rPr>
              <a:t>/</a:t>
            </a:r>
            <a:r>
              <a:rPr lang="en-US" sz="1800" b="1" dirty="0" err="1">
                <a:gradFill>
                  <a:gsLst>
                    <a:gs pos="0">
                      <a:srgbClr val="000000"/>
                    </a:gs>
                    <a:gs pos="86000">
                      <a:srgbClr val="000000"/>
                    </a:gs>
                  </a:gsLst>
                  <a:lin ang="5400000" scaled="0"/>
                </a:gradFill>
                <a:latin typeface="Segoe UI"/>
              </a:rPr>
              <a:t>SQLAuth</a:t>
            </a:r>
            <a:r>
              <a:rPr lang="en-US" sz="1800" b="1" dirty="0">
                <a:gradFill>
                  <a:gsLst>
                    <a:gs pos="0">
                      <a:srgbClr val="000000"/>
                    </a:gs>
                    <a:gs pos="86000">
                      <a:srgbClr val="000000"/>
                    </a:gs>
                  </a:gsLst>
                  <a:lin ang="5400000" scaled="0"/>
                </a:gradFill>
                <a:latin typeface="Segoe UI"/>
              </a:rPr>
              <a:t> Method used. Please Enter the </a:t>
            </a:r>
            <a:r>
              <a:rPr lang="en-US" sz="1800" b="1" dirty="0" err="1">
                <a:gradFill>
                  <a:gsLst>
                    <a:gs pos="0">
                      <a:srgbClr val="000000"/>
                    </a:gs>
                    <a:gs pos="86000">
                      <a:srgbClr val="000000"/>
                    </a:gs>
                  </a:gsLst>
                  <a:lin ang="5400000" scaled="0"/>
                </a:gradFill>
                <a:latin typeface="Segoe UI"/>
              </a:rPr>
              <a:t>UserName</a:t>
            </a: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kumimoji="0" lang="en-US" sz="1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lang="en-US" sz="1800" dirty="0">
                <a:gradFill>
                  <a:gsLst>
                    <a:gs pos="0">
                      <a:srgbClr val="000000"/>
                    </a:gs>
                    <a:gs pos="86000">
                      <a:srgbClr val="000000"/>
                    </a:gs>
                  </a:gsLst>
                  <a:lin ang="5400000" scaled="0"/>
                </a:gradFill>
              </a:rPr>
              <a:t>User name with permission run the scripts</a:t>
            </a:r>
            <a:endParaRPr kumimoji="0" lang="en-US" sz="1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1082675" lvl="4" indent="-309563" defTabSz="1243380">
              <a:spcBef>
                <a:spcPts val="816"/>
              </a:spcBef>
              <a:defRPr/>
            </a:pP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r>
              <a:rPr lang="en-US" sz="1800" b="1" dirty="0">
                <a:gradFill>
                  <a:gsLst>
                    <a:gs pos="0">
                      <a:srgbClr val="000000"/>
                    </a:gs>
                    <a:gs pos="86000">
                      <a:srgbClr val="000000"/>
                    </a:gs>
                  </a:gsLst>
                  <a:lin ang="5400000" scaled="0"/>
                </a:gradFill>
                <a:latin typeface="Segoe UI"/>
              </a:rPr>
              <a:t>Password:</a:t>
            </a: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kumimoji="0" lang="en-US" sz="180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Enter the password for the username entered above</a:t>
            </a:r>
          </a:p>
        </p:txBody>
      </p:sp>
    </p:spTree>
    <p:extLst>
      <p:ext uri="{BB962C8B-B14F-4D97-AF65-F5344CB8AC3E}">
        <p14:creationId xmlns:p14="http://schemas.microsoft.com/office/powerpoint/2010/main" val="274519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Workflow</a:t>
            </a:r>
          </a:p>
        </p:txBody>
      </p:sp>
      <p:sp>
        <p:nvSpPr>
          <p:cNvPr id="4" name="TextBox 3">
            <a:extLst>
              <a:ext uri="{FF2B5EF4-FFF2-40B4-BE49-F238E27FC236}">
                <a16:creationId xmlns:a16="http://schemas.microsoft.com/office/drawing/2014/main" id="{D82170EB-FB92-4749-8EF7-A09734AA3832}"/>
              </a:ext>
            </a:extLst>
          </p:cNvPr>
          <p:cNvSpPr txBox="1"/>
          <p:nvPr/>
        </p:nvSpPr>
        <p:spPr>
          <a:xfrm>
            <a:off x="1625957" y="4578157"/>
            <a:ext cx="3747715" cy="845873"/>
          </a:xfrm>
          <a:prstGeom prst="rect">
            <a:avLst/>
          </a:prstGeom>
          <a:noFill/>
        </p:spPr>
        <p:txBody>
          <a:bodyPr wrap="square" rtlCol="0">
            <a:spAutoFit/>
          </a:bodyPr>
          <a:lstStyle/>
          <a:p>
            <a:pPr defTabSz="1243380">
              <a:defRPr/>
            </a:pPr>
            <a:r>
              <a:rPr lang="en-US" sz="1224" b="1" kern="0" dirty="0">
                <a:solidFill>
                  <a:srgbClr val="292929"/>
                </a:solidFill>
                <a:latin typeface="Segoe UI"/>
              </a:rPr>
              <a:t>Json/CSV Script Config File</a:t>
            </a:r>
          </a:p>
          <a:p>
            <a:pPr defTabSz="1243380">
              <a:defRPr/>
            </a:pPr>
            <a:r>
              <a:rPr lang="en-US" sz="1224" b="1" kern="0" dirty="0">
                <a:solidFill>
                  <a:srgbClr val="292929"/>
                </a:solidFill>
              </a:rPr>
              <a:t>CSV File Name: Scripts/&lt;source&gt;/SQLScriptstoRun.csv</a:t>
            </a:r>
          </a:p>
          <a:p>
            <a:pPr defTabSz="1243380">
              <a:defRPr/>
            </a:pPr>
            <a:r>
              <a:rPr lang="en-US" sz="1224" b="1" kern="0" dirty="0">
                <a:solidFill>
                  <a:srgbClr val="292929"/>
                </a:solidFill>
                <a:latin typeface="Segoe UI"/>
              </a:rPr>
              <a:t>Json File Name: </a:t>
            </a:r>
            <a:r>
              <a:rPr lang="en-US" sz="1224" b="1" kern="0" dirty="0" err="1">
                <a:solidFill>
                  <a:srgbClr val="292929"/>
                </a:solidFill>
                <a:latin typeface="Segoe UI"/>
              </a:rPr>
              <a:t>AssessmentConfigFile.json</a:t>
            </a:r>
            <a:endParaRPr lang="en-US" sz="1224" b="1" kern="0" dirty="0">
              <a:solidFill>
                <a:srgbClr val="292929"/>
              </a:solidFill>
              <a:latin typeface="Segoe UI"/>
            </a:endParaRPr>
          </a:p>
        </p:txBody>
      </p:sp>
      <p:sp>
        <p:nvSpPr>
          <p:cNvPr id="6" name="TextBox 5">
            <a:extLst>
              <a:ext uri="{FF2B5EF4-FFF2-40B4-BE49-F238E27FC236}">
                <a16:creationId xmlns:a16="http://schemas.microsoft.com/office/drawing/2014/main" id="{02A2BB0A-AE83-4867-9EF1-B185B7DD3885}"/>
              </a:ext>
            </a:extLst>
          </p:cNvPr>
          <p:cNvSpPr txBox="1"/>
          <p:nvPr/>
        </p:nvSpPr>
        <p:spPr>
          <a:xfrm>
            <a:off x="5884085" y="4175014"/>
            <a:ext cx="3747716" cy="478442"/>
          </a:xfrm>
          <a:prstGeom prst="rect">
            <a:avLst/>
          </a:prstGeom>
          <a:noFill/>
        </p:spPr>
        <p:txBody>
          <a:bodyPr wrap="square" rtlCol="0">
            <a:spAutoFit/>
          </a:bodyPr>
          <a:lstStyle/>
          <a:p>
            <a:pPr defTabSz="1243380">
              <a:defRPr/>
            </a:pPr>
            <a:r>
              <a:rPr lang="en-US" sz="1224" b="1" kern="0" dirty="0">
                <a:solidFill>
                  <a:srgbClr val="292929"/>
                </a:solidFill>
                <a:latin typeface="Segoe UI"/>
              </a:rPr>
              <a:t>AssessmentDriver.ps1</a:t>
            </a:r>
          </a:p>
          <a:p>
            <a:pPr marL="233143" indent="-233143" defTabSz="1243380">
              <a:buFont typeface="Arial" panose="020B0604020202020204" pitchFamily="34" charset="0"/>
              <a:buChar char="•"/>
              <a:defRPr/>
            </a:pPr>
            <a:r>
              <a:rPr lang="en-US" sz="1224" kern="0" dirty="0">
                <a:solidFill>
                  <a:srgbClr val="292929"/>
                </a:solidFill>
                <a:latin typeface="Segoe UI"/>
              </a:rPr>
              <a:t>Prompts for several items</a:t>
            </a:r>
          </a:p>
        </p:txBody>
      </p:sp>
      <p:sp>
        <p:nvSpPr>
          <p:cNvPr id="8" name="TextBox 7">
            <a:extLst>
              <a:ext uri="{FF2B5EF4-FFF2-40B4-BE49-F238E27FC236}">
                <a16:creationId xmlns:a16="http://schemas.microsoft.com/office/drawing/2014/main" id="{79D3184C-5DC6-4D77-A322-F141EF31E729}"/>
              </a:ext>
            </a:extLst>
          </p:cNvPr>
          <p:cNvSpPr txBox="1"/>
          <p:nvPr/>
        </p:nvSpPr>
        <p:spPr>
          <a:xfrm>
            <a:off x="8752635" y="4209036"/>
            <a:ext cx="1758332" cy="286306"/>
          </a:xfrm>
          <a:prstGeom prst="rect">
            <a:avLst/>
          </a:prstGeom>
          <a:noFill/>
        </p:spPr>
        <p:txBody>
          <a:bodyPr wrap="square" rtlCol="0">
            <a:spAutoFit/>
          </a:bodyPr>
          <a:lstStyle/>
          <a:p>
            <a:pPr defTabSz="1243380">
              <a:defRPr/>
            </a:pPr>
            <a:r>
              <a:rPr lang="en-US" sz="1224" kern="0" dirty="0">
                <a:solidFill>
                  <a:srgbClr val="292929"/>
                </a:solidFill>
                <a:latin typeface="Segoe UI"/>
              </a:rPr>
              <a:t>CSV files</a:t>
            </a:r>
          </a:p>
        </p:txBody>
      </p:sp>
      <p:pic>
        <p:nvPicPr>
          <p:cNvPr id="9" name="Picture 8">
            <a:extLst>
              <a:ext uri="{FF2B5EF4-FFF2-40B4-BE49-F238E27FC236}">
                <a16:creationId xmlns:a16="http://schemas.microsoft.com/office/drawing/2014/main" id="{38554AB6-A58C-4404-A97B-01099A3400A3}"/>
              </a:ext>
            </a:extLst>
          </p:cNvPr>
          <p:cNvPicPr>
            <a:picLocks noChangeAspect="1"/>
          </p:cNvPicPr>
          <p:nvPr/>
        </p:nvPicPr>
        <p:blipFill>
          <a:blip r:embed="rId3"/>
          <a:stretch>
            <a:fillRect/>
          </a:stretch>
        </p:blipFill>
        <p:spPr>
          <a:xfrm>
            <a:off x="2758908" y="2587874"/>
            <a:ext cx="826442" cy="971281"/>
          </a:xfrm>
          <a:prstGeom prst="rect">
            <a:avLst/>
          </a:prstGeom>
        </p:spPr>
      </p:pic>
      <p:pic>
        <p:nvPicPr>
          <p:cNvPr id="10" name="Picture 9">
            <a:extLst>
              <a:ext uri="{FF2B5EF4-FFF2-40B4-BE49-F238E27FC236}">
                <a16:creationId xmlns:a16="http://schemas.microsoft.com/office/drawing/2014/main" id="{F2D38CB4-4BB8-4CA7-98A0-09B6ED2A0B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8237" y="3180838"/>
            <a:ext cx="900381" cy="900381"/>
          </a:xfrm>
          <a:prstGeom prst="rect">
            <a:avLst/>
          </a:prstGeom>
        </p:spPr>
      </p:pic>
      <p:sp>
        <p:nvSpPr>
          <p:cNvPr id="11" name="Arrow: Right 10">
            <a:extLst>
              <a:ext uri="{FF2B5EF4-FFF2-40B4-BE49-F238E27FC236}">
                <a16:creationId xmlns:a16="http://schemas.microsoft.com/office/drawing/2014/main" id="{39F22241-169C-4767-9531-8995F351DBC3}"/>
              </a:ext>
            </a:extLst>
          </p:cNvPr>
          <p:cNvSpPr/>
          <p:nvPr/>
        </p:nvSpPr>
        <p:spPr>
          <a:xfrm>
            <a:off x="7364154" y="3407486"/>
            <a:ext cx="1267259" cy="449465"/>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sp>
        <p:nvSpPr>
          <p:cNvPr id="12" name="Arrow: Right 11">
            <a:extLst>
              <a:ext uri="{FF2B5EF4-FFF2-40B4-BE49-F238E27FC236}">
                <a16:creationId xmlns:a16="http://schemas.microsoft.com/office/drawing/2014/main" id="{508BC5EC-9262-449C-AD8D-0A87CE3916E8}"/>
              </a:ext>
            </a:extLst>
          </p:cNvPr>
          <p:cNvSpPr/>
          <p:nvPr/>
        </p:nvSpPr>
        <p:spPr>
          <a:xfrm rot="5400000">
            <a:off x="6312755" y="2554916"/>
            <a:ext cx="636177" cy="43129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632" kern="0">
              <a:solidFill>
                <a:srgbClr val="292929"/>
              </a:solidFill>
              <a:latin typeface="Segoe UI"/>
            </a:endParaRPr>
          </a:p>
        </p:txBody>
      </p:sp>
      <p:sp>
        <p:nvSpPr>
          <p:cNvPr id="13" name="Speech Bubble: Rectangle 12">
            <a:extLst>
              <a:ext uri="{FF2B5EF4-FFF2-40B4-BE49-F238E27FC236}">
                <a16:creationId xmlns:a16="http://schemas.microsoft.com/office/drawing/2014/main" id="{1D5A9EF3-25BB-486C-A68E-7960B9FDA902}"/>
              </a:ext>
            </a:extLst>
          </p:cNvPr>
          <p:cNvSpPr/>
          <p:nvPr/>
        </p:nvSpPr>
        <p:spPr>
          <a:xfrm>
            <a:off x="737765" y="5995074"/>
            <a:ext cx="1356876" cy="643945"/>
          </a:xfrm>
          <a:prstGeom prst="wedgeRectCallout">
            <a:avLst>
              <a:gd name="adj1" fmla="val 94643"/>
              <a:gd name="adj2" fmla="val -122971"/>
            </a:avLst>
          </a:prstGeom>
          <a:solidFill>
            <a:srgbClr val="FFFFFF"/>
          </a:solidFill>
          <a:ln w="25400" cap="flat" cmpd="sng" algn="ctr">
            <a:solidFill>
              <a:srgbClr val="5191CD">
                <a:shade val="50000"/>
              </a:srgbClr>
            </a:solidFill>
            <a:prstDash val="solid"/>
          </a:ln>
          <a:effectLst/>
        </p:spPr>
        <p:txBody>
          <a:bodyPr rtlCol="0" anchor="ctr"/>
          <a:lstStyle/>
          <a:p>
            <a:pPr defTabSz="1243380">
              <a:defRPr/>
            </a:pPr>
            <a:r>
              <a:rPr lang="en-US" sz="1224" kern="0">
                <a:solidFill>
                  <a:srgbClr val="292929"/>
                </a:solidFill>
                <a:latin typeface="Segoe UI"/>
              </a:rPr>
              <a:t>1 = Run the line</a:t>
            </a:r>
          </a:p>
          <a:p>
            <a:pPr defTabSz="1243380">
              <a:defRPr/>
            </a:pPr>
            <a:r>
              <a:rPr lang="en-US" sz="1224" kern="0">
                <a:solidFill>
                  <a:srgbClr val="292929"/>
                </a:solidFill>
                <a:latin typeface="Segoe UI"/>
              </a:rPr>
              <a:t>0 = Skip the line</a:t>
            </a:r>
          </a:p>
        </p:txBody>
      </p:sp>
      <p:grpSp>
        <p:nvGrpSpPr>
          <p:cNvPr id="17" name="Group 16">
            <a:extLst>
              <a:ext uri="{FF2B5EF4-FFF2-40B4-BE49-F238E27FC236}">
                <a16:creationId xmlns:a16="http://schemas.microsoft.com/office/drawing/2014/main" id="{2F832818-0F4B-4658-A0E6-BCF9BC7E0B97}"/>
              </a:ext>
            </a:extLst>
          </p:cNvPr>
          <p:cNvGrpSpPr/>
          <p:nvPr/>
        </p:nvGrpSpPr>
        <p:grpSpPr>
          <a:xfrm>
            <a:off x="8876949" y="3053116"/>
            <a:ext cx="900381" cy="1028103"/>
            <a:chOff x="7294608" y="2798294"/>
            <a:chExt cx="1533462" cy="1601632"/>
          </a:xfrm>
        </p:grpSpPr>
        <p:pic>
          <p:nvPicPr>
            <p:cNvPr id="18" name="Picture 17">
              <a:extLst>
                <a:ext uri="{FF2B5EF4-FFF2-40B4-BE49-F238E27FC236}">
                  <a16:creationId xmlns:a16="http://schemas.microsoft.com/office/drawing/2014/main" id="{FD0B3C7D-8F03-46DB-A4D1-CDA8C58B5F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7465" y="2798294"/>
              <a:ext cx="1220605" cy="1204402"/>
            </a:xfrm>
            <a:prstGeom prst="rect">
              <a:avLst/>
            </a:prstGeom>
          </p:spPr>
        </p:pic>
        <p:pic>
          <p:nvPicPr>
            <p:cNvPr id="19" name="Picture 18">
              <a:extLst>
                <a:ext uri="{FF2B5EF4-FFF2-40B4-BE49-F238E27FC236}">
                  <a16:creationId xmlns:a16="http://schemas.microsoft.com/office/drawing/2014/main" id="{EB2B9D2B-0610-41EC-94E0-191884CF62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556" y="2989537"/>
              <a:ext cx="1220605" cy="1204402"/>
            </a:xfrm>
            <a:prstGeom prst="rect">
              <a:avLst/>
            </a:prstGeom>
          </p:spPr>
        </p:pic>
        <p:pic>
          <p:nvPicPr>
            <p:cNvPr id="20" name="Picture 19">
              <a:extLst>
                <a:ext uri="{FF2B5EF4-FFF2-40B4-BE49-F238E27FC236}">
                  <a16:creationId xmlns:a16="http://schemas.microsoft.com/office/drawing/2014/main" id="{30CDAB4D-1094-44B9-A67D-5D65685C31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4608" y="3195524"/>
              <a:ext cx="1220605" cy="1204402"/>
            </a:xfrm>
            <a:prstGeom prst="rect">
              <a:avLst/>
            </a:prstGeom>
          </p:spPr>
        </p:pic>
      </p:grpSp>
      <p:pic>
        <p:nvPicPr>
          <p:cNvPr id="21" name="Picture 20">
            <a:extLst>
              <a:ext uri="{FF2B5EF4-FFF2-40B4-BE49-F238E27FC236}">
                <a16:creationId xmlns:a16="http://schemas.microsoft.com/office/drawing/2014/main" id="{B8689113-18D5-4E8C-9129-50CB3A15AB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0129" y="3640441"/>
            <a:ext cx="3242008" cy="971281"/>
          </a:xfrm>
          <a:prstGeom prst="rect">
            <a:avLst/>
          </a:prstGeom>
        </p:spPr>
      </p:pic>
      <p:sp>
        <p:nvSpPr>
          <p:cNvPr id="7" name="Arrow: Right 6">
            <a:extLst>
              <a:ext uri="{FF2B5EF4-FFF2-40B4-BE49-F238E27FC236}">
                <a16:creationId xmlns:a16="http://schemas.microsoft.com/office/drawing/2014/main" id="{3FAEE3C6-3A84-46F1-A6D3-CA967148256D}"/>
              </a:ext>
            </a:extLst>
          </p:cNvPr>
          <p:cNvSpPr/>
          <p:nvPr/>
        </p:nvSpPr>
        <p:spPr>
          <a:xfrm>
            <a:off x="4334620" y="3443781"/>
            <a:ext cx="1583658" cy="41294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sp>
        <p:nvSpPr>
          <p:cNvPr id="5" name="TextBox 4">
            <a:extLst>
              <a:ext uri="{FF2B5EF4-FFF2-40B4-BE49-F238E27FC236}">
                <a16:creationId xmlns:a16="http://schemas.microsoft.com/office/drawing/2014/main" id="{118CB0B1-64D3-4E9C-B778-F77C5E372A93}"/>
              </a:ext>
            </a:extLst>
          </p:cNvPr>
          <p:cNvSpPr txBox="1"/>
          <p:nvPr/>
        </p:nvSpPr>
        <p:spPr>
          <a:xfrm>
            <a:off x="5392158" y="1353861"/>
            <a:ext cx="2002844" cy="489365"/>
          </a:xfrm>
          <a:prstGeom prst="rect">
            <a:avLst/>
          </a:prstGeom>
          <a:noFill/>
        </p:spPr>
        <p:txBody>
          <a:bodyPr wrap="square" lIns="182880" tIns="146304" rIns="182880" bIns="146304" rtlCol="0">
            <a:spAutoFit/>
          </a:bodyPr>
          <a:lstStyle/>
          <a:p>
            <a:pPr>
              <a:lnSpc>
                <a:spcPct val="90000"/>
              </a:lnSpc>
              <a:spcAft>
                <a:spcPts val="600"/>
              </a:spcAft>
            </a:pPr>
            <a:r>
              <a:rPr lang="en-US" sz="1400" b="1" dirty="0">
                <a:solidFill>
                  <a:srgbClr val="FFC000"/>
                </a:solidFill>
              </a:rPr>
              <a:t>TERADATA</a:t>
            </a:r>
          </a:p>
        </p:txBody>
      </p:sp>
      <p:sp>
        <p:nvSpPr>
          <p:cNvPr id="24" name="TextBox 23">
            <a:extLst>
              <a:ext uri="{FF2B5EF4-FFF2-40B4-BE49-F238E27FC236}">
                <a16:creationId xmlns:a16="http://schemas.microsoft.com/office/drawing/2014/main" id="{4129F9AF-24E8-43D1-973D-B8B0F2782B18}"/>
              </a:ext>
            </a:extLst>
          </p:cNvPr>
          <p:cNvSpPr txBox="1"/>
          <p:nvPr/>
        </p:nvSpPr>
        <p:spPr>
          <a:xfrm>
            <a:off x="5413776" y="1129249"/>
            <a:ext cx="2002844" cy="489365"/>
          </a:xfrm>
          <a:prstGeom prst="rect">
            <a:avLst/>
          </a:prstGeom>
          <a:noFill/>
        </p:spPr>
        <p:txBody>
          <a:bodyPr wrap="square" lIns="182880" tIns="146304" rIns="182880" bIns="146304" rtlCol="0">
            <a:spAutoFit/>
          </a:bodyPr>
          <a:lstStyle/>
          <a:p>
            <a:pPr>
              <a:lnSpc>
                <a:spcPct val="90000"/>
              </a:lnSpc>
              <a:spcAft>
                <a:spcPts val="600"/>
              </a:spcAft>
            </a:pPr>
            <a:r>
              <a:rPr lang="en-US" sz="1400" b="1" dirty="0">
                <a:solidFill>
                  <a:srgbClr val="00B050"/>
                </a:solidFill>
              </a:rPr>
              <a:t>Netezza</a:t>
            </a:r>
          </a:p>
        </p:txBody>
      </p:sp>
      <p:sp>
        <p:nvSpPr>
          <p:cNvPr id="26" name="TextBox 25">
            <a:extLst>
              <a:ext uri="{FF2B5EF4-FFF2-40B4-BE49-F238E27FC236}">
                <a16:creationId xmlns:a16="http://schemas.microsoft.com/office/drawing/2014/main" id="{9D0A0DF2-3963-4547-BE6B-3DF0B9FECC4A}"/>
              </a:ext>
            </a:extLst>
          </p:cNvPr>
          <p:cNvSpPr txBox="1"/>
          <p:nvPr/>
        </p:nvSpPr>
        <p:spPr>
          <a:xfrm>
            <a:off x="5413776" y="1549917"/>
            <a:ext cx="2002844" cy="489365"/>
          </a:xfrm>
          <a:prstGeom prst="rect">
            <a:avLst/>
          </a:prstGeom>
          <a:noFill/>
        </p:spPr>
        <p:txBody>
          <a:bodyPr wrap="square" lIns="182880" tIns="146304" rIns="182880" bIns="146304" rtlCol="0">
            <a:spAutoFit/>
          </a:bodyPr>
          <a:lstStyle/>
          <a:p>
            <a:pPr>
              <a:lnSpc>
                <a:spcPct val="90000"/>
              </a:lnSpc>
              <a:spcAft>
                <a:spcPts val="600"/>
              </a:spcAft>
            </a:pPr>
            <a:r>
              <a:rPr lang="en-US" sz="1400" b="1" dirty="0">
                <a:solidFill>
                  <a:srgbClr val="FF0000"/>
                </a:solidFill>
              </a:rPr>
              <a:t>APS\PDW</a:t>
            </a:r>
          </a:p>
        </p:txBody>
      </p:sp>
      <p:sp>
        <p:nvSpPr>
          <p:cNvPr id="28" name="TextBox 27">
            <a:extLst>
              <a:ext uri="{FF2B5EF4-FFF2-40B4-BE49-F238E27FC236}">
                <a16:creationId xmlns:a16="http://schemas.microsoft.com/office/drawing/2014/main" id="{1B4CEB28-41F8-44AD-AA5D-2CFB71E84D73}"/>
              </a:ext>
            </a:extLst>
          </p:cNvPr>
          <p:cNvSpPr txBox="1"/>
          <p:nvPr/>
        </p:nvSpPr>
        <p:spPr>
          <a:xfrm>
            <a:off x="5435711" y="1790172"/>
            <a:ext cx="2002844" cy="489365"/>
          </a:xfrm>
          <a:prstGeom prst="rect">
            <a:avLst/>
          </a:prstGeom>
          <a:noFill/>
        </p:spPr>
        <p:txBody>
          <a:bodyPr wrap="square" lIns="182880" tIns="146304" rIns="182880" bIns="146304" rtlCol="0">
            <a:spAutoFit/>
          </a:bodyPr>
          <a:lstStyle/>
          <a:p>
            <a:pPr>
              <a:lnSpc>
                <a:spcPct val="90000"/>
              </a:lnSpc>
              <a:spcAft>
                <a:spcPts val="600"/>
              </a:spcAft>
            </a:pPr>
            <a:r>
              <a:rPr lang="en-US" sz="1400" b="1" dirty="0">
                <a:solidFill>
                  <a:srgbClr val="002060"/>
                </a:solidFill>
              </a:rPr>
              <a:t>Synapse</a:t>
            </a:r>
          </a:p>
        </p:txBody>
      </p:sp>
      <p:sp>
        <p:nvSpPr>
          <p:cNvPr id="30" name="TextBox 29">
            <a:extLst>
              <a:ext uri="{FF2B5EF4-FFF2-40B4-BE49-F238E27FC236}">
                <a16:creationId xmlns:a16="http://schemas.microsoft.com/office/drawing/2014/main" id="{467F7354-45E7-4E19-960F-F2CFBED632E6}"/>
              </a:ext>
            </a:extLst>
          </p:cNvPr>
          <p:cNvSpPr txBox="1"/>
          <p:nvPr/>
        </p:nvSpPr>
        <p:spPr>
          <a:xfrm>
            <a:off x="5435711" y="2220426"/>
            <a:ext cx="2002844" cy="489365"/>
          </a:xfrm>
          <a:prstGeom prst="rect">
            <a:avLst/>
          </a:prstGeom>
          <a:noFill/>
        </p:spPr>
        <p:txBody>
          <a:bodyPr wrap="square" lIns="182880" tIns="146304" rIns="182880" bIns="146304" rtlCol="0">
            <a:spAutoFit/>
          </a:bodyPr>
          <a:lstStyle/>
          <a:p>
            <a:pPr>
              <a:lnSpc>
                <a:spcPct val="90000"/>
              </a:lnSpc>
              <a:spcAft>
                <a:spcPts val="600"/>
              </a:spcAft>
            </a:pPr>
            <a:r>
              <a:rPr lang="en-US" sz="1400" b="1" dirty="0">
                <a:solidFill>
                  <a:srgbClr val="00B0F0"/>
                </a:solidFill>
              </a:rPr>
              <a:t>Snowflake</a:t>
            </a:r>
          </a:p>
        </p:txBody>
      </p:sp>
      <p:sp>
        <p:nvSpPr>
          <p:cNvPr id="32" name="TextBox 31">
            <a:extLst>
              <a:ext uri="{FF2B5EF4-FFF2-40B4-BE49-F238E27FC236}">
                <a16:creationId xmlns:a16="http://schemas.microsoft.com/office/drawing/2014/main" id="{BF4013EB-2F60-428F-B3F0-9484AC4C00E9}"/>
              </a:ext>
            </a:extLst>
          </p:cNvPr>
          <p:cNvSpPr txBox="1"/>
          <p:nvPr/>
        </p:nvSpPr>
        <p:spPr>
          <a:xfrm>
            <a:off x="5435711" y="2063046"/>
            <a:ext cx="2002844" cy="489365"/>
          </a:xfrm>
          <a:prstGeom prst="rect">
            <a:avLst/>
          </a:prstGeom>
          <a:noFill/>
        </p:spPr>
        <p:txBody>
          <a:bodyPr wrap="square" lIns="182880" tIns="146304" rIns="182880" bIns="146304" rtlCol="0">
            <a:spAutoFit/>
          </a:bodyPr>
          <a:lstStyle/>
          <a:p>
            <a:pPr>
              <a:lnSpc>
                <a:spcPct val="90000"/>
              </a:lnSpc>
              <a:spcAft>
                <a:spcPts val="600"/>
              </a:spcAft>
            </a:pPr>
            <a:r>
              <a:rPr lang="en-US" sz="1400" b="1" dirty="0">
                <a:solidFill>
                  <a:schemeClr val="accent3">
                    <a:lumMod val="60000"/>
                    <a:lumOff val="40000"/>
                  </a:schemeClr>
                </a:solidFill>
              </a:rPr>
              <a:t>SQLServer</a:t>
            </a:r>
          </a:p>
        </p:txBody>
      </p:sp>
      <p:pic>
        <p:nvPicPr>
          <p:cNvPr id="15" name="Picture 14" descr="Table&#10;&#10;Description automatically generated">
            <a:extLst>
              <a:ext uri="{FF2B5EF4-FFF2-40B4-BE49-F238E27FC236}">
                <a16:creationId xmlns:a16="http://schemas.microsoft.com/office/drawing/2014/main" id="{5A8C1EB4-C9A7-4228-9C4C-0CBBB5191E64}"/>
              </a:ext>
            </a:extLst>
          </p:cNvPr>
          <p:cNvPicPr>
            <a:picLocks noChangeAspect="1"/>
          </p:cNvPicPr>
          <p:nvPr/>
        </p:nvPicPr>
        <p:blipFill>
          <a:blip r:embed="rId7"/>
          <a:stretch>
            <a:fillRect/>
          </a:stretch>
        </p:blipFill>
        <p:spPr>
          <a:xfrm>
            <a:off x="2694982" y="5426844"/>
            <a:ext cx="8735644" cy="1333686"/>
          </a:xfrm>
          <a:prstGeom prst="rect">
            <a:avLst/>
          </a:prstGeom>
        </p:spPr>
      </p:pic>
    </p:spTree>
    <p:extLst>
      <p:ext uri="{BB962C8B-B14F-4D97-AF65-F5344CB8AC3E}">
        <p14:creationId xmlns:p14="http://schemas.microsoft.com/office/powerpoint/2010/main" val="382206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3" name="TextBox 2">
            <a:extLst>
              <a:ext uri="{FF2B5EF4-FFF2-40B4-BE49-F238E27FC236}">
                <a16:creationId xmlns:a16="http://schemas.microsoft.com/office/drawing/2014/main" id="{79B6779E-3A62-488B-BAF0-CB70A21C38E0}"/>
              </a:ext>
            </a:extLst>
          </p:cNvPr>
          <p:cNvSpPr txBox="1"/>
          <p:nvPr/>
        </p:nvSpPr>
        <p:spPr>
          <a:xfrm>
            <a:off x="274639" y="1397876"/>
            <a:ext cx="11896340" cy="5352234"/>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JSON File is divided into several sections.</a:t>
            </a:r>
          </a:p>
          <a:p>
            <a:pPr>
              <a:lnSpc>
                <a:spcPct val="90000"/>
              </a:lnSpc>
              <a:spcAft>
                <a:spcPts val="600"/>
              </a:spcAft>
            </a:pPr>
            <a:r>
              <a:rPr lang="en-US" sz="3200" b="1" dirty="0">
                <a:gradFill>
                  <a:gsLst>
                    <a:gs pos="2917">
                      <a:schemeClr val="tx1"/>
                    </a:gs>
                    <a:gs pos="30000">
                      <a:schemeClr val="tx1"/>
                    </a:gs>
                  </a:gsLst>
                  <a:lin ang="5400000" scaled="0"/>
                </a:gradFill>
              </a:rPr>
              <a:t>File Name : </a:t>
            </a:r>
            <a:r>
              <a:rPr lang="en-US" sz="3200" b="1" dirty="0" err="1">
                <a:gradFill>
                  <a:gsLst>
                    <a:gs pos="2917">
                      <a:schemeClr val="tx1"/>
                    </a:gs>
                    <a:gs pos="30000">
                      <a:schemeClr val="tx1"/>
                    </a:gs>
                  </a:gsLst>
                  <a:lin ang="5400000" scaled="0"/>
                </a:gradFill>
              </a:rPr>
              <a:t>AssessmentFileDriver.json</a:t>
            </a:r>
            <a:r>
              <a:rPr lang="en-US" sz="3200" b="1" dirty="0">
                <a:gradFill>
                  <a:gsLst>
                    <a:gs pos="2917">
                      <a:schemeClr val="tx1"/>
                    </a:gs>
                    <a:gs pos="30000">
                      <a:schemeClr val="tx1"/>
                    </a:gs>
                  </a:gsLst>
                  <a:lin ang="5400000" scaled="0"/>
                </a:gradFill>
              </a:rPr>
              <a:t> </a:t>
            </a:r>
          </a:p>
          <a:p>
            <a:pPr>
              <a:lnSpc>
                <a:spcPct val="90000"/>
              </a:lnSpc>
              <a:spcAft>
                <a:spcPts val="600"/>
              </a:spcAft>
            </a:pPr>
            <a:endParaRPr lang="en-US" sz="20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General Configuration</a:t>
            </a:r>
          </a:p>
          <a:p>
            <a:pPr marL="923571" lvl="1"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Generic Configuration values necessary for all source systems</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APS Specific Configuration</a:t>
            </a:r>
          </a:p>
          <a:p>
            <a:pPr marL="923571" lvl="1"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APS Configuration values such as default DB and connection port</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Netezza Specific Configuration</a:t>
            </a:r>
          </a:p>
          <a:p>
            <a:pPr marL="923571" lvl="1"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Netezza Configuration values such as connection port, default </a:t>
            </a:r>
            <a:r>
              <a:rPr lang="en-US" sz="2000" dirty="0" err="1">
                <a:gradFill>
                  <a:gsLst>
                    <a:gs pos="2917">
                      <a:schemeClr val="tx1"/>
                    </a:gs>
                    <a:gs pos="30000">
                      <a:schemeClr val="tx1"/>
                    </a:gs>
                  </a:gsLst>
                  <a:lin ang="5400000" scaled="0"/>
                </a:gradFill>
              </a:rPr>
              <a:t>db</a:t>
            </a:r>
            <a:r>
              <a:rPr lang="en-US" sz="2000" dirty="0">
                <a:gradFill>
                  <a:gsLst>
                    <a:gs pos="2917">
                      <a:schemeClr val="tx1"/>
                    </a:gs>
                    <a:gs pos="30000">
                      <a:schemeClr val="tx1"/>
                    </a:gs>
                  </a:gsLst>
                  <a:lin ang="5400000" scaled="0"/>
                </a:gradFill>
              </a:rPr>
              <a:t> and others info</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Version Query – Query needed by each source system to retrieve the version of the system</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DB Listing Query – Query needed by each source system to retrieve a listing of all DB’s on the system.</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Table Listing Query – Query needed by each source system to retrieve a listing of all Tables with in a DB on the system.</a:t>
            </a:r>
          </a:p>
        </p:txBody>
      </p:sp>
    </p:spTree>
    <p:extLst>
      <p:ext uri="{BB962C8B-B14F-4D97-AF65-F5344CB8AC3E}">
        <p14:creationId xmlns:p14="http://schemas.microsoft.com/office/powerpoint/2010/main" val="243046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3819507"/>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General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values in the General Configuration section will need to change based on the location of the config files and the source system being assessed.</a:t>
            </a:r>
          </a:p>
          <a:p>
            <a:pPr marL="285750" indent="-285750">
              <a:lnSpc>
                <a:spcPct val="90000"/>
              </a:lnSpc>
              <a:spcAft>
                <a:spcPts val="600"/>
              </a:spcAft>
              <a:buFont typeface="Arial" panose="020B0604020202020204" pitchFamily="34" charset="0"/>
              <a:buChar char="•"/>
            </a:pPr>
            <a:r>
              <a:rPr lang="en-US" dirty="0" err="1">
                <a:gradFill>
                  <a:gsLst>
                    <a:gs pos="2917">
                      <a:schemeClr val="tx1"/>
                    </a:gs>
                    <a:gs pos="30000">
                      <a:schemeClr val="tx1"/>
                    </a:gs>
                  </a:gsLst>
                  <a:lin ang="5400000" scaled="0"/>
                </a:gradFill>
              </a:rPr>
              <a:t>PreAssessmentDriverFile</a:t>
            </a:r>
            <a:r>
              <a:rPr lang="en-US" dirty="0">
                <a:gradFill>
                  <a:gsLst>
                    <a:gs pos="2917">
                      <a:schemeClr val="tx1"/>
                    </a:gs>
                    <a:gs pos="30000">
                      <a:schemeClr val="tx1"/>
                    </a:gs>
                  </a:gsLst>
                  <a:lin ang="5400000" scaled="0"/>
                </a:gradFill>
              </a:rPr>
              <a:t> : Filename of the SQL csv config file.</a:t>
            </a:r>
          </a:p>
          <a:p>
            <a:pPr marL="285750" indent="-285750">
              <a:lnSpc>
                <a:spcPct val="90000"/>
              </a:lnSpc>
              <a:spcAft>
                <a:spcPts val="600"/>
              </a:spcAft>
              <a:buFont typeface="Arial" panose="020B0604020202020204" pitchFamily="34" charset="0"/>
              <a:buChar char="•"/>
            </a:pPr>
            <a:r>
              <a:rPr lang="en-US" dirty="0" err="1">
                <a:gradFill>
                  <a:gsLst>
                    <a:gs pos="2917">
                      <a:schemeClr val="tx1"/>
                    </a:gs>
                    <a:gs pos="30000">
                      <a:schemeClr val="tx1"/>
                    </a:gs>
                  </a:gsLst>
                  <a:lin ang="5400000" scaled="0"/>
                </a:gradFill>
              </a:rPr>
              <a:t>PreAssessmentScriptPath</a:t>
            </a:r>
            <a:r>
              <a:rPr lang="en-US" dirty="0">
                <a:gradFill>
                  <a:gsLst>
                    <a:gs pos="2917">
                      <a:schemeClr val="tx1"/>
                    </a:gs>
                    <a:gs pos="30000">
                      <a:schemeClr val="tx1"/>
                    </a:gs>
                  </a:gsLst>
                  <a:lin ang="5400000" scaled="0"/>
                </a:gradFill>
              </a:rPr>
              <a:t> : Location of the SQL CSV config file.</a:t>
            </a:r>
          </a:p>
          <a:p>
            <a:pPr marL="285750" indent="-285750">
              <a:lnSpc>
                <a:spcPct val="90000"/>
              </a:lnSpc>
              <a:spcAft>
                <a:spcPts val="600"/>
              </a:spcAft>
              <a:buFont typeface="Arial" panose="020B0604020202020204" pitchFamily="34" charset="0"/>
              <a:buChar char="•"/>
            </a:pPr>
            <a:r>
              <a:rPr lang="en-US" dirty="0" err="1">
                <a:gradFill>
                  <a:gsLst>
                    <a:gs pos="2917">
                      <a:schemeClr val="tx1"/>
                    </a:gs>
                    <a:gs pos="30000">
                      <a:schemeClr val="tx1"/>
                    </a:gs>
                  </a:gsLst>
                  <a:lin ang="5400000" scaled="0"/>
                </a:gradFill>
              </a:rPr>
              <a:t>QueryTimeout</a:t>
            </a:r>
            <a:r>
              <a:rPr lang="en-US" dirty="0">
                <a:gradFill>
                  <a:gsLst>
                    <a:gs pos="2917">
                      <a:schemeClr val="tx1"/>
                    </a:gs>
                    <a:gs pos="30000">
                      <a:schemeClr val="tx1"/>
                    </a:gs>
                  </a:gsLst>
                  <a:lin ang="5400000" scaled="0"/>
                </a:gradFill>
              </a:rPr>
              <a:t> : Length of time before the query should timeout if results have not been returned.</a:t>
            </a:r>
          </a:p>
          <a:p>
            <a:pPr marL="285750" indent="-285750">
              <a:lnSpc>
                <a:spcPct val="90000"/>
              </a:lnSpc>
              <a:spcAft>
                <a:spcPts val="600"/>
              </a:spcAft>
              <a:buFont typeface="Arial" panose="020B0604020202020204" pitchFamily="34" charset="0"/>
              <a:buChar char="•"/>
            </a:pPr>
            <a:r>
              <a:rPr lang="en-US" dirty="0" err="1">
                <a:gradFill>
                  <a:gsLst>
                    <a:gs pos="2917">
                      <a:schemeClr val="tx1"/>
                    </a:gs>
                    <a:gs pos="30000">
                      <a:schemeClr val="tx1"/>
                    </a:gs>
                  </a:gsLst>
                  <a:lin ang="5400000" scaled="0"/>
                </a:gradFill>
              </a:rPr>
              <a:t>ConnectionTimeout</a:t>
            </a:r>
            <a:r>
              <a:rPr lang="en-US" dirty="0">
                <a:gradFill>
                  <a:gsLst>
                    <a:gs pos="2917">
                      <a:schemeClr val="tx1"/>
                    </a:gs>
                    <a:gs pos="30000">
                      <a:schemeClr val="tx1"/>
                    </a:gs>
                  </a:gsLst>
                  <a:lin ang="5400000" scaled="0"/>
                </a:gradFill>
              </a:rPr>
              <a:t> : Length of time to wait on a connection to the source system to be made before timing out</a:t>
            </a:r>
          </a:p>
          <a:p>
            <a:pPr marL="285750" indent="-285750">
              <a:lnSpc>
                <a:spcPct val="90000"/>
              </a:lnSpc>
              <a:spcAft>
                <a:spcPts val="600"/>
              </a:spcAft>
              <a:buFont typeface="Arial" panose="020B0604020202020204" pitchFamily="34" charset="0"/>
              <a:buChar char="•"/>
            </a:pPr>
            <a:r>
              <a:rPr lang="en-US" dirty="0" err="1">
                <a:gradFill>
                  <a:gsLst>
                    <a:gs pos="2917">
                      <a:schemeClr val="tx1"/>
                    </a:gs>
                    <a:gs pos="30000">
                      <a:schemeClr val="tx1"/>
                    </a:gs>
                  </a:gsLst>
                  <a:lin ang="5400000" scaled="0"/>
                </a:gradFill>
              </a:rPr>
              <a:t>VerboseLogging</a:t>
            </a:r>
            <a:r>
              <a:rPr lang="en-US" dirty="0">
                <a:gradFill>
                  <a:gsLst>
                    <a:gs pos="2917">
                      <a:schemeClr val="tx1"/>
                    </a:gs>
                    <a:gs pos="30000">
                      <a:schemeClr val="tx1"/>
                    </a:gs>
                  </a:gsLst>
                  <a:lin ang="5400000" scaled="0"/>
                </a:gradFill>
              </a:rPr>
              <a:t> : To enabled the additional </a:t>
            </a:r>
            <a:r>
              <a:rPr lang="en-US" dirty="0" err="1">
                <a:gradFill>
                  <a:gsLst>
                    <a:gs pos="2917">
                      <a:schemeClr val="tx1"/>
                    </a:gs>
                    <a:gs pos="30000">
                      <a:schemeClr val="tx1"/>
                    </a:gs>
                  </a:gsLst>
                  <a:lin ang="5400000" scaled="0"/>
                </a:gradFill>
              </a:rPr>
              <a:t>logging.Be</a:t>
            </a:r>
            <a:r>
              <a:rPr lang="en-US" dirty="0">
                <a:gradFill>
                  <a:gsLst>
                    <a:gs pos="2917">
                      <a:schemeClr val="tx1"/>
                    </a:gs>
                    <a:gs pos="30000">
                      <a:schemeClr val="tx1"/>
                    </a:gs>
                  </a:gsLst>
                  <a:lin ang="5400000" scaled="0"/>
                </a:gradFill>
              </a:rPr>
              <a:t> default is false</a:t>
            </a:r>
          </a:p>
          <a:p>
            <a:pPr marL="285750" indent="-285750">
              <a:lnSpc>
                <a:spcPct val="90000"/>
              </a:lnSpc>
              <a:spcAft>
                <a:spcPts val="600"/>
              </a:spcAft>
              <a:buFont typeface="Arial" panose="020B0604020202020204" pitchFamily="34" charset="0"/>
              <a:buChar char="•"/>
            </a:pPr>
            <a:r>
              <a:rPr lang="en-US" dirty="0" err="1">
                <a:gradFill>
                  <a:gsLst>
                    <a:gs pos="2917">
                      <a:schemeClr val="tx1"/>
                    </a:gs>
                    <a:gs pos="30000">
                      <a:schemeClr val="tx1"/>
                    </a:gs>
                  </a:gsLst>
                  <a:lin ang="5400000" scaled="0"/>
                </a:gradFill>
              </a:rPr>
              <a:t>ValidSourceSystems</a:t>
            </a:r>
            <a:r>
              <a:rPr lang="en-US" dirty="0">
                <a:gradFill>
                  <a:gsLst>
                    <a:gs pos="2917">
                      <a:schemeClr val="tx1"/>
                    </a:gs>
                    <a:gs pos="30000">
                      <a:schemeClr val="tx1"/>
                    </a:gs>
                  </a:gsLst>
                  <a:lin ang="5400000" scaled="0"/>
                </a:gradFill>
              </a:rPr>
              <a:t> : </a:t>
            </a:r>
            <a:r>
              <a:rPr lang="en-US" dirty="0" err="1">
                <a:gradFill>
                  <a:gsLst>
                    <a:gs pos="2917">
                      <a:schemeClr val="tx1"/>
                    </a:gs>
                    <a:gs pos="30000">
                      <a:schemeClr val="tx1"/>
                    </a:gs>
                  </a:gsLst>
                  <a:lin ang="5400000" scaled="0"/>
                </a:gradFill>
              </a:rPr>
              <a:t>SQLServer</a:t>
            </a:r>
            <a:r>
              <a:rPr lang="en-US" dirty="0">
                <a:gradFill>
                  <a:gsLst>
                    <a:gs pos="2917">
                      <a:schemeClr val="tx1"/>
                    </a:gs>
                    <a:gs pos="30000">
                      <a:schemeClr val="tx1"/>
                    </a:gs>
                  </a:gsLst>
                  <a:lin ang="5400000" scaled="0"/>
                </a:gradFill>
              </a:rPr>
              <a:t>, APS, SYNAPSE, TERADATA, NETEZZA, SNOWFLAKE</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pic>
        <p:nvPicPr>
          <p:cNvPr id="6" name="Picture 5" descr="Text, letter&#10;&#10;Description automatically generated">
            <a:extLst>
              <a:ext uri="{FF2B5EF4-FFF2-40B4-BE49-F238E27FC236}">
                <a16:creationId xmlns:a16="http://schemas.microsoft.com/office/drawing/2014/main" id="{5C9B74E8-1B6A-4BBE-9A8E-DCC9586242BA}"/>
              </a:ext>
            </a:extLst>
          </p:cNvPr>
          <p:cNvPicPr>
            <a:picLocks noChangeAspect="1"/>
          </p:cNvPicPr>
          <p:nvPr/>
        </p:nvPicPr>
        <p:blipFill>
          <a:blip r:embed="rId3"/>
          <a:stretch>
            <a:fillRect/>
          </a:stretch>
        </p:blipFill>
        <p:spPr>
          <a:xfrm>
            <a:off x="1454343" y="4715212"/>
            <a:ext cx="6792273" cy="1867161"/>
          </a:xfrm>
          <a:prstGeom prst="rect">
            <a:avLst/>
          </a:prstGeom>
        </p:spPr>
      </p:pic>
    </p:spTree>
    <p:extLst>
      <p:ext uri="{BB962C8B-B14F-4D97-AF65-F5344CB8AC3E}">
        <p14:creationId xmlns:p14="http://schemas.microsoft.com/office/powerpoint/2010/main" val="4850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439768" y="4786252"/>
            <a:ext cx="7556938" cy="1384995"/>
          </a:xfrm>
          <a:prstGeom prst="rect">
            <a:avLst/>
          </a:prstGeom>
          <a:ln>
            <a:solidFill>
              <a:srgbClr val="008272"/>
            </a:solidFill>
          </a:ln>
        </p:spPr>
        <p:txBody>
          <a:bodyPr wrap="square">
            <a:spAutoFit/>
          </a:bodyPr>
          <a:lstStyle/>
          <a:p>
            <a:r>
              <a:rPr lang="en-US" sz="1200" dirty="0"/>
              <a:t>"APS":</a:t>
            </a:r>
          </a:p>
          <a:p>
            <a:r>
              <a:rPr lang="en-US" sz="1200" dirty="0"/>
              <a:t>[</a:t>
            </a:r>
          </a:p>
          <a:p>
            <a:pPr>
              <a:tabLst>
                <a:tab pos="461963" algn="l"/>
                <a:tab pos="914400" algn="l"/>
              </a:tabLst>
            </a:pPr>
            <a:r>
              <a:rPr lang="en-US" sz="1200" dirty="0"/>
              <a:t>	{</a:t>
            </a:r>
          </a:p>
          <a:p>
            <a:pPr>
              <a:tabLst>
                <a:tab pos="914400" algn="l"/>
              </a:tabLst>
            </a:pPr>
            <a:r>
              <a:rPr lang="en-US" sz="1200" dirty="0"/>
              <a:t>	"</a:t>
            </a:r>
            <a:r>
              <a:rPr lang="en-US" sz="1200" dirty="0" err="1"/>
              <a:t>Database":"MASTER</a:t>
            </a:r>
            <a:r>
              <a:rPr lang="en-US" sz="1200" dirty="0"/>
              <a:t>",</a:t>
            </a:r>
          </a:p>
          <a:p>
            <a:r>
              <a:rPr lang="en-US" sz="1200" dirty="0"/>
              <a:t>	"Port":"17001“</a:t>
            </a:r>
          </a:p>
          <a:p>
            <a:pPr>
              <a:tabLst>
                <a:tab pos="461963" algn="l"/>
                <a:tab pos="914400" algn="l"/>
              </a:tabLst>
            </a:pPr>
            <a:r>
              <a:rPr lang="en-US" sz="1200" dirty="0"/>
              <a:t>	}</a:t>
            </a:r>
          </a:p>
          <a:p>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3133165"/>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APS\</a:t>
            </a:r>
            <a:r>
              <a:rPr lang="en-US" sz="3200" b="1" dirty="0" err="1">
                <a:gradFill>
                  <a:gsLst>
                    <a:gs pos="2917">
                      <a:schemeClr val="tx1"/>
                    </a:gs>
                    <a:gs pos="30000">
                      <a:schemeClr val="tx1"/>
                    </a:gs>
                  </a:gsLst>
                  <a:lin ang="5400000" scaled="0"/>
                </a:gradFill>
              </a:rPr>
              <a:t>AzureDW</a:t>
            </a:r>
            <a:r>
              <a:rPr lang="en-US" sz="3200" b="1" dirty="0">
                <a:gradFill>
                  <a:gsLst>
                    <a:gs pos="2917">
                      <a:schemeClr val="tx1"/>
                    </a:gs>
                    <a:gs pos="30000">
                      <a:schemeClr val="tx1"/>
                    </a:gs>
                  </a:gsLst>
                  <a:lin ang="5400000" scaled="0"/>
                </a:gradFill>
              </a:rPr>
              <a:t>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values in the APS Configuration section that </a:t>
            </a:r>
            <a:r>
              <a:rPr lang="en-US" b="1" dirty="0">
                <a:gradFill>
                  <a:gsLst>
                    <a:gs pos="2917">
                      <a:schemeClr val="tx1"/>
                    </a:gs>
                    <a:gs pos="30000">
                      <a:schemeClr val="tx1"/>
                    </a:gs>
                  </a:gsLst>
                  <a:lin ang="5400000" scaled="0"/>
                </a:gradFill>
              </a:rPr>
              <a:t>may</a:t>
            </a:r>
            <a:r>
              <a:rPr lang="en-US" dirty="0">
                <a:gradFill>
                  <a:gsLst>
                    <a:gs pos="2917">
                      <a:schemeClr val="tx1"/>
                    </a:gs>
                    <a:gs pos="30000">
                      <a:schemeClr val="tx1"/>
                    </a:gs>
                  </a:gsLst>
                  <a:lin ang="5400000" scaled="0"/>
                </a:gradFill>
              </a:rPr>
              <a:t> need to change if connecting to APS or </a:t>
            </a:r>
            <a:r>
              <a:rPr lang="en-US" dirty="0" err="1">
                <a:gradFill>
                  <a:gsLst>
                    <a:gs pos="2917">
                      <a:schemeClr val="tx1"/>
                    </a:gs>
                    <a:gs pos="30000">
                      <a:schemeClr val="tx1"/>
                    </a:gs>
                  </a:gsLst>
                  <a:lin ang="5400000" scaled="0"/>
                </a:gradFill>
              </a:rPr>
              <a:t>AzureDW</a:t>
            </a:r>
            <a:r>
              <a:rPr lang="en-US" dirty="0">
                <a:gradFill>
                  <a:gsLst>
                    <a:gs pos="2917">
                      <a:schemeClr val="tx1"/>
                    </a:gs>
                    <a:gs pos="30000">
                      <a:schemeClr val="tx1"/>
                    </a:gs>
                  </a:gsLst>
                  <a:lin ang="5400000" scaled="0"/>
                </a:gradFill>
              </a:rPr>
              <a:t>.</a:t>
            </a:r>
          </a:p>
          <a:p>
            <a:pPr>
              <a:lnSpc>
                <a:spcPct val="90000"/>
              </a:lnSpc>
              <a:spcAft>
                <a:spcPts val="600"/>
              </a:spcAft>
            </a:pPr>
            <a:endParaRPr lang="en-US"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Database – Default DB for APS/</a:t>
            </a:r>
            <a:r>
              <a:rPr lang="en-US" sz="1600" dirty="0" err="1">
                <a:gradFill>
                  <a:gsLst>
                    <a:gs pos="2917">
                      <a:schemeClr val="tx1"/>
                    </a:gs>
                    <a:gs pos="30000">
                      <a:schemeClr val="tx1"/>
                    </a:gs>
                  </a:gsLst>
                  <a:lin ang="5400000" scaled="0"/>
                </a:gradFill>
              </a:rPr>
              <a:t>AzureDW</a:t>
            </a:r>
            <a:r>
              <a:rPr lang="en-US" sz="1600" dirty="0">
                <a:gradFill>
                  <a:gsLst>
                    <a:gs pos="2917">
                      <a:schemeClr val="tx1"/>
                    </a:gs>
                    <a:gs pos="30000">
                      <a:schemeClr val="tx1"/>
                    </a:gs>
                  </a:gsLst>
                  <a:lin ang="5400000" scaled="0"/>
                </a:gradFill>
              </a:rPr>
              <a:t>.  </a:t>
            </a:r>
            <a:r>
              <a:rPr lang="en-US" sz="1600" b="1" dirty="0">
                <a:gradFill>
                  <a:gsLst>
                    <a:gs pos="2917">
                      <a:schemeClr val="tx1"/>
                    </a:gs>
                    <a:gs pos="30000">
                      <a:schemeClr val="tx1"/>
                    </a:gs>
                  </a:gsLst>
                  <a:lin ang="5400000" scaled="0"/>
                </a:gradFill>
              </a:rPr>
              <a:t>This should not be changed.</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Port – Port to use to connect to the APS/</a:t>
            </a:r>
            <a:r>
              <a:rPr lang="en-US" sz="1600" dirty="0" err="1">
                <a:gradFill>
                  <a:gsLst>
                    <a:gs pos="2917">
                      <a:schemeClr val="tx1"/>
                    </a:gs>
                    <a:gs pos="30000">
                      <a:schemeClr val="tx1"/>
                    </a:gs>
                  </a:gsLst>
                  <a:lin ang="5400000" scaled="0"/>
                </a:gradFill>
              </a:rPr>
              <a:t>AzureDW</a:t>
            </a:r>
            <a:r>
              <a:rPr lang="en-US" sz="1600" dirty="0">
                <a:gradFill>
                  <a:gsLst>
                    <a:gs pos="2917">
                      <a:schemeClr val="tx1"/>
                    </a:gs>
                    <a:gs pos="30000">
                      <a:schemeClr val="tx1"/>
                    </a:gs>
                  </a:gsLst>
                  <a:lin ang="5400000" scaled="0"/>
                </a:gradFill>
              </a:rPr>
              <a:t>.  </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APS = 17001</a:t>
            </a:r>
          </a:p>
          <a:p>
            <a:pPr marL="809271" lvl="1"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AzureDW</a:t>
            </a:r>
            <a:r>
              <a:rPr lang="en-US" sz="1600" dirty="0">
                <a:gradFill>
                  <a:gsLst>
                    <a:gs pos="2917">
                      <a:schemeClr val="tx1"/>
                    </a:gs>
                    <a:gs pos="30000">
                      <a:schemeClr val="tx1"/>
                    </a:gs>
                  </a:gsLst>
                  <a:lin ang="5400000" scaled="0"/>
                </a:gradFill>
              </a:rPr>
              <a:t> = “”</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5412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576404" y="4759622"/>
            <a:ext cx="7556938" cy="1754326"/>
          </a:xfrm>
          <a:prstGeom prst="rect">
            <a:avLst/>
          </a:prstGeom>
          <a:ln>
            <a:solidFill>
              <a:srgbClr val="008272"/>
            </a:solidFill>
          </a:ln>
        </p:spPr>
        <p:txBody>
          <a:bodyPr wrap="square">
            <a:spAutoFit/>
          </a:bodyPr>
          <a:lstStyle/>
          <a:p>
            <a:r>
              <a:rPr lang="en-US" sz="1200" dirty="0"/>
              <a:t>"Netezza":</a:t>
            </a:r>
          </a:p>
          <a:p>
            <a:pPr>
              <a:tabLst>
                <a:tab pos="461963" algn="l"/>
                <a:tab pos="914400" algn="l"/>
              </a:tabLst>
            </a:pPr>
            <a:r>
              <a:rPr lang="en-US" sz="1200" dirty="0"/>
              <a:t>[</a:t>
            </a:r>
          </a:p>
          <a:p>
            <a:pPr>
              <a:tabLst>
                <a:tab pos="461963" algn="l"/>
                <a:tab pos="914400" algn="l"/>
              </a:tabLst>
            </a:pPr>
            <a:r>
              <a:rPr lang="en-US" sz="1200" dirty="0"/>
              <a:t>	{</a:t>
            </a:r>
          </a:p>
          <a:p>
            <a:pPr>
              <a:tabLst>
                <a:tab pos="461963" algn="l"/>
                <a:tab pos="914400" algn="l"/>
              </a:tabLst>
            </a:pPr>
            <a:r>
              <a:rPr lang="en-US" sz="1200" dirty="0"/>
              <a:t>		"</a:t>
            </a:r>
            <a:r>
              <a:rPr lang="en-US" sz="1200" dirty="0" err="1"/>
              <a:t>Database":"SYSTEM</a:t>
            </a:r>
            <a:r>
              <a:rPr lang="en-US" sz="1200" dirty="0"/>
              <a:t>",</a:t>
            </a:r>
          </a:p>
          <a:p>
            <a:pPr>
              <a:tabLst>
                <a:tab pos="461963" algn="l"/>
                <a:tab pos="914400" algn="l"/>
              </a:tabLst>
            </a:pPr>
            <a:r>
              <a:rPr lang="en-US" sz="1200" dirty="0"/>
              <a:t>		"Port":"5480",</a:t>
            </a:r>
          </a:p>
          <a:p>
            <a:pPr>
              <a:tabLst>
                <a:tab pos="461963" algn="l"/>
                <a:tab pos="914400" algn="l"/>
              </a:tabLst>
            </a:pPr>
            <a:r>
              <a:rPr lang="en-US" sz="1200" dirty="0"/>
              <a:t>		"</a:t>
            </a:r>
            <a:r>
              <a:rPr lang="en-US" sz="1200" dirty="0" err="1"/>
              <a:t>nzBinaryFolder</a:t>
            </a:r>
            <a:r>
              <a:rPr lang="en-US" sz="1200" dirty="0"/>
              <a:t>":"/</a:t>
            </a:r>
            <a:r>
              <a:rPr lang="en-US" sz="1200" dirty="0" err="1"/>
              <a:t>nz</a:t>
            </a:r>
            <a:r>
              <a:rPr lang="en-US" sz="1200" dirty="0"/>
              <a:t>/support-IBM_Netezza-7.2.1-151023-1043/bin",</a:t>
            </a:r>
          </a:p>
          <a:p>
            <a:pPr>
              <a:tabLst>
                <a:tab pos="461963" algn="l"/>
                <a:tab pos="914400" algn="l"/>
              </a:tabLst>
            </a:pPr>
            <a:r>
              <a:rPr lang="en-US" sz="1200" dirty="0"/>
              <a:t>		"</a:t>
            </a:r>
            <a:r>
              <a:rPr lang="en-US" sz="1200" dirty="0" err="1"/>
              <a:t>SchemaExportFolder</a:t>
            </a:r>
            <a:r>
              <a:rPr lang="en-US" sz="1200" dirty="0"/>
              <a:t>":"~/schema“</a:t>
            </a:r>
          </a:p>
          <a:p>
            <a:pPr>
              <a:tabLst>
                <a:tab pos="461963" algn="l"/>
                <a:tab pos="914400" algn="l"/>
              </a:tabLst>
            </a:pPr>
            <a:r>
              <a:rPr lang="en-US" sz="1200" dirty="0"/>
              <a:t>	}</a:t>
            </a:r>
          </a:p>
          <a:p>
            <a:pPr>
              <a:tabLst>
                <a:tab pos="461963" algn="l"/>
                <a:tab pos="914400" algn="l"/>
              </a:tabLst>
            </a:pPr>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2779222"/>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Netezza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values in the Netezza Configuration section that </a:t>
            </a:r>
            <a:r>
              <a:rPr lang="en-US" b="1" dirty="0">
                <a:gradFill>
                  <a:gsLst>
                    <a:gs pos="2917">
                      <a:schemeClr val="tx1"/>
                    </a:gs>
                    <a:gs pos="30000">
                      <a:schemeClr val="tx1"/>
                    </a:gs>
                  </a:gsLst>
                  <a:lin ang="5400000" scaled="0"/>
                </a:gradFill>
              </a:rPr>
              <a:t>may</a:t>
            </a:r>
            <a:r>
              <a:rPr lang="en-US" dirty="0">
                <a:gradFill>
                  <a:gsLst>
                    <a:gs pos="2917">
                      <a:schemeClr val="tx1"/>
                    </a:gs>
                    <a:gs pos="30000">
                      <a:schemeClr val="tx1"/>
                    </a:gs>
                  </a:gsLst>
                  <a:lin ang="5400000" scaled="0"/>
                </a:gradFill>
              </a:rPr>
              <a:t> need to changed.</a:t>
            </a:r>
          </a:p>
          <a:p>
            <a:pPr>
              <a:lnSpc>
                <a:spcPct val="90000"/>
              </a:lnSpc>
              <a:spcAft>
                <a:spcPts val="600"/>
              </a:spcAft>
            </a:pPr>
            <a:endParaRPr lang="en-US"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Database – Default DB for Netezza.  </a:t>
            </a:r>
            <a:r>
              <a:rPr lang="en-US" sz="1600" b="1" dirty="0">
                <a:gradFill>
                  <a:gsLst>
                    <a:gs pos="2917">
                      <a:schemeClr val="tx1"/>
                    </a:gs>
                    <a:gs pos="30000">
                      <a:schemeClr val="tx1"/>
                    </a:gs>
                  </a:gsLst>
                  <a:lin ang="5400000" scaled="0"/>
                </a:gradFill>
              </a:rPr>
              <a:t>This should not be changed.</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Port – Port to use to connect to the Netezza.  </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nzBinaryFolder</a:t>
            </a:r>
            <a:r>
              <a:rPr lang="en-US" sz="1600" dirty="0">
                <a:gradFill>
                  <a:gsLst>
                    <a:gs pos="2917">
                      <a:schemeClr val="tx1"/>
                    </a:gs>
                    <a:gs pos="30000">
                      <a:schemeClr val="tx1"/>
                    </a:gs>
                  </a:gsLst>
                  <a:lin ang="5400000" scaled="0"/>
                </a:gradFill>
              </a:rPr>
              <a:t> – Location where the </a:t>
            </a:r>
            <a:r>
              <a:rPr lang="en-US" sz="1600" dirty="0" err="1">
                <a:gradFill>
                  <a:gsLst>
                    <a:gs pos="2917">
                      <a:schemeClr val="tx1"/>
                    </a:gs>
                    <a:gs pos="30000">
                      <a:schemeClr val="tx1"/>
                    </a:gs>
                  </a:gsLst>
                  <a:lin ang="5400000" scaled="0"/>
                </a:gradFill>
              </a:rPr>
              <a:t>nz_ddl</a:t>
            </a:r>
            <a:r>
              <a:rPr lang="en-US" sz="1600" dirty="0">
                <a:gradFill>
                  <a:gsLst>
                    <a:gs pos="2917">
                      <a:schemeClr val="tx1"/>
                    </a:gs>
                    <a:gs pos="30000">
                      <a:schemeClr val="tx1"/>
                    </a:gs>
                  </a:gsLst>
                  <a:lin ang="5400000" scaled="0"/>
                </a:gradFill>
              </a:rPr>
              <a:t> command needs to be executed from.</a:t>
            </a:r>
          </a:p>
          <a:p>
            <a:pPr marL="342900" indent="-342900">
              <a:lnSpc>
                <a:spcPct val="90000"/>
              </a:lnSpc>
              <a:spcAft>
                <a:spcPts val="600"/>
              </a:spcAft>
              <a:buFont typeface="Arial" panose="020B0604020202020204" pitchFamily="34" charset="0"/>
              <a:buChar char="•"/>
            </a:pPr>
            <a:r>
              <a:rPr lang="en-US" sz="1600" dirty="0" err="1"/>
              <a:t>SchemaExportFolder</a:t>
            </a:r>
            <a:r>
              <a:rPr lang="en-US" sz="1600" dirty="0"/>
              <a:t> – Location on the Netezza Server to store the scripted DB files.  </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34036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576404" y="4759622"/>
            <a:ext cx="7556938" cy="1384995"/>
          </a:xfrm>
          <a:prstGeom prst="rect">
            <a:avLst/>
          </a:prstGeom>
          <a:ln>
            <a:solidFill>
              <a:srgbClr val="008272"/>
            </a:solidFill>
          </a:ln>
        </p:spPr>
        <p:txBody>
          <a:bodyPr wrap="square">
            <a:spAutoFit/>
          </a:bodyPr>
          <a:lstStyle/>
          <a:p>
            <a:r>
              <a:rPr lang="en-US" sz="1200" dirty="0"/>
              <a:t>"Netezza":</a:t>
            </a:r>
          </a:p>
          <a:p>
            <a:pPr>
              <a:tabLst>
                <a:tab pos="461963" algn="l"/>
                <a:tab pos="914400" algn="l"/>
              </a:tabLst>
            </a:pPr>
            <a:r>
              <a:rPr lang="en-US" sz="1200" dirty="0"/>
              <a:t>[</a:t>
            </a:r>
          </a:p>
          <a:p>
            <a:pPr>
              <a:tabLst>
                <a:tab pos="461963" algn="l"/>
                <a:tab pos="914400" algn="l"/>
              </a:tabLst>
            </a:pPr>
            <a:r>
              <a:rPr lang="en-US" sz="1200" dirty="0"/>
              <a:t>	{</a:t>
            </a:r>
          </a:p>
          <a:p>
            <a:pPr>
              <a:tabLst>
                <a:tab pos="461963" algn="l"/>
                <a:tab pos="914400" algn="l"/>
              </a:tabLst>
            </a:pPr>
            <a:r>
              <a:rPr lang="en-US" sz="1200" dirty="0"/>
              <a:t>		"</a:t>
            </a:r>
            <a:r>
              <a:rPr lang="en-US" sz="1200" dirty="0" err="1"/>
              <a:t>Database":"SYSTEM</a:t>
            </a:r>
            <a:r>
              <a:rPr lang="en-US" sz="1200" dirty="0"/>
              <a:t>",</a:t>
            </a:r>
          </a:p>
          <a:p>
            <a:pPr>
              <a:tabLst>
                <a:tab pos="461963" algn="l"/>
                <a:tab pos="914400" algn="l"/>
              </a:tabLst>
            </a:pPr>
            <a:r>
              <a:rPr lang="en-US" sz="1200" dirty="0"/>
              <a:t>		"Port":"5480",</a:t>
            </a:r>
          </a:p>
          <a:p>
            <a:pPr>
              <a:tabLst>
                <a:tab pos="461963" algn="l"/>
                <a:tab pos="914400" algn="l"/>
              </a:tabLst>
            </a:pPr>
            <a:r>
              <a:rPr lang="en-US" sz="1200" dirty="0"/>
              <a:t>	}</a:t>
            </a:r>
          </a:p>
          <a:p>
            <a:pPr>
              <a:tabLst>
                <a:tab pos="461963" algn="l"/>
                <a:tab pos="914400" algn="l"/>
              </a:tabLst>
            </a:pPr>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2480679"/>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Teradata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values in the Teradata Configuration section that </a:t>
            </a:r>
            <a:r>
              <a:rPr lang="en-US" b="1" dirty="0">
                <a:gradFill>
                  <a:gsLst>
                    <a:gs pos="2917">
                      <a:schemeClr val="tx1"/>
                    </a:gs>
                    <a:gs pos="30000">
                      <a:schemeClr val="tx1"/>
                    </a:gs>
                  </a:gsLst>
                  <a:lin ang="5400000" scaled="0"/>
                </a:gradFill>
              </a:rPr>
              <a:t>may</a:t>
            </a:r>
            <a:r>
              <a:rPr lang="en-US" dirty="0">
                <a:gradFill>
                  <a:gsLst>
                    <a:gs pos="2917">
                      <a:schemeClr val="tx1"/>
                    </a:gs>
                    <a:gs pos="30000">
                      <a:schemeClr val="tx1"/>
                    </a:gs>
                  </a:gsLst>
                  <a:lin ang="5400000" scaled="0"/>
                </a:gradFill>
              </a:rPr>
              <a:t> need to changed.</a:t>
            </a:r>
          </a:p>
          <a:p>
            <a:pPr>
              <a:lnSpc>
                <a:spcPct val="90000"/>
              </a:lnSpc>
              <a:spcAft>
                <a:spcPts val="600"/>
              </a:spcAft>
            </a:pPr>
            <a:endParaRPr lang="en-US"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Database – Default DB for Teradata.  </a:t>
            </a:r>
            <a:r>
              <a:rPr lang="en-US" sz="1600" b="1" dirty="0">
                <a:gradFill>
                  <a:gsLst>
                    <a:gs pos="2917">
                      <a:schemeClr val="tx1"/>
                    </a:gs>
                    <a:gs pos="30000">
                      <a:schemeClr val="tx1"/>
                    </a:gs>
                  </a:gsLst>
                  <a:lin ang="5400000" scaled="0"/>
                </a:gradFill>
              </a:rPr>
              <a:t>This should not be changed.</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Port – Port to use to connect to the Netezza.  </a:t>
            </a:r>
          </a:p>
          <a:p>
            <a:pPr marL="342900" indent="-3429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4372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439768" y="2984291"/>
            <a:ext cx="7556938" cy="2862322"/>
          </a:xfrm>
          <a:prstGeom prst="rect">
            <a:avLst/>
          </a:prstGeom>
          <a:ln>
            <a:solidFill>
              <a:srgbClr val="008272"/>
            </a:solidFill>
          </a:ln>
        </p:spPr>
        <p:txBody>
          <a:bodyPr wrap="square">
            <a:spAutoFit/>
          </a:bodyPr>
          <a:lstStyle/>
          <a:p>
            <a:pPr>
              <a:tabLst>
                <a:tab pos="461963" algn="l"/>
                <a:tab pos="914400" algn="l"/>
              </a:tabLst>
            </a:pPr>
            <a:r>
              <a:rPr lang="en-US" sz="1200" dirty="0"/>
              <a:t>"</a:t>
            </a:r>
            <a:r>
              <a:rPr lang="en-US" sz="1200" dirty="0" err="1"/>
              <a:t>VersionQuery</a:t>
            </a:r>
            <a:r>
              <a:rPr lang="en-US" sz="1200" dirty="0"/>
              <a:t>":</a:t>
            </a:r>
          </a:p>
          <a:p>
            <a:pPr>
              <a:tabLst>
                <a:tab pos="461963" algn="l"/>
                <a:tab pos="914400" algn="l"/>
              </a:tabLst>
            </a:pPr>
            <a:r>
              <a:rPr lang="en-US" sz="1200" dirty="0"/>
              <a:t>[</a:t>
            </a:r>
          </a:p>
          <a:p>
            <a:pPr>
              <a:tabLst>
                <a:tab pos="461963" algn="l"/>
                <a:tab pos="914400" algn="l"/>
              </a:tabLst>
            </a:pPr>
            <a:r>
              <a:rPr lang="en-US" sz="1200" dirty="0"/>
              <a:t>	{</a:t>
            </a:r>
          </a:p>
          <a:p>
            <a:pPr>
              <a:tabLst>
                <a:tab pos="461963" algn="l"/>
                <a:tab pos="914400" algn="l"/>
              </a:tabLst>
            </a:pPr>
            <a:r>
              <a:rPr lang="en-US" sz="1200" dirty="0"/>
              <a:t>		"</a:t>
            </a:r>
            <a:r>
              <a:rPr lang="en-US" sz="1200" dirty="0" err="1"/>
              <a:t>System":"Netezza</a:t>
            </a:r>
            <a:r>
              <a:rPr lang="en-US" sz="1200" dirty="0"/>
              <a:t>",</a:t>
            </a:r>
          </a:p>
          <a:p>
            <a:pPr>
              <a:tabLst>
                <a:tab pos="461963" algn="l"/>
                <a:tab pos="914400" algn="l"/>
              </a:tabLst>
            </a:pPr>
            <a:r>
              <a:rPr lang="en-US" sz="1200" dirty="0"/>
              <a:t>		"</a:t>
            </a:r>
            <a:r>
              <a:rPr lang="en-US" sz="1200" dirty="0" err="1"/>
              <a:t>Query":"select</a:t>
            </a:r>
            <a:r>
              <a:rPr lang="en-US" sz="1200" dirty="0"/>
              <a:t> </a:t>
            </a:r>
            <a:r>
              <a:rPr lang="en-US" sz="1200" dirty="0" err="1"/>
              <a:t>system_software_version</a:t>
            </a:r>
            <a:r>
              <a:rPr lang="en-US" sz="1200" dirty="0"/>
              <a:t> Version from _</a:t>
            </a:r>
            <a:r>
              <a:rPr lang="en-US" sz="1200" dirty="0" err="1"/>
              <a:t>v_system_info</a:t>
            </a:r>
            <a:r>
              <a:rPr lang="en-US" sz="1200" dirty="0"/>
              <a:t>"</a:t>
            </a:r>
          </a:p>
          <a:p>
            <a:pPr>
              <a:tabLst>
                <a:tab pos="461963" algn="l"/>
                <a:tab pos="914400" algn="l"/>
              </a:tabLst>
            </a:pPr>
            <a:r>
              <a:rPr lang="en-US" sz="1200" dirty="0"/>
              <a:t>	},</a:t>
            </a:r>
          </a:p>
          <a:p>
            <a:pPr>
              <a:tabLst>
                <a:tab pos="461963" algn="l"/>
                <a:tab pos="914400" algn="l"/>
              </a:tabLst>
            </a:pPr>
            <a:r>
              <a:rPr lang="en-US" sz="1200" dirty="0"/>
              <a:t>	{</a:t>
            </a:r>
          </a:p>
          <a:p>
            <a:pPr>
              <a:tabLst>
                <a:tab pos="461963" algn="l"/>
                <a:tab pos="914400" algn="l"/>
              </a:tabLst>
            </a:pPr>
            <a:r>
              <a:rPr lang="en-US" sz="1200" dirty="0"/>
              <a:t>		"</a:t>
            </a:r>
            <a:r>
              <a:rPr lang="en-US" sz="1200" dirty="0" err="1"/>
              <a:t>System":"APS</a:t>
            </a:r>
            <a:r>
              <a:rPr lang="en-US" sz="1200" dirty="0"/>
              <a:t>",</a:t>
            </a:r>
          </a:p>
          <a:p>
            <a:pPr>
              <a:tabLst>
                <a:tab pos="461963" algn="l"/>
                <a:tab pos="914400" algn="l"/>
              </a:tabLst>
            </a:pPr>
            <a:r>
              <a:rPr lang="en-US" sz="1200" dirty="0"/>
              <a:t>		"</a:t>
            </a:r>
            <a:r>
              <a:rPr lang="en-US" sz="1200" dirty="0" err="1"/>
              <a:t>Query":"select</a:t>
            </a:r>
            <a:r>
              <a:rPr lang="en-US" sz="1200" dirty="0"/>
              <a:t> @@version as Version"</a:t>
            </a:r>
          </a:p>
          <a:p>
            <a:pPr>
              <a:tabLst>
                <a:tab pos="461963" algn="l"/>
                <a:tab pos="914400" algn="l"/>
              </a:tabLst>
            </a:pPr>
            <a:r>
              <a:rPr lang="en-US" sz="1200" dirty="0"/>
              <a:t>	},</a:t>
            </a:r>
          </a:p>
          <a:p>
            <a:pPr>
              <a:tabLst>
                <a:tab pos="461963" algn="l"/>
                <a:tab pos="914400" algn="l"/>
              </a:tabLst>
            </a:pPr>
            <a:r>
              <a:rPr lang="en-US" sz="1200" dirty="0"/>
              <a:t>	{</a:t>
            </a:r>
          </a:p>
          <a:p>
            <a:pPr>
              <a:tabLst>
                <a:tab pos="461963" algn="l"/>
                <a:tab pos="914400" algn="l"/>
              </a:tabLst>
            </a:pPr>
            <a:r>
              <a:rPr lang="en-US" sz="1200" dirty="0"/>
              <a:t>		"</a:t>
            </a:r>
            <a:r>
              <a:rPr lang="en-US" sz="1200" dirty="0" err="1"/>
              <a:t>System":"AZUREDW</a:t>
            </a:r>
            <a:r>
              <a:rPr lang="en-US" sz="1200" dirty="0"/>
              <a:t>",</a:t>
            </a:r>
          </a:p>
          <a:p>
            <a:pPr>
              <a:tabLst>
                <a:tab pos="461963" algn="l"/>
                <a:tab pos="914400" algn="l"/>
              </a:tabLst>
            </a:pPr>
            <a:r>
              <a:rPr lang="en-US" sz="1200" dirty="0"/>
              <a:t>		"</a:t>
            </a:r>
            <a:r>
              <a:rPr lang="en-US" sz="1200" dirty="0" err="1"/>
              <a:t>Query":"select</a:t>
            </a:r>
            <a:r>
              <a:rPr lang="en-US" sz="1200" dirty="0"/>
              <a:t> @@version as Version"</a:t>
            </a:r>
          </a:p>
          <a:p>
            <a:pPr>
              <a:tabLst>
                <a:tab pos="461963" algn="l"/>
                <a:tab pos="914400" algn="l"/>
              </a:tabLst>
            </a:pPr>
            <a:r>
              <a:rPr lang="en-US" sz="1200" dirty="0"/>
              <a:t>	}</a:t>
            </a:r>
          </a:p>
          <a:p>
            <a:pPr>
              <a:tabLst>
                <a:tab pos="461963" algn="l"/>
                <a:tab pos="914400" algn="l"/>
              </a:tabLst>
            </a:pPr>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1883593"/>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Version Query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query needed to return the version of the source system for each support system.</a:t>
            </a:r>
          </a:p>
          <a:p>
            <a:pPr>
              <a:lnSpc>
                <a:spcPct val="90000"/>
              </a:lnSpc>
              <a:spcAft>
                <a:spcPts val="600"/>
              </a:spcAft>
            </a:pPr>
            <a:endParaRPr lang="en-US"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0598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1294825" y="3962568"/>
            <a:ext cx="9846823" cy="2862322"/>
          </a:xfrm>
          <a:prstGeom prst="rect">
            <a:avLst/>
          </a:prstGeom>
          <a:ln>
            <a:solidFill>
              <a:srgbClr val="008272"/>
            </a:solidFill>
          </a:ln>
        </p:spPr>
        <p:txBody>
          <a:bodyPr wrap="square">
            <a:spAutoFit/>
          </a:bodyPr>
          <a:lstStyle/>
          <a:p>
            <a:r>
              <a:rPr lang="en-US" sz="1200" dirty="0"/>
              <a:t>"</a:t>
            </a:r>
            <a:r>
              <a:rPr lang="en-US" sz="1200" dirty="0" err="1"/>
              <a:t>DBListingQuery</a:t>
            </a:r>
            <a:r>
              <a:rPr lang="en-US" sz="1200" dirty="0"/>
              <a:t>":</a:t>
            </a:r>
          </a:p>
          <a:p>
            <a:r>
              <a:rPr lang="en-US" sz="1200" dirty="0"/>
              <a:t>[	</a:t>
            </a:r>
          </a:p>
          <a:p>
            <a:r>
              <a:rPr lang="en-US" sz="1200" dirty="0"/>
              <a:t>	{</a:t>
            </a:r>
          </a:p>
          <a:p>
            <a:r>
              <a:rPr lang="en-US" sz="1200" dirty="0"/>
              <a:t>		"</a:t>
            </a:r>
            <a:r>
              <a:rPr lang="en-US" sz="1200" dirty="0" err="1"/>
              <a:t>System":"Netezza</a:t>
            </a:r>
            <a:r>
              <a:rPr lang="en-US" sz="1200" dirty="0"/>
              <a:t>",</a:t>
            </a:r>
          </a:p>
          <a:p>
            <a:r>
              <a:rPr lang="en-US" sz="1200" dirty="0"/>
              <a:t>		"</a:t>
            </a:r>
            <a:r>
              <a:rPr lang="en-US" sz="1200" dirty="0" err="1"/>
              <a:t>VersionFrom</a:t>
            </a:r>
            <a:r>
              <a:rPr lang="en-US" sz="1200" dirty="0"/>
              <a:t>":"Release 5.0.0.0 [Build 0]",</a:t>
            </a:r>
          </a:p>
          <a:p>
            <a:r>
              <a:rPr lang="en-US" sz="1200" dirty="0"/>
              <a:t>		"</a:t>
            </a:r>
            <a:r>
              <a:rPr lang="en-US" sz="1200" dirty="0" err="1"/>
              <a:t>VersionTo</a:t>
            </a:r>
            <a:r>
              <a:rPr lang="en-US" sz="1200" dirty="0"/>
              <a:t>": "Release 7.2.0.0 [Build 46322]",</a:t>
            </a:r>
          </a:p>
          <a:p>
            <a:r>
              <a:rPr lang="en-US" sz="1200" dirty="0"/>
              <a:t>		"</a:t>
            </a:r>
            <a:r>
              <a:rPr lang="en-US" sz="1200" dirty="0" err="1"/>
              <a:t>Query":"select</a:t>
            </a:r>
            <a:r>
              <a:rPr lang="en-US" sz="1200" dirty="0"/>
              <a:t> DATNAME as Name from SYSTEM.._T_DATABASE Where DATNAME NOT IN ('MASTER_DB','SYSTEM')"</a:t>
            </a:r>
          </a:p>
          <a:p>
            <a:r>
              <a:rPr lang="en-US" sz="1200" dirty="0"/>
              <a:t>	},</a:t>
            </a:r>
          </a:p>
          <a:p>
            <a:r>
              <a:rPr lang="en-US" sz="1200" dirty="0"/>
              <a:t>	{</a:t>
            </a:r>
          </a:p>
          <a:p>
            <a:r>
              <a:rPr lang="en-US" sz="1200" dirty="0"/>
              <a:t>		"</a:t>
            </a:r>
            <a:r>
              <a:rPr lang="en-US" sz="1200" dirty="0" err="1"/>
              <a:t>System":"Netezza</a:t>
            </a:r>
            <a:r>
              <a:rPr lang="en-US" sz="1200" dirty="0"/>
              <a:t>",</a:t>
            </a:r>
          </a:p>
          <a:p>
            <a:r>
              <a:rPr lang="en-US" sz="1200" dirty="0"/>
              <a:t>		"</a:t>
            </a:r>
            <a:r>
              <a:rPr lang="en-US" sz="1200" dirty="0" err="1"/>
              <a:t>VersionFrom</a:t>
            </a:r>
            <a:r>
              <a:rPr lang="en-US" sz="1200" dirty="0"/>
              <a:t>":"Release 7.2.0.0 [Build 0]",</a:t>
            </a:r>
          </a:p>
          <a:p>
            <a:r>
              <a:rPr lang="en-US" sz="1200" dirty="0"/>
              <a:t>		"</a:t>
            </a:r>
            <a:r>
              <a:rPr lang="en-US" sz="1200" dirty="0" err="1"/>
              <a:t>VersionTo</a:t>
            </a:r>
            <a:r>
              <a:rPr lang="en-US" sz="1200" dirty="0"/>
              <a:t>": "Release 9.2.0.0 [Build 46322]",</a:t>
            </a:r>
          </a:p>
          <a:p>
            <a:r>
              <a:rPr lang="en-US" sz="1200" dirty="0"/>
              <a:t>		"</a:t>
            </a:r>
            <a:r>
              <a:rPr lang="en-US" sz="1200" dirty="0" err="1"/>
              <a:t>Query":"select</a:t>
            </a:r>
            <a:r>
              <a:rPr lang="en-US" sz="1200" dirty="0"/>
              <a:t> DATNAME as Name from SYSTEM.._T_DATABASE Where DATNAME NOT IN ('MASTER_DB','SYSTEM')"</a:t>
            </a:r>
          </a:p>
          <a:p>
            <a:r>
              <a:rPr lang="en-US" sz="1200" dirty="0"/>
              <a:t>	},</a:t>
            </a:r>
          </a:p>
          <a:p>
            <a:r>
              <a:rPr lang="en-US" sz="1200" dirty="0"/>
              <a:t>	……</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2945422"/>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rPr>
              <a:t>DB Listing/Table Listing Query Configuration: </a:t>
            </a:r>
            <a:endParaRPr lang="en-US" sz="3200" b="1"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The</a:t>
            </a:r>
            <a:r>
              <a:rPr lang="en-US" sz="2800" b="1" dirty="0">
                <a:gradFill>
                  <a:gsLst>
                    <a:gs pos="2917">
                      <a:schemeClr val="tx1"/>
                    </a:gs>
                    <a:gs pos="30000">
                      <a:schemeClr val="tx1"/>
                    </a:gs>
                  </a:gsLst>
                  <a:lin ang="5400000" scaled="0"/>
                </a:gradFill>
              </a:rPr>
              <a:t> </a:t>
            </a:r>
            <a:r>
              <a:rPr lang="en-US" sz="1600" dirty="0">
                <a:gradFill>
                  <a:gsLst>
                    <a:gs pos="2917">
                      <a:schemeClr val="tx1"/>
                    </a:gs>
                    <a:gs pos="30000">
                      <a:schemeClr val="tx1"/>
                    </a:gs>
                  </a:gsLst>
                  <a:lin ang="5400000" scaled="0"/>
                </a:gradFill>
              </a:rPr>
              <a:t>query needed to return a list to DB/Table Names on the source system.  Should the query need to be changed from one version of the source system to the next, a new Object {} will need to be added to the file with a new from and to version and query.</a:t>
            </a:r>
          </a:p>
          <a:p>
            <a:pPr>
              <a:lnSpc>
                <a:spcPct val="90000"/>
              </a:lnSpc>
              <a:spcAft>
                <a:spcPts val="600"/>
              </a:spcAft>
            </a:pPr>
            <a:endParaRPr lang="en-US" sz="2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System – Source system to connect</a:t>
            </a:r>
            <a:r>
              <a:rPr lang="en-US" sz="1600" b="1" dirty="0">
                <a:gradFill>
                  <a:gsLst>
                    <a:gs pos="2917">
                      <a:schemeClr val="tx1"/>
                    </a:gs>
                    <a:gs pos="30000">
                      <a:schemeClr val="tx1"/>
                    </a:gs>
                  </a:gsLst>
                  <a:lin ang="5400000" scaled="0"/>
                </a:gradFill>
              </a:rPr>
              <a:t>.</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VersionFrom</a:t>
            </a:r>
            <a:r>
              <a:rPr lang="en-US" sz="1600" dirty="0">
                <a:gradFill>
                  <a:gsLst>
                    <a:gs pos="2917">
                      <a:schemeClr val="tx1"/>
                    </a:gs>
                    <a:gs pos="30000">
                      <a:schemeClr val="tx1"/>
                    </a:gs>
                  </a:gsLst>
                  <a:lin ang="5400000" scaled="0"/>
                </a:gradFill>
              </a:rPr>
              <a:t> – The beginning version of the source system to use the Query to obtain the results.  </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VersionTo</a:t>
            </a:r>
            <a:r>
              <a:rPr lang="en-US" sz="1600" dirty="0">
                <a:gradFill>
                  <a:gsLst>
                    <a:gs pos="2917">
                      <a:schemeClr val="tx1"/>
                    </a:gs>
                    <a:gs pos="30000">
                      <a:schemeClr val="tx1"/>
                    </a:gs>
                  </a:gsLst>
                  <a:lin ang="5400000" scaled="0"/>
                </a:gradFill>
              </a:rPr>
              <a:t> – The Last version of the source system to use the Query to obtain the results.  </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Query – Query to run to obtain the desired results.  DB Listing, Table Listing</a:t>
            </a:r>
          </a:p>
        </p:txBody>
      </p:sp>
    </p:spTree>
    <p:extLst>
      <p:ext uri="{BB962C8B-B14F-4D97-AF65-F5344CB8AC3E}">
        <p14:creationId xmlns:p14="http://schemas.microsoft.com/office/powerpoint/2010/main" val="283933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a:xfrm>
            <a:off x="306170" y="136632"/>
            <a:ext cx="10972800" cy="849463"/>
          </a:xfrm>
        </p:spPr>
        <p:txBody>
          <a:bodyPr/>
          <a:lstStyle/>
          <a:p>
            <a:r>
              <a:rPr lang="en-US" dirty="0"/>
              <a:t>Assessment Tool - Overview</a:t>
            </a:r>
          </a:p>
        </p:txBody>
      </p:sp>
      <p:pic>
        <p:nvPicPr>
          <p:cNvPr id="8" name="Picture 7">
            <a:extLst>
              <a:ext uri="{FF2B5EF4-FFF2-40B4-BE49-F238E27FC236}">
                <a16:creationId xmlns:a16="http://schemas.microsoft.com/office/drawing/2014/main" id="{941BEEDD-DA5D-4840-8CB3-8698C77F3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286" y="1736456"/>
            <a:ext cx="900381" cy="900381"/>
          </a:xfrm>
          <a:prstGeom prst="rect">
            <a:avLst/>
          </a:prstGeom>
        </p:spPr>
      </p:pic>
      <p:sp>
        <p:nvSpPr>
          <p:cNvPr id="10" name="TextBox 9">
            <a:extLst>
              <a:ext uri="{FF2B5EF4-FFF2-40B4-BE49-F238E27FC236}">
                <a16:creationId xmlns:a16="http://schemas.microsoft.com/office/drawing/2014/main" id="{8B6621F1-8D2E-4081-9972-27DE57CACF0C}"/>
              </a:ext>
            </a:extLst>
          </p:cNvPr>
          <p:cNvSpPr txBox="1"/>
          <p:nvPr/>
        </p:nvSpPr>
        <p:spPr>
          <a:xfrm>
            <a:off x="5460737" y="2714280"/>
            <a:ext cx="1855478" cy="286306"/>
          </a:xfrm>
          <a:prstGeom prst="rect">
            <a:avLst/>
          </a:prstGeom>
          <a:noFill/>
        </p:spPr>
        <p:txBody>
          <a:bodyPr wrap="square" rtlCol="0">
            <a:spAutoFit/>
          </a:bodyPr>
          <a:lstStyle/>
          <a:p>
            <a:pPr defTabSz="1243380">
              <a:defRPr/>
            </a:pPr>
            <a:r>
              <a:rPr lang="en-US" sz="1224" b="1" kern="0" dirty="0" err="1">
                <a:solidFill>
                  <a:srgbClr val="292929"/>
                </a:solidFill>
                <a:latin typeface="Segoe UI"/>
              </a:rPr>
              <a:t>PreAssessment_Script</a:t>
            </a:r>
            <a:endParaRPr lang="en-US" sz="1224" b="1" kern="0" dirty="0">
              <a:solidFill>
                <a:srgbClr val="292929"/>
              </a:solidFill>
              <a:latin typeface="Segoe UI"/>
            </a:endParaRPr>
          </a:p>
        </p:txBody>
      </p:sp>
      <p:sp>
        <p:nvSpPr>
          <p:cNvPr id="12" name="TextBox 11">
            <a:extLst>
              <a:ext uri="{FF2B5EF4-FFF2-40B4-BE49-F238E27FC236}">
                <a16:creationId xmlns:a16="http://schemas.microsoft.com/office/drawing/2014/main" id="{4D5613BC-8094-4666-B498-C82B5D06C8DE}"/>
              </a:ext>
            </a:extLst>
          </p:cNvPr>
          <p:cNvSpPr txBox="1"/>
          <p:nvPr/>
        </p:nvSpPr>
        <p:spPr>
          <a:xfrm>
            <a:off x="8532112" y="2772995"/>
            <a:ext cx="1758332" cy="286306"/>
          </a:xfrm>
          <a:prstGeom prst="rect">
            <a:avLst/>
          </a:prstGeom>
          <a:noFill/>
        </p:spPr>
        <p:txBody>
          <a:bodyPr wrap="square" rtlCol="0">
            <a:spAutoFit/>
          </a:bodyPr>
          <a:lstStyle/>
          <a:p>
            <a:pPr defTabSz="1243380">
              <a:defRPr/>
            </a:pPr>
            <a:r>
              <a:rPr lang="en-US" sz="1224" kern="0">
                <a:solidFill>
                  <a:srgbClr val="292929"/>
                </a:solidFill>
                <a:latin typeface="Segoe UI"/>
              </a:rPr>
              <a:t>Pre-Assessment.xlsx</a:t>
            </a:r>
          </a:p>
        </p:txBody>
      </p:sp>
      <p:sp>
        <p:nvSpPr>
          <p:cNvPr id="13" name="Arrow: Right 12">
            <a:extLst>
              <a:ext uri="{FF2B5EF4-FFF2-40B4-BE49-F238E27FC236}">
                <a16:creationId xmlns:a16="http://schemas.microsoft.com/office/drawing/2014/main" id="{4F824C49-59EB-4A2D-A662-0F78A7925A8C}"/>
              </a:ext>
            </a:extLst>
          </p:cNvPr>
          <p:cNvSpPr/>
          <p:nvPr/>
        </p:nvSpPr>
        <p:spPr>
          <a:xfrm>
            <a:off x="4379180" y="1992212"/>
            <a:ext cx="1424766" cy="428699"/>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sp>
        <p:nvSpPr>
          <p:cNvPr id="14" name="Arrow: Right 13">
            <a:extLst>
              <a:ext uri="{FF2B5EF4-FFF2-40B4-BE49-F238E27FC236}">
                <a16:creationId xmlns:a16="http://schemas.microsoft.com/office/drawing/2014/main" id="{0046B8CF-BE77-4431-92A4-F5F93A87948E}"/>
              </a:ext>
            </a:extLst>
          </p:cNvPr>
          <p:cNvSpPr/>
          <p:nvPr/>
        </p:nvSpPr>
        <p:spPr>
          <a:xfrm>
            <a:off x="7143631" y="1971445"/>
            <a:ext cx="1267259" cy="449465"/>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pic>
        <p:nvPicPr>
          <p:cNvPr id="15" name="Picture 14">
            <a:extLst>
              <a:ext uri="{FF2B5EF4-FFF2-40B4-BE49-F238E27FC236}">
                <a16:creationId xmlns:a16="http://schemas.microsoft.com/office/drawing/2014/main" id="{22A62664-1DBD-4C85-A2EA-41D9056D8E38}"/>
              </a:ext>
            </a:extLst>
          </p:cNvPr>
          <p:cNvPicPr>
            <a:picLocks noChangeAspect="1"/>
          </p:cNvPicPr>
          <p:nvPr/>
        </p:nvPicPr>
        <p:blipFill>
          <a:blip r:embed="rId4"/>
          <a:stretch>
            <a:fillRect/>
          </a:stretch>
        </p:blipFill>
        <p:spPr>
          <a:xfrm>
            <a:off x="6498189" y="3529231"/>
            <a:ext cx="5416659" cy="2966469"/>
          </a:xfrm>
          <a:prstGeom prst="rect">
            <a:avLst/>
          </a:prstGeom>
        </p:spPr>
      </p:pic>
      <p:sp>
        <p:nvSpPr>
          <p:cNvPr id="16" name="TextBox 15">
            <a:extLst>
              <a:ext uri="{FF2B5EF4-FFF2-40B4-BE49-F238E27FC236}">
                <a16:creationId xmlns:a16="http://schemas.microsoft.com/office/drawing/2014/main" id="{AD2C1EE4-0E01-4404-B124-AE13B15D2AB8}"/>
              </a:ext>
            </a:extLst>
          </p:cNvPr>
          <p:cNvSpPr txBox="1"/>
          <p:nvPr/>
        </p:nvSpPr>
        <p:spPr>
          <a:xfrm>
            <a:off x="881795" y="3461741"/>
            <a:ext cx="5056491" cy="3867389"/>
          </a:xfrm>
          <a:prstGeom prst="rect">
            <a:avLst/>
          </a:prstGeom>
          <a:noFill/>
        </p:spPr>
        <p:txBody>
          <a:bodyPr wrap="square" lIns="186521" tIns="149217" rIns="186521" bIns="149217" rtlCol="0">
            <a:spAutoFit/>
          </a:bodyPr>
          <a:lstStyle/>
          <a:p>
            <a:pPr defTabSz="932597">
              <a:lnSpc>
                <a:spcPct val="90000"/>
              </a:lnSpc>
              <a:spcAft>
                <a:spcPts val="612"/>
              </a:spcAft>
              <a:defRPr/>
            </a:pPr>
            <a:r>
              <a:rPr lang="en-US" sz="1836" dirty="0">
                <a:gradFill>
                  <a:gsLst>
                    <a:gs pos="2917">
                      <a:srgbClr val="000000"/>
                    </a:gs>
                    <a:gs pos="30000">
                      <a:srgbClr val="000000"/>
                    </a:gs>
                  </a:gsLst>
                  <a:lin ang="5400000" scaled="0"/>
                </a:gradFill>
                <a:latin typeface="Segoe UI"/>
              </a:rPr>
              <a:t>Benefits:</a:t>
            </a:r>
          </a:p>
          <a:p>
            <a:pPr marL="291436" indent="-291436" defTabSz="932597">
              <a:lnSpc>
                <a:spcPct val="90000"/>
              </a:lnSpc>
              <a:spcAft>
                <a:spcPts val="612"/>
              </a:spcAft>
              <a:buFont typeface="Arial" panose="020B0604020202020204" pitchFamily="34" charset="0"/>
              <a:buChar char="•"/>
              <a:defRPr/>
            </a:pPr>
            <a:r>
              <a:rPr lang="en-US" sz="1836" dirty="0">
                <a:gradFill>
                  <a:gsLst>
                    <a:gs pos="2917">
                      <a:srgbClr val="000000"/>
                    </a:gs>
                    <a:gs pos="30000">
                      <a:srgbClr val="000000"/>
                    </a:gs>
                  </a:gsLst>
                  <a:lin ang="5400000" scaled="0"/>
                </a:gradFill>
                <a:latin typeface="Segoe UI"/>
              </a:rPr>
              <a:t>Inventory source system to migrate</a:t>
            </a:r>
          </a:p>
          <a:p>
            <a:pPr marL="291436" indent="-291436" defTabSz="932597">
              <a:lnSpc>
                <a:spcPct val="90000"/>
              </a:lnSpc>
              <a:spcAft>
                <a:spcPts val="612"/>
              </a:spcAft>
              <a:buFont typeface="Arial" panose="020B0604020202020204" pitchFamily="34" charset="0"/>
              <a:buChar char="•"/>
              <a:defRPr/>
            </a:pPr>
            <a:r>
              <a:rPr lang="en-US" sz="1836" dirty="0">
                <a:gradFill>
                  <a:gsLst>
                    <a:gs pos="2917">
                      <a:srgbClr val="000000"/>
                    </a:gs>
                    <a:gs pos="30000">
                      <a:srgbClr val="000000"/>
                    </a:gs>
                  </a:gsLst>
                  <a:lin ang="5400000" scaled="0"/>
                </a:gradFill>
                <a:latin typeface="Segoe UI"/>
              </a:rPr>
              <a:t>Scope Migration effort</a:t>
            </a:r>
          </a:p>
          <a:p>
            <a:pPr defTabSz="932597">
              <a:lnSpc>
                <a:spcPct val="90000"/>
              </a:lnSpc>
              <a:spcAft>
                <a:spcPts val="612"/>
              </a:spcAft>
              <a:defRPr/>
            </a:pPr>
            <a:r>
              <a:rPr lang="en-US" sz="1836" dirty="0">
                <a:gradFill>
                  <a:gsLst>
                    <a:gs pos="2917">
                      <a:srgbClr val="000000"/>
                    </a:gs>
                    <a:gs pos="30000">
                      <a:srgbClr val="000000"/>
                    </a:gs>
                  </a:gsLst>
                  <a:lin ang="5400000" scaled="0"/>
                </a:gradFill>
                <a:latin typeface="Segoe UI"/>
              </a:rPr>
              <a:t>Output:</a:t>
            </a:r>
          </a:p>
          <a:p>
            <a:pPr marL="349724" indent="-349724" defTabSz="932597">
              <a:lnSpc>
                <a:spcPct val="90000"/>
              </a:lnSpc>
              <a:spcAft>
                <a:spcPts val="612"/>
              </a:spcAft>
              <a:buFont typeface="Arial" panose="020B0604020202020204" pitchFamily="34" charset="0"/>
              <a:buChar char="•"/>
              <a:defRPr/>
            </a:pPr>
            <a:r>
              <a:rPr lang="en-US" sz="1836" dirty="0">
                <a:gradFill>
                  <a:gsLst>
                    <a:gs pos="2917">
                      <a:srgbClr val="000000"/>
                    </a:gs>
                    <a:gs pos="30000">
                      <a:srgbClr val="000000"/>
                    </a:gs>
                  </a:gsLst>
                  <a:lin ang="5400000" scaled="0"/>
                </a:gradFill>
                <a:latin typeface="Segoe UI"/>
              </a:rPr>
              <a:t>Single Excel sheet with 6 tabs.</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Database System Info</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DB/Table Sizes</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Object Counts</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Other info</a:t>
            </a:r>
          </a:p>
          <a:p>
            <a:pPr marL="641160" lvl="1" indent="-174862" defTabSz="932597">
              <a:lnSpc>
                <a:spcPct val="90000"/>
              </a:lnSpc>
              <a:spcAft>
                <a:spcPts val="612"/>
              </a:spcAft>
              <a:buFont typeface="Arial" panose="020B0604020202020204" pitchFamily="34" charset="0"/>
              <a:buChar char="•"/>
            </a:pPr>
            <a:endParaRPr lang="en-US" sz="1836" dirty="0">
              <a:gradFill>
                <a:gsLst>
                  <a:gs pos="2917">
                    <a:srgbClr val="000000"/>
                  </a:gs>
                  <a:gs pos="30000">
                    <a:srgbClr val="000000"/>
                  </a:gs>
                </a:gsLst>
                <a:lin ang="5400000" scaled="0"/>
              </a:gradFill>
              <a:latin typeface="Segoe UI"/>
            </a:endParaRPr>
          </a:p>
          <a:p>
            <a:pPr marL="816022" lvl="1" indent="-349724" defTabSz="932597">
              <a:lnSpc>
                <a:spcPct val="90000"/>
              </a:lnSpc>
              <a:spcAft>
                <a:spcPts val="612"/>
              </a:spcAft>
              <a:buFont typeface="Arial" panose="020B0604020202020204" pitchFamily="34" charset="0"/>
              <a:buChar char="•"/>
              <a:defRPr/>
            </a:pPr>
            <a:endParaRPr lang="en-US" sz="1836" dirty="0">
              <a:gradFill>
                <a:gsLst>
                  <a:gs pos="2917">
                    <a:srgbClr val="000000"/>
                  </a:gs>
                  <a:gs pos="30000">
                    <a:srgbClr val="000000"/>
                  </a:gs>
                </a:gsLst>
                <a:lin ang="5400000" scaled="0"/>
              </a:gradFill>
              <a:latin typeface="Segoe UI"/>
            </a:endParaRPr>
          </a:p>
        </p:txBody>
      </p:sp>
      <p:grpSp>
        <p:nvGrpSpPr>
          <p:cNvPr id="17" name="Group 16">
            <a:extLst>
              <a:ext uri="{FF2B5EF4-FFF2-40B4-BE49-F238E27FC236}">
                <a16:creationId xmlns:a16="http://schemas.microsoft.com/office/drawing/2014/main" id="{0F020FEF-2B1C-40F9-9B7E-433831A7DD43}"/>
              </a:ext>
            </a:extLst>
          </p:cNvPr>
          <p:cNvGrpSpPr/>
          <p:nvPr/>
        </p:nvGrpSpPr>
        <p:grpSpPr>
          <a:xfrm>
            <a:off x="8715855" y="1774231"/>
            <a:ext cx="1066106" cy="977823"/>
            <a:chOff x="7294608" y="2798294"/>
            <a:chExt cx="1533462" cy="1601632"/>
          </a:xfrm>
        </p:grpSpPr>
        <p:pic>
          <p:nvPicPr>
            <p:cNvPr id="18" name="Picture 17">
              <a:extLst>
                <a:ext uri="{FF2B5EF4-FFF2-40B4-BE49-F238E27FC236}">
                  <a16:creationId xmlns:a16="http://schemas.microsoft.com/office/drawing/2014/main" id="{4C397615-E6B8-435F-A072-656D6DDDC5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7465" y="2798294"/>
              <a:ext cx="1220605" cy="1204402"/>
            </a:xfrm>
            <a:prstGeom prst="rect">
              <a:avLst/>
            </a:prstGeom>
          </p:spPr>
        </p:pic>
        <p:pic>
          <p:nvPicPr>
            <p:cNvPr id="19" name="Picture 18">
              <a:extLst>
                <a:ext uri="{FF2B5EF4-FFF2-40B4-BE49-F238E27FC236}">
                  <a16:creationId xmlns:a16="http://schemas.microsoft.com/office/drawing/2014/main" id="{16052C61-5AAD-4DB7-9908-213142B2A9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556" y="2989537"/>
              <a:ext cx="1220605" cy="1204402"/>
            </a:xfrm>
            <a:prstGeom prst="rect">
              <a:avLst/>
            </a:prstGeom>
          </p:spPr>
        </p:pic>
        <p:pic>
          <p:nvPicPr>
            <p:cNvPr id="20" name="Picture 19">
              <a:extLst>
                <a:ext uri="{FF2B5EF4-FFF2-40B4-BE49-F238E27FC236}">
                  <a16:creationId xmlns:a16="http://schemas.microsoft.com/office/drawing/2014/main" id="{97EFA89A-0784-4861-9741-E1609EB78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4608" y="3195524"/>
              <a:ext cx="1220605" cy="1204402"/>
            </a:xfrm>
            <a:prstGeom prst="rect">
              <a:avLst/>
            </a:prstGeom>
          </p:spPr>
        </p:pic>
      </p:grpSp>
      <p:pic>
        <p:nvPicPr>
          <p:cNvPr id="5" name="Picture 4" descr="A close up of a sign&#10;&#10;Description automatically generated">
            <a:extLst>
              <a:ext uri="{FF2B5EF4-FFF2-40B4-BE49-F238E27FC236}">
                <a16:creationId xmlns:a16="http://schemas.microsoft.com/office/drawing/2014/main" id="{6604245B-3E3D-44F3-9C94-AF9EA82E6535}"/>
              </a:ext>
            </a:extLst>
          </p:cNvPr>
          <p:cNvPicPr>
            <a:picLocks noChangeAspect="1"/>
          </p:cNvPicPr>
          <p:nvPr/>
        </p:nvPicPr>
        <p:blipFill>
          <a:blip r:embed="rId6"/>
          <a:stretch>
            <a:fillRect/>
          </a:stretch>
        </p:blipFill>
        <p:spPr>
          <a:xfrm>
            <a:off x="3189604" y="1810999"/>
            <a:ext cx="780290" cy="780290"/>
          </a:xfrm>
          <a:prstGeom prst="rect">
            <a:avLst/>
          </a:prstGeom>
        </p:spPr>
      </p:pic>
      <p:sp>
        <p:nvSpPr>
          <p:cNvPr id="29" name="TextBox 28">
            <a:extLst>
              <a:ext uri="{FF2B5EF4-FFF2-40B4-BE49-F238E27FC236}">
                <a16:creationId xmlns:a16="http://schemas.microsoft.com/office/drawing/2014/main" id="{6B81DBFE-C7AA-4CA1-9794-17677238DD65}"/>
              </a:ext>
            </a:extLst>
          </p:cNvPr>
          <p:cNvSpPr txBox="1"/>
          <p:nvPr/>
        </p:nvSpPr>
        <p:spPr>
          <a:xfrm>
            <a:off x="1242540" y="1719198"/>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FFC000"/>
                </a:solidFill>
              </a:rPr>
              <a:t>TERADATA</a:t>
            </a:r>
          </a:p>
        </p:txBody>
      </p:sp>
      <p:sp>
        <p:nvSpPr>
          <p:cNvPr id="31" name="TextBox 30">
            <a:extLst>
              <a:ext uri="{FF2B5EF4-FFF2-40B4-BE49-F238E27FC236}">
                <a16:creationId xmlns:a16="http://schemas.microsoft.com/office/drawing/2014/main" id="{34DF2FB2-058C-4F4B-BD72-047E1A3799C3}"/>
              </a:ext>
            </a:extLst>
          </p:cNvPr>
          <p:cNvSpPr txBox="1"/>
          <p:nvPr/>
        </p:nvSpPr>
        <p:spPr>
          <a:xfrm>
            <a:off x="1262184" y="1322728"/>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00B050"/>
                </a:solidFill>
              </a:rPr>
              <a:t>Netezza</a:t>
            </a:r>
          </a:p>
        </p:txBody>
      </p:sp>
      <p:sp>
        <p:nvSpPr>
          <p:cNvPr id="33" name="TextBox 32">
            <a:extLst>
              <a:ext uri="{FF2B5EF4-FFF2-40B4-BE49-F238E27FC236}">
                <a16:creationId xmlns:a16="http://schemas.microsoft.com/office/drawing/2014/main" id="{A63C4611-2EEF-4FB4-BCEB-3F447E94E93E}"/>
              </a:ext>
            </a:extLst>
          </p:cNvPr>
          <p:cNvSpPr txBox="1"/>
          <p:nvPr/>
        </p:nvSpPr>
        <p:spPr>
          <a:xfrm>
            <a:off x="1242334" y="2144628"/>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FF0000"/>
                </a:solidFill>
              </a:rPr>
              <a:t>APS\PDW</a:t>
            </a:r>
          </a:p>
        </p:txBody>
      </p:sp>
      <p:sp>
        <p:nvSpPr>
          <p:cNvPr id="35" name="TextBox 34">
            <a:extLst>
              <a:ext uri="{FF2B5EF4-FFF2-40B4-BE49-F238E27FC236}">
                <a16:creationId xmlns:a16="http://schemas.microsoft.com/office/drawing/2014/main" id="{ABA0DCAE-D2C5-4886-A956-44F7CEC378A5}"/>
              </a:ext>
            </a:extLst>
          </p:cNvPr>
          <p:cNvSpPr txBox="1"/>
          <p:nvPr/>
        </p:nvSpPr>
        <p:spPr>
          <a:xfrm>
            <a:off x="1278800" y="2553699"/>
            <a:ext cx="2002844" cy="544765"/>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rgbClr val="00B0F0"/>
                </a:solidFill>
              </a:rPr>
              <a:t>Synapse</a:t>
            </a:r>
          </a:p>
        </p:txBody>
      </p:sp>
      <p:sp>
        <p:nvSpPr>
          <p:cNvPr id="37" name="TextBox 36">
            <a:extLst>
              <a:ext uri="{FF2B5EF4-FFF2-40B4-BE49-F238E27FC236}">
                <a16:creationId xmlns:a16="http://schemas.microsoft.com/office/drawing/2014/main" id="{268A3D4C-0273-4805-9CB7-E9A46E39DADD}"/>
              </a:ext>
            </a:extLst>
          </p:cNvPr>
          <p:cNvSpPr txBox="1"/>
          <p:nvPr/>
        </p:nvSpPr>
        <p:spPr>
          <a:xfrm>
            <a:off x="1268258" y="2941508"/>
            <a:ext cx="2002844" cy="544765"/>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rgbClr val="00B0F0"/>
                </a:solidFill>
              </a:rPr>
              <a:t>Snowflake</a:t>
            </a:r>
          </a:p>
        </p:txBody>
      </p:sp>
    </p:spTree>
    <p:extLst>
      <p:ext uri="{BB962C8B-B14F-4D97-AF65-F5344CB8AC3E}">
        <p14:creationId xmlns:p14="http://schemas.microsoft.com/office/powerpoint/2010/main" val="116991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CSV</a:t>
            </a:r>
          </a:p>
        </p:txBody>
      </p:sp>
      <p:graphicFrame>
        <p:nvGraphicFramePr>
          <p:cNvPr id="5" name="Table 4">
            <a:extLst>
              <a:ext uri="{FF2B5EF4-FFF2-40B4-BE49-F238E27FC236}">
                <a16:creationId xmlns:a16="http://schemas.microsoft.com/office/drawing/2014/main" id="{F88D8F0F-B5C0-4405-AFD3-6783C8BCC200}"/>
              </a:ext>
            </a:extLst>
          </p:cNvPr>
          <p:cNvGraphicFramePr>
            <a:graphicFrameLocks noGrp="1"/>
          </p:cNvGraphicFramePr>
          <p:nvPr>
            <p:extLst>
              <p:ext uri="{D42A27DB-BD31-4B8C-83A1-F6EECF244321}">
                <p14:modId xmlns:p14="http://schemas.microsoft.com/office/powerpoint/2010/main" val="199927423"/>
              </p:ext>
            </p:extLst>
          </p:nvPr>
        </p:nvGraphicFramePr>
        <p:xfrm>
          <a:off x="274639" y="2047480"/>
          <a:ext cx="11959403" cy="4799212"/>
        </p:xfrm>
        <a:graphic>
          <a:graphicData uri="http://schemas.openxmlformats.org/drawingml/2006/table">
            <a:tbl>
              <a:tblPr firstRow="1" bandRow="1">
                <a:tableStyleId>{21E4AEA4-8DFA-4A89-87EB-49C32662AFE0}</a:tableStyleId>
              </a:tblPr>
              <a:tblGrid>
                <a:gridCol w="1707367">
                  <a:extLst>
                    <a:ext uri="{9D8B030D-6E8A-4147-A177-3AD203B41FA5}">
                      <a16:colId xmlns:a16="http://schemas.microsoft.com/office/drawing/2014/main" val="1369067374"/>
                    </a:ext>
                  </a:extLst>
                </a:gridCol>
                <a:gridCol w="7793855">
                  <a:extLst>
                    <a:ext uri="{9D8B030D-6E8A-4147-A177-3AD203B41FA5}">
                      <a16:colId xmlns:a16="http://schemas.microsoft.com/office/drawing/2014/main" val="1527595796"/>
                    </a:ext>
                  </a:extLst>
                </a:gridCol>
                <a:gridCol w="2458181">
                  <a:extLst>
                    <a:ext uri="{9D8B030D-6E8A-4147-A177-3AD203B41FA5}">
                      <a16:colId xmlns:a16="http://schemas.microsoft.com/office/drawing/2014/main" val="742367323"/>
                    </a:ext>
                  </a:extLst>
                </a:gridCol>
              </a:tblGrid>
              <a:tr h="281347">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dirty="0">
                          <a:solidFill>
                            <a:schemeClr val="bg1"/>
                          </a:solidFill>
                        </a:rPr>
                        <a:t>Parameter</a:t>
                      </a:r>
                    </a:p>
                  </a:txBody>
                  <a:tcPr marL="124347" marR="124347" marT="62174" marB="62174" anchor="ct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dirty="0">
                          <a:solidFill>
                            <a:schemeClr val="bg1"/>
                          </a:solidFill>
                        </a:rPr>
                        <a:t>Purpose</a:t>
                      </a:r>
                    </a:p>
                  </a:txBody>
                  <a:tcPr marL="124347" marR="124347" marT="62174" marB="62174" anchor="ct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dirty="0">
                          <a:solidFill>
                            <a:schemeClr val="bg1"/>
                          </a:solidFill>
                        </a:rPr>
                        <a:t>Value (Sample)</a:t>
                      </a:r>
                    </a:p>
                  </a:txBody>
                  <a:tcPr marL="124347" marR="124347" marT="62174" marB="62174" anchor="ctr"/>
                </a:tc>
                <a:extLst>
                  <a:ext uri="{0D108BD9-81ED-4DB2-BD59-A6C34878D82A}">
                    <a16:rowId xmlns:a16="http://schemas.microsoft.com/office/drawing/2014/main" val="1483081101"/>
                  </a:ext>
                </a:extLst>
              </a:tr>
              <a:tr h="288886">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Active</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1 – Run line, 0 – Skip line</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0 or 1</a:t>
                      </a:r>
                    </a:p>
                  </a:txBody>
                  <a:tcPr marL="124347" marR="124347" marT="62174" marB="62174" anchor="ctr"/>
                </a:tc>
                <a:extLst>
                  <a:ext uri="{0D108BD9-81ED-4DB2-BD59-A6C34878D82A}">
                    <a16:rowId xmlns:a16="http://schemas.microsoft.com/office/drawing/2014/main" val="1765627922"/>
                  </a:ext>
                </a:extLst>
              </a:tr>
              <a:tr h="62060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SourceSystem</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NETEZZA, APS, AZUREDW</a:t>
                      </a:r>
                    </a:p>
                    <a:p>
                      <a:endParaRPr lang="en-US" sz="1100" dirty="0">
                        <a:solidFill>
                          <a:srgbClr val="000000"/>
                        </a:solidFill>
                      </a:endParaRPr>
                    </a:p>
                    <a:p>
                      <a:r>
                        <a:rPr lang="en-US" sz="1100" dirty="0">
                          <a:solidFill>
                            <a:srgbClr val="000000"/>
                          </a:solidFill>
                        </a:rPr>
                        <a:t>Source system to connect to and run the Query against.</a:t>
                      </a:r>
                      <a:endParaRPr lang="en-US" sz="1100" b="1"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Netezza or APS or AZUREDW</a:t>
                      </a:r>
                    </a:p>
                    <a:p>
                      <a:endParaRPr lang="en-US" sz="1100" b="1" dirty="0">
                        <a:solidFill>
                          <a:srgbClr val="000000"/>
                        </a:solidFill>
                      </a:endParaRPr>
                    </a:p>
                  </a:txBody>
                  <a:tcPr marL="124347" marR="124347" marT="62174" marB="62174" anchor="ctr"/>
                </a:tc>
                <a:extLst>
                  <a:ext uri="{0D108BD9-81ED-4DB2-BD59-A6C34878D82A}">
                    <a16:rowId xmlns:a16="http://schemas.microsoft.com/office/drawing/2014/main" val="231375279"/>
                  </a:ext>
                </a:extLst>
              </a:tr>
              <a:tr h="62060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RunFor</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DB = Run Query for each Database on the server</a:t>
                      </a:r>
                    </a:p>
                    <a:p>
                      <a:r>
                        <a:rPr lang="en-US" sz="1100" dirty="0">
                          <a:solidFill>
                            <a:srgbClr val="000000"/>
                          </a:solidFill>
                        </a:rPr>
                        <a:t>Server = Server level Query</a:t>
                      </a:r>
                    </a:p>
                    <a:p>
                      <a:r>
                        <a:rPr lang="en-US" sz="1100" dirty="0">
                          <a:solidFill>
                            <a:srgbClr val="000000"/>
                          </a:solidFill>
                        </a:rPr>
                        <a:t>Table = Run Query for each Table in each DB.</a:t>
                      </a:r>
                      <a:endParaRPr lang="en-US" sz="1100" b="1"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DB, Server, Table</a:t>
                      </a:r>
                    </a:p>
                    <a:p>
                      <a:endParaRPr lang="en-US" sz="1100" b="1" dirty="0">
                        <a:solidFill>
                          <a:srgbClr val="000000"/>
                        </a:solidFill>
                      </a:endParaRPr>
                    </a:p>
                  </a:txBody>
                  <a:tcPr marL="124347" marR="124347" marT="62174" marB="62174" anchor="ctr"/>
                </a:tc>
                <a:extLst>
                  <a:ext uri="{0D108BD9-81ED-4DB2-BD59-A6C34878D82A}">
                    <a16:rowId xmlns:a16="http://schemas.microsoft.com/office/drawing/2014/main" val="1208885550"/>
                  </a:ext>
                </a:extLst>
              </a:tr>
              <a:tr h="4547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algn="l" defTabSz="932742" rtl="0" eaLnBrk="1" latinLnBrk="0" hangingPunct="1"/>
                      <a:r>
                        <a:rPr lang="en-US" sz="1100" kern="1200" dirty="0">
                          <a:solidFill>
                            <a:srgbClr val="000000"/>
                          </a:solidFill>
                          <a:latin typeface="Segoe UI"/>
                          <a:ea typeface="+mn-ea"/>
                          <a:cs typeface="+mn-cs"/>
                        </a:rPr>
                        <a:t>DB</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algn="l" defTabSz="932742" rtl="0" eaLnBrk="1" latinLnBrk="0" hangingPunct="1"/>
                      <a:r>
                        <a:rPr lang="en-US" sz="1100" kern="1200" dirty="0">
                          <a:solidFill>
                            <a:srgbClr val="000000"/>
                          </a:solidFill>
                          <a:latin typeface="Segoe UI"/>
                          <a:ea typeface="+mn-ea"/>
                          <a:cs typeface="+mn-cs"/>
                        </a:rPr>
                        <a:t>Limit the DB to a single DB</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latin typeface="Segoe UI"/>
                          <a:ea typeface="+mn-ea"/>
                          <a:cs typeface="+mn-cs"/>
                        </a:rPr>
                        <a:t>Database name</a:t>
                      </a:r>
                    </a:p>
                    <a:p>
                      <a:pPr marL="0" algn="l" defTabSz="932742" rtl="0" eaLnBrk="1" latinLnBrk="0" hangingPunct="1"/>
                      <a:endParaRPr lang="en-US" sz="1100" kern="1200" dirty="0">
                        <a:solidFill>
                          <a:srgbClr val="000000"/>
                        </a:solidFill>
                        <a:latin typeface="Segoe UI"/>
                        <a:ea typeface="+mn-ea"/>
                        <a:cs typeface="+mn-cs"/>
                      </a:endParaRPr>
                    </a:p>
                  </a:txBody>
                  <a:tcPr marL="124347" marR="124347" marT="62174" marB="62174" anchor="ctr"/>
                </a:tc>
                <a:extLst>
                  <a:ext uri="{0D108BD9-81ED-4DB2-BD59-A6C34878D82A}">
                    <a16:rowId xmlns:a16="http://schemas.microsoft.com/office/drawing/2014/main" val="307709800"/>
                  </a:ext>
                </a:extLst>
              </a:tr>
              <a:tr h="786462">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Command</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Type of Command to run.</a:t>
                      </a:r>
                    </a:p>
                    <a:p>
                      <a:r>
                        <a:rPr lang="en-US" sz="1100" dirty="0">
                          <a:solidFill>
                            <a:srgbClr val="000000"/>
                          </a:solidFill>
                        </a:rPr>
                        <a:t>SQL = Any Query statement</a:t>
                      </a:r>
                    </a:p>
                    <a:p>
                      <a:r>
                        <a:rPr lang="en-US" sz="1100" dirty="0">
                          <a:solidFill>
                            <a:srgbClr val="000000"/>
                          </a:solidFill>
                        </a:rPr>
                        <a:t>DBCC = DBCC </a:t>
                      </a:r>
                      <a:r>
                        <a:rPr lang="en-US" sz="1100" dirty="0" err="1">
                          <a:solidFill>
                            <a:srgbClr val="000000"/>
                          </a:solidFill>
                        </a:rPr>
                        <a:t>PDW_ShowSpaceUsed</a:t>
                      </a:r>
                      <a:r>
                        <a:rPr lang="en-US" sz="1100" dirty="0">
                          <a:solidFill>
                            <a:srgbClr val="000000"/>
                          </a:solidFill>
                        </a:rPr>
                        <a:t> (Only or APS/</a:t>
                      </a:r>
                      <a:r>
                        <a:rPr lang="en-US" sz="1100" dirty="0" err="1">
                          <a:solidFill>
                            <a:srgbClr val="000000"/>
                          </a:solidFill>
                        </a:rPr>
                        <a:t>AzureDW</a:t>
                      </a:r>
                      <a:r>
                        <a:rPr lang="en-US" sz="1100" dirty="0">
                          <a:solidFill>
                            <a:srgbClr val="000000"/>
                          </a:solidFill>
                        </a:rPr>
                        <a:t>)</a:t>
                      </a:r>
                    </a:p>
                    <a:p>
                      <a:r>
                        <a:rPr lang="en-US" sz="1100" dirty="0" err="1">
                          <a:solidFill>
                            <a:srgbClr val="000000"/>
                          </a:solidFill>
                        </a:rPr>
                        <a:t>ScriptDB</a:t>
                      </a:r>
                      <a:r>
                        <a:rPr lang="en-US" sz="1100" dirty="0">
                          <a:solidFill>
                            <a:srgbClr val="000000"/>
                          </a:solidFill>
                        </a:rPr>
                        <a:t>  = Create the batch scripts to Script for the source System DB.  (Only for Netezza)</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SQL, DBCC, </a:t>
                      </a:r>
                      <a:r>
                        <a:rPr lang="en-US" sz="1100" dirty="0" err="1">
                          <a:solidFill>
                            <a:srgbClr val="000000"/>
                          </a:solidFill>
                        </a:rPr>
                        <a:t>ScriptDB</a:t>
                      </a:r>
                      <a:endParaRPr lang="en-US" sz="1100" dirty="0">
                        <a:solidFill>
                          <a:srgbClr val="000000"/>
                        </a:solidFill>
                      </a:endParaRPr>
                    </a:p>
                  </a:txBody>
                  <a:tcPr marL="124347" marR="124347" marT="62174" marB="62174" anchor="ctr"/>
                </a:tc>
                <a:extLst>
                  <a:ext uri="{0D108BD9-81ED-4DB2-BD59-A6C34878D82A}">
                    <a16:rowId xmlns:a16="http://schemas.microsoft.com/office/drawing/2014/main" val="1570778470"/>
                  </a:ext>
                </a:extLst>
              </a:tr>
              <a:tr h="62060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VersionFrom</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Each line is validated against the version of the DB.  As DB versions change, the Query may need to be changed for the given version or may not be valid on some version.  </a:t>
                      </a:r>
                    </a:p>
                    <a:p>
                      <a:r>
                        <a:rPr lang="en-US" sz="1100" dirty="0">
                          <a:solidFill>
                            <a:srgbClr val="000000"/>
                          </a:solidFill>
                        </a:rPr>
                        <a:t>This the starting version that the line/query can be run on.</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Depend on the source system</a:t>
                      </a:r>
                    </a:p>
                  </a:txBody>
                  <a:tcPr marL="124347" marR="124347" marT="62174" marB="62174" anchor="ctr"/>
                </a:tc>
                <a:extLst>
                  <a:ext uri="{0D108BD9-81ED-4DB2-BD59-A6C34878D82A}">
                    <a16:rowId xmlns:a16="http://schemas.microsoft.com/office/drawing/2014/main" val="3224749900"/>
                  </a:ext>
                </a:extLst>
              </a:tr>
              <a:tr h="3134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VersionTo</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This the Ending version that the line/query can be run on.</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kern="1200" dirty="0">
                          <a:solidFill>
                            <a:srgbClr val="000000"/>
                          </a:solidFill>
                          <a:latin typeface="+mn-lt"/>
                          <a:ea typeface="+mn-ea"/>
                          <a:cs typeface="+mn-cs"/>
                        </a:rPr>
                        <a:t>Depends on the source system</a:t>
                      </a:r>
                    </a:p>
                  </a:txBody>
                  <a:tcPr marL="124347" marR="124347" marT="62174" marB="62174" anchor="ctr"/>
                </a:tc>
                <a:extLst>
                  <a:ext uri="{0D108BD9-81ED-4DB2-BD59-A6C34878D82A}">
                    <a16:rowId xmlns:a16="http://schemas.microsoft.com/office/drawing/2014/main" val="3422728516"/>
                  </a:ext>
                </a:extLst>
              </a:tr>
              <a:tr h="454744">
                <a:tc>
                  <a:txBody>
                    <a:bodyPr/>
                    <a:lstStyle/>
                    <a:p>
                      <a:r>
                        <a:rPr lang="en-US" sz="1100" dirty="0" err="1">
                          <a:solidFill>
                            <a:srgbClr val="000000"/>
                          </a:solidFill>
                        </a:rPr>
                        <a:t>ExportFileName</a:t>
                      </a:r>
                      <a:endParaRPr lang="en-US" sz="1100" dirty="0">
                        <a:solidFill>
                          <a:srgbClr val="000000"/>
                        </a:solidFill>
                      </a:endParaRPr>
                    </a:p>
                  </a:txBody>
                  <a:tcPr marL="124347" marR="124347" marT="62174" marB="62174" anchor="ctr"/>
                </a:tc>
                <a:tc>
                  <a:txBody>
                    <a:bodyPr/>
                    <a:lstStyle/>
                    <a:p>
                      <a:r>
                        <a:rPr lang="en-US" sz="1100" dirty="0">
                          <a:solidFill>
                            <a:srgbClr val="000000"/>
                          </a:solidFill>
                        </a:rPr>
                        <a:t>Name to use to save the results of the query to.  A Timestamp will be appended to the end of the field value.  “</a:t>
                      </a:r>
                      <a:r>
                        <a:rPr lang="en-US" sz="1100" dirty="0" err="1">
                          <a:solidFill>
                            <a:srgbClr val="000000"/>
                          </a:solidFill>
                        </a:rPr>
                        <a:t>DBSize</a:t>
                      </a:r>
                      <a:r>
                        <a:rPr lang="en-US" sz="1100" dirty="0">
                          <a:solidFill>
                            <a:srgbClr val="000000"/>
                          </a:solidFill>
                        </a:rPr>
                        <a:t>_{</a:t>
                      </a:r>
                      <a:r>
                        <a:rPr lang="en-US" sz="1100" dirty="0" err="1">
                          <a:solidFill>
                            <a:srgbClr val="000000"/>
                          </a:solidFill>
                        </a:rPr>
                        <a:t>TimeStamp</a:t>
                      </a:r>
                      <a:r>
                        <a:rPr lang="en-US" sz="1100" dirty="0">
                          <a:solidFill>
                            <a:srgbClr val="000000"/>
                          </a:solidFill>
                        </a:rPr>
                        <a:t>}”</a:t>
                      </a:r>
                    </a:p>
                  </a:txBody>
                  <a:tcPr marL="124347" marR="124347" marT="62174" marB="62174" anchor="ctr"/>
                </a:tc>
                <a:tc>
                  <a:txBody>
                    <a:bodyPr/>
                    <a:lstStyle/>
                    <a:p>
                      <a:r>
                        <a:rPr lang="en-US" sz="1100" kern="1200" dirty="0" err="1">
                          <a:solidFill>
                            <a:srgbClr val="000000"/>
                          </a:solidFill>
                          <a:latin typeface="+mn-lt"/>
                          <a:ea typeface="+mn-ea"/>
                          <a:cs typeface="+mn-cs"/>
                        </a:rPr>
                        <a:t>DBSize</a:t>
                      </a:r>
                      <a:endParaRPr lang="en-US" sz="1100" kern="1200" dirty="0">
                        <a:solidFill>
                          <a:srgbClr val="000000"/>
                        </a:solidFill>
                        <a:latin typeface="+mn-lt"/>
                        <a:ea typeface="+mn-ea"/>
                        <a:cs typeface="+mn-cs"/>
                      </a:endParaRPr>
                    </a:p>
                  </a:txBody>
                  <a:tcPr marL="124347" marR="124347" marT="62174" marB="62174" anchor="ctr"/>
                </a:tc>
                <a:extLst>
                  <a:ext uri="{0D108BD9-81ED-4DB2-BD59-A6C34878D82A}">
                    <a16:rowId xmlns:a16="http://schemas.microsoft.com/office/drawing/2014/main" val="2251541452"/>
                  </a:ext>
                </a:extLst>
              </a:tr>
              <a:tr h="313444">
                <a:tc>
                  <a:txBody>
                    <a:bodyPr/>
                    <a:lstStyle/>
                    <a:p>
                      <a:r>
                        <a:rPr lang="en-US" sz="1100" dirty="0" err="1">
                          <a:solidFill>
                            <a:srgbClr val="000000"/>
                          </a:solidFill>
                        </a:rPr>
                        <a:t>SQLStatement</a:t>
                      </a:r>
                      <a:endParaRPr lang="en-US" sz="1100" dirty="0">
                        <a:solidFill>
                          <a:srgbClr val="000000"/>
                        </a:solidFill>
                      </a:endParaRPr>
                    </a:p>
                  </a:txBody>
                  <a:tcPr marL="124347" marR="124347" marT="62174" marB="62174" anchor="ctr"/>
                </a:tc>
                <a:tc>
                  <a:txBody>
                    <a:bodyPr/>
                    <a:lstStyle/>
                    <a:p>
                      <a:r>
                        <a:rPr lang="en-US" sz="1100" dirty="0">
                          <a:solidFill>
                            <a:srgbClr val="000000"/>
                          </a:solidFill>
                        </a:rPr>
                        <a:t>Statement to be run against the source system</a:t>
                      </a:r>
                    </a:p>
                  </a:txBody>
                  <a:tcPr marL="124347" marR="124347" marT="62174" marB="62174" anchor="ctr"/>
                </a:tc>
                <a:tc>
                  <a:txBody>
                    <a:bodyPr/>
                    <a:lstStyle/>
                    <a:p>
                      <a:endParaRPr lang="en-US" sz="1100" kern="1200" dirty="0">
                        <a:solidFill>
                          <a:srgbClr val="000000"/>
                        </a:solidFill>
                        <a:latin typeface="+mn-lt"/>
                        <a:ea typeface="+mn-ea"/>
                        <a:cs typeface="+mn-cs"/>
                      </a:endParaRPr>
                    </a:p>
                  </a:txBody>
                  <a:tcPr marL="124347" marR="124347" marT="62174" marB="62174" anchor="ctr"/>
                </a:tc>
                <a:extLst>
                  <a:ext uri="{0D108BD9-81ED-4DB2-BD59-A6C34878D82A}">
                    <a16:rowId xmlns:a16="http://schemas.microsoft.com/office/drawing/2014/main" val="252345457"/>
                  </a:ext>
                </a:extLst>
              </a:tr>
            </a:tbl>
          </a:graphicData>
        </a:graphic>
      </p:graphicFrame>
      <p:sp>
        <p:nvSpPr>
          <p:cNvPr id="6" name="Rectangle 5">
            <a:extLst>
              <a:ext uri="{FF2B5EF4-FFF2-40B4-BE49-F238E27FC236}">
                <a16:creationId xmlns:a16="http://schemas.microsoft.com/office/drawing/2014/main" id="{84437A44-D520-44D4-8DAA-26BCD12C300B}"/>
              </a:ext>
            </a:extLst>
          </p:cNvPr>
          <p:cNvSpPr/>
          <p:nvPr/>
        </p:nvSpPr>
        <p:spPr>
          <a:xfrm>
            <a:off x="274639" y="1390121"/>
            <a:ext cx="11959403" cy="657359"/>
          </a:xfrm>
          <a:prstGeom prst="rect">
            <a:avLst/>
          </a:prstGeom>
        </p:spPr>
        <p:txBody>
          <a:bodyPr wrap="square">
            <a:spAutoFit/>
          </a:bodyPr>
          <a:lstStyle/>
          <a:p>
            <a:pPr lvl="0" defTabSz="932597">
              <a:defRPr/>
            </a:pPr>
            <a:r>
              <a:rPr kumimoji="0" lang="en-US" sz="1836" b="0" i="0" u="none" strike="noStrike" kern="0" cap="none" spc="0" normalizeH="0" baseline="0" noProof="0" dirty="0">
                <a:ln>
                  <a:noFill/>
                </a:ln>
                <a:gradFill>
                  <a:gsLst>
                    <a:gs pos="0">
                      <a:srgbClr val="292929"/>
                    </a:gs>
                    <a:gs pos="86000">
                      <a:srgbClr val="292929"/>
                    </a:gs>
                  </a:gsLst>
                  <a:lin ang="5400000" scaled="0"/>
                </a:gradFill>
                <a:effectLst/>
                <a:uLnTx/>
                <a:uFillTx/>
              </a:rPr>
              <a:t>CSV File used to configure what is run against the source system by the Assessment tool.  This is a CSV file containing the following columns</a:t>
            </a:r>
            <a:r>
              <a:rPr lang="en-US" sz="1836" kern="0" dirty="0">
                <a:gradFill>
                  <a:gsLst>
                    <a:gs pos="0">
                      <a:srgbClr val="292929"/>
                    </a:gs>
                    <a:gs pos="86000">
                      <a:srgbClr val="292929"/>
                    </a:gs>
                  </a:gsLst>
                  <a:lin ang="5400000" scaled="0"/>
                </a:gradFill>
              </a:rPr>
              <a:t>:  File Name: SQLScriptstoRun.csv</a:t>
            </a:r>
            <a:endParaRPr kumimoji="0" lang="en-US" sz="1836"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89471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Power BI report (APS)</a:t>
            </a:r>
          </a:p>
        </p:txBody>
      </p:sp>
      <p:sp>
        <p:nvSpPr>
          <p:cNvPr id="6" name="Rectangle 5">
            <a:extLst>
              <a:ext uri="{FF2B5EF4-FFF2-40B4-BE49-F238E27FC236}">
                <a16:creationId xmlns:a16="http://schemas.microsoft.com/office/drawing/2014/main" id="{84437A44-D520-44D4-8DAA-26BCD12C300B}"/>
              </a:ext>
            </a:extLst>
          </p:cNvPr>
          <p:cNvSpPr/>
          <p:nvPr/>
        </p:nvSpPr>
        <p:spPr>
          <a:xfrm>
            <a:off x="274639" y="1390121"/>
            <a:ext cx="11959403" cy="657359"/>
          </a:xfrm>
          <a:prstGeom prst="rect">
            <a:avLst/>
          </a:prstGeom>
        </p:spPr>
        <p:txBody>
          <a:bodyPr wrap="square">
            <a:spAutoFit/>
          </a:bodyPr>
          <a:lstStyle/>
          <a:p>
            <a:pPr lvl="0" defTabSz="932597">
              <a:defRPr/>
            </a:pPr>
            <a:r>
              <a:rPr kumimoji="0" lang="en-US" sz="1836" b="0" i="0" u="none" strike="noStrike" kern="0" cap="none" spc="0" normalizeH="0" baseline="0" noProof="0" dirty="0">
                <a:ln>
                  <a:noFill/>
                </a:ln>
                <a:gradFill>
                  <a:gsLst>
                    <a:gs pos="0">
                      <a:srgbClr val="292929"/>
                    </a:gs>
                    <a:gs pos="86000">
                      <a:srgbClr val="292929"/>
                    </a:gs>
                  </a:gsLst>
                  <a:lin ang="5400000" scaled="0"/>
                </a:gradFill>
                <a:effectLst/>
                <a:uLnTx/>
                <a:uFillTx/>
              </a:rPr>
              <a:t>Once assessment output data is available, you can use Power BI template to generate an assessment report.</a:t>
            </a:r>
          </a:p>
          <a:p>
            <a:pPr lvl="0" defTabSz="932597">
              <a:defRPr/>
            </a:pPr>
            <a:r>
              <a:rPr lang="en-US" sz="1836" kern="0" dirty="0">
                <a:gradFill>
                  <a:gsLst>
                    <a:gs pos="0">
                      <a:srgbClr val="292929"/>
                    </a:gs>
                    <a:gs pos="86000">
                      <a:srgbClr val="292929"/>
                    </a:gs>
                  </a:gsLst>
                  <a:lin ang="5400000" scaled="0"/>
                </a:gradFill>
              </a:rPr>
              <a:t>Open Power BI template and specify the source folder where assessment output files reside.</a:t>
            </a:r>
            <a:endParaRPr kumimoji="0" lang="en-US" sz="1836" b="0" i="0" u="none" strike="noStrike" kern="0" cap="none" spc="0" normalizeH="0" baseline="0" noProof="0" dirty="0">
              <a:ln>
                <a:noFill/>
              </a:ln>
              <a:solidFill>
                <a:srgbClr val="000000"/>
              </a:solidFill>
              <a:effectLst/>
              <a:uLnTx/>
              <a:uFillTx/>
            </a:endParaRPr>
          </a:p>
        </p:txBody>
      </p:sp>
      <p:pic>
        <p:nvPicPr>
          <p:cNvPr id="8" name="Picture 7">
            <a:extLst>
              <a:ext uri="{FF2B5EF4-FFF2-40B4-BE49-F238E27FC236}">
                <a16:creationId xmlns:a16="http://schemas.microsoft.com/office/drawing/2014/main" id="{E1A391B3-ABF3-495B-B8D1-DBC75656CA7D}"/>
              </a:ext>
            </a:extLst>
          </p:cNvPr>
          <p:cNvPicPr>
            <a:picLocks noChangeAspect="1"/>
          </p:cNvPicPr>
          <p:nvPr/>
        </p:nvPicPr>
        <p:blipFill>
          <a:blip r:embed="rId3"/>
          <a:stretch>
            <a:fillRect/>
          </a:stretch>
        </p:blipFill>
        <p:spPr>
          <a:xfrm>
            <a:off x="2831665" y="2139689"/>
            <a:ext cx="5858747" cy="4704836"/>
          </a:xfrm>
          <a:prstGeom prst="rect">
            <a:avLst/>
          </a:prstGeom>
        </p:spPr>
      </p:pic>
    </p:spTree>
    <p:extLst>
      <p:ext uri="{BB962C8B-B14F-4D97-AF65-F5344CB8AC3E}">
        <p14:creationId xmlns:p14="http://schemas.microsoft.com/office/powerpoint/2010/main" val="328768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Power BI report (APS)</a:t>
            </a:r>
          </a:p>
        </p:txBody>
      </p:sp>
      <p:sp>
        <p:nvSpPr>
          <p:cNvPr id="6" name="Rectangle 5">
            <a:extLst>
              <a:ext uri="{FF2B5EF4-FFF2-40B4-BE49-F238E27FC236}">
                <a16:creationId xmlns:a16="http://schemas.microsoft.com/office/drawing/2014/main" id="{84437A44-D520-44D4-8DAA-26BCD12C300B}"/>
              </a:ext>
            </a:extLst>
          </p:cNvPr>
          <p:cNvSpPr/>
          <p:nvPr/>
        </p:nvSpPr>
        <p:spPr>
          <a:xfrm>
            <a:off x="274639" y="1390121"/>
            <a:ext cx="11959403" cy="374846"/>
          </a:xfrm>
          <a:prstGeom prst="rect">
            <a:avLst/>
          </a:prstGeom>
        </p:spPr>
        <p:txBody>
          <a:bodyPr wrap="square">
            <a:spAutoFit/>
          </a:bodyPr>
          <a:lstStyle/>
          <a:p>
            <a:pPr lvl="0" defTabSz="932597">
              <a:defRPr/>
            </a:pPr>
            <a:r>
              <a:rPr kumimoji="0" lang="en-US" sz="1836" b="0" i="0" u="none" strike="noStrike" kern="0" cap="none" spc="0" normalizeH="0" baseline="0" noProof="0" dirty="0">
                <a:ln>
                  <a:noFill/>
                </a:ln>
                <a:gradFill>
                  <a:gsLst>
                    <a:gs pos="0">
                      <a:srgbClr val="292929"/>
                    </a:gs>
                    <a:gs pos="86000">
                      <a:srgbClr val="292929"/>
                    </a:gs>
                  </a:gsLst>
                  <a:lin ang="5400000" scaled="0"/>
                </a:gradFill>
                <a:effectLst/>
                <a:uLnTx/>
                <a:uFillTx/>
              </a:rPr>
              <a:t>Once data </a:t>
            </a:r>
            <a:r>
              <a:rPr lang="en-US" sz="1836" kern="0" dirty="0">
                <a:gradFill>
                  <a:gsLst>
                    <a:gs pos="0">
                      <a:srgbClr val="292929"/>
                    </a:gs>
                    <a:gs pos="86000">
                      <a:srgbClr val="292929"/>
                    </a:gs>
                  </a:gsLst>
                  <a:lin ang="5400000" scaled="0"/>
                </a:gradFill>
              </a:rPr>
              <a:t>is loaded, Power BI report should look like as shown below.</a:t>
            </a:r>
            <a:endParaRPr kumimoji="0" lang="en-US" sz="1836" b="0" i="0" u="none" strike="noStrike" kern="0" cap="none" spc="0" normalizeH="0" baseline="0" noProof="0" dirty="0">
              <a:ln>
                <a:noFill/>
              </a:ln>
              <a:solidFill>
                <a:srgbClr val="000000"/>
              </a:solidFill>
              <a:effectLst/>
              <a:uLnTx/>
              <a:uFillTx/>
            </a:endParaRPr>
          </a:p>
        </p:txBody>
      </p:sp>
      <p:pic>
        <p:nvPicPr>
          <p:cNvPr id="4" name="Picture 3">
            <a:extLst>
              <a:ext uri="{FF2B5EF4-FFF2-40B4-BE49-F238E27FC236}">
                <a16:creationId xmlns:a16="http://schemas.microsoft.com/office/drawing/2014/main" id="{DBA90CC6-3668-489F-8E41-18B775B38284}"/>
              </a:ext>
            </a:extLst>
          </p:cNvPr>
          <p:cNvPicPr>
            <a:picLocks noChangeAspect="1"/>
          </p:cNvPicPr>
          <p:nvPr/>
        </p:nvPicPr>
        <p:blipFill>
          <a:blip r:embed="rId3"/>
          <a:stretch>
            <a:fillRect/>
          </a:stretch>
        </p:blipFill>
        <p:spPr>
          <a:xfrm>
            <a:off x="1721522" y="1780335"/>
            <a:ext cx="9065636" cy="5090436"/>
          </a:xfrm>
          <a:prstGeom prst="rect">
            <a:avLst/>
          </a:prstGeom>
        </p:spPr>
      </p:pic>
    </p:spTree>
    <p:extLst>
      <p:ext uri="{BB962C8B-B14F-4D97-AF65-F5344CB8AC3E}">
        <p14:creationId xmlns:p14="http://schemas.microsoft.com/office/powerpoint/2010/main" val="269079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DC4C7EC-0AA9-45F1-A43B-4EA2935D6A29}"/>
              </a:ext>
            </a:extLst>
          </p:cNvPr>
          <p:cNvSpPr/>
          <p:nvPr/>
        </p:nvSpPr>
        <p:spPr bwMode="auto">
          <a:xfrm>
            <a:off x="0" y="1394158"/>
            <a:ext cx="8688515" cy="5601002"/>
          </a:xfrm>
          <a:custGeom>
            <a:avLst/>
            <a:gdLst>
              <a:gd name="connsiteX0" fmla="*/ 0 w 8688515"/>
              <a:gd name="connsiteY0" fmla="*/ 0 h 5601002"/>
              <a:gd name="connsiteX1" fmla="*/ 8688515 w 8688515"/>
              <a:gd name="connsiteY1" fmla="*/ 0 h 5601002"/>
              <a:gd name="connsiteX2" fmla="*/ 7590278 w 8688515"/>
              <a:gd name="connsiteY2" fmla="*/ 5601002 h 5601002"/>
              <a:gd name="connsiteX3" fmla="*/ 0 w 8688515"/>
              <a:gd name="connsiteY3" fmla="*/ 5601002 h 5601002"/>
            </a:gdLst>
            <a:ahLst/>
            <a:cxnLst>
              <a:cxn ang="0">
                <a:pos x="connsiteX0" y="connsiteY0"/>
              </a:cxn>
              <a:cxn ang="0">
                <a:pos x="connsiteX1" y="connsiteY1"/>
              </a:cxn>
              <a:cxn ang="0">
                <a:pos x="connsiteX2" y="connsiteY2"/>
              </a:cxn>
              <a:cxn ang="0">
                <a:pos x="connsiteX3" y="connsiteY3"/>
              </a:cxn>
            </a:cxnLst>
            <a:rect l="l" t="t" r="r" b="b"/>
            <a:pathLst>
              <a:path w="8688515" h="5601002">
                <a:moveTo>
                  <a:pt x="0" y="0"/>
                </a:moveTo>
                <a:lnTo>
                  <a:pt x="8688515" y="0"/>
                </a:lnTo>
                <a:lnTo>
                  <a:pt x="7590278" y="5601002"/>
                </a:lnTo>
                <a:lnTo>
                  <a:pt x="0" y="560100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a:xfrm>
            <a:off x="306170" y="136632"/>
            <a:ext cx="10972800" cy="849463"/>
          </a:xfrm>
        </p:spPr>
        <p:txBody>
          <a:bodyPr/>
          <a:lstStyle/>
          <a:p>
            <a:r>
              <a:rPr lang="en-US" dirty="0"/>
              <a:t>Assessment Tool - Features</a:t>
            </a:r>
          </a:p>
        </p:txBody>
      </p:sp>
      <p:sp>
        <p:nvSpPr>
          <p:cNvPr id="7" name="Text Placeholder 36">
            <a:extLst>
              <a:ext uri="{FF2B5EF4-FFF2-40B4-BE49-F238E27FC236}">
                <a16:creationId xmlns:a16="http://schemas.microsoft.com/office/drawing/2014/main" id="{0C4986ED-58D7-4474-8536-F1E6217B48C4}"/>
              </a:ext>
            </a:extLst>
          </p:cNvPr>
          <p:cNvSpPr txBox="1">
            <a:spLocks/>
          </p:cNvSpPr>
          <p:nvPr/>
        </p:nvSpPr>
        <p:spPr>
          <a:xfrm>
            <a:off x="91552" y="1211978"/>
            <a:ext cx="11886149" cy="1071062"/>
          </a:xfrm>
          <a:prstGeom prst="rect">
            <a:avLst/>
          </a:prstGeom>
          <a:noFill/>
        </p:spPr>
        <p:txBody>
          <a:bodyPr vert="horz" wrap="square" lIns="182880" tIns="146304" rIns="182880" bIns="146304" rtlCol="0" anchor="t" anchorCtr="0">
            <a:spAutoFit/>
          </a:bodyPr>
          <a:lstStyle>
            <a:lvl1pPr marL="0" marR="0" indent="0" algn="l" defTabSz="932742" rtl="0" eaLnBrk="1" fontAlgn="auto" latinLnBrk="0" hangingPunct="1">
              <a:lnSpc>
                <a:spcPct val="90000"/>
              </a:lnSpc>
              <a:spcBef>
                <a:spcPts val="1800"/>
              </a:spcBef>
              <a:spcAft>
                <a:spcPts val="300"/>
              </a:spcAft>
              <a:buClrTx/>
              <a:buSzPct val="90000"/>
              <a:buFont typeface="Arial" pitchFamily="34" charset="0"/>
              <a:buNone/>
              <a:tabLst/>
              <a:defRPr sz="2400" kern="1200" spc="0" baseline="0">
                <a:gradFill>
                  <a:gsLst>
                    <a:gs pos="1250">
                      <a:srgbClr val="002050"/>
                    </a:gs>
                    <a:gs pos="100000">
                      <a:srgbClr val="002050"/>
                    </a:gs>
                  </a:gsLst>
                  <a:lin ang="5400000" scaled="0"/>
                </a:gradFill>
                <a:latin typeface="Segoe UI Semibold" panose="020B0702040204020203" pitchFamily="34" charset="0"/>
                <a:ea typeface="+mn-ea"/>
                <a:cs typeface="Segoe UI Semibold" panose="020B0702040204020203" pitchFamily="34" charset="0"/>
              </a:defRPr>
            </a:lvl1pPr>
            <a:lvl2pPr marL="0" marR="0" indent="0" algn="l" defTabSz="932742" rtl="0" eaLnBrk="1" fontAlgn="auto" latinLnBrk="0" hangingPunct="1">
              <a:lnSpc>
                <a:spcPct val="90000"/>
              </a:lnSpc>
              <a:spcBef>
                <a:spcPts val="600"/>
              </a:spcBef>
              <a:spcAft>
                <a:spcPts val="300"/>
              </a:spcAft>
              <a:buClrTx/>
              <a:buSzPct val="90000"/>
              <a:buFont typeface="Arial" pitchFamily="34" charset="0"/>
              <a:buNone/>
              <a:tabLst/>
              <a:defRPr sz="1800" kern="1200" spc="0" baseline="0">
                <a:gradFill>
                  <a:gsLst>
                    <a:gs pos="1250">
                      <a:srgbClr val="505050"/>
                    </a:gs>
                    <a:gs pos="100000">
                      <a:srgbClr val="505050"/>
                    </a:gs>
                  </a:gsLst>
                  <a:lin ang="5400000" scaled="0"/>
                </a:gradFill>
                <a:latin typeface="+mn-lt"/>
                <a:ea typeface="+mn-ea"/>
                <a:cs typeface="+mn-cs"/>
              </a:defRPr>
            </a:lvl2pPr>
            <a:lvl3pPr marL="171450" marR="0" indent="-171450" algn="l" defTabSz="932742" rtl="0" eaLnBrk="1" fontAlgn="auto" latinLnBrk="0" hangingPunct="1">
              <a:lnSpc>
                <a:spcPct val="90000"/>
              </a:lnSpc>
              <a:spcBef>
                <a:spcPts val="600"/>
              </a:spcBef>
              <a:spcAft>
                <a:spcPts val="0"/>
              </a:spcAft>
              <a:buClrTx/>
              <a:buSzPct val="90000"/>
              <a:buFont typeface="Arial" pitchFamily="34" charset="0"/>
              <a:buChar char="•"/>
              <a:tabLst/>
              <a:defRPr sz="1600" kern="1200" spc="0" baseline="0">
                <a:gradFill>
                  <a:gsLst>
                    <a:gs pos="1250">
                      <a:srgbClr val="505050"/>
                    </a:gs>
                    <a:gs pos="100000">
                      <a:srgbClr val="505050"/>
                    </a:gs>
                  </a:gsLst>
                  <a:lin ang="5400000" scaled="0"/>
                </a:gradFill>
                <a:latin typeface="+mn-lt"/>
                <a:ea typeface="+mn-ea"/>
                <a:cs typeface="+mn-cs"/>
              </a:defRPr>
            </a:lvl3pPr>
            <a:lvl4pPr marL="344488" marR="0" indent="-173038" algn="l" defTabSz="932742" rtl="0" eaLnBrk="1" fontAlgn="auto" latinLnBrk="0" hangingPunct="1">
              <a:lnSpc>
                <a:spcPct val="90000"/>
              </a:lnSpc>
              <a:spcBef>
                <a:spcPts val="600"/>
              </a:spcBef>
              <a:spcAft>
                <a:spcPts val="0"/>
              </a:spcAft>
              <a:buClrTx/>
              <a:buSzPct val="90000"/>
              <a:buFont typeface="Arial" pitchFamily="34" charset="0"/>
              <a:buChar char="•"/>
              <a:tabLst/>
              <a:defRPr sz="1400" kern="1200" spc="0" baseline="0">
                <a:gradFill>
                  <a:gsLst>
                    <a:gs pos="1250">
                      <a:srgbClr val="505050"/>
                    </a:gs>
                    <a:gs pos="100000">
                      <a:srgbClr val="505050"/>
                    </a:gs>
                  </a:gsLst>
                  <a:lin ang="5400000" scaled="0"/>
                </a:gradFill>
                <a:latin typeface="+mn-lt"/>
                <a:ea typeface="+mn-ea"/>
                <a:cs typeface="+mn-cs"/>
              </a:defRPr>
            </a:lvl4pPr>
            <a:lvl5pPr marL="512763" marR="0" indent="-168275" algn="l" defTabSz="932742" rtl="0" eaLnBrk="1" fontAlgn="auto" latinLnBrk="0" hangingPunct="1">
              <a:lnSpc>
                <a:spcPct val="90000"/>
              </a:lnSpc>
              <a:spcBef>
                <a:spcPts val="600"/>
              </a:spcBef>
              <a:spcAft>
                <a:spcPts val="0"/>
              </a:spcAft>
              <a:buClrTx/>
              <a:buSzPct val="90000"/>
              <a:buFont typeface="Arial" pitchFamily="34" charset="0"/>
              <a:buChar char="•"/>
              <a:tabLst/>
              <a:defRPr sz="1400" kern="1200" spc="0" baseline="0">
                <a:gradFill>
                  <a:gsLst>
                    <a:gs pos="1250">
                      <a:srgbClr val="505050"/>
                    </a:gs>
                    <a:gs pos="100000">
                      <a:srgbClr val="505050"/>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spcBef>
                <a:spcPts val="0"/>
              </a:spcBef>
              <a:spcAft>
                <a:spcPts val="600"/>
              </a:spcAft>
              <a:buSzTx/>
            </a:pPr>
            <a:r>
              <a:rPr lang="en-US" sz="2800" dirty="0">
                <a:gradFill>
                  <a:gsLst>
                    <a:gs pos="2917">
                      <a:srgbClr val="000000"/>
                    </a:gs>
                    <a:gs pos="30000">
                      <a:srgbClr val="000000"/>
                    </a:gs>
                  </a:gsLst>
                  <a:lin ang="5400000" scaled="0"/>
                </a:gradFill>
                <a:latin typeface="Segoe UI"/>
                <a:cs typeface="+mn-cs"/>
              </a:rPr>
              <a:t>Assessment tool is used to gather information on the Source System DBs to better enable an accurate estimate for the migration.  </a:t>
            </a:r>
            <a:endParaRPr lang="en-US" sz="2000" dirty="0">
              <a:gradFill>
                <a:gsLst>
                  <a:gs pos="2917">
                    <a:srgbClr val="000000"/>
                  </a:gs>
                  <a:gs pos="30000">
                    <a:srgbClr val="000000"/>
                  </a:gs>
                </a:gsLst>
                <a:lin ang="5400000" scaled="0"/>
              </a:gradFill>
              <a:latin typeface="Segoe UI"/>
              <a:cs typeface="+mn-cs"/>
            </a:endParaRPr>
          </a:p>
        </p:txBody>
      </p:sp>
      <p:sp>
        <p:nvSpPr>
          <p:cNvPr id="3" name="TextBox 2">
            <a:extLst>
              <a:ext uri="{FF2B5EF4-FFF2-40B4-BE49-F238E27FC236}">
                <a16:creationId xmlns:a16="http://schemas.microsoft.com/office/drawing/2014/main" id="{35C67E60-8525-414C-8336-32E85E32A26E}"/>
              </a:ext>
            </a:extLst>
          </p:cNvPr>
          <p:cNvSpPr txBox="1"/>
          <p:nvPr/>
        </p:nvSpPr>
        <p:spPr>
          <a:xfrm>
            <a:off x="91552" y="2325976"/>
            <a:ext cx="6147182" cy="4389120"/>
          </a:xfrm>
          <a:prstGeom prst="rect">
            <a:avLst/>
          </a:prstGeom>
          <a:noFill/>
          <a:ln>
            <a:solidFill>
              <a:srgbClr val="008272"/>
            </a:solidFill>
          </a:ln>
        </p:spPr>
        <p:txBody>
          <a:bodyPr wrap="square" lIns="182880" tIns="146304" rIns="182880" bIns="146304" rtlCol="0">
            <a:spAutoFit/>
          </a:bodyPr>
          <a:lstStyle/>
          <a:p>
            <a:pPr lvl="0" defTabSz="914400">
              <a:spcBef>
                <a:spcPts val="0"/>
              </a:spcBef>
              <a:spcAft>
                <a:spcPts val="600"/>
              </a:spcAft>
              <a:buSzTx/>
            </a:pPr>
            <a:r>
              <a:rPr lang="en-US" sz="2000" dirty="0">
                <a:gradFill>
                  <a:gsLst>
                    <a:gs pos="2917">
                      <a:srgbClr val="000000"/>
                    </a:gs>
                    <a:gs pos="30000">
                      <a:srgbClr val="000000"/>
                    </a:gs>
                  </a:gsLst>
                  <a:lin ang="5400000" scaled="0"/>
                </a:gradFill>
              </a:rPr>
              <a:t>Multi-Platform support:</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APS</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Netezza</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Teradata (Future functionality)</a:t>
            </a:r>
          </a:p>
          <a:p>
            <a:pPr marL="339725" lvl="1" defTabSz="914400">
              <a:spcBef>
                <a:spcPts val="0"/>
              </a:spcBef>
              <a:spcAft>
                <a:spcPts val="600"/>
              </a:spcAft>
              <a:buSzTx/>
            </a:pPr>
            <a:endParaRPr lang="en-US" sz="1400" dirty="0">
              <a:gradFill>
                <a:gsLst>
                  <a:gs pos="2917">
                    <a:srgbClr val="000000"/>
                  </a:gs>
                  <a:gs pos="30000">
                    <a:srgbClr val="000000"/>
                  </a:gs>
                </a:gsLst>
                <a:lin ang="5400000" scaled="0"/>
              </a:gradFill>
            </a:endParaRPr>
          </a:p>
          <a:p>
            <a:pPr marL="3175" defTabSz="914400">
              <a:spcBef>
                <a:spcPts val="0"/>
              </a:spcBef>
              <a:spcAft>
                <a:spcPts val="600"/>
              </a:spcAft>
              <a:buSzTx/>
            </a:pPr>
            <a:r>
              <a:rPr lang="en-US" sz="2000" dirty="0">
                <a:gradFill>
                  <a:gsLst>
                    <a:gs pos="2917">
                      <a:srgbClr val="000000"/>
                    </a:gs>
                    <a:gs pos="30000">
                      <a:srgbClr val="000000"/>
                    </a:gs>
                  </a:gsLst>
                  <a:lin ang="5400000" scaled="0"/>
                </a:gradFill>
              </a:rPr>
              <a:t>Captures information like:</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DB Version</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Object Counts</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Object Metadata (Size, Partitions counts, Distribution type, Distribution Column)</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Size of the System</a:t>
            </a:r>
          </a:p>
          <a:p>
            <a:pPr marL="347663" lvl="3" indent="0" defTabSz="914400">
              <a:spcBef>
                <a:spcPts val="0"/>
              </a:spcBef>
              <a:spcAft>
                <a:spcPts val="600"/>
              </a:spcAft>
              <a:buSzTx/>
              <a:buNone/>
            </a:pPr>
            <a:r>
              <a:rPr lang="en-US" sz="1600" dirty="0">
                <a:gradFill>
                  <a:gsLst>
                    <a:gs pos="2917">
                      <a:srgbClr val="000000"/>
                    </a:gs>
                    <a:gs pos="30000">
                      <a:srgbClr val="000000"/>
                    </a:gs>
                  </a:gsLst>
                  <a:lin ang="5400000" scaled="0"/>
                </a:gradFill>
              </a:rPr>
              <a:t> </a:t>
            </a:r>
          </a:p>
        </p:txBody>
      </p:sp>
      <p:sp>
        <p:nvSpPr>
          <p:cNvPr id="9" name="TextBox 8">
            <a:extLst>
              <a:ext uri="{FF2B5EF4-FFF2-40B4-BE49-F238E27FC236}">
                <a16:creationId xmlns:a16="http://schemas.microsoft.com/office/drawing/2014/main" id="{AA445E5C-BA39-42E5-8777-BD45C99FA492}"/>
              </a:ext>
            </a:extLst>
          </p:cNvPr>
          <p:cNvSpPr txBox="1"/>
          <p:nvPr/>
        </p:nvSpPr>
        <p:spPr>
          <a:xfrm>
            <a:off x="6238734" y="2325977"/>
            <a:ext cx="6105141" cy="4389120"/>
          </a:xfrm>
          <a:prstGeom prst="rect">
            <a:avLst/>
          </a:prstGeom>
          <a:noFill/>
          <a:ln>
            <a:solidFill>
              <a:srgbClr val="008272"/>
            </a:solidFill>
          </a:ln>
        </p:spPr>
        <p:txBody>
          <a:bodyPr wrap="square" lIns="182880" tIns="146304" rIns="182880" bIns="146304" rtlCol="0">
            <a:spAutoFit/>
          </a:bodyPr>
          <a:lstStyle/>
          <a:p>
            <a:pPr lvl="0" defTabSz="914400">
              <a:spcBef>
                <a:spcPts val="0"/>
              </a:spcBef>
              <a:spcAft>
                <a:spcPts val="600"/>
              </a:spcAft>
              <a:buSzTx/>
            </a:pPr>
            <a:r>
              <a:rPr lang="en-US" sz="2000" dirty="0">
                <a:gradFill>
                  <a:gsLst>
                    <a:gs pos="2917">
                      <a:srgbClr val="000000"/>
                    </a:gs>
                    <a:gs pos="30000">
                      <a:srgbClr val="000000"/>
                    </a:gs>
                  </a:gsLst>
                  <a:lin ang="5400000" scaled="0"/>
                </a:gradFill>
              </a:rPr>
              <a:t>Standard output format:</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CSV</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Each output File is timestamped based on day data was extracted</a:t>
            </a:r>
          </a:p>
          <a:p>
            <a:pPr marL="339725" lvl="1" defTabSz="914400">
              <a:spcBef>
                <a:spcPts val="0"/>
              </a:spcBef>
              <a:spcAft>
                <a:spcPts val="600"/>
              </a:spcAft>
              <a:buSzTx/>
            </a:pPr>
            <a:endParaRPr lang="en-US" sz="1400" dirty="0">
              <a:gradFill>
                <a:gsLst>
                  <a:gs pos="2917">
                    <a:srgbClr val="000000"/>
                  </a:gs>
                  <a:gs pos="30000">
                    <a:srgbClr val="000000"/>
                  </a:gs>
                </a:gsLst>
                <a:lin ang="5400000" scaled="0"/>
              </a:gradFill>
            </a:endParaRPr>
          </a:p>
          <a:p>
            <a:pPr marL="3175" defTabSz="914400">
              <a:spcBef>
                <a:spcPts val="0"/>
              </a:spcBef>
              <a:spcAft>
                <a:spcPts val="600"/>
              </a:spcAft>
              <a:buSzTx/>
            </a:pPr>
            <a:r>
              <a:rPr lang="en-US" sz="2000" dirty="0">
                <a:gradFill>
                  <a:gsLst>
                    <a:gs pos="2917">
                      <a:srgbClr val="000000"/>
                    </a:gs>
                    <a:gs pos="30000">
                      <a:srgbClr val="000000"/>
                    </a:gs>
                  </a:gsLst>
                  <a:lin ang="5400000" scaled="0"/>
                </a:gradFill>
              </a:rPr>
              <a:t>Configurable solution:</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Info gathered is based on each source system.</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New info can be gathered by added additional queries.</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Data can be gathered at either:</a:t>
            </a:r>
          </a:p>
          <a:p>
            <a:pPr marL="1148996" lvl="2"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Server level</a:t>
            </a:r>
          </a:p>
          <a:p>
            <a:pPr marL="1148996" lvl="2"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Database level</a:t>
            </a:r>
          </a:p>
          <a:p>
            <a:pPr marL="1148996" lvl="2"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Table Level</a:t>
            </a:r>
          </a:p>
          <a:p>
            <a:pPr>
              <a:lnSpc>
                <a:spcPct val="90000"/>
              </a:lnSpc>
              <a:spcAft>
                <a:spcPts val="600"/>
              </a:spcAft>
            </a:pPr>
            <a:endParaRPr lang="en-US" sz="1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3996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APS Data Collected</a:t>
            </a:r>
          </a:p>
        </p:txBody>
      </p:sp>
      <p:graphicFrame>
        <p:nvGraphicFramePr>
          <p:cNvPr id="3" name="Table 2">
            <a:extLst>
              <a:ext uri="{FF2B5EF4-FFF2-40B4-BE49-F238E27FC236}">
                <a16:creationId xmlns:a16="http://schemas.microsoft.com/office/drawing/2014/main" id="{F692CEA1-B7AA-4F6C-B734-4A09CF056E84}"/>
              </a:ext>
            </a:extLst>
          </p:cNvPr>
          <p:cNvGraphicFramePr>
            <a:graphicFrameLocks noGrp="1"/>
          </p:cNvGraphicFramePr>
          <p:nvPr>
            <p:extLst>
              <p:ext uri="{D42A27DB-BD31-4B8C-83A1-F6EECF244321}">
                <p14:modId xmlns:p14="http://schemas.microsoft.com/office/powerpoint/2010/main" val="2635187514"/>
              </p:ext>
            </p:extLst>
          </p:nvPr>
        </p:nvGraphicFramePr>
        <p:xfrm>
          <a:off x="274639" y="1687047"/>
          <a:ext cx="11906851" cy="4688840"/>
        </p:xfrm>
        <a:graphic>
          <a:graphicData uri="http://schemas.openxmlformats.org/drawingml/2006/table">
            <a:tbl>
              <a:tblPr firstRow="1" bandRow="1">
                <a:tableStyleId>{21E4AEA4-8DFA-4A89-87EB-49C32662AFE0}</a:tableStyleId>
              </a:tblPr>
              <a:tblGrid>
                <a:gridCol w="3682638">
                  <a:extLst>
                    <a:ext uri="{9D8B030D-6E8A-4147-A177-3AD203B41FA5}">
                      <a16:colId xmlns:a16="http://schemas.microsoft.com/office/drawing/2014/main" val="3855692494"/>
                    </a:ext>
                  </a:extLst>
                </a:gridCol>
                <a:gridCol w="8224213">
                  <a:extLst>
                    <a:ext uri="{9D8B030D-6E8A-4147-A177-3AD203B41FA5}">
                      <a16:colId xmlns:a16="http://schemas.microsoft.com/office/drawing/2014/main" val="665763703"/>
                    </a:ext>
                  </a:extLst>
                </a:gridCol>
              </a:tblGrid>
              <a:tr h="370840">
                <a:tc>
                  <a:txBody>
                    <a:bodyPr/>
                    <a:lstStyle/>
                    <a:p>
                      <a:pPr algn="ctr"/>
                      <a:r>
                        <a:rPr lang="en-US" dirty="0">
                          <a:solidFill>
                            <a:schemeClr val="bg1"/>
                          </a:solidFill>
                        </a:rPr>
                        <a:t>File Name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182599867"/>
                  </a:ext>
                </a:extLst>
              </a:tr>
              <a:tr h="370840">
                <a:tc>
                  <a:txBody>
                    <a:bodyPr/>
                    <a:lstStyle/>
                    <a:p>
                      <a:r>
                        <a:rPr lang="en-US" sz="1800" b="1" dirty="0">
                          <a:solidFill>
                            <a:srgbClr val="000000"/>
                          </a:solidFill>
                          <a:latin typeface="+mn-lt"/>
                          <a:cs typeface="+mn-cs"/>
                        </a:rPr>
                        <a:t>Version_{Datetime}.csv</a:t>
                      </a:r>
                      <a:endParaRPr lang="en-US" dirty="0"/>
                    </a:p>
                  </a:txBody>
                  <a:tcPr/>
                </a:tc>
                <a:tc>
                  <a:txBody>
                    <a:bodyPr/>
                    <a:lstStyle/>
                    <a:p>
                      <a:r>
                        <a:rPr lang="en-US" sz="1800" dirty="0">
                          <a:solidFill>
                            <a:srgbClr val="000000"/>
                          </a:solidFill>
                          <a:latin typeface="+mn-lt"/>
                          <a:cs typeface="+mn-cs"/>
                        </a:rPr>
                        <a:t>Version of the source system</a:t>
                      </a:r>
                      <a:endParaRPr lang="en-US" dirty="0"/>
                    </a:p>
                  </a:txBody>
                  <a:tcPr/>
                </a:tc>
                <a:extLst>
                  <a:ext uri="{0D108BD9-81ED-4DB2-BD59-A6C34878D82A}">
                    <a16:rowId xmlns:a16="http://schemas.microsoft.com/office/drawing/2014/main" val="3131939733"/>
                  </a:ext>
                </a:extLst>
              </a:tr>
              <a:tr h="370840">
                <a:tc>
                  <a:txBody>
                    <a:bodyPr/>
                    <a:lstStyle/>
                    <a:p>
                      <a:r>
                        <a:rPr lang="en-US" sz="1800" b="1" dirty="0">
                          <a:solidFill>
                            <a:srgbClr val="000000"/>
                          </a:solidFill>
                          <a:latin typeface="+mn-lt"/>
                          <a:cs typeface="+mn-cs"/>
                        </a:rPr>
                        <a:t>ObjectCount_{Datetime}.csv</a:t>
                      </a:r>
                      <a:endParaRPr lang="en-US" dirty="0"/>
                    </a:p>
                  </a:txBody>
                  <a:tcPr/>
                </a:tc>
                <a:tc>
                  <a:txBody>
                    <a:bodyPr/>
                    <a:lstStyle/>
                    <a:p>
                      <a:r>
                        <a:rPr lang="en-US" sz="1800" dirty="0">
                          <a:solidFill>
                            <a:srgbClr val="000000"/>
                          </a:solidFill>
                          <a:latin typeface="+mn-lt"/>
                          <a:cs typeface="+mn-cs"/>
                        </a:rPr>
                        <a:t>Count of all objects in all DB’s in the APS. – </a:t>
                      </a:r>
                      <a:r>
                        <a:rPr lang="en-US" sz="1800" dirty="0" err="1">
                          <a:solidFill>
                            <a:srgbClr val="000000"/>
                          </a:solidFill>
                          <a:latin typeface="+mn-lt"/>
                          <a:cs typeface="+mn-cs"/>
                        </a:rPr>
                        <a:t>sys.objects</a:t>
                      </a:r>
                      <a:r>
                        <a:rPr lang="en-US" sz="1800" dirty="0">
                          <a:solidFill>
                            <a:srgbClr val="000000"/>
                          </a:solidFill>
                          <a:latin typeface="+mn-lt"/>
                          <a:cs typeface="+mn-cs"/>
                        </a:rPr>
                        <a:t> </a:t>
                      </a:r>
                      <a:endParaRPr lang="en-US" dirty="0"/>
                    </a:p>
                  </a:txBody>
                  <a:tcPr/>
                </a:tc>
                <a:extLst>
                  <a:ext uri="{0D108BD9-81ED-4DB2-BD59-A6C34878D82A}">
                    <a16:rowId xmlns:a16="http://schemas.microsoft.com/office/drawing/2014/main" val="928294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TableMetadata_{DateTime}.csv</a:t>
                      </a:r>
                    </a:p>
                    <a:p>
                      <a:endParaRPr lang="en-US" dirty="0"/>
                    </a:p>
                  </a:txBody>
                  <a:tcPr/>
                </a:tc>
                <a:tc>
                  <a:txBody>
                    <a:bodyPr/>
                    <a:lstStyle/>
                    <a:p>
                      <a:r>
                        <a:rPr lang="en-US" sz="1800" dirty="0">
                          <a:solidFill>
                            <a:srgbClr val="000000"/>
                          </a:solidFill>
                          <a:latin typeface="+mn-lt"/>
                          <a:cs typeface="+mn-cs"/>
                        </a:rPr>
                        <a:t>List of all tables and their attributes (distribution type, # partitions, storage type and Distribution column) – various system tables </a:t>
                      </a:r>
                      <a:endParaRPr lang="en-US" dirty="0"/>
                    </a:p>
                  </a:txBody>
                  <a:tcPr/>
                </a:tc>
                <a:extLst>
                  <a:ext uri="{0D108BD9-81ED-4DB2-BD59-A6C34878D82A}">
                    <a16:rowId xmlns:a16="http://schemas.microsoft.com/office/drawing/2014/main" val="2843478714"/>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ShowSpaceUsed_{Datetime}.csv</a:t>
                      </a:r>
                    </a:p>
                  </a:txBody>
                  <a:tcPr/>
                </a:tc>
                <a:tc>
                  <a:txBody>
                    <a:bodyPr/>
                    <a:lstStyle/>
                    <a:p>
                      <a:r>
                        <a:rPr lang="en-US" sz="1800" dirty="0">
                          <a:solidFill>
                            <a:srgbClr val="000000"/>
                          </a:solidFill>
                          <a:latin typeface="+mn-lt"/>
                          <a:cs typeface="+mn-cs"/>
                        </a:rPr>
                        <a:t>Listing of the </a:t>
                      </a:r>
                      <a:r>
                        <a:rPr lang="en-US" sz="1800" dirty="0" err="1">
                          <a:solidFill>
                            <a:srgbClr val="000000"/>
                          </a:solidFill>
                          <a:latin typeface="+mn-lt"/>
                          <a:cs typeface="+mn-cs"/>
                        </a:rPr>
                        <a:t>ShowSpaceUsed</a:t>
                      </a:r>
                      <a:r>
                        <a:rPr lang="en-US" sz="1800" dirty="0">
                          <a:solidFill>
                            <a:srgbClr val="000000"/>
                          </a:solidFill>
                          <a:latin typeface="+mn-lt"/>
                          <a:cs typeface="+mn-cs"/>
                        </a:rPr>
                        <a:t> for all tables. – DBCC </a:t>
                      </a:r>
                      <a:r>
                        <a:rPr lang="en-US" sz="1800" dirty="0" err="1">
                          <a:solidFill>
                            <a:srgbClr val="000000"/>
                          </a:solidFill>
                          <a:latin typeface="+mn-lt"/>
                          <a:cs typeface="+mn-cs"/>
                        </a:rPr>
                        <a:t>pdw_showspaceused</a:t>
                      </a:r>
                      <a:r>
                        <a:rPr lang="en-US" sz="1800" dirty="0">
                          <a:solidFill>
                            <a:srgbClr val="000000"/>
                          </a:solidFill>
                          <a:latin typeface="+mn-lt"/>
                          <a:cs typeface="+mn-cs"/>
                        </a:rPr>
                        <a:t> </a:t>
                      </a:r>
                      <a:endParaRPr lang="en-US" dirty="0"/>
                    </a:p>
                  </a:txBody>
                  <a:tcPr/>
                </a:tc>
                <a:extLst>
                  <a:ext uri="{0D108BD9-81ED-4DB2-BD59-A6C34878D82A}">
                    <a16:rowId xmlns:a16="http://schemas.microsoft.com/office/drawing/2014/main" val="340490743"/>
                  </a:ext>
                </a:extLst>
              </a:tr>
              <a:tr h="370840">
                <a:tc>
                  <a:txBody>
                    <a:bodyPr/>
                    <a:lstStyle/>
                    <a:p>
                      <a:r>
                        <a:rPr lang="en-US" sz="1800" b="1" dirty="0">
                          <a:solidFill>
                            <a:srgbClr val="000000"/>
                          </a:solidFill>
                          <a:latin typeface="+mn-lt"/>
                          <a:cs typeface="+mn-cs"/>
                        </a:rPr>
                        <a:t>Distributions_{Datetime}.csv</a:t>
                      </a:r>
                      <a:endParaRPr lang="en-US" b="1" dirty="0"/>
                    </a:p>
                  </a:txBody>
                  <a:tcPr/>
                </a:tc>
                <a:tc>
                  <a:txBody>
                    <a:bodyPr/>
                    <a:lstStyle/>
                    <a:p>
                      <a:r>
                        <a:rPr lang="en-US" sz="1800" dirty="0">
                          <a:solidFill>
                            <a:srgbClr val="000000"/>
                          </a:solidFill>
                          <a:latin typeface="+mn-lt"/>
                          <a:cs typeface="+mn-cs"/>
                        </a:rPr>
                        <a:t>Report the number of nodes and total number of distributions on the APS. </a:t>
                      </a:r>
                      <a:endParaRPr lang="en-US" dirty="0"/>
                    </a:p>
                  </a:txBody>
                  <a:tcPr/>
                </a:tc>
                <a:extLst>
                  <a:ext uri="{0D108BD9-81ED-4DB2-BD59-A6C34878D82A}">
                    <a16:rowId xmlns:a16="http://schemas.microsoft.com/office/drawing/2014/main" val="2522706075"/>
                  </a:ext>
                </a:extLst>
              </a:tr>
              <a:tr h="370840">
                <a:tc>
                  <a:txBody>
                    <a:bodyPr/>
                    <a:lstStyle/>
                    <a:p>
                      <a:r>
                        <a:rPr lang="en-US" sz="1800" b="1" dirty="0">
                          <a:solidFill>
                            <a:srgbClr val="000000"/>
                          </a:solidFill>
                          <a:latin typeface="+mn-lt"/>
                          <a:cs typeface="+mn-cs"/>
                        </a:rPr>
                        <a:t>TablesToScript_{Datetime}.csv</a:t>
                      </a:r>
                      <a:endParaRPr lang="en-US" dirty="0"/>
                    </a:p>
                  </a:txBody>
                  <a:tcPr/>
                </a:tc>
                <a:tc>
                  <a:txBody>
                    <a:bodyPr/>
                    <a:lstStyle/>
                    <a:p>
                      <a:r>
                        <a:rPr lang="en-US" sz="1800" dirty="0">
                          <a:solidFill>
                            <a:srgbClr val="000000"/>
                          </a:solidFill>
                          <a:latin typeface="+mn-lt"/>
                          <a:cs typeface="+mn-cs"/>
                        </a:rPr>
                        <a:t>List of Tables with table name, schema name, and database name in a CSV file that can be used to script out the "Create Table" Statements. </a:t>
                      </a:r>
                      <a:endParaRPr lang="en-US" dirty="0"/>
                    </a:p>
                  </a:txBody>
                  <a:tcPr/>
                </a:tc>
                <a:extLst>
                  <a:ext uri="{0D108BD9-81ED-4DB2-BD59-A6C34878D82A}">
                    <a16:rowId xmlns:a16="http://schemas.microsoft.com/office/drawing/2014/main" val="468608294"/>
                  </a:ext>
                </a:extLst>
              </a:tr>
              <a:tr h="370840">
                <a:tc>
                  <a:txBody>
                    <a:bodyPr/>
                    <a:lstStyle/>
                    <a:p>
                      <a:r>
                        <a:rPr lang="en-US" sz="1800" b="1" dirty="0" err="1">
                          <a:solidFill>
                            <a:srgbClr val="000000"/>
                          </a:solidFill>
                          <a:latin typeface="+mn-lt"/>
                          <a:cs typeface="+mn-cs"/>
                        </a:rPr>
                        <a:t>ViewsToScript</a:t>
                      </a:r>
                      <a:r>
                        <a:rPr lang="en-US" sz="1800" b="1" dirty="0">
                          <a:solidFill>
                            <a:srgbClr val="000000"/>
                          </a:solidFill>
                          <a:latin typeface="+mn-lt"/>
                        </a:rPr>
                        <a:t> _{Datetime}.csv</a:t>
                      </a:r>
                      <a:endParaRPr lang="en-US" dirty="0"/>
                    </a:p>
                  </a:txBody>
                  <a:tcPr/>
                </a:tc>
                <a:tc>
                  <a:txBody>
                    <a:bodyPr/>
                    <a:lstStyle/>
                    <a:p>
                      <a:r>
                        <a:rPr lang="en-US" sz="1800" dirty="0">
                          <a:solidFill>
                            <a:srgbClr val="000000"/>
                          </a:solidFill>
                          <a:latin typeface="+mn-lt"/>
                          <a:cs typeface="+mn-cs"/>
                        </a:rPr>
                        <a:t>List of Views with view name, schema name, and database name in a CSV file that can be used to script out the "Create View" Statements. </a:t>
                      </a:r>
                      <a:endParaRPr lang="en-US" dirty="0"/>
                    </a:p>
                  </a:txBody>
                  <a:tcPr/>
                </a:tc>
                <a:extLst>
                  <a:ext uri="{0D108BD9-81ED-4DB2-BD59-A6C34878D82A}">
                    <a16:rowId xmlns:a16="http://schemas.microsoft.com/office/drawing/2014/main" val="1310975451"/>
                  </a:ext>
                </a:extLst>
              </a:tr>
              <a:tr h="370840">
                <a:tc>
                  <a:txBody>
                    <a:bodyPr/>
                    <a:lstStyle/>
                    <a:p>
                      <a:r>
                        <a:rPr lang="en-US" sz="1800" b="1" dirty="0" err="1">
                          <a:solidFill>
                            <a:srgbClr val="000000"/>
                          </a:solidFill>
                          <a:latin typeface="+mn-lt"/>
                          <a:cs typeface="+mn-cs"/>
                        </a:rPr>
                        <a:t>SPsToScript</a:t>
                      </a:r>
                      <a:r>
                        <a:rPr lang="en-US" sz="1800" b="1" dirty="0">
                          <a:solidFill>
                            <a:srgbClr val="000000"/>
                          </a:solidFill>
                          <a:latin typeface="+mn-lt"/>
                        </a:rPr>
                        <a:t> _{Datetime}.csv</a:t>
                      </a:r>
                      <a:endParaRPr lang="en-US" dirty="0"/>
                    </a:p>
                  </a:txBody>
                  <a:tcPr/>
                </a:tc>
                <a:tc>
                  <a:txBody>
                    <a:bodyPr/>
                    <a:lstStyle/>
                    <a:p>
                      <a:r>
                        <a:rPr lang="en-US" sz="1800" dirty="0">
                          <a:solidFill>
                            <a:srgbClr val="000000"/>
                          </a:solidFill>
                          <a:latin typeface="+mn-lt"/>
                          <a:cs typeface="+mn-cs"/>
                        </a:rPr>
                        <a:t>List of Stored Procedures with stored procedure name, schema name, and database name in a CSV file that can be used to script out the "Create Proc" Statements. </a:t>
                      </a:r>
                      <a:endParaRPr lang="en-US" dirty="0"/>
                    </a:p>
                  </a:txBody>
                  <a:tcPr/>
                </a:tc>
                <a:extLst>
                  <a:ext uri="{0D108BD9-81ED-4DB2-BD59-A6C34878D82A}">
                    <a16:rowId xmlns:a16="http://schemas.microsoft.com/office/drawing/2014/main" val="3671474868"/>
                  </a:ext>
                </a:extLst>
              </a:tr>
            </a:tbl>
          </a:graphicData>
        </a:graphic>
      </p:graphicFrame>
    </p:spTree>
    <p:extLst>
      <p:ext uri="{BB962C8B-B14F-4D97-AF65-F5344CB8AC3E}">
        <p14:creationId xmlns:p14="http://schemas.microsoft.com/office/powerpoint/2010/main" val="216447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APS Data Collected – extra inventory</a:t>
            </a:r>
          </a:p>
        </p:txBody>
      </p:sp>
      <p:graphicFrame>
        <p:nvGraphicFramePr>
          <p:cNvPr id="3" name="Table 2">
            <a:extLst>
              <a:ext uri="{FF2B5EF4-FFF2-40B4-BE49-F238E27FC236}">
                <a16:creationId xmlns:a16="http://schemas.microsoft.com/office/drawing/2014/main" id="{F692CEA1-B7AA-4F6C-B734-4A09CF056E84}"/>
              </a:ext>
            </a:extLst>
          </p:cNvPr>
          <p:cNvGraphicFramePr>
            <a:graphicFrameLocks noGrp="1"/>
          </p:cNvGraphicFramePr>
          <p:nvPr>
            <p:extLst>
              <p:ext uri="{D42A27DB-BD31-4B8C-83A1-F6EECF244321}">
                <p14:modId xmlns:p14="http://schemas.microsoft.com/office/powerpoint/2010/main" val="2189854587"/>
              </p:ext>
            </p:extLst>
          </p:nvPr>
        </p:nvGraphicFramePr>
        <p:xfrm>
          <a:off x="274639" y="1687047"/>
          <a:ext cx="11858450" cy="5080000"/>
        </p:xfrm>
        <a:graphic>
          <a:graphicData uri="http://schemas.openxmlformats.org/drawingml/2006/table">
            <a:tbl>
              <a:tblPr firstRow="1" bandRow="1">
                <a:tableStyleId>{21E4AEA4-8DFA-4A89-87EB-49C32662AFE0}</a:tableStyleId>
              </a:tblPr>
              <a:tblGrid>
                <a:gridCol w="3441684">
                  <a:extLst>
                    <a:ext uri="{9D8B030D-6E8A-4147-A177-3AD203B41FA5}">
                      <a16:colId xmlns:a16="http://schemas.microsoft.com/office/drawing/2014/main" val="3855692494"/>
                    </a:ext>
                  </a:extLst>
                </a:gridCol>
                <a:gridCol w="8416766">
                  <a:extLst>
                    <a:ext uri="{9D8B030D-6E8A-4147-A177-3AD203B41FA5}">
                      <a16:colId xmlns:a16="http://schemas.microsoft.com/office/drawing/2014/main" val="665763703"/>
                    </a:ext>
                  </a:extLst>
                </a:gridCol>
              </a:tblGrid>
              <a:tr h="370840">
                <a:tc>
                  <a:txBody>
                    <a:bodyPr/>
                    <a:lstStyle/>
                    <a:p>
                      <a:pPr algn="ctr"/>
                      <a:r>
                        <a:rPr lang="en-US" dirty="0">
                          <a:solidFill>
                            <a:schemeClr val="bg1"/>
                          </a:solidFill>
                        </a:rPr>
                        <a:t>File Name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182599867"/>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mn-lt"/>
                          <a:cs typeface="+mn-cs"/>
                        </a:rPr>
                        <a:t>ShowSpaceUsedTotal_{Datetime}.csv</a:t>
                      </a:r>
                    </a:p>
                  </a:txBody>
                  <a:tcPr/>
                </a:tc>
                <a:tc>
                  <a:txBody>
                    <a:bodyPr/>
                    <a:lstStyle/>
                    <a:p>
                      <a:r>
                        <a:rPr lang="en-US" sz="1200" dirty="0">
                          <a:solidFill>
                            <a:srgbClr val="000000"/>
                          </a:solidFill>
                          <a:latin typeface="+mn-lt"/>
                          <a:cs typeface="+mn-cs"/>
                        </a:rPr>
                        <a:t>Listing of the </a:t>
                      </a:r>
                      <a:r>
                        <a:rPr lang="en-US" sz="1200" dirty="0" err="1">
                          <a:solidFill>
                            <a:srgbClr val="000000"/>
                          </a:solidFill>
                          <a:latin typeface="+mn-lt"/>
                          <a:cs typeface="+mn-cs"/>
                        </a:rPr>
                        <a:t>ShowSpaceUsed</a:t>
                      </a:r>
                      <a:r>
                        <a:rPr lang="en-US" sz="1200" dirty="0">
                          <a:solidFill>
                            <a:srgbClr val="000000"/>
                          </a:solidFill>
                          <a:latin typeface="+mn-lt"/>
                          <a:cs typeface="+mn-cs"/>
                        </a:rPr>
                        <a:t> for all databases. – DBCC </a:t>
                      </a:r>
                      <a:r>
                        <a:rPr lang="en-US" sz="1200" dirty="0" err="1">
                          <a:solidFill>
                            <a:srgbClr val="000000"/>
                          </a:solidFill>
                          <a:latin typeface="+mn-lt"/>
                          <a:cs typeface="+mn-cs"/>
                        </a:rPr>
                        <a:t>pdw_showspaceused</a:t>
                      </a:r>
                      <a:r>
                        <a:rPr lang="en-US" sz="1200" dirty="0">
                          <a:solidFill>
                            <a:srgbClr val="000000"/>
                          </a:solidFill>
                          <a:latin typeface="+mn-lt"/>
                          <a:cs typeface="+mn-cs"/>
                        </a:rPr>
                        <a:t> </a:t>
                      </a:r>
                      <a:endParaRPr lang="en-US" sz="1200" dirty="0"/>
                    </a:p>
                  </a:txBody>
                  <a:tcPr/>
                </a:tc>
                <a:extLst>
                  <a:ext uri="{0D108BD9-81ED-4DB2-BD59-A6C34878D82A}">
                    <a16:rowId xmlns:a16="http://schemas.microsoft.com/office/drawing/2014/main" val="977261506"/>
                  </a:ext>
                </a:extLst>
              </a:tr>
              <a:tr h="370840">
                <a:tc>
                  <a:txBody>
                    <a:bodyPr/>
                    <a:lstStyle/>
                    <a:p>
                      <a:r>
                        <a:rPr lang="en-US" sz="1200" b="1" dirty="0">
                          <a:solidFill>
                            <a:srgbClr val="000000"/>
                          </a:solidFill>
                          <a:latin typeface="+mn-lt"/>
                          <a:cs typeface="+mn-cs"/>
                        </a:rPr>
                        <a:t>FunctionsToScript</a:t>
                      </a:r>
                      <a:r>
                        <a:rPr lang="en-US" sz="1200" b="1" dirty="0">
                          <a:solidFill>
                            <a:srgbClr val="000000"/>
                          </a:solidFill>
                          <a:latin typeface="+mn-lt"/>
                        </a:rPr>
                        <a:t>_{Datetime}.csv</a:t>
                      </a:r>
                      <a:endParaRPr lang="en-US" sz="1200" dirty="0"/>
                    </a:p>
                  </a:txBody>
                  <a:tcPr/>
                </a:tc>
                <a:tc>
                  <a:txBody>
                    <a:bodyPr/>
                    <a:lstStyle/>
                    <a:p>
                      <a:r>
                        <a:rPr lang="en-US" sz="1200" dirty="0">
                          <a:solidFill>
                            <a:srgbClr val="000000"/>
                          </a:solidFill>
                          <a:latin typeface="+mn-lt"/>
                          <a:cs typeface="+mn-cs"/>
                        </a:rPr>
                        <a:t>List of Functions with function name, schema name, and database name in a CSV file that can be used to script out the "Create Function" Statements. </a:t>
                      </a:r>
                      <a:endParaRPr lang="en-US" sz="1200" dirty="0"/>
                    </a:p>
                  </a:txBody>
                  <a:tcPr/>
                </a:tc>
                <a:extLst>
                  <a:ext uri="{0D108BD9-81ED-4DB2-BD59-A6C34878D82A}">
                    <a16:rowId xmlns:a16="http://schemas.microsoft.com/office/drawing/2014/main" val="3131939733"/>
                  </a:ext>
                </a:extLst>
              </a:tr>
              <a:tr h="370840">
                <a:tc>
                  <a:txBody>
                    <a:bodyPr/>
                    <a:lstStyle/>
                    <a:p>
                      <a:r>
                        <a:rPr lang="en-US" sz="1200" b="1" dirty="0">
                          <a:solidFill>
                            <a:srgbClr val="000000"/>
                          </a:solidFill>
                          <a:latin typeface="+mn-lt"/>
                          <a:cs typeface="+mn-cs"/>
                        </a:rPr>
                        <a:t>IndexesToScript</a:t>
                      </a:r>
                      <a:r>
                        <a:rPr lang="en-US" sz="1200" b="1" dirty="0">
                          <a:solidFill>
                            <a:srgbClr val="000000"/>
                          </a:solidFill>
                          <a:latin typeface="+mn-lt"/>
                        </a:rPr>
                        <a:t>_{Datetime}.csv</a:t>
                      </a:r>
                      <a:endParaRPr lang="en-US" sz="1200" dirty="0"/>
                    </a:p>
                  </a:txBody>
                  <a:tcPr/>
                </a:tc>
                <a:tc>
                  <a:txBody>
                    <a:bodyPr/>
                    <a:lstStyle/>
                    <a:p>
                      <a:r>
                        <a:rPr lang="en-US" sz="1200" dirty="0">
                          <a:solidFill>
                            <a:srgbClr val="000000"/>
                          </a:solidFill>
                          <a:latin typeface="+mn-lt"/>
                          <a:cs typeface="+mn-cs"/>
                        </a:rPr>
                        <a:t>List of Indexes with index name, schema name, and database name in a CSV file that can be used to script out the "Create Index" Statements. </a:t>
                      </a:r>
                      <a:endParaRPr lang="en-US" sz="1200" dirty="0"/>
                    </a:p>
                  </a:txBody>
                  <a:tcPr/>
                </a:tc>
                <a:extLst>
                  <a:ext uri="{0D108BD9-81ED-4DB2-BD59-A6C34878D82A}">
                    <a16:rowId xmlns:a16="http://schemas.microsoft.com/office/drawing/2014/main" val="9282945"/>
                  </a:ext>
                </a:extLst>
              </a:tr>
              <a:tr h="370840">
                <a:tc>
                  <a:txBody>
                    <a:bodyPr/>
                    <a:lstStyle/>
                    <a:p>
                      <a:r>
                        <a:rPr lang="en-US" sz="1200" b="1" dirty="0">
                          <a:solidFill>
                            <a:srgbClr val="000000"/>
                          </a:solidFill>
                          <a:latin typeface="+mn-lt"/>
                          <a:cs typeface="+mn-cs"/>
                        </a:rPr>
                        <a:t>StatisticsToScript</a:t>
                      </a:r>
                      <a:r>
                        <a:rPr lang="en-US" sz="1200" b="1" dirty="0">
                          <a:solidFill>
                            <a:srgbClr val="000000"/>
                          </a:solidFill>
                          <a:latin typeface="+mn-lt"/>
                        </a:rPr>
                        <a:t>_{Datetime}.csv</a:t>
                      </a:r>
                      <a:endParaRPr lang="en-US" sz="1200" dirty="0"/>
                    </a:p>
                  </a:txBody>
                  <a:tcPr/>
                </a:tc>
                <a:tc>
                  <a:txBody>
                    <a:bodyPr/>
                    <a:lstStyle/>
                    <a:p>
                      <a:r>
                        <a:rPr lang="en-US" sz="1200" dirty="0">
                          <a:solidFill>
                            <a:srgbClr val="000000"/>
                          </a:solidFill>
                          <a:latin typeface="+mn-lt"/>
                          <a:cs typeface="+mn-cs"/>
                        </a:rPr>
                        <a:t>List of Statistics with stat name, schema name, table name, and database name in a CSV file that can be used to script out the "Create Statistic" Statements. </a:t>
                      </a:r>
                      <a:endParaRPr lang="en-US" sz="1200" dirty="0"/>
                    </a:p>
                  </a:txBody>
                  <a:tcPr/>
                </a:tc>
                <a:extLst>
                  <a:ext uri="{0D108BD9-81ED-4DB2-BD59-A6C34878D82A}">
                    <a16:rowId xmlns:a16="http://schemas.microsoft.com/office/drawing/2014/main" val="2843478714"/>
                  </a:ext>
                </a:extLst>
              </a:tr>
              <a:tr h="370840">
                <a:tc>
                  <a:txBody>
                    <a:bodyPr/>
                    <a:lstStyle/>
                    <a:p>
                      <a:r>
                        <a:rPr lang="en-US" sz="1200" b="1" dirty="0">
                          <a:solidFill>
                            <a:srgbClr val="000000"/>
                          </a:solidFill>
                          <a:latin typeface="+mn-lt"/>
                          <a:cs typeface="+mn-cs"/>
                        </a:rPr>
                        <a:t>RolesToScript</a:t>
                      </a:r>
                      <a:r>
                        <a:rPr lang="en-US" sz="1200" b="1" dirty="0">
                          <a:solidFill>
                            <a:srgbClr val="000000"/>
                          </a:solidFill>
                          <a:latin typeface="+mn-lt"/>
                        </a:rPr>
                        <a:t>_{Datetime}.csv</a:t>
                      </a:r>
                      <a:endParaRPr lang="en-US" sz="1200" dirty="0"/>
                    </a:p>
                  </a:txBody>
                  <a:tcPr/>
                </a:tc>
                <a:tc>
                  <a:txBody>
                    <a:bodyPr/>
                    <a:lstStyle/>
                    <a:p>
                      <a:r>
                        <a:rPr lang="en-US" sz="1200" dirty="0">
                          <a:solidFill>
                            <a:srgbClr val="000000"/>
                          </a:solidFill>
                          <a:latin typeface="+mn-lt"/>
                          <a:cs typeface="+mn-cs"/>
                        </a:rPr>
                        <a:t>List of Roles with role name, and database name in a CSV file that can be used to script out the "Create Role" Statements. </a:t>
                      </a:r>
                      <a:endParaRPr lang="en-US" sz="1200" dirty="0"/>
                    </a:p>
                  </a:txBody>
                  <a:tcPr/>
                </a:tc>
                <a:extLst>
                  <a:ext uri="{0D108BD9-81ED-4DB2-BD59-A6C34878D82A}">
                    <a16:rowId xmlns:a16="http://schemas.microsoft.com/office/drawing/2014/main" val="340490743"/>
                  </a:ext>
                </a:extLst>
              </a:tr>
              <a:tr h="370840">
                <a:tc>
                  <a:txBody>
                    <a:bodyPr/>
                    <a:lstStyle/>
                    <a:p>
                      <a:r>
                        <a:rPr lang="en-US" sz="1200" b="1" dirty="0">
                          <a:solidFill>
                            <a:srgbClr val="000000"/>
                          </a:solidFill>
                          <a:latin typeface="+mn-lt"/>
                          <a:cs typeface="+mn-cs"/>
                        </a:rPr>
                        <a:t>RemoteTableSPs_{Datetime}.csv</a:t>
                      </a:r>
                      <a:endParaRPr lang="en-US" sz="1200" b="1" dirty="0"/>
                    </a:p>
                  </a:txBody>
                  <a:tcPr/>
                </a:tc>
                <a:tc>
                  <a:txBody>
                    <a:bodyPr/>
                    <a:lstStyle/>
                    <a:p>
                      <a:r>
                        <a:rPr lang="en-US" sz="1200" dirty="0">
                          <a:solidFill>
                            <a:srgbClr val="000000"/>
                          </a:solidFill>
                          <a:latin typeface="+mn-lt"/>
                          <a:cs typeface="+mn-cs"/>
                        </a:rPr>
                        <a:t>List of stored procedures where CREATE REMOTE TABLE statements are found. </a:t>
                      </a:r>
                      <a:endParaRPr lang="en-US" sz="1200" dirty="0"/>
                    </a:p>
                  </a:txBody>
                  <a:tcPr/>
                </a:tc>
                <a:extLst>
                  <a:ext uri="{0D108BD9-81ED-4DB2-BD59-A6C34878D82A}">
                    <a16:rowId xmlns:a16="http://schemas.microsoft.com/office/drawing/2014/main" val="2522706075"/>
                  </a:ext>
                </a:extLst>
              </a:tr>
              <a:tr h="370840">
                <a:tc>
                  <a:txBody>
                    <a:bodyPr/>
                    <a:lstStyle/>
                    <a:p>
                      <a:r>
                        <a:rPr lang="en-US" sz="1200" b="1" dirty="0">
                          <a:solidFill>
                            <a:srgbClr val="000000"/>
                          </a:solidFill>
                          <a:latin typeface="+mn-lt"/>
                          <a:cs typeface="+mn-cs"/>
                        </a:rPr>
                        <a:t>sp_configure_{Datetime}.csv</a:t>
                      </a:r>
                      <a:endParaRPr lang="en-US" sz="1200" dirty="0"/>
                    </a:p>
                  </a:txBody>
                  <a:tcPr/>
                </a:tc>
                <a:tc>
                  <a:txBody>
                    <a:bodyPr/>
                    <a:lstStyle/>
                    <a:p>
                      <a:r>
                        <a:rPr lang="en-US" sz="1200" dirty="0">
                          <a:solidFill>
                            <a:srgbClr val="000000"/>
                          </a:solidFill>
                          <a:latin typeface="+mn-lt"/>
                          <a:cs typeface="+mn-cs"/>
                        </a:rPr>
                        <a:t>Reports </a:t>
                      </a:r>
                      <a:r>
                        <a:rPr lang="en-US" sz="1200" dirty="0" err="1">
                          <a:solidFill>
                            <a:srgbClr val="000000"/>
                          </a:solidFill>
                          <a:latin typeface="+mn-lt"/>
                          <a:cs typeface="+mn-cs"/>
                        </a:rPr>
                        <a:t>sp_configure</a:t>
                      </a:r>
                      <a:r>
                        <a:rPr lang="en-US" sz="1200" dirty="0">
                          <a:solidFill>
                            <a:srgbClr val="000000"/>
                          </a:solidFill>
                          <a:latin typeface="+mn-lt"/>
                          <a:cs typeface="+mn-cs"/>
                        </a:rPr>
                        <a:t> output (PDW configuration). </a:t>
                      </a:r>
                      <a:endParaRPr lang="en-US" sz="1200" dirty="0"/>
                    </a:p>
                  </a:txBody>
                  <a:tcPr/>
                </a:tc>
                <a:extLst>
                  <a:ext uri="{0D108BD9-81ED-4DB2-BD59-A6C34878D82A}">
                    <a16:rowId xmlns:a16="http://schemas.microsoft.com/office/drawing/2014/main" val="468608294"/>
                  </a:ext>
                </a:extLst>
              </a:tr>
              <a:tr h="370840">
                <a:tc>
                  <a:txBody>
                    <a:bodyPr/>
                    <a:lstStyle/>
                    <a:p>
                      <a:r>
                        <a:rPr lang="en-US" sz="1200" b="1" dirty="0">
                          <a:solidFill>
                            <a:srgbClr val="000000"/>
                          </a:solidFill>
                          <a:latin typeface="+mn-lt"/>
                          <a:cs typeface="+mn-cs"/>
                        </a:rPr>
                        <a:t>sys_databases_{Datetime}.csv</a:t>
                      </a:r>
                      <a:endParaRPr lang="en-US" sz="1200" dirty="0"/>
                    </a:p>
                  </a:txBody>
                  <a:tcPr/>
                </a:tc>
                <a:tc>
                  <a:txBody>
                    <a:bodyPr/>
                    <a:lstStyle/>
                    <a:p>
                      <a:r>
                        <a:rPr lang="en-US" sz="1200" dirty="0">
                          <a:solidFill>
                            <a:srgbClr val="000000"/>
                          </a:solidFill>
                          <a:latin typeface="+mn-lt"/>
                          <a:cs typeface="+mn-cs"/>
                        </a:rPr>
                        <a:t>List of databases. </a:t>
                      </a:r>
                      <a:endParaRPr lang="en-US" sz="1200" dirty="0"/>
                    </a:p>
                  </a:txBody>
                  <a:tcPr/>
                </a:tc>
                <a:extLst>
                  <a:ext uri="{0D108BD9-81ED-4DB2-BD59-A6C34878D82A}">
                    <a16:rowId xmlns:a16="http://schemas.microsoft.com/office/drawing/2014/main" val="3899139792"/>
                  </a:ext>
                </a:extLst>
              </a:tr>
              <a:tr h="370840">
                <a:tc>
                  <a:txBody>
                    <a:bodyPr/>
                    <a:lstStyle/>
                    <a:p>
                      <a:r>
                        <a:rPr lang="en-US" sz="1200" b="1" dirty="0">
                          <a:solidFill>
                            <a:srgbClr val="000000"/>
                          </a:solidFill>
                          <a:latin typeface="+mn-lt"/>
                          <a:cs typeface="+mn-cs"/>
                        </a:rPr>
                        <a:t>sys_schemas_{Datetime}.csv</a:t>
                      </a:r>
                      <a:endParaRPr lang="en-US" sz="1200" dirty="0"/>
                    </a:p>
                  </a:txBody>
                  <a:tcPr/>
                </a:tc>
                <a:tc>
                  <a:txBody>
                    <a:bodyPr/>
                    <a:lstStyle/>
                    <a:p>
                      <a:r>
                        <a:rPr lang="en-US" sz="1200" dirty="0">
                          <a:solidFill>
                            <a:srgbClr val="000000"/>
                          </a:solidFill>
                          <a:latin typeface="+mn-lt"/>
                          <a:cs typeface="+mn-cs"/>
                        </a:rPr>
                        <a:t>List of schemas with database name, and schema name. </a:t>
                      </a:r>
                      <a:endParaRPr lang="en-US" sz="1200" dirty="0"/>
                    </a:p>
                  </a:txBody>
                  <a:tcPr/>
                </a:tc>
                <a:extLst>
                  <a:ext uri="{0D108BD9-81ED-4DB2-BD59-A6C34878D82A}">
                    <a16:rowId xmlns:a16="http://schemas.microsoft.com/office/drawing/2014/main" val="2168727350"/>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mn-lt"/>
                          <a:cs typeface="+mn-cs"/>
                        </a:rPr>
                        <a:t>sys_database_credentials_{Datetime}.csv</a:t>
                      </a:r>
                      <a:endParaRPr lang="en-US" sz="1200"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mn-lt"/>
                          <a:cs typeface="+mn-cs"/>
                        </a:rPr>
                        <a:t>List of database credentials.</a:t>
                      </a:r>
                      <a:endParaRPr lang="en-US" sz="1200" dirty="0"/>
                    </a:p>
                  </a:txBody>
                  <a:tcPr/>
                </a:tc>
                <a:extLst>
                  <a:ext uri="{0D108BD9-81ED-4DB2-BD59-A6C34878D82A}">
                    <a16:rowId xmlns:a16="http://schemas.microsoft.com/office/drawing/2014/main" val="827435357"/>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mn-lt"/>
                          <a:cs typeface="+mn-cs"/>
                        </a:rPr>
                        <a:t>sys_database_principals_{Datetime}.csv</a:t>
                      </a:r>
                      <a:endParaRPr lang="en-US" sz="1200"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mn-lt"/>
                          <a:cs typeface="+mn-cs"/>
                        </a:rPr>
                        <a:t>List of database principals.</a:t>
                      </a:r>
                      <a:endParaRPr lang="en-US" sz="1200" dirty="0"/>
                    </a:p>
                  </a:txBody>
                  <a:tcPr/>
                </a:tc>
                <a:extLst>
                  <a:ext uri="{0D108BD9-81ED-4DB2-BD59-A6C34878D82A}">
                    <a16:rowId xmlns:a16="http://schemas.microsoft.com/office/drawing/2014/main" val="1432704372"/>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mn-lt"/>
                          <a:cs typeface="+mn-cs"/>
                        </a:rPr>
                        <a:t>sys_database_role_members_{Datetime}.csv</a:t>
                      </a:r>
                      <a:endParaRPr lang="en-US" sz="1200"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mn-lt"/>
                          <a:cs typeface="+mn-cs"/>
                        </a:rPr>
                        <a:t>List of database role members.</a:t>
                      </a:r>
                      <a:endParaRPr lang="en-US" sz="1200" dirty="0"/>
                    </a:p>
                  </a:txBody>
                  <a:tcPr/>
                </a:tc>
                <a:extLst>
                  <a:ext uri="{0D108BD9-81ED-4DB2-BD59-A6C34878D82A}">
                    <a16:rowId xmlns:a16="http://schemas.microsoft.com/office/drawing/2014/main" val="3036044239"/>
                  </a:ext>
                </a:extLst>
              </a:tr>
            </a:tbl>
          </a:graphicData>
        </a:graphic>
      </p:graphicFrame>
    </p:spTree>
    <p:extLst>
      <p:ext uri="{BB962C8B-B14F-4D97-AF65-F5344CB8AC3E}">
        <p14:creationId xmlns:p14="http://schemas.microsoft.com/office/powerpoint/2010/main" val="445091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APS Data Collected – DMVs</a:t>
            </a:r>
          </a:p>
        </p:txBody>
      </p:sp>
      <p:graphicFrame>
        <p:nvGraphicFramePr>
          <p:cNvPr id="3" name="Table 2">
            <a:extLst>
              <a:ext uri="{FF2B5EF4-FFF2-40B4-BE49-F238E27FC236}">
                <a16:creationId xmlns:a16="http://schemas.microsoft.com/office/drawing/2014/main" id="{F692CEA1-B7AA-4F6C-B734-4A09CF056E84}"/>
              </a:ext>
            </a:extLst>
          </p:cNvPr>
          <p:cNvGraphicFramePr>
            <a:graphicFrameLocks noGrp="1"/>
          </p:cNvGraphicFramePr>
          <p:nvPr>
            <p:extLst>
              <p:ext uri="{D42A27DB-BD31-4B8C-83A1-F6EECF244321}">
                <p14:modId xmlns:p14="http://schemas.microsoft.com/office/powerpoint/2010/main" val="1540746943"/>
              </p:ext>
            </p:extLst>
          </p:nvPr>
        </p:nvGraphicFramePr>
        <p:xfrm>
          <a:off x="274639" y="1687047"/>
          <a:ext cx="11904554" cy="3429000"/>
        </p:xfrm>
        <a:graphic>
          <a:graphicData uri="http://schemas.openxmlformats.org/drawingml/2006/table">
            <a:tbl>
              <a:tblPr firstRow="1" bandRow="1">
                <a:tableStyleId>{21E4AEA4-8DFA-4A89-87EB-49C32662AFE0}</a:tableStyleId>
              </a:tblPr>
              <a:tblGrid>
                <a:gridCol w="4719983">
                  <a:extLst>
                    <a:ext uri="{9D8B030D-6E8A-4147-A177-3AD203B41FA5}">
                      <a16:colId xmlns:a16="http://schemas.microsoft.com/office/drawing/2014/main" val="3855692494"/>
                    </a:ext>
                  </a:extLst>
                </a:gridCol>
                <a:gridCol w="7184571">
                  <a:extLst>
                    <a:ext uri="{9D8B030D-6E8A-4147-A177-3AD203B41FA5}">
                      <a16:colId xmlns:a16="http://schemas.microsoft.com/office/drawing/2014/main" val="665763703"/>
                    </a:ext>
                  </a:extLst>
                </a:gridCol>
              </a:tblGrid>
              <a:tr h="370840">
                <a:tc>
                  <a:txBody>
                    <a:bodyPr/>
                    <a:lstStyle/>
                    <a:p>
                      <a:pPr algn="ctr"/>
                      <a:r>
                        <a:rPr lang="en-US" dirty="0">
                          <a:solidFill>
                            <a:schemeClr val="bg1"/>
                          </a:solidFill>
                        </a:rPr>
                        <a:t>File Name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182599867"/>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mn-lt"/>
                          <a:cs typeface="+mn-cs"/>
                        </a:rPr>
                        <a:t>sys.dm_pdw_exec_requests_{Datetime}.csv</a:t>
                      </a:r>
                    </a:p>
                  </a:txBody>
                  <a:tcPr/>
                </a:tc>
                <a:tc>
                  <a:txBody>
                    <a:bodyPr/>
                    <a:lstStyle/>
                    <a:p>
                      <a:r>
                        <a:rPr lang="en-US" sz="1600" dirty="0">
                          <a:solidFill>
                            <a:srgbClr val="000000"/>
                          </a:solidFill>
                          <a:latin typeface="+mn-lt"/>
                          <a:cs typeface="+mn-cs"/>
                        </a:rPr>
                        <a:t>Holds information about all requests currently or recently active in APS/PDW</a:t>
                      </a:r>
                      <a:endParaRPr lang="en-US" sz="1600" dirty="0"/>
                    </a:p>
                  </a:txBody>
                  <a:tcPr/>
                </a:tc>
                <a:extLst>
                  <a:ext uri="{0D108BD9-81ED-4DB2-BD59-A6C34878D82A}">
                    <a16:rowId xmlns:a16="http://schemas.microsoft.com/office/drawing/2014/main" val="977261506"/>
                  </a:ext>
                </a:extLst>
              </a:tr>
              <a:tr h="370840">
                <a:tc>
                  <a:txBody>
                    <a:bodyPr/>
                    <a:lstStyle/>
                    <a:p>
                      <a:r>
                        <a:rPr lang="en-US" sz="1600" b="1" dirty="0">
                          <a:solidFill>
                            <a:srgbClr val="000000"/>
                          </a:solidFill>
                          <a:latin typeface="+mn-lt"/>
                          <a:cs typeface="+mn-cs"/>
                        </a:rPr>
                        <a:t>sys.dm_pdw_nodes</a:t>
                      </a:r>
                      <a:r>
                        <a:rPr lang="en-US" sz="1600" b="1" dirty="0">
                          <a:solidFill>
                            <a:srgbClr val="000000"/>
                          </a:solidFill>
                          <a:latin typeface="+mn-lt"/>
                        </a:rPr>
                        <a:t>_{Datetime}.csv</a:t>
                      </a:r>
                      <a:endParaRPr lang="en-US" sz="1600" dirty="0"/>
                    </a:p>
                  </a:txBody>
                  <a:tcPr/>
                </a:tc>
                <a:tc>
                  <a:txBody>
                    <a:bodyPr/>
                    <a:lstStyle/>
                    <a:p>
                      <a:r>
                        <a:rPr lang="en-US" sz="1600" dirty="0">
                          <a:solidFill>
                            <a:srgbClr val="000000"/>
                          </a:solidFill>
                          <a:latin typeface="+mn-lt"/>
                          <a:cs typeface="+mn-cs"/>
                        </a:rPr>
                        <a:t>Holds information about all the nodes in Analytics Platform System. It lists one row per node in the appliance.</a:t>
                      </a:r>
                      <a:endParaRPr lang="en-US" sz="1600" dirty="0"/>
                    </a:p>
                  </a:txBody>
                  <a:tcPr/>
                </a:tc>
                <a:extLst>
                  <a:ext uri="{0D108BD9-81ED-4DB2-BD59-A6C34878D82A}">
                    <a16:rowId xmlns:a16="http://schemas.microsoft.com/office/drawing/2014/main" val="3131939733"/>
                  </a:ext>
                </a:extLst>
              </a:tr>
              <a:tr h="370840">
                <a:tc>
                  <a:txBody>
                    <a:bodyPr/>
                    <a:lstStyle/>
                    <a:p>
                      <a:r>
                        <a:rPr lang="pt-BR" sz="1600" b="1" dirty="0">
                          <a:solidFill>
                            <a:srgbClr val="000000"/>
                          </a:solidFill>
                          <a:latin typeface="+mn-lt"/>
                          <a:cs typeface="+mn-cs"/>
                        </a:rPr>
                        <a:t>sys.dm_pdw_nodes_os_sys_info</a:t>
                      </a:r>
                      <a:r>
                        <a:rPr lang="en-US" sz="1600" b="1" dirty="0">
                          <a:solidFill>
                            <a:srgbClr val="000000"/>
                          </a:solidFill>
                          <a:latin typeface="+mn-lt"/>
                        </a:rPr>
                        <a:t> _{Datetime}.csv</a:t>
                      </a:r>
                      <a:endParaRPr lang="en-US" sz="1600" dirty="0"/>
                    </a:p>
                  </a:txBody>
                  <a:tcPr/>
                </a:tc>
                <a:tc>
                  <a:txBody>
                    <a:bodyPr/>
                    <a:lstStyle/>
                    <a:p>
                      <a:endParaRPr lang="en-US" sz="1600" dirty="0"/>
                    </a:p>
                  </a:txBody>
                  <a:tcPr/>
                </a:tc>
                <a:extLst>
                  <a:ext uri="{0D108BD9-81ED-4DB2-BD59-A6C34878D82A}">
                    <a16:rowId xmlns:a16="http://schemas.microsoft.com/office/drawing/2014/main" val="9282945"/>
                  </a:ext>
                </a:extLst>
              </a:tr>
              <a:tr h="370840">
                <a:tc>
                  <a:txBody>
                    <a:bodyPr/>
                    <a:lstStyle/>
                    <a:p>
                      <a:r>
                        <a:rPr lang="en-US" sz="1600" b="1" dirty="0">
                          <a:solidFill>
                            <a:srgbClr val="000000"/>
                          </a:solidFill>
                          <a:latin typeface="+mn-lt"/>
                          <a:cs typeface="+mn-cs"/>
                        </a:rPr>
                        <a:t>sys.dm_pdw_nodes_os_sys_memory</a:t>
                      </a:r>
                      <a:r>
                        <a:rPr lang="en-US" sz="1600" b="1" dirty="0">
                          <a:solidFill>
                            <a:srgbClr val="000000"/>
                          </a:solidFill>
                          <a:latin typeface="+mn-lt"/>
                        </a:rPr>
                        <a:t>_{Datetime}.csv</a:t>
                      </a:r>
                      <a:endParaRPr lang="en-US" sz="1600" dirty="0"/>
                    </a:p>
                  </a:txBody>
                  <a:tcPr/>
                </a:tc>
                <a:tc>
                  <a:txBody>
                    <a:bodyPr/>
                    <a:lstStyle/>
                    <a:p>
                      <a:endParaRPr lang="en-US" sz="1600" dirty="0"/>
                    </a:p>
                  </a:txBody>
                  <a:tcPr/>
                </a:tc>
                <a:extLst>
                  <a:ext uri="{0D108BD9-81ED-4DB2-BD59-A6C34878D82A}">
                    <a16:rowId xmlns:a16="http://schemas.microsoft.com/office/drawing/2014/main" val="2843478714"/>
                  </a:ext>
                </a:extLst>
              </a:tr>
              <a:tr h="370840">
                <a:tc>
                  <a:txBody>
                    <a:bodyPr/>
                    <a:lstStyle/>
                    <a:p>
                      <a:r>
                        <a:rPr lang="en-US" sz="1600" b="1" dirty="0">
                          <a:solidFill>
                            <a:srgbClr val="000000"/>
                          </a:solidFill>
                          <a:latin typeface="+mn-lt"/>
                          <a:cs typeface="+mn-cs"/>
                        </a:rPr>
                        <a:t>sys.dm_pdw_sql_requests</a:t>
                      </a:r>
                      <a:r>
                        <a:rPr lang="en-US" sz="1600" b="1" dirty="0">
                          <a:solidFill>
                            <a:srgbClr val="000000"/>
                          </a:solidFill>
                          <a:latin typeface="+mn-lt"/>
                        </a:rPr>
                        <a:t>_{Datetime}.csv</a:t>
                      </a:r>
                      <a:endParaRPr lang="en-US" sz="1600" dirty="0"/>
                    </a:p>
                  </a:txBody>
                  <a:tcPr/>
                </a:tc>
                <a:tc>
                  <a:txBody>
                    <a:bodyPr/>
                    <a:lstStyle/>
                    <a:p>
                      <a:r>
                        <a:rPr lang="en-US" sz="1600" dirty="0">
                          <a:solidFill>
                            <a:srgbClr val="000000"/>
                          </a:solidFill>
                          <a:latin typeface="+mn-lt"/>
                          <a:cs typeface="+mn-cs"/>
                        </a:rPr>
                        <a:t>Holds information about all SQL Server query distributions as part of a SQL step in the query.</a:t>
                      </a:r>
                      <a:endParaRPr lang="en-US" sz="1600" dirty="0"/>
                    </a:p>
                  </a:txBody>
                  <a:tcPr/>
                </a:tc>
                <a:extLst>
                  <a:ext uri="{0D108BD9-81ED-4DB2-BD59-A6C34878D82A}">
                    <a16:rowId xmlns:a16="http://schemas.microsoft.com/office/drawing/2014/main" val="340490743"/>
                  </a:ext>
                </a:extLst>
              </a:tr>
              <a:tr h="370840">
                <a:tc>
                  <a:txBody>
                    <a:bodyPr/>
                    <a:lstStyle/>
                    <a:p>
                      <a:r>
                        <a:rPr lang="en-US" sz="1600" b="1" dirty="0">
                          <a:solidFill>
                            <a:srgbClr val="000000"/>
                          </a:solidFill>
                          <a:latin typeface="+mn-lt"/>
                          <a:cs typeface="+mn-cs"/>
                        </a:rPr>
                        <a:t>sys.dm_pdw_sys_info_{Datetime}.csv</a:t>
                      </a:r>
                      <a:endParaRPr lang="en-US" sz="1600" b="1" dirty="0"/>
                    </a:p>
                  </a:txBody>
                  <a:tcPr/>
                </a:tc>
                <a:tc>
                  <a:txBody>
                    <a:bodyPr/>
                    <a:lstStyle/>
                    <a:p>
                      <a:r>
                        <a:rPr lang="en-US" sz="1600" dirty="0">
                          <a:solidFill>
                            <a:srgbClr val="000000"/>
                          </a:solidFill>
                          <a:latin typeface="+mn-lt"/>
                          <a:cs typeface="+mn-cs"/>
                        </a:rPr>
                        <a:t>Provides a set of appliance-level counters that reflect overall activity on the appliance.</a:t>
                      </a:r>
                      <a:endParaRPr lang="en-US" sz="1600" dirty="0"/>
                    </a:p>
                  </a:txBody>
                  <a:tcPr/>
                </a:tc>
                <a:extLst>
                  <a:ext uri="{0D108BD9-81ED-4DB2-BD59-A6C34878D82A}">
                    <a16:rowId xmlns:a16="http://schemas.microsoft.com/office/drawing/2014/main" val="2522706075"/>
                  </a:ext>
                </a:extLst>
              </a:tr>
            </a:tbl>
          </a:graphicData>
        </a:graphic>
      </p:graphicFrame>
    </p:spTree>
    <p:extLst>
      <p:ext uri="{BB962C8B-B14F-4D97-AF65-F5344CB8AC3E}">
        <p14:creationId xmlns:p14="http://schemas.microsoft.com/office/powerpoint/2010/main" val="93908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Netezza Data Collected</a:t>
            </a:r>
          </a:p>
        </p:txBody>
      </p:sp>
      <p:graphicFrame>
        <p:nvGraphicFramePr>
          <p:cNvPr id="3" name="Table 2">
            <a:extLst>
              <a:ext uri="{FF2B5EF4-FFF2-40B4-BE49-F238E27FC236}">
                <a16:creationId xmlns:a16="http://schemas.microsoft.com/office/drawing/2014/main" id="{F692CEA1-B7AA-4F6C-B734-4A09CF056E84}"/>
              </a:ext>
            </a:extLst>
          </p:cNvPr>
          <p:cNvGraphicFramePr>
            <a:graphicFrameLocks noGrp="1"/>
          </p:cNvGraphicFramePr>
          <p:nvPr>
            <p:extLst>
              <p:ext uri="{D42A27DB-BD31-4B8C-83A1-F6EECF244321}">
                <p14:modId xmlns:p14="http://schemas.microsoft.com/office/powerpoint/2010/main" val="2930894586"/>
              </p:ext>
            </p:extLst>
          </p:nvPr>
        </p:nvGraphicFramePr>
        <p:xfrm>
          <a:off x="264811" y="1739599"/>
          <a:ext cx="11906851" cy="4786317"/>
        </p:xfrm>
        <a:graphic>
          <a:graphicData uri="http://schemas.openxmlformats.org/drawingml/2006/table">
            <a:tbl>
              <a:tblPr firstRow="1" bandRow="1">
                <a:tableStyleId>{21E4AEA4-8DFA-4A89-87EB-49C32662AFE0}</a:tableStyleId>
              </a:tblPr>
              <a:tblGrid>
                <a:gridCol w="4182510">
                  <a:extLst>
                    <a:ext uri="{9D8B030D-6E8A-4147-A177-3AD203B41FA5}">
                      <a16:colId xmlns:a16="http://schemas.microsoft.com/office/drawing/2014/main" val="3855692494"/>
                    </a:ext>
                  </a:extLst>
                </a:gridCol>
                <a:gridCol w="7724341">
                  <a:extLst>
                    <a:ext uri="{9D8B030D-6E8A-4147-A177-3AD203B41FA5}">
                      <a16:colId xmlns:a16="http://schemas.microsoft.com/office/drawing/2014/main" val="665763703"/>
                    </a:ext>
                  </a:extLst>
                </a:gridCol>
              </a:tblGrid>
              <a:tr h="370840">
                <a:tc>
                  <a:txBody>
                    <a:bodyPr/>
                    <a:lstStyle/>
                    <a:p>
                      <a:pPr algn="ctr"/>
                      <a:r>
                        <a:rPr lang="en-US" dirty="0">
                          <a:solidFill>
                            <a:schemeClr val="bg1"/>
                          </a:solidFill>
                        </a:rPr>
                        <a:t>File Name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182599867"/>
                  </a:ext>
                </a:extLst>
              </a:tr>
              <a:tr h="370840">
                <a:tc>
                  <a:txBody>
                    <a:bodyPr/>
                    <a:lstStyle/>
                    <a:p>
                      <a:r>
                        <a:rPr lang="en-US" sz="1800" b="1" dirty="0">
                          <a:solidFill>
                            <a:srgbClr val="000000"/>
                          </a:solidFill>
                          <a:latin typeface="+mn-lt"/>
                          <a:cs typeface="+mn-cs"/>
                        </a:rPr>
                        <a:t>Version_{Datetime}.csv</a:t>
                      </a:r>
                      <a:endParaRPr lang="en-US" dirty="0"/>
                    </a:p>
                  </a:txBody>
                  <a:tcPr/>
                </a:tc>
                <a:tc>
                  <a:txBody>
                    <a:bodyPr/>
                    <a:lstStyle/>
                    <a:p>
                      <a:r>
                        <a:rPr lang="en-US" sz="1800" dirty="0">
                          <a:solidFill>
                            <a:srgbClr val="000000"/>
                          </a:solidFill>
                          <a:latin typeface="+mn-lt"/>
                          <a:cs typeface="+mn-cs"/>
                        </a:rPr>
                        <a:t>Version of the source system</a:t>
                      </a:r>
                      <a:endParaRPr lang="en-US" dirty="0"/>
                    </a:p>
                  </a:txBody>
                  <a:tcPr/>
                </a:tc>
                <a:extLst>
                  <a:ext uri="{0D108BD9-81ED-4DB2-BD59-A6C34878D82A}">
                    <a16:rowId xmlns:a16="http://schemas.microsoft.com/office/drawing/2014/main" val="3131939733"/>
                  </a:ext>
                </a:extLst>
              </a:tr>
              <a:tr h="370840">
                <a:tc>
                  <a:txBody>
                    <a:bodyPr/>
                    <a:lstStyle/>
                    <a:p>
                      <a:r>
                        <a:rPr lang="en-US" sz="1800" b="1" dirty="0">
                          <a:solidFill>
                            <a:srgbClr val="000000"/>
                          </a:solidFill>
                          <a:latin typeface="+mn-lt"/>
                          <a:cs typeface="+mn-cs"/>
                        </a:rPr>
                        <a:t>ObjectCount_{Datetime}.csv</a:t>
                      </a:r>
                      <a:endParaRPr lang="en-US" dirty="0"/>
                    </a:p>
                  </a:txBody>
                  <a:tcPr/>
                </a:tc>
                <a:tc>
                  <a:txBody>
                    <a:bodyPr/>
                    <a:lstStyle/>
                    <a:p>
                      <a:r>
                        <a:rPr lang="en-US" sz="1800" dirty="0">
                          <a:solidFill>
                            <a:srgbClr val="000000"/>
                          </a:solidFill>
                          <a:latin typeface="+mn-lt"/>
                          <a:cs typeface="+mn-cs"/>
                        </a:rPr>
                        <a:t>Count of all objects in all DB’s.</a:t>
                      </a:r>
                      <a:endParaRPr lang="en-US" dirty="0"/>
                    </a:p>
                  </a:txBody>
                  <a:tcPr/>
                </a:tc>
                <a:extLst>
                  <a:ext uri="{0D108BD9-81ED-4DB2-BD59-A6C34878D82A}">
                    <a16:rowId xmlns:a16="http://schemas.microsoft.com/office/drawing/2014/main" val="928294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DBSize_{DateTime}.csv</a:t>
                      </a:r>
                    </a:p>
                  </a:txBody>
                  <a:tcPr/>
                </a:tc>
                <a:tc>
                  <a:txBody>
                    <a:bodyPr/>
                    <a:lstStyle/>
                    <a:p>
                      <a:pPr marL="0" algn="l" defTabSz="932742" rtl="0" eaLnBrk="1" latinLnBrk="0" hangingPunct="1"/>
                      <a:r>
                        <a:rPr lang="en-US" sz="1800" kern="1200" dirty="0">
                          <a:solidFill>
                            <a:srgbClr val="000000"/>
                          </a:solidFill>
                          <a:latin typeface="+mn-lt"/>
                          <a:ea typeface="+mn-ea"/>
                          <a:cs typeface="+mn-cs"/>
                        </a:rPr>
                        <a:t>Size of each DB by MB, GB &amp; TB.</a:t>
                      </a:r>
                    </a:p>
                  </a:txBody>
                  <a:tcPr/>
                </a:tc>
                <a:extLst>
                  <a:ext uri="{0D108BD9-81ED-4DB2-BD59-A6C34878D82A}">
                    <a16:rowId xmlns:a16="http://schemas.microsoft.com/office/drawing/2014/main" val="2843478714"/>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TableSize_{Datetime}.csv</a:t>
                      </a:r>
                    </a:p>
                  </a:txBody>
                  <a:tcPr/>
                </a:tc>
                <a:tc>
                  <a:txBody>
                    <a:bodyPr/>
                    <a:lstStyle/>
                    <a:p>
                      <a:pPr marL="0" algn="l" defTabSz="932742" rtl="0" eaLnBrk="1" latinLnBrk="0" hangingPunct="1"/>
                      <a:r>
                        <a:rPr lang="en-US" sz="1800" kern="1200" dirty="0">
                          <a:solidFill>
                            <a:srgbClr val="000000"/>
                          </a:solidFill>
                          <a:latin typeface="+mn-lt"/>
                          <a:ea typeface="+mn-ea"/>
                          <a:cs typeface="+mn-cs"/>
                        </a:rPr>
                        <a:t>Size of each table by MB, GB &amp; TB.</a:t>
                      </a:r>
                    </a:p>
                  </a:txBody>
                  <a:tcPr/>
                </a:tc>
                <a:extLst>
                  <a:ext uri="{0D108BD9-81ED-4DB2-BD59-A6C34878D82A}">
                    <a16:rowId xmlns:a16="http://schemas.microsoft.com/office/drawing/2014/main" val="340490743"/>
                  </a:ext>
                </a:extLst>
              </a:tr>
              <a:tr h="370840">
                <a:tc>
                  <a:txBody>
                    <a:bodyPr/>
                    <a:lstStyle/>
                    <a:p>
                      <a:r>
                        <a:rPr lang="en-US" sz="1800" b="1" dirty="0">
                          <a:solidFill>
                            <a:srgbClr val="000000"/>
                          </a:solidFill>
                          <a:latin typeface="+mn-lt"/>
                          <a:cs typeface="+mn-cs"/>
                        </a:rPr>
                        <a:t>Procedure_{Datetime}.csv</a:t>
                      </a:r>
                      <a:endParaRPr lang="en-US" b="1" dirty="0"/>
                    </a:p>
                  </a:txBody>
                  <a:tcPr/>
                </a:tc>
                <a:tc>
                  <a:txBody>
                    <a:bodyPr/>
                    <a:lstStyle/>
                    <a:p>
                      <a:pPr marL="0" algn="l" defTabSz="932742" rtl="0" eaLnBrk="1" latinLnBrk="0" hangingPunct="1"/>
                      <a:r>
                        <a:rPr lang="en-US" sz="1800" kern="1200" dirty="0">
                          <a:solidFill>
                            <a:srgbClr val="000000"/>
                          </a:solidFill>
                          <a:latin typeface="+mn-lt"/>
                          <a:ea typeface="+mn-ea"/>
                          <a:cs typeface="+mn-cs"/>
                        </a:rPr>
                        <a:t>Returns a list of all the stored procedures and their attributes</a:t>
                      </a:r>
                    </a:p>
                  </a:txBody>
                  <a:tcPr/>
                </a:tc>
                <a:extLst>
                  <a:ext uri="{0D108BD9-81ED-4DB2-BD59-A6C34878D82A}">
                    <a16:rowId xmlns:a16="http://schemas.microsoft.com/office/drawing/2014/main" val="2522706075"/>
                  </a:ext>
                </a:extLst>
              </a:tr>
              <a:tr h="437837">
                <a:tc>
                  <a:txBody>
                    <a:bodyPr/>
                    <a:lstStyle/>
                    <a:p>
                      <a:r>
                        <a:rPr lang="en-US" sz="1800" b="1" dirty="0">
                          <a:solidFill>
                            <a:srgbClr val="000000"/>
                          </a:solidFill>
                          <a:latin typeface="+mn-lt"/>
                          <a:cs typeface="+mn-cs"/>
                        </a:rPr>
                        <a:t>Library_{Datetime}.csv</a:t>
                      </a:r>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Libraries and their attributes</a:t>
                      </a:r>
                    </a:p>
                  </a:txBody>
                  <a:tcPr/>
                </a:tc>
                <a:extLst>
                  <a:ext uri="{0D108BD9-81ED-4DB2-BD59-A6C34878D82A}">
                    <a16:rowId xmlns:a16="http://schemas.microsoft.com/office/drawing/2014/main" val="468608294"/>
                  </a:ext>
                </a:extLst>
              </a:tr>
              <a:tr h="370840">
                <a:tc>
                  <a:txBody>
                    <a:bodyPr/>
                    <a:lstStyle/>
                    <a:p>
                      <a:r>
                        <a:rPr lang="en-US" sz="1800" b="1" dirty="0">
                          <a:solidFill>
                            <a:srgbClr val="000000"/>
                          </a:solidFill>
                          <a:latin typeface="+mn-lt"/>
                          <a:cs typeface="+mn-cs"/>
                        </a:rPr>
                        <a:t>Aggregate</a:t>
                      </a:r>
                      <a:r>
                        <a:rPr lang="en-US" sz="1800" b="1" dirty="0">
                          <a:solidFill>
                            <a:srgbClr val="000000"/>
                          </a:solidFill>
                          <a:latin typeface="+mn-lt"/>
                        </a:rPr>
                        <a:t>_{Datetime}.csv</a:t>
                      </a:r>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Aggregates and their attributes</a:t>
                      </a:r>
                    </a:p>
                  </a:txBody>
                  <a:tcPr/>
                </a:tc>
                <a:extLst>
                  <a:ext uri="{0D108BD9-81ED-4DB2-BD59-A6C34878D82A}">
                    <a16:rowId xmlns:a16="http://schemas.microsoft.com/office/drawing/2014/main" val="1310975451"/>
                  </a:ext>
                </a:extLst>
              </a:tr>
              <a:tr h="370840">
                <a:tc>
                  <a:txBody>
                    <a:bodyPr/>
                    <a:lstStyle/>
                    <a:p>
                      <a:r>
                        <a:rPr lang="en-US" sz="1800" b="1" dirty="0">
                          <a:solidFill>
                            <a:srgbClr val="000000"/>
                          </a:solidFill>
                          <a:latin typeface="+mn-lt"/>
                          <a:cs typeface="+mn-cs"/>
                        </a:rPr>
                        <a:t>Function</a:t>
                      </a:r>
                      <a:r>
                        <a:rPr lang="en-US" sz="1800" b="1" dirty="0">
                          <a:solidFill>
                            <a:srgbClr val="000000"/>
                          </a:solidFill>
                          <a:latin typeface="+mn-lt"/>
                        </a:rPr>
                        <a:t>_{Datetime}.csv</a:t>
                      </a:r>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Functions and their attributes</a:t>
                      </a:r>
                    </a:p>
                  </a:txBody>
                  <a:tcPr/>
                </a:tc>
                <a:extLst>
                  <a:ext uri="{0D108BD9-81ED-4DB2-BD59-A6C34878D82A}">
                    <a16:rowId xmlns:a16="http://schemas.microsoft.com/office/drawing/2014/main" val="367147486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kern="1200" dirty="0">
                          <a:solidFill>
                            <a:srgbClr val="000000"/>
                          </a:solidFill>
                          <a:latin typeface="+mn-lt"/>
                          <a:ea typeface="+mn-ea"/>
                          <a:cs typeface="+mn-cs"/>
                        </a:rPr>
                        <a:t>TableMetadata_{Datetime}.csv</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tables and their attributes like: Distribution column, Distribution Type, Partition and other items.</a:t>
                      </a:r>
                    </a:p>
                  </a:txBody>
                  <a:tcPr/>
                </a:tc>
                <a:extLst>
                  <a:ext uri="{0D108BD9-81ED-4DB2-BD59-A6C34878D82A}">
                    <a16:rowId xmlns:a16="http://schemas.microsoft.com/office/drawing/2014/main" val="4078391397"/>
                  </a:ext>
                </a:extLst>
              </a:tr>
              <a:tr h="370840">
                <a:tc>
                  <a:txBody>
                    <a:bodyPr/>
                    <a:lstStyle/>
                    <a:p>
                      <a:pPr marL="0" algn="l" defTabSz="932742" rtl="0" eaLnBrk="1" latinLnBrk="0" hangingPunct="1"/>
                      <a:r>
                        <a:rPr lang="en-US" sz="1800" b="1" kern="1200" dirty="0">
                          <a:solidFill>
                            <a:srgbClr val="000000"/>
                          </a:solidFill>
                          <a:latin typeface="+mn-lt"/>
                          <a:ea typeface="+mn-ea"/>
                          <a:cs typeface="+mn-cs"/>
                        </a:rPr>
                        <a:t>Sequence_{Datetime}.csv</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Sequence and their attributes</a:t>
                      </a:r>
                    </a:p>
                  </a:txBody>
                  <a:tcPr/>
                </a:tc>
                <a:extLst>
                  <a:ext uri="{0D108BD9-81ED-4DB2-BD59-A6C34878D82A}">
                    <a16:rowId xmlns:a16="http://schemas.microsoft.com/office/drawing/2014/main" val="3193299367"/>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kern="1200" dirty="0">
                          <a:solidFill>
                            <a:srgbClr val="000000"/>
                          </a:solidFill>
                          <a:latin typeface="+mn-lt"/>
                          <a:ea typeface="+mn-ea"/>
                          <a:cs typeface="+mn-cs"/>
                        </a:rPr>
                        <a:t>ScriptNetezza_{Datetime}.</a:t>
                      </a:r>
                      <a:r>
                        <a:rPr lang="en-US" sz="1800" b="1" kern="1200" dirty="0">
                          <a:solidFill>
                            <a:srgbClr val="000000"/>
                          </a:solidFill>
                          <a:effectLst/>
                          <a:latin typeface="+mn-lt"/>
                          <a:ea typeface="+mn-ea"/>
                          <a:cs typeface="+mn-cs"/>
                        </a:rPr>
                        <a:t>csv</a:t>
                      </a:r>
                      <a:endParaRPr lang="en-US" sz="1800" b="0" kern="1200" dirty="0">
                        <a:solidFill>
                          <a:srgbClr val="000000"/>
                        </a:solidFill>
                        <a:effectLst/>
                        <a:latin typeface="+mn-lt"/>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Unix Script used to script out the DB using NZ_DDL commands</a:t>
                      </a:r>
                    </a:p>
                  </a:txBody>
                  <a:tcPr/>
                </a:tc>
                <a:extLst>
                  <a:ext uri="{0D108BD9-81ED-4DB2-BD59-A6C34878D82A}">
                    <a16:rowId xmlns:a16="http://schemas.microsoft.com/office/drawing/2014/main" val="1130361671"/>
                  </a:ext>
                </a:extLst>
              </a:tr>
            </a:tbl>
          </a:graphicData>
        </a:graphic>
      </p:graphicFrame>
    </p:spTree>
    <p:extLst>
      <p:ext uri="{BB962C8B-B14F-4D97-AF65-F5344CB8AC3E}">
        <p14:creationId xmlns:p14="http://schemas.microsoft.com/office/powerpoint/2010/main" val="113350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Teradata Data Collected</a:t>
            </a:r>
          </a:p>
        </p:txBody>
      </p:sp>
      <p:graphicFrame>
        <p:nvGraphicFramePr>
          <p:cNvPr id="3" name="Table 2">
            <a:extLst>
              <a:ext uri="{FF2B5EF4-FFF2-40B4-BE49-F238E27FC236}">
                <a16:creationId xmlns:a16="http://schemas.microsoft.com/office/drawing/2014/main" id="{F692CEA1-B7AA-4F6C-B734-4A09CF056E84}"/>
              </a:ext>
            </a:extLst>
          </p:cNvPr>
          <p:cNvGraphicFramePr>
            <a:graphicFrameLocks noGrp="1"/>
          </p:cNvGraphicFramePr>
          <p:nvPr>
            <p:extLst>
              <p:ext uri="{D42A27DB-BD31-4B8C-83A1-F6EECF244321}">
                <p14:modId xmlns:p14="http://schemas.microsoft.com/office/powerpoint/2010/main" val="877976889"/>
              </p:ext>
            </p:extLst>
          </p:nvPr>
        </p:nvGraphicFramePr>
        <p:xfrm>
          <a:off x="274639" y="1687047"/>
          <a:ext cx="11906851" cy="3337560"/>
        </p:xfrm>
        <a:graphic>
          <a:graphicData uri="http://schemas.openxmlformats.org/drawingml/2006/table">
            <a:tbl>
              <a:tblPr firstRow="1" bandRow="1">
                <a:tableStyleId>{21E4AEA4-8DFA-4A89-87EB-49C32662AFE0}</a:tableStyleId>
              </a:tblPr>
              <a:tblGrid>
                <a:gridCol w="4182510">
                  <a:extLst>
                    <a:ext uri="{9D8B030D-6E8A-4147-A177-3AD203B41FA5}">
                      <a16:colId xmlns:a16="http://schemas.microsoft.com/office/drawing/2014/main" val="3855692494"/>
                    </a:ext>
                  </a:extLst>
                </a:gridCol>
                <a:gridCol w="7724341">
                  <a:extLst>
                    <a:ext uri="{9D8B030D-6E8A-4147-A177-3AD203B41FA5}">
                      <a16:colId xmlns:a16="http://schemas.microsoft.com/office/drawing/2014/main" val="665763703"/>
                    </a:ext>
                  </a:extLst>
                </a:gridCol>
              </a:tblGrid>
              <a:tr h="370840">
                <a:tc>
                  <a:txBody>
                    <a:bodyPr/>
                    <a:lstStyle/>
                    <a:p>
                      <a:pPr algn="ctr"/>
                      <a:r>
                        <a:rPr lang="en-US" dirty="0">
                          <a:solidFill>
                            <a:schemeClr val="bg1"/>
                          </a:solidFill>
                        </a:rPr>
                        <a:t>File Name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182599867"/>
                  </a:ext>
                </a:extLst>
              </a:tr>
              <a:tr h="370840">
                <a:tc>
                  <a:txBody>
                    <a:bodyPr/>
                    <a:lstStyle/>
                    <a:p>
                      <a:r>
                        <a:rPr lang="en-US" sz="1800" b="1" dirty="0">
                          <a:solidFill>
                            <a:srgbClr val="000000"/>
                          </a:solidFill>
                          <a:latin typeface="+mn-lt"/>
                          <a:cs typeface="+mn-cs"/>
                        </a:rPr>
                        <a:t>FileName_{Datetime}.csv</a:t>
                      </a:r>
                      <a:endParaRPr lang="en-US" dirty="0"/>
                    </a:p>
                  </a:txBody>
                  <a:tcPr/>
                </a:tc>
                <a:tc>
                  <a:txBody>
                    <a:bodyPr/>
                    <a:lstStyle/>
                    <a:p>
                      <a:r>
                        <a:rPr lang="en-US" sz="1800" dirty="0">
                          <a:solidFill>
                            <a:srgbClr val="000000"/>
                          </a:solidFill>
                          <a:latin typeface="+mn-lt"/>
                          <a:cs typeface="+mn-cs"/>
                        </a:rPr>
                        <a:t>Short description of the data collected</a:t>
                      </a:r>
                      <a:endParaRPr lang="en-US" dirty="0"/>
                    </a:p>
                  </a:txBody>
                  <a:tcPr/>
                </a:tc>
                <a:extLst>
                  <a:ext uri="{0D108BD9-81ED-4DB2-BD59-A6C34878D82A}">
                    <a16:rowId xmlns:a16="http://schemas.microsoft.com/office/drawing/2014/main" val="313193973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28294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43478714"/>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800" b="1" dirty="0">
                        <a:solidFill>
                          <a:srgbClr val="000000"/>
                        </a:solidFill>
                        <a:latin typeface="+mn-lt"/>
                        <a:cs typeface="+mn-cs"/>
                      </a:endParaRPr>
                    </a:p>
                  </a:txBody>
                  <a:tcPr/>
                </a:tc>
                <a:tc>
                  <a:txBody>
                    <a:bodyPr/>
                    <a:lstStyle/>
                    <a:p>
                      <a:endParaRPr lang="en-US" dirty="0"/>
                    </a:p>
                  </a:txBody>
                  <a:tcPr/>
                </a:tc>
                <a:extLst>
                  <a:ext uri="{0D108BD9-81ED-4DB2-BD59-A6C34878D82A}">
                    <a16:rowId xmlns:a16="http://schemas.microsoft.com/office/drawing/2014/main" val="340490743"/>
                  </a:ext>
                </a:extLst>
              </a:tr>
              <a:tr h="370840">
                <a:tc>
                  <a:txBody>
                    <a:bodyPr/>
                    <a:lstStyle/>
                    <a:p>
                      <a:endParaRPr lang="en-US" b="1" dirty="0"/>
                    </a:p>
                  </a:txBody>
                  <a:tcPr/>
                </a:tc>
                <a:tc>
                  <a:txBody>
                    <a:bodyPr/>
                    <a:lstStyle/>
                    <a:p>
                      <a:endParaRPr lang="en-US" dirty="0"/>
                    </a:p>
                  </a:txBody>
                  <a:tcPr/>
                </a:tc>
                <a:extLst>
                  <a:ext uri="{0D108BD9-81ED-4DB2-BD59-A6C34878D82A}">
                    <a16:rowId xmlns:a16="http://schemas.microsoft.com/office/drawing/2014/main" val="252270607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68608294"/>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1097545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71474868"/>
                  </a:ext>
                </a:extLst>
              </a:tr>
            </a:tbl>
          </a:graphicData>
        </a:graphic>
      </p:graphicFrame>
    </p:spTree>
    <p:extLst>
      <p:ext uri="{BB962C8B-B14F-4D97-AF65-F5344CB8AC3E}">
        <p14:creationId xmlns:p14="http://schemas.microsoft.com/office/powerpoint/2010/main" val="321420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Dataflow</a:t>
            </a:r>
          </a:p>
        </p:txBody>
      </p:sp>
      <p:pic>
        <p:nvPicPr>
          <p:cNvPr id="4" name="Picture 3">
            <a:extLst>
              <a:ext uri="{FF2B5EF4-FFF2-40B4-BE49-F238E27FC236}">
                <a16:creationId xmlns:a16="http://schemas.microsoft.com/office/drawing/2014/main" id="{9C542439-CC07-4101-BEC4-E64B55B7E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115" y="2594164"/>
            <a:ext cx="1499657" cy="1447395"/>
          </a:xfrm>
          <a:prstGeom prst="rect">
            <a:avLst/>
          </a:prstGeom>
        </p:spPr>
      </p:pic>
      <p:sp>
        <p:nvSpPr>
          <p:cNvPr id="5" name="TextBox 4">
            <a:extLst>
              <a:ext uri="{FF2B5EF4-FFF2-40B4-BE49-F238E27FC236}">
                <a16:creationId xmlns:a16="http://schemas.microsoft.com/office/drawing/2014/main" id="{1EA8BCCF-418F-49B1-AFC7-79F0FF7E18C4}"/>
              </a:ext>
            </a:extLst>
          </p:cNvPr>
          <p:cNvSpPr txBox="1"/>
          <p:nvPr/>
        </p:nvSpPr>
        <p:spPr>
          <a:xfrm>
            <a:off x="2727462" y="1599173"/>
            <a:ext cx="2921019" cy="1034640"/>
          </a:xfrm>
          <a:prstGeom prst="rect">
            <a:avLst/>
          </a:prstGeom>
          <a:noFill/>
        </p:spPr>
        <p:txBody>
          <a:bodyPr wrap="square" lIns="186521" tIns="149217" rIns="186521" bIns="149217" rtlCol="0">
            <a:spAutoFit/>
          </a:bodyPr>
          <a:lstStyle/>
          <a:p>
            <a:pPr defTabSz="932597">
              <a:lnSpc>
                <a:spcPct val="90000"/>
              </a:lnSpc>
              <a:spcAft>
                <a:spcPts val="612"/>
              </a:spcAft>
            </a:pPr>
            <a:r>
              <a:rPr lang="en-US" sz="1632" b="1" dirty="0">
                <a:solidFill>
                  <a:srgbClr val="000099"/>
                </a:solidFill>
                <a:latin typeface="Segoe UI"/>
              </a:rPr>
              <a:t>PowerShell Scripts</a:t>
            </a:r>
          </a:p>
          <a:p>
            <a:pPr marL="291436" indent="-291436" defTabSz="932597">
              <a:lnSpc>
                <a:spcPct val="90000"/>
              </a:lnSpc>
              <a:spcAft>
                <a:spcPts val="612"/>
              </a:spcAft>
              <a:buFont typeface="Arial" panose="020B0604020202020204" pitchFamily="34" charset="0"/>
              <a:buChar char="•"/>
            </a:pPr>
            <a:r>
              <a:rPr lang="en-US" sz="1224" dirty="0">
                <a:gradFill>
                  <a:gsLst>
                    <a:gs pos="2917">
                      <a:srgbClr val="000000"/>
                    </a:gs>
                    <a:gs pos="30000">
                      <a:srgbClr val="000000"/>
                    </a:gs>
                  </a:gsLst>
                  <a:lin ang="5400000" scaled="0"/>
                </a:gradFill>
                <a:latin typeface="Segoe UI"/>
              </a:rPr>
              <a:t>Connect to a specified server</a:t>
            </a:r>
          </a:p>
          <a:p>
            <a:pPr marL="291436" indent="-291436" defTabSz="932597">
              <a:lnSpc>
                <a:spcPct val="90000"/>
              </a:lnSpc>
              <a:spcAft>
                <a:spcPts val="612"/>
              </a:spcAft>
              <a:buFont typeface="Arial" panose="020B0604020202020204" pitchFamily="34" charset="0"/>
              <a:buChar char="•"/>
            </a:pPr>
            <a:r>
              <a:rPr lang="en-US" sz="1224" dirty="0">
                <a:gradFill>
                  <a:gsLst>
                    <a:gs pos="2917">
                      <a:srgbClr val="000000"/>
                    </a:gs>
                    <a:gs pos="30000">
                      <a:srgbClr val="000000"/>
                    </a:gs>
                  </a:gsLst>
                  <a:lin ang="5400000" scaled="0"/>
                </a:gradFill>
                <a:latin typeface="Segoe UI"/>
              </a:rPr>
              <a:t>Execute T-SQL</a:t>
            </a:r>
          </a:p>
        </p:txBody>
      </p:sp>
      <p:grpSp>
        <p:nvGrpSpPr>
          <p:cNvPr id="6" name="Group 5">
            <a:extLst>
              <a:ext uri="{FF2B5EF4-FFF2-40B4-BE49-F238E27FC236}">
                <a16:creationId xmlns:a16="http://schemas.microsoft.com/office/drawing/2014/main" id="{D2AA2061-733B-4A4F-B2E1-6736C309D41C}"/>
              </a:ext>
            </a:extLst>
          </p:cNvPr>
          <p:cNvGrpSpPr/>
          <p:nvPr/>
        </p:nvGrpSpPr>
        <p:grpSpPr>
          <a:xfrm>
            <a:off x="3402571" y="4919171"/>
            <a:ext cx="1811311" cy="943828"/>
            <a:chOff x="4909049" y="1223106"/>
            <a:chExt cx="1775956" cy="958820"/>
          </a:xfrm>
        </p:grpSpPr>
        <p:sp>
          <p:nvSpPr>
            <p:cNvPr id="7" name="Rectangle: Rounded Corners 6">
              <a:extLst>
                <a:ext uri="{FF2B5EF4-FFF2-40B4-BE49-F238E27FC236}">
                  <a16:creationId xmlns:a16="http://schemas.microsoft.com/office/drawing/2014/main" id="{0ADAA385-940A-476A-BFAA-EE8F3F8C9825}"/>
                </a:ext>
              </a:extLst>
            </p:cNvPr>
            <p:cNvSpPr/>
            <p:nvPr/>
          </p:nvSpPr>
          <p:spPr bwMode="auto">
            <a:xfrm>
              <a:off x="4909049" y="1223106"/>
              <a:ext cx="1775956" cy="958820"/>
            </a:xfrm>
            <a:prstGeom prst="roundRect">
              <a:avLst/>
            </a:prstGeom>
            <a:solidFill>
              <a:schemeClr val="bg1">
                <a:lumMod val="85000"/>
              </a:schemeClr>
            </a:solidFill>
            <a:ln>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b" anchorCtr="1" forceAA="0" compatLnSpc="1">
              <a:prstTxWarp prst="textNoShape">
                <a:avLst/>
              </a:prstTxWarp>
              <a:noAutofit/>
            </a:bodyPr>
            <a:lstStyle/>
            <a:p>
              <a:pPr algn="ctr" defTabSz="951028" fontAlgn="base">
                <a:lnSpc>
                  <a:spcPct val="90000"/>
                </a:lnSpc>
                <a:spcBef>
                  <a:spcPct val="0"/>
                </a:spcBef>
                <a:spcAft>
                  <a:spcPct val="0"/>
                </a:spcAft>
              </a:pPr>
              <a:endParaRPr lang="en-US" sz="1224" b="1" dirty="0">
                <a:solidFill>
                  <a:srgbClr val="000000"/>
                </a:solidFill>
                <a:latin typeface="Segoe UI Light"/>
                <a:ea typeface="Segoe UI" pitchFamily="34" charset="0"/>
                <a:cs typeface="Segoe UI" pitchFamily="34" charset="0"/>
              </a:endParaRPr>
            </a:p>
            <a:p>
              <a:pPr algn="ctr" defTabSz="951028" fontAlgn="base">
                <a:lnSpc>
                  <a:spcPct val="90000"/>
                </a:lnSpc>
                <a:spcBef>
                  <a:spcPct val="0"/>
                </a:spcBef>
                <a:spcAft>
                  <a:spcPct val="0"/>
                </a:spcAft>
              </a:pPr>
              <a:endParaRPr lang="en-US" sz="1224" b="1" dirty="0">
                <a:solidFill>
                  <a:srgbClr val="000000"/>
                </a:solidFill>
                <a:latin typeface="Segoe UI Light"/>
                <a:ea typeface="Segoe UI" pitchFamily="34" charset="0"/>
                <a:cs typeface="Segoe UI" pitchFamily="34" charset="0"/>
              </a:endParaRPr>
            </a:p>
            <a:p>
              <a:pPr algn="ctr" defTabSz="951028" fontAlgn="base">
                <a:lnSpc>
                  <a:spcPct val="90000"/>
                </a:lnSpc>
                <a:spcBef>
                  <a:spcPct val="0"/>
                </a:spcBef>
                <a:spcAft>
                  <a:spcPct val="0"/>
                </a:spcAft>
              </a:pPr>
              <a:r>
                <a:rPr lang="en-US" sz="1224" b="1" dirty="0">
                  <a:solidFill>
                    <a:srgbClr val="000000"/>
                  </a:solidFill>
                  <a:latin typeface="Segoe UI Light"/>
                  <a:ea typeface="Segoe UI" pitchFamily="34" charset="0"/>
                  <a:cs typeface="Segoe UI" pitchFamily="34" charset="0"/>
                </a:rPr>
                <a:t>Configuration files</a:t>
              </a:r>
            </a:p>
          </p:txBody>
        </p:sp>
        <p:pic>
          <p:nvPicPr>
            <p:cNvPr id="8" name="Picture 7">
              <a:extLst>
                <a:ext uri="{FF2B5EF4-FFF2-40B4-BE49-F238E27FC236}">
                  <a16:creationId xmlns:a16="http://schemas.microsoft.com/office/drawing/2014/main" id="{0B667EB3-06B0-40B3-9A0E-CD95062BB0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592" y="1399583"/>
              <a:ext cx="1061408" cy="324974"/>
            </a:xfrm>
            <a:prstGeom prst="rect">
              <a:avLst/>
            </a:prstGeom>
          </p:spPr>
        </p:pic>
        <p:pic>
          <p:nvPicPr>
            <p:cNvPr id="9" name="Picture 8">
              <a:extLst>
                <a:ext uri="{FF2B5EF4-FFF2-40B4-BE49-F238E27FC236}">
                  <a16:creationId xmlns:a16="http://schemas.microsoft.com/office/drawing/2014/main" id="{34C8968A-4018-4880-B1D4-968CC3D4F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0486" y="1330439"/>
              <a:ext cx="386091" cy="433703"/>
            </a:xfrm>
            <a:prstGeom prst="rect">
              <a:avLst/>
            </a:prstGeom>
          </p:spPr>
        </p:pic>
      </p:grpSp>
      <p:grpSp>
        <p:nvGrpSpPr>
          <p:cNvPr id="10" name="Group 9">
            <a:extLst>
              <a:ext uri="{FF2B5EF4-FFF2-40B4-BE49-F238E27FC236}">
                <a16:creationId xmlns:a16="http://schemas.microsoft.com/office/drawing/2014/main" id="{6CC8EEC2-9CC9-46E1-A314-8ECBC40025C5}"/>
              </a:ext>
            </a:extLst>
          </p:cNvPr>
          <p:cNvGrpSpPr/>
          <p:nvPr/>
        </p:nvGrpSpPr>
        <p:grpSpPr>
          <a:xfrm>
            <a:off x="7053019" y="2426908"/>
            <a:ext cx="1519214" cy="1569569"/>
            <a:chOff x="7294608" y="2798294"/>
            <a:chExt cx="1533462" cy="1601632"/>
          </a:xfrm>
        </p:grpSpPr>
        <p:pic>
          <p:nvPicPr>
            <p:cNvPr id="11" name="Picture 10">
              <a:extLst>
                <a:ext uri="{FF2B5EF4-FFF2-40B4-BE49-F238E27FC236}">
                  <a16:creationId xmlns:a16="http://schemas.microsoft.com/office/drawing/2014/main" id="{B76A4CFB-84E4-421D-AF12-8AC0C5AAB0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7465" y="2798294"/>
              <a:ext cx="1220605" cy="1204402"/>
            </a:xfrm>
            <a:prstGeom prst="rect">
              <a:avLst/>
            </a:prstGeom>
          </p:spPr>
        </p:pic>
        <p:pic>
          <p:nvPicPr>
            <p:cNvPr id="12" name="Picture 11">
              <a:extLst>
                <a:ext uri="{FF2B5EF4-FFF2-40B4-BE49-F238E27FC236}">
                  <a16:creationId xmlns:a16="http://schemas.microsoft.com/office/drawing/2014/main" id="{75CA557B-9580-434B-858C-635BDD1B5A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556" y="2989537"/>
              <a:ext cx="1220605" cy="1204402"/>
            </a:xfrm>
            <a:prstGeom prst="rect">
              <a:avLst/>
            </a:prstGeom>
          </p:spPr>
        </p:pic>
        <p:pic>
          <p:nvPicPr>
            <p:cNvPr id="13" name="Picture 12">
              <a:extLst>
                <a:ext uri="{FF2B5EF4-FFF2-40B4-BE49-F238E27FC236}">
                  <a16:creationId xmlns:a16="http://schemas.microsoft.com/office/drawing/2014/main" id="{B245BC7E-229B-4199-8CD8-9131BBE7B8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4608" y="3195524"/>
              <a:ext cx="1220605" cy="1204402"/>
            </a:xfrm>
            <a:prstGeom prst="rect">
              <a:avLst/>
            </a:prstGeom>
          </p:spPr>
        </p:pic>
      </p:grpSp>
      <p:sp>
        <p:nvSpPr>
          <p:cNvPr id="18" name="Arrow: Right 17">
            <a:extLst>
              <a:ext uri="{FF2B5EF4-FFF2-40B4-BE49-F238E27FC236}">
                <a16:creationId xmlns:a16="http://schemas.microsoft.com/office/drawing/2014/main" id="{90D1CDB5-1252-426D-BFC4-B5945FE159ED}"/>
              </a:ext>
            </a:extLst>
          </p:cNvPr>
          <p:cNvSpPr/>
          <p:nvPr/>
        </p:nvSpPr>
        <p:spPr bwMode="auto">
          <a:xfrm rot="16200000">
            <a:off x="4063611" y="4281749"/>
            <a:ext cx="489231" cy="380819"/>
          </a:xfrm>
          <a:prstGeom prst="rightArrow">
            <a:avLst>
              <a:gd name="adj1" fmla="val 55978"/>
              <a:gd name="adj2" fmla="val 5000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19" name="TextBox 18">
            <a:extLst>
              <a:ext uri="{FF2B5EF4-FFF2-40B4-BE49-F238E27FC236}">
                <a16:creationId xmlns:a16="http://schemas.microsoft.com/office/drawing/2014/main" id="{E849D610-C130-4E94-BA90-5F4A4C4BF6D8}"/>
              </a:ext>
            </a:extLst>
          </p:cNvPr>
          <p:cNvSpPr txBox="1"/>
          <p:nvPr/>
        </p:nvSpPr>
        <p:spPr>
          <a:xfrm>
            <a:off x="5237117" y="2871706"/>
            <a:ext cx="1754176" cy="456776"/>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Output:</a:t>
            </a:r>
            <a:endParaRPr lang="en-US" sz="1122" dirty="0">
              <a:gradFill>
                <a:gsLst>
                  <a:gs pos="2917">
                    <a:srgbClr val="000000"/>
                  </a:gs>
                  <a:gs pos="30000">
                    <a:srgbClr val="000000"/>
                  </a:gs>
                </a:gsLst>
                <a:lin ang="5400000" scaled="0"/>
              </a:gradFill>
              <a:latin typeface="Segoe UI"/>
            </a:endParaRPr>
          </a:p>
        </p:txBody>
      </p:sp>
      <p:sp>
        <p:nvSpPr>
          <p:cNvPr id="20" name="TextBox 19">
            <a:extLst>
              <a:ext uri="{FF2B5EF4-FFF2-40B4-BE49-F238E27FC236}">
                <a16:creationId xmlns:a16="http://schemas.microsoft.com/office/drawing/2014/main" id="{0FC8D1A8-02DA-4266-80CA-B0104EDC51C6}"/>
              </a:ext>
            </a:extLst>
          </p:cNvPr>
          <p:cNvSpPr txBox="1"/>
          <p:nvPr/>
        </p:nvSpPr>
        <p:spPr>
          <a:xfrm>
            <a:off x="5545390" y="4193970"/>
            <a:ext cx="1584765" cy="2394229"/>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Example Output (Netezza)</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Netezza System Info</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DB/Table Sizes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Functions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Procedures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Sequences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Object Counts</a:t>
            </a:r>
          </a:p>
          <a:p>
            <a:pPr defTabSz="932597">
              <a:lnSpc>
                <a:spcPct val="90000"/>
              </a:lnSpc>
              <a:spcAft>
                <a:spcPts val="612"/>
              </a:spcAft>
            </a:pPr>
            <a:endParaRPr lang="en-US" sz="1122" dirty="0">
              <a:gradFill>
                <a:gsLst>
                  <a:gs pos="2917">
                    <a:srgbClr val="000000"/>
                  </a:gs>
                  <a:gs pos="30000">
                    <a:srgbClr val="000000"/>
                  </a:gs>
                </a:gsLst>
                <a:lin ang="5400000" scaled="0"/>
              </a:gradFill>
              <a:latin typeface="Segoe UI"/>
            </a:endParaRPr>
          </a:p>
        </p:txBody>
      </p:sp>
      <p:sp>
        <p:nvSpPr>
          <p:cNvPr id="21" name="Arrow: Right 20">
            <a:extLst>
              <a:ext uri="{FF2B5EF4-FFF2-40B4-BE49-F238E27FC236}">
                <a16:creationId xmlns:a16="http://schemas.microsoft.com/office/drawing/2014/main" id="{45BFF991-6303-4985-8B3C-3968EADE19E2}"/>
              </a:ext>
            </a:extLst>
          </p:cNvPr>
          <p:cNvSpPr/>
          <p:nvPr/>
        </p:nvSpPr>
        <p:spPr bwMode="auto">
          <a:xfrm>
            <a:off x="2826053" y="3118565"/>
            <a:ext cx="656626" cy="398594"/>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22" name="TextBox 21">
            <a:extLst>
              <a:ext uri="{FF2B5EF4-FFF2-40B4-BE49-F238E27FC236}">
                <a16:creationId xmlns:a16="http://schemas.microsoft.com/office/drawing/2014/main" id="{2D58F034-52CA-4FC9-8AA6-85044B3B1306}"/>
              </a:ext>
            </a:extLst>
          </p:cNvPr>
          <p:cNvSpPr txBox="1"/>
          <p:nvPr/>
        </p:nvSpPr>
        <p:spPr>
          <a:xfrm>
            <a:off x="8909331" y="2788665"/>
            <a:ext cx="1754176" cy="456776"/>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Report:</a:t>
            </a:r>
            <a:endParaRPr lang="en-US" sz="1122" dirty="0">
              <a:gradFill>
                <a:gsLst>
                  <a:gs pos="2917">
                    <a:srgbClr val="000000"/>
                  </a:gs>
                  <a:gs pos="30000">
                    <a:srgbClr val="000000"/>
                  </a:gs>
                </a:gsLst>
                <a:lin ang="5400000" scaled="0"/>
              </a:gradFill>
              <a:latin typeface="Segoe UI"/>
            </a:endParaRPr>
          </a:p>
        </p:txBody>
      </p:sp>
      <p:sp>
        <p:nvSpPr>
          <p:cNvPr id="23" name="Arrow: Right 22">
            <a:extLst>
              <a:ext uri="{FF2B5EF4-FFF2-40B4-BE49-F238E27FC236}">
                <a16:creationId xmlns:a16="http://schemas.microsoft.com/office/drawing/2014/main" id="{073DF56F-2F04-4BA4-BD39-F45311D87DE1}"/>
              </a:ext>
            </a:extLst>
          </p:cNvPr>
          <p:cNvSpPr/>
          <p:nvPr/>
        </p:nvSpPr>
        <p:spPr bwMode="auto">
          <a:xfrm>
            <a:off x="5203071" y="3146632"/>
            <a:ext cx="1271603" cy="398594"/>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24" name="Arrow: Right 23">
            <a:extLst>
              <a:ext uri="{FF2B5EF4-FFF2-40B4-BE49-F238E27FC236}">
                <a16:creationId xmlns:a16="http://schemas.microsoft.com/office/drawing/2014/main" id="{2E55886B-EFAF-4DE5-B9B2-0DD744C24A1A}"/>
              </a:ext>
            </a:extLst>
          </p:cNvPr>
          <p:cNvSpPr/>
          <p:nvPr/>
        </p:nvSpPr>
        <p:spPr bwMode="auto">
          <a:xfrm>
            <a:off x="8994738" y="3129185"/>
            <a:ext cx="1271603" cy="398594"/>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26" name="TextBox 25">
            <a:extLst>
              <a:ext uri="{FF2B5EF4-FFF2-40B4-BE49-F238E27FC236}">
                <a16:creationId xmlns:a16="http://schemas.microsoft.com/office/drawing/2014/main" id="{1691D23A-B406-4F2C-A2A4-01C534EEABD7}"/>
              </a:ext>
            </a:extLst>
          </p:cNvPr>
          <p:cNvSpPr txBox="1"/>
          <p:nvPr/>
        </p:nvSpPr>
        <p:spPr>
          <a:xfrm>
            <a:off x="6991293" y="4146420"/>
            <a:ext cx="1519214" cy="2549656"/>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Example Output (APS)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APS System Info</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DB/Table Sizes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Object Counts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Table Metadata</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Distributions</a:t>
            </a:r>
          </a:p>
          <a:p>
            <a:pPr marL="174862" indent="-174862" defTabSz="932597">
              <a:lnSpc>
                <a:spcPct val="90000"/>
              </a:lnSpc>
              <a:spcAft>
                <a:spcPts val="612"/>
              </a:spcAft>
              <a:buFont typeface="Arial" panose="020B0604020202020204" pitchFamily="34" charset="0"/>
              <a:buChar char="•"/>
            </a:pPr>
            <a:endParaRPr lang="en-US" sz="1122" dirty="0">
              <a:gradFill>
                <a:gsLst>
                  <a:gs pos="2917">
                    <a:srgbClr val="000000"/>
                  </a:gs>
                  <a:gs pos="30000">
                    <a:srgbClr val="000000"/>
                  </a:gs>
                </a:gsLst>
                <a:lin ang="5400000" scaled="0"/>
              </a:gradFill>
              <a:latin typeface="Segoe UI"/>
            </a:endParaRPr>
          </a:p>
          <a:p>
            <a:pPr defTabSz="932597">
              <a:lnSpc>
                <a:spcPct val="90000"/>
              </a:lnSpc>
              <a:spcAft>
                <a:spcPts val="612"/>
              </a:spcAft>
            </a:pPr>
            <a:endParaRPr lang="en-US" sz="1122" dirty="0">
              <a:gradFill>
                <a:gsLst>
                  <a:gs pos="2917">
                    <a:srgbClr val="000000"/>
                  </a:gs>
                  <a:gs pos="30000">
                    <a:srgbClr val="000000"/>
                  </a:gs>
                </a:gsLst>
                <a:lin ang="5400000" scaled="0"/>
              </a:gradFill>
              <a:latin typeface="Segoe UI"/>
            </a:endParaRPr>
          </a:p>
        </p:txBody>
      </p:sp>
      <p:pic>
        <p:nvPicPr>
          <p:cNvPr id="28" name="Picture 27" descr="A close up of a sign&#10;&#10;Description automatically generated">
            <a:extLst>
              <a:ext uri="{FF2B5EF4-FFF2-40B4-BE49-F238E27FC236}">
                <a16:creationId xmlns:a16="http://schemas.microsoft.com/office/drawing/2014/main" id="{4708F036-47A5-4987-801E-85CF58734940}"/>
              </a:ext>
            </a:extLst>
          </p:cNvPr>
          <p:cNvPicPr>
            <a:picLocks noChangeAspect="1"/>
          </p:cNvPicPr>
          <p:nvPr/>
        </p:nvPicPr>
        <p:blipFill>
          <a:blip r:embed="rId6"/>
          <a:stretch>
            <a:fillRect/>
          </a:stretch>
        </p:blipFill>
        <p:spPr>
          <a:xfrm>
            <a:off x="1875704" y="3050019"/>
            <a:ext cx="780290" cy="780290"/>
          </a:xfrm>
          <a:prstGeom prst="rect">
            <a:avLst/>
          </a:prstGeom>
        </p:spPr>
      </p:pic>
      <p:sp>
        <p:nvSpPr>
          <p:cNvPr id="31" name="TextBox 30">
            <a:extLst>
              <a:ext uri="{FF2B5EF4-FFF2-40B4-BE49-F238E27FC236}">
                <a16:creationId xmlns:a16="http://schemas.microsoft.com/office/drawing/2014/main" id="{FE208C75-729A-4B6E-A400-1A6D9332EA55}"/>
              </a:ext>
            </a:extLst>
          </p:cNvPr>
          <p:cNvSpPr txBox="1"/>
          <p:nvPr/>
        </p:nvSpPr>
        <p:spPr>
          <a:xfrm>
            <a:off x="-127140" y="2670343"/>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FFC000"/>
                </a:solidFill>
              </a:rPr>
              <a:t>TERADATA</a:t>
            </a:r>
          </a:p>
        </p:txBody>
      </p:sp>
      <p:sp>
        <p:nvSpPr>
          <p:cNvPr id="32" name="TextBox 31">
            <a:extLst>
              <a:ext uri="{FF2B5EF4-FFF2-40B4-BE49-F238E27FC236}">
                <a16:creationId xmlns:a16="http://schemas.microsoft.com/office/drawing/2014/main" id="{AAF7F978-4E51-4617-9520-000614C35562}"/>
              </a:ext>
            </a:extLst>
          </p:cNvPr>
          <p:cNvSpPr txBox="1"/>
          <p:nvPr/>
        </p:nvSpPr>
        <p:spPr>
          <a:xfrm>
            <a:off x="-32498" y="2209440"/>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00B050"/>
                </a:solidFill>
              </a:rPr>
              <a:t>Netezza</a:t>
            </a:r>
          </a:p>
        </p:txBody>
      </p:sp>
      <p:sp>
        <p:nvSpPr>
          <p:cNvPr id="29" name="TextBox 28">
            <a:extLst>
              <a:ext uri="{FF2B5EF4-FFF2-40B4-BE49-F238E27FC236}">
                <a16:creationId xmlns:a16="http://schemas.microsoft.com/office/drawing/2014/main" id="{A263207F-B813-4E83-870C-D37CA218B314}"/>
              </a:ext>
            </a:extLst>
          </p:cNvPr>
          <p:cNvSpPr txBox="1"/>
          <p:nvPr/>
        </p:nvSpPr>
        <p:spPr>
          <a:xfrm>
            <a:off x="-93094" y="3166750"/>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FF0000"/>
                </a:solidFill>
              </a:rPr>
              <a:t>APS\PDW</a:t>
            </a:r>
          </a:p>
        </p:txBody>
      </p:sp>
      <p:pic>
        <p:nvPicPr>
          <p:cNvPr id="1026" name="Picture 2">
            <a:extLst>
              <a:ext uri="{FF2B5EF4-FFF2-40B4-BE49-F238E27FC236}">
                <a16:creationId xmlns:a16="http://schemas.microsoft.com/office/drawing/2014/main" id="{20AE6F85-8AE6-412A-8A37-C1334CA6C4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09629" y="2712516"/>
            <a:ext cx="1581150" cy="126682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5B26D174-3D1F-43BE-AB56-BDF5AEC9308E}"/>
              </a:ext>
            </a:extLst>
          </p:cNvPr>
          <p:cNvSpPr txBox="1"/>
          <p:nvPr/>
        </p:nvSpPr>
        <p:spPr>
          <a:xfrm>
            <a:off x="-59048" y="3618365"/>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002060"/>
                </a:solidFill>
              </a:rPr>
              <a:t>Synapse</a:t>
            </a:r>
          </a:p>
        </p:txBody>
      </p:sp>
      <p:sp>
        <p:nvSpPr>
          <p:cNvPr id="40" name="TextBox 39">
            <a:extLst>
              <a:ext uri="{FF2B5EF4-FFF2-40B4-BE49-F238E27FC236}">
                <a16:creationId xmlns:a16="http://schemas.microsoft.com/office/drawing/2014/main" id="{72094861-FABD-4CEB-943C-7A7FBCDC7C7A}"/>
              </a:ext>
            </a:extLst>
          </p:cNvPr>
          <p:cNvSpPr txBox="1"/>
          <p:nvPr/>
        </p:nvSpPr>
        <p:spPr>
          <a:xfrm>
            <a:off x="0" y="4383912"/>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00B0F0"/>
                </a:solidFill>
              </a:rPr>
              <a:t>Snowflake</a:t>
            </a:r>
          </a:p>
        </p:txBody>
      </p:sp>
      <p:sp>
        <p:nvSpPr>
          <p:cNvPr id="42" name="TextBox 41">
            <a:extLst>
              <a:ext uri="{FF2B5EF4-FFF2-40B4-BE49-F238E27FC236}">
                <a16:creationId xmlns:a16="http://schemas.microsoft.com/office/drawing/2014/main" id="{E9A8E9CA-2A8F-424E-94FA-157C1D0D13DF}"/>
              </a:ext>
            </a:extLst>
          </p:cNvPr>
          <p:cNvSpPr txBox="1"/>
          <p:nvPr/>
        </p:nvSpPr>
        <p:spPr>
          <a:xfrm>
            <a:off x="-50855" y="3979341"/>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chemeClr val="accent3">
                    <a:lumMod val="60000"/>
                    <a:lumOff val="40000"/>
                  </a:schemeClr>
                </a:solidFill>
              </a:rPr>
              <a:t>SQLServer</a:t>
            </a:r>
          </a:p>
        </p:txBody>
      </p:sp>
    </p:spTree>
    <p:extLst>
      <p:ext uri="{BB962C8B-B14F-4D97-AF65-F5344CB8AC3E}">
        <p14:creationId xmlns:p14="http://schemas.microsoft.com/office/powerpoint/2010/main" val="25987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50006_City Lights - Purple">
  <a:themeElements>
    <a:clrScheme name="City Lights">
      <a:dk1>
        <a:srgbClr val="FFFFFF"/>
      </a:dk1>
      <a:lt1>
        <a:srgbClr val="505050"/>
      </a:lt1>
      <a:dk2>
        <a:srgbClr val="EAEAEA"/>
      </a:dk2>
      <a:lt2>
        <a:srgbClr val="32145A"/>
      </a:lt2>
      <a:accent1>
        <a:srgbClr val="5C2D91"/>
      </a:accent1>
      <a:accent2>
        <a:srgbClr val="008272"/>
      </a:accent2>
      <a:accent3>
        <a:srgbClr val="D83B01"/>
      </a:accent3>
      <a:accent4>
        <a:srgbClr val="0078D7"/>
      </a:accent4>
      <a:accent5>
        <a:srgbClr val="00188F"/>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ity Lights PPT Template_v09.potx" id="{2C2E5424-E1D2-450A-9B91-36A1FA6FEDB6}" vid="{01F075DE-385E-4256-93FA-A0C101CA14B1}"/>
    </a:ext>
  </a:extLst>
</a:theme>
</file>

<file path=ppt/theme/theme2.xml><?xml version="1.0" encoding="utf-8"?>
<a:theme xmlns:a="http://schemas.openxmlformats.org/drawingml/2006/main" name="WHITE TEMPLATE">
  <a:themeElements>
    <a:clrScheme name="BT - Teal on white">
      <a:dk1>
        <a:srgbClr val="505050"/>
      </a:dk1>
      <a:lt1>
        <a:srgbClr val="FFFFFF"/>
      </a:lt1>
      <a:dk2>
        <a:srgbClr val="008272"/>
      </a:dk2>
      <a:lt2>
        <a:srgbClr val="CDF4FF"/>
      </a:lt2>
      <a:accent1>
        <a:srgbClr val="008272"/>
      </a:accent1>
      <a:accent2>
        <a:srgbClr val="004B50"/>
      </a:accent2>
      <a:accent3>
        <a:srgbClr val="0078D7"/>
      </a:accent3>
      <a:accent4>
        <a:srgbClr val="D83B01"/>
      </a:accent4>
      <a:accent5>
        <a:srgbClr val="B4009E"/>
      </a:accent5>
      <a:accent6>
        <a:srgbClr val="32145A"/>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TEAL_2016_3.potx" id="{ABDA7C2D-D8EC-4C70-8909-69D7662FB6B6}" vid="{6CF2C168-2974-4EA8-BF05-BCAD5B4982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0242BDE30F014F83329AA536B70806" ma:contentTypeVersion="6" ma:contentTypeDescription="Create a new document." ma:contentTypeScope="" ma:versionID="e0fedd017d5f6639f16fec2ad91cfd15">
  <xsd:schema xmlns:xsd="http://www.w3.org/2001/XMLSchema" xmlns:xs="http://www.w3.org/2001/XMLSchema" xmlns:p="http://schemas.microsoft.com/office/2006/metadata/properties" xmlns:ns2="b018db0b-322c-4925-9fdb-2f34949f0610" xmlns:ns3="738c2dd8-7dd6-440d-aa04-76a8929a2564" targetNamespace="http://schemas.microsoft.com/office/2006/metadata/properties" ma:root="true" ma:fieldsID="46fe0d45731c3e094620c3fe624508b9" ns2:_="" ns3:_="">
    <xsd:import namespace="b018db0b-322c-4925-9fdb-2f34949f0610"/>
    <xsd:import namespace="738c2dd8-7dd6-440d-aa04-76a8929a25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18db0b-322c-4925-9fdb-2f34949f06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38c2dd8-7dd6-440d-aa04-76a8929a25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astSharedByUser xmlns="738c2dd8-7dd6-440d-aa04-76a8929a2564">v-aniwal@microsoft.com</LastSharedByUser>
    <SharedWithUsers xmlns="738c2dd8-7dd6-440d-aa04-76a8929a2564">
      <UserInfo>
        <DisplayName>Winnie Crockett (Brook Street)</DisplayName>
        <AccountId>24292</AccountId>
        <AccountType/>
      </UserInfo>
    </SharedWithUsers>
    <LastSharedByTime xmlns="738c2dd8-7dd6-440d-aa04-76a8929a2564">2018-04-19T19:58:02+00:00</LastSharedByTime>
  </documentManagement>
</p:properties>
</file>

<file path=customXml/itemProps1.xml><?xml version="1.0" encoding="utf-8"?>
<ds:datastoreItem xmlns:ds="http://schemas.openxmlformats.org/officeDocument/2006/customXml" ds:itemID="{2108D6E0-4344-4911-B345-C69C6661FA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18db0b-322c-4925-9fdb-2f34949f0610"/>
    <ds:schemaRef ds:uri="738c2dd8-7dd6-440d-aa04-76a8929a25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E27C34-01A3-4E4B-BAB7-97410D48DB69}">
  <ds:schemaRefs>
    <ds:schemaRef ds:uri="http://schemas.microsoft.com/sharepoint/v3/contenttype/forms"/>
  </ds:schemaRefs>
</ds:datastoreItem>
</file>

<file path=customXml/itemProps3.xml><?xml version="1.0" encoding="utf-8"?>
<ds:datastoreItem xmlns:ds="http://schemas.openxmlformats.org/officeDocument/2006/customXml" ds:itemID="{A5FE19FB-38FB-4FC7-990B-E59390BC385E}">
  <ds:schemaRefs>
    <ds:schemaRef ds:uri="http://schemas.microsoft.com/office/2006/documentManagement/types"/>
    <ds:schemaRef ds:uri="http://purl.org/dc/terms/"/>
    <ds:schemaRef ds:uri="http://schemas.openxmlformats.org/package/2006/metadata/core-properties"/>
    <ds:schemaRef ds:uri="b018db0b-322c-4925-9fdb-2f34949f0610"/>
    <ds:schemaRef ds:uri="http://purl.org/dc/dcmitype/"/>
    <ds:schemaRef ds:uri="http://schemas.microsoft.com/office/infopath/2007/PartnerControls"/>
    <ds:schemaRef ds:uri="http://purl.org/dc/elements/1.1/"/>
    <ds:schemaRef ds:uri="http://schemas.microsoft.com/office/2006/metadata/properties"/>
    <ds:schemaRef ds:uri="738c2dd8-7dd6-440d-aa04-76a8929a2564"/>
    <ds:schemaRef ds:uri="http://www.w3.org/XML/1998/namespac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12180</TotalTime>
  <Words>3338</Words>
  <Application>Microsoft Office PowerPoint</Application>
  <PresentationFormat>Custom</PresentationFormat>
  <Paragraphs>419</Paragraphs>
  <Slides>22</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Consolas</vt:lpstr>
      <vt:lpstr>Segoe UI</vt:lpstr>
      <vt:lpstr>Segoe UI Light</vt:lpstr>
      <vt:lpstr>Segoe UI Semibold</vt:lpstr>
      <vt:lpstr>Segoe UI Semilight</vt:lpstr>
      <vt:lpstr>Wingdings</vt:lpstr>
      <vt:lpstr>1-50006_City Lights - Purple</vt:lpstr>
      <vt:lpstr>WHITE TEMPLATE</vt:lpstr>
      <vt:lpstr>Assessment Tool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Lights PowerPoint Template</dc:title>
  <dc:subject>&lt;Speech title here&gt;</dc:subject>
  <dc:creator>Kate Sojda</dc:creator>
  <cp:keywords>City Lights;Microsoft;DSS;Digital, Services, and Success</cp:keywords>
  <dc:description>Template:  Caitlyn Ryan, Silver Fox Productions_x000d_
Formatting: _x000d_
Audience Type:</dc:description>
  <cp:lastModifiedBy>Aruna Dadi</cp:lastModifiedBy>
  <cp:revision>267</cp:revision>
  <dcterms:created xsi:type="dcterms:W3CDTF">2017-09-06T18:18:51Z</dcterms:created>
  <dcterms:modified xsi:type="dcterms:W3CDTF">2021-04-11T22:53:48Z</dcterms:modified>
  <cp:category>City Lights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0x010100690242BDE30F014F83329AA536B70806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rachelru@microsoft.com</vt:lpwstr>
  </property>
  <property fmtid="{D5CDD505-2E9C-101B-9397-08002B2CF9AE}" pid="15" name="MSIP_Label_f42aa342-8706-4288-bd11-ebb85995028c_SetDate">
    <vt:lpwstr>2017-09-28T13:47:47.6767895-07:00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