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44" r:id="rId5"/>
  </p:sldMasterIdLst>
  <p:notesMasterIdLst>
    <p:notesMasterId r:id="rId28"/>
  </p:notesMasterIdLst>
  <p:handoutMasterIdLst>
    <p:handoutMasterId r:id="rId29"/>
  </p:handoutMasterIdLst>
  <p:sldIdLst>
    <p:sldId id="554" r:id="rId6"/>
    <p:sldId id="1367" r:id="rId7"/>
    <p:sldId id="1361" r:id="rId8"/>
    <p:sldId id="1365" r:id="rId9"/>
    <p:sldId id="1380" r:id="rId10"/>
    <p:sldId id="1381" r:id="rId11"/>
    <p:sldId id="1362" r:id="rId12"/>
    <p:sldId id="1366" r:id="rId13"/>
    <p:sldId id="1368" r:id="rId14"/>
    <p:sldId id="1371" r:id="rId15"/>
    <p:sldId id="1378" r:id="rId16"/>
    <p:sldId id="1372" r:id="rId17"/>
    <p:sldId id="1373" r:id="rId18"/>
    <p:sldId id="1369" r:id="rId19"/>
    <p:sldId id="1374" r:id="rId20"/>
    <p:sldId id="1377" r:id="rId21"/>
    <p:sldId id="1379" r:id="rId22"/>
    <p:sldId id="1376" r:id="rId23"/>
    <p:sldId id="1375" r:id="rId24"/>
    <p:sldId id="1370" r:id="rId25"/>
    <p:sldId id="1382" r:id="rId26"/>
    <p:sldId id="1383"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17">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Calder Thami" initials="CT" lastIdx="10" clrIdx="7">
    <p:extLst>
      <p:ext uri="{19B8F6BF-5375-455C-9EA6-DF929625EA0E}">
        <p15:presenceInfo xmlns:p15="http://schemas.microsoft.com/office/powerpoint/2012/main" userId="S-1-5-21-383413107-1061881802-891584314-12470" providerId="AD"/>
      </p:ext>
    </p:extLst>
  </p:cmAuthor>
  <p:cmAuthor id="1" name="Mary Feil-Jacobs" initials="MFJ" lastIdx="43" clrIdx="1"/>
  <p:cmAuthor id="8" name="Kate Sojda (Projectline Services)" initials="KS(S" lastIdx="37" clrIdx="8">
    <p:extLst>
      <p:ext uri="{19B8F6BF-5375-455C-9EA6-DF929625EA0E}">
        <p15:presenceInfo xmlns:p15="http://schemas.microsoft.com/office/powerpoint/2012/main" userId="S-1-5-21-2127521184-1604012920-1887927527-28049320"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ate Sojda" initials="KS" lastIdx="20" clrIdx="9">
    <p:extLst>
      <p:ext uri="{19B8F6BF-5375-455C-9EA6-DF929625EA0E}">
        <p15:presenceInfo xmlns:p15="http://schemas.microsoft.com/office/powerpoint/2012/main" userId="Kate Sojda" providerId="None"/>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Rocky Romano" initials="RR" lastIdx="11" clrIdx="10">
    <p:extLst>
      <p:ext uri="{19B8F6BF-5375-455C-9EA6-DF929625EA0E}">
        <p15:presenceInfo xmlns:p15="http://schemas.microsoft.com/office/powerpoint/2012/main" userId="90c6a153cf5c1174" providerId="Windows Live"/>
      </p:ext>
    </p:extLst>
  </p:cmAuthor>
  <p:cmAuthor id="4" name="Caitlyn Ryan" initials="CR" lastIdx="27" clrIdx="4">
    <p:extLst>
      <p:ext uri="{19B8F6BF-5375-455C-9EA6-DF929625EA0E}">
        <p15:presenceInfo xmlns:p15="http://schemas.microsoft.com/office/powerpoint/2012/main" userId="S-1-5-21-383413107-1061881802-891584314-12522" providerId="AD"/>
      </p:ext>
    </p:extLst>
  </p:cmAuthor>
  <p:cmAuthor id="11" name="Rachel Russell" initials="RR" lastIdx="3" clrIdx="11">
    <p:extLst>
      <p:ext uri="{19B8F6BF-5375-455C-9EA6-DF929625EA0E}">
        <p15:presenceInfo xmlns:p15="http://schemas.microsoft.com/office/powerpoint/2012/main" userId="S-1-5-21-2127521184-1604012920-1887927527-2893527" providerId="AD"/>
      </p:ext>
    </p:extLst>
  </p:cmAuthor>
  <p:cmAuthor id="5" name="Heather Robertson (Simplicity Consulting Inc)" initials="HR(CI" lastIdx="4" clrIdx="5">
    <p:extLst>
      <p:ext uri="{19B8F6BF-5375-455C-9EA6-DF929625EA0E}">
        <p15:presenceInfo xmlns:p15="http://schemas.microsoft.com/office/powerpoint/2012/main" userId="S-1-5-21-2127521184-1604012920-1887927527-21999678" providerId="AD"/>
      </p:ext>
    </p:extLst>
  </p:cmAuthor>
  <p:cmAuthor id="6" name="Michelle Yurica" initials="MY" lastIdx="17" clrIdx="6">
    <p:extLst>
      <p:ext uri="{19B8F6BF-5375-455C-9EA6-DF929625EA0E}">
        <p15:presenceInfo xmlns:p15="http://schemas.microsoft.com/office/powerpoint/2012/main" userId="S-1-5-21-2127521184-1604012920-1887927527-6679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272"/>
    <a:srgbClr val="004B50"/>
    <a:srgbClr val="5AC1B4"/>
    <a:srgbClr val="D83B01"/>
    <a:srgbClr val="00188F"/>
    <a:srgbClr val="32145A"/>
    <a:srgbClr val="0078D7"/>
    <a:srgbClr val="FFFFFF"/>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723AE-B68F-4992-A0FC-CF0518E85D06}" v="805" dt="2018-12-17T20:37:56.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90" autoAdjust="0"/>
    <p:restoredTop sz="88392" autoAdjust="0"/>
  </p:normalViewPr>
  <p:slideViewPr>
    <p:cSldViewPr snapToGrid="0">
      <p:cViewPr varScale="1">
        <p:scale>
          <a:sx n="83" d="100"/>
          <a:sy n="83" d="100"/>
        </p:scale>
        <p:origin x="664" y="52"/>
      </p:cViewPr>
      <p:guideLst>
        <p:guide pos="3917"/>
        <p:guide orient="horz" pos="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81" d="100"/>
          <a:sy n="81" d="100"/>
        </p:scale>
        <p:origin x="2718"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3/4/2021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3/4/2021 10:52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3113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283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353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121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637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518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070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8949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7047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877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0888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476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1:23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672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1:45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7798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730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444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84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995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404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922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3/4/2021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5029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rgbClr val="5C2D9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100524967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Teal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2">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89904115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Blu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4">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24918000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urpl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35073933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Teal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54349617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5790754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ft Title Over Straight Shape - Purpl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9641957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Over Straight Shape - Teal">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3273763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Title Over Straight Shape - Blu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783159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Title Over Diagonal Shape - Purpl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rgbClr val="32145A"/>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54651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Title Over Diagonal Shape - Tea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469578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5258031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Title Over Diagonal Shape - Blu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26154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rgbClr val="505050"/>
                    </a:gs>
                    <a:gs pos="29000">
                      <a:srgbClr val="505050"/>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75884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 Purp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25329294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 Te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601527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l">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3430238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e Divider Slide - Teal">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7551502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ternate Divider Slide -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0104496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ernate Divider Slide - Purpl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36463596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Title Diagonal Phot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C6CB72F6-E668-4947-954D-EC999CDA1D22}"/>
              </a:ext>
            </a:extLst>
          </p:cNvPr>
          <p:cNvSpPr/>
          <p:nvPr userDrawn="1"/>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5" name="Freeform: Shape 4">
            <a:extLst>
              <a:ext uri="{FF2B5EF4-FFF2-40B4-BE49-F238E27FC236}">
                <a16:creationId xmlns:a16="http://schemas.microsoft.com/office/drawing/2014/main" id="{BED83631-E311-4785-8F8E-6B5D0C3FAF14}"/>
              </a:ext>
            </a:extLst>
          </p:cNvPr>
          <p:cNvSpPr/>
          <p:nvPr userDrawn="1"/>
        </p:nvSpPr>
        <p:spPr bwMode="auto">
          <a:xfrm>
            <a:off x="3474720" y="0"/>
            <a:ext cx="8961755" cy="6995160"/>
          </a:xfrm>
          <a:custGeom>
            <a:avLst/>
            <a:gdLst>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0 w 12344400"/>
              <a:gd name="connsiteY4" fmla="*/ 6995143 h 6995160"/>
              <a:gd name="connsiteX5" fmla="*/ 3382645 w 12344400"/>
              <a:gd name="connsiteY5" fmla="*/ 6994525 h 6995160"/>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3382645 w 12344400"/>
              <a:gd name="connsiteY4" fmla="*/ 6994525 h 6995160"/>
              <a:gd name="connsiteX5" fmla="*/ 4754122 w 12344400"/>
              <a:gd name="connsiteY5" fmla="*/ 0 h 6995160"/>
              <a:gd name="connsiteX0" fmla="*/ 1371477 w 8961755"/>
              <a:gd name="connsiteY0" fmla="*/ 0 h 6995160"/>
              <a:gd name="connsiteX1" fmla="*/ 8961755 w 8961755"/>
              <a:gd name="connsiteY1" fmla="*/ 0 h 6995160"/>
              <a:gd name="connsiteX2" fmla="*/ 8961755 w 8961755"/>
              <a:gd name="connsiteY2" fmla="*/ 6995160 h 6995160"/>
              <a:gd name="connsiteX3" fmla="*/ 0 w 8961755"/>
              <a:gd name="connsiteY3" fmla="*/ 6994525 h 6995160"/>
              <a:gd name="connsiteX4" fmla="*/ 1371477 w 8961755"/>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1755" h="6995160">
                <a:moveTo>
                  <a:pt x="1371477" y="0"/>
                </a:moveTo>
                <a:lnTo>
                  <a:pt x="8961755" y="0"/>
                </a:lnTo>
                <a:lnTo>
                  <a:pt x="8961755" y="6995160"/>
                </a:lnTo>
                <a:lnTo>
                  <a:pt x="0" y="6994525"/>
                </a:lnTo>
                <a:lnTo>
                  <a:pt x="1371477" y="0"/>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itle 13">
            <a:extLst>
              <a:ext uri="{FF2B5EF4-FFF2-40B4-BE49-F238E27FC236}">
                <a16:creationId xmlns:a16="http://schemas.microsoft.com/office/drawing/2014/main" id="{4DBA4FF5-8D1A-4616-B6F1-16E92CC31620}"/>
              </a:ext>
            </a:extLst>
          </p:cNvPr>
          <p:cNvSpPr>
            <a:spLocks noGrp="1"/>
          </p:cNvSpPr>
          <p:nvPr>
            <p:ph type="title"/>
          </p:nvPr>
        </p:nvSpPr>
        <p:spPr>
          <a:xfrm>
            <a:off x="274639" y="295274"/>
            <a:ext cx="4206257"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8533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ight Diagonal Photo with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25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Freeform: Shape 6">
            <a:extLst>
              <a:ext uri="{FF2B5EF4-FFF2-40B4-BE49-F238E27FC236}">
                <a16:creationId xmlns:a16="http://schemas.microsoft.com/office/drawing/2014/main" id="{9934AFB3-45A7-4EC9-8FF3-9930FA85A442}"/>
              </a:ext>
            </a:extLst>
          </p:cNvPr>
          <p:cNvSpPr/>
          <p:nvPr userDrawn="1"/>
        </p:nvSpPr>
        <p:spPr bwMode="auto">
          <a:xfrm>
            <a:off x="0" y="0"/>
            <a:ext cx="8961755" cy="6995160"/>
          </a:xfrm>
          <a:custGeom>
            <a:avLst/>
            <a:gdLst>
              <a:gd name="connsiteX0" fmla="*/ 0 w 8961755"/>
              <a:gd name="connsiteY0" fmla="*/ 0 h 6995160"/>
              <a:gd name="connsiteX1" fmla="*/ 8961755 w 8961755"/>
              <a:gd name="connsiteY1" fmla="*/ 635 h 6995160"/>
              <a:gd name="connsiteX2" fmla="*/ 7590278 w 8961755"/>
              <a:gd name="connsiteY2" fmla="*/ 6995160 h 6995160"/>
              <a:gd name="connsiteX3" fmla="*/ 0 w 8961755"/>
              <a:gd name="connsiteY3" fmla="*/ 6995160 h 6995160"/>
            </a:gdLst>
            <a:ahLst/>
            <a:cxnLst>
              <a:cxn ang="0">
                <a:pos x="connsiteX0" y="connsiteY0"/>
              </a:cxn>
              <a:cxn ang="0">
                <a:pos x="connsiteX1" y="connsiteY1"/>
              </a:cxn>
              <a:cxn ang="0">
                <a:pos x="connsiteX2" y="connsiteY2"/>
              </a:cxn>
              <a:cxn ang="0">
                <a:pos x="connsiteX3" y="connsiteY3"/>
              </a:cxn>
            </a:cxnLst>
            <a:rect l="l" t="t" r="r" b="b"/>
            <a:pathLst>
              <a:path w="8961755" h="6995160">
                <a:moveTo>
                  <a:pt x="0" y="0"/>
                </a:moveTo>
                <a:lnTo>
                  <a:pt x="8961755" y="635"/>
                </a:lnTo>
                <a:lnTo>
                  <a:pt x="7590278" y="6995160"/>
                </a:lnTo>
                <a:lnTo>
                  <a:pt x="0" y="699516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2" name="Title 1">
            <a:extLst>
              <a:ext uri="{FF2B5EF4-FFF2-40B4-BE49-F238E27FC236}">
                <a16:creationId xmlns:a16="http://schemas.microsoft.com/office/drawing/2014/main" id="{F0928457-A6BE-4034-B4D7-7294B60B0D4A}"/>
              </a:ext>
            </a:extLst>
          </p:cNvPr>
          <p:cNvSpPr>
            <a:spLocks noGrp="1"/>
          </p:cNvSpPr>
          <p:nvPr>
            <p:ph type="title"/>
          </p:nvPr>
        </p:nvSpPr>
        <p:spPr>
          <a:xfrm>
            <a:off x="274639" y="295274"/>
            <a:ext cx="8229599" cy="917575"/>
          </a:xfrm>
        </p:spPr>
        <p:txBody>
          <a:bodyPr/>
          <a:lstStyle/>
          <a:p>
            <a:r>
              <a:rPr lang="en-US" dirty="0"/>
              <a:t>Click to edit Master title style</a:t>
            </a:r>
          </a:p>
        </p:txBody>
      </p:sp>
    </p:spTree>
    <p:extLst>
      <p:ext uri="{BB962C8B-B14F-4D97-AF65-F5344CB8AC3E}">
        <p14:creationId xmlns:p14="http://schemas.microsoft.com/office/powerpoint/2010/main" val="24454545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4">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350036948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ft Photo with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976869-0D6E-4D2D-9C16-B9B865BD32B1}"/>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userDrawn="1"/>
        </p:nvSpPr>
        <p:spPr>
          <a:xfrm flipH="1">
            <a:off x="3931919" y="0"/>
            <a:ext cx="8504555" cy="6995160"/>
          </a:xfrm>
          <a:prstGeom prst="rect">
            <a:avLst/>
          </a:prstGeom>
          <a:solidFill>
            <a:schemeClr val="bg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5" name="Title 4">
            <a:extLst>
              <a:ext uri="{FF2B5EF4-FFF2-40B4-BE49-F238E27FC236}">
                <a16:creationId xmlns:a16="http://schemas.microsoft.com/office/drawing/2014/main" id="{20B832A2-656D-4FC4-B77F-24540E3D3A86}"/>
              </a:ext>
            </a:extLst>
          </p:cNvPr>
          <p:cNvSpPr>
            <a:spLocks noGrp="1"/>
          </p:cNvSpPr>
          <p:nvPr>
            <p:ph type="title"/>
          </p:nvPr>
        </p:nvSpPr>
        <p:spPr>
          <a:xfrm>
            <a:off x="4115139" y="295274"/>
            <a:ext cx="8049063" cy="917575"/>
          </a:xfrm>
        </p:spPr>
        <p:txBody>
          <a:bodyPr/>
          <a:lstStyle/>
          <a:p>
            <a:r>
              <a:rPr lang="en-US" dirty="0"/>
              <a:t>Click to edit Master title style</a:t>
            </a:r>
          </a:p>
        </p:txBody>
      </p:sp>
    </p:spTree>
    <p:extLst>
      <p:ext uri="{BB962C8B-B14F-4D97-AF65-F5344CB8AC3E}">
        <p14:creationId xmlns:p14="http://schemas.microsoft.com/office/powerpoint/2010/main" val="13743922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3D6AB-EB5F-4DFC-B22E-82A5102A4BC8}"/>
              </a:ext>
            </a:extLst>
          </p:cNvPr>
          <p:cNvSpPr/>
          <p:nvPr/>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6F3818D-3F0C-49B1-BA56-00001FB032F0}"/>
              </a:ext>
            </a:extLst>
          </p:cNvPr>
          <p:cNvSpPr/>
          <p:nvPr/>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3932555" y="0"/>
            <a:ext cx="8503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6">
            <a:extLst>
              <a:ext uri="{FF2B5EF4-FFF2-40B4-BE49-F238E27FC236}">
                <a16:creationId xmlns:a16="http://schemas.microsoft.com/office/drawing/2014/main" id="{D86D3281-884F-4183-91D8-9D12D4C86687}"/>
              </a:ext>
            </a:extLst>
          </p:cNvPr>
          <p:cNvSpPr>
            <a:spLocks noGrp="1"/>
          </p:cNvSpPr>
          <p:nvPr>
            <p:ph type="title"/>
          </p:nvPr>
        </p:nvSpPr>
        <p:spPr>
          <a:xfrm>
            <a:off x="274640" y="295274"/>
            <a:ext cx="3474400" cy="917575"/>
          </a:xfrm>
        </p:spPr>
        <p:txBody>
          <a:bodyPr lIns="146304" tIns="91440" rIns="146304" bIns="91440"/>
          <a:lstStyle>
            <a:lvl1pPr>
              <a:defRPr kumimoji="0" lang="en-US" i="0" u="none" strike="noStrike" normalizeH="0" dirty="0">
                <a:gradFill>
                  <a:gsLst>
                    <a:gs pos="57576">
                      <a:srgbClr val="FFFFFF"/>
                    </a:gs>
                    <a:gs pos="35000">
                      <a:srgbClr val="FFFFFF"/>
                    </a:gs>
                  </a:gsLst>
                  <a:lin ang="5400000" scaled="0"/>
                </a:gradFill>
                <a:uLnTx/>
                <a:uFillTx/>
                <a:latin typeface="Segoe UI Light"/>
              </a:defRPr>
            </a:lvl1pPr>
          </a:lstStyle>
          <a:p>
            <a:pPr marL="0" marR="0" lvl="0" indent="0" fontAlgn="auto">
              <a:spcAft>
                <a:spcPts val="0"/>
              </a:spcAft>
              <a:buClrTx/>
              <a:buSzTx/>
              <a:buFontTx/>
              <a:tabLst/>
            </a:pPr>
            <a:r>
              <a:rPr lang="en-US" dirty="0"/>
              <a:t>Click to edit Master title style</a:t>
            </a:r>
          </a:p>
        </p:txBody>
      </p:sp>
      <p:sp>
        <p:nvSpPr>
          <p:cNvPr id="19" name="Text Placeholder 18">
            <a:extLst>
              <a:ext uri="{FF2B5EF4-FFF2-40B4-BE49-F238E27FC236}">
                <a16:creationId xmlns:a16="http://schemas.microsoft.com/office/drawing/2014/main" id="{8A176B14-2987-45CD-BC9C-B0C1C0B98C15}"/>
              </a:ext>
            </a:extLst>
          </p:cNvPr>
          <p:cNvSpPr>
            <a:spLocks noGrp="1"/>
          </p:cNvSpPr>
          <p:nvPr>
            <p:ph type="body" sz="quarter" idx="12"/>
          </p:nvPr>
        </p:nvSpPr>
        <p:spPr>
          <a:xfrm>
            <a:off x="4206239" y="493943"/>
            <a:ext cx="7773036" cy="932563"/>
          </a:xfrm>
        </p:spPr>
        <p:txBody>
          <a:bodyPr/>
          <a:lstStyle>
            <a:lvl1pPr marL="0" indent="0">
              <a:buNone/>
              <a:defRPr kumimoji="0" lang="en-US" sz="3200" b="0" i="0" u="none" strike="noStrike" kern="1200" cap="none" spc="0" normalizeH="0" baseline="0" dirty="0" smtClean="0">
                <a:ln>
                  <a:noFill/>
                </a:ln>
                <a:gradFill>
                  <a:gsLst>
                    <a:gs pos="19771">
                      <a:srgbClr val="5C2D91"/>
                    </a:gs>
                    <a:gs pos="38000">
                      <a:srgbClr val="5C2D91"/>
                    </a:gs>
                  </a:gsLst>
                  <a:lin ang="5400000" scaled="1"/>
                </a:gradFill>
                <a:effectLst/>
                <a:uLnTx/>
                <a:uFillTx/>
                <a:latin typeface="Segoe UI Semilight" panose="020B0402040204020203" pitchFamily="34" charset="0"/>
                <a:ea typeface="+mn-ea"/>
                <a:cs typeface="Segoe UI Semilight" panose="020B0402040204020203" pitchFamily="34" charset="0"/>
              </a:defRPr>
            </a:lvl1pPr>
            <a:lvl2pPr marL="0" indent="0">
              <a:buNone/>
              <a:defRPr lang="en-US" sz="1800" kern="1200" spc="0" baseline="0" dirty="0" smtClean="0">
                <a:gradFill>
                  <a:gsLst>
                    <a:gs pos="1250">
                      <a:srgbClr val="505050"/>
                    </a:gs>
                    <a:gs pos="100000">
                      <a:srgbClr val="505050"/>
                    </a:gs>
                  </a:gsLst>
                  <a:lin ang="5400000" scaled="0"/>
                </a:gradFill>
                <a:latin typeface="+mn-lt"/>
                <a:ea typeface="+mn-ea"/>
                <a:cs typeface="+mn-cs"/>
              </a:defRPr>
            </a:lvl2pPr>
            <a:lvl3pPr marL="571500" indent="0">
              <a:buNone/>
              <a:defRPr/>
            </a:lvl3pPr>
            <a:lvl4pPr marL="800100" indent="0">
              <a:buNone/>
              <a:defRPr/>
            </a:lvl4pPr>
            <a:lvl5pPr marL="1028700" indent="0">
              <a:buNone/>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69580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ight Side 50/50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CA7EB-6F46-4F68-8033-861BF187A52E}"/>
              </a:ext>
            </a:extLst>
          </p:cNvPr>
          <p:cNvSpPr/>
          <p:nvPr userDrawn="1"/>
        </p:nvSpPr>
        <p:spPr bwMode="auto">
          <a:xfrm>
            <a:off x="-1" y="6148387"/>
            <a:ext cx="12436475" cy="845502"/>
          </a:xfrm>
          <a:prstGeom prst="rect">
            <a:avLst/>
          </a:prstGeom>
          <a:gradFill>
            <a:gsLst>
              <a:gs pos="0">
                <a:srgbClr val="000000">
                  <a:alpha val="0"/>
                </a:srgbClr>
              </a:gs>
              <a:gs pos="100000">
                <a:srgbClr val="000000">
                  <a:alpha val="70000"/>
                </a:srgb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0" y="0"/>
            <a:ext cx="6217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56B6BE4C-4123-4E93-B042-78AE751BCD8A}"/>
              </a:ext>
            </a:extLst>
          </p:cNvPr>
          <p:cNvSpPr>
            <a:spLocks noGrp="1"/>
          </p:cNvSpPr>
          <p:nvPr>
            <p:ph type="title"/>
          </p:nvPr>
        </p:nvSpPr>
        <p:spPr>
          <a:xfrm>
            <a:off x="274639" y="1208088"/>
            <a:ext cx="5760133" cy="917575"/>
          </a:xfrm>
        </p:spPr>
        <p:txBody>
          <a:bodyPr lIns="0" anchor="b" anchorCtr="0"/>
          <a:lstStyle>
            <a:lvl1pPr marL="176213" indent="-7938" algn="l" defTabSz="932742" rtl="0" eaLnBrk="1" fontAlgn="auto" latinLnBrk="0" hangingPunct="1">
              <a:lnSpc>
                <a:spcPct val="100000"/>
              </a:lnSpc>
              <a:spcBef>
                <a:spcPts val="0"/>
              </a:spcBef>
              <a:spcAft>
                <a:spcPts val="0"/>
              </a:spcAft>
              <a:defRPr lang="en-US" sz="4800" kern="1200" dirty="0">
                <a:gradFill>
                  <a:gsLst>
                    <a:gs pos="1770">
                      <a:schemeClr val="accent1"/>
                    </a:gs>
                    <a:gs pos="12264">
                      <a:schemeClr val="accent1"/>
                    </a:gs>
                  </a:gsLst>
                  <a:lin ang="5400000" scaled="0"/>
                </a:gradFill>
                <a:latin typeface="Segoe UI Light"/>
                <a:ea typeface="+mn-ea"/>
                <a:cs typeface="+mn-cs"/>
              </a:defRPr>
            </a:lvl1pPr>
          </a:lstStyle>
          <a:p>
            <a:r>
              <a:rPr lang="en-US" dirty="0"/>
              <a:t>Click to edit Master title style</a:t>
            </a:r>
          </a:p>
        </p:txBody>
      </p:sp>
      <p:sp>
        <p:nvSpPr>
          <p:cNvPr id="11" name="Text Placeholder 10">
            <a:extLst>
              <a:ext uri="{FF2B5EF4-FFF2-40B4-BE49-F238E27FC236}">
                <a16:creationId xmlns:a16="http://schemas.microsoft.com/office/drawing/2014/main" id="{7FA85706-E83E-41EC-A5A2-8B7EA5210F11}"/>
              </a:ext>
            </a:extLst>
          </p:cNvPr>
          <p:cNvSpPr>
            <a:spLocks noGrp="1"/>
          </p:cNvSpPr>
          <p:nvPr>
            <p:ph type="body" sz="quarter" idx="10"/>
          </p:nvPr>
        </p:nvSpPr>
        <p:spPr>
          <a:xfrm>
            <a:off x="293690" y="2419351"/>
            <a:ext cx="5741670" cy="1015663"/>
          </a:xfrm>
        </p:spPr>
        <p:txBody>
          <a:bodyPr/>
          <a:lstStyle>
            <a:lvl1pPr marL="0" indent="0">
              <a:buNone/>
              <a:defRPr lang="en-US" sz="3000" kern="1200" dirty="0" smtClean="0">
                <a:gradFill>
                  <a:gsLst>
                    <a:gs pos="12264">
                      <a:schemeClr val="tx1"/>
                    </a:gs>
                    <a:gs pos="27000">
                      <a:schemeClr val="tx1"/>
                    </a:gs>
                  </a:gsLst>
                  <a:lin ang="5400000" scaled="0"/>
                </a:gradFill>
                <a:latin typeface="Segoe UI Semilight" panose="020B0402040204020203" pitchFamily="34" charset="0"/>
                <a:ea typeface="Verdana" panose="020B0604030504040204" pitchFamily="34" charset="0"/>
                <a:cs typeface="Segoe UI Semilight" panose="020B0402040204020203" pitchFamily="34" charset="0"/>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Tree>
    <p:extLst>
      <p:ext uri="{BB962C8B-B14F-4D97-AF65-F5344CB8AC3E}">
        <p14:creationId xmlns:p14="http://schemas.microsoft.com/office/powerpoint/2010/main" val="15987395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Dar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1243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2128183"/>
            <a:ext cx="5237730" cy="4569444"/>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67195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2"/>
          <a:stretch>
            <a:fillRect/>
          </a:stretch>
        </p:blipFill>
        <p:spPr>
          <a:xfrm>
            <a:off x="7139240" y="2125627"/>
            <a:ext cx="5117100" cy="4572000"/>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1090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362445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3919682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5124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No Imag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9281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81389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4332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287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0074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60310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69759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6399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9095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04166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Blu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1"/>
                    </a:gs>
                    <a:gs pos="100000">
                      <a:schemeClr val="accent1"/>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gradFill>
                  <a:gsLst>
                    <a:gs pos="13000">
                      <a:schemeClr val="tx1"/>
                    </a:gs>
                    <a:gs pos="27000">
                      <a:schemeClr val="tx1"/>
                    </a:gs>
                  </a:gsLst>
                  <a:lin ang="5400000" scaled="0"/>
                </a:gradFill>
              </a:defRPr>
            </a:lvl4pPr>
            <a:lvl5pPr marL="685800" indent="0">
              <a:spcBef>
                <a:spcPts val="0"/>
              </a:spcBef>
              <a:spcAft>
                <a:spcPts val="600"/>
              </a:spcAft>
              <a:buNone/>
              <a:defRPr>
                <a:gradFill>
                  <a:gsLst>
                    <a:gs pos="13000">
                      <a:schemeClr val="tx1"/>
                    </a:gs>
                    <a:gs pos="27000">
                      <a:schemeClr val="tx1"/>
                    </a:gs>
                  </a:gsLst>
                  <a:lin ang="5400000" scaled="0"/>
                </a:gra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9473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866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413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26353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67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1657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3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83253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89732977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9502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2"/>
                    </a:gs>
                    <a:gs pos="100000">
                      <a:schemeClr val="accent2"/>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98255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solidFill>
                  <a:srgbClr val="0078D7"/>
                </a:soli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7088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urpl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rgbClr val="B4A0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
        <p:nvSpPr>
          <p:cNvPr id="7" name="TextBox 6">
            <a:extLst>
              <a:ext uri="{FF2B5EF4-FFF2-40B4-BE49-F238E27FC236}">
                <a16:creationId xmlns:a16="http://schemas.microsoft.com/office/drawing/2014/main" id="{92BD5F5F-7036-486C-96EB-08BEE59898F6}"/>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gradFill>
                  <a:gsLst>
                    <a:gs pos="100000">
                      <a:schemeClr val="tx1"/>
                    </a:gs>
                    <a:gs pos="0">
                      <a:schemeClr val="tx1"/>
                    </a:gs>
                  </a:gsLst>
                  <a:lin ang="5400000" scaled="0"/>
                </a:gradFill>
              </a:rPr>
              <a:t>Microsoft confidential. For internal use only.</a:t>
            </a:r>
          </a:p>
        </p:txBody>
      </p:sp>
    </p:spTree>
    <p:extLst>
      <p:ext uri="{BB962C8B-B14F-4D97-AF65-F5344CB8AC3E}">
        <p14:creationId xmlns:p14="http://schemas.microsoft.com/office/powerpoint/2010/main" val="33930000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418" r:id="rId1"/>
    <p:sldLayoutId id="2147484419" r:id="rId2"/>
    <p:sldLayoutId id="2147484420" r:id="rId3"/>
    <p:sldLayoutId id="2147484236" r:id="rId4"/>
    <p:sldLayoutId id="2147484295" r:id="rId5"/>
    <p:sldLayoutId id="2147484305" r:id="rId6"/>
    <p:sldLayoutId id="2147484355" r:id="rId7"/>
    <p:sldLayoutId id="2147484247" r:id="rId8"/>
    <p:sldLayoutId id="2147484415" r:id="rId9"/>
    <p:sldLayoutId id="2147484435" r:id="rId10"/>
    <p:sldLayoutId id="2147484436" r:id="rId11"/>
    <p:sldLayoutId id="2147484437" r:id="rId12"/>
    <p:sldLayoutId id="2147484438" r:id="rId13"/>
    <p:sldLayoutId id="2147484439" r:id="rId14"/>
    <p:sldLayoutId id="2147484442" r:id="rId15"/>
    <p:sldLayoutId id="2147484429" r:id="rId16"/>
    <p:sldLayoutId id="2147484430" r:id="rId17"/>
    <p:sldLayoutId id="2147484431" r:id="rId18"/>
    <p:sldLayoutId id="2147484432" r:id="rId19"/>
    <p:sldLayoutId id="2147484433" r:id="rId20"/>
    <p:sldLayoutId id="2147484421" r:id="rId21"/>
    <p:sldLayoutId id="2147484422" r:id="rId22"/>
    <p:sldLayoutId id="2147484423" r:id="rId23"/>
    <p:sldLayoutId id="2147484424" r:id="rId24"/>
    <p:sldLayoutId id="2147484425" r:id="rId25"/>
    <p:sldLayoutId id="2147484426" r:id="rId26"/>
    <p:sldLayoutId id="2147484427" r:id="rId27"/>
    <p:sldLayoutId id="2147484434" r:id="rId28"/>
    <p:sldLayoutId id="2147484443" r:id="rId29"/>
    <p:sldLayoutId id="2147484428" r:id="rId30"/>
    <p:sldLayoutId id="2147484417" r:id="rId31"/>
    <p:sldLayoutId id="2147484440" r:id="rId32"/>
    <p:sldLayoutId id="2147484306" r:id="rId33"/>
    <p:sldLayoutId id="2147484263" r:id="rId3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71350609"/>
      </p:ext>
    </p:extLst>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 id="2147484455" r:id="rId11"/>
    <p:sldLayoutId id="2147484456" r:id="rId12"/>
    <p:sldLayoutId id="2147484457" r:id="rId13"/>
    <p:sldLayoutId id="2147484458" r:id="rId14"/>
    <p:sldLayoutId id="2147484459" r:id="rId15"/>
    <p:sldLayoutId id="2147484460" r:id="rId16"/>
    <p:sldLayoutId id="2147484461" r:id="rId17"/>
    <p:sldLayoutId id="2147484462" r:id="rId18"/>
    <p:sldLayoutId id="2147484463" r:id="rId19"/>
    <p:sldLayoutId id="2147484464" r:id="rId20"/>
    <p:sldLayoutId id="2147484465" r:id="rId21"/>
    <p:sldLayoutId id="2147484466" r:id="rId22"/>
    <p:sldLayoutId id="2147484467" r:id="rId23"/>
    <p:sldLayoutId id="2147484468" r:id="rId24"/>
    <p:sldLayoutId id="21474844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2.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EC5-98BE-48E6-B509-67FAF15764E4}"/>
              </a:ext>
            </a:extLst>
          </p:cNvPr>
          <p:cNvSpPr>
            <a:spLocks noGrp="1"/>
          </p:cNvSpPr>
          <p:nvPr>
            <p:ph type="title"/>
          </p:nvPr>
        </p:nvSpPr>
        <p:spPr/>
        <p:txBody>
          <a:bodyPr/>
          <a:lstStyle/>
          <a:p>
            <a:pPr>
              <a:defRPr/>
            </a:pPr>
            <a:r>
              <a:rPr lang="en-US" dirty="0"/>
              <a:t>Assessment Tool</a:t>
            </a:r>
            <a:br>
              <a:rPr lang="en-US" dirty="0"/>
            </a:br>
            <a:endParaRPr lang="en-US" sz="3200" spc="0" dirty="0">
              <a:ln>
                <a:noFill/>
              </a:ln>
            </a:endParaRPr>
          </a:p>
        </p:txBody>
      </p:sp>
    </p:spTree>
    <p:extLst>
      <p:ext uri="{BB962C8B-B14F-4D97-AF65-F5344CB8AC3E}">
        <p14:creationId xmlns:p14="http://schemas.microsoft.com/office/powerpoint/2010/main" val="1169972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The Below steps are necessary to run the Assessment Tool:</a:t>
            </a:r>
          </a:p>
          <a:p>
            <a:pPr marL="588969" lvl="2" indent="-457200" defTabSz="1243380">
              <a:spcBef>
                <a:spcPts val="816"/>
              </a:spcBef>
              <a:buFont typeface="+mj-lt"/>
              <a:buAutoNum type="arabicPeriod"/>
              <a:defRPr/>
            </a:pP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Update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General_Config</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section of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AssessmentDriverFile.json</a:t>
            </a: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PreAssessmentDriverFile</a:t>
            </a:r>
            <a:r>
              <a:rPr lang="en-US" sz="1533" dirty="0">
                <a:gradFill>
                  <a:gsLst>
                    <a:gs pos="0">
                      <a:srgbClr val="000000"/>
                    </a:gs>
                    <a:gs pos="86000">
                      <a:srgbClr val="000000"/>
                    </a:gs>
                  </a:gsLst>
                  <a:lin ang="5400000" scaled="0"/>
                </a:gradFill>
              </a:rPr>
              <a:t>":"C:\\TEMP\\SQLScriptstoRun.csv“</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PreAssessmentOutputPath</a:t>
            </a:r>
            <a:r>
              <a:rPr lang="en-US" sz="1533" dirty="0">
                <a:gradFill>
                  <a:gsLst>
                    <a:gs pos="0">
                      <a:srgbClr val="000000"/>
                    </a:gs>
                    <a:gs pos="86000">
                      <a:srgbClr val="000000"/>
                    </a:gs>
                  </a:gsLst>
                  <a:lin ang="5400000" scaled="0"/>
                </a:gradFill>
              </a:rPr>
              <a:t>":"C:\\Temp\\Netezza\\Pre-Assessment“</a:t>
            </a:r>
          </a:p>
          <a:p>
            <a:pPr marL="746125" lvl="3" indent="-309563" defTabSz="1243380">
              <a:spcBef>
                <a:spcPts val="816"/>
              </a:spcBef>
              <a:defRPr/>
            </a:pPr>
            <a:r>
              <a:rPr lang="en-US" sz="1533" dirty="0">
                <a:gradFill>
                  <a:gsLst>
                    <a:gs pos="0">
                      <a:srgbClr val="000000"/>
                    </a:gs>
                    <a:gs pos="86000">
                      <a:srgbClr val="000000"/>
                    </a:gs>
                  </a:gsLst>
                  <a:lin ang="5400000" scaled="0"/>
                </a:gradFill>
              </a:rPr>
              <a:t>"ServerName":"192.xxx.xxx.xxx",</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SourceSystem</a:t>
            </a:r>
            <a:r>
              <a:rPr lang="en-US" sz="1533" dirty="0">
                <a:gradFill>
                  <a:gsLst>
                    <a:gs pos="0">
                      <a:srgbClr val="000000"/>
                    </a:gs>
                    <a:gs pos="86000">
                      <a:srgbClr val="000000"/>
                    </a:gs>
                  </a:gsLst>
                  <a:lin ang="5400000" scaled="0"/>
                </a:gradFill>
              </a:rPr>
              <a:t>":“APS“  --NETEZZA or APS or AZUREDW</a:t>
            </a:r>
          </a:p>
          <a:p>
            <a:pPr marL="588969" lvl="2" indent="-457200" defTabSz="1243380">
              <a:spcBef>
                <a:spcPts val="816"/>
              </a:spcBef>
              <a:buFont typeface="+mj-lt"/>
              <a:buAutoNum type="arabicPeriod"/>
              <a:defRPr/>
            </a:pPr>
            <a:r>
              <a:rPr lang="en-US" sz="1800" dirty="0">
                <a:gradFill>
                  <a:gsLst>
                    <a:gs pos="0">
                      <a:srgbClr val="000000"/>
                    </a:gs>
                    <a:gs pos="86000">
                      <a:srgbClr val="000000"/>
                    </a:gs>
                  </a:gsLst>
                  <a:lin ang="5400000" scaled="0"/>
                </a:gradFill>
              </a:rPr>
              <a:t>Update the Source System specific section of the </a:t>
            </a:r>
            <a:r>
              <a:rPr lang="en-US" sz="1800" dirty="0" err="1">
                <a:gradFill>
                  <a:gsLst>
                    <a:gs pos="0">
                      <a:srgbClr val="000000"/>
                    </a:gs>
                    <a:gs pos="86000">
                      <a:srgbClr val="000000"/>
                    </a:gs>
                  </a:gsLst>
                  <a:lin ang="5400000" scaled="0"/>
                </a:gradFill>
              </a:rPr>
              <a:t>AssessmentDriverFile.json</a:t>
            </a:r>
            <a:endParaRPr lang="en-US" sz="1800" dirty="0">
              <a:gradFill>
                <a:gsLst>
                  <a:gs pos="0">
                    <a:srgbClr val="000000"/>
                  </a:gs>
                  <a:gs pos="86000">
                    <a:srgbClr val="000000"/>
                  </a:gs>
                </a:gsLst>
                <a:lin ang="5400000" scaled="0"/>
              </a:gradFill>
            </a:endParaRPr>
          </a:p>
          <a:p>
            <a:pPr marL="893762" lvl="3" indent="-457200" defTabSz="1243380">
              <a:spcBef>
                <a:spcPts val="816"/>
              </a:spcBef>
              <a:defRPr/>
            </a:pPr>
            <a:r>
              <a:rPr lang="en-US" sz="1533" dirty="0">
                <a:gradFill>
                  <a:gsLst>
                    <a:gs pos="0">
                      <a:srgbClr val="000000"/>
                    </a:gs>
                    <a:gs pos="86000">
                      <a:srgbClr val="000000"/>
                    </a:gs>
                  </a:gsLst>
                  <a:lin ang="5400000" scaled="0"/>
                </a:gradFill>
              </a:rPr>
              <a:t>APS</a:t>
            </a:r>
          </a:p>
          <a:p>
            <a:pPr marL="1198554" lvl="4" indent="-457200" defTabSz="1243380">
              <a:spcBef>
                <a:spcPts val="816"/>
              </a:spcBef>
              <a:defRPr/>
            </a:pPr>
            <a:r>
              <a:rPr lang="en-US" sz="1266" dirty="0">
                <a:gradFill>
                  <a:gsLst>
                    <a:gs pos="0">
                      <a:srgbClr val="000000"/>
                    </a:gs>
                    <a:gs pos="86000">
                      <a:srgbClr val="000000"/>
                    </a:gs>
                  </a:gsLst>
                  <a:lin ang="5400000" scaled="0"/>
                </a:gradFill>
              </a:rPr>
              <a:t>"Port":"17001“ – For APS = 17001, </a:t>
            </a:r>
            <a:r>
              <a:rPr lang="en-US" sz="1266" dirty="0" err="1">
                <a:gradFill>
                  <a:gsLst>
                    <a:gs pos="0">
                      <a:srgbClr val="000000"/>
                    </a:gs>
                    <a:gs pos="86000">
                      <a:srgbClr val="000000"/>
                    </a:gs>
                  </a:gsLst>
                  <a:lin ang="5400000" scaled="0"/>
                </a:gradFill>
              </a:rPr>
              <a:t>AzureDW</a:t>
            </a:r>
            <a:r>
              <a:rPr lang="en-US" sz="1266" dirty="0">
                <a:gradFill>
                  <a:gsLst>
                    <a:gs pos="0">
                      <a:srgbClr val="000000"/>
                    </a:gs>
                    <a:gs pos="86000">
                      <a:srgbClr val="000000"/>
                    </a:gs>
                  </a:gsLst>
                  <a:lin ang="5400000" scaled="0"/>
                </a:gradFill>
              </a:rPr>
              <a:t> = “” </a:t>
            </a:r>
          </a:p>
          <a:p>
            <a:pPr marL="893762" lvl="3" indent="-457200" defTabSz="1243380">
              <a:spcBef>
                <a:spcPts val="816"/>
              </a:spcBef>
              <a:defRPr/>
            </a:pPr>
            <a:r>
              <a:rPr lang="en-US" sz="1533" dirty="0">
                <a:gradFill>
                  <a:gsLst>
                    <a:gs pos="0">
                      <a:srgbClr val="000000"/>
                    </a:gs>
                    <a:gs pos="86000">
                      <a:srgbClr val="000000"/>
                    </a:gs>
                  </a:gsLst>
                  <a:lin ang="5400000" scaled="0"/>
                </a:gradFill>
              </a:rPr>
              <a:t>Netezza</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Database":"SYSTEM</a:t>
            </a:r>
            <a:r>
              <a:rPr lang="en-US" sz="1266" dirty="0">
                <a:gradFill>
                  <a:gsLst>
                    <a:gs pos="0">
                      <a:srgbClr val="000000"/>
                    </a:gs>
                    <a:gs pos="86000">
                      <a:srgbClr val="000000"/>
                    </a:gs>
                  </a:gsLst>
                  <a:lin ang="5400000" scaled="0"/>
                </a:gradFill>
              </a:rPr>
              <a:t>“  </a:t>
            </a:r>
          </a:p>
          <a:p>
            <a:pPr marL="1198554" lvl="4" indent="-457200" defTabSz="1243380">
              <a:spcBef>
                <a:spcPts val="816"/>
              </a:spcBef>
              <a:defRPr/>
            </a:pPr>
            <a:r>
              <a:rPr lang="en-US" sz="1266" dirty="0">
                <a:gradFill>
                  <a:gsLst>
                    <a:gs pos="0">
                      <a:srgbClr val="000000"/>
                    </a:gs>
                    <a:gs pos="86000">
                      <a:srgbClr val="000000"/>
                    </a:gs>
                  </a:gsLst>
                  <a:lin ang="5400000" scaled="0"/>
                </a:gradFill>
              </a:rPr>
              <a:t>“Port":"5480",  </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nzBinaryFolder</a:t>
            </a: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a:t>
            </a:r>
            <a:r>
              <a:rPr lang="en-US" sz="1266" dirty="0">
                <a:gradFill>
                  <a:gsLst>
                    <a:gs pos="0">
                      <a:srgbClr val="000000"/>
                    </a:gs>
                    <a:gs pos="86000">
                      <a:srgbClr val="000000"/>
                    </a:gs>
                  </a:gsLst>
                  <a:lin ang="5400000" scaled="0"/>
                </a:gradFill>
              </a:rPr>
              <a:t>/support-IBM_Netezza-7.2.1-151023-1043/bin",</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SchemaExportFolder</a:t>
            </a:r>
            <a:r>
              <a:rPr lang="en-US" sz="1266" dirty="0">
                <a:gradFill>
                  <a:gsLst>
                    <a:gs pos="0">
                      <a:srgbClr val="000000"/>
                    </a:gs>
                    <a:gs pos="86000">
                      <a:srgbClr val="000000"/>
                    </a:gs>
                  </a:gsLst>
                  <a:lin ang="5400000" scaled="0"/>
                </a:gradFill>
              </a:rPr>
              <a:t>":"~/schema"</a:t>
            </a:r>
          </a:p>
        </p:txBody>
      </p:sp>
    </p:spTree>
    <p:extLst>
      <p:ext uri="{BB962C8B-B14F-4D97-AF65-F5344CB8AC3E}">
        <p14:creationId xmlns:p14="http://schemas.microsoft.com/office/powerpoint/2010/main" val="176470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Continued</a:t>
            </a:r>
          </a:p>
          <a:p>
            <a:pPr marL="131769" lvl="2" indent="0" defTabSz="1243380">
              <a:spcBef>
                <a:spcPts val="816"/>
              </a:spcBef>
              <a:buNone/>
              <a:defRPr/>
            </a:pPr>
            <a:endParaRPr kumimoji="0" lang="en-US" sz="9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startAt="3"/>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Powershell</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Script(AssessmentDriver_V2.ps1).  This script will prompt for the following information:</a:t>
            </a:r>
          </a:p>
          <a:p>
            <a:pPr marL="746125" lvl="3"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How do you want to connect to the DB (</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AzureADInt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WinInt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When connecting to the source system, what method should be used to connect to the DB?</a:t>
            </a:r>
          </a:p>
          <a:p>
            <a:pPr marL="1082675" marR="0" lvl="4" indent="-309563" algn="l" defTabSz="1243380" rtl="0" eaLnBrk="1" fontAlgn="auto" latinLnBrk="0" hangingPunct="1">
              <a:lnSpc>
                <a:spcPct val="100000"/>
              </a:lnSpc>
              <a:spcBef>
                <a:spcPts val="816"/>
              </a:spcBef>
              <a:spcAft>
                <a:spcPts val="0"/>
              </a:spcAft>
              <a:buClrTx/>
              <a:buSzPct val="80000"/>
              <a:buFont typeface="Arial" pitchFamily="34" charset="0"/>
              <a:buChar char="•"/>
              <a:tabLst/>
              <a:defRPr/>
            </a:pPr>
            <a:r>
              <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a:t>
            </a:r>
            <a:r>
              <a:rPr kumimoji="0" lang="en-US" sz="1800" b="0" i="0" u="none" strike="noStrike" kern="1200" cap="none" spc="0" normalizeH="0" baseline="0" noProof="0" dirty="0" err="1">
                <a:ln>
                  <a:noFill/>
                </a:ln>
                <a:gradFill>
                  <a:gsLst>
                    <a:gs pos="0">
                      <a:srgbClr val="292929"/>
                    </a:gs>
                    <a:gs pos="86000">
                      <a:srgbClr val="292929"/>
                    </a:gs>
                  </a:gsLst>
                  <a:lin ang="5400000" scaled="0"/>
                </a:gradFill>
                <a:effectLst/>
                <a:uLnTx/>
                <a:uFillTx/>
                <a:latin typeface="Segoe UI"/>
                <a:ea typeface="+mn-ea"/>
                <a:cs typeface="+mn-cs"/>
              </a:rPr>
              <a:t>SQLAuth</a:t>
            </a:r>
            <a:endPar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1428750" lvl="5" indent="-309563" defTabSz="1243380">
              <a:spcBef>
                <a:spcPts val="816"/>
              </a:spcBef>
              <a:defRPr/>
            </a:pPr>
            <a:r>
              <a:rPr lang="en-US" sz="1800" dirty="0" err="1">
                <a:gradFill>
                  <a:gsLst>
                    <a:gs pos="0">
                      <a:srgbClr val="292929"/>
                    </a:gs>
                    <a:gs pos="86000">
                      <a:srgbClr val="292929"/>
                    </a:gs>
                  </a:gsLst>
                  <a:lin ang="5400000" scaled="0"/>
                </a:gradFill>
                <a:latin typeface="Segoe UI"/>
              </a:rPr>
              <a:t>SQLAuth</a:t>
            </a:r>
            <a:r>
              <a:rPr lang="en-US" sz="1800" dirty="0">
                <a:gradFill>
                  <a:gsLst>
                    <a:gs pos="0">
                      <a:srgbClr val="292929"/>
                    </a:gs>
                    <a:gs pos="86000">
                      <a:srgbClr val="292929"/>
                    </a:gs>
                  </a:gsLst>
                  <a:lin ang="5400000" scaled="0"/>
                </a:gradFill>
                <a:latin typeface="Segoe UI"/>
              </a:rPr>
              <a:t> –</a:t>
            </a:r>
            <a:r>
              <a:rPr lang="en-US" sz="1600" dirty="0">
                <a:gradFill>
                  <a:gsLst>
                    <a:gs pos="0">
                      <a:srgbClr val="292929"/>
                    </a:gs>
                    <a:gs pos="86000">
                      <a:srgbClr val="292929"/>
                    </a:gs>
                  </a:gsLst>
                  <a:lin ang="5400000" scaled="0"/>
                </a:gradFill>
                <a:latin typeface="Segoe UI"/>
              </a:rPr>
              <a:t> Use a Source system (APS/SQLDW/Netezza/Teradata) username and password.  Teradata/Netezza – only method tool connects to these sources</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ADPass</a:t>
            </a:r>
            <a:r>
              <a:rPr lang="en-US" sz="1600" dirty="0">
                <a:gradFill>
                  <a:gsLst>
                    <a:gs pos="0">
                      <a:srgbClr val="292929"/>
                    </a:gs>
                    <a:gs pos="86000">
                      <a:srgbClr val="292929"/>
                    </a:gs>
                  </a:gsLst>
                  <a:lin ang="5400000" scaled="0"/>
                </a:gradFill>
                <a:latin typeface="Segoe UI"/>
              </a:rPr>
              <a:t> – Use Azure AD to authenticate and supply the AD username and Password – </a:t>
            </a:r>
            <a:r>
              <a:rPr lang="en-US" sz="1600" dirty="0" err="1">
                <a:gradFill>
                  <a:gsLst>
                    <a:gs pos="0">
                      <a:srgbClr val="292929"/>
                    </a:gs>
                    <a:gs pos="86000">
                      <a:srgbClr val="292929"/>
                    </a:gs>
                  </a:gsLst>
                  <a:lin ang="5400000" scaled="0"/>
                </a:gradFill>
                <a:latin typeface="Segoe UI"/>
              </a:rPr>
              <a:t>AzureDW</a:t>
            </a:r>
            <a:r>
              <a:rPr lang="en-US" sz="1600" dirty="0">
                <a:gradFill>
                  <a:gsLst>
                    <a:gs pos="0">
                      <a:srgbClr val="292929"/>
                    </a:gs>
                    <a:gs pos="86000">
                      <a:srgbClr val="292929"/>
                    </a:gs>
                  </a:gsLst>
                  <a:lin ang="5400000" scaled="0"/>
                </a:gradFill>
                <a:latin typeface="Segoe UI"/>
              </a:rPr>
              <a:t> only</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AzureADInt</a:t>
            </a:r>
            <a:r>
              <a:rPr lang="en-US" sz="1600" dirty="0">
                <a:gradFill>
                  <a:gsLst>
                    <a:gs pos="0">
                      <a:srgbClr val="292929"/>
                    </a:gs>
                    <a:gs pos="86000">
                      <a:srgbClr val="292929"/>
                    </a:gs>
                  </a:gsLst>
                  <a:lin ang="5400000" scaled="0"/>
                </a:gradFill>
                <a:latin typeface="Segoe UI"/>
              </a:rPr>
              <a:t> – </a:t>
            </a:r>
            <a:r>
              <a:rPr lang="en-US" sz="1600" dirty="0">
                <a:gradFill>
                  <a:gsLst>
                    <a:gs pos="0">
                      <a:srgbClr val="292929"/>
                    </a:gs>
                    <a:gs pos="86000">
                      <a:srgbClr val="292929"/>
                    </a:gs>
                  </a:gsLst>
                  <a:lin ang="5400000" scaled="0"/>
                </a:gradFill>
              </a:rPr>
              <a:t>Use Azure AD to authenticate and connect to the DB – </a:t>
            </a:r>
            <a:r>
              <a:rPr lang="en-US" sz="1600" dirty="0" err="1">
                <a:gradFill>
                  <a:gsLst>
                    <a:gs pos="0">
                      <a:srgbClr val="292929"/>
                    </a:gs>
                    <a:gs pos="86000">
                      <a:srgbClr val="292929"/>
                    </a:gs>
                  </a:gsLst>
                  <a:lin ang="5400000" scaled="0"/>
                </a:gradFill>
              </a:rPr>
              <a:t>AzureDW</a:t>
            </a:r>
            <a:r>
              <a:rPr lang="en-US" sz="1600" dirty="0">
                <a:gradFill>
                  <a:gsLst>
                    <a:gs pos="0">
                      <a:srgbClr val="292929"/>
                    </a:gs>
                    <a:gs pos="86000">
                      <a:srgbClr val="292929"/>
                    </a:gs>
                  </a:gsLst>
                  <a:lin ang="5400000" scaled="0"/>
                </a:gradFill>
              </a:rPr>
              <a:t> only</a:t>
            </a:r>
            <a:endParaRPr lang="en-US" sz="1600" dirty="0">
              <a:gradFill>
                <a:gsLst>
                  <a:gs pos="0">
                    <a:srgbClr val="292929"/>
                  </a:gs>
                  <a:gs pos="86000">
                    <a:srgbClr val="292929"/>
                  </a:gs>
                </a:gsLst>
                <a:lin ang="5400000" scaled="0"/>
              </a:gradFill>
              <a:latin typeface="Segoe UI"/>
            </a:endParaRP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WinInt</a:t>
            </a:r>
            <a:r>
              <a:rPr lang="en-US" sz="1600" dirty="0">
                <a:gradFill>
                  <a:gsLst>
                    <a:gs pos="0">
                      <a:srgbClr val="292929"/>
                    </a:gs>
                    <a:gs pos="86000">
                      <a:srgbClr val="292929"/>
                    </a:gs>
                  </a:gsLst>
                  <a:lin ang="5400000" scaled="0"/>
                </a:gradFill>
                <a:latin typeface="Segoe UI"/>
              </a:rPr>
              <a:t> – Use Windows AD authentication to connect to the Source Server. – APS only</a:t>
            </a:r>
          </a:p>
          <a:p>
            <a:pPr marL="746125" lvl="3" indent="-309563" defTabSz="1243380">
              <a:spcBef>
                <a:spcPts val="816"/>
              </a:spcBef>
              <a:defRPr/>
            </a:pPr>
            <a:r>
              <a:rPr lang="en-US" sz="1800" dirty="0">
                <a:gradFill>
                  <a:gsLst>
                    <a:gs pos="0">
                      <a:srgbClr val="000000"/>
                    </a:gs>
                    <a:gs pos="86000">
                      <a:srgbClr val="000000"/>
                    </a:gs>
                  </a:gsLst>
                  <a:lin ang="5400000" scaled="0"/>
                </a:gradFill>
                <a:latin typeface="Segoe UI"/>
              </a:rPr>
              <a:t>If ADPASS or SQLAUTH is used to connect to the source DB.</a:t>
            </a:r>
          </a:p>
          <a:p>
            <a:pPr marL="1082675" lvl="4" indent="-309563" defTabSz="1243380">
              <a:spcBef>
                <a:spcPts val="816"/>
              </a:spcBef>
              <a:defRPr/>
            </a:pP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 Method used. Please Enter the </a:t>
            </a:r>
            <a:r>
              <a:rPr lang="en-US" sz="1800" b="1" dirty="0" err="1">
                <a:gradFill>
                  <a:gsLst>
                    <a:gs pos="0">
                      <a:srgbClr val="000000"/>
                    </a:gs>
                    <a:gs pos="86000">
                      <a:srgbClr val="000000"/>
                    </a:gs>
                  </a:gsLst>
                  <a:lin ang="5400000" scaled="0"/>
                </a:gradFill>
                <a:latin typeface="Segoe UI"/>
              </a:rPr>
              <a:t>UserName</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lang="en-US" sz="1800" dirty="0">
                <a:gradFill>
                  <a:gsLst>
                    <a:gs pos="0">
                      <a:srgbClr val="000000"/>
                    </a:gs>
                    <a:gs pos="86000">
                      <a:srgbClr val="000000"/>
                    </a:gs>
                  </a:gsLst>
                  <a:lin ang="5400000" scaled="0"/>
                </a:gradFill>
              </a:rPr>
              <a:t>User name with permission run the scripts</a:t>
            </a:r>
            <a:endPar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1082675" lvl="4"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Password:</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username entered above</a:t>
            </a:r>
          </a:p>
        </p:txBody>
      </p:sp>
    </p:spTree>
    <p:extLst>
      <p:ext uri="{BB962C8B-B14F-4D97-AF65-F5344CB8AC3E}">
        <p14:creationId xmlns:p14="http://schemas.microsoft.com/office/powerpoint/2010/main" val="27451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Workflow</a:t>
            </a:r>
          </a:p>
        </p:txBody>
      </p:sp>
      <p:pic>
        <p:nvPicPr>
          <p:cNvPr id="3" name="Picture 2">
            <a:extLst>
              <a:ext uri="{FF2B5EF4-FFF2-40B4-BE49-F238E27FC236}">
                <a16:creationId xmlns:a16="http://schemas.microsoft.com/office/drawing/2014/main" id="{56E4A79F-CF76-46EF-AD38-91CE15AB9F87}"/>
              </a:ext>
            </a:extLst>
          </p:cNvPr>
          <p:cNvPicPr>
            <a:picLocks noChangeAspect="1"/>
          </p:cNvPicPr>
          <p:nvPr/>
        </p:nvPicPr>
        <p:blipFill>
          <a:blip r:embed="rId3"/>
          <a:stretch>
            <a:fillRect/>
          </a:stretch>
        </p:blipFill>
        <p:spPr>
          <a:xfrm>
            <a:off x="2366606" y="5338795"/>
            <a:ext cx="8963091" cy="1328747"/>
          </a:xfrm>
          <a:prstGeom prst="rect">
            <a:avLst/>
          </a:prstGeom>
        </p:spPr>
      </p:pic>
      <p:sp>
        <p:nvSpPr>
          <p:cNvPr id="4" name="TextBox 3">
            <a:extLst>
              <a:ext uri="{FF2B5EF4-FFF2-40B4-BE49-F238E27FC236}">
                <a16:creationId xmlns:a16="http://schemas.microsoft.com/office/drawing/2014/main" id="{D82170EB-FB92-4749-8EF7-A09734AA3832}"/>
              </a:ext>
            </a:extLst>
          </p:cNvPr>
          <p:cNvSpPr txBox="1"/>
          <p:nvPr/>
        </p:nvSpPr>
        <p:spPr>
          <a:xfrm>
            <a:off x="1781291" y="4613763"/>
            <a:ext cx="3608118" cy="657488"/>
          </a:xfrm>
          <a:prstGeom prst="rect">
            <a:avLst/>
          </a:prstGeom>
          <a:noFill/>
        </p:spPr>
        <p:txBody>
          <a:bodyPr wrap="square" rtlCol="0">
            <a:spAutoFit/>
          </a:bodyPr>
          <a:lstStyle/>
          <a:p>
            <a:pPr defTabSz="1243380">
              <a:defRPr/>
            </a:pPr>
            <a:r>
              <a:rPr lang="en-US" sz="1224" b="1" kern="0" dirty="0">
                <a:solidFill>
                  <a:srgbClr val="292929"/>
                </a:solidFill>
                <a:latin typeface="Segoe UI"/>
              </a:rPr>
              <a:t>Json/CSV Script Config File</a:t>
            </a:r>
          </a:p>
          <a:p>
            <a:pPr defTabSz="1243380">
              <a:defRPr/>
            </a:pPr>
            <a:r>
              <a:rPr lang="en-US" sz="1224" b="1" kern="0" dirty="0">
                <a:solidFill>
                  <a:srgbClr val="292929"/>
                </a:solidFill>
              </a:rPr>
              <a:t>CSV File Name: SQLScriptstoRun.csv</a:t>
            </a:r>
          </a:p>
          <a:p>
            <a:pPr defTabSz="1243380">
              <a:defRPr/>
            </a:pPr>
            <a:r>
              <a:rPr lang="en-US" sz="1224" b="1" kern="0" dirty="0">
                <a:solidFill>
                  <a:srgbClr val="292929"/>
                </a:solidFill>
                <a:latin typeface="Segoe UI"/>
              </a:rPr>
              <a:t>Json File Name: </a:t>
            </a:r>
            <a:r>
              <a:rPr lang="en-US" sz="1224" b="1" kern="0" dirty="0" err="1">
                <a:solidFill>
                  <a:srgbClr val="292929"/>
                </a:solidFill>
                <a:latin typeface="Segoe UI"/>
              </a:rPr>
              <a:t>AssessmentDriverFile.json</a:t>
            </a:r>
            <a:endParaRPr lang="en-US" sz="1224" b="1" kern="0" dirty="0">
              <a:solidFill>
                <a:srgbClr val="292929"/>
              </a:solidFill>
              <a:latin typeface="Segoe UI"/>
            </a:endParaRPr>
          </a:p>
        </p:txBody>
      </p:sp>
      <p:sp>
        <p:nvSpPr>
          <p:cNvPr id="6" name="TextBox 5">
            <a:extLst>
              <a:ext uri="{FF2B5EF4-FFF2-40B4-BE49-F238E27FC236}">
                <a16:creationId xmlns:a16="http://schemas.microsoft.com/office/drawing/2014/main" id="{02A2BB0A-AE83-4867-9EF1-B185B7DD3885}"/>
              </a:ext>
            </a:extLst>
          </p:cNvPr>
          <p:cNvSpPr txBox="1"/>
          <p:nvPr/>
        </p:nvSpPr>
        <p:spPr>
          <a:xfrm>
            <a:off x="5884085" y="4175014"/>
            <a:ext cx="3747716" cy="478442"/>
          </a:xfrm>
          <a:prstGeom prst="rect">
            <a:avLst/>
          </a:prstGeom>
          <a:noFill/>
        </p:spPr>
        <p:txBody>
          <a:bodyPr wrap="square" rtlCol="0">
            <a:spAutoFit/>
          </a:bodyPr>
          <a:lstStyle/>
          <a:p>
            <a:pPr defTabSz="1243380">
              <a:defRPr/>
            </a:pPr>
            <a:r>
              <a:rPr lang="en-US" sz="1224" b="1" kern="0" dirty="0">
                <a:solidFill>
                  <a:srgbClr val="292929"/>
                </a:solidFill>
                <a:latin typeface="Segoe UI"/>
              </a:rPr>
              <a:t>AssessmentDriver.ps1</a:t>
            </a:r>
          </a:p>
          <a:p>
            <a:pPr marL="233143" indent="-233143" defTabSz="1243380">
              <a:buFont typeface="Arial" panose="020B0604020202020204" pitchFamily="34" charset="0"/>
              <a:buChar char="•"/>
              <a:defRPr/>
            </a:pPr>
            <a:r>
              <a:rPr lang="en-US" sz="1224" kern="0" dirty="0">
                <a:solidFill>
                  <a:srgbClr val="292929"/>
                </a:solidFill>
                <a:latin typeface="Segoe UI"/>
              </a:rPr>
              <a:t>Prompts for several items</a:t>
            </a:r>
          </a:p>
        </p:txBody>
      </p:sp>
      <p:sp>
        <p:nvSpPr>
          <p:cNvPr id="8" name="TextBox 7">
            <a:extLst>
              <a:ext uri="{FF2B5EF4-FFF2-40B4-BE49-F238E27FC236}">
                <a16:creationId xmlns:a16="http://schemas.microsoft.com/office/drawing/2014/main" id="{79D3184C-5DC6-4D77-A322-F141EF31E729}"/>
              </a:ext>
            </a:extLst>
          </p:cNvPr>
          <p:cNvSpPr txBox="1"/>
          <p:nvPr/>
        </p:nvSpPr>
        <p:spPr>
          <a:xfrm>
            <a:off x="8752635" y="4209036"/>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Output.csv</a:t>
            </a:r>
          </a:p>
        </p:txBody>
      </p:sp>
      <p:pic>
        <p:nvPicPr>
          <p:cNvPr id="9" name="Picture 8">
            <a:extLst>
              <a:ext uri="{FF2B5EF4-FFF2-40B4-BE49-F238E27FC236}">
                <a16:creationId xmlns:a16="http://schemas.microsoft.com/office/drawing/2014/main" id="{38554AB6-A58C-4404-A97B-01099A3400A3}"/>
              </a:ext>
            </a:extLst>
          </p:cNvPr>
          <p:cNvPicPr>
            <a:picLocks noChangeAspect="1"/>
          </p:cNvPicPr>
          <p:nvPr/>
        </p:nvPicPr>
        <p:blipFill>
          <a:blip r:embed="rId4"/>
          <a:stretch>
            <a:fillRect/>
          </a:stretch>
        </p:blipFill>
        <p:spPr>
          <a:xfrm>
            <a:off x="2758908" y="2587874"/>
            <a:ext cx="826442" cy="971281"/>
          </a:xfrm>
          <a:prstGeom prst="rect">
            <a:avLst/>
          </a:prstGeom>
        </p:spPr>
      </p:pic>
      <p:pic>
        <p:nvPicPr>
          <p:cNvPr id="10" name="Picture 9">
            <a:extLst>
              <a:ext uri="{FF2B5EF4-FFF2-40B4-BE49-F238E27FC236}">
                <a16:creationId xmlns:a16="http://schemas.microsoft.com/office/drawing/2014/main" id="{F2D38CB4-4BB8-4CA7-98A0-09B6ED2A0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237" y="3180838"/>
            <a:ext cx="900381" cy="900381"/>
          </a:xfrm>
          <a:prstGeom prst="rect">
            <a:avLst/>
          </a:prstGeom>
        </p:spPr>
      </p:pic>
      <p:sp>
        <p:nvSpPr>
          <p:cNvPr id="11" name="Arrow: Right 10">
            <a:extLst>
              <a:ext uri="{FF2B5EF4-FFF2-40B4-BE49-F238E27FC236}">
                <a16:creationId xmlns:a16="http://schemas.microsoft.com/office/drawing/2014/main" id="{39F22241-169C-4767-9531-8995F351DBC3}"/>
              </a:ext>
            </a:extLst>
          </p:cNvPr>
          <p:cNvSpPr/>
          <p:nvPr/>
        </p:nvSpPr>
        <p:spPr>
          <a:xfrm>
            <a:off x="7364154" y="3407486"/>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2" name="Arrow: Right 11">
            <a:extLst>
              <a:ext uri="{FF2B5EF4-FFF2-40B4-BE49-F238E27FC236}">
                <a16:creationId xmlns:a16="http://schemas.microsoft.com/office/drawing/2014/main" id="{508BC5EC-9262-449C-AD8D-0A87CE3916E8}"/>
              </a:ext>
            </a:extLst>
          </p:cNvPr>
          <p:cNvSpPr/>
          <p:nvPr/>
        </p:nvSpPr>
        <p:spPr>
          <a:xfrm rot="5400000">
            <a:off x="6312755" y="2554916"/>
            <a:ext cx="636177" cy="43129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632" kern="0">
              <a:solidFill>
                <a:srgbClr val="292929"/>
              </a:solidFill>
              <a:latin typeface="Segoe UI"/>
            </a:endParaRPr>
          </a:p>
        </p:txBody>
      </p:sp>
      <p:sp>
        <p:nvSpPr>
          <p:cNvPr id="13" name="Speech Bubble: Rectangle 12">
            <a:extLst>
              <a:ext uri="{FF2B5EF4-FFF2-40B4-BE49-F238E27FC236}">
                <a16:creationId xmlns:a16="http://schemas.microsoft.com/office/drawing/2014/main" id="{1D5A9EF3-25BB-486C-A68E-7960B9FDA902}"/>
              </a:ext>
            </a:extLst>
          </p:cNvPr>
          <p:cNvSpPr/>
          <p:nvPr/>
        </p:nvSpPr>
        <p:spPr>
          <a:xfrm>
            <a:off x="737765" y="5995074"/>
            <a:ext cx="1356876" cy="643945"/>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defTabSz="1243380">
              <a:defRPr/>
            </a:pPr>
            <a:r>
              <a:rPr lang="en-US" sz="1224" kern="0">
                <a:solidFill>
                  <a:srgbClr val="292929"/>
                </a:solidFill>
                <a:latin typeface="Segoe UI"/>
              </a:rPr>
              <a:t>1 = Run the line</a:t>
            </a:r>
          </a:p>
          <a:p>
            <a:pPr defTabSz="1243380">
              <a:defRPr/>
            </a:pPr>
            <a:r>
              <a:rPr lang="en-US" sz="1224" kern="0">
                <a:solidFill>
                  <a:srgbClr val="292929"/>
                </a:solidFill>
                <a:latin typeface="Segoe UI"/>
              </a:rPr>
              <a:t>0 = Skip the line</a:t>
            </a:r>
          </a:p>
        </p:txBody>
      </p:sp>
      <p:pic>
        <p:nvPicPr>
          <p:cNvPr id="14" name="Picture 13" descr="A close up of a logo&#10;&#10;Description automatically generated">
            <a:extLst>
              <a:ext uri="{FF2B5EF4-FFF2-40B4-BE49-F238E27FC236}">
                <a16:creationId xmlns:a16="http://schemas.microsoft.com/office/drawing/2014/main" id="{28854FCB-8104-4A31-A7CC-3AB3E5DD6929}"/>
              </a:ext>
            </a:extLst>
          </p:cNvPr>
          <p:cNvPicPr>
            <a:picLocks noChangeAspect="1"/>
          </p:cNvPicPr>
          <p:nvPr/>
        </p:nvPicPr>
        <p:blipFill>
          <a:blip r:embed="rId6"/>
          <a:stretch>
            <a:fillRect/>
          </a:stretch>
        </p:blipFill>
        <p:spPr>
          <a:xfrm>
            <a:off x="6729244" y="1604270"/>
            <a:ext cx="778748" cy="778748"/>
          </a:xfrm>
          <a:prstGeom prst="rect">
            <a:avLst/>
          </a:prstGeom>
        </p:spPr>
      </p:pic>
      <p:sp>
        <p:nvSpPr>
          <p:cNvPr id="15" name="TextBox 14">
            <a:extLst>
              <a:ext uri="{FF2B5EF4-FFF2-40B4-BE49-F238E27FC236}">
                <a16:creationId xmlns:a16="http://schemas.microsoft.com/office/drawing/2014/main" id="{D621A854-C6EC-4F92-8460-EC501163DDD2}"/>
              </a:ext>
            </a:extLst>
          </p:cNvPr>
          <p:cNvSpPr txBox="1"/>
          <p:nvPr/>
        </p:nvSpPr>
        <p:spPr>
          <a:xfrm>
            <a:off x="4865590" y="1768072"/>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16" name="TextBox 15">
            <a:extLst>
              <a:ext uri="{FF2B5EF4-FFF2-40B4-BE49-F238E27FC236}">
                <a16:creationId xmlns:a16="http://schemas.microsoft.com/office/drawing/2014/main" id="{6EE73864-88C6-467D-B345-38FF4F756C4C}"/>
              </a:ext>
            </a:extLst>
          </p:cNvPr>
          <p:cNvSpPr txBox="1"/>
          <p:nvPr/>
        </p:nvSpPr>
        <p:spPr>
          <a:xfrm>
            <a:off x="5216815" y="123380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grpSp>
        <p:nvGrpSpPr>
          <p:cNvPr id="17" name="Group 16">
            <a:extLst>
              <a:ext uri="{FF2B5EF4-FFF2-40B4-BE49-F238E27FC236}">
                <a16:creationId xmlns:a16="http://schemas.microsoft.com/office/drawing/2014/main" id="{2F832818-0F4B-4658-A0E6-BCF9BC7E0B97}"/>
              </a:ext>
            </a:extLst>
          </p:cNvPr>
          <p:cNvGrpSpPr/>
          <p:nvPr/>
        </p:nvGrpSpPr>
        <p:grpSpPr>
          <a:xfrm>
            <a:off x="8876949" y="3053116"/>
            <a:ext cx="900381" cy="1028103"/>
            <a:chOff x="7294608" y="2798294"/>
            <a:chExt cx="1533462" cy="1601632"/>
          </a:xfrm>
        </p:grpSpPr>
        <p:pic>
          <p:nvPicPr>
            <p:cNvPr id="18" name="Picture 17">
              <a:extLst>
                <a:ext uri="{FF2B5EF4-FFF2-40B4-BE49-F238E27FC236}">
                  <a16:creationId xmlns:a16="http://schemas.microsoft.com/office/drawing/2014/main" id="{FD0B3C7D-8F03-46DB-A4D1-CDA8C58B5F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EB2B9D2B-0610-41EC-94E0-191884CF62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30CDAB4D-1094-44B9-A67D-5D65685C31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21" name="Picture 20">
            <a:extLst>
              <a:ext uri="{FF2B5EF4-FFF2-40B4-BE49-F238E27FC236}">
                <a16:creationId xmlns:a16="http://schemas.microsoft.com/office/drawing/2014/main" id="{B8689113-18D5-4E8C-9129-50CB3A15AB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0129" y="3640441"/>
            <a:ext cx="3242008" cy="971281"/>
          </a:xfrm>
          <a:prstGeom prst="rect">
            <a:avLst/>
          </a:prstGeom>
        </p:spPr>
      </p:pic>
      <p:sp>
        <p:nvSpPr>
          <p:cNvPr id="7" name="Arrow: Right 6">
            <a:extLst>
              <a:ext uri="{FF2B5EF4-FFF2-40B4-BE49-F238E27FC236}">
                <a16:creationId xmlns:a16="http://schemas.microsoft.com/office/drawing/2014/main" id="{3FAEE3C6-3A84-46F1-A6D3-CA967148256D}"/>
              </a:ext>
            </a:extLst>
          </p:cNvPr>
          <p:cNvSpPr/>
          <p:nvPr/>
        </p:nvSpPr>
        <p:spPr>
          <a:xfrm>
            <a:off x="4334620" y="3443781"/>
            <a:ext cx="1583658" cy="41294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Tree>
    <p:extLst>
      <p:ext uri="{BB962C8B-B14F-4D97-AF65-F5344CB8AC3E}">
        <p14:creationId xmlns:p14="http://schemas.microsoft.com/office/powerpoint/2010/main" val="382206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3" name="TextBox 2">
            <a:extLst>
              <a:ext uri="{FF2B5EF4-FFF2-40B4-BE49-F238E27FC236}">
                <a16:creationId xmlns:a16="http://schemas.microsoft.com/office/drawing/2014/main" id="{79B6779E-3A62-488B-BAF0-CB70A21C38E0}"/>
              </a:ext>
            </a:extLst>
          </p:cNvPr>
          <p:cNvSpPr txBox="1"/>
          <p:nvPr/>
        </p:nvSpPr>
        <p:spPr>
          <a:xfrm>
            <a:off x="274639" y="1397876"/>
            <a:ext cx="11896340" cy="5352234"/>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JSON File is divided into several sections.</a:t>
            </a:r>
          </a:p>
          <a:p>
            <a:pPr>
              <a:lnSpc>
                <a:spcPct val="90000"/>
              </a:lnSpc>
              <a:spcAft>
                <a:spcPts val="600"/>
              </a:spcAft>
            </a:pPr>
            <a:r>
              <a:rPr lang="en-US" sz="3200" b="1" dirty="0">
                <a:gradFill>
                  <a:gsLst>
                    <a:gs pos="2917">
                      <a:schemeClr val="tx1"/>
                    </a:gs>
                    <a:gs pos="30000">
                      <a:schemeClr val="tx1"/>
                    </a:gs>
                  </a:gsLst>
                  <a:lin ang="5400000" scaled="0"/>
                </a:gradFill>
              </a:rPr>
              <a:t>File Name : </a:t>
            </a:r>
            <a:r>
              <a:rPr lang="en-US" sz="3200" b="1" dirty="0" err="1">
                <a:gradFill>
                  <a:gsLst>
                    <a:gs pos="2917">
                      <a:schemeClr val="tx1"/>
                    </a:gs>
                    <a:gs pos="30000">
                      <a:schemeClr val="tx1"/>
                    </a:gs>
                  </a:gsLst>
                  <a:lin ang="5400000" scaled="0"/>
                </a:gradFill>
              </a:rPr>
              <a:t>AssessmentFileDriver.json</a:t>
            </a:r>
            <a:r>
              <a:rPr lang="en-US" sz="3200" b="1" dirty="0">
                <a:gradFill>
                  <a:gsLst>
                    <a:gs pos="2917">
                      <a:schemeClr val="tx1"/>
                    </a:gs>
                    <a:gs pos="30000">
                      <a:schemeClr val="tx1"/>
                    </a:gs>
                  </a:gsLst>
                  <a:lin ang="5400000" scaled="0"/>
                </a:gradFill>
              </a:rPr>
              <a:t> </a:t>
            </a:r>
          </a:p>
          <a:p>
            <a:pPr>
              <a:lnSpc>
                <a:spcPct val="90000"/>
              </a:lnSpc>
              <a:spcAft>
                <a:spcPts val="600"/>
              </a:spcAft>
            </a:pP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General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Generic Configuration values necessary for all source systems</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APS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APS Configuration values such as default DB and connection port</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Netezza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Netezza Configuration values such as connection port, default </a:t>
            </a:r>
            <a:r>
              <a:rPr lang="en-US" sz="2000" dirty="0" err="1">
                <a:gradFill>
                  <a:gsLst>
                    <a:gs pos="2917">
                      <a:schemeClr val="tx1"/>
                    </a:gs>
                    <a:gs pos="30000">
                      <a:schemeClr val="tx1"/>
                    </a:gs>
                  </a:gsLst>
                  <a:lin ang="5400000" scaled="0"/>
                </a:gradFill>
              </a:rPr>
              <a:t>db</a:t>
            </a:r>
            <a:r>
              <a:rPr lang="en-US" sz="2000" dirty="0">
                <a:gradFill>
                  <a:gsLst>
                    <a:gs pos="2917">
                      <a:schemeClr val="tx1"/>
                    </a:gs>
                    <a:gs pos="30000">
                      <a:schemeClr val="tx1"/>
                    </a:gs>
                  </a:gsLst>
                  <a:lin ang="5400000" scaled="0"/>
                </a:gradFill>
              </a:rPr>
              <a:t> and others info</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Version Query – Query needed by each source system to retrieve the version of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DB Listing Query – Query needed by each source system to retrieve a listing of all DB’s on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Table Listing Query – Query needed by each source system to retrieve a listing of all Tables with in a DB on the system.</a:t>
            </a:r>
          </a:p>
        </p:txBody>
      </p:sp>
    </p:spTree>
    <p:extLst>
      <p:ext uri="{BB962C8B-B14F-4D97-AF65-F5344CB8AC3E}">
        <p14:creationId xmlns:p14="http://schemas.microsoft.com/office/powerpoint/2010/main" val="24304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4784"/>
            <a:ext cx="7556938" cy="2123658"/>
          </a:xfrm>
          <a:prstGeom prst="rect">
            <a:avLst/>
          </a:prstGeom>
          <a:ln>
            <a:solidFill>
              <a:srgbClr val="008272"/>
            </a:solidFill>
          </a:ln>
        </p:spPr>
        <p:txBody>
          <a:bodyPr wrap="square">
            <a:spAutoFit/>
          </a:bodyPr>
          <a:lstStyle/>
          <a:p>
            <a:r>
              <a:rPr lang="en-US" sz="1200" dirty="0"/>
              <a:t>"</a:t>
            </a:r>
            <a:r>
              <a:rPr lang="en-US" sz="1200" dirty="0" err="1"/>
              <a:t>General_Config</a:t>
            </a:r>
            <a:r>
              <a:rPr lang="en-US" sz="1200" dirty="0"/>
              <a:t>":</a:t>
            </a:r>
          </a:p>
          <a:p>
            <a:r>
              <a:rPr lang="en-US" sz="1200" dirty="0"/>
              <a:t>[</a:t>
            </a:r>
          </a:p>
          <a:p>
            <a:r>
              <a:rPr lang="en-US" sz="1200" dirty="0"/>
              <a:t>       {</a:t>
            </a:r>
          </a:p>
          <a:p>
            <a:r>
              <a:rPr lang="en-US" sz="1200" dirty="0"/>
              <a:t>	"</a:t>
            </a:r>
            <a:r>
              <a:rPr lang="en-US" sz="1200" dirty="0" err="1"/>
              <a:t>PreAssessmentDriverFile</a:t>
            </a:r>
            <a:r>
              <a:rPr lang="en-US" sz="1200" dirty="0"/>
              <a:t>":"C:\\0-PreAssessment\\SQLScriptstoRun.csv",</a:t>
            </a:r>
          </a:p>
          <a:p>
            <a:r>
              <a:rPr lang="en-US" sz="1200" dirty="0"/>
              <a:t>	"</a:t>
            </a:r>
            <a:r>
              <a:rPr lang="en-US" sz="1200" dirty="0" err="1"/>
              <a:t>PreAssessmentOutputPath</a:t>
            </a:r>
            <a:r>
              <a:rPr lang="en-US" sz="1200" dirty="0"/>
              <a:t>":"C:\\Temp\\Netezza\\Pre-Assessment",</a:t>
            </a:r>
          </a:p>
          <a:p>
            <a:r>
              <a:rPr lang="en-US" sz="1200" dirty="0"/>
              <a:t>	“ServerName":"192.xxx.xxx.xxx",</a:t>
            </a:r>
          </a:p>
          <a:p>
            <a:r>
              <a:rPr lang="en-US" sz="1200" dirty="0"/>
              <a:t>	"</a:t>
            </a:r>
            <a:r>
              <a:rPr lang="en-US" sz="1200" dirty="0" err="1"/>
              <a:t>SourceSystem</a:t>
            </a:r>
            <a:r>
              <a:rPr lang="en-US" sz="1200" dirty="0"/>
              <a:t>":"NETEZZA",</a:t>
            </a:r>
          </a:p>
          <a:p>
            <a:r>
              <a:rPr lang="en-US" sz="1200" dirty="0"/>
              <a:t>	"QueryTimeout":"600",</a:t>
            </a:r>
          </a:p>
          <a:p>
            <a:r>
              <a:rPr lang="en-US" sz="1200" dirty="0"/>
              <a:t>	"ConnectionTimeout":"300“</a:t>
            </a:r>
          </a:p>
          <a:p>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4007251"/>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General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General Configuration section will need to change based on the location of the config files and the source system being assessed.</a:t>
            </a:r>
          </a:p>
          <a:p>
            <a:pPr>
              <a:lnSpc>
                <a:spcPct val="90000"/>
              </a:lnSpc>
              <a:spcAft>
                <a:spcPts val="600"/>
              </a:spcAft>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PreAssessmentDriverFile</a:t>
            </a:r>
            <a:r>
              <a:rPr lang="en-US" sz="1600" dirty="0">
                <a:gradFill>
                  <a:gsLst>
                    <a:gs pos="2917">
                      <a:schemeClr val="tx1"/>
                    </a:gs>
                    <a:gs pos="30000">
                      <a:schemeClr val="tx1"/>
                    </a:gs>
                  </a:gsLst>
                  <a:lin ang="5400000" scaled="0"/>
                </a:gradFill>
              </a:rPr>
              <a:t> – Location and filename of the csv config file.</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PreAssessmentOutputPath</a:t>
            </a:r>
            <a:r>
              <a:rPr lang="en-US" sz="1600" dirty="0">
                <a:gradFill>
                  <a:gsLst>
                    <a:gs pos="2917">
                      <a:schemeClr val="tx1"/>
                    </a:gs>
                    <a:gs pos="30000">
                      <a:schemeClr val="tx1"/>
                    </a:gs>
                  </a:gsLst>
                  <a:lin ang="5400000" scaled="0"/>
                </a:gradFill>
              </a:rPr>
              <a:t> – Location to store the output of the Assessment Tool.</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ServerName</a:t>
            </a:r>
            <a:r>
              <a:rPr lang="en-US" sz="1600" dirty="0">
                <a:gradFill>
                  <a:gsLst>
                    <a:gs pos="2917">
                      <a:schemeClr val="tx1"/>
                    </a:gs>
                    <a:gs pos="30000">
                      <a:schemeClr val="tx1"/>
                    </a:gs>
                  </a:gsLst>
                  <a:lin ang="5400000" scaled="0"/>
                </a:gradFill>
              </a:rPr>
              <a:t> – Name or IP of the source system to assess.</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SourceSystem</a:t>
            </a:r>
            <a:r>
              <a:rPr lang="en-US" sz="1600" dirty="0">
                <a:gradFill>
                  <a:gsLst>
                    <a:gs pos="2917">
                      <a:schemeClr val="tx1"/>
                    </a:gs>
                    <a:gs pos="30000">
                      <a:schemeClr val="tx1"/>
                    </a:gs>
                  </a:gsLst>
                  <a:lin ang="5400000" scaled="0"/>
                </a:gradFill>
              </a:rPr>
              <a:t> – NETEZZA, APS, TERADATA, AZUREDW</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QueryTimeout</a:t>
            </a:r>
            <a:r>
              <a:rPr lang="en-US" sz="1600" dirty="0">
                <a:gradFill>
                  <a:gsLst>
                    <a:gs pos="2917">
                      <a:schemeClr val="tx1"/>
                    </a:gs>
                    <a:gs pos="30000">
                      <a:schemeClr val="tx1"/>
                    </a:gs>
                  </a:gsLst>
                  <a:lin ang="5400000" scaled="0"/>
                </a:gradFill>
              </a:rPr>
              <a:t> – Length of time before the query should timeout if results have not been returned.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ConnectionTimeout</a:t>
            </a:r>
            <a:r>
              <a:rPr lang="en-US" sz="1600" dirty="0">
                <a:gradFill>
                  <a:gsLst>
                    <a:gs pos="2917">
                      <a:schemeClr val="tx1"/>
                    </a:gs>
                    <a:gs pos="30000">
                      <a:schemeClr val="tx1"/>
                    </a:gs>
                  </a:gsLst>
                  <a:lin ang="5400000" scaled="0"/>
                </a:gradFill>
              </a:rPr>
              <a:t> – Length of time to wait on a connection to the source system to be made before timing out.</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5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6252"/>
            <a:ext cx="7556938" cy="1384995"/>
          </a:xfrm>
          <a:prstGeom prst="rect">
            <a:avLst/>
          </a:prstGeom>
          <a:ln>
            <a:solidFill>
              <a:srgbClr val="008272"/>
            </a:solidFill>
          </a:ln>
        </p:spPr>
        <p:txBody>
          <a:bodyPr wrap="square">
            <a:spAutoFit/>
          </a:bodyPr>
          <a:lstStyle/>
          <a:p>
            <a:r>
              <a:rPr lang="en-US" sz="1200" dirty="0"/>
              <a:t>"APS":</a:t>
            </a:r>
          </a:p>
          <a:p>
            <a:r>
              <a:rPr lang="en-US" sz="1200" dirty="0"/>
              <a:t>[</a:t>
            </a:r>
          </a:p>
          <a:p>
            <a:pPr>
              <a:tabLst>
                <a:tab pos="461963" algn="l"/>
                <a:tab pos="914400" algn="l"/>
              </a:tabLst>
            </a:pPr>
            <a:r>
              <a:rPr lang="en-US" sz="1200" dirty="0"/>
              <a:t>	{</a:t>
            </a:r>
          </a:p>
          <a:p>
            <a:pPr>
              <a:tabLst>
                <a:tab pos="914400" algn="l"/>
              </a:tabLst>
            </a:pPr>
            <a:r>
              <a:rPr lang="en-US" sz="1200" dirty="0"/>
              <a:t>	"</a:t>
            </a:r>
            <a:r>
              <a:rPr lang="en-US" sz="1200" dirty="0" err="1"/>
              <a:t>Database":"MASTER</a:t>
            </a:r>
            <a:r>
              <a:rPr lang="en-US" sz="1200" dirty="0"/>
              <a:t>",</a:t>
            </a:r>
          </a:p>
          <a:p>
            <a:r>
              <a:rPr lang="en-US" sz="1200" dirty="0"/>
              <a:t>	"Port":"17001“</a:t>
            </a:r>
          </a:p>
          <a:p>
            <a:pPr>
              <a:tabLst>
                <a:tab pos="461963" algn="l"/>
                <a:tab pos="914400" algn="l"/>
              </a:tabLst>
            </a:pPr>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3133165"/>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APS\</a:t>
            </a:r>
            <a:r>
              <a:rPr lang="en-US" sz="3200" b="1" dirty="0" err="1">
                <a:gradFill>
                  <a:gsLst>
                    <a:gs pos="2917">
                      <a:schemeClr val="tx1"/>
                    </a:gs>
                    <a:gs pos="30000">
                      <a:schemeClr val="tx1"/>
                    </a:gs>
                  </a:gsLst>
                  <a:lin ang="5400000" scaled="0"/>
                </a:gradFill>
              </a:rPr>
              <a:t>AzureDW</a:t>
            </a:r>
            <a:r>
              <a:rPr lang="en-US" sz="3200" b="1" dirty="0">
                <a:gradFill>
                  <a:gsLst>
                    <a:gs pos="2917">
                      <a:schemeClr val="tx1"/>
                    </a:gs>
                    <a:gs pos="30000">
                      <a:schemeClr val="tx1"/>
                    </a:gs>
                  </a:gsLst>
                  <a:lin ang="5400000" scaled="0"/>
                </a:gradFill>
              </a:rPr>
              <a:t>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APS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 if connecting to APS or </a:t>
            </a:r>
            <a:r>
              <a:rPr lang="en-US" dirty="0" err="1">
                <a:gradFill>
                  <a:gsLst>
                    <a:gs pos="2917">
                      <a:schemeClr val="tx1"/>
                    </a:gs>
                    <a:gs pos="30000">
                      <a:schemeClr val="tx1"/>
                    </a:gs>
                  </a:gsLst>
                  <a:lin ang="5400000" scaled="0"/>
                </a:gradFill>
              </a:rPr>
              <a:t>AzureDW</a:t>
            </a:r>
            <a:r>
              <a:rPr lang="en-US" dirty="0">
                <a:gradFill>
                  <a:gsLst>
                    <a:gs pos="2917">
                      <a:schemeClr val="tx1"/>
                    </a:gs>
                    <a:gs pos="30000">
                      <a:schemeClr val="tx1"/>
                    </a:gs>
                  </a:gsLst>
                  <a:lin ang="5400000" scaled="0"/>
                </a:gradFill>
              </a:rPr>
              <a:t>.</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APS = 17001</a:t>
            </a:r>
          </a:p>
          <a:p>
            <a:pPr marL="809271" lvl="1"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 “”</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5412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754326"/>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r>
              <a:rPr lang="en-US" sz="1200" dirty="0" err="1"/>
              <a:t>nzBinaryFolder</a:t>
            </a:r>
            <a:r>
              <a:rPr lang="en-US" sz="1200" dirty="0"/>
              <a:t>":"/</a:t>
            </a:r>
            <a:r>
              <a:rPr lang="en-US" sz="1200" dirty="0" err="1"/>
              <a:t>nz</a:t>
            </a:r>
            <a:r>
              <a:rPr lang="en-US" sz="1200" dirty="0"/>
              <a:t>/support-IBM_Netezza-7.2.1-151023-1043/bin",</a:t>
            </a:r>
          </a:p>
          <a:p>
            <a:pPr>
              <a:tabLst>
                <a:tab pos="461963" algn="l"/>
                <a:tab pos="914400" algn="l"/>
              </a:tabLst>
            </a:pPr>
            <a:r>
              <a:rPr lang="en-US" sz="1200" dirty="0"/>
              <a:t>		"</a:t>
            </a:r>
            <a:r>
              <a:rPr lang="en-US" sz="1200" dirty="0" err="1"/>
              <a:t>SchemaExportFolder</a:t>
            </a:r>
            <a:r>
              <a:rPr lang="en-US" sz="1200" dirty="0"/>
              <a:t>":"~/schema“</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779222"/>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Netezza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Netezza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Netezza.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nzBinaryFolder</a:t>
            </a:r>
            <a:r>
              <a:rPr lang="en-US" sz="1600" dirty="0">
                <a:gradFill>
                  <a:gsLst>
                    <a:gs pos="2917">
                      <a:schemeClr val="tx1"/>
                    </a:gs>
                    <a:gs pos="30000">
                      <a:schemeClr val="tx1"/>
                    </a:gs>
                  </a:gsLst>
                  <a:lin ang="5400000" scaled="0"/>
                </a:gradFill>
              </a:rPr>
              <a:t> – Location where the </a:t>
            </a:r>
            <a:r>
              <a:rPr lang="en-US" sz="1600" dirty="0" err="1">
                <a:gradFill>
                  <a:gsLst>
                    <a:gs pos="2917">
                      <a:schemeClr val="tx1"/>
                    </a:gs>
                    <a:gs pos="30000">
                      <a:schemeClr val="tx1"/>
                    </a:gs>
                  </a:gsLst>
                  <a:lin ang="5400000" scaled="0"/>
                </a:gradFill>
              </a:rPr>
              <a:t>nz_ddl</a:t>
            </a:r>
            <a:r>
              <a:rPr lang="en-US" sz="1600" dirty="0">
                <a:gradFill>
                  <a:gsLst>
                    <a:gs pos="2917">
                      <a:schemeClr val="tx1"/>
                    </a:gs>
                    <a:gs pos="30000">
                      <a:schemeClr val="tx1"/>
                    </a:gs>
                  </a:gsLst>
                  <a:lin ang="5400000" scaled="0"/>
                </a:gradFill>
              </a:rPr>
              <a:t> command needs to be executed from.</a:t>
            </a:r>
          </a:p>
          <a:p>
            <a:pPr marL="342900" indent="-342900">
              <a:lnSpc>
                <a:spcPct val="90000"/>
              </a:lnSpc>
              <a:spcAft>
                <a:spcPts val="600"/>
              </a:spcAft>
              <a:buFont typeface="Arial" panose="020B0604020202020204" pitchFamily="34" charset="0"/>
              <a:buChar char="•"/>
            </a:pPr>
            <a:r>
              <a:rPr lang="en-US" sz="1600" dirty="0" err="1"/>
              <a:t>SchemaExportFolder</a:t>
            </a:r>
            <a:r>
              <a:rPr lang="en-US" sz="1600" dirty="0"/>
              <a:t> – Location on the Netezza Server to store the scripted DB files.  </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3403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384995"/>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480679"/>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Teradata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Teradata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Teradata.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437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2984291"/>
            <a:ext cx="7556938" cy="2862322"/>
          </a:xfrm>
          <a:prstGeom prst="rect">
            <a:avLst/>
          </a:prstGeom>
          <a:ln>
            <a:solidFill>
              <a:srgbClr val="008272"/>
            </a:solidFill>
          </a:ln>
        </p:spPr>
        <p:txBody>
          <a:bodyPr wrap="square">
            <a:spAutoFit/>
          </a:bodyPr>
          <a:lstStyle/>
          <a:p>
            <a:pPr>
              <a:tabLst>
                <a:tab pos="461963" algn="l"/>
                <a:tab pos="914400" algn="l"/>
              </a:tabLst>
            </a:pPr>
            <a:r>
              <a:rPr lang="en-US" sz="1200" dirty="0"/>
              <a:t>"</a:t>
            </a:r>
            <a:r>
              <a:rPr lang="en-US" sz="1200" dirty="0" err="1"/>
              <a:t>VersionQuery</a:t>
            </a:r>
            <a:r>
              <a:rPr lang="en-US" sz="1200" dirty="0"/>
              <a:t>":</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System":"Netezza</a:t>
            </a:r>
            <a:r>
              <a:rPr lang="en-US" sz="1200" dirty="0"/>
              <a:t>",</a:t>
            </a:r>
          </a:p>
          <a:p>
            <a:pPr>
              <a:tabLst>
                <a:tab pos="461963" algn="l"/>
                <a:tab pos="914400" algn="l"/>
              </a:tabLst>
            </a:pPr>
            <a:r>
              <a:rPr lang="en-US" sz="1200" dirty="0"/>
              <a:t>		"</a:t>
            </a:r>
            <a:r>
              <a:rPr lang="en-US" sz="1200" dirty="0" err="1"/>
              <a:t>Query":"select</a:t>
            </a:r>
            <a:r>
              <a:rPr lang="en-US" sz="1200" dirty="0"/>
              <a:t> </a:t>
            </a:r>
            <a:r>
              <a:rPr lang="en-US" sz="1200" dirty="0" err="1"/>
              <a:t>system_software_version</a:t>
            </a:r>
            <a:r>
              <a:rPr lang="en-US" sz="1200" dirty="0"/>
              <a:t> Version from _</a:t>
            </a:r>
            <a:r>
              <a:rPr lang="en-US" sz="1200" dirty="0" err="1"/>
              <a:t>v_system_info</a:t>
            </a:r>
            <a:r>
              <a:rPr lang="en-US" sz="1200" dirty="0"/>
              <a:t>"</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System":"APS</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System":"AZUREDW</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1883593"/>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Version Query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query needed to return the version of the source system for each support system.</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59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1294825" y="3962568"/>
            <a:ext cx="9846823" cy="2862322"/>
          </a:xfrm>
          <a:prstGeom prst="rect">
            <a:avLst/>
          </a:prstGeom>
          <a:ln>
            <a:solidFill>
              <a:srgbClr val="008272"/>
            </a:solidFill>
          </a:ln>
        </p:spPr>
        <p:txBody>
          <a:bodyPr wrap="square">
            <a:spAutoFit/>
          </a:bodyPr>
          <a:lstStyle/>
          <a:p>
            <a:r>
              <a:rPr lang="en-US" sz="1200" dirty="0"/>
              <a:t>"</a:t>
            </a:r>
            <a:r>
              <a:rPr lang="en-US" sz="1200" dirty="0" err="1"/>
              <a:t>DBListingQuery</a:t>
            </a:r>
            <a:r>
              <a:rPr lang="en-US" sz="1200" dirty="0"/>
              <a:t>":</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5.0.0.0 [Build 0]",</a:t>
            </a:r>
          </a:p>
          <a:p>
            <a:r>
              <a:rPr lang="en-US" sz="1200" dirty="0"/>
              <a:t>		"</a:t>
            </a:r>
            <a:r>
              <a:rPr lang="en-US" sz="1200" dirty="0" err="1"/>
              <a:t>VersionTo</a:t>
            </a:r>
            <a:r>
              <a:rPr lang="en-US" sz="1200" dirty="0"/>
              <a:t>": "Release 7.2.0.0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7.2.0.0 [Build 0]",</a:t>
            </a:r>
          </a:p>
          <a:p>
            <a:r>
              <a:rPr lang="en-US" sz="1200" dirty="0"/>
              <a:t>		"</a:t>
            </a:r>
            <a:r>
              <a:rPr lang="en-US" sz="1200" dirty="0" err="1"/>
              <a:t>VersionTo</a:t>
            </a:r>
            <a:r>
              <a:rPr lang="en-US" sz="1200" dirty="0"/>
              <a:t>": "Release 9.2.0.0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945422"/>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DB Listing/Table Listing Query Configuration: </a:t>
            </a:r>
            <a:endParaRPr lang="en-US" sz="3200" b="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The</a:t>
            </a:r>
            <a:r>
              <a:rPr lang="en-US" sz="2800" b="1" dirty="0">
                <a:gradFill>
                  <a:gsLst>
                    <a:gs pos="2917">
                      <a:schemeClr val="tx1"/>
                    </a:gs>
                    <a:gs pos="30000">
                      <a:schemeClr val="tx1"/>
                    </a:gs>
                  </a:gsLst>
                  <a:lin ang="5400000" scaled="0"/>
                </a:gradFill>
              </a:rPr>
              <a:t> </a:t>
            </a:r>
            <a:r>
              <a:rPr lang="en-US" sz="1600" dirty="0">
                <a:gradFill>
                  <a:gsLst>
                    <a:gs pos="2917">
                      <a:schemeClr val="tx1"/>
                    </a:gs>
                    <a:gs pos="30000">
                      <a:schemeClr val="tx1"/>
                    </a:gs>
                  </a:gsLst>
                  <a:lin ang="5400000" scaled="0"/>
                </a:gradFill>
              </a:rPr>
              <a:t>query needed to return a list to DB/Table Names on the source system.  Should the query need to be changed from one version of the source system to the next, a new Object {} will need to be added to the file with a new from and to version and query.</a:t>
            </a:r>
          </a:p>
          <a:p>
            <a:pPr>
              <a:lnSpc>
                <a:spcPct val="90000"/>
              </a:lnSpc>
              <a:spcAft>
                <a:spcPts val="600"/>
              </a:spcAft>
            </a:pPr>
            <a:endParaRPr lang="en-US" sz="2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System – Source system to connect</a:t>
            </a:r>
            <a:r>
              <a:rPr lang="en-US" sz="1600" b="1"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VersionFrom</a:t>
            </a:r>
            <a:r>
              <a:rPr lang="en-US" sz="1600" dirty="0">
                <a:gradFill>
                  <a:gsLst>
                    <a:gs pos="2917">
                      <a:schemeClr val="tx1"/>
                    </a:gs>
                    <a:gs pos="30000">
                      <a:schemeClr val="tx1"/>
                    </a:gs>
                  </a:gsLst>
                  <a:lin ang="5400000" scaled="0"/>
                </a:gradFill>
              </a:rPr>
              <a:t> – The beginning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VersionTo</a:t>
            </a:r>
            <a:r>
              <a:rPr lang="en-US" sz="1600" dirty="0">
                <a:gradFill>
                  <a:gsLst>
                    <a:gs pos="2917">
                      <a:schemeClr val="tx1"/>
                    </a:gs>
                    <a:gs pos="30000">
                      <a:schemeClr val="tx1"/>
                    </a:gs>
                  </a:gsLst>
                  <a:lin ang="5400000" scaled="0"/>
                </a:gradFill>
              </a:rPr>
              <a:t> – The Last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Query – Query to run to obtain the desired results.  DB Listing, Table Listing</a:t>
            </a:r>
          </a:p>
        </p:txBody>
      </p:sp>
    </p:spTree>
    <p:extLst>
      <p:ext uri="{BB962C8B-B14F-4D97-AF65-F5344CB8AC3E}">
        <p14:creationId xmlns:p14="http://schemas.microsoft.com/office/powerpoint/2010/main" val="28393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Overview</a:t>
            </a:r>
          </a:p>
        </p:txBody>
      </p:sp>
      <p:pic>
        <p:nvPicPr>
          <p:cNvPr id="8" name="Picture 7">
            <a:extLst>
              <a:ext uri="{FF2B5EF4-FFF2-40B4-BE49-F238E27FC236}">
                <a16:creationId xmlns:a16="http://schemas.microsoft.com/office/drawing/2014/main" id="{941BEEDD-DA5D-4840-8CB3-8698C77F3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286" y="1736456"/>
            <a:ext cx="900381" cy="900381"/>
          </a:xfrm>
          <a:prstGeom prst="rect">
            <a:avLst/>
          </a:prstGeom>
        </p:spPr>
      </p:pic>
      <p:sp>
        <p:nvSpPr>
          <p:cNvPr id="10" name="TextBox 9">
            <a:extLst>
              <a:ext uri="{FF2B5EF4-FFF2-40B4-BE49-F238E27FC236}">
                <a16:creationId xmlns:a16="http://schemas.microsoft.com/office/drawing/2014/main" id="{8B6621F1-8D2E-4081-9972-27DE57CACF0C}"/>
              </a:ext>
            </a:extLst>
          </p:cNvPr>
          <p:cNvSpPr txBox="1"/>
          <p:nvPr/>
        </p:nvSpPr>
        <p:spPr>
          <a:xfrm>
            <a:off x="5460737" y="2714280"/>
            <a:ext cx="1855478" cy="286306"/>
          </a:xfrm>
          <a:prstGeom prst="rect">
            <a:avLst/>
          </a:prstGeom>
          <a:noFill/>
        </p:spPr>
        <p:txBody>
          <a:bodyPr wrap="square" rtlCol="0">
            <a:spAutoFit/>
          </a:bodyPr>
          <a:lstStyle/>
          <a:p>
            <a:pPr defTabSz="1243380">
              <a:defRPr/>
            </a:pPr>
            <a:r>
              <a:rPr lang="en-US" sz="1224" b="1" kern="0" dirty="0" err="1">
                <a:solidFill>
                  <a:srgbClr val="292929"/>
                </a:solidFill>
                <a:latin typeface="Segoe UI"/>
              </a:rPr>
              <a:t>PreAssessment_Script</a:t>
            </a:r>
            <a:endParaRPr lang="en-US" sz="1224" b="1" kern="0" dirty="0">
              <a:solidFill>
                <a:srgbClr val="292929"/>
              </a:solidFill>
              <a:latin typeface="Segoe UI"/>
            </a:endParaRPr>
          </a:p>
        </p:txBody>
      </p:sp>
      <p:sp>
        <p:nvSpPr>
          <p:cNvPr id="12" name="TextBox 11">
            <a:extLst>
              <a:ext uri="{FF2B5EF4-FFF2-40B4-BE49-F238E27FC236}">
                <a16:creationId xmlns:a16="http://schemas.microsoft.com/office/drawing/2014/main" id="{4D5613BC-8094-4666-B498-C82B5D06C8DE}"/>
              </a:ext>
            </a:extLst>
          </p:cNvPr>
          <p:cNvSpPr txBox="1"/>
          <p:nvPr/>
        </p:nvSpPr>
        <p:spPr>
          <a:xfrm>
            <a:off x="8532112" y="2772995"/>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Pre-Assessment.xlsx</a:t>
            </a:r>
          </a:p>
        </p:txBody>
      </p:sp>
      <p:sp>
        <p:nvSpPr>
          <p:cNvPr id="13" name="Arrow: Right 12">
            <a:extLst>
              <a:ext uri="{FF2B5EF4-FFF2-40B4-BE49-F238E27FC236}">
                <a16:creationId xmlns:a16="http://schemas.microsoft.com/office/drawing/2014/main" id="{4F824C49-59EB-4A2D-A662-0F78A7925A8C}"/>
              </a:ext>
            </a:extLst>
          </p:cNvPr>
          <p:cNvSpPr/>
          <p:nvPr/>
        </p:nvSpPr>
        <p:spPr>
          <a:xfrm>
            <a:off x="4379180" y="1992212"/>
            <a:ext cx="1424766" cy="428699"/>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4" name="Arrow: Right 13">
            <a:extLst>
              <a:ext uri="{FF2B5EF4-FFF2-40B4-BE49-F238E27FC236}">
                <a16:creationId xmlns:a16="http://schemas.microsoft.com/office/drawing/2014/main" id="{0046B8CF-BE77-4431-92A4-F5F93A87948E}"/>
              </a:ext>
            </a:extLst>
          </p:cNvPr>
          <p:cNvSpPr/>
          <p:nvPr/>
        </p:nvSpPr>
        <p:spPr>
          <a:xfrm>
            <a:off x="7143631" y="1971445"/>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pic>
        <p:nvPicPr>
          <p:cNvPr id="15" name="Picture 14">
            <a:extLst>
              <a:ext uri="{FF2B5EF4-FFF2-40B4-BE49-F238E27FC236}">
                <a16:creationId xmlns:a16="http://schemas.microsoft.com/office/drawing/2014/main" id="{22A62664-1DBD-4C85-A2EA-41D9056D8E38}"/>
              </a:ext>
            </a:extLst>
          </p:cNvPr>
          <p:cNvPicPr>
            <a:picLocks noChangeAspect="1"/>
          </p:cNvPicPr>
          <p:nvPr/>
        </p:nvPicPr>
        <p:blipFill>
          <a:blip r:embed="rId4"/>
          <a:stretch>
            <a:fillRect/>
          </a:stretch>
        </p:blipFill>
        <p:spPr>
          <a:xfrm>
            <a:off x="6498189" y="3529231"/>
            <a:ext cx="5416659" cy="2966469"/>
          </a:xfrm>
          <a:prstGeom prst="rect">
            <a:avLst/>
          </a:prstGeom>
        </p:spPr>
      </p:pic>
      <p:sp>
        <p:nvSpPr>
          <p:cNvPr id="16" name="TextBox 15">
            <a:extLst>
              <a:ext uri="{FF2B5EF4-FFF2-40B4-BE49-F238E27FC236}">
                <a16:creationId xmlns:a16="http://schemas.microsoft.com/office/drawing/2014/main" id="{AD2C1EE4-0E01-4404-B124-AE13B15D2AB8}"/>
              </a:ext>
            </a:extLst>
          </p:cNvPr>
          <p:cNvSpPr txBox="1"/>
          <p:nvPr/>
        </p:nvSpPr>
        <p:spPr>
          <a:xfrm>
            <a:off x="881795" y="3258228"/>
            <a:ext cx="5056491" cy="3867389"/>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Benefits:</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Inventory source system to migrate</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Scope Migration effort</a:t>
            </a:r>
          </a:p>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Output:</a:t>
            </a:r>
          </a:p>
          <a:p>
            <a:pPr marL="349724" indent="-349724"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Single Excel sheet with 6 tabs.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Database System Info</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DB/Table Sizes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Object Counts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Other info</a:t>
            </a:r>
          </a:p>
          <a:p>
            <a:pPr marL="641160" lvl="1" indent="-174862" defTabSz="932597">
              <a:lnSpc>
                <a:spcPct val="90000"/>
              </a:lnSpc>
              <a:spcAft>
                <a:spcPts val="612"/>
              </a:spcAft>
              <a:buFont typeface="Arial" panose="020B0604020202020204" pitchFamily="34" charset="0"/>
              <a:buChar char="•"/>
            </a:pPr>
            <a:endParaRPr lang="en-US" sz="1836" dirty="0">
              <a:gradFill>
                <a:gsLst>
                  <a:gs pos="2917">
                    <a:srgbClr val="000000"/>
                  </a:gs>
                  <a:gs pos="30000">
                    <a:srgbClr val="000000"/>
                  </a:gs>
                </a:gsLst>
                <a:lin ang="5400000" scaled="0"/>
              </a:gradFill>
              <a:latin typeface="Segoe UI"/>
            </a:endParaRPr>
          </a:p>
          <a:p>
            <a:pPr marL="816022" lvl="1" indent="-349724" defTabSz="932597">
              <a:lnSpc>
                <a:spcPct val="90000"/>
              </a:lnSpc>
              <a:spcAft>
                <a:spcPts val="612"/>
              </a:spcAft>
              <a:buFont typeface="Arial" panose="020B0604020202020204" pitchFamily="34" charset="0"/>
              <a:buChar char="•"/>
              <a:defRPr/>
            </a:pPr>
            <a:endParaRPr lang="en-US" sz="1836" dirty="0">
              <a:gradFill>
                <a:gsLst>
                  <a:gs pos="2917">
                    <a:srgbClr val="000000"/>
                  </a:gs>
                  <a:gs pos="30000">
                    <a:srgbClr val="000000"/>
                  </a:gs>
                </a:gsLst>
                <a:lin ang="5400000" scaled="0"/>
              </a:gradFill>
              <a:latin typeface="Segoe UI"/>
            </a:endParaRPr>
          </a:p>
        </p:txBody>
      </p:sp>
      <p:grpSp>
        <p:nvGrpSpPr>
          <p:cNvPr id="17" name="Group 16">
            <a:extLst>
              <a:ext uri="{FF2B5EF4-FFF2-40B4-BE49-F238E27FC236}">
                <a16:creationId xmlns:a16="http://schemas.microsoft.com/office/drawing/2014/main" id="{0F020FEF-2B1C-40F9-9B7E-433831A7DD43}"/>
              </a:ext>
            </a:extLst>
          </p:cNvPr>
          <p:cNvGrpSpPr/>
          <p:nvPr/>
        </p:nvGrpSpPr>
        <p:grpSpPr>
          <a:xfrm>
            <a:off x="8715855" y="1774231"/>
            <a:ext cx="1066106" cy="977823"/>
            <a:chOff x="7294608" y="2798294"/>
            <a:chExt cx="1533462" cy="1601632"/>
          </a:xfrm>
        </p:grpSpPr>
        <p:pic>
          <p:nvPicPr>
            <p:cNvPr id="18" name="Picture 17">
              <a:extLst>
                <a:ext uri="{FF2B5EF4-FFF2-40B4-BE49-F238E27FC236}">
                  <a16:creationId xmlns:a16="http://schemas.microsoft.com/office/drawing/2014/main" id="{4C397615-E6B8-435F-A072-656D6DDDC5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16052C61-5AAD-4DB7-9908-213142B2A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97EFA89A-0784-4861-9741-E1609EB78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6604245B-3E3D-44F3-9C94-AF9EA82E6535}"/>
              </a:ext>
            </a:extLst>
          </p:cNvPr>
          <p:cNvPicPr>
            <a:picLocks noChangeAspect="1"/>
          </p:cNvPicPr>
          <p:nvPr/>
        </p:nvPicPr>
        <p:blipFill>
          <a:blip r:embed="rId6"/>
          <a:stretch>
            <a:fillRect/>
          </a:stretch>
        </p:blipFill>
        <p:spPr>
          <a:xfrm>
            <a:off x="3189604" y="1810999"/>
            <a:ext cx="780290" cy="780290"/>
          </a:xfrm>
          <a:prstGeom prst="rect">
            <a:avLst/>
          </a:prstGeom>
        </p:spPr>
      </p:pic>
      <p:sp>
        <p:nvSpPr>
          <p:cNvPr id="3" name="TextBox 2">
            <a:extLst>
              <a:ext uri="{FF2B5EF4-FFF2-40B4-BE49-F238E27FC236}">
                <a16:creationId xmlns:a16="http://schemas.microsoft.com/office/drawing/2014/main" id="{099D32A6-5FA6-44BE-B05A-421E0478161D}"/>
              </a:ext>
            </a:extLst>
          </p:cNvPr>
          <p:cNvSpPr txBox="1"/>
          <p:nvPr/>
        </p:nvSpPr>
        <p:spPr>
          <a:xfrm>
            <a:off x="963553" y="1897774"/>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rgbClr val="FFC000"/>
                </a:solidFill>
              </a:rPr>
              <a:t>TERADATA</a:t>
            </a:r>
            <a:endParaRPr lang="en-US" sz="2400" b="1" dirty="0">
              <a:solidFill>
                <a:srgbClr val="FFC000"/>
              </a:solidFill>
            </a:endParaRPr>
          </a:p>
        </p:txBody>
      </p:sp>
      <p:sp>
        <p:nvSpPr>
          <p:cNvPr id="22" name="TextBox 21">
            <a:extLst>
              <a:ext uri="{FF2B5EF4-FFF2-40B4-BE49-F238E27FC236}">
                <a16:creationId xmlns:a16="http://schemas.microsoft.com/office/drawing/2014/main" id="{C0E43687-C222-4D49-A603-850FCAA333E0}"/>
              </a:ext>
            </a:extLst>
          </p:cNvPr>
          <p:cNvSpPr txBox="1"/>
          <p:nvPr/>
        </p:nvSpPr>
        <p:spPr>
          <a:xfrm>
            <a:off x="1653092" y="1415307"/>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21" name="TextBox 20">
            <a:extLst>
              <a:ext uri="{FF2B5EF4-FFF2-40B4-BE49-F238E27FC236}">
                <a16:creationId xmlns:a16="http://schemas.microsoft.com/office/drawing/2014/main" id="{48834CDB-BD23-4D5D-A629-83DBBC17D3D2}"/>
              </a:ext>
            </a:extLst>
          </p:cNvPr>
          <p:cNvSpPr txBox="1"/>
          <p:nvPr/>
        </p:nvSpPr>
        <p:spPr>
          <a:xfrm>
            <a:off x="1717776" y="2372937"/>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spTree>
    <p:extLst>
      <p:ext uri="{BB962C8B-B14F-4D97-AF65-F5344CB8AC3E}">
        <p14:creationId xmlns:p14="http://schemas.microsoft.com/office/powerpoint/2010/main" val="116991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CSV</a:t>
            </a:r>
          </a:p>
        </p:txBody>
      </p:sp>
      <p:graphicFrame>
        <p:nvGraphicFramePr>
          <p:cNvPr id="5" name="Table 4">
            <a:extLst>
              <a:ext uri="{FF2B5EF4-FFF2-40B4-BE49-F238E27FC236}">
                <a16:creationId xmlns:a16="http://schemas.microsoft.com/office/drawing/2014/main" id="{F88D8F0F-B5C0-4405-AFD3-6783C8BCC200}"/>
              </a:ext>
            </a:extLst>
          </p:cNvPr>
          <p:cNvGraphicFramePr>
            <a:graphicFrameLocks noGrp="1"/>
          </p:cNvGraphicFramePr>
          <p:nvPr>
            <p:extLst>
              <p:ext uri="{D42A27DB-BD31-4B8C-83A1-F6EECF244321}">
                <p14:modId xmlns:p14="http://schemas.microsoft.com/office/powerpoint/2010/main" val="199927423"/>
              </p:ext>
            </p:extLst>
          </p:nvPr>
        </p:nvGraphicFramePr>
        <p:xfrm>
          <a:off x="274639" y="2047480"/>
          <a:ext cx="11959403" cy="4799212"/>
        </p:xfrm>
        <a:graphic>
          <a:graphicData uri="http://schemas.openxmlformats.org/drawingml/2006/table">
            <a:tbl>
              <a:tblPr firstRow="1" bandRow="1">
                <a:tableStyleId>{21E4AEA4-8DFA-4A89-87EB-49C32662AFE0}</a:tableStyleId>
              </a:tblPr>
              <a:tblGrid>
                <a:gridCol w="1707367">
                  <a:extLst>
                    <a:ext uri="{9D8B030D-6E8A-4147-A177-3AD203B41FA5}">
                      <a16:colId xmlns:a16="http://schemas.microsoft.com/office/drawing/2014/main" val="1369067374"/>
                    </a:ext>
                  </a:extLst>
                </a:gridCol>
                <a:gridCol w="7793855">
                  <a:extLst>
                    <a:ext uri="{9D8B030D-6E8A-4147-A177-3AD203B41FA5}">
                      <a16:colId xmlns:a16="http://schemas.microsoft.com/office/drawing/2014/main" val="1527595796"/>
                    </a:ext>
                  </a:extLst>
                </a:gridCol>
                <a:gridCol w="2458181">
                  <a:extLst>
                    <a:ext uri="{9D8B030D-6E8A-4147-A177-3AD203B41FA5}">
                      <a16:colId xmlns:a16="http://schemas.microsoft.com/office/drawing/2014/main" val="742367323"/>
                    </a:ext>
                  </a:extLst>
                </a:gridCol>
              </a:tblGrid>
              <a:tr h="281347">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Parameter</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Purpose</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Value (Sample)</a:t>
                      </a:r>
                    </a:p>
                  </a:txBody>
                  <a:tcPr marL="124347" marR="124347" marT="62174" marB="62174" anchor="ctr"/>
                </a:tc>
                <a:extLst>
                  <a:ext uri="{0D108BD9-81ED-4DB2-BD59-A6C34878D82A}">
                    <a16:rowId xmlns:a16="http://schemas.microsoft.com/office/drawing/2014/main" val="1483081101"/>
                  </a:ext>
                </a:extLst>
              </a:tr>
              <a:tr h="28888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Active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1 – Run line, 0 – Skip line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0 or 1</a:t>
                      </a:r>
                    </a:p>
                  </a:txBody>
                  <a:tcPr marL="124347" marR="124347" marT="62174" marB="62174" anchor="ctr"/>
                </a:tc>
                <a:extLst>
                  <a:ext uri="{0D108BD9-81ED-4DB2-BD59-A6C34878D82A}">
                    <a16:rowId xmlns:a16="http://schemas.microsoft.com/office/drawing/2014/main" val="1765627922"/>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SourceSystem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NETEZZA, APS, AZUREDW</a:t>
                      </a:r>
                    </a:p>
                    <a:p>
                      <a:endParaRPr lang="en-US" sz="1100" dirty="0">
                        <a:solidFill>
                          <a:srgbClr val="000000"/>
                        </a:solidFill>
                      </a:endParaRPr>
                    </a:p>
                    <a:p>
                      <a:r>
                        <a:rPr lang="en-US" sz="1100" dirty="0">
                          <a:solidFill>
                            <a:srgbClr val="000000"/>
                          </a:solidFill>
                        </a:rPr>
                        <a:t>Source system to connect to and run the Query against.</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Netezza or APS or AZUREDW</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231375279"/>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RunFor</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DB = Run Query for each Database on the server</a:t>
                      </a:r>
                    </a:p>
                    <a:p>
                      <a:r>
                        <a:rPr lang="en-US" sz="1100" dirty="0">
                          <a:solidFill>
                            <a:srgbClr val="000000"/>
                          </a:solidFill>
                        </a:rPr>
                        <a:t>Server = Server level Query</a:t>
                      </a:r>
                    </a:p>
                    <a:p>
                      <a:r>
                        <a:rPr lang="en-US" sz="1100" dirty="0">
                          <a:solidFill>
                            <a:srgbClr val="000000"/>
                          </a:solidFill>
                        </a:rPr>
                        <a:t>Table = Run Query for each Table in each DB.</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DB, Server, Table</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1208885550"/>
                  </a:ext>
                </a:extLst>
              </a:tr>
              <a:tr h="454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Limit the DB to a single 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Segoe UI"/>
                          <a:ea typeface="+mn-ea"/>
                          <a:cs typeface="+mn-cs"/>
                        </a:rPr>
                        <a:t>Database name</a:t>
                      </a:r>
                    </a:p>
                    <a:p>
                      <a:pPr marL="0" algn="l" defTabSz="932742" rtl="0" eaLnBrk="1" latinLnBrk="0" hangingPunct="1"/>
                      <a:endParaRPr lang="en-US" sz="1100" kern="1200" dirty="0">
                        <a:solidFill>
                          <a:srgbClr val="000000"/>
                        </a:solidFill>
                        <a:latin typeface="Segoe UI"/>
                        <a:ea typeface="+mn-ea"/>
                        <a:cs typeface="+mn-cs"/>
                      </a:endParaRPr>
                    </a:p>
                  </a:txBody>
                  <a:tcPr marL="124347" marR="124347" marT="62174" marB="62174" anchor="ctr"/>
                </a:tc>
                <a:extLst>
                  <a:ext uri="{0D108BD9-81ED-4DB2-BD59-A6C34878D82A}">
                    <a16:rowId xmlns:a16="http://schemas.microsoft.com/office/drawing/2014/main" val="307709800"/>
                  </a:ext>
                </a:extLst>
              </a:tr>
              <a:tr h="78646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Command</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Type of Command to run.</a:t>
                      </a:r>
                    </a:p>
                    <a:p>
                      <a:r>
                        <a:rPr lang="en-US" sz="1100" dirty="0">
                          <a:solidFill>
                            <a:srgbClr val="000000"/>
                          </a:solidFill>
                        </a:rPr>
                        <a:t>SQL = Any Query statement</a:t>
                      </a:r>
                    </a:p>
                    <a:p>
                      <a:r>
                        <a:rPr lang="en-US" sz="1100" dirty="0">
                          <a:solidFill>
                            <a:srgbClr val="000000"/>
                          </a:solidFill>
                        </a:rPr>
                        <a:t>DBCC = DBCC </a:t>
                      </a:r>
                      <a:r>
                        <a:rPr lang="en-US" sz="1100" dirty="0" err="1">
                          <a:solidFill>
                            <a:srgbClr val="000000"/>
                          </a:solidFill>
                        </a:rPr>
                        <a:t>PDW_ShowSpaceUsed</a:t>
                      </a:r>
                      <a:r>
                        <a:rPr lang="en-US" sz="1100" dirty="0">
                          <a:solidFill>
                            <a:srgbClr val="000000"/>
                          </a:solidFill>
                        </a:rPr>
                        <a:t> (Only or APS/</a:t>
                      </a:r>
                      <a:r>
                        <a:rPr lang="en-US" sz="1100" dirty="0" err="1">
                          <a:solidFill>
                            <a:srgbClr val="000000"/>
                          </a:solidFill>
                        </a:rPr>
                        <a:t>AzureDW</a:t>
                      </a:r>
                      <a:r>
                        <a:rPr lang="en-US" sz="1100" dirty="0">
                          <a:solidFill>
                            <a:srgbClr val="000000"/>
                          </a:solidFill>
                        </a:rPr>
                        <a:t>)</a:t>
                      </a:r>
                    </a:p>
                    <a:p>
                      <a:r>
                        <a:rPr lang="en-US" sz="1100" dirty="0" err="1">
                          <a:solidFill>
                            <a:srgbClr val="000000"/>
                          </a:solidFill>
                        </a:rPr>
                        <a:t>ScriptDB</a:t>
                      </a:r>
                      <a:r>
                        <a:rPr lang="en-US" sz="1100" dirty="0">
                          <a:solidFill>
                            <a:srgbClr val="000000"/>
                          </a:solidFill>
                        </a:rPr>
                        <a:t>  = Create the batch scripts to Script for the source System DB.  (Only for Netezza)</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SQL, DBCC, </a:t>
                      </a:r>
                      <a:r>
                        <a:rPr lang="en-US" sz="1100" dirty="0" err="1">
                          <a:solidFill>
                            <a:srgbClr val="000000"/>
                          </a:solidFill>
                        </a:rPr>
                        <a:t>ScriptDB</a:t>
                      </a:r>
                      <a:endParaRPr lang="en-US" sz="1100" dirty="0">
                        <a:solidFill>
                          <a:srgbClr val="000000"/>
                        </a:solidFill>
                      </a:endParaRPr>
                    </a:p>
                  </a:txBody>
                  <a:tcPr marL="124347" marR="124347" marT="62174" marB="62174" anchor="ctr"/>
                </a:tc>
                <a:extLst>
                  <a:ext uri="{0D108BD9-81ED-4DB2-BD59-A6C34878D82A}">
                    <a16:rowId xmlns:a16="http://schemas.microsoft.com/office/drawing/2014/main" val="1570778470"/>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VersionFrom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Each line is validated against the version of the DB.  As DB versions change, the Query may need to be changed for the given version or may not be valid on some version.  </a:t>
                      </a:r>
                    </a:p>
                    <a:p>
                      <a:r>
                        <a:rPr lang="en-US" sz="1100" dirty="0">
                          <a:solidFill>
                            <a:srgbClr val="000000"/>
                          </a:solidFill>
                        </a:rPr>
                        <a:t>This the starting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Depend on the source system</a:t>
                      </a:r>
                    </a:p>
                  </a:txBody>
                  <a:tcPr marL="124347" marR="124347" marT="62174" marB="62174" anchor="ctr"/>
                </a:tc>
                <a:extLst>
                  <a:ext uri="{0D108BD9-81ED-4DB2-BD59-A6C34878D82A}">
                    <a16:rowId xmlns:a16="http://schemas.microsoft.com/office/drawing/2014/main" val="3224749900"/>
                  </a:ext>
                </a:extLst>
              </a:tr>
              <a:tr h="3134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VersionTo</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This the Ending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kern="1200" dirty="0">
                          <a:solidFill>
                            <a:srgbClr val="000000"/>
                          </a:solidFill>
                          <a:latin typeface="+mn-lt"/>
                          <a:ea typeface="+mn-ea"/>
                          <a:cs typeface="+mn-cs"/>
                        </a:rPr>
                        <a:t>Depends on the source system</a:t>
                      </a:r>
                    </a:p>
                  </a:txBody>
                  <a:tcPr marL="124347" marR="124347" marT="62174" marB="62174" anchor="ctr"/>
                </a:tc>
                <a:extLst>
                  <a:ext uri="{0D108BD9-81ED-4DB2-BD59-A6C34878D82A}">
                    <a16:rowId xmlns:a16="http://schemas.microsoft.com/office/drawing/2014/main" val="3422728516"/>
                  </a:ext>
                </a:extLst>
              </a:tr>
              <a:tr h="454744">
                <a:tc>
                  <a:txBody>
                    <a:bodyPr/>
                    <a:lstStyle/>
                    <a:p>
                      <a:r>
                        <a:rPr lang="en-US" sz="1100" dirty="0" err="1">
                          <a:solidFill>
                            <a:srgbClr val="000000"/>
                          </a:solidFill>
                        </a:rPr>
                        <a:t>ExportFileName</a:t>
                      </a:r>
                      <a:endParaRPr lang="en-US" sz="1100" dirty="0">
                        <a:solidFill>
                          <a:srgbClr val="000000"/>
                        </a:solidFill>
                      </a:endParaRPr>
                    </a:p>
                  </a:txBody>
                  <a:tcPr marL="124347" marR="124347" marT="62174" marB="62174" anchor="ctr"/>
                </a:tc>
                <a:tc>
                  <a:txBody>
                    <a:bodyPr/>
                    <a:lstStyle/>
                    <a:p>
                      <a:r>
                        <a:rPr lang="en-US" sz="1100" dirty="0">
                          <a:solidFill>
                            <a:srgbClr val="000000"/>
                          </a:solidFill>
                        </a:rPr>
                        <a:t>Name to use to save the results of the query to.  A Timestamp will be appended to the end of the field value.  “</a:t>
                      </a:r>
                      <a:r>
                        <a:rPr lang="en-US" sz="1100" dirty="0" err="1">
                          <a:solidFill>
                            <a:srgbClr val="000000"/>
                          </a:solidFill>
                        </a:rPr>
                        <a:t>DBSize</a:t>
                      </a:r>
                      <a:r>
                        <a:rPr lang="en-US" sz="1100" dirty="0">
                          <a:solidFill>
                            <a:srgbClr val="000000"/>
                          </a:solidFill>
                        </a:rPr>
                        <a:t>_{</a:t>
                      </a:r>
                      <a:r>
                        <a:rPr lang="en-US" sz="1100" dirty="0" err="1">
                          <a:solidFill>
                            <a:srgbClr val="000000"/>
                          </a:solidFill>
                        </a:rPr>
                        <a:t>TimeStamp</a:t>
                      </a:r>
                      <a:r>
                        <a:rPr lang="en-US" sz="1100" dirty="0">
                          <a:solidFill>
                            <a:srgbClr val="000000"/>
                          </a:solidFill>
                        </a:rPr>
                        <a:t>}”</a:t>
                      </a:r>
                    </a:p>
                  </a:txBody>
                  <a:tcPr marL="124347" marR="124347" marT="62174" marB="62174" anchor="ctr"/>
                </a:tc>
                <a:tc>
                  <a:txBody>
                    <a:bodyPr/>
                    <a:lstStyle/>
                    <a:p>
                      <a:r>
                        <a:rPr lang="en-US" sz="1100" kern="1200" dirty="0" err="1">
                          <a:solidFill>
                            <a:srgbClr val="000000"/>
                          </a:solidFill>
                          <a:latin typeface="+mn-lt"/>
                          <a:ea typeface="+mn-ea"/>
                          <a:cs typeface="+mn-cs"/>
                        </a:rPr>
                        <a:t>DBSize</a:t>
                      </a:r>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251541452"/>
                  </a:ext>
                </a:extLst>
              </a:tr>
              <a:tr h="313444">
                <a:tc>
                  <a:txBody>
                    <a:bodyPr/>
                    <a:lstStyle/>
                    <a:p>
                      <a:r>
                        <a:rPr lang="en-US" sz="1100" dirty="0" err="1">
                          <a:solidFill>
                            <a:srgbClr val="000000"/>
                          </a:solidFill>
                        </a:rPr>
                        <a:t>SQLStatement</a:t>
                      </a:r>
                      <a:endParaRPr lang="en-US" sz="1100" dirty="0">
                        <a:solidFill>
                          <a:srgbClr val="000000"/>
                        </a:solidFill>
                      </a:endParaRPr>
                    </a:p>
                  </a:txBody>
                  <a:tcPr marL="124347" marR="124347" marT="62174" marB="62174" anchor="ctr"/>
                </a:tc>
                <a:tc>
                  <a:txBody>
                    <a:bodyPr/>
                    <a:lstStyle/>
                    <a:p>
                      <a:r>
                        <a:rPr lang="en-US" sz="1100" dirty="0">
                          <a:solidFill>
                            <a:srgbClr val="000000"/>
                          </a:solidFill>
                        </a:rPr>
                        <a:t>Statement to be run against the source system</a:t>
                      </a:r>
                    </a:p>
                  </a:txBody>
                  <a:tcPr marL="124347" marR="124347" marT="62174" marB="62174" anchor="ctr"/>
                </a:tc>
                <a:tc>
                  <a:txBody>
                    <a:bodyPr/>
                    <a:lstStyle/>
                    <a:p>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52345457"/>
                  </a:ext>
                </a:extLst>
              </a:tr>
            </a:tbl>
          </a:graphicData>
        </a:graphic>
      </p:graphicFrame>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657359"/>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CSV File used to configure what is run against the source system by the Assessment tool.  This is a CSV file containing the following columns</a:t>
            </a:r>
            <a:r>
              <a:rPr lang="en-US" sz="1836" kern="0" dirty="0">
                <a:gradFill>
                  <a:gsLst>
                    <a:gs pos="0">
                      <a:srgbClr val="292929"/>
                    </a:gs>
                    <a:gs pos="86000">
                      <a:srgbClr val="292929"/>
                    </a:gs>
                  </a:gsLst>
                  <a:lin ang="5400000" scaled="0"/>
                </a:gradFill>
              </a:rPr>
              <a:t>:  File Name: SQLScriptstoRun.csv</a:t>
            </a:r>
            <a:endParaRPr kumimoji="0" lang="en-US" sz="1836"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8947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Power BI report (APS)</a:t>
            </a:r>
          </a:p>
        </p:txBody>
      </p:sp>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657359"/>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Once assessment output data is available, you can use Power BI template to generate an assessment report.</a:t>
            </a:r>
          </a:p>
          <a:p>
            <a:pPr lvl="0" defTabSz="932597">
              <a:defRPr/>
            </a:pPr>
            <a:r>
              <a:rPr lang="en-US" sz="1836" kern="0" dirty="0">
                <a:gradFill>
                  <a:gsLst>
                    <a:gs pos="0">
                      <a:srgbClr val="292929"/>
                    </a:gs>
                    <a:gs pos="86000">
                      <a:srgbClr val="292929"/>
                    </a:gs>
                  </a:gsLst>
                  <a:lin ang="5400000" scaled="0"/>
                </a:gradFill>
              </a:rPr>
              <a:t>Open Power BI template and specify the source folder where assessment output files reside.</a:t>
            </a:r>
            <a:endParaRPr kumimoji="0" lang="en-US" sz="1836" b="0" i="0" u="none" strike="noStrike" kern="0" cap="none" spc="0" normalizeH="0" baseline="0" noProof="0" dirty="0">
              <a:ln>
                <a:noFill/>
              </a:ln>
              <a:solidFill>
                <a:srgbClr val="000000"/>
              </a:solidFill>
              <a:effectLst/>
              <a:uLnTx/>
              <a:uFillTx/>
            </a:endParaRPr>
          </a:p>
        </p:txBody>
      </p:sp>
      <p:pic>
        <p:nvPicPr>
          <p:cNvPr id="8" name="Picture 7">
            <a:extLst>
              <a:ext uri="{FF2B5EF4-FFF2-40B4-BE49-F238E27FC236}">
                <a16:creationId xmlns:a16="http://schemas.microsoft.com/office/drawing/2014/main" id="{E1A391B3-ABF3-495B-B8D1-DBC75656CA7D}"/>
              </a:ext>
            </a:extLst>
          </p:cNvPr>
          <p:cNvPicPr>
            <a:picLocks noChangeAspect="1"/>
          </p:cNvPicPr>
          <p:nvPr/>
        </p:nvPicPr>
        <p:blipFill>
          <a:blip r:embed="rId3"/>
          <a:stretch>
            <a:fillRect/>
          </a:stretch>
        </p:blipFill>
        <p:spPr>
          <a:xfrm>
            <a:off x="2831665" y="2139689"/>
            <a:ext cx="5858747" cy="4704836"/>
          </a:xfrm>
          <a:prstGeom prst="rect">
            <a:avLst/>
          </a:prstGeom>
        </p:spPr>
      </p:pic>
    </p:spTree>
    <p:extLst>
      <p:ext uri="{BB962C8B-B14F-4D97-AF65-F5344CB8AC3E}">
        <p14:creationId xmlns:p14="http://schemas.microsoft.com/office/powerpoint/2010/main" val="3287689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Power BI report (APS)</a:t>
            </a:r>
          </a:p>
        </p:txBody>
      </p:sp>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374846"/>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Once data </a:t>
            </a:r>
            <a:r>
              <a:rPr lang="en-US" sz="1836" kern="0" dirty="0">
                <a:gradFill>
                  <a:gsLst>
                    <a:gs pos="0">
                      <a:srgbClr val="292929"/>
                    </a:gs>
                    <a:gs pos="86000">
                      <a:srgbClr val="292929"/>
                    </a:gs>
                  </a:gsLst>
                  <a:lin ang="5400000" scaled="0"/>
                </a:gradFill>
              </a:rPr>
              <a:t>is loaded, Power BI report should look like as shown below.</a:t>
            </a:r>
            <a:endParaRPr kumimoji="0" lang="en-US" sz="1836" b="0" i="0" u="none" strike="noStrike" kern="0" cap="none" spc="0" normalizeH="0" baseline="0" noProof="0" dirty="0">
              <a:ln>
                <a:noFill/>
              </a:ln>
              <a:solidFill>
                <a:srgbClr val="000000"/>
              </a:solidFill>
              <a:effectLst/>
              <a:uLnTx/>
              <a:uFillTx/>
            </a:endParaRPr>
          </a:p>
        </p:txBody>
      </p:sp>
      <p:pic>
        <p:nvPicPr>
          <p:cNvPr id="4" name="Picture 3">
            <a:extLst>
              <a:ext uri="{FF2B5EF4-FFF2-40B4-BE49-F238E27FC236}">
                <a16:creationId xmlns:a16="http://schemas.microsoft.com/office/drawing/2014/main" id="{DBA90CC6-3668-489F-8E41-18B775B38284}"/>
              </a:ext>
            </a:extLst>
          </p:cNvPr>
          <p:cNvPicPr>
            <a:picLocks noChangeAspect="1"/>
          </p:cNvPicPr>
          <p:nvPr/>
        </p:nvPicPr>
        <p:blipFill>
          <a:blip r:embed="rId3"/>
          <a:stretch>
            <a:fillRect/>
          </a:stretch>
        </p:blipFill>
        <p:spPr>
          <a:xfrm>
            <a:off x="1721522" y="1780335"/>
            <a:ext cx="9065636" cy="5090436"/>
          </a:xfrm>
          <a:prstGeom prst="rect">
            <a:avLst/>
          </a:prstGeom>
        </p:spPr>
      </p:pic>
    </p:spTree>
    <p:extLst>
      <p:ext uri="{BB962C8B-B14F-4D97-AF65-F5344CB8AC3E}">
        <p14:creationId xmlns:p14="http://schemas.microsoft.com/office/powerpoint/2010/main" val="2690793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C4C7EC-0AA9-45F1-A43B-4EA2935D6A29}"/>
              </a:ext>
            </a:extLst>
          </p:cNvPr>
          <p:cNvSpPr/>
          <p:nvPr/>
        </p:nvSpPr>
        <p:spPr bwMode="auto">
          <a:xfrm>
            <a:off x="0" y="1394158"/>
            <a:ext cx="8688515" cy="5601002"/>
          </a:xfrm>
          <a:custGeom>
            <a:avLst/>
            <a:gdLst>
              <a:gd name="connsiteX0" fmla="*/ 0 w 8688515"/>
              <a:gd name="connsiteY0" fmla="*/ 0 h 5601002"/>
              <a:gd name="connsiteX1" fmla="*/ 8688515 w 8688515"/>
              <a:gd name="connsiteY1" fmla="*/ 0 h 5601002"/>
              <a:gd name="connsiteX2" fmla="*/ 7590278 w 8688515"/>
              <a:gd name="connsiteY2" fmla="*/ 5601002 h 5601002"/>
              <a:gd name="connsiteX3" fmla="*/ 0 w 8688515"/>
              <a:gd name="connsiteY3" fmla="*/ 5601002 h 5601002"/>
            </a:gdLst>
            <a:ahLst/>
            <a:cxnLst>
              <a:cxn ang="0">
                <a:pos x="connsiteX0" y="connsiteY0"/>
              </a:cxn>
              <a:cxn ang="0">
                <a:pos x="connsiteX1" y="connsiteY1"/>
              </a:cxn>
              <a:cxn ang="0">
                <a:pos x="connsiteX2" y="connsiteY2"/>
              </a:cxn>
              <a:cxn ang="0">
                <a:pos x="connsiteX3" y="connsiteY3"/>
              </a:cxn>
            </a:cxnLst>
            <a:rect l="l" t="t" r="r" b="b"/>
            <a:pathLst>
              <a:path w="8688515" h="5601002">
                <a:moveTo>
                  <a:pt x="0" y="0"/>
                </a:moveTo>
                <a:lnTo>
                  <a:pt x="8688515" y="0"/>
                </a:lnTo>
                <a:lnTo>
                  <a:pt x="7590278" y="5601002"/>
                </a:lnTo>
                <a:lnTo>
                  <a:pt x="0" y="5601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Features</a:t>
            </a:r>
          </a:p>
        </p:txBody>
      </p:sp>
      <p:sp>
        <p:nvSpPr>
          <p:cNvPr id="7" name="Text Placeholder 36">
            <a:extLst>
              <a:ext uri="{FF2B5EF4-FFF2-40B4-BE49-F238E27FC236}">
                <a16:creationId xmlns:a16="http://schemas.microsoft.com/office/drawing/2014/main" id="{0C4986ED-58D7-4474-8536-F1E6217B48C4}"/>
              </a:ext>
            </a:extLst>
          </p:cNvPr>
          <p:cNvSpPr txBox="1">
            <a:spLocks/>
          </p:cNvSpPr>
          <p:nvPr/>
        </p:nvSpPr>
        <p:spPr>
          <a:xfrm>
            <a:off x="91552" y="1211978"/>
            <a:ext cx="11886149" cy="1071062"/>
          </a:xfrm>
          <a:prstGeom prst="rect">
            <a:avLst/>
          </a:prstGeom>
          <a:noFill/>
        </p:spPr>
        <p:txBody>
          <a:bodyPr vert="horz" wrap="square" lIns="182880" tIns="146304" rIns="182880" bIns="146304" rtlCol="0" anchor="t" anchorCtr="0">
            <a:spAutoFit/>
          </a:bodyPr>
          <a:lstStyle>
            <a:lvl1pPr marL="0" marR="0" indent="0" algn="l" defTabSz="932742" rtl="0" eaLnBrk="1" fontAlgn="auto" latinLnBrk="0" hangingPunct="1">
              <a:lnSpc>
                <a:spcPct val="90000"/>
              </a:lnSpc>
              <a:spcBef>
                <a:spcPts val="1800"/>
              </a:spcBef>
              <a:spcAft>
                <a:spcPts val="300"/>
              </a:spcAft>
              <a:buClrTx/>
              <a:buSzPct val="90000"/>
              <a:buFont typeface="Arial" pitchFamily="34" charset="0"/>
              <a:buNone/>
              <a:tabLst/>
              <a:defRPr sz="2400" kern="1200" spc="0" baseline="0">
                <a:gradFill>
                  <a:gsLst>
                    <a:gs pos="1250">
                      <a:srgbClr val="002050"/>
                    </a:gs>
                    <a:gs pos="100000">
                      <a:srgbClr val="002050"/>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ts val="600"/>
              </a:spcBef>
              <a:spcAft>
                <a:spcPts val="300"/>
              </a:spcAft>
              <a:buClrTx/>
              <a:buSzPct val="90000"/>
              <a:buFont typeface="Arial" pitchFamily="34" charset="0"/>
              <a:buNone/>
              <a:tabLst/>
              <a:defRPr sz="1800" kern="1200" spc="0" baseline="0">
                <a:gradFill>
                  <a:gsLst>
                    <a:gs pos="1250">
                      <a:srgbClr val="505050"/>
                    </a:gs>
                    <a:gs pos="100000">
                      <a:srgbClr val="505050"/>
                    </a:gs>
                  </a:gsLst>
                  <a:lin ang="5400000" scaled="0"/>
                </a:gradFill>
                <a:latin typeface="+mn-lt"/>
                <a:ea typeface="+mn-ea"/>
                <a:cs typeface="+mn-cs"/>
              </a:defRPr>
            </a:lvl2pPr>
            <a:lvl3pPr marL="171450" marR="0" indent="-171450" algn="l" defTabSz="932742" rtl="0" eaLnBrk="1" fontAlgn="auto" latinLnBrk="0" hangingPunct="1">
              <a:lnSpc>
                <a:spcPct val="90000"/>
              </a:lnSpc>
              <a:spcBef>
                <a:spcPts val="600"/>
              </a:spcBef>
              <a:spcAft>
                <a:spcPts val="0"/>
              </a:spcAft>
              <a:buClrTx/>
              <a:buSzPct val="90000"/>
              <a:buFont typeface="Arial" pitchFamily="34" charset="0"/>
              <a:buChar char="•"/>
              <a:tabLst/>
              <a:defRPr sz="1600" kern="1200" spc="0" baseline="0">
                <a:gradFill>
                  <a:gsLst>
                    <a:gs pos="1250">
                      <a:srgbClr val="505050"/>
                    </a:gs>
                    <a:gs pos="100000">
                      <a:srgbClr val="505050"/>
                    </a:gs>
                  </a:gsLst>
                  <a:lin ang="5400000" scaled="0"/>
                </a:gradFill>
                <a:latin typeface="+mn-lt"/>
                <a:ea typeface="+mn-ea"/>
                <a:cs typeface="+mn-cs"/>
              </a:defRPr>
            </a:lvl3pPr>
            <a:lvl4pPr marL="344488" marR="0" indent="-173038"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4pPr>
            <a:lvl5pPr marL="512763" marR="0" indent="-168275"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spcBef>
                <a:spcPts val="0"/>
              </a:spcBef>
              <a:spcAft>
                <a:spcPts val="600"/>
              </a:spcAft>
              <a:buSzTx/>
            </a:pPr>
            <a:r>
              <a:rPr lang="en-US" sz="2800" dirty="0">
                <a:gradFill>
                  <a:gsLst>
                    <a:gs pos="2917">
                      <a:srgbClr val="000000"/>
                    </a:gs>
                    <a:gs pos="30000">
                      <a:srgbClr val="000000"/>
                    </a:gs>
                  </a:gsLst>
                  <a:lin ang="5400000" scaled="0"/>
                </a:gradFill>
                <a:latin typeface="Segoe UI"/>
                <a:cs typeface="+mn-cs"/>
              </a:rPr>
              <a:t>Assessment tool is used to gather information on the Source System DBs to better enable an accurate estimate for the migration.  </a:t>
            </a:r>
            <a:endParaRPr lang="en-US" sz="2000" dirty="0">
              <a:gradFill>
                <a:gsLst>
                  <a:gs pos="2917">
                    <a:srgbClr val="000000"/>
                  </a:gs>
                  <a:gs pos="30000">
                    <a:srgbClr val="000000"/>
                  </a:gs>
                </a:gsLst>
                <a:lin ang="5400000" scaled="0"/>
              </a:gradFill>
              <a:latin typeface="Segoe UI"/>
              <a:cs typeface="+mn-cs"/>
            </a:endParaRPr>
          </a:p>
        </p:txBody>
      </p:sp>
      <p:sp>
        <p:nvSpPr>
          <p:cNvPr id="3" name="TextBox 2">
            <a:extLst>
              <a:ext uri="{FF2B5EF4-FFF2-40B4-BE49-F238E27FC236}">
                <a16:creationId xmlns:a16="http://schemas.microsoft.com/office/drawing/2014/main" id="{35C67E60-8525-414C-8336-32E85E32A26E}"/>
              </a:ext>
            </a:extLst>
          </p:cNvPr>
          <p:cNvSpPr txBox="1"/>
          <p:nvPr/>
        </p:nvSpPr>
        <p:spPr>
          <a:xfrm>
            <a:off x="91552" y="2325976"/>
            <a:ext cx="6147182"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Multi-Platform support: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APS</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Netezza</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Teradata (Future functionality)</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Captures information like:</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DB Version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Counts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Metadata (Size, Partitions counts, Distribution type, Distribution Column)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Size of the System</a:t>
            </a:r>
          </a:p>
          <a:p>
            <a:pPr marL="347663" lvl="3" indent="0" defTabSz="914400">
              <a:spcBef>
                <a:spcPts val="0"/>
              </a:spcBef>
              <a:spcAft>
                <a:spcPts val="600"/>
              </a:spcAft>
              <a:buSzTx/>
              <a:buNone/>
            </a:pPr>
            <a:r>
              <a:rPr lang="en-US" sz="1600" dirty="0">
                <a:gradFill>
                  <a:gsLst>
                    <a:gs pos="2917">
                      <a:srgbClr val="000000"/>
                    </a:gs>
                    <a:gs pos="30000">
                      <a:srgbClr val="000000"/>
                    </a:gs>
                  </a:gsLst>
                  <a:lin ang="5400000" scaled="0"/>
                </a:gradFill>
              </a:rPr>
              <a:t> </a:t>
            </a:r>
          </a:p>
        </p:txBody>
      </p:sp>
      <p:sp>
        <p:nvSpPr>
          <p:cNvPr id="9" name="TextBox 8">
            <a:extLst>
              <a:ext uri="{FF2B5EF4-FFF2-40B4-BE49-F238E27FC236}">
                <a16:creationId xmlns:a16="http://schemas.microsoft.com/office/drawing/2014/main" id="{AA445E5C-BA39-42E5-8777-BD45C99FA492}"/>
              </a:ext>
            </a:extLst>
          </p:cNvPr>
          <p:cNvSpPr txBox="1"/>
          <p:nvPr/>
        </p:nvSpPr>
        <p:spPr>
          <a:xfrm>
            <a:off x="6238734" y="2325977"/>
            <a:ext cx="6105141"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Standard output format: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CSV</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Each output File is timestamped based on day data was extracted</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Configurable solution: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Info gathered is based on each source system.</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New info can be gathered by added additional queries.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 can be gathered at either:</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Server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Database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Table Level</a:t>
            </a:r>
          </a:p>
          <a:p>
            <a:pPr>
              <a:lnSpc>
                <a:spcPct val="90000"/>
              </a:lnSpc>
              <a:spcAft>
                <a:spcPts val="600"/>
              </a:spcAft>
            </a:pPr>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3996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635187514"/>
              </p:ext>
            </p:extLst>
          </p:nvPr>
        </p:nvGraphicFramePr>
        <p:xfrm>
          <a:off x="274639" y="1687047"/>
          <a:ext cx="11906851" cy="4688840"/>
        </p:xfrm>
        <a:graphic>
          <a:graphicData uri="http://schemas.openxmlformats.org/drawingml/2006/table">
            <a:tbl>
              <a:tblPr firstRow="1" bandRow="1">
                <a:tableStyleId>{21E4AEA4-8DFA-4A89-87EB-49C32662AFE0}</a:tableStyleId>
              </a:tblPr>
              <a:tblGrid>
                <a:gridCol w="3682638">
                  <a:extLst>
                    <a:ext uri="{9D8B030D-6E8A-4147-A177-3AD203B41FA5}">
                      <a16:colId xmlns:a16="http://schemas.microsoft.com/office/drawing/2014/main" val="3855692494"/>
                    </a:ext>
                  </a:extLst>
                </a:gridCol>
                <a:gridCol w="8224213">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 in the APS. – </a:t>
                      </a:r>
                      <a:r>
                        <a:rPr lang="en-US" sz="1800" dirty="0" err="1">
                          <a:solidFill>
                            <a:srgbClr val="000000"/>
                          </a:solidFill>
                          <a:latin typeface="+mn-lt"/>
                          <a:cs typeface="+mn-cs"/>
                        </a:rPr>
                        <a:t>sys.objects</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TableMetadata_{DateTime}.csv</a:t>
                      </a:r>
                    </a:p>
                    <a:p>
                      <a:endParaRPr lang="en-US" dirty="0"/>
                    </a:p>
                  </a:txBody>
                  <a:tcPr/>
                </a:tc>
                <a:tc>
                  <a:txBody>
                    <a:bodyPr/>
                    <a:lstStyle/>
                    <a:p>
                      <a:r>
                        <a:rPr lang="en-US" sz="1800" dirty="0">
                          <a:solidFill>
                            <a:srgbClr val="000000"/>
                          </a:solidFill>
                          <a:latin typeface="+mn-lt"/>
                          <a:cs typeface="+mn-cs"/>
                        </a:rPr>
                        <a:t>List of all tables and their attributes (distribution type, # partitions, storage type and Distribution column) – various system tables </a:t>
                      </a:r>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ShowSpaceUsed_{Datetime}.csv</a:t>
                      </a:r>
                    </a:p>
                  </a:txBody>
                  <a:tcPr/>
                </a:tc>
                <a:tc>
                  <a:txBody>
                    <a:bodyPr/>
                    <a:lstStyle/>
                    <a:p>
                      <a:r>
                        <a:rPr lang="en-US" sz="1800" dirty="0">
                          <a:solidFill>
                            <a:srgbClr val="000000"/>
                          </a:solidFill>
                          <a:latin typeface="+mn-lt"/>
                          <a:cs typeface="+mn-cs"/>
                        </a:rPr>
                        <a:t>Listing of the </a:t>
                      </a:r>
                      <a:r>
                        <a:rPr lang="en-US" sz="1800" dirty="0" err="1">
                          <a:solidFill>
                            <a:srgbClr val="000000"/>
                          </a:solidFill>
                          <a:latin typeface="+mn-lt"/>
                          <a:cs typeface="+mn-cs"/>
                        </a:rPr>
                        <a:t>ShowSpaceUsed</a:t>
                      </a:r>
                      <a:r>
                        <a:rPr lang="en-US" sz="1800" dirty="0">
                          <a:solidFill>
                            <a:srgbClr val="000000"/>
                          </a:solidFill>
                          <a:latin typeface="+mn-lt"/>
                          <a:cs typeface="+mn-cs"/>
                        </a:rPr>
                        <a:t> for all tables. – DBCC </a:t>
                      </a:r>
                      <a:r>
                        <a:rPr lang="en-US" sz="1800" dirty="0" err="1">
                          <a:solidFill>
                            <a:srgbClr val="000000"/>
                          </a:solidFill>
                          <a:latin typeface="+mn-lt"/>
                          <a:cs typeface="+mn-cs"/>
                        </a:rPr>
                        <a:t>pdw_showspaceused</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Distributions_{Datetime}.csv</a:t>
                      </a:r>
                      <a:endParaRPr lang="en-US" b="1" dirty="0"/>
                    </a:p>
                  </a:txBody>
                  <a:tcPr/>
                </a:tc>
                <a:tc>
                  <a:txBody>
                    <a:bodyPr/>
                    <a:lstStyle/>
                    <a:p>
                      <a:r>
                        <a:rPr lang="en-US" sz="1800" dirty="0">
                          <a:solidFill>
                            <a:srgbClr val="000000"/>
                          </a:solidFill>
                          <a:latin typeface="+mn-lt"/>
                          <a:cs typeface="+mn-cs"/>
                        </a:rPr>
                        <a:t>Report the number of nodes and total number of distributions on the APS. </a:t>
                      </a:r>
                      <a:endParaRPr lang="en-US" dirty="0"/>
                    </a:p>
                  </a:txBody>
                  <a:tcPr/>
                </a:tc>
                <a:extLst>
                  <a:ext uri="{0D108BD9-81ED-4DB2-BD59-A6C34878D82A}">
                    <a16:rowId xmlns:a16="http://schemas.microsoft.com/office/drawing/2014/main" val="2522706075"/>
                  </a:ext>
                </a:extLst>
              </a:tr>
              <a:tr h="370840">
                <a:tc>
                  <a:txBody>
                    <a:bodyPr/>
                    <a:lstStyle/>
                    <a:p>
                      <a:r>
                        <a:rPr lang="en-US" sz="1800" b="1" dirty="0">
                          <a:solidFill>
                            <a:srgbClr val="000000"/>
                          </a:solidFill>
                          <a:latin typeface="+mn-lt"/>
                          <a:cs typeface="+mn-cs"/>
                        </a:rPr>
                        <a:t>TablesToScript_{Datetime}.csv</a:t>
                      </a:r>
                      <a:endParaRPr lang="en-US" dirty="0"/>
                    </a:p>
                  </a:txBody>
                  <a:tcPr/>
                </a:tc>
                <a:tc>
                  <a:txBody>
                    <a:bodyPr/>
                    <a:lstStyle/>
                    <a:p>
                      <a:r>
                        <a:rPr lang="en-US" sz="1800" dirty="0">
                          <a:solidFill>
                            <a:srgbClr val="000000"/>
                          </a:solidFill>
                          <a:latin typeface="+mn-lt"/>
                          <a:cs typeface="+mn-cs"/>
                        </a:rPr>
                        <a:t>List of Tables with table name, schema name, and database name in a CSV file that can be used to script out the "Create Table" Statements. </a:t>
                      </a:r>
                      <a:endParaRPr lang="en-US" dirty="0"/>
                    </a:p>
                  </a:txBody>
                  <a:tcPr/>
                </a:tc>
                <a:extLst>
                  <a:ext uri="{0D108BD9-81ED-4DB2-BD59-A6C34878D82A}">
                    <a16:rowId xmlns:a16="http://schemas.microsoft.com/office/drawing/2014/main" val="468608294"/>
                  </a:ext>
                </a:extLst>
              </a:tr>
              <a:tr h="370840">
                <a:tc>
                  <a:txBody>
                    <a:bodyPr/>
                    <a:lstStyle/>
                    <a:p>
                      <a:r>
                        <a:rPr lang="en-US" sz="1800" b="1" dirty="0" err="1">
                          <a:solidFill>
                            <a:srgbClr val="000000"/>
                          </a:solidFill>
                          <a:latin typeface="+mn-lt"/>
                          <a:cs typeface="+mn-cs"/>
                        </a:rPr>
                        <a:t>ViewsToScript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Views with view name, schema name, and database name in a CSV file that can be used to script out the "Create View" Statements. </a:t>
                      </a:r>
                      <a:endParaRPr lang="en-US" dirty="0"/>
                    </a:p>
                  </a:txBody>
                  <a:tcPr/>
                </a:tc>
                <a:extLst>
                  <a:ext uri="{0D108BD9-81ED-4DB2-BD59-A6C34878D82A}">
                    <a16:rowId xmlns:a16="http://schemas.microsoft.com/office/drawing/2014/main" val="1310975451"/>
                  </a:ext>
                </a:extLst>
              </a:tr>
              <a:tr h="370840">
                <a:tc>
                  <a:txBody>
                    <a:bodyPr/>
                    <a:lstStyle/>
                    <a:p>
                      <a:r>
                        <a:rPr lang="en-US" sz="1800" b="1" dirty="0" err="1">
                          <a:solidFill>
                            <a:srgbClr val="000000"/>
                          </a:solidFill>
                          <a:latin typeface="+mn-lt"/>
                          <a:cs typeface="+mn-cs"/>
                        </a:rPr>
                        <a:t>SPsToScript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Stored Procedures with stored procedure name, schema name, and database name in a CSV file that can be used to script out the "Create Proc" Statements. </a:t>
                      </a:r>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21644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 – extra inventory</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189854587"/>
              </p:ext>
            </p:extLst>
          </p:nvPr>
        </p:nvGraphicFramePr>
        <p:xfrm>
          <a:off x="274639" y="1687047"/>
          <a:ext cx="11858450" cy="5080000"/>
        </p:xfrm>
        <a:graphic>
          <a:graphicData uri="http://schemas.openxmlformats.org/drawingml/2006/table">
            <a:tbl>
              <a:tblPr firstRow="1" bandRow="1">
                <a:tableStyleId>{21E4AEA4-8DFA-4A89-87EB-49C32662AFE0}</a:tableStyleId>
              </a:tblPr>
              <a:tblGrid>
                <a:gridCol w="3441684">
                  <a:extLst>
                    <a:ext uri="{9D8B030D-6E8A-4147-A177-3AD203B41FA5}">
                      <a16:colId xmlns:a16="http://schemas.microsoft.com/office/drawing/2014/main" val="3855692494"/>
                    </a:ext>
                  </a:extLst>
                </a:gridCol>
                <a:gridCol w="8416766">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ShowSpaceUsedTotal_{Datetime}.csv</a:t>
                      </a:r>
                    </a:p>
                  </a:txBody>
                  <a:tcPr/>
                </a:tc>
                <a:tc>
                  <a:txBody>
                    <a:bodyPr/>
                    <a:lstStyle/>
                    <a:p>
                      <a:r>
                        <a:rPr lang="en-US" sz="1200" dirty="0">
                          <a:solidFill>
                            <a:srgbClr val="000000"/>
                          </a:solidFill>
                          <a:latin typeface="+mn-lt"/>
                          <a:cs typeface="+mn-cs"/>
                        </a:rPr>
                        <a:t>Listing of the </a:t>
                      </a:r>
                      <a:r>
                        <a:rPr lang="en-US" sz="1200" dirty="0" err="1">
                          <a:solidFill>
                            <a:srgbClr val="000000"/>
                          </a:solidFill>
                          <a:latin typeface="+mn-lt"/>
                          <a:cs typeface="+mn-cs"/>
                        </a:rPr>
                        <a:t>ShowSpaceUsed</a:t>
                      </a:r>
                      <a:r>
                        <a:rPr lang="en-US" sz="1200" dirty="0">
                          <a:solidFill>
                            <a:srgbClr val="000000"/>
                          </a:solidFill>
                          <a:latin typeface="+mn-lt"/>
                          <a:cs typeface="+mn-cs"/>
                        </a:rPr>
                        <a:t> for all databases. – DBCC </a:t>
                      </a:r>
                      <a:r>
                        <a:rPr lang="en-US" sz="1200" dirty="0" err="1">
                          <a:solidFill>
                            <a:srgbClr val="000000"/>
                          </a:solidFill>
                          <a:latin typeface="+mn-lt"/>
                          <a:cs typeface="+mn-cs"/>
                        </a:rPr>
                        <a:t>pdw_showspaceused</a:t>
                      </a:r>
                      <a:r>
                        <a:rPr lang="en-US" sz="1200" dirty="0">
                          <a:solidFill>
                            <a:srgbClr val="000000"/>
                          </a:solidFill>
                          <a:latin typeface="+mn-lt"/>
                          <a:cs typeface="+mn-cs"/>
                        </a:rPr>
                        <a:t> </a:t>
                      </a:r>
                      <a:endParaRPr lang="en-US" sz="1200" dirty="0"/>
                    </a:p>
                  </a:txBody>
                  <a:tcPr/>
                </a:tc>
                <a:extLst>
                  <a:ext uri="{0D108BD9-81ED-4DB2-BD59-A6C34878D82A}">
                    <a16:rowId xmlns:a16="http://schemas.microsoft.com/office/drawing/2014/main" val="977261506"/>
                  </a:ext>
                </a:extLst>
              </a:tr>
              <a:tr h="370840">
                <a:tc>
                  <a:txBody>
                    <a:bodyPr/>
                    <a:lstStyle/>
                    <a:p>
                      <a:r>
                        <a:rPr lang="en-US" sz="1200" b="1" dirty="0">
                          <a:solidFill>
                            <a:srgbClr val="000000"/>
                          </a:solidFill>
                          <a:latin typeface="+mn-lt"/>
                          <a:cs typeface="+mn-cs"/>
                        </a:rPr>
                        <a:t>FunctionsToScript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Functions with function name, schema name, and database name in a CSV file that can be used to script out the "Create Function" Statements. </a:t>
                      </a:r>
                      <a:endParaRPr lang="en-US" sz="1200" dirty="0"/>
                    </a:p>
                  </a:txBody>
                  <a:tcPr/>
                </a:tc>
                <a:extLst>
                  <a:ext uri="{0D108BD9-81ED-4DB2-BD59-A6C34878D82A}">
                    <a16:rowId xmlns:a16="http://schemas.microsoft.com/office/drawing/2014/main" val="3131939733"/>
                  </a:ext>
                </a:extLst>
              </a:tr>
              <a:tr h="370840">
                <a:tc>
                  <a:txBody>
                    <a:bodyPr/>
                    <a:lstStyle/>
                    <a:p>
                      <a:r>
                        <a:rPr lang="en-US" sz="1200" b="1" dirty="0">
                          <a:solidFill>
                            <a:srgbClr val="000000"/>
                          </a:solidFill>
                          <a:latin typeface="+mn-lt"/>
                          <a:cs typeface="+mn-cs"/>
                        </a:rPr>
                        <a:t>IndexesToScript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Indexes with index name, schema name, and database name in a CSV file that can be used to script out the "Create Index" Statements. </a:t>
                      </a:r>
                      <a:endParaRPr lang="en-US" sz="1200" dirty="0"/>
                    </a:p>
                  </a:txBody>
                  <a:tcPr/>
                </a:tc>
                <a:extLst>
                  <a:ext uri="{0D108BD9-81ED-4DB2-BD59-A6C34878D82A}">
                    <a16:rowId xmlns:a16="http://schemas.microsoft.com/office/drawing/2014/main" val="9282945"/>
                  </a:ext>
                </a:extLst>
              </a:tr>
              <a:tr h="370840">
                <a:tc>
                  <a:txBody>
                    <a:bodyPr/>
                    <a:lstStyle/>
                    <a:p>
                      <a:r>
                        <a:rPr lang="en-US" sz="1200" b="1" dirty="0">
                          <a:solidFill>
                            <a:srgbClr val="000000"/>
                          </a:solidFill>
                          <a:latin typeface="+mn-lt"/>
                          <a:cs typeface="+mn-cs"/>
                        </a:rPr>
                        <a:t>StatisticsToScript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Statistics with stat name, schema name, table name, and database name in a CSV file that can be used to script out the "Create Statistic" Statements. </a:t>
                      </a:r>
                      <a:endParaRPr lang="en-US" sz="1200" dirty="0"/>
                    </a:p>
                  </a:txBody>
                  <a:tcPr/>
                </a:tc>
                <a:extLst>
                  <a:ext uri="{0D108BD9-81ED-4DB2-BD59-A6C34878D82A}">
                    <a16:rowId xmlns:a16="http://schemas.microsoft.com/office/drawing/2014/main" val="2843478714"/>
                  </a:ext>
                </a:extLst>
              </a:tr>
              <a:tr h="370840">
                <a:tc>
                  <a:txBody>
                    <a:bodyPr/>
                    <a:lstStyle/>
                    <a:p>
                      <a:r>
                        <a:rPr lang="en-US" sz="1200" b="1" dirty="0">
                          <a:solidFill>
                            <a:srgbClr val="000000"/>
                          </a:solidFill>
                          <a:latin typeface="+mn-lt"/>
                          <a:cs typeface="+mn-cs"/>
                        </a:rPr>
                        <a:t>RolesToScript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Roles with role name, and database name in a CSV file that can be used to script out the "Create Role" Statements. </a:t>
                      </a:r>
                      <a:endParaRPr lang="en-US" sz="1200" dirty="0"/>
                    </a:p>
                  </a:txBody>
                  <a:tcPr/>
                </a:tc>
                <a:extLst>
                  <a:ext uri="{0D108BD9-81ED-4DB2-BD59-A6C34878D82A}">
                    <a16:rowId xmlns:a16="http://schemas.microsoft.com/office/drawing/2014/main" val="340490743"/>
                  </a:ext>
                </a:extLst>
              </a:tr>
              <a:tr h="370840">
                <a:tc>
                  <a:txBody>
                    <a:bodyPr/>
                    <a:lstStyle/>
                    <a:p>
                      <a:r>
                        <a:rPr lang="en-US" sz="1200" b="1" dirty="0">
                          <a:solidFill>
                            <a:srgbClr val="000000"/>
                          </a:solidFill>
                          <a:latin typeface="+mn-lt"/>
                          <a:cs typeface="+mn-cs"/>
                        </a:rPr>
                        <a:t>RemoteTableSPs_{Datetime}.csv</a:t>
                      </a:r>
                      <a:endParaRPr lang="en-US" sz="1200" b="1" dirty="0"/>
                    </a:p>
                  </a:txBody>
                  <a:tcPr/>
                </a:tc>
                <a:tc>
                  <a:txBody>
                    <a:bodyPr/>
                    <a:lstStyle/>
                    <a:p>
                      <a:r>
                        <a:rPr lang="en-US" sz="1200" dirty="0">
                          <a:solidFill>
                            <a:srgbClr val="000000"/>
                          </a:solidFill>
                          <a:latin typeface="+mn-lt"/>
                          <a:cs typeface="+mn-cs"/>
                        </a:rPr>
                        <a:t>List of stored procedures where CREATE REMOTE TABLE statements are found. </a:t>
                      </a:r>
                      <a:endParaRPr lang="en-US" sz="1200" dirty="0"/>
                    </a:p>
                  </a:txBody>
                  <a:tcPr/>
                </a:tc>
                <a:extLst>
                  <a:ext uri="{0D108BD9-81ED-4DB2-BD59-A6C34878D82A}">
                    <a16:rowId xmlns:a16="http://schemas.microsoft.com/office/drawing/2014/main" val="2522706075"/>
                  </a:ext>
                </a:extLst>
              </a:tr>
              <a:tr h="370840">
                <a:tc>
                  <a:txBody>
                    <a:bodyPr/>
                    <a:lstStyle/>
                    <a:p>
                      <a:r>
                        <a:rPr lang="en-US" sz="1200" b="1" dirty="0">
                          <a:solidFill>
                            <a:srgbClr val="000000"/>
                          </a:solidFill>
                          <a:latin typeface="+mn-lt"/>
                          <a:cs typeface="+mn-cs"/>
                        </a:rPr>
                        <a:t>sp_configure_{Datetime}.csv</a:t>
                      </a:r>
                      <a:endParaRPr lang="en-US" sz="1200" dirty="0"/>
                    </a:p>
                  </a:txBody>
                  <a:tcPr/>
                </a:tc>
                <a:tc>
                  <a:txBody>
                    <a:bodyPr/>
                    <a:lstStyle/>
                    <a:p>
                      <a:r>
                        <a:rPr lang="en-US" sz="1200" dirty="0">
                          <a:solidFill>
                            <a:srgbClr val="000000"/>
                          </a:solidFill>
                          <a:latin typeface="+mn-lt"/>
                          <a:cs typeface="+mn-cs"/>
                        </a:rPr>
                        <a:t>Reports </a:t>
                      </a:r>
                      <a:r>
                        <a:rPr lang="en-US" sz="1200" dirty="0" err="1">
                          <a:solidFill>
                            <a:srgbClr val="000000"/>
                          </a:solidFill>
                          <a:latin typeface="+mn-lt"/>
                          <a:cs typeface="+mn-cs"/>
                        </a:rPr>
                        <a:t>sp_configure</a:t>
                      </a:r>
                      <a:r>
                        <a:rPr lang="en-US" sz="1200" dirty="0">
                          <a:solidFill>
                            <a:srgbClr val="000000"/>
                          </a:solidFill>
                          <a:latin typeface="+mn-lt"/>
                          <a:cs typeface="+mn-cs"/>
                        </a:rPr>
                        <a:t> output (PDW configuration). </a:t>
                      </a:r>
                      <a:endParaRPr lang="en-US" sz="1200" dirty="0"/>
                    </a:p>
                  </a:txBody>
                  <a:tcPr/>
                </a:tc>
                <a:extLst>
                  <a:ext uri="{0D108BD9-81ED-4DB2-BD59-A6C34878D82A}">
                    <a16:rowId xmlns:a16="http://schemas.microsoft.com/office/drawing/2014/main" val="468608294"/>
                  </a:ext>
                </a:extLst>
              </a:tr>
              <a:tr h="370840">
                <a:tc>
                  <a:txBody>
                    <a:bodyPr/>
                    <a:lstStyle/>
                    <a:p>
                      <a:r>
                        <a:rPr lang="en-US" sz="1200" b="1" dirty="0">
                          <a:solidFill>
                            <a:srgbClr val="000000"/>
                          </a:solidFill>
                          <a:latin typeface="+mn-lt"/>
                          <a:cs typeface="+mn-cs"/>
                        </a:rPr>
                        <a:t>sys_databases_{Datetime}.csv</a:t>
                      </a:r>
                      <a:endParaRPr lang="en-US" sz="1200" dirty="0"/>
                    </a:p>
                  </a:txBody>
                  <a:tcPr/>
                </a:tc>
                <a:tc>
                  <a:txBody>
                    <a:bodyPr/>
                    <a:lstStyle/>
                    <a:p>
                      <a:r>
                        <a:rPr lang="en-US" sz="1200" dirty="0">
                          <a:solidFill>
                            <a:srgbClr val="000000"/>
                          </a:solidFill>
                          <a:latin typeface="+mn-lt"/>
                          <a:cs typeface="+mn-cs"/>
                        </a:rPr>
                        <a:t>List of databases. </a:t>
                      </a:r>
                      <a:endParaRPr lang="en-US" sz="1200" dirty="0"/>
                    </a:p>
                  </a:txBody>
                  <a:tcPr/>
                </a:tc>
                <a:extLst>
                  <a:ext uri="{0D108BD9-81ED-4DB2-BD59-A6C34878D82A}">
                    <a16:rowId xmlns:a16="http://schemas.microsoft.com/office/drawing/2014/main" val="3899139792"/>
                  </a:ext>
                </a:extLst>
              </a:tr>
              <a:tr h="370840">
                <a:tc>
                  <a:txBody>
                    <a:bodyPr/>
                    <a:lstStyle/>
                    <a:p>
                      <a:r>
                        <a:rPr lang="en-US" sz="1200" b="1" dirty="0">
                          <a:solidFill>
                            <a:srgbClr val="000000"/>
                          </a:solidFill>
                          <a:latin typeface="+mn-lt"/>
                          <a:cs typeface="+mn-cs"/>
                        </a:rPr>
                        <a:t>sys_schemas_{Datetime}.csv</a:t>
                      </a:r>
                      <a:endParaRPr lang="en-US" sz="1200" dirty="0"/>
                    </a:p>
                  </a:txBody>
                  <a:tcPr/>
                </a:tc>
                <a:tc>
                  <a:txBody>
                    <a:bodyPr/>
                    <a:lstStyle/>
                    <a:p>
                      <a:r>
                        <a:rPr lang="en-US" sz="1200" dirty="0">
                          <a:solidFill>
                            <a:srgbClr val="000000"/>
                          </a:solidFill>
                          <a:latin typeface="+mn-lt"/>
                          <a:cs typeface="+mn-cs"/>
                        </a:rPr>
                        <a:t>List of schemas with database name, and schema name. </a:t>
                      </a:r>
                      <a:endParaRPr lang="en-US" sz="1200" dirty="0"/>
                    </a:p>
                  </a:txBody>
                  <a:tcPr/>
                </a:tc>
                <a:extLst>
                  <a:ext uri="{0D108BD9-81ED-4DB2-BD59-A6C34878D82A}">
                    <a16:rowId xmlns:a16="http://schemas.microsoft.com/office/drawing/2014/main" val="216872735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sys_database_credentials_{Datetime}.csv</a:t>
                      </a:r>
                      <a:endParaRPr lang="en-US" sz="1200"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List of database credentials.</a:t>
                      </a:r>
                      <a:endParaRPr lang="en-US" sz="1200" dirty="0"/>
                    </a:p>
                  </a:txBody>
                  <a:tcPr/>
                </a:tc>
                <a:extLst>
                  <a:ext uri="{0D108BD9-81ED-4DB2-BD59-A6C34878D82A}">
                    <a16:rowId xmlns:a16="http://schemas.microsoft.com/office/drawing/2014/main" val="82743535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sys_database_principals_{Datetime}.csv</a:t>
                      </a:r>
                      <a:endParaRPr lang="en-US" sz="1200"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List of database principals.</a:t>
                      </a:r>
                      <a:endParaRPr lang="en-US" sz="1200" dirty="0"/>
                    </a:p>
                  </a:txBody>
                  <a:tcPr/>
                </a:tc>
                <a:extLst>
                  <a:ext uri="{0D108BD9-81ED-4DB2-BD59-A6C34878D82A}">
                    <a16:rowId xmlns:a16="http://schemas.microsoft.com/office/drawing/2014/main" val="1432704372"/>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sys_database_role_members_{Datetime}.csv</a:t>
                      </a:r>
                      <a:endParaRPr lang="en-US" sz="1200"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List of database role members.</a:t>
                      </a:r>
                      <a:endParaRPr lang="en-US" sz="1200" dirty="0"/>
                    </a:p>
                  </a:txBody>
                  <a:tcPr/>
                </a:tc>
                <a:extLst>
                  <a:ext uri="{0D108BD9-81ED-4DB2-BD59-A6C34878D82A}">
                    <a16:rowId xmlns:a16="http://schemas.microsoft.com/office/drawing/2014/main" val="3036044239"/>
                  </a:ext>
                </a:extLst>
              </a:tr>
            </a:tbl>
          </a:graphicData>
        </a:graphic>
      </p:graphicFrame>
    </p:spTree>
    <p:extLst>
      <p:ext uri="{BB962C8B-B14F-4D97-AF65-F5344CB8AC3E}">
        <p14:creationId xmlns:p14="http://schemas.microsoft.com/office/powerpoint/2010/main" val="445091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 – DMVs</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1540746943"/>
              </p:ext>
            </p:extLst>
          </p:nvPr>
        </p:nvGraphicFramePr>
        <p:xfrm>
          <a:off x="274639" y="1687047"/>
          <a:ext cx="11904554" cy="3429000"/>
        </p:xfrm>
        <a:graphic>
          <a:graphicData uri="http://schemas.openxmlformats.org/drawingml/2006/table">
            <a:tbl>
              <a:tblPr firstRow="1" bandRow="1">
                <a:tableStyleId>{21E4AEA4-8DFA-4A89-87EB-49C32662AFE0}</a:tableStyleId>
              </a:tblPr>
              <a:tblGrid>
                <a:gridCol w="4719983">
                  <a:extLst>
                    <a:ext uri="{9D8B030D-6E8A-4147-A177-3AD203B41FA5}">
                      <a16:colId xmlns:a16="http://schemas.microsoft.com/office/drawing/2014/main" val="3855692494"/>
                    </a:ext>
                  </a:extLst>
                </a:gridCol>
                <a:gridCol w="718457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mn-lt"/>
                          <a:cs typeface="+mn-cs"/>
                        </a:rPr>
                        <a:t>sys.dm_pdw_exec_requests_{Datetime}.csv</a:t>
                      </a:r>
                    </a:p>
                  </a:txBody>
                  <a:tcPr/>
                </a:tc>
                <a:tc>
                  <a:txBody>
                    <a:bodyPr/>
                    <a:lstStyle/>
                    <a:p>
                      <a:r>
                        <a:rPr lang="en-US" sz="1600" dirty="0">
                          <a:solidFill>
                            <a:srgbClr val="000000"/>
                          </a:solidFill>
                          <a:latin typeface="+mn-lt"/>
                          <a:cs typeface="+mn-cs"/>
                        </a:rPr>
                        <a:t>Holds information about all requests currently or recently active in APS/PDW</a:t>
                      </a:r>
                      <a:endParaRPr lang="en-US" sz="1600" dirty="0"/>
                    </a:p>
                  </a:txBody>
                  <a:tcPr/>
                </a:tc>
                <a:extLst>
                  <a:ext uri="{0D108BD9-81ED-4DB2-BD59-A6C34878D82A}">
                    <a16:rowId xmlns:a16="http://schemas.microsoft.com/office/drawing/2014/main" val="977261506"/>
                  </a:ext>
                </a:extLst>
              </a:tr>
              <a:tr h="370840">
                <a:tc>
                  <a:txBody>
                    <a:bodyPr/>
                    <a:lstStyle/>
                    <a:p>
                      <a:r>
                        <a:rPr lang="en-US" sz="1600" b="1" dirty="0">
                          <a:solidFill>
                            <a:srgbClr val="000000"/>
                          </a:solidFill>
                          <a:latin typeface="+mn-lt"/>
                          <a:cs typeface="+mn-cs"/>
                        </a:rPr>
                        <a:t>sys.dm_pdw_nodes</a:t>
                      </a:r>
                      <a:r>
                        <a:rPr lang="en-US" sz="1600" b="1" dirty="0">
                          <a:solidFill>
                            <a:srgbClr val="000000"/>
                          </a:solidFill>
                          <a:latin typeface="+mn-lt"/>
                        </a:rPr>
                        <a:t>_{Datetime}.csv</a:t>
                      </a:r>
                      <a:endParaRPr lang="en-US" sz="1600" dirty="0"/>
                    </a:p>
                  </a:txBody>
                  <a:tcPr/>
                </a:tc>
                <a:tc>
                  <a:txBody>
                    <a:bodyPr/>
                    <a:lstStyle/>
                    <a:p>
                      <a:r>
                        <a:rPr lang="en-US" sz="1600" dirty="0">
                          <a:solidFill>
                            <a:srgbClr val="000000"/>
                          </a:solidFill>
                          <a:latin typeface="+mn-lt"/>
                          <a:cs typeface="+mn-cs"/>
                        </a:rPr>
                        <a:t>Holds information about all the nodes in Analytics Platform System. It lists one row per node in the appliance.</a:t>
                      </a:r>
                      <a:endParaRPr lang="en-US" sz="1600" dirty="0"/>
                    </a:p>
                  </a:txBody>
                  <a:tcPr/>
                </a:tc>
                <a:extLst>
                  <a:ext uri="{0D108BD9-81ED-4DB2-BD59-A6C34878D82A}">
                    <a16:rowId xmlns:a16="http://schemas.microsoft.com/office/drawing/2014/main" val="3131939733"/>
                  </a:ext>
                </a:extLst>
              </a:tr>
              <a:tr h="370840">
                <a:tc>
                  <a:txBody>
                    <a:bodyPr/>
                    <a:lstStyle/>
                    <a:p>
                      <a:r>
                        <a:rPr lang="pt-BR" sz="1600" b="1" dirty="0">
                          <a:solidFill>
                            <a:srgbClr val="000000"/>
                          </a:solidFill>
                          <a:latin typeface="+mn-lt"/>
                          <a:cs typeface="+mn-cs"/>
                        </a:rPr>
                        <a:t>sys.dm_pdw_nodes_os_sys_info</a:t>
                      </a:r>
                      <a:r>
                        <a:rPr lang="en-US" sz="1600" b="1" dirty="0">
                          <a:solidFill>
                            <a:srgbClr val="000000"/>
                          </a:solidFill>
                          <a:latin typeface="+mn-lt"/>
                        </a:rPr>
                        <a:t> _{Datetime}.csv</a:t>
                      </a:r>
                      <a:endParaRPr lang="en-US" sz="1600" dirty="0"/>
                    </a:p>
                  </a:txBody>
                  <a:tcPr/>
                </a:tc>
                <a:tc>
                  <a:txBody>
                    <a:bodyPr/>
                    <a:lstStyle/>
                    <a:p>
                      <a:endParaRPr lang="en-US" sz="1600" dirty="0"/>
                    </a:p>
                  </a:txBody>
                  <a:tcPr/>
                </a:tc>
                <a:extLst>
                  <a:ext uri="{0D108BD9-81ED-4DB2-BD59-A6C34878D82A}">
                    <a16:rowId xmlns:a16="http://schemas.microsoft.com/office/drawing/2014/main" val="9282945"/>
                  </a:ext>
                </a:extLst>
              </a:tr>
              <a:tr h="370840">
                <a:tc>
                  <a:txBody>
                    <a:bodyPr/>
                    <a:lstStyle/>
                    <a:p>
                      <a:r>
                        <a:rPr lang="en-US" sz="1600" b="1" dirty="0">
                          <a:solidFill>
                            <a:srgbClr val="000000"/>
                          </a:solidFill>
                          <a:latin typeface="+mn-lt"/>
                          <a:cs typeface="+mn-cs"/>
                        </a:rPr>
                        <a:t>sys.dm_pdw_nodes_os_sys_memory</a:t>
                      </a:r>
                      <a:r>
                        <a:rPr lang="en-US" sz="1600" b="1" dirty="0">
                          <a:solidFill>
                            <a:srgbClr val="000000"/>
                          </a:solidFill>
                          <a:latin typeface="+mn-lt"/>
                        </a:rPr>
                        <a:t>_{Datetime}.csv</a:t>
                      </a:r>
                      <a:endParaRPr lang="en-US" sz="1600" dirty="0"/>
                    </a:p>
                  </a:txBody>
                  <a:tcPr/>
                </a:tc>
                <a:tc>
                  <a:txBody>
                    <a:bodyPr/>
                    <a:lstStyle/>
                    <a:p>
                      <a:endParaRPr lang="en-US" sz="1600" dirty="0"/>
                    </a:p>
                  </a:txBody>
                  <a:tcPr/>
                </a:tc>
                <a:extLst>
                  <a:ext uri="{0D108BD9-81ED-4DB2-BD59-A6C34878D82A}">
                    <a16:rowId xmlns:a16="http://schemas.microsoft.com/office/drawing/2014/main" val="2843478714"/>
                  </a:ext>
                </a:extLst>
              </a:tr>
              <a:tr h="370840">
                <a:tc>
                  <a:txBody>
                    <a:bodyPr/>
                    <a:lstStyle/>
                    <a:p>
                      <a:r>
                        <a:rPr lang="en-US" sz="1600" b="1" dirty="0">
                          <a:solidFill>
                            <a:srgbClr val="000000"/>
                          </a:solidFill>
                          <a:latin typeface="+mn-lt"/>
                          <a:cs typeface="+mn-cs"/>
                        </a:rPr>
                        <a:t>sys.dm_pdw_sql_requests</a:t>
                      </a:r>
                      <a:r>
                        <a:rPr lang="en-US" sz="1600" b="1" dirty="0">
                          <a:solidFill>
                            <a:srgbClr val="000000"/>
                          </a:solidFill>
                          <a:latin typeface="+mn-lt"/>
                        </a:rPr>
                        <a:t>_{Datetime}.csv</a:t>
                      </a:r>
                      <a:endParaRPr lang="en-US" sz="1600" dirty="0"/>
                    </a:p>
                  </a:txBody>
                  <a:tcPr/>
                </a:tc>
                <a:tc>
                  <a:txBody>
                    <a:bodyPr/>
                    <a:lstStyle/>
                    <a:p>
                      <a:r>
                        <a:rPr lang="en-US" sz="1600" dirty="0">
                          <a:solidFill>
                            <a:srgbClr val="000000"/>
                          </a:solidFill>
                          <a:latin typeface="+mn-lt"/>
                          <a:cs typeface="+mn-cs"/>
                        </a:rPr>
                        <a:t>Holds information about all SQL Server query distributions as part of a SQL step in the query.</a:t>
                      </a:r>
                      <a:endParaRPr lang="en-US" sz="1600" dirty="0"/>
                    </a:p>
                  </a:txBody>
                  <a:tcPr/>
                </a:tc>
                <a:extLst>
                  <a:ext uri="{0D108BD9-81ED-4DB2-BD59-A6C34878D82A}">
                    <a16:rowId xmlns:a16="http://schemas.microsoft.com/office/drawing/2014/main" val="340490743"/>
                  </a:ext>
                </a:extLst>
              </a:tr>
              <a:tr h="370840">
                <a:tc>
                  <a:txBody>
                    <a:bodyPr/>
                    <a:lstStyle/>
                    <a:p>
                      <a:r>
                        <a:rPr lang="en-US" sz="1600" b="1" dirty="0">
                          <a:solidFill>
                            <a:srgbClr val="000000"/>
                          </a:solidFill>
                          <a:latin typeface="+mn-lt"/>
                          <a:cs typeface="+mn-cs"/>
                        </a:rPr>
                        <a:t>sys.dm_pdw_sys_info_{Datetime}.csv</a:t>
                      </a:r>
                      <a:endParaRPr lang="en-US" sz="1600" b="1" dirty="0"/>
                    </a:p>
                  </a:txBody>
                  <a:tcPr/>
                </a:tc>
                <a:tc>
                  <a:txBody>
                    <a:bodyPr/>
                    <a:lstStyle/>
                    <a:p>
                      <a:r>
                        <a:rPr lang="en-US" sz="1600" dirty="0">
                          <a:solidFill>
                            <a:srgbClr val="000000"/>
                          </a:solidFill>
                          <a:latin typeface="+mn-lt"/>
                          <a:cs typeface="+mn-cs"/>
                        </a:rPr>
                        <a:t>Provides a set of appliance-level counters that reflect overall activity on the appliance.</a:t>
                      </a:r>
                      <a:endParaRPr lang="en-US" sz="1600" dirty="0"/>
                    </a:p>
                  </a:txBody>
                  <a:tcPr/>
                </a:tc>
                <a:extLst>
                  <a:ext uri="{0D108BD9-81ED-4DB2-BD59-A6C34878D82A}">
                    <a16:rowId xmlns:a16="http://schemas.microsoft.com/office/drawing/2014/main" val="2522706075"/>
                  </a:ext>
                </a:extLst>
              </a:tr>
            </a:tbl>
          </a:graphicData>
        </a:graphic>
      </p:graphicFrame>
    </p:spTree>
    <p:extLst>
      <p:ext uri="{BB962C8B-B14F-4D97-AF65-F5344CB8AC3E}">
        <p14:creationId xmlns:p14="http://schemas.microsoft.com/office/powerpoint/2010/main" val="939089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Netezza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930894586"/>
              </p:ext>
            </p:extLst>
          </p:nvPr>
        </p:nvGraphicFramePr>
        <p:xfrm>
          <a:off x="264811" y="1739599"/>
          <a:ext cx="11906851" cy="4786317"/>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DBSize_{DateTime}.csv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DB by MB, GB &amp; TB.</a:t>
                      </a:r>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table by MB, GB &amp; TB.</a:t>
                      </a:r>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Procedure_{Datetime}.csv</a:t>
                      </a:r>
                      <a:endParaRPr lang="en-US" b="1" dirty="0"/>
                    </a:p>
                  </a:txBody>
                  <a:tcPr/>
                </a:tc>
                <a:tc>
                  <a:txBody>
                    <a:bodyPr/>
                    <a:lstStyle/>
                    <a:p>
                      <a:pPr marL="0" algn="l" defTabSz="932742" rtl="0" eaLnBrk="1" latinLnBrk="0" hangingPunct="1"/>
                      <a:r>
                        <a:rPr lang="en-US" sz="1800" kern="1200" dirty="0">
                          <a:solidFill>
                            <a:srgbClr val="000000"/>
                          </a:solidFill>
                          <a:latin typeface="+mn-lt"/>
                          <a:ea typeface="+mn-ea"/>
                          <a:cs typeface="+mn-cs"/>
                        </a:rPr>
                        <a:t>Returns a list of all the stored procedures and their attributes</a:t>
                      </a:r>
                    </a:p>
                  </a:txBody>
                  <a:tcPr/>
                </a:tc>
                <a:extLst>
                  <a:ext uri="{0D108BD9-81ED-4DB2-BD59-A6C34878D82A}">
                    <a16:rowId xmlns:a16="http://schemas.microsoft.com/office/drawing/2014/main" val="2522706075"/>
                  </a:ext>
                </a:extLst>
              </a:tr>
              <a:tr h="437837">
                <a:tc>
                  <a:txBody>
                    <a:bodyPr/>
                    <a:lstStyle/>
                    <a:p>
                      <a:r>
                        <a:rPr lang="en-US" sz="1800" b="1" dirty="0">
                          <a:solidFill>
                            <a:srgbClr val="000000"/>
                          </a:solidFill>
                          <a:latin typeface="+mn-lt"/>
                          <a:cs typeface="+mn-cs"/>
                        </a:rPr>
                        <a:t>Library_{Datetime}.csv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Libraries and their attributes</a:t>
                      </a:r>
                    </a:p>
                  </a:txBody>
                  <a:tcPr/>
                </a:tc>
                <a:extLst>
                  <a:ext uri="{0D108BD9-81ED-4DB2-BD59-A6C34878D82A}">
                    <a16:rowId xmlns:a16="http://schemas.microsoft.com/office/drawing/2014/main" val="468608294"/>
                  </a:ext>
                </a:extLst>
              </a:tr>
              <a:tr h="370840">
                <a:tc>
                  <a:txBody>
                    <a:bodyPr/>
                    <a:lstStyle/>
                    <a:p>
                      <a:r>
                        <a:rPr lang="en-US" sz="1800" b="1" dirty="0">
                          <a:solidFill>
                            <a:srgbClr val="000000"/>
                          </a:solidFill>
                          <a:latin typeface="+mn-lt"/>
                          <a:cs typeface="+mn-cs"/>
                        </a:rPr>
                        <a:t>Aggregate</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Aggregates and their attributes</a:t>
                      </a:r>
                    </a:p>
                  </a:txBody>
                  <a:tcPr/>
                </a:tc>
                <a:extLst>
                  <a:ext uri="{0D108BD9-81ED-4DB2-BD59-A6C34878D82A}">
                    <a16:rowId xmlns:a16="http://schemas.microsoft.com/office/drawing/2014/main" val="1310975451"/>
                  </a:ext>
                </a:extLst>
              </a:tr>
              <a:tr h="370840">
                <a:tc>
                  <a:txBody>
                    <a:bodyPr/>
                    <a:lstStyle/>
                    <a:p>
                      <a:r>
                        <a:rPr lang="en-US" sz="1800" b="1" dirty="0">
                          <a:solidFill>
                            <a:srgbClr val="000000"/>
                          </a:solidFill>
                          <a:latin typeface="+mn-lt"/>
                          <a:cs typeface="+mn-cs"/>
                        </a:rPr>
                        <a:t>Function</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Functions and their attributes</a:t>
                      </a:r>
                    </a:p>
                  </a:txBody>
                  <a:tcPr/>
                </a:tc>
                <a:extLst>
                  <a:ext uri="{0D108BD9-81ED-4DB2-BD59-A6C34878D82A}">
                    <a16:rowId xmlns:a16="http://schemas.microsoft.com/office/drawing/2014/main" val="367147486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TableMetadata_{Datetime}.csv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tables and their attributes like: Distribution column, Distribution Type, Partition and other items.</a:t>
                      </a:r>
                    </a:p>
                  </a:txBody>
                  <a:tcPr/>
                </a:tc>
                <a:extLst>
                  <a:ext uri="{0D108BD9-81ED-4DB2-BD59-A6C34878D82A}">
                    <a16:rowId xmlns:a16="http://schemas.microsoft.com/office/drawing/2014/main" val="4078391397"/>
                  </a:ext>
                </a:extLst>
              </a:tr>
              <a:tr h="370840">
                <a:tc>
                  <a:txBody>
                    <a:bodyPr/>
                    <a:lstStyle/>
                    <a:p>
                      <a:pPr marL="0" algn="l" defTabSz="932742" rtl="0" eaLnBrk="1" latinLnBrk="0" hangingPunct="1"/>
                      <a:r>
                        <a:rPr lang="en-US" sz="1800" b="1" kern="1200" dirty="0">
                          <a:solidFill>
                            <a:srgbClr val="000000"/>
                          </a:solidFill>
                          <a:latin typeface="+mn-lt"/>
                          <a:ea typeface="+mn-ea"/>
                          <a:cs typeface="+mn-cs"/>
                        </a:rPr>
                        <a:t>Sequence_{Datetime}.csv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Sequence and their attributes</a:t>
                      </a:r>
                    </a:p>
                  </a:txBody>
                  <a:tcPr/>
                </a:tc>
                <a:extLst>
                  <a:ext uri="{0D108BD9-81ED-4DB2-BD59-A6C34878D82A}">
                    <a16:rowId xmlns:a16="http://schemas.microsoft.com/office/drawing/2014/main" val="31932993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ScriptNetezza_{Datetime}.</a:t>
                      </a:r>
                      <a:r>
                        <a:rPr lang="en-US" sz="1800" b="1" kern="1200" dirty="0">
                          <a:solidFill>
                            <a:srgbClr val="000000"/>
                          </a:solidFill>
                          <a:effectLst/>
                          <a:latin typeface="+mn-lt"/>
                          <a:ea typeface="+mn-ea"/>
                          <a:cs typeface="+mn-cs"/>
                        </a:rPr>
                        <a:t>csv</a:t>
                      </a:r>
                      <a:endParaRPr lang="en-US" sz="1800" b="0" kern="1200" dirty="0">
                        <a:solidFill>
                          <a:srgbClr val="000000"/>
                        </a:solidFill>
                        <a:effectLst/>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Unix Script used to script out the DB using NZ_DDL commands</a:t>
                      </a:r>
                    </a:p>
                  </a:txBody>
                  <a:tcPr/>
                </a:tc>
                <a:extLst>
                  <a:ext uri="{0D108BD9-81ED-4DB2-BD59-A6C34878D82A}">
                    <a16:rowId xmlns:a16="http://schemas.microsoft.com/office/drawing/2014/main" val="1130361671"/>
                  </a:ext>
                </a:extLst>
              </a:tr>
            </a:tbl>
          </a:graphicData>
        </a:graphic>
      </p:graphicFrame>
    </p:spTree>
    <p:extLst>
      <p:ext uri="{BB962C8B-B14F-4D97-AF65-F5344CB8AC3E}">
        <p14:creationId xmlns:p14="http://schemas.microsoft.com/office/powerpoint/2010/main" val="113350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Teradata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877976889"/>
              </p:ext>
            </p:extLst>
          </p:nvPr>
        </p:nvGraphicFramePr>
        <p:xfrm>
          <a:off x="274639" y="1687047"/>
          <a:ext cx="11906851" cy="333756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FileName_{Datetime}.csv</a:t>
                      </a:r>
                      <a:endParaRPr lang="en-US" dirty="0"/>
                    </a:p>
                  </a:txBody>
                  <a:tcPr/>
                </a:tc>
                <a:tc>
                  <a:txBody>
                    <a:bodyPr/>
                    <a:lstStyle/>
                    <a:p>
                      <a:r>
                        <a:rPr lang="en-US" sz="1800" dirty="0">
                          <a:solidFill>
                            <a:srgbClr val="000000"/>
                          </a:solidFill>
                          <a:latin typeface="+mn-lt"/>
                          <a:cs typeface="+mn-cs"/>
                        </a:rPr>
                        <a:t>Short description of the data collected</a:t>
                      </a:r>
                      <a:endParaRPr lang="en-US" dirty="0"/>
                    </a:p>
                  </a:txBody>
                  <a:tcPr/>
                </a:tc>
                <a:extLst>
                  <a:ext uri="{0D108BD9-81ED-4DB2-BD59-A6C34878D82A}">
                    <a16:rowId xmlns:a16="http://schemas.microsoft.com/office/drawing/2014/main" val="3131939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28294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800" b="1" dirty="0">
                        <a:solidFill>
                          <a:srgbClr val="000000"/>
                        </a:solidFill>
                        <a:latin typeface="+mn-lt"/>
                        <a:cs typeface="+mn-cs"/>
                      </a:endParaRPr>
                    </a:p>
                  </a:txBody>
                  <a:tcPr/>
                </a:tc>
                <a:tc>
                  <a:txBody>
                    <a:bodyPr/>
                    <a:lstStyle/>
                    <a:p>
                      <a:endParaRPr lang="en-US" dirty="0"/>
                    </a:p>
                  </a:txBody>
                  <a:tcPr/>
                </a:tc>
                <a:extLst>
                  <a:ext uri="{0D108BD9-81ED-4DB2-BD59-A6C34878D82A}">
                    <a16:rowId xmlns:a16="http://schemas.microsoft.com/office/drawing/2014/main" val="340490743"/>
                  </a:ext>
                </a:extLst>
              </a:tr>
              <a:tr h="370840">
                <a:tc>
                  <a:txBody>
                    <a:bodyPr/>
                    <a:lstStyle/>
                    <a:p>
                      <a:endParaRPr lang="en-US" b="1" dirty="0"/>
                    </a:p>
                  </a:txBody>
                  <a:tcPr/>
                </a:tc>
                <a:tc>
                  <a:txBody>
                    <a:bodyPr/>
                    <a:lstStyle/>
                    <a:p>
                      <a:endParaRPr lang="en-US" dirty="0"/>
                    </a:p>
                  </a:txBody>
                  <a:tcPr/>
                </a:tc>
                <a:extLst>
                  <a:ext uri="{0D108BD9-81ED-4DB2-BD59-A6C34878D82A}">
                    <a16:rowId xmlns:a16="http://schemas.microsoft.com/office/drawing/2014/main" val="25227060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860829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097545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321420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Dataflow</a:t>
            </a:r>
          </a:p>
        </p:txBody>
      </p:sp>
      <p:pic>
        <p:nvPicPr>
          <p:cNvPr id="4" name="Picture 3">
            <a:extLst>
              <a:ext uri="{FF2B5EF4-FFF2-40B4-BE49-F238E27FC236}">
                <a16:creationId xmlns:a16="http://schemas.microsoft.com/office/drawing/2014/main" id="{9C542439-CC07-4101-BEC4-E64B55B7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115" y="2594164"/>
            <a:ext cx="1499657" cy="1447395"/>
          </a:xfrm>
          <a:prstGeom prst="rect">
            <a:avLst/>
          </a:prstGeom>
        </p:spPr>
      </p:pic>
      <p:sp>
        <p:nvSpPr>
          <p:cNvPr id="5" name="TextBox 4">
            <a:extLst>
              <a:ext uri="{FF2B5EF4-FFF2-40B4-BE49-F238E27FC236}">
                <a16:creationId xmlns:a16="http://schemas.microsoft.com/office/drawing/2014/main" id="{1EA8BCCF-418F-49B1-AFC7-79F0FF7E18C4}"/>
              </a:ext>
            </a:extLst>
          </p:cNvPr>
          <p:cNvSpPr txBox="1"/>
          <p:nvPr/>
        </p:nvSpPr>
        <p:spPr>
          <a:xfrm>
            <a:off x="2727462" y="1599173"/>
            <a:ext cx="2921019" cy="1034640"/>
          </a:xfrm>
          <a:prstGeom prst="rect">
            <a:avLst/>
          </a:prstGeom>
          <a:noFill/>
        </p:spPr>
        <p:txBody>
          <a:bodyPr wrap="square" lIns="186521" tIns="149217" rIns="186521" bIns="149217" rtlCol="0">
            <a:spAutoFit/>
          </a:bodyPr>
          <a:lstStyle/>
          <a:p>
            <a:pPr defTabSz="932597">
              <a:lnSpc>
                <a:spcPct val="90000"/>
              </a:lnSpc>
              <a:spcAft>
                <a:spcPts val="612"/>
              </a:spcAft>
            </a:pPr>
            <a:r>
              <a:rPr lang="en-US" sz="1632" b="1" dirty="0">
                <a:solidFill>
                  <a:srgbClr val="000099"/>
                </a:solidFill>
                <a:latin typeface="Segoe UI"/>
              </a:rPr>
              <a:t>PowerShell Scripts</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Connect to a specified server</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Execute T-SQL</a:t>
            </a:r>
          </a:p>
        </p:txBody>
      </p:sp>
      <p:grpSp>
        <p:nvGrpSpPr>
          <p:cNvPr id="6" name="Group 5">
            <a:extLst>
              <a:ext uri="{FF2B5EF4-FFF2-40B4-BE49-F238E27FC236}">
                <a16:creationId xmlns:a16="http://schemas.microsoft.com/office/drawing/2014/main" id="{D2AA2061-733B-4A4F-B2E1-6736C309D41C}"/>
              </a:ext>
            </a:extLst>
          </p:cNvPr>
          <p:cNvGrpSpPr/>
          <p:nvPr/>
        </p:nvGrpSpPr>
        <p:grpSpPr>
          <a:xfrm>
            <a:off x="3402571" y="4919171"/>
            <a:ext cx="1811311" cy="943828"/>
            <a:chOff x="4909049" y="1223106"/>
            <a:chExt cx="1775956" cy="958820"/>
          </a:xfrm>
        </p:grpSpPr>
        <p:sp>
          <p:nvSpPr>
            <p:cNvPr id="7" name="Rectangle: Rounded Corners 6">
              <a:extLst>
                <a:ext uri="{FF2B5EF4-FFF2-40B4-BE49-F238E27FC236}">
                  <a16:creationId xmlns:a16="http://schemas.microsoft.com/office/drawing/2014/main" id="{0ADAA385-940A-476A-BFAA-EE8F3F8C9825}"/>
                </a:ext>
              </a:extLst>
            </p:cNvPr>
            <p:cNvSpPr/>
            <p:nvPr/>
          </p:nvSpPr>
          <p:spPr bwMode="auto">
            <a:xfrm>
              <a:off x="4909049" y="1223106"/>
              <a:ext cx="1775956" cy="958820"/>
            </a:xfrm>
            <a:prstGeom prst="roundRect">
              <a:avLst/>
            </a:prstGeom>
            <a:solidFill>
              <a:schemeClr val="bg1">
                <a:lumMod val="85000"/>
              </a:schemeClr>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b" anchorCtr="1" forceAA="0" compatLnSpc="1">
              <a:prstTxWarp prst="textNoShape">
                <a:avLst/>
              </a:prstTxWarp>
              <a:noAutofit/>
            </a:bodyPr>
            <a:lstStyle/>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r>
                <a:rPr lang="en-US" sz="1224" b="1" dirty="0">
                  <a:solidFill>
                    <a:srgbClr val="000000"/>
                  </a:solidFill>
                  <a:latin typeface="Segoe UI Light"/>
                  <a:ea typeface="Segoe UI" pitchFamily="34" charset="0"/>
                  <a:cs typeface="Segoe UI" pitchFamily="34" charset="0"/>
                </a:rPr>
                <a:t>Configuration files</a:t>
              </a:r>
            </a:p>
          </p:txBody>
        </p:sp>
        <p:pic>
          <p:nvPicPr>
            <p:cNvPr id="8" name="Picture 7">
              <a:extLst>
                <a:ext uri="{FF2B5EF4-FFF2-40B4-BE49-F238E27FC236}">
                  <a16:creationId xmlns:a16="http://schemas.microsoft.com/office/drawing/2014/main" id="{0B667EB3-06B0-40B3-9A0E-CD95062BB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592" y="1399583"/>
              <a:ext cx="1061408" cy="324974"/>
            </a:xfrm>
            <a:prstGeom prst="rect">
              <a:avLst/>
            </a:prstGeom>
          </p:spPr>
        </p:pic>
        <p:pic>
          <p:nvPicPr>
            <p:cNvPr id="9" name="Picture 8">
              <a:extLst>
                <a:ext uri="{FF2B5EF4-FFF2-40B4-BE49-F238E27FC236}">
                  <a16:creationId xmlns:a16="http://schemas.microsoft.com/office/drawing/2014/main" id="{34C8968A-4018-4880-B1D4-968CC3D4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486" y="1330439"/>
              <a:ext cx="386091" cy="433703"/>
            </a:xfrm>
            <a:prstGeom prst="rect">
              <a:avLst/>
            </a:prstGeom>
          </p:spPr>
        </p:pic>
      </p:grpSp>
      <p:grpSp>
        <p:nvGrpSpPr>
          <p:cNvPr id="10" name="Group 9">
            <a:extLst>
              <a:ext uri="{FF2B5EF4-FFF2-40B4-BE49-F238E27FC236}">
                <a16:creationId xmlns:a16="http://schemas.microsoft.com/office/drawing/2014/main" id="{6CC8EEC2-9CC9-46E1-A314-8ECBC40025C5}"/>
              </a:ext>
            </a:extLst>
          </p:cNvPr>
          <p:cNvGrpSpPr/>
          <p:nvPr/>
        </p:nvGrpSpPr>
        <p:grpSpPr>
          <a:xfrm>
            <a:off x="7053019" y="2426908"/>
            <a:ext cx="1519214" cy="1569569"/>
            <a:chOff x="7294608" y="2798294"/>
            <a:chExt cx="1533462" cy="1601632"/>
          </a:xfrm>
        </p:grpSpPr>
        <p:pic>
          <p:nvPicPr>
            <p:cNvPr id="11" name="Picture 10">
              <a:extLst>
                <a:ext uri="{FF2B5EF4-FFF2-40B4-BE49-F238E27FC236}">
                  <a16:creationId xmlns:a16="http://schemas.microsoft.com/office/drawing/2014/main" id="{B76A4CFB-84E4-421D-AF12-8AC0C5AAB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2" name="Picture 11">
              <a:extLst>
                <a:ext uri="{FF2B5EF4-FFF2-40B4-BE49-F238E27FC236}">
                  <a16:creationId xmlns:a16="http://schemas.microsoft.com/office/drawing/2014/main" id="{75CA557B-9580-434B-858C-635BDD1B5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13" name="Picture 12">
              <a:extLst>
                <a:ext uri="{FF2B5EF4-FFF2-40B4-BE49-F238E27FC236}">
                  <a16:creationId xmlns:a16="http://schemas.microsoft.com/office/drawing/2014/main" id="{B245BC7E-229B-4199-8CD8-9131BBE7B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grpSp>
        <p:nvGrpSpPr>
          <p:cNvPr id="14" name="Group 13">
            <a:extLst>
              <a:ext uri="{FF2B5EF4-FFF2-40B4-BE49-F238E27FC236}">
                <a16:creationId xmlns:a16="http://schemas.microsoft.com/office/drawing/2014/main" id="{25333D32-CE47-4B5C-B9BF-8B9F4A2277C4}"/>
              </a:ext>
            </a:extLst>
          </p:cNvPr>
          <p:cNvGrpSpPr/>
          <p:nvPr/>
        </p:nvGrpSpPr>
        <p:grpSpPr>
          <a:xfrm>
            <a:off x="10685953" y="2426907"/>
            <a:ext cx="1209264" cy="1462339"/>
            <a:chOff x="9035249" y="2633240"/>
            <a:chExt cx="1488056" cy="1683074"/>
          </a:xfrm>
        </p:grpSpPr>
        <p:pic>
          <p:nvPicPr>
            <p:cNvPr id="15" name="Picture 14">
              <a:extLst>
                <a:ext uri="{FF2B5EF4-FFF2-40B4-BE49-F238E27FC236}">
                  <a16:creationId xmlns:a16="http://schemas.microsoft.com/office/drawing/2014/main" id="{9736002D-6616-4D22-BABA-2C0636FB1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4903" y="2633240"/>
              <a:ext cx="1228402" cy="1201345"/>
            </a:xfrm>
            <a:prstGeom prst="rect">
              <a:avLst/>
            </a:prstGeom>
          </p:spPr>
        </p:pic>
        <p:pic>
          <p:nvPicPr>
            <p:cNvPr id="16" name="Picture 15">
              <a:extLst>
                <a:ext uri="{FF2B5EF4-FFF2-40B4-BE49-F238E27FC236}">
                  <a16:creationId xmlns:a16="http://schemas.microsoft.com/office/drawing/2014/main" id="{76717AAD-1C99-42C9-8912-C0CA31833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4994" y="2868723"/>
              <a:ext cx="1228402" cy="1201345"/>
            </a:xfrm>
            <a:prstGeom prst="rect">
              <a:avLst/>
            </a:prstGeom>
          </p:spPr>
        </p:pic>
        <p:pic>
          <p:nvPicPr>
            <p:cNvPr id="17" name="Picture 16">
              <a:extLst>
                <a:ext uri="{FF2B5EF4-FFF2-40B4-BE49-F238E27FC236}">
                  <a16:creationId xmlns:a16="http://schemas.microsoft.com/office/drawing/2014/main" id="{EF9942FB-D77B-40DC-9C6F-D9E9F76477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5249" y="3114969"/>
              <a:ext cx="1228402" cy="1201345"/>
            </a:xfrm>
            <a:prstGeom prst="rect">
              <a:avLst/>
            </a:prstGeom>
          </p:spPr>
        </p:pic>
      </p:grpSp>
      <p:sp>
        <p:nvSpPr>
          <p:cNvPr id="18" name="Arrow: Right 17">
            <a:extLst>
              <a:ext uri="{FF2B5EF4-FFF2-40B4-BE49-F238E27FC236}">
                <a16:creationId xmlns:a16="http://schemas.microsoft.com/office/drawing/2014/main" id="{90D1CDB5-1252-426D-BFC4-B5945FE159ED}"/>
              </a:ext>
            </a:extLst>
          </p:cNvPr>
          <p:cNvSpPr/>
          <p:nvPr/>
        </p:nvSpPr>
        <p:spPr bwMode="auto">
          <a:xfrm rot="16200000">
            <a:off x="4063611" y="4281749"/>
            <a:ext cx="489231" cy="380819"/>
          </a:xfrm>
          <a:prstGeom prst="rightArrow">
            <a:avLst>
              <a:gd name="adj1" fmla="val 55978"/>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19" name="TextBox 18">
            <a:extLst>
              <a:ext uri="{FF2B5EF4-FFF2-40B4-BE49-F238E27FC236}">
                <a16:creationId xmlns:a16="http://schemas.microsoft.com/office/drawing/2014/main" id="{E849D610-C130-4E94-BA90-5F4A4C4BF6D8}"/>
              </a:ext>
            </a:extLst>
          </p:cNvPr>
          <p:cNvSpPr txBox="1"/>
          <p:nvPr/>
        </p:nvSpPr>
        <p:spPr>
          <a:xfrm>
            <a:off x="5237117" y="2871706"/>
            <a:ext cx="1754176" cy="456776"/>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Output:</a:t>
            </a:r>
            <a:endParaRPr lang="en-US" sz="1122" dirty="0">
              <a:gradFill>
                <a:gsLst>
                  <a:gs pos="2917">
                    <a:srgbClr val="000000"/>
                  </a:gs>
                  <a:gs pos="30000">
                    <a:srgbClr val="000000"/>
                  </a:gs>
                </a:gsLst>
                <a:lin ang="5400000" scaled="0"/>
              </a:gradFill>
              <a:latin typeface="Segoe UI"/>
            </a:endParaRPr>
          </a:p>
        </p:txBody>
      </p:sp>
      <p:sp>
        <p:nvSpPr>
          <p:cNvPr id="20" name="TextBox 19">
            <a:extLst>
              <a:ext uri="{FF2B5EF4-FFF2-40B4-BE49-F238E27FC236}">
                <a16:creationId xmlns:a16="http://schemas.microsoft.com/office/drawing/2014/main" id="{0FC8D1A8-02DA-4266-80CA-B0104EDC51C6}"/>
              </a:ext>
            </a:extLst>
          </p:cNvPr>
          <p:cNvSpPr txBox="1"/>
          <p:nvPr/>
        </p:nvSpPr>
        <p:spPr>
          <a:xfrm>
            <a:off x="5916824" y="4080496"/>
            <a:ext cx="2214914" cy="2118849"/>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(Netezza)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Netezza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Functions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Procedures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Sequences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sp>
        <p:nvSpPr>
          <p:cNvPr id="21" name="Arrow: Right 20">
            <a:extLst>
              <a:ext uri="{FF2B5EF4-FFF2-40B4-BE49-F238E27FC236}">
                <a16:creationId xmlns:a16="http://schemas.microsoft.com/office/drawing/2014/main" id="{45BFF991-6303-4985-8B3C-3968EADE19E2}"/>
              </a:ext>
            </a:extLst>
          </p:cNvPr>
          <p:cNvSpPr/>
          <p:nvPr/>
        </p:nvSpPr>
        <p:spPr bwMode="auto">
          <a:xfrm>
            <a:off x="2826053" y="3118565"/>
            <a:ext cx="656626"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2" name="TextBox 21">
            <a:extLst>
              <a:ext uri="{FF2B5EF4-FFF2-40B4-BE49-F238E27FC236}">
                <a16:creationId xmlns:a16="http://schemas.microsoft.com/office/drawing/2014/main" id="{2D58F034-52CA-4FC9-8AA6-85044B3B1306}"/>
              </a:ext>
            </a:extLst>
          </p:cNvPr>
          <p:cNvSpPr txBox="1"/>
          <p:nvPr/>
        </p:nvSpPr>
        <p:spPr>
          <a:xfrm>
            <a:off x="8790156" y="1735398"/>
            <a:ext cx="1754176" cy="1464744"/>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Additional PowerShell Scripts Processing Available</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Aggregates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Summary</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Pivot Tables</a:t>
            </a:r>
          </a:p>
        </p:txBody>
      </p:sp>
      <p:sp>
        <p:nvSpPr>
          <p:cNvPr id="23" name="Arrow: Right 22">
            <a:extLst>
              <a:ext uri="{FF2B5EF4-FFF2-40B4-BE49-F238E27FC236}">
                <a16:creationId xmlns:a16="http://schemas.microsoft.com/office/drawing/2014/main" id="{073DF56F-2F04-4BA4-BD39-F45311D87DE1}"/>
              </a:ext>
            </a:extLst>
          </p:cNvPr>
          <p:cNvSpPr/>
          <p:nvPr/>
        </p:nvSpPr>
        <p:spPr bwMode="auto">
          <a:xfrm>
            <a:off x="5203071" y="3146632"/>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4" name="Arrow: Right 23">
            <a:extLst>
              <a:ext uri="{FF2B5EF4-FFF2-40B4-BE49-F238E27FC236}">
                <a16:creationId xmlns:a16="http://schemas.microsoft.com/office/drawing/2014/main" id="{2E55886B-EFAF-4DE5-B9B2-0DD744C24A1A}"/>
              </a:ext>
            </a:extLst>
          </p:cNvPr>
          <p:cNvSpPr/>
          <p:nvPr/>
        </p:nvSpPr>
        <p:spPr bwMode="auto">
          <a:xfrm>
            <a:off x="8994738" y="3129185"/>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6" name="TextBox 25">
            <a:extLst>
              <a:ext uri="{FF2B5EF4-FFF2-40B4-BE49-F238E27FC236}">
                <a16:creationId xmlns:a16="http://schemas.microsoft.com/office/drawing/2014/main" id="{1691D23A-B406-4F2C-A2A4-01C534EEABD7}"/>
              </a:ext>
            </a:extLst>
          </p:cNvPr>
          <p:cNvSpPr txBox="1"/>
          <p:nvPr/>
        </p:nvSpPr>
        <p:spPr>
          <a:xfrm>
            <a:off x="7948492" y="4080495"/>
            <a:ext cx="2214914" cy="2083375"/>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(APS)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APS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Table Metadata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Distributions</a:t>
            </a:r>
          </a:p>
          <a:p>
            <a:pPr marL="174862" indent="-174862" defTabSz="932597">
              <a:lnSpc>
                <a:spcPct val="90000"/>
              </a:lnSpc>
              <a:spcAft>
                <a:spcPts val="612"/>
              </a:spcAft>
              <a:buFont typeface="Arial" panose="020B0604020202020204" pitchFamily="34" charset="0"/>
              <a:buChar char="•"/>
            </a:pPr>
            <a:endParaRPr lang="en-US" sz="1122" dirty="0">
              <a:gradFill>
                <a:gsLst>
                  <a:gs pos="2917">
                    <a:srgbClr val="000000"/>
                  </a:gs>
                  <a:gs pos="30000">
                    <a:srgbClr val="000000"/>
                  </a:gs>
                </a:gsLst>
                <a:lin ang="5400000" scaled="0"/>
              </a:gradFill>
              <a:latin typeface="Segoe UI"/>
            </a:endParaRP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pic>
        <p:nvPicPr>
          <p:cNvPr id="28" name="Picture 27" descr="A close up of a sign&#10;&#10;Description automatically generated">
            <a:extLst>
              <a:ext uri="{FF2B5EF4-FFF2-40B4-BE49-F238E27FC236}">
                <a16:creationId xmlns:a16="http://schemas.microsoft.com/office/drawing/2014/main" id="{4708F036-47A5-4987-801E-85CF58734940}"/>
              </a:ext>
            </a:extLst>
          </p:cNvPr>
          <p:cNvPicPr>
            <a:picLocks noChangeAspect="1"/>
          </p:cNvPicPr>
          <p:nvPr/>
        </p:nvPicPr>
        <p:blipFill>
          <a:blip r:embed="rId7"/>
          <a:stretch>
            <a:fillRect/>
          </a:stretch>
        </p:blipFill>
        <p:spPr>
          <a:xfrm>
            <a:off x="1875704" y="3050019"/>
            <a:ext cx="780290" cy="780290"/>
          </a:xfrm>
          <a:prstGeom prst="rect">
            <a:avLst/>
          </a:prstGeom>
        </p:spPr>
      </p:pic>
      <p:sp>
        <p:nvSpPr>
          <p:cNvPr id="31" name="TextBox 30">
            <a:extLst>
              <a:ext uri="{FF2B5EF4-FFF2-40B4-BE49-F238E27FC236}">
                <a16:creationId xmlns:a16="http://schemas.microsoft.com/office/drawing/2014/main" id="{FE208C75-729A-4B6E-A400-1A6D9332EA55}"/>
              </a:ext>
            </a:extLst>
          </p:cNvPr>
          <p:cNvSpPr txBox="1"/>
          <p:nvPr/>
        </p:nvSpPr>
        <p:spPr>
          <a:xfrm>
            <a:off x="17244" y="3054745"/>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32" name="TextBox 31">
            <a:extLst>
              <a:ext uri="{FF2B5EF4-FFF2-40B4-BE49-F238E27FC236}">
                <a16:creationId xmlns:a16="http://schemas.microsoft.com/office/drawing/2014/main" id="{AAF7F978-4E51-4617-9520-000614C35562}"/>
              </a:ext>
            </a:extLst>
          </p:cNvPr>
          <p:cNvSpPr txBox="1"/>
          <p:nvPr/>
        </p:nvSpPr>
        <p:spPr>
          <a:xfrm>
            <a:off x="706783" y="2572278"/>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29" name="TextBox 28">
            <a:extLst>
              <a:ext uri="{FF2B5EF4-FFF2-40B4-BE49-F238E27FC236}">
                <a16:creationId xmlns:a16="http://schemas.microsoft.com/office/drawing/2014/main" id="{A263207F-B813-4E83-870C-D37CA218B314}"/>
              </a:ext>
            </a:extLst>
          </p:cNvPr>
          <p:cNvSpPr txBox="1"/>
          <p:nvPr/>
        </p:nvSpPr>
        <p:spPr>
          <a:xfrm>
            <a:off x="585110" y="357827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spTree>
    <p:extLst>
      <p:ext uri="{BB962C8B-B14F-4D97-AF65-F5344CB8AC3E}">
        <p14:creationId xmlns:p14="http://schemas.microsoft.com/office/powerpoint/2010/main" val="25987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50006_City Lights - Purple">
  <a:themeElements>
    <a:clrScheme name="City Lights">
      <a:dk1>
        <a:srgbClr val="FFFFFF"/>
      </a:dk1>
      <a:lt1>
        <a:srgbClr val="505050"/>
      </a:lt1>
      <a:dk2>
        <a:srgbClr val="EAEAEA"/>
      </a:dk2>
      <a:lt2>
        <a:srgbClr val="32145A"/>
      </a:lt2>
      <a:accent1>
        <a:srgbClr val="5C2D91"/>
      </a:accent1>
      <a:accent2>
        <a:srgbClr val="008272"/>
      </a:accent2>
      <a:accent3>
        <a:srgbClr val="D83B01"/>
      </a:accent3>
      <a:accent4>
        <a:srgbClr val="0078D7"/>
      </a:accent4>
      <a:accent5>
        <a:srgbClr val="00188F"/>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ity Lights PPT Template_v09.potx" id="{2C2E5424-E1D2-450A-9B91-36A1FA6FEDB6}" vid="{01F075DE-385E-4256-93FA-A0C101CA14B1}"/>
    </a:ext>
  </a:extLst>
</a:theme>
</file>

<file path=ppt/theme/theme2.xml><?xml version="1.0" encoding="utf-8"?>
<a:theme xmlns:a="http://schemas.openxmlformats.org/drawingml/2006/main" name="WHITE TEMPLATE">
  <a:themeElements>
    <a:clrScheme name="BT - Teal on white">
      <a:dk1>
        <a:srgbClr val="505050"/>
      </a:dk1>
      <a:lt1>
        <a:srgbClr val="FFFFFF"/>
      </a:lt1>
      <a:dk2>
        <a:srgbClr val="008272"/>
      </a:dk2>
      <a:lt2>
        <a:srgbClr val="CDF4FF"/>
      </a:lt2>
      <a:accent1>
        <a:srgbClr val="008272"/>
      </a:accent1>
      <a:accent2>
        <a:srgbClr val="004B50"/>
      </a:accent2>
      <a:accent3>
        <a:srgbClr val="0078D7"/>
      </a:accent3>
      <a:accent4>
        <a:srgbClr val="D83B01"/>
      </a:accent4>
      <a:accent5>
        <a:srgbClr val="B4009E"/>
      </a:accent5>
      <a:accent6>
        <a:srgbClr val="32145A"/>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TEAL_2016_3.potx" id="{ABDA7C2D-D8EC-4C70-8909-69D7662FB6B6}" vid="{6CF2C168-2974-4EA8-BF05-BCAD5B4982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738c2dd8-7dd6-440d-aa04-76a8929a2564">v-aniwal@microsoft.com</LastSharedByUser>
    <SharedWithUsers xmlns="738c2dd8-7dd6-440d-aa04-76a8929a2564">
      <UserInfo>
        <DisplayName>Winnie Crockett (Brook Street)</DisplayName>
        <AccountId>24292</AccountId>
        <AccountType/>
      </UserInfo>
    </SharedWithUsers>
    <LastSharedByTime xmlns="738c2dd8-7dd6-440d-aa04-76a8929a2564">2018-04-19T19:58:02+00:00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0242BDE30F014F83329AA536B70806" ma:contentTypeVersion="6" ma:contentTypeDescription="Create a new document." ma:contentTypeScope="" ma:versionID="e0fedd017d5f6639f16fec2ad91cfd15">
  <xsd:schema xmlns:xsd="http://www.w3.org/2001/XMLSchema" xmlns:xs="http://www.w3.org/2001/XMLSchema" xmlns:p="http://schemas.microsoft.com/office/2006/metadata/properties" xmlns:ns2="b018db0b-322c-4925-9fdb-2f34949f0610" xmlns:ns3="738c2dd8-7dd6-440d-aa04-76a8929a2564" targetNamespace="http://schemas.microsoft.com/office/2006/metadata/properties" ma:root="true" ma:fieldsID="46fe0d45731c3e094620c3fe624508b9" ns2:_="" ns3:_="">
    <xsd:import namespace="b018db0b-322c-4925-9fdb-2f34949f0610"/>
    <xsd:import namespace="738c2dd8-7dd6-440d-aa04-76a8929a2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8db0b-322c-4925-9fdb-2f34949f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8c2dd8-7dd6-440d-aa04-76a8929a2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FE19FB-38FB-4FC7-990B-E59390BC385E}">
  <ds:schemaRefs>
    <ds:schemaRef ds:uri="http://schemas.microsoft.com/office/2006/documentManagement/types"/>
    <ds:schemaRef ds:uri="http://purl.org/dc/terms/"/>
    <ds:schemaRef ds:uri="http://schemas.openxmlformats.org/package/2006/metadata/core-properties"/>
    <ds:schemaRef ds:uri="b018db0b-322c-4925-9fdb-2f34949f0610"/>
    <ds:schemaRef ds:uri="http://purl.org/dc/dcmitype/"/>
    <ds:schemaRef ds:uri="http://schemas.microsoft.com/office/infopath/2007/PartnerControls"/>
    <ds:schemaRef ds:uri="http://purl.org/dc/elements/1.1/"/>
    <ds:schemaRef ds:uri="http://schemas.microsoft.com/office/2006/metadata/properties"/>
    <ds:schemaRef ds:uri="738c2dd8-7dd6-440d-aa04-76a8929a2564"/>
    <ds:schemaRef ds:uri="http://www.w3.org/XML/1998/namespace"/>
  </ds:schemaRefs>
</ds:datastoreItem>
</file>

<file path=customXml/itemProps2.xml><?xml version="1.0" encoding="utf-8"?>
<ds:datastoreItem xmlns:ds="http://schemas.openxmlformats.org/officeDocument/2006/customXml" ds:itemID="{2108D6E0-4344-4911-B345-C69C6661FA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8db0b-322c-4925-9fdb-2f34949f0610"/>
    <ds:schemaRef ds:uri="738c2dd8-7dd6-440d-aa04-76a8929a2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E27C34-01A3-4E4B-BAB7-97410D48DB6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9148</TotalTime>
  <Words>3384</Words>
  <Application>Microsoft Office PowerPoint</Application>
  <PresentationFormat>Custom</PresentationFormat>
  <Paragraphs>427</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Consolas</vt:lpstr>
      <vt:lpstr>Segoe UI</vt:lpstr>
      <vt:lpstr>Segoe UI Light</vt:lpstr>
      <vt:lpstr>Segoe UI Semibold</vt:lpstr>
      <vt:lpstr>Segoe UI Semilight</vt:lpstr>
      <vt:lpstr>Wingdings</vt:lpstr>
      <vt:lpstr>1-50006_City Lights - Purple</vt:lpstr>
      <vt:lpstr>WHITE TEMPLATE</vt:lpstr>
      <vt:lpstr>Assessment Tool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Lights PowerPoint Template</dc:title>
  <dc:subject>&lt;Speech title here&gt;</dc:subject>
  <dc:creator>Kate Sojda</dc:creator>
  <cp:keywords>City Lights;Microsoft;DSS;Digital, Services, and Success</cp:keywords>
  <dc:description>Template:  Caitlyn Ryan, Silver Fox Productions_x000d_
Formatting: _x000d_
Audience Type:</dc:description>
  <cp:lastModifiedBy>Andrey Mirskiy</cp:lastModifiedBy>
  <cp:revision>262</cp:revision>
  <dcterms:created xsi:type="dcterms:W3CDTF">2017-09-06T18:18:51Z</dcterms:created>
  <dcterms:modified xsi:type="dcterms:W3CDTF">2021-03-04T10:57:16Z</dcterms:modified>
  <cp:category>City Lights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0x010100690242BDE30F014F83329AA536B70806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rachelru@microsoft.com</vt:lpwstr>
  </property>
  <property fmtid="{D5CDD505-2E9C-101B-9397-08002B2CF9AE}" pid="15" name="MSIP_Label_f42aa342-8706-4288-bd11-ebb85995028c_SetDate">
    <vt:lpwstr>2017-09-28T13:47:47.6767895-07:00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