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heme/theme4.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notesSlides/notesSlide22.xml" ContentType="application/vnd.openxmlformats-officedocument.presentationml.notesSlide+xml"/>
  <Override PartName="/ppt/tags/tag25.xml" ContentType="application/vnd.openxmlformats-officedocument.presentationml.tags+xml"/>
  <Override PartName="/ppt/notesSlides/notesSlide23.xml" ContentType="application/vnd.openxmlformats-officedocument.presentationml.notesSlide+xml"/>
  <Override PartName="/ppt/tags/tag26.xml" ContentType="application/vnd.openxmlformats-officedocument.presentationml.tags+xml"/>
  <Override PartName="/ppt/notesSlides/notesSlide24.xml" ContentType="application/vnd.openxmlformats-officedocument.presentationml.notesSlide+xml"/>
  <Override PartName="/ppt/tags/tag27.xml" ContentType="application/vnd.openxmlformats-officedocument.presentationml.tags+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1" r:id="rId4"/>
    <p:sldMasterId id="2147483683" r:id="rId5"/>
    <p:sldMasterId id="2147483703" r:id="rId6"/>
  </p:sldMasterIdLst>
  <p:notesMasterIdLst>
    <p:notesMasterId r:id="rId32"/>
  </p:notesMasterIdLst>
  <p:sldIdLst>
    <p:sldId id="280" r:id="rId7"/>
    <p:sldId id="308" r:id="rId8"/>
    <p:sldId id="486" r:id="rId9"/>
    <p:sldId id="312" r:id="rId10"/>
    <p:sldId id="313" r:id="rId11"/>
    <p:sldId id="488" r:id="rId12"/>
    <p:sldId id="500" r:id="rId13"/>
    <p:sldId id="502" r:id="rId14"/>
    <p:sldId id="503" r:id="rId15"/>
    <p:sldId id="504" r:id="rId16"/>
    <p:sldId id="499" r:id="rId17"/>
    <p:sldId id="482" r:id="rId18"/>
    <p:sldId id="492" r:id="rId19"/>
    <p:sldId id="494" r:id="rId20"/>
    <p:sldId id="496" r:id="rId21"/>
    <p:sldId id="493" r:id="rId22"/>
    <p:sldId id="478" r:id="rId23"/>
    <p:sldId id="372" r:id="rId24"/>
    <p:sldId id="480" r:id="rId25"/>
    <p:sldId id="309" r:id="rId26"/>
    <p:sldId id="495" r:id="rId27"/>
    <p:sldId id="498" r:id="rId28"/>
    <p:sldId id="475" r:id="rId29"/>
    <p:sldId id="4385" r:id="rId30"/>
    <p:sldId id="438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FF"/>
    <a:srgbClr val="0000CC"/>
    <a:srgbClr val="FF9900"/>
    <a:srgbClr val="008000"/>
    <a:srgbClr val="6600CC"/>
    <a:srgbClr val="000099"/>
    <a:srgbClr val="00205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309" autoAdjust="0"/>
    <p:restoredTop sz="94660"/>
  </p:normalViewPr>
  <p:slideViewPr>
    <p:cSldViewPr snapToGrid="0">
      <p:cViewPr varScale="1">
        <p:scale>
          <a:sx n="88" d="100"/>
          <a:sy n="88" d="100"/>
        </p:scale>
        <p:origin x="66" y="234"/>
      </p:cViewPr>
      <p:guideLst/>
    </p:cSldViewPr>
  </p:slideViewPr>
  <p:notesTextViewPr>
    <p:cViewPr>
      <p:scale>
        <a:sx n="1" d="1"/>
        <a:sy n="1" d="1"/>
      </p:scale>
      <p:origin x="0" y="0"/>
    </p:cViewPr>
  </p:notesTextViewPr>
  <p:sorterViewPr>
    <p:cViewPr>
      <p:scale>
        <a:sx n="100" d="100"/>
        <a:sy n="100" d="100"/>
      </p:scale>
      <p:origin x="0" y="-40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C11F04-4F6E-4D1E-8470-9E8FDC676970}" type="datetimeFigureOut">
              <a:rPr lang="en-US" smtClean="0"/>
              <a:t>7/2/2019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9CAF7E-E9D5-405E-A4FA-73896B53DB5E}" type="slidenum">
              <a:rPr lang="en-US" smtClean="0"/>
              <a:t>‹#›</a:t>
            </a:fld>
            <a:endParaRPr lang="en-US" dirty="0"/>
          </a:p>
        </p:txBody>
      </p:sp>
    </p:spTree>
    <p:extLst>
      <p:ext uri="{BB962C8B-B14F-4D97-AF65-F5344CB8AC3E}">
        <p14:creationId xmlns:p14="http://schemas.microsoft.com/office/powerpoint/2010/main" val="993860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Segoe UI" panose="020B0502040204020203"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5C565FA-3C99-4787-98A7-FCE46D2F55AF}" type="datetime1">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7/2/2019</a:t>
            </a:fld>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p:txBody>
      </p:sp>
      <p:sp>
        <p:nvSpPr>
          <p:cNvPr id="10" name="Footer Placeholder 9"/>
          <p:cNvSpPr>
            <a:spLocks noGrp="1"/>
          </p:cNvSpPr>
          <p:nvPr>
            <p:ph type="ftr" sz="quarter" idx="1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762626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8628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88216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2878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9554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7953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2988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42191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1819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52877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5287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4048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0085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66953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462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little hard to follow</a:t>
            </a:r>
          </a:p>
          <a:p>
            <a:endParaRPr lang="en-US" dirty="0"/>
          </a:p>
          <a:p>
            <a:r>
              <a:rPr lang="en-US" dirty="0"/>
              <a:t>Maybe have Code Migration be one set of numbers in Yellow and Data Migration another set of numbers in bright green</a:t>
            </a:r>
          </a:p>
          <a:p>
            <a:r>
              <a:rPr lang="en-US" dirty="0"/>
              <a:t>OR have the creation of the scripts 1,2,3,4 be yellow and the execution of the scripts 5, 6a, 6b, 6c, and missing execution of create table, view and </a:t>
            </a:r>
            <a:r>
              <a:rPr lang="en-US" dirty="0" err="1"/>
              <a:t>sp</a:t>
            </a:r>
            <a:r>
              <a:rPr lang="en-US" dirty="0"/>
              <a:t> scripts be bright green</a:t>
            </a:r>
          </a:p>
          <a:p>
            <a:endParaRPr lang="en-US" dirty="0"/>
          </a:p>
          <a:p>
            <a:r>
              <a:rPr lang="en-US" dirty="0"/>
              <a:t>OR is 5 the execution of all the DDL scrips tables, external tables, views and </a:t>
            </a:r>
            <a:r>
              <a:rPr lang="en-US" dirty="0" err="1"/>
              <a:t>sp</a:t>
            </a:r>
            <a:r>
              <a:rPr lang="en-US" dirty="0"/>
              <a:t>?</a:t>
            </a:r>
          </a:p>
          <a:p>
            <a:endParaRPr lang="en-US" dirty="0"/>
          </a:p>
          <a:p>
            <a:r>
              <a:rPr lang="en-US" dirty="0"/>
              <a:t>As you can see I find it a little hard to follow and I know what it is doing </a:t>
            </a:r>
            <a:r>
              <a:rPr lang="en-US" dirty="0">
                <a:sym typeface="Wingdings" panose="05000000000000000000" pitchFamily="2" charset="2"/>
              </a:rPr>
              <a:t></a:t>
            </a:r>
            <a:endParaRPr lang="en-US" dirty="0"/>
          </a:p>
          <a:p>
            <a:endParaRPr lang="en-US" dirty="0"/>
          </a:p>
          <a:p>
            <a:r>
              <a:rPr lang="en-US" dirty="0"/>
              <a:t>Code Migration: 1 – 2 – 3 – ? Where is the create objects (Tables, Views, SP) on ADW? </a:t>
            </a:r>
          </a:p>
          <a:p>
            <a:r>
              <a:rPr lang="en-US" dirty="0"/>
              <a:t>Data Migration: 1 – 4 – 5 - 6a – 6b – 6c</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93710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little hard to follow</a:t>
            </a:r>
          </a:p>
          <a:p>
            <a:endParaRPr lang="en-US" dirty="0"/>
          </a:p>
          <a:p>
            <a:r>
              <a:rPr lang="en-US" dirty="0"/>
              <a:t>Maybe have Code Migration be one set of numbers in Yellow and Data Migration another set of numbers in bright green</a:t>
            </a:r>
          </a:p>
          <a:p>
            <a:r>
              <a:rPr lang="en-US" dirty="0"/>
              <a:t>OR have the creation of the scripts 1,2,3,4 be yellow and the execution of the scripts 5, 6a, 6b, 6c, and missing execution of create table, view and </a:t>
            </a:r>
            <a:r>
              <a:rPr lang="en-US" dirty="0" err="1"/>
              <a:t>sp</a:t>
            </a:r>
            <a:r>
              <a:rPr lang="en-US" dirty="0"/>
              <a:t> scripts be bright green</a:t>
            </a:r>
          </a:p>
          <a:p>
            <a:endParaRPr lang="en-US" dirty="0"/>
          </a:p>
          <a:p>
            <a:r>
              <a:rPr lang="en-US" dirty="0"/>
              <a:t>OR is 5 the execution of all the DDL scrips tables, external tables, views and </a:t>
            </a:r>
            <a:r>
              <a:rPr lang="en-US" dirty="0" err="1"/>
              <a:t>sp</a:t>
            </a:r>
            <a:r>
              <a:rPr lang="en-US" dirty="0"/>
              <a:t>?</a:t>
            </a:r>
          </a:p>
          <a:p>
            <a:endParaRPr lang="en-US" dirty="0"/>
          </a:p>
          <a:p>
            <a:r>
              <a:rPr lang="en-US" dirty="0"/>
              <a:t>As you can see I find it a little hard to follow and I know what it is doing </a:t>
            </a:r>
            <a:r>
              <a:rPr lang="en-US" dirty="0">
                <a:sym typeface="Wingdings" panose="05000000000000000000" pitchFamily="2" charset="2"/>
              </a:rPr>
              <a:t></a:t>
            </a:r>
            <a:endParaRPr lang="en-US" dirty="0"/>
          </a:p>
          <a:p>
            <a:endParaRPr lang="en-US" dirty="0"/>
          </a:p>
          <a:p>
            <a:r>
              <a:rPr lang="en-US" dirty="0"/>
              <a:t>Code Migration: 1 – 2 – 3 – ? Where is the create objects (Tables, Views, SP) on ADW? </a:t>
            </a:r>
          </a:p>
          <a:p>
            <a:r>
              <a:rPr lang="en-US" dirty="0"/>
              <a:t>Data Migration: 1 – 4 – 5 - 6a – 6b – 6c</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55883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little hard to follow</a:t>
            </a:r>
          </a:p>
          <a:p>
            <a:endParaRPr lang="en-US" dirty="0"/>
          </a:p>
          <a:p>
            <a:r>
              <a:rPr lang="en-US" dirty="0"/>
              <a:t>Maybe have Code Migration be one set of numbers in Yellow and Data Migration another set of numbers in bright green</a:t>
            </a:r>
          </a:p>
          <a:p>
            <a:r>
              <a:rPr lang="en-US" dirty="0"/>
              <a:t>OR have the creation of the scripts 1,2,3,4 be yellow and the execution of the scripts 5, 6a, 6b, 6c, and missing execution of create table, view and </a:t>
            </a:r>
            <a:r>
              <a:rPr lang="en-US" dirty="0" err="1"/>
              <a:t>sp</a:t>
            </a:r>
            <a:r>
              <a:rPr lang="en-US" dirty="0"/>
              <a:t> scripts be bright green</a:t>
            </a:r>
          </a:p>
          <a:p>
            <a:endParaRPr lang="en-US" dirty="0"/>
          </a:p>
          <a:p>
            <a:r>
              <a:rPr lang="en-US" dirty="0"/>
              <a:t>OR is 5 the execution of all the DDL scrips tables, external tables, views and </a:t>
            </a:r>
            <a:r>
              <a:rPr lang="en-US" dirty="0" err="1"/>
              <a:t>sp</a:t>
            </a:r>
            <a:r>
              <a:rPr lang="en-US" dirty="0"/>
              <a:t>?</a:t>
            </a:r>
          </a:p>
          <a:p>
            <a:endParaRPr lang="en-US" dirty="0"/>
          </a:p>
          <a:p>
            <a:r>
              <a:rPr lang="en-US" dirty="0"/>
              <a:t>As you can see I find it a little hard to follow and I know what it is doing </a:t>
            </a:r>
            <a:r>
              <a:rPr lang="en-US" dirty="0">
                <a:sym typeface="Wingdings" panose="05000000000000000000" pitchFamily="2" charset="2"/>
              </a:rPr>
              <a:t></a:t>
            </a:r>
            <a:endParaRPr lang="en-US" dirty="0"/>
          </a:p>
          <a:p>
            <a:endParaRPr lang="en-US" dirty="0"/>
          </a:p>
          <a:p>
            <a:r>
              <a:rPr lang="en-US" dirty="0"/>
              <a:t>Code Migration: 1 – 2 – 3 – ? Where is the create objects (Tables, Views, SP) on ADW? </a:t>
            </a:r>
          </a:p>
          <a:p>
            <a:r>
              <a:rPr lang="en-US" dirty="0"/>
              <a:t>Data Migration: 1 – 4 – 5 - 6a – 6b – 6c</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9843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7953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8092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9841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1632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tried to spin all these in a little more positive light. And eliminate any sense of complexity.</a:t>
            </a:r>
          </a:p>
          <a:p>
            <a:endParaRPr lang="en-US" dirty="0"/>
          </a:p>
          <a:p>
            <a:r>
              <a:rPr lang="en-US" dirty="0"/>
              <a:t>Scale up/down comment : Compute and storage are separate, no need to purchase more scale when your dataset grows when using ADW, storage grows automatically. Move the existing comment into the SQLDW cell. </a:t>
            </a:r>
          </a:p>
          <a:p>
            <a:endParaRPr lang="en-US" dirty="0"/>
          </a:p>
          <a:p>
            <a:r>
              <a:rPr lang="en-US" dirty="0"/>
              <a:t>Eliminate the word </a:t>
            </a:r>
            <a:r>
              <a:rPr lang="en-US" i="1" dirty="0">
                <a:highlight>
                  <a:srgbClr val="FFFF00"/>
                </a:highlight>
              </a:rPr>
              <a:t>complex</a:t>
            </a:r>
            <a:r>
              <a:rPr lang="en-US" dirty="0"/>
              <a:t> whenever you see it – Change REPLICATE comment to highlight its benefits. This description points out that the work behind the scenes is complex, one of the BIG issues with ADW. On slide 7 ne one needs to know how anything really works yet – I have a great slide that animates exactly how replicated tables work now </a:t>
            </a:r>
            <a:r>
              <a:rPr lang="en-US" dirty="0">
                <a:sym typeface="Wingdings" panose="05000000000000000000" pitchFamily="2" charset="2"/>
              </a:rPr>
              <a:t></a:t>
            </a:r>
            <a:endParaRPr lang="en-US" dirty="0"/>
          </a:p>
          <a:p>
            <a:r>
              <a:rPr lang="en-US" dirty="0"/>
              <a:t>	Replicated tables incur NO increase in storage and ADW.</a:t>
            </a:r>
          </a:p>
          <a:p>
            <a:endParaRPr lang="en-US" dirty="0"/>
          </a:p>
          <a:p>
            <a:r>
              <a:rPr lang="en-US" dirty="0"/>
              <a:t>Index comment – lets not put in this advice as it is a little questionable and will definitely go away when Ordered CCI becomes available. How about a big positive that will guide them to the default (defaults are less complex)</a:t>
            </a:r>
          </a:p>
          <a:p>
            <a:r>
              <a:rPr lang="en-US" dirty="0"/>
              <a:t>	CCI offers unlimited storage and takes advantage of  Adaptive Caching for improved query performance</a:t>
            </a:r>
          </a:p>
          <a:p>
            <a:r>
              <a:rPr lang="en-US" dirty="0"/>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1214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686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83662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Microsoft Ready - Editable">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grpSp>
        <p:nvGrpSpPr>
          <p:cNvPr id="12" name="Group 11"/>
          <p:cNvGrpSpPr/>
          <p:nvPr userDrawn="1"/>
        </p:nvGrpSpPr>
        <p:grpSpPr>
          <a:xfrm>
            <a:off x="6857008" y="5999452"/>
            <a:ext cx="5113948" cy="615609"/>
            <a:chOff x="274638" y="4554931"/>
            <a:chExt cx="5216493" cy="627864"/>
          </a:xfrm>
        </p:grpSpPr>
        <p:sp>
          <p:nvSpPr>
            <p:cNvPr id="7" name="TextBox 6"/>
            <p:cNvSpPr txBox="1"/>
            <p:nvPr userDrawn="1"/>
          </p:nvSpPr>
          <p:spPr>
            <a:xfrm>
              <a:off x="274638" y="4554931"/>
              <a:ext cx="5216493" cy="627864"/>
            </a:xfrm>
            <a:prstGeom prst="rect">
              <a:avLst/>
            </a:prstGeom>
            <a:noFill/>
          </p:spPr>
          <p:txBody>
            <a:bodyPr wrap="none" lIns="182880" tIns="146304" rIns="182880" bIns="146304" rtlCol="0">
              <a:spAutoFit/>
            </a:bodyPr>
            <a:lstStyle/>
            <a:p>
              <a:pPr>
                <a:lnSpc>
                  <a:spcPct val="90000"/>
                </a:lnSpc>
                <a:spcAft>
                  <a:spcPts val="588"/>
                </a:spcAft>
              </a:pPr>
              <a:r>
                <a:rPr lang="en-US" sz="2353" dirty="0">
                  <a:gradFill>
                    <a:gsLst>
                      <a:gs pos="2917">
                        <a:schemeClr val="tx1"/>
                      </a:gs>
                      <a:gs pos="30000">
                        <a:schemeClr val="tx1"/>
                      </a:gs>
                    </a:gsLst>
                    <a:lin ang="5400000" scaled="0"/>
                  </a:gradFill>
                </a:rPr>
                <a:t>Las Vegas, Nevada	July 17–21, 2017</a:t>
              </a:r>
            </a:p>
          </p:txBody>
        </p:sp>
        <p:cxnSp>
          <p:nvCxnSpPr>
            <p:cNvPr id="10" name="Straight Connector 9"/>
            <p:cNvCxnSpPr>
              <a:cxnSpLocks/>
            </p:cNvCxnSpPr>
            <p:nvPr userDrawn="1"/>
          </p:nvCxnSpPr>
          <p:spPr>
            <a:xfrm>
              <a:off x="3059781" y="4673270"/>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56C9DEE-6F0F-4952-B2B1-A47AFA7F3DE1}"/>
              </a:ext>
            </a:extLst>
          </p:cNvPr>
          <p:cNvSpPr txBox="1"/>
          <p:nvPr userDrawn="1"/>
        </p:nvSpPr>
        <p:spPr>
          <a:xfrm>
            <a:off x="221373" y="1834504"/>
            <a:ext cx="5692890" cy="1022871"/>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Microsoft Ready to</a:t>
            </a:r>
          </a:p>
        </p:txBody>
      </p:sp>
      <p:sp>
        <p:nvSpPr>
          <p:cNvPr id="5" name="Text Placeholder 4">
            <a:extLst>
              <a:ext uri="{FF2B5EF4-FFF2-40B4-BE49-F238E27FC236}">
                <a16:creationId xmlns:a16="http://schemas.microsoft.com/office/drawing/2014/main" id="{65CD16D0-030B-4E01-8C7E-8FA7B612BB85}"/>
              </a:ext>
            </a:extLst>
          </p:cNvPr>
          <p:cNvSpPr>
            <a:spLocks noGrp="1"/>
          </p:cNvSpPr>
          <p:nvPr>
            <p:ph type="body" sz="quarter" idx="10" hasCustomPrompt="1"/>
          </p:nvPr>
        </p:nvSpPr>
        <p:spPr>
          <a:xfrm>
            <a:off x="5628510" y="1834504"/>
            <a:ext cx="6274974" cy="1022069"/>
          </a:xfrm>
        </p:spPr>
        <p:txBody>
          <a:bodyPr lIns="182880" tIns="146304" rIns="182880" bIns="146304"/>
          <a:lstStyle>
            <a:lvl1pPr marL="0" indent="0">
              <a:buNone/>
              <a:defRPr sz="5294"/>
            </a:lvl1pPr>
          </a:lstStyle>
          <a:p>
            <a:pPr lvl="0"/>
            <a:r>
              <a:rPr lang="en-US" dirty="0"/>
              <a:t>&lt;theme word here&gt;</a:t>
            </a:r>
          </a:p>
        </p:txBody>
      </p:sp>
      <p:sp>
        <p:nvSpPr>
          <p:cNvPr id="11" name="TextBox 10">
            <a:extLst>
              <a:ext uri="{FF2B5EF4-FFF2-40B4-BE49-F238E27FC236}">
                <a16:creationId xmlns:a16="http://schemas.microsoft.com/office/drawing/2014/main" id="{E83994D1-B42D-4DF0-86D5-48A780335374}"/>
              </a:ext>
            </a:extLst>
          </p:cNvPr>
          <p:cNvSpPr txBox="1"/>
          <p:nvPr userDrawn="1"/>
        </p:nvSpPr>
        <p:spPr>
          <a:xfrm>
            <a:off x="202095" y="2599697"/>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13" name="Text Placeholder 4">
            <a:extLst>
              <a:ext uri="{FF2B5EF4-FFF2-40B4-BE49-F238E27FC236}">
                <a16:creationId xmlns:a16="http://schemas.microsoft.com/office/drawing/2014/main" id="{8EA71668-2A88-4115-853E-BEC05FB59E72}"/>
              </a:ext>
            </a:extLst>
          </p:cNvPr>
          <p:cNvSpPr>
            <a:spLocks noGrp="1"/>
          </p:cNvSpPr>
          <p:nvPr>
            <p:ph type="body" sz="quarter" idx="11" hasCustomPrompt="1"/>
          </p:nvPr>
        </p:nvSpPr>
        <p:spPr>
          <a:xfrm>
            <a:off x="5628510" y="2599697"/>
            <a:ext cx="6274974" cy="1022998"/>
          </a:xfrm>
        </p:spPr>
        <p:txBody>
          <a:bodyPr lIns="182880" tIns="146304" rIns="182880" bIns="146304"/>
          <a:lstStyle>
            <a:lvl1pPr marL="0" indent="0">
              <a:buNone/>
              <a:defRPr sz="5294"/>
            </a:lvl1pPr>
          </a:lstStyle>
          <a:p>
            <a:pPr lvl="0"/>
            <a:r>
              <a:rPr lang="en-US" dirty="0"/>
              <a:t>&lt;theme word here&gt;</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202095" y="3378027"/>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15" name="Text Placeholder 4">
            <a:extLst>
              <a:ext uri="{FF2B5EF4-FFF2-40B4-BE49-F238E27FC236}">
                <a16:creationId xmlns:a16="http://schemas.microsoft.com/office/drawing/2014/main" id="{46AE5335-01B3-4932-AE7C-C7409C947F67}"/>
              </a:ext>
            </a:extLst>
          </p:cNvPr>
          <p:cNvSpPr>
            <a:spLocks noGrp="1"/>
          </p:cNvSpPr>
          <p:nvPr>
            <p:ph type="body" sz="quarter" idx="12" hasCustomPrompt="1"/>
          </p:nvPr>
        </p:nvSpPr>
        <p:spPr>
          <a:xfrm>
            <a:off x="5628510" y="3378027"/>
            <a:ext cx="6274974" cy="1022998"/>
          </a:xfrm>
        </p:spPr>
        <p:txBody>
          <a:bodyPr lIns="182880" tIns="146304" rIns="182880" bIns="146304"/>
          <a:lstStyle>
            <a:lvl1pPr marL="0" indent="0">
              <a:buNone/>
              <a:defRPr sz="5294"/>
            </a:lvl1pPr>
          </a:lstStyle>
          <a:p>
            <a:pPr lvl="0"/>
            <a:r>
              <a:rPr lang="en-US" dirty="0"/>
              <a:t>&lt;theme word here&gt;</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4927287" y="4143220"/>
            <a:ext cx="6339711"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to keep transforming</a:t>
            </a:r>
          </a:p>
        </p:txBody>
      </p:sp>
    </p:spTree>
    <p:extLst>
      <p:ext uri="{BB962C8B-B14F-4D97-AF65-F5344CB8AC3E}">
        <p14:creationId xmlns:p14="http://schemas.microsoft.com/office/powerpoint/2010/main" val="1801765817"/>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124353342"/>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735812751"/>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613555046"/>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695481348"/>
      </p:ext>
    </p:extLst>
  </p:cSld>
  <p:clrMapOvr>
    <a:masterClrMapping/>
  </p:clrMapOvr>
  <p:transition spd="med">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940629149"/>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730870450"/>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fidentiality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Confidentiality slide</a:t>
            </a:r>
          </a:p>
        </p:txBody>
      </p:sp>
      <p:grpSp>
        <p:nvGrpSpPr>
          <p:cNvPr id="17" name="Group 16"/>
          <p:cNvGrpSpPr/>
          <p:nvPr userDrawn="1"/>
        </p:nvGrpSpPr>
        <p:grpSpPr>
          <a:xfrm>
            <a:off x="1020772" y="2291365"/>
            <a:ext cx="10249783" cy="1009695"/>
            <a:chOff x="1041241" y="2198265"/>
            <a:chExt cx="10455312" cy="1029795"/>
          </a:xfrm>
        </p:grpSpPr>
        <p:sp>
          <p:nvSpPr>
            <p:cNvPr id="3" name="laptop"/>
            <p:cNvSpPr>
              <a:spLocks noChangeAspect="1" noEditPoints="1"/>
            </p:cNvSpPr>
            <p:nvPr userDrawn="1"/>
          </p:nvSpPr>
          <p:spPr bwMode="auto">
            <a:xfrm>
              <a:off x="9891754" y="2198265"/>
              <a:ext cx="1417556" cy="843914"/>
            </a:xfrm>
            <a:custGeom>
              <a:avLst/>
              <a:gdLst>
                <a:gd name="T0" fmla="*/ 212 w 257"/>
                <a:gd name="T1" fmla="*/ 107 h 153"/>
                <a:gd name="T2" fmla="*/ 43 w 257"/>
                <a:gd name="T3" fmla="*/ 107 h 153"/>
                <a:gd name="T4" fmla="*/ 43 w 257"/>
                <a:gd name="T5" fmla="*/ 0 h 153"/>
                <a:gd name="T6" fmla="*/ 212 w 257"/>
                <a:gd name="T7" fmla="*/ 0 h 153"/>
                <a:gd name="T8" fmla="*/ 212 w 257"/>
                <a:gd name="T9" fmla="*/ 107 h 153"/>
                <a:gd name="T10" fmla="*/ 43 w 257"/>
                <a:gd name="T11" fmla="*/ 107 h 153"/>
                <a:gd name="T12" fmla="*/ 0 w 257"/>
                <a:gd name="T13" fmla="*/ 153 h 153"/>
                <a:gd name="T14" fmla="*/ 257 w 257"/>
                <a:gd name="T15" fmla="*/ 153 h 153"/>
                <a:gd name="T16" fmla="*/ 212 w 257"/>
                <a:gd name="T17" fmla="*/ 107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153">
                  <a:moveTo>
                    <a:pt x="212" y="107"/>
                  </a:moveTo>
                  <a:lnTo>
                    <a:pt x="43" y="107"/>
                  </a:lnTo>
                  <a:lnTo>
                    <a:pt x="43" y="0"/>
                  </a:lnTo>
                  <a:lnTo>
                    <a:pt x="212" y="0"/>
                  </a:lnTo>
                  <a:lnTo>
                    <a:pt x="212" y="107"/>
                  </a:lnTo>
                  <a:moveTo>
                    <a:pt x="43" y="107"/>
                  </a:moveTo>
                  <a:lnTo>
                    <a:pt x="0" y="153"/>
                  </a:lnTo>
                  <a:lnTo>
                    <a:pt x="257" y="153"/>
                  </a:lnTo>
                  <a:lnTo>
                    <a:pt x="212" y="10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dirty="0">
                <a:gradFill>
                  <a:gsLst>
                    <a:gs pos="0">
                      <a:srgbClr val="505050"/>
                    </a:gs>
                    <a:gs pos="100000">
                      <a:srgbClr val="505050"/>
                    </a:gs>
                  </a:gsLst>
                </a:gradFill>
              </a:endParaRPr>
            </a:p>
          </p:txBody>
        </p:sp>
        <p:sp>
          <p:nvSpPr>
            <p:cNvPr id="4" name="phone"/>
            <p:cNvSpPr>
              <a:spLocks noChangeAspect="1" noEditPoints="1"/>
            </p:cNvSpPr>
            <p:nvPr userDrawn="1"/>
          </p:nvSpPr>
          <p:spPr bwMode="auto">
            <a:xfrm>
              <a:off x="4177456" y="2253648"/>
              <a:ext cx="473065" cy="757539"/>
            </a:xfrm>
            <a:custGeom>
              <a:avLst/>
              <a:gdLst>
                <a:gd name="T0" fmla="*/ 148 w 148"/>
                <a:gd name="T1" fmla="*/ 112 h 237"/>
                <a:gd name="T2" fmla="*/ 148 w 148"/>
                <a:gd name="T3" fmla="*/ 237 h 237"/>
                <a:gd name="T4" fmla="*/ 0 w 148"/>
                <a:gd name="T5" fmla="*/ 237 h 237"/>
                <a:gd name="T6" fmla="*/ 0 w 148"/>
                <a:gd name="T7" fmla="*/ 0 h 237"/>
                <a:gd name="T8" fmla="*/ 148 w 148"/>
                <a:gd name="T9" fmla="*/ 0 h 237"/>
                <a:gd name="T10" fmla="*/ 148 w 148"/>
                <a:gd name="T11" fmla="*/ 112 h 237"/>
                <a:gd name="T12" fmla="*/ 0 w 148"/>
                <a:gd name="T13" fmla="*/ 29 h 237"/>
                <a:gd name="T14" fmla="*/ 148 w 148"/>
                <a:gd name="T15" fmla="*/ 29 h 237"/>
                <a:gd name="T16" fmla="*/ 0 w 148"/>
                <a:gd name="T17" fmla="*/ 172 h 237"/>
                <a:gd name="T18" fmla="*/ 148 w 148"/>
                <a:gd name="T19" fmla="*/ 172 h 237"/>
                <a:gd name="T20" fmla="*/ 66 w 148"/>
                <a:gd name="T21" fmla="*/ 204 h 237"/>
                <a:gd name="T22" fmla="*/ 82 w 148"/>
                <a:gd name="T23" fmla="*/ 20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37">
                  <a:moveTo>
                    <a:pt x="148" y="112"/>
                  </a:moveTo>
                  <a:lnTo>
                    <a:pt x="148" y="237"/>
                  </a:lnTo>
                  <a:lnTo>
                    <a:pt x="0" y="237"/>
                  </a:lnTo>
                  <a:lnTo>
                    <a:pt x="0" y="0"/>
                  </a:lnTo>
                  <a:lnTo>
                    <a:pt x="148" y="0"/>
                  </a:lnTo>
                  <a:lnTo>
                    <a:pt x="148" y="112"/>
                  </a:lnTo>
                  <a:moveTo>
                    <a:pt x="0" y="29"/>
                  </a:moveTo>
                  <a:lnTo>
                    <a:pt x="148" y="29"/>
                  </a:lnTo>
                  <a:moveTo>
                    <a:pt x="0" y="172"/>
                  </a:moveTo>
                  <a:lnTo>
                    <a:pt x="148" y="172"/>
                  </a:lnTo>
                  <a:moveTo>
                    <a:pt x="66" y="204"/>
                  </a:moveTo>
                  <a:lnTo>
                    <a:pt x="82" y="204"/>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dirty="0">
                <a:gradFill>
                  <a:gsLst>
                    <a:gs pos="0">
                      <a:srgbClr val="505050"/>
                    </a:gs>
                    <a:gs pos="100000">
                      <a:srgbClr val="505050"/>
                    </a:gs>
                  </a:gsLst>
                </a:gradFill>
              </a:endParaRPr>
            </a:p>
          </p:txBody>
        </p:sp>
        <p:sp>
          <p:nvSpPr>
            <p:cNvPr id="5" name="tablet_2"/>
            <p:cNvSpPr>
              <a:spLocks noChangeAspect="1" noEditPoints="1"/>
            </p:cNvSpPr>
            <p:nvPr userDrawn="1"/>
          </p:nvSpPr>
          <p:spPr bwMode="auto">
            <a:xfrm>
              <a:off x="6815622" y="2222769"/>
              <a:ext cx="1118473" cy="819293"/>
            </a:xfrm>
            <a:custGeom>
              <a:avLst/>
              <a:gdLst>
                <a:gd name="T0" fmla="*/ 243 w 243"/>
                <a:gd name="T1" fmla="*/ 83 h 178"/>
                <a:gd name="T2" fmla="*/ 243 w 243"/>
                <a:gd name="T3" fmla="*/ 178 h 178"/>
                <a:gd name="T4" fmla="*/ 0 w 243"/>
                <a:gd name="T5" fmla="*/ 178 h 178"/>
                <a:gd name="T6" fmla="*/ 0 w 243"/>
                <a:gd name="T7" fmla="*/ 0 h 178"/>
                <a:gd name="T8" fmla="*/ 243 w 243"/>
                <a:gd name="T9" fmla="*/ 0 h 178"/>
                <a:gd name="T10" fmla="*/ 243 w 243"/>
                <a:gd name="T11" fmla="*/ 83 h 178"/>
                <a:gd name="T12" fmla="*/ 113 w 243"/>
                <a:gd name="T13" fmla="*/ 147 h 178"/>
                <a:gd name="T14" fmla="*/ 129 w 243"/>
                <a:gd name="T15" fmla="*/ 147 h 1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178">
                  <a:moveTo>
                    <a:pt x="243" y="83"/>
                  </a:moveTo>
                  <a:lnTo>
                    <a:pt x="243" y="178"/>
                  </a:lnTo>
                  <a:lnTo>
                    <a:pt x="0" y="178"/>
                  </a:lnTo>
                  <a:lnTo>
                    <a:pt x="0" y="0"/>
                  </a:lnTo>
                  <a:lnTo>
                    <a:pt x="243" y="0"/>
                  </a:lnTo>
                  <a:lnTo>
                    <a:pt x="243" y="83"/>
                  </a:lnTo>
                  <a:moveTo>
                    <a:pt x="113" y="147"/>
                  </a:moveTo>
                  <a:lnTo>
                    <a:pt x="129" y="14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dirty="0">
                <a:gradFill>
                  <a:gsLst>
                    <a:gs pos="0">
                      <a:srgbClr val="505050"/>
                    </a:gs>
                    <a:gs pos="100000">
                      <a:srgbClr val="505050"/>
                    </a:gs>
                  </a:gsLst>
                </a:gradFill>
              </a:endParaRPr>
            </a:p>
          </p:txBody>
        </p:sp>
        <p:sp>
          <p:nvSpPr>
            <p:cNvPr id="6" name="camera"/>
            <p:cNvSpPr>
              <a:spLocks noChangeAspect="1" noEditPoints="1"/>
            </p:cNvSpPr>
            <p:nvPr userDrawn="1"/>
          </p:nvSpPr>
          <p:spPr bwMode="auto">
            <a:xfrm>
              <a:off x="1041241" y="2295852"/>
              <a:ext cx="842296" cy="673131"/>
            </a:xfrm>
            <a:custGeom>
              <a:avLst/>
              <a:gdLst>
                <a:gd name="T0" fmla="*/ 0 w 330"/>
                <a:gd name="T1" fmla="*/ 24 h 264"/>
                <a:gd name="T2" fmla="*/ 87 w 330"/>
                <a:gd name="T3" fmla="*/ 24 h 264"/>
                <a:gd name="T4" fmla="*/ 111 w 330"/>
                <a:gd name="T5" fmla="*/ 0 h 264"/>
                <a:gd name="T6" fmla="*/ 217 w 330"/>
                <a:gd name="T7" fmla="*/ 0 h 264"/>
                <a:gd name="T8" fmla="*/ 242 w 330"/>
                <a:gd name="T9" fmla="*/ 24 h 264"/>
                <a:gd name="T10" fmla="*/ 330 w 330"/>
                <a:gd name="T11" fmla="*/ 24 h 264"/>
                <a:gd name="T12" fmla="*/ 330 w 330"/>
                <a:gd name="T13" fmla="*/ 264 h 264"/>
                <a:gd name="T14" fmla="*/ 0 w 330"/>
                <a:gd name="T15" fmla="*/ 264 h 264"/>
                <a:gd name="T16" fmla="*/ 0 w 330"/>
                <a:gd name="T17" fmla="*/ 24 h 264"/>
                <a:gd name="T18" fmla="*/ 165 w 330"/>
                <a:gd name="T19" fmla="*/ 221 h 264"/>
                <a:gd name="T20" fmla="*/ 242 w 330"/>
                <a:gd name="T21" fmla="*/ 144 h 264"/>
                <a:gd name="T22" fmla="*/ 165 w 330"/>
                <a:gd name="T23" fmla="*/ 67 h 264"/>
                <a:gd name="T24" fmla="*/ 88 w 330"/>
                <a:gd name="T25" fmla="*/ 144 h 264"/>
                <a:gd name="T26" fmla="*/ 165 w 330"/>
                <a:gd name="T27" fmla="*/ 221 h 264"/>
                <a:gd name="T28" fmla="*/ 42 w 330"/>
                <a:gd name="T29" fmla="*/ 73 h 264"/>
                <a:gd name="T30" fmla="*/ 48 w 330"/>
                <a:gd name="T31" fmla="*/ 67 h 264"/>
                <a:gd name="T32" fmla="*/ 42 w 330"/>
                <a:gd name="T33" fmla="*/ 61 h 264"/>
                <a:gd name="T34" fmla="*/ 36 w 330"/>
                <a:gd name="T35" fmla="*/ 67 h 264"/>
                <a:gd name="T36" fmla="*/ 42 w 330"/>
                <a:gd name="T37" fmla="*/ 7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264">
                  <a:moveTo>
                    <a:pt x="0" y="24"/>
                  </a:moveTo>
                  <a:cubicBezTo>
                    <a:pt x="87" y="24"/>
                    <a:pt x="87" y="24"/>
                    <a:pt x="87" y="24"/>
                  </a:cubicBezTo>
                  <a:cubicBezTo>
                    <a:pt x="111" y="0"/>
                    <a:pt x="111" y="0"/>
                    <a:pt x="111" y="0"/>
                  </a:cubicBezTo>
                  <a:cubicBezTo>
                    <a:pt x="217" y="0"/>
                    <a:pt x="217" y="0"/>
                    <a:pt x="217" y="0"/>
                  </a:cubicBezTo>
                  <a:cubicBezTo>
                    <a:pt x="242" y="24"/>
                    <a:pt x="242" y="24"/>
                    <a:pt x="242" y="24"/>
                  </a:cubicBezTo>
                  <a:cubicBezTo>
                    <a:pt x="330" y="24"/>
                    <a:pt x="330" y="24"/>
                    <a:pt x="330" y="24"/>
                  </a:cubicBezTo>
                  <a:cubicBezTo>
                    <a:pt x="330" y="264"/>
                    <a:pt x="330" y="264"/>
                    <a:pt x="330" y="264"/>
                  </a:cubicBezTo>
                  <a:cubicBezTo>
                    <a:pt x="0" y="264"/>
                    <a:pt x="0" y="264"/>
                    <a:pt x="0" y="264"/>
                  </a:cubicBezTo>
                  <a:lnTo>
                    <a:pt x="0" y="24"/>
                  </a:lnTo>
                  <a:close/>
                  <a:moveTo>
                    <a:pt x="165" y="221"/>
                  </a:moveTo>
                  <a:cubicBezTo>
                    <a:pt x="208" y="221"/>
                    <a:pt x="242" y="187"/>
                    <a:pt x="242" y="144"/>
                  </a:cubicBezTo>
                  <a:cubicBezTo>
                    <a:pt x="242" y="101"/>
                    <a:pt x="208" y="67"/>
                    <a:pt x="165" y="67"/>
                  </a:cubicBezTo>
                  <a:cubicBezTo>
                    <a:pt x="123" y="67"/>
                    <a:pt x="88" y="101"/>
                    <a:pt x="88" y="144"/>
                  </a:cubicBezTo>
                  <a:cubicBezTo>
                    <a:pt x="88" y="187"/>
                    <a:pt x="123" y="221"/>
                    <a:pt x="165" y="221"/>
                  </a:cubicBezTo>
                  <a:close/>
                  <a:moveTo>
                    <a:pt x="42" y="73"/>
                  </a:moveTo>
                  <a:cubicBezTo>
                    <a:pt x="45" y="73"/>
                    <a:pt x="48" y="70"/>
                    <a:pt x="48" y="67"/>
                  </a:cubicBezTo>
                  <a:cubicBezTo>
                    <a:pt x="48" y="64"/>
                    <a:pt x="45" y="61"/>
                    <a:pt x="42" y="61"/>
                  </a:cubicBezTo>
                  <a:cubicBezTo>
                    <a:pt x="38" y="61"/>
                    <a:pt x="36" y="64"/>
                    <a:pt x="36" y="67"/>
                  </a:cubicBezTo>
                  <a:cubicBezTo>
                    <a:pt x="36" y="70"/>
                    <a:pt x="38" y="73"/>
                    <a:pt x="42" y="73"/>
                  </a:cubicBezTo>
                  <a:close/>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882" dirty="0">
                <a:gradFill>
                  <a:gsLst>
                    <a:gs pos="0">
                      <a:srgbClr val="505050"/>
                    </a:gs>
                    <a:gs pos="100000">
                      <a:srgbClr val="505050"/>
                    </a:gs>
                  </a:gsLst>
                </a:gradFill>
              </a:endParaRPr>
            </a:p>
          </p:txBody>
        </p:sp>
        <p:sp>
          <p:nvSpPr>
            <p:cNvPr id="9" name="Multiplication Sign 8"/>
            <p:cNvSpPr/>
            <p:nvPr userDrawn="1"/>
          </p:nvSpPr>
          <p:spPr bwMode="auto">
            <a:xfrm>
              <a:off x="1654939"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0" name="Multiplication Sign 9"/>
            <p:cNvSpPr/>
            <p:nvPr userDrawn="1"/>
          </p:nvSpPr>
          <p:spPr bwMode="auto">
            <a:xfrm>
              <a:off x="4406053"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1" name="Multiplication Sign 10"/>
            <p:cNvSpPr/>
            <p:nvPr userDrawn="1"/>
          </p:nvSpPr>
          <p:spPr bwMode="auto">
            <a:xfrm>
              <a:off x="770332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3" name="Multiplication Sign 12"/>
            <p:cNvSpPr/>
            <p:nvPr userDrawn="1"/>
          </p:nvSpPr>
          <p:spPr bwMode="auto">
            <a:xfrm>
              <a:off x="1103935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sp>
        <p:nvSpPr>
          <p:cNvPr id="15" name="TextBox 14"/>
          <p:cNvSpPr txBox="1"/>
          <p:nvPr userDrawn="1"/>
        </p:nvSpPr>
        <p:spPr>
          <a:xfrm>
            <a:off x="629379" y="4403248"/>
            <a:ext cx="10933243" cy="2163685"/>
          </a:xfrm>
          <a:prstGeom prst="rect">
            <a:avLst/>
          </a:prstGeom>
          <a:noFill/>
        </p:spPr>
        <p:txBody>
          <a:bodyPr wrap="none" lIns="179285" tIns="143428" rIns="179285" bIns="143428" rtlCol="0" anchor="ctr">
            <a:spAutoFit/>
          </a:bodyPr>
          <a:lstStyle/>
          <a:p>
            <a:pPr algn="ctr">
              <a:lnSpc>
                <a:spcPct val="90000"/>
              </a:lnSpc>
              <a:spcBef>
                <a:spcPts val="1176"/>
              </a:spcBef>
              <a:spcAft>
                <a:spcPts val="588"/>
              </a:spcAft>
            </a:pPr>
            <a:r>
              <a:rPr lang="en-US" sz="2157" dirty="0">
                <a:gradFill>
                  <a:gsLst>
                    <a:gs pos="2917">
                      <a:schemeClr val="tx1"/>
                    </a:gs>
                    <a:gs pos="30000">
                      <a:schemeClr val="tx1"/>
                    </a:gs>
                  </a:gsLst>
                  <a:lin ang="5400000" scaled="0"/>
                </a:gradFill>
              </a:rPr>
              <a:t>Microsoft Ready content is </a:t>
            </a:r>
            <a:r>
              <a:rPr lang="en-US" sz="2157"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176"/>
              </a:spcBef>
              <a:spcAft>
                <a:spcPts val="588"/>
              </a:spcAft>
            </a:pPr>
            <a:r>
              <a:rPr lang="en-US" sz="2157"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157" dirty="0">
                <a:gradFill>
                  <a:gsLst>
                    <a:gs pos="2917">
                      <a:schemeClr val="tx1"/>
                    </a:gs>
                    <a:gs pos="30000">
                      <a:schemeClr val="tx1"/>
                    </a:gs>
                  </a:gsLst>
                  <a:lin ang="5400000" scaled="0"/>
                </a:gradFill>
              </a:rPr>
              <a:t>post Microsoft Ready content to any blogs or external websites</a:t>
            </a:r>
          </a:p>
          <a:p>
            <a:pPr algn="ctr">
              <a:lnSpc>
                <a:spcPct val="90000"/>
              </a:lnSpc>
              <a:spcBef>
                <a:spcPts val="1176"/>
              </a:spcBef>
              <a:spcAft>
                <a:spcPts val="588"/>
              </a:spcAft>
            </a:pPr>
            <a:r>
              <a:rPr lang="en-US" sz="2157"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157" dirty="0">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176"/>
              </a:spcBef>
              <a:spcAft>
                <a:spcPts val="588"/>
              </a:spcAft>
            </a:pPr>
            <a:r>
              <a:rPr lang="en-US" sz="2157" dirty="0">
                <a:gradFill>
                  <a:gsLst>
                    <a:gs pos="2917">
                      <a:schemeClr val="tx1"/>
                    </a:gs>
                    <a:gs pos="30000">
                      <a:schemeClr val="tx1"/>
                    </a:gs>
                  </a:gsLst>
                  <a:lin ang="5400000" scaled="0"/>
                </a:gradFill>
              </a:rPr>
              <a:t>Content will be available to internal audiences on-demand post-event</a:t>
            </a:r>
          </a:p>
        </p:txBody>
      </p:sp>
    </p:spTree>
    <p:extLst>
      <p:ext uri="{BB962C8B-B14F-4D97-AF65-F5344CB8AC3E}">
        <p14:creationId xmlns:p14="http://schemas.microsoft.com/office/powerpoint/2010/main" val="10569281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368837"/>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4049991695"/>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28027469"/>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Microsoft Ready - Generic">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grpSp>
        <p:nvGrpSpPr>
          <p:cNvPr id="12" name="Group 11"/>
          <p:cNvGrpSpPr/>
          <p:nvPr userDrawn="1"/>
        </p:nvGrpSpPr>
        <p:grpSpPr>
          <a:xfrm>
            <a:off x="6857008" y="5999452"/>
            <a:ext cx="5113948" cy="615609"/>
            <a:chOff x="274638" y="4554931"/>
            <a:chExt cx="5216493" cy="627864"/>
          </a:xfrm>
        </p:grpSpPr>
        <p:sp>
          <p:nvSpPr>
            <p:cNvPr id="7" name="TextBox 6"/>
            <p:cNvSpPr txBox="1"/>
            <p:nvPr userDrawn="1"/>
          </p:nvSpPr>
          <p:spPr>
            <a:xfrm>
              <a:off x="274638" y="4554931"/>
              <a:ext cx="5216493" cy="627864"/>
            </a:xfrm>
            <a:prstGeom prst="rect">
              <a:avLst/>
            </a:prstGeom>
            <a:noFill/>
          </p:spPr>
          <p:txBody>
            <a:bodyPr wrap="none" lIns="182880" tIns="146304" rIns="182880" bIns="146304" rtlCol="0">
              <a:spAutoFit/>
            </a:bodyPr>
            <a:lstStyle/>
            <a:p>
              <a:pPr>
                <a:lnSpc>
                  <a:spcPct val="90000"/>
                </a:lnSpc>
                <a:spcAft>
                  <a:spcPts val="588"/>
                </a:spcAft>
              </a:pPr>
              <a:r>
                <a:rPr lang="en-US" sz="2353" dirty="0">
                  <a:gradFill>
                    <a:gsLst>
                      <a:gs pos="2917">
                        <a:schemeClr val="tx1"/>
                      </a:gs>
                      <a:gs pos="30000">
                        <a:schemeClr val="tx1"/>
                      </a:gs>
                    </a:gsLst>
                    <a:lin ang="5400000" scaled="0"/>
                  </a:gradFill>
                </a:rPr>
                <a:t>Las Vegas, Nevada	July 17–21, 2017</a:t>
              </a:r>
            </a:p>
          </p:txBody>
        </p:sp>
        <p:cxnSp>
          <p:nvCxnSpPr>
            <p:cNvPr id="10" name="Straight Connector 9"/>
            <p:cNvCxnSpPr>
              <a:cxnSpLocks/>
            </p:cNvCxnSpPr>
            <p:nvPr userDrawn="1"/>
          </p:nvCxnSpPr>
          <p:spPr>
            <a:xfrm>
              <a:off x="3059781" y="4673270"/>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56C9DEE-6F0F-4952-B2B1-A47AFA7F3DE1}"/>
              </a:ext>
            </a:extLst>
          </p:cNvPr>
          <p:cNvSpPr txBox="1"/>
          <p:nvPr userDrawn="1"/>
        </p:nvSpPr>
        <p:spPr>
          <a:xfrm>
            <a:off x="221373" y="1834504"/>
            <a:ext cx="7869651"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Microsoft Ready to believe</a:t>
            </a:r>
          </a:p>
        </p:txBody>
      </p:sp>
      <p:sp>
        <p:nvSpPr>
          <p:cNvPr id="11" name="TextBox 10">
            <a:extLst>
              <a:ext uri="{FF2B5EF4-FFF2-40B4-BE49-F238E27FC236}">
                <a16:creationId xmlns:a16="http://schemas.microsoft.com/office/drawing/2014/main" id="{E83994D1-B42D-4DF0-86D5-48A780335374}"/>
              </a:ext>
            </a:extLst>
          </p:cNvPr>
          <p:cNvSpPr txBox="1"/>
          <p:nvPr userDrawn="1"/>
        </p:nvSpPr>
        <p:spPr>
          <a:xfrm>
            <a:off x="4927287" y="2599697"/>
            <a:ext cx="5661415" cy="1022998"/>
          </a:xfrm>
          <a:prstGeom prst="rect">
            <a:avLst/>
          </a:prstGeom>
          <a:noFill/>
        </p:spPr>
        <p:txBody>
          <a:bodyPr wrap="square" lIns="179285" tIns="143428" rIns="179285" bIns="143428" rtlCol="0">
            <a:spAutoFit/>
          </a:bodyPr>
          <a:lstStyle/>
          <a:p>
            <a:pPr algn="l">
              <a:lnSpc>
                <a:spcPct val="90000"/>
              </a:lnSpc>
              <a:spcAft>
                <a:spcPts val="588"/>
              </a:spcAft>
            </a:pPr>
            <a:r>
              <a:rPr lang="en-US" sz="5294" dirty="0">
                <a:gradFill>
                  <a:gsLst>
                    <a:gs pos="2917">
                      <a:schemeClr val="tx1"/>
                    </a:gs>
                    <a:gs pos="30000">
                      <a:schemeClr val="tx1"/>
                    </a:gs>
                  </a:gsLst>
                  <a:lin ang="5400000" scaled="0"/>
                </a:gradFill>
                <a:latin typeface="+mj-lt"/>
              </a:rPr>
              <a:t>to explore </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4927287" y="3378027"/>
            <a:ext cx="5661415" cy="1022998"/>
          </a:xfrm>
          <a:prstGeom prst="rect">
            <a:avLst/>
          </a:prstGeom>
          <a:noFill/>
        </p:spPr>
        <p:txBody>
          <a:bodyPr wrap="square" lIns="179285" tIns="143428" rIns="179285" bIns="143428" rtlCol="0">
            <a:spAutoFit/>
          </a:bodyPr>
          <a:lstStyle/>
          <a:p>
            <a:pPr algn="l">
              <a:lnSpc>
                <a:spcPct val="90000"/>
              </a:lnSpc>
              <a:spcAft>
                <a:spcPts val="588"/>
              </a:spcAft>
            </a:pPr>
            <a:r>
              <a:rPr lang="en-US" sz="5294" dirty="0">
                <a:gradFill>
                  <a:gsLst>
                    <a:gs pos="2917">
                      <a:schemeClr val="tx1"/>
                    </a:gs>
                    <a:gs pos="30000">
                      <a:schemeClr val="tx1"/>
                    </a:gs>
                  </a:gsLst>
                  <a:lin ang="5400000" scaled="0"/>
                </a:gradFill>
                <a:latin typeface="+mj-lt"/>
              </a:rPr>
              <a:t>to win</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4927287" y="4143220"/>
            <a:ext cx="6339711"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to keep transforming</a:t>
            </a:r>
          </a:p>
        </p:txBody>
      </p:sp>
    </p:spTree>
    <p:extLst>
      <p:ext uri="{BB962C8B-B14F-4D97-AF65-F5344CB8AC3E}">
        <p14:creationId xmlns:p14="http://schemas.microsoft.com/office/powerpoint/2010/main" val="2252628850"/>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Overview Competitor">
    <p:spTree>
      <p:nvGrpSpPr>
        <p:cNvPr id="1" name=""/>
        <p:cNvGrpSpPr/>
        <p:nvPr/>
      </p:nvGrpSpPr>
      <p:grpSpPr>
        <a:xfrm>
          <a:off x="0" y="0"/>
          <a:ext cx="0" cy="0"/>
          <a:chOff x="0" y="0"/>
          <a:chExt cx="0" cy="0"/>
        </a:xfrm>
      </p:grpSpPr>
      <p:sp>
        <p:nvSpPr>
          <p:cNvPr id="193" name="Rectangle 192"/>
          <p:cNvSpPr/>
          <p:nvPr userDrawn="1"/>
        </p:nvSpPr>
        <p:spPr>
          <a:xfrm>
            <a:off x="5450547" y="242698"/>
            <a:ext cx="6466302" cy="269644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96" name="Rectangle 195"/>
          <p:cNvSpPr/>
          <p:nvPr userDrawn="1"/>
        </p:nvSpPr>
        <p:spPr>
          <a:xfrm>
            <a:off x="205273" y="223936"/>
            <a:ext cx="5150498" cy="943798"/>
          </a:xfrm>
          <a:prstGeom prst="rect">
            <a:avLst/>
          </a:prstGeom>
          <a:solidFill>
            <a:schemeClr val="bg1">
              <a:lumMod val="65000"/>
            </a:schemeClr>
          </a:solidFill>
          <a:ln w="9525" cmpd="sng">
            <a:noFill/>
            <a:prstDash val="dash"/>
          </a:ln>
        </p:spPr>
        <p:txBody>
          <a:bodyPr wrap="none">
            <a:noAutofit/>
          </a:bodyPr>
          <a:lstStyle/>
          <a:p>
            <a:pPr>
              <a:lnSpc>
                <a:spcPct val="120000"/>
              </a:lnSpc>
            </a:pPr>
            <a:endParaRPr lang="en-NZ" sz="900" b="1" dirty="0">
              <a:solidFill>
                <a:prstClr val="black"/>
              </a:solidFill>
              <a:latin typeface="Segoe"/>
              <a:cs typeface="Segoe"/>
            </a:endParaRPr>
          </a:p>
        </p:txBody>
      </p:sp>
      <p:sp>
        <p:nvSpPr>
          <p:cNvPr id="197" name="Rectangle 196"/>
          <p:cNvSpPr/>
          <p:nvPr userDrawn="1"/>
        </p:nvSpPr>
        <p:spPr>
          <a:xfrm>
            <a:off x="205273" y="1235633"/>
            <a:ext cx="2537923" cy="3562161"/>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t"/>
          <a:lstStyle/>
          <a:p>
            <a:endParaRPr lang="en-NZ" sz="1800" b="1" dirty="0">
              <a:solidFill>
                <a:prstClr val="black"/>
              </a:solidFill>
              <a:latin typeface="Segoe"/>
              <a:cs typeface="Segoe"/>
            </a:endParaRPr>
          </a:p>
        </p:txBody>
      </p:sp>
      <p:sp>
        <p:nvSpPr>
          <p:cNvPr id="198" name="Rectangle 197"/>
          <p:cNvSpPr/>
          <p:nvPr userDrawn="1"/>
        </p:nvSpPr>
        <p:spPr>
          <a:xfrm>
            <a:off x="2807936" y="1236190"/>
            <a:ext cx="2537923" cy="3561604"/>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t"/>
          <a:lstStyle/>
          <a:p>
            <a:endParaRPr lang="en-NZ" sz="1800" dirty="0">
              <a:solidFill>
                <a:prstClr val="black"/>
              </a:solidFill>
            </a:endParaRPr>
          </a:p>
        </p:txBody>
      </p:sp>
      <p:sp>
        <p:nvSpPr>
          <p:cNvPr id="200" name="TextBox 199"/>
          <p:cNvSpPr txBox="1"/>
          <p:nvPr userDrawn="1"/>
        </p:nvSpPr>
        <p:spPr>
          <a:xfrm>
            <a:off x="298411" y="1278974"/>
            <a:ext cx="2374812" cy="355995"/>
          </a:xfrm>
          <a:prstGeom prst="rect">
            <a:avLst/>
          </a:prstGeom>
          <a:noFill/>
        </p:spPr>
        <p:txBody>
          <a:bodyPr wrap="square" rtlCol="0">
            <a:spAutoFit/>
          </a:bodyPr>
          <a:lstStyle/>
          <a:p>
            <a:pPr>
              <a:lnSpc>
                <a:spcPct val="120000"/>
              </a:lnSpc>
              <a:spcAft>
                <a:spcPts val="600"/>
              </a:spcAft>
            </a:pPr>
            <a:r>
              <a:rPr lang="en-NZ" sz="1400" b="1" spc="100" dirty="0">
                <a:solidFill>
                  <a:srgbClr val="00ABEC"/>
                </a:solidFill>
                <a:latin typeface="Segoe UI" panose="020B0502040204020203" pitchFamily="34" charset="0"/>
                <a:cs typeface="Segoe UI" panose="020B0502040204020203" pitchFamily="34" charset="0"/>
              </a:rPr>
              <a:t>    </a:t>
            </a:r>
            <a:r>
              <a:rPr lang="en-NZ" sz="1200" b="1" spc="100" dirty="0">
                <a:solidFill>
                  <a:srgbClr val="00ABEC"/>
                </a:solidFill>
                <a:latin typeface="Segoe UI" panose="020B0502040204020203" pitchFamily="34" charset="0"/>
                <a:cs typeface="Segoe UI" panose="020B0502040204020203" pitchFamily="34" charset="0"/>
              </a:rPr>
              <a:t>STRENGTHS</a:t>
            </a:r>
          </a:p>
        </p:txBody>
      </p:sp>
      <p:sp>
        <p:nvSpPr>
          <p:cNvPr id="201" name="TextBox 200"/>
          <p:cNvSpPr txBox="1"/>
          <p:nvPr userDrawn="1"/>
        </p:nvSpPr>
        <p:spPr>
          <a:xfrm>
            <a:off x="3168080" y="1270990"/>
            <a:ext cx="2355300" cy="318421"/>
          </a:xfrm>
          <a:prstGeom prst="rect">
            <a:avLst/>
          </a:prstGeom>
          <a:noFill/>
        </p:spPr>
        <p:txBody>
          <a:bodyPr wrap="square" rtlCol="0">
            <a:spAutoFit/>
          </a:bodyPr>
          <a:lstStyle/>
          <a:p>
            <a:pPr algn="l">
              <a:lnSpc>
                <a:spcPct val="120000"/>
              </a:lnSpc>
              <a:spcAft>
                <a:spcPts val="600"/>
              </a:spcAft>
            </a:pPr>
            <a:r>
              <a:rPr lang="en-NZ" sz="1200" b="1" spc="100" dirty="0">
                <a:solidFill>
                  <a:srgbClr val="00ABEC"/>
                </a:solidFill>
                <a:latin typeface="Segoe UI" panose="020B0502040204020203" pitchFamily="34" charset="0"/>
                <a:cs typeface="Segoe UI" panose="020B0502040204020203" pitchFamily="34" charset="0"/>
              </a:rPr>
              <a:t>WEAKNESSES</a:t>
            </a:r>
          </a:p>
        </p:txBody>
      </p:sp>
      <p:grpSp>
        <p:nvGrpSpPr>
          <p:cNvPr id="287" name="Group 286"/>
          <p:cNvGrpSpPr/>
          <p:nvPr userDrawn="1"/>
        </p:nvGrpSpPr>
        <p:grpSpPr>
          <a:xfrm>
            <a:off x="2953333" y="337680"/>
            <a:ext cx="177268" cy="177268"/>
            <a:chOff x="2953332" y="375844"/>
            <a:chExt cx="177268" cy="177268"/>
          </a:xfrm>
          <a:solidFill>
            <a:srgbClr val="00ABEC"/>
          </a:solidFill>
        </p:grpSpPr>
        <p:sp>
          <p:nvSpPr>
            <p:cNvPr id="288" name="Freeform 10"/>
            <p:cNvSpPr>
              <a:spLocks/>
            </p:cNvSpPr>
            <p:nvPr/>
          </p:nvSpPr>
          <p:spPr bwMode="auto">
            <a:xfrm>
              <a:off x="3001593" y="435243"/>
              <a:ext cx="80745" cy="58471"/>
            </a:xfrm>
            <a:custGeom>
              <a:avLst/>
              <a:gdLst>
                <a:gd name="T0" fmla="*/ 325 w 347"/>
                <a:gd name="T1" fmla="*/ 3 h 250"/>
                <a:gd name="T2" fmla="*/ 93 w 347"/>
                <a:gd name="T3" fmla="*/ 220 h 250"/>
                <a:gd name="T4" fmla="*/ 22 w 347"/>
                <a:gd name="T5" fmla="*/ 149 h 250"/>
                <a:gd name="T6" fmla="*/ 18 w 347"/>
                <a:gd name="T7" fmla="*/ 146 h 250"/>
                <a:gd name="T8" fmla="*/ 13 w 347"/>
                <a:gd name="T9" fmla="*/ 145 h 250"/>
                <a:gd name="T10" fmla="*/ 8 w 347"/>
                <a:gd name="T11" fmla="*/ 146 h 250"/>
                <a:gd name="T12" fmla="*/ 4 w 347"/>
                <a:gd name="T13" fmla="*/ 149 h 250"/>
                <a:gd name="T14" fmla="*/ 1 w 347"/>
                <a:gd name="T15" fmla="*/ 153 h 250"/>
                <a:gd name="T16" fmla="*/ 0 w 347"/>
                <a:gd name="T17" fmla="*/ 157 h 250"/>
                <a:gd name="T18" fmla="*/ 1 w 347"/>
                <a:gd name="T19" fmla="*/ 162 h 250"/>
                <a:gd name="T20" fmla="*/ 4 w 347"/>
                <a:gd name="T21" fmla="*/ 167 h 250"/>
                <a:gd name="T22" fmla="*/ 85 w 347"/>
                <a:gd name="T23" fmla="*/ 247 h 250"/>
                <a:gd name="T24" fmla="*/ 88 w 347"/>
                <a:gd name="T25" fmla="*/ 250 h 250"/>
                <a:gd name="T26" fmla="*/ 93 w 347"/>
                <a:gd name="T27" fmla="*/ 250 h 250"/>
                <a:gd name="T28" fmla="*/ 98 w 347"/>
                <a:gd name="T29" fmla="*/ 250 h 250"/>
                <a:gd name="T30" fmla="*/ 102 w 347"/>
                <a:gd name="T31" fmla="*/ 247 h 250"/>
                <a:gd name="T32" fmla="*/ 342 w 347"/>
                <a:gd name="T33" fmla="*/ 22 h 250"/>
                <a:gd name="T34" fmla="*/ 346 w 347"/>
                <a:gd name="T35" fmla="*/ 18 h 250"/>
                <a:gd name="T36" fmla="*/ 347 w 347"/>
                <a:gd name="T37" fmla="*/ 13 h 250"/>
                <a:gd name="T38" fmla="*/ 346 w 347"/>
                <a:gd name="T39" fmla="*/ 8 h 250"/>
                <a:gd name="T40" fmla="*/ 343 w 347"/>
                <a:gd name="T41" fmla="*/ 3 h 250"/>
                <a:gd name="T42" fmla="*/ 339 w 347"/>
                <a:gd name="T43" fmla="*/ 1 h 250"/>
                <a:gd name="T44" fmla="*/ 335 w 347"/>
                <a:gd name="T45" fmla="*/ 0 h 250"/>
                <a:gd name="T46" fmla="*/ 329 w 347"/>
                <a:gd name="T47" fmla="*/ 1 h 250"/>
                <a:gd name="T48" fmla="*/ 325 w 347"/>
                <a:gd name="T49" fmla="*/ 3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7" h="250">
                  <a:moveTo>
                    <a:pt x="325" y="3"/>
                  </a:moveTo>
                  <a:lnTo>
                    <a:pt x="93" y="220"/>
                  </a:lnTo>
                  <a:lnTo>
                    <a:pt x="22" y="149"/>
                  </a:lnTo>
                  <a:lnTo>
                    <a:pt x="18" y="146"/>
                  </a:lnTo>
                  <a:lnTo>
                    <a:pt x="13" y="145"/>
                  </a:lnTo>
                  <a:lnTo>
                    <a:pt x="8" y="146"/>
                  </a:lnTo>
                  <a:lnTo>
                    <a:pt x="4" y="149"/>
                  </a:lnTo>
                  <a:lnTo>
                    <a:pt x="1" y="153"/>
                  </a:lnTo>
                  <a:lnTo>
                    <a:pt x="0" y="157"/>
                  </a:lnTo>
                  <a:lnTo>
                    <a:pt x="1" y="162"/>
                  </a:lnTo>
                  <a:lnTo>
                    <a:pt x="4" y="167"/>
                  </a:lnTo>
                  <a:lnTo>
                    <a:pt x="85" y="247"/>
                  </a:lnTo>
                  <a:lnTo>
                    <a:pt x="88" y="250"/>
                  </a:lnTo>
                  <a:lnTo>
                    <a:pt x="93" y="250"/>
                  </a:lnTo>
                  <a:lnTo>
                    <a:pt x="98" y="250"/>
                  </a:lnTo>
                  <a:lnTo>
                    <a:pt x="102" y="247"/>
                  </a:lnTo>
                  <a:lnTo>
                    <a:pt x="342" y="22"/>
                  </a:lnTo>
                  <a:lnTo>
                    <a:pt x="346" y="18"/>
                  </a:lnTo>
                  <a:lnTo>
                    <a:pt x="347" y="13"/>
                  </a:lnTo>
                  <a:lnTo>
                    <a:pt x="346" y="8"/>
                  </a:lnTo>
                  <a:lnTo>
                    <a:pt x="343" y="3"/>
                  </a:lnTo>
                  <a:lnTo>
                    <a:pt x="339" y="1"/>
                  </a:lnTo>
                  <a:lnTo>
                    <a:pt x="335" y="0"/>
                  </a:lnTo>
                  <a:lnTo>
                    <a:pt x="329" y="1"/>
                  </a:lnTo>
                  <a:lnTo>
                    <a:pt x="32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289" name="Freeform 11"/>
            <p:cNvSpPr>
              <a:spLocks noEditPoints="1"/>
            </p:cNvSpPr>
            <p:nvPr/>
          </p:nvSpPr>
          <p:spPr bwMode="auto">
            <a:xfrm>
              <a:off x="2953332" y="375844"/>
              <a:ext cx="177268" cy="177268"/>
            </a:xfrm>
            <a:custGeom>
              <a:avLst/>
              <a:gdLst>
                <a:gd name="T0" fmla="*/ 310 w 763"/>
                <a:gd name="T1" fmla="*/ 732 h 765"/>
                <a:gd name="T2" fmla="*/ 227 w 763"/>
                <a:gd name="T3" fmla="*/ 704 h 765"/>
                <a:gd name="T4" fmla="*/ 155 w 763"/>
                <a:gd name="T5" fmla="*/ 658 h 765"/>
                <a:gd name="T6" fmla="*/ 96 w 763"/>
                <a:gd name="T7" fmla="*/ 596 h 765"/>
                <a:gd name="T8" fmla="*/ 53 w 763"/>
                <a:gd name="T9" fmla="*/ 521 h 765"/>
                <a:gd name="T10" fmla="*/ 29 w 763"/>
                <a:gd name="T11" fmla="*/ 438 h 765"/>
                <a:gd name="T12" fmla="*/ 26 w 763"/>
                <a:gd name="T13" fmla="*/ 346 h 765"/>
                <a:gd name="T14" fmla="*/ 47 w 763"/>
                <a:gd name="T15" fmla="*/ 260 h 765"/>
                <a:gd name="T16" fmla="*/ 85 w 763"/>
                <a:gd name="T17" fmla="*/ 184 h 765"/>
                <a:gd name="T18" fmla="*/ 142 w 763"/>
                <a:gd name="T19" fmla="*/ 119 h 765"/>
                <a:gd name="T20" fmla="*/ 212 w 763"/>
                <a:gd name="T21" fmla="*/ 69 h 765"/>
                <a:gd name="T22" fmla="*/ 293 w 763"/>
                <a:gd name="T23" fmla="*/ 37 h 765"/>
                <a:gd name="T24" fmla="*/ 382 w 763"/>
                <a:gd name="T25" fmla="*/ 26 h 765"/>
                <a:gd name="T26" fmla="*/ 471 w 763"/>
                <a:gd name="T27" fmla="*/ 37 h 765"/>
                <a:gd name="T28" fmla="*/ 551 w 763"/>
                <a:gd name="T29" fmla="*/ 69 h 765"/>
                <a:gd name="T30" fmla="*/ 621 w 763"/>
                <a:gd name="T31" fmla="*/ 119 h 765"/>
                <a:gd name="T32" fmla="*/ 677 w 763"/>
                <a:gd name="T33" fmla="*/ 184 h 765"/>
                <a:gd name="T34" fmla="*/ 717 w 763"/>
                <a:gd name="T35" fmla="*/ 260 h 765"/>
                <a:gd name="T36" fmla="*/ 736 w 763"/>
                <a:gd name="T37" fmla="*/ 346 h 765"/>
                <a:gd name="T38" fmla="*/ 734 w 763"/>
                <a:gd name="T39" fmla="*/ 438 h 765"/>
                <a:gd name="T40" fmla="*/ 710 w 763"/>
                <a:gd name="T41" fmla="*/ 521 h 765"/>
                <a:gd name="T42" fmla="*/ 667 w 763"/>
                <a:gd name="T43" fmla="*/ 596 h 765"/>
                <a:gd name="T44" fmla="*/ 608 w 763"/>
                <a:gd name="T45" fmla="*/ 658 h 765"/>
                <a:gd name="T46" fmla="*/ 536 w 763"/>
                <a:gd name="T47" fmla="*/ 704 h 765"/>
                <a:gd name="T48" fmla="*/ 454 w 763"/>
                <a:gd name="T49" fmla="*/ 732 h 765"/>
                <a:gd name="T50" fmla="*/ 382 w 763"/>
                <a:gd name="T51" fmla="*/ 0 h 765"/>
                <a:gd name="T52" fmla="*/ 286 w 763"/>
                <a:gd name="T53" fmla="*/ 12 h 765"/>
                <a:gd name="T54" fmla="*/ 199 w 763"/>
                <a:gd name="T55" fmla="*/ 47 h 765"/>
                <a:gd name="T56" fmla="*/ 125 w 763"/>
                <a:gd name="T57" fmla="*/ 100 h 765"/>
                <a:gd name="T58" fmla="*/ 65 w 763"/>
                <a:gd name="T59" fmla="*/ 169 h 765"/>
                <a:gd name="T60" fmla="*/ 23 w 763"/>
                <a:gd name="T61" fmla="*/ 252 h 765"/>
                <a:gd name="T62" fmla="*/ 2 w 763"/>
                <a:gd name="T63" fmla="*/ 344 h 765"/>
                <a:gd name="T64" fmla="*/ 4 w 763"/>
                <a:gd name="T65" fmla="*/ 441 h 765"/>
                <a:gd name="T66" fmla="*/ 30 w 763"/>
                <a:gd name="T67" fmla="*/ 532 h 765"/>
                <a:gd name="T68" fmla="*/ 76 w 763"/>
                <a:gd name="T69" fmla="*/ 611 h 765"/>
                <a:gd name="T70" fmla="*/ 139 w 763"/>
                <a:gd name="T71" fmla="*/ 678 h 765"/>
                <a:gd name="T72" fmla="*/ 216 w 763"/>
                <a:gd name="T73" fmla="*/ 727 h 765"/>
                <a:gd name="T74" fmla="*/ 304 w 763"/>
                <a:gd name="T75" fmla="*/ 757 h 765"/>
                <a:gd name="T76" fmla="*/ 401 w 763"/>
                <a:gd name="T77" fmla="*/ 764 h 765"/>
                <a:gd name="T78" fmla="*/ 494 w 763"/>
                <a:gd name="T79" fmla="*/ 748 h 765"/>
                <a:gd name="T80" fmla="*/ 579 w 763"/>
                <a:gd name="T81" fmla="*/ 709 h 765"/>
                <a:gd name="T82" fmla="*/ 651 w 763"/>
                <a:gd name="T83" fmla="*/ 653 h 765"/>
                <a:gd name="T84" fmla="*/ 708 w 763"/>
                <a:gd name="T85" fmla="*/ 581 h 765"/>
                <a:gd name="T86" fmla="*/ 746 w 763"/>
                <a:gd name="T87" fmla="*/ 497 h 765"/>
                <a:gd name="T88" fmla="*/ 763 w 763"/>
                <a:gd name="T89" fmla="*/ 402 h 765"/>
                <a:gd name="T90" fmla="*/ 755 w 763"/>
                <a:gd name="T91" fmla="*/ 307 h 765"/>
                <a:gd name="T92" fmla="*/ 725 w 763"/>
                <a:gd name="T93" fmla="*/ 217 h 765"/>
                <a:gd name="T94" fmla="*/ 676 w 763"/>
                <a:gd name="T95" fmla="*/ 140 h 765"/>
                <a:gd name="T96" fmla="*/ 609 w 763"/>
                <a:gd name="T97" fmla="*/ 77 h 765"/>
                <a:gd name="T98" fmla="*/ 530 w 763"/>
                <a:gd name="T99" fmla="*/ 31 h 765"/>
                <a:gd name="T100" fmla="*/ 440 w 763"/>
                <a:gd name="T101" fmla="*/ 5 h 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63" h="765">
                  <a:moveTo>
                    <a:pt x="382" y="739"/>
                  </a:moveTo>
                  <a:lnTo>
                    <a:pt x="363" y="739"/>
                  </a:lnTo>
                  <a:lnTo>
                    <a:pt x="345" y="737"/>
                  </a:lnTo>
                  <a:lnTo>
                    <a:pt x="327" y="735"/>
                  </a:lnTo>
                  <a:lnTo>
                    <a:pt x="310" y="732"/>
                  </a:lnTo>
                  <a:lnTo>
                    <a:pt x="293" y="728"/>
                  </a:lnTo>
                  <a:lnTo>
                    <a:pt x="275" y="723"/>
                  </a:lnTo>
                  <a:lnTo>
                    <a:pt x="259" y="718"/>
                  </a:lnTo>
                  <a:lnTo>
                    <a:pt x="243" y="711"/>
                  </a:lnTo>
                  <a:lnTo>
                    <a:pt x="227" y="704"/>
                  </a:lnTo>
                  <a:lnTo>
                    <a:pt x="212" y="696"/>
                  </a:lnTo>
                  <a:lnTo>
                    <a:pt x="197" y="688"/>
                  </a:lnTo>
                  <a:lnTo>
                    <a:pt x="182" y="678"/>
                  </a:lnTo>
                  <a:lnTo>
                    <a:pt x="168" y="668"/>
                  </a:lnTo>
                  <a:lnTo>
                    <a:pt x="155" y="658"/>
                  </a:lnTo>
                  <a:lnTo>
                    <a:pt x="142" y="647"/>
                  </a:lnTo>
                  <a:lnTo>
                    <a:pt x="129" y="635"/>
                  </a:lnTo>
                  <a:lnTo>
                    <a:pt x="118" y="622"/>
                  </a:lnTo>
                  <a:lnTo>
                    <a:pt x="107" y="609"/>
                  </a:lnTo>
                  <a:lnTo>
                    <a:pt x="96" y="596"/>
                  </a:lnTo>
                  <a:lnTo>
                    <a:pt x="85" y="582"/>
                  </a:lnTo>
                  <a:lnTo>
                    <a:pt x="77" y="567"/>
                  </a:lnTo>
                  <a:lnTo>
                    <a:pt x="68" y="552"/>
                  </a:lnTo>
                  <a:lnTo>
                    <a:pt x="60" y="537"/>
                  </a:lnTo>
                  <a:lnTo>
                    <a:pt x="53" y="521"/>
                  </a:lnTo>
                  <a:lnTo>
                    <a:pt x="47" y="505"/>
                  </a:lnTo>
                  <a:lnTo>
                    <a:pt x="41" y="489"/>
                  </a:lnTo>
                  <a:lnTo>
                    <a:pt x="36" y="472"/>
                  </a:lnTo>
                  <a:lnTo>
                    <a:pt x="32" y="455"/>
                  </a:lnTo>
                  <a:lnTo>
                    <a:pt x="29" y="438"/>
                  </a:lnTo>
                  <a:lnTo>
                    <a:pt x="26" y="419"/>
                  </a:lnTo>
                  <a:lnTo>
                    <a:pt x="25" y="401"/>
                  </a:lnTo>
                  <a:lnTo>
                    <a:pt x="25" y="383"/>
                  </a:lnTo>
                  <a:lnTo>
                    <a:pt x="25" y="364"/>
                  </a:lnTo>
                  <a:lnTo>
                    <a:pt x="26" y="346"/>
                  </a:lnTo>
                  <a:lnTo>
                    <a:pt x="29" y="329"/>
                  </a:lnTo>
                  <a:lnTo>
                    <a:pt x="32" y="311"/>
                  </a:lnTo>
                  <a:lnTo>
                    <a:pt x="36" y="294"/>
                  </a:lnTo>
                  <a:lnTo>
                    <a:pt x="41" y="278"/>
                  </a:lnTo>
                  <a:lnTo>
                    <a:pt x="47" y="260"/>
                  </a:lnTo>
                  <a:lnTo>
                    <a:pt x="53" y="244"/>
                  </a:lnTo>
                  <a:lnTo>
                    <a:pt x="60" y="228"/>
                  </a:lnTo>
                  <a:lnTo>
                    <a:pt x="68" y="213"/>
                  </a:lnTo>
                  <a:lnTo>
                    <a:pt x="77" y="198"/>
                  </a:lnTo>
                  <a:lnTo>
                    <a:pt x="85" y="184"/>
                  </a:lnTo>
                  <a:lnTo>
                    <a:pt x="96" y="170"/>
                  </a:lnTo>
                  <a:lnTo>
                    <a:pt x="107" y="156"/>
                  </a:lnTo>
                  <a:lnTo>
                    <a:pt x="118" y="143"/>
                  </a:lnTo>
                  <a:lnTo>
                    <a:pt x="129" y="131"/>
                  </a:lnTo>
                  <a:lnTo>
                    <a:pt x="142" y="119"/>
                  </a:lnTo>
                  <a:lnTo>
                    <a:pt x="155" y="108"/>
                  </a:lnTo>
                  <a:lnTo>
                    <a:pt x="168" y="97"/>
                  </a:lnTo>
                  <a:lnTo>
                    <a:pt x="182" y="87"/>
                  </a:lnTo>
                  <a:lnTo>
                    <a:pt x="197" y="78"/>
                  </a:lnTo>
                  <a:lnTo>
                    <a:pt x="212" y="69"/>
                  </a:lnTo>
                  <a:lnTo>
                    <a:pt x="227" y="62"/>
                  </a:lnTo>
                  <a:lnTo>
                    <a:pt x="243" y="54"/>
                  </a:lnTo>
                  <a:lnTo>
                    <a:pt x="259" y="48"/>
                  </a:lnTo>
                  <a:lnTo>
                    <a:pt x="275" y="42"/>
                  </a:lnTo>
                  <a:lnTo>
                    <a:pt x="293" y="37"/>
                  </a:lnTo>
                  <a:lnTo>
                    <a:pt x="310" y="34"/>
                  </a:lnTo>
                  <a:lnTo>
                    <a:pt x="327" y="31"/>
                  </a:lnTo>
                  <a:lnTo>
                    <a:pt x="345" y="28"/>
                  </a:lnTo>
                  <a:lnTo>
                    <a:pt x="363" y="26"/>
                  </a:lnTo>
                  <a:lnTo>
                    <a:pt x="382" y="26"/>
                  </a:lnTo>
                  <a:lnTo>
                    <a:pt x="400" y="26"/>
                  </a:lnTo>
                  <a:lnTo>
                    <a:pt x="418" y="28"/>
                  </a:lnTo>
                  <a:lnTo>
                    <a:pt x="435" y="31"/>
                  </a:lnTo>
                  <a:lnTo>
                    <a:pt x="454" y="34"/>
                  </a:lnTo>
                  <a:lnTo>
                    <a:pt x="471" y="37"/>
                  </a:lnTo>
                  <a:lnTo>
                    <a:pt x="487" y="42"/>
                  </a:lnTo>
                  <a:lnTo>
                    <a:pt x="504" y="48"/>
                  </a:lnTo>
                  <a:lnTo>
                    <a:pt x="520" y="54"/>
                  </a:lnTo>
                  <a:lnTo>
                    <a:pt x="536" y="62"/>
                  </a:lnTo>
                  <a:lnTo>
                    <a:pt x="551" y="69"/>
                  </a:lnTo>
                  <a:lnTo>
                    <a:pt x="566" y="78"/>
                  </a:lnTo>
                  <a:lnTo>
                    <a:pt x="580" y="87"/>
                  </a:lnTo>
                  <a:lnTo>
                    <a:pt x="594" y="97"/>
                  </a:lnTo>
                  <a:lnTo>
                    <a:pt x="608" y="108"/>
                  </a:lnTo>
                  <a:lnTo>
                    <a:pt x="621" y="119"/>
                  </a:lnTo>
                  <a:lnTo>
                    <a:pt x="633" y="131"/>
                  </a:lnTo>
                  <a:lnTo>
                    <a:pt x="645" y="143"/>
                  </a:lnTo>
                  <a:lnTo>
                    <a:pt x="657" y="156"/>
                  </a:lnTo>
                  <a:lnTo>
                    <a:pt x="667" y="170"/>
                  </a:lnTo>
                  <a:lnTo>
                    <a:pt x="677" y="184"/>
                  </a:lnTo>
                  <a:lnTo>
                    <a:pt x="687" y="198"/>
                  </a:lnTo>
                  <a:lnTo>
                    <a:pt x="695" y="213"/>
                  </a:lnTo>
                  <a:lnTo>
                    <a:pt x="703" y="228"/>
                  </a:lnTo>
                  <a:lnTo>
                    <a:pt x="710" y="244"/>
                  </a:lnTo>
                  <a:lnTo>
                    <a:pt x="717" y="260"/>
                  </a:lnTo>
                  <a:lnTo>
                    <a:pt x="722" y="278"/>
                  </a:lnTo>
                  <a:lnTo>
                    <a:pt x="726" y="294"/>
                  </a:lnTo>
                  <a:lnTo>
                    <a:pt x="731" y="311"/>
                  </a:lnTo>
                  <a:lnTo>
                    <a:pt x="734" y="329"/>
                  </a:lnTo>
                  <a:lnTo>
                    <a:pt x="736" y="346"/>
                  </a:lnTo>
                  <a:lnTo>
                    <a:pt x="737" y="364"/>
                  </a:lnTo>
                  <a:lnTo>
                    <a:pt x="738" y="383"/>
                  </a:lnTo>
                  <a:lnTo>
                    <a:pt x="737" y="401"/>
                  </a:lnTo>
                  <a:lnTo>
                    <a:pt x="736" y="419"/>
                  </a:lnTo>
                  <a:lnTo>
                    <a:pt x="734" y="438"/>
                  </a:lnTo>
                  <a:lnTo>
                    <a:pt x="731" y="455"/>
                  </a:lnTo>
                  <a:lnTo>
                    <a:pt x="726" y="472"/>
                  </a:lnTo>
                  <a:lnTo>
                    <a:pt x="722" y="489"/>
                  </a:lnTo>
                  <a:lnTo>
                    <a:pt x="717" y="505"/>
                  </a:lnTo>
                  <a:lnTo>
                    <a:pt x="710" y="521"/>
                  </a:lnTo>
                  <a:lnTo>
                    <a:pt x="703" y="537"/>
                  </a:lnTo>
                  <a:lnTo>
                    <a:pt x="695" y="552"/>
                  </a:lnTo>
                  <a:lnTo>
                    <a:pt x="687" y="567"/>
                  </a:lnTo>
                  <a:lnTo>
                    <a:pt x="677" y="582"/>
                  </a:lnTo>
                  <a:lnTo>
                    <a:pt x="667" y="596"/>
                  </a:lnTo>
                  <a:lnTo>
                    <a:pt x="657" y="609"/>
                  </a:lnTo>
                  <a:lnTo>
                    <a:pt x="645" y="622"/>
                  </a:lnTo>
                  <a:lnTo>
                    <a:pt x="633" y="635"/>
                  </a:lnTo>
                  <a:lnTo>
                    <a:pt x="621" y="647"/>
                  </a:lnTo>
                  <a:lnTo>
                    <a:pt x="608" y="658"/>
                  </a:lnTo>
                  <a:lnTo>
                    <a:pt x="594" y="668"/>
                  </a:lnTo>
                  <a:lnTo>
                    <a:pt x="580" y="678"/>
                  </a:lnTo>
                  <a:lnTo>
                    <a:pt x="566" y="688"/>
                  </a:lnTo>
                  <a:lnTo>
                    <a:pt x="551" y="696"/>
                  </a:lnTo>
                  <a:lnTo>
                    <a:pt x="536" y="704"/>
                  </a:lnTo>
                  <a:lnTo>
                    <a:pt x="520" y="711"/>
                  </a:lnTo>
                  <a:lnTo>
                    <a:pt x="504" y="718"/>
                  </a:lnTo>
                  <a:lnTo>
                    <a:pt x="487" y="723"/>
                  </a:lnTo>
                  <a:lnTo>
                    <a:pt x="471" y="728"/>
                  </a:lnTo>
                  <a:lnTo>
                    <a:pt x="454" y="732"/>
                  </a:lnTo>
                  <a:lnTo>
                    <a:pt x="435" y="735"/>
                  </a:lnTo>
                  <a:lnTo>
                    <a:pt x="418" y="737"/>
                  </a:lnTo>
                  <a:lnTo>
                    <a:pt x="400" y="739"/>
                  </a:lnTo>
                  <a:lnTo>
                    <a:pt x="382" y="739"/>
                  </a:lnTo>
                  <a:close/>
                  <a:moveTo>
                    <a:pt x="382" y="0"/>
                  </a:moveTo>
                  <a:lnTo>
                    <a:pt x="361" y="2"/>
                  </a:lnTo>
                  <a:lnTo>
                    <a:pt x="342" y="3"/>
                  </a:lnTo>
                  <a:lnTo>
                    <a:pt x="324" y="5"/>
                  </a:lnTo>
                  <a:lnTo>
                    <a:pt x="304" y="9"/>
                  </a:lnTo>
                  <a:lnTo>
                    <a:pt x="286" y="12"/>
                  </a:lnTo>
                  <a:lnTo>
                    <a:pt x="268" y="18"/>
                  </a:lnTo>
                  <a:lnTo>
                    <a:pt x="250" y="24"/>
                  </a:lnTo>
                  <a:lnTo>
                    <a:pt x="233" y="31"/>
                  </a:lnTo>
                  <a:lnTo>
                    <a:pt x="216" y="38"/>
                  </a:lnTo>
                  <a:lnTo>
                    <a:pt x="199" y="47"/>
                  </a:lnTo>
                  <a:lnTo>
                    <a:pt x="183" y="56"/>
                  </a:lnTo>
                  <a:lnTo>
                    <a:pt x="168" y="66"/>
                  </a:lnTo>
                  <a:lnTo>
                    <a:pt x="153" y="77"/>
                  </a:lnTo>
                  <a:lnTo>
                    <a:pt x="139" y="89"/>
                  </a:lnTo>
                  <a:lnTo>
                    <a:pt x="125" y="100"/>
                  </a:lnTo>
                  <a:lnTo>
                    <a:pt x="111" y="113"/>
                  </a:lnTo>
                  <a:lnTo>
                    <a:pt x="98" y="126"/>
                  </a:lnTo>
                  <a:lnTo>
                    <a:pt x="86" y="140"/>
                  </a:lnTo>
                  <a:lnTo>
                    <a:pt x="76" y="155"/>
                  </a:lnTo>
                  <a:lnTo>
                    <a:pt x="65" y="169"/>
                  </a:lnTo>
                  <a:lnTo>
                    <a:pt x="54" y="185"/>
                  </a:lnTo>
                  <a:lnTo>
                    <a:pt x="46" y="201"/>
                  </a:lnTo>
                  <a:lnTo>
                    <a:pt x="37" y="217"/>
                  </a:lnTo>
                  <a:lnTo>
                    <a:pt x="30" y="235"/>
                  </a:lnTo>
                  <a:lnTo>
                    <a:pt x="23" y="252"/>
                  </a:lnTo>
                  <a:lnTo>
                    <a:pt x="17" y="270"/>
                  </a:lnTo>
                  <a:lnTo>
                    <a:pt x="11" y="287"/>
                  </a:lnTo>
                  <a:lnTo>
                    <a:pt x="7" y="307"/>
                  </a:lnTo>
                  <a:lnTo>
                    <a:pt x="4" y="325"/>
                  </a:lnTo>
                  <a:lnTo>
                    <a:pt x="2" y="344"/>
                  </a:lnTo>
                  <a:lnTo>
                    <a:pt x="0" y="363"/>
                  </a:lnTo>
                  <a:lnTo>
                    <a:pt x="0" y="383"/>
                  </a:lnTo>
                  <a:lnTo>
                    <a:pt x="0" y="402"/>
                  </a:lnTo>
                  <a:lnTo>
                    <a:pt x="2" y="421"/>
                  </a:lnTo>
                  <a:lnTo>
                    <a:pt x="4" y="441"/>
                  </a:lnTo>
                  <a:lnTo>
                    <a:pt x="7" y="460"/>
                  </a:lnTo>
                  <a:lnTo>
                    <a:pt x="11" y="478"/>
                  </a:lnTo>
                  <a:lnTo>
                    <a:pt x="17" y="497"/>
                  </a:lnTo>
                  <a:lnTo>
                    <a:pt x="23" y="514"/>
                  </a:lnTo>
                  <a:lnTo>
                    <a:pt x="30" y="532"/>
                  </a:lnTo>
                  <a:lnTo>
                    <a:pt x="37" y="548"/>
                  </a:lnTo>
                  <a:lnTo>
                    <a:pt x="46" y="565"/>
                  </a:lnTo>
                  <a:lnTo>
                    <a:pt x="54" y="581"/>
                  </a:lnTo>
                  <a:lnTo>
                    <a:pt x="65" y="596"/>
                  </a:lnTo>
                  <a:lnTo>
                    <a:pt x="76" y="611"/>
                  </a:lnTo>
                  <a:lnTo>
                    <a:pt x="86" y="625"/>
                  </a:lnTo>
                  <a:lnTo>
                    <a:pt x="98" y="639"/>
                  </a:lnTo>
                  <a:lnTo>
                    <a:pt x="111" y="653"/>
                  </a:lnTo>
                  <a:lnTo>
                    <a:pt x="125" y="665"/>
                  </a:lnTo>
                  <a:lnTo>
                    <a:pt x="139" y="678"/>
                  </a:lnTo>
                  <a:lnTo>
                    <a:pt x="153" y="689"/>
                  </a:lnTo>
                  <a:lnTo>
                    <a:pt x="168" y="700"/>
                  </a:lnTo>
                  <a:lnTo>
                    <a:pt x="183" y="709"/>
                  </a:lnTo>
                  <a:lnTo>
                    <a:pt x="199" y="719"/>
                  </a:lnTo>
                  <a:lnTo>
                    <a:pt x="216" y="727"/>
                  </a:lnTo>
                  <a:lnTo>
                    <a:pt x="233" y="735"/>
                  </a:lnTo>
                  <a:lnTo>
                    <a:pt x="250" y="741"/>
                  </a:lnTo>
                  <a:lnTo>
                    <a:pt x="268" y="748"/>
                  </a:lnTo>
                  <a:lnTo>
                    <a:pt x="286" y="753"/>
                  </a:lnTo>
                  <a:lnTo>
                    <a:pt x="304" y="757"/>
                  </a:lnTo>
                  <a:lnTo>
                    <a:pt x="324" y="761"/>
                  </a:lnTo>
                  <a:lnTo>
                    <a:pt x="342" y="763"/>
                  </a:lnTo>
                  <a:lnTo>
                    <a:pt x="361" y="764"/>
                  </a:lnTo>
                  <a:lnTo>
                    <a:pt x="382" y="765"/>
                  </a:lnTo>
                  <a:lnTo>
                    <a:pt x="401" y="764"/>
                  </a:lnTo>
                  <a:lnTo>
                    <a:pt x="420" y="763"/>
                  </a:lnTo>
                  <a:lnTo>
                    <a:pt x="440" y="761"/>
                  </a:lnTo>
                  <a:lnTo>
                    <a:pt x="458" y="757"/>
                  </a:lnTo>
                  <a:lnTo>
                    <a:pt x="476" y="753"/>
                  </a:lnTo>
                  <a:lnTo>
                    <a:pt x="494" y="748"/>
                  </a:lnTo>
                  <a:lnTo>
                    <a:pt x="513" y="741"/>
                  </a:lnTo>
                  <a:lnTo>
                    <a:pt x="530" y="735"/>
                  </a:lnTo>
                  <a:lnTo>
                    <a:pt x="547" y="727"/>
                  </a:lnTo>
                  <a:lnTo>
                    <a:pt x="563" y="719"/>
                  </a:lnTo>
                  <a:lnTo>
                    <a:pt x="579" y="709"/>
                  </a:lnTo>
                  <a:lnTo>
                    <a:pt x="594" y="700"/>
                  </a:lnTo>
                  <a:lnTo>
                    <a:pt x="609" y="689"/>
                  </a:lnTo>
                  <a:lnTo>
                    <a:pt x="624" y="678"/>
                  </a:lnTo>
                  <a:lnTo>
                    <a:pt x="638" y="665"/>
                  </a:lnTo>
                  <a:lnTo>
                    <a:pt x="651" y="653"/>
                  </a:lnTo>
                  <a:lnTo>
                    <a:pt x="664" y="639"/>
                  </a:lnTo>
                  <a:lnTo>
                    <a:pt x="676" y="625"/>
                  </a:lnTo>
                  <a:lnTo>
                    <a:pt x="688" y="611"/>
                  </a:lnTo>
                  <a:lnTo>
                    <a:pt x="698" y="596"/>
                  </a:lnTo>
                  <a:lnTo>
                    <a:pt x="708" y="581"/>
                  </a:lnTo>
                  <a:lnTo>
                    <a:pt x="717" y="565"/>
                  </a:lnTo>
                  <a:lnTo>
                    <a:pt x="725" y="548"/>
                  </a:lnTo>
                  <a:lnTo>
                    <a:pt x="733" y="532"/>
                  </a:lnTo>
                  <a:lnTo>
                    <a:pt x="740" y="514"/>
                  </a:lnTo>
                  <a:lnTo>
                    <a:pt x="746" y="497"/>
                  </a:lnTo>
                  <a:lnTo>
                    <a:pt x="751" y="478"/>
                  </a:lnTo>
                  <a:lnTo>
                    <a:pt x="755" y="460"/>
                  </a:lnTo>
                  <a:lnTo>
                    <a:pt x="759" y="441"/>
                  </a:lnTo>
                  <a:lnTo>
                    <a:pt x="762" y="421"/>
                  </a:lnTo>
                  <a:lnTo>
                    <a:pt x="763" y="402"/>
                  </a:lnTo>
                  <a:lnTo>
                    <a:pt x="763" y="383"/>
                  </a:lnTo>
                  <a:lnTo>
                    <a:pt x="763" y="363"/>
                  </a:lnTo>
                  <a:lnTo>
                    <a:pt x="762" y="344"/>
                  </a:lnTo>
                  <a:lnTo>
                    <a:pt x="759" y="325"/>
                  </a:lnTo>
                  <a:lnTo>
                    <a:pt x="755" y="307"/>
                  </a:lnTo>
                  <a:lnTo>
                    <a:pt x="751" y="287"/>
                  </a:lnTo>
                  <a:lnTo>
                    <a:pt x="746" y="270"/>
                  </a:lnTo>
                  <a:lnTo>
                    <a:pt x="740" y="252"/>
                  </a:lnTo>
                  <a:lnTo>
                    <a:pt x="733" y="235"/>
                  </a:lnTo>
                  <a:lnTo>
                    <a:pt x="725" y="217"/>
                  </a:lnTo>
                  <a:lnTo>
                    <a:pt x="717" y="201"/>
                  </a:lnTo>
                  <a:lnTo>
                    <a:pt x="708" y="185"/>
                  </a:lnTo>
                  <a:lnTo>
                    <a:pt x="698" y="169"/>
                  </a:lnTo>
                  <a:lnTo>
                    <a:pt x="688" y="155"/>
                  </a:lnTo>
                  <a:lnTo>
                    <a:pt x="676" y="140"/>
                  </a:lnTo>
                  <a:lnTo>
                    <a:pt x="664" y="126"/>
                  </a:lnTo>
                  <a:lnTo>
                    <a:pt x="651" y="113"/>
                  </a:lnTo>
                  <a:lnTo>
                    <a:pt x="638" y="100"/>
                  </a:lnTo>
                  <a:lnTo>
                    <a:pt x="624" y="89"/>
                  </a:lnTo>
                  <a:lnTo>
                    <a:pt x="609" y="77"/>
                  </a:lnTo>
                  <a:lnTo>
                    <a:pt x="594" y="66"/>
                  </a:lnTo>
                  <a:lnTo>
                    <a:pt x="579" y="56"/>
                  </a:lnTo>
                  <a:lnTo>
                    <a:pt x="563" y="47"/>
                  </a:lnTo>
                  <a:lnTo>
                    <a:pt x="547" y="38"/>
                  </a:lnTo>
                  <a:lnTo>
                    <a:pt x="530" y="31"/>
                  </a:lnTo>
                  <a:lnTo>
                    <a:pt x="513" y="24"/>
                  </a:lnTo>
                  <a:lnTo>
                    <a:pt x="494" y="18"/>
                  </a:lnTo>
                  <a:lnTo>
                    <a:pt x="476" y="12"/>
                  </a:lnTo>
                  <a:lnTo>
                    <a:pt x="458" y="9"/>
                  </a:lnTo>
                  <a:lnTo>
                    <a:pt x="440" y="5"/>
                  </a:lnTo>
                  <a:lnTo>
                    <a:pt x="420" y="3"/>
                  </a:lnTo>
                  <a:lnTo>
                    <a:pt x="401" y="2"/>
                  </a:lnTo>
                  <a:lnTo>
                    <a:pt x="38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grpSp>
      <p:sp>
        <p:nvSpPr>
          <p:cNvPr id="290" name="Freeform 179"/>
          <p:cNvSpPr>
            <a:spLocks noEditPoints="1"/>
          </p:cNvSpPr>
          <p:nvPr userDrawn="1"/>
        </p:nvSpPr>
        <p:spPr bwMode="auto">
          <a:xfrm>
            <a:off x="411316" y="1335336"/>
            <a:ext cx="144672" cy="290969"/>
          </a:xfrm>
          <a:custGeom>
            <a:avLst/>
            <a:gdLst>
              <a:gd name="T0" fmla="*/ 178 w 448"/>
              <a:gd name="T1" fmla="*/ 468 h 897"/>
              <a:gd name="T2" fmla="*/ 180 w 448"/>
              <a:gd name="T3" fmla="*/ 460 h 897"/>
              <a:gd name="T4" fmla="*/ 176 w 448"/>
              <a:gd name="T5" fmla="*/ 455 h 897"/>
              <a:gd name="T6" fmla="*/ 171 w 448"/>
              <a:gd name="T7" fmla="*/ 451 h 897"/>
              <a:gd name="T8" fmla="*/ 165 w 448"/>
              <a:gd name="T9" fmla="*/ 449 h 897"/>
              <a:gd name="T10" fmla="*/ 131 w 448"/>
              <a:gd name="T11" fmla="*/ 30 h 897"/>
              <a:gd name="T12" fmla="*/ 227 w 448"/>
              <a:gd name="T13" fmla="*/ 306 h 897"/>
              <a:gd name="T14" fmla="*/ 224 w 448"/>
              <a:gd name="T15" fmla="*/ 314 h 897"/>
              <a:gd name="T16" fmla="*/ 226 w 448"/>
              <a:gd name="T17" fmla="*/ 321 h 897"/>
              <a:gd name="T18" fmla="*/ 232 w 448"/>
              <a:gd name="T19" fmla="*/ 327 h 897"/>
              <a:gd name="T20" fmla="*/ 239 w 448"/>
              <a:gd name="T21" fmla="*/ 329 h 897"/>
              <a:gd name="T22" fmla="*/ 84 w 448"/>
              <a:gd name="T23" fmla="*/ 797 h 897"/>
              <a:gd name="T24" fmla="*/ 266 w 448"/>
              <a:gd name="T25" fmla="*/ 299 h 897"/>
              <a:gd name="T26" fmla="*/ 448 w 448"/>
              <a:gd name="T27" fmla="*/ 20 h 897"/>
              <a:gd name="T28" fmla="*/ 448 w 448"/>
              <a:gd name="T29" fmla="*/ 12 h 897"/>
              <a:gd name="T30" fmla="*/ 444 w 448"/>
              <a:gd name="T31" fmla="*/ 5 h 897"/>
              <a:gd name="T32" fmla="*/ 437 w 448"/>
              <a:gd name="T33" fmla="*/ 0 h 897"/>
              <a:gd name="T34" fmla="*/ 120 w 448"/>
              <a:gd name="T35" fmla="*/ 0 h 897"/>
              <a:gd name="T36" fmla="*/ 110 w 448"/>
              <a:gd name="T37" fmla="*/ 4 h 897"/>
              <a:gd name="T38" fmla="*/ 105 w 448"/>
              <a:gd name="T39" fmla="*/ 12 h 897"/>
              <a:gd name="T40" fmla="*/ 0 w 448"/>
              <a:gd name="T41" fmla="*/ 463 h 897"/>
              <a:gd name="T42" fmla="*/ 1 w 448"/>
              <a:gd name="T43" fmla="*/ 470 h 897"/>
              <a:gd name="T44" fmla="*/ 5 w 448"/>
              <a:gd name="T45" fmla="*/ 475 h 897"/>
              <a:gd name="T46" fmla="*/ 12 w 448"/>
              <a:gd name="T47" fmla="*/ 478 h 897"/>
              <a:gd name="T48" fmla="*/ 144 w 448"/>
              <a:gd name="T49" fmla="*/ 478 h 897"/>
              <a:gd name="T50" fmla="*/ 30 w 448"/>
              <a:gd name="T51" fmla="*/ 883 h 897"/>
              <a:gd name="T52" fmla="*/ 34 w 448"/>
              <a:gd name="T53" fmla="*/ 892 h 897"/>
              <a:gd name="T54" fmla="*/ 42 w 448"/>
              <a:gd name="T55" fmla="*/ 897 h 897"/>
              <a:gd name="T56" fmla="*/ 48 w 448"/>
              <a:gd name="T57" fmla="*/ 897 h 897"/>
              <a:gd name="T58" fmla="*/ 54 w 448"/>
              <a:gd name="T59" fmla="*/ 893 h 897"/>
              <a:gd name="T60" fmla="*/ 446 w 448"/>
              <a:gd name="T61" fmla="*/ 322 h 897"/>
              <a:gd name="T62" fmla="*/ 448 w 448"/>
              <a:gd name="T63" fmla="*/ 315 h 897"/>
              <a:gd name="T64" fmla="*/ 447 w 448"/>
              <a:gd name="T65" fmla="*/ 307 h 897"/>
              <a:gd name="T66" fmla="*/ 441 w 448"/>
              <a:gd name="T67" fmla="*/ 301 h 897"/>
              <a:gd name="T68" fmla="*/ 433 w 448"/>
              <a:gd name="T69" fmla="*/ 299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8" h="897">
                <a:moveTo>
                  <a:pt x="84" y="797"/>
                </a:moveTo>
                <a:lnTo>
                  <a:pt x="178" y="468"/>
                </a:lnTo>
                <a:lnTo>
                  <a:pt x="180" y="465"/>
                </a:lnTo>
                <a:lnTo>
                  <a:pt x="180" y="460"/>
                </a:lnTo>
                <a:lnTo>
                  <a:pt x="178" y="457"/>
                </a:lnTo>
                <a:lnTo>
                  <a:pt x="176" y="455"/>
                </a:lnTo>
                <a:lnTo>
                  <a:pt x="174" y="452"/>
                </a:lnTo>
                <a:lnTo>
                  <a:pt x="171" y="451"/>
                </a:lnTo>
                <a:lnTo>
                  <a:pt x="168" y="449"/>
                </a:lnTo>
                <a:lnTo>
                  <a:pt x="165" y="449"/>
                </a:lnTo>
                <a:lnTo>
                  <a:pt x="34" y="449"/>
                </a:lnTo>
                <a:lnTo>
                  <a:pt x="131" y="30"/>
                </a:lnTo>
                <a:lnTo>
                  <a:pt x="406" y="30"/>
                </a:lnTo>
                <a:lnTo>
                  <a:pt x="227" y="306"/>
                </a:lnTo>
                <a:lnTo>
                  <a:pt x="224" y="310"/>
                </a:lnTo>
                <a:lnTo>
                  <a:pt x="224" y="314"/>
                </a:lnTo>
                <a:lnTo>
                  <a:pt x="224" y="318"/>
                </a:lnTo>
                <a:lnTo>
                  <a:pt x="226" y="321"/>
                </a:lnTo>
                <a:lnTo>
                  <a:pt x="229" y="324"/>
                </a:lnTo>
                <a:lnTo>
                  <a:pt x="232" y="327"/>
                </a:lnTo>
                <a:lnTo>
                  <a:pt x="235" y="329"/>
                </a:lnTo>
                <a:lnTo>
                  <a:pt x="239" y="329"/>
                </a:lnTo>
                <a:lnTo>
                  <a:pt x="405" y="329"/>
                </a:lnTo>
                <a:lnTo>
                  <a:pt x="84" y="797"/>
                </a:lnTo>
                <a:close/>
                <a:moveTo>
                  <a:pt x="433" y="299"/>
                </a:moveTo>
                <a:lnTo>
                  <a:pt x="266" y="299"/>
                </a:lnTo>
                <a:lnTo>
                  <a:pt x="446" y="24"/>
                </a:lnTo>
                <a:lnTo>
                  <a:pt x="448" y="20"/>
                </a:lnTo>
                <a:lnTo>
                  <a:pt x="448" y="15"/>
                </a:lnTo>
                <a:lnTo>
                  <a:pt x="448" y="12"/>
                </a:lnTo>
                <a:lnTo>
                  <a:pt x="447" y="8"/>
                </a:lnTo>
                <a:lnTo>
                  <a:pt x="444" y="5"/>
                </a:lnTo>
                <a:lnTo>
                  <a:pt x="441" y="3"/>
                </a:lnTo>
                <a:lnTo>
                  <a:pt x="437" y="0"/>
                </a:lnTo>
                <a:lnTo>
                  <a:pt x="433" y="0"/>
                </a:lnTo>
                <a:lnTo>
                  <a:pt x="120" y="0"/>
                </a:lnTo>
                <a:lnTo>
                  <a:pt x="114" y="2"/>
                </a:lnTo>
                <a:lnTo>
                  <a:pt x="110" y="4"/>
                </a:lnTo>
                <a:lnTo>
                  <a:pt x="107" y="7"/>
                </a:lnTo>
                <a:lnTo>
                  <a:pt x="105" y="12"/>
                </a:lnTo>
                <a:lnTo>
                  <a:pt x="1" y="460"/>
                </a:lnTo>
                <a:lnTo>
                  <a:pt x="0" y="463"/>
                </a:lnTo>
                <a:lnTo>
                  <a:pt x="0" y="467"/>
                </a:lnTo>
                <a:lnTo>
                  <a:pt x="1" y="470"/>
                </a:lnTo>
                <a:lnTo>
                  <a:pt x="3" y="473"/>
                </a:lnTo>
                <a:lnTo>
                  <a:pt x="5" y="475"/>
                </a:lnTo>
                <a:lnTo>
                  <a:pt x="8" y="477"/>
                </a:lnTo>
                <a:lnTo>
                  <a:pt x="12" y="478"/>
                </a:lnTo>
                <a:lnTo>
                  <a:pt x="15" y="478"/>
                </a:lnTo>
                <a:lnTo>
                  <a:pt x="144" y="478"/>
                </a:lnTo>
                <a:lnTo>
                  <a:pt x="31" y="877"/>
                </a:lnTo>
                <a:lnTo>
                  <a:pt x="30" y="883"/>
                </a:lnTo>
                <a:lnTo>
                  <a:pt x="31" y="888"/>
                </a:lnTo>
                <a:lnTo>
                  <a:pt x="34" y="892"/>
                </a:lnTo>
                <a:lnTo>
                  <a:pt x="38" y="895"/>
                </a:lnTo>
                <a:lnTo>
                  <a:pt x="42" y="897"/>
                </a:lnTo>
                <a:lnTo>
                  <a:pt x="45" y="897"/>
                </a:lnTo>
                <a:lnTo>
                  <a:pt x="48" y="897"/>
                </a:lnTo>
                <a:lnTo>
                  <a:pt x="51" y="895"/>
                </a:lnTo>
                <a:lnTo>
                  <a:pt x="54" y="893"/>
                </a:lnTo>
                <a:lnTo>
                  <a:pt x="58" y="890"/>
                </a:lnTo>
                <a:lnTo>
                  <a:pt x="446" y="322"/>
                </a:lnTo>
                <a:lnTo>
                  <a:pt x="448" y="319"/>
                </a:lnTo>
                <a:lnTo>
                  <a:pt x="448" y="315"/>
                </a:lnTo>
                <a:lnTo>
                  <a:pt x="448" y="311"/>
                </a:lnTo>
                <a:lnTo>
                  <a:pt x="447" y="307"/>
                </a:lnTo>
                <a:lnTo>
                  <a:pt x="444" y="304"/>
                </a:lnTo>
                <a:lnTo>
                  <a:pt x="441" y="301"/>
                </a:lnTo>
                <a:lnTo>
                  <a:pt x="437" y="300"/>
                </a:lnTo>
                <a:lnTo>
                  <a:pt x="433" y="299"/>
                </a:lnTo>
                <a:lnTo>
                  <a:pt x="433" y="299"/>
                </a:lnTo>
                <a:close/>
              </a:path>
            </a:pathLst>
          </a:custGeom>
          <a:solidFill>
            <a:srgbClr val="00ABEC"/>
          </a:solidFill>
          <a:ln>
            <a:noFill/>
          </a:ln>
        </p:spPr>
        <p:txBody>
          <a:bodyPr vert="horz" wrap="square" lIns="91427" tIns="45713" rIns="91427" bIns="45713" numCol="1" anchor="t" anchorCtr="0" compatLnSpc="1">
            <a:prstTxWarp prst="textNoShape">
              <a:avLst/>
            </a:prstTxWarp>
          </a:bodyPr>
          <a:lstStyle/>
          <a:p>
            <a:endParaRPr lang="en-US" sz="1800" dirty="0"/>
          </a:p>
        </p:txBody>
      </p:sp>
      <p:sp>
        <p:nvSpPr>
          <p:cNvPr id="291" name="Rectangle 290"/>
          <p:cNvSpPr/>
          <p:nvPr userDrawn="1"/>
        </p:nvSpPr>
        <p:spPr>
          <a:xfrm>
            <a:off x="5450547" y="3102657"/>
            <a:ext cx="6466302" cy="161716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nvGrpSpPr>
          <p:cNvPr id="294" name="Group 293"/>
          <p:cNvGrpSpPr/>
          <p:nvPr userDrawn="1"/>
        </p:nvGrpSpPr>
        <p:grpSpPr>
          <a:xfrm>
            <a:off x="5549009" y="2948307"/>
            <a:ext cx="1554768" cy="312073"/>
            <a:chOff x="5503257" y="2139013"/>
            <a:chExt cx="1554768" cy="312073"/>
          </a:xfrm>
        </p:grpSpPr>
        <p:sp>
          <p:nvSpPr>
            <p:cNvPr id="295" name="TextBox 294"/>
            <p:cNvSpPr txBox="1"/>
            <p:nvPr/>
          </p:nvSpPr>
          <p:spPr>
            <a:xfrm>
              <a:off x="5503257" y="2139013"/>
              <a:ext cx="1554768" cy="312073"/>
            </a:xfrm>
            <a:prstGeom prst="rect">
              <a:avLst/>
            </a:prstGeom>
            <a:solidFill>
              <a:schemeClr val="bg1"/>
            </a:solidFill>
          </p:spPr>
          <p:txBody>
            <a:bodyPr wrap="square" rtlCol="0">
              <a:spAutoFit/>
            </a:bodyPr>
            <a:lstStyle/>
            <a:p>
              <a:pPr algn="r"/>
              <a:r>
                <a:rPr lang="en-NZ" sz="1400" b="1" i="1" dirty="0">
                  <a:solidFill>
                    <a:schemeClr val="accent5"/>
                  </a:solidFill>
                  <a:latin typeface="Segoe UI" panose="020B0502040204020203" pitchFamily="34" charset="0"/>
                  <a:cs typeface="Segoe UI" panose="020B0502040204020203" pitchFamily="34" charset="0"/>
                </a:rPr>
                <a:t>Summary</a:t>
              </a:r>
            </a:p>
          </p:txBody>
        </p:sp>
        <p:grpSp>
          <p:nvGrpSpPr>
            <p:cNvPr id="296" name="Group 295"/>
            <p:cNvGrpSpPr/>
            <p:nvPr/>
          </p:nvGrpSpPr>
          <p:grpSpPr>
            <a:xfrm>
              <a:off x="5716056" y="2170849"/>
              <a:ext cx="181841" cy="236157"/>
              <a:chOff x="7643813" y="2505076"/>
              <a:chExt cx="200025" cy="285750"/>
            </a:xfrm>
            <a:solidFill>
              <a:srgbClr val="4472C4"/>
            </a:solidFill>
          </p:grpSpPr>
          <p:sp>
            <p:nvSpPr>
              <p:cNvPr id="297" name="Freeform 308"/>
              <p:cNvSpPr>
                <a:spLocks noEditPoints="1"/>
              </p:cNvSpPr>
              <p:nvPr/>
            </p:nvSpPr>
            <p:spPr bwMode="auto">
              <a:xfrm>
                <a:off x="7643813" y="2505076"/>
                <a:ext cx="200025" cy="285750"/>
              </a:xfrm>
              <a:custGeom>
                <a:avLst/>
                <a:gdLst>
                  <a:gd name="T0" fmla="*/ 149 w 630"/>
                  <a:gd name="T1" fmla="*/ 150 h 901"/>
                  <a:gd name="T2" fmla="*/ 68 w 630"/>
                  <a:gd name="T3" fmla="*/ 182 h 901"/>
                  <a:gd name="T4" fmla="*/ 61 w 630"/>
                  <a:gd name="T5" fmla="*/ 190 h 901"/>
                  <a:gd name="T6" fmla="*/ 60 w 630"/>
                  <a:gd name="T7" fmla="*/ 800 h 901"/>
                  <a:gd name="T8" fmla="*/ 66 w 630"/>
                  <a:gd name="T9" fmla="*/ 809 h 901"/>
                  <a:gd name="T10" fmla="*/ 555 w 630"/>
                  <a:gd name="T11" fmla="*/ 811 h 901"/>
                  <a:gd name="T12" fmla="*/ 566 w 630"/>
                  <a:gd name="T13" fmla="*/ 807 h 901"/>
                  <a:gd name="T14" fmla="*/ 570 w 630"/>
                  <a:gd name="T15" fmla="*/ 796 h 901"/>
                  <a:gd name="T16" fmla="*/ 568 w 630"/>
                  <a:gd name="T17" fmla="*/ 187 h 901"/>
                  <a:gd name="T18" fmla="*/ 558 w 630"/>
                  <a:gd name="T19" fmla="*/ 181 h 901"/>
                  <a:gd name="T20" fmla="*/ 600 w 630"/>
                  <a:gd name="T21" fmla="*/ 150 h 901"/>
                  <a:gd name="T22" fmla="*/ 243 w 630"/>
                  <a:gd name="T23" fmla="*/ 90 h 901"/>
                  <a:gd name="T24" fmla="*/ 252 w 630"/>
                  <a:gd name="T25" fmla="*/ 84 h 901"/>
                  <a:gd name="T26" fmla="*/ 255 w 630"/>
                  <a:gd name="T27" fmla="*/ 69 h 901"/>
                  <a:gd name="T28" fmla="*/ 264 w 630"/>
                  <a:gd name="T29" fmla="*/ 47 h 901"/>
                  <a:gd name="T30" fmla="*/ 286 w 630"/>
                  <a:gd name="T31" fmla="*/ 34 h 901"/>
                  <a:gd name="T32" fmla="*/ 324 w 630"/>
                  <a:gd name="T33" fmla="*/ 30 h 901"/>
                  <a:gd name="T34" fmla="*/ 358 w 630"/>
                  <a:gd name="T35" fmla="*/ 41 h 901"/>
                  <a:gd name="T36" fmla="*/ 371 w 630"/>
                  <a:gd name="T37" fmla="*/ 57 h 901"/>
                  <a:gd name="T38" fmla="*/ 375 w 630"/>
                  <a:gd name="T39" fmla="*/ 78 h 901"/>
                  <a:gd name="T40" fmla="*/ 382 w 630"/>
                  <a:gd name="T41" fmla="*/ 88 h 901"/>
                  <a:gd name="T42" fmla="*/ 450 w 630"/>
                  <a:gd name="T43" fmla="*/ 90 h 901"/>
                  <a:gd name="T44" fmla="*/ 164 w 630"/>
                  <a:gd name="T45" fmla="*/ 271 h 901"/>
                  <a:gd name="T46" fmla="*/ 474 w 630"/>
                  <a:gd name="T47" fmla="*/ 268 h 901"/>
                  <a:gd name="T48" fmla="*/ 480 w 630"/>
                  <a:gd name="T49" fmla="*/ 259 h 901"/>
                  <a:gd name="T50" fmla="*/ 540 w 630"/>
                  <a:gd name="T51" fmla="*/ 781 h 901"/>
                  <a:gd name="T52" fmla="*/ 149 w 630"/>
                  <a:gd name="T53" fmla="*/ 256 h 901"/>
                  <a:gd name="T54" fmla="*/ 154 w 630"/>
                  <a:gd name="T55" fmla="*/ 267 h 901"/>
                  <a:gd name="T56" fmla="*/ 164 w 630"/>
                  <a:gd name="T57" fmla="*/ 271 h 901"/>
                  <a:gd name="T58" fmla="*/ 480 w 630"/>
                  <a:gd name="T59" fmla="*/ 72 h 901"/>
                  <a:gd name="T60" fmla="*/ 474 w 630"/>
                  <a:gd name="T61" fmla="*/ 63 h 901"/>
                  <a:gd name="T62" fmla="*/ 403 w 630"/>
                  <a:gd name="T63" fmla="*/ 60 h 901"/>
                  <a:gd name="T64" fmla="*/ 393 w 630"/>
                  <a:gd name="T65" fmla="*/ 34 h 901"/>
                  <a:gd name="T66" fmla="*/ 375 w 630"/>
                  <a:gd name="T67" fmla="*/ 16 h 901"/>
                  <a:gd name="T68" fmla="*/ 348 w 630"/>
                  <a:gd name="T69" fmla="*/ 4 h 901"/>
                  <a:gd name="T70" fmla="*/ 314 w 630"/>
                  <a:gd name="T71" fmla="*/ 0 h 901"/>
                  <a:gd name="T72" fmla="*/ 281 w 630"/>
                  <a:gd name="T73" fmla="*/ 4 h 901"/>
                  <a:gd name="T74" fmla="*/ 254 w 630"/>
                  <a:gd name="T75" fmla="*/ 16 h 901"/>
                  <a:gd name="T76" fmla="*/ 236 w 630"/>
                  <a:gd name="T77" fmla="*/ 34 h 901"/>
                  <a:gd name="T78" fmla="*/ 226 w 630"/>
                  <a:gd name="T79" fmla="*/ 60 h 901"/>
                  <a:gd name="T80" fmla="*/ 156 w 630"/>
                  <a:gd name="T81" fmla="*/ 63 h 901"/>
                  <a:gd name="T82" fmla="*/ 149 w 630"/>
                  <a:gd name="T83" fmla="*/ 72 h 901"/>
                  <a:gd name="T84" fmla="*/ 11 w 630"/>
                  <a:gd name="T85" fmla="*/ 121 h 901"/>
                  <a:gd name="T86" fmla="*/ 2 w 630"/>
                  <a:gd name="T87" fmla="*/ 127 h 901"/>
                  <a:gd name="T88" fmla="*/ 0 w 630"/>
                  <a:gd name="T89" fmla="*/ 886 h 901"/>
                  <a:gd name="T90" fmla="*/ 4 w 630"/>
                  <a:gd name="T91" fmla="*/ 897 h 901"/>
                  <a:gd name="T92" fmla="*/ 15 w 630"/>
                  <a:gd name="T93" fmla="*/ 901 h 901"/>
                  <a:gd name="T94" fmla="*/ 623 w 630"/>
                  <a:gd name="T95" fmla="*/ 899 h 901"/>
                  <a:gd name="T96" fmla="*/ 630 w 630"/>
                  <a:gd name="T97" fmla="*/ 889 h 901"/>
                  <a:gd name="T98" fmla="*/ 629 w 630"/>
                  <a:gd name="T99" fmla="*/ 130 h 901"/>
                  <a:gd name="T100" fmla="*/ 621 w 630"/>
                  <a:gd name="T101" fmla="*/ 12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30" h="901">
                    <a:moveTo>
                      <a:pt x="600" y="871"/>
                    </a:moveTo>
                    <a:lnTo>
                      <a:pt x="30" y="871"/>
                    </a:lnTo>
                    <a:lnTo>
                      <a:pt x="30" y="150"/>
                    </a:lnTo>
                    <a:lnTo>
                      <a:pt x="149" y="150"/>
                    </a:lnTo>
                    <a:lnTo>
                      <a:pt x="149" y="180"/>
                    </a:lnTo>
                    <a:lnTo>
                      <a:pt x="75" y="180"/>
                    </a:lnTo>
                    <a:lnTo>
                      <a:pt x="71" y="181"/>
                    </a:lnTo>
                    <a:lnTo>
                      <a:pt x="68" y="182"/>
                    </a:lnTo>
                    <a:lnTo>
                      <a:pt x="66" y="183"/>
                    </a:lnTo>
                    <a:lnTo>
                      <a:pt x="64" y="185"/>
                    </a:lnTo>
                    <a:lnTo>
                      <a:pt x="62" y="187"/>
                    </a:lnTo>
                    <a:lnTo>
                      <a:pt x="61" y="190"/>
                    </a:lnTo>
                    <a:lnTo>
                      <a:pt x="60" y="193"/>
                    </a:lnTo>
                    <a:lnTo>
                      <a:pt x="60" y="195"/>
                    </a:lnTo>
                    <a:lnTo>
                      <a:pt x="60" y="796"/>
                    </a:lnTo>
                    <a:lnTo>
                      <a:pt x="60" y="800"/>
                    </a:lnTo>
                    <a:lnTo>
                      <a:pt x="61" y="802"/>
                    </a:lnTo>
                    <a:lnTo>
                      <a:pt x="62" y="805"/>
                    </a:lnTo>
                    <a:lnTo>
                      <a:pt x="64" y="807"/>
                    </a:lnTo>
                    <a:lnTo>
                      <a:pt x="66" y="809"/>
                    </a:lnTo>
                    <a:lnTo>
                      <a:pt x="68" y="810"/>
                    </a:lnTo>
                    <a:lnTo>
                      <a:pt x="71" y="811"/>
                    </a:lnTo>
                    <a:lnTo>
                      <a:pt x="75" y="811"/>
                    </a:lnTo>
                    <a:lnTo>
                      <a:pt x="555" y="811"/>
                    </a:lnTo>
                    <a:lnTo>
                      <a:pt x="558" y="811"/>
                    </a:lnTo>
                    <a:lnTo>
                      <a:pt x="561" y="810"/>
                    </a:lnTo>
                    <a:lnTo>
                      <a:pt x="564" y="809"/>
                    </a:lnTo>
                    <a:lnTo>
                      <a:pt x="566" y="807"/>
                    </a:lnTo>
                    <a:lnTo>
                      <a:pt x="568" y="805"/>
                    </a:lnTo>
                    <a:lnTo>
                      <a:pt x="569" y="803"/>
                    </a:lnTo>
                    <a:lnTo>
                      <a:pt x="570" y="800"/>
                    </a:lnTo>
                    <a:lnTo>
                      <a:pt x="570" y="796"/>
                    </a:lnTo>
                    <a:lnTo>
                      <a:pt x="570" y="195"/>
                    </a:lnTo>
                    <a:lnTo>
                      <a:pt x="570" y="193"/>
                    </a:lnTo>
                    <a:lnTo>
                      <a:pt x="569" y="190"/>
                    </a:lnTo>
                    <a:lnTo>
                      <a:pt x="568" y="187"/>
                    </a:lnTo>
                    <a:lnTo>
                      <a:pt x="566" y="185"/>
                    </a:lnTo>
                    <a:lnTo>
                      <a:pt x="564" y="183"/>
                    </a:lnTo>
                    <a:lnTo>
                      <a:pt x="561" y="182"/>
                    </a:lnTo>
                    <a:lnTo>
                      <a:pt x="558" y="181"/>
                    </a:lnTo>
                    <a:lnTo>
                      <a:pt x="555" y="180"/>
                    </a:lnTo>
                    <a:lnTo>
                      <a:pt x="480" y="180"/>
                    </a:lnTo>
                    <a:lnTo>
                      <a:pt x="480" y="150"/>
                    </a:lnTo>
                    <a:lnTo>
                      <a:pt x="600" y="150"/>
                    </a:lnTo>
                    <a:lnTo>
                      <a:pt x="600" y="871"/>
                    </a:lnTo>
                    <a:close/>
                    <a:moveTo>
                      <a:pt x="179" y="90"/>
                    </a:moveTo>
                    <a:lnTo>
                      <a:pt x="239" y="90"/>
                    </a:lnTo>
                    <a:lnTo>
                      <a:pt x="243" y="90"/>
                    </a:lnTo>
                    <a:lnTo>
                      <a:pt x="246" y="89"/>
                    </a:lnTo>
                    <a:lnTo>
                      <a:pt x="248" y="88"/>
                    </a:lnTo>
                    <a:lnTo>
                      <a:pt x="250" y="86"/>
                    </a:lnTo>
                    <a:lnTo>
                      <a:pt x="252" y="84"/>
                    </a:lnTo>
                    <a:lnTo>
                      <a:pt x="253" y="81"/>
                    </a:lnTo>
                    <a:lnTo>
                      <a:pt x="254" y="78"/>
                    </a:lnTo>
                    <a:lnTo>
                      <a:pt x="254" y="75"/>
                    </a:lnTo>
                    <a:lnTo>
                      <a:pt x="255" y="69"/>
                    </a:lnTo>
                    <a:lnTo>
                      <a:pt x="256" y="62"/>
                    </a:lnTo>
                    <a:lnTo>
                      <a:pt x="259" y="57"/>
                    </a:lnTo>
                    <a:lnTo>
                      <a:pt x="261" y="52"/>
                    </a:lnTo>
                    <a:lnTo>
                      <a:pt x="264" y="47"/>
                    </a:lnTo>
                    <a:lnTo>
                      <a:pt x="268" y="44"/>
                    </a:lnTo>
                    <a:lnTo>
                      <a:pt x="271" y="41"/>
                    </a:lnTo>
                    <a:lnTo>
                      <a:pt x="277" y="38"/>
                    </a:lnTo>
                    <a:lnTo>
                      <a:pt x="286" y="34"/>
                    </a:lnTo>
                    <a:lnTo>
                      <a:pt x="296" y="31"/>
                    </a:lnTo>
                    <a:lnTo>
                      <a:pt x="306" y="30"/>
                    </a:lnTo>
                    <a:lnTo>
                      <a:pt x="314" y="30"/>
                    </a:lnTo>
                    <a:lnTo>
                      <a:pt x="324" y="30"/>
                    </a:lnTo>
                    <a:lnTo>
                      <a:pt x="333" y="31"/>
                    </a:lnTo>
                    <a:lnTo>
                      <a:pt x="343" y="34"/>
                    </a:lnTo>
                    <a:lnTo>
                      <a:pt x="353" y="38"/>
                    </a:lnTo>
                    <a:lnTo>
                      <a:pt x="358" y="41"/>
                    </a:lnTo>
                    <a:lnTo>
                      <a:pt x="361" y="44"/>
                    </a:lnTo>
                    <a:lnTo>
                      <a:pt x="366" y="47"/>
                    </a:lnTo>
                    <a:lnTo>
                      <a:pt x="369" y="52"/>
                    </a:lnTo>
                    <a:lnTo>
                      <a:pt x="371" y="57"/>
                    </a:lnTo>
                    <a:lnTo>
                      <a:pt x="373" y="62"/>
                    </a:lnTo>
                    <a:lnTo>
                      <a:pt x="374" y="69"/>
                    </a:lnTo>
                    <a:lnTo>
                      <a:pt x="375" y="75"/>
                    </a:lnTo>
                    <a:lnTo>
                      <a:pt x="375" y="78"/>
                    </a:lnTo>
                    <a:lnTo>
                      <a:pt x="376" y="81"/>
                    </a:lnTo>
                    <a:lnTo>
                      <a:pt x="377" y="84"/>
                    </a:lnTo>
                    <a:lnTo>
                      <a:pt x="379" y="86"/>
                    </a:lnTo>
                    <a:lnTo>
                      <a:pt x="382" y="88"/>
                    </a:lnTo>
                    <a:lnTo>
                      <a:pt x="384" y="89"/>
                    </a:lnTo>
                    <a:lnTo>
                      <a:pt x="387" y="90"/>
                    </a:lnTo>
                    <a:lnTo>
                      <a:pt x="390" y="90"/>
                    </a:lnTo>
                    <a:lnTo>
                      <a:pt x="450" y="90"/>
                    </a:lnTo>
                    <a:lnTo>
                      <a:pt x="450" y="240"/>
                    </a:lnTo>
                    <a:lnTo>
                      <a:pt x="179" y="240"/>
                    </a:lnTo>
                    <a:lnTo>
                      <a:pt x="179" y="90"/>
                    </a:lnTo>
                    <a:close/>
                    <a:moveTo>
                      <a:pt x="164" y="271"/>
                    </a:moveTo>
                    <a:lnTo>
                      <a:pt x="465" y="271"/>
                    </a:lnTo>
                    <a:lnTo>
                      <a:pt x="468" y="270"/>
                    </a:lnTo>
                    <a:lnTo>
                      <a:pt x="470" y="270"/>
                    </a:lnTo>
                    <a:lnTo>
                      <a:pt x="474" y="268"/>
                    </a:lnTo>
                    <a:lnTo>
                      <a:pt x="476" y="267"/>
                    </a:lnTo>
                    <a:lnTo>
                      <a:pt x="477" y="264"/>
                    </a:lnTo>
                    <a:lnTo>
                      <a:pt x="479" y="261"/>
                    </a:lnTo>
                    <a:lnTo>
                      <a:pt x="480" y="259"/>
                    </a:lnTo>
                    <a:lnTo>
                      <a:pt x="480" y="256"/>
                    </a:lnTo>
                    <a:lnTo>
                      <a:pt x="480" y="210"/>
                    </a:lnTo>
                    <a:lnTo>
                      <a:pt x="540" y="210"/>
                    </a:lnTo>
                    <a:lnTo>
                      <a:pt x="540" y="781"/>
                    </a:lnTo>
                    <a:lnTo>
                      <a:pt x="90" y="781"/>
                    </a:lnTo>
                    <a:lnTo>
                      <a:pt x="90" y="210"/>
                    </a:lnTo>
                    <a:lnTo>
                      <a:pt x="149" y="210"/>
                    </a:lnTo>
                    <a:lnTo>
                      <a:pt x="149" y="256"/>
                    </a:lnTo>
                    <a:lnTo>
                      <a:pt x="149" y="259"/>
                    </a:lnTo>
                    <a:lnTo>
                      <a:pt x="151" y="261"/>
                    </a:lnTo>
                    <a:lnTo>
                      <a:pt x="153" y="264"/>
                    </a:lnTo>
                    <a:lnTo>
                      <a:pt x="154" y="267"/>
                    </a:lnTo>
                    <a:lnTo>
                      <a:pt x="156" y="268"/>
                    </a:lnTo>
                    <a:lnTo>
                      <a:pt x="159" y="270"/>
                    </a:lnTo>
                    <a:lnTo>
                      <a:pt x="161" y="270"/>
                    </a:lnTo>
                    <a:lnTo>
                      <a:pt x="164" y="271"/>
                    </a:lnTo>
                    <a:close/>
                    <a:moveTo>
                      <a:pt x="615" y="120"/>
                    </a:moveTo>
                    <a:lnTo>
                      <a:pt x="480" y="120"/>
                    </a:lnTo>
                    <a:lnTo>
                      <a:pt x="480" y="75"/>
                    </a:lnTo>
                    <a:lnTo>
                      <a:pt x="480" y="72"/>
                    </a:lnTo>
                    <a:lnTo>
                      <a:pt x="479" y="70"/>
                    </a:lnTo>
                    <a:lnTo>
                      <a:pt x="477" y="68"/>
                    </a:lnTo>
                    <a:lnTo>
                      <a:pt x="476" y="64"/>
                    </a:lnTo>
                    <a:lnTo>
                      <a:pt x="474" y="63"/>
                    </a:lnTo>
                    <a:lnTo>
                      <a:pt x="470" y="61"/>
                    </a:lnTo>
                    <a:lnTo>
                      <a:pt x="468" y="60"/>
                    </a:lnTo>
                    <a:lnTo>
                      <a:pt x="465" y="60"/>
                    </a:lnTo>
                    <a:lnTo>
                      <a:pt x="403" y="60"/>
                    </a:lnTo>
                    <a:lnTo>
                      <a:pt x="402" y="54"/>
                    </a:lnTo>
                    <a:lnTo>
                      <a:pt x="400" y="47"/>
                    </a:lnTo>
                    <a:lnTo>
                      <a:pt x="397" y="41"/>
                    </a:lnTo>
                    <a:lnTo>
                      <a:pt x="393" y="34"/>
                    </a:lnTo>
                    <a:lnTo>
                      <a:pt x="390" y="29"/>
                    </a:lnTo>
                    <a:lnTo>
                      <a:pt x="386" y="25"/>
                    </a:lnTo>
                    <a:lnTo>
                      <a:pt x="381" y="20"/>
                    </a:lnTo>
                    <a:lnTo>
                      <a:pt x="375" y="16"/>
                    </a:lnTo>
                    <a:lnTo>
                      <a:pt x="369" y="12"/>
                    </a:lnTo>
                    <a:lnTo>
                      <a:pt x="362" y="9"/>
                    </a:lnTo>
                    <a:lnTo>
                      <a:pt x="356" y="7"/>
                    </a:lnTo>
                    <a:lnTo>
                      <a:pt x="348" y="4"/>
                    </a:lnTo>
                    <a:lnTo>
                      <a:pt x="341" y="2"/>
                    </a:lnTo>
                    <a:lnTo>
                      <a:pt x="332" y="1"/>
                    </a:lnTo>
                    <a:lnTo>
                      <a:pt x="324" y="0"/>
                    </a:lnTo>
                    <a:lnTo>
                      <a:pt x="314" y="0"/>
                    </a:lnTo>
                    <a:lnTo>
                      <a:pt x="306" y="0"/>
                    </a:lnTo>
                    <a:lnTo>
                      <a:pt x="297" y="1"/>
                    </a:lnTo>
                    <a:lnTo>
                      <a:pt x="289" y="2"/>
                    </a:lnTo>
                    <a:lnTo>
                      <a:pt x="281" y="4"/>
                    </a:lnTo>
                    <a:lnTo>
                      <a:pt x="274" y="7"/>
                    </a:lnTo>
                    <a:lnTo>
                      <a:pt x="267" y="9"/>
                    </a:lnTo>
                    <a:lnTo>
                      <a:pt x="261" y="12"/>
                    </a:lnTo>
                    <a:lnTo>
                      <a:pt x="254" y="16"/>
                    </a:lnTo>
                    <a:lnTo>
                      <a:pt x="249" y="20"/>
                    </a:lnTo>
                    <a:lnTo>
                      <a:pt x="244" y="25"/>
                    </a:lnTo>
                    <a:lnTo>
                      <a:pt x="239" y="29"/>
                    </a:lnTo>
                    <a:lnTo>
                      <a:pt x="236" y="34"/>
                    </a:lnTo>
                    <a:lnTo>
                      <a:pt x="233" y="41"/>
                    </a:lnTo>
                    <a:lnTo>
                      <a:pt x="230" y="47"/>
                    </a:lnTo>
                    <a:lnTo>
                      <a:pt x="228" y="54"/>
                    </a:lnTo>
                    <a:lnTo>
                      <a:pt x="226" y="60"/>
                    </a:lnTo>
                    <a:lnTo>
                      <a:pt x="164" y="60"/>
                    </a:lnTo>
                    <a:lnTo>
                      <a:pt x="161" y="60"/>
                    </a:lnTo>
                    <a:lnTo>
                      <a:pt x="159" y="61"/>
                    </a:lnTo>
                    <a:lnTo>
                      <a:pt x="156" y="63"/>
                    </a:lnTo>
                    <a:lnTo>
                      <a:pt x="154" y="64"/>
                    </a:lnTo>
                    <a:lnTo>
                      <a:pt x="153" y="68"/>
                    </a:lnTo>
                    <a:lnTo>
                      <a:pt x="151" y="70"/>
                    </a:lnTo>
                    <a:lnTo>
                      <a:pt x="149" y="72"/>
                    </a:lnTo>
                    <a:lnTo>
                      <a:pt x="149" y="75"/>
                    </a:lnTo>
                    <a:lnTo>
                      <a:pt x="149" y="120"/>
                    </a:lnTo>
                    <a:lnTo>
                      <a:pt x="15" y="120"/>
                    </a:lnTo>
                    <a:lnTo>
                      <a:pt x="11" y="121"/>
                    </a:lnTo>
                    <a:lnTo>
                      <a:pt x="8" y="121"/>
                    </a:lnTo>
                    <a:lnTo>
                      <a:pt x="6" y="123"/>
                    </a:lnTo>
                    <a:lnTo>
                      <a:pt x="4" y="125"/>
                    </a:lnTo>
                    <a:lnTo>
                      <a:pt x="2" y="127"/>
                    </a:lnTo>
                    <a:lnTo>
                      <a:pt x="1" y="130"/>
                    </a:lnTo>
                    <a:lnTo>
                      <a:pt x="0" y="133"/>
                    </a:lnTo>
                    <a:lnTo>
                      <a:pt x="0" y="135"/>
                    </a:lnTo>
                    <a:lnTo>
                      <a:pt x="0" y="886"/>
                    </a:lnTo>
                    <a:lnTo>
                      <a:pt x="0" y="889"/>
                    </a:lnTo>
                    <a:lnTo>
                      <a:pt x="1" y="893"/>
                    </a:lnTo>
                    <a:lnTo>
                      <a:pt x="2" y="895"/>
                    </a:lnTo>
                    <a:lnTo>
                      <a:pt x="4" y="897"/>
                    </a:lnTo>
                    <a:lnTo>
                      <a:pt x="6" y="899"/>
                    </a:lnTo>
                    <a:lnTo>
                      <a:pt x="8" y="900"/>
                    </a:lnTo>
                    <a:lnTo>
                      <a:pt x="11" y="901"/>
                    </a:lnTo>
                    <a:lnTo>
                      <a:pt x="15" y="901"/>
                    </a:lnTo>
                    <a:lnTo>
                      <a:pt x="615" y="901"/>
                    </a:lnTo>
                    <a:lnTo>
                      <a:pt x="618" y="901"/>
                    </a:lnTo>
                    <a:lnTo>
                      <a:pt x="621" y="900"/>
                    </a:lnTo>
                    <a:lnTo>
                      <a:pt x="623" y="899"/>
                    </a:lnTo>
                    <a:lnTo>
                      <a:pt x="626" y="897"/>
                    </a:lnTo>
                    <a:lnTo>
                      <a:pt x="628" y="895"/>
                    </a:lnTo>
                    <a:lnTo>
                      <a:pt x="629" y="893"/>
                    </a:lnTo>
                    <a:lnTo>
                      <a:pt x="630" y="889"/>
                    </a:lnTo>
                    <a:lnTo>
                      <a:pt x="630" y="886"/>
                    </a:lnTo>
                    <a:lnTo>
                      <a:pt x="630" y="135"/>
                    </a:lnTo>
                    <a:lnTo>
                      <a:pt x="630" y="133"/>
                    </a:lnTo>
                    <a:lnTo>
                      <a:pt x="629" y="130"/>
                    </a:lnTo>
                    <a:lnTo>
                      <a:pt x="628" y="127"/>
                    </a:lnTo>
                    <a:lnTo>
                      <a:pt x="626" y="125"/>
                    </a:lnTo>
                    <a:lnTo>
                      <a:pt x="623" y="123"/>
                    </a:lnTo>
                    <a:lnTo>
                      <a:pt x="621" y="121"/>
                    </a:lnTo>
                    <a:lnTo>
                      <a:pt x="618" y="121"/>
                    </a:lnTo>
                    <a:lnTo>
                      <a:pt x="615"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98" name="Freeform 309"/>
              <p:cNvSpPr>
                <a:spLocks/>
              </p:cNvSpPr>
              <p:nvPr/>
            </p:nvSpPr>
            <p:spPr bwMode="auto">
              <a:xfrm>
                <a:off x="7696200" y="2609851"/>
                <a:ext cx="93663" cy="9525"/>
              </a:xfrm>
              <a:custGeom>
                <a:avLst/>
                <a:gdLst>
                  <a:gd name="T0" fmla="*/ 15 w 296"/>
                  <a:gd name="T1" fmla="*/ 30 h 30"/>
                  <a:gd name="T2" fmla="*/ 281 w 296"/>
                  <a:gd name="T3" fmla="*/ 30 h 30"/>
                  <a:gd name="T4" fmla="*/ 284 w 296"/>
                  <a:gd name="T5" fmla="*/ 29 h 30"/>
                  <a:gd name="T6" fmla="*/ 286 w 296"/>
                  <a:gd name="T7" fmla="*/ 29 h 30"/>
                  <a:gd name="T8" fmla="*/ 289 w 296"/>
                  <a:gd name="T9" fmla="*/ 28 h 30"/>
                  <a:gd name="T10" fmla="*/ 291 w 296"/>
                  <a:gd name="T11" fmla="*/ 26 h 30"/>
                  <a:gd name="T12" fmla="*/ 294 w 296"/>
                  <a:gd name="T13" fmla="*/ 23 h 30"/>
                  <a:gd name="T14" fmla="*/ 295 w 296"/>
                  <a:gd name="T15" fmla="*/ 20 h 30"/>
                  <a:gd name="T16" fmla="*/ 296 w 296"/>
                  <a:gd name="T17" fmla="*/ 18 h 30"/>
                  <a:gd name="T18" fmla="*/ 296 w 296"/>
                  <a:gd name="T19" fmla="*/ 15 h 30"/>
                  <a:gd name="T20" fmla="*/ 296 w 296"/>
                  <a:gd name="T21" fmla="*/ 12 h 30"/>
                  <a:gd name="T22" fmla="*/ 295 w 296"/>
                  <a:gd name="T23" fmla="*/ 9 h 30"/>
                  <a:gd name="T24" fmla="*/ 294 w 296"/>
                  <a:gd name="T25" fmla="*/ 6 h 30"/>
                  <a:gd name="T26" fmla="*/ 291 w 296"/>
                  <a:gd name="T27" fmla="*/ 4 h 30"/>
                  <a:gd name="T28" fmla="*/ 289 w 296"/>
                  <a:gd name="T29" fmla="*/ 2 h 30"/>
                  <a:gd name="T30" fmla="*/ 286 w 296"/>
                  <a:gd name="T31" fmla="*/ 1 h 30"/>
                  <a:gd name="T32" fmla="*/ 284 w 296"/>
                  <a:gd name="T33" fmla="*/ 0 h 30"/>
                  <a:gd name="T34" fmla="*/ 281 w 296"/>
                  <a:gd name="T35" fmla="*/ 0 h 30"/>
                  <a:gd name="T36" fmla="*/ 15 w 296"/>
                  <a:gd name="T37" fmla="*/ 0 h 30"/>
                  <a:gd name="T38" fmla="*/ 12 w 296"/>
                  <a:gd name="T39" fmla="*/ 0 h 30"/>
                  <a:gd name="T40" fmla="*/ 10 w 296"/>
                  <a:gd name="T41" fmla="*/ 1 h 30"/>
                  <a:gd name="T42" fmla="*/ 7 w 296"/>
                  <a:gd name="T43" fmla="*/ 2 h 30"/>
                  <a:gd name="T44" fmla="*/ 5 w 296"/>
                  <a:gd name="T45" fmla="*/ 4 h 30"/>
                  <a:gd name="T46" fmla="*/ 4 w 296"/>
                  <a:gd name="T47" fmla="*/ 6 h 30"/>
                  <a:gd name="T48" fmla="*/ 1 w 296"/>
                  <a:gd name="T49" fmla="*/ 9 h 30"/>
                  <a:gd name="T50" fmla="*/ 0 w 296"/>
                  <a:gd name="T51" fmla="*/ 12 h 30"/>
                  <a:gd name="T52" fmla="*/ 0 w 296"/>
                  <a:gd name="T53" fmla="*/ 15 h 30"/>
                  <a:gd name="T54" fmla="*/ 0 w 296"/>
                  <a:gd name="T55" fmla="*/ 18 h 30"/>
                  <a:gd name="T56" fmla="*/ 1 w 296"/>
                  <a:gd name="T57" fmla="*/ 20 h 30"/>
                  <a:gd name="T58" fmla="*/ 4 w 296"/>
                  <a:gd name="T59" fmla="*/ 23 h 30"/>
                  <a:gd name="T60" fmla="*/ 5 w 296"/>
                  <a:gd name="T61" fmla="*/ 26 h 30"/>
                  <a:gd name="T62" fmla="*/ 7 w 296"/>
                  <a:gd name="T63" fmla="*/ 28 h 30"/>
                  <a:gd name="T64" fmla="*/ 10 w 296"/>
                  <a:gd name="T65" fmla="*/ 29 h 30"/>
                  <a:gd name="T66" fmla="*/ 12 w 296"/>
                  <a:gd name="T67" fmla="*/ 29 h 30"/>
                  <a:gd name="T68" fmla="*/ 15 w 296"/>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6" h="30">
                    <a:moveTo>
                      <a:pt x="15" y="30"/>
                    </a:moveTo>
                    <a:lnTo>
                      <a:pt x="281" y="30"/>
                    </a:lnTo>
                    <a:lnTo>
                      <a:pt x="284" y="29"/>
                    </a:lnTo>
                    <a:lnTo>
                      <a:pt x="286" y="29"/>
                    </a:lnTo>
                    <a:lnTo>
                      <a:pt x="289" y="28"/>
                    </a:lnTo>
                    <a:lnTo>
                      <a:pt x="291" y="26"/>
                    </a:lnTo>
                    <a:lnTo>
                      <a:pt x="294" y="23"/>
                    </a:lnTo>
                    <a:lnTo>
                      <a:pt x="295" y="20"/>
                    </a:lnTo>
                    <a:lnTo>
                      <a:pt x="296" y="18"/>
                    </a:lnTo>
                    <a:lnTo>
                      <a:pt x="296" y="15"/>
                    </a:lnTo>
                    <a:lnTo>
                      <a:pt x="296" y="12"/>
                    </a:lnTo>
                    <a:lnTo>
                      <a:pt x="295" y="9"/>
                    </a:lnTo>
                    <a:lnTo>
                      <a:pt x="294" y="6"/>
                    </a:lnTo>
                    <a:lnTo>
                      <a:pt x="291" y="4"/>
                    </a:lnTo>
                    <a:lnTo>
                      <a:pt x="289" y="2"/>
                    </a:lnTo>
                    <a:lnTo>
                      <a:pt x="286" y="1"/>
                    </a:lnTo>
                    <a:lnTo>
                      <a:pt x="284" y="0"/>
                    </a:lnTo>
                    <a:lnTo>
                      <a:pt x="281" y="0"/>
                    </a:lnTo>
                    <a:lnTo>
                      <a:pt x="15" y="0"/>
                    </a:lnTo>
                    <a:lnTo>
                      <a:pt x="12" y="0"/>
                    </a:lnTo>
                    <a:lnTo>
                      <a:pt x="10" y="1"/>
                    </a:lnTo>
                    <a:lnTo>
                      <a:pt x="7" y="2"/>
                    </a:lnTo>
                    <a:lnTo>
                      <a:pt x="5" y="4"/>
                    </a:lnTo>
                    <a:lnTo>
                      <a:pt x="4" y="6"/>
                    </a:lnTo>
                    <a:lnTo>
                      <a:pt x="1" y="9"/>
                    </a:lnTo>
                    <a:lnTo>
                      <a:pt x="0" y="12"/>
                    </a:lnTo>
                    <a:lnTo>
                      <a:pt x="0" y="15"/>
                    </a:lnTo>
                    <a:lnTo>
                      <a:pt x="0" y="18"/>
                    </a:lnTo>
                    <a:lnTo>
                      <a:pt x="1" y="20"/>
                    </a:lnTo>
                    <a:lnTo>
                      <a:pt x="4" y="23"/>
                    </a:lnTo>
                    <a:lnTo>
                      <a:pt x="5" y="26"/>
                    </a:lnTo>
                    <a:lnTo>
                      <a:pt x="7" y="28"/>
                    </a:lnTo>
                    <a:lnTo>
                      <a:pt x="10" y="29"/>
                    </a:lnTo>
                    <a:lnTo>
                      <a:pt x="12" y="29"/>
                    </a:lnTo>
                    <a:lnTo>
                      <a:pt x="15"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99" name="Freeform 310"/>
              <p:cNvSpPr>
                <a:spLocks/>
              </p:cNvSpPr>
              <p:nvPr/>
            </p:nvSpPr>
            <p:spPr bwMode="auto">
              <a:xfrm>
                <a:off x="7696200" y="2638426"/>
                <a:ext cx="93663" cy="9525"/>
              </a:xfrm>
              <a:custGeom>
                <a:avLst/>
                <a:gdLst>
                  <a:gd name="T0" fmla="*/ 15 w 296"/>
                  <a:gd name="T1" fmla="*/ 30 h 30"/>
                  <a:gd name="T2" fmla="*/ 281 w 296"/>
                  <a:gd name="T3" fmla="*/ 30 h 30"/>
                  <a:gd name="T4" fmla="*/ 284 w 296"/>
                  <a:gd name="T5" fmla="*/ 30 h 30"/>
                  <a:gd name="T6" fmla="*/ 286 w 296"/>
                  <a:gd name="T7" fmla="*/ 29 h 30"/>
                  <a:gd name="T8" fmla="*/ 289 w 296"/>
                  <a:gd name="T9" fmla="*/ 28 h 30"/>
                  <a:gd name="T10" fmla="*/ 291 w 296"/>
                  <a:gd name="T11" fmla="*/ 25 h 30"/>
                  <a:gd name="T12" fmla="*/ 294 w 296"/>
                  <a:gd name="T13" fmla="*/ 23 h 30"/>
                  <a:gd name="T14" fmla="*/ 295 w 296"/>
                  <a:gd name="T15" fmla="*/ 21 h 30"/>
                  <a:gd name="T16" fmla="*/ 296 w 296"/>
                  <a:gd name="T17" fmla="*/ 18 h 30"/>
                  <a:gd name="T18" fmla="*/ 296 w 296"/>
                  <a:gd name="T19" fmla="*/ 15 h 30"/>
                  <a:gd name="T20" fmla="*/ 296 w 296"/>
                  <a:gd name="T21" fmla="*/ 11 h 30"/>
                  <a:gd name="T22" fmla="*/ 295 w 296"/>
                  <a:gd name="T23" fmla="*/ 9 h 30"/>
                  <a:gd name="T24" fmla="*/ 294 w 296"/>
                  <a:gd name="T25" fmla="*/ 6 h 30"/>
                  <a:gd name="T26" fmla="*/ 291 w 296"/>
                  <a:gd name="T27" fmla="*/ 4 h 30"/>
                  <a:gd name="T28" fmla="*/ 289 w 296"/>
                  <a:gd name="T29" fmla="*/ 2 h 30"/>
                  <a:gd name="T30" fmla="*/ 286 w 296"/>
                  <a:gd name="T31" fmla="*/ 1 h 30"/>
                  <a:gd name="T32" fmla="*/ 284 w 296"/>
                  <a:gd name="T33" fmla="*/ 0 h 30"/>
                  <a:gd name="T34" fmla="*/ 281 w 296"/>
                  <a:gd name="T35" fmla="*/ 0 h 30"/>
                  <a:gd name="T36" fmla="*/ 15 w 296"/>
                  <a:gd name="T37" fmla="*/ 0 h 30"/>
                  <a:gd name="T38" fmla="*/ 12 w 296"/>
                  <a:gd name="T39" fmla="*/ 0 h 30"/>
                  <a:gd name="T40" fmla="*/ 10 w 296"/>
                  <a:gd name="T41" fmla="*/ 1 h 30"/>
                  <a:gd name="T42" fmla="*/ 7 w 296"/>
                  <a:gd name="T43" fmla="*/ 2 h 30"/>
                  <a:gd name="T44" fmla="*/ 5 w 296"/>
                  <a:gd name="T45" fmla="*/ 4 h 30"/>
                  <a:gd name="T46" fmla="*/ 4 w 296"/>
                  <a:gd name="T47" fmla="*/ 6 h 30"/>
                  <a:gd name="T48" fmla="*/ 1 w 296"/>
                  <a:gd name="T49" fmla="*/ 9 h 30"/>
                  <a:gd name="T50" fmla="*/ 0 w 296"/>
                  <a:gd name="T51" fmla="*/ 11 h 30"/>
                  <a:gd name="T52" fmla="*/ 0 w 296"/>
                  <a:gd name="T53" fmla="*/ 15 h 30"/>
                  <a:gd name="T54" fmla="*/ 0 w 296"/>
                  <a:gd name="T55" fmla="*/ 18 h 30"/>
                  <a:gd name="T56" fmla="*/ 1 w 296"/>
                  <a:gd name="T57" fmla="*/ 21 h 30"/>
                  <a:gd name="T58" fmla="*/ 4 w 296"/>
                  <a:gd name="T59" fmla="*/ 23 h 30"/>
                  <a:gd name="T60" fmla="*/ 5 w 296"/>
                  <a:gd name="T61" fmla="*/ 25 h 30"/>
                  <a:gd name="T62" fmla="*/ 7 w 296"/>
                  <a:gd name="T63" fmla="*/ 28 h 30"/>
                  <a:gd name="T64" fmla="*/ 10 w 296"/>
                  <a:gd name="T65" fmla="*/ 29 h 30"/>
                  <a:gd name="T66" fmla="*/ 12 w 296"/>
                  <a:gd name="T67" fmla="*/ 30 h 30"/>
                  <a:gd name="T68" fmla="*/ 15 w 296"/>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6" h="30">
                    <a:moveTo>
                      <a:pt x="15" y="30"/>
                    </a:moveTo>
                    <a:lnTo>
                      <a:pt x="281" y="30"/>
                    </a:lnTo>
                    <a:lnTo>
                      <a:pt x="284" y="30"/>
                    </a:lnTo>
                    <a:lnTo>
                      <a:pt x="286" y="29"/>
                    </a:lnTo>
                    <a:lnTo>
                      <a:pt x="289" y="28"/>
                    </a:lnTo>
                    <a:lnTo>
                      <a:pt x="291" y="25"/>
                    </a:lnTo>
                    <a:lnTo>
                      <a:pt x="294" y="23"/>
                    </a:lnTo>
                    <a:lnTo>
                      <a:pt x="295" y="21"/>
                    </a:lnTo>
                    <a:lnTo>
                      <a:pt x="296" y="18"/>
                    </a:lnTo>
                    <a:lnTo>
                      <a:pt x="296" y="15"/>
                    </a:lnTo>
                    <a:lnTo>
                      <a:pt x="296" y="11"/>
                    </a:lnTo>
                    <a:lnTo>
                      <a:pt x="295" y="9"/>
                    </a:lnTo>
                    <a:lnTo>
                      <a:pt x="294" y="6"/>
                    </a:lnTo>
                    <a:lnTo>
                      <a:pt x="291" y="4"/>
                    </a:lnTo>
                    <a:lnTo>
                      <a:pt x="289" y="2"/>
                    </a:lnTo>
                    <a:lnTo>
                      <a:pt x="286" y="1"/>
                    </a:lnTo>
                    <a:lnTo>
                      <a:pt x="284" y="0"/>
                    </a:lnTo>
                    <a:lnTo>
                      <a:pt x="281" y="0"/>
                    </a:lnTo>
                    <a:lnTo>
                      <a:pt x="15" y="0"/>
                    </a:lnTo>
                    <a:lnTo>
                      <a:pt x="12" y="0"/>
                    </a:lnTo>
                    <a:lnTo>
                      <a:pt x="10" y="1"/>
                    </a:lnTo>
                    <a:lnTo>
                      <a:pt x="7" y="2"/>
                    </a:lnTo>
                    <a:lnTo>
                      <a:pt x="5" y="4"/>
                    </a:lnTo>
                    <a:lnTo>
                      <a:pt x="4" y="6"/>
                    </a:lnTo>
                    <a:lnTo>
                      <a:pt x="1" y="9"/>
                    </a:lnTo>
                    <a:lnTo>
                      <a:pt x="0" y="11"/>
                    </a:lnTo>
                    <a:lnTo>
                      <a:pt x="0" y="15"/>
                    </a:lnTo>
                    <a:lnTo>
                      <a:pt x="0" y="18"/>
                    </a:lnTo>
                    <a:lnTo>
                      <a:pt x="1" y="21"/>
                    </a:lnTo>
                    <a:lnTo>
                      <a:pt x="4" y="23"/>
                    </a:lnTo>
                    <a:lnTo>
                      <a:pt x="5" y="25"/>
                    </a:lnTo>
                    <a:lnTo>
                      <a:pt x="7" y="28"/>
                    </a:lnTo>
                    <a:lnTo>
                      <a:pt x="10" y="29"/>
                    </a:lnTo>
                    <a:lnTo>
                      <a:pt x="12" y="30"/>
                    </a:lnTo>
                    <a:lnTo>
                      <a:pt x="15"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00" name="Freeform 311"/>
              <p:cNvSpPr>
                <a:spLocks/>
              </p:cNvSpPr>
              <p:nvPr/>
            </p:nvSpPr>
            <p:spPr bwMode="auto">
              <a:xfrm>
                <a:off x="7696200" y="2667001"/>
                <a:ext cx="93663" cy="9525"/>
              </a:xfrm>
              <a:custGeom>
                <a:avLst/>
                <a:gdLst>
                  <a:gd name="T0" fmla="*/ 15 w 296"/>
                  <a:gd name="T1" fmla="*/ 30 h 30"/>
                  <a:gd name="T2" fmla="*/ 281 w 296"/>
                  <a:gd name="T3" fmla="*/ 30 h 30"/>
                  <a:gd name="T4" fmla="*/ 284 w 296"/>
                  <a:gd name="T5" fmla="*/ 30 h 30"/>
                  <a:gd name="T6" fmla="*/ 286 w 296"/>
                  <a:gd name="T7" fmla="*/ 29 h 30"/>
                  <a:gd name="T8" fmla="*/ 289 w 296"/>
                  <a:gd name="T9" fmla="*/ 27 h 30"/>
                  <a:gd name="T10" fmla="*/ 291 w 296"/>
                  <a:gd name="T11" fmla="*/ 25 h 30"/>
                  <a:gd name="T12" fmla="*/ 294 w 296"/>
                  <a:gd name="T13" fmla="*/ 23 h 30"/>
                  <a:gd name="T14" fmla="*/ 295 w 296"/>
                  <a:gd name="T15" fmla="*/ 21 h 30"/>
                  <a:gd name="T16" fmla="*/ 296 w 296"/>
                  <a:gd name="T17" fmla="*/ 18 h 30"/>
                  <a:gd name="T18" fmla="*/ 296 w 296"/>
                  <a:gd name="T19" fmla="*/ 15 h 30"/>
                  <a:gd name="T20" fmla="*/ 296 w 296"/>
                  <a:gd name="T21" fmla="*/ 12 h 30"/>
                  <a:gd name="T22" fmla="*/ 295 w 296"/>
                  <a:gd name="T23" fmla="*/ 9 h 30"/>
                  <a:gd name="T24" fmla="*/ 294 w 296"/>
                  <a:gd name="T25" fmla="*/ 7 h 30"/>
                  <a:gd name="T26" fmla="*/ 291 w 296"/>
                  <a:gd name="T27" fmla="*/ 4 h 30"/>
                  <a:gd name="T28" fmla="*/ 289 w 296"/>
                  <a:gd name="T29" fmla="*/ 3 h 30"/>
                  <a:gd name="T30" fmla="*/ 286 w 296"/>
                  <a:gd name="T31" fmla="*/ 1 h 30"/>
                  <a:gd name="T32" fmla="*/ 284 w 296"/>
                  <a:gd name="T33" fmla="*/ 0 h 30"/>
                  <a:gd name="T34" fmla="*/ 281 w 296"/>
                  <a:gd name="T35" fmla="*/ 0 h 30"/>
                  <a:gd name="T36" fmla="*/ 15 w 296"/>
                  <a:gd name="T37" fmla="*/ 0 h 30"/>
                  <a:gd name="T38" fmla="*/ 12 w 296"/>
                  <a:gd name="T39" fmla="*/ 0 h 30"/>
                  <a:gd name="T40" fmla="*/ 10 w 296"/>
                  <a:gd name="T41" fmla="*/ 1 h 30"/>
                  <a:gd name="T42" fmla="*/ 7 w 296"/>
                  <a:gd name="T43" fmla="*/ 3 h 30"/>
                  <a:gd name="T44" fmla="*/ 5 w 296"/>
                  <a:gd name="T45" fmla="*/ 4 h 30"/>
                  <a:gd name="T46" fmla="*/ 4 w 296"/>
                  <a:gd name="T47" fmla="*/ 7 h 30"/>
                  <a:gd name="T48" fmla="*/ 1 w 296"/>
                  <a:gd name="T49" fmla="*/ 9 h 30"/>
                  <a:gd name="T50" fmla="*/ 0 w 296"/>
                  <a:gd name="T51" fmla="*/ 12 h 30"/>
                  <a:gd name="T52" fmla="*/ 0 w 296"/>
                  <a:gd name="T53" fmla="*/ 15 h 30"/>
                  <a:gd name="T54" fmla="*/ 0 w 296"/>
                  <a:gd name="T55" fmla="*/ 18 h 30"/>
                  <a:gd name="T56" fmla="*/ 1 w 296"/>
                  <a:gd name="T57" fmla="*/ 21 h 30"/>
                  <a:gd name="T58" fmla="*/ 4 w 296"/>
                  <a:gd name="T59" fmla="*/ 23 h 30"/>
                  <a:gd name="T60" fmla="*/ 5 w 296"/>
                  <a:gd name="T61" fmla="*/ 25 h 30"/>
                  <a:gd name="T62" fmla="*/ 7 w 296"/>
                  <a:gd name="T63" fmla="*/ 27 h 30"/>
                  <a:gd name="T64" fmla="*/ 10 w 296"/>
                  <a:gd name="T65" fmla="*/ 29 h 30"/>
                  <a:gd name="T66" fmla="*/ 12 w 296"/>
                  <a:gd name="T67" fmla="*/ 30 h 30"/>
                  <a:gd name="T68" fmla="*/ 15 w 296"/>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6" h="30">
                    <a:moveTo>
                      <a:pt x="15" y="30"/>
                    </a:moveTo>
                    <a:lnTo>
                      <a:pt x="281" y="30"/>
                    </a:lnTo>
                    <a:lnTo>
                      <a:pt x="284" y="30"/>
                    </a:lnTo>
                    <a:lnTo>
                      <a:pt x="286" y="29"/>
                    </a:lnTo>
                    <a:lnTo>
                      <a:pt x="289" y="27"/>
                    </a:lnTo>
                    <a:lnTo>
                      <a:pt x="291" y="25"/>
                    </a:lnTo>
                    <a:lnTo>
                      <a:pt x="294" y="23"/>
                    </a:lnTo>
                    <a:lnTo>
                      <a:pt x="295" y="21"/>
                    </a:lnTo>
                    <a:lnTo>
                      <a:pt x="296" y="18"/>
                    </a:lnTo>
                    <a:lnTo>
                      <a:pt x="296" y="15"/>
                    </a:lnTo>
                    <a:lnTo>
                      <a:pt x="296" y="12"/>
                    </a:lnTo>
                    <a:lnTo>
                      <a:pt x="295" y="9"/>
                    </a:lnTo>
                    <a:lnTo>
                      <a:pt x="294" y="7"/>
                    </a:lnTo>
                    <a:lnTo>
                      <a:pt x="291" y="4"/>
                    </a:lnTo>
                    <a:lnTo>
                      <a:pt x="289" y="3"/>
                    </a:lnTo>
                    <a:lnTo>
                      <a:pt x="286" y="1"/>
                    </a:lnTo>
                    <a:lnTo>
                      <a:pt x="284" y="0"/>
                    </a:lnTo>
                    <a:lnTo>
                      <a:pt x="281" y="0"/>
                    </a:lnTo>
                    <a:lnTo>
                      <a:pt x="15" y="0"/>
                    </a:lnTo>
                    <a:lnTo>
                      <a:pt x="12" y="0"/>
                    </a:lnTo>
                    <a:lnTo>
                      <a:pt x="10" y="1"/>
                    </a:lnTo>
                    <a:lnTo>
                      <a:pt x="7" y="3"/>
                    </a:lnTo>
                    <a:lnTo>
                      <a:pt x="5" y="4"/>
                    </a:lnTo>
                    <a:lnTo>
                      <a:pt x="4" y="7"/>
                    </a:lnTo>
                    <a:lnTo>
                      <a:pt x="1" y="9"/>
                    </a:lnTo>
                    <a:lnTo>
                      <a:pt x="0" y="12"/>
                    </a:lnTo>
                    <a:lnTo>
                      <a:pt x="0" y="15"/>
                    </a:lnTo>
                    <a:lnTo>
                      <a:pt x="0" y="18"/>
                    </a:lnTo>
                    <a:lnTo>
                      <a:pt x="1" y="21"/>
                    </a:lnTo>
                    <a:lnTo>
                      <a:pt x="4" y="23"/>
                    </a:lnTo>
                    <a:lnTo>
                      <a:pt x="5" y="25"/>
                    </a:lnTo>
                    <a:lnTo>
                      <a:pt x="7" y="27"/>
                    </a:lnTo>
                    <a:lnTo>
                      <a:pt x="10" y="29"/>
                    </a:lnTo>
                    <a:lnTo>
                      <a:pt x="12" y="30"/>
                    </a:lnTo>
                    <a:lnTo>
                      <a:pt x="15"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01" name="Freeform 312"/>
              <p:cNvSpPr>
                <a:spLocks/>
              </p:cNvSpPr>
              <p:nvPr/>
            </p:nvSpPr>
            <p:spPr bwMode="auto">
              <a:xfrm>
                <a:off x="7696200" y="2695576"/>
                <a:ext cx="93663" cy="9525"/>
              </a:xfrm>
              <a:custGeom>
                <a:avLst/>
                <a:gdLst>
                  <a:gd name="T0" fmla="*/ 15 w 296"/>
                  <a:gd name="T1" fmla="*/ 29 h 29"/>
                  <a:gd name="T2" fmla="*/ 281 w 296"/>
                  <a:gd name="T3" fmla="*/ 29 h 29"/>
                  <a:gd name="T4" fmla="*/ 284 w 296"/>
                  <a:gd name="T5" fmla="*/ 29 h 29"/>
                  <a:gd name="T6" fmla="*/ 286 w 296"/>
                  <a:gd name="T7" fmla="*/ 28 h 29"/>
                  <a:gd name="T8" fmla="*/ 289 w 296"/>
                  <a:gd name="T9" fmla="*/ 27 h 29"/>
                  <a:gd name="T10" fmla="*/ 291 w 296"/>
                  <a:gd name="T11" fmla="*/ 26 h 29"/>
                  <a:gd name="T12" fmla="*/ 294 w 296"/>
                  <a:gd name="T13" fmla="*/ 23 h 29"/>
                  <a:gd name="T14" fmla="*/ 295 w 296"/>
                  <a:gd name="T15" fmla="*/ 21 h 29"/>
                  <a:gd name="T16" fmla="*/ 296 w 296"/>
                  <a:gd name="T17" fmla="*/ 18 h 29"/>
                  <a:gd name="T18" fmla="*/ 296 w 296"/>
                  <a:gd name="T19" fmla="*/ 14 h 29"/>
                  <a:gd name="T20" fmla="*/ 296 w 296"/>
                  <a:gd name="T21" fmla="*/ 12 h 29"/>
                  <a:gd name="T22" fmla="*/ 295 w 296"/>
                  <a:gd name="T23" fmla="*/ 9 h 29"/>
                  <a:gd name="T24" fmla="*/ 294 w 296"/>
                  <a:gd name="T25" fmla="*/ 7 h 29"/>
                  <a:gd name="T26" fmla="*/ 291 w 296"/>
                  <a:gd name="T27" fmla="*/ 5 h 29"/>
                  <a:gd name="T28" fmla="*/ 289 w 296"/>
                  <a:gd name="T29" fmla="*/ 3 h 29"/>
                  <a:gd name="T30" fmla="*/ 286 w 296"/>
                  <a:gd name="T31" fmla="*/ 2 h 29"/>
                  <a:gd name="T32" fmla="*/ 284 w 296"/>
                  <a:gd name="T33" fmla="*/ 1 h 29"/>
                  <a:gd name="T34" fmla="*/ 281 w 296"/>
                  <a:gd name="T35" fmla="*/ 0 h 29"/>
                  <a:gd name="T36" fmla="*/ 15 w 296"/>
                  <a:gd name="T37" fmla="*/ 0 h 29"/>
                  <a:gd name="T38" fmla="*/ 12 w 296"/>
                  <a:gd name="T39" fmla="*/ 1 h 29"/>
                  <a:gd name="T40" fmla="*/ 10 w 296"/>
                  <a:gd name="T41" fmla="*/ 2 h 29"/>
                  <a:gd name="T42" fmla="*/ 7 w 296"/>
                  <a:gd name="T43" fmla="*/ 3 h 29"/>
                  <a:gd name="T44" fmla="*/ 5 w 296"/>
                  <a:gd name="T45" fmla="*/ 5 h 29"/>
                  <a:gd name="T46" fmla="*/ 4 w 296"/>
                  <a:gd name="T47" fmla="*/ 7 h 29"/>
                  <a:gd name="T48" fmla="*/ 1 w 296"/>
                  <a:gd name="T49" fmla="*/ 9 h 29"/>
                  <a:gd name="T50" fmla="*/ 0 w 296"/>
                  <a:gd name="T51" fmla="*/ 12 h 29"/>
                  <a:gd name="T52" fmla="*/ 0 w 296"/>
                  <a:gd name="T53" fmla="*/ 14 h 29"/>
                  <a:gd name="T54" fmla="*/ 0 w 296"/>
                  <a:gd name="T55" fmla="*/ 18 h 29"/>
                  <a:gd name="T56" fmla="*/ 1 w 296"/>
                  <a:gd name="T57" fmla="*/ 21 h 29"/>
                  <a:gd name="T58" fmla="*/ 4 w 296"/>
                  <a:gd name="T59" fmla="*/ 23 h 29"/>
                  <a:gd name="T60" fmla="*/ 5 w 296"/>
                  <a:gd name="T61" fmla="*/ 26 h 29"/>
                  <a:gd name="T62" fmla="*/ 7 w 296"/>
                  <a:gd name="T63" fmla="*/ 27 h 29"/>
                  <a:gd name="T64" fmla="*/ 10 w 296"/>
                  <a:gd name="T65" fmla="*/ 28 h 29"/>
                  <a:gd name="T66" fmla="*/ 12 w 296"/>
                  <a:gd name="T67" fmla="*/ 29 h 29"/>
                  <a:gd name="T68" fmla="*/ 15 w 296"/>
                  <a:gd name="T6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6" h="29">
                    <a:moveTo>
                      <a:pt x="15" y="29"/>
                    </a:moveTo>
                    <a:lnTo>
                      <a:pt x="281" y="29"/>
                    </a:lnTo>
                    <a:lnTo>
                      <a:pt x="284" y="29"/>
                    </a:lnTo>
                    <a:lnTo>
                      <a:pt x="286" y="28"/>
                    </a:lnTo>
                    <a:lnTo>
                      <a:pt x="289" y="27"/>
                    </a:lnTo>
                    <a:lnTo>
                      <a:pt x="291" y="26"/>
                    </a:lnTo>
                    <a:lnTo>
                      <a:pt x="294" y="23"/>
                    </a:lnTo>
                    <a:lnTo>
                      <a:pt x="295" y="21"/>
                    </a:lnTo>
                    <a:lnTo>
                      <a:pt x="296" y="18"/>
                    </a:lnTo>
                    <a:lnTo>
                      <a:pt x="296" y="14"/>
                    </a:lnTo>
                    <a:lnTo>
                      <a:pt x="296" y="12"/>
                    </a:lnTo>
                    <a:lnTo>
                      <a:pt x="295" y="9"/>
                    </a:lnTo>
                    <a:lnTo>
                      <a:pt x="294" y="7"/>
                    </a:lnTo>
                    <a:lnTo>
                      <a:pt x="291" y="5"/>
                    </a:lnTo>
                    <a:lnTo>
                      <a:pt x="289" y="3"/>
                    </a:lnTo>
                    <a:lnTo>
                      <a:pt x="286" y="2"/>
                    </a:lnTo>
                    <a:lnTo>
                      <a:pt x="284" y="1"/>
                    </a:lnTo>
                    <a:lnTo>
                      <a:pt x="281" y="0"/>
                    </a:lnTo>
                    <a:lnTo>
                      <a:pt x="15" y="0"/>
                    </a:lnTo>
                    <a:lnTo>
                      <a:pt x="12" y="1"/>
                    </a:lnTo>
                    <a:lnTo>
                      <a:pt x="10" y="2"/>
                    </a:lnTo>
                    <a:lnTo>
                      <a:pt x="7" y="3"/>
                    </a:lnTo>
                    <a:lnTo>
                      <a:pt x="5" y="5"/>
                    </a:lnTo>
                    <a:lnTo>
                      <a:pt x="4" y="7"/>
                    </a:lnTo>
                    <a:lnTo>
                      <a:pt x="1" y="9"/>
                    </a:lnTo>
                    <a:lnTo>
                      <a:pt x="0" y="12"/>
                    </a:lnTo>
                    <a:lnTo>
                      <a:pt x="0" y="14"/>
                    </a:lnTo>
                    <a:lnTo>
                      <a:pt x="0" y="18"/>
                    </a:lnTo>
                    <a:lnTo>
                      <a:pt x="1" y="21"/>
                    </a:lnTo>
                    <a:lnTo>
                      <a:pt x="4" y="23"/>
                    </a:lnTo>
                    <a:lnTo>
                      <a:pt x="5" y="26"/>
                    </a:lnTo>
                    <a:lnTo>
                      <a:pt x="7" y="27"/>
                    </a:lnTo>
                    <a:lnTo>
                      <a:pt x="10" y="28"/>
                    </a:lnTo>
                    <a:lnTo>
                      <a:pt x="12" y="29"/>
                    </a:lnTo>
                    <a:lnTo>
                      <a:pt x="15"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grpSp>
      <p:grpSp>
        <p:nvGrpSpPr>
          <p:cNvPr id="302" name="Group 301"/>
          <p:cNvGrpSpPr/>
          <p:nvPr userDrawn="1"/>
        </p:nvGrpSpPr>
        <p:grpSpPr>
          <a:xfrm>
            <a:off x="5523380" y="79186"/>
            <a:ext cx="1806334" cy="312073"/>
            <a:chOff x="5523380" y="79185"/>
            <a:chExt cx="1554768" cy="312073"/>
          </a:xfrm>
        </p:grpSpPr>
        <p:sp>
          <p:nvSpPr>
            <p:cNvPr id="303" name="TextBox 302"/>
            <p:cNvSpPr txBox="1"/>
            <p:nvPr/>
          </p:nvSpPr>
          <p:spPr>
            <a:xfrm>
              <a:off x="5523380" y="79185"/>
              <a:ext cx="1554768" cy="312073"/>
            </a:xfrm>
            <a:prstGeom prst="rect">
              <a:avLst/>
            </a:prstGeom>
            <a:solidFill>
              <a:schemeClr val="bg1"/>
            </a:solidFill>
          </p:spPr>
          <p:txBody>
            <a:bodyPr wrap="square" rtlCol="0">
              <a:spAutoFit/>
            </a:bodyPr>
            <a:lstStyle/>
            <a:p>
              <a:pPr algn="r"/>
              <a:r>
                <a:rPr lang="en-NZ" sz="1400" b="1" i="1" dirty="0">
                  <a:solidFill>
                    <a:schemeClr val="accent5"/>
                  </a:solidFill>
                  <a:latin typeface="Segoe UI" panose="020B0502040204020203" pitchFamily="34" charset="0"/>
                  <a:cs typeface="Segoe UI" panose="020B0502040204020203" pitchFamily="34" charset="0"/>
                </a:rPr>
                <a:t>Architecture</a:t>
              </a:r>
            </a:p>
          </p:txBody>
        </p:sp>
        <p:grpSp>
          <p:nvGrpSpPr>
            <p:cNvPr id="304" name="Group 303"/>
            <p:cNvGrpSpPr/>
            <p:nvPr/>
          </p:nvGrpSpPr>
          <p:grpSpPr>
            <a:xfrm>
              <a:off x="5719852" y="129887"/>
              <a:ext cx="214495" cy="214495"/>
              <a:chOff x="5792788" y="814388"/>
              <a:chExt cx="303213" cy="303213"/>
            </a:xfrm>
            <a:solidFill>
              <a:srgbClr val="4472C4"/>
            </a:solidFill>
          </p:grpSpPr>
          <p:sp>
            <p:nvSpPr>
              <p:cNvPr id="305" name="Freeform 24"/>
              <p:cNvSpPr>
                <a:spLocks noEditPoints="1"/>
              </p:cNvSpPr>
              <p:nvPr/>
            </p:nvSpPr>
            <p:spPr bwMode="auto">
              <a:xfrm>
                <a:off x="5792788" y="814388"/>
                <a:ext cx="303213" cy="303213"/>
              </a:xfrm>
              <a:custGeom>
                <a:avLst/>
                <a:gdLst>
                  <a:gd name="T0" fmla="*/ 738 w 764"/>
                  <a:gd name="T1" fmla="*/ 739 h 765"/>
                  <a:gd name="T2" fmla="*/ 25 w 764"/>
                  <a:gd name="T3" fmla="*/ 739 h 765"/>
                  <a:gd name="T4" fmla="*/ 25 w 764"/>
                  <a:gd name="T5" fmla="*/ 26 h 765"/>
                  <a:gd name="T6" fmla="*/ 738 w 764"/>
                  <a:gd name="T7" fmla="*/ 26 h 765"/>
                  <a:gd name="T8" fmla="*/ 738 w 764"/>
                  <a:gd name="T9" fmla="*/ 739 h 765"/>
                  <a:gd name="T10" fmla="*/ 751 w 764"/>
                  <a:gd name="T11" fmla="*/ 0 h 765"/>
                  <a:gd name="T12" fmla="*/ 12 w 764"/>
                  <a:gd name="T13" fmla="*/ 0 h 765"/>
                  <a:gd name="T14" fmla="*/ 8 w 764"/>
                  <a:gd name="T15" fmla="*/ 2 h 765"/>
                  <a:gd name="T16" fmla="*/ 4 w 764"/>
                  <a:gd name="T17" fmla="*/ 5 h 765"/>
                  <a:gd name="T18" fmla="*/ 1 w 764"/>
                  <a:gd name="T19" fmla="*/ 9 h 765"/>
                  <a:gd name="T20" fmla="*/ 0 w 764"/>
                  <a:gd name="T21" fmla="*/ 13 h 765"/>
                  <a:gd name="T22" fmla="*/ 0 w 764"/>
                  <a:gd name="T23" fmla="*/ 752 h 765"/>
                  <a:gd name="T24" fmla="*/ 1 w 764"/>
                  <a:gd name="T25" fmla="*/ 757 h 765"/>
                  <a:gd name="T26" fmla="*/ 4 w 764"/>
                  <a:gd name="T27" fmla="*/ 762 h 765"/>
                  <a:gd name="T28" fmla="*/ 8 w 764"/>
                  <a:gd name="T29" fmla="*/ 764 h 765"/>
                  <a:gd name="T30" fmla="*/ 12 w 764"/>
                  <a:gd name="T31" fmla="*/ 765 h 765"/>
                  <a:gd name="T32" fmla="*/ 751 w 764"/>
                  <a:gd name="T33" fmla="*/ 765 h 765"/>
                  <a:gd name="T34" fmla="*/ 756 w 764"/>
                  <a:gd name="T35" fmla="*/ 764 h 765"/>
                  <a:gd name="T36" fmla="*/ 761 w 764"/>
                  <a:gd name="T37" fmla="*/ 762 h 765"/>
                  <a:gd name="T38" fmla="*/ 763 w 764"/>
                  <a:gd name="T39" fmla="*/ 757 h 765"/>
                  <a:gd name="T40" fmla="*/ 764 w 764"/>
                  <a:gd name="T41" fmla="*/ 752 h 765"/>
                  <a:gd name="T42" fmla="*/ 764 w 764"/>
                  <a:gd name="T43" fmla="*/ 13 h 765"/>
                  <a:gd name="T44" fmla="*/ 763 w 764"/>
                  <a:gd name="T45" fmla="*/ 9 h 765"/>
                  <a:gd name="T46" fmla="*/ 761 w 764"/>
                  <a:gd name="T47" fmla="*/ 5 h 765"/>
                  <a:gd name="T48" fmla="*/ 756 w 764"/>
                  <a:gd name="T49" fmla="*/ 2 h 765"/>
                  <a:gd name="T50" fmla="*/ 751 w 764"/>
                  <a:gd name="T51" fmla="*/ 0 h 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64" h="765">
                    <a:moveTo>
                      <a:pt x="738" y="739"/>
                    </a:moveTo>
                    <a:lnTo>
                      <a:pt x="25" y="739"/>
                    </a:lnTo>
                    <a:lnTo>
                      <a:pt x="25" y="26"/>
                    </a:lnTo>
                    <a:lnTo>
                      <a:pt x="738" y="26"/>
                    </a:lnTo>
                    <a:lnTo>
                      <a:pt x="738" y="739"/>
                    </a:lnTo>
                    <a:close/>
                    <a:moveTo>
                      <a:pt x="751" y="0"/>
                    </a:moveTo>
                    <a:lnTo>
                      <a:pt x="12" y="0"/>
                    </a:lnTo>
                    <a:lnTo>
                      <a:pt x="8" y="2"/>
                    </a:lnTo>
                    <a:lnTo>
                      <a:pt x="4" y="5"/>
                    </a:lnTo>
                    <a:lnTo>
                      <a:pt x="1" y="9"/>
                    </a:lnTo>
                    <a:lnTo>
                      <a:pt x="0" y="13"/>
                    </a:lnTo>
                    <a:lnTo>
                      <a:pt x="0" y="752"/>
                    </a:lnTo>
                    <a:lnTo>
                      <a:pt x="1" y="757"/>
                    </a:lnTo>
                    <a:lnTo>
                      <a:pt x="4" y="762"/>
                    </a:lnTo>
                    <a:lnTo>
                      <a:pt x="8" y="764"/>
                    </a:lnTo>
                    <a:lnTo>
                      <a:pt x="12" y="765"/>
                    </a:lnTo>
                    <a:lnTo>
                      <a:pt x="751" y="765"/>
                    </a:lnTo>
                    <a:lnTo>
                      <a:pt x="756" y="764"/>
                    </a:lnTo>
                    <a:lnTo>
                      <a:pt x="761" y="762"/>
                    </a:lnTo>
                    <a:lnTo>
                      <a:pt x="763" y="757"/>
                    </a:lnTo>
                    <a:lnTo>
                      <a:pt x="764" y="752"/>
                    </a:lnTo>
                    <a:lnTo>
                      <a:pt x="764" y="13"/>
                    </a:lnTo>
                    <a:lnTo>
                      <a:pt x="763" y="9"/>
                    </a:lnTo>
                    <a:lnTo>
                      <a:pt x="761" y="5"/>
                    </a:lnTo>
                    <a:lnTo>
                      <a:pt x="756" y="2"/>
                    </a:lnTo>
                    <a:lnTo>
                      <a:pt x="7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06" name="Freeform 25"/>
              <p:cNvSpPr>
                <a:spLocks/>
              </p:cNvSpPr>
              <p:nvPr/>
            </p:nvSpPr>
            <p:spPr bwMode="auto">
              <a:xfrm>
                <a:off x="5830888" y="858838"/>
                <a:ext cx="100013" cy="74613"/>
              </a:xfrm>
              <a:custGeom>
                <a:avLst/>
                <a:gdLst>
                  <a:gd name="T0" fmla="*/ 68 w 250"/>
                  <a:gd name="T1" fmla="*/ 182 h 186"/>
                  <a:gd name="T2" fmla="*/ 72 w 250"/>
                  <a:gd name="T3" fmla="*/ 185 h 186"/>
                  <a:gd name="T4" fmla="*/ 77 w 250"/>
                  <a:gd name="T5" fmla="*/ 186 h 186"/>
                  <a:gd name="T6" fmla="*/ 82 w 250"/>
                  <a:gd name="T7" fmla="*/ 185 h 186"/>
                  <a:gd name="T8" fmla="*/ 86 w 250"/>
                  <a:gd name="T9" fmla="*/ 182 h 186"/>
                  <a:gd name="T10" fmla="*/ 247 w 250"/>
                  <a:gd name="T11" fmla="*/ 22 h 186"/>
                  <a:gd name="T12" fmla="*/ 249 w 250"/>
                  <a:gd name="T13" fmla="*/ 17 h 186"/>
                  <a:gd name="T14" fmla="*/ 250 w 250"/>
                  <a:gd name="T15" fmla="*/ 12 h 186"/>
                  <a:gd name="T16" fmla="*/ 249 w 250"/>
                  <a:gd name="T17" fmla="*/ 8 h 186"/>
                  <a:gd name="T18" fmla="*/ 247 w 250"/>
                  <a:gd name="T19" fmla="*/ 4 h 186"/>
                  <a:gd name="T20" fmla="*/ 243 w 250"/>
                  <a:gd name="T21" fmla="*/ 1 h 186"/>
                  <a:gd name="T22" fmla="*/ 237 w 250"/>
                  <a:gd name="T23" fmla="*/ 0 h 186"/>
                  <a:gd name="T24" fmla="*/ 233 w 250"/>
                  <a:gd name="T25" fmla="*/ 1 h 186"/>
                  <a:gd name="T26" fmla="*/ 229 w 250"/>
                  <a:gd name="T27" fmla="*/ 4 h 186"/>
                  <a:gd name="T28" fmla="*/ 77 w 250"/>
                  <a:gd name="T29" fmla="*/ 155 h 186"/>
                  <a:gd name="T30" fmla="*/ 22 w 250"/>
                  <a:gd name="T31" fmla="*/ 99 h 186"/>
                  <a:gd name="T32" fmla="*/ 17 w 250"/>
                  <a:gd name="T33" fmla="*/ 97 h 186"/>
                  <a:gd name="T34" fmla="*/ 13 w 250"/>
                  <a:gd name="T35" fmla="*/ 96 h 186"/>
                  <a:gd name="T36" fmla="*/ 9 w 250"/>
                  <a:gd name="T37" fmla="*/ 97 h 186"/>
                  <a:gd name="T38" fmla="*/ 4 w 250"/>
                  <a:gd name="T39" fmla="*/ 99 h 186"/>
                  <a:gd name="T40" fmla="*/ 1 w 250"/>
                  <a:gd name="T41" fmla="*/ 103 h 186"/>
                  <a:gd name="T42" fmla="*/ 0 w 250"/>
                  <a:gd name="T43" fmla="*/ 109 h 186"/>
                  <a:gd name="T44" fmla="*/ 1 w 250"/>
                  <a:gd name="T45" fmla="*/ 113 h 186"/>
                  <a:gd name="T46" fmla="*/ 4 w 250"/>
                  <a:gd name="T47" fmla="*/ 117 h 186"/>
                  <a:gd name="T48" fmla="*/ 68 w 250"/>
                  <a:gd name="T49" fmla="*/ 182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0" h="186">
                    <a:moveTo>
                      <a:pt x="68" y="182"/>
                    </a:moveTo>
                    <a:lnTo>
                      <a:pt x="72" y="185"/>
                    </a:lnTo>
                    <a:lnTo>
                      <a:pt x="77" y="186"/>
                    </a:lnTo>
                    <a:lnTo>
                      <a:pt x="82" y="185"/>
                    </a:lnTo>
                    <a:lnTo>
                      <a:pt x="86" y="182"/>
                    </a:lnTo>
                    <a:lnTo>
                      <a:pt x="247" y="22"/>
                    </a:lnTo>
                    <a:lnTo>
                      <a:pt x="249" y="17"/>
                    </a:lnTo>
                    <a:lnTo>
                      <a:pt x="250" y="12"/>
                    </a:lnTo>
                    <a:lnTo>
                      <a:pt x="249" y="8"/>
                    </a:lnTo>
                    <a:lnTo>
                      <a:pt x="247" y="4"/>
                    </a:lnTo>
                    <a:lnTo>
                      <a:pt x="243" y="1"/>
                    </a:lnTo>
                    <a:lnTo>
                      <a:pt x="237" y="0"/>
                    </a:lnTo>
                    <a:lnTo>
                      <a:pt x="233" y="1"/>
                    </a:lnTo>
                    <a:lnTo>
                      <a:pt x="229" y="4"/>
                    </a:lnTo>
                    <a:lnTo>
                      <a:pt x="77" y="155"/>
                    </a:lnTo>
                    <a:lnTo>
                      <a:pt x="22" y="99"/>
                    </a:lnTo>
                    <a:lnTo>
                      <a:pt x="17" y="97"/>
                    </a:lnTo>
                    <a:lnTo>
                      <a:pt x="13" y="96"/>
                    </a:lnTo>
                    <a:lnTo>
                      <a:pt x="9" y="97"/>
                    </a:lnTo>
                    <a:lnTo>
                      <a:pt x="4" y="99"/>
                    </a:lnTo>
                    <a:lnTo>
                      <a:pt x="1" y="103"/>
                    </a:lnTo>
                    <a:lnTo>
                      <a:pt x="0" y="109"/>
                    </a:lnTo>
                    <a:lnTo>
                      <a:pt x="1" y="113"/>
                    </a:lnTo>
                    <a:lnTo>
                      <a:pt x="4" y="117"/>
                    </a:lnTo>
                    <a:lnTo>
                      <a:pt x="68"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07" name="Freeform 26"/>
              <p:cNvSpPr>
                <a:spLocks/>
              </p:cNvSpPr>
              <p:nvPr/>
            </p:nvSpPr>
            <p:spPr bwMode="auto">
              <a:xfrm>
                <a:off x="5830888" y="979488"/>
                <a:ext cx="100013" cy="73025"/>
              </a:xfrm>
              <a:custGeom>
                <a:avLst/>
                <a:gdLst>
                  <a:gd name="T0" fmla="*/ 68 w 250"/>
                  <a:gd name="T1" fmla="*/ 183 h 186"/>
                  <a:gd name="T2" fmla="*/ 72 w 250"/>
                  <a:gd name="T3" fmla="*/ 185 h 186"/>
                  <a:gd name="T4" fmla="*/ 77 w 250"/>
                  <a:gd name="T5" fmla="*/ 186 h 186"/>
                  <a:gd name="T6" fmla="*/ 82 w 250"/>
                  <a:gd name="T7" fmla="*/ 185 h 186"/>
                  <a:gd name="T8" fmla="*/ 86 w 250"/>
                  <a:gd name="T9" fmla="*/ 183 h 186"/>
                  <a:gd name="T10" fmla="*/ 247 w 250"/>
                  <a:gd name="T11" fmla="*/ 22 h 186"/>
                  <a:gd name="T12" fmla="*/ 249 w 250"/>
                  <a:gd name="T13" fmla="*/ 17 h 186"/>
                  <a:gd name="T14" fmla="*/ 250 w 250"/>
                  <a:gd name="T15" fmla="*/ 13 h 186"/>
                  <a:gd name="T16" fmla="*/ 249 w 250"/>
                  <a:gd name="T17" fmla="*/ 9 h 186"/>
                  <a:gd name="T18" fmla="*/ 247 w 250"/>
                  <a:gd name="T19" fmla="*/ 4 h 186"/>
                  <a:gd name="T20" fmla="*/ 243 w 250"/>
                  <a:gd name="T21" fmla="*/ 1 h 186"/>
                  <a:gd name="T22" fmla="*/ 237 w 250"/>
                  <a:gd name="T23" fmla="*/ 0 h 186"/>
                  <a:gd name="T24" fmla="*/ 233 w 250"/>
                  <a:gd name="T25" fmla="*/ 1 h 186"/>
                  <a:gd name="T26" fmla="*/ 229 w 250"/>
                  <a:gd name="T27" fmla="*/ 4 h 186"/>
                  <a:gd name="T28" fmla="*/ 77 w 250"/>
                  <a:gd name="T29" fmla="*/ 156 h 186"/>
                  <a:gd name="T30" fmla="*/ 22 w 250"/>
                  <a:gd name="T31" fmla="*/ 101 h 186"/>
                  <a:gd name="T32" fmla="*/ 17 w 250"/>
                  <a:gd name="T33" fmla="*/ 98 h 186"/>
                  <a:gd name="T34" fmla="*/ 13 w 250"/>
                  <a:gd name="T35" fmla="*/ 97 h 186"/>
                  <a:gd name="T36" fmla="*/ 9 w 250"/>
                  <a:gd name="T37" fmla="*/ 98 h 186"/>
                  <a:gd name="T38" fmla="*/ 4 w 250"/>
                  <a:gd name="T39" fmla="*/ 101 h 186"/>
                  <a:gd name="T40" fmla="*/ 1 w 250"/>
                  <a:gd name="T41" fmla="*/ 105 h 186"/>
                  <a:gd name="T42" fmla="*/ 0 w 250"/>
                  <a:gd name="T43" fmla="*/ 110 h 186"/>
                  <a:gd name="T44" fmla="*/ 1 w 250"/>
                  <a:gd name="T45" fmla="*/ 115 h 186"/>
                  <a:gd name="T46" fmla="*/ 4 w 250"/>
                  <a:gd name="T47" fmla="*/ 119 h 186"/>
                  <a:gd name="T48" fmla="*/ 68 w 250"/>
                  <a:gd name="T49" fmla="*/ 18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0" h="186">
                    <a:moveTo>
                      <a:pt x="68" y="183"/>
                    </a:moveTo>
                    <a:lnTo>
                      <a:pt x="72" y="185"/>
                    </a:lnTo>
                    <a:lnTo>
                      <a:pt x="77" y="186"/>
                    </a:lnTo>
                    <a:lnTo>
                      <a:pt x="82" y="185"/>
                    </a:lnTo>
                    <a:lnTo>
                      <a:pt x="86" y="183"/>
                    </a:lnTo>
                    <a:lnTo>
                      <a:pt x="247" y="22"/>
                    </a:lnTo>
                    <a:lnTo>
                      <a:pt x="249" y="17"/>
                    </a:lnTo>
                    <a:lnTo>
                      <a:pt x="250" y="13"/>
                    </a:lnTo>
                    <a:lnTo>
                      <a:pt x="249" y="9"/>
                    </a:lnTo>
                    <a:lnTo>
                      <a:pt x="247" y="4"/>
                    </a:lnTo>
                    <a:lnTo>
                      <a:pt x="243" y="1"/>
                    </a:lnTo>
                    <a:lnTo>
                      <a:pt x="237" y="0"/>
                    </a:lnTo>
                    <a:lnTo>
                      <a:pt x="233" y="1"/>
                    </a:lnTo>
                    <a:lnTo>
                      <a:pt x="229" y="4"/>
                    </a:lnTo>
                    <a:lnTo>
                      <a:pt x="77" y="156"/>
                    </a:lnTo>
                    <a:lnTo>
                      <a:pt x="22" y="101"/>
                    </a:lnTo>
                    <a:lnTo>
                      <a:pt x="17" y="98"/>
                    </a:lnTo>
                    <a:lnTo>
                      <a:pt x="13" y="97"/>
                    </a:lnTo>
                    <a:lnTo>
                      <a:pt x="9" y="98"/>
                    </a:lnTo>
                    <a:lnTo>
                      <a:pt x="4" y="101"/>
                    </a:lnTo>
                    <a:lnTo>
                      <a:pt x="1" y="105"/>
                    </a:lnTo>
                    <a:lnTo>
                      <a:pt x="0" y="110"/>
                    </a:lnTo>
                    <a:lnTo>
                      <a:pt x="1" y="115"/>
                    </a:lnTo>
                    <a:lnTo>
                      <a:pt x="4" y="119"/>
                    </a:lnTo>
                    <a:lnTo>
                      <a:pt x="68" y="1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08" name="Freeform 27"/>
              <p:cNvSpPr>
                <a:spLocks/>
              </p:cNvSpPr>
              <p:nvPr/>
            </p:nvSpPr>
            <p:spPr bwMode="auto">
              <a:xfrm>
                <a:off x="5945188" y="915988"/>
                <a:ext cx="112713" cy="9525"/>
              </a:xfrm>
              <a:custGeom>
                <a:avLst/>
                <a:gdLst>
                  <a:gd name="T0" fmla="*/ 13 w 282"/>
                  <a:gd name="T1" fmla="*/ 26 h 26"/>
                  <a:gd name="T2" fmla="*/ 269 w 282"/>
                  <a:gd name="T3" fmla="*/ 26 h 26"/>
                  <a:gd name="T4" fmla="*/ 275 w 282"/>
                  <a:gd name="T5" fmla="*/ 25 h 26"/>
                  <a:gd name="T6" fmla="*/ 279 w 282"/>
                  <a:gd name="T7" fmla="*/ 22 h 26"/>
                  <a:gd name="T8" fmla="*/ 281 w 282"/>
                  <a:gd name="T9" fmla="*/ 18 h 26"/>
                  <a:gd name="T10" fmla="*/ 282 w 282"/>
                  <a:gd name="T11" fmla="*/ 13 h 26"/>
                  <a:gd name="T12" fmla="*/ 281 w 282"/>
                  <a:gd name="T13" fmla="*/ 8 h 26"/>
                  <a:gd name="T14" fmla="*/ 279 w 282"/>
                  <a:gd name="T15" fmla="*/ 4 h 26"/>
                  <a:gd name="T16" fmla="*/ 275 w 282"/>
                  <a:gd name="T17" fmla="*/ 1 h 26"/>
                  <a:gd name="T18" fmla="*/ 269 w 282"/>
                  <a:gd name="T19" fmla="*/ 0 h 26"/>
                  <a:gd name="T20" fmla="*/ 13 w 282"/>
                  <a:gd name="T21" fmla="*/ 0 h 26"/>
                  <a:gd name="T22" fmla="*/ 9 w 282"/>
                  <a:gd name="T23" fmla="*/ 1 h 26"/>
                  <a:gd name="T24" fmla="*/ 4 w 282"/>
                  <a:gd name="T25" fmla="*/ 4 h 26"/>
                  <a:gd name="T26" fmla="*/ 1 w 282"/>
                  <a:gd name="T27" fmla="*/ 8 h 26"/>
                  <a:gd name="T28" fmla="*/ 0 w 282"/>
                  <a:gd name="T29" fmla="*/ 13 h 26"/>
                  <a:gd name="T30" fmla="*/ 1 w 282"/>
                  <a:gd name="T31" fmla="*/ 18 h 26"/>
                  <a:gd name="T32" fmla="*/ 4 w 282"/>
                  <a:gd name="T33" fmla="*/ 22 h 26"/>
                  <a:gd name="T34" fmla="*/ 9 w 282"/>
                  <a:gd name="T35" fmla="*/ 25 h 26"/>
                  <a:gd name="T36" fmla="*/ 13 w 282"/>
                  <a:gd name="T3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2" h="26">
                    <a:moveTo>
                      <a:pt x="13" y="26"/>
                    </a:moveTo>
                    <a:lnTo>
                      <a:pt x="269" y="26"/>
                    </a:lnTo>
                    <a:lnTo>
                      <a:pt x="275" y="25"/>
                    </a:lnTo>
                    <a:lnTo>
                      <a:pt x="279" y="22"/>
                    </a:lnTo>
                    <a:lnTo>
                      <a:pt x="281" y="18"/>
                    </a:lnTo>
                    <a:lnTo>
                      <a:pt x="282" y="13"/>
                    </a:lnTo>
                    <a:lnTo>
                      <a:pt x="281" y="8"/>
                    </a:lnTo>
                    <a:lnTo>
                      <a:pt x="279" y="4"/>
                    </a:lnTo>
                    <a:lnTo>
                      <a:pt x="275" y="1"/>
                    </a:lnTo>
                    <a:lnTo>
                      <a:pt x="269" y="0"/>
                    </a:lnTo>
                    <a:lnTo>
                      <a:pt x="13" y="0"/>
                    </a:lnTo>
                    <a:lnTo>
                      <a:pt x="9" y="1"/>
                    </a:lnTo>
                    <a:lnTo>
                      <a:pt x="4" y="4"/>
                    </a:lnTo>
                    <a:lnTo>
                      <a:pt x="1" y="8"/>
                    </a:lnTo>
                    <a:lnTo>
                      <a:pt x="0" y="13"/>
                    </a:lnTo>
                    <a:lnTo>
                      <a:pt x="1" y="18"/>
                    </a:lnTo>
                    <a:lnTo>
                      <a:pt x="4" y="22"/>
                    </a:lnTo>
                    <a:lnTo>
                      <a:pt x="9" y="25"/>
                    </a:lnTo>
                    <a:lnTo>
                      <a:pt x="13"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09" name="Freeform 28"/>
              <p:cNvSpPr>
                <a:spLocks/>
              </p:cNvSpPr>
              <p:nvPr/>
            </p:nvSpPr>
            <p:spPr bwMode="auto">
              <a:xfrm>
                <a:off x="5945188" y="1025526"/>
                <a:ext cx="112713" cy="11113"/>
              </a:xfrm>
              <a:custGeom>
                <a:avLst/>
                <a:gdLst>
                  <a:gd name="T0" fmla="*/ 13 w 282"/>
                  <a:gd name="T1" fmla="*/ 26 h 26"/>
                  <a:gd name="T2" fmla="*/ 269 w 282"/>
                  <a:gd name="T3" fmla="*/ 26 h 26"/>
                  <a:gd name="T4" fmla="*/ 275 w 282"/>
                  <a:gd name="T5" fmla="*/ 25 h 26"/>
                  <a:gd name="T6" fmla="*/ 279 w 282"/>
                  <a:gd name="T7" fmla="*/ 23 h 26"/>
                  <a:gd name="T8" fmla="*/ 281 w 282"/>
                  <a:gd name="T9" fmla="*/ 18 h 26"/>
                  <a:gd name="T10" fmla="*/ 282 w 282"/>
                  <a:gd name="T11" fmla="*/ 13 h 26"/>
                  <a:gd name="T12" fmla="*/ 281 w 282"/>
                  <a:gd name="T13" fmla="*/ 9 h 26"/>
                  <a:gd name="T14" fmla="*/ 279 w 282"/>
                  <a:gd name="T15" fmla="*/ 5 h 26"/>
                  <a:gd name="T16" fmla="*/ 275 w 282"/>
                  <a:gd name="T17" fmla="*/ 1 h 26"/>
                  <a:gd name="T18" fmla="*/ 269 w 282"/>
                  <a:gd name="T19" fmla="*/ 0 h 26"/>
                  <a:gd name="T20" fmla="*/ 13 w 282"/>
                  <a:gd name="T21" fmla="*/ 0 h 26"/>
                  <a:gd name="T22" fmla="*/ 9 w 282"/>
                  <a:gd name="T23" fmla="*/ 1 h 26"/>
                  <a:gd name="T24" fmla="*/ 4 w 282"/>
                  <a:gd name="T25" fmla="*/ 5 h 26"/>
                  <a:gd name="T26" fmla="*/ 1 w 282"/>
                  <a:gd name="T27" fmla="*/ 9 h 26"/>
                  <a:gd name="T28" fmla="*/ 0 w 282"/>
                  <a:gd name="T29" fmla="*/ 13 h 26"/>
                  <a:gd name="T30" fmla="*/ 1 w 282"/>
                  <a:gd name="T31" fmla="*/ 18 h 26"/>
                  <a:gd name="T32" fmla="*/ 4 w 282"/>
                  <a:gd name="T33" fmla="*/ 23 h 26"/>
                  <a:gd name="T34" fmla="*/ 9 w 282"/>
                  <a:gd name="T35" fmla="*/ 25 h 26"/>
                  <a:gd name="T36" fmla="*/ 13 w 282"/>
                  <a:gd name="T3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2" h="26">
                    <a:moveTo>
                      <a:pt x="13" y="26"/>
                    </a:moveTo>
                    <a:lnTo>
                      <a:pt x="269" y="26"/>
                    </a:lnTo>
                    <a:lnTo>
                      <a:pt x="275" y="25"/>
                    </a:lnTo>
                    <a:lnTo>
                      <a:pt x="279" y="23"/>
                    </a:lnTo>
                    <a:lnTo>
                      <a:pt x="281" y="18"/>
                    </a:lnTo>
                    <a:lnTo>
                      <a:pt x="282" y="13"/>
                    </a:lnTo>
                    <a:lnTo>
                      <a:pt x="281" y="9"/>
                    </a:lnTo>
                    <a:lnTo>
                      <a:pt x="279" y="5"/>
                    </a:lnTo>
                    <a:lnTo>
                      <a:pt x="275" y="1"/>
                    </a:lnTo>
                    <a:lnTo>
                      <a:pt x="269" y="0"/>
                    </a:lnTo>
                    <a:lnTo>
                      <a:pt x="13" y="0"/>
                    </a:lnTo>
                    <a:lnTo>
                      <a:pt x="9" y="1"/>
                    </a:lnTo>
                    <a:lnTo>
                      <a:pt x="4" y="5"/>
                    </a:lnTo>
                    <a:lnTo>
                      <a:pt x="1" y="9"/>
                    </a:lnTo>
                    <a:lnTo>
                      <a:pt x="0" y="13"/>
                    </a:lnTo>
                    <a:lnTo>
                      <a:pt x="1" y="18"/>
                    </a:lnTo>
                    <a:lnTo>
                      <a:pt x="4" y="23"/>
                    </a:lnTo>
                    <a:lnTo>
                      <a:pt x="9" y="25"/>
                    </a:lnTo>
                    <a:lnTo>
                      <a:pt x="13"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grpSp>
      <p:sp>
        <p:nvSpPr>
          <p:cNvPr id="375" name="Rectangle 374"/>
          <p:cNvSpPr/>
          <p:nvPr userDrawn="1"/>
        </p:nvSpPr>
        <p:spPr>
          <a:xfrm>
            <a:off x="222310" y="4863613"/>
            <a:ext cx="5132028" cy="307919"/>
          </a:xfrm>
          <a:prstGeom prst="rect">
            <a:avLst/>
          </a:prstGeom>
          <a:solidFill>
            <a:srgbClr val="B6D8E5"/>
          </a:solidFill>
          <a:ln w="57150" cmpd="sng">
            <a:noFill/>
          </a:ln>
        </p:spPr>
        <p:txBody>
          <a:bodyPr wrap="none">
            <a:noAutofit/>
          </a:bodyPr>
          <a:lstStyle/>
          <a:p>
            <a:pPr>
              <a:lnSpc>
                <a:spcPct val="120000"/>
              </a:lnSpc>
            </a:pPr>
            <a:endParaRPr lang="en-US" sz="900" b="1" dirty="0">
              <a:solidFill>
                <a:prstClr val="black"/>
              </a:solidFill>
              <a:latin typeface="Segoe"/>
              <a:cs typeface="Segoe"/>
            </a:endParaRPr>
          </a:p>
        </p:txBody>
      </p:sp>
      <p:sp>
        <p:nvSpPr>
          <p:cNvPr id="376" name="Rectangle 375"/>
          <p:cNvSpPr/>
          <p:nvPr userDrawn="1"/>
        </p:nvSpPr>
        <p:spPr>
          <a:xfrm>
            <a:off x="207661" y="5156436"/>
            <a:ext cx="5128349" cy="1482247"/>
          </a:xfrm>
          <a:prstGeom prst="rect">
            <a:avLst/>
          </a:prstGeom>
          <a:solidFill>
            <a:srgbClr val="F2F2F2"/>
          </a:solidFill>
          <a:ln>
            <a:noFill/>
          </a:ln>
        </p:spPr>
        <p:style>
          <a:lnRef idx="2">
            <a:schemeClr val="dk1"/>
          </a:lnRef>
          <a:fillRef idx="1">
            <a:schemeClr val="lt1"/>
          </a:fillRef>
          <a:effectRef idx="0">
            <a:schemeClr val="dk1"/>
          </a:effectRef>
          <a:fontRef idx="minor">
            <a:schemeClr val="dk1"/>
          </a:fontRef>
        </p:style>
        <p:txBody>
          <a:bodyPr rtlCol="0" anchor="t"/>
          <a:lstStyle/>
          <a:p>
            <a:pPr marL="115865" indent="0" algn="justLow">
              <a:lnSpc>
                <a:spcPct val="120000"/>
              </a:lnSpc>
              <a:spcAft>
                <a:spcPts val="600"/>
              </a:spcAft>
              <a:buClr>
                <a:srgbClr val="00ABEC"/>
              </a:buClr>
              <a:buFont typeface="Wingdings" panose="05000000000000000000" pitchFamily="2" charset="2"/>
              <a:buNone/>
            </a:pPr>
            <a:endParaRPr lang="en-NZ" sz="1050" dirty="0">
              <a:solidFill>
                <a:prstClr val="black"/>
              </a:solidFill>
              <a:latin typeface="Segoe UI" panose="020B0502040204020203" pitchFamily="34" charset="0"/>
              <a:cs typeface="Segoe UI" panose="020B0502040204020203" pitchFamily="34" charset="0"/>
            </a:endParaRPr>
          </a:p>
        </p:txBody>
      </p:sp>
      <p:sp>
        <p:nvSpPr>
          <p:cNvPr id="377" name="Rectangle 376"/>
          <p:cNvSpPr/>
          <p:nvPr userDrawn="1"/>
        </p:nvSpPr>
        <p:spPr>
          <a:xfrm flipH="1">
            <a:off x="207444" y="4863612"/>
            <a:ext cx="312289" cy="292823"/>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78" name="Rectangle 377"/>
          <p:cNvSpPr/>
          <p:nvPr userDrawn="1"/>
        </p:nvSpPr>
        <p:spPr>
          <a:xfrm>
            <a:off x="563159" y="4858060"/>
            <a:ext cx="1969584" cy="318421"/>
          </a:xfrm>
          <a:prstGeom prst="rect">
            <a:avLst/>
          </a:prstGeom>
        </p:spPr>
        <p:txBody>
          <a:bodyPr wrap="square">
            <a:spAutoFit/>
          </a:bodyPr>
          <a:lstStyle/>
          <a:p>
            <a:pPr>
              <a:lnSpc>
                <a:spcPct val="120000"/>
              </a:lnSpc>
              <a:spcAft>
                <a:spcPts val="600"/>
              </a:spcAft>
              <a:buClr>
                <a:srgbClr val="A32946"/>
              </a:buClr>
            </a:pPr>
            <a:r>
              <a:rPr lang="en-NZ" sz="1200" b="1" dirty="0">
                <a:latin typeface="Segoe UI" panose="020B0502040204020203" pitchFamily="34" charset="0"/>
                <a:cs typeface="Segoe UI" panose="020B0502040204020203" pitchFamily="34" charset="0"/>
              </a:rPr>
              <a:t>WIN STRATEGY</a:t>
            </a:r>
          </a:p>
        </p:txBody>
      </p:sp>
      <p:sp>
        <p:nvSpPr>
          <p:cNvPr id="379" name="Freeform 251"/>
          <p:cNvSpPr>
            <a:spLocks noEditPoints="1"/>
          </p:cNvSpPr>
          <p:nvPr userDrawn="1"/>
        </p:nvSpPr>
        <p:spPr bwMode="auto">
          <a:xfrm>
            <a:off x="267578" y="4913951"/>
            <a:ext cx="226625" cy="212725"/>
          </a:xfrm>
          <a:custGeom>
            <a:avLst/>
            <a:gdLst>
              <a:gd name="T0" fmla="*/ 782 w 897"/>
              <a:gd name="T1" fmla="*/ 181 h 672"/>
              <a:gd name="T2" fmla="*/ 798 w 897"/>
              <a:gd name="T3" fmla="*/ 127 h 672"/>
              <a:gd name="T4" fmla="*/ 855 w 897"/>
              <a:gd name="T5" fmla="*/ 132 h 672"/>
              <a:gd name="T6" fmla="*/ 860 w 897"/>
              <a:gd name="T7" fmla="*/ 189 h 672"/>
              <a:gd name="T8" fmla="*/ 721 w 897"/>
              <a:gd name="T9" fmla="*/ 523 h 672"/>
              <a:gd name="T10" fmla="*/ 240 w 897"/>
              <a:gd name="T11" fmla="*/ 388 h 672"/>
              <a:gd name="T12" fmla="*/ 650 w 897"/>
              <a:gd name="T13" fmla="*/ 386 h 672"/>
              <a:gd name="T14" fmla="*/ 669 w 897"/>
              <a:gd name="T15" fmla="*/ 384 h 672"/>
              <a:gd name="T16" fmla="*/ 781 w 897"/>
              <a:gd name="T17" fmla="*/ 626 h 672"/>
              <a:gd name="T18" fmla="*/ 150 w 897"/>
              <a:gd name="T19" fmla="*/ 642 h 672"/>
              <a:gd name="T20" fmla="*/ 109 w 897"/>
              <a:gd name="T21" fmla="*/ 606 h 672"/>
              <a:gd name="T22" fmla="*/ 132 w 897"/>
              <a:gd name="T23" fmla="*/ 557 h 672"/>
              <a:gd name="T24" fmla="*/ 759 w 897"/>
              <a:gd name="T25" fmla="*/ 554 h 672"/>
              <a:gd name="T26" fmla="*/ 789 w 897"/>
              <a:gd name="T27" fmla="*/ 591 h 672"/>
              <a:gd name="T28" fmla="*/ 394 w 897"/>
              <a:gd name="T29" fmla="*/ 66 h 672"/>
              <a:gd name="T30" fmla="*/ 420 w 897"/>
              <a:gd name="T31" fmla="*/ 36 h 672"/>
              <a:gd name="T32" fmla="*/ 461 w 897"/>
              <a:gd name="T33" fmla="*/ 31 h 672"/>
              <a:gd name="T34" fmla="*/ 495 w 897"/>
              <a:gd name="T35" fmla="*/ 51 h 672"/>
              <a:gd name="T36" fmla="*/ 509 w 897"/>
              <a:gd name="T37" fmla="*/ 89 h 672"/>
              <a:gd name="T38" fmla="*/ 495 w 897"/>
              <a:gd name="T39" fmla="*/ 127 h 672"/>
              <a:gd name="T40" fmla="*/ 461 w 897"/>
              <a:gd name="T41" fmla="*/ 147 h 672"/>
              <a:gd name="T42" fmla="*/ 426 w 897"/>
              <a:gd name="T43" fmla="*/ 144 h 672"/>
              <a:gd name="T44" fmla="*/ 397 w 897"/>
              <a:gd name="T45" fmla="*/ 117 h 672"/>
              <a:gd name="T46" fmla="*/ 30 w 897"/>
              <a:gd name="T47" fmla="*/ 163 h 672"/>
              <a:gd name="T48" fmla="*/ 67 w 897"/>
              <a:gd name="T49" fmla="*/ 119 h 672"/>
              <a:gd name="T50" fmla="*/ 117 w 897"/>
              <a:gd name="T51" fmla="*/ 146 h 672"/>
              <a:gd name="T52" fmla="*/ 101 w 897"/>
              <a:gd name="T53" fmla="*/ 201 h 672"/>
              <a:gd name="T54" fmla="*/ 44 w 897"/>
              <a:gd name="T55" fmla="*/ 195 h 672"/>
              <a:gd name="T56" fmla="*/ 815 w 897"/>
              <a:gd name="T57" fmla="*/ 89 h 672"/>
              <a:gd name="T58" fmla="*/ 770 w 897"/>
              <a:gd name="T59" fmla="*/ 111 h 672"/>
              <a:gd name="T60" fmla="*/ 749 w 897"/>
              <a:gd name="T61" fmla="*/ 156 h 672"/>
              <a:gd name="T62" fmla="*/ 769 w 897"/>
              <a:gd name="T63" fmla="*/ 216 h 672"/>
              <a:gd name="T64" fmla="*/ 514 w 897"/>
              <a:gd name="T65" fmla="*/ 151 h 672"/>
              <a:gd name="T66" fmla="*/ 539 w 897"/>
              <a:gd name="T67" fmla="*/ 89 h 672"/>
              <a:gd name="T68" fmla="*/ 519 w 897"/>
              <a:gd name="T69" fmla="*/ 32 h 672"/>
              <a:gd name="T70" fmla="*/ 468 w 897"/>
              <a:gd name="T71" fmla="*/ 1 h 672"/>
              <a:gd name="T72" fmla="*/ 407 w 897"/>
              <a:gd name="T73" fmla="*/ 10 h 672"/>
              <a:gd name="T74" fmla="*/ 367 w 897"/>
              <a:gd name="T75" fmla="*/ 54 h 672"/>
              <a:gd name="T76" fmla="*/ 362 w 897"/>
              <a:gd name="T77" fmla="*/ 110 h 672"/>
              <a:gd name="T78" fmla="*/ 418 w 897"/>
              <a:gd name="T79" fmla="*/ 173 h 672"/>
              <a:gd name="T80" fmla="*/ 145 w 897"/>
              <a:gd name="T81" fmla="*/ 192 h 672"/>
              <a:gd name="T82" fmla="*/ 145 w 897"/>
              <a:gd name="T83" fmla="*/ 134 h 672"/>
              <a:gd name="T84" fmla="*/ 111 w 897"/>
              <a:gd name="T85" fmla="*/ 98 h 672"/>
              <a:gd name="T86" fmla="*/ 60 w 897"/>
              <a:gd name="T87" fmla="*/ 91 h 672"/>
              <a:gd name="T88" fmla="*/ 17 w 897"/>
              <a:gd name="T89" fmla="*/ 116 h 672"/>
              <a:gd name="T90" fmla="*/ 0 w 897"/>
              <a:gd name="T91" fmla="*/ 164 h 672"/>
              <a:gd name="T92" fmla="*/ 17 w 897"/>
              <a:gd name="T93" fmla="*/ 211 h 672"/>
              <a:gd name="T94" fmla="*/ 60 w 897"/>
              <a:gd name="T95" fmla="*/ 237 h 672"/>
              <a:gd name="T96" fmla="*/ 131 w 897"/>
              <a:gd name="T97" fmla="*/ 525 h 672"/>
              <a:gd name="T98" fmla="*/ 92 w 897"/>
              <a:gd name="T99" fmla="*/ 553 h 672"/>
              <a:gd name="T100" fmla="*/ 78 w 897"/>
              <a:gd name="T101" fmla="*/ 597 h 672"/>
              <a:gd name="T102" fmla="*/ 92 w 897"/>
              <a:gd name="T103" fmla="*/ 643 h 672"/>
              <a:gd name="T104" fmla="*/ 134 w 897"/>
              <a:gd name="T105" fmla="*/ 670 h 672"/>
              <a:gd name="T106" fmla="*/ 779 w 897"/>
              <a:gd name="T107" fmla="*/ 666 h 672"/>
              <a:gd name="T108" fmla="*/ 812 w 897"/>
              <a:gd name="T109" fmla="*/ 632 h 672"/>
              <a:gd name="T110" fmla="*/ 818 w 897"/>
              <a:gd name="T111" fmla="*/ 584 h 672"/>
              <a:gd name="T112" fmla="*/ 798 w 897"/>
              <a:gd name="T113" fmla="*/ 542 h 672"/>
              <a:gd name="T114" fmla="*/ 752 w 897"/>
              <a:gd name="T115" fmla="*/ 523 h 672"/>
              <a:gd name="T116" fmla="*/ 853 w 897"/>
              <a:gd name="T117" fmla="*/ 233 h 672"/>
              <a:gd name="T118" fmla="*/ 889 w 897"/>
              <a:gd name="T119" fmla="*/ 200 h 672"/>
              <a:gd name="T120" fmla="*/ 896 w 897"/>
              <a:gd name="T121" fmla="*/ 148 h 672"/>
              <a:gd name="T122" fmla="*/ 871 w 897"/>
              <a:gd name="T123" fmla="*/ 107 h 672"/>
              <a:gd name="T124" fmla="*/ 823 w 897"/>
              <a:gd name="T125" fmla="*/ 89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97" h="672">
                <a:moveTo>
                  <a:pt x="823" y="208"/>
                </a:moveTo>
                <a:lnTo>
                  <a:pt x="814" y="208"/>
                </a:lnTo>
                <a:lnTo>
                  <a:pt x="805" y="205"/>
                </a:lnTo>
                <a:lnTo>
                  <a:pt x="798" y="201"/>
                </a:lnTo>
                <a:lnTo>
                  <a:pt x="792" y="195"/>
                </a:lnTo>
                <a:lnTo>
                  <a:pt x="786" y="189"/>
                </a:lnTo>
                <a:lnTo>
                  <a:pt x="782" y="181"/>
                </a:lnTo>
                <a:lnTo>
                  <a:pt x="779" y="173"/>
                </a:lnTo>
                <a:lnTo>
                  <a:pt x="778" y="164"/>
                </a:lnTo>
                <a:lnTo>
                  <a:pt x="779" y="155"/>
                </a:lnTo>
                <a:lnTo>
                  <a:pt x="782" y="146"/>
                </a:lnTo>
                <a:lnTo>
                  <a:pt x="786" y="139"/>
                </a:lnTo>
                <a:lnTo>
                  <a:pt x="792" y="132"/>
                </a:lnTo>
                <a:lnTo>
                  <a:pt x="798" y="127"/>
                </a:lnTo>
                <a:lnTo>
                  <a:pt x="805" y="123"/>
                </a:lnTo>
                <a:lnTo>
                  <a:pt x="814" y="119"/>
                </a:lnTo>
                <a:lnTo>
                  <a:pt x="823" y="119"/>
                </a:lnTo>
                <a:lnTo>
                  <a:pt x="832" y="119"/>
                </a:lnTo>
                <a:lnTo>
                  <a:pt x="841" y="123"/>
                </a:lnTo>
                <a:lnTo>
                  <a:pt x="848" y="127"/>
                </a:lnTo>
                <a:lnTo>
                  <a:pt x="855" y="132"/>
                </a:lnTo>
                <a:lnTo>
                  <a:pt x="860" y="139"/>
                </a:lnTo>
                <a:lnTo>
                  <a:pt x="864" y="146"/>
                </a:lnTo>
                <a:lnTo>
                  <a:pt x="866" y="155"/>
                </a:lnTo>
                <a:lnTo>
                  <a:pt x="867" y="164"/>
                </a:lnTo>
                <a:lnTo>
                  <a:pt x="866" y="173"/>
                </a:lnTo>
                <a:lnTo>
                  <a:pt x="864" y="181"/>
                </a:lnTo>
                <a:lnTo>
                  <a:pt x="860" y="189"/>
                </a:lnTo>
                <a:lnTo>
                  <a:pt x="855" y="195"/>
                </a:lnTo>
                <a:lnTo>
                  <a:pt x="848" y="201"/>
                </a:lnTo>
                <a:lnTo>
                  <a:pt x="841" y="205"/>
                </a:lnTo>
                <a:lnTo>
                  <a:pt x="832" y="208"/>
                </a:lnTo>
                <a:lnTo>
                  <a:pt x="823" y="208"/>
                </a:lnTo>
                <a:lnTo>
                  <a:pt x="823" y="208"/>
                </a:lnTo>
                <a:close/>
                <a:moveTo>
                  <a:pt x="721" y="523"/>
                </a:moveTo>
                <a:lnTo>
                  <a:pt x="177" y="523"/>
                </a:lnTo>
                <a:lnTo>
                  <a:pt x="117" y="271"/>
                </a:lnTo>
                <a:lnTo>
                  <a:pt x="229" y="384"/>
                </a:lnTo>
                <a:lnTo>
                  <a:pt x="231" y="386"/>
                </a:lnTo>
                <a:lnTo>
                  <a:pt x="234" y="387"/>
                </a:lnTo>
                <a:lnTo>
                  <a:pt x="237" y="388"/>
                </a:lnTo>
                <a:lnTo>
                  <a:pt x="240" y="388"/>
                </a:lnTo>
                <a:lnTo>
                  <a:pt x="243" y="388"/>
                </a:lnTo>
                <a:lnTo>
                  <a:pt x="245" y="387"/>
                </a:lnTo>
                <a:lnTo>
                  <a:pt x="248" y="386"/>
                </a:lnTo>
                <a:lnTo>
                  <a:pt x="250" y="384"/>
                </a:lnTo>
                <a:lnTo>
                  <a:pt x="449" y="185"/>
                </a:lnTo>
                <a:lnTo>
                  <a:pt x="648" y="384"/>
                </a:lnTo>
                <a:lnTo>
                  <a:pt x="650" y="386"/>
                </a:lnTo>
                <a:lnTo>
                  <a:pt x="653" y="387"/>
                </a:lnTo>
                <a:lnTo>
                  <a:pt x="656" y="388"/>
                </a:lnTo>
                <a:lnTo>
                  <a:pt x="659" y="388"/>
                </a:lnTo>
                <a:lnTo>
                  <a:pt x="661" y="388"/>
                </a:lnTo>
                <a:lnTo>
                  <a:pt x="664" y="387"/>
                </a:lnTo>
                <a:lnTo>
                  <a:pt x="666" y="386"/>
                </a:lnTo>
                <a:lnTo>
                  <a:pt x="669" y="384"/>
                </a:lnTo>
                <a:lnTo>
                  <a:pt x="781" y="271"/>
                </a:lnTo>
                <a:lnTo>
                  <a:pt x="721" y="523"/>
                </a:lnTo>
                <a:close/>
                <a:moveTo>
                  <a:pt x="789" y="597"/>
                </a:moveTo>
                <a:lnTo>
                  <a:pt x="789" y="604"/>
                </a:lnTo>
                <a:lnTo>
                  <a:pt x="787" y="611"/>
                </a:lnTo>
                <a:lnTo>
                  <a:pt x="785" y="619"/>
                </a:lnTo>
                <a:lnTo>
                  <a:pt x="781" y="626"/>
                </a:lnTo>
                <a:lnTo>
                  <a:pt x="776" y="633"/>
                </a:lnTo>
                <a:lnTo>
                  <a:pt x="768" y="638"/>
                </a:lnTo>
                <a:lnTo>
                  <a:pt x="764" y="639"/>
                </a:lnTo>
                <a:lnTo>
                  <a:pt x="759" y="641"/>
                </a:lnTo>
                <a:lnTo>
                  <a:pt x="754" y="642"/>
                </a:lnTo>
                <a:lnTo>
                  <a:pt x="748" y="642"/>
                </a:lnTo>
                <a:lnTo>
                  <a:pt x="150" y="642"/>
                </a:lnTo>
                <a:lnTo>
                  <a:pt x="140" y="641"/>
                </a:lnTo>
                <a:lnTo>
                  <a:pt x="132" y="638"/>
                </a:lnTo>
                <a:lnTo>
                  <a:pt x="124" y="634"/>
                </a:lnTo>
                <a:lnTo>
                  <a:pt x="119" y="628"/>
                </a:lnTo>
                <a:lnTo>
                  <a:pt x="115" y="621"/>
                </a:lnTo>
                <a:lnTo>
                  <a:pt x="111" y="613"/>
                </a:lnTo>
                <a:lnTo>
                  <a:pt x="109" y="606"/>
                </a:lnTo>
                <a:lnTo>
                  <a:pt x="108" y="597"/>
                </a:lnTo>
                <a:lnTo>
                  <a:pt x="109" y="589"/>
                </a:lnTo>
                <a:lnTo>
                  <a:pt x="111" y="581"/>
                </a:lnTo>
                <a:lnTo>
                  <a:pt x="115" y="574"/>
                </a:lnTo>
                <a:lnTo>
                  <a:pt x="119" y="566"/>
                </a:lnTo>
                <a:lnTo>
                  <a:pt x="124" y="561"/>
                </a:lnTo>
                <a:lnTo>
                  <a:pt x="132" y="557"/>
                </a:lnTo>
                <a:lnTo>
                  <a:pt x="140" y="554"/>
                </a:lnTo>
                <a:lnTo>
                  <a:pt x="150" y="553"/>
                </a:lnTo>
                <a:lnTo>
                  <a:pt x="165" y="553"/>
                </a:lnTo>
                <a:lnTo>
                  <a:pt x="733" y="553"/>
                </a:lnTo>
                <a:lnTo>
                  <a:pt x="748" y="553"/>
                </a:lnTo>
                <a:lnTo>
                  <a:pt x="754" y="553"/>
                </a:lnTo>
                <a:lnTo>
                  <a:pt x="759" y="554"/>
                </a:lnTo>
                <a:lnTo>
                  <a:pt x="764" y="556"/>
                </a:lnTo>
                <a:lnTo>
                  <a:pt x="768" y="557"/>
                </a:lnTo>
                <a:lnTo>
                  <a:pt x="776" y="562"/>
                </a:lnTo>
                <a:lnTo>
                  <a:pt x="781" y="569"/>
                </a:lnTo>
                <a:lnTo>
                  <a:pt x="785" y="576"/>
                </a:lnTo>
                <a:lnTo>
                  <a:pt x="787" y="584"/>
                </a:lnTo>
                <a:lnTo>
                  <a:pt x="789" y="591"/>
                </a:lnTo>
                <a:lnTo>
                  <a:pt x="789" y="597"/>
                </a:lnTo>
                <a:lnTo>
                  <a:pt x="789" y="597"/>
                </a:lnTo>
                <a:close/>
                <a:moveTo>
                  <a:pt x="389" y="89"/>
                </a:moveTo>
                <a:lnTo>
                  <a:pt x="389" y="83"/>
                </a:lnTo>
                <a:lnTo>
                  <a:pt x="391" y="77"/>
                </a:lnTo>
                <a:lnTo>
                  <a:pt x="392" y="71"/>
                </a:lnTo>
                <a:lnTo>
                  <a:pt x="394" y="66"/>
                </a:lnTo>
                <a:lnTo>
                  <a:pt x="397" y="61"/>
                </a:lnTo>
                <a:lnTo>
                  <a:pt x="399" y="55"/>
                </a:lnTo>
                <a:lnTo>
                  <a:pt x="403" y="51"/>
                </a:lnTo>
                <a:lnTo>
                  <a:pt x="407" y="47"/>
                </a:lnTo>
                <a:lnTo>
                  <a:pt x="411" y="42"/>
                </a:lnTo>
                <a:lnTo>
                  <a:pt x="416" y="39"/>
                </a:lnTo>
                <a:lnTo>
                  <a:pt x="420" y="36"/>
                </a:lnTo>
                <a:lnTo>
                  <a:pt x="426" y="34"/>
                </a:lnTo>
                <a:lnTo>
                  <a:pt x="431" y="32"/>
                </a:lnTo>
                <a:lnTo>
                  <a:pt x="438" y="31"/>
                </a:lnTo>
                <a:lnTo>
                  <a:pt x="443" y="30"/>
                </a:lnTo>
                <a:lnTo>
                  <a:pt x="449" y="30"/>
                </a:lnTo>
                <a:lnTo>
                  <a:pt x="456" y="30"/>
                </a:lnTo>
                <a:lnTo>
                  <a:pt x="461" y="31"/>
                </a:lnTo>
                <a:lnTo>
                  <a:pt x="466" y="32"/>
                </a:lnTo>
                <a:lnTo>
                  <a:pt x="473" y="34"/>
                </a:lnTo>
                <a:lnTo>
                  <a:pt x="477" y="36"/>
                </a:lnTo>
                <a:lnTo>
                  <a:pt x="483" y="39"/>
                </a:lnTo>
                <a:lnTo>
                  <a:pt x="487" y="42"/>
                </a:lnTo>
                <a:lnTo>
                  <a:pt x="491" y="47"/>
                </a:lnTo>
                <a:lnTo>
                  <a:pt x="495" y="51"/>
                </a:lnTo>
                <a:lnTo>
                  <a:pt x="499" y="55"/>
                </a:lnTo>
                <a:lnTo>
                  <a:pt x="502" y="61"/>
                </a:lnTo>
                <a:lnTo>
                  <a:pt x="504" y="66"/>
                </a:lnTo>
                <a:lnTo>
                  <a:pt x="506" y="71"/>
                </a:lnTo>
                <a:lnTo>
                  <a:pt x="508" y="77"/>
                </a:lnTo>
                <a:lnTo>
                  <a:pt x="508" y="83"/>
                </a:lnTo>
                <a:lnTo>
                  <a:pt x="509" y="89"/>
                </a:lnTo>
                <a:lnTo>
                  <a:pt x="508" y="95"/>
                </a:lnTo>
                <a:lnTo>
                  <a:pt x="508" y="101"/>
                </a:lnTo>
                <a:lnTo>
                  <a:pt x="506" y="107"/>
                </a:lnTo>
                <a:lnTo>
                  <a:pt x="504" y="112"/>
                </a:lnTo>
                <a:lnTo>
                  <a:pt x="502" y="117"/>
                </a:lnTo>
                <a:lnTo>
                  <a:pt x="499" y="123"/>
                </a:lnTo>
                <a:lnTo>
                  <a:pt x="495" y="127"/>
                </a:lnTo>
                <a:lnTo>
                  <a:pt x="491" y="131"/>
                </a:lnTo>
                <a:lnTo>
                  <a:pt x="487" y="135"/>
                </a:lnTo>
                <a:lnTo>
                  <a:pt x="483" y="139"/>
                </a:lnTo>
                <a:lnTo>
                  <a:pt x="477" y="142"/>
                </a:lnTo>
                <a:lnTo>
                  <a:pt x="473" y="144"/>
                </a:lnTo>
                <a:lnTo>
                  <a:pt x="466" y="146"/>
                </a:lnTo>
                <a:lnTo>
                  <a:pt x="461" y="147"/>
                </a:lnTo>
                <a:lnTo>
                  <a:pt x="456" y="148"/>
                </a:lnTo>
                <a:lnTo>
                  <a:pt x="449" y="149"/>
                </a:lnTo>
                <a:lnTo>
                  <a:pt x="449" y="149"/>
                </a:lnTo>
                <a:lnTo>
                  <a:pt x="443" y="148"/>
                </a:lnTo>
                <a:lnTo>
                  <a:pt x="438" y="147"/>
                </a:lnTo>
                <a:lnTo>
                  <a:pt x="431" y="146"/>
                </a:lnTo>
                <a:lnTo>
                  <a:pt x="426" y="144"/>
                </a:lnTo>
                <a:lnTo>
                  <a:pt x="420" y="142"/>
                </a:lnTo>
                <a:lnTo>
                  <a:pt x="416" y="139"/>
                </a:lnTo>
                <a:lnTo>
                  <a:pt x="411" y="135"/>
                </a:lnTo>
                <a:lnTo>
                  <a:pt x="407" y="131"/>
                </a:lnTo>
                <a:lnTo>
                  <a:pt x="403" y="127"/>
                </a:lnTo>
                <a:lnTo>
                  <a:pt x="399" y="123"/>
                </a:lnTo>
                <a:lnTo>
                  <a:pt x="397" y="117"/>
                </a:lnTo>
                <a:lnTo>
                  <a:pt x="394" y="112"/>
                </a:lnTo>
                <a:lnTo>
                  <a:pt x="392" y="107"/>
                </a:lnTo>
                <a:lnTo>
                  <a:pt x="391" y="101"/>
                </a:lnTo>
                <a:lnTo>
                  <a:pt x="389" y="95"/>
                </a:lnTo>
                <a:lnTo>
                  <a:pt x="389" y="89"/>
                </a:lnTo>
                <a:lnTo>
                  <a:pt x="389" y="89"/>
                </a:lnTo>
                <a:close/>
                <a:moveTo>
                  <a:pt x="30" y="163"/>
                </a:moveTo>
                <a:lnTo>
                  <a:pt x="31" y="155"/>
                </a:lnTo>
                <a:lnTo>
                  <a:pt x="34" y="146"/>
                </a:lnTo>
                <a:lnTo>
                  <a:pt x="39" y="139"/>
                </a:lnTo>
                <a:lnTo>
                  <a:pt x="44" y="132"/>
                </a:lnTo>
                <a:lnTo>
                  <a:pt x="50" y="127"/>
                </a:lnTo>
                <a:lnTo>
                  <a:pt x="58" y="123"/>
                </a:lnTo>
                <a:lnTo>
                  <a:pt x="67" y="119"/>
                </a:lnTo>
                <a:lnTo>
                  <a:pt x="75" y="119"/>
                </a:lnTo>
                <a:lnTo>
                  <a:pt x="85" y="119"/>
                </a:lnTo>
                <a:lnTo>
                  <a:pt x="93" y="123"/>
                </a:lnTo>
                <a:lnTo>
                  <a:pt x="101" y="127"/>
                </a:lnTo>
                <a:lnTo>
                  <a:pt x="107" y="132"/>
                </a:lnTo>
                <a:lnTo>
                  <a:pt x="113" y="139"/>
                </a:lnTo>
                <a:lnTo>
                  <a:pt x="117" y="146"/>
                </a:lnTo>
                <a:lnTo>
                  <a:pt x="119" y="155"/>
                </a:lnTo>
                <a:lnTo>
                  <a:pt x="120" y="164"/>
                </a:lnTo>
                <a:lnTo>
                  <a:pt x="119" y="173"/>
                </a:lnTo>
                <a:lnTo>
                  <a:pt x="117" y="181"/>
                </a:lnTo>
                <a:lnTo>
                  <a:pt x="113" y="189"/>
                </a:lnTo>
                <a:lnTo>
                  <a:pt x="107" y="195"/>
                </a:lnTo>
                <a:lnTo>
                  <a:pt x="101" y="201"/>
                </a:lnTo>
                <a:lnTo>
                  <a:pt x="93" y="205"/>
                </a:lnTo>
                <a:lnTo>
                  <a:pt x="85" y="208"/>
                </a:lnTo>
                <a:lnTo>
                  <a:pt x="75" y="208"/>
                </a:lnTo>
                <a:lnTo>
                  <a:pt x="67" y="208"/>
                </a:lnTo>
                <a:lnTo>
                  <a:pt x="58" y="205"/>
                </a:lnTo>
                <a:lnTo>
                  <a:pt x="50" y="201"/>
                </a:lnTo>
                <a:lnTo>
                  <a:pt x="44" y="195"/>
                </a:lnTo>
                <a:lnTo>
                  <a:pt x="39" y="189"/>
                </a:lnTo>
                <a:lnTo>
                  <a:pt x="34" y="181"/>
                </a:lnTo>
                <a:lnTo>
                  <a:pt x="31" y="173"/>
                </a:lnTo>
                <a:lnTo>
                  <a:pt x="30" y="164"/>
                </a:lnTo>
                <a:lnTo>
                  <a:pt x="30" y="163"/>
                </a:lnTo>
                <a:close/>
                <a:moveTo>
                  <a:pt x="823" y="89"/>
                </a:moveTo>
                <a:lnTo>
                  <a:pt x="815" y="89"/>
                </a:lnTo>
                <a:lnTo>
                  <a:pt x="808" y="91"/>
                </a:lnTo>
                <a:lnTo>
                  <a:pt x="801" y="93"/>
                </a:lnTo>
                <a:lnTo>
                  <a:pt x="794" y="95"/>
                </a:lnTo>
                <a:lnTo>
                  <a:pt x="787" y="98"/>
                </a:lnTo>
                <a:lnTo>
                  <a:pt x="781" y="102"/>
                </a:lnTo>
                <a:lnTo>
                  <a:pt x="776" y="107"/>
                </a:lnTo>
                <a:lnTo>
                  <a:pt x="770" y="111"/>
                </a:lnTo>
                <a:lnTo>
                  <a:pt x="765" y="116"/>
                </a:lnTo>
                <a:lnTo>
                  <a:pt x="761" y="122"/>
                </a:lnTo>
                <a:lnTo>
                  <a:pt x="757" y="128"/>
                </a:lnTo>
                <a:lnTo>
                  <a:pt x="754" y="134"/>
                </a:lnTo>
                <a:lnTo>
                  <a:pt x="752" y="142"/>
                </a:lnTo>
                <a:lnTo>
                  <a:pt x="750" y="148"/>
                </a:lnTo>
                <a:lnTo>
                  <a:pt x="749" y="156"/>
                </a:lnTo>
                <a:lnTo>
                  <a:pt x="748" y="164"/>
                </a:lnTo>
                <a:lnTo>
                  <a:pt x="749" y="174"/>
                </a:lnTo>
                <a:lnTo>
                  <a:pt x="751" y="184"/>
                </a:lnTo>
                <a:lnTo>
                  <a:pt x="754" y="192"/>
                </a:lnTo>
                <a:lnTo>
                  <a:pt x="758" y="201"/>
                </a:lnTo>
                <a:lnTo>
                  <a:pt x="763" y="208"/>
                </a:lnTo>
                <a:lnTo>
                  <a:pt x="769" y="216"/>
                </a:lnTo>
                <a:lnTo>
                  <a:pt x="776" y="222"/>
                </a:lnTo>
                <a:lnTo>
                  <a:pt x="783" y="227"/>
                </a:lnTo>
                <a:lnTo>
                  <a:pt x="659" y="351"/>
                </a:lnTo>
                <a:lnTo>
                  <a:pt x="479" y="173"/>
                </a:lnTo>
                <a:lnTo>
                  <a:pt x="492" y="168"/>
                </a:lnTo>
                <a:lnTo>
                  <a:pt x="504" y="160"/>
                </a:lnTo>
                <a:lnTo>
                  <a:pt x="514" y="151"/>
                </a:lnTo>
                <a:lnTo>
                  <a:pt x="522" y="141"/>
                </a:lnTo>
                <a:lnTo>
                  <a:pt x="530" y="129"/>
                </a:lnTo>
                <a:lnTo>
                  <a:pt x="535" y="117"/>
                </a:lnTo>
                <a:lnTo>
                  <a:pt x="536" y="110"/>
                </a:lnTo>
                <a:lnTo>
                  <a:pt x="538" y="103"/>
                </a:lnTo>
                <a:lnTo>
                  <a:pt x="538" y="96"/>
                </a:lnTo>
                <a:lnTo>
                  <a:pt x="539" y="89"/>
                </a:lnTo>
                <a:lnTo>
                  <a:pt x="538" y="80"/>
                </a:lnTo>
                <a:lnTo>
                  <a:pt x="537" y="71"/>
                </a:lnTo>
                <a:lnTo>
                  <a:pt x="535" y="63"/>
                </a:lnTo>
                <a:lnTo>
                  <a:pt x="532" y="54"/>
                </a:lnTo>
                <a:lnTo>
                  <a:pt x="528" y="47"/>
                </a:lnTo>
                <a:lnTo>
                  <a:pt x="523" y="39"/>
                </a:lnTo>
                <a:lnTo>
                  <a:pt x="519" y="32"/>
                </a:lnTo>
                <a:lnTo>
                  <a:pt x="512" y="25"/>
                </a:lnTo>
                <a:lnTo>
                  <a:pt x="506" y="20"/>
                </a:lnTo>
                <a:lnTo>
                  <a:pt x="500" y="15"/>
                </a:lnTo>
                <a:lnTo>
                  <a:pt x="492" y="10"/>
                </a:lnTo>
                <a:lnTo>
                  <a:pt x="484" y="6"/>
                </a:lnTo>
                <a:lnTo>
                  <a:pt x="476" y="4"/>
                </a:lnTo>
                <a:lnTo>
                  <a:pt x="468" y="1"/>
                </a:lnTo>
                <a:lnTo>
                  <a:pt x="458" y="0"/>
                </a:lnTo>
                <a:lnTo>
                  <a:pt x="449" y="0"/>
                </a:lnTo>
                <a:lnTo>
                  <a:pt x="440" y="0"/>
                </a:lnTo>
                <a:lnTo>
                  <a:pt x="431" y="1"/>
                </a:lnTo>
                <a:lnTo>
                  <a:pt x="423" y="4"/>
                </a:lnTo>
                <a:lnTo>
                  <a:pt x="414" y="6"/>
                </a:lnTo>
                <a:lnTo>
                  <a:pt x="407" y="10"/>
                </a:lnTo>
                <a:lnTo>
                  <a:pt x="399" y="15"/>
                </a:lnTo>
                <a:lnTo>
                  <a:pt x="393" y="20"/>
                </a:lnTo>
                <a:lnTo>
                  <a:pt x="386" y="25"/>
                </a:lnTo>
                <a:lnTo>
                  <a:pt x="380" y="32"/>
                </a:lnTo>
                <a:lnTo>
                  <a:pt x="375" y="39"/>
                </a:lnTo>
                <a:lnTo>
                  <a:pt x="370" y="47"/>
                </a:lnTo>
                <a:lnTo>
                  <a:pt x="367" y="54"/>
                </a:lnTo>
                <a:lnTo>
                  <a:pt x="364" y="63"/>
                </a:lnTo>
                <a:lnTo>
                  <a:pt x="362" y="71"/>
                </a:lnTo>
                <a:lnTo>
                  <a:pt x="360" y="80"/>
                </a:lnTo>
                <a:lnTo>
                  <a:pt x="360" y="89"/>
                </a:lnTo>
                <a:lnTo>
                  <a:pt x="360" y="96"/>
                </a:lnTo>
                <a:lnTo>
                  <a:pt x="361" y="103"/>
                </a:lnTo>
                <a:lnTo>
                  <a:pt x="362" y="110"/>
                </a:lnTo>
                <a:lnTo>
                  <a:pt x="364" y="117"/>
                </a:lnTo>
                <a:lnTo>
                  <a:pt x="369" y="129"/>
                </a:lnTo>
                <a:lnTo>
                  <a:pt x="377" y="141"/>
                </a:lnTo>
                <a:lnTo>
                  <a:pt x="385" y="151"/>
                </a:lnTo>
                <a:lnTo>
                  <a:pt x="395" y="160"/>
                </a:lnTo>
                <a:lnTo>
                  <a:pt x="407" y="168"/>
                </a:lnTo>
                <a:lnTo>
                  <a:pt x="418" y="173"/>
                </a:lnTo>
                <a:lnTo>
                  <a:pt x="240" y="351"/>
                </a:lnTo>
                <a:lnTo>
                  <a:pt x="115" y="227"/>
                </a:lnTo>
                <a:lnTo>
                  <a:pt x="122" y="222"/>
                </a:lnTo>
                <a:lnTo>
                  <a:pt x="130" y="216"/>
                </a:lnTo>
                <a:lnTo>
                  <a:pt x="135" y="208"/>
                </a:lnTo>
                <a:lnTo>
                  <a:pt x="140" y="201"/>
                </a:lnTo>
                <a:lnTo>
                  <a:pt x="145" y="192"/>
                </a:lnTo>
                <a:lnTo>
                  <a:pt x="148" y="184"/>
                </a:lnTo>
                <a:lnTo>
                  <a:pt x="150" y="174"/>
                </a:lnTo>
                <a:lnTo>
                  <a:pt x="150" y="164"/>
                </a:lnTo>
                <a:lnTo>
                  <a:pt x="150" y="156"/>
                </a:lnTo>
                <a:lnTo>
                  <a:pt x="149" y="148"/>
                </a:lnTo>
                <a:lnTo>
                  <a:pt x="147" y="142"/>
                </a:lnTo>
                <a:lnTo>
                  <a:pt x="145" y="134"/>
                </a:lnTo>
                <a:lnTo>
                  <a:pt x="141" y="128"/>
                </a:lnTo>
                <a:lnTo>
                  <a:pt x="137" y="122"/>
                </a:lnTo>
                <a:lnTo>
                  <a:pt x="133" y="116"/>
                </a:lnTo>
                <a:lnTo>
                  <a:pt x="129" y="111"/>
                </a:lnTo>
                <a:lnTo>
                  <a:pt x="123" y="107"/>
                </a:lnTo>
                <a:lnTo>
                  <a:pt x="117" y="102"/>
                </a:lnTo>
                <a:lnTo>
                  <a:pt x="111" y="98"/>
                </a:lnTo>
                <a:lnTo>
                  <a:pt x="105" y="95"/>
                </a:lnTo>
                <a:lnTo>
                  <a:pt x="98" y="93"/>
                </a:lnTo>
                <a:lnTo>
                  <a:pt x="90" y="91"/>
                </a:lnTo>
                <a:lnTo>
                  <a:pt x="83" y="89"/>
                </a:lnTo>
                <a:lnTo>
                  <a:pt x="75" y="89"/>
                </a:lnTo>
                <a:lnTo>
                  <a:pt x="68" y="89"/>
                </a:lnTo>
                <a:lnTo>
                  <a:pt x="60" y="91"/>
                </a:lnTo>
                <a:lnTo>
                  <a:pt x="54" y="93"/>
                </a:lnTo>
                <a:lnTo>
                  <a:pt x="46" y="95"/>
                </a:lnTo>
                <a:lnTo>
                  <a:pt x="40" y="98"/>
                </a:lnTo>
                <a:lnTo>
                  <a:pt x="33" y="102"/>
                </a:lnTo>
                <a:lnTo>
                  <a:pt x="28" y="107"/>
                </a:lnTo>
                <a:lnTo>
                  <a:pt x="23" y="111"/>
                </a:lnTo>
                <a:lnTo>
                  <a:pt x="17" y="116"/>
                </a:lnTo>
                <a:lnTo>
                  <a:pt x="13" y="122"/>
                </a:lnTo>
                <a:lnTo>
                  <a:pt x="10" y="128"/>
                </a:lnTo>
                <a:lnTo>
                  <a:pt x="7" y="134"/>
                </a:lnTo>
                <a:lnTo>
                  <a:pt x="4" y="142"/>
                </a:lnTo>
                <a:lnTo>
                  <a:pt x="2" y="148"/>
                </a:lnTo>
                <a:lnTo>
                  <a:pt x="1" y="156"/>
                </a:lnTo>
                <a:lnTo>
                  <a:pt x="0" y="164"/>
                </a:lnTo>
                <a:lnTo>
                  <a:pt x="1" y="172"/>
                </a:lnTo>
                <a:lnTo>
                  <a:pt x="2" y="179"/>
                </a:lnTo>
                <a:lnTo>
                  <a:pt x="4" y="186"/>
                </a:lnTo>
                <a:lnTo>
                  <a:pt x="7" y="193"/>
                </a:lnTo>
                <a:lnTo>
                  <a:pt x="10" y="200"/>
                </a:lnTo>
                <a:lnTo>
                  <a:pt x="13" y="206"/>
                </a:lnTo>
                <a:lnTo>
                  <a:pt x="17" y="211"/>
                </a:lnTo>
                <a:lnTo>
                  <a:pt x="23" y="217"/>
                </a:lnTo>
                <a:lnTo>
                  <a:pt x="28" y="221"/>
                </a:lnTo>
                <a:lnTo>
                  <a:pt x="33" y="225"/>
                </a:lnTo>
                <a:lnTo>
                  <a:pt x="40" y="230"/>
                </a:lnTo>
                <a:lnTo>
                  <a:pt x="46" y="233"/>
                </a:lnTo>
                <a:lnTo>
                  <a:pt x="54" y="235"/>
                </a:lnTo>
                <a:lnTo>
                  <a:pt x="60" y="237"/>
                </a:lnTo>
                <a:lnTo>
                  <a:pt x="68" y="238"/>
                </a:lnTo>
                <a:lnTo>
                  <a:pt x="75" y="238"/>
                </a:lnTo>
                <a:lnTo>
                  <a:pt x="77" y="238"/>
                </a:lnTo>
                <a:lnTo>
                  <a:pt x="78" y="238"/>
                </a:lnTo>
                <a:lnTo>
                  <a:pt x="147" y="523"/>
                </a:lnTo>
                <a:lnTo>
                  <a:pt x="138" y="524"/>
                </a:lnTo>
                <a:lnTo>
                  <a:pt x="131" y="525"/>
                </a:lnTo>
                <a:lnTo>
                  <a:pt x="123" y="527"/>
                </a:lnTo>
                <a:lnTo>
                  <a:pt x="117" y="530"/>
                </a:lnTo>
                <a:lnTo>
                  <a:pt x="111" y="533"/>
                </a:lnTo>
                <a:lnTo>
                  <a:pt x="105" y="538"/>
                </a:lnTo>
                <a:lnTo>
                  <a:pt x="101" y="542"/>
                </a:lnTo>
                <a:lnTo>
                  <a:pt x="95" y="547"/>
                </a:lnTo>
                <a:lnTo>
                  <a:pt x="92" y="553"/>
                </a:lnTo>
                <a:lnTo>
                  <a:pt x="88" y="559"/>
                </a:lnTo>
                <a:lnTo>
                  <a:pt x="86" y="564"/>
                </a:lnTo>
                <a:lnTo>
                  <a:pt x="83" y="571"/>
                </a:lnTo>
                <a:lnTo>
                  <a:pt x="81" y="577"/>
                </a:lnTo>
                <a:lnTo>
                  <a:pt x="79" y="584"/>
                </a:lnTo>
                <a:lnTo>
                  <a:pt x="79" y="591"/>
                </a:lnTo>
                <a:lnTo>
                  <a:pt x="78" y="597"/>
                </a:lnTo>
                <a:lnTo>
                  <a:pt x="79" y="604"/>
                </a:lnTo>
                <a:lnTo>
                  <a:pt x="79" y="611"/>
                </a:lnTo>
                <a:lnTo>
                  <a:pt x="81" y="618"/>
                </a:lnTo>
                <a:lnTo>
                  <a:pt x="84" y="625"/>
                </a:lnTo>
                <a:lnTo>
                  <a:pt x="86" y="632"/>
                </a:lnTo>
                <a:lnTo>
                  <a:pt x="89" y="637"/>
                </a:lnTo>
                <a:lnTo>
                  <a:pt x="92" y="643"/>
                </a:lnTo>
                <a:lnTo>
                  <a:pt x="96" y="649"/>
                </a:lnTo>
                <a:lnTo>
                  <a:pt x="102" y="654"/>
                </a:lnTo>
                <a:lnTo>
                  <a:pt x="107" y="658"/>
                </a:lnTo>
                <a:lnTo>
                  <a:pt x="113" y="663"/>
                </a:lnTo>
                <a:lnTo>
                  <a:pt x="119" y="666"/>
                </a:lnTo>
                <a:lnTo>
                  <a:pt x="126" y="668"/>
                </a:lnTo>
                <a:lnTo>
                  <a:pt x="134" y="670"/>
                </a:lnTo>
                <a:lnTo>
                  <a:pt x="141" y="671"/>
                </a:lnTo>
                <a:lnTo>
                  <a:pt x="150" y="672"/>
                </a:lnTo>
                <a:lnTo>
                  <a:pt x="748" y="672"/>
                </a:lnTo>
                <a:lnTo>
                  <a:pt x="756" y="671"/>
                </a:lnTo>
                <a:lnTo>
                  <a:pt x="765" y="670"/>
                </a:lnTo>
                <a:lnTo>
                  <a:pt x="772" y="668"/>
                </a:lnTo>
                <a:lnTo>
                  <a:pt x="779" y="666"/>
                </a:lnTo>
                <a:lnTo>
                  <a:pt x="785" y="663"/>
                </a:lnTo>
                <a:lnTo>
                  <a:pt x="792" y="658"/>
                </a:lnTo>
                <a:lnTo>
                  <a:pt x="797" y="654"/>
                </a:lnTo>
                <a:lnTo>
                  <a:pt x="801" y="649"/>
                </a:lnTo>
                <a:lnTo>
                  <a:pt x="805" y="643"/>
                </a:lnTo>
                <a:lnTo>
                  <a:pt x="809" y="637"/>
                </a:lnTo>
                <a:lnTo>
                  <a:pt x="812" y="632"/>
                </a:lnTo>
                <a:lnTo>
                  <a:pt x="815" y="625"/>
                </a:lnTo>
                <a:lnTo>
                  <a:pt x="817" y="618"/>
                </a:lnTo>
                <a:lnTo>
                  <a:pt x="818" y="611"/>
                </a:lnTo>
                <a:lnTo>
                  <a:pt x="819" y="604"/>
                </a:lnTo>
                <a:lnTo>
                  <a:pt x="819" y="597"/>
                </a:lnTo>
                <a:lnTo>
                  <a:pt x="819" y="591"/>
                </a:lnTo>
                <a:lnTo>
                  <a:pt x="818" y="584"/>
                </a:lnTo>
                <a:lnTo>
                  <a:pt x="817" y="577"/>
                </a:lnTo>
                <a:lnTo>
                  <a:pt x="815" y="571"/>
                </a:lnTo>
                <a:lnTo>
                  <a:pt x="813" y="564"/>
                </a:lnTo>
                <a:lnTo>
                  <a:pt x="810" y="559"/>
                </a:lnTo>
                <a:lnTo>
                  <a:pt x="807" y="553"/>
                </a:lnTo>
                <a:lnTo>
                  <a:pt x="802" y="547"/>
                </a:lnTo>
                <a:lnTo>
                  <a:pt x="798" y="542"/>
                </a:lnTo>
                <a:lnTo>
                  <a:pt x="793" y="538"/>
                </a:lnTo>
                <a:lnTo>
                  <a:pt x="787" y="533"/>
                </a:lnTo>
                <a:lnTo>
                  <a:pt x="781" y="530"/>
                </a:lnTo>
                <a:lnTo>
                  <a:pt x="774" y="527"/>
                </a:lnTo>
                <a:lnTo>
                  <a:pt x="768" y="525"/>
                </a:lnTo>
                <a:lnTo>
                  <a:pt x="761" y="524"/>
                </a:lnTo>
                <a:lnTo>
                  <a:pt x="752" y="523"/>
                </a:lnTo>
                <a:lnTo>
                  <a:pt x="819" y="238"/>
                </a:lnTo>
                <a:lnTo>
                  <a:pt x="821" y="238"/>
                </a:lnTo>
                <a:lnTo>
                  <a:pt x="823" y="238"/>
                </a:lnTo>
                <a:lnTo>
                  <a:pt x="830" y="238"/>
                </a:lnTo>
                <a:lnTo>
                  <a:pt x="838" y="237"/>
                </a:lnTo>
                <a:lnTo>
                  <a:pt x="845" y="235"/>
                </a:lnTo>
                <a:lnTo>
                  <a:pt x="853" y="233"/>
                </a:lnTo>
                <a:lnTo>
                  <a:pt x="859" y="230"/>
                </a:lnTo>
                <a:lnTo>
                  <a:pt x="864" y="225"/>
                </a:lnTo>
                <a:lnTo>
                  <a:pt x="871" y="221"/>
                </a:lnTo>
                <a:lnTo>
                  <a:pt x="876" y="217"/>
                </a:lnTo>
                <a:lnTo>
                  <a:pt x="880" y="211"/>
                </a:lnTo>
                <a:lnTo>
                  <a:pt x="885" y="206"/>
                </a:lnTo>
                <a:lnTo>
                  <a:pt x="889" y="200"/>
                </a:lnTo>
                <a:lnTo>
                  <a:pt x="892" y="193"/>
                </a:lnTo>
                <a:lnTo>
                  <a:pt x="894" y="186"/>
                </a:lnTo>
                <a:lnTo>
                  <a:pt x="896" y="179"/>
                </a:lnTo>
                <a:lnTo>
                  <a:pt x="897" y="172"/>
                </a:lnTo>
                <a:lnTo>
                  <a:pt x="897" y="164"/>
                </a:lnTo>
                <a:lnTo>
                  <a:pt x="897" y="156"/>
                </a:lnTo>
                <a:lnTo>
                  <a:pt x="896" y="148"/>
                </a:lnTo>
                <a:lnTo>
                  <a:pt x="894" y="142"/>
                </a:lnTo>
                <a:lnTo>
                  <a:pt x="892" y="134"/>
                </a:lnTo>
                <a:lnTo>
                  <a:pt x="889" y="128"/>
                </a:lnTo>
                <a:lnTo>
                  <a:pt x="885" y="122"/>
                </a:lnTo>
                <a:lnTo>
                  <a:pt x="880" y="116"/>
                </a:lnTo>
                <a:lnTo>
                  <a:pt x="876" y="111"/>
                </a:lnTo>
                <a:lnTo>
                  <a:pt x="871" y="107"/>
                </a:lnTo>
                <a:lnTo>
                  <a:pt x="864" y="102"/>
                </a:lnTo>
                <a:lnTo>
                  <a:pt x="859" y="98"/>
                </a:lnTo>
                <a:lnTo>
                  <a:pt x="853" y="95"/>
                </a:lnTo>
                <a:lnTo>
                  <a:pt x="845" y="93"/>
                </a:lnTo>
                <a:lnTo>
                  <a:pt x="838" y="91"/>
                </a:lnTo>
                <a:lnTo>
                  <a:pt x="830" y="89"/>
                </a:lnTo>
                <a:lnTo>
                  <a:pt x="823" y="89"/>
                </a:lnTo>
                <a:lnTo>
                  <a:pt x="823" y="89"/>
                </a:lnTo>
                <a:close/>
              </a:path>
            </a:pathLst>
          </a:custGeom>
          <a:solidFill>
            <a:srgbClr val="00ABEC"/>
          </a:solidFill>
          <a:ln>
            <a:noFill/>
          </a:ln>
        </p:spPr>
        <p:txBody>
          <a:bodyPr vert="horz" wrap="square" lIns="91427" tIns="45713" rIns="91427" bIns="45713" numCol="1" anchor="t" anchorCtr="0" compatLnSpc="1">
            <a:prstTxWarp prst="textNoShape">
              <a:avLst/>
            </a:prstTxWarp>
          </a:bodyPr>
          <a:lstStyle/>
          <a:p>
            <a:endParaRPr lang="en-US" sz="1800" dirty="0"/>
          </a:p>
        </p:txBody>
      </p:sp>
      <p:sp>
        <p:nvSpPr>
          <p:cNvPr id="2" name="Title 1"/>
          <p:cNvSpPr>
            <a:spLocks noGrp="1"/>
          </p:cNvSpPr>
          <p:nvPr>
            <p:ph type="title" hasCustomPrompt="1"/>
          </p:nvPr>
        </p:nvSpPr>
        <p:spPr>
          <a:xfrm>
            <a:off x="211359" y="165985"/>
            <a:ext cx="2619353" cy="462189"/>
          </a:xfrm>
        </p:spPr>
        <p:txBody>
          <a:bodyPr>
            <a:normAutofit/>
          </a:bodyPr>
          <a:lstStyle>
            <a:lvl1pPr>
              <a:defRPr sz="2400" b="1"/>
            </a:lvl1pPr>
          </a:lstStyle>
          <a:p>
            <a:r>
              <a:rPr lang="en-US" dirty="0"/>
              <a:t>Master Title</a:t>
            </a:r>
            <a:endParaRPr lang="en-NZ" dirty="0"/>
          </a:p>
        </p:txBody>
      </p:sp>
      <p:sp>
        <p:nvSpPr>
          <p:cNvPr id="382" name="Text Placeholder 381"/>
          <p:cNvSpPr>
            <a:spLocks noGrp="1"/>
          </p:cNvSpPr>
          <p:nvPr>
            <p:ph type="body" sz="quarter" idx="10" hasCustomPrompt="1"/>
          </p:nvPr>
        </p:nvSpPr>
        <p:spPr>
          <a:xfrm>
            <a:off x="3141296" y="307920"/>
            <a:ext cx="2223335" cy="330090"/>
          </a:xfrm>
          <a:prstGeom prst="rect">
            <a:avLst/>
          </a:prstGeom>
        </p:spPr>
        <p:txBody>
          <a:bodyPr/>
          <a:lstStyle>
            <a:lvl1pPr marL="0" indent="0">
              <a:buNone/>
              <a:defRPr sz="1050" b="1">
                <a:latin typeface="Segoe UI" panose="020B0502040204020203" pitchFamily="34" charset="0"/>
                <a:cs typeface="Segoe UI" panose="020B0502040204020203" pitchFamily="34" charset="0"/>
              </a:defRPr>
            </a:lvl1pPr>
          </a:lstStyle>
          <a:p>
            <a:pPr lvl="0"/>
            <a:r>
              <a:rPr lang="en-NZ" dirty="0"/>
              <a:t>Summary Line</a:t>
            </a:r>
          </a:p>
        </p:txBody>
      </p:sp>
      <p:sp>
        <p:nvSpPr>
          <p:cNvPr id="384" name="Text Placeholder 383"/>
          <p:cNvSpPr>
            <a:spLocks noGrp="1"/>
          </p:cNvSpPr>
          <p:nvPr>
            <p:ph type="body" sz="quarter" idx="11"/>
          </p:nvPr>
        </p:nvSpPr>
        <p:spPr>
          <a:xfrm>
            <a:off x="2862026" y="496729"/>
            <a:ext cx="2483833" cy="309315"/>
          </a:xfrm>
          <a:prstGeom prst="rect">
            <a:avLst/>
          </a:prstGeom>
        </p:spPr>
        <p:txBody>
          <a:bodyPr/>
          <a:lstStyle>
            <a:lvl1pPr marL="0" indent="0">
              <a:spcBef>
                <a:spcPts val="0"/>
              </a:spcBef>
              <a:buNone/>
              <a:defRPr sz="900">
                <a:latin typeface="Segoe UI" panose="020B0502040204020203" pitchFamily="34" charset="0"/>
                <a:cs typeface="Segoe UI" panose="020B0502040204020203" pitchFamily="34" charset="0"/>
              </a:defRPr>
            </a:lvl1pPr>
          </a:lstStyle>
          <a:p>
            <a:pPr lvl="0"/>
            <a:endParaRPr lang="en-NZ" dirty="0"/>
          </a:p>
        </p:txBody>
      </p:sp>
      <p:sp>
        <p:nvSpPr>
          <p:cNvPr id="395" name="Text Placeholder 390"/>
          <p:cNvSpPr>
            <a:spLocks noGrp="1"/>
          </p:cNvSpPr>
          <p:nvPr>
            <p:ph type="body" sz="quarter" idx="15"/>
          </p:nvPr>
        </p:nvSpPr>
        <p:spPr>
          <a:xfrm>
            <a:off x="205273" y="1609370"/>
            <a:ext cx="2537923" cy="382412"/>
          </a:xfrm>
          <a:prstGeom prst="rect">
            <a:avLst/>
          </a:prstGeom>
        </p:spPr>
        <p:txBody>
          <a:bodyPr/>
          <a:lstStyle>
            <a:lvl1pPr marL="346009" marR="0" indent="-230144" algn="l" defTabSz="914225" rtl="0" eaLnBrk="1" fontAlgn="auto" latinLnBrk="0" hangingPunct="1">
              <a:lnSpc>
                <a:spcPct val="120000"/>
              </a:lnSpc>
              <a:spcBef>
                <a:spcPts val="0"/>
              </a:spcBef>
              <a:spcAft>
                <a:spcPts val="600"/>
              </a:spcAft>
              <a:buClr>
                <a:srgbClr val="00ABEC"/>
              </a:buClr>
              <a:buSzTx/>
              <a:buFont typeface="Wingdings" panose="05000000000000000000" pitchFamily="2" charset="2"/>
              <a:buChar char="§"/>
              <a:tabLst/>
              <a:defRPr sz="1050">
                <a:latin typeface="Segoe UI" panose="020B0502040204020203" pitchFamily="34" charset="0"/>
                <a:cs typeface="Segoe UI" panose="020B0502040204020203" pitchFamily="34" charset="0"/>
              </a:defRPr>
            </a:lvl1pPr>
          </a:lstStyle>
          <a:p>
            <a:pPr marL="346009" marR="0" lvl="0" indent="-230144" algn="l" defTabSz="914225" rtl="0" eaLnBrk="1" fontAlgn="auto" latinLnBrk="0" hangingPunct="1">
              <a:lnSpc>
                <a:spcPct val="120000"/>
              </a:lnSpc>
              <a:spcBef>
                <a:spcPts val="0"/>
              </a:spcBef>
              <a:spcAft>
                <a:spcPts val="600"/>
              </a:spcAft>
              <a:buClr>
                <a:srgbClr val="00ABEC"/>
              </a:buClr>
              <a:buSzTx/>
              <a:buFont typeface="Wingdings" panose="05000000000000000000" pitchFamily="2" charset="2"/>
              <a:buChar char="§"/>
              <a:tabLst/>
              <a:defRPr/>
            </a:pPr>
            <a:endParaRPr lang="en-NZ" dirty="0"/>
          </a:p>
        </p:txBody>
      </p:sp>
      <p:sp>
        <p:nvSpPr>
          <p:cNvPr id="396" name="Text Placeholder 390"/>
          <p:cNvSpPr>
            <a:spLocks noGrp="1"/>
          </p:cNvSpPr>
          <p:nvPr>
            <p:ph type="body" sz="quarter" idx="16"/>
          </p:nvPr>
        </p:nvSpPr>
        <p:spPr>
          <a:xfrm>
            <a:off x="2797421" y="1602072"/>
            <a:ext cx="2537923" cy="382412"/>
          </a:xfrm>
          <a:prstGeom prst="rect">
            <a:avLst/>
          </a:prstGeom>
        </p:spPr>
        <p:txBody>
          <a:bodyPr/>
          <a:lstStyle>
            <a:lvl1pPr marL="346009" marR="0" indent="-230144" algn="l" defTabSz="914225" rtl="0" eaLnBrk="1" fontAlgn="auto" latinLnBrk="0" hangingPunct="1">
              <a:lnSpc>
                <a:spcPct val="120000"/>
              </a:lnSpc>
              <a:spcBef>
                <a:spcPts val="0"/>
              </a:spcBef>
              <a:spcAft>
                <a:spcPts val="600"/>
              </a:spcAft>
              <a:buClr>
                <a:srgbClr val="00ABEC"/>
              </a:buClr>
              <a:buSzTx/>
              <a:buFont typeface="Wingdings" panose="05000000000000000000" pitchFamily="2" charset="2"/>
              <a:buChar char="§"/>
              <a:tabLst/>
              <a:defRPr sz="1050">
                <a:latin typeface="Segoe UI" panose="020B0502040204020203" pitchFamily="34" charset="0"/>
                <a:cs typeface="Segoe UI" panose="020B0502040204020203" pitchFamily="34" charset="0"/>
              </a:defRPr>
            </a:lvl1pPr>
          </a:lstStyle>
          <a:p>
            <a:pPr marL="346009" marR="0" lvl="0" indent="-230144" algn="l" defTabSz="914225" rtl="0" eaLnBrk="1" fontAlgn="auto" latinLnBrk="0" hangingPunct="1">
              <a:lnSpc>
                <a:spcPct val="120000"/>
              </a:lnSpc>
              <a:spcBef>
                <a:spcPts val="0"/>
              </a:spcBef>
              <a:spcAft>
                <a:spcPts val="600"/>
              </a:spcAft>
              <a:buClr>
                <a:srgbClr val="00ABEC"/>
              </a:buClr>
              <a:buSzTx/>
              <a:buFont typeface="Wingdings" panose="05000000000000000000" pitchFamily="2" charset="2"/>
              <a:buChar char="§"/>
              <a:tabLst/>
              <a:defRPr/>
            </a:pPr>
            <a:endParaRPr lang="en-NZ" dirty="0"/>
          </a:p>
        </p:txBody>
      </p:sp>
      <p:grpSp>
        <p:nvGrpSpPr>
          <p:cNvPr id="56" name="Group 55"/>
          <p:cNvGrpSpPr/>
          <p:nvPr userDrawn="1"/>
        </p:nvGrpSpPr>
        <p:grpSpPr>
          <a:xfrm>
            <a:off x="2910351" y="1276326"/>
            <a:ext cx="279563" cy="279563"/>
            <a:chOff x="3835844" y="1728221"/>
            <a:chExt cx="556345" cy="556345"/>
          </a:xfrm>
          <a:solidFill>
            <a:srgbClr val="00ABEC"/>
          </a:solidFill>
        </p:grpSpPr>
        <p:sp>
          <p:nvSpPr>
            <p:cNvPr id="57" name="Freeform 21"/>
            <p:cNvSpPr>
              <a:spLocks noEditPoints="1"/>
            </p:cNvSpPr>
            <p:nvPr/>
          </p:nvSpPr>
          <p:spPr bwMode="auto">
            <a:xfrm>
              <a:off x="3835844" y="1728221"/>
              <a:ext cx="556345" cy="556345"/>
            </a:xfrm>
            <a:custGeom>
              <a:avLst/>
              <a:gdLst>
                <a:gd name="T0" fmla="*/ 704 w 763"/>
                <a:gd name="T1" fmla="*/ 470 h 765"/>
                <a:gd name="T2" fmla="*/ 685 w 763"/>
                <a:gd name="T3" fmla="*/ 546 h 765"/>
                <a:gd name="T4" fmla="*/ 638 w 763"/>
                <a:gd name="T5" fmla="*/ 563 h 765"/>
                <a:gd name="T6" fmla="*/ 627 w 763"/>
                <a:gd name="T7" fmla="*/ 640 h 765"/>
                <a:gd name="T8" fmla="*/ 554 w 763"/>
                <a:gd name="T9" fmla="*/ 641 h 765"/>
                <a:gd name="T10" fmla="*/ 526 w 763"/>
                <a:gd name="T11" fmla="*/ 708 h 765"/>
                <a:gd name="T12" fmla="*/ 450 w 763"/>
                <a:gd name="T13" fmla="*/ 689 h 765"/>
                <a:gd name="T14" fmla="*/ 407 w 763"/>
                <a:gd name="T15" fmla="*/ 733 h 765"/>
                <a:gd name="T16" fmla="*/ 331 w 763"/>
                <a:gd name="T17" fmla="*/ 697 h 765"/>
                <a:gd name="T18" fmla="*/ 303 w 763"/>
                <a:gd name="T19" fmla="*/ 701 h 765"/>
                <a:gd name="T20" fmla="*/ 219 w 763"/>
                <a:gd name="T21" fmla="*/ 689 h 765"/>
                <a:gd name="T22" fmla="*/ 199 w 763"/>
                <a:gd name="T23" fmla="*/ 639 h 765"/>
                <a:gd name="T24" fmla="*/ 119 w 763"/>
                <a:gd name="T25" fmla="*/ 621 h 765"/>
                <a:gd name="T26" fmla="*/ 121 w 763"/>
                <a:gd name="T27" fmla="*/ 552 h 765"/>
                <a:gd name="T28" fmla="*/ 60 w 763"/>
                <a:gd name="T29" fmla="*/ 533 h 765"/>
                <a:gd name="T30" fmla="*/ 74 w 763"/>
                <a:gd name="T31" fmla="*/ 455 h 765"/>
                <a:gd name="T32" fmla="*/ 37 w 763"/>
                <a:gd name="T33" fmla="*/ 416 h 765"/>
                <a:gd name="T34" fmla="*/ 58 w 763"/>
                <a:gd name="T35" fmla="*/ 335 h 765"/>
                <a:gd name="T36" fmla="*/ 58 w 763"/>
                <a:gd name="T37" fmla="*/ 298 h 765"/>
                <a:gd name="T38" fmla="*/ 77 w 763"/>
                <a:gd name="T39" fmla="*/ 219 h 765"/>
                <a:gd name="T40" fmla="*/ 126 w 763"/>
                <a:gd name="T41" fmla="*/ 203 h 765"/>
                <a:gd name="T42" fmla="*/ 136 w 763"/>
                <a:gd name="T43" fmla="*/ 125 h 765"/>
                <a:gd name="T44" fmla="*/ 209 w 763"/>
                <a:gd name="T45" fmla="*/ 126 h 765"/>
                <a:gd name="T46" fmla="*/ 237 w 763"/>
                <a:gd name="T47" fmla="*/ 58 h 765"/>
                <a:gd name="T48" fmla="*/ 314 w 763"/>
                <a:gd name="T49" fmla="*/ 78 h 765"/>
                <a:gd name="T50" fmla="*/ 355 w 763"/>
                <a:gd name="T51" fmla="*/ 33 h 765"/>
                <a:gd name="T52" fmla="*/ 432 w 763"/>
                <a:gd name="T53" fmla="*/ 68 h 765"/>
                <a:gd name="T54" fmla="*/ 475 w 763"/>
                <a:gd name="T55" fmla="*/ 55 h 765"/>
                <a:gd name="T56" fmla="*/ 549 w 763"/>
                <a:gd name="T57" fmla="*/ 94 h 765"/>
                <a:gd name="T58" fmla="*/ 576 w 763"/>
                <a:gd name="T59" fmla="*/ 121 h 765"/>
                <a:gd name="T60" fmla="*/ 649 w 763"/>
                <a:gd name="T61" fmla="*/ 163 h 765"/>
                <a:gd name="T62" fmla="*/ 649 w 763"/>
                <a:gd name="T63" fmla="*/ 216 h 765"/>
                <a:gd name="T64" fmla="*/ 711 w 763"/>
                <a:gd name="T65" fmla="*/ 246 h 765"/>
                <a:gd name="T66" fmla="*/ 686 w 763"/>
                <a:gd name="T67" fmla="*/ 319 h 765"/>
                <a:gd name="T68" fmla="*/ 736 w 763"/>
                <a:gd name="T69" fmla="*/ 366 h 765"/>
                <a:gd name="T70" fmla="*/ 763 w 763"/>
                <a:gd name="T71" fmla="*/ 383 h 765"/>
                <a:gd name="T72" fmla="*/ 738 w 763"/>
                <a:gd name="T73" fmla="*/ 288 h 765"/>
                <a:gd name="T74" fmla="*/ 692 w 763"/>
                <a:gd name="T75" fmla="*/ 195 h 765"/>
                <a:gd name="T76" fmla="*/ 646 w 763"/>
                <a:gd name="T77" fmla="*/ 108 h 765"/>
                <a:gd name="T78" fmla="*/ 570 w 763"/>
                <a:gd name="T79" fmla="*/ 75 h 765"/>
                <a:gd name="T80" fmla="*/ 477 w 763"/>
                <a:gd name="T81" fmla="*/ 28 h 765"/>
                <a:gd name="T82" fmla="*/ 381 w 763"/>
                <a:gd name="T83" fmla="*/ 0 h 765"/>
                <a:gd name="T84" fmla="*/ 287 w 763"/>
                <a:gd name="T85" fmla="*/ 28 h 765"/>
                <a:gd name="T86" fmla="*/ 193 w 763"/>
                <a:gd name="T87" fmla="*/ 73 h 765"/>
                <a:gd name="T88" fmla="*/ 117 w 763"/>
                <a:gd name="T89" fmla="*/ 108 h 765"/>
                <a:gd name="T90" fmla="*/ 72 w 763"/>
                <a:gd name="T91" fmla="*/ 195 h 765"/>
                <a:gd name="T92" fmla="*/ 26 w 763"/>
                <a:gd name="T93" fmla="*/ 288 h 765"/>
                <a:gd name="T94" fmla="*/ 0 w 763"/>
                <a:gd name="T95" fmla="*/ 383 h 765"/>
                <a:gd name="T96" fmla="*/ 26 w 763"/>
                <a:gd name="T97" fmla="*/ 478 h 765"/>
                <a:gd name="T98" fmla="*/ 72 w 763"/>
                <a:gd name="T99" fmla="*/ 572 h 765"/>
                <a:gd name="T100" fmla="*/ 117 w 763"/>
                <a:gd name="T101" fmla="*/ 659 h 765"/>
                <a:gd name="T102" fmla="*/ 193 w 763"/>
                <a:gd name="T103" fmla="*/ 693 h 765"/>
                <a:gd name="T104" fmla="*/ 287 w 763"/>
                <a:gd name="T105" fmla="*/ 738 h 765"/>
                <a:gd name="T106" fmla="*/ 381 w 763"/>
                <a:gd name="T107" fmla="*/ 765 h 765"/>
                <a:gd name="T108" fmla="*/ 477 w 763"/>
                <a:gd name="T109" fmla="*/ 738 h 765"/>
                <a:gd name="T110" fmla="*/ 570 w 763"/>
                <a:gd name="T111" fmla="*/ 693 h 765"/>
                <a:gd name="T112" fmla="*/ 646 w 763"/>
                <a:gd name="T113" fmla="*/ 659 h 765"/>
                <a:gd name="T114" fmla="*/ 692 w 763"/>
                <a:gd name="T115" fmla="*/ 572 h 765"/>
                <a:gd name="T116" fmla="*/ 738 w 763"/>
                <a:gd name="T117" fmla="*/ 478 h 765"/>
                <a:gd name="T118" fmla="*/ 763 w 763"/>
                <a:gd name="T119" fmla="*/ 383 h 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63" h="765">
                  <a:moveTo>
                    <a:pt x="696" y="434"/>
                  </a:moveTo>
                  <a:lnTo>
                    <a:pt x="693" y="435"/>
                  </a:lnTo>
                  <a:lnTo>
                    <a:pt x="689" y="437"/>
                  </a:lnTo>
                  <a:lnTo>
                    <a:pt x="687" y="441"/>
                  </a:lnTo>
                  <a:lnTo>
                    <a:pt x="686" y="444"/>
                  </a:lnTo>
                  <a:lnTo>
                    <a:pt x="686" y="448"/>
                  </a:lnTo>
                  <a:lnTo>
                    <a:pt x="687" y="451"/>
                  </a:lnTo>
                  <a:lnTo>
                    <a:pt x="688" y="455"/>
                  </a:lnTo>
                  <a:lnTo>
                    <a:pt x="692" y="457"/>
                  </a:lnTo>
                  <a:lnTo>
                    <a:pt x="699" y="462"/>
                  </a:lnTo>
                  <a:lnTo>
                    <a:pt x="704" y="470"/>
                  </a:lnTo>
                  <a:lnTo>
                    <a:pt x="710" y="477"/>
                  </a:lnTo>
                  <a:lnTo>
                    <a:pt x="713" y="485"/>
                  </a:lnTo>
                  <a:lnTo>
                    <a:pt x="714" y="493"/>
                  </a:lnTo>
                  <a:lnTo>
                    <a:pt x="715" y="503"/>
                  </a:lnTo>
                  <a:lnTo>
                    <a:pt x="714" y="512"/>
                  </a:lnTo>
                  <a:lnTo>
                    <a:pt x="711" y="520"/>
                  </a:lnTo>
                  <a:lnTo>
                    <a:pt x="708" y="527"/>
                  </a:lnTo>
                  <a:lnTo>
                    <a:pt x="703" y="533"/>
                  </a:lnTo>
                  <a:lnTo>
                    <a:pt x="698" y="538"/>
                  </a:lnTo>
                  <a:lnTo>
                    <a:pt x="693" y="543"/>
                  </a:lnTo>
                  <a:lnTo>
                    <a:pt x="685" y="546"/>
                  </a:lnTo>
                  <a:lnTo>
                    <a:pt x="679" y="549"/>
                  </a:lnTo>
                  <a:lnTo>
                    <a:pt x="671" y="550"/>
                  </a:lnTo>
                  <a:lnTo>
                    <a:pt x="664" y="551"/>
                  </a:lnTo>
                  <a:lnTo>
                    <a:pt x="658" y="551"/>
                  </a:lnTo>
                  <a:lnTo>
                    <a:pt x="653" y="551"/>
                  </a:lnTo>
                  <a:lnTo>
                    <a:pt x="649" y="550"/>
                  </a:lnTo>
                  <a:lnTo>
                    <a:pt x="645" y="551"/>
                  </a:lnTo>
                  <a:lnTo>
                    <a:pt x="642" y="552"/>
                  </a:lnTo>
                  <a:lnTo>
                    <a:pt x="640" y="556"/>
                  </a:lnTo>
                  <a:lnTo>
                    <a:pt x="638" y="559"/>
                  </a:lnTo>
                  <a:lnTo>
                    <a:pt x="638" y="563"/>
                  </a:lnTo>
                  <a:lnTo>
                    <a:pt x="638" y="566"/>
                  </a:lnTo>
                  <a:lnTo>
                    <a:pt x="640" y="570"/>
                  </a:lnTo>
                  <a:lnTo>
                    <a:pt x="644" y="578"/>
                  </a:lnTo>
                  <a:lnTo>
                    <a:pt x="648" y="587"/>
                  </a:lnTo>
                  <a:lnTo>
                    <a:pt x="649" y="595"/>
                  </a:lnTo>
                  <a:lnTo>
                    <a:pt x="649" y="604"/>
                  </a:lnTo>
                  <a:lnTo>
                    <a:pt x="648" y="612"/>
                  </a:lnTo>
                  <a:lnTo>
                    <a:pt x="644" y="621"/>
                  </a:lnTo>
                  <a:lnTo>
                    <a:pt x="640" y="629"/>
                  </a:lnTo>
                  <a:lnTo>
                    <a:pt x="634" y="635"/>
                  </a:lnTo>
                  <a:lnTo>
                    <a:pt x="627" y="640"/>
                  </a:lnTo>
                  <a:lnTo>
                    <a:pt x="620" y="646"/>
                  </a:lnTo>
                  <a:lnTo>
                    <a:pt x="611" y="648"/>
                  </a:lnTo>
                  <a:lnTo>
                    <a:pt x="602" y="650"/>
                  </a:lnTo>
                  <a:lnTo>
                    <a:pt x="593" y="650"/>
                  </a:lnTo>
                  <a:lnTo>
                    <a:pt x="584" y="649"/>
                  </a:lnTo>
                  <a:lnTo>
                    <a:pt x="576" y="646"/>
                  </a:lnTo>
                  <a:lnTo>
                    <a:pt x="568" y="641"/>
                  </a:lnTo>
                  <a:lnTo>
                    <a:pt x="565" y="639"/>
                  </a:lnTo>
                  <a:lnTo>
                    <a:pt x="562" y="639"/>
                  </a:lnTo>
                  <a:lnTo>
                    <a:pt x="557" y="639"/>
                  </a:lnTo>
                  <a:lnTo>
                    <a:pt x="554" y="641"/>
                  </a:lnTo>
                  <a:lnTo>
                    <a:pt x="551" y="644"/>
                  </a:lnTo>
                  <a:lnTo>
                    <a:pt x="550" y="647"/>
                  </a:lnTo>
                  <a:lnTo>
                    <a:pt x="549" y="650"/>
                  </a:lnTo>
                  <a:lnTo>
                    <a:pt x="549" y="654"/>
                  </a:lnTo>
                  <a:lnTo>
                    <a:pt x="550" y="663"/>
                  </a:lnTo>
                  <a:lnTo>
                    <a:pt x="549" y="673"/>
                  </a:lnTo>
                  <a:lnTo>
                    <a:pt x="548" y="681"/>
                  </a:lnTo>
                  <a:lnTo>
                    <a:pt x="543" y="689"/>
                  </a:lnTo>
                  <a:lnTo>
                    <a:pt x="539" y="696"/>
                  </a:lnTo>
                  <a:lnTo>
                    <a:pt x="534" y="703"/>
                  </a:lnTo>
                  <a:lnTo>
                    <a:pt x="526" y="708"/>
                  </a:lnTo>
                  <a:lnTo>
                    <a:pt x="518" y="712"/>
                  </a:lnTo>
                  <a:lnTo>
                    <a:pt x="509" y="716"/>
                  </a:lnTo>
                  <a:lnTo>
                    <a:pt x="500" y="717"/>
                  </a:lnTo>
                  <a:lnTo>
                    <a:pt x="492" y="716"/>
                  </a:lnTo>
                  <a:lnTo>
                    <a:pt x="483" y="714"/>
                  </a:lnTo>
                  <a:lnTo>
                    <a:pt x="475" y="711"/>
                  </a:lnTo>
                  <a:lnTo>
                    <a:pt x="467" y="706"/>
                  </a:lnTo>
                  <a:lnTo>
                    <a:pt x="461" y="701"/>
                  </a:lnTo>
                  <a:lnTo>
                    <a:pt x="455" y="693"/>
                  </a:lnTo>
                  <a:lnTo>
                    <a:pt x="453" y="691"/>
                  </a:lnTo>
                  <a:lnTo>
                    <a:pt x="450" y="689"/>
                  </a:lnTo>
                  <a:lnTo>
                    <a:pt x="446" y="688"/>
                  </a:lnTo>
                  <a:lnTo>
                    <a:pt x="442" y="688"/>
                  </a:lnTo>
                  <a:lnTo>
                    <a:pt x="438" y="689"/>
                  </a:lnTo>
                  <a:lnTo>
                    <a:pt x="436" y="691"/>
                  </a:lnTo>
                  <a:lnTo>
                    <a:pt x="434" y="694"/>
                  </a:lnTo>
                  <a:lnTo>
                    <a:pt x="432" y="697"/>
                  </a:lnTo>
                  <a:lnTo>
                    <a:pt x="430" y="706"/>
                  </a:lnTo>
                  <a:lnTo>
                    <a:pt x="425" y="714"/>
                  </a:lnTo>
                  <a:lnTo>
                    <a:pt x="421" y="722"/>
                  </a:lnTo>
                  <a:lnTo>
                    <a:pt x="415" y="727"/>
                  </a:lnTo>
                  <a:lnTo>
                    <a:pt x="407" y="733"/>
                  </a:lnTo>
                  <a:lnTo>
                    <a:pt x="400" y="736"/>
                  </a:lnTo>
                  <a:lnTo>
                    <a:pt x="391" y="738"/>
                  </a:lnTo>
                  <a:lnTo>
                    <a:pt x="381" y="739"/>
                  </a:lnTo>
                  <a:lnTo>
                    <a:pt x="373" y="738"/>
                  </a:lnTo>
                  <a:lnTo>
                    <a:pt x="364" y="736"/>
                  </a:lnTo>
                  <a:lnTo>
                    <a:pt x="355" y="733"/>
                  </a:lnTo>
                  <a:lnTo>
                    <a:pt x="349" y="727"/>
                  </a:lnTo>
                  <a:lnTo>
                    <a:pt x="343" y="722"/>
                  </a:lnTo>
                  <a:lnTo>
                    <a:pt x="337" y="714"/>
                  </a:lnTo>
                  <a:lnTo>
                    <a:pt x="334" y="706"/>
                  </a:lnTo>
                  <a:lnTo>
                    <a:pt x="331" y="697"/>
                  </a:lnTo>
                  <a:lnTo>
                    <a:pt x="330" y="694"/>
                  </a:lnTo>
                  <a:lnTo>
                    <a:pt x="328" y="691"/>
                  </a:lnTo>
                  <a:lnTo>
                    <a:pt x="324" y="689"/>
                  </a:lnTo>
                  <a:lnTo>
                    <a:pt x="321" y="688"/>
                  </a:lnTo>
                  <a:lnTo>
                    <a:pt x="320" y="688"/>
                  </a:lnTo>
                  <a:lnTo>
                    <a:pt x="319" y="688"/>
                  </a:lnTo>
                  <a:lnTo>
                    <a:pt x="316" y="688"/>
                  </a:lnTo>
                  <a:lnTo>
                    <a:pt x="313" y="689"/>
                  </a:lnTo>
                  <a:lnTo>
                    <a:pt x="310" y="691"/>
                  </a:lnTo>
                  <a:lnTo>
                    <a:pt x="308" y="693"/>
                  </a:lnTo>
                  <a:lnTo>
                    <a:pt x="303" y="701"/>
                  </a:lnTo>
                  <a:lnTo>
                    <a:pt x="295" y="706"/>
                  </a:lnTo>
                  <a:lnTo>
                    <a:pt x="288" y="711"/>
                  </a:lnTo>
                  <a:lnTo>
                    <a:pt x="280" y="714"/>
                  </a:lnTo>
                  <a:lnTo>
                    <a:pt x="272" y="716"/>
                  </a:lnTo>
                  <a:lnTo>
                    <a:pt x="263" y="717"/>
                  </a:lnTo>
                  <a:lnTo>
                    <a:pt x="253" y="716"/>
                  </a:lnTo>
                  <a:lnTo>
                    <a:pt x="245" y="712"/>
                  </a:lnTo>
                  <a:lnTo>
                    <a:pt x="237" y="708"/>
                  </a:lnTo>
                  <a:lnTo>
                    <a:pt x="230" y="703"/>
                  </a:lnTo>
                  <a:lnTo>
                    <a:pt x="225" y="696"/>
                  </a:lnTo>
                  <a:lnTo>
                    <a:pt x="219" y="689"/>
                  </a:lnTo>
                  <a:lnTo>
                    <a:pt x="216" y="681"/>
                  </a:lnTo>
                  <a:lnTo>
                    <a:pt x="214" y="673"/>
                  </a:lnTo>
                  <a:lnTo>
                    <a:pt x="214" y="663"/>
                  </a:lnTo>
                  <a:lnTo>
                    <a:pt x="215" y="654"/>
                  </a:lnTo>
                  <a:lnTo>
                    <a:pt x="215" y="650"/>
                  </a:lnTo>
                  <a:lnTo>
                    <a:pt x="214" y="647"/>
                  </a:lnTo>
                  <a:lnTo>
                    <a:pt x="212" y="644"/>
                  </a:lnTo>
                  <a:lnTo>
                    <a:pt x="209" y="641"/>
                  </a:lnTo>
                  <a:lnTo>
                    <a:pt x="206" y="639"/>
                  </a:lnTo>
                  <a:lnTo>
                    <a:pt x="202" y="639"/>
                  </a:lnTo>
                  <a:lnTo>
                    <a:pt x="199" y="639"/>
                  </a:lnTo>
                  <a:lnTo>
                    <a:pt x="194" y="641"/>
                  </a:lnTo>
                  <a:lnTo>
                    <a:pt x="187" y="646"/>
                  </a:lnTo>
                  <a:lnTo>
                    <a:pt x="178" y="649"/>
                  </a:lnTo>
                  <a:lnTo>
                    <a:pt x="170" y="650"/>
                  </a:lnTo>
                  <a:lnTo>
                    <a:pt x="161" y="650"/>
                  </a:lnTo>
                  <a:lnTo>
                    <a:pt x="153" y="649"/>
                  </a:lnTo>
                  <a:lnTo>
                    <a:pt x="144" y="646"/>
                  </a:lnTo>
                  <a:lnTo>
                    <a:pt x="136" y="640"/>
                  </a:lnTo>
                  <a:lnTo>
                    <a:pt x="130" y="635"/>
                  </a:lnTo>
                  <a:lnTo>
                    <a:pt x="124" y="629"/>
                  </a:lnTo>
                  <a:lnTo>
                    <a:pt x="119" y="621"/>
                  </a:lnTo>
                  <a:lnTo>
                    <a:pt x="116" y="612"/>
                  </a:lnTo>
                  <a:lnTo>
                    <a:pt x="115" y="604"/>
                  </a:lnTo>
                  <a:lnTo>
                    <a:pt x="115" y="595"/>
                  </a:lnTo>
                  <a:lnTo>
                    <a:pt x="116" y="587"/>
                  </a:lnTo>
                  <a:lnTo>
                    <a:pt x="119" y="578"/>
                  </a:lnTo>
                  <a:lnTo>
                    <a:pt x="124" y="570"/>
                  </a:lnTo>
                  <a:lnTo>
                    <a:pt x="125" y="566"/>
                  </a:lnTo>
                  <a:lnTo>
                    <a:pt x="126" y="563"/>
                  </a:lnTo>
                  <a:lnTo>
                    <a:pt x="126" y="559"/>
                  </a:lnTo>
                  <a:lnTo>
                    <a:pt x="124" y="556"/>
                  </a:lnTo>
                  <a:lnTo>
                    <a:pt x="121" y="552"/>
                  </a:lnTo>
                  <a:lnTo>
                    <a:pt x="118" y="551"/>
                  </a:lnTo>
                  <a:lnTo>
                    <a:pt x="114" y="550"/>
                  </a:lnTo>
                  <a:lnTo>
                    <a:pt x="111" y="551"/>
                  </a:lnTo>
                  <a:lnTo>
                    <a:pt x="105" y="551"/>
                  </a:lnTo>
                  <a:lnTo>
                    <a:pt x="100" y="551"/>
                  </a:lnTo>
                  <a:lnTo>
                    <a:pt x="92" y="550"/>
                  </a:lnTo>
                  <a:lnTo>
                    <a:pt x="85" y="549"/>
                  </a:lnTo>
                  <a:lnTo>
                    <a:pt x="77" y="546"/>
                  </a:lnTo>
                  <a:lnTo>
                    <a:pt x="71" y="543"/>
                  </a:lnTo>
                  <a:lnTo>
                    <a:pt x="66" y="538"/>
                  </a:lnTo>
                  <a:lnTo>
                    <a:pt x="60" y="533"/>
                  </a:lnTo>
                  <a:lnTo>
                    <a:pt x="56" y="527"/>
                  </a:lnTo>
                  <a:lnTo>
                    <a:pt x="53" y="520"/>
                  </a:lnTo>
                  <a:lnTo>
                    <a:pt x="49" y="512"/>
                  </a:lnTo>
                  <a:lnTo>
                    <a:pt x="48" y="503"/>
                  </a:lnTo>
                  <a:lnTo>
                    <a:pt x="48" y="493"/>
                  </a:lnTo>
                  <a:lnTo>
                    <a:pt x="51" y="485"/>
                  </a:lnTo>
                  <a:lnTo>
                    <a:pt x="54" y="477"/>
                  </a:lnTo>
                  <a:lnTo>
                    <a:pt x="58" y="470"/>
                  </a:lnTo>
                  <a:lnTo>
                    <a:pt x="65" y="462"/>
                  </a:lnTo>
                  <a:lnTo>
                    <a:pt x="72" y="457"/>
                  </a:lnTo>
                  <a:lnTo>
                    <a:pt x="74" y="455"/>
                  </a:lnTo>
                  <a:lnTo>
                    <a:pt x="76" y="451"/>
                  </a:lnTo>
                  <a:lnTo>
                    <a:pt x="77" y="448"/>
                  </a:lnTo>
                  <a:lnTo>
                    <a:pt x="77" y="444"/>
                  </a:lnTo>
                  <a:lnTo>
                    <a:pt x="76" y="441"/>
                  </a:lnTo>
                  <a:lnTo>
                    <a:pt x="74" y="437"/>
                  </a:lnTo>
                  <a:lnTo>
                    <a:pt x="71" y="435"/>
                  </a:lnTo>
                  <a:lnTo>
                    <a:pt x="67" y="434"/>
                  </a:lnTo>
                  <a:lnTo>
                    <a:pt x="58" y="431"/>
                  </a:lnTo>
                  <a:lnTo>
                    <a:pt x="51" y="427"/>
                  </a:lnTo>
                  <a:lnTo>
                    <a:pt x="43" y="422"/>
                  </a:lnTo>
                  <a:lnTo>
                    <a:pt x="37" y="416"/>
                  </a:lnTo>
                  <a:lnTo>
                    <a:pt x="32" y="408"/>
                  </a:lnTo>
                  <a:lnTo>
                    <a:pt x="28" y="401"/>
                  </a:lnTo>
                  <a:lnTo>
                    <a:pt x="26" y="392"/>
                  </a:lnTo>
                  <a:lnTo>
                    <a:pt x="25" y="383"/>
                  </a:lnTo>
                  <a:lnTo>
                    <a:pt x="26" y="374"/>
                  </a:lnTo>
                  <a:lnTo>
                    <a:pt x="28" y="366"/>
                  </a:lnTo>
                  <a:lnTo>
                    <a:pt x="32" y="357"/>
                  </a:lnTo>
                  <a:lnTo>
                    <a:pt x="37" y="350"/>
                  </a:lnTo>
                  <a:lnTo>
                    <a:pt x="43" y="344"/>
                  </a:lnTo>
                  <a:lnTo>
                    <a:pt x="51" y="339"/>
                  </a:lnTo>
                  <a:lnTo>
                    <a:pt x="58" y="335"/>
                  </a:lnTo>
                  <a:lnTo>
                    <a:pt x="67" y="333"/>
                  </a:lnTo>
                  <a:lnTo>
                    <a:pt x="71" y="332"/>
                  </a:lnTo>
                  <a:lnTo>
                    <a:pt x="74" y="329"/>
                  </a:lnTo>
                  <a:lnTo>
                    <a:pt x="76" y="327"/>
                  </a:lnTo>
                  <a:lnTo>
                    <a:pt x="77" y="323"/>
                  </a:lnTo>
                  <a:lnTo>
                    <a:pt x="77" y="319"/>
                  </a:lnTo>
                  <a:lnTo>
                    <a:pt x="76" y="316"/>
                  </a:lnTo>
                  <a:lnTo>
                    <a:pt x="74" y="313"/>
                  </a:lnTo>
                  <a:lnTo>
                    <a:pt x="72" y="310"/>
                  </a:lnTo>
                  <a:lnTo>
                    <a:pt x="65" y="304"/>
                  </a:lnTo>
                  <a:lnTo>
                    <a:pt x="58" y="298"/>
                  </a:lnTo>
                  <a:lnTo>
                    <a:pt x="54" y="290"/>
                  </a:lnTo>
                  <a:lnTo>
                    <a:pt x="51" y="282"/>
                  </a:lnTo>
                  <a:lnTo>
                    <a:pt x="48" y="273"/>
                  </a:lnTo>
                  <a:lnTo>
                    <a:pt x="48" y="265"/>
                  </a:lnTo>
                  <a:lnTo>
                    <a:pt x="49" y="255"/>
                  </a:lnTo>
                  <a:lnTo>
                    <a:pt x="53" y="246"/>
                  </a:lnTo>
                  <a:lnTo>
                    <a:pt x="56" y="240"/>
                  </a:lnTo>
                  <a:lnTo>
                    <a:pt x="60" y="233"/>
                  </a:lnTo>
                  <a:lnTo>
                    <a:pt x="66" y="228"/>
                  </a:lnTo>
                  <a:lnTo>
                    <a:pt x="71" y="224"/>
                  </a:lnTo>
                  <a:lnTo>
                    <a:pt x="77" y="219"/>
                  </a:lnTo>
                  <a:lnTo>
                    <a:pt x="85" y="217"/>
                  </a:lnTo>
                  <a:lnTo>
                    <a:pt x="92" y="215"/>
                  </a:lnTo>
                  <a:lnTo>
                    <a:pt x="100" y="215"/>
                  </a:lnTo>
                  <a:lnTo>
                    <a:pt x="105" y="215"/>
                  </a:lnTo>
                  <a:lnTo>
                    <a:pt x="111" y="216"/>
                  </a:lnTo>
                  <a:lnTo>
                    <a:pt x="114" y="216"/>
                  </a:lnTo>
                  <a:lnTo>
                    <a:pt x="118" y="215"/>
                  </a:lnTo>
                  <a:lnTo>
                    <a:pt x="121" y="213"/>
                  </a:lnTo>
                  <a:lnTo>
                    <a:pt x="124" y="211"/>
                  </a:lnTo>
                  <a:lnTo>
                    <a:pt x="126" y="208"/>
                  </a:lnTo>
                  <a:lnTo>
                    <a:pt x="126" y="203"/>
                  </a:lnTo>
                  <a:lnTo>
                    <a:pt x="125" y="200"/>
                  </a:lnTo>
                  <a:lnTo>
                    <a:pt x="124" y="197"/>
                  </a:lnTo>
                  <a:lnTo>
                    <a:pt x="119" y="189"/>
                  </a:lnTo>
                  <a:lnTo>
                    <a:pt x="116" y="181"/>
                  </a:lnTo>
                  <a:lnTo>
                    <a:pt x="115" y="171"/>
                  </a:lnTo>
                  <a:lnTo>
                    <a:pt x="115" y="163"/>
                  </a:lnTo>
                  <a:lnTo>
                    <a:pt x="116" y="154"/>
                  </a:lnTo>
                  <a:lnTo>
                    <a:pt x="119" y="145"/>
                  </a:lnTo>
                  <a:lnTo>
                    <a:pt x="124" y="138"/>
                  </a:lnTo>
                  <a:lnTo>
                    <a:pt x="130" y="130"/>
                  </a:lnTo>
                  <a:lnTo>
                    <a:pt x="136" y="125"/>
                  </a:lnTo>
                  <a:lnTo>
                    <a:pt x="144" y="121"/>
                  </a:lnTo>
                  <a:lnTo>
                    <a:pt x="153" y="119"/>
                  </a:lnTo>
                  <a:lnTo>
                    <a:pt x="161" y="116"/>
                  </a:lnTo>
                  <a:lnTo>
                    <a:pt x="170" y="116"/>
                  </a:lnTo>
                  <a:lnTo>
                    <a:pt x="178" y="119"/>
                  </a:lnTo>
                  <a:lnTo>
                    <a:pt x="187" y="121"/>
                  </a:lnTo>
                  <a:lnTo>
                    <a:pt x="194" y="126"/>
                  </a:lnTo>
                  <a:lnTo>
                    <a:pt x="199" y="127"/>
                  </a:lnTo>
                  <a:lnTo>
                    <a:pt x="202" y="127"/>
                  </a:lnTo>
                  <a:lnTo>
                    <a:pt x="206" y="127"/>
                  </a:lnTo>
                  <a:lnTo>
                    <a:pt x="209" y="126"/>
                  </a:lnTo>
                  <a:lnTo>
                    <a:pt x="212" y="123"/>
                  </a:lnTo>
                  <a:lnTo>
                    <a:pt x="214" y="119"/>
                  </a:lnTo>
                  <a:lnTo>
                    <a:pt x="215" y="115"/>
                  </a:lnTo>
                  <a:lnTo>
                    <a:pt x="215" y="111"/>
                  </a:lnTo>
                  <a:lnTo>
                    <a:pt x="214" y="102"/>
                  </a:lnTo>
                  <a:lnTo>
                    <a:pt x="214" y="94"/>
                  </a:lnTo>
                  <a:lnTo>
                    <a:pt x="216" y="85"/>
                  </a:lnTo>
                  <a:lnTo>
                    <a:pt x="219" y="77"/>
                  </a:lnTo>
                  <a:lnTo>
                    <a:pt x="225" y="70"/>
                  </a:lnTo>
                  <a:lnTo>
                    <a:pt x="230" y="64"/>
                  </a:lnTo>
                  <a:lnTo>
                    <a:pt x="237" y="58"/>
                  </a:lnTo>
                  <a:lnTo>
                    <a:pt x="245" y="54"/>
                  </a:lnTo>
                  <a:lnTo>
                    <a:pt x="253" y="51"/>
                  </a:lnTo>
                  <a:lnTo>
                    <a:pt x="263" y="50"/>
                  </a:lnTo>
                  <a:lnTo>
                    <a:pt x="272" y="51"/>
                  </a:lnTo>
                  <a:lnTo>
                    <a:pt x="280" y="52"/>
                  </a:lnTo>
                  <a:lnTo>
                    <a:pt x="288" y="55"/>
                  </a:lnTo>
                  <a:lnTo>
                    <a:pt x="295" y="61"/>
                  </a:lnTo>
                  <a:lnTo>
                    <a:pt x="303" y="66"/>
                  </a:lnTo>
                  <a:lnTo>
                    <a:pt x="308" y="73"/>
                  </a:lnTo>
                  <a:lnTo>
                    <a:pt x="310" y="76"/>
                  </a:lnTo>
                  <a:lnTo>
                    <a:pt x="314" y="78"/>
                  </a:lnTo>
                  <a:lnTo>
                    <a:pt x="317" y="79"/>
                  </a:lnTo>
                  <a:lnTo>
                    <a:pt x="321" y="79"/>
                  </a:lnTo>
                  <a:lnTo>
                    <a:pt x="324" y="78"/>
                  </a:lnTo>
                  <a:lnTo>
                    <a:pt x="328" y="76"/>
                  </a:lnTo>
                  <a:lnTo>
                    <a:pt x="330" y="72"/>
                  </a:lnTo>
                  <a:lnTo>
                    <a:pt x="331" y="68"/>
                  </a:lnTo>
                  <a:lnTo>
                    <a:pt x="334" y="59"/>
                  </a:lnTo>
                  <a:lnTo>
                    <a:pt x="337" y="52"/>
                  </a:lnTo>
                  <a:lnTo>
                    <a:pt x="343" y="44"/>
                  </a:lnTo>
                  <a:lnTo>
                    <a:pt x="349" y="38"/>
                  </a:lnTo>
                  <a:lnTo>
                    <a:pt x="355" y="33"/>
                  </a:lnTo>
                  <a:lnTo>
                    <a:pt x="364" y="29"/>
                  </a:lnTo>
                  <a:lnTo>
                    <a:pt x="373" y="27"/>
                  </a:lnTo>
                  <a:lnTo>
                    <a:pt x="381" y="26"/>
                  </a:lnTo>
                  <a:lnTo>
                    <a:pt x="391" y="27"/>
                  </a:lnTo>
                  <a:lnTo>
                    <a:pt x="400" y="29"/>
                  </a:lnTo>
                  <a:lnTo>
                    <a:pt x="407" y="33"/>
                  </a:lnTo>
                  <a:lnTo>
                    <a:pt x="415" y="38"/>
                  </a:lnTo>
                  <a:lnTo>
                    <a:pt x="421" y="44"/>
                  </a:lnTo>
                  <a:lnTo>
                    <a:pt x="425" y="52"/>
                  </a:lnTo>
                  <a:lnTo>
                    <a:pt x="430" y="59"/>
                  </a:lnTo>
                  <a:lnTo>
                    <a:pt x="432" y="68"/>
                  </a:lnTo>
                  <a:lnTo>
                    <a:pt x="434" y="72"/>
                  </a:lnTo>
                  <a:lnTo>
                    <a:pt x="436" y="76"/>
                  </a:lnTo>
                  <a:lnTo>
                    <a:pt x="438" y="78"/>
                  </a:lnTo>
                  <a:lnTo>
                    <a:pt x="442" y="79"/>
                  </a:lnTo>
                  <a:lnTo>
                    <a:pt x="446" y="79"/>
                  </a:lnTo>
                  <a:lnTo>
                    <a:pt x="450" y="78"/>
                  </a:lnTo>
                  <a:lnTo>
                    <a:pt x="453" y="76"/>
                  </a:lnTo>
                  <a:lnTo>
                    <a:pt x="455" y="73"/>
                  </a:lnTo>
                  <a:lnTo>
                    <a:pt x="461" y="66"/>
                  </a:lnTo>
                  <a:lnTo>
                    <a:pt x="467" y="61"/>
                  </a:lnTo>
                  <a:lnTo>
                    <a:pt x="475" y="55"/>
                  </a:lnTo>
                  <a:lnTo>
                    <a:pt x="483" y="52"/>
                  </a:lnTo>
                  <a:lnTo>
                    <a:pt x="492" y="51"/>
                  </a:lnTo>
                  <a:lnTo>
                    <a:pt x="500" y="50"/>
                  </a:lnTo>
                  <a:lnTo>
                    <a:pt x="509" y="51"/>
                  </a:lnTo>
                  <a:lnTo>
                    <a:pt x="518" y="54"/>
                  </a:lnTo>
                  <a:lnTo>
                    <a:pt x="526" y="58"/>
                  </a:lnTo>
                  <a:lnTo>
                    <a:pt x="534" y="64"/>
                  </a:lnTo>
                  <a:lnTo>
                    <a:pt x="539" y="70"/>
                  </a:lnTo>
                  <a:lnTo>
                    <a:pt x="543" y="77"/>
                  </a:lnTo>
                  <a:lnTo>
                    <a:pt x="548" y="85"/>
                  </a:lnTo>
                  <a:lnTo>
                    <a:pt x="549" y="94"/>
                  </a:lnTo>
                  <a:lnTo>
                    <a:pt x="550" y="102"/>
                  </a:lnTo>
                  <a:lnTo>
                    <a:pt x="549" y="111"/>
                  </a:lnTo>
                  <a:lnTo>
                    <a:pt x="549" y="115"/>
                  </a:lnTo>
                  <a:lnTo>
                    <a:pt x="550" y="119"/>
                  </a:lnTo>
                  <a:lnTo>
                    <a:pt x="551" y="123"/>
                  </a:lnTo>
                  <a:lnTo>
                    <a:pt x="554" y="126"/>
                  </a:lnTo>
                  <a:lnTo>
                    <a:pt x="557" y="127"/>
                  </a:lnTo>
                  <a:lnTo>
                    <a:pt x="562" y="127"/>
                  </a:lnTo>
                  <a:lnTo>
                    <a:pt x="565" y="127"/>
                  </a:lnTo>
                  <a:lnTo>
                    <a:pt x="568" y="126"/>
                  </a:lnTo>
                  <a:lnTo>
                    <a:pt x="576" y="121"/>
                  </a:lnTo>
                  <a:lnTo>
                    <a:pt x="584" y="119"/>
                  </a:lnTo>
                  <a:lnTo>
                    <a:pt x="593" y="116"/>
                  </a:lnTo>
                  <a:lnTo>
                    <a:pt x="602" y="116"/>
                  </a:lnTo>
                  <a:lnTo>
                    <a:pt x="611" y="119"/>
                  </a:lnTo>
                  <a:lnTo>
                    <a:pt x="620" y="121"/>
                  </a:lnTo>
                  <a:lnTo>
                    <a:pt x="627" y="125"/>
                  </a:lnTo>
                  <a:lnTo>
                    <a:pt x="634" y="130"/>
                  </a:lnTo>
                  <a:lnTo>
                    <a:pt x="640" y="138"/>
                  </a:lnTo>
                  <a:lnTo>
                    <a:pt x="644" y="145"/>
                  </a:lnTo>
                  <a:lnTo>
                    <a:pt x="648" y="154"/>
                  </a:lnTo>
                  <a:lnTo>
                    <a:pt x="649" y="163"/>
                  </a:lnTo>
                  <a:lnTo>
                    <a:pt x="649" y="171"/>
                  </a:lnTo>
                  <a:lnTo>
                    <a:pt x="648" y="181"/>
                  </a:lnTo>
                  <a:lnTo>
                    <a:pt x="644" y="189"/>
                  </a:lnTo>
                  <a:lnTo>
                    <a:pt x="640" y="197"/>
                  </a:lnTo>
                  <a:lnTo>
                    <a:pt x="638" y="200"/>
                  </a:lnTo>
                  <a:lnTo>
                    <a:pt x="638" y="203"/>
                  </a:lnTo>
                  <a:lnTo>
                    <a:pt x="638" y="208"/>
                  </a:lnTo>
                  <a:lnTo>
                    <a:pt x="640" y="211"/>
                  </a:lnTo>
                  <a:lnTo>
                    <a:pt x="642" y="213"/>
                  </a:lnTo>
                  <a:lnTo>
                    <a:pt x="645" y="215"/>
                  </a:lnTo>
                  <a:lnTo>
                    <a:pt x="649" y="216"/>
                  </a:lnTo>
                  <a:lnTo>
                    <a:pt x="653" y="216"/>
                  </a:lnTo>
                  <a:lnTo>
                    <a:pt x="658" y="215"/>
                  </a:lnTo>
                  <a:lnTo>
                    <a:pt x="664" y="215"/>
                  </a:lnTo>
                  <a:lnTo>
                    <a:pt x="671" y="215"/>
                  </a:lnTo>
                  <a:lnTo>
                    <a:pt x="679" y="217"/>
                  </a:lnTo>
                  <a:lnTo>
                    <a:pt x="686" y="219"/>
                  </a:lnTo>
                  <a:lnTo>
                    <a:pt x="693" y="224"/>
                  </a:lnTo>
                  <a:lnTo>
                    <a:pt x="698" y="228"/>
                  </a:lnTo>
                  <a:lnTo>
                    <a:pt x="703" y="233"/>
                  </a:lnTo>
                  <a:lnTo>
                    <a:pt x="708" y="240"/>
                  </a:lnTo>
                  <a:lnTo>
                    <a:pt x="711" y="246"/>
                  </a:lnTo>
                  <a:lnTo>
                    <a:pt x="714" y="255"/>
                  </a:lnTo>
                  <a:lnTo>
                    <a:pt x="715" y="265"/>
                  </a:lnTo>
                  <a:lnTo>
                    <a:pt x="714" y="273"/>
                  </a:lnTo>
                  <a:lnTo>
                    <a:pt x="713" y="282"/>
                  </a:lnTo>
                  <a:lnTo>
                    <a:pt x="710" y="290"/>
                  </a:lnTo>
                  <a:lnTo>
                    <a:pt x="704" y="298"/>
                  </a:lnTo>
                  <a:lnTo>
                    <a:pt x="699" y="304"/>
                  </a:lnTo>
                  <a:lnTo>
                    <a:pt x="692" y="310"/>
                  </a:lnTo>
                  <a:lnTo>
                    <a:pt x="688" y="313"/>
                  </a:lnTo>
                  <a:lnTo>
                    <a:pt x="687" y="316"/>
                  </a:lnTo>
                  <a:lnTo>
                    <a:pt x="686" y="319"/>
                  </a:lnTo>
                  <a:lnTo>
                    <a:pt x="686" y="323"/>
                  </a:lnTo>
                  <a:lnTo>
                    <a:pt x="687" y="327"/>
                  </a:lnTo>
                  <a:lnTo>
                    <a:pt x="689" y="329"/>
                  </a:lnTo>
                  <a:lnTo>
                    <a:pt x="693" y="332"/>
                  </a:lnTo>
                  <a:lnTo>
                    <a:pt x="696" y="333"/>
                  </a:lnTo>
                  <a:lnTo>
                    <a:pt x="704" y="335"/>
                  </a:lnTo>
                  <a:lnTo>
                    <a:pt x="713" y="339"/>
                  </a:lnTo>
                  <a:lnTo>
                    <a:pt x="721" y="344"/>
                  </a:lnTo>
                  <a:lnTo>
                    <a:pt x="726" y="350"/>
                  </a:lnTo>
                  <a:lnTo>
                    <a:pt x="731" y="357"/>
                  </a:lnTo>
                  <a:lnTo>
                    <a:pt x="736" y="366"/>
                  </a:lnTo>
                  <a:lnTo>
                    <a:pt x="738" y="374"/>
                  </a:lnTo>
                  <a:lnTo>
                    <a:pt x="738" y="383"/>
                  </a:lnTo>
                  <a:lnTo>
                    <a:pt x="738" y="392"/>
                  </a:lnTo>
                  <a:lnTo>
                    <a:pt x="736" y="401"/>
                  </a:lnTo>
                  <a:lnTo>
                    <a:pt x="731" y="410"/>
                  </a:lnTo>
                  <a:lnTo>
                    <a:pt x="726" y="416"/>
                  </a:lnTo>
                  <a:lnTo>
                    <a:pt x="721" y="422"/>
                  </a:lnTo>
                  <a:lnTo>
                    <a:pt x="713" y="428"/>
                  </a:lnTo>
                  <a:lnTo>
                    <a:pt x="704" y="431"/>
                  </a:lnTo>
                  <a:lnTo>
                    <a:pt x="696" y="434"/>
                  </a:lnTo>
                  <a:close/>
                  <a:moveTo>
                    <a:pt x="763" y="383"/>
                  </a:moveTo>
                  <a:lnTo>
                    <a:pt x="762" y="372"/>
                  </a:lnTo>
                  <a:lnTo>
                    <a:pt x="760" y="362"/>
                  </a:lnTo>
                  <a:lnTo>
                    <a:pt x="757" y="353"/>
                  </a:lnTo>
                  <a:lnTo>
                    <a:pt x="753" y="343"/>
                  </a:lnTo>
                  <a:lnTo>
                    <a:pt x="746" y="334"/>
                  </a:lnTo>
                  <a:lnTo>
                    <a:pt x="740" y="327"/>
                  </a:lnTo>
                  <a:lnTo>
                    <a:pt x="731" y="320"/>
                  </a:lnTo>
                  <a:lnTo>
                    <a:pt x="723" y="315"/>
                  </a:lnTo>
                  <a:lnTo>
                    <a:pt x="729" y="306"/>
                  </a:lnTo>
                  <a:lnTo>
                    <a:pt x="733" y="298"/>
                  </a:lnTo>
                  <a:lnTo>
                    <a:pt x="738" y="288"/>
                  </a:lnTo>
                  <a:lnTo>
                    <a:pt x="740" y="279"/>
                  </a:lnTo>
                  <a:lnTo>
                    <a:pt x="740" y="268"/>
                  </a:lnTo>
                  <a:lnTo>
                    <a:pt x="740" y="258"/>
                  </a:lnTo>
                  <a:lnTo>
                    <a:pt x="738" y="247"/>
                  </a:lnTo>
                  <a:lnTo>
                    <a:pt x="734" y="238"/>
                  </a:lnTo>
                  <a:lnTo>
                    <a:pt x="730" y="228"/>
                  </a:lnTo>
                  <a:lnTo>
                    <a:pt x="724" y="219"/>
                  </a:lnTo>
                  <a:lnTo>
                    <a:pt x="717" y="212"/>
                  </a:lnTo>
                  <a:lnTo>
                    <a:pt x="709" y="204"/>
                  </a:lnTo>
                  <a:lnTo>
                    <a:pt x="700" y="199"/>
                  </a:lnTo>
                  <a:lnTo>
                    <a:pt x="692" y="195"/>
                  </a:lnTo>
                  <a:lnTo>
                    <a:pt x="681" y="193"/>
                  </a:lnTo>
                  <a:lnTo>
                    <a:pt x="671" y="190"/>
                  </a:lnTo>
                  <a:lnTo>
                    <a:pt x="673" y="181"/>
                  </a:lnTo>
                  <a:lnTo>
                    <a:pt x="674" y="170"/>
                  </a:lnTo>
                  <a:lnTo>
                    <a:pt x="673" y="159"/>
                  </a:lnTo>
                  <a:lnTo>
                    <a:pt x="672" y="150"/>
                  </a:lnTo>
                  <a:lnTo>
                    <a:pt x="669" y="139"/>
                  </a:lnTo>
                  <a:lnTo>
                    <a:pt x="665" y="129"/>
                  </a:lnTo>
                  <a:lnTo>
                    <a:pt x="658" y="121"/>
                  </a:lnTo>
                  <a:lnTo>
                    <a:pt x="652" y="113"/>
                  </a:lnTo>
                  <a:lnTo>
                    <a:pt x="646" y="108"/>
                  </a:lnTo>
                  <a:lnTo>
                    <a:pt x="640" y="104"/>
                  </a:lnTo>
                  <a:lnTo>
                    <a:pt x="634" y="100"/>
                  </a:lnTo>
                  <a:lnTo>
                    <a:pt x="627" y="97"/>
                  </a:lnTo>
                  <a:lnTo>
                    <a:pt x="620" y="94"/>
                  </a:lnTo>
                  <a:lnTo>
                    <a:pt x="612" y="93"/>
                  </a:lnTo>
                  <a:lnTo>
                    <a:pt x="605" y="92"/>
                  </a:lnTo>
                  <a:lnTo>
                    <a:pt x="597" y="92"/>
                  </a:lnTo>
                  <a:lnTo>
                    <a:pt x="586" y="92"/>
                  </a:lnTo>
                  <a:lnTo>
                    <a:pt x="575" y="94"/>
                  </a:lnTo>
                  <a:lnTo>
                    <a:pt x="573" y="84"/>
                  </a:lnTo>
                  <a:lnTo>
                    <a:pt x="570" y="75"/>
                  </a:lnTo>
                  <a:lnTo>
                    <a:pt x="566" y="65"/>
                  </a:lnTo>
                  <a:lnTo>
                    <a:pt x="561" y="56"/>
                  </a:lnTo>
                  <a:lnTo>
                    <a:pt x="554" y="48"/>
                  </a:lnTo>
                  <a:lnTo>
                    <a:pt x="547" y="41"/>
                  </a:lnTo>
                  <a:lnTo>
                    <a:pt x="537" y="35"/>
                  </a:lnTo>
                  <a:lnTo>
                    <a:pt x="527" y="31"/>
                  </a:lnTo>
                  <a:lnTo>
                    <a:pt x="518" y="27"/>
                  </a:lnTo>
                  <a:lnTo>
                    <a:pt x="507" y="25"/>
                  </a:lnTo>
                  <a:lnTo>
                    <a:pt x="497" y="25"/>
                  </a:lnTo>
                  <a:lnTo>
                    <a:pt x="486" y="26"/>
                  </a:lnTo>
                  <a:lnTo>
                    <a:pt x="477" y="28"/>
                  </a:lnTo>
                  <a:lnTo>
                    <a:pt x="467" y="32"/>
                  </a:lnTo>
                  <a:lnTo>
                    <a:pt x="457" y="36"/>
                  </a:lnTo>
                  <a:lnTo>
                    <a:pt x="450" y="41"/>
                  </a:lnTo>
                  <a:lnTo>
                    <a:pt x="444" y="33"/>
                  </a:lnTo>
                  <a:lnTo>
                    <a:pt x="437" y="25"/>
                  </a:lnTo>
                  <a:lnTo>
                    <a:pt x="430" y="18"/>
                  </a:lnTo>
                  <a:lnTo>
                    <a:pt x="422" y="12"/>
                  </a:lnTo>
                  <a:lnTo>
                    <a:pt x="412" y="7"/>
                  </a:lnTo>
                  <a:lnTo>
                    <a:pt x="403" y="4"/>
                  </a:lnTo>
                  <a:lnTo>
                    <a:pt x="392" y="2"/>
                  </a:lnTo>
                  <a:lnTo>
                    <a:pt x="381" y="0"/>
                  </a:lnTo>
                  <a:lnTo>
                    <a:pt x="371" y="2"/>
                  </a:lnTo>
                  <a:lnTo>
                    <a:pt x="361" y="4"/>
                  </a:lnTo>
                  <a:lnTo>
                    <a:pt x="351" y="7"/>
                  </a:lnTo>
                  <a:lnTo>
                    <a:pt x="342" y="12"/>
                  </a:lnTo>
                  <a:lnTo>
                    <a:pt x="333" y="18"/>
                  </a:lnTo>
                  <a:lnTo>
                    <a:pt x="325" y="25"/>
                  </a:lnTo>
                  <a:lnTo>
                    <a:pt x="319" y="33"/>
                  </a:lnTo>
                  <a:lnTo>
                    <a:pt x="314" y="41"/>
                  </a:lnTo>
                  <a:lnTo>
                    <a:pt x="305" y="36"/>
                  </a:lnTo>
                  <a:lnTo>
                    <a:pt x="296" y="32"/>
                  </a:lnTo>
                  <a:lnTo>
                    <a:pt x="287" y="28"/>
                  </a:lnTo>
                  <a:lnTo>
                    <a:pt x="276" y="26"/>
                  </a:lnTo>
                  <a:lnTo>
                    <a:pt x="266" y="25"/>
                  </a:lnTo>
                  <a:lnTo>
                    <a:pt x="256" y="25"/>
                  </a:lnTo>
                  <a:lnTo>
                    <a:pt x="246" y="27"/>
                  </a:lnTo>
                  <a:lnTo>
                    <a:pt x="235" y="31"/>
                  </a:lnTo>
                  <a:lnTo>
                    <a:pt x="226" y="35"/>
                  </a:lnTo>
                  <a:lnTo>
                    <a:pt x="217" y="41"/>
                  </a:lnTo>
                  <a:lnTo>
                    <a:pt x="209" y="48"/>
                  </a:lnTo>
                  <a:lnTo>
                    <a:pt x="203" y="55"/>
                  </a:lnTo>
                  <a:lnTo>
                    <a:pt x="198" y="64"/>
                  </a:lnTo>
                  <a:lnTo>
                    <a:pt x="193" y="73"/>
                  </a:lnTo>
                  <a:lnTo>
                    <a:pt x="190" y="83"/>
                  </a:lnTo>
                  <a:lnTo>
                    <a:pt x="188" y="94"/>
                  </a:lnTo>
                  <a:lnTo>
                    <a:pt x="177" y="92"/>
                  </a:lnTo>
                  <a:lnTo>
                    <a:pt x="165" y="92"/>
                  </a:lnTo>
                  <a:lnTo>
                    <a:pt x="158" y="92"/>
                  </a:lnTo>
                  <a:lnTo>
                    <a:pt x="150" y="93"/>
                  </a:lnTo>
                  <a:lnTo>
                    <a:pt x="144" y="94"/>
                  </a:lnTo>
                  <a:lnTo>
                    <a:pt x="136" y="97"/>
                  </a:lnTo>
                  <a:lnTo>
                    <a:pt x="130" y="100"/>
                  </a:lnTo>
                  <a:lnTo>
                    <a:pt x="124" y="104"/>
                  </a:lnTo>
                  <a:lnTo>
                    <a:pt x="117" y="108"/>
                  </a:lnTo>
                  <a:lnTo>
                    <a:pt x="112" y="113"/>
                  </a:lnTo>
                  <a:lnTo>
                    <a:pt x="104" y="121"/>
                  </a:lnTo>
                  <a:lnTo>
                    <a:pt x="99" y="129"/>
                  </a:lnTo>
                  <a:lnTo>
                    <a:pt x="95" y="139"/>
                  </a:lnTo>
                  <a:lnTo>
                    <a:pt x="91" y="150"/>
                  </a:lnTo>
                  <a:lnTo>
                    <a:pt x="89" y="159"/>
                  </a:lnTo>
                  <a:lnTo>
                    <a:pt x="89" y="170"/>
                  </a:lnTo>
                  <a:lnTo>
                    <a:pt x="90" y="181"/>
                  </a:lnTo>
                  <a:lnTo>
                    <a:pt x="92" y="190"/>
                  </a:lnTo>
                  <a:lnTo>
                    <a:pt x="82" y="193"/>
                  </a:lnTo>
                  <a:lnTo>
                    <a:pt x="72" y="195"/>
                  </a:lnTo>
                  <a:lnTo>
                    <a:pt x="62" y="199"/>
                  </a:lnTo>
                  <a:lnTo>
                    <a:pt x="54" y="204"/>
                  </a:lnTo>
                  <a:lnTo>
                    <a:pt x="46" y="212"/>
                  </a:lnTo>
                  <a:lnTo>
                    <a:pt x="40" y="219"/>
                  </a:lnTo>
                  <a:lnTo>
                    <a:pt x="33" y="228"/>
                  </a:lnTo>
                  <a:lnTo>
                    <a:pt x="29" y="238"/>
                  </a:lnTo>
                  <a:lnTo>
                    <a:pt x="26" y="247"/>
                  </a:lnTo>
                  <a:lnTo>
                    <a:pt x="24" y="258"/>
                  </a:lnTo>
                  <a:lnTo>
                    <a:pt x="23" y="268"/>
                  </a:lnTo>
                  <a:lnTo>
                    <a:pt x="24" y="279"/>
                  </a:lnTo>
                  <a:lnTo>
                    <a:pt x="26" y="288"/>
                  </a:lnTo>
                  <a:lnTo>
                    <a:pt x="29" y="298"/>
                  </a:lnTo>
                  <a:lnTo>
                    <a:pt x="34" y="306"/>
                  </a:lnTo>
                  <a:lnTo>
                    <a:pt x="41" y="315"/>
                  </a:lnTo>
                  <a:lnTo>
                    <a:pt x="31" y="320"/>
                  </a:lnTo>
                  <a:lnTo>
                    <a:pt x="24" y="327"/>
                  </a:lnTo>
                  <a:lnTo>
                    <a:pt x="17" y="334"/>
                  </a:lnTo>
                  <a:lnTo>
                    <a:pt x="11" y="343"/>
                  </a:lnTo>
                  <a:lnTo>
                    <a:pt x="7" y="353"/>
                  </a:lnTo>
                  <a:lnTo>
                    <a:pt x="2" y="362"/>
                  </a:lnTo>
                  <a:lnTo>
                    <a:pt x="0" y="372"/>
                  </a:lnTo>
                  <a:lnTo>
                    <a:pt x="0" y="383"/>
                  </a:lnTo>
                  <a:lnTo>
                    <a:pt x="0" y="393"/>
                  </a:lnTo>
                  <a:lnTo>
                    <a:pt x="2" y="404"/>
                  </a:lnTo>
                  <a:lnTo>
                    <a:pt x="7" y="414"/>
                  </a:lnTo>
                  <a:lnTo>
                    <a:pt x="11" y="422"/>
                  </a:lnTo>
                  <a:lnTo>
                    <a:pt x="17" y="431"/>
                  </a:lnTo>
                  <a:lnTo>
                    <a:pt x="24" y="439"/>
                  </a:lnTo>
                  <a:lnTo>
                    <a:pt x="31" y="446"/>
                  </a:lnTo>
                  <a:lnTo>
                    <a:pt x="41" y="451"/>
                  </a:lnTo>
                  <a:lnTo>
                    <a:pt x="34" y="460"/>
                  </a:lnTo>
                  <a:lnTo>
                    <a:pt x="29" y="469"/>
                  </a:lnTo>
                  <a:lnTo>
                    <a:pt x="26" y="478"/>
                  </a:lnTo>
                  <a:lnTo>
                    <a:pt x="24" y="489"/>
                  </a:lnTo>
                  <a:lnTo>
                    <a:pt x="23" y="499"/>
                  </a:lnTo>
                  <a:lnTo>
                    <a:pt x="24" y="508"/>
                  </a:lnTo>
                  <a:lnTo>
                    <a:pt x="26" y="519"/>
                  </a:lnTo>
                  <a:lnTo>
                    <a:pt x="29" y="529"/>
                  </a:lnTo>
                  <a:lnTo>
                    <a:pt x="33" y="538"/>
                  </a:lnTo>
                  <a:lnTo>
                    <a:pt x="40" y="547"/>
                  </a:lnTo>
                  <a:lnTo>
                    <a:pt x="46" y="556"/>
                  </a:lnTo>
                  <a:lnTo>
                    <a:pt x="54" y="562"/>
                  </a:lnTo>
                  <a:lnTo>
                    <a:pt x="62" y="567"/>
                  </a:lnTo>
                  <a:lnTo>
                    <a:pt x="72" y="572"/>
                  </a:lnTo>
                  <a:lnTo>
                    <a:pt x="82" y="575"/>
                  </a:lnTo>
                  <a:lnTo>
                    <a:pt x="92" y="576"/>
                  </a:lnTo>
                  <a:lnTo>
                    <a:pt x="90" y="587"/>
                  </a:lnTo>
                  <a:lnTo>
                    <a:pt x="89" y="596"/>
                  </a:lnTo>
                  <a:lnTo>
                    <a:pt x="89" y="607"/>
                  </a:lnTo>
                  <a:lnTo>
                    <a:pt x="91" y="617"/>
                  </a:lnTo>
                  <a:lnTo>
                    <a:pt x="95" y="626"/>
                  </a:lnTo>
                  <a:lnTo>
                    <a:pt x="99" y="636"/>
                  </a:lnTo>
                  <a:lnTo>
                    <a:pt x="104" y="646"/>
                  </a:lnTo>
                  <a:lnTo>
                    <a:pt x="112" y="654"/>
                  </a:lnTo>
                  <a:lnTo>
                    <a:pt x="117" y="659"/>
                  </a:lnTo>
                  <a:lnTo>
                    <a:pt x="124" y="663"/>
                  </a:lnTo>
                  <a:lnTo>
                    <a:pt x="130" y="667"/>
                  </a:lnTo>
                  <a:lnTo>
                    <a:pt x="136" y="670"/>
                  </a:lnTo>
                  <a:lnTo>
                    <a:pt x="144" y="673"/>
                  </a:lnTo>
                  <a:lnTo>
                    <a:pt x="150" y="675"/>
                  </a:lnTo>
                  <a:lnTo>
                    <a:pt x="158" y="676"/>
                  </a:lnTo>
                  <a:lnTo>
                    <a:pt x="165" y="676"/>
                  </a:lnTo>
                  <a:lnTo>
                    <a:pt x="177" y="675"/>
                  </a:lnTo>
                  <a:lnTo>
                    <a:pt x="188" y="673"/>
                  </a:lnTo>
                  <a:lnTo>
                    <a:pt x="190" y="683"/>
                  </a:lnTo>
                  <a:lnTo>
                    <a:pt x="193" y="693"/>
                  </a:lnTo>
                  <a:lnTo>
                    <a:pt x="198" y="702"/>
                  </a:lnTo>
                  <a:lnTo>
                    <a:pt x="203" y="710"/>
                  </a:lnTo>
                  <a:lnTo>
                    <a:pt x="209" y="719"/>
                  </a:lnTo>
                  <a:lnTo>
                    <a:pt x="217" y="725"/>
                  </a:lnTo>
                  <a:lnTo>
                    <a:pt x="226" y="732"/>
                  </a:lnTo>
                  <a:lnTo>
                    <a:pt x="235" y="737"/>
                  </a:lnTo>
                  <a:lnTo>
                    <a:pt x="246" y="740"/>
                  </a:lnTo>
                  <a:lnTo>
                    <a:pt x="256" y="741"/>
                  </a:lnTo>
                  <a:lnTo>
                    <a:pt x="266" y="742"/>
                  </a:lnTo>
                  <a:lnTo>
                    <a:pt x="277" y="741"/>
                  </a:lnTo>
                  <a:lnTo>
                    <a:pt x="287" y="738"/>
                  </a:lnTo>
                  <a:lnTo>
                    <a:pt x="296" y="735"/>
                  </a:lnTo>
                  <a:lnTo>
                    <a:pt x="305" y="731"/>
                  </a:lnTo>
                  <a:lnTo>
                    <a:pt x="314" y="724"/>
                  </a:lnTo>
                  <a:lnTo>
                    <a:pt x="319" y="733"/>
                  </a:lnTo>
                  <a:lnTo>
                    <a:pt x="325" y="741"/>
                  </a:lnTo>
                  <a:lnTo>
                    <a:pt x="333" y="748"/>
                  </a:lnTo>
                  <a:lnTo>
                    <a:pt x="342" y="754"/>
                  </a:lnTo>
                  <a:lnTo>
                    <a:pt x="351" y="759"/>
                  </a:lnTo>
                  <a:lnTo>
                    <a:pt x="361" y="762"/>
                  </a:lnTo>
                  <a:lnTo>
                    <a:pt x="371" y="764"/>
                  </a:lnTo>
                  <a:lnTo>
                    <a:pt x="381" y="765"/>
                  </a:lnTo>
                  <a:lnTo>
                    <a:pt x="392" y="764"/>
                  </a:lnTo>
                  <a:lnTo>
                    <a:pt x="403" y="762"/>
                  </a:lnTo>
                  <a:lnTo>
                    <a:pt x="412" y="759"/>
                  </a:lnTo>
                  <a:lnTo>
                    <a:pt x="422" y="754"/>
                  </a:lnTo>
                  <a:lnTo>
                    <a:pt x="430" y="748"/>
                  </a:lnTo>
                  <a:lnTo>
                    <a:pt x="437" y="741"/>
                  </a:lnTo>
                  <a:lnTo>
                    <a:pt x="444" y="733"/>
                  </a:lnTo>
                  <a:lnTo>
                    <a:pt x="450" y="724"/>
                  </a:lnTo>
                  <a:lnTo>
                    <a:pt x="457" y="731"/>
                  </a:lnTo>
                  <a:lnTo>
                    <a:pt x="467" y="735"/>
                  </a:lnTo>
                  <a:lnTo>
                    <a:pt x="477" y="738"/>
                  </a:lnTo>
                  <a:lnTo>
                    <a:pt x="486" y="741"/>
                  </a:lnTo>
                  <a:lnTo>
                    <a:pt x="497" y="742"/>
                  </a:lnTo>
                  <a:lnTo>
                    <a:pt x="508" y="741"/>
                  </a:lnTo>
                  <a:lnTo>
                    <a:pt x="518" y="740"/>
                  </a:lnTo>
                  <a:lnTo>
                    <a:pt x="528" y="737"/>
                  </a:lnTo>
                  <a:lnTo>
                    <a:pt x="537" y="732"/>
                  </a:lnTo>
                  <a:lnTo>
                    <a:pt x="547" y="725"/>
                  </a:lnTo>
                  <a:lnTo>
                    <a:pt x="554" y="719"/>
                  </a:lnTo>
                  <a:lnTo>
                    <a:pt x="561" y="710"/>
                  </a:lnTo>
                  <a:lnTo>
                    <a:pt x="566" y="702"/>
                  </a:lnTo>
                  <a:lnTo>
                    <a:pt x="570" y="693"/>
                  </a:lnTo>
                  <a:lnTo>
                    <a:pt x="573" y="683"/>
                  </a:lnTo>
                  <a:lnTo>
                    <a:pt x="575" y="673"/>
                  </a:lnTo>
                  <a:lnTo>
                    <a:pt x="586" y="675"/>
                  </a:lnTo>
                  <a:lnTo>
                    <a:pt x="597" y="676"/>
                  </a:lnTo>
                  <a:lnTo>
                    <a:pt x="605" y="676"/>
                  </a:lnTo>
                  <a:lnTo>
                    <a:pt x="612" y="675"/>
                  </a:lnTo>
                  <a:lnTo>
                    <a:pt x="620" y="673"/>
                  </a:lnTo>
                  <a:lnTo>
                    <a:pt x="627" y="670"/>
                  </a:lnTo>
                  <a:lnTo>
                    <a:pt x="634" y="667"/>
                  </a:lnTo>
                  <a:lnTo>
                    <a:pt x="640" y="663"/>
                  </a:lnTo>
                  <a:lnTo>
                    <a:pt x="646" y="659"/>
                  </a:lnTo>
                  <a:lnTo>
                    <a:pt x="652" y="654"/>
                  </a:lnTo>
                  <a:lnTo>
                    <a:pt x="658" y="646"/>
                  </a:lnTo>
                  <a:lnTo>
                    <a:pt x="665" y="636"/>
                  </a:lnTo>
                  <a:lnTo>
                    <a:pt x="669" y="626"/>
                  </a:lnTo>
                  <a:lnTo>
                    <a:pt x="672" y="617"/>
                  </a:lnTo>
                  <a:lnTo>
                    <a:pt x="673" y="607"/>
                  </a:lnTo>
                  <a:lnTo>
                    <a:pt x="674" y="596"/>
                  </a:lnTo>
                  <a:lnTo>
                    <a:pt x="673" y="587"/>
                  </a:lnTo>
                  <a:lnTo>
                    <a:pt x="671" y="576"/>
                  </a:lnTo>
                  <a:lnTo>
                    <a:pt x="681" y="575"/>
                  </a:lnTo>
                  <a:lnTo>
                    <a:pt x="692" y="572"/>
                  </a:lnTo>
                  <a:lnTo>
                    <a:pt x="700" y="567"/>
                  </a:lnTo>
                  <a:lnTo>
                    <a:pt x="709" y="562"/>
                  </a:lnTo>
                  <a:lnTo>
                    <a:pt x="717" y="556"/>
                  </a:lnTo>
                  <a:lnTo>
                    <a:pt x="724" y="547"/>
                  </a:lnTo>
                  <a:lnTo>
                    <a:pt x="730" y="538"/>
                  </a:lnTo>
                  <a:lnTo>
                    <a:pt x="734" y="529"/>
                  </a:lnTo>
                  <a:lnTo>
                    <a:pt x="738" y="519"/>
                  </a:lnTo>
                  <a:lnTo>
                    <a:pt x="740" y="508"/>
                  </a:lnTo>
                  <a:lnTo>
                    <a:pt x="741" y="499"/>
                  </a:lnTo>
                  <a:lnTo>
                    <a:pt x="740" y="489"/>
                  </a:lnTo>
                  <a:lnTo>
                    <a:pt x="738" y="478"/>
                  </a:lnTo>
                  <a:lnTo>
                    <a:pt x="733" y="469"/>
                  </a:lnTo>
                  <a:lnTo>
                    <a:pt x="729" y="460"/>
                  </a:lnTo>
                  <a:lnTo>
                    <a:pt x="723" y="451"/>
                  </a:lnTo>
                  <a:lnTo>
                    <a:pt x="731" y="446"/>
                  </a:lnTo>
                  <a:lnTo>
                    <a:pt x="740" y="439"/>
                  </a:lnTo>
                  <a:lnTo>
                    <a:pt x="746" y="431"/>
                  </a:lnTo>
                  <a:lnTo>
                    <a:pt x="753" y="422"/>
                  </a:lnTo>
                  <a:lnTo>
                    <a:pt x="757" y="414"/>
                  </a:lnTo>
                  <a:lnTo>
                    <a:pt x="760" y="404"/>
                  </a:lnTo>
                  <a:lnTo>
                    <a:pt x="762" y="393"/>
                  </a:lnTo>
                  <a:lnTo>
                    <a:pt x="763" y="383"/>
                  </a:lnTo>
                  <a:close/>
                </a:path>
              </a:pathLst>
            </a:custGeom>
            <a:grp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58" name="Freeform 22"/>
            <p:cNvSpPr>
              <a:spLocks/>
            </p:cNvSpPr>
            <p:nvPr/>
          </p:nvSpPr>
          <p:spPr bwMode="auto">
            <a:xfrm>
              <a:off x="3998961" y="1891338"/>
              <a:ext cx="230112" cy="230112"/>
            </a:xfrm>
            <a:custGeom>
              <a:avLst/>
              <a:gdLst>
                <a:gd name="T0" fmla="*/ 310 w 314"/>
                <a:gd name="T1" fmla="*/ 4 h 315"/>
                <a:gd name="T2" fmla="*/ 305 w 314"/>
                <a:gd name="T3" fmla="*/ 1 h 315"/>
                <a:gd name="T4" fmla="*/ 301 w 314"/>
                <a:gd name="T5" fmla="*/ 0 h 315"/>
                <a:gd name="T6" fmla="*/ 296 w 314"/>
                <a:gd name="T7" fmla="*/ 1 h 315"/>
                <a:gd name="T8" fmla="*/ 293 w 314"/>
                <a:gd name="T9" fmla="*/ 4 h 315"/>
                <a:gd name="T10" fmla="*/ 156 w 314"/>
                <a:gd name="T11" fmla="*/ 138 h 315"/>
                <a:gd name="T12" fmla="*/ 21 w 314"/>
                <a:gd name="T13" fmla="*/ 4 h 315"/>
                <a:gd name="T14" fmla="*/ 17 w 314"/>
                <a:gd name="T15" fmla="*/ 1 h 315"/>
                <a:gd name="T16" fmla="*/ 12 w 314"/>
                <a:gd name="T17" fmla="*/ 0 h 315"/>
                <a:gd name="T18" fmla="*/ 7 w 314"/>
                <a:gd name="T19" fmla="*/ 1 h 315"/>
                <a:gd name="T20" fmla="*/ 3 w 314"/>
                <a:gd name="T21" fmla="*/ 4 h 315"/>
                <a:gd name="T22" fmla="*/ 1 w 314"/>
                <a:gd name="T23" fmla="*/ 9 h 315"/>
                <a:gd name="T24" fmla="*/ 0 w 314"/>
                <a:gd name="T25" fmla="*/ 13 h 315"/>
                <a:gd name="T26" fmla="*/ 1 w 314"/>
                <a:gd name="T27" fmla="*/ 17 h 315"/>
                <a:gd name="T28" fmla="*/ 3 w 314"/>
                <a:gd name="T29" fmla="*/ 21 h 315"/>
                <a:gd name="T30" fmla="*/ 139 w 314"/>
                <a:gd name="T31" fmla="*/ 157 h 315"/>
                <a:gd name="T32" fmla="*/ 3 w 314"/>
                <a:gd name="T33" fmla="*/ 293 h 315"/>
                <a:gd name="T34" fmla="*/ 1 w 314"/>
                <a:gd name="T35" fmla="*/ 297 h 315"/>
                <a:gd name="T36" fmla="*/ 0 w 314"/>
                <a:gd name="T37" fmla="*/ 302 h 315"/>
                <a:gd name="T38" fmla="*/ 1 w 314"/>
                <a:gd name="T39" fmla="*/ 307 h 315"/>
                <a:gd name="T40" fmla="*/ 3 w 314"/>
                <a:gd name="T41" fmla="*/ 311 h 315"/>
                <a:gd name="T42" fmla="*/ 7 w 314"/>
                <a:gd name="T43" fmla="*/ 313 h 315"/>
                <a:gd name="T44" fmla="*/ 12 w 314"/>
                <a:gd name="T45" fmla="*/ 315 h 315"/>
                <a:gd name="T46" fmla="*/ 17 w 314"/>
                <a:gd name="T47" fmla="*/ 313 h 315"/>
                <a:gd name="T48" fmla="*/ 21 w 314"/>
                <a:gd name="T49" fmla="*/ 311 h 315"/>
                <a:gd name="T50" fmla="*/ 156 w 314"/>
                <a:gd name="T51" fmla="*/ 176 h 315"/>
                <a:gd name="T52" fmla="*/ 293 w 314"/>
                <a:gd name="T53" fmla="*/ 311 h 315"/>
                <a:gd name="T54" fmla="*/ 296 w 314"/>
                <a:gd name="T55" fmla="*/ 313 h 315"/>
                <a:gd name="T56" fmla="*/ 301 w 314"/>
                <a:gd name="T57" fmla="*/ 315 h 315"/>
                <a:gd name="T58" fmla="*/ 305 w 314"/>
                <a:gd name="T59" fmla="*/ 313 h 315"/>
                <a:gd name="T60" fmla="*/ 310 w 314"/>
                <a:gd name="T61" fmla="*/ 311 h 315"/>
                <a:gd name="T62" fmla="*/ 313 w 314"/>
                <a:gd name="T63" fmla="*/ 307 h 315"/>
                <a:gd name="T64" fmla="*/ 314 w 314"/>
                <a:gd name="T65" fmla="*/ 302 h 315"/>
                <a:gd name="T66" fmla="*/ 313 w 314"/>
                <a:gd name="T67" fmla="*/ 297 h 315"/>
                <a:gd name="T68" fmla="*/ 310 w 314"/>
                <a:gd name="T69" fmla="*/ 293 h 315"/>
                <a:gd name="T70" fmla="*/ 175 w 314"/>
                <a:gd name="T71" fmla="*/ 157 h 315"/>
                <a:gd name="T72" fmla="*/ 310 w 314"/>
                <a:gd name="T73" fmla="*/ 21 h 315"/>
                <a:gd name="T74" fmla="*/ 313 w 314"/>
                <a:gd name="T75" fmla="*/ 17 h 315"/>
                <a:gd name="T76" fmla="*/ 314 w 314"/>
                <a:gd name="T77" fmla="*/ 13 h 315"/>
                <a:gd name="T78" fmla="*/ 313 w 314"/>
                <a:gd name="T79" fmla="*/ 9 h 315"/>
                <a:gd name="T80" fmla="*/ 310 w 314"/>
                <a:gd name="T81" fmla="*/ 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14" h="315">
                  <a:moveTo>
                    <a:pt x="310" y="4"/>
                  </a:moveTo>
                  <a:lnTo>
                    <a:pt x="305" y="1"/>
                  </a:lnTo>
                  <a:lnTo>
                    <a:pt x="301" y="0"/>
                  </a:lnTo>
                  <a:lnTo>
                    <a:pt x="296" y="1"/>
                  </a:lnTo>
                  <a:lnTo>
                    <a:pt x="293" y="4"/>
                  </a:lnTo>
                  <a:lnTo>
                    <a:pt x="156" y="138"/>
                  </a:lnTo>
                  <a:lnTo>
                    <a:pt x="21" y="4"/>
                  </a:lnTo>
                  <a:lnTo>
                    <a:pt x="17" y="1"/>
                  </a:lnTo>
                  <a:lnTo>
                    <a:pt x="12" y="0"/>
                  </a:lnTo>
                  <a:lnTo>
                    <a:pt x="7" y="1"/>
                  </a:lnTo>
                  <a:lnTo>
                    <a:pt x="3" y="4"/>
                  </a:lnTo>
                  <a:lnTo>
                    <a:pt x="1" y="9"/>
                  </a:lnTo>
                  <a:lnTo>
                    <a:pt x="0" y="13"/>
                  </a:lnTo>
                  <a:lnTo>
                    <a:pt x="1" y="17"/>
                  </a:lnTo>
                  <a:lnTo>
                    <a:pt x="3" y="21"/>
                  </a:lnTo>
                  <a:lnTo>
                    <a:pt x="139" y="157"/>
                  </a:lnTo>
                  <a:lnTo>
                    <a:pt x="3" y="293"/>
                  </a:lnTo>
                  <a:lnTo>
                    <a:pt x="1" y="297"/>
                  </a:lnTo>
                  <a:lnTo>
                    <a:pt x="0" y="302"/>
                  </a:lnTo>
                  <a:lnTo>
                    <a:pt x="1" y="307"/>
                  </a:lnTo>
                  <a:lnTo>
                    <a:pt x="3" y="311"/>
                  </a:lnTo>
                  <a:lnTo>
                    <a:pt x="7" y="313"/>
                  </a:lnTo>
                  <a:lnTo>
                    <a:pt x="12" y="315"/>
                  </a:lnTo>
                  <a:lnTo>
                    <a:pt x="17" y="313"/>
                  </a:lnTo>
                  <a:lnTo>
                    <a:pt x="21" y="311"/>
                  </a:lnTo>
                  <a:lnTo>
                    <a:pt x="156" y="176"/>
                  </a:lnTo>
                  <a:lnTo>
                    <a:pt x="293" y="311"/>
                  </a:lnTo>
                  <a:lnTo>
                    <a:pt x="296" y="313"/>
                  </a:lnTo>
                  <a:lnTo>
                    <a:pt x="301" y="315"/>
                  </a:lnTo>
                  <a:lnTo>
                    <a:pt x="305" y="313"/>
                  </a:lnTo>
                  <a:lnTo>
                    <a:pt x="310" y="311"/>
                  </a:lnTo>
                  <a:lnTo>
                    <a:pt x="313" y="307"/>
                  </a:lnTo>
                  <a:lnTo>
                    <a:pt x="314" y="302"/>
                  </a:lnTo>
                  <a:lnTo>
                    <a:pt x="313" y="297"/>
                  </a:lnTo>
                  <a:lnTo>
                    <a:pt x="310" y="293"/>
                  </a:lnTo>
                  <a:lnTo>
                    <a:pt x="175" y="157"/>
                  </a:lnTo>
                  <a:lnTo>
                    <a:pt x="310" y="21"/>
                  </a:lnTo>
                  <a:lnTo>
                    <a:pt x="313" y="17"/>
                  </a:lnTo>
                  <a:lnTo>
                    <a:pt x="314" y="13"/>
                  </a:lnTo>
                  <a:lnTo>
                    <a:pt x="313" y="9"/>
                  </a:lnTo>
                  <a:lnTo>
                    <a:pt x="310" y="4"/>
                  </a:lnTo>
                  <a:close/>
                </a:path>
              </a:pathLst>
            </a:custGeom>
            <a:grpFill/>
            <a:ln>
              <a:noFill/>
            </a:ln>
          </p:spPr>
          <p:txBody>
            <a:bodyPr vert="horz" wrap="square" lIns="91440" tIns="45720" rIns="91440" bIns="45720" numCol="1" anchor="t" anchorCtr="0" compatLnSpc="1">
              <a:prstTxWarp prst="textNoShape">
                <a:avLst/>
              </a:prstTxWarp>
            </a:bodyPr>
            <a:lstStyle/>
            <a:p>
              <a:endParaRPr lang="en-US" sz="1800" dirty="0"/>
            </a:p>
          </p:txBody>
        </p:sp>
      </p:grpSp>
      <p:sp>
        <p:nvSpPr>
          <p:cNvPr id="53" name="Rectangle 52"/>
          <p:cNvSpPr/>
          <p:nvPr userDrawn="1"/>
        </p:nvSpPr>
        <p:spPr>
          <a:xfrm>
            <a:off x="5450547" y="4913952"/>
            <a:ext cx="6466302" cy="169513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nvGrpSpPr>
          <p:cNvPr id="54" name="Group 53"/>
          <p:cNvGrpSpPr/>
          <p:nvPr userDrawn="1"/>
        </p:nvGrpSpPr>
        <p:grpSpPr>
          <a:xfrm>
            <a:off x="5695187" y="4759603"/>
            <a:ext cx="1408590" cy="312073"/>
            <a:chOff x="5649435" y="2139013"/>
            <a:chExt cx="1408590" cy="312073"/>
          </a:xfrm>
        </p:grpSpPr>
        <p:sp>
          <p:nvSpPr>
            <p:cNvPr id="55" name="TextBox 54"/>
            <p:cNvSpPr txBox="1"/>
            <p:nvPr/>
          </p:nvSpPr>
          <p:spPr>
            <a:xfrm>
              <a:off x="5649435" y="2139013"/>
              <a:ext cx="1408590" cy="312073"/>
            </a:xfrm>
            <a:prstGeom prst="rect">
              <a:avLst/>
            </a:prstGeom>
            <a:solidFill>
              <a:schemeClr val="bg1"/>
            </a:solidFill>
          </p:spPr>
          <p:txBody>
            <a:bodyPr wrap="square" rtlCol="0">
              <a:spAutoFit/>
            </a:bodyPr>
            <a:lstStyle/>
            <a:p>
              <a:pPr algn="l"/>
              <a:r>
                <a:rPr lang="en-NZ" sz="1400" b="1" i="1" dirty="0">
                  <a:solidFill>
                    <a:schemeClr val="accent5"/>
                  </a:solidFill>
                  <a:latin typeface="Segoe UI" panose="020B0502040204020203" pitchFamily="34" charset="0"/>
                  <a:cs typeface="Segoe UI" panose="020B0502040204020203" pitchFamily="34" charset="0"/>
                </a:rPr>
                <a:t>     Customers</a:t>
              </a:r>
            </a:p>
          </p:txBody>
        </p:sp>
        <p:grpSp>
          <p:nvGrpSpPr>
            <p:cNvPr id="59" name="Group 58"/>
            <p:cNvGrpSpPr/>
            <p:nvPr/>
          </p:nvGrpSpPr>
          <p:grpSpPr>
            <a:xfrm>
              <a:off x="5716056" y="2170849"/>
              <a:ext cx="181841" cy="236157"/>
              <a:chOff x="7643813" y="2505076"/>
              <a:chExt cx="200025" cy="285750"/>
            </a:xfrm>
            <a:solidFill>
              <a:srgbClr val="4472C4"/>
            </a:solidFill>
          </p:grpSpPr>
          <p:sp>
            <p:nvSpPr>
              <p:cNvPr id="60" name="Freeform 308"/>
              <p:cNvSpPr>
                <a:spLocks noEditPoints="1"/>
              </p:cNvSpPr>
              <p:nvPr userDrawn="1"/>
            </p:nvSpPr>
            <p:spPr bwMode="auto">
              <a:xfrm>
                <a:off x="7643813" y="2505076"/>
                <a:ext cx="200025" cy="285750"/>
              </a:xfrm>
              <a:custGeom>
                <a:avLst/>
                <a:gdLst>
                  <a:gd name="T0" fmla="*/ 149 w 630"/>
                  <a:gd name="T1" fmla="*/ 150 h 901"/>
                  <a:gd name="T2" fmla="*/ 68 w 630"/>
                  <a:gd name="T3" fmla="*/ 182 h 901"/>
                  <a:gd name="T4" fmla="*/ 61 w 630"/>
                  <a:gd name="T5" fmla="*/ 190 h 901"/>
                  <a:gd name="T6" fmla="*/ 60 w 630"/>
                  <a:gd name="T7" fmla="*/ 800 h 901"/>
                  <a:gd name="T8" fmla="*/ 66 w 630"/>
                  <a:gd name="T9" fmla="*/ 809 h 901"/>
                  <a:gd name="T10" fmla="*/ 555 w 630"/>
                  <a:gd name="T11" fmla="*/ 811 h 901"/>
                  <a:gd name="T12" fmla="*/ 566 w 630"/>
                  <a:gd name="T13" fmla="*/ 807 h 901"/>
                  <a:gd name="T14" fmla="*/ 570 w 630"/>
                  <a:gd name="T15" fmla="*/ 796 h 901"/>
                  <a:gd name="T16" fmla="*/ 568 w 630"/>
                  <a:gd name="T17" fmla="*/ 187 h 901"/>
                  <a:gd name="T18" fmla="*/ 558 w 630"/>
                  <a:gd name="T19" fmla="*/ 181 h 901"/>
                  <a:gd name="T20" fmla="*/ 600 w 630"/>
                  <a:gd name="T21" fmla="*/ 150 h 901"/>
                  <a:gd name="T22" fmla="*/ 243 w 630"/>
                  <a:gd name="T23" fmla="*/ 90 h 901"/>
                  <a:gd name="T24" fmla="*/ 252 w 630"/>
                  <a:gd name="T25" fmla="*/ 84 h 901"/>
                  <a:gd name="T26" fmla="*/ 255 w 630"/>
                  <a:gd name="T27" fmla="*/ 69 h 901"/>
                  <a:gd name="T28" fmla="*/ 264 w 630"/>
                  <a:gd name="T29" fmla="*/ 47 h 901"/>
                  <a:gd name="T30" fmla="*/ 286 w 630"/>
                  <a:gd name="T31" fmla="*/ 34 h 901"/>
                  <a:gd name="T32" fmla="*/ 324 w 630"/>
                  <a:gd name="T33" fmla="*/ 30 h 901"/>
                  <a:gd name="T34" fmla="*/ 358 w 630"/>
                  <a:gd name="T35" fmla="*/ 41 h 901"/>
                  <a:gd name="T36" fmla="*/ 371 w 630"/>
                  <a:gd name="T37" fmla="*/ 57 h 901"/>
                  <a:gd name="T38" fmla="*/ 375 w 630"/>
                  <a:gd name="T39" fmla="*/ 78 h 901"/>
                  <a:gd name="T40" fmla="*/ 382 w 630"/>
                  <a:gd name="T41" fmla="*/ 88 h 901"/>
                  <a:gd name="T42" fmla="*/ 450 w 630"/>
                  <a:gd name="T43" fmla="*/ 90 h 901"/>
                  <a:gd name="T44" fmla="*/ 164 w 630"/>
                  <a:gd name="T45" fmla="*/ 271 h 901"/>
                  <a:gd name="T46" fmla="*/ 474 w 630"/>
                  <a:gd name="T47" fmla="*/ 268 h 901"/>
                  <a:gd name="T48" fmla="*/ 480 w 630"/>
                  <a:gd name="T49" fmla="*/ 259 h 901"/>
                  <a:gd name="T50" fmla="*/ 540 w 630"/>
                  <a:gd name="T51" fmla="*/ 781 h 901"/>
                  <a:gd name="T52" fmla="*/ 149 w 630"/>
                  <a:gd name="T53" fmla="*/ 256 h 901"/>
                  <a:gd name="T54" fmla="*/ 154 w 630"/>
                  <a:gd name="T55" fmla="*/ 267 h 901"/>
                  <a:gd name="T56" fmla="*/ 164 w 630"/>
                  <a:gd name="T57" fmla="*/ 271 h 901"/>
                  <a:gd name="T58" fmla="*/ 480 w 630"/>
                  <a:gd name="T59" fmla="*/ 72 h 901"/>
                  <a:gd name="T60" fmla="*/ 474 w 630"/>
                  <a:gd name="T61" fmla="*/ 63 h 901"/>
                  <a:gd name="T62" fmla="*/ 403 w 630"/>
                  <a:gd name="T63" fmla="*/ 60 h 901"/>
                  <a:gd name="T64" fmla="*/ 393 w 630"/>
                  <a:gd name="T65" fmla="*/ 34 h 901"/>
                  <a:gd name="T66" fmla="*/ 375 w 630"/>
                  <a:gd name="T67" fmla="*/ 16 h 901"/>
                  <a:gd name="T68" fmla="*/ 348 w 630"/>
                  <a:gd name="T69" fmla="*/ 4 h 901"/>
                  <a:gd name="T70" fmla="*/ 314 w 630"/>
                  <a:gd name="T71" fmla="*/ 0 h 901"/>
                  <a:gd name="T72" fmla="*/ 281 w 630"/>
                  <a:gd name="T73" fmla="*/ 4 h 901"/>
                  <a:gd name="T74" fmla="*/ 254 w 630"/>
                  <a:gd name="T75" fmla="*/ 16 h 901"/>
                  <a:gd name="T76" fmla="*/ 236 w 630"/>
                  <a:gd name="T77" fmla="*/ 34 h 901"/>
                  <a:gd name="T78" fmla="*/ 226 w 630"/>
                  <a:gd name="T79" fmla="*/ 60 h 901"/>
                  <a:gd name="T80" fmla="*/ 156 w 630"/>
                  <a:gd name="T81" fmla="*/ 63 h 901"/>
                  <a:gd name="T82" fmla="*/ 149 w 630"/>
                  <a:gd name="T83" fmla="*/ 72 h 901"/>
                  <a:gd name="T84" fmla="*/ 11 w 630"/>
                  <a:gd name="T85" fmla="*/ 121 h 901"/>
                  <a:gd name="T86" fmla="*/ 2 w 630"/>
                  <a:gd name="T87" fmla="*/ 127 h 901"/>
                  <a:gd name="T88" fmla="*/ 0 w 630"/>
                  <a:gd name="T89" fmla="*/ 886 h 901"/>
                  <a:gd name="T90" fmla="*/ 4 w 630"/>
                  <a:gd name="T91" fmla="*/ 897 h 901"/>
                  <a:gd name="T92" fmla="*/ 15 w 630"/>
                  <a:gd name="T93" fmla="*/ 901 h 901"/>
                  <a:gd name="T94" fmla="*/ 623 w 630"/>
                  <a:gd name="T95" fmla="*/ 899 h 901"/>
                  <a:gd name="T96" fmla="*/ 630 w 630"/>
                  <a:gd name="T97" fmla="*/ 889 h 901"/>
                  <a:gd name="T98" fmla="*/ 629 w 630"/>
                  <a:gd name="T99" fmla="*/ 130 h 901"/>
                  <a:gd name="T100" fmla="*/ 621 w 630"/>
                  <a:gd name="T101" fmla="*/ 12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30" h="901">
                    <a:moveTo>
                      <a:pt x="600" y="871"/>
                    </a:moveTo>
                    <a:lnTo>
                      <a:pt x="30" y="871"/>
                    </a:lnTo>
                    <a:lnTo>
                      <a:pt x="30" y="150"/>
                    </a:lnTo>
                    <a:lnTo>
                      <a:pt x="149" y="150"/>
                    </a:lnTo>
                    <a:lnTo>
                      <a:pt x="149" y="180"/>
                    </a:lnTo>
                    <a:lnTo>
                      <a:pt x="75" y="180"/>
                    </a:lnTo>
                    <a:lnTo>
                      <a:pt x="71" y="181"/>
                    </a:lnTo>
                    <a:lnTo>
                      <a:pt x="68" y="182"/>
                    </a:lnTo>
                    <a:lnTo>
                      <a:pt x="66" y="183"/>
                    </a:lnTo>
                    <a:lnTo>
                      <a:pt x="64" y="185"/>
                    </a:lnTo>
                    <a:lnTo>
                      <a:pt x="62" y="187"/>
                    </a:lnTo>
                    <a:lnTo>
                      <a:pt x="61" y="190"/>
                    </a:lnTo>
                    <a:lnTo>
                      <a:pt x="60" y="193"/>
                    </a:lnTo>
                    <a:lnTo>
                      <a:pt x="60" y="195"/>
                    </a:lnTo>
                    <a:lnTo>
                      <a:pt x="60" y="796"/>
                    </a:lnTo>
                    <a:lnTo>
                      <a:pt x="60" y="800"/>
                    </a:lnTo>
                    <a:lnTo>
                      <a:pt x="61" y="802"/>
                    </a:lnTo>
                    <a:lnTo>
                      <a:pt x="62" y="805"/>
                    </a:lnTo>
                    <a:lnTo>
                      <a:pt x="64" y="807"/>
                    </a:lnTo>
                    <a:lnTo>
                      <a:pt x="66" y="809"/>
                    </a:lnTo>
                    <a:lnTo>
                      <a:pt x="68" y="810"/>
                    </a:lnTo>
                    <a:lnTo>
                      <a:pt x="71" y="811"/>
                    </a:lnTo>
                    <a:lnTo>
                      <a:pt x="75" y="811"/>
                    </a:lnTo>
                    <a:lnTo>
                      <a:pt x="555" y="811"/>
                    </a:lnTo>
                    <a:lnTo>
                      <a:pt x="558" y="811"/>
                    </a:lnTo>
                    <a:lnTo>
                      <a:pt x="561" y="810"/>
                    </a:lnTo>
                    <a:lnTo>
                      <a:pt x="564" y="809"/>
                    </a:lnTo>
                    <a:lnTo>
                      <a:pt x="566" y="807"/>
                    </a:lnTo>
                    <a:lnTo>
                      <a:pt x="568" y="805"/>
                    </a:lnTo>
                    <a:lnTo>
                      <a:pt x="569" y="803"/>
                    </a:lnTo>
                    <a:lnTo>
                      <a:pt x="570" y="800"/>
                    </a:lnTo>
                    <a:lnTo>
                      <a:pt x="570" y="796"/>
                    </a:lnTo>
                    <a:lnTo>
                      <a:pt x="570" y="195"/>
                    </a:lnTo>
                    <a:lnTo>
                      <a:pt x="570" y="193"/>
                    </a:lnTo>
                    <a:lnTo>
                      <a:pt x="569" y="190"/>
                    </a:lnTo>
                    <a:lnTo>
                      <a:pt x="568" y="187"/>
                    </a:lnTo>
                    <a:lnTo>
                      <a:pt x="566" y="185"/>
                    </a:lnTo>
                    <a:lnTo>
                      <a:pt x="564" y="183"/>
                    </a:lnTo>
                    <a:lnTo>
                      <a:pt x="561" y="182"/>
                    </a:lnTo>
                    <a:lnTo>
                      <a:pt x="558" y="181"/>
                    </a:lnTo>
                    <a:lnTo>
                      <a:pt x="555" y="180"/>
                    </a:lnTo>
                    <a:lnTo>
                      <a:pt x="480" y="180"/>
                    </a:lnTo>
                    <a:lnTo>
                      <a:pt x="480" y="150"/>
                    </a:lnTo>
                    <a:lnTo>
                      <a:pt x="600" y="150"/>
                    </a:lnTo>
                    <a:lnTo>
                      <a:pt x="600" y="871"/>
                    </a:lnTo>
                    <a:close/>
                    <a:moveTo>
                      <a:pt x="179" y="90"/>
                    </a:moveTo>
                    <a:lnTo>
                      <a:pt x="239" y="90"/>
                    </a:lnTo>
                    <a:lnTo>
                      <a:pt x="243" y="90"/>
                    </a:lnTo>
                    <a:lnTo>
                      <a:pt x="246" y="89"/>
                    </a:lnTo>
                    <a:lnTo>
                      <a:pt x="248" y="88"/>
                    </a:lnTo>
                    <a:lnTo>
                      <a:pt x="250" y="86"/>
                    </a:lnTo>
                    <a:lnTo>
                      <a:pt x="252" y="84"/>
                    </a:lnTo>
                    <a:lnTo>
                      <a:pt x="253" y="81"/>
                    </a:lnTo>
                    <a:lnTo>
                      <a:pt x="254" y="78"/>
                    </a:lnTo>
                    <a:lnTo>
                      <a:pt x="254" y="75"/>
                    </a:lnTo>
                    <a:lnTo>
                      <a:pt x="255" y="69"/>
                    </a:lnTo>
                    <a:lnTo>
                      <a:pt x="256" y="62"/>
                    </a:lnTo>
                    <a:lnTo>
                      <a:pt x="259" y="57"/>
                    </a:lnTo>
                    <a:lnTo>
                      <a:pt x="261" y="52"/>
                    </a:lnTo>
                    <a:lnTo>
                      <a:pt x="264" y="47"/>
                    </a:lnTo>
                    <a:lnTo>
                      <a:pt x="268" y="44"/>
                    </a:lnTo>
                    <a:lnTo>
                      <a:pt x="271" y="41"/>
                    </a:lnTo>
                    <a:lnTo>
                      <a:pt x="277" y="38"/>
                    </a:lnTo>
                    <a:lnTo>
                      <a:pt x="286" y="34"/>
                    </a:lnTo>
                    <a:lnTo>
                      <a:pt x="296" y="31"/>
                    </a:lnTo>
                    <a:lnTo>
                      <a:pt x="306" y="30"/>
                    </a:lnTo>
                    <a:lnTo>
                      <a:pt x="314" y="30"/>
                    </a:lnTo>
                    <a:lnTo>
                      <a:pt x="324" y="30"/>
                    </a:lnTo>
                    <a:lnTo>
                      <a:pt x="333" y="31"/>
                    </a:lnTo>
                    <a:lnTo>
                      <a:pt x="343" y="34"/>
                    </a:lnTo>
                    <a:lnTo>
                      <a:pt x="353" y="38"/>
                    </a:lnTo>
                    <a:lnTo>
                      <a:pt x="358" y="41"/>
                    </a:lnTo>
                    <a:lnTo>
                      <a:pt x="361" y="44"/>
                    </a:lnTo>
                    <a:lnTo>
                      <a:pt x="366" y="47"/>
                    </a:lnTo>
                    <a:lnTo>
                      <a:pt x="369" y="52"/>
                    </a:lnTo>
                    <a:lnTo>
                      <a:pt x="371" y="57"/>
                    </a:lnTo>
                    <a:lnTo>
                      <a:pt x="373" y="62"/>
                    </a:lnTo>
                    <a:lnTo>
                      <a:pt x="374" y="69"/>
                    </a:lnTo>
                    <a:lnTo>
                      <a:pt x="375" y="75"/>
                    </a:lnTo>
                    <a:lnTo>
                      <a:pt x="375" y="78"/>
                    </a:lnTo>
                    <a:lnTo>
                      <a:pt x="376" y="81"/>
                    </a:lnTo>
                    <a:lnTo>
                      <a:pt x="377" y="84"/>
                    </a:lnTo>
                    <a:lnTo>
                      <a:pt x="379" y="86"/>
                    </a:lnTo>
                    <a:lnTo>
                      <a:pt x="382" y="88"/>
                    </a:lnTo>
                    <a:lnTo>
                      <a:pt x="384" y="89"/>
                    </a:lnTo>
                    <a:lnTo>
                      <a:pt x="387" y="90"/>
                    </a:lnTo>
                    <a:lnTo>
                      <a:pt x="390" y="90"/>
                    </a:lnTo>
                    <a:lnTo>
                      <a:pt x="450" y="90"/>
                    </a:lnTo>
                    <a:lnTo>
                      <a:pt x="450" y="240"/>
                    </a:lnTo>
                    <a:lnTo>
                      <a:pt x="179" y="240"/>
                    </a:lnTo>
                    <a:lnTo>
                      <a:pt x="179" y="90"/>
                    </a:lnTo>
                    <a:close/>
                    <a:moveTo>
                      <a:pt x="164" y="271"/>
                    </a:moveTo>
                    <a:lnTo>
                      <a:pt x="465" y="271"/>
                    </a:lnTo>
                    <a:lnTo>
                      <a:pt x="468" y="270"/>
                    </a:lnTo>
                    <a:lnTo>
                      <a:pt x="470" y="270"/>
                    </a:lnTo>
                    <a:lnTo>
                      <a:pt x="474" y="268"/>
                    </a:lnTo>
                    <a:lnTo>
                      <a:pt x="476" y="267"/>
                    </a:lnTo>
                    <a:lnTo>
                      <a:pt x="477" y="264"/>
                    </a:lnTo>
                    <a:lnTo>
                      <a:pt x="479" y="261"/>
                    </a:lnTo>
                    <a:lnTo>
                      <a:pt x="480" y="259"/>
                    </a:lnTo>
                    <a:lnTo>
                      <a:pt x="480" y="256"/>
                    </a:lnTo>
                    <a:lnTo>
                      <a:pt x="480" y="210"/>
                    </a:lnTo>
                    <a:lnTo>
                      <a:pt x="540" y="210"/>
                    </a:lnTo>
                    <a:lnTo>
                      <a:pt x="540" y="781"/>
                    </a:lnTo>
                    <a:lnTo>
                      <a:pt x="90" y="781"/>
                    </a:lnTo>
                    <a:lnTo>
                      <a:pt x="90" y="210"/>
                    </a:lnTo>
                    <a:lnTo>
                      <a:pt x="149" y="210"/>
                    </a:lnTo>
                    <a:lnTo>
                      <a:pt x="149" y="256"/>
                    </a:lnTo>
                    <a:lnTo>
                      <a:pt x="149" y="259"/>
                    </a:lnTo>
                    <a:lnTo>
                      <a:pt x="151" y="261"/>
                    </a:lnTo>
                    <a:lnTo>
                      <a:pt x="153" y="264"/>
                    </a:lnTo>
                    <a:lnTo>
                      <a:pt x="154" y="267"/>
                    </a:lnTo>
                    <a:lnTo>
                      <a:pt x="156" y="268"/>
                    </a:lnTo>
                    <a:lnTo>
                      <a:pt x="159" y="270"/>
                    </a:lnTo>
                    <a:lnTo>
                      <a:pt x="161" y="270"/>
                    </a:lnTo>
                    <a:lnTo>
                      <a:pt x="164" y="271"/>
                    </a:lnTo>
                    <a:close/>
                    <a:moveTo>
                      <a:pt x="615" y="120"/>
                    </a:moveTo>
                    <a:lnTo>
                      <a:pt x="480" y="120"/>
                    </a:lnTo>
                    <a:lnTo>
                      <a:pt x="480" y="75"/>
                    </a:lnTo>
                    <a:lnTo>
                      <a:pt x="480" y="72"/>
                    </a:lnTo>
                    <a:lnTo>
                      <a:pt x="479" y="70"/>
                    </a:lnTo>
                    <a:lnTo>
                      <a:pt x="477" y="68"/>
                    </a:lnTo>
                    <a:lnTo>
                      <a:pt x="476" y="64"/>
                    </a:lnTo>
                    <a:lnTo>
                      <a:pt x="474" y="63"/>
                    </a:lnTo>
                    <a:lnTo>
                      <a:pt x="470" y="61"/>
                    </a:lnTo>
                    <a:lnTo>
                      <a:pt x="468" y="60"/>
                    </a:lnTo>
                    <a:lnTo>
                      <a:pt x="465" y="60"/>
                    </a:lnTo>
                    <a:lnTo>
                      <a:pt x="403" y="60"/>
                    </a:lnTo>
                    <a:lnTo>
                      <a:pt x="402" y="54"/>
                    </a:lnTo>
                    <a:lnTo>
                      <a:pt x="400" y="47"/>
                    </a:lnTo>
                    <a:lnTo>
                      <a:pt x="397" y="41"/>
                    </a:lnTo>
                    <a:lnTo>
                      <a:pt x="393" y="34"/>
                    </a:lnTo>
                    <a:lnTo>
                      <a:pt x="390" y="29"/>
                    </a:lnTo>
                    <a:lnTo>
                      <a:pt x="386" y="25"/>
                    </a:lnTo>
                    <a:lnTo>
                      <a:pt x="381" y="20"/>
                    </a:lnTo>
                    <a:lnTo>
                      <a:pt x="375" y="16"/>
                    </a:lnTo>
                    <a:lnTo>
                      <a:pt x="369" y="12"/>
                    </a:lnTo>
                    <a:lnTo>
                      <a:pt x="362" y="9"/>
                    </a:lnTo>
                    <a:lnTo>
                      <a:pt x="356" y="7"/>
                    </a:lnTo>
                    <a:lnTo>
                      <a:pt x="348" y="4"/>
                    </a:lnTo>
                    <a:lnTo>
                      <a:pt x="341" y="2"/>
                    </a:lnTo>
                    <a:lnTo>
                      <a:pt x="332" y="1"/>
                    </a:lnTo>
                    <a:lnTo>
                      <a:pt x="324" y="0"/>
                    </a:lnTo>
                    <a:lnTo>
                      <a:pt x="314" y="0"/>
                    </a:lnTo>
                    <a:lnTo>
                      <a:pt x="306" y="0"/>
                    </a:lnTo>
                    <a:lnTo>
                      <a:pt x="297" y="1"/>
                    </a:lnTo>
                    <a:lnTo>
                      <a:pt x="289" y="2"/>
                    </a:lnTo>
                    <a:lnTo>
                      <a:pt x="281" y="4"/>
                    </a:lnTo>
                    <a:lnTo>
                      <a:pt x="274" y="7"/>
                    </a:lnTo>
                    <a:lnTo>
                      <a:pt x="267" y="9"/>
                    </a:lnTo>
                    <a:lnTo>
                      <a:pt x="261" y="12"/>
                    </a:lnTo>
                    <a:lnTo>
                      <a:pt x="254" y="16"/>
                    </a:lnTo>
                    <a:lnTo>
                      <a:pt x="249" y="20"/>
                    </a:lnTo>
                    <a:lnTo>
                      <a:pt x="244" y="25"/>
                    </a:lnTo>
                    <a:lnTo>
                      <a:pt x="239" y="29"/>
                    </a:lnTo>
                    <a:lnTo>
                      <a:pt x="236" y="34"/>
                    </a:lnTo>
                    <a:lnTo>
                      <a:pt x="233" y="41"/>
                    </a:lnTo>
                    <a:lnTo>
                      <a:pt x="230" y="47"/>
                    </a:lnTo>
                    <a:lnTo>
                      <a:pt x="228" y="54"/>
                    </a:lnTo>
                    <a:lnTo>
                      <a:pt x="226" y="60"/>
                    </a:lnTo>
                    <a:lnTo>
                      <a:pt x="164" y="60"/>
                    </a:lnTo>
                    <a:lnTo>
                      <a:pt x="161" y="60"/>
                    </a:lnTo>
                    <a:lnTo>
                      <a:pt x="159" y="61"/>
                    </a:lnTo>
                    <a:lnTo>
                      <a:pt x="156" y="63"/>
                    </a:lnTo>
                    <a:lnTo>
                      <a:pt x="154" y="64"/>
                    </a:lnTo>
                    <a:lnTo>
                      <a:pt x="153" y="68"/>
                    </a:lnTo>
                    <a:lnTo>
                      <a:pt x="151" y="70"/>
                    </a:lnTo>
                    <a:lnTo>
                      <a:pt x="149" y="72"/>
                    </a:lnTo>
                    <a:lnTo>
                      <a:pt x="149" y="75"/>
                    </a:lnTo>
                    <a:lnTo>
                      <a:pt x="149" y="120"/>
                    </a:lnTo>
                    <a:lnTo>
                      <a:pt x="15" y="120"/>
                    </a:lnTo>
                    <a:lnTo>
                      <a:pt x="11" y="121"/>
                    </a:lnTo>
                    <a:lnTo>
                      <a:pt x="8" y="121"/>
                    </a:lnTo>
                    <a:lnTo>
                      <a:pt x="6" y="123"/>
                    </a:lnTo>
                    <a:lnTo>
                      <a:pt x="4" y="125"/>
                    </a:lnTo>
                    <a:lnTo>
                      <a:pt x="2" y="127"/>
                    </a:lnTo>
                    <a:lnTo>
                      <a:pt x="1" y="130"/>
                    </a:lnTo>
                    <a:lnTo>
                      <a:pt x="0" y="133"/>
                    </a:lnTo>
                    <a:lnTo>
                      <a:pt x="0" y="135"/>
                    </a:lnTo>
                    <a:lnTo>
                      <a:pt x="0" y="886"/>
                    </a:lnTo>
                    <a:lnTo>
                      <a:pt x="0" y="889"/>
                    </a:lnTo>
                    <a:lnTo>
                      <a:pt x="1" y="893"/>
                    </a:lnTo>
                    <a:lnTo>
                      <a:pt x="2" y="895"/>
                    </a:lnTo>
                    <a:lnTo>
                      <a:pt x="4" y="897"/>
                    </a:lnTo>
                    <a:lnTo>
                      <a:pt x="6" y="899"/>
                    </a:lnTo>
                    <a:lnTo>
                      <a:pt x="8" y="900"/>
                    </a:lnTo>
                    <a:lnTo>
                      <a:pt x="11" y="901"/>
                    </a:lnTo>
                    <a:lnTo>
                      <a:pt x="15" y="901"/>
                    </a:lnTo>
                    <a:lnTo>
                      <a:pt x="615" y="901"/>
                    </a:lnTo>
                    <a:lnTo>
                      <a:pt x="618" y="901"/>
                    </a:lnTo>
                    <a:lnTo>
                      <a:pt x="621" y="900"/>
                    </a:lnTo>
                    <a:lnTo>
                      <a:pt x="623" y="899"/>
                    </a:lnTo>
                    <a:lnTo>
                      <a:pt x="626" y="897"/>
                    </a:lnTo>
                    <a:lnTo>
                      <a:pt x="628" y="895"/>
                    </a:lnTo>
                    <a:lnTo>
                      <a:pt x="629" y="893"/>
                    </a:lnTo>
                    <a:lnTo>
                      <a:pt x="630" y="889"/>
                    </a:lnTo>
                    <a:lnTo>
                      <a:pt x="630" y="886"/>
                    </a:lnTo>
                    <a:lnTo>
                      <a:pt x="630" y="135"/>
                    </a:lnTo>
                    <a:lnTo>
                      <a:pt x="630" y="133"/>
                    </a:lnTo>
                    <a:lnTo>
                      <a:pt x="629" y="130"/>
                    </a:lnTo>
                    <a:lnTo>
                      <a:pt x="628" y="127"/>
                    </a:lnTo>
                    <a:lnTo>
                      <a:pt x="626" y="125"/>
                    </a:lnTo>
                    <a:lnTo>
                      <a:pt x="623" y="123"/>
                    </a:lnTo>
                    <a:lnTo>
                      <a:pt x="621" y="121"/>
                    </a:lnTo>
                    <a:lnTo>
                      <a:pt x="618" y="121"/>
                    </a:lnTo>
                    <a:lnTo>
                      <a:pt x="615"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61" name="Freeform 309"/>
              <p:cNvSpPr>
                <a:spLocks/>
              </p:cNvSpPr>
              <p:nvPr/>
            </p:nvSpPr>
            <p:spPr bwMode="auto">
              <a:xfrm>
                <a:off x="7696200" y="2609851"/>
                <a:ext cx="93663" cy="9525"/>
              </a:xfrm>
              <a:custGeom>
                <a:avLst/>
                <a:gdLst>
                  <a:gd name="T0" fmla="*/ 15 w 296"/>
                  <a:gd name="T1" fmla="*/ 30 h 30"/>
                  <a:gd name="T2" fmla="*/ 281 w 296"/>
                  <a:gd name="T3" fmla="*/ 30 h 30"/>
                  <a:gd name="T4" fmla="*/ 284 w 296"/>
                  <a:gd name="T5" fmla="*/ 29 h 30"/>
                  <a:gd name="T6" fmla="*/ 286 w 296"/>
                  <a:gd name="T7" fmla="*/ 29 h 30"/>
                  <a:gd name="T8" fmla="*/ 289 w 296"/>
                  <a:gd name="T9" fmla="*/ 28 h 30"/>
                  <a:gd name="T10" fmla="*/ 291 w 296"/>
                  <a:gd name="T11" fmla="*/ 26 h 30"/>
                  <a:gd name="T12" fmla="*/ 294 w 296"/>
                  <a:gd name="T13" fmla="*/ 23 h 30"/>
                  <a:gd name="T14" fmla="*/ 295 w 296"/>
                  <a:gd name="T15" fmla="*/ 20 h 30"/>
                  <a:gd name="T16" fmla="*/ 296 w 296"/>
                  <a:gd name="T17" fmla="*/ 18 h 30"/>
                  <a:gd name="T18" fmla="*/ 296 w 296"/>
                  <a:gd name="T19" fmla="*/ 15 h 30"/>
                  <a:gd name="T20" fmla="*/ 296 w 296"/>
                  <a:gd name="T21" fmla="*/ 12 h 30"/>
                  <a:gd name="T22" fmla="*/ 295 w 296"/>
                  <a:gd name="T23" fmla="*/ 9 h 30"/>
                  <a:gd name="T24" fmla="*/ 294 w 296"/>
                  <a:gd name="T25" fmla="*/ 6 h 30"/>
                  <a:gd name="T26" fmla="*/ 291 w 296"/>
                  <a:gd name="T27" fmla="*/ 4 h 30"/>
                  <a:gd name="T28" fmla="*/ 289 w 296"/>
                  <a:gd name="T29" fmla="*/ 2 h 30"/>
                  <a:gd name="T30" fmla="*/ 286 w 296"/>
                  <a:gd name="T31" fmla="*/ 1 h 30"/>
                  <a:gd name="T32" fmla="*/ 284 w 296"/>
                  <a:gd name="T33" fmla="*/ 0 h 30"/>
                  <a:gd name="T34" fmla="*/ 281 w 296"/>
                  <a:gd name="T35" fmla="*/ 0 h 30"/>
                  <a:gd name="T36" fmla="*/ 15 w 296"/>
                  <a:gd name="T37" fmla="*/ 0 h 30"/>
                  <a:gd name="T38" fmla="*/ 12 w 296"/>
                  <a:gd name="T39" fmla="*/ 0 h 30"/>
                  <a:gd name="T40" fmla="*/ 10 w 296"/>
                  <a:gd name="T41" fmla="*/ 1 h 30"/>
                  <a:gd name="T42" fmla="*/ 7 w 296"/>
                  <a:gd name="T43" fmla="*/ 2 h 30"/>
                  <a:gd name="T44" fmla="*/ 5 w 296"/>
                  <a:gd name="T45" fmla="*/ 4 h 30"/>
                  <a:gd name="T46" fmla="*/ 4 w 296"/>
                  <a:gd name="T47" fmla="*/ 6 h 30"/>
                  <a:gd name="T48" fmla="*/ 1 w 296"/>
                  <a:gd name="T49" fmla="*/ 9 h 30"/>
                  <a:gd name="T50" fmla="*/ 0 w 296"/>
                  <a:gd name="T51" fmla="*/ 12 h 30"/>
                  <a:gd name="T52" fmla="*/ 0 w 296"/>
                  <a:gd name="T53" fmla="*/ 15 h 30"/>
                  <a:gd name="T54" fmla="*/ 0 w 296"/>
                  <a:gd name="T55" fmla="*/ 18 h 30"/>
                  <a:gd name="T56" fmla="*/ 1 w 296"/>
                  <a:gd name="T57" fmla="*/ 20 h 30"/>
                  <a:gd name="T58" fmla="*/ 4 w 296"/>
                  <a:gd name="T59" fmla="*/ 23 h 30"/>
                  <a:gd name="T60" fmla="*/ 5 w 296"/>
                  <a:gd name="T61" fmla="*/ 26 h 30"/>
                  <a:gd name="T62" fmla="*/ 7 w 296"/>
                  <a:gd name="T63" fmla="*/ 28 h 30"/>
                  <a:gd name="T64" fmla="*/ 10 w 296"/>
                  <a:gd name="T65" fmla="*/ 29 h 30"/>
                  <a:gd name="T66" fmla="*/ 12 w 296"/>
                  <a:gd name="T67" fmla="*/ 29 h 30"/>
                  <a:gd name="T68" fmla="*/ 15 w 296"/>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6" h="30">
                    <a:moveTo>
                      <a:pt x="15" y="30"/>
                    </a:moveTo>
                    <a:lnTo>
                      <a:pt x="281" y="30"/>
                    </a:lnTo>
                    <a:lnTo>
                      <a:pt x="284" y="29"/>
                    </a:lnTo>
                    <a:lnTo>
                      <a:pt x="286" y="29"/>
                    </a:lnTo>
                    <a:lnTo>
                      <a:pt x="289" y="28"/>
                    </a:lnTo>
                    <a:lnTo>
                      <a:pt x="291" y="26"/>
                    </a:lnTo>
                    <a:lnTo>
                      <a:pt x="294" y="23"/>
                    </a:lnTo>
                    <a:lnTo>
                      <a:pt x="295" y="20"/>
                    </a:lnTo>
                    <a:lnTo>
                      <a:pt x="296" y="18"/>
                    </a:lnTo>
                    <a:lnTo>
                      <a:pt x="296" y="15"/>
                    </a:lnTo>
                    <a:lnTo>
                      <a:pt x="296" y="12"/>
                    </a:lnTo>
                    <a:lnTo>
                      <a:pt x="295" y="9"/>
                    </a:lnTo>
                    <a:lnTo>
                      <a:pt x="294" y="6"/>
                    </a:lnTo>
                    <a:lnTo>
                      <a:pt x="291" y="4"/>
                    </a:lnTo>
                    <a:lnTo>
                      <a:pt x="289" y="2"/>
                    </a:lnTo>
                    <a:lnTo>
                      <a:pt x="286" y="1"/>
                    </a:lnTo>
                    <a:lnTo>
                      <a:pt x="284" y="0"/>
                    </a:lnTo>
                    <a:lnTo>
                      <a:pt x="281" y="0"/>
                    </a:lnTo>
                    <a:lnTo>
                      <a:pt x="15" y="0"/>
                    </a:lnTo>
                    <a:lnTo>
                      <a:pt x="12" y="0"/>
                    </a:lnTo>
                    <a:lnTo>
                      <a:pt x="10" y="1"/>
                    </a:lnTo>
                    <a:lnTo>
                      <a:pt x="7" y="2"/>
                    </a:lnTo>
                    <a:lnTo>
                      <a:pt x="5" y="4"/>
                    </a:lnTo>
                    <a:lnTo>
                      <a:pt x="4" y="6"/>
                    </a:lnTo>
                    <a:lnTo>
                      <a:pt x="1" y="9"/>
                    </a:lnTo>
                    <a:lnTo>
                      <a:pt x="0" y="12"/>
                    </a:lnTo>
                    <a:lnTo>
                      <a:pt x="0" y="15"/>
                    </a:lnTo>
                    <a:lnTo>
                      <a:pt x="0" y="18"/>
                    </a:lnTo>
                    <a:lnTo>
                      <a:pt x="1" y="20"/>
                    </a:lnTo>
                    <a:lnTo>
                      <a:pt x="4" y="23"/>
                    </a:lnTo>
                    <a:lnTo>
                      <a:pt x="5" y="26"/>
                    </a:lnTo>
                    <a:lnTo>
                      <a:pt x="7" y="28"/>
                    </a:lnTo>
                    <a:lnTo>
                      <a:pt x="10" y="29"/>
                    </a:lnTo>
                    <a:lnTo>
                      <a:pt x="12" y="29"/>
                    </a:lnTo>
                    <a:lnTo>
                      <a:pt x="15"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62" name="Freeform 310"/>
              <p:cNvSpPr>
                <a:spLocks/>
              </p:cNvSpPr>
              <p:nvPr/>
            </p:nvSpPr>
            <p:spPr bwMode="auto">
              <a:xfrm>
                <a:off x="7696200" y="2638426"/>
                <a:ext cx="93663" cy="9525"/>
              </a:xfrm>
              <a:custGeom>
                <a:avLst/>
                <a:gdLst>
                  <a:gd name="T0" fmla="*/ 15 w 296"/>
                  <a:gd name="T1" fmla="*/ 30 h 30"/>
                  <a:gd name="T2" fmla="*/ 281 w 296"/>
                  <a:gd name="T3" fmla="*/ 30 h 30"/>
                  <a:gd name="T4" fmla="*/ 284 w 296"/>
                  <a:gd name="T5" fmla="*/ 30 h 30"/>
                  <a:gd name="T6" fmla="*/ 286 w 296"/>
                  <a:gd name="T7" fmla="*/ 29 h 30"/>
                  <a:gd name="T8" fmla="*/ 289 w 296"/>
                  <a:gd name="T9" fmla="*/ 28 h 30"/>
                  <a:gd name="T10" fmla="*/ 291 w 296"/>
                  <a:gd name="T11" fmla="*/ 25 h 30"/>
                  <a:gd name="T12" fmla="*/ 294 w 296"/>
                  <a:gd name="T13" fmla="*/ 23 h 30"/>
                  <a:gd name="T14" fmla="*/ 295 w 296"/>
                  <a:gd name="T15" fmla="*/ 21 h 30"/>
                  <a:gd name="T16" fmla="*/ 296 w 296"/>
                  <a:gd name="T17" fmla="*/ 18 h 30"/>
                  <a:gd name="T18" fmla="*/ 296 w 296"/>
                  <a:gd name="T19" fmla="*/ 15 h 30"/>
                  <a:gd name="T20" fmla="*/ 296 w 296"/>
                  <a:gd name="T21" fmla="*/ 11 h 30"/>
                  <a:gd name="T22" fmla="*/ 295 w 296"/>
                  <a:gd name="T23" fmla="*/ 9 h 30"/>
                  <a:gd name="T24" fmla="*/ 294 w 296"/>
                  <a:gd name="T25" fmla="*/ 6 h 30"/>
                  <a:gd name="T26" fmla="*/ 291 w 296"/>
                  <a:gd name="T27" fmla="*/ 4 h 30"/>
                  <a:gd name="T28" fmla="*/ 289 w 296"/>
                  <a:gd name="T29" fmla="*/ 2 h 30"/>
                  <a:gd name="T30" fmla="*/ 286 w 296"/>
                  <a:gd name="T31" fmla="*/ 1 h 30"/>
                  <a:gd name="T32" fmla="*/ 284 w 296"/>
                  <a:gd name="T33" fmla="*/ 0 h 30"/>
                  <a:gd name="T34" fmla="*/ 281 w 296"/>
                  <a:gd name="T35" fmla="*/ 0 h 30"/>
                  <a:gd name="T36" fmla="*/ 15 w 296"/>
                  <a:gd name="T37" fmla="*/ 0 h 30"/>
                  <a:gd name="T38" fmla="*/ 12 w 296"/>
                  <a:gd name="T39" fmla="*/ 0 h 30"/>
                  <a:gd name="T40" fmla="*/ 10 w 296"/>
                  <a:gd name="T41" fmla="*/ 1 h 30"/>
                  <a:gd name="T42" fmla="*/ 7 w 296"/>
                  <a:gd name="T43" fmla="*/ 2 h 30"/>
                  <a:gd name="T44" fmla="*/ 5 w 296"/>
                  <a:gd name="T45" fmla="*/ 4 h 30"/>
                  <a:gd name="T46" fmla="*/ 4 w 296"/>
                  <a:gd name="T47" fmla="*/ 6 h 30"/>
                  <a:gd name="T48" fmla="*/ 1 w 296"/>
                  <a:gd name="T49" fmla="*/ 9 h 30"/>
                  <a:gd name="T50" fmla="*/ 0 w 296"/>
                  <a:gd name="T51" fmla="*/ 11 h 30"/>
                  <a:gd name="T52" fmla="*/ 0 w 296"/>
                  <a:gd name="T53" fmla="*/ 15 h 30"/>
                  <a:gd name="T54" fmla="*/ 0 w 296"/>
                  <a:gd name="T55" fmla="*/ 18 h 30"/>
                  <a:gd name="T56" fmla="*/ 1 w 296"/>
                  <a:gd name="T57" fmla="*/ 21 h 30"/>
                  <a:gd name="T58" fmla="*/ 4 w 296"/>
                  <a:gd name="T59" fmla="*/ 23 h 30"/>
                  <a:gd name="T60" fmla="*/ 5 w 296"/>
                  <a:gd name="T61" fmla="*/ 25 h 30"/>
                  <a:gd name="T62" fmla="*/ 7 w 296"/>
                  <a:gd name="T63" fmla="*/ 28 h 30"/>
                  <a:gd name="T64" fmla="*/ 10 w 296"/>
                  <a:gd name="T65" fmla="*/ 29 h 30"/>
                  <a:gd name="T66" fmla="*/ 12 w 296"/>
                  <a:gd name="T67" fmla="*/ 30 h 30"/>
                  <a:gd name="T68" fmla="*/ 15 w 296"/>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6" h="30">
                    <a:moveTo>
                      <a:pt x="15" y="30"/>
                    </a:moveTo>
                    <a:lnTo>
                      <a:pt x="281" y="30"/>
                    </a:lnTo>
                    <a:lnTo>
                      <a:pt x="284" y="30"/>
                    </a:lnTo>
                    <a:lnTo>
                      <a:pt x="286" y="29"/>
                    </a:lnTo>
                    <a:lnTo>
                      <a:pt x="289" y="28"/>
                    </a:lnTo>
                    <a:lnTo>
                      <a:pt x="291" y="25"/>
                    </a:lnTo>
                    <a:lnTo>
                      <a:pt x="294" y="23"/>
                    </a:lnTo>
                    <a:lnTo>
                      <a:pt x="295" y="21"/>
                    </a:lnTo>
                    <a:lnTo>
                      <a:pt x="296" y="18"/>
                    </a:lnTo>
                    <a:lnTo>
                      <a:pt x="296" y="15"/>
                    </a:lnTo>
                    <a:lnTo>
                      <a:pt x="296" y="11"/>
                    </a:lnTo>
                    <a:lnTo>
                      <a:pt x="295" y="9"/>
                    </a:lnTo>
                    <a:lnTo>
                      <a:pt x="294" y="6"/>
                    </a:lnTo>
                    <a:lnTo>
                      <a:pt x="291" y="4"/>
                    </a:lnTo>
                    <a:lnTo>
                      <a:pt x="289" y="2"/>
                    </a:lnTo>
                    <a:lnTo>
                      <a:pt x="286" y="1"/>
                    </a:lnTo>
                    <a:lnTo>
                      <a:pt x="284" y="0"/>
                    </a:lnTo>
                    <a:lnTo>
                      <a:pt x="281" y="0"/>
                    </a:lnTo>
                    <a:lnTo>
                      <a:pt x="15" y="0"/>
                    </a:lnTo>
                    <a:lnTo>
                      <a:pt x="12" y="0"/>
                    </a:lnTo>
                    <a:lnTo>
                      <a:pt x="10" y="1"/>
                    </a:lnTo>
                    <a:lnTo>
                      <a:pt x="7" y="2"/>
                    </a:lnTo>
                    <a:lnTo>
                      <a:pt x="5" y="4"/>
                    </a:lnTo>
                    <a:lnTo>
                      <a:pt x="4" y="6"/>
                    </a:lnTo>
                    <a:lnTo>
                      <a:pt x="1" y="9"/>
                    </a:lnTo>
                    <a:lnTo>
                      <a:pt x="0" y="11"/>
                    </a:lnTo>
                    <a:lnTo>
                      <a:pt x="0" y="15"/>
                    </a:lnTo>
                    <a:lnTo>
                      <a:pt x="0" y="18"/>
                    </a:lnTo>
                    <a:lnTo>
                      <a:pt x="1" y="21"/>
                    </a:lnTo>
                    <a:lnTo>
                      <a:pt x="4" y="23"/>
                    </a:lnTo>
                    <a:lnTo>
                      <a:pt x="5" y="25"/>
                    </a:lnTo>
                    <a:lnTo>
                      <a:pt x="7" y="28"/>
                    </a:lnTo>
                    <a:lnTo>
                      <a:pt x="10" y="29"/>
                    </a:lnTo>
                    <a:lnTo>
                      <a:pt x="12" y="30"/>
                    </a:lnTo>
                    <a:lnTo>
                      <a:pt x="15"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63" name="Freeform 311"/>
              <p:cNvSpPr>
                <a:spLocks/>
              </p:cNvSpPr>
              <p:nvPr/>
            </p:nvSpPr>
            <p:spPr bwMode="auto">
              <a:xfrm>
                <a:off x="7696200" y="2667001"/>
                <a:ext cx="93663" cy="9525"/>
              </a:xfrm>
              <a:custGeom>
                <a:avLst/>
                <a:gdLst>
                  <a:gd name="T0" fmla="*/ 15 w 296"/>
                  <a:gd name="T1" fmla="*/ 30 h 30"/>
                  <a:gd name="T2" fmla="*/ 281 w 296"/>
                  <a:gd name="T3" fmla="*/ 30 h 30"/>
                  <a:gd name="T4" fmla="*/ 284 w 296"/>
                  <a:gd name="T5" fmla="*/ 30 h 30"/>
                  <a:gd name="T6" fmla="*/ 286 w 296"/>
                  <a:gd name="T7" fmla="*/ 29 h 30"/>
                  <a:gd name="T8" fmla="*/ 289 w 296"/>
                  <a:gd name="T9" fmla="*/ 27 h 30"/>
                  <a:gd name="T10" fmla="*/ 291 w 296"/>
                  <a:gd name="T11" fmla="*/ 25 h 30"/>
                  <a:gd name="T12" fmla="*/ 294 w 296"/>
                  <a:gd name="T13" fmla="*/ 23 h 30"/>
                  <a:gd name="T14" fmla="*/ 295 w 296"/>
                  <a:gd name="T15" fmla="*/ 21 h 30"/>
                  <a:gd name="T16" fmla="*/ 296 w 296"/>
                  <a:gd name="T17" fmla="*/ 18 h 30"/>
                  <a:gd name="T18" fmla="*/ 296 w 296"/>
                  <a:gd name="T19" fmla="*/ 15 h 30"/>
                  <a:gd name="T20" fmla="*/ 296 w 296"/>
                  <a:gd name="T21" fmla="*/ 12 h 30"/>
                  <a:gd name="T22" fmla="*/ 295 w 296"/>
                  <a:gd name="T23" fmla="*/ 9 h 30"/>
                  <a:gd name="T24" fmla="*/ 294 w 296"/>
                  <a:gd name="T25" fmla="*/ 7 h 30"/>
                  <a:gd name="T26" fmla="*/ 291 w 296"/>
                  <a:gd name="T27" fmla="*/ 4 h 30"/>
                  <a:gd name="T28" fmla="*/ 289 w 296"/>
                  <a:gd name="T29" fmla="*/ 3 h 30"/>
                  <a:gd name="T30" fmla="*/ 286 w 296"/>
                  <a:gd name="T31" fmla="*/ 1 h 30"/>
                  <a:gd name="T32" fmla="*/ 284 w 296"/>
                  <a:gd name="T33" fmla="*/ 0 h 30"/>
                  <a:gd name="T34" fmla="*/ 281 w 296"/>
                  <a:gd name="T35" fmla="*/ 0 h 30"/>
                  <a:gd name="T36" fmla="*/ 15 w 296"/>
                  <a:gd name="T37" fmla="*/ 0 h 30"/>
                  <a:gd name="T38" fmla="*/ 12 w 296"/>
                  <a:gd name="T39" fmla="*/ 0 h 30"/>
                  <a:gd name="T40" fmla="*/ 10 w 296"/>
                  <a:gd name="T41" fmla="*/ 1 h 30"/>
                  <a:gd name="T42" fmla="*/ 7 w 296"/>
                  <a:gd name="T43" fmla="*/ 3 h 30"/>
                  <a:gd name="T44" fmla="*/ 5 w 296"/>
                  <a:gd name="T45" fmla="*/ 4 h 30"/>
                  <a:gd name="T46" fmla="*/ 4 w 296"/>
                  <a:gd name="T47" fmla="*/ 7 h 30"/>
                  <a:gd name="T48" fmla="*/ 1 w 296"/>
                  <a:gd name="T49" fmla="*/ 9 h 30"/>
                  <a:gd name="T50" fmla="*/ 0 w 296"/>
                  <a:gd name="T51" fmla="*/ 12 h 30"/>
                  <a:gd name="T52" fmla="*/ 0 w 296"/>
                  <a:gd name="T53" fmla="*/ 15 h 30"/>
                  <a:gd name="T54" fmla="*/ 0 w 296"/>
                  <a:gd name="T55" fmla="*/ 18 h 30"/>
                  <a:gd name="T56" fmla="*/ 1 w 296"/>
                  <a:gd name="T57" fmla="*/ 21 h 30"/>
                  <a:gd name="T58" fmla="*/ 4 w 296"/>
                  <a:gd name="T59" fmla="*/ 23 h 30"/>
                  <a:gd name="T60" fmla="*/ 5 w 296"/>
                  <a:gd name="T61" fmla="*/ 25 h 30"/>
                  <a:gd name="T62" fmla="*/ 7 w 296"/>
                  <a:gd name="T63" fmla="*/ 27 h 30"/>
                  <a:gd name="T64" fmla="*/ 10 w 296"/>
                  <a:gd name="T65" fmla="*/ 29 h 30"/>
                  <a:gd name="T66" fmla="*/ 12 w 296"/>
                  <a:gd name="T67" fmla="*/ 30 h 30"/>
                  <a:gd name="T68" fmla="*/ 15 w 296"/>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6" h="30">
                    <a:moveTo>
                      <a:pt x="15" y="30"/>
                    </a:moveTo>
                    <a:lnTo>
                      <a:pt x="281" y="30"/>
                    </a:lnTo>
                    <a:lnTo>
                      <a:pt x="284" y="30"/>
                    </a:lnTo>
                    <a:lnTo>
                      <a:pt x="286" y="29"/>
                    </a:lnTo>
                    <a:lnTo>
                      <a:pt x="289" y="27"/>
                    </a:lnTo>
                    <a:lnTo>
                      <a:pt x="291" y="25"/>
                    </a:lnTo>
                    <a:lnTo>
                      <a:pt x="294" y="23"/>
                    </a:lnTo>
                    <a:lnTo>
                      <a:pt x="295" y="21"/>
                    </a:lnTo>
                    <a:lnTo>
                      <a:pt x="296" y="18"/>
                    </a:lnTo>
                    <a:lnTo>
                      <a:pt x="296" y="15"/>
                    </a:lnTo>
                    <a:lnTo>
                      <a:pt x="296" y="12"/>
                    </a:lnTo>
                    <a:lnTo>
                      <a:pt x="295" y="9"/>
                    </a:lnTo>
                    <a:lnTo>
                      <a:pt x="294" y="7"/>
                    </a:lnTo>
                    <a:lnTo>
                      <a:pt x="291" y="4"/>
                    </a:lnTo>
                    <a:lnTo>
                      <a:pt x="289" y="3"/>
                    </a:lnTo>
                    <a:lnTo>
                      <a:pt x="286" y="1"/>
                    </a:lnTo>
                    <a:lnTo>
                      <a:pt x="284" y="0"/>
                    </a:lnTo>
                    <a:lnTo>
                      <a:pt x="281" y="0"/>
                    </a:lnTo>
                    <a:lnTo>
                      <a:pt x="15" y="0"/>
                    </a:lnTo>
                    <a:lnTo>
                      <a:pt x="12" y="0"/>
                    </a:lnTo>
                    <a:lnTo>
                      <a:pt x="10" y="1"/>
                    </a:lnTo>
                    <a:lnTo>
                      <a:pt x="7" y="3"/>
                    </a:lnTo>
                    <a:lnTo>
                      <a:pt x="5" y="4"/>
                    </a:lnTo>
                    <a:lnTo>
                      <a:pt x="4" y="7"/>
                    </a:lnTo>
                    <a:lnTo>
                      <a:pt x="1" y="9"/>
                    </a:lnTo>
                    <a:lnTo>
                      <a:pt x="0" y="12"/>
                    </a:lnTo>
                    <a:lnTo>
                      <a:pt x="0" y="15"/>
                    </a:lnTo>
                    <a:lnTo>
                      <a:pt x="0" y="18"/>
                    </a:lnTo>
                    <a:lnTo>
                      <a:pt x="1" y="21"/>
                    </a:lnTo>
                    <a:lnTo>
                      <a:pt x="4" y="23"/>
                    </a:lnTo>
                    <a:lnTo>
                      <a:pt x="5" y="25"/>
                    </a:lnTo>
                    <a:lnTo>
                      <a:pt x="7" y="27"/>
                    </a:lnTo>
                    <a:lnTo>
                      <a:pt x="10" y="29"/>
                    </a:lnTo>
                    <a:lnTo>
                      <a:pt x="12" y="30"/>
                    </a:lnTo>
                    <a:lnTo>
                      <a:pt x="15"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64" name="Freeform 312"/>
              <p:cNvSpPr>
                <a:spLocks/>
              </p:cNvSpPr>
              <p:nvPr/>
            </p:nvSpPr>
            <p:spPr bwMode="auto">
              <a:xfrm>
                <a:off x="7696200" y="2695576"/>
                <a:ext cx="93663" cy="9525"/>
              </a:xfrm>
              <a:custGeom>
                <a:avLst/>
                <a:gdLst>
                  <a:gd name="T0" fmla="*/ 15 w 296"/>
                  <a:gd name="T1" fmla="*/ 29 h 29"/>
                  <a:gd name="T2" fmla="*/ 281 w 296"/>
                  <a:gd name="T3" fmla="*/ 29 h 29"/>
                  <a:gd name="T4" fmla="*/ 284 w 296"/>
                  <a:gd name="T5" fmla="*/ 29 h 29"/>
                  <a:gd name="T6" fmla="*/ 286 w 296"/>
                  <a:gd name="T7" fmla="*/ 28 h 29"/>
                  <a:gd name="T8" fmla="*/ 289 w 296"/>
                  <a:gd name="T9" fmla="*/ 27 h 29"/>
                  <a:gd name="T10" fmla="*/ 291 w 296"/>
                  <a:gd name="T11" fmla="*/ 26 h 29"/>
                  <a:gd name="T12" fmla="*/ 294 w 296"/>
                  <a:gd name="T13" fmla="*/ 23 h 29"/>
                  <a:gd name="T14" fmla="*/ 295 w 296"/>
                  <a:gd name="T15" fmla="*/ 21 h 29"/>
                  <a:gd name="T16" fmla="*/ 296 w 296"/>
                  <a:gd name="T17" fmla="*/ 18 h 29"/>
                  <a:gd name="T18" fmla="*/ 296 w 296"/>
                  <a:gd name="T19" fmla="*/ 14 h 29"/>
                  <a:gd name="T20" fmla="*/ 296 w 296"/>
                  <a:gd name="T21" fmla="*/ 12 h 29"/>
                  <a:gd name="T22" fmla="*/ 295 w 296"/>
                  <a:gd name="T23" fmla="*/ 9 h 29"/>
                  <a:gd name="T24" fmla="*/ 294 w 296"/>
                  <a:gd name="T25" fmla="*/ 7 h 29"/>
                  <a:gd name="T26" fmla="*/ 291 w 296"/>
                  <a:gd name="T27" fmla="*/ 5 h 29"/>
                  <a:gd name="T28" fmla="*/ 289 w 296"/>
                  <a:gd name="T29" fmla="*/ 3 h 29"/>
                  <a:gd name="T30" fmla="*/ 286 w 296"/>
                  <a:gd name="T31" fmla="*/ 2 h 29"/>
                  <a:gd name="T32" fmla="*/ 284 w 296"/>
                  <a:gd name="T33" fmla="*/ 1 h 29"/>
                  <a:gd name="T34" fmla="*/ 281 w 296"/>
                  <a:gd name="T35" fmla="*/ 0 h 29"/>
                  <a:gd name="T36" fmla="*/ 15 w 296"/>
                  <a:gd name="T37" fmla="*/ 0 h 29"/>
                  <a:gd name="T38" fmla="*/ 12 w 296"/>
                  <a:gd name="T39" fmla="*/ 1 h 29"/>
                  <a:gd name="T40" fmla="*/ 10 w 296"/>
                  <a:gd name="T41" fmla="*/ 2 h 29"/>
                  <a:gd name="T42" fmla="*/ 7 w 296"/>
                  <a:gd name="T43" fmla="*/ 3 h 29"/>
                  <a:gd name="T44" fmla="*/ 5 w 296"/>
                  <a:gd name="T45" fmla="*/ 5 h 29"/>
                  <a:gd name="T46" fmla="*/ 4 w 296"/>
                  <a:gd name="T47" fmla="*/ 7 h 29"/>
                  <a:gd name="T48" fmla="*/ 1 w 296"/>
                  <a:gd name="T49" fmla="*/ 9 h 29"/>
                  <a:gd name="T50" fmla="*/ 0 w 296"/>
                  <a:gd name="T51" fmla="*/ 12 h 29"/>
                  <a:gd name="T52" fmla="*/ 0 w 296"/>
                  <a:gd name="T53" fmla="*/ 14 h 29"/>
                  <a:gd name="T54" fmla="*/ 0 w 296"/>
                  <a:gd name="T55" fmla="*/ 18 h 29"/>
                  <a:gd name="T56" fmla="*/ 1 w 296"/>
                  <a:gd name="T57" fmla="*/ 21 h 29"/>
                  <a:gd name="T58" fmla="*/ 4 w 296"/>
                  <a:gd name="T59" fmla="*/ 23 h 29"/>
                  <a:gd name="T60" fmla="*/ 5 w 296"/>
                  <a:gd name="T61" fmla="*/ 26 h 29"/>
                  <a:gd name="T62" fmla="*/ 7 w 296"/>
                  <a:gd name="T63" fmla="*/ 27 h 29"/>
                  <a:gd name="T64" fmla="*/ 10 w 296"/>
                  <a:gd name="T65" fmla="*/ 28 h 29"/>
                  <a:gd name="T66" fmla="*/ 12 w 296"/>
                  <a:gd name="T67" fmla="*/ 29 h 29"/>
                  <a:gd name="T68" fmla="*/ 15 w 296"/>
                  <a:gd name="T6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6" h="29">
                    <a:moveTo>
                      <a:pt x="15" y="29"/>
                    </a:moveTo>
                    <a:lnTo>
                      <a:pt x="281" y="29"/>
                    </a:lnTo>
                    <a:lnTo>
                      <a:pt x="284" y="29"/>
                    </a:lnTo>
                    <a:lnTo>
                      <a:pt x="286" y="28"/>
                    </a:lnTo>
                    <a:lnTo>
                      <a:pt x="289" y="27"/>
                    </a:lnTo>
                    <a:lnTo>
                      <a:pt x="291" y="26"/>
                    </a:lnTo>
                    <a:lnTo>
                      <a:pt x="294" y="23"/>
                    </a:lnTo>
                    <a:lnTo>
                      <a:pt x="295" y="21"/>
                    </a:lnTo>
                    <a:lnTo>
                      <a:pt x="296" y="18"/>
                    </a:lnTo>
                    <a:lnTo>
                      <a:pt x="296" y="14"/>
                    </a:lnTo>
                    <a:lnTo>
                      <a:pt x="296" y="12"/>
                    </a:lnTo>
                    <a:lnTo>
                      <a:pt x="295" y="9"/>
                    </a:lnTo>
                    <a:lnTo>
                      <a:pt x="294" y="7"/>
                    </a:lnTo>
                    <a:lnTo>
                      <a:pt x="291" y="5"/>
                    </a:lnTo>
                    <a:lnTo>
                      <a:pt x="289" y="3"/>
                    </a:lnTo>
                    <a:lnTo>
                      <a:pt x="286" y="2"/>
                    </a:lnTo>
                    <a:lnTo>
                      <a:pt x="284" y="1"/>
                    </a:lnTo>
                    <a:lnTo>
                      <a:pt x="281" y="0"/>
                    </a:lnTo>
                    <a:lnTo>
                      <a:pt x="15" y="0"/>
                    </a:lnTo>
                    <a:lnTo>
                      <a:pt x="12" y="1"/>
                    </a:lnTo>
                    <a:lnTo>
                      <a:pt x="10" y="2"/>
                    </a:lnTo>
                    <a:lnTo>
                      <a:pt x="7" y="3"/>
                    </a:lnTo>
                    <a:lnTo>
                      <a:pt x="5" y="5"/>
                    </a:lnTo>
                    <a:lnTo>
                      <a:pt x="4" y="7"/>
                    </a:lnTo>
                    <a:lnTo>
                      <a:pt x="1" y="9"/>
                    </a:lnTo>
                    <a:lnTo>
                      <a:pt x="0" y="12"/>
                    </a:lnTo>
                    <a:lnTo>
                      <a:pt x="0" y="14"/>
                    </a:lnTo>
                    <a:lnTo>
                      <a:pt x="0" y="18"/>
                    </a:lnTo>
                    <a:lnTo>
                      <a:pt x="1" y="21"/>
                    </a:lnTo>
                    <a:lnTo>
                      <a:pt x="4" y="23"/>
                    </a:lnTo>
                    <a:lnTo>
                      <a:pt x="5" y="26"/>
                    </a:lnTo>
                    <a:lnTo>
                      <a:pt x="7" y="27"/>
                    </a:lnTo>
                    <a:lnTo>
                      <a:pt x="10" y="28"/>
                    </a:lnTo>
                    <a:lnTo>
                      <a:pt x="12" y="29"/>
                    </a:lnTo>
                    <a:lnTo>
                      <a:pt x="15"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grpSp>
      <p:grpSp>
        <p:nvGrpSpPr>
          <p:cNvPr id="65" name="Group 64"/>
          <p:cNvGrpSpPr/>
          <p:nvPr userDrawn="1"/>
        </p:nvGrpSpPr>
        <p:grpSpPr>
          <a:xfrm>
            <a:off x="8048173" y="4755627"/>
            <a:ext cx="1400140" cy="312073"/>
            <a:chOff x="5657885" y="2139013"/>
            <a:chExt cx="1400140" cy="312073"/>
          </a:xfrm>
        </p:grpSpPr>
        <p:sp>
          <p:nvSpPr>
            <p:cNvPr id="66" name="TextBox 65"/>
            <p:cNvSpPr txBox="1"/>
            <p:nvPr/>
          </p:nvSpPr>
          <p:spPr>
            <a:xfrm>
              <a:off x="5657885" y="2139013"/>
              <a:ext cx="1400140" cy="312073"/>
            </a:xfrm>
            <a:prstGeom prst="rect">
              <a:avLst/>
            </a:prstGeom>
            <a:solidFill>
              <a:schemeClr val="bg1"/>
            </a:solidFill>
          </p:spPr>
          <p:txBody>
            <a:bodyPr wrap="square" rtlCol="0">
              <a:spAutoFit/>
            </a:bodyPr>
            <a:lstStyle/>
            <a:p>
              <a:pPr algn="l"/>
              <a:r>
                <a:rPr lang="en-NZ" sz="1400" b="1" i="1" dirty="0">
                  <a:solidFill>
                    <a:schemeClr val="accent5"/>
                  </a:solidFill>
                  <a:latin typeface="Segoe UI" panose="020B0502040204020203" pitchFamily="34" charset="0"/>
                  <a:cs typeface="Segoe UI" panose="020B0502040204020203" pitchFamily="34" charset="0"/>
                </a:rPr>
                <a:t>    Tools</a:t>
              </a:r>
            </a:p>
          </p:txBody>
        </p:sp>
        <p:grpSp>
          <p:nvGrpSpPr>
            <p:cNvPr id="67" name="Group 66"/>
            <p:cNvGrpSpPr/>
            <p:nvPr/>
          </p:nvGrpSpPr>
          <p:grpSpPr>
            <a:xfrm>
              <a:off x="5716056" y="2170849"/>
              <a:ext cx="181841" cy="236157"/>
              <a:chOff x="7643813" y="2505076"/>
              <a:chExt cx="200025" cy="285750"/>
            </a:xfrm>
            <a:solidFill>
              <a:srgbClr val="4472C4"/>
            </a:solidFill>
          </p:grpSpPr>
          <p:sp>
            <p:nvSpPr>
              <p:cNvPr id="68" name="Freeform 308"/>
              <p:cNvSpPr>
                <a:spLocks noEditPoints="1"/>
              </p:cNvSpPr>
              <p:nvPr userDrawn="1"/>
            </p:nvSpPr>
            <p:spPr bwMode="auto">
              <a:xfrm>
                <a:off x="7643813" y="2505076"/>
                <a:ext cx="200025" cy="285750"/>
              </a:xfrm>
              <a:custGeom>
                <a:avLst/>
                <a:gdLst>
                  <a:gd name="T0" fmla="*/ 149 w 630"/>
                  <a:gd name="T1" fmla="*/ 150 h 901"/>
                  <a:gd name="T2" fmla="*/ 68 w 630"/>
                  <a:gd name="T3" fmla="*/ 182 h 901"/>
                  <a:gd name="T4" fmla="*/ 61 w 630"/>
                  <a:gd name="T5" fmla="*/ 190 h 901"/>
                  <a:gd name="T6" fmla="*/ 60 w 630"/>
                  <a:gd name="T7" fmla="*/ 800 h 901"/>
                  <a:gd name="T8" fmla="*/ 66 w 630"/>
                  <a:gd name="T9" fmla="*/ 809 h 901"/>
                  <a:gd name="T10" fmla="*/ 555 w 630"/>
                  <a:gd name="T11" fmla="*/ 811 h 901"/>
                  <a:gd name="T12" fmla="*/ 566 w 630"/>
                  <a:gd name="T13" fmla="*/ 807 h 901"/>
                  <a:gd name="T14" fmla="*/ 570 w 630"/>
                  <a:gd name="T15" fmla="*/ 796 h 901"/>
                  <a:gd name="T16" fmla="*/ 568 w 630"/>
                  <a:gd name="T17" fmla="*/ 187 h 901"/>
                  <a:gd name="T18" fmla="*/ 558 w 630"/>
                  <a:gd name="T19" fmla="*/ 181 h 901"/>
                  <a:gd name="T20" fmla="*/ 600 w 630"/>
                  <a:gd name="T21" fmla="*/ 150 h 901"/>
                  <a:gd name="T22" fmla="*/ 243 w 630"/>
                  <a:gd name="T23" fmla="*/ 90 h 901"/>
                  <a:gd name="T24" fmla="*/ 252 w 630"/>
                  <a:gd name="T25" fmla="*/ 84 h 901"/>
                  <a:gd name="T26" fmla="*/ 255 w 630"/>
                  <a:gd name="T27" fmla="*/ 69 h 901"/>
                  <a:gd name="T28" fmla="*/ 264 w 630"/>
                  <a:gd name="T29" fmla="*/ 47 h 901"/>
                  <a:gd name="T30" fmla="*/ 286 w 630"/>
                  <a:gd name="T31" fmla="*/ 34 h 901"/>
                  <a:gd name="T32" fmla="*/ 324 w 630"/>
                  <a:gd name="T33" fmla="*/ 30 h 901"/>
                  <a:gd name="T34" fmla="*/ 358 w 630"/>
                  <a:gd name="T35" fmla="*/ 41 h 901"/>
                  <a:gd name="T36" fmla="*/ 371 w 630"/>
                  <a:gd name="T37" fmla="*/ 57 h 901"/>
                  <a:gd name="T38" fmla="*/ 375 w 630"/>
                  <a:gd name="T39" fmla="*/ 78 h 901"/>
                  <a:gd name="T40" fmla="*/ 382 w 630"/>
                  <a:gd name="T41" fmla="*/ 88 h 901"/>
                  <a:gd name="T42" fmla="*/ 450 w 630"/>
                  <a:gd name="T43" fmla="*/ 90 h 901"/>
                  <a:gd name="T44" fmla="*/ 164 w 630"/>
                  <a:gd name="T45" fmla="*/ 271 h 901"/>
                  <a:gd name="T46" fmla="*/ 474 w 630"/>
                  <a:gd name="T47" fmla="*/ 268 h 901"/>
                  <a:gd name="T48" fmla="*/ 480 w 630"/>
                  <a:gd name="T49" fmla="*/ 259 h 901"/>
                  <a:gd name="T50" fmla="*/ 540 w 630"/>
                  <a:gd name="T51" fmla="*/ 781 h 901"/>
                  <a:gd name="T52" fmla="*/ 149 w 630"/>
                  <a:gd name="T53" fmla="*/ 256 h 901"/>
                  <a:gd name="T54" fmla="*/ 154 w 630"/>
                  <a:gd name="T55" fmla="*/ 267 h 901"/>
                  <a:gd name="T56" fmla="*/ 164 w 630"/>
                  <a:gd name="T57" fmla="*/ 271 h 901"/>
                  <a:gd name="T58" fmla="*/ 480 w 630"/>
                  <a:gd name="T59" fmla="*/ 72 h 901"/>
                  <a:gd name="T60" fmla="*/ 474 w 630"/>
                  <a:gd name="T61" fmla="*/ 63 h 901"/>
                  <a:gd name="T62" fmla="*/ 403 w 630"/>
                  <a:gd name="T63" fmla="*/ 60 h 901"/>
                  <a:gd name="T64" fmla="*/ 393 w 630"/>
                  <a:gd name="T65" fmla="*/ 34 h 901"/>
                  <a:gd name="T66" fmla="*/ 375 w 630"/>
                  <a:gd name="T67" fmla="*/ 16 h 901"/>
                  <a:gd name="T68" fmla="*/ 348 w 630"/>
                  <a:gd name="T69" fmla="*/ 4 h 901"/>
                  <a:gd name="T70" fmla="*/ 314 w 630"/>
                  <a:gd name="T71" fmla="*/ 0 h 901"/>
                  <a:gd name="T72" fmla="*/ 281 w 630"/>
                  <a:gd name="T73" fmla="*/ 4 h 901"/>
                  <a:gd name="T74" fmla="*/ 254 w 630"/>
                  <a:gd name="T75" fmla="*/ 16 h 901"/>
                  <a:gd name="T76" fmla="*/ 236 w 630"/>
                  <a:gd name="T77" fmla="*/ 34 h 901"/>
                  <a:gd name="T78" fmla="*/ 226 w 630"/>
                  <a:gd name="T79" fmla="*/ 60 h 901"/>
                  <a:gd name="T80" fmla="*/ 156 w 630"/>
                  <a:gd name="T81" fmla="*/ 63 h 901"/>
                  <a:gd name="T82" fmla="*/ 149 w 630"/>
                  <a:gd name="T83" fmla="*/ 72 h 901"/>
                  <a:gd name="T84" fmla="*/ 11 w 630"/>
                  <a:gd name="T85" fmla="*/ 121 h 901"/>
                  <a:gd name="T86" fmla="*/ 2 w 630"/>
                  <a:gd name="T87" fmla="*/ 127 h 901"/>
                  <a:gd name="T88" fmla="*/ 0 w 630"/>
                  <a:gd name="T89" fmla="*/ 886 h 901"/>
                  <a:gd name="T90" fmla="*/ 4 w 630"/>
                  <a:gd name="T91" fmla="*/ 897 h 901"/>
                  <a:gd name="T92" fmla="*/ 15 w 630"/>
                  <a:gd name="T93" fmla="*/ 901 h 901"/>
                  <a:gd name="T94" fmla="*/ 623 w 630"/>
                  <a:gd name="T95" fmla="*/ 899 h 901"/>
                  <a:gd name="T96" fmla="*/ 630 w 630"/>
                  <a:gd name="T97" fmla="*/ 889 h 901"/>
                  <a:gd name="T98" fmla="*/ 629 w 630"/>
                  <a:gd name="T99" fmla="*/ 130 h 901"/>
                  <a:gd name="T100" fmla="*/ 621 w 630"/>
                  <a:gd name="T101" fmla="*/ 12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30" h="901">
                    <a:moveTo>
                      <a:pt x="600" y="871"/>
                    </a:moveTo>
                    <a:lnTo>
                      <a:pt x="30" y="871"/>
                    </a:lnTo>
                    <a:lnTo>
                      <a:pt x="30" y="150"/>
                    </a:lnTo>
                    <a:lnTo>
                      <a:pt x="149" y="150"/>
                    </a:lnTo>
                    <a:lnTo>
                      <a:pt x="149" y="180"/>
                    </a:lnTo>
                    <a:lnTo>
                      <a:pt x="75" y="180"/>
                    </a:lnTo>
                    <a:lnTo>
                      <a:pt x="71" y="181"/>
                    </a:lnTo>
                    <a:lnTo>
                      <a:pt x="68" y="182"/>
                    </a:lnTo>
                    <a:lnTo>
                      <a:pt x="66" y="183"/>
                    </a:lnTo>
                    <a:lnTo>
                      <a:pt x="64" y="185"/>
                    </a:lnTo>
                    <a:lnTo>
                      <a:pt x="62" y="187"/>
                    </a:lnTo>
                    <a:lnTo>
                      <a:pt x="61" y="190"/>
                    </a:lnTo>
                    <a:lnTo>
                      <a:pt x="60" y="193"/>
                    </a:lnTo>
                    <a:lnTo>
                      <a:pt x="60" y="195"/>
                    </a:lnTo>
                    <a:lnTo>
                      <a:pt x="60" y="796"/>
                    </a:lnTo>
                    <a:lnTo>
                      <a:pt x="60" y="800"/>
                    </a:lnTo>
                    <a:lnTo>
                      <a:pt x="61" y="802"/>
                    </a:lnTo>
                    <a:lnTo>
                      <a:pt x="62" y="805"/>
                    </a:lnTo>
                    <a:lnTo>
                      <a:pt x="64" y="807"/>
                    </a:lnTo>
                    <a:lnTo>
                      <a:pt x="66" y="809"/>
                    </a:lnTo>
                    <a:lnTo>
                      <a:pt x="68" y="810"/>
                    </a:lnTo>
                    <a:lnTo>
                      <a:pt x="71" y="811"/>
                    </a:lnTo>
                    <a:lnTo>
                      <a:pt x="75" y="811"/>
                    </a:lnTo>
                    <a:lnTo>
                      <a:pt x="555" y="811"/>
                    </a:lnTo>
                    <a:lnTo>
                      <a:pt x="558" y="811"/>
                    </a:lnTo>
                    <a:lnTo>
                      <a:pt x="561" y="810"/>
                    </a:lnTo>
                    <a:lnTo>
                      <a:pt x="564" y="809"/>
                    </a:lnTo>
                    <a:lnTo>
                      <a:pt x="566" y="807"/>
                    </a:lnTo>
                    <a:lnTo>
                      <a:pt x="568" y="805"/>
                    </a:lnTo>
                    <a:lnTo>
                      <a:pt x="569" y="803"/>
                    </a:lnTo>
                    <a:lnTo>
                      <a:pt x="570" y="800"/>
                    </a:lnTo>
                    <a:lnTo>
                      <a:pt x="570" y="796"/>
                    </a:lnTo>
                    <a:lnTo>
                      <a:pt x="570" y="195"/>
                    </a:lnTo>
                    <a:lnTo>
                      <a:pt x="570" y="193"/>
                    </a:lnTo>
                    <a:lnTo>
                      <a:pt x="569" y="190"/>
                    </a:lnTo>
                    <a:lnTo>
                      <a:pt x="568" y="187"/>
                    </a:lnTo>
                    <a:lnTo>
                      <a:pt x="566" y="185"/>
                    </a:lnTo>
                    <a:lnTo>
                      <a:pt x="564" y="183"/>
                    </a:lnTo>
                    <a:lnTo>
                      <a:pt x="561" y="182"/>
                    </a:lnTo>
                    <a:lnTo>
                      <a:pt x="558" y="181"/>
                    </a:lnTo>
                    <a:lnTo>
                      <a:pt x="555" y="180"/>
                    </a:lnTo>
                    <a:lnTo>
                      <a:pt x="480" y="180"/>
                    </a:lnTo>
                    <a:lnTo>
                      <a:pt x="480" y="150"/>
                    </a:lnTo>
                    <a:lnTo>
                      <a:pt x="600" y="150"/>
                    </a:lnTo>
                    <a:lnTo>
                      <a:pt x="600" y="871"/>
                    </a:lnTo>
                    <a:close/>
                    <a:moveTo>
                      <a:pt x="179" y="90"/>
                    </a:moveTo>
                    <a:lnTo>
                      <a:pt x="239" y="90"/>
                    </a:lnTo>
                    <a:lnTo>
                      <a:pt x="243" y="90"/>
                    </a:lnTo>
                    <a:lnTo>
                      <a:pt x="246" y="89"/>
                    </a:lnTo>
                    <a:lnTo>
                      <a:pt x="248" y="88"/>
                    </a:lnTo>
                    <a:lnTo>
                      <a:pt x="250" y="86"/>
                    </a:lnTo>
                    <a:lnTo>
                      <a:pt x="252" y="84"/>
                    </a:lnTo>
                    <a:lnTo>
                      <a:pt x="253" y="81"/>
                    </a:lnTo>
                    <a:lnTo>
                      <a:pt x="254" y="78"/>
                    </a:lnTo>
                    <a:lnTo>
                      <a:pt x="254" y="75"/>
                    </a:lnTo>
                    <a:lnTo>
                      <a:pt x="255" y="69"/>
                    </a:lnTo>
                    <a:lnTo>
                      <a:pt x="256" y="62"/>
                    </a:lnTo>
                    <a:lnTo>
                      <a:pt x="259" y="57"/>
                    </a:lnTo>
                    <a:lnTo>
                      <a:pt x="261" y="52"/>
                    </a:lnTo>
                    <a:lnTo>
                      <a:pt x="264" y="47"/>
                    </a:lnTo>
                    <a:lnTo>
                      <a:pt x="268" y="44"/>
                    </a:lnTo>
                    <a:lnTo>
                      <a:pt x="271" y="41"/>
                    </a:lnTo>
                    <a:lnTo>
                      <a:pt x="277" y="38"/>
                    </a:lnTo>
                    <a:lnTo>
                      <a:pt x="286" y="34"/>
                    </a:lnTo>
                    <a:lnTo>
                      <a:pt x="296" y="31"/>
                    </a:lnTo>
                    <a:lnTo>
                      <a:pt x="306" y="30"/>
                    </a:lnTo>
                    <a:lnTo>
                      <a:pt x="314" y="30"/>
                    </a:lnTo>
                    <a:lnTo>
                      <a:pt x="324" y="30"/>
                    </a:lnTo>
                    <a:lnTo>
                      <a:pt x="333" y="31"/>
                    </a:lnTo>
                    <a:lnTo>
                      <a:pt x="343" y="34"/>
                    </a:lnTo>
                    <a:lnTo>
                      <a:pt x="353" y="38"/>
                    </a:lnTo>
                    <a:lnTo>
                      <a:pt x="358" y="41"/>
                    </a:lnTo>
                    <a:lnTo>
                      <a:pt x="361" y="44"/>
                    </a:lnTo>
                    <a:lnTo>
                      <a:pt x="366" y="47"/>
                    </a:lnTo>
                    <a:lnTo>
                      <a:pt x="369" y="52"/>
                    </a:lnTo>
                    <a:lnTo>
                      <a:pt x="371" y="57"/>
                    </a:lnTo>
                    <a:lnTo>
                      <a:pt x="373" y="62"/>
                    </a:lnTo>
                    <a:lnTo>
                      <a:pt x="374" y="69"/>
                    </a:lnTo>
                    <a:lnTo>
                      <a:pt x="375" y="75"/>
                    </a:lnTo>
                    <a:lnTo>
                      <a:pt x="375" y="78"/>
                    </a:lnTo>
                    <a:lnTo>
                      <a:pt x="376" y="81"/>
                    </a:lnTo>
                    <a:lnTo>
                      <a:pt x="377" y="84"/>
                    </a:lnTo>
                    <a:lnTo>
                      <a:pt x="379" y="86"/>
                    </a:lnTo>
                    <a:lnTo>
                      <a:pt x="382" y="88"/>
                    </a:lnTo>
                    <a:lnTo>
                      <a:pt x="384" y="89"/>
                    </a:lnTo>
                    <a:lnTo>
                      <a:pt x="387" y="90"/>
                    </a:lnTo>
                    <a:lnTo>
                      <a:pt x="390" y="90"/>
                    </a:lnTo>
                    <a:lnTo>
                      <a:pt x="450" y="90"/>
                    </a:lnTo>
                    <a:lnTo>
                      <a:pt x="450" y="240"/>
                    </a:lnTo>
                    <a:lnTo>
                      <a:pt x="179" y="240"/>
                    </a:lnTo>
                    <a:lnTo>
                      <a:pt x="179" y="90"/>
                    </a:lnTo>
                    <a:close/>
                    <a:moveTo>
                      <a:pt x="164" y="271"/>
                    </a:moveTo>
                    <a:lnTo>
                      <a:pt x="465" y="271"/>
                    </a:lnTo>
                    <a:lnTo>
                      <a:pt x="468" y="270"/>
                    </a:lnTo>
                    <a:lnTo>
                      <a:pt x="470" y="270"/>
                    </a:lnTo>
                    <a:lnTo>
                      <a:pt x="474" y="268"/>
                    </a:lnTo>
                    <a:lnTo>
                      <a:pt x="476" y="267"/>
                    </a:lnTo>
                    <a:lnTo>
                      <a:pt x="477" y="264"/>
                    </a:lnTo>
                    <a:lnTo>
                      <a:pt x="479" y="261"/>
                    </a:lnTo>
                    <a:lnTo>
                      <a:pt x="480" y="259"/>
                    </a:lnTo>
                    <a:lnTo>
                      <a:pt x="480" y="256"/>
                    </a:lnTo>
                    <a:lnTo>
                      <a:pt x="480" y="210"/>
                    </a:lnTo>
                    <a:lnTo>
                      <a:pt x="540" y="210"/>
                    </a:lnTo>
                    <a:lnTo>
                      <a:pt x="540" y="781"/>
                    </a:lnTo>
                    <a:lnTo>
                      <a:pt x="90" y="781"/>
                    </a:lnTo>
                    <a:lnTo>
                      <a:pt x="90" y="210"/>
                    </a:lnTo>
                    <a:lnTo>
                      <a:pt x="149" y="210"/>
                    </a:lnTo>
                    <a:lnTo>
                      <a:pt x="149" y="256"/>
                    </a:lnTo>
                    <a:lnTo>
                      <a:pt x="149" y="259"/>
                    </a:lnTo>
                    <a:lnTo>
                      <a:pt x="151" y="261"/>
                    </a:lnTo>
                    <a:lnTo>
                      <a:pt x="153" y="264"/>
                    </a:lnTo>
                    <a:lnTo>
                      <a:pt x="154" y="267"/>
                    </a:lnTo>
                    <a:lnTo>
                      <a:pt x="156" y="268"/>
                    </a:lnTo>
                    <a:lnTo>
                      <a:pt x="159" y="270"/>
                    </a:lnTo>
                    <a:lnTo>
                      <a:pt x="161" y="270"/>
                    </a:lnTo>
                    <a:lnTo>
                      <a:pt x="164" y="271"/>
                    </a:lnTo>
                    <a:close/>
                    <a:moveTo>
                      <a:pt x="615" y="120"/>
                    </a:moveTo>
                    <a:lnTo>
                      <a:pt x="480" y="120"/>
                    </a:lnTo>
                    <a:lnTo>
                      <a:pt x="480" y="75"/>
                    </a:lnTo>
                    <a:lnTo>
                      <a:pt x="480" y="72"/>
                    </a:lnTo>
                    <a:lnTo>
                      <a:pt x="479" y="70"/>
                    </a:lnTo>
                    <a:lnTo>
                      <a:pt x="477" y="68"/>
                    </a:lnTo>
                    <a:lnTo>
                      <a:pt x="476" y="64"/>
                    </a:lnTo>
                    <a:lnTo>
                      <a:pt x="474" y="63"/>
                    </a:lnTo>
                    <a:lnTo>
                      <a:pt x="470" y="61"/>
                    </a:lnTo>
                    <a:lnTo>
                      <a:pt x="468" y="60"/>
                    </a:lnTo>
                    <a:lnTo>
                      <a:pt x="465" y="60"/>
                    </a:lnTo>
                    <a:lnTo>
                      <a:pt x="403" y="60"/>
                    </a:lnTo>
                    <a:lnTo>
                      <a:pt x="402" y="54"/>
                    </a:lnTo>
                    <a:lnTo>
                      <a:pt x="400" y="47"/>
                    </a:lnTo>
                    <a:lnTo>
                      <a:pt x="397" y="41"/>
                    </a:lnTo>
                    <a:lnTo>
                      <a:pt x="393" y="34"/>
                    </a:lnTo>
                    <a:lnTo>
                      <a:pt x="390" y="29"/>
                    </a:lnTo>
                    <a:lnTo>
                      <a:pt x="386" y="25"/>
                    </a:lnTo>
                    <a:lnTo>
                      <a:pt x="381" y="20"/>
                    </a:lnTo>
                    <a:lnTo>
                      <a:pt x="375" y="16"/>
                    </a:lnTo>
                    <a:lnTo>
                      <a:pt x="369" y="12"/>
                    </a:lnTo>
                    <a:lnTo>
                      <a:pt x="362" y="9"/>
                    </a:lnTo>
                    <a:lnTo>
                      <a:pt x="356" y="7"/>
                    </a:lnTo>
                    <a:lnTo>
                      <a:pt x="348" y="4"/>
                    </a:lnTo>
                    <a:lnTo>
                      <a:pt x="341" y="2"/>
                    </a:lnTo>
                    <a:lnTo>
                      <a:pt x="332" y="1"/>
                    </a:lnTo>
                    <a:lnTo>
                      <a:pt x="324" y="0"/>
                    </a:lnTo>
                    <a:lnTo>
                      <a:pt x="314" y="0"/>
                    </a:lnTo>
                    <a:lnTo>
                      <a:pt x="306" y="0"/>
                    </a:lnTo>
                    <a:lnTo>
                      <a:pt x="297" y="1"/>
                    </a:lnTo>
                    <a:lnTo>
                      <a:pt x="289" y="2"/>
                    </a:lnTo>
                    <a:lnTo>
                      <a:pt x="281" y="4"/>
                    </a:lnTo>
                    <a:lnTo>
                      <a:pt x="274" y="7"/>
                    </a:lnTo>
                    <a:lnTo>
                      <a:pt x="267" y="9"/>
                    </a:lnTo>
                    <a:lnTo>
                      <a:pt x="261" y="12"/>
                    </a:lnTo>
                    <a:lnTo>
                      <a:pt x="254" y="16"/>
                    </a:lnTo>
                    <a:lnTo>
                      <a:pt x="249" y="20"/>
                    </a:lnTo>
                    <a:lnTo>
                      <a:pt x="244" y="25"/>
                    </a:lnTo>
                    <a:lnTo>
                      <a:pt x="239" y="29"/>
                    </a:lnTo>
                    <a:lnTo>
                      <a:pt x="236" y="34"/>
                    </a:lnTo>
                    <a:lnTo>
                      <a:pt x="233" y="41"/>
                    </a:lnTo>
                    <a:lnTo>
                      <a:pt x="230" y="47"/>
                    </a:lnTo>
                    <a:lnTo>
                      <a:pt x="228" y="54"/>
                    </a:lnTo>
                    <a:lnTo>
                      <a:pt x="226" y="60"/>
                    </a:lnTo>
                    <a:lnTo>
                      <a:pt x="164" y="60"/>
                    </a:lnTo>
                    <a:lnTo>
                      <a:pt x="161" y="60"/>
                    </a:lnTo>
                    <a:lnTo>
                      <a:pt x="159" y="61"/>
                    </a:lnTo>
                    <a:lnTo>
                      <a:pt x="156" y="63"/>
                    </a:lnTo>
                    <a:lnTo>
                      <a:pt x="154" y="64"/>
                    </a:lnTo>
                    <a:lnTo>
                      <a:pt x="153" y="68"/>
                    </a:lnTo>
                    <a:lnTo>
                      <a:pt x="151" y="70"/>
                    </a:lnTo>
                    <a:lnTo>
                      <a:pt x="149" y="72"/>
                    </a:lnTo>
                    <a:lnTo>
                      <a:pt x="149" y="75"/>
                    </a:lnTo>
                    <a:lnTo>
                      <a:pt x="149" y="120"/>
                    </a:lnTo>
                    <a:lnTo>
                      <a:pt x="15" y="120"/>
                    </a:lnTo>
                    <a:lnTo>
                      <a:pt x="11" y="121"/>
                    </a:lnTo>
                    <a:lnTo>
                      <a:pt x="8" y="121"/>
                    </a:lnTo>
                    <a:lnTo>
                      <a:pt x="6" y="123"/>
                    </a:lnTo>
                    <a:lnTo>
                      <a:pt x="4" y="125"/>
                    </a:lnTo>
                    <a:lnTo>
                      <a:pt x="2" y="127"/>
                    </a:lnTo>
                    <a:lnTo>
                      <a:pt x="1" y="130"/>
                    </a:lnTo>
                    <a:lnTo>
                      <a:pt x="0" y="133"/>
                    </a:lnTo>
                    <a:lnTo>
                      <a:pt x="0" y="135"/>
                    </a:lnTo>
                    <a:lnTo>
                      <a:pt x="0" y="886"/>
                    </a:lnTo>
                    <a:lnTo>
                      <a:pt x="0" y="889"/>
                    </a:lnTo>
                    <a:lnTo>
                      <a:pt x="1" y="893"/>
                    </a:lnTo>
                    <a:lnTo>
                      <a:pt x="2" y="895"/>
                    </a:lnTo>
                    <a:lnTo>
                      <a:pt x="4" y="897"/>
                    </a:lnTo>
                    <a:lnTo>
                      <a:pt x="6" y="899"/>
                    </a:lnTo>
                    <a:lnTo>
                      <a:pt x="8" y="900"/>
                    </a:lnTo>
                    <a:lnTo>
                      <a:pt x="11" y="901"/>
                    </a:lnTo>
                    <a:lnTo>
                      <a:pt x="15" y="901"/>
                    </a:lnTo>
                    <a:lnTo>
                      <a:pt x="615" y="901"/>
                    </a:lnTo>
                    <a:lnTo>
                      <a:pt x="618" y="901"/>
                    </a:lnTo>
                    <a:lnTo>
                      <a:pt x="621" y="900"/>
                    </a:lnTo>
                    <a:lnTo>
                      <a:pt x="623" y="899"/>
                    </a:lnTo>
                    <a:lnTo>
                      <a:pt x="626" y="897"/>
                    </a:lnTo>
                    <a:lnTo>
                      <a:pt x="628" y="895"/>
                    </a:lnTo>
                    <a:lnTo>
                      <a:pt x="629" y="893"/>
                    </a:lnTo>
                    <a:lnTo>
                      <a:pt x="630" y="889"/>
                    </a:lnTo>
                    <a:lnTo>
                      <a:pt x="630" y="886"/>
                    </a:lnTo>
                    <a:lnTo>
                      <a:pt x="630" y="135"/>
                    </a:lnTo>
                    <a:lnTo>
                      <a:pt x="630" y="133"/>
                    </a:lnTo>
                    <a:lnTo>
                      <a:pt x="629" y="130"/>
                    </a:lnTo>
                    <a:lnTo>
                      <a:pt x="628" y="127"/>
                    </a:lnTo>
                    <a:lnTo>
                      <a:pt x="626" y="125"/>
                    </a:lnTo>
                    <a:lnTo>
                      <a:pt x="623" y="123"/>
                    </a:lnTo>
                    <a:lnTo>
                      <a:pt x="621" y="121"/>
                    </a:lnTo>
                    <a:lnTo>
                      <a:pt x="618" y="121"/>
                    </a:lnTo>
                    <a:lnTo>
                      <a:pt x="615"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a:endParaRPr lang="en-US" sz="1800" dirty="0"/>
              </a:p>
            </p:txBody>
          </p:sp>
          <p:sp>
            <p:nvSpPr>
              <p:cNvPr id="69" name="Freeform 309"/>
              <p:cNvSpPr>
                <a:spLocks/>
              </p:cNvSpPr>
              <p:nvPr/>
            </p:nvSpPr>
            <p:spPr bwMode="auto">
              <a:xfrm>
                <a:off x="7696200" y="2609851"/>
                <a:ext cx="93663" cy="9525"/>
              </a:xfrm>
              <a:custGeom>
                <a:avLst/>
                <a:gdLst>
                  <a:gd name="T0" fmla="*/ 15 w 296"/>
                  <a:gd name="T1" fmla="*/ 30 h 30"/>
                  <a:gd name="T2" fmla="*/ 281 w 296"/>
                  <a:gd name="T3" fmla="*/ 30 h 30"/>
                  <a:gd name="T4" fmla="*/ 284 w 296"/>
                  <a:gd name="T5" fmla="*/ 29 h 30"/>
                  <a:gd name="T6" fmla="*/ 286 w 296"/>
                  <a:gd name="T7" fmla="*/ 29 h 30"/>
                  <a:gd name="T8" fmla="*/ 289 w 296"/>
                  <a:gd name="T9" fmla="*/ 28 h 30"/>
                  <a:gd name="T10" fmla="*/ 291 w 296"/>
                  <a:gd name="T11" fmla="*/ 26 h 30"/>
                  <a:gd name="T12" fmla="*/ 294 w 296"/>
                  <a:gd name="T13" fmla="*/ 23 h 30"/>
                  <a:gd name="T14" fmla="*/ 295 w 296"/>
                  <a:gd name="T15" fmla="*/ 20 h 30"/>
                  <a:gd name="T16" fmla="*/ 296 w 296"/>
                  <a:gd name="T17" fmla="*/ 18 h 30"/>
                  <a:gd name="T18" fmla="*/ 296 w 296"/>
                  <a:gd name="T19" fmla="*/ 15 h 30"/>
                  <a:gd name="T20" fmla="*/ 296 w 296"/>
                  <a:gd name="T21" fmla="*/ 12 h 30"/>
                  <a:gd name="T22" fmla="*/ 295 w 296"/>
                  <a:gd name="T23" fmla="*/ 9 h 30"/>
                  <a:gd name="T24" fmla="*/ 294 w 296"/>
                  <a:gd name="T25" fmla="*/ 6 h 30"/>
                  <a:gd name="T26" fmla="*/ 291 w 296"/>
                  <a:gd name="T27" fmla="*/ 4 h 30"/>
                  <a:gd name="T28" fmla="*/ 289 w 296"/>
                  <a:gd name="T29" fmla="*/ 2 h 30"/>
                  <a:gd name="T30" fmla="*/ 286 w 296"/>
                  <a:gd name="T31" fmla="*/ 1 h 30"/>
                  <a:gd name="T32" fmla="*/ 284 w 296"/>
                  <a:gd name="T33" fmla="*/ 0 h 30"/>
                  <a:gd name="T34" fmla="*/ 281 w 296"/>
                  <a:gd name="T35" fmla="*/ 0 h 30"/>
                  <a:gd name="T36" fmla="*/ 15 w 296"/>
                  <a:gd name="T37" fmla="*/ 0 h 30"/>
                  <a:gd name="T38" fmla="*/ 12 w 296"/>
                  <a:gd name="T39" fmla="*/ 0 h 30"/>
                  <a:gd name="T40" fmla="*/ 10 w 296"/>
                  <a:gd name="T41" fmla="*/ 1 h 30"/>
                  <a:gd name="T42" fmla="*/ 7 w 296"/>
                  <a:gd name="T43" fmla="*/ 2 h 30"/>
                  <a:gd name="T44" fmla="*/ 5 w 296"/>
                  <a:gd name="T45" fmla="*/ 4 h 30"/>
                  <a:gd name="T46" fmla="*/ 4 w 296"/>
                  <a:gd name="T47" fmla="*/ 6 h 30"/>
                  <a:gd name="T48" fmla="*/ 1 w 296"/>
                  <a:gd name="T49" fmla="*/ 9 h 30"/>
                  <a:gd name="T50" fmla="*/ 0 w 296"/>
                  <a:gd name="T51" fmla="*/ 12 h 30"/>
                  <a:gd name="T52" fmla="*/ 0 w 296"/>
                  <a:gd name="T53" fmla="*/ 15 h 30"/>
                  <a:gd name="T54" fmla="*/ 0 w 296"/>
                  <a:gd name="T55" fmla="*/ 18 h 30"/>
                  <a:gd name="T56" fmla="*/ 1 w 296"/>
                  <a:gd name="T57" fmla="*/ 20 h 30"/>
                  <a:gd name="T58" fmla="*/ 4 w 296"/>
                  <a:gd name="T59" fmla="*/ 23 h 30"/>
                  <a:gd name="T60" fmla="*/ 5 w 296"/>
                  <a:gd name="T61" fmla="*/ 26 h 30"/>
                  <a:gd name="T62" fmla="*/ 7 w 296"/>
                  <a:gd name="T63" fmla="*/ 28 h 30"/>
                  <a:gd name="T64" fmla="*/ 10 w 296"/>
                  <a:gd name="T65" fmla="*/ 29 h 30"/>
                  <a:gd name="T66" fmla="*/ 12 w 296"/>
                  <a:gd name="T67" fmla="*/ 29 h 30"/>
                  <a:gd name="T68" fmla="*/ 15 w 296"/>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6" h="30">
                    <a:moveTo>
                      <a:pt x="15" y="30"/>
                    </a:moveTo>
                    <a:lnTo>
                      <a:pt x="281" y="30"/>
                    </a:lnTo>
                    <a:lnTo>
                      <a:pt x="284" y="29"/>
                    </a:lnTo>
                    <a:lnTo>
                      <a:pt x="286" y="29"/>
                    </a:lnTo>
                    <a:lnTo>
                      <a:pt x="289" y="28"/>
                    </a:lnTo>
                    <a:lnTo>
                      <a:pt x="291" y="26"/>
                    </a:lnTo>
                    <a:lnTo>
                      <a:pt x="294" y="23"/>
                    </a:lnTo>
                    <a:lnTo>
                      <a:pt x="295" y="20"/>
                    </a:lnTo>
                    <a:lnTo>
                      <a:pt x="296" y="18"/>
                    </a:lnTo>
                    <a:lnTo>
                      <a:pt x="296" y="15"/>
                    </a:lnTo>
                    <a:lnTo>
                      <a:pt x="296" y="12"/>
                    </a:lnTo>
                    <a:lnTo>
                      <a:pt x="295" y="9"/>
                    </a:lnTo>
                    <a:lnTo>
                      <a:pt x="294" y="6"/>
                    </a:lnTo>
                    <a:lnTo>
                      <a:pt x="291" y="4"/>
                    </a:lnTo>
                    <a:lnTo>
                      <a:pt x="289" y="2"/>
                    </a:lnTo>
                    <a:lnTo>
                      <a:pt x="286" y="1"/>
                    </a:lnTo>
                    <a:lnTo>
                      <a:pt x="284" y="0"/>
                    </a:lnTo>
                    <a:lnTo>
                      <a:pt x="281" y="0"/>
                    </a:lnTo>
                    <a:lnTo>
                      <a:pt x="15" y="0"/>
                    </a:lnTo>
                    <a:lnTo>
                      <a:pt x="12" y="0"/>
                    </a:lnTo>
                    <a:lnTo>
                      <a:pt x="10" y="1"/>
                    </a:lnTo>
                    <a:lnTo>
                      <a:pt x="7" y="2"/>
                    </a:lnTo>
                    <a:lnTo>
                      <a:pt x="5" y="4"/>
                    </a:lnTo>
                    <a:lnTo>
                      <a:pt x="4" y="6"/>
                    </a:lnTo>
                    <a:lnTo>
                      <a:pt x="1" y="9"/>
                    </a:lnTo>
                    <a:lnTo>
                      <a:pt x="0" y="12"/>
                    </a:lnTo>
                    <a:lnTo>
                      <a:pt x="0" y="15"/>
                    </a:lnTo>
                    <a:lnTo>
                      <a:pt x="0" y="18"/>
                    </a:lnTo>
                    <a:lnTo>
                      <a:pt x="1" y="20"/>
                    </a:lnTo>
                    <a:lnTo>
                      <a:pt x="4" y="23"/>
                    </a:lnTo>
                    <a:lnTo>
                      <a:pt x="5" y="26"/>
                    </a:lnTo>
                    <a:lnTo>
                      <a:pt x="7" y="28"/>
                    </a:lnTo>
                    <a:lnTo>
                      <a:pt x="10" y="29"/>
                    </a:lnTo>
                    <a:lnTo>
                      <a:pt x="12" y="29"/>
                    </a:lnTo>
                    <a:lnTo>
                      <a:pt x="15"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a:endParaRPr lang="en-US" sz="1800" dirty="0"/>
              </a:p>
            </p:txBody>
          </p:sp>
          <p:sp>
            <p:nvSpPr>
              <p:cNvPr id="70" name="Freeform 310"/>
              <p:cNvSpPr>
                <a:spLocks/>
              </p:cNvSpPr>
              <p:nvPr/>
            </p:nvSpPr>
            <p:spPr bwMode="auto">
              <a:xfrm>
                <a:off x="7696200" y="2638426"/>
                <a:ext cx="93663" cy="9525"/>
              </a:xfrm>
              <a:custGeom>
                <a:avLst/>
                <a:gdLst>
                  <a:gd name="T0" fmla="*/ 15 w 296"/>
                  <a:gd name="T1" fmla="*/ 30 h 30"/>
                  <a:gd name="T2" fmla="*/ 281 w 296"/>
                  <a:gd name="T3" fmla="*/ 30 h 30"/>
                  <a:gd name="T4" fmla="*/ 284 w 296"/>
                  <a:gd name="T5" fmla="*/ 30 h 30"/>
                  <a:gd name="T6" fmla="*/ 286 w 296"/>
                  <a:gd name="T7" fmla="*/ 29 h 30"/>
                  <a:gd name="T8" fmla="*/ 289 w 296"/>
                  <a:gd name="T9" fmla="*/ 28 h 30"/>
                  <a:gd name="T10" fmla="*/ 291 w 296"/>
                  <a:gd name="T11" fmla="*/ 25 h 30"/>
                  <a:gd name="T12" fmla="*/ 294 w 296"/>
                  <a:gd name="T13" fmla="*/ 23 h 30"/>
                  <a:gd name="T14" fmla="*/ 295 w 296"/>
                  <a:gd name="T15" fmla="*/ 21 h 30"/>
                  <a:gd name="T16" fmla="*/ 296 w 296"/>
                  <a:gd name="T17" fmla="*/ 18 h 30"/>
                  <a:gd name="T18" fmla="*/ 296 w 296"/>
                  <a:gd name="T19" fmla="*/ 15 h 30"/>
                  <a:gd name="T20" fmla="*/ 296 w 296"/>
                  <a:gd name="T21" fmla="*/ 11 h 30"/>
                  <a:gd name="T22" fmla="*/ 295 w 296"/>
                  <a:gd name="T23" fmla="*/ 9 h 30"/>
                  <a:gd name="T24" fmla="*/ 294 w 296"/>
                  <a:gd name="T25" fmla="*/ 6 h 30"/>
                  <a:gd name="T26" fmla="*/ 291 w 296"/>
                  <a:gd name="T27" fmla="*/ 4 h 30"/>
                  <a:gd name="T28" fmla="*/ 289 w 296"/>
                  <a:gd name="T29" fmla="*/ 2 h 30"/>
                  <a:gd name="T30" fmla="*/ 286 w 296"/>
                  <a:gd name="T31" fmla="*/ 1 h 30"/>
                  <a:gd name="T32" fmla="*/ 284 w 296"/>
                  <a:gd name="T33" fmla="*/ 0 h 30"/>
                  <a:gd name="T34" fmla="*/ 281 w 296"/>
                  <a:gd name="T35" fmla="*/ 0 h 30"/>
                  <a:gd name="T36" fmla="*/ 15 w 296"/>
                  <a:gd name="T37" fmla="*/ 0 h 30"/>
                  <a:gd name="T38" fmla="*/ 12 w 296"/>
                  <a:gd name="T39" fmla="*/ 0 h 30"/>
                  <a:gd name="T40" fmla="*/ 10 w 296"/>
                  <a:gd name="T41" fmla="*/ 1 h 30"/>
                  <a:gd name="T42" fmla="*/ 7 w 296"/>
                  <a:gd name="T43" fmla="*/ 2 h 30"/>
                  <a:gd name="T44" fmla="*/ 5 w 296"/>
                  <a:gd name="T45" fmla="*/ 4 h 30"/>
                  <a:gd name="T46" fmla="*/ 4 w 296"/>
                  <a:gd name="T47" fmla="*/ 6 h 30"/>
                  <a:gd name="T48" fmla="*/ 1 w 296"/>
                  <a:gd name="T49" fmla="*/ 9 h 30"/>
                  <a:gd name="T50" fmla="*/ 0 w 296"/>
                  <a:gd name="T51" fmla="*/ 11 h 30"/>
                  <a:gd name="T52" fmla="*/ 0 w 296"/>
                  <a:gd name="T53" fmla="*/ 15 h 30"/>
                  <a:gd name="T54" fmla="*/ 0 w 296"/>
                  <a:gd name="T55" fmla="*/ 18 h 30"/>
                  <a:gd name="T56" fmla="*/ 1 w 296"/>
                  <a:gd name="T57" fmla="*/ 21 h 30"/>
                  <a:gd name="T58" fmla="*/ 4 w 296"/>
                  <a:gd name="T59" fmla="*/ 23 h 30"/>
                  <a:gd name="T60" fmla="*/ 5 w 296"/>
                  <a:gd name="T61" fmla="*/ 25 h 30"/>
                  <a:gd name="T62" fmla="*/ 7 w 296"/>
                  <a:gd name="T63" fmla="*/ 28 h 30"/>
                  <a:gd name="T64" fmla="*/ 10 w 296"/>
                  <a:gd name="T65" fmla="*/ 29 h 30"/>
                  <a:gd name="T66" fmla="*/ 12 w 296"/>
                  <a:gd name="T67" fmla="*/ 30 h 30"/>
                  <a:gd name="T68" fmla="*/ 15 w 296"/>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6" h="30">
                    <a:moveTo>
                      <a:pt x="15" y="30"/>
                    </a:moveTo>
                    <a:lnTo>
                      <a:pt x="281" y="30"/>
                    </a:lnTo>
                    <a:lnTo>
                      <a:pt x="284" y="30"/>
                    </a:lnTo>
                    <a:lnTo>
                      <a:pt x="286" y="29"/>
                    </a:lnTo>
                    <a:lnTo>
                      <a:pt x="289" y="28"/>
                    </a:lnTo>
                    <a:lnTo>
                      <a:pt x="291" y="25"/>
                    </a:lnTo>
                    <a:lnTo>
                      <a:pt x="294" y="23"/>
                    </a:lnTo>
                    <a:lnTo>
                      <a:pt x="295" y="21"/>
                    </a:lnTo>
                    <a:lnTo>
                      <a:pt x="296" y="18"/>
                    </a:lnTo>
                    <a:lnTo>
                      <a:pt x="296" y="15"/>
                    </a:lnTo>
                    <a:lnTo>
                      <a:pt x="296" y="11"/>
                    </a:lnTo>
                    <a:lnTo>
                      <a:pt x="295" y="9"/>
                    </a:lnTo>
                    <a:lnTo>
                      <a:pt x="294" y="6"/>
                    </a:lnTo>
                    <a:lnTo>
                      <a:pt x="291" y="4"/>
                    </a:lnTo>
                    <a:lnTo>
                      <a:pt x="289" y="2"/>
                    </a:lnTo>
                    <a:lnTo>
                      <a:pt x="286" y="1"/>
                    </a:lnTo>
                    <a:lnTo>
                      <a:pt x="284" y="0"/>
                    </a:lnTo>
                    <a:lnTo>
                      <a:pt x="281" y="0"/>
                    </a:lnTo>
                    <a:lnTo>
                      <a:pt x="15" y="0"/>
                    </a:lnTo>
                    <a:lnTo>
                      <a:pt x="12" y="0"/>
                    </a:lnTo>
                    <a:lnTo>
                      <a:pt x="10" y="1"/>
                    </a:lnTo>
                    <a:lnTo>
                      <a:pt x="7" y="2"/>
                    </a:lnTo>
                    <a:lnTo>
                      <a:pt x="5" y="4"/>
                    </a:lnTo>
                    <a:lnTo>
                      <a:pt x="4" y="6"/>
                    </a:lnTo>
                    <a:lnTo>
                      <a:pt x="1" y="9"/>
                    </a:lnTo>
                    <a:lnTo>
                      <a:pt x="0" y="11"/>
                    </a:lnTo>
                    <a:lnTo>
                      <a:pt x="0" y="15"/>
                    </a:lnTo>
                    <a:lnTo>
                      <a:pt x="0" y="18"/>
                    </a:lnTo>
                    <a:lnTo>
                      <a:pt x="1" y="21"/>
                    </a:lnTo>
                    <a:lnTo>
                      <a:pt x="4" y="23"/>
                    </a:lnTo>
                    <a:lnTo>
                      <a:pt x="5" y="25"/>
                    </a:lnTo>
                    <a:lnTo>
                      <a:pt x="7" y="28"/>
                    </a:lnTo>
                    <a:lnTo>
                      <a:pt x="10" y="29"/>
                    </a:lnTo>
                    <a:lnTo>
                      <a:pt x="12" y="30"/>
                    </a:lnTo>
                    <a:lnTo>
                      <a:pt x="15"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a:endParaRPr lang="en-US" sz="1800" dirty="0"/>
              </a:p>
            </p:txBody>
          </p:sp>
          <p:sp>
            <p:nvSpPr>
              <p:cNvPr id="71" name="Freeform 311"/>
              <p:cNvSpPr>
                <a:spLocks/>
              </p:cNvSpPr>
              <p:nvPr/>
            </p:nvSpPr>
            <p:spPr bwMode="auto">
              <a:xfrm>
                <a:off x="7696200" y="2667001"/>
                <a:ext cx="93663" cy="9525"/>
              </a:xfrm>
              <a:custGeom>
                <a:avLst/>
                <a:gdLst>
                  <a:gd name="T0" fmla="*/ 15 w 296"/>
                  <a:gd name="T1" fmla="*/ 30 h 30"/>
                  <a:gd name="T2" fmla="*/ 281 w 296"/>
                  <a:gd name="T3" fmla="*/ 30 h 30"/>
                  <a:gd name="T4" fmla="*/ 284 w 296"/>
                  <a:gd name="T5" fmla="*/ 30 h 30"/>
                  <a:gd name="T6" fmla="*/ 286 w 296"/>
                  <a:gd name="T7" fmla="*/ 29 h 30"/>
                  <a:gd name="T8" fmla="*/ 289 w 296"/>
                  <a:gd name="T9" fmla="*/ 27 h 30"/>
                  <a:gd name="T10" fmla="*/ 291 w 296"/>
                  <a:gd name="T11" fmla="*/ 25 h 30"/>
                  <a:gd name="T12" fmla="*/ 294 w 296"/>
                  <a:gd name="T13" fmla="*/ 23 h 30"/>
                  <a:gd name="T14" fmla="*/ 295 w 296"/>
                  <a:gd name="T15" fmla="*/ 21 h 30"/>
                  <a:gd name="T16" fmla="*/ 296 w 296"/>
                  <a:gd name="T17" fmla="*/ 18 h 30"/>
                  <a:gd name="T18" fmla="*/ 296 w 296"/>
                  <a:gd name="T19" fmla="*/ 15 h 30"/>
                  <a:gd name="T20" fmla="*/ 296 w 296"/>
                  <a:gd name="T21" fmla="*/ 12 h 30"/>
                  <a:gd name="T22" fmla="*/ 295 w 296"/>
                  <a:gd name="T23" fmla="*/ 9 h 30"/>
                  <a:gd name="T24" fmla="*/ 294 w 296"/>
                  <a:gd name="T25" fmla="*/ 7 h 30"/>
                  <a:gd name="T26" fmla="*/ 291 w 296"/>
                  <a:gd name="T27" fmla="*/ 4 h 30"/>
                  <a:gd name="T28" fmla="*/ 289 w 296"/>
                  <a:gd name="T29" fmla="*/ 3 h 30"/>
                  <a:gd name="T30" fmla="*/ 286 w 296"/>
                  <a:gd name="T31" fmla="*/ 1 h 30"/>
                  <a:gd name="T32" fmla="*/ 284 w 296"/>
                  <a:gd name="T33" fmla="*/ 0 h 30"/>
                  <a:gd name="T34" fmla="*/ 281 w 296"/>
                  <a:gd name="T35" fmla="*/ 0 h 30"/>
                  <a:gd name="T36" fmla="*/ 15 w 296"/>
                  <a:gd name="T37" fmla="*/ 0 h 30"/>
                  <a:gd name="T38" fmla="*/ 12 w 296"/>
                  <a:gd name="T39" fmla="*/ 0 h 30"/>
                  <a:gd name="T40" fmla="*/ 10 w 296"/>
                  <a:gd name="T41" fmla="*/ 1 h 30"/>
                  <a:gd name="T42" fmla="*/ 7 w 296"/>
                  <a:gd name="T43" fmla="*/ 3 h 30"/>
                  <a:gd name="T44" fmla="*/ 5 w 296"/>
                  <a:gd name="T45" fmla="*/ 4 h 30"/>
                  <a:gd name="T46" fmla="*/ 4 w 296"/>
                  <a:gd name="T47" fmla="*/ 7 h 30"/>
                  <a:gd name="T48" fmla="*/ 1 w 296"/>
                  <a:gd name="T49" fmla="*/ 9 h 30"/>
                  <a:gd name="T50" fmla="*/ 0 w 296"/>
                  <a:gd name="T51" fmla="*/ 12 h 30"/>
                  <a:gd name="T52" fmla="*/ 0 w 296"/>
                  <a:gd name="T53" fmla="*/ 15 h 30"/>
                  <a:gd name="T54" fmla="*/ 0 w 296"/>
                  <a:gd name="T55" fmla="*/ 18 h 30"/>
                  <a:gd name="T56" fmla="*/ 1 w 296"/>
                  <a:gd name="T57" fmla="*/ 21 h 30"/>
                  <a:gd name="T58" fmla="*/ 4 w 296"/>
                  <a:gd name="T59" fmla="*/ 23 h 30"/>
                  <a:gd name="T60" fmla="*/ 5 w 296"/>
                  <a:gd name="T61" fmla="*/ 25 h 30"/>
                  <a:gd name="T62" fmla="*/ 7 w 296"/>
                  <a:gd name="T63" fmla="*/ 27 h 30"/>
                  <a:gd name="T64" fmla="*/ 10 w 296"/>
                  <a:gd name="T65" fmla="*/ 29 h 30"/>
                  <a:gd name="T66" fmla="*/ 12 w 296"/>
                  <a:gd name="T67" fmla="*/ 30 h 30"/>
                  <a:gd name="T68" fmla="*/ 15 w 296"/>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6" h="30">
                    <a:moveTo>
                      <a:pt x="15" y="30"/>
                    </a:moveTo>
                    <a:lnTo>
                      <a:pt x="281" y="30"/>
                    </a:lnTo>
                    <a:lnTo>
                      <a:pt x="284" y="30"/>
                    </a:lnTo>
                    <a:lnTo>
                      <a:pt x="286" y="29"/>
                    </a:lnTo>
                    <a:lnTo>
                      <a:pt x="289" y="27"/>
                    </a:lnTo>
                    <a:lnTo>
                      <a:pt x="291" y="25"/>
                    </a:lnTo>
                    <a:lnTo>
                      <a:pt x="294" y="23"/>
                    </a:lnTo>
                    <a:lnTo>
                      <a:pt x="295" y="21"/>
                    </a:lnTo>
                    <a:lnTo>
                      <a:pt x="296" y="18"/>
                    </a:lnTo>
                    <a:lnTo>
                      <a:pt x="296" y="15"/>
                    </a:lnTo>
                    <a:lnTo>
                      <a:pt x="296" y="12"/>
                    </a:lnTo>
                    <a:lnTo>
                      <a:pt x="295" y="9"/>
                    </a:lnTo>
                    <a:lnTo>
                      <a:pt x="294" y="7"/>
                    </a:lnTo>
                    <a:lnTo>
                      <a:pt x="291" y="4"/>
                    </a:lnTo>
                    <a:lnTo>
                      <a:pt x="289" y="3"/>
                    </a:lnTo>
                    <a:lnTo>
                      <a:pt x="286" y="1"/>
                    </a:lnTo>
                    <a:lnTo>
                      <a:pt x="284" y="0"/>
                    </a:lnTo>
                    <a:lnTo>
                      <a:pt x="281" y="0"/>
                    </a:lnTo>
                    <a:lnTo>
                      <a:pt x="15" y="0"/>
                    </a:lnTo>
                    <a:lnTo>
                      <a:pt x="12" y="0"/>
                    </a:lnTo>
                    <a:lnTo>
                      <a:pt x="10" y="1"/>
                    </a:lnTo>
                    <a:lnTo>
                      <a:pt x="7" y="3"/>
                    </a:lnTo>
                    <a:lnTo>
                      <a:pt x="5" y="4"/>
                    </a:lnTo>
                    <a:lnTo>
                      <a:pt x="4" y="7"/>
                    </a:lnTo>
                    <a:lnTo>
                      <a:pt x="1" y="9"/>
                    </a:lnTo>
                    <a:lnTo>
                      <a:pt x="0" y="12"/>
                    </a:lnTo>
                    <a:lnTo>
                      <a:pt x="0" y="15"/>
                    </a:lnTo>
                    <a:lnTo>
                      <a:pt x="0" y="18"/>
                    </a:lnTo>
                    <a:lnTo>
                      <a:pt x="1" y="21"/>
                    </a:lnTo>
                    <a:lnTo>
                      <a:pt x="4" y="23"/>
                    </a:lnTo>
                    <a:lnTo>
                      <a:pt x="5" y="25"/>
                    </a:lnTo>
                    <a:lnTo>
                      <a:pt x="7" y="27"/>
                    </a:lnTo>
                    <a:lnTo>
                      <a:pt x="10" y="29"/>
                    </a:lnTo>
                    <a:lnTo>
                      <a:pt x="12" y="30"/>
                    </a:lnTo>
                    <a:lnTo>
                      <a:pt x="15"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a:endParaRPr lang="en-US" sz="1800" dirty="0"/>
              </a:p>
            </p:txBody>
          </p:sp>
          <p:sp>
            <p:nvSpPr>
              <p:cNvPr id="72" name="Freeform 312"/>
              <p:cNvSpPr>
                <a:spLocks/>
              </p:cNvSpPr>
              <p:nvPr/>
            </p:nvSpPr>
            <p:spPr bwMode="auto">
              <a:xfrm>
                <a:off x="7696200" y="2695576"/>
                <a:ext cx="93663" cy="9525"/>
              </a:xfrm>
              <a:custGeom>
                <a:avLst/>
                <a:gdLst>
                  <a:gd name="T0" fmla="*/ 15 w 296"/>
                  <a:gd name="T1" fmla="*/ 29 h 29"/>
                  <a:gd name="T2" fmla="*/ 281 w 296"/>
                  <a:gd name="T3" fmla="*/ 29 h 29"/>
                  <a:gd name="T4" fmla="*/ 284 w 296"/>
                  <a:gd name="T5" fmla="*/ 29 h 29"/>
                  <a:gd name="T6" fmla="*/ 286 w 296"/>
                  <a:gd name="T7" fmla="*/ 28 h 29"/>
                  <a:gd name="T8" fmla="*/ 289 w 296"/>
                  <a:gd name="T9" fmla="*/ 27 h 29"/>
                  <a:gd name="T10" fmla="*/ 291 w 296"/>
                  <a:gd name="T11" fmla="*/ 26 h 29"/>
                  <a:gd name="T12" fmla="*/ 294 w 296"/>
                  <a:gd name="T13" fmla="*/ 23 h 29"/>
                  <a:gd name="T14" fmla="*/ 295 w 296"/>
                  <a:gd name="T15" fmla="*/ 21 h 29"/>
                  <a:gd name="T16" fmla="*/ 296 w 296"/>
                  <a:gd name="T17" fmla="*/ 18 h 29"/>
                  <a:gd name="T18" fmla="*/ 296 w 296"/>
                  <a:gd name="T19" fmla="*/ 14 h 29"/>
                  <a:gd name="T20" fmla="*/ 296 w 296"/>
                  <a:gd name="T21" fmla="*/ 12 h 29"/>
                  <a:gd name="T22" fmla="*/ 295 w 296"/>
                  <a:gd name="T23" fmla="*/ 9 h 29"/>
                  <a:gd name="T24" fmla="*/ 294 w 296"/>
                  <a:gd name="T25" fmla="*/ 7 h 29"/>
                  <a:gd name="T26" fmla="*/ 291 w 296"/>
                  <a:gd name="T27" fmla="*/ 5 h 29"/>
                  <a:gd name="T28" fmla="*/ 289 w 296"/>
                  <a:gd name="T29" fmla="*/ 3 h 29"/>
                  <a:gd name="T30" fmla="*/ 286 w 296"/>
                  <a:gd name="T31" fmla="*/ 2 h 29"/>
                  <a:gd name="T32" fmla="*/ 284 w 296"/>
                  <a:gd name="T33" fmla="*/ 1 h 29"/>
                  <a:gd name="T34" fmla="*/ 281 w 296"/>
                  <a:gd name="T35" fmla="*/ 0 h 29"/>
                  <a:gd name="T36" fmla="*/ 15 w 296"/>
                  <a:gd name="T37" fmla="*/ 0 h 29"/>
                  <a:gd name="T38" fmla="*/ 12 w 296"/>
                  <a:gd name="T39" fmla="*/ 1 h 29"/>
                  <a:gd name="T40" fmla="*/ 10 w 296"/>
                  <a:gd name="T41" fmla="*/ 2 h 29"/>
                  <a:gd name="T42" fmla="*/ 7 w 296"/>
                  <a:gd name="T43" fmla="*/ 3 h 29"/>
                  <a:gd name="T44" fmla="*/ 5 w 296"/>
                  <a:gd name="T45" fmla="*/ 5 h 29"/>
                  <a:gd name="T46" fmla="*/ 4 w 296"/>
                  <a:gd name="T47" fmla="*/ 7 h 29"/>
                  <a:gd name="T48" fmla="*/ 1 w 296"/>
                  <a:gd name="T49" fmla="*/ 9 h 29"/>
                  <a:gd name="T50" fmla="*/ 0 w 296"/>
                  <a:gd name="T51" fmla="*/ 12 h 29"/>
                  <a:gd name="T52" fmla="*/ 0 w 296"/>
                  <a:gd name="T53" fmla="*/ 14 h 29"/>
                  <a:gd name="T54" fmla="*/ 0 w 296"/>
                  <a:gd name="T55" fmla="*/ 18 h 29"/>
                  <a:gd name="T56" fmla="*/ 1 w 296"/>
                  <a:gd name="T57" fmla="*/ 21 h 29"/>
                  <a:gd name="T58" fmla="*/ 4 w 296"/>
                  <a:gd name="T59" fmla="*/ 23 h 29"/>
                  <a:gd name="T60" fmla="*/ 5 w 296"/>
                  <a:gd name="T61" fmla="*/ 26 h 29"/>
                  <a:gd name="T62" fmla="*/ 7 w 296"/>
                  <a:gd name="T63" fmla="*/ 27 h 29"/>
                  <a:gd name="T64" fmla="*/ 10 w 296"/>
                  <a:gd name="T65" fmla="*/ 28 h 29"/>
                  <a:gd name="T66" fmla="*/ 12 w 296"/>
                  <a:gd name="T67" fmla="*/ 29 h 29"/>
                  <a:gd name="T68" fmla="*/ 15 w 296"/>
                  <a:gd name="T6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6" h="29">
                    <a:moveTo>
                      <a:pt x="15" y="29"/>
                    </a:moveTo>
                    <a:lnTo>
                      <a:pt x="281" y="29"/>
                    </a:lnTo>
                    <a:lnTo>
                      <a:pt x="284" y="29"/>
                    </a:lnTo>
                    <a:lnTo>
                      <a:pt x="286" y="28"/>
                    </a:lnTo>
                    <a:lnTo>
                      <a:pt x="289" y="27"/>
                    </a:lnTo>
                    <a:lnTo>
                      <a:pt x="291" y="26"/>
                    </a:lnTo>
                    <a:lnTo>
                      <a:pt x="294" y="23"/>
                    </a:lnTo>
                    <a:lnTo>
                      <a:pt x="295" y="21"/>
                    </a:lnTo>
                    <a:lnTo>
                      <a:pt x="296" y="18"/>
                    </a:lnTo>
                    <a:lnTo>
                      <a:pt x="296" y="14"/>
                    </a:lnTo>
                    <a:lnTo>
                      <a:pt x="296" y="12"/>
                    </a:lnTo>
                    <a:lnTo>
                      <a:pt x="295" y="9"/>
                    </a:lnTo>
                    <a:lnTo>
                      <a:pt x="294" y="7"/>
                    </a:lnTo>
                    <a:lnTo>
                      <a:pt x="291" y="5"/>
                    </a:lnTo>
                    <a:lnTo>
                      <a:pt x="289" y="3"/>
                    </a:lnTo>
                    <a:lnTo>
                      <a:pt x="286" y="2"/>
                    </a:lnTo>
                    <a:lnTo>
                      <a:pt x="284" y="1"/>
                    </a:lnTo>
                    <a:lnTo>
                      <a:pt x="281" y="0"/>
                    </a:lnTo>
                    <a:lnTo>
                      <a:pt x="15" y="0"/>
                    </a:lnTo>
                    <a:lnTo>
                      <a:pt x="12" y="1"/>
                    </a:lnTo>
                    <a:lnTo>
                      <a:pt x="10" y="2"/>
                    </a:lnTo>
                    <a:lnTo>
                      <a:pt x="7" y="3"/>
                    </a:lnTo>
                    <a:lnTo>
                      <a:pt x="5" y="5"/>
                    </a:lnTo>
                    <a:lnTo>
                      <a:pt x="4" y="7"/>
                    </a:lnTo>
                    <a:lnTo>
                      <a:pt x="1" y="9"/>
                    </a:lnTo>
                    <a:lnTo>
                      <a:pt x="0" y="12"/>
                    </a:lnTo>
                    <a:lnTo>
                      <a:pt x="0" y="14"/>
                    </a:lnTo>
                    <a:lnTo>
                      <a:pt x="0" y="18"/>
                    </a:lnTo>
                    <a:lnTo>
                      <a:pt x="1" y="21"/>
                    </a:lnTo>
                    <a:lnTo>
                      <a:pt x="4" y="23"/>
                    </a:lnTo>
                    <a:lnTo>
                      <a:pt x="5" y="26"/>
                    </a:lnTo>
                    <a:lnTo>
                      <a:pt x="7" y="27"/>
                    </a:lnTo>
                    <a:lnTo>
                      <a:pt x="10" y="28"/>
                    </a:lnTo>
                    <a:lnTo>
                      <a:pt x="12" y="29"/>
                    </a:lnTo>
                    <a:lnTo>
                      <a:pt x="15"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a:endParaRPr lang="en-US" sz="1800" dirty="0"/>
              </a:p>
            </p:txBody>
          </p:sp>
        </p:grpSp>
      </p:grpSp>
      <p:grpSp>
        <p:nvGrpSpPr>
          <p:cNvPr id="73" name="Group 72"/>
          <p:cNvGrpSpPr/>
          <p:nvPr userDrawn="1"/>
        </p:nvGrpSpPr>
        <p:grpSpPr>
          <a:xfrm>
            <a:off x="10189030" y="4751652"/>
            <a:ext cx="1400140" cy="312073"/>
            <a:chOff x="5657885" y="2139013"/>
            <a:chExt cx="1400140" cy="312073"/>
          </a:xfrm>
        </p:grpSpPr>
        <p:sp>
          <p:nvSpPr>
            <p:cNvPr id="74" name="TextBox 73"/>
            <p:cNvSpPr txBox="1"/>
            <p:nvPr/>
          </p:nvSpPr>
          <p:spPr>
            <a:xfrm>
              <a:off x="5657885" y="2139013"/>
              <a:ext cx="1400140" cy="312073"/>
            </a:xfrm>
            <a:prstGeom prst="rect">
              <a:avLst/>
            </a:prstGeom>
            <a:solidFill>
              <a:schemeClr val="bg1"/>
            </a:solidFill>
          </p:spPr>
          <p:txBody>
            <a:bodyPr wrap="square" rtlCol="0">
              <a:spAutoFit/>
            </a:bodyPr>
            <a:lstStyle/>
            <a:p>
              <a:pPr algn="l"/>
              <a:r>
                <a:rPr lang="en-NZ" sz="1400" b="1" i="1" dirty="0">
                  <a:solidFill>
                    <a:schemeClr val="accent5"/>
                  </a:solidFill>
                  <a:latin typeface="Segoe UI" panose="020B0502040204020203" pitchFamily="34" charset="0"/>
                  <a:cs typeface="Segoe UI" panose="020B0502040204020203" pitchFamily="34" charset="0"/>
                </a:rPr>
                <a:t>    Integrators</a:t>
              </a:r>
            </a:p>
          </p:txBody>
        </p:sp>
        <p:grpSp>
          <p:nvGrpSpPr>
            <p:cNvPr id="75" name="Group 74"/>
            <p:cNvGrpSpPr/>
            <p:nvPr/>
          </p:nvGrpSpPr>
          <p:grpSpPr>
            <a:xfrm>
              <a:off x="5716056" y="2170849"/>
              <a:ext cx="181841" cy="236157"/>
              <a:chOff x="7643813" y="2505076"/>
              <a:chExt cx="200025" cy="285750"/>
            </a:xfrm>
            <a:solidFill>
              <a:srgbClr val="4472C4"/>
            </a:solidFill>
          </p:grpSpPr>
          <p:sp>
            <p:nvSpPr>
              <p:cNvPr id="76" name="Freeform 308"/>
              <p:cNvSpPr>
                <a:spLocks noEditPoints="1"/>
              </p:cNvSpPr>
              <p:nvPr userDrawn="1"/>
            </p:nvSpPr>
            <p:spPr bwMode="auto">
              <a:xfrm>
                <a:off x="7643813" y="2505076"/>
                <a:ext cx="200025" cy="285750"/>
              </a:xfrm>
              <a:custGeom>
                <a:avLst/>
                <a:gdLst>
                  <a:gd name="T0" fmla="*/ 149 w 630"/>
                  <a:gd name="T1" fmla="*/ 150 h 901"/>
                  <a:gd name="T2" fmla="*/ 68 w 630"/>
                  <a:gd name="T3" fmla="*/ 182 h 901"/>
                  <a:gd name="T4" fmla="*/ 61 w 630"/>
                  <a:gd name="T5" fmla="*/ 190 h 901"/>
                  <a:gd name="T6" fmla="*/ 60 w 630"/>
                  <a:gd name="T7" fmla="*/ 800 h 901"/>
                  <a:gd name="T8" fmla="*/ 66 w 630"/>
                  <a:gd name="T9" fmla="*/ 809 h 901"/>
                  <a:gd name="T10" fmla="*/ 555 w 630"/>
                  <a:gd name="T11" fmla="*/ 811 h 901"/>
                  <a:gd name="T12" fmla="*/ 566 w 630"/>
                  <a:gd name="T13" fmla="*/ 807 h 901"/>
                  <a:gd name="T14" fmla="*/ 570 w 630"/>
                  <a:gd name="T15" fmla="*/ 796 h 901"/>
                  <a:gd name="T16" fmla="*/ 568 w 630"/>
                  <a:gd name="T17" fmla="*/ 187 h 901"/>
                  <a:gd name="T18" fmla="*/ 558 w 630"/>
                  <a:gd name="T19" fmla="*/ 181 h 901"/>
                  <a:gd name="T20" fmla="*/ 600 w 630"/>
                  <a:gd name="T21" fmla="*/ 150 h 901"/>
                  <a:gd name="T22" fmla="*/ 243 w 630"/>
                  <a:gd name="T23" fmla="*/ 90 h 901"/>
                  <a:gd name="T24" fmla="*/ 252 w 630"/>
                  <a:gd name="T25" fmla="*/ 84 h 901"/>
                  <a:gd name="T26" fmla="*/ 255 w 630"/>
                  <a:gd name="T27" fmla="*/ 69 h 901"/>
                  <a:gd name="T28" fmla="*/ 264 w 630"/>
                  <a:gd name="T29" fmla="*/ 47 h 901"/>
                  <a:gd name="T30" fmla="*/ 286 w 630"/>
                  <a:gd name="T31" fmla="*/ 34 h 901"/>
                  <a:gd name="T32" fmla="*/ 324 w 630"/>
                  <a:gd name="T33" fmla="*/ 30 h 901"/>
                  <a:gd name="T34" fmla="*/ 358 w 630"/>
                  <a:gd name="T35" fmla="*/ 41 h 901"/>
                  <a:gd name="T36" fmla="*/ 371 w 630"/>
                  <a:gd name="T37" fmla="*/ 57 h 901"/>
                  <a:gd name="T38" fmla="*/ 375 w 630"/>
                  <a:gd name="T39" fmla="*/ 78 h 901"/>
                  <a:gd name="T40" fmla="*/ 382 w 630"/>
                  <a:gd name="T41" fmla="*/ 88 h 901"/>
                  <a:gd name="T42" fmla="*/ 450 w 630"/>
                  <a:gd name="T43" fmla="*/ 90 h 901"/>
                  <a:gd name="T44" fmla="*/ 164 w 630"/>
                  <a:gd name="T45" fmla="*/ 271 h 901"/>
                  <a:gd name="T46" fmla="*/ 474 w 630"/>
                  <a:gd name="T47" fmla="*/ 268 h 901"/>
                  <a:gd name="T48" fmla="*/ 480 w 630"/>
                  <a:gd name="T49" fmla="*/ 259 h 901"/>
                  <a:gd name="T50" fmla="*/ 540 w 630"/>
                  <a:gd name="T51" fmla="*/ 781 h 901"/>
                  <a:gd name="T52" fmla="*/ 149 w 630"/>
                  <a:gd name="T53" fmla="*/ 256 h 901"/>
                  <a:gd name="T54" fmla="*/ 154 w 630"/>
                  <a:gd name="T55" fmla="*/ 267 h 901"/>
                  <a:gd name="T56" fmla="*/ 164 w 630"/>
                  <a:gd name="T57" fmla="*/ 271 h 901"/>
                  <a:gd name="T58" fmla="*/ 480 w 630"/>
                  <a:gd name="T59" fmla="*/ 72 h 901"/>
                  <a:gd name="T60" fmla="*/ 474 w 630"/>
                  <a:gd name="T61" fmla="*/ 63 h 901"/>
                  <a:gd name="T62" fmla="*/ 403 w 630"/>
                  <a:gd name="T63" fmla="*/ 60 h 901"/>
                  <a:gd name="T64" fmla="*/ 393 w 630"/>
                  <a:gd name="T65" fmla="*/ 34 h 901"/>
                  <a:gd name="T66" fmla="*/ 375 w 630"/>
                  <a:gd name="T67" fmla="*/ 16 h 901"/>
                  <a:gd name="T68" fmla="*/ 348 w 630"/>
                  <a:gd name="T69" fmla="*/ 4 h 901"/>
                  <a:gd name="T70" fmla="*/ 314 w 630"/>
                  <a:gd name="T71" fmla="*/ 0 h 901"/>
                  <a:gd name="T72" fmla="*/ 281 w 630"/>
                  <a:gd name="T73" fmla="*/ 4 h 901"/>
                  <a:gd name="T74" fmla="*/ 254 w 630"/>
                  <a:gd name="T75" fmla="*/ 16 h 901"/>
                  <a:gd name="T76" fmla="*/ 236 w 630"/>
                  <a:gd name="T77" fmla="*/ 34 h 901"/>
                  <a:gd name="T78" fmla="*/ 226 w 630"/>
                  <a:gd name="T79" fmla="*/ 60 h 901"/>
                  <a:gd name="T80" fmla="*/ 156 w 630"/>
                  <a:gd name="T81" fmla="*/ 63 h 901"/>
                  <a:gd name="T82" fmla="*/ 149 w 630"/>
                  <a:gd name="T83" fmla="*/ 72 h 901"/>
                  <a:gd name="T84" fmla="*/ 11 w 630"/>
                  <a:gd name="T85" fmla="*/ 121 h 901"/>
                  <a:gd name="T86" fmla="*/ 2 w 630"/>
                  <a:gd name="T87" fmla="*/ 127 h 901"/>
                  <a:gd name="T88" fmla="*/ 0 w 630"/>
                  <a:gd name="T89" fmla="*/ 886 h 901"/>
                  <a:gd name="T90" fmla="*/ 4 w 630"/>
                  <a:gd name="T91" fmla="*/ 897 h 901"/>
                  <a:gd name="T92" fmla="*/ 15 w 630"/>
                  <a:gd name="T93" fmla="*/ 901 h 901"/>
                  <a:gd name="T94" fmla="*/ 623 w 630"/>
                  <a:gd name="T95" fmla="*/ 899 h 901"/>
                  <a:gd name="T96" fmla="*/ 630 w 630"/>
                  <a:gd name="T97" fmla="*/ 889 h 901"/>
                  <a:gd name="T98" fmla="*/ 629 w 630"/>
                  <a:gd name="T99" fmla="*/ 130 h 901"/>
                  <a:gd name="T100" fmla="*/ 621 w 630"/>
                  <a:gd name="T101" fmla="*/ 12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30" h="901">
                    <a:moveTo>
                      <a:pt x="600" y="871"/>
                    </a:moveTo>
                    <a:lnTo>
                      <a:pt x="30" y="871"/>
                    </a:lnTo>
                    <a:lnTo>
                      <a:pt x="30" y="150"/>
                    </a:lnTo>
                    <a:lnTo>
                      <a:pt x="149" y="150"/>
                    </a:lnTo>
                    <a:lnTo>
                      <a:pt x="149" y="180"/>
                    </a:lnTo>
                    <a:lnTo>
                      <a:pt x="75" y="180"/>
                    </a:lnTo>
                    <a:lnTo>
                      <a:pt x="71" y="181"/>
                    </a:lnTo>
                    <a:lnTo>
                      <a:pt x="68" y="182"/>
                    </a:lnTo>
                    <a:lnTo>
                      <a:pt x="66" y="183"/>
                    </a:lnTo>
                    <a:lnTo>
                      <a:pt x="64" y="185"/>
                    </a:lnTo>
                    <a:lnTo>
                      <a:pt x="62" y="187"/>
                    </a:lnTo>
                    <a:lnTo>
                      <a:pt x="61" y="190"/>
                    </a:lnTo>
                    <a:lnTo>
                      <a:pt x="60" y="193"/>
                    </a:lnTo>
                    <a:lnTo>
                      <a:pt x="60" y="195"/>
                    </a:lnTo>
                    <a:lnTo>
                      <a:pt x="60" y="796"/>
                    </a:lnTo>
                    <a:lnTo>
                      <a:pt x="60" y="800"/>
                    </a:lnTo>
                    <a:lnTo>
                      <a:pt x="61" y="802"/>
                    </a:lnTo>
                    <a:lnTo>
                      <a:pt x="62" y="805"/>
                    </a:lnTo>
                    <a:lnTo>
                      <a:pt x="64" y="807"/>
                    </a:lnTo>
                    <a:lnTo>
                      <a:pt x="66" y="809"/>
                    </a:lnTo>
                    <a:lnTo>
                      <a:pt x="68" y="810"/>
                    </a:lnTo>
                    <a:lnTo>
                      <a:pt x="71" y="811"/>
                    </a:lnTo>
                    <a:lnTo>
                      <a:pt x="75" y="811"/>
                    </a:lnTo>
                    <a:lnTo>
                      <a:pt x="555" y="811"/>
                    </a:lnTo>
                    <a:lnTo>
                      <a:pt x="558" y="811"/>
                    </a:lnTo>
                    <a:lnTo>
                      <a:pt x="561" y="810"/>
                    </a:lnTo>
                    <a:lnTo>
                      <a:pt x="564" y="809"/>
                    </a:lnTo>
                    <a:lnTo>
                      <a:pt x="566" y="807"/>
                    </a:lnTo>
                    <a:lnTo>
                      <a:pt x="568" y="805"/>
                    </a:lnTo>
                    <a:lnTo>
                      <a:pt x="569" y="803"/>
                    </a:lnTo>
                    <a:lnTo>
                      <a:pt x="570" y="800"/>
                    </a:lnTo>
                    <a:lnTo>
                      <a:pt x="570" y="796"/>
                    </a:lnTo>
                    <a:lnTo>
                      <a:pt x="570" y="195"/>
                    </a:lnTo>
                    <a:lnTo>
                      <a:pt x="570" y="193"/>
                    </a:lnTo>
                    <a:lnTo>
                      <a:pt x="569" y="190"/>
                    </a:lnTo>
                    <a:lnTo>
                      <a:pt x="568" y="187"/>
                    </a:lnTo>
                    <a:lnTo>
                      <a:pt x="566" y="185"/>
                    </a:lnTo>
                    <a:lnTo>
                      <a:pt x="564" y="183"/>
                    </a:lnTo>
                    <a:lnTo>
                      <a:pt x="561" y="182"/>
                    </a:lnTo>
                    <a:lnTo>
                      <a:pt x="558" y="181"/>
                    </a:lnTo>
                    <a:lnTo>
                      <a:pt x="555" y="180"/>
                    </a:lnTo>
                    <a:lnTo>
                      <a:pt x="480" y="180"/>
                    </a:lnTo>
                    <a:lnTo>
                      <a:pt x="480" y="150"/>
                    </a:lnTo>
                    <a:lnTo>
                      <a:pt x="600" y="150"/>
                    </a:lnTo>
                    <a:lnTo>
                      <a:pt x="600" y="871"/>
                    </a:lnTo>
                    <a:close/>
                    <a:moveTo>
                      <a:pt x="179" y="90"/>
                    </a:moveTo>
                    <a:lnTo>
                      <a:pt x="239" y="90"/>
                    </a:lnTo>
                    <a:lnTo>
                      <a:pt x="243" y="90"/>
                    </a:lnTo>
                    <a:lnTo>
                      <a:pt x="246" y="89"/>
                    </a:lnTo>
                    <a:lnTo>
                      <a:pt x="248" y="88"/>
                    </a:lnTo>
                    <a:lnTo>
                      <a:pt x="250" y="86"/>
                    </a:lnTo>
                    <a:lnTo>
                      <a:pt x="252" y="84"/>
                    </a:lnTo>
                    <a:lnTo>
                      <a:pt x="253" y="81"/>
                    </a:lnTo>
                    <a:lnTo>
                      <a:pt x="254" y="78"/>
                    </a:lnTo>
                    <a:lnTo>
                      <a:pt x="254" y="75"/>
                    </a:lnTo>
                    <a:lnTo>
                      <a:pt x="255" y="69"/>
                    </a:lnTo>
                    <a:lnTo>
                      <a:pt x="256" y="62"/>
                    </a:lnTo>
                    <a:lnTo>
                      <a:pt x="259" y="57"/>
                    </a:lnTo>
                    <a:lnTo>
                      <a:pt x="261" y="52"/>
                    </a:lnTo>
                    <a:lnTo>
                      <a:pt x="264" y="47"/>
                    </a:lnTo>
                    <a:lnTo>
                      <a:pt x="268" y="44"/>
                    </a:lnTo>
                    <a:lnTo>
                      <a:pt x="271" y="41"/>
                    </a:lnTo>
                    <a:lnTo>
                      <a:pt x="277" y="38"/>
                    </a:lnTo>
                    <a:lnTo>
                      <a:pt x="286" y="34"/>
                    </a:lnTo>
                    <a:lnTo>
                      <a:pt x="296" y="31"/>
                    </a:lnTo>
                    <a:lnTo>
                      <a:pt x="306" y="30"/>
                    </a:lnTo>
                    <a:lnTo>
                      <a:pt x="314" y="30"/>
                    </a:lnTo>
                    <a:lnTo>
                      <a:pt x="324" y="30"/>
                    </a:lnTo>
                    <a:lnTo>
                      <a:pt x="333" y="31"/>
                    </a:lnTo>
                    <a:lnTo>
                      <a:pt x="343" y="34"/>
                    </a:lnTo>
                    <a:lnTo>
                      <a:pt x="353" y="38"/>
                    </a:lnTo>
                    <a:lnTo>
                      <a:pt x="358" y="41"/>
                    </a:lnTo>
                    <a:lnTo>
                      <a:pt x="361" y="44"/>
                    </a:lnTo>
                    <a:lnTo>
                      <a:pt x="366" y="47"/>
                    </a:lnTo>
                    <a:lnTo>
                      <a:pt x="369" y="52"/>
                    </a:lnTo>
                    <a:lnTo>
                      <a:pt x="371" y="57"/>
                    </a:lnTo>
                    <a:lnTo>
                      <a:pt x="373" y="62"/>
                    </a:lnTo>
                    <a:lnTo>
                      <a:pt x="374" y="69"/>
                    </a:lnTo>
                    <a:lnTo>
                      <a:pt x="375" y="75"/>
                    </a:lnTo>
                    <a:lnTo>
                      <a:pt x="375" y="78"/>
                    </a:lnTo>
                    <a:lnTo>
                      <a:pt x="376" y="81"/>
                    </a:lnTo>
                    <a:lnTo>
                      <a:pt x="377" y="84"/>
                    </a:lnTo>
                    <a:lnTo>
                      <a:pt x="379" y="86"/>
                    </a:lnTo>
                    <a:lnTo>
                      <a:pt x="382" y="88"/>
                    </a:lnTo>
                    <a:lnTo>
                      <a:pt x="384" y="89"/>
                    </a:lnTo>
                    <a:lnTo>
                      <a:pt x="387" y="90"/>
                    </a:lnTo>
                    <a:lnTo>
                      <a:pt x="390" y="90"/>
                    </a:lnTo>
                    <a:lnTo>
                      <a:pt x="450" y="90"/>
                    </a:lnTo>
                    <a:lnTo>
                      <a:pt x="450" y="240"/>
                    </a:lnTo>
                    <a:lnTo>
                      <a:pt x="179" y="240"/>
                    </a:lnTo>
                    <a:lnTo>
                      <a:pt x="179" y="90"/>
                    </a:lnTo>
                    <a:close/>
                    <a:moveTo>
                      <a:pt x="164" y="271"/>
                    </a:moveTo>
                    <a:lnTo>
                      <a:pt x="465" y="271"/>
                    </a:lnTo>
                    <a:lnTo>
                      <a:pt x="468" y="270"/>
                    </a:lnTo>
                    <a:lnTo>
                      <a:pt x="470" y="270"/>
                    </a:lnTo>
                    <a:lnTo>
                      <a:pt x="474" y="268"/>
                    </a:lnTo>
                    <a:lnTo>
                      <a:pt x="476" y="267"/>
                    </a:lnTo>
                    <a:lnTo>
                      <a:pt x="477" y="264"/>
                    </a:lnTo>
                    <a:lnTo>
                      <a:pt x="479" y="261"/>
                    </a:lnTo>
                    <a:lnTo>
                      <a:pt x="480" y="259"/>
                    </a:lnTo>
                    <a:lnTo>
                      <a:pt x="480" y="256"/>
                    </a:lnTo>
                    <a:lnTo>
                      <a:pt x="480" y="210"/>
                    </a:lnTo>
                    <a:lnTo>
                      <a:pt x="540" y="210"/>
                    </a:lnTo>
                    <a:lnTo>
                      <a:pt x="540" y="781"/>
                    </a:lnTo>
                    <a:lnTo>
                      <a:pt x="90" y="781"/>
                    </a:lnTo>
                    <a:lnTo>
                      <a:pt x="90" y="210"/>
                    </a:lnTo>
                    <a:lnTo>
                      <a:pt x="149" y="210"/>
                    </a:lnTo>
                    <a:lnTo>
                      <a:pt x="149" y="256"/>
                    </a:lnTo>
                    <a:lnTo>
                      <a:pt x="149" y="259"/>
                    </a:lnTo>
                    <a:lnTo>
                      <a:pt x="151" y="261"/>
                    </a:lnTo>
                    <a:lnTo>
                      <a:pt x="153" y="264"/>
                    </a:lnTo>
                    <a:lnTo>
                      <a:pt x="154" y="267"/>
                    </a:lnTo>
                    <a:lnTo>
                      <a:pt x="156" y="268"/>
                    </a:lnTo>
                    <a:lnTo>
                      <a:pt x="159" y="270"/>
                    </a:lnTo>
                    <a:lnTo>
                      <a:pt x="161" y="270"/>
                    </a:lnTo>
                    <a:lnTo>
                      <a:pt x="164" y="271"/>
                    </a:lnTo>
                    <a:close/>
                    <a:moveTo>
                      <a:pt x="615" y="120"/>
                    </a:moveTo>
                    <a:lnTo>
                      <a:pt x="480" y="120"/>
                    </a:lnTo>
                    <a:lnTo>
                      <a:pt x="480" y="75"/>
                    </a:lnTo>
                    <a:lnTo>
                      <a:pt x="480" y="72"/>
                    </a:lnTo>
                    <a:lnTo>
                      <a:pt x="479" y="70"/>
                    </a:lnTo>
                    <a:lnTo>
                      <a:pt x="477" y="68"/>
                    </a:lnTo>
                    <a:lnTo>
                      <a:pt x="476" y="64"/>
                    </a:lnTo>
                    <a:lnTo>
                      <a:pt x="474" y="63"/>
                    </a:lnTo>
                    <a:lnTo>
                      <a:pt x="470" y="61"/>
                    </a:lnTo>
                    <a:lnTo>
                      <a:pt x="468" y="60"/>
                    </a:lnTo>
                    <a:lnTo>
                      <a:pt x="465" y="60"/>
                    </a:lnTo>
                    <a:lnTo>
                      <a:pt x="403" y="60"/>
                    </a:lnTo>
                    <a:lnTo>
                      <a:pt x="402" y="54"/>
                    </a:lnTo>
                    <a:lnTo>
                      <a:pt x="400" y="47"/>
                    </a:lnTo>
                    <a:lnTo>
                      <a:pt x="397" y="41"/>
                    </a:lnTo>
                    <a:lnTo>
                      <a:pt x="393" y="34"/>
                    </a:lnTo>
                    <a:lnTo>
                      <a:pt x="390" y="29"/>
                    </a:lnTo>
                    <a:lnTo>
                      <a:pt x="386" y="25"/>
                    </a:lnTo>
                    <a:lnTo>
                      <a:pt x="381" y="20"/>
                    </a:lnTo>
                    <a:lnTo>
                      <a:pt x="375" y="16"/>
                    </a:lnTo>
                    <a:lnTo>
                      <a:pt x="369" y="12"/>
                    </a:lnTo>
                    <a:lnTo>
                      <a:pt x="362" y="9"/>
                    </a:lnTo>
                    <a:lnTo>
                      <a:pt x="356" y="7"/>
                    </a:lnTo>
                    <a:lnTo>
                      <a:pt x="348" y="4"/>
                    </a:lnTo>
                    <a:lnTo>
                      <a:pt x="341" y="2"/>
                    </a:lnTo>
                    <a:lnTo>
                      <a:pt x="332" y="1"/>
                    </a:lnTo>
                    <a:lnTo>
                      <a:pt x="324" y="0"/>
                    </a:lnTo>
                    <a:lnTo>
                      <a:pt x="314" y="0"/>
                    </a:lnTo>
                    <a:lnTo>
                      <a:pt x="306" y="0"/>
                    </a:lnTo>
                    <a:lnTo>
                      <a:pt x="297" y="1"/>
                    </a:lnTo>
                    <a:lnTo>
                      <a:pt x="289" y="2"/>
                    </a:lnTo>
                    <a:lnTo>
                      <a:pt x="281" y="4"/>
                    </a:lnTo>
                    <a:lnTo>
                      <a:pt x="274" y="7"/>
                    </a:lnTo>
                    <a:lnTo>
                      <a:pt x="267" y="9"/>
                    </a:lnTo>
                    <a:lnTo>
                      <a:pt x="261" y="12"/>
                    </a:lnTo>
                    <a:lnTo>
                      <a:pt x="254" y="16"/>
                    </a:lnTo>
                    <a:lnTo>
                      <a:pt x="249" y="20"/>
                    </a:lnTo>
                    <a:lnTo>
                      <a:pt x="244" y="25"/>
                    </a:lnTo>
                    <a:lnTo>
                      <a:pt x="239" y="29"/>
                    </a:lnTo>
                    <a:lnTo>
                      <a:pt x="236" y="34"/>
                    </a:lnTo>
                    <a:lnTo>
                      <a:pt x="233" y="41"/>
                    </a:lnTo>
                    <a:lnTo>
                      <a:pt x="230" y="47"/>
                    </a:lnTo>
                    <a:lnTo>
                      <a:pt x="228" y="54"/>
                    </a:lnTo>
                    <a:lnTo>
                      <a:pt x="226" y="60"/>
                    </a:lnTo>
                    <a:lnTo>
                      <a:pt x="164" y="60"/>
                    </a:lnTo>
                    <a:lnTo>
                      <a:pt x="161" y="60"/>
                    </a:lnTo>
                    <a:lnTo>
                      <a:pt x="159" y="61"/>
                    </a:lnTo>
                    <a:lnTo>
                      <a:pt x="156" y="63"/>
                    </a:lnTo>
                    <a:lnTo>
                      <a:pt x="154" y="64"/>
                    </a:lnTo>
                    <a:lnTo>
                      <a:pt x="153" y="68"/>
                    </a:lnTo>
                    <a:lnTo>
                      <a:pt x="151" y="70"/>
                    </a:lnTo>
                    <a:lnTo>
                      <a:pt x="149" y="72"/>
                    </a:lnTo>
                    <a:lnTo>
                      <a:pt x="149" y="75"/>
                    </a:lnTo>
                    <a:lnTo>
                      <a:pt x="149" y="120"/>
                    </a:lnTo>
                    <a:lnTo>
                      <a:pt x="15" y="120"/>
                    </a:lnTo>
                    <a:lnTo>
                      <a:pt x="11" y="121"/>
                    </a:lnTo>
                    <a:lnTo>
                      <a:pt x="8" y="121"/>
                    </a:lnTo>
                    <a:lnTo>
                      <a:pt x="6" y="123"/>
                    </a:lnTo>
                    <a:lnTo>
                      <a:pt x="4" y="125"/>
                    </a:lnTo>
                    <a:lnTo>
                      <a:pt x="2" y="127"/>
                    </a:lnTo>
                    <a:lnTo>
                      <a:pt x="1" y="130"/>
                    </a:lnTo>
                    <a:lnTo>
                      <a:pt x="0" y="133"/>
                    </a:lnTo>
                    <a:lnTo>
                      <a:pt x="0" y="135"/>
                    </a:lnTo>
                    <a:lnTo>
                      <a:pt x="0" y="886"/>
                    </a:lnTo>
                    <a:lnTo>
                      <a:pt x="0" y="889"/>
                    </a:lnTo>
                    <a:lnTo>
                      <a:pt x="1" y="893"/>
                    </a:lnTo>
                    <a:lnTo>
                      <a:pt x="2" y="895"/>
                    </a:lnTo>
                    <a:lnTo>
                      <a:pt x="4" y="897"/>
                    </a:lnTo>
                    <a:lnTo>
                      <a:pt x="6" y="899"/>
                    </a:lnTo>
                    <a:lnTo>
                      <a:pt x="8" y="900"/>
                    </a:lnTo>
                    <a:lnTo>
                      <a:pt x="11" y="901"/>
                    </a:lnTo>
                    <a:lnTo>
                      <a:pt x="15" y="901"/>
                    </a:lnTo>
                    <a:lnTo>
                      <a:pt x="615" y="901"/>
                    </a:lnTo>
                    <a:lnTo>
                      <a:pt x="618" y="901"/>
                    </a:lnTo>
                    <a:lnTo>
                      <a:pt x="621" y="900"/>
                    </a:lnTo>
                    <a:lnTo>
                      <a:pt x="623" y="899"/>
                    </a:lnTo>
                    <a:lnTo>
                      <a:pt x="626" y="897"/>
                    </a:lnTo>
                    <a:lnTo>
                      <a:pt x="628" y="895"/>
                    </a:lnTo>
                    <a:lnTo>
                      <a:pt x="629" y="893"/>
                    </a:lnTo>
                    <a:lnTo>
                      <a:pt x="630" y="889"/>
                    </a:lnTo>
                    <a:lnTo>
                      <a:pt x="630" y="886"/>
                    </a:lnTo>
                    <a:lnTo>
                      <a:pt x="630" y="135"/>
                    </a:lnTo>
                    <a:lnTo>
                      <a:pt x="630" y="133"/>
                    </a:lnTo>
                    <a:lnTo>
                      <a:pt x="629" y="130"/>
                    </a:lnTo>
                    <a:lnTo>
                      <a:pt x="628" y="127"/>
                    </a:lnTo>
                    <a:lnTo>
                      <a:pt x="626" y="125"/>
                    </a:lnTo>
                    <a:lnTo>
                      <a:pt x="623" y="123"/>
                    </a:lnTo>
                    <a:lnTo>
                      <a:pt x="621" y="121"/>
                    </a:lnTo>
                    <a:lnTo>
                      <a:pt x="618" y="121"/>
                    </a:lnTo>
                    <a:lnTo>
                      <a:pt x="615"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a:endParaRPr lang="en-US" sz="1800" dirty="0"/>
              </a:p>
            </p:txBody>
          </p:sp>
          <p:sp>
            <p:nvSpPr>
              <p:cNvPr id="77" name="Freeform 309"/>
              <p:cNvSpPr>
                <a:spLocks/>
              </p:cNvSpPr>
              <p:nvPr/>
            </p:nvSpPr>
            <p:spPr bwMode="auto">
              <a:xfrm>
                <a:off x="7696200" y="2609851"/>
                <a:ext cx="93663" cy="9525"/>
              </a:xfrm>
              <a:custGeom>
                <a:avLst/>
                <a:gdLst>
                  <a:gd name="T0" fmla="*/ 15 w 296"/>
                  <a:gd name="T1" fmla="*/ 30 h 30"/>
                  <a:gd name="T2" fmla="*/ 281 w 296"/>
                  <a:gd name="T3" fmla="*/ 30 h 30"/>
                  <a:gd name="T4" fmla="*/ 284 w 296"/>
                  <a:gd name="T5" fmla="*/ 29 h 30"/>
                  <a:gd name="T6" fmla="*/ 286 w 296"/>
                  <a:gd name="T7" fmla="*/ 29 h 30"/>
                  <a:gd name="T8" fmla="*/ 289 w 296"/>
                  <a:gd name="T9" fmla="*/ 28 h 30"/>
                  <a:gd name="T10" fmla="*/ 291 w 296"/>
                  <a:gd name="T11" fmla="*/ 26 h 30"/>
                  <a:gd name="T12" fmla="*/ 294 w 296"/>
                  <a:gd name="T13" fmla="*/ 23 h 30"/>
                  <a:gd name="T14" fmla="*/ 295 w 296"/>
                  <a:gd name="T15" fmla="*/ 20 h 30"/>
                  <a:gd name="T16" fmla="*/ 296 w 296"/>
                  <a:gd name="T17" fmla="*/ 18 h 30"/>
                  <a:gd name="T18" fmla="*/ 296 w 296"/>
                  <a:gd name="T19" fmla="*/ 15 h 30"/>
                  <a:gd name="T20" fmla="*/ 296 w 296"/>
                  <a:gd name="T21" fmla="*/ 12 h 30"/>
                  <a:gd name="T22" fmla="*/ 295 w 296"/>
                  <a:gd name="T23" fmla="*/ 9 h 30"/>
                  <a:gd name="T24" fmla="*/ 294 w 296"/>
                  <a:gd name="T25" fmla="*/ 6 h 30"/>
                  <a:gd name="T26" fmla="*/ 291 w 296"/>
                  <a:gd name="T27" fmla="*/ 4 h 30"/>
                  <a:gd name="T28" fmla="*/ 289 w 296"/>
                  <a:gd name="T29" fmla="*/ 2 h 30"/>
                  <a:gd name="T30" fmla="*/ 286 w 296"/>
                  <a:gd name="T31" fmla="*/ 1 h 30"/>
                  <a:gd name="T32" fmla="*/ 284 w 296"/>
                  <a:gd name="T33" fmla="*/ 0 h 30"/>
                  <a:gd name="T34" fmla="*/ 281 w 296"/>
                  <a:gd name="T35" fmla="*/ 0 h 30"/>
                  <a:gd name="T36" fmla="*/ 15 w 296"/>
                  <a:gd name="T37" fmla="*/ 0 h 30"/>
                  <a:gd name="T38" fmla="*/ 12 w 296"/>
                  <a:gd name="T39" fmla="*/ 0 h 30"/>
                  <a:gd name="T40" fmla="*/ 10 w 296"/>
                  <a:gd name="T41" fmla="*/ 1 h 30"/>
                  <a:gd name="T42" fmla="*/ 7 w 296"/>
                  <a:gd name="T43" fmla="*/ 2 h 30"/>
                  <a:gd name="T44" fmla="*/ 5 w 296"/>
                  <a:gd name="T45" fmla="*/ 4 h 30"/>
                  <a:gd name="T46" fmla="*/ 4 w 296"/>
                  <a:gd name="T47" fmla="*/ 6 h 30"/>
                  <a:gd name="T48" fmla="*/ 1 w 296"/>
                  <a:gd name="T49" fmla="*/ 9 h 30"/>
                  <a:gd name="T50" fmla="*/ 0 w 296"/>
                  <a:gd name="T51" fmla="*/ 12 h 30"/>
                  <a:gd name="T52" fmla="*/ 0 w 296"/>
                  <a:gd name="T53" fmla="*/ 15 h 30"/>
                  <a:gd name="T54" fmla="*/ 0 w 296"/>
                  <a:gd name="T55" fmla="*/ 18 h 30"/>
                  <a:gd name="T56" fmla="*/ 1 w 296"/>
                  <a:gd name="T57" fmla="*/ 20 h 30"/>
                  <a:gd name="T58" fmla="*/ 4 w 296"/>
                  <a:gd name="T59" fmla="*/ 23 h 30"/>
                  <a:gd name="T60" fmla="*/ 5 w 296"/>
                  <a:gd name="T61" fmla="*/ 26 h 30"/>
                  <a:gd name="T62" fmla="*/ 7 w 296"/>
                  <a:gd name="T63" fmla="*/ 28 h 30"/>
                  <a:gd name="T64" fmla="*/ 10 w 296"/>
                  <a:gd name="T65" fmla="*/ 29 h 30"/>
                  <a:gd name="T66" fmla="*/ 12 w 296"/>
                  <a:gd name="T67" fmla="*/ 29 h 30"/>
                  <a:gd name="T68" fmla="*/ 15 w 296"/>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6" h="30">
                    <a:moveTo>
                      <a:pt x="15" y="30"/>
                    </a:moveTo>
                    <a:lnTo>
                      <a:pt x="281" y="30"/>
                    </a:lnTo>
                    <a:lnTo>
                      <a:pt x="284" y="29"/>
                    </a:lnTo>
                    <a:lnTo>
                      <a:pt x="286" y="29"/>
                    </a:lnTo>
                    <a:lnTo>
                      <a:pt x="289" y="28"/>
                    </a:lnTo>
                    <a:lnTo>
                      <a:pt x="291" y="26"/>
                    </a:lnTo>
                    <a:lnTo>
                      <a:pt x="294" y="23"/>
                    </a:lnTo>
                    <a:lnTo>
                      <a:pt x="295" y="20"/>
                    </a:lnTo>
                    <a:lnTo>
                      <a:pt x="296" y="18"/>
                    </a:lnTo>
                    <a:lnTo>
                      <a:pt x="296" y="15"/>
                    </a:lnTo>
                    <a:lnTo>
                      <a:pt x="296" y="12"/>
                    </a:lnTo>
                    <a:lnTo>
                      <a:pt x="295" y="9"/>
                    </a:lnTo>
                    <a:lnTo>
                      <a:pt x="294" y="6"/>
                    </a:lnTo>
                    <a:lnTo>
                      <a:pt x="291" y="4"/>
                    </a:lnTo>
                    <a:lnTo>
                      <a:pt x="289" y="2"/>
                    </a:lnTo>
                    <a:lnTo>
                      <a:pt x="286" y="1"/>
                    </a:lnTo>
                    <a:lnTo>
                      <a:pt x="284" y="0"/>
                    </a:lnTo>
                    <a:lnTo>
                      <a:pt x="281" y="0"/>
                    </a:lnTo>
                    <a:lnTo>
                      <a:pt x="15" y="0"/>
                    </a:lnTo>
                    <a:lnTo>
                      <a:pt x="12" y="0"/>
                    </a:lnTo>
                    <a:lnTo>
                      <a:pt x="10" y="1"/>
                    </a:lnTo>
                    <a:lnTo>
                      <a:pt x="7" y="2"/>
                    </a:lnTo>
                    <a:lnTo>
                      <a:pt x="5" y="4"/>
                    </a:lnTo>
                    <a:lnTo>
                      <a:pt x="4" y="6"/>
                    </a:lnTo>
                    <a:lnTo>
                      <a:pt x="1" y="9"/>
                    </a:lnTo>
                    <a:lnTo>
                      <a:pt x="0" y="12"/>
                    </a:lnTo>
                    <a:lnTo>
                      <a:pt x="0" y="15"/>
                    </a:lnTo>
                    <a:lnTo>
                      <a:pt x="0" y="18"/>
                    </a:lnTo>
                    <a:lnTo>
                      <a:pt x="1" y="20"/>
                    </a:lnTo>
                    <a:lnTo>
                      <a:pt x="4" y="23"/>
                    </a:lnTo>
                    <a:lnTo>
                      <a:pt x="5" y="26"/>
                    </a:lnTo>
                    <a:lnTo>
                      <a:pt x="7" y="28"/>
                    </a:lnTo>
                    <a:lnTo>
                      <a:pt x="10" y="29"/>
                    </a:lnTo>
                    <a:lnTo>
                      <a:pt x="12" y="29"/>
                    </a:lnTo>
                    <a:lnTo>
                      <a:pt x="15"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a:endParaRPr lang="en-US" sz="1800" dirty="0"/>
              </a:p>
            </p:txBody>
          </p:sp>
          <p:sp>
            <p:nvSpPr>
              <p:cNvPr id="78" name="Freeform 310"/>
              <p:cNvSpPr>
                <a:spLocks/>
              </p:cNvSpPr>
              <p:nvPr/>
            </p:nvSpPr>
            <p:spPr bwMode="auto">
              <a:xfrm>
                <a:off x="7696200" y="2638426"/>
                <a:ext cx="93663" cy="9525"/>
              </a:xfrm>
              <a:custGeom>
                <a:avLst/>
                <a:gdLst>
                  <a:gd name="T0" fmla="*/ 15 w 296"/>
                  <a:gd name="T1" fmla="*/ 30 h 30"/>
                  <a:gd name="T2" fmla="*/ 281 w 296"/>
                  <a:gd name="T3" fmla="*/ 30 h 30"/>
                  <a:gd name="T4" fmla="*/ 284 w 296"/>
                  <a:gd name="T5" fmla="*/ 30 h 30"/>
                  <a:gd name="T6" fmla="*/ 286 w 296"/>
                  <a:gd name="T7" fmla="*/ 29 h 30"/>
                  <a:gd name="T8" fmla="*/ 289 w 296"/>
                  <a:gd name="T9" fmla="*/ 28 h 30"/>
                  <a:gd name="T10" fmla="*/ 291 w 296"/>
                  <a:gd name="T11" fmla="*/ 25 h 30"/>
                  <a:gd name="T12" fmla="*/ 294 w 296"/>
                  <a:gd name="T13" fmla="*/ 23 h 30"/>
                  <a:gd name="T14" fmla="*/ 295 w 296"/>
                  <a:gd name="T15" fmla="*/ 21 h 30"/>
                  <a:gd name="T16" fmla="*/ 296 w 296"/>
                  <a:gd name="T17" fmla="*/ 18 h 30"/>
                  <a:gd name="T18" fmla="*/ 296 w 296"/>
                  <a:gd name="T19" fmla="*/ 15 h 30"/>
                  <a:gd name="T20" fmla="*/ 296 w 296"/>
                  <a:gd name="T21" fmla="*/ 11 h 30"/>
                  <a:gd name="T22" fmla="*/ 295 w 296"/>
                  <a:gd name="T23" fmla="*/ 9 h 30"/>
                  <a:gd name="T24" fmla="*/ 294 w 296"/>
                  <a:gd name="T25" fmla="*/ 6 h 30"/>
                  <a:gd name="T26" fmla="*/ 291 w 296"/>
                  <a:gd name="T27" fmla="*/ 4 h 30"/>
                  <a:gd name="T28" fmla="*/ 289 w 296"/>
                  <a:gd name="T29" fmla="*/ 2 h 30"/>
                  <a:gd name="T30" fmla="*/ 286 w 296"/>
                  <a:gd name="T31" fmla="*/ 1 h 30"/>
                  <a:gd name="T32" fmla="*/ 284 w 296"/>
                  <a:gd name="T33" fmla="*/ 0 h 30"/>
                  <a:gd name="T34" fmla="*/ 281 w 296"/>
                  <a:gd name="T35" fmla="*/ 0 h 30"/>
                  <a:gd name="T36" fmla="*/ 15 w 296"/>
                  <a:gd name="T37" fmla="*/ 0 h 30"/>
                  <a:gd name="T38" fmla="*/ 12 w 296"/>
                  <a:gd name="T39" fmla="*/ 0 h 30"/>
                  <a:gd name="T40" fmla="*/ 10 w 296"/>
                  <a:gd name="T41" fmla="*/ 1 h 30"/>
                  <a:gd name="T42" fmla="*/ 7 w 296"/>
                  <a:gd name="T43" fmla="*/ 2 h 30"/>
                  <a:gd name="T44" fmla="*/ 5 w 296"/>
                  <a:gd name="T45" fmla="*/ 4 h 30"/>
                  <a:gd name="T46" fmla="*/ 4 w 296"/>
                  <a:gd name="T47" fmla="*/ 6 h 30"/>
                  <a:gd name="T48" fmla="*/ 1 w 296"/>
                  <a:gd name="T49" fmla="*/ 9 h 30"/>
                  <a:gd name="T50" fmla="*/ 0 w 296"/>
                  <a:gd name="T51" fmla="*/ 11 h 30"/>
                  <a:gd name="T52" fmla="*/ 0 w 296"/>
                  <a:gd name="T53" fmla="*/ 15 h 30"/>
                  <a:gd name="T54" fmla="*/ 0 w 296"/>
                  <a:gd name="T55" fmla="*/ 18 h 30"/>
                  <a:gd name="T56" fmla="*/ 1 w 296"/>
                  <a:gd name="T57" fmla="*/ 21 h 30"/>
                  <a:gd name="T58" fmla="*/ 4 w 296"/>
                  <a:gd name="T59" fmla="*/ 23 h 30"/>
                  <a:gd name="T60" fmla="*/ 5 w 296"/>
                  <a:gd name="T61" fmla="*/ 25 h 30"/>
                  <a:gd name="T62" fmla="*/ 7 w 296"/>
                  <a:gd name="T63" fmla="*/ 28 h 30"/>
                  <a:gd name="T64" fmla="*/ 10 w 296"/>
                  <a:gd name="T65" fmla="*/ 29 h 30"/>
                  <a:gd name="T66" fmla="*/ 12 w 296"/>
                  <a:gd name="T67" fmla="*/ 30 h 30"/>
                  <a:gd name="T68" fmla="*/ 15 w 296"/>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6" h="30">
                    <a:moveTo>
                      <a:pt x="15" y="30"/>
                    </a:moveTo>
                    <a:lnTo>
                      <a:pt x="281" y="30"/>
                    </a:lnTo>
                    <a:lnTo>
                      <a:pt x="284" y="30"/>
                    </a:lnTo>
                    <a:lnTo>
                      <a:pt x="286" y="29"/>
                    </a:lnTo>
                    <a:lnTo>
                      <a:pt x="289" y="28"/>
                    </a:lnTo>
                    <a:lnTo>
                      <a:pt x="291" y="25"/>
                    </a:lnTo>
                    <a:lnTo>
                      <a:pt x="294" y="23"/>
                    </a:lnTo>
                    <a:lnTo>
                      <a:pt x="295" y="21"/>
                    </a:lnTo>
                    <a:lnTo>
                      <a:pt x="296" y="18"/>
                    </a:lnTo>
                    <a:lnTo>
                      <a:pt x="296" y="15"/>
                    </a:lnTo>
                    <a:lnTo>
                      <a:pt x="296" y="11"/>
                    </a:lnTo>
                    <a:lnTo>
                      <a:pt x="295" y="9"/>
                    </a:lnTo>
                    <a:lnTo>
                      <a:pt x="294" y="6"/>
                    </a:lnTo>
                    <a:lnTo>
                      <a:pt x="291" y="4"/>
                    </a:lnTo>
                    <a:lnTo>
                      <a:pt x="289" y="2"/>
                    </a:lnTo>
                    <a:lnTo>
                      <a:pt x="286" y="1"/>
                    </a:lnTo>
                    <a:lnTo>
                      <a:pt x="284" y="0"/>
                    </a:lnTo>
                    <a:lnTo>
                      <a:pt x="281" y="0"/>
                    </a:lnTo>
                    <a:lnTo>
                      <a:pt x="15" y="0"/>
                    </a:lnTo>
                    <a:lnTo>
                      <a:pt x="12" y="0"/>
                    </a:lnTo>
                    <a:lnTo>
                      <a:pt x="10" y="1"/>
                    </a:lnTo>
                    <a:lnTo>
                      <a:pt x="7" y="2"/>
                    </a:lnTo>
                    <a:lnTo>
                      <a:pt x="5" y="4"/>
                    </a:lnTo>
                    <a:lnTo>
                      <a:pt x="4" y="6"/>
                    </a:lnTo>
                    <a:lnTo>
                      <a:pt x="1" y="9"/>
                    </a:lnTo>
                    <a:lnTo>
                      <a:pt x="0" y="11"/>
                    </a:lnTo>
                    <a:lnTo>
                      <a:pt x="0" y="15"/>
                    </a:lnTo>
                    <a:lnTo>
                      <a:pt x="0" y="18"/>
                    </a:lnTo>
                    <a:lnTo>
                      <a:pt x="1" y="21"/>
                    </a:lnTo>
                    <a:lnTo>
                      <a:pt x="4" y="23"/>
                    </a:lnTo>
                    <a:lnTo>
                      <a:pt x="5" y="25"/>
                    </a:lnTo>
                    <a:lnTo>
                      <a:pt x="7" y="28"/>
                    </a:lnTo>
                    <a:lnTo>
                      <a:pt x="10" y="29"/>
                    </a:lnTo>
                    <a:lnTo>
                      <a:pt x="12" y="30"/>
                    </a:lnTo>
                    <a:lnTo>
                      <a:pt x="15"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a:endParaRPr lang="en-US" sz="1800" dirty="0"/>
              </a:p>
            </p:txBody>
          </p:sp>
          <p:sp>
            <p:nvSpPr>
              <p:cNvPr id="79" name="Freeform 311"/>
              <p:cNvSpPr>
                <a:spLocks/>
              </p:cNvSpPr>
              <p:nvPr/>
            </p:nvSpPr>
            <p:spPr bwMode="auto">
              <a:xfrm>
                <a:off x="7696200" y="2667001"/>
                <a:ext cx="93663" cy="9525"/>
              </a:xfrm>
              <a:custGeom>
                <a:avLst/>
                <a:gdLst>
                  <a:gd name="T0" fmla="*/ 15 w 296"/>
                  <a:gd name="T1" fmla="*/ 30 h 30"/>
                  <a:gd name="T2" fmla="*/ 281 w 296"/>
                  <a:gd name="T3" fmla="*/ 30 h 30"/>
                  <a:gd name="T4" fmla="*/ 284 w 296"/>
                  <a:gd name="T5" fmla="*/ 30 h 30"/>
                  <a:gd name="T6" fmla="*/ 286 w 296"/>
                  <a:gd name="T7" fmla="*/ 29 h 30"/>
                  <a:gd name="T8" fmla="*/ 289 w 296"/>
                  <a:gd name="T9" fmla="*/ 27 h 30"/>
                  <a:gd name="T10" fmla="*/ 291 w 296"/>
                  <a:gd name="T11" fmla="*/ 25 h 30"/>
                  <a:gd name="T12" fmla="*/ 294 w 296"/>
                  <a:gd name="T13" fmla="*/ 23 h 30"/>
                  <a:gd name="T14" fmla="*/ 295 w 296"/>
                  <a:gd name="T15" fmla="*/ 21 h 30"/>
                  <a:gd name="T16" fmla="*/ 296 w 296"/>
                  <a:gd name="T17" fmla="*/ 18 h 30"/>
                  <a:gd name="T18" fmla="*/ 296 w 296"/>
                  <a:gd name="T19" fmla="*/ 15 h 30"/>
                  <a:gd name="T20" fmla="*/ 296 w 296"/>
                  <a:gd name="T21" fmla="*/ 12 h 30"/>
                  <a:gd name="T22" fmla="*/ 295 w 296"/>
                  <a:gd name="T23" fmla="*/ 9 h 30"/>
                  <a:gd name="T24" fmla="*/ 294 w 296"/>
                  <a:gd name="T25" fmla="*/ 7 h 30"/>
                  <a:gd name="T26" fmla="*/ 291 w 296"/>
                  <a:gd name="T27" fmla="*/ 4 h 30"/>
                  <a:gd name="T28" fmla="*/ 289 w 296"/>
                  <a:gd name="T29" fmla="*/ 3 h 30"/>
                  <a:gd name="T30" fmla="*/ 286 w 296"/>
                  <a:gd name="T31" fmla="*/ 1 h 30"/>
                  <a:gd name="T32" fmla="*/ 284 w 296"/>
                  <a:gd name="T33" fmla="*/ 0 h 30"/>
                  <a:gd name="T34" fmla="*/ 281 w 296"/>
                  <a:gd name="T35" fmla="*/ 0 h 30"/>
                  <a:gd name="T36" fmla="*/ 15 w 296"/>
                  <a:gd name="T37" fmla="*/ 0 h 30"/>
                  <a:gd name="T38" fmla="*/ 12 w 296"/>
                  <a:gd name="T39" fmla="*/ 0 h 30"/>
                  <a:gd name="T40" fmla="*/ 10 w 296"/>
                  <a:gd name="T41" fmla="*/ 1 h 30"/>
                  <a:gd name="T42" fmla="*/ 7 w 296"/>
                  <a:gd name="T43" fmla="*/ 3 h 30"/>
                  <a:gd name="T44" fmla="*/ 5 w 296"/>
                  <a:gd name="T45" fmla="*/ 4 h 30"/>
                  <a:gd name="T46" fmla="*/ 4 w 296"/>
                  <a:gd name="T47" fmla="*/ 7 h 30"/>
                  <a:gd name="T48" fmla="*/ 1 w 296"/>
                  <a:gd name="T49" fmla="*/ 9 h 30"/>
                  <a:gd name="T50" fmla="*/ 0 w 296"/>
                  <a:gd name="T51" fmla="*/ 12 h 30"/>
                  <a:gd name="T52" fmla="*/ 0 w 296"/>
                  <a:gd name="T53" fmla="*/ 15 h 30"/>
                  <a:gd name="T54" fmla="*/ 0 w 296"/>
                  <a:gd name="T55" fmla="*/ 18 h 30"/>
                  <a:gd name="T56" fmla="*/ 1 w 296"/>
                  <a:gd name="T57" fmla="*/ 21 h 30"/>
                  <a:gd name="T58" fmla="*/ 4 w 296"/>
                  <a:gd name="T59" fmla="*/ 23 h 30"/>
                  <a:gd name="T60" fmla="*/ 5 w 296"/>
                  <a:gd name="T61" fmla="*/ 25 h 30"/>
                  <a:gd name="T62" fmla="*/ 7 w 296"/>
                  <a:gd name="T63" fmla="*/ 27 h 30"/>
                  <a:gd name="T64" fmla="*/ 10 w 296"/>
                  <a:gd name="T65" fmla="*/ 29 h 30"/>
                  <a:gd name="T66" fmla="*/ 12 w 296"/>
                  <a:gd name="T67" fmla="*/ 30 h 30"/>
                  <a:gd name="T68" fmla="*/ 15 w 296"/>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6" h="30">
                    <a:moveTo>
                      <a:pt x="15" y="30"/>
                    </a:moveTo>
                    <a:lnTo>
                      <a:pt x="281" y="30"/>
                    </a:lnTo>
                    <a:lnTo>
                      <a:pt x="284" y="30"/>
                    </a:lnTo>
                    <a:lnTo>
                      <a:pt x="286" y="29"/>
                    </a:lnTo>
                    <a:lnTo>
                      <a:pt x="289" y="27"/>
                    </a:lnTo>
                    <a:lnTo>
                      <a:pt x="291" y="25"/>
                    </a:lnTo>
                    <a:lnTo>
                      <a:pt x="294" y="23"/>
                    </a:lnTo>
                    <a:lnTo>
                      <a:pt x="295" y="21"/>
                    </a:lnTo>
                    <a:lnTo>
                      <a:pt x="296" y="18"/>
                    </a:lnTo>
                    <a:lnTo>
                      <a:pt x="296" y="15"/>
                    </a:lnTo>
                    <a:lnTo>
                      <a:pt x="296" y="12"/>
                    </a:lnTo>
                    <a:lnTo>
                      <a:pt x="295" y="9"/>
                    </a:lnTo>
                    <a:lnTo>
                      <a:pt x="294" y="7"/>
                    </a:lnTo>
                    <a:lnTo>
                      <a:pt x="291" y="4"/>
                    </a:lnTo>
                    <a:lnTo>
                      <a:pt x="289" y="3"/>
                    </a:lnTo>
                    <a:lnTo>
                      <a:pt x="286" y="1"/>
                    </a:lnTo>
                    <a:lnTo>
                      <a:pt x="284" y="0"/>
                    </a:lnTo>
                    <a:lnTo>
                      <a:pt x="281" y="0"/>
                    </a:lnTo>
                    <a:lnTo>
                      <a:pt x="15" y="0"/>
                    </a:lnTo>
                    <a:lnTo>
                      <a:pt x="12" y="0"/>
                    </a:lnTo>
                    <a:lnTo>
                      <a:pt x="10" y="1"/>
                    </a:lnTo>
                    <a:lnTo>
                      <a:pt x="7" y="3"/>
                    </a:lnTo>
                    <a:lnTo>
                      <a:pt x="5" y="4"/>
                    </a:lnTo>
                    <a:lnTo>
                      <a:pt x="4" y="7"/>
                    </a:lnTo>
                    <a:lnTo>
                      <a:pt x="1" y="9"/>
                    </a:lnTo>
                    <a:lnTo>
                      <a:pt x="0" y="12"/>
                    </a:lnTo>
                    <a:lnTo>
                      <a:pt x="0" y="15"/>
                    </a:lnTo>
                    <a:lnTo>
                      <a:pt x="0" y="18"/>
                    </a:lnTo>
                    <a:lnTo>
                      <a:pt x="1" y="21"/>
                    </a:lnTo>
                    <a:lnTo>
                      <a:pt x="4" y="23"/>
                    </a:lnTo>
                    <a:lnTo>
                      <a:pt x="5" y="25"/>
                    </a:lnTo>
                    <a:lnTo>
                      <a:pt x="7" y="27"/>
                    </a:lnTo>
                    <a:lnTo>
                      <a:pt x="10" y="29"/>
                    </a:lnTo>
                    <a:lnTo>
                      <a:pt x="12" y="30"/>
                    </a:lnTo>
                    <a:lnTo>
                      <a:pt x="15"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a:endParaRPr lang="en-US" sz="1800" dirty="0"/>
              </a:p>
            </p:txBody>
          </p:sp>
          <p:sp>
            <p:nvSpPr>
              <p:cNvPr id="80" name="Freeform 312"/>
              <p:cNvSpPr>
                <a:spLocks/>
              </p:cNvSpPr>
              <p:nvPr/>
            </p:nvSpPr>
            <p:spPr bwMode="auto">
              <a:xfrm>
                <a:off x="7696200" y="2695576"/>
                <a:ext cx="93663" cy="9525"/>
              </a:xfrm>
              <a:custGeom>
                <a:avLst/>
                <a:gdLst>
                  <a:gd name="T0" fmla="*/ 15 w 296"/>
                  <a:gd name="T1" fmla="*/ 29 h 29"/>
                  <a:gd name="T2" fmla="*/ 281 w 296"/>
                  <a:gd name="T3" fmla="*/ 29 h 29"/>
                  <a:gd name="T4" fmla="*/ 284 w 296"/>
                  <a:gd name="T5" fmla="*/ 29 h 29"/>
                  <a:gd name="T6" fmla="*/ 286 w 296"/>
                  <a:gd name="T7" fmla="*/ 28 h 29"/>
                  <a:gd name="T8" fmla="*/ 289 w 296"/>
                  <a:gd name="T9" fmla="*/ 27 h 29"/>
                  <a:gd name="T10" fmla="*/ 291 w 296"/>
                  <a:gd name="T11" fmla="*/ 26 h 29"/>
                  <a:gd name="T12" fmla="*/ 294 w 296"/>
                  <a:gd name="T13" fmla="*/ 23 h 29"/>
                  <a:gd name="T14" fmla="*/ 295 w 296"/>
                  <a:gd name="T15" fmla="*/ 21 h 29"/>
                  <a:gd name="T16" fmla="*/ 296 w 296"/>
                  <a:gd name="T17" fmla="*/ 18 h 29"/>
                  <a:gd name="T18" fmla="*/ 296 w 296"/>
                  <a:gd name="T19" fmla="*/ 14 h 29"/>
                  <a:gd name="T20" fmla="*/ 296 w 296"/>
                  <a:gd name="T21" fmla="*/ 12 h 29"/>
                  <a:gd name="T22" fmla="*/ 295 w 296"/>
                  <a:gd name="T23" fmla="*/ 9 h 29"/>
                  <a:gd name="T24" fmla="*/ 294 w 296"/>
                  <a:gd name="T25" fmla="*/ 7 h 29"/>
                  <a:gd name="T26" fmla="*/ 291 w 296"/>
                  <a:gd name="T27" fmla="*/ 5 h 29"/>
                  <a:gd name="T28" fmla="*/ 289 w 296"/>
                  <a:gd name="T29" fmla="*/ 3 h 29"/>
                  <a:gd name="T30" fmla="*/ 286 w 296"/>
                  <a:gd name="T31" fmla="*/ 2 h 29"/>
                  <a:gd name="T32" fmla="*/ 284 w 296"/>
                  <a:gd name="T33" fmla="*/ 1 h 29"/>
                  <a:gd name="T34" fmla="*/ 281 w 296"/>
                  <a:gd name="T35" fmla="*/ 0 h 29"/>
                  <a:gd name="T36" fmla="*/ 15 w 296"/>
                  <a:gd name="T37" fmla="*/ 0 h 29"/>
                  <a:gd name="T38" fmla="*/ 12 w 296"/>
                  <a:gd name="T39" fmla="*/ 1 h 29"/>
                  <a:gd name="T40" fmla="*/ 10 w 296"/>
                  <a:gd name="T41" fmla="*/ 2 h 29"/>
                  <a:gd name="T42" fmla="*/ 7 w 296"/>
                  <a:gd name="T43" fmla="*/ 3 h 29"/>
                  <a:gd name="T44" fmla="*/ 5 w 296"/>
                  <a:gd name="T45" fmla="*/ 5 h 29"/>
                  <a:gd name="T46" fmla="*/ 4 w 296"/>
                  <a:gd name="T47" fmla="*/ 7 h 29"/>
                  <a:gd name="T48" fmla="*/ 1 w 296"/>
                  <a:gd name="T49" fmla="*/ 9 h 29"/>
                  <a:gd name="T50" fmla="*/ 0 w 296"/>
                  <a:gd name="T51" fmla="*/ 12 h 29"/>
                  <a:gd name="T52" fmla="*/ 0 w 296"/>
                  <a:gd name="T53" fmla="*/ 14 h 29"/>
                  <a:gd name="T54" fmla="*/ 0 w 296"/>
                  <a:gd name="T55" fmla="*/ 18 h 29"/>
                  <a:gd name="T56" fmla="*/ 1 w 296"/>
                  <a:gd name="T57" fmla="*/ 21 h 29"/>
                  <a:gd name="T58" fmla="*/ 4 w 296"/>
                  <a:gd name="T59" fmla="*/ 23 h 29"/>
                  <a:gd name="T60" fmla="*/ 5 w 296"/>
                  <a:gd name="T61" fmla="*/ 26 h 29"/>
                  <a:gd name="T62" fmla="*/ 7 w 296"/>
                  <a:gd name="T63" fmla="*/ 27 h 29"/>
                  <a:gd name="T64" fmla="*/ 10 w 296"/>
                  <a:gd name="T65" fmla="*/ 28 h 29"/>
                  <a:gd name="T66" fmla="*/ 12 w 296"/>
                  <a:gd name="T67" fmla="*/ 29 h 29"/>
                  <a:gd name="T68" fmla="*/ 15 w 296"/>
                  <a:gd name="T6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6" h="29">
                    <a:moveTo>
                      <a:pt x="15" y="29"/>
                    </a:moveTo>
                    <a:lnTo>
                      <a:pt x="281" y="29"/>
                    </a:lnTo>
                    <a:lnTo>
                      <a:pt x="284" y="29"/>
                    </a:lnTo>
                    <a:lnTo>
                      <a:pt x="286" y="28"/>
                    </a:lnTo>
                    <a:lnTo>
                      <a:pt x="289" y="27"/>
                    </a:lnTo>
                    <a:lnTo>
                      <a:pt x="291" y="26"/>
                    </a:lnTo>
                    <a:lnTo>
                      <a:pt x="294" y="23"/>
                    </a:lnTo>
                    <a:lnTo>
                      <a:pt x="295" y="21"/>
                    </a:lnTo>
                    <a:lnTo>
                      <a:pt x="296" y="18"/>
                    </a:lnTo>
                    <a:lnTo>
                      <a:pt x="296" y="14"/>
                    </a:lnTo>
                    <a:lnTo>
                      <a:pt x="296" y="12"/>
                    </a:lnTo>
                    <a:lnTo>
                      <a:pt x="295" y="9"/>
                    </a:lnTo>
                    <a:lnTo>
                      <a:pt x="294" y="7"/>
                    </a:lnTo>
                    <a:lnTo>
                      <a:pt x="291" y="5"/>
                    </a:lnTo>
                    <a:lnTo>
                      <a:pt x="289" y="3"/>
                    </a:lnTo>
                    <a:lnTo>
                      <a:pt x="286" y="2"/>
                    </a:lnTo>
                    <a:lnTo>
                      <a:pt x="284" y="1"/>
                    </a:lnTo>
                    <a:lnTo>
                      <a:pt x="281" y="0"/>
                    </a:lnTo>
                    <a:lnTo>
                      <a:pt x="15" y="0"/>
                    </a:lnTo>
                    <a:lnTo>
                      <a:pt x="12" y="1"/>
                    </a:lnTo>
                    <a:lnTo>
                      <a:pt x="10" y="2"/>
                    </a:lnTo>
                    <a:lnTo>
                      <a:pt x="7" y="3"/>
                    </a:lnTo>
                    <a:lnTo>
                      <a:pt x="5" y="5"/>
                    </a:lnTo>
                    <a:lnTo>
                      <a:pt x="4" y="7"/>
                    </a:lnTo>
                    <a:lnTo>
                      <a:pt x="1" y="9"/>
                    </a:lnTo>
                    <a:lnTo>
                      <a:pt x="0" y="12"/>
                    </a:lnTo>
                    <a:lnTo>
                      <a:pt x="0" y="14"/>
                    </a:lnTo>
                    <a:lnTo>
                      <a:pt x="0" y="18"/>
                    </a:lnTo>
                    <a:lnTo>
                      <a:pt x="1" y="21"/>
                    </a:lnTo>
                    <a:lnTo>
                      <a:pt x="4" y="23"/>
                    </a:lnTo>
                    <a:lnTo>
                      <a:pt x="5" y="26"/>
                    </a:lnTo>
                    <a:lnTo>
                      <a:pt x="7" y="27"/>
                    </a:lnTo>
                    <a:lnTo>
                      <a:pt x="10" y="28"/>
                    </a:lnTo>
                    <a:lnTo>
                      <a:pt x="12" y="29"/>
                    </a:lnTo>
                    <a:lnTo>
                      <a:pt x="15"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a:endParaRPr lang="en-US" sz="1800" dirty="0"/>
              </a:p>
            </p:txBody>
          </p:sp>
        </p:grpSp>
      </p:grpSp>
      <p:cxnSp>
        <p:nvCxnSpPr>
          <p:cNvPr id="4" name="Straight Connector 3"/>
          <p:cNvCxnSpPr/>
          <p:nvPr userDrawn="1"/>
        </p:nvCxnSpPr>
        <p:spPr>
          <a:xfrm>
            <a:off x="7460343" y="4909516"/>
            <a:ext cx="0" cy="1699573"/>
          </a:xfrm>
          <a:prstGeom prst="line">
            <a:avLst/>
          </a:prstGeom>
        </p:spPr>
        <p:style>
          <a:lnRef idx="2">
            <a:schemeClr val="accent3"/>
          </a:lnRef>
          <a:fillRef idx="0">
            <a:schemeClr val="accent3"/>
          </a:fillRef>
          <a:effectRef idx="1">
            <a:schemeClr val="accent3"/>
          </a:effectRef>
          <a:fontRef idx="minor">
            <a:schemeClr val="tx1"/>
          </a:fontRef>
        </p:style>
      </p:cxnSp>
      <p:cxnSp>
        <p:nvCxnSpPr>
          <p:cNvPr id="81" name="Straight Connector 80"/>
          <p:cNvCxnSpPr/>
          <p:nvPr userDrawn="1"/>
        </p:nvCxnSpPr>
        <p:spPr>
          <a:xfrm flipH="1">
            <a:off x="9927772" y="4901566"/>
            <a:ext cx="8165" cy="1707522"/>
          </a:xfrm>
          <a:prstGeom prst="line">
            <a:avLst/>
          </a:prstGeom>
        </p:spPr>
        <p:style>
          <a:lnRef idx="2">
            <a:schemeClr val="accent3"/>
          </a:lnRef>
          <a:fillRef idx="0">
            <a:schemeClr val="accent3"/>
          </a:fillRef>
          <a:effectRef idx="1">
            <a:schemeClr val="accent3"/>
          </a:effectRef>
          <a:fontRef idx="minor">
            <a:schemeClr val="tx1"/>
          </a:fontRef>
        </p:style>
      </p:cxnSp>
      <p:sp>
        <p:nvSpPr>
          <p:cNvPr id="89" name="Text Placeholder 390"/>
          <p:cNvSpPr>
            <a:spLocks noGrp="1"/>
          </p:cNvSpPr>
          <p:nvPr>
            <p:ph type="body" sz="quarter" idx="17"/>
          </p:nvPr>
        </p:nvSpPr>
        <p:spPr>
          <a:xfrm>
            <a:off x="205273" y="5163675"/>
            <a:ext cx="5130071" cy="382412"/>
          </a:xfrm>
          <a:prstGeom prst="rect">
            <a:avLst/>
          </a:prstGeom>
        </p:spPr>
        <p:txBody>
          <a:bodyPr/>
          <a:lstStyle>
            <a:lvl1pPr marL="346009" marR="0" indent="-230144" algn="l" defTabSz="914225" rtl="0" eaLnBrk="1" fontAlgn="auto" latinLnBrk="0" hangingPunct="1">
              <a:lnSpc>
                <a:spcPct val="120000"/>
              </a:lnSpc>
              <a:spcBef>
                <a:spcPts val="0"/>
              </a:spcBef>
              <a:spcAft>
                <a:spcPts val="600"/>
              </a:spcAft>
              <a:buClr>
                <a:srgbClr val="00ABEC"/>
              </a:buClr>
              <a:buSzTx/>
              <a:buFont typeface="Wingdings" panose="05000000000000000000" pitchFamily="2" charset="2"/>
              <a:buChar char="§"/>
              <a:tabLst/>
              <a:defRPr sz="1050">
                <a:latin typeface="Segoe UI" panose="020B0502040204020203" pitchFamily="34" charset="0"/>
                <a:cs typeface="Segoe UI" panose="020B0502040204020203" pitchFamily="34" charset="0"/>
              </a:defRPr>
            </a:lvl1pPr>
          </a:lstStyle>
          <a:p>
            <a:pPr marL="346009" marR="0" lvl="0" indent="-230144" algn="l" defTabSz="914225" rtl="0" eaLnBrk="1" fontAlgn="auto" latinLnBrk="0" hangingPunct="1">
              <a:lnSpc>
                <a:spcPct val="120000"/>
              </a:lnSpc>
              <a:spcBef>
                <a:spcPts val="0"/>
              </a:spcBef>
              <a:spcAft>
                <a:spcPts val="600"/>
              </a:spcAft>
              <a:buClr>
                <a:srgbClr val="00ABEC"/>
              </a:buClr>
              <a:buSzTx/>
              <a:buFont typeface="Wingdings" panose="05000000000000000000" pitchFamily="2" charset="2"/>
              <a:buChar char="§"/>
              <a:tabLst/>
              <a:defRPr/>
            </a:pPr>
            <a:endParaRPr lang="en-NZ" dirty="0"/>
          </a:p>
        </p:txBody>
      </p:sp>
      <p:sp>
        <p:nvSpPr>
          <p:cNvPr id="91" name="Text Placeholder 390"/>
          <p:cNvSpPr>
            <a:spLocks noGrp="1"/>
          </p:cNvSpPr>
          <p:nvPr>
            <p:ph type="body" sz="quarter" idx="19"/>
          </p:nvPr>
        </p:nvSpPr>
        <p:spPr>
          <a:xfrm>
            <a:off x="7460343" y="5008414"/>
            <a:ext cx="2467428" cy="382412"/>
          </a:xfrm>
          <a:prstGeom prst="rect">
            <a:avLst/>
          </a:prstGeom>
        </p:spPr>
        <p:txBody>
          <a:bodyPr/>
          <a:lstStyle>
            <a:lvl1pPr marL="346009" marR="0" indent="-230144" algn="l" defTabSz="914225" rtl="0" eaLnBrk="1" fontAlgn="auto" latinLnBrk="0" hangingPunct="1">
              <a:lnSpc>
                <a:spcPct val="100000"/>
              </a:lnSpc>
              <a:spcBef>
                <a:spcPts val="0"/>
              </a:spcBef>
              <a:spcAft>
                <a:spcPts val="100"/>
              </a:spcAft>
              <a:buClr>
                <a:srgbClr val="00ABEC"/>
              </a:buClr>
              <a:buSzTx/>
              <a:buFont typeface="Wingdings" panose="05000000000000000000" pitchFamily="2" charset="2"/>
              <a:buChar char="§"/>
              <a:tabLst/>
              <a:defRPr sz="1050">
                <a:latin typeface="Segoe UI" panose="020B0502040204020203" pitchFamily="34" charset="0"/>
                <a:cs typeface="Segoe UI" panose="020B0502040204020203" pitchFamily="34" charset="0"/>
              </a:defRPr>
            </a:lvl1pPr>
          </a:lstStyle>
          <a:p>
            <a:pPr marL="346009" marR="0" lvl="0" indent="-230144" algn="l" defTabSz="914225" rtl="0" eaLnBrk="1" fontAlgn="auto" latinLnBrk="0" hangingPunct="1">
              <a:lnSpc>
                <a:spcPct val="120000"/>
              </a:lnSpc>
              <a:spcBef>
                <a:spcPts val="0"/>
              </a:spcBef>
              <a:spcAft>
                <a:spcPts val="600"/>
              </a:spcAft>
              <a:buClr>
                <a:srgbClr val="00ABEC"/>
              </a:buClr>
              <a:buSzTx/>
              <a:buFont typeface="Wingdings" panose="05000000000000000000" pitchFamily="2" charset="2"/>
              <a:buChar char="§"/>
              <a:tabLst/>
              <a:defRPr/>
            </a:pPr>
            <a:endParaRPr lang="en-NZ" dirty="0"/>
          </a:p>
        </p:txBody>
      </p:sp>
      <p:sp>
        <p:nvSpPr>
          <p:cNvPr id="93" name="Text Placeholder 390"/>
          <p:cNvSpPr>
            <a:spLocks noGrp="1"/>
          </p:cNvSpPr>
          <p:nvPr>
            <p:ph type="body" sz="quarter" idx="20"/>
          </p:nvPr>
        </p:nvSpPr>
        <p:spPr>
          <a:xfrm>
            <a:off x="9935936" y="5005020"/>
            <a:ext cx="1979804" cy="382412"/>
          </a:xfrm>
          <a:prstGeom prst="rect">
            <a:avLst/>
          </a:prstGeom>
        </p:spPr>
        <p:txBody>
          <a:bodyPr/>
          <a:lstStyle>
            <a:lvl1pPr marL="346009" marR="0" indent="-230144" algn="l" defTabSz="914225" rtl="0" eaLnBrk="1" fontAlgn="auto" latinLnBrk="0" hangingPunct="1">
              <a:lnSpc>
                <a:spcPct val="100000"/>
              </a:lnSpc>
              <a:spcBef>
                <a:spcPts val="0"/>
              </a:spcBef>
              <a:spcAft>
                <a:spcPts val="100"/>
              </a:spcAft>
              <a:buClr>
                <a:srgbClr val="00ABEC"/>
              </a:buClr>
              <a:buSzTx/>
              <a:buFont typeface="Wingdings" panose="05000000000000000000" pitchFamily="2" charset="2"/>
              <a:buChar char="§"/>
              <a:tabLst/>
              <a:defRPr sz="1050">
                <a:latin typeface="Segoe UI" panose="020B0502040204020203" pitchFamily="34" charset="0"/>
                <a:cs typeface="Segoe UI" panose="020B0502040204020203" pitchFamily="34" charset="0"/>
              </a:defRPr>
            </a:lvl1pPr>
          </a:lstStyle>
          <a:p>
            <a:pPr marL="346009" marR="0" lvl="0" indent="-230144" algn="l" defTabSz="914225" rtl="0" eaLnBrk="1" fontAlgn="auto" latinLnBrk="0" hangingPunct="1">
              <a:lnSpc>
                <a:spcPct val="120000"/>
              </a:lnSpc>
              <a:spcBef>
                <a:spcPts val="0"/>
              </a:spcBef>
              <a:spcAft>
                <a:spcPts val="600"/>
              </a:spcAft>
              <a:buClr>
                <a:srgbClr val="00ABEC"/>
              </a:buClr>
              <a:buSzTx/>
              <a:buFont typeface="Wingdings" panose="05000000000000000000" pitchFamily="2" charset="2"/>
              <a:buChar char="§"/>
              <a:tabLst/>
              <a:defRPr/>
            </a:pPr>
            <a:endParaRPr lang="en-NZ" dirty="0"/>
          </a:p>
        </p:txBody>
      </p:sp>
      <p:sp>
        <p:nvSpPr>
          <p:cNvPr id="96" name="Text Placeholder 390"/>
          <p:cNvSpPr>
            <a:spLocks noGrp="1"/>
          </p:cNvSpPr>
          <p:nvPr>
            <p:ph type="body" sz="quarter" idx="21"/>
          </p:nvPr>
        </p:nvSpPr>
        <p:spPr>
          <a:xfrm>
            <a:off x="5442381" y="5005020"/>
            <a:ext cx="2009797" cy="382412"/>
          </a:xfrm>
          <a:prstGeom prst="rect">
            <a:avLst/>
          </a:prstGeom>
        </p:spPr>
        <p:txBody>
          <a:bodyPr/>
          <a:lstStyle>
            <a:lvl1pPr marL="346009" marR="0" indent="-230144" algn="l" defTabSz="914225" rtl="0" eaLnBrk="1" fontAlgn="auto" latinLnBrk="0" hangingPunct="1">
              <a:lnSpc>
                <a:spcPct val="100000"/>
              </a:lnSpc>
              <a:spcBef>
                <a:spcPts val="0"/>
              </a:spcBef>
              <a:spcAft>
                <a:spcPts val="100"/>
              </a:spcAft>
              <a:buClr>
                <a:srgbClr val="00ABEC"/>
              </a:buClr>
              <a:buSzTx/>
              <a:buFont typeface="Wingdings" panose="05000000000000000000" pitchFamily="2" charset="2"/>
              <a:buChar char="§"/>
              <a:tabLst/>
              <a:defRPr sz="1050">
                <a:latin typeface="Segoe UI" panose="020B0502040204020203" pitchFamily="34" charset="0"/>
                <a:cs typeface="Segoe UI" panose="020B0502040204020203" pitchFamily="34" charset="0"/>
              </a:defRPr>
            </a:lvl1pPr>
          </a:lstStyle>
          <a:p>
            <a:pPr marL="346009" marR="0" lvl="0" indent="-230144" algn="l" defTabSz="914225" rtl="0" eaLnBrk="1" fontAlgn="auto" latinLnBrk="0" hangingPunct="1">
              <a:lnSpc>
                <a:spcPct val="120000"/>
              </a:lnSpc>
              <a:spcBef>
                <a:spcPts val="0"/>
              </a:spcBef>
              <a:spcAft>
                <a:spcPts val="600"/>
              </a:spcAft>
              <a:buClr>
                <a:srgbClr val="00ABEC"/>
              </a:buClr>
              <a:buSzTx/>
              <a:buFont typeface="Wingdings" panose="05000000000000000000" pitchFamily="2" charset="2"/>
              <a:buChar char="§"/>
              <a:tabLst/>
              <a:defRPr/>
            </a:pPr>
            <a:endParaRPr lang="en-NZ" dirty="0"/>
          </a:p>
        </p:txBody>
      </p:sp>
      <p:sp>
        <p:nvSpPr>
          <p:cNvPr id="17" name="Text Placeholder 16"/>
          <p:cNvSpPr>
            <a:spLocks noGrp="1"/>
          </p:cNvSpPr>
          <p:nvPr>
            <p:ph type="body" sz="quarter" idx="22"/>
          </p:nvPr>
        </p:nvSpPr>
        <p:spPr>
          <a:xfrm>
            <a:off x="5450547" y="3228828"/>
            <a:ext cx="6465194" cy="330090"/>
          </a:xfrm>
          <a:prstGeom prst="rect">
            <a:avLst/>
          </a:prstGeom>
        </p:spPr>
        <p:txBody>
          <a:bodyPr/>
          <a:lstStyle>
            <a:lvl1pPr marL="0" indent="0">
              <a:buFontTx/>
              <a:buNone/>
              <a:defRPr sz="1050">
                <a:latin typeface="Segoe UI" panose="020B0502040204020203" pitchFamily="34" charset="0"/>
                <a:cs typeface="Segoe UI" panose="020B0502040204020203" pitchFamily="34" charset="0"/>
              </a:defRPr>
            </a:lvl1pPr>
            <a:lvl2pPr marL="457112" indent="0">
              <a:buFontTx/>
              <a:buNone/>
              <a:defRPr/>
            </a:lvl2pPr>
            <a:lvl3pPr marL="914225" indent="0">
              <a:buFontTx/>
              <a:buNone/>
              <a:defRPr/>
            </a:lvl3pPr>
            <a:lvl4pPr marL="1371337" indent="0">
              <a:buFontTx/>
              <a:buNone/>
              <a:defRPr/>
            </a:lvl4pPr>
            <a:lvl5pPr marL="1828449" indent="0">
              <a:buFontTx/>
              <a:buNone/>
              <a:defRPr/>
            </a:lvl5pPr>
          </a:lstStyle>
          <a:p>
            <a:pPr lvl="0"/>
            <a:endParaRPr lang="en-NZ" dirty="0"/>
          </a:p>
        </p:txBody>
      </p:sp>
    </p:spTree>
    <p:extLst>
      <p:ext uri="{BB962C8B-B14F-4D97-AF65-F5344CB8AC3E}">
        <p14:creationId xmlns:p14="http://schemas.microsoft.com/office/powerpoint/2010/main" val="27464327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Overview Competitor">
    <p:spTree>
      <p:nvGrpSpPr>
        <p:cNvPr id="1" name=""/>
        <p:cNvGrpSpPr/>
        <p:nvPr/>
      </p:nvGrpSpPr>
      <p:grpSpPr>
        <a:xfrm>
          <a:off x="0" y="0"/>
          <a:ext cx="0" cy="0"/>
          <a:chOff x="0" y="0"/>
          <a:chExt cx="0" cy="0"/>
        </a:xfrm>
      </p:grpSpPr>
      <p:sp>
        <p:nvSpPr>
          <p:cNvPr id="196" name="Rectangle 195"/>
          <p:cNvSpPr/>
          <p:nvPr userDrawn="1"/>
        </p:nvSpPr>
        <p:spPr>
          <a:xfrm>
            <a:off x="205273" y="223936"/>
            <a:ext cx="5150498" cy="943798"/>
          </a:xfrm>
          <a:prstGeom prst="rect">
            <a:avLst/>
          </a:prstGeom>
          <a:solidFill>
            <a:schemeClr val="bg1">
              <a:lumMod val="65000"/>
            </a:schemeClr>
          </a:solidFill>
          <a:ln w="9525" cmpd="sng">
            <a:noFill/>
            <a:prstDash val="dash"/>
          </a:ln>
        </p:spPr>
        <p:txBody>
          <a:bodyPr wrap="none">
            <a:noAutofit/>
          </a:bodyPr>
          <a:lstStyle/>
          <a:p>
            <a:pPr>
              <a:lnSpc>
                <a:spcPct val="120000"/>
              </a:lnSpc>
            </a:pPr>
            <a:endParaRPr lang="en-NZ" sz="900" b="1" dirty="0">
              <a:solidFill>
                <a:prstClr val="black"/>
              </a:solidFill>
              <a:latin typeface="Segoe"/>
              <a:cs typeface="Segoe"/>
            </a:endParaRPr>
          </a:p>
        </p:txBody>
      </p:sp>
      <p:grpSp>
        <p:nvGrpSpPr>
          <p:cNvPr id="287" name="Group 286"/>
          <p:cNvGrpSpPr/>
          <p:nvPr userDrawn="1"/>
        </p:nvGrpSpPr>
        <p:grpSpPr>
          <a:xfrm>
            <a:off x="2953333" y="337680"/>
            <a:ext cx="177268" cy="177268"/>
            <a:chOff x="2953332" y="375844"/>
            <a:chExt cx="177268" cy="177268"/>
          </a:xfrm>
          <a:solidFill>
            <a:srgbClr val="00ABEC"/>
          </a:solidFill>
        </p:grpSpPr>
        <p:sp>
          <p:nvSpPr>
            <p:cNvPr id="288" name="Freeform 10"/>
            <p:cNvSpPr>
              <a:spLocks/>
            </p:cNvSpPr>
            <p:nvPr/>
          </p:nvSpPr>
          <p:spPr bwMode="auto">
            <a:xfrm>
              <a:off x="3001593" y="435243"/>
              <a:ext cx="80745" cy="58471"/>
            </a:xfrm>
            <a:custGeom>
              <a:avLst/>
              <a:gdLst>
                <a:gd name="T0" fmla="*/ 325 w 347"/>
                <a:gd name="T1" fmla="*/ 3 h 250"/>
                <a:gd name="T2" fmla="*/ 93 w 347"/>
                <a:gd name="T3" fmla="*/ 220 h 250"/>
                <a:gd name="T4" fmla="*/ 22 w 347"/>
                <a:gd name="T5" fmla="*/ 149 h 250"/>
                <a:gd name="T6" fmla="*/ 18 w 347"/>
                <a:gd name="T7" fmla="*/ 146 h 250"/>
                <a:gd name="T8" fmla="*/ 13 w 347"/>
                <a:gd name="T9" fmla="*/ 145 h 250"/>
                <a:gd name="T10" fmla="*/ 8 w 347"/>
                <a:gd name="T11" fmla="*/ 146 h 250"/>
                <a:gd name="T12" fmla="*/ 4 w 347"/>
                <a:gd name="T13" fmla="*/ 149 h 250"/>
                <a:gd name="T14" fmla="*/ 1 w 347"/>
                <a:gd name="T15" fmla="*/ 153 h 250"/>
                <a:gd name="T16" fmla="*/ 0 w 347"/>
                <a:gd name="T17" fmla="*/ 157 h 250"/>
                <a:gd name="T18" fmla="*/ 1 w 347"/>
                <a:gd name="T19" fmla="*/ 162 h 250"/>
                <a:gd name="T20" fmla="*/ 4 w 347"/>
                <a:gd name="T21" fmla="*/ 167 h 250"/>
                <a:gd name="T22" fmla="*/ 85 w 347"/>
                <a:gd name="T23" fmla="*/ 247 h 250"/>
                <a:gd name="T24" fmla="*/ 88 w 347"/>
                <a:gd name="T25" fmla="*/ 250 h 250"/>
                <a:gd name="T26" fmla="*/ 93 w 347"/>
                <a:gd name="T27" fmla="*/ 250 h 250"/>
                <a:gd name="T28" fmla="*/ 98 w 347"/>
                <a:gd name="T29" fmla="*/ 250 h 250"/>
                <a:gd name="T30" fmla="*/ 102 w 347"/>
                <a:gd name="T31" fmla="*/ 247 h 250"/>
                <a:gd name="T32" fmla="*/ 342 w 347"/>
                <a:gd name="T33" fmla="*/ 22 h 250"/>
                <a:gd name="T34" fmla="*/ 346 w 347"/>
                <a:gd name="T35" fmla="*/ 18 h 250"/>
                <a:gd name="T36" fmla="*/ 347 w 347"/>
                <a:gd name="T37" fmla="*/ 13 h 250"/>
                <a:gd name="T38" fmla="*/ 346 w 347"/>
                <a:gd name="T39" fmla="*/ 8 h 250"/>
                <a:gd name="T40" fmla="*/ 343 w 347"/>
                <a:gd name="T41" fmla="*/ 3 h 250"/>
                <a:gd name="T42" fmla="*/ 339 w 347"/>
                <a:gd name="T43" fmla="*/ 1 h 250"/>
                <a:gd name="T44" fmla="*/ 335 w 347"/>
                <a:gd name="T45" fmla="*/ 0 h 250"/>
                <a:gd name="T46" fmla="*/ 329 w 347"/>
                <a:gd name="T47" fmla="*/ 1 h 250"/>
                <a:gd name="T48" fmla="*/ 325 w 347"/>
                <a:gd name="T49" fmla="*/ 3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7" h="250">
                  <a:moveTo>
                    <a:pt x="325" y="3"/>
                  </a:moveTo>
                  <a:lnTo>
                    <a:pt x="93" y="220"/>
                  </a:lnTo>
                  <a:lnTo>
                    <a:pt x="22" y="149"/>
                  </a:lnTo>
                  <a:lnTo>
                    <a:pt x="18" y="146"/>
                  </a:lnTo>
                  <a:lnTo>
                    <a:pt x="13" y="145"/>
                  </a:lnTo>
                  <a:lnTo>
                    <a:pt x="8" y="146"/>
                  </a:lnTo>
                  <a:lnTo>
                    <a:pt x="4" y="149"/>
                  </a:lnTo>
                  <a:lnTo>
                    <a:pt x="1" y="153"/>
                  </a:lnTo>
                  <a:lnTo>
                    <a:pt x="0" y="157"/>
                  </a:lnTo>
                  <a:lnTo>
                    <a:pt x="1" y="162"/>
                  </a:lnTo>
                  <a:lnTo>
                    <a:pt x="4" y="167"/>
                  </a:lnTo>
                  <a:lnTo>
                    <a:pt x="85" y="247"/>
                  </a:lnTo>
                  <a:lnTo>
                    <a:pt x="88" y="250"/>
                  </a:lnTo>
                  <a:lnTo>
                    <a:pt x="93" y="250"/>
                  </a:lnTo>
                  <a:lnTo>
                    <a:pt x="98" y="250"/>
                  </a:lnTo>
                  <a:lnTo>
                    <a:pt x="102" y="247"/>
                  </a:lnTo>
                  <a:lnTo>
                    <a:pt x="342" y="22"/>
                  </a:lnTo>
                  <a:lnTo>
                    <a:pt x="346" y="18"/>
                  </a:lnTo>
                  <a:lnTo>
                    <a:pt x="347" y="13"/>
                  </a:lnTo>
                  <a:lnTo>
                    <a:pt x="346" y="8"/>
                  </a:lnTo>
                  <a:lnTo>
                    <a:pt x="343" y="3"/>
                  </a:lnTo>
                  <a:lnTo>
                    <a:pt x="339" y="1"/>
                  </a:lnTo>
                  <a:lnTo>
                    <a:pt x="335" y="0"/>
                  </a:lnTo>
                  <a:lnTo>
                    <a:pt x="329" y="1"/>
                  </a:lnTo>
                  <a:lnTo>
                    <a:pt x="32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289" name="Freeform 11"/>
            <p:cNvSpPr>
              <a:spLocks noEditPoints="1"/>
            </p:cNvSpPr>
            <p:nvPr/>
          </p:nvSpPr>
          <p:spPr bwMode="auto">
            <a:xfrm>
              <a:off x="2953332" y="375844"/>
              <a:ext cx="177268" cy="177268"/>
            </a:xfrm>
            <a:custGeom>
              <a:avLst/>
              <a:gdLst>
                <a:gd name="T0" fmla="*/ 310 w 763"/>
                <a:gd name="T1" fmla="*/ 732 h 765"/>
                <a:gd name="T2" fmla="*/ 227 w 763"/>
                <a:gd name="T3" fmla="*/ 704 h 765"/>
                <a:gd name="T4" fmla="*/ 155 w 763"/>
                <a:gd name="T5" fmla="*/ 658 h 765"/>
                <a:gd name="T6" fmla="*/ 96 w 763"/>
                <a:gd name="T7" fmla="*/ 596 h 765"/>
                <a:gd name="T8" fmla="*/ 53 w 763"/>
                <a:gd name="T9" fmla="*/ 521 h 765"/>
                <a:gd name="T10" fmla="*/ 29 w 763"/>
                <a:gd name="T11" fmla="*/ 438 h 765"/>
                <a:gd name="T12" fmla="*/ 26 w 763"/>
                <a:gd name="T13" fmla="*/ 346 h 765"/>
                <a:gd name="T14" fmla="*/ 47 w 763"/>
                <a:gd name="T15" fmla="*/ 260 h 765"/>
                <a:gd name="T16" fmla="*/ 85 w 763"/>
                <a:gd name="T17" fmla="*/ 184 h 765"/>
                <a:gd name="T18" fmla="*/ 142 w 763"/>
                <a:gd name="T19" fmla="*/ 119 h 765"/>
                <a:gd name="T20" fmla="*/ 212 w 763"/>
                <a:gd name="T21" fmla="*/ 69 h 765"/>
                <a:gd name="T22" fmla="*/ 293 w 763"/>
                <a:gd name="T23" fmla="*/ 37 h 765"/>
                <a:gd name="T24" fmla="*/ 382 w 763"/>
                <a:gd name="T25" fmla="*/ 26 h 765"/>
                <a:gd name="T26" fmla="*/ 471 w 763"/>
                <a:gd name="T27" fmla="*/ 37 h 765"/>
                <a:gd name="T28" fmla="*/ 551 w 763"/>
                <a:gd name="T29" fmla="*/ 69 h 765"/>
                <a:gd name="T30" fmla="*/ 621 w 763"/>
                <a:gd name="T31" fmla="*/ 119 h 765"/>
                <a:gd name="T32" fmla="*/ 677 w 763"/>
                <a:gd name="T33" fmla="*/ 184 h 765"/>
                <a:gd name="T34" fmla="*/ 717 w 763"/>
                <a:gd name="T35" fmla="*/ 260 h 765"/>
                <a:gd name="T36" fmla="*/ 736 w 763"/>
                <a:gd name="T37" fmla="*/ 346 h 765"/>
                <a:gd name="T38" fmla="*/ 734 w 763"/>
                <a:gd name="T39" fmla="*/ 438 h 765"/>
                <a:gd name="T40" fmla="*/ 710 w 763"/>
                <a:gd name="T41" fmla="*/ 521 h 765"/>
                <a:gd name="T42" fmla="*/ 667 w 763"/>
                <a:gd name="T43" fmla="*/ 596 h 765"/>
                <a:gd name="T44" fmla="*/ 608 w 763"/>
                <a:gd name="T45" fmla="*/ 658 h 765"/>
                <a:gd name="T46" fmla="*/ 536 w 763"/>
                <a:gd name="T47" fmla="*/ 704 h 765"/>
                <a:gd name="T48" fmla="*/ 454 w 763"/>
                <a:gd name="T49" fmla="*/ 732 h 765"/>
                <a:gd name="T50" fmla="*/ 382 w 763"/>
                <a:gd name="T51" fmla="*/ 0 h 765"/>
                <a:gd name="T52" fmla="*/ 286 w 763"/>
                <a:gd name="T53" fmla="*/ 12 h 765"/>
                <a:gd name="T54" fmla="*/ 199 w 763"/>
                <a:gd name="T55" fmla="*/ 47 h 765"/>
                <a:gd name="T56" fmla="*/ 125 w 763"/>
                <a:gd name="T57" fmla="*/ 100 h 765"/>
                <a:gd name="T58" fmla="*/ 65 w 763"/>
                <a:gd name="T59" fmla="*/ 169 h 765"/>
                <a:gd name="T60" fmla="*/ 23 w 763"/>
                <a:gd name="T61" fmla="*/ 252 h 765"/>
                <a:gd name="T62" fmla="*/ 2 w 763"/>
                <a:gd name="T63" fmla="*/ 344 h 765"/>
                <a:gd name="T64" fmla="*/ 4 w 763"/>
                <a:gd name="T65" fmla="*/ 441 h 765"/>
                <a:gd name="T66" fmla="*/ 30 w 763"/>
                <a:gd name="T67" fmla="*/ 532 h 765"/>
                <a:gd name="T68" fmla="*/ 76 w 763"/>
                <a:gd name="T69" fmla="*/ 611 h 765"/>
                <a:gd name="T70" fmla="*/ 139 w 763"/>
                <a:gd name="T71" fmla="*/ 678 h 765"/>
                <a:gd name="T72" fmla="*/ 216 w 763"/>
                <a:gd name="T73" fmla="*/ 727 h 765"/>
                <a:gd name="T74" fmla="*/ 304 w 763"/>
                <a:gd name="T75" fmla="*/ 757 h 765"/>
                <a:gd name="T76" fmla="*/ 401 w 763"/>
                <a:gd name="T77" fmla="*/ 764 h 765"/>
                <a:gd name="T78" fmla="*/ 494 w 763"/>
                <a:gd name="T79" fmla="*/ 748 h 765"/>
                <a:gd name="T80" fmla="*/ 579 w 763"/>
                <a:gd name="T81" fmla="*/ 709 h 765"/>
                <a:gd name="T82" fmla="*/ 651 w 763"/>
                <a:gd name="T83" fmla="*/ 653 h 765"/>
                <a:gd name="T84" fmla="*/ 708 w 763"/>
                <a:gd name="T85" fmla="*/ 581 h 765"/>
                <a:gd name="T86" fmla="*/ 746 w 763"/>
                <a:gd name="T87" fmla="*/ 497 h 765"/>
                <a:gd name="T88" fmla="*/ 763 w 763"/>
                <a:gd name="T89" fmla="*/ 402 h 765"/>
                <a:gd name="T90" fmla="*/ 755 w 763"/>
                <a:gd name="T91" fmla="*/ 307 h 765"/>
                <a:gd name="T92" fmla="*/ 725 w 763"/>
                <a:gd name="T93" fmla="*/ 217 h 765"/>
                <a:gd name="T94" fmla="*/ 676 w 763"/>
                <a:gd name="T95" fmla="*/ 140 h 765"/>
                <a:gd name="T96" fmla="*/ 609 w 763"/>
                <a:gd name="T97" fmla="*/ 77 h 765"/>
                <a:gd name="T98" fmla="*/ 530 w 763"/>
                <a:gd name="T99" fmla="*/ 31 h 765"/>
                <a:gd name="T100" fmla="*/ 440 w 763"/>
                <a:gd name="T101" fmla="*/ 5 h 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63" h="765">
                  <a:moveTo>
                    <a:pt x="382" y="739"/>
                  </a:moveTo>
                  <a:lnTo>
                    <a:pt x="363" y="739"/>
                  </a:lnTo>
                  <a:lnTo>
                    <a:pt x="345" y="737"/>
                  </a:lnTo>
                  <a:lnTo>
                    <a:pt x="327" y="735"/>
                  </a:lnTo>
                  <a:lnTo>
                    <a:pt x="310" y="732"/>
                  </a:lnTo>
                  <a:lnTo>
                    <a:pt x="293" y="728"/>
                  </a:lnTo>
                  <a:lnTo>
                    <a:pt x="275" y="723"/>
                  </a:lnTo>
                  <a:lnTo>
                    <a:pt x="259" y="718"/>
                  </a:lnTo>
                  <a:lnTo>
                    <a:pt x="243" y="711"/>
                  </a:lnTo>
                  <a:lnTo>
                    <a:pt x="227" y="704"/>
                  </a:lnTo>
                  <a:lnTo>
                    <a:pt x="212" y="696"/>
                  </a:lnTo>
                  <a:lnTo>
                    <a:pt x="197" y="688"/>
                  </a:lnTo>
                  <a:lnTo>
                    <a:pt x="182" y="678"/>
                  </a:lnTo>
                  <a:lnTo>
                    <a:pt x="168" y="668"/>
                  </a:lnTo>
                  <a:lnTo>
                    <a:pt x="155" y="658"/>
                  </a:lnTo>
                  <a:lnTo>
                    <a:pt x="142" y="647"/>
                  </a:lnTo>
                  <a:lnTo>
                    <a:pt x="129" y="635"/>
                  </a:lnTo>
                  <a:lnTo>
                    <a:pt x="118" y="622"/>
                  </a:lnTo>
                  <a:lnTo>
                    <a:pt x="107" y="609"/>
                  </a:lnTo>
                  <a:lnTo>
                    <a:pt x="96" y="596"/>
                  </a:lnTo>
                  <a:lnTo>
                    <a:pt x="85" y="582"/>
                  </a:lnTo>
                  <a:lnTo>
                    <a:pt x="77" y="567"/>
                  </a:lnTo>
                  <a:lnTo>
                    <a:pt x="68" y="552"/>
                  </a:lnTo>
                  <a:lnTo>
                    <a:pt x="60" y="537"/>
                  </a:lnTo>
                  <a:lnTo>
                    <a:pt x="53" y="521"/>
                  </a:lnTo>
                  <a:lnTo>
                    <a:pt x="47" y="505"/>
                  </a:lnTo>
                  <a:lnTo>
                    <a:pt x="41" y="489"/>
                  </a:lnTo>
                  <a:lnTo>
                    <a:pt x="36" y="472"/>
                  </a:lnTo>
                  <a:lnTo>
                    <a:pt x="32" y="455"/>
                  </a:lnTo>
                  <a:lnTo>
                    <a:pt x="29" y="438"/>
                  </a:lnTo>
                  <a:lnTo>
                    <a:pt x="26" y="419"/>
                  </a:lnTo>
                  <a:lnTo>
                    <a:pt x="25" y="401"/>
                  </a:lnTo>
                  <a:lnTo>
                    <a:pt x="25" y="383"/>
                  </a:lnTo>
                  <a:lnTo>
                    <a:pt x="25" y="364"/>
                  </a:lnTo>
                  <a:lnTo>
                    <a:pt x="26" y="346"/>
                  </a:lnTo>
                  <a:lnTo>
                    <a:pt x="29" y="329"/>
                  </a:lnTo>
                  <a:lnTo>
                    <a:pt x="32" y="311"/>
                  </a:lnTo>
                  <a:lnTo>
                    <a:pt x="36" y="294"/>
                  </a:lnTo>
                  <a:lnTo>
                    <a:pt x="41" y="278"/>
                  </a:lnTo>
                  <a:lnTo>
                    <a:pt x="47" y="260"/>
                  </a:lnTo>
                  <a:lnTo>
                    <a:pt x="53" y="244"/>
                  </a:lnTo>
                  <a:lnTo>
                    <a:pt x="60" y="228"/>
                  </a:lnTo>
                  <a:lnTo>
                    <a:pt x="68" y="213"/>
                  </a:lnTo>
                  <a:lnTo>
                    <a:pt x="77" y="198"/>
                  </a:lnTo>
                  <a:lnTo>
                    <a:pt x="85" y="184"/>
                  </a:lnTo>
                  <a:lnTo>
                    <a:pt x="96" y="170"/>
                  </a:lnTo>
                  <a:lnTo>
                    <a:pt x="107" y="156"/>
                  </a:lnTo>
                  <a:lnTo>
                    <a:pt x="118" y="143"/>
                  </a:lnTo>
                  <a:lnTo>
                    <a:pt x="129" y="131"/>
                  </a:lnTo>
                  <a:lnTo>
                    <a:pt x="142" y="119"/>
                  </a:lnTo>
                  <a:lnTo>
                    <a:pt x="155" y="108"/>
                  </a:lnTo>
                  <a:lnTo>
                    <a:pt x="168" y="97"/>
                  </a:lnTo>
                  <a:lnTo>
                    <a:pt x="182" y="87"/>
                  </a:lnTo>
                  <a:lnTo>
                    <a:pt x="197" y="78"/>
                  </a:lnTo>
                  <a:lnTo>
                    <a:pt x="212" y="69"/>
                  </a:lnTo>
                  <a:lnTo>
                    <a:pt x="227" y="62"/>
                  </a:lnTo>
                  <a:lnTo>
                    <a:pt x="243" y="54"/>
                  </a:lnTo>
                  <a:lnTo>
                    <a:pt x="259" y="48"/>
                  </a:lnTo>
                  <a:lnTo>
                    <a:pt x="275" y="42"/>
                  </a:lnTo>
                  <a:lnTo>
                    <a:pt x="293" y="37"/>
                  </a:lnTo>
                  <a:lnTo>
                    <a:pt x="310" y="34"/>
                  </a:lnTo>
                  <a:lnTo>
                    <a:pt x="327" y="31"/>
                  </a:lnTo>
                  <a:lnTo>
                    <a:pt x="345" y="28"/>
                  </a:lnTo>
                  <a:lnTo>
                    <a:pt x="363" y="26"/>
                  </a:lnTo>
                  <a:lnTo>
                    <a:pt x="382" y="26"/>
                  </a:lnTo>
                  <a:lnTo>
                    <a:pt x="400" y="26"/>
                  </a:lnTo>
                  <a:lnTo>
                    <a:pt x="418" y="28"/>
                  </a:lnTo>
                  <a:lnTo>
                    <a:pt x="435" y="31"/>
                  </a:lnTo>
                  <a:lnTo>
                    <a:pt x="454" y="34"/>
                  </a:lnTo>
                  <a:lnTo>
                    <a:pt x="471" y="37"/>
                  </a:lnTo>
                  <a:lnTo>
                    <a:pt x="487" y="42"/>
                  </a:lnTo>
                  <a:lnTo>
                    <a:pt x="504" y="48"/>
                  </a:lnTo>
                  <a:lnTo>
                    <a:pt x="520" y="54"/>
                  </a:lnTo>
                  <a:lnTo>
                    <a:pt x="536" y="62"/>
                  </a:lnTo>
                  <a:lnTo>
                    <a:pt x="551" y="69"/>
                  </a:lnTo>
                  <a:lnTo>
                    <a:pt x="566" y="78"/>
                  </a:lnTo>
                  <a:lnTo>
                    <a:pt x="580" y="87"/>
                  </a:lnTo>
                  <a:lnTo>
                    <a:pt x="594" y="97"/>
                  </a:lnTo>
                  <a:lnTo>
                    <a:pt x="608" y="108"/>
                  </a:lnTo>
                  <a:lnTo>
                    <a:pt x="621" y="119"/>
                  </a:lnTo>
                  <a:lnTo>
                    <a:pt x="633" y="131"/>
                  </a:lnTo>
                  <a:lnTo>
                    <a:pt x="645" y="143"/>
                  </a:lnTo>
                  <a:lnTo>
                    <a:pt x="657" y="156"/>
                  </a:lnTo>
                  <a:lnTo>
                    <a:pt x="667" y="170"/>
                  </a:lnTo>
                  <a:lnTo>
                    <a:pt x="677" y="184"/>
                  </a:lnTo>
                  <a:lnTo>
                    <a:pt x="687" y="198"/>
                  </a:lnTo>
                  <a:lnTo>
                    <a:pt x="695" y="213"/>
                  </a:lnTo>
                  <a:lnTo>
                    <a:pt x="703" y="228"/>
                  </a:lnTo>
                  <a:lnTo>
                    <a:pt x="710" y="244"/>
                  </a:lnTo>
                  <a:lnTo>
                    <a:pt x="717" y="260"/>
                  </a:lnTo>
                  <a:lnTo>
                    <a:pt x="722" y="278"/>
                  </a:lnTo>
                  <a:lnTo>
                    <a:pt x="726" y="294"/>
                  </a:lnTo>
                  <a:lnTo>
                    <a:pt x="731" y="311"/>
                  </a:lnTo>
                  <a:lnTo>
                    <a:pt x="734" y="329"/>
                  </a:lnTo>
                  <a:lnTo>
                    <a:pt x="736" y="346"/>
                  </a:lnTo>
                  <a:lnTo>
                    <a:pt x="737" y="364"/>
                  </a:lnTo>
                  <a:lnTo>
                    <a:pt x="738" y="383"/>
                  </a:lnTo>
                  <a:lnTo>
                    <a:pt x="737" y="401"/>
                  </a:lnTo>
                  <a:lnTo>
                    <a:pt x="736" y="419"/>
                  </a:lnTo>
                  <a:lnTo>
                    <a:pt x="734" y="438"/>
                  </a:lnTo>
                  <a:lnTo>
                    <a:pt x="731" y="455"/>
                  </a:lnTo>
                  <a:lnTo>
                    <a:pt x="726" y="472"/>
                  </a:lnTo>
                  <a:lnTo>
                    <a:pt x="722" y="489"/>
                  </a:lnTo>
                  <a:lnTo>
                    <a:pt x="717" y="505"/>
                  </a:lnTo>
                  <a:lnTo>
                    <a:pt x="710" y="521"/>
                  </a:lnTo>
                  <a:lnTo>
                    <a:pt x="703" y="537"/>
                  </a:lnTo>
                  <a:lnTo>
                    <a:pt x="695" y="552"/>
                  </a:lnTo>
                  <a:lnTo>
                    <a:pt x="687" y="567"/>
                  </a:lnTo>
                  <a:lnTo>
                    <a:pt x="677" y="582"/>
                  </a:lnTo>
                  <a:lnTo>
                    <a:pt x="667" y="596"/>
                  </a:lnTo>
                  <a:lnTo>
                    <a:pt x="657" y="609"/>
                  </a:lnTo>
                  <a:lnTo>
                    <a:pt x="645" y="622"/>
                  </a:lnTo>
                  <a:lnTo>
                    <a:pt x="633" y="635"/>
                  </a:lnTo>
                  <a:lnTo>
                    <a:pt x="621" y="647"/>
                  </a:lnTo>
                  <a:lnTo>
                    <a:pt x="608" y="658"/>
                  </a:lnTo>
                  <a:lnTo>
                    <a:pt x="594" y="668"/>
                  </a:lnTo>
                  <a:lnTo>
                    <a:pt x="580" y="678"/>
                  </a:lnTo>
                  <a:lnTo>
                    <a:pt x="566" y="688"/>
                  </a:lnTo>
                  <a:lnTo>
                    <a:pt x="551" y="696"/>
                  </a:lnTo>
                  <a:lnTo>
                    <a:pt x="536" y="704"/>
                  </a:lnTo>
                  <a:lnTo>
                    <a:pt x="520" y="711"/>
                  </a:lnTo>
                  <a:lnTo>
                    <a:pt x="504" y="718"/>
                  </a:lnTo>
                  <a:lnTo>
                    <a:pt x="487" y="723"/>
                  </a:lnTo>
                  <a:lnTo>
                    <a:pt x="471" y="728"/>
                  </a:lnTo>
                  <a:lnTo>
                    <a:pt x="454" y="732"/>
                  </a:lnTo>
                  <a:lnTo>
                    <a:pt x="435" y="735"/>
                  </a:lnTo>
                  <a:lnTo>
                    <a:pt x="418" y="737"/>
                  </a:lnTo>
                  <a:lnTo>
                    <a:pt x="400" y="739"/>
                  </a:lnTo>
                  <a:lnTo>
                    <a:pt x="382" y="739"/>
                  </a:lnTo>
                  <a:close/>
                  <a:moveTo>
                    <a:pt x="382" y="0"/>
                  </a:moveTo>
                  <a:lnTo>
                    <a:pt x="361" y="2"/>
                  </a:lnTo>
                  <a:lnTo>
                    <a:pt x="342" y="3"/>
                  </a:lnTo>
                  <a:lnTo>
                    <a:pt x="324" y="5"/>
                  </a:lnTo>
                  <a:lnTo>
                    <a:pt x="304" y="9"/>
                  </a:lnTo>
                  <a:lnTo>
                    <a:pt x="286" y="12"/>
                  </a:lnTo>
                  <a:lnTo>
                    <a:pt x="268" y="18"/>
                  </a:lnTo>
                  <a:lnTo>
                    <a:pt x="250" y="24"/>
                  </a:lnTo>
                  <a:lnTo>
                    <a:pt x="233" y="31"/>
                  </a:lnTo>
                  <a:lnTo>
                    <a:pt x="216" y="38"/>
                  </a:lnTo>
                  <a:lnTo>
                    <a:pt x="199" y="47"/>
                  </a:lnTo>
                  <a:lnTo>
                    <a:pt x="183" y="56"/>
                  </a:lnTo>
                  <a:lnTo>
                    <a:pt x="168" y="66"/>
                  </a:lnTo>
                  <a:lnTo>
                    <a:pt x="153" y="77"/>
                  </a:lnTo>
                  <a:lnTo>
                    <a:pt x="139" y="89"/>
                  </a:lnTo>
                  <a:lnTo>
                    <a:pt x="125" y="100"/>
                  </a:lnTo>
                  <a:lnTo>
                    <a:pt x="111" y="113"/>
                  </a:lnTo>
                  <a:lnTo>
                    <a:pt x="98" y="126"/>
                  </a:lnTo>
                  <a:lnTo>
                    <a:pt x="86" y="140"/>
                  </a:lnTo>
                  <a:lnTo>
                    <a:pt x="76" y="155"/>
                  </a:lnTo>
                  <a:lnTo>
                    <a:pt x="65" y="169"/>
                  </a:lnTo>
                  <a:lnTo>
                    <a:pt x="54" y="185"/>
                  </a:lnTo>
                  <a:lnTo>
                    <a:pt x="46" y="201"/>
                  </a:lnTo>
                  <a:lnTo>
                    <a:pt x="37" y="217"/>
                  </a:lnTo>
                  <a:lnTo>
                    <a:pt x="30" y="235"/>
                  </a:lnTo>
                  <a:lnTo>
                    <a:pt x="23" y="252"/>
                  </a:lnTo>
                  <a:lnTo>
                    <a:pt x="17" y="270"/>
                  </a:lnTo>
                  <a:lnTo>
                    <a:pt x="11" y="287"/>
                  </a:lnTo>
                  <a:lnTo>
                    <a:pt x="7" y="307"/>
                  </a:lnTo>
                  <a:lnTo>
                    <a:pt x="4" y="325"/>
                  </a:lnTo>
                  <a:lnTo>
                    <a:pt x="2" y="344"/>
                  </a:lnTo>
                  <a:lnTo>
                    <a:pt x="0" y="363"/>
                  </a:lnTo>
                  <a:lnTo>
                    <a:pt x="0" y="383"/>
                  </a:lnTo>
                  <a:lnTo>
                    <a:pt x="0" y="402"/>
                  </a:lnTo>
                  <a:lnTo>
                    <a:pt x="2" y="421"/>
                  </a:lnTo>
                  <a:lnTo>
                    <a:pt x="4" y="441"/>
                  </a:lnTo>
                  <a:lnTo>
                    <a:pt x="7" y="460"/>
                  </a:lnTo>
                  <a:lnTo>
                    <a:pt x="11" y="478"/>
                  </a:lnTo>
                  <a:lnTo>
                    <a:pt x="17" y="497"/>
                  </a:lnTo>
                  <a:lnTo>
                    <a:pt x="23" y="514"/>
                  </a:lnTo>
                  <a:lnTo>
                    <a:pt x="30" y="532"/>
                  </a:lnTo>
                  <a:lnTo>
                    <a:pt x="37" y="548"/>
                  </a:lnTo>
                  <a:lnTo>
                    <a:pt x="46" y="565"/>
                  </a:lnTo>
                  <a:lnTo>
                    <a:pt x="54" y="581"/>
                  </a:lnTo>
                  <a:lnTo>
                    <a:pt x="65" y="596"/>
                  </a:lnTo>
                  <a:lnTo>
                    <a:pt x="76" y="611"/>
                  </a:lnTo>
                  <a:lnTo>
                    <a:pt x="86" y="625"/>
                  </a:lnTo>
                  <a:lnTo>
                    <a:pt x="98" y="639"/>
                  </a:lnTo>
                  <a:lnTo>
                    <a:pt x="111" y="653"/>
                  </a:lnTo>
                  <a:lnTo>
                    <a:pt x="125" y="665"/>
                  </a:lnTo>
                  <a:lnTo>
                    <a:pt x="139" y="678"/>
                  </a:lnTo>
                  <a:lnTo>
                    <a:pt x="153" y="689"/>
                  </a:lnTo>
                  <a:lnTo>
                    <a:pt x="168" y="700"/>
                  </a:lnTo>
                  <a:lnTo>
                    <a:pt x="183" y="709"/>
                  </a:lnTo>
                  <a:lnTo>
                    <a:pt x="199" y="719"/>
                  </a:lnTo>
                  <a:lnTo>
                    <a:pt x="216" y="727"/>
                  </a:lnTo>
                  <a:lnTo>
                    <a:pt x="233" y="735"/>
                  </a:lnTo>
                  <a:lnTo>
                    <a:pt x="250" y="741"/>
                  </a:lnTo>
                  <a:lnTo>
                    <a:pt x="268" y="748"/>
                  </a:lnTo>
                  <a:lnTo>
                    <a:pt x="286" y="753"/>
                  </a:lnTo>
                  <a:lnTo>
                    <a:pt x="304" y="757"/>
                  </a:lnTo>
                  <a:lnTo>
                    <a:pt x="324" y="761"/>
                  </a:lnTo>
                  <a:lnTo>
                    <a:pt x="342" y="763"/>
                  </a:lnTo>
                  <a:lnTo>
                    <a:pt x="361" y="764"/>
                  </a:lnTo>
                  <a:lnTo>
                    <a:pt x="382" y="765"/>
                  </a:lnTo>
                  <a:lnTo>
                    <a:pt x="401" y="764"/>
                  </a:lnTo>
                  <a:lnTo>
                    <a:pt x="420" y="763"/>
                  </a:lnTo>
                  <a:lnTo>
                    <a:pt x="440" y="761"/>
                  </a:lnTo>
                  <a:lnTo>
                    <a:pt x="458" y="757"/>
                  </a:lnTo>
                  <a:lnTo>
                    <a:pt x="476" y="753"/>
                  </a:lnTo>
                  <a:lnTo>
                    <a:pt x="494" y="748"/>
                  </a:lnTo>
                  <a:lnTo>
                    <a:pt x="513" y="741"/>
                  </a:lnTo>
                  <a:lnTo>
                    <a:pt x="530" y="735"/>
                  </a:lnTo>
                  <a:lnTo>
                    <a:pt x="547" y="727"/>
                  </a:lnTo>
                  <a:lnTo>
                    <a:pt x="563" y="719"/>
                  </a:lnTo>
                  <a:lnTo>
                    <a:pt x="579" y="709"/>
                  </a:lnTo>
                  <a:lnTo>
                    <a:pt x="594" y="700"/>
                  </a:lnTo>
                  <a:lnTo>
                    <a:pt x="609" y="689"/>
                  </a:lnTo>
                  <a:lnTo>
                    <a:pt x="624" y="678"/>
                  </a:lnTo>
                  <a:lnTo>
                    <a:pt x="638" y="665"/>
                  </a:lnTo>
                  <a:lnTo>
                    <a:pt x="651" y="653"/>
                  </a:lnTo>
                  <a:lnTo>
                    <a:pt x="664" y="639"/>
                  </a:lnTo>
                  <a:lnTo>
                    <a:pt x="676" y="625"/>
                  </a:lnTo>
                  <a:lnTo>
                    <a:pt x="688" y="611"/>
                  </a:lnTo>
                  <a:lnTo>
                    <a:pt x="698" y="596"/>
                  </a:lnTo>
                  <a:lnTo>
                    <a:pt x="708" y="581"/>
                  </a:lnTo>
                  <a:lnTo>
                    <a:pt x="717" y="565"/>
                  </a:lnTo>
                  <a:lnTo>
                    <a:pt x="725" y="548"/>
                  </a:lnTo>
                  <a:lnTo>
                    <a:pt x="733" y="532"/>
                  </a:lnTo>
                  <a:lnTo>
                    <a:pt x="740" y="514"/>
                  </a:lnTo>
                  <a:lnTo>
                    <a:pt x="746" y="497"/>
                  </a:lnTo>
                  <a:lnTo>
                    <a:pt x="751" y="478"/>
                  </a:lnTo>
                  <a:lnTo>
                    <a:pt x="755" y="460"/>
                  </a:lnTo>
                  <a:lnTo>
                    <a:pt x="759" y="441"/>
                  </a:lnTo>
                  <a:lnTo>
                    <a:pt x="762" y="421"/>
                  </a:lnTo>
                  <a:lnTo>
                    <a:pt x="763" y="402"/>
                  </a:lnTo>
                  <a:lnTo>
                    <a:pt x="763" y="383"/>
                  </a:lnTo>
                  <a:lnTo>
                    <a:pt x="763" y="363"/>
                  </a:lnTo>
                  <a:lnTo>
                    <a:pt x="762" y="344"/>
                  </a:lnTo>
                  <a:lnTo>
                    <a:pt x="759" y="325"/>
                  </a:lnTo>
                  <a:lnTo>
                    <a:pt x="755" y="307"/>
                  </a:lnTo>
                  <a:lnTo>
                    <a:pt x="751" y="287"/>
                  </a:lnTo>
                  <a:lnTo>
                    <a:pt x="746" y="270"/>
                  </a:lnTo>
                  <a:lnTo>
                    <a:pt x="740" y="252"/>
                  </a:lnTo>
                  <a:lnTo>
                    <a:pt x="733" y="235"/>
                  </a:lnTo>
                  <a:lnTo>
                    <a:pt x="725" y="217"/>
                  </a:lnTo>
                  <a:lnTo>
                    <a:pt x="717" y="201"/>
                  </a:lnTo>
                  <a:lnTo>
                    <a:pt x="708" y="185"/>
                  </a:lnTo>
                  <a:lnTo>
                    <a:pt x="698" y="169"/>
                  </a:lnTo>
                  <a:lnTo>
                    <a:pt x="688" y="155"/>
                  </a:lnTo>
                  <a:lnTo>
                    <a:pt x="676" y="140"/>
                  </a:lnTo>
                  <a:lnTo>
                    <a:pt x="664" y="126"/>
                  </a:lnTo>
                  <a:lnTo>
                    <a:pt x="651" y="113"/>
                  </a:lnTo>
                  <a:lnTo>
                    <a:pt x="638" y="100"/>
                  </a:lnTo>
                  <a:lnTo>
                    <a:pt x="624" y="89"/>
                  </a:lnTo>
                  <a:lnTo>
                    <a:pt x="609" y="77"/>
                  </a:lnTo>
                  <a:lnTo>
                    <a:pt x="594" y="66"/>
                  </a:lnTo>
                  <a:lnTo>
                    <a:pt x="579" y="56"/>
                  </a:lnTo>
                  <a:lnTo>
                    <a:pt x="563" y="47"/>
                  </a:lnTo>
                  <a:lnTo>
                    <a:pt x="547" y="38"/>
                  </a:lnTo>
                  <a:lnTo>
                    <a:pt x="530" y="31"/>
                  </a:lnTo>
                  <a:lnTo>
                    <a:pt x="513" y="24"/>
                  </a:lnTo>
                  <a:lnTo>
                    <a:pt x="494" y="18"/>
                  </a:lnTo>
                  <a:lnTo>
                    <a:pt x="476" y="12"/>
                  </a:lnTo>
                  <a:lnTo>
                    <a:pt x="458" y="9"/>
                  </a:lnTo>
                  <a:lnTo>
                    <a:pt x="440" y="5"/>
                  </a:lnTo>
                  <a:lnTo>
                    <a:pt x="420" y="3"/>
                  </a:lnTo>
                  <a:lnTo>
                    <a:pt x="401" y="2"/>
                  </a:lnTo>
                  <a:lnTo>
                    <a:pt x="38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grpSp>
      <p:sp>
        <p:nvSpPr>
          <p:cNvPr id="2" name="Title 1"/>
          <p:cNvSpPr>
            <a:spLocks noGrp="1"/>
          </p:cNvSpPr>
          <p:nvPr>
            <p:ph type="title" hasCustomPrompt="1"/>
          </p:nvPr>
        </p:nvSpPr>
        <p:spPr>
          <a:xfrm>
            <a:off x="211359" y="165985"/>
            <a:ext cx="2619353" cy="462189"/>
          </a:xfrm>
        </p:spPr>
        <p:txBody>
          <a:bodyPr>
            <a:normAutofit/>
          </a:bodyPr>
          <a:lstStyle>
            <a:lvl1pPr>
              <a:defRPr sz="2400" b="1"/>
            </a:lvl1pPr>
          </a:lstStyle>
          <a:p>
            <a:r>
              <a:rPr lang="en-US" dirty="0"/>
              <a:t>Master Title</a:t>
            </a:r>
            <a:endParaRPr lang="en-NZ" dirty="0"/>
          </a:p>
        </p:txBody>
      </p:sp>
      <p:sp>
        <p:nvSpPr>
          <p:cNvPr id="382" name="Text Placeholder 381"/>
          <p:cNvSpPr>
            <a:spLocks noGrp="1"/>
          </p:cNvSpPr>
          <p:nvPr>
            <p:ph type="body" sz="quarter" idx="10" hasCustomPrompt="1"/>
          </p:nvPr>
        </p:nvSpPr>
        <p:spPr>
          <a:xfrm>
            <a:off x="3141296" y="307920"/>
            <a:ext cx="2223335" cy="330090"/>
          </a:xfrm>
          <a:prstGeom prst="rect">
            <a:avLst/>
          </a:prstGeom>
        </p:spPr>
        <p:txBody>
          <a:bodyPr/>
          <a:lstStyle>
            <a:lvl1pPr marL="0" indent="0">
              <a:buNone/>
              <a:defRPr sz="1050" b="1">
                <a:latin typeface="Segoe UI" panose="020B0502040204020203" pitchFamily="34" charset="0"/>
                <a:cs typeface="Segoe UI" panose="020B0502040204020203" pitchFamily="34" charset="0"/>
              </a:defRPr>
            </a:lvl1pPr>
          </a:lstStyle>
          <a:p>
            <a:pPr lvl="0"/>
            <a:r>
              <a:rPr lang="en-NZ" dirty="0"/>
              <a:t>Summary Line</a:t>
            </a:r>
          </a:p>
        </p:txBody>
      </p:sp>
      <p:sp>
        <p:nvSpPr>
          <p:cNvPr id="384" name="Text Placeholder 383"/>
          <p:cNvSpPr>
            <a:spLocks noGrp="1"/>
          </p:cNvSpPr>
          <p:nvPr>
            <p:ph type="body" sz="quarter" idx="11"/>
          </p:nvPr>
        </p:nvSpPr>
        <p:spPr>
          <a:xfrm>
            <a:off x="2862026" y="496729"/>
            <a:ext cx="2483833" cy="309315"/>
          </a:xfrm>
          <a:prstGeom prst="rect">
            <a:avLst/>
          </a:prstGeom>
        </p:spPr>
        <p:txBody>
          <a:bodyPr/>
          <a:lstStyle>
            <a:lvl1pPr marL="0" indent="0">
              <a:spcBef>
                <a:spcPts val="0"/>
              </a:spcBef>
              <a:buNone/>
              <a:defRPr sz="900">
                <a:latin typeface="Segoe UI" panose="020B0502040204020203" pitchFamily="34" charset="0"/>
                <a:cs typeface="Segoe UI" panose="020B0502040204020203" pitchFamily="34" charset="0"/>
              </a:defRPr>
            </a:lvl1pPr>
          </a:lstStyle>
          <a:p>
            <a:pPr lvl="0"/>
            <a:endParaRPr lang="en-NZ" dirty="0"/>
          </a:p>
        </p:txBody>
      </p:sp>
    </p:spTree>
    <p:extLst>
      <p:ext uri="{BB962C8B-B14F-4D97-AF65-F5344CB8AC3E}">
        <p14:creationId xmlns:p14="http://schemas.microsoft.com/office/powerpoint/2010/main" val="20638467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1187622"/>
            <a:ext cx="8964185" cy="1793104"/>
          </a:xfrm>
          <a:noFill/>
        </p:spPr>
        <p:txBody>
          <a:bodyPr lIns="146304" tIns="91440" rIns="146304" bIns="91440" anchor="b" anchorCtr="0"/>
          <a:lstStyle>
            <a:lvl1pPr>
              <a:defRPr sz="5294" spc="-98"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69302" y="2980725"/>
            <a:ext cx="8964186" cy="715931"/>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269240" y="3696656"/>
            <a:ext cx="8964248" cy="452654"/>
          </a:xfrm>
        </p:spPr>
        <p:txBody>
          <a:bodyPr/>
          <a:lstStyle>
            <a:lvl1pPr marL="0" indent="0">
              <a:buNone/>
              <a:defRPr lang="en-US" sz="1961"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pic>
        <p:nvPicPr>
          <p:cNvPr id="6" name="Picture 5"/>
          <p:cNvPicPr>
            <a:picLocks noChangeAspect="1"/>
          </p:cNvPicPr>
          <p:nvPr userDrawn="1"/>
        </p:nvPicPr>
        <p:blipFill>
          <a:blip r:embed="rId2"/>
          <a:stretch>
            <a:fillRect/>
          </a:stretch>
        </p:blipFill>
        <p:spPr bwMode="black">
          <a:xfrm>
            <a:off x="448212" y="6099120"/>
            <a:ext cx="1454257" cy="304828"/>
          </a:xfrm>
          <a:prstGeom prst="rect">
            <a:avLst/>
          </a:prstGeom>
        </p:spPr>
      </p:pic>
    </p:spTree>
    <p:extLst>
      <p:ext uri="{BB962C8B-B14F-4D97-AF65-F5344CB8AC3E}">
        <p14:creationId xmlns:p14="http://schemas.microsoft.com/office/powerpoint/2010/main" val="25230524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with photo and til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srcRect t="19959" r="12830" b="6475"/>
          <a:stretch/>
        </p:blipFill>
        <p:spPr>
          <a:xfrm>
            <a:off x="-1" y="0"/>
            <a:ext cx="12190271" cy="6858000"/>
          </a:xfrm>
          <a:prstGeom prst="rect">
            <a:avLst/>
          </a:prstGeom>
        </p:spPr>
      </p:pic>
      <p:sp>
        <p:nvSpPr>
          <p:cNvPr id="4" name="Rectangle 3"/>
          <p:cNvSpPr/>
          <p:nvPr userDrawn="1"/>
        </p:nvSpPr>
        <p:spPr bwMode="auto">
          <a:xfrm>
            <a:off x="269302" y="2077813"/>
            <a:ext cx="6274974" cy="3586208"/>
          </a:xfrm>
          <a:prstGeom prst="rect">
            <a:avLst/>
          </a:prstGeom>
          <a:solidFill>
            <a:srgbClr val="FFFFFF">
              <a:alpha val="7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3"/>
            <a:ext cx="6274911" cy="1793104"/>
          </a:xfrm>
          <a:noFill/>
        </p:spPr>
        <p:txBody>
          <a:bodyPr lIns="146304" tIns="91440" rIns="146304" bIns="91440" anchor="t" anchorCtr="0"/>
          <a:lstStyle>
            <a:lvl1pPr>
              <a:defRPr sz="4705" spc="-98" baseline="0">
                <a:gradFill>
                  <a:gsLst>
                    <a:gs pos="66879">
                      <a:srgbClr val="353535"/>
                    </a:gs>
                    <a:gs pos="47000">
                      <a:srgbClr val="353535"/>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651821"/>
          </a:xfrm>
        </p:spPr>
        <p:txBody>
          <a:bodyPr wrap="square" lIns="164592" tIns="109728" rIns="164592" bIns="109728">
            <a:spAutoFit/>
          </a:bodyPr>
          <a:lstStyle>
            <a:lvl1pPr marL="0" indent="0">
              <a:spcBef>
                <a:spcPts val="0"/>
              </a:spcBef>
              <a:buNone/>
              <a:defRPr sz="3137">
                <a:gradFill>
                  <a:gsLst>
                    <a:gs pos="66879">
                      <a:srgbClr val="353535"/>
                    </a:gs>
                    <a:gs pos="47000">
                      <a:srgbClr val="353535"/>
                    </a:gs>
                  </a:gsLst>
                  <a:lin ang="5400000" scaled="0"/>
                </a:gradFill>
                <a:latin typeface="+mn-lt"/>
              </a:defRPr>
            </a:lvl1pPr>
          </a:lstStyle>
          <a:p>
            <a:pPr lvl="0"/>
            <a:r>
              <a:rPr lang="en-US" dirty="0"/>
              <a:t>Speaker name</a:t>
            </a:r>
          </a:p>
        </p:txBody>
      </p:sp>
      <p:pic>
        <p:nvPicPr>
          <p:cNvPr id="17" name="Picture 16"/>
          <p:cNvPicPr>
            <a:picLocks noChangeAspect="1"/>
          </p:cNvPicPr>
          <p:nvPr userDrawn="1"/>
        </p:nvPicPr>
        <p:blipFill>
          <a:blip r:embed="rId3"/>
          <a:stretch>
            <a:fillRect/>
          </a:stretch>
        </p:blipFill>
        <p:spPr bwMode="black">
          <a:xfrm>
            <a:off x="448212" y="6099120"/>
            <a:ext cx="1454257" cy="304828"/>
          </a:xfrm>
          <a:prstGeom prst="rect">
            <a:avLst/>
          </a:prstGeom>
        </p:spPr>
      </p:pic>
    </p:spTree>
    <p:extLst>
      <p:ext uri="{BB962C8B-B14F-4D97-AF65-F5344CB8AC3E}">
        <p14:creationId xmlns:p14="http://schemas.microsoft.com/office/powerpoint/2010/main" val="1540892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Picture 5"/>
          <p:cNvPicPr>
            <a:picLocks noChangeAspect="1"/>
          </p:cNvPicPr>
          <p:nvPr userDrawn="1"/>
        </p:nvPicPr>
        <p:blipFill>
          <a:blip r:embed="rId2"/>
          <a:stretch>
            <a:fillRect/>
          </a:stretch>
        </p:blipFill>
        <p:spPr bwMode="black">
          <a:xfrm>
            <a:off x="448212" y="6099120"/>
            <a:ext cx="1454257" cy="304828"/>
          </a:xfrm>
          <a:prstGeom prst="rect">
            <a:avLst/>
          </a:prstGeom>
        </p:spPr>
      </p:pic>
    </p:spTree>
    <p:extLst>
      <p:ext uri="{BB962C8B-B14F-4D97-AF65-F5344CB8AC3E}">
        <p14:creationId xmlns:p14="http://schemas.microsoft.com/office/powerpoint/2010/main" val="23705588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9302" y="2077815"/>
            <a:ext cx="4840694" cy="1799462"/>
          </a:xfrm>
          <a:noFill/>
        </p:spPr>
        <p:txBody>
          <a:bodyPr lIns="146304" tIns="91440" rIns="146304" bIns="91440" anchor="t" anchorCtr="0"/>
          <a:lstStyle>
            <a:lvl1pPr>
              <a:defRPr sz="4705" spc="-98"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2" y="3877277"/>
            <a:ext cx="4840694" cy="717249"/>
          </a:xfrm>
        </p:spPr>
        <p:txBody>
          <a:bodyPr lIns="164592" tIns="109728" rIns="164592" bIns="109728">
            <a:noAutofit/>
          </a:bodyPr>
          <a:lstStyle>
            <a:lvl1pPr marL="0" indent="0">
              <a:spcBef>
                <a:spcPts val="0"/>
              </a:spcBef>
              <a:buNone/>
              <a:defRPr lang="en-US" sz="3137"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pic>
        <p:nvPicPr>
          <p:cNvPr id="6" name="Picture 5"/>
          <p:cNvPicPr>
            <a:picLocks noChangeAspect="1"/>
          </p:cNvPicPr>
          <p:nvPr userDrawn="1"/>
        </p:nvPicPr>
        <p:blipFill rotWithShape="1">
          <a:blip r:embed="rId2"/>
          <a:srcRect l="38129" t="19959" r="12830" b="6475"/>
          <a:stretch/>
        </p:blipFill>
        <p:spPr>
          <a:xfrm>
            <a:off x="5332107" y="0"/>
            <a:ext cx="6858163" cy="6858000"/>
          </a:xfrm>
          <a:prstGeom prst="rect">
            <a:avLst/>
          </a:prstGeom>
        </p:spPr>
      </p:pic>
      <p:pic>
        <p:nvPicPr>
          <p:cNvPr id="7" name="Picture 6"/>
          <p:cNvPicPr>
            <a:picLocks noChangeAspect="1"/>
          </p:cNvPicPr>
          <p:nvPr userDrawn="1"/>
        </p:nvPicPr>
        <p:blipFill>
          <a:blip r:embed="rId3"/>
          <a:stretch>
            <a:fillRect/>
          </a:stretch>
        </p:blipFill>
        <p:spPr bwMode="black">
          <a:xfrm>
            <a:off x="448212" y="6099120"/>
            <a:ext cx="1454257" cy="304828"/>
          </a:xfrm>
          <a:prstGeom prst="rect">
            <a:avLst/>
          </a:prstGeom>
        </p:spPr>
      </p:pic>
    </p:spTree>
    <p:extLst>
      <p:ext uri="{BB962C8B-B14F-4D97-AF65-F5344CB8AC3E}">
        <p14:creationId xmlns:p14="http://schemas.microsoft.com/office/powerpoint/2010/main" val="468244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6700924"/>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69303" y="1187644"/>
            <a:ext cx="11655078" cy="226658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5949515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7644"/>
            <a:ext cx="5378548" cy="2082207"/>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dirty="0"/>
              <a:t>Click to edit Master text styles</a:t>
            </a:r>
          </a:p>
          <a:p>
            <a:pPr marL="698746" marR="0" lvl="1" indent="-448193" algn="l" defTabSz="914367" rtl="0" eaLnBrk="1" fontAlgn="auto" latinLnBrk="0" hangingPunct="1">
              <a:lnSpc>
                <a:spcPct val="90000"/>
              </a:lnSpc>
              <a:spcBef>
                <a:spcPct val="20000"/>
              </a:spcBef>
              <a:spcAft>
                <a:spcPts val="0"/>
              </a:spcAft>
              <a:buClrTx/>
              <a:buSzPct val="90000"/>
              <a:tabLst/>
            </a:pPr>
            <a:r>
              <a:rPr lang="en-US" dirty="0"/>
              <a:t>Second level</a:t>
            </a:r>
          </a:p>
          <a:p>
            <a:pPr marL="890161" marR="0" lvl="2" indent="-448193" algn="l" defTabSz="914367" rtl="0" eaLnBrk="1" fontAlgn="auto" latinLnBrk="0" hangingPunct="1">
              <a:lnSpc>
                <a:spcPct val="90000"/>
              </a:lnSpc>
              <a:spcBef>
                <a:spcPct val="20000"/>
              </a:spcBef>
              <a:spcAft>
                <a:spcPts val="0"/>
              </a:spcAft>
              <a:buClrTx/>
              <a:buSzPct val="90000"/>
              <a:tabLst/>
            </a:pPr>
            <a:r>
              <a:rPr lang="en-US" dirty="0"/>
              <a:t>Third level</a:t>
            </a:r>
          </a:p>
          <a:p>
            <a:pPr marL="1087802" marR="0" lvl="3" indent="-448193" algn="l" defTabSz="914367" rtl="0" eaLnBrk="1" fontAlgn="auto" latinLnBrk="0" hangingPunct="1">
              <a:lnSpc>
                <a:spcPct val="90000"/>
              </a:lnSpc>
              <a:spcBef>
                <a:spcPct val="20000"/>
              </a:spcBef>
              <a:spcAft>
                <a:spcPts val="0"/>
              </a:spcAft>
              <a:buClrTx/>
              <a:buSzPct val="90000"/>
              <a:tabLst/>
            </a:pPr>
            <a:r>
              <a:rPr lang="en-US" dirty="0"/>
              <a:t>Fourth level</a:t>
            </a:r>
          </a:p>
          <a:p>
            <a:pPr marL="1285443" marR="0" lvl="4" indent="-448193" algn="l" defTabSz="914367" rtl="0" eaLnBrk="1" fontAlgn="auto" latinLnBrk="0" hangingPunct="1">
              <a:lnSpc>
                <a:spcPct val="90000"/>
              </a:lnSpc>
              <a:spcBef>
                <a:spcPct val="20000"/>
              </a:spcBef>
              <a:spcAft>
                <a:spcPts val="0"/>
              </a:spcAft>
              <a:buClrTx/>
              <a:buSzPct val="90000"/>
              <a:tabLst/>
            </a:pPr>
            <a:r>
              <a:rPr lang="en-US" dirty="0"/>
              <a:t>Fifth level</a:t>
            </a:r>
          </a:p>
        </p:txBody>
      </p:sp>
    </p:spTree>
    <p:extLst>
      <p:ext uri="{BB962C8B-B14F-4D97-AF65-F5344CB8AC3E}">
        <p14:creationId xmlns:p14="http://schemas.microsoft.com/office/powerpoint/2010/main" val="421801707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7644"/>
            <a:ext cx="5378548" cy="2082207"/>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dirty="0"/>
              <a:t>Click to edit Master text styles</a:t>
            </a:r>
          </a:p>
          <a:p>
            <a:pPr marL="418625" marR="0" lvl="1" indent="-168072"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Second level</a:t>
            </a:r>
          </a:p>
          <a:p>
            <a:pPr marL="627160" marR="0" lvl="2" indent="-185191"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Third level</a:t>
            </a:r>
          </a:p>
          <a:p>
            <a:pPr marL="812350" marR="0" lvl="3" indent="-172742"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Fourth level</a:t>
            </a:r>
          </a:p>
          <a:p>
            <a:pPr marL="1003766" marR="0" lvl="4" indent="-16651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Fifth level</a:t>
            </a:r>
          </a:p>
        </p:txBody>
      </p:sp>
    </p:spTree>
    <p:extLst>
      <p:ext uri="{BB962C8B-B14F-4D97-AF65-F5344CB8AC3E}">
        <p14:creationId xmlns:p14="http://schemas.microsoft.com/office/powerpoint/2010/main" val="115454781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
        <p:nvSpPr>
          <p:cNvPr id="7" name="Text Placeholder 16"/>
          <p:cNvSpPr>
            <a:spLocks noGrp="1"/>
          </p:cNvSpPr>
          <p:nvPr>
            <p:ph type="body" sz="quarter" idx="13" hasCustomPrompt="1"/>
          </p:nvPr>
        </p:nvSpPr>
        <p:spPr>
          <a:xfrm>
            <a:off x="8339677" y="288560"/>
            <a:ext cx="3585699" cy="567015"/>
          </a:xfrm>
        </p:spPr>
        <p:txBody>
          <a:bodyPr lIns="182880" tIns="146304" rIns="182880" bIns="146304"/>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
        <p:nvSpPr>
          <p:cNvPr id="8" name="Text Placeholder 16"/>
          <p:cNvSpPr>
            <a:spLocks noGrp="1"/>
          </p:cNvSpPr>
          <p:nvPr>
            <p:ph type="body" sz="quarter" idx="14" hasCustomPrompt="1"/>
          </p:nvPr>
        </p:nvSpPr>
        <p:spPr>
          <a:xfrm>
            <a:off x="269303" y="5997080"/>
            <a:ext cx="3585699" cy="567015"/>
          </a:xfrm>
        </p:spPr>
        <p:txBody>
          <a:bodyPr lIns="182880" tIns="146304" rIns="182880" bIns="146304" anchor="b"/>
          <a:lstStyle>
            <a:lvl1pPr marL="0" indent="0" algn="l">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Yammer hashtag</a:t>
            </a:r>
          </a:p>
        </p:txBody>
      </p:sp>
    </p:spTree>
    <p:extLst>
      <p:ext uri="{BB962C8B-B14F-4D97-AF65-F5344CB8AC3E}">
        <p14:creationId xmlns:p14="http://schemas.microsoft.com/office/powerpoint/2010/main" val="649487024"/>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6501691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7562746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9566212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61862899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170524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795459360"/>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14285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25718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5513172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48212" y="470067"/>
            <a:ext cx="1454257" cy="304828"/>
          </a:xfrm>
          <a:prstGeom prst="rect">
            <a:avLst/>
          </a:prstGeom>
        </p:spPr>
      </p:pic>
    </p:spTree>
    <p:extLst>
      <p:ext uri="{BB962C8B-B14F-4D97-AF65-F5344CB8AC3E}">
        <p14:creationId xmlns:p14="http://schemas.microsoft.com/office/powerpoint/2010/main" val="42648232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689885707"/>
      </p:ext>
    </p:extLst>
  </p:cSld>
  <p:clrMapOvr>
    <a:masterClrMapping/>
  </p:clrMapOvr>
  <p:transition spd="med">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25895107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63pt Title + Subtitl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269240" y="1279455"/>
            <a:ext cx="10816237" cy="563458"/>
          </a:xfrm>
          <a:prstGeom prst="rect">
            <a:avLst/>
          </a:prstGeom>
        </p:spPr>
        <p:txBody>
          <a:bodyPr lIns="192024"/>
          <a:lstStyle>
            <a:lvl1pPr marL="0" indent="0">
              <a:buNone/>
              <a:defRPr lang="en-US" sz="2800" kern="1200" smtClean="0">
                <a:solidFill>
                  <a:schemeClr val="tx2"/>
                </a:solidFill>
                <a:latin typeface="+mj-lt"/>
                <a:ea typeface="+mn-ea"/>
                <a:cs typeface="+mn-cs"/>
              </a:defRPr>
            </a:lvl1pPr>
            <a:lvl2pPr marL="0" indent="0">
              <a:buNone/>
              <a:defRPr lang="en-US" sz="3108" kern="1200" smtClean="0">
                <a:solidFill>
                  <a:schemeClr val="bg1"/>
                </a:solidFill>
                <a:latin typeface="+mj-lt"/>
                <a:ea typeface="+mn-ea"/>
                <a:cs typeface="+mn-cs"/>
              </a:defRPr>
            </a:lvl2pPr>
            <a:lvl3pPr marL="0" indent="0">
              <a:buNone/>
              <a:defRPr lang="en-US" sz="3108" kern="1200" smtClean="0">
                <a:solidFill>
                  <a:schemeClr val="bg1"/>
                </a:solidFill>
                <a:latin typeface="+mj-lt"/>
                <a:ea typeface="+mn-ea"/>
                <a:cs typeface="+mn-cs"/>
              </a:defRPr>
            </a:lvl3pPr>
            <a:lvl4pPr marL="0" indent="0">
              <a:buNone/>
              <a:defRPr lang="en-US" sz="3108" kern="1200" smtClean="0">
                <a:solidFill>
                  <a:schemeClr val="bg1"/>
                </a:solidFill>
                <a:latin typeface="+mj-lt"/>
                <a:ea typeface="+mn-ea"/>
                <a:cs typeface="+mn-cs"/>
              </a:defRPr>
            </a:lvl4pPr>
            <a:lvl5pPr marL="0" indent="0">
              <a:buNone/>
              <a:defRPr lang="en-US" sz="3108" kern="1200">
                <a:solidFill>
                  <a:schemeClr val="bg1"/>
                </a:solidFill>
                <a:latin typeface="+mj-lt"/>
                <a:ea typeface="+mn-ea"/>
                <a:cs typeface="+mn-cs"/>
              </a:defRPr>
            </a:lvl5pPr>
          </a:lstStyle>
          <a:p>
            <a:pPr lvl="0"/>
            <a:r>
              <a:rPr lang="en-US"/>
              <a:t>Click to edit Master text styles</a:t>
            </a:r>
          </a:p>
        </p:txBody>
      </p:sp>
      <p:sp>
        <p:nvSpPr>
          <p:cNvPr id="7" name="Title 2"/>
          <p:cNvSpPr>
            <a:spLocks noGrp="1"/>
          </p:cNvSpPr>
          <p:nvPr>
            <p:ph type="title"/>
          </p:nvPr>
        </p:nvSpPr>
        <p:spPr>
          <a:xfrm>
            <a:off x="268927" y="286381"/>
            <a:ext cx="11653523" cy="927940"/>
          </a:xfrm>
          <a:prstGeom prst="rect">
            <a:avLst/>
          </a:prstGeom>
        </p:spPr>
        <p:txBody>
          <a:bodyPr/>
          <a:lstStyle>
            <a:lvl1pPr algn="l">
              <a:defRPr sz="4800">
                <a:solidFill>
                  <a:schemeClr val="tx2"/>
                </a:solidFill>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dirty="0" smtClean="0">
                <a:solidFill>
                  <a:srgbClr val="505050"/>
                </a:solidFill>
              </a:defRPr>
            </a:lvl1pPr>
          </a:lstStyle>
          <a:p>
            <a:pPr>
              <a:defRPr/>
            </a:pPr>
            <a:endParaRPr dirty="0"/>
          </a:p>
        </p:txBody>
      </p:sp>
      <p:sp>
        <p:nvSpPr>
          <p:cNvPr id="5" name="Slide Number Placeholder 3"/>
          <p:cNvSpPr>
            <a:spLocks noGrp="1"/>
          </p:cNvSpPr>
          <p:nvPr>
            <p:ph type="sldNum" sz="quarter" idx="15"/>
          </p:nvPr>
        </p:nvSpPr>
        <p:spPr/>
        <p:txBody>
          <a:bodyPr/>
          <a:lstStyle>
            <a:lvl1pPr defTabSz="913505" fontAlgn="base">
              <a:spcBef>
                <a:spcPct val="0"/>
              </a:spcBef>
              <a:spcAft>
                <a:spcPct val="0"/>
              </a:spcAft>
              <a:defRPr smtClean="0">
                <a:solidFill>
                  <a:srgbClr val="505050"/>
                </a:solidFill>
              </a:defRPr>
            </a:lvl1pPr>
          </a:lstStyle>
          <a:p>
            <a:pPr>
              <a:defRPr/>
            </a:pPr>
            <a:fld id="{56442AAA-6A77-5942-BCC4-0CCA4B0626F8}" type="slidenum">
              <a:rPr/>
              <a:pPr>
                <a:defRPr/>
              </a:pPr>
              <a:t>‹#›</a:t>
            </a:fld>
            <a:endParaRPr dirty="0"/>
          </a:p>
        </p:txBody>
      </p:sp>
    </p:spTree>
    <p:extLst>
      <p:ext uri="{BB962C8B-B14F-4D97-AF65-F5344CB8AC3E}">
        <p14:creationId xmlns:p14="http://schemas.microsoft.com/office/powerpoint/2010/main" val="1537941388"/>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fontAlgn="base">
              <a:spcBef>
                <a:spcPct val="0"/>
              </a:spcBef>
              <a:spcAft>
                <a:spcPct val="0"/>
              </a:spcAft>
              <a:defRPr dirty="0" smtClean="0">
                <a:solidFill>
                  <a:srgbClr val="000000"/>
                </a:solidFill>
              </a:defRPr>
            </a:lvl1pPr>
          </a:lstStyle>
          <a:p>
            <a:pPr>
              <a:defRPr/>
            </a:pPr>
            <a:endParaRPr dirty="0"/>
          </a:p>
        </p:txBody>
      </p:sp>
      <p:sp>
        <p:nvSpPr>
          <p:cNvPr id="3" name="Slide Number Placeholder 2"/>
          <p:cNvSpPr>
            <a:spLocks noGrp="1"/>
          </p:cNvSpPr>
          <p:nvPr>
            <p:ph type="sldNum" sz="quarter" idx="11"/>
          </p:nvPr>
        </p:nvSpPr>
        <p:spPr/>
        <p:txBody>
          <a:bodyPr/>
          <a:lstStyle>
            <a:lvl1pPr defTabSz="913505" fontAlgn="base">
              <a:spcBef>
                <a:spcPct val="0"/>
              </a:spcBef>
              <a:spcAft>
                <a:spcPct val="0"/>
              </a:spcAft>
              <a:defRPr smtClean="0">
                <a:solidFill>
                  <a:srgbClr val="000000"/>
                </a:solidFill>
              </a:defRPr>
            </a:lvl1pPr>
          </a:lstStyle>
          <a:p>
            <a:pPr>
              <a:defRPr/>
            </a:pPr>
            <a:fld id="{F8A0AC42-AA1D-4944-8D96-660DE70C7E1B}" type="slidenum">
              <a:rPr/>
              <a:pPr>
                <a:defRPr/>
              </a:pPr>
              <a:t>‹#›</a:t>
            </a:fld>
            <a:endParaRPr dirty="0"/>
          </a:p>
        </p:txBody>
      </p:sp>
    </p:spTree>
    <p:extLst>
      <p:ext uri="{BB962C8B-B14F-4D97-AF65-F5344CB8AC3E}">
        <p14:creationId xmlns:p14="http://schemas.microsoft.com/office/powerpoint/2010/main" val="630391770"/>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Title Only">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68927" y="286381"/>
            <a:ext cx="11653523" cy="927940"/>
          </a:xfrm>
          <a:prstGeom prst="rect">
            <a:avLst/>
          </a:prstGeom>
        </p:spPr>
        <p:txBody>
          <a:bodyPr/>
          <a:lstStyle>
            <a:lvl1pPr algn="l">
              <a:defRPr sz="4800">
                <a:solidFill>
                  <a:schemeClr val="tx2"/>
                </a:solidFill>
              </a:defRPr>
            </a:lvl1pPr>
          </a:lstStyle>
          <a:p>
            <a:r>
              <a:rPr lang="en-US"/>
              <a:t>Click to edit Master title style</a:t>
            </a:r>
          </a:p>
        </p:txBody>
      </p:sp>
      <p:sp>
        <p:nvSpPr>
          <p:cNvPr id="6" name="Slide Number Placeholder 4"/>
          <p:cNvSpPr>
            <a:spLocks noGrp="1"/>
          </p:cNvSpPr>
          <p:nvPr>
            <p:ph type="sldNum" sz="quarter" idx="4"/>
          </p:nvPr>
        </p:nvSpPr>
        <p:spPr>
          <a:xfrm>
            <a:off x="11367165" y="6629335"/>
            <a:ext cx="555597" cy="133860"/>
          </a:xfrm>
          <a:prstGeom prst="rect">
            <a:avLst/>
          </a:prstGeom>
        </p:spPr>
        <p:txBody>
          <a:bodyPr vert="horz" lIns="91440" tIns="0" rIns="0" bIns="0" rtlCol="0" anchor="ctr"/>
          <a:lstStyle>
            <a:lvl1pPr algn="r" defTabSz="914367" fontAlgn="auto">
              <a:spcBef>
                <a:spcPts val="0"/>
              </a:spcBef>
              <a:spcAft>
                <a:spcPts val="0"/>
              </a:spcAft>
              <a:defRPr lang="en-US" sz="882" b="0" kern="1200">
                <a:solidFill>
                  <a:srgbClr val="505050"/>
                </a:solidFill>
                <a:latin typeface="+mn-lt"/>
                <a:ea typeface="+mn-ea"/>
                <a:cs typeface="+mn-cs"/>
              </a:defRPr>
            </a:lvl1pPr>
          </a:lstStyle>
          <a:p>
            <a:pPr>
              <a:defRPr/>
            </a:pPr>
            <a:fld id="{75FAD755-3BD0-2447-A9DF-109DAABEFD99}" type="slidenum">
              <a:rPr/>
              <a:pPr>
                <a:defRPr/>
              </a:pPr>
              <a:t>‹#›</a:t>
            </a:fld>
            <a:endParaRPr dirty="0"/>
          </a:p>
        </p:txBody>
      </p:sp>
    </p:spTree>
    <p:extLst>
      <p:ext uri="{BB962C8B-B14F-4D97-AF65-F5344CB8AC3E}">
        <p14:creationId xmlns:p14="http://schemas.microsoft.com/office/powerpoint/2010/main" val="134053725"/>
      </p:ext>
    </p:extLst>
  </p:cSld>
  <p:clrMapOvr>
    <a:masterClrMapping/>
  </p:clrMapOvr>
  <p:transition spd="med">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1"/>
          </p:nvPr>
        </p:nvSpPr>
        <p:spPr>
          <a:xfrm>
            <a:off x="266922" y="1284251"/>
            <a:ext cx="11655840" cy="2018835"/>
          </a:xfrm>
        </p:spPr>
        <p:txBody>
          <a:bodyPr/>
          <a:lstStyle>
            <a:lvl1pPr marL="0" indent="0">
              <a:buNone/>
              <a:defRPr sz="4000">
                <a:gradFill>
                  <a:gsLst>
                    <a:gs pos="2920">
                      <a:schemeClr val="tx2"/>
                    </a:gs>
                    <a:gs pos="39000">
                      <a:schemeClr val="tx2"/>
                    </a:gs>
                  </a:gsLst>
                  <a:lin ang="5400000" scaled="0"/>
                </a:gradFill>
              </a:defRPr>
            </a:lvl1pPr>
            <a:lvl2pPr marL="28012" indent="0">
              <a:buNone/>
              <a:defRPr sz="2000"/>
            </a:lvl2pPr>
            <a:lvl3pPr marL="219428" indent="0">
              <a:buNone/>
              <a:defRPr sz="2000"/>
            </a:lvl3pPr>
            <a:lvl4pPr marL="466868" indent="0">
              <a:buNone/>
              <a:defRPr sz="1800"/>
            </a:lvl4pPr>
            <a:lvl5pPr marL="725201"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4"/>
          <p:cNvSpPr>
            <a:spLocks noGrp="1"/>
          </p:cNvSpPr>
          <p:nvPr>
            <p:ph type="sldNum" sz="quarter" idx="4"/>
          </p:nvPr>
        </p:nvSpPr>
        <p:spPr>
          <a:xfrm>
            <a:off x="11367165" y="6629335"/>
            <a:ext cx="555597" cy="133860"/>
          </a:xfrm>
          <a:prstGeom prst="rect">
            <a:avLst/>
          </a:prstGeom>
        </p:spPr>
        <p:txBody>
          <a:bodyPr vert="horz" lIns="91440" tIns="0" rIns="0" bIns="0" rtlCol="0" anchor="ctr"/>
          <a:lstStyle>
            <a:lvl1pPr algn="r" defTabSz="914367" fontAlgn="auto">
              <a:spcBef>
                <a:spcPts val="0"/>
              </a:spcBef>
              <a:spcAft>
                <a:spcPts val="0"/>
              </a:spcAft>
              <a:defRPr lang="en-US" sz="882" b="0" kern="1200">
                <a:solidFill>
                  <a:srgbClr val="505050"/>
                </a:solidFill>
                <a:latin typeface="+mn-lt"/>
                <a:ea typeface="+mn-ea"/>
                <a:cs typeface="+mn-cs"/>
              </a:defRPr>
            </a:lvl1pPr>
          </a:lstStyle>
          <a:p>
            <a:pPr>
              <a:defRPr/>
            </a:pPr>
            <a:fld id="{75FAD755-3BD0-2447-A9DF-109DAABEFD99}" type="slidenum">
              <a:rPr/>
              <a:pPr>
                <a:defRPr/>
              </a:pPr>
              <a:t>‹#›</a:t>
            </a:fld>
            <a:endParaRPr dirty="0"/>
          </a:p>
        </p:txBody>
      </p:sp>
    </p:spTree>
    <p:extLst>
      <p:ext uri="{BB962C8B-B14F-4D97-AF65-F5344CB8AC3E}">
        <p14:creationId xmlns:p14="http://schemas.microsoft.com/office/powerpoint/2010/main" val="30036383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1_Section Title Accent Color 2">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796217"/>
          </a:xfrm>
          <a:noFill/>
        </p:spPr>
        <p:txBody>
          <a:bodyPr tIns="91440" bIns="91440" anchor="t" anchorCtr="0"/>
          <a:lstStyle>
            <a:lvl1pPr algn="l" defTabSz="914186" rtl="0" eaLnBrk="1" latinLnBrk="0" hangingPunct="1">
              <a:lnSpc>
                <a:spcPct val="90000"/>
              </a:lnSpc>
              <a:spcBef>
                <a:spcPct val="0"/>
              </a:spcBef>
              <a:buNone/>
              <a:defRPr lang="en-US" sz="6600" b="0" kern="1200" cap="none" spc="-98" baseline="0" dirty="0">
                <a:ln w="3175">
                  <a:noFill/>
                </a:ln>
                <a:solidFill>
                  <a:schemeClr val="bg1"/>
                </a:solidFill>
                <a:effectLst/>
                <a:latin typeface="+mj-lt"/>
                <a:ea typeface="+mn-ea"/>
                <a:cs typeface="Segoe UI" pitchFamily="34" charset="0"/>
              </a:defRPr>
            </a:lvl1pPr>
          </a:lstStyle>
          <a:p>
            <a:r>
              <a:rPr lang="en-US"/>
              <a:t>Section title</a:t>
            </a:r>
          </a:p>
        </p:txBody>
      </p:sp>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l="9512" t="25973" r="10099" b="24345"/>
          <a:stretch/>
        </p:blipFill>
        <p:spPr>
          <a:xfrm>
            <a:off x="10600918" y="584200"/>
            <a:ext cx="1185605" cy="269455"/>
          </a:xfrm>
          <a:prstGeom prst="rect">
            <a:avLst/>
          </a:prstGeom>
        </p:spPr>
      </p:pic>
    </p:spTree>
    <p:extLst>
      <p:ext uri="{BB962C8B-B14F-4D97-AF65-F5344CB8AC3E}">
        <p14:creationId xmlns:p14="http://schemas.microsoft.com/office/powerpoint/2010/main" val="2108820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1_Blank">
    <p:bg>
      <p:bgPr>
        <a:solidFill>
          <a:srgbClr val="002050"/>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0" name="think-cell Slide" r:id="rId4" imgW="377" imgH="377" progId="TCLayout.ActiveDocument.1">
                  <p:embed/>
                </p:oleObj>
              </mc:Choice>
              <mc:Fallback>
                <p:oleObj name="think-cell Slide" r:id="rId4" imgW="377" imgH="377"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91102752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0886601"/>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endParaRPr lang="en-US" dirty="0"/>
          </a:p>
        </p:txBody>
      </p:sp>
      <p:sp>
        <p:nvSpPr>
          <p:cNvPr id="6"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158880752"/>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endParaRPr lang="en-US" dirty="0"/>
          </a:p>
        </p:txBody>
      </p:sp>
      <p:sp>
        <p:nvSpPr>
          <p:cNvPr id="6"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66484614"/>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124865179"/>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162997681"/>
      </p:ext>
    </p:extLst>
  </p:cSld>
  <p:clrMapOvr>
    <a:overrideClrMapping bg1="dk1" tx1="lt1" bg2="dk2" tx2="lt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21" Type="http://schemas.openxmlformats.org/officeDocument/2006/relationships/image" Target="../media/image1.emf"/><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theme" Target="../theme/theme2.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3.xml.rels><?xml version="1.0" encoding="UTF-8" standalone="yes"?>
<Relationships xmlns="http://schemas.openxmlformats.org/package/2006/relationships"><Relationship Id="rId8" Type="http://schemas.openxmlformats.org/officeDocument/2006/relationships/vmlDrawing" Target="../drawings/vmlDrawing1.vml"/><Relationship Id="rId13" Type="http://schemas.openxmlformats.org/officeDocument/2006/relationships/image" Target="../media/image8.png"/><Relationship Id="rId3" Type="http://schemas.openxmlformats.org/officeDocument/2006/relationships/slideLayout" Target="../slideLayouts/slideLayout43.xml"/><Relationship Id="rId7" Type="http://schemas.openxmlformats.org/officeDocument/2006/relationships/theme" Target="../theme/theme3.xml"/><Relationship Id="rId12" Type="http://schemas.openxmlformats.org/officeDocument/2006/relationships/image" Target="../media/image7.png"/><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image" Target="../media/image6.emf"/><Relationship Id="rId5" Type="http://schemas.openxmlformats.org/officeDocument/2006/relationships/slideLayout" Target="../slideLayouts/slideLayout45.xml"/><Relationship Id="rId10" Type="http://schemas.openxmlformats.org/officeDocument/2006/relationships/oleObject" Target="../embeddings/oleObject1.bin"/><Relationship Id="rId4" Type="http://schemas.openxmlformats.org/officeDocument/2006/relationships/slideLayout" Target="../slideLayouts/slideLayout44.xml"/><Relationship Id="rId9"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3"/>
          <a:stretch>
            <a:fillRect/>
          </a:stretch>
        </p:blipFill>
        <p:spPr>
          <a:xfrm rot="5400000">
            <a:off x="9187079" y="3012391"/>
            <a:ext cx="6858623" cy="833218"/>
          </a:xfrm>
          <a:prstGeom prst="rect">
            <a:avLst/>
          </a:prstGeom>
        </p:spPr>
      </p:pic>
      <p:sp>
        <p:nvSpPr>
          <p:cNvPr id="8" name="Rectangle 7">
            <a:extLst>
              <a:ext uri="{FF2B5EF4-FFF2-40B4-BE49-F238E27FC236}">
                <a16:creationId xmlns:a16="http://schemas.microsoft.com/office/drawing/2014/main" id="{A46CFE89-9C20-44DD-8102-83AA98E63CE7}"/>
              </a:ext>
            </a:extLst>
          </p:cNvPr>
          <p:cNvSpPr/>
          <p:nvPr userDrawn="1"/>
        </p:nvSpPr>
        <p:spPr>
          <a:xfrm>
            <a:off x="7696646" y="5558135"/>
            <a:ext cx="1713611"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Draft</a:t>
            </a:r>
          </a:p>
        </p:txBody>
      </p:sp>
    </p:spTree>
    <p:extLst>
      <p:ext uri="{BB962C8B-B14F-4D97-AF65-F5344CB8AC3E}">
        <p14:creationId xmlns:p14="http://schemas.microsoft.com/office/powerpoint/2010/main" val="109695557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1"/>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3224010862"/>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9"/>
            </p:custData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026" name="think-cell Slide" r:id="rId10" imgW="377" imgH="377" progId="TCLayout.ActiveDocument.1">
                  <p:embed/>
                </p:oleObj>
              </mc:Choice>
              <mc:Fallback>
                <p:oleObj name="think-cell Slide" r:id="rId10" imgW="377" imgH="377" progId="TCLayout.ActiveDocument.1">
                  <p:embed/>
                  <p:pic>
                    <p:nvPicPr>
                      <p:cNvPr id="4" name="Object 3" hidden="1"/>
                      <p:cNvPicPr/>
                      <p:nvPr/>
                    </p:nvPicPr>
                    <p:blipFill>
                      <a:blip r:embed="rId11"/>
                      <a:stretch>
                        <a:fillRect/>
                      </a:stretch>
                    </p:blipFill>
                    <p:spPr>
                      <a:xfrm>
                        <a:off x="1557" y="1558"/>
                        <a:ext cx="1556" cy="1556"/>
                      </a:xfrm>
                      <a:prstGeom prst="rect">
                        <a:avLst/>
                      </a:prstGeom>
                    </p:spPr>
                  </p:pic>
                </p:oleObj>
              </mc:Fallback>
            </mc:AlternateContent>
          </a:graphicData>
        </a:graphic>
      </p:graphicFrame>
      <p:sp>
        <p:nvSpPr>
          <p:cNvPr id="2" name="Title Placeholder 1"/>
          <p:cNvSpPr>
            <a:spLocks noGrp="1"/>
          </p:cNvSpPr>
          <p:nvPr>
            <p:ph type="title"/>
          </p:nvPr>
        </p:nvSpPr>
        <p:spPr>
          <a:xfrm>
            <a:off x="269240" y="289512"/>
            <a:ext cx="11655078" cy="899665"/>
          </a:xfrm>
          <a:prstGeom prst="rect">
            <a:avLst/>
          </a:prstGeom>
        </p:spPr>
        <p:txBody>
          <a:bodyPr vert="horz" wrap="square" lIns="146304" tIns="91440" rIns="146304" bIns="91440" rtlCol="0" anchor="t">
            <a:noAutofit/>
          </a:bodyPr>
          <a:lstStyle/>
          <a:p>
            <a:r>
              <a:rPr lang="en-US"/>
              <a:t>Click to edit Master title style</a:t>
            </a:r>
          </a:p>
        </p:txBody>
      </p:sp>
      <p:sp>
        <p:nvSpPr>
          <p:cNvPr id="2051" name="Text Placeholder 3"/>
          <p:cNvSpPr>
            <a:spLocks noGrp="1"/>
          </p:cNvSpPr>
          <p:nvPr>
            <p:ph type="body" idx="1"/>
          </p:nvPr>
        </p:nvSpPr>
        <p:spPr bwMode="auto">
          <a:xfrm>
            <a:off x="269239" y="1279455"/>
            <a:ext cx="11653523" cy="2051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82880" tIns="146304" rIns="182880" bIns="14630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p:cNvSpPr>
            <a:spLocks noGrp="1"/>
          </p:cNvSpPr>
          <p:nvPr>
            <p:ph type="ftr" sz="quarter" idx="3"/>
          </p:nvPr>
        </p:nvSpPr>
        <p:spPr>
          <a:xfrm>
            <a:off x="4166197" y="6604621"/>
            <a:ext cx="3859607" cy="133860"/>
          </a:xfrm>
          <a:prstGeom prst="rect">
            <a:avLst/>
          </a:prstGeom>
        </p:spPr>
        <p:txBody>
          <a:bodyPr vert="horz" lIns="0" tIns="0" rIns="91440" bIns="0" rtlCol="0" anchor="ctr"/>
          <a:lstStyle>
            <a:lvl1pPr marL="0" algn="l" defTabSz="914367" rtl="0" eaLnBrk="1" fontAlgn="auto" latinLnBrk="0" hangingPunct="1">
              <a:spcBef>
                <a:spcPts val="0"/>
              </a:spcBef>
              <a:spcAft>
                <a:spcPts val="0"/>
              </a:spcAft>
              <a:defRPr lang="en-US" sz="882" kern="1200" dirty="0" smtClean="0">
                <a:solidFill>
                  <a:srgbClr val="505050"/>
                </a:solidFill>
                <a:latin typeface="+mn-lt"/>
                <a:ea typeface="+mn-ea"/>
                <a:cs typeface="+mn-cs"/>
              </a:defRPr>
            </a:lvl1pPr>
          </a:lstStyle>
          <a:p>
            <a:pPr>
              <a:defRPr/>
            </a:pPr>
            <a:endParaRPr dirty="0"/>
          </a:p>
        </p:txBody>
      </p:sp>
      <p:sp>
        <p:nvSpPr>
          <p:cNvPr id="5" name="Slide Number Placeholder 4"/>
          <p:cNvSpPr>
            <a:spLocks noGrp="1"/>
          </p:cNvSpPr>
          <p:nvPr>
            <p:ph type="sldNum" sz="quarter" idx="4"/>
          </p:nvPr>
        </p:nvSpPr>
        <p:spPr>
          <a:xfrm>
            <a:off x="11367165" y="6629335"/>
            <a:ext cx="555597" cy="133860"/>
          </a:xfrm>
          <a:prstGeom prst="rect">
            <a:avLst/>
          </a:prstGeom>
        </p:spPr>
        <p:txBody>
          <a:bodyPr vert="horz" lIns="91440" tIns="0" rIns="0" bIns="0" rtlCol="0" anchor="ctr"/>
          <a:lstStyle>
            <a:lvl1pPr algn="r" defTabSz="914367" fontAlgn="auto">
              <a:spcBef>
                <a:spcPts val="0"/>
              </a:spcBef>
              <a:spcAft>
                <a:spcPts val="0"/>
              </a:spcAft>
              <a:defRPr lang="en-US" sz="882" b="0" kern="1200">
                <a:solidFill>
                  <a:srgbClr val="505050"/>
                </a:solidFill>
                <a:latin typeface="+mn-lt"/>
                <a:ea typeface="+mn-ea"/>
                <a:cs typeface="+mn-cs"/>
              </a:defRPr>
            </a:lvl1pPr>
          </a:lstStyle>
          <a:p>
            <a:pPr>
              <a:defRPr/>
            </a:pPr>
            <a:fld id="{75FAD755-3BD0-2447-A9DF-109DAABEFD99}" type="slidenum">
              <a:rPr/>
              <a:pPr>
                <a:defRPr/>
              </a:pPr>
              <a:t>‹#›</a:t>
            </a:fld>
            <a:endParaRPr dirty="0"/>
          </a:p>
        </p:txBody>
      </p:sp>
      <p:pic>
        <p:nvPicPr>
          <p:cNvPr id="6" name="Picture 5"/>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pic>
        <p:nvPicPr>
          <p:cNvPr id="7" name="Picture 6"/>
          <p:cNvPicPr>
            <a:picLocks noChangeAspect="1"/>
          </p:cNvPicPr>
          <p:nvPr userDrawn="1"/>
        </p:nvPicPr>
        <p:blipFill>
          <a:blip r:embed="rId13"/>
          <a:stretch>
            <a:fillRect/>
          </a:stretch>
        </p:blipFill>
        <p:spPr>
          <a:xfrm>
            <a:off x="269239" y="6438042"/>
            <a:ext cx="898127" cy="191293"/>
          </a:xfrm>
          <a:prstGeom prst="rect">
            <a:avLst/>
          </a:prstGeom>
        </p:spPr>
      </p:pic>
    </p:spTree>
    <p:extLst>
      <p:ext uri="{BB962C8B-B14F-4D97-AF65-F5344CB8AC3E}">
        <p14:creationId xmlns:p14="http://schemas.microsoft.com/office/powerpoint/2010/main" val="2169720943"/>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Lst>
  <p:transition>
    <p:fade/>
  </p:transition>
  <p:hf hdr="0" ftr="0" dt="0"/>
  <p:txStyles>
    <p:titleStyle>
      <a:lvl1pPr algn="l" defTabSz="913505" rtl="0" eaLnBrk="1" fontAlgn="base" hangingPunct="1">
        <a:lnSpc>
          <a:spcPct val="90000"/>
        </a:lnSpc>
        <a:spcBef>
          <a:spcPct val="0"/>
        </a:spcBef>
        <a:spcAft>
          <a:spcPct val="0"/>
        </a:spcAft>
        <a:defRPr lang="en-US" sz="4800" kern="1200" spc="-100" dirty="0">
          <a:ln w="3175">
            <a:noFill/>
          </a:ln>
          <a:solidFill>
            <a:schemeClr val="tx2"/>
          </a:solidFill>
          <a:latin typeface="+mj-lt"/>
          <a:ea typeface="ＭＳ Ｐゴシック" charset="0"/>
          <a:cs typeface="Segoe UI" pitchFamily="34" charset="0"/>
        </a:defRPr>
      </a:lvl1pPr>
      <a:lvl2pPr algn="l" defTabSz="913505" rtl="0" eaLnBrk="1" fontAlgn="base" hangingPunct="1">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eaLnBrk="1" fontAlgn="base" hangingPunct="1">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eaLnBrk="1" fontAlgn="base" hangingPunct="1">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eaLnBrk="1" fontAlgn="base" hangingPunct="1">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eaLnBrk="1" fontAlgn="base" hangingPunct="1">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eaLnBrk="1" fontAlgn="base" hangingPunct="1">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eaLnBrk="1" fontAlgn="base" hangingPunct="1">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eaLnBrk="1" fontAlgn="base" hangingPunct="1">
        <a:lnSpc>
          <a:spcPct val="90000"/>
        </a:lnSpc>
        <a:spcBef>
          <a:spcPct val="0"/>
        </a:spcBef>
        <a:spcAft>
          <a:spcPct val="0"/>
        </a:spcAft>
        <a:defRPr sz="5294">
          <a:solidFill>
            <a:schemeClr val="tx2"/>
          </a:solidFill>
          <a:latin typeface="Segoe UI Light" charset="0"/>
          <a:ea typeface="ＭＳ Ｐゴシック" charset="0"/>
          <a:cs typeface="Segoe UI" charset="0"/>
        </a:defRPr>
      </a:lvl9pPr>
    </p:titleStyle>
    <p:bodyStyle>
      <a:lvl1pPr marL="336145" indent="-336145" algn="l" defTabSz="913505" rtl="0" eaLnBrk="1" fontAlgn="base" hangingPunct="1">
        <a:lnSpc>
          <a:spcPct val="90000"/>
        </a:lnSpc>
        <a:spcBef>
          <a:spcPct val="20000"/>
        </a:spcBef>
        <a:spcAft>
          <a:spcPct val="0"/>
        </a:spcAft>
        <a:buSzPct val="90000"/>
        <a:buFont typeface="Arial" charset="0"/>
        <a:buChar char="•"/>
        <a:defRPr sz="3600" kern="1200">
          <a:solidFill>
            <a:schemeClr val="tx2"/>
          </a:solidFill>
          <a:latin typeface="+mj-lt"/>
          <a:ea typeface="ＭＳ Ｐゴシック" charset="0"/>
          <a:cs typeface="ＭＳ Ｐゴシック" charset="0"/>
        </a:defRPr>
      </a:lvl1pPr>
      <a:lvl2pPr marL="572691" indent="-236546" algn="l" defTabSz="913505" rtl="0" eaLnBrk="1" fontAlgn="base" hangingPunct="1">
        <a:lnSpc>
          <a:spcPct val="90000"/>
        </a:lnSpc>
        <a:spcBef>
          <a:spcPct val="20000"/>
        </a:spcBef>
        <a:spcAft>
          <a:spcPct val="0"/>
        </a:spcAft>
        <a:buSzPct val="90000"/>
        <a:buFont typeface="Arial" charset="0"/>
        <a:buChar char="•"/>
        <a:defRPr sz="2000" kern="1200">
          <a:solidFill>
            <a:schemeClr val="tx2"/>
          </a:solidFill>
          <a:latin typeface="+mn-lt"/>
          <a:ea typeface="ＭＳ Ｐゴシック" charset="0"/>
          <a:cs typeface="+mn-cs"/>
        </a:defRPr>
      </a:lvl2pPr>
      <a:lvl3pPr marL="784338" indent="-224097" algn="l" defTabSz="913505" rtl="0" eaLnBrk="1" fontAlgn="base" hangingPunct="1">
        <a:lnSpc>
          <a:spcPct val="90000"/>
        </a:lnSpc>
        <a:spcBef>
          <a:spcPct val="20000"/>
        </a:spcBef>
        <a:spcAft>
          <a:spcPct val="0"/>
        </a:spcAft>
        <a:buSzPct val="90000"/>
        <a:buFont typeface="Arial" charset="0"/>
        <a:buChar char="•"/>
        <a:defRPr sz="1800" kern="1200">
          <a:solidFill>
            <a:schemeClr val="tx2"/>
          </a:solidFill>
          <a:latin typeface="+mn-lt"/>
          <a:ea typeface="ＭＳ Ｐゴシック" charset="0"/>
          <a:cs typeface="+mn-cs"/>
        </a:defRPr>
      </a:lvl3pPr>
      <a:lvl4pPr marL="1008435" indent="-224097" algn="l" defTabSz="913505" rtl="0" eaLnBrk="1" fontAlgn="base" hangingPunct="1">
        <a:lnSpc>
          <a:spcPct val="90000"/>
        </a:lnSpc>
        <a:spcBef>
          <a:spcPct val="20000"/>
        </a:spcBef>
        <a:spcAft>
          <a:spcPct val="0"/>
        </a:spcAft>
        <a:buSzPct val="90000"/>
        <a:buFont typeface="Arial" charset="0"/>
        <a:buChar char="•"/>
        <a:defRPr sz="1600" kern="1200">
          <a:solidFill>
            <a:schemeClr val="tx2"/>
          </a:solidFill>
          <a:latin typeface="+mn-lt"/>
          <a:ea typeface="ＭＳ Ｐゴシック" charset="0"/>
          <a:cs typeface="+mn-cs"/>
        </a:defRPr>
      </a:lvl4pPr>
      <a:lvl5pPr marL="1232531" indent="-224097" algn="l" defTabSz="913505" rtl="0" eaLnBrk="1" fontAlgn="base" hangingPunct="1">
        <a:lnSpc>
          <a:spcPct val="90000"/>
        </a:lnSpc>
        <a:spcBef>
          <a:spcPct val="20000"/>
        </a:spcBef>
        <a:spcAft>
          <a:spcPct val="0"/>
        </a:spcAft>
        <a:buSzPct val="90000"/>
        <a:buFont typeface="Arial" charset="0"/>
        <a:buChar char="•"/>
        <a:defRPr sz="1600"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2">
          <p15:clr>
            <a:srgbClr val="C35EA4"/>
          </p15:clr>
        </p15:guide>
        <p15:guide id="2" orient="horz" pos="795">
          <p15:clr>
            <a:srgbClr val="C35EA4"/>
          </p15:clr>
        </p15:guide>
        <p15:guide id="3" orient="horz" pos="4075">
          <p15:clr>
            <a:srgbClr val="C35EA4"/>
          </p15:clr>
        </p15:guide>
        <p15:guide id="4" orient="horz" pos="752">
          <p15:clr>
            <a:srgbClr val="C35EA4"/>
          </p15:clr>
        </p15:guide>
        <p15:guide id="5" pos="274">
          <p15:clr>
            <a:srgbClr val="C35EA4"/>
          </p15:clr>
        </p15:guide>
        <p15:guide id="6" pos="7406">
          <p15:clr>
            <a:srgbClr val="C35E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slideLayout" Target="../slideLayouts/slideLayout46.xml"/><Relationship Id="rId7" Type="http://schemas.openxmlformats.org/officeDocument/2006/relationships/image" Target="../media/image10.emf"/><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6.emf"/><Relationship Id="rId5" Type="http://schemas.openxmlformats.org/officeDocument/2006/relationships/oleObject" Target="../embeddings/oleObject3.bin"/><Relationship Id="rId4" Type="http://schemas.openxmlformats.org/officeDocument/2006/relationships/notesSlide" Target="../notesSlides/notesSlide1.xml"/><Relationship Id="rId9" Type="http://schemas.openxmlformats.org/officeDocument/2006/relationships/image" Target="../media/image12.emf"/></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2.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2.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2.xml"/><Relationship Id="rId1" Type="http://schemas.openxmlformats.org/officeDocument/2006/relationships/tags" Target="../tags/tag14.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2.xml"/><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2.xml"/><Relationship Id="rId1" Type="http://schemas.openxmlformats.org/officeDocument/2006/relationships/tags" Target="../tags/tag16.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2.xml"/><Relationship Id="rId1" Type="http://schemas.openxmlformats.org/officeDocument/2006/relationships/tags" Target="../tags/tag1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2.xml"/><Relationship Id="rId1" Type="http://schemas.openxmlformats.org/officeDocument/2006/relationships/tags" Target="../tags/tag18.xml"/><Relationship Id="rId5" Type="http://schemas.openxmlformats.org/officeDocument/2006/relationships/image" Target="../media/image13.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2.xml"/><Relationship Id="rId1" Type="http://schemas.openxmlformats.org/officeDocument/2006/relationships/tags" Target="../tags/tag19.xml"/></Relationships>
</file>

<file path=ppt/slides/_rels/slide18.xml.rels><?xml version="1.0" encoding="UTF-8" standalone="yes"?>
<Relationships xmlns="http://schemas.openxmlformats.org/package/2006/relationships"><Relationship Id="rId8" Type="http://schemas.openxmlformats.org/officeDocument/2006/relationships/hyperlink" Target="http://tex.stackexchange.com/questions/254074/how-to-draw-a-bunch-of-documents-icon-with-tikz" TargetMode="External"/><Relationship Id="rId3" Type="http://schemas.openxmlformats.org/officeDocument/2006/relationships/notesSlide" Target="../notesSlides/notesSlide18.xml"/><Relationship Id="rId7" Type="http://schemas.openxmlformats.org/officeDocument/2006/relationships/image" Target="../media/image18.png"/><Relationship Id="rId12" Type="http://schemas.openxmlformats.org/officeDocument/2006/relationships/hyperlink" Target="http://www.sensorica.co/home/what-we-do/projects/pv-characterization" TargetMode="External"/><Relationship Id="rId2" Type="http://schemas.openxmlformats.org/officeDocument/2006/relationships/slideLayout" Target="../slideLayouts/slideLayout42.xml"/><Relationship Id="rId1" Type="http://schemas.openxmlformats.org/officeDocument/2006/relationships/tags" Target="../tags/tag20.xml"/><Relationship Id="rId6" Type="http://schemas.openxmlformats.org/officeDocument/2006/relationships/image" Target="../media/image17.png"/><Relationship Id="rId11" Type="http://schemas.openxmlformats.org/officeDocument/2006/relationships/image" Target="../media/image20.png"/><Relationship Id="rId5" Type="http://schemas.openxmlformats.org/officeDocument/2006/relationships/image" Target="../media/image16.png"/><Relationship Id="rId10" Type="http://schemas.openxmlformats.org/officeDocument/2006/relationships/hyperlink" Target="https://www.ala.org.au/uncategorised/export-point-sample/" TargetMode="External"/><Relationship Id="rId4" Type="http://schemas.openxmlformats.org/officeDocument/2006/relationships/image" Target="../media/image15.png"/><Relationship Id="rId9" Type="http://schemas.openxmlformats.org/officeDocument/2006/relationships/image" Target="../media/image19.png"/></Relationships>
</file>

<file path=ppt/slides/_rels/slide19.xml.rels><?xml version="1.0" encoding="UTF-8" standalone="yes"?>
<Relationships xmlns="http://schemas.openxmlformats.org/package/2006/relationships"><Relationship Id="rId13" Type="http://schemas.openxmlformats.org/officeDocument/2006/relationships/image" Target="../media/image28.png"/><Relationship Id="rId18" Type="http://schemas.openxmlformats.org/officeDocument/2006/relationships/image" Target="../media/image33.png"/><Relationship Id="rId26" Type="http://schemas.openxmlformats.org/officeDocument/2006/relationships/image" Target="../media/image41.png"/><Relationship Id="rId39" Type="http://schemas.openxmlformats.org/officeDocument/2006/relationships/image" Target="../media/image54.png"/><Relationship Id="rId21" Type="http://schemas.openxmlformats.org/officeDocument/2006/relationships/image" Target="../media/image36.png"/><Relationship Id="rId34" Type="http://schemas.openxmlformats.org/officeDocument/2006/relationships/image" Target="../media/image49.png"/><Relationship Id="rId42" Type="http://schemas.openxmlformats.org/officeDocument/2006/relationships/image" Target="../media/image57.png"/><Relationship Id="rId47" Type="http://schemas.openxmlformats.org/officeDocument/2006/relationships/image" Target="../media/image62.png"/><Relationship Id="rId50" Type="http://schemas.openxmlformats.org/officeDocument/2006/relationships/image" Target="../media/image65.png"/><Relationship Id="rId55" Type="http://schemas.openxmlformats.org/officeDocument/2006/relationships/image" Target="../media/image70.png"/><Relationship Id="rId63" Type="http://schemas.openxmlformats.org/officeDocument/2006/relationships/image" Target="../media/image78.png"/><Relationship Id="rId7" Type="http://schemas.openxmlformats.org/officeDocument/2006/relationships/image" Target="../media/image16.png"/><Relationship Id="rId2" Type="http://schemas.openxmlformats.org/officeDocument/2006/relationships/slideLayout" Target="../slideLayouts/slideLayout42.xml"/><Relationship Id="rId16" Type="http://schemas.openxmlformats.org/officeDocument/2006/relationships/image" Target="../media/image31.png"/><Relationship Id="rId20" Type="http://schemas.openxmlformats.org/officeDocument/2006/relationships/image" Target="../media/image35.png"/><Relationship Id="rId29" Type="http://schemas.openxmlformats.org/officeDocument/2006/relationships/image" Target="../media/image44.png"/><Relationship Id="rId41" Type="http://schemas.openxmlformats.org/officeDocument/2006/relationships/image" Target="../media/image56.png"/><Relationship Id="rId54" Type="http://schemas.openxmlformats.org/officeDocument/2006/relationships/image" Target="../media/image69.png"/><Relationship Id="rId62" Type="http://schemas.openxmlformats.org/officeDocument/2006/relationships/image" Target="../media/image77.png"/><Relationship Id="rId1" Type="http://schemas.openxmlformats.org/officeDocument/2006/relationships/tags" Target="../tags/tag21.xml"/><Relationship Id="rId6" Type="http://schemas.openxmlformats.org/officeDocument/2006/relationships/image" Target="../media/image15.png"/><Relationship Id="rId11" Type="http://schemas.openxmlformats.org/officeDocument/2006/relationships/image" Target="../media/image26.png"/><Relationship Id="rId24" Type="http://schemas.openxmlformats.org/officeDocument/2006/relationships/image" Target="../media/image39.png"/><Relationship Id="rId32" Type="http://schemas.openxmlformats.org/officeDocument/2006/relationships/image" Target="../media/image47.png"/><Relationship Id="rId37" Type="http://schemas.openxmlformats.org/officeDocument/2006/relationships/image" Target="../media/image52.png"/><Relationship Id="rId40" Type="http://schemas.openxmlformats.org/officeDocument/2006/relationships/image" Target="../media/image55.png"/><Relationship Id="rId45" Type="http://schemas.openxmlformats.org/officeDocument/2006/relationships/image" Target="../media/image60.png"/><Relationship Id="rId53" Type="http://schemas.openxmlformats.org/officeDocument/2006/relationships/image" Target="../media/image68.png"/><Relationship Id="rId58" Type="http://schemas.openxmlformats.org/officeDocument/2006/relationships/image" Target="../media/image73.png"/><Relationship Id="rId5" Type="http://schemas.openxmlformats.org/officeDocument/2006/relationships/image" Target="../media/image22.svg"/><Relationship Id="rId15" Type="http://schemas.openxmlformats.org/officeDocument/2006/relationships/image" Target="../media/image30.png"/><Relationship Id="rId23" Type="http://schemas.openxmlformats.org/officeDocument/2006/relationships/image" Target="../media/image38.png"/><Relationship Id="rId28" Type="http://schemas.openxmlformats.org/officeDocument/2006/relationships/image" Target="../media/image43.png"/><Relationship Id="rId36" Type="http://schemas.openxmlformats.org/officeDocument/2006/relationships/image" Target="../media/image51.png"/><Relationship Id="rId49" Type="http://schemas.openxmlformats.org/officeDocument/2006/relationships/image" Target="../media/image64.png"/><Relationship Id="rId57" Type="http://schemas.openxmlformats.org/officeDocument/2006/relationships/image" Target="../media/image72.png"/><Relationship Id="rId61" Type="http://schemas.openxmlformats.org/officeDocument/2006/relationships/image" Target="../media/image76.png"/><Relationship Id="rId10" Type="http://schemas.openxmlformats.org/officeDocument/2006/relationships/image" Target="../media/image25.png"/><Relationship Id="rId19" Type="http://schemas.openxmlformats.org/officeDocument/2006/relationships/image" Target="../media/image34.png"/><Relationship Id="rId31" Type="http://schemas.openxmlformats.org/officeDocument/2006/relationships/image" Target="../media/image46.png"/><Relationship Id="rId44" Type="http://schemas.openxmlformats.org/officeDocument/2006/relationships/image" Target="../media/image59.png"/><Relationship Id="rId52" Type="http://schemas.openxmlformats.org/officeDocument/2006/relationships/image" Target="../media/image67.png"/><Relationship Id="rId60" Type="http://schemas.openxmlformats.org/officeDocument/2006/relationships/image" Target="../media/image75.png"/><Relationship Id="rId4" Type="http://schemas.openxmlformats.org/officeDocument/2006/relationships/image" Target="../media/image21.png"/><Relationship Id="rId9" Type="http://schemas.openxmlformats.org/officeDocument/2006/relationships/image" Target="../media/image24.png"/><Relationship Id="rId14" Type="http://schemas.openxmlformats.org/officeDocument/2006/relationships/image" Target="../media/image29.png"/><Relationship Id="rId22" Type="http://schemas.openxmlformats.org/officeDocument/2006/relationships/image" Target="../media/image37.png"/><Relationship Id="rId27" Type="http://schemas.openxmlformats.org/officeDocument/2006/relationships/image" Target="../media/image42.png"/><Relationship Id="rId30" Type="http://schemas.openxmlformats.org/officeDocument/2006/relationships/image" Target="../media/image45.png"/><Relationship Id="rId35" Type="http://schemas.openxmlformats.org/officeDocument/2006/relationships/image" Target="../media/image50.png"/><Relationship Id="rId43" Type="http://schemas.openxmlformats.org/officeDocument/2006/relationships/image" Target="../media/image58.png"/><Relationship Id="rId48" Type="http://schemas.openxmlformats.org/officeDocument/2006/relationships/image" Target="../media/image63.png"/><Relationship Id="rId56" Type="http://schemas.openxmlformats.org/officeDocument/2006/relationships/image" Target="../media/image71.png"/><Relationship Id="rId64" Type="http://schemas.openxmlformats.org/officeDocument/2006/relationships/image" Target="../media/image79.png"/><Relationship Id="rId8" Type="http://schemas.openxmlformats.org/officeDocument/2006/relationships/image" Target="../media/image23.png"/><Relationship Id="rId51" Type="http://schemas.openxmlformats.org/officeDocument/2006/relationships/image" Target="../media/image66.png"/><Relationship Id="rId3" Type="http://schemas.openxmlformats.org/officeDocument/2006/relationships/notesSlide" Target="../notesSlides/notesSlide19.xml"/><Relationship Id="rId12" Type="http://schemas.openxmlformats.org/officeDocument/2006/relationships/image" Target="../media/image27.png"/><Relationship Id="rId17" Type="http://schemas.openxmlformats.org/officeDocument/2006/relationships/image" Target="../media/image32.png"/><Relationship Id="rId25" Type="http://schemas.openxmlformats.org/officeDocument/2006/relationships/image" Target="../media/image40.png"/><Relationship Id="rId33" Type="http://schemas.openxmlformats.org/officeDocument/2006/relationships/image" Target="../media/image48.png"/><Relationship Id="rId38" Type="http://schemas.openxmlformats.org/officeDocument/2006/relationships/image" Target="../media/image53.png"/><Relationship Id="rId46" Type="http://schemas.openxmlformats.org/officeDocument/2006/relationships/image" Target="../media/image61.png"/><Relationship Id="rId59" Type="http://schemas.openxmlformats.org/officeDocument/2006/relationships/image" Target="../media/image7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2.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20.xml"/><Relationship Id="rId7" Type="http://schemas.openxmlformats.org/officeDocument/2006/relationships/image" Target="../media/image15.png"/><Relationship Id="rId2" Type="http://schemas.openxmlformats.org/officeDocument/2006/relationships/slideLayout" Target="../slideLayouts/slideLayout42.xml"/><Relationship Id="rId1" Type="http://schemas.openxmlformats.org/officeDocument/2006/relationships/tags" Target="../tags/tag2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8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2.xml"/><Relationship Id="rId1" Type="http://schemas.openxmlformats.org/officeDocument/2006/relationships/tags" Target="../tags/tag2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2.xml"/><Relationship Id="rId1" Type="http://schemas.openxmlformats.org/officeDocument/2006/relationships/tags" Target="../tags/tag24.xml"/><Relationship Id="rId5" Type="http://schemas.openxmlformats.org/officeDocument/2006/relationships/hyperlink" Target="https://github.com/Microsoft/AzureDWScriptsandUtilities" TargetMode="External"/><Relationship Id="rId4" Type="http://schemas.openxmlformats.org/officeDocument/2006/relationships/hyperlink" Target="https://github.com/Microsoft/AzureDWScriptsandUtilities/tree/master/APS%20to%20SQL%20DW%20Migration%20-%20Schema%20and%20Data%20Migration%20with%20PolyBase" TargetMode="External"/></Relationships>
</file>

<file path=ppt/slides/_rels/slide2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23.xml"/><Relationship Id="rId7" Type="http://schemas.openxmlformats.org/officeDocument/2006/relationships/image" Target="../media/image83.jpg"/><Relationship Id="rId2" Type="http://schemas.openxmlformats.org/officeDocument/2006/relationships/slideLayout" Target="../slideLayouts/slideLayout42.xml"/><Relationship Id="rId1" Type="http://schemas.openxmlformats.org/officeDocument/2006/relationships/tags" Target="../tags/tag25.xml"/><Relationship Id="rId6" Type="http://schemas.openxmlformats.org/officeDocument/2006/relationships/image" Target="../media/image82.png"/><Relationship Id="rId5" Type="http://schemas.openxmlformats.org/officeDocument/2006/relationships/image" Target="../media/image81.emf"/><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15.png"/><Relationship Id="rId2" Type="http://schemas.openxmlformats.org/officeDocument/2006/relationships/slideLayout" Target="../slideLayouts/slideLayout42.xml"/><Relationship Id="rId1" Type="http://schemas.openxmlformats.org/officeDocument/2006/relationships/tags" Target="../tags/tag26.xml"/><Relationship Id="rId6" Type="http://schemas.openxmlformats.org/officeDocument/2006/relationships/image" Target="../media/image13.png"/><Relationship Id="rId5" Type="http://schemas.openxmlformats.org/officeDocument/2006/relationships/image" Target="../media/image82.png"/><Relationship Id="rId4" Type="http://schemas.openxmlformats.org/officeDocument/2006/relationships/image" Target="../media/image81.e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14.png"/><Relationship Id="rId2" Type="http://schemas.openxmlformats.org/officeDocument/2006/relationships/slideLayout" Target="../slideLayouts/slideLayout42.xml"/><Relationship Id="rId1" Type="http://schemas.openxmlformats.org/officeDocument/2006/relationships/tags" Target="../tags/tag27.xml"/><Relationship Id="rId6" Type="http://schemas.openxmlformats.org/officeDocument/2006/relationships/image" Target="../media/image15.png"/><Relationship Id="rId5" Type="http://schemas.openxmlformats.org/officeDocument/2006/relationships/image" Target="../media/image82.png"/><Relationship Id="rId4" Type="http://schemas.openxmlformats.org/officeDocument/2006/relationships/image" Target="../media/image81.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2.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2.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2.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2.xml"/><Relationship Id="rId1" Type="http://schemas.openxmlformats.org/officeDocument/2006/relationships/tags" Target="../tags/tag10.xml"/><Relationship Id="rId4" Type="http://schemas.openxmlformats.org/officeDocument/2006/relationships/hyperlink" Target="https://nam06.safelinks.protection.outlook.com/?url=https%3A%2F%2Fazure.microsoft.com%2Fen-us%2Fservices%2Fsql-data-warehouse%2Fcompare%2F%3Focid%3Dmkto_eml_em543184a1la1%26mkt_tok%3DeyJpIjoiWkRCa05USTVNVE5sTlRVdyIsInQiOiIxNklPaGVkbTFXK21jWG5PaGR4RENoYmwrb2xGU3JrZitFcmJFRGhmN1ZEQUV2ZlwvYjdoalhuQXJiMDdIenpKUlwvMVhhM2RnTzVlTUsxZlBIaGJ5b01hNFhlU3BKZU14bHFNbGlSTWpoUFFFbXdqMWljTzlZeEQwMXVKZW93cUdCaGxIYWc4Z0dQMlVEUnFRZFVxbzFlZz09In0%253D&amp;data=01%7C01%7Cgazho%40microsoft.com%7C9f917edb88354bf7ab8e08d6cdee09de%7C72f988bf86f141af91ab2d7cd011db47%7C1&amp;sdata=8zcpHaAyhI%2BTaFAnmJ4rgGe5jKvCHdykh%2BAY8eipZNM%3D&amp;reserved=0"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74" name="think-cell Slide" r:id="rId5" imgW="377" imgH="377" progId="TCLayout.ActiveDocument.1">
                  <p:embed/>
                </p:oleObj>
              </mc:Choice>
              <mc:Fallback>
                <p:oleObj name="think-cell Slide" r:id="rId5" imgW="377" imgH="377"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Title 3"/>
          <p:cNvSpPr>
            <a:spLocks noGrp="1"/>
          </p:cNvSpPr>
          <p:nvPr>
            <p:ph type="title" idx="4294967295"/>
          </p:nvPr>
        </p:nvSpPr>
        <p:spPr>
          <a:xfrm>
            <a:off x="357165" y="1361541"/>
            <a:ext cx="7299505" cy="1957544"/>
          </a:xfrm>
        </p:spPr>
        <p:txBody>
          <a:bodyPr/>
          <a:lstStyle/>
          <a:p>
            <a:r>
              <a:rPr lang="en-IN" sz="4000" b="1" dirty="0">
                <a:solidFill>
                  <a:srgbClr val="FF9900"/>
                </a:solidFill>
              </a:rPr>
              <a:t>APS to Azure SQL DW (ADW) Migration Considerations</a:t>
            </a:r>
            <a:br>
              <a:rPr lang="en-IN" sz="4000" b="1" dirty="0">
                <a:solidFill>
                  <a:srgbClr val="FF9900"/>
                </a:solidFill>
              </a:rPr>
            </a:br>
            <a:br>
              <a:rPr lang="en-IN" sz="3200" b="1">
                <a:solidFill>
                  <a:srgbClr val="FFC000"/>
                </a:solidFill>
              </a:rPr>
            </a:br>
            <a:br>
              <a:rPr lang="en-IN" sz="3200" dirty="0">
                <a:solidFill>
                  <a:srgbClr val="FF9900"/>
                </a:solidFill>
              </a:rPr>
            </a:br>
            <a:endParaRPr lang="en-US" sz="3200" dirty="0">
              <a:solidFill>
                <a:schemeClr val="accent3">
                  <a:lumMod val="60000"/>
                  <a:lumOff val="40000"/>
                </a:schemeClr>
              </a:solidFill>
            </a:endParaRPr>
          </a:p>
        </p:txBody>
      </p:sp>
      <p:grpSp>
        <p:nvGrpSpPr>
          <p:cNvPr id="53" name="Group 52"/>
          <p:cNvGrpSpPr/>
          <p:nvPr/>
        </p:nvGrpSpPr>
        <p:grpSpPr>
          <a:xfrm>
            <a:off x="7305686" y="738598"/>
            <a:ext cx="4716174" cy="1862603"/>
            <a:chOff x="7305686" y="738598"/>
            <a:chExt cx="4716174" cy="1862603"/>
          </a:xfrm>
        </p:grpSpPr>
        <p:pic>
          <p:nvPicPr>
            <p:cNvPr id="513" name="Picture 512"/>
            <p:cNvPicPr>
              <a:picLocks noChangeAspect="1"/>
            </p:cNvPicPr>
            <p:nvPr/>
          </p:nvPicPr>
          <p:blipFill>
            <a:blip r:embed="rId7"/>
            <a:stretch>
              <a:fillRect/>
            </a:stretch>
          </p:blipFill>
          <p:spPr>
            <a:xfrm rot="4867791" flipH="1">
              <a:off x="8609467" y="1804838"/>
              <a:ext cx="615563" cy="785372"/>
            </a:xfrm>
            <a:prstGeom prst="rect">
              <a:avLst/>
            </a:prstGeom>
          </p:spPr>
        </p:pic>
        <p:sp>
          <p:nvSpPr>
            <p:cNvPr id="46" name="Freeform 37"/>
            <p:cNvSpPr>
              <a:spLocks noEditPoints="1"/>
            </p:cNvSpPr>
            <p:nvPr/>
          </p:nvSpPr>
          <p:spPr bwMode="auto">
            <a:xfrm>
              <a:off x="9368832" y="875428"/>
              <a:ext cx="542697" cy="541660"/>
            </a:xfrm>
            <a:custGeom>
              <a:avLst/>
              <a:gdLst>
                <a:gd name="T0" fmla="*/ 50 w 221"/>
                <a:gd name="T1" fmla="*/ 202 h 220"/>
                <a:gd name="T2" fmla="*/ 73 w 221"/>
                <a:gd name="T3" fmla="*/ 186 h 220"/>
                <a:gd name="T4" fmla="*/ 86 w 221"/>
                <a:gd name="T5" fmla="*/ 183 h 220"/>
                <a:gd name="T6" fmla="*/ 95 w 221"/>
                <a:gd name="T7" fmla="*/ 185 h 220"/>
                <a:gd name="T8" fmla="*/ 109 w 221"/>
                <a:gd name="T9" fmla="*/ 214 h 220"/>
                <a:gd name="T10" fmla="*/ 133 w 221"/>
                <a:gd name="T11" fmla="*/ 218 h 220"/>
                <a:gd name="T12" fmla="*/ 138 w 221"/>
                <a:gd name="T13" fmla="*/ 191 h 220"/>
                <a:gd name="T14" fmla="*/ 145 w 221"/>
                <a:gd name="T15" fmla="*/ 179 h 220"/>
                <a:gd name="T16" fmla="*/ 153 w 221"/>
                <a:gd name="T17" fmla="*/ 174 h 220"/>
                <a:gd name="T18" fmla="*/ 183 w 221"/>
                <a:gd name="T19" fmla="*/ 184 h 220"/>
                <a:gd name="T20" fmla="*/ 202 w 221"/>
                <a:gd name="T21" fmla="*/ 170 h 220"/>
                <a:gd name="T22" fmla="*/ 187 w 221"/>
                <a:gd name="T23" fmla="*/ 148 h 220"/>
                <a:gd name="T24" fmla="*/ 183 w 221"/>
                <a:gd name="T25" fmla="*/ 134 h 220"/>
                <a:gd name="T26" fmla="*/ 186 w 221"/>
                <a:gd name="T27" fmla="*/ 125 h 220"/>
                <a:gd name="T28" fmla="*/ 215 w 221"/>
                <a:gd name="T29" fmla="*/ 111 h 220"/>
                <a:gd name="T30" fmla="*/ 218 w 221"/>
                <a:gd name="T31" fmla="*/ 88 h 220"/>
                <a:gd name="T32" fmla="*/ 191 w 221"/>
                <a:gd name="T33" fmla="*/ 83 h 220"/>
                <a:gd name="T34" fmla="*/ 179 w 221"/>
                <a:gd name="T35" fmla="*/ 76 h 220"/>
                <a:gd name="T36" fmla="*/ 175 w 221"/>
                <a:gd name="T37" fmla="*/ 67 h 220"/>
                <a:gd name="T38" fmla="*/ 185 w 221"/>
                <a:gd name="T39" fmla="*/ 37 h 220"/>
                <a:gd name="T40" fmla="*/ 171 w 221"/>
                <a:gd name="T41" fmla="*/ 18 h 220"/>
                <a:gd name="T42" fmla="*/ 148 w 221"/>
                <a:gd name="T43" fmla="*/ 34 h 220"/>
                <a:gd name="T44" fmla="*/ 135 w 221"/>
                <a:gd name="T45" fmla="*/ 37 h 220"/>
                <a:gd name="T46" fmla="*/ 126 w 221"/>
                <a:gd name="T47" fmla="*/ 34 h 220"/>
                <a:gd name="T48" fmla="*/ 112 w 221"/>
                <a:gd name="T49" fmla="*/ 6 h 220"/>
                <a:gd name="T50" fmla="*/ 88 w 221"/>
                <a:gd name="T51" fmla="*/ 2 h 220"/>
                <a:gd name="T52" fmla="*/ 83 w 221"/>
                <a:gd name="T53" fmla="*/ 29 h 220"/>
                <a:gd name="T54" fmla="*/ 68 w 221"/>
                <a:gd name="T55" fmla="*/ 46 h 220"/>
                <a:gd name="T56" fmla="*/ 38 w 221"/>
                <a:gd name="T57" fmla="*/ 35 h 220"/>
                <a:gd name="T58" fmla="*/ 19 w 221"/>
                <a:gd name="T59" fmla="*/ 49 h 220"/>
                <a:gd name="T60" fmla="*/ 34 w 221"/>
                <a:gd name="T61" fmla="*/ 72 h 220"/>
                <a:gd name="T62" fmla="*/ 35 w 221"/>
                <a:gd name="T63" fmla="*/ 96 h 220"/>
                <a:gd name="T64" fmla="*/ 6 w 221"/>
                <a:gd name="T65" fmla="*/ 109 h 220"/>
                <a:gd name="T66" fmla="*/ 3 w 221"/>
                <a:gd name="T67" fmla="*/ 132 h 220"/>
                <a:gd name="T68" fmla="*/ 30 w 221"/>
                <a:gd name="T69" fmla="*/ 137 h 220"/>
                <a:gd name="T70" fmla="*/ 46 w 221"/>
                <a:gd name="T71" fmla="*/ 152 h 220"/>
                <a:gd name="T72" fmla="*/ 46 w 221"/>
                <a:gd name="T73" fmla="*/ 166 h 220"/>
                <a:gd name="T74" fmla="*/ 37 w 221"/>
                <a:gd name="T75" fmla="*/ 192 h 220"/>
                <a:gd name="T76" fmla="*/ 78 w 221"/>
                <a:gd name="T77" fmla="*/ 85 h 220"/>
                <a:gd name="T78" fmla="*/ 142 w 221"/>
                <a:gd name="T79" fmla="*/ 1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 h="220">
                  <a:moveTo>
                    <a:pt x="37" y="192"/>
                  </a:moveTo>
                  <a:cubicBezTo>
                    <a:pt x="50" y="202"/>
                    <a:pt x="50" y="202"/>
                    <a:pt x="50" y="202"/>
                  </a:cubicBezTo>
                  <a:cubicBezTo>
                    <a:pt x="52" y="203"/>
                    <a:pt x="56" y="203"/>
                    <a:pt x="59" y="201"/>
                  </a:cubicBezTo>
                  <a:cubicBezTo>
                    <a:pt x="73" y="186"/>
                    <a:pt x="73" y="186"/>
                    <a:pt x="73" y="186"/>
                  </a:cubicBezTo>
                  <a:cubicBezTo>
                    <a:pt x="78" y="181"/>
                    <a:pt x="82" y="181"/>
                    <a:pt x="85" y="183"/>
                  </a:cubicBezTo>
                  <a:cubicBezTo>
                    <a:pt x="86" y="183"/>
                    <a:pt x="86" y="183"/>
                    <a:pt x="86" y="183"/>
                  </a:cubicBezTo>
                  <a:cubicBezTo>
                    <a:pt x="89" y="184"/>
                    <a:pt x="92" y="185"/>
                    <a:pt x="95" y="185"/>
                  </a:cubicBezTo>
                  <a:cubicBezTo>
                    <a:pt x="95" y="185"/>
                    <a:pt x="95" y="185"/>
                    <a:pt x="95" y="185"/>
                  </a:cubicBezTo>
                  <a:cubicBezTo>
                    <a:pt x="99" y="186"/>
                    <a:pt x="103" y="188"/>
                    <a:pt x="105" y="195"/>
                  </a:cubicBezTo>
                  <a:cubicBezTo>
                    <a:pt x="109" y="214"/>
                    <a:pt x="109" y="214"/>
                    <a:pt x="109" y="214"/>
                  </a:cubicBezTo>
                  <a:cubicBezTo>
                    <a:pt x="110" y="218"/>
                    <a:pt x="114" y="220"/>
                    <a:pt x="116" y="220"/>
                  </a:cubicBezTo>
                  <a:cubicBezTo>
                    <a:pt x="133" y="218"/>
                    <a:pt x="133" y="218"/>
                    <a:pt x="133" y="218"/>
                  </a:cubicBezTo>
                  <a:cubicBezTo>
                    <a:pt x="135" y="217"/>
                    <a:pt x="138" y="214"/>
                    <a:pt x="138" y="210"/>
                  </a:cubicBezTo>
                  <a:cubicBezTo>
                    <a:pt x="138" y="191"/>
                    <a:pt x="138" y="191"/>
                    <a:pt x="138" y="191"/>
                  </a:cubicBezTo>
                  <a:cubicBezTo>
                    <a:pt x="138" y="184"/>
                    <a:pt x="141" y="181"/>
                    <a:pt x="144" y="179"/>
                  </a:cubicBezTo>
                  <a:cubicBezTo>
                    <a:pt x="144" y="179"/>
                    <a:pt x="145" y="179"/>
                    <a:pt x="145" y="179"/>
                  </a:cubicBezTo>
                  <a:cubicBezTo>
                    <a:pt x="147" y="177"/>
                    <a:pt x="150" y="176"/>
                    <a:pt x="153" y="174"/>
                  </a:cubicBezTo>
                  <a:cubicBezTo>
                    <a:pt x="153" y="174"/>
                    <a:pt x="153" y="174"/>
                    <a:pt x="153" y="174"/>
                  </a:cubicBezTo>
                  <a:cubicBezTo>
                    <a:pt x="156" y="172"/>
                    <a:pt x="161" y="171"/>
                    <a:pt x="167" y="174"/>
                  </a:cubicBezTo>
                  <a:cubicBezTo>
                    <a:pt x="183" y="184"/>
                    <a:pt x="183" y="184"/>
                    <a:pt x="183" y="184"/>
                  </a:cubicBezTo>
                  <a:cubicBezTo>
                    <a:pt x="187" y="186"/>
                    <a:pt x="191" y="185"/>
                    <a:pt x="192" y="183"/>
                  </a:cubicBezTo>
                  <a:cubicBezTo>
                    <a:pt x="202" y="170"/>
                    <a:pt x="202" y="170"/>
                    <a:pt x="202" y="170"/>
                  </a:cubicBezTo>
                  <a:cubicBezTo>
                    <a:pt x="204" y="169"/>
                    <a:pt x="204" y="164"/>
                    <a:pt x="201" y="161"/>
                  </a:cubicBezTo>
                  <a:cubicBezTo>
                    <a:pt x="187" y="148"/>
                    <a:pt x="187" y="148"/>
                    <a:pt x="187" y="148"/>
                  </a:cubicBezTo>
                  <a:cubicBezTo>
                    <a:pt x="182" y="143"/>
                    <a:pt x="182" y="139"/>
                    <a:pt x="183" y="135"/>
                  </a:cubicBezTo>
                  <a:cubicBezTo>
                    <a:pt x="183" y="135"/>
                    <a:pt x="183" y="135"/>
                    <a:pt x="183" y="134"/>
                  </a:cubicBezTo>
                  <a:cubicBezTo>
                    <a:pt x="184" y="131"/>
                    <a:pt x="185" y="128"/>
                    <a:pt x="186" y="126"/>
                  </a:cubicBezTo>
                  <a:cubicBezTo>
                    <a:pt x="186" y="125"/>
                    <a:pt x="186" y="125"/>
                    <a:pt x="186" y="125"/>
                  </a:cubicBezTo>
                  <a:cubicBezTo>
                    <a:pt x="187" y="121"/>
                    <a:pt x="189" y="117"/>
                    <a:pt x="196" y="116"/>
                  </a:cubicBezTo>
                  <a:cubicBezTo>
                    <a:pt x="215" y="111"/>
                    <a:pt x="215" y="111"/>
                    <a:pt x="215" y="111"/>
                  </a:cubicBezTo>
                  <a:cubicBezTo>
                    <a:pt x="218" y="110"/>
                    <a:pt x="221" y="106"/>
                    <a:pt x="220" y="104"/>
                  </a:cubicBezTo>
                  <a:cubicBezTo>
                    <a:pt x="218" y="88"/>
                    <a:pt x="218" y="88"/>
                    <a:pt x="218" y="88"/>
                  </a:cubicBezTo>
                  <a:cubicBezTo>
                    <a:pt x="218" y="85"/>
                    <a:pt x="215" y="82"/>
                    <a:pt x="211" y="82"/>
                  </a:cubicBezTo>
                  <a:cubicBezTo>
                    <a:pt x="191" y="83"/>
                    <a:pt x="191" y="83"/>
                    <a:pt x="191" y="83"/>
                  </a:cubicBezTo>
                  <a:cubicBezTo>
                    <a:pt x="184" y="83"/>
                    <a:pt x="181" y="80"/>
                    <a:pt x="180" y="76"/>
                  </a:cubicBezTo>
                  <a:cubicBezTo>
                    <a:pt x="180" y="76"/>
                    <a:pt x="179" y="76"/>
                    <a:pt x="179" y="76"/>
                  </a:cubicBezTo>
                  <a:cubicBezTo>
                    <a:pt x="178" y="73"/>
                    <a:pt x="176" y="70"/>
                    <a:pt x="175" y="68"/>
                  </a:cubicBezTo>
                  <a:cubicBezTo>
                    <a:pt x="175" y="67"/>
                    <a:pt x="175" y="67"/>
                    <a:pt x="175" y="67"/>
                  </a:cubicBezTo>
                  <a:cubicBezTo>
                    <a:pt x="172" y="64"/>
                    <a:pt x="171" y="60"/>
                    <a:pt x="175" y="53"/>
                  </a:cubicBezTo>
                  <a:cubicBezTo>
                    <a:pt x="185" y="37"/>
                    <a:pt x="185" y="37"/>
                    <a:pt x="185" y="37"/>
                  </a:cubicBezTo>
                  <a:cubicBezTo>
                    <a:pt x="187" y="34"/>
                    <a:pt x="186" y="29"/>
                    <a:pt x="184" y="28"/>
                  </a:cubicBezTo>
                  <a:cubicBezTo>
                    <a:pt x="171" y="18"/>
                    <a:pt x="171" y="18"/>
                    <a:pt x="171" y="18"/>
                  </a:cubicBezTo>
                  <a:cubicBezTo>
                    <a:pt x="169" y="17"/>
                    <a:pt x="164" y="16"/>
                    <a:pt x="162" y="19"/>
                  </a:cubicBezTo>
                  <a:cubicBezTo>
                    <a:pt x="148" y="34"/>
                    <a:pt x="148" y="34"/>
                    <a:pt x="148" y="34"/>
                  </a:cubicBezTo>
                  <a:cubicBezTo>
                    <a:pt x="143" y="38"/>
                    <a:pt x="139" y="38"/>
                    <a:pt x="135" y="37"/>
                  </a:cubicBezTo>
                  <a:cubicBezTo>
                    <a:pt x="135" y="37"/>
                    <a:pt x="135" y="37"/>
                    <a:pt x="135" y="37"/>
                  </a:cubicBezTo>
                  <a:cubicBezTo>
                    <a:pt x="132" y="36"/>
                    <a:pt x="129" y="35"/>
                    <a:pt x="126" y="34"/>
                  </a:cubicBezTo>
                  <a:cubicBezTo>
                    <a:pt x="126" y="34"/>
                    <a:pt x="126" y="34"/>
                    <a:pt x="126" y="34"/>
                  </a:cubicBezTo>
                  <a:cubicBezTo>
                    <a:pt x="121" y="34"/>
                    <a:pt x="118" y="32"/>
                    <a:pt x="116" y="24"/>
                  </a:cubicBezTo>
                  <a:cubicBezTo>
                    <a:pt x="112" y="6"/>
                    <a:pt x="112" y="6"/>
                    <a:pt x="112" y="6"/>
                  </a:cubicBezTo>
                  <a:cubicBezTo>
                    <a:pt x="111" y="2"/>
                    <a:pt x="107" y="0"/>
                    <a:pt x="104" y="0"/>
                  </a:cubicBezTo>
                  <a:cubicBezTo>
                    <a:pt x="88" y="2"/>
                    <a:pt x="88" y="2"/>
                    <a:pt x="88" y="2"/>
                  </a:cubicBezTo>
                  <a:cubicBezTo>
                    <a:pt x="86" y="2"/>
                    <a:pt x="83" y="6"/>
                    <a:pt x="83" y="9"/>
                  </a:cubicBezTo>
                  <a:cubicBezTo>
                    <a:pt x="83" y="29"/>
                    <a:pt x="83" y="29"/>
                    <a:pt x="83" y="29"/>
                  </a:cubicBezTo>
                  <a:cubicBezTo>
                    <a:pt x="83" y="36"/>
                    <a:pt x="80" y="39"/>
                    <a:pt x="77" y="41"/>
                  </a:cubicBezTo>
                  <a:cubicBezTo>
                    <a:pt x="73" y="42"/>
                    <a:pt x="70" y="44"/>
                    <a:pt x="68" y="46"/>
                  </a:cubicBezTo>
                  <a:cubicBezTo>
                    <a:pt x="64" y="48"/>
                    <a:pt x="60" y="49"/>
                    <a:pt x="54" y="46"/>
                  </a:cubicBezTo>
                  <a:cubicBezTo>
                    <a:pt x="38" y="35"/>
                    <a:pt x="38" y="35"/>
                    <a:pt x="38" y="35"/>
                  </a:cubicBezTo>
                  <a:cubicBezTo>
                    <a:pt x="34" y="33"/>
                    <a:pt x="30" y="35"/>
                    <a:pt x="29" y="36"/>
                  </a:cubicBezTo>
                  <a:cubicBezTo>
                    <a:pt x="19" y="49"/>
                    <a:pt x="19" y="49"/>
                    <a:pt x="19" y="49"/>
                  </a:cubicBezTo>
                  <a:cubicBezTo>
                    <a:pt x="17" y="51"/>
                    <a:pt x="17" y="56"/>
                    <a:pt x="20" y="59"/>
                  </a:cubicBezTo>
                  <a:cubicBezTo>
                    <a:pt x="34" y="72"/>
                    <a:pt x="34" y="72"/>
                    <a:pt x="34" y="72"/>
                  </a:cubicBezTo>
                  <a:cubicBezTo>
                    <a:pt x="38" y="76"/>
                    <a:pt x="39" y="80"/>
                    <a:pt x="38" y="83"/>
                  </a:cubicBezTo>
                  <a:cubicBezTo>
                    <a:pt x="37" y="87"/>
                    <a:pt x="36" y="91"/>
                    <a:pt x="35" y="96"/>
                  </a:cubicBezTo>
                  <a:cubicBezTo>
                    <a:pt x="34" y="99"/>
                    <a:pt x="32" y="103"/>
                    <a:pt x="25" y="104"/>
                  </a:cubicBezTo>
                  <a:cubicBezTo>
                    <a:pt x="6" y="109"/>
                    <a:pt x="6" y="109"/>
                    <a:pt x="6" y="109"/>
                  </a:cubicBezTo>
                  <a:cubicBezTo>
                    <a:pt x="2" y="110"/>
                    <a:pt x="0" y="113"/>
                    <a:pt x="1" y="116"/>
                  </a:cubicBezTo>
                  <a:cubicBezTo>
                    <a:pt x="3" y="132"/>
                    <a:pt x="3" y="132"/>
                    <a:pt x="3" y="132"/>
                  </a:cubicBezTo>
                  <a:cubicBezTo>
                    <a:pt x="3" y="134"/>
                    <a:pt x="6" y="138"/>
                    <a:pt x="10" y="138"/>
                  </a:cubicBezTo>
                  <a:cubicBezTo>
                    <a:pt x="30" y="137"/>
                    <a:pt x="30" y="137"/>
                    <a:pt x="30" y="137"/>
                  </a:cubicBezTo>
                  <a:cubicBezTo>
                    <a:pt x="37" y="137"/>
                    <a:pt x="40" y="140"/>
                    <a:pt x="41" y="144"/>
                  </a:cubicBezTo>
                  <a:cubicBezTo>
                    <a:pt x="43" y="147"/>
                    <a:pt x="44" y="150"/>
                    <a:pt x="46" y="152"/>
                  </a:cubicBezTo>
                  <a:cubicBezTo>
                    <a:pt x="46" y="153"/>
                    <a:pt x="46" y="153"/>
                    <a:pt x="46" y="153"/>
                  </a:cubicBezTo>
                  <a:cubicBezTo>
                    <a:pt x="49" y="156"/>
                    <a:pt x="50" y="160"/>
                    <a:pt x="46" y="166"/>
                  </a:cubicBezTo>
                  <a:cubicBezTo>
                    <a:pt x="36" y="183"/>
                    <a:pt x="36" y="183"/>
                    <a:pt x="36" y="183"/>
                  </a:cubicBezTo>
                  <a:cubicBezTo>
                    <a:pt x="34" y="186"/>
                    <a:pt x="35" y="190"/>
                    <a:pt x="37" y="192"/>
                  </a:cubicBezTo>
                  <a:close/>
                  <a:moveTo>
                    <a:pt x="86" y="142"/>
                  </a:moveTo>
                  <a:cubicBezTo>
                    <a:pt x="68" y="128"/>
                    <a:pt x="65" y="103"/>
                    <a:pt x="78" y="85"/>
                  </a:cubicBezTo>
                  <a:cubicBezTo>
                    <a:pt x="92" y="68"/>
                    <a:pt x="117" y="64"/>
                    <a:pt x="135" y="78"/>
                  </a:cubicBezTo>
                  <a:cubicBezTo>
                    <a:pt x="152" y="92"/>
                    <a:pt x="156" y="117"/>
                    <a:pt x="142" y="134"/>
                  </a:cubicBezTo>
                  <a:cubicBezTo>
                    <a:pt x="129" y="152"/>
                    <a:pt x="103" y="155"/>
                    <a:pt x="86" y="142"/>
                  </a:cubicBezTo>
                  <a:close/>
                </a:path>
              </a:pathLst>
            </a:custGeom>
            <a:solidFill>
              <a:srgbClr val="703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7" name="Freeform 38"/>
            <p:cNvSpPr>
              <a:spLocks noEditPoints="1"/>
            </p:cNvSpPr>
            <p:nvPr/>
          </p:nvSpPr>
          <p:spPr bwMode="auto">
            <a:xfrm>
              <a:off x="8512612" y="1052180"/>
              <a:ext cx="740891" cy="742966"/>
            </a:xfrm>
            <a:custGeom>
              <a:avLst/>
              <a:gdLst>
                <a:gd name="T0" fmla="*/ 264 w 302"/>
                <a:gd name="T1" fmla="*/ 100 h 302"/>
                <a:gd name="T2" fmla="*/ 274 w 302"/>
                <a:gd name="T3" fmla="*/ 69 h 302"/>
                <a:gd name="T4" fmla="*/ 248 w 302"/>
                <a:gd name="T5" fmla="*/ 61 h 302"/>
                <a:gd name="T6" fmla="*/ 233 w 302"/>
                <a:gd name="T7" fmla="*/ 47 h 302"/>
                <a:gd name="T8" fmla="*/ 224 w 302"/>
                <a:gd name="T9" fmla="*/ 22 h 302"/>
                <a:gd name="T10" fmla="*/ 196 w 302"/>
                <a:gd name="T11" fmla="*/ 35 h 302"/>
                <a:gd name="T12" fmla="*/ 180 w 302"/>
                <a:gd name="T13" fmla="*/ 6 h 302"/>
                <a:gd name="T14" fmla="*/ 157 w 302"/>
                <a:gd name="T15" fmla="*/ 19 h 302"/>
                <a:gd name="T16" fmla="*/ 136 w 302"/>
                <a:gd name="T17" fmla="*/ 20 h 302"/>
                <a:gd name="T18" fmla="*/ 112 w 302"/>
                <a:gd name="T19" fmla="*/ 8 h 302"/>
                <a:gd name="T20" fmla="*/ 101 w 302"/>
                <a:gd name="T21" fmla="*/ 38 h 302"/>
                <a:gd name="T22" fmla="*/ 69 w 302"/>
                <a:gd name="T23" fmla="*/ 28 h 302"/>
                <a:gd name="T24" fmla="*/ 62 w 302"/>
                <a:gd name="T25" fmla="*/ 54 h 302"/>
                <a:gd name="T26" fmla="*/ 48 w 302"/>
                <a:gd name="T27" fmla="*/ 69 h 302"/>
                <a:gd name="T28" fmla="*/ 23 w 302"/>
                <a:gd name="T29" fmla="*/ 78 h 302"/>
                <a:gd name="T30" fmla="*/ 36 w 302"/>
                <a:gd name="T31" fmla="*/ 107 h 302"/>
                <a:gd name="T32" fmla="*/ 6 w 302"/>
                <a:gd name="T33" fmla="*/ 122 h 302"/>
                <a:gd name="T34" fmla="*/ 20 w 302"/>
                <a:gd name="T35" fmla="*/ 145 h 302"/>
                <a:gd name="T36" fmla="*/ 20 w 302"/>
                <a:gd name="T37" fmla="*/ 166 h 302"/>
                <a:gd name="T38" fmla="*/ 9 w 302"/>
                <a:gd name="T39" fmla="*/ 190 h 302"/>
                <a:gd name="T40" fmla="*/ 38 w 302"/>
                <a:gd name="T41" fmla="*/ 201 h 302"/>
                <a:gd name="T42" fmla="*/ 28 w 302"/>
                <a:gd name="T43" fmla="*/ 233 h 302"/>
                <a:gd name="T44" fmla="*/ 54 w 302"/>
                <a:gd name="T45" fmla="*/ 240 h 302"/>
                <a:gd name="T46" fmla="*/ 69 w 302"/>
                <a:gd name="T47" fmla="*/ 254 h 302"/>
                <a:gd name="T48" fmla="*/ 78 w 302"/>
                <a:gd name="T49" fmla="*/ 279 h 302"/>
                <a:gd name="T50" fmla="*/ 107 w 302"/>
                <a:gd name="T51" fmla="*/ 266 h 302"/>
                <a:gd name="T52" fmla="*/ 123 w 302"/>
                <a:gd name="T53" fmla="*/ 296 h 302"/>
                <a:gd name="T54" fmla="*/ 146 w 302"/>
                <a:gd name="T55" fmla="*/ 282 h 302"/>
                <a:gd name="T56" fmla="*/ 166 w 302"/>
                <a:gd name="T57" fmla="*/ 282 h 302"/>
                <a:gd name="T58" fmla="*/ 191 w 302"/>
                <a:gd name="T59" fmla="*/ 293 h 302"/>
                <a:gd name="T60" fmla="*/ 202 w 302"/>
                <a:gd name="T61" fmla="*/ 264 h 302"/>
                <a:gd name="T62" fmla="*/ 233 w 302"/>
                <a:gd name="T63" fmla="*/ 274 h 302"/>
                <a:gd name="T64" fmla="*/ 241 w 302"/>
                <a:gd name="T65" fmla="*/ 248 h 302"/>
                <a:gd name="T66" fmla="*/ 255 w 302"/>
                <a:gd name="T67" fmla="*/ 233 h 302"/>
                <a:gd name="T68" fmla="*/ 280 w 302"/>
                <a:gd name="T69" fmla="*/ 224 h 302"/>
                <a:gd name="T70" fmla="*/ 267 w 302"/>
                <a:gd name="T71" fmla="*/ 195 h 302"/>
                <a:gd name="T72" fmla="*/ 296 w 302"/>
                <a:gd name="T73" fmla="*/ 180 h 302"/>
                <a:gd name="T74" fmla="*/ 283 w 302"/>
                <a:gd name="T75" fmla="*/ 156 h 302"/>
                <a:gd name="T76" fmla="*/ 282 w 302"/>
                <a:gd name="T77" fmla="*/ 136 h 302"/>
                <a:gd name="T78" fmla="*/ 294 w 302"/>
                <a:gd name="T79" fmla="*/ 111 h 302"/>
                <a:gd name="T80" fmla="*/ 147 w 302"/>
                <a:gd name="T81" fmla="*/ 176 h 302"/>
                <a:gd name="T82" fmla="*/ 156 w 302"/>
                <a:gd name="T83" fmla="*/ 125 h 302"/>
                <a:gd name="T84" fmla="*/ 147 w 302"/>
                <a:gd name="T85" fmla="*/ 17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275" y="105"/>
                  </a:moveTo>
                  <a:cubicBezTo>
                    <a:pt x="270" y="103"/>
                    <a:pt x="265" y="101"/>
                    <a:pt x="264" y="100"/>
                  </a:cubicBezTo>
                  <a:cubicBezTo>
                    <a:pt x="264" y="99"/>
                    <a:pt x="264" y="92"/>
                    <a:pt x="267" y="87"/>
                  </a:cubicBezTo>
                  <a:cubicBezTo>
                    <a:pt x="274" y="69"/>
                    <a:pt x="274" y="69"/>
                    <a:pt x="274" y="69"/>
                  </a:cubicBezTo>
                  <a:cubicBezTo>
                    <a:pt x="276" y="63"/>
                    <a:pt x="274" y="60"/>
                    <a:pt x="268" y="60"/>
                  </a:cubicBezTo>
                  <a:cubicBezTo>
                    <a:pt x="248" y="61"/>
                    <a:pt x="248" y="61"/>
                    <a:pt x="248" y="61"/>
                  </a:cubicBezTo>
                  <a:cubicBezTo>
                    <a:pt x="243" y="62"/>
                    <a:pt x="237" y="62"/>
                    <a:pt x="237" y="61"/>
                  </a:cubicBezTo>
                  <a:cubicBezTo>
                    <a:pt x="236" y="60"/>
                    <a:pt x="233" y="53"/>
                    <a:pt x="233" y="47"/>
                  </a:cubicBezTo>
                  <a:cubicBezTo>
                    <a:pt x="233" y="28"/>
                    <a:pt x="233" y="28"/>
                    <a:pt x="233" y="28"/>
                  </a:cubicBezTo>
                  <a:cubicBezTo>
                    <a:pt x="233" y="22"/>
                    <a:pt x="229" y="20"/>
                    <a:pt x="224" y="22"/>
                  </a:cubicBezTo>
                  <a:cubicBezTo>
                    <a:pt x="207" y="31"/>
                    <a:pt x="207" y="31"/>
                    <a:pt x="207" y="31"/>
                  </a:cubicBezTo>
                  <a:cubicBezTo>
                    <a:pt x="202" y="34"/>
                    <a:pt x="197" y="35"/>
                    <a:pt x="196" y="35"/>
                  </a:cubicBezTo>
                  <a:cubicBezTo>
                    <a:pt x="194" y="34"/>
                    <a:pt x="190" y="29"/>
                    <a:pt x="188" y="24"/>
                  </a:cubicBezTo>
                  <a:cubicBezTo>
                    <a:pt x="180" y="6"/>
                    <a:pt x="180" y="6"/>
                    <a:pt x="180" y="6"/>
                  </a:cubicBezTo>
                  <a:cubicBezTo>
                    <a:pt x="178" y="1"/>
                    <a:pt x="173" y="0"/>
                    <a:pt x="170" y="4"/>
                  </a:cubicBezTo>
                  <a:cubicBezTo>
                    <a:pt x="157" y="19"/>
                    <a:pt x="157" y="19"/>
                    <a:pt x="157" y="19"/>
                  </a:cubicBezTo>
                  <a:cubicBezTo>
                    <a:pt x="153" y="23"/>
                    <a:pt x="149" y="27"/>
                    <a:pt x="148" y="27"/>
                  </a:cubicBezTo>
                  <a:cubicBezTo>
                    <a:pt x="147" y="27"/>
                    <a:pt x="140" y="24"/>
                    <a:pt x="136" y="20"/>
                  </a:cubicBezTo>
                  <a:cubicBezTo>
                    <a:pt x="122" y="6"/>
                    <a:pt x="122" y="6"/>
                    <a:pt x="122" y="6"/>
                  </a:cubicBezTo>
                  <a:cubicBezTo>
                    <a:pt x="118" y="2"/>
                    <a:pt x="114" y="3"/>
                    <a:pt x="112" y="8"/>
                  </a:cubicBezTo>
                  <a:cubicBezTo>
                    <a:pt x="106" y="27"/>
                    <a:pt x="106" y="27"/>
                    <a:pt x="106" y="27"/>
                  </a:cubicBezTo>
                  <a:cubicBezTo>
                    <a:pt x="104" y="32"/>
                    <a:pt x="102" y="37"/>
                    <a:pt x="101" y="38"/>
                  </a:cubicBezTo>
                  <a:cubicBezTo>
                    <a:pt x="100" y="38"/>
                    <a:pt x="93" y="38"/>
                    <a:pt x="88" y="35"/>
                  </a:cubicBezTo>
                  <a:cubicBezTo>
                    <a:pt x="69" y="28"/>
                    <a:pt x="69" y="28"/>
                    <a:pt x="69" y="28"/>
                  </a:cubicBezTo>
                  <a:cubicBezTo>
                    <a:pt x="64" y="26"/>
                    <a:pt x="60" y="28"/>
                    <a:pt x="61" y="34"/>
                  </a:cubicBezTo>
                  <a:cubicBezTo>
                    <a:pt x="62" y="54"/>
                    <a:pt x="62" y="54"/>
                    <a:pt x="62" y="54"/>
                  </a:cubicBezTo>
                  <a:cubicBezTo>
                    <a:pt x="63" y="59"/>
                    <a:pt x="62" y="65"/>
                    <a:pt x="61" y="66"/>
                  </a:cubicBezTo>
                  <a:cubicBezTo>
                    <a:pt x="61" y="66"/>
                    <a:pt x="54" y="69"/>
                    <a:pt x="48" y="69"/>
                  </a:cubicBezTo>
                  <a:cubicBezTo>
                    <a:pt x="28" y="69"/>
                    <a:pt x="28" y="69"/>
                    <a:pt x="28" y="69"/>
                  </a:cubicBezTo>
                  <a:cubicBezTo>
                    <a:pt x="23" y="69"/>
                    <a:pt x="20" y="73"/>
                    <a:pt x="23" y="78"/>
                  </a:cubicBezTo>
                  <a:cubicBezTo>
                    <a:pt x="32" y="95"/>
                    <a:pt x="32" y="95"/>
                    <a:pt x="32" y="95"/>
                  </a:cubicBezTo>
                  <a:cubicBezTo>
                    <a:pt x="34" y="100"/>
                    <a:pt x="36" y="105"/>
                    <a:pt x="36" y="107"/>
                  </a:cubicBezTo>
                  <a:cubicBezTo>
                    <a:pt x="35" y="108"/>
                    <a:pt x="30" y="112"/>
                    <a:pt x="25" y="114"/>
                  </a:cubicBezTo>
                  <a:cubicBezTo>
                    <a:pt x="6" y="122"/>
                    <a:pt x="6" y="122"/>
                    <a:pt x="6" y="122"/>
                  </a:cubicBezTo>
                  <a:cubicBezTo>
                    <a:pt x="1" y="124"/>
                    <a:pt x="0" y="129"/>
                    <a:pt x="5" y="132"/>
                  </a:cubicBezTo>
                  <a:cubicBezTo>
                    <a:pt x="20" y="145"/>
                    <a:pt x="20" y="145"/>
                    <a:pt x="20" y="145"/>
                  </a:cubicBezTo>
                  <a:cubicBezTo>
                    <a:pt x="24" y="149"/>
                    <a:pt x="27" y="153"/>
                    <a:pt x="27" y="154"/>
                  </a:cubicBezTo>
                  <a:cubicBezTo>
                    <a:pt x="28" y="155"/>
                    <a:pt x="24" y="162"/>
                    <a:pt x="20" y="166"/>
                  </a:cubicBezTo>
                  <a:cubicBezTo>
                    <a:pt x="6" y="180"/>
                    <a:pt x="6" y="180"/>
                    <a:pt x="6" y="180"/>
                  </a:cubicBezTo>
                  <a:cubicBezTo>
                    <a:pt x="2" y="184"/>
                    <a:pt x="4" y="188"/>
                    <a:pt x="9" y="190"/>
                  </a:cubicBezTo>
                  <a:cubicBezTo>
                    <a:pt x="28" y="196"/>
                    <a:pt x="28" y="196"/>
                    <a:pt x="28" y="196"/>
                  </a:cubicBezTo>
                  <a:cubicBezTo>
                    <a:pt x="33" y="198"/>
                    <a:pt x="38" y="200"/>
                    <a:pt x="38" y="201"/>
                  </a:cubicBezTo>
                  <a:cubicBezTo>
                    <a:pt x="39" y="202"/>
                    <a:pt x="38" y="209"/>
                    <a:pt x="36" y="214"/>
                  </a:cubicBezTo>
                  <a:cubicBezTo>
                    <a:pt x="28" y="233"/>
                    <a:pt x="28" y="233"/>
                    <a:pt x="28" y="233"/>
                  </a:cubicBezTo>
                  <a:cubicBezTo>
                    <a:pt x="26" y="238"/>
                    <a:pt x="29" y="242"/>
                    <a:pt x="35" y="241"/>
                  </a:cubicBezTo>
                  <a:cubicBezTo>
                    <a:pt x="54" y="240"/>
                    <a:pt x="54" y="240"/>
                    <a:pt x="54" y="240"/>
                  </a:cubicBezTo>
                  <a:cubicBezTo>
                    <a:pt x="60" y="240"/>
                    <a:pt x="65" y="240"/>
                    <a:pt x="66" y="241"/>
                  </a:cubicBezTo>
                  <a:cubicBezTo>
                    <a:pt x="67" y="242"/>
                    <a:pt x="69" y="248"/>
                    <a:pt x="69" y="254"/>
                  </a:cubicBezTo>
                  <a:cubicBezTo>
                    <a:pt x="69" y="274"/>
                    <a:pt x="69" y="274"/>
                    <a:pt x="69" y="274"/>
                  </a:cubicBezTo>
                  <a:cubicBezTo>
                    <a:pt x="69" y="279"/>
                    <a:pt x="73" y="282"/>
                    <a:pt x="78" y="279"/>
                  </a:cubicBezTo>
                  <a:cubicBezTo>
                    <a:pt x="96" y="270"/>
                    <a:pt x="96" y="270"/>
                    <a:pt x="96" y="270"/>
                  </a:cubicBezTo>
                  <a:cubicBezTo>
                    <a:pt x="101" y="268"/>
                    <a:pt x="106" y="266"/>
                    <a:pt x="107" y="266"/>
                  </a:cubicBezTo>
                  <a:cubicBezTo>
                    <a:pt x="108" y="267"/>
                    <a:pt x="113" y="272"/>
                    <a:pt x="115" y="277"/>
                  </a:cubicBezTo>
                  <a:cubicBezTo>
                    <a:pt x="123" y="296"/>
                    <a:pt x="123" y="296"/>
                    <a:pt x="123" y="296"/>
                  </a:cubicBezTo>
                  <a:cubicBezTo>
                    <a:pt x="125" y="301"/>
                    <a:pt x="129" y="302"/>
                    <a:pt x="133" y="297"/>
                  </a:cubicBezTo>
                  <a:cubicBezTo>
                    <a:pt x="146" y="282"/>
                    <a:pt x="146" y="282"/>
                    <a:pt x="146" y="282"/>
                  </a:cubicBezTo>
                  <a:cubicBezTo>
                    <a:pt x="150" y="278"/>
                    <a:pt x="154" y="275"/>
                    <a:pt x="155" y="275"/>
                  </a:cubicBezTo>
                  <a:cubicBezTo>
                    <a:pt x="156" y="275"/>
                    <a:pt x="162" y="278"/>
                    <a:pt x="166" y="282"/>
                  </a:cubicBezTo>
                  <a:cubicBezTo>
                    <a:pt x="180" y="296"/>
                    <a:pt x="180" y="296"/>
                    <a:pt x="180" y="296"/>
                  </a:cubicBezTo>
                  <a:cubicBezTo>
                    <a:pt x="184" y="300"/>
                    <a:pt x="189" y="298"/>
                    <a:pt x="191" y="293"/>
                  </a:cubicBezTo>
                  <a:cubicBezTo>
                    <a:pt x="197" y="274"/>
                    <a:pt x="197" y="274"/>
                    <a:pt x="197" y="274"/>
                  </a:cubicBezTo>
                  <a:cubicBezTo>
                    <a:pt x="199" y="269"/>
                    <a:pt x="201" y="264"/>
                    <a:pt x="202" y="264"/>
                  </a:cubicBezTo>
                  <a:cubicBezTo>
                    <a:pt x="203" y="263"/>
                    <a:pt x="210" y="264"/>
                    <a:pt x="215" y="266"/>
                  </a:cubicBezTo>
                  <a:cubicBezTo>
                    <a:pt x="233" y="274"/>
                    <a:pt x="233" y="274"/>
                    <a:pt x="233" y="274"/>
                  </a:cubicBezTo>
                  <a:cubicBezTo>
                    <a:pt x="239" y="276"/>
                    <a:pt x="243" y="273"/>
                    <a:pt x="242" y="267"/>
                  </a:cubicBezTo>
                  <a:cubicBezTo>
                    <a:pt x="241" y="248"/>
                    <a:pt x="241" y="248"/>
                    <a:pt x="241" y="248"/>
                  </a:cubicBezTo>
                  <a:cubicBezTo>
                    <a:pt x="240" y="242"/>
                    <a:pt x="241" y="237"/>
                    <a:pt x="241" y="236"/>
                  </a:cubicBezTo>
                  <a:cubicBezTo>
                    <a:pt x="242" y="235"/>
                    <a:pt x="249" y="233"/>
                    <a:pt x="255" y="233"/>
                  </a:cubicBezTo>
                  <a:cubicBezTo>
                    <a:pt x="274" y="233"/>
                    <a:pt x="274" y="233"/>
                    <a:pt x="274" y="233"/>
                  </a:cubicBezTo>
                  <a:cubicBezTo>
                    <a:pt x="280" y="233"/>
                    <a:pt x="283" y="229"/>
                    <a:pt x="280" y="224"/>
                  </a:cubicBezTo>
                  <a:cubicBezTo>
                    <a:pt x="271" y="206"/>
                    <a:pt x="271" y="206"/>
                    <a:pt x="271" y="206"/>
                  </a:cubicBezTo>
                  <a:cubicBezTo>
                    <a:pt x="268" y="201"/>
                    <a:pt x="267" y="196"/>
                    <a:pt x="267" y="195"/>
                  </a:cubicBezTo>
                  <a:cubicBezTo>
                    <a:pt x="268" y="194"/>
                    <a:pt x="273" y="189"/>
                    <a:pt x="278" y="187"/>
                  </a:cubicBezTo>
                  <a:cubicBezTo>
                    <a:pt x="296" y="180"/>
                    <a:pt x="296" y="180"/>
                    <a:pt x="296" y="180"/>
                  </a:cubicBezTo>
                  <a:cubicBezTo>
                    <a:pt x="302" y="177"/>
                    <a:pt x="302" y="173"/>
                    <a:pt x="298" y="169"/>
                  </a:cubicBezTo>
                  <a:cubicBezTo>
                    <a:pt x="283" y="156"/>
                    <a:pt x="283" y="156"/>
                    <a:pt x="283" y="156"/>
                  </a:cubicBezTo>
                  <a:cubicBezTo>
                    <a:pt x="279" y="152"/>
                    <a:pt x="275" y="148"/>
                    <a:pt x="275" y="147"/>
                  </a:cubicBezTo>
                  <a:cubicBezTo>
                    <a:pt x="275" y="146"/>
                    <a:pt x="278" y="140"/>
                    <a:pt x="282" y="136"/>
                  </a:cubicBezTo>
                  <a:cubicBezTo>
                    <a:pt x="296" y="122"/>
                    <a:pt x="296" y="122"/>
                    <a:pt x="296" y="122"/>
                  </a:cubicBezTo>
                  <a:cubicBezTo>
                    <a:pt x="300" y="118"/>
                    <a:pt x="299" y="113"/>
                    <a:pt x="294" y="111"/>
                  </a:cubicBezTo>
                  <a:lnTo>
                    <a:pt x="275" y="105"/>
                  </a:lnTo>
                  <a:close/>
                  <a:moveTo>
                    <a:pt x="147" y="176"/>
                  </a:moveTo>
                  <a:cubicBezTo>
                    <a:pt x="133" y="174"/>
                    <a:pt x="123" y="161"/>
                    <a:pt x="126" y="147"/>
                  </a:cubicBezTo>
                  <a:cubicBezTo>
                    <a:pt x="128" y="132"/>
                    <a:pt x="141" y="123"/>
                    <a:pt x="156" y="125"/>
                  </a:cubicBezTo>
                  <a:cubicBezTo>
                    <a:pt x="170" y="127"/>
                    <a:pt x="179" y="141"/>
                    <a:pt x="177" y="155"/>
                  </a:cubicBezTo>
                  <a:cubicBezTo>
                    <a:pt x="175" y="169"/>
                    <a:pt x="161" y="179"/>
                    <a:pt x="147" y="17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8" name="Freeform 39"/>
            <p:cNvSpPr>
              <a:spLocks noEditPoints="1"/>
            </p:cNvSpPr>
            <p:nvPr/>
          </p:nvSpPr>
          <p:spPr bwMode="auto">
            <a:xfrm>
              <a:off x="9580870" y="1423663"/>
              <a:ext cx="1082281" cy="1085394"/>
            </a:xfrm>
            <a:custGeom>
              <a:avLst/>
              <a:gdLst>
                <a:gd name="T0" fmla="*/ 434 w 441"/>
                <a:gd name="T1" fmla="*/ 201 h 441"/>
                <a:gd name="T2" fmla="*/ 425 w 441"/>
                <a:gd name="T3" fmla="*/ 156 h 441"/>
                <a:gd name="T4" fmla="*/ 410 w 441"/>
                <a:gd name="T5" fmla="*/ 120 h 441"/>
                <a:gd name="T6" fmla="*/ 385 w 441"/>
                <a:gd name="T7" fmla="*/ 84 h 441"/>
                <a:gd name="T8" fmla="*/ 357 w 441"/>
                <a:gd name="T9" fmla="*/ 56 h 441"/>
                <a:gd name="T10" fmla="*/ 320 w 441"/>
                <a:gd name="T11" fmla="*/ 30 h 441"/>
                <a:gd name="T12" fmla="*/ 283 w 441"/>
                <a:gd name="T13" fmla="*/ 16 h 441"/>
                <a:gd name="T14" fmla="*/ 240 w 441"/>
                <a:gd name="T15" fmla="*/ 7 h 441"/>
                <a:gd name="T16" fmla="*/ 201 w 441"/>
                <a:gd name="T17" fmla="*/ 7 h 441"/>
                <a:gd name="T18" fmla="*/ 156 w 441"/>
                <a:gd name="T19" fmla="*/ 16 h 441"/>
                <a:gd name="T20" fmla="*/ 120 w 441"/>
                <a:gd name="T21" fmla="*/ 31 h 441"/>
                <a:gd name="T22" fmla="*/ 84 w 441"/>
                <a:gd name="T23" fmla="*/ 56 h 441"/>
                <a:gd name="T24" fmla="*/ 56 w 441"/>
                <a:gd name="T25" fmla="*/ 84 h 441"/>
                <a:gd name="T26" fmla="*/ 31 w 441"/>
                <a:gd name="T27" fmla="*/ 122 h 441"/>
                <a:gd name="T28" fmla="*/ 16 w 441"/>
                <a:gd name="T29" fmla="*/ 158 h 441"/>
                <a:gd name="T30" fmla="*/ 7 w 441"/>
                <a:gd name="T31" fmla="*/ 201 h 441"/>
                <a:gd name="T32" fmla="*/ 7 w 441"/>
                <a:gd name="T33" fmla="*/ 240 h 441"/>
                <a:gd name="T34" fmla="*/ 16 w 441"/>
                <a:gd name="T35" fmla="*/ 285 h 441"/>
                <a:gd name="T36" fmla="*/ 32 w 441"/>
                <a:gd name="T37" fmla="*/ 321 h 441"/>
                <a:gd name="T38" fmla="*/ 56 w 441"/>
                <a:gd name="T39" fmla="*/ 357 h 441"/>
                <a:gd name="T40" fmla="*/ 84 w 441"/>
                <a:gd name="T41" fmla="*/ 385 h 441"/>
                <a:gd name="T42" fmla="*/ 122 w 441"/>
                <a:gd name="T43" fmla="*/ 411 h 441"/>
                <a:gd name="T44" fmla="*/ 158 w 441"/>
                <a:gd name="T45" fmla="*/ 425 h 441"/>
                <a:gd name="T46" fmla="*/ 201 w 441"/>
                <a:gd name="T47" fmla="*/ 434 h 441"/>
                <a:gd name="T48" fmla="*/ 240 w 441"/>
                <a:gd name="T49" fmla="*/ 434 h 441"/>
                <a:gd name="T50" fmla="*/ 285 w 441"/>
                <a:gd name="T51" fmla="*/ 425 h 441"/>
                <a:gd name="T52" fmla="*/ 321 w 441"/>
                <a:gd name="T53" fmla="*/ 410 h 441"/>
                <a:gd name="T54" fmla="*/ 357 w 441"/>
                <a:gd name="T55" fmla="*/ 385 h 441"/>
                <a:gd name="T56" fmla="*/ 385 w 441"/>
                <a:gd name="T57" fmla="*/ 357 h 441"/>
                <a:gd name="T58" fmla="*/ 411 w 441"/>
                <a:gd name="T59" fmla="*/ 319 h 441"/>
                <a:gd name="T60" fmla="*/ 426 w 441"/>
                <a:gd name="T61" fmla="*/ 283 h 441"/>
                <a:gd name="T62" fmla="*/ 434 w 441"/>
                <a:gd name="T63" fmla="*/ 240 h 441"/>
                <a:gd name="T64" fmla="*/ 356 w 441"/>
                <a:gd name="T65" fmla="*/ 256 h 441"/>
                <a:gd name="T66" fmla="*/ 284 w 441"/>
                <a:gd name="T67" fmla="*/ 213 h 441"/>
                <a:gd name="T68" fmla="*/ 361 w 441"/>
                <a:gd name="T69" fmla="*/ 220 h 441"/>
                <a:gd name="T70" fmla="*/ 275 w 441"/>
                <a:gd name="T71" fmla="*/ 335 h 441"/>
                <a:gd name="T72" fmla="*/ 335 w 441"/>
                <a:gd name="T73" fmla="*/ 276 h 441"/>
                <a:gd name="T74" fmla="*/ 178 w 441"/>
                <a:gd name="T75" fmla="*/ 341 h 441"/>
                <a:gd name="T76" fmla="*/ 263 w 441"/>
                <a:gd name="T77" fmla="*/ 341 h 441"/>
                <a:gd name="T78" fmla="*/ 185 w 441"/>
                <a:gd name="T79" fmla="*/ 358 h 441"/>
                <a:gd name="T80" fmla="*/ 186 w 441"/>
                <a:gd name="T81" fmla="*/ 220 h 441"/>
                <a:gd name="T82" fmla="*/ 221 w 441"/>
                <a:gd name="T83" fmla="*/ 255 h 441"/>
                <a:gd name="T84" fmla="*/ 106 w 441"/>
                <a:gd name="T85" fmla="*/ 277 h 441"/>
                <a:gd name="T86" fmla="*/ 165 w 441"/>
                <a:gd name="T87" fmla="*/ 337 h 441"/>
                <a:gd name="T88" fmla="*/ 100 w 441"/>
                <a:gd name="T89" fmla="*/ 180 h 441"/>
                <a:gd name="T90" fmla="*/ 100 w 441"/>
                <a:gd name="T91" fmla="*/ 264 h 441"/>
                <a:gd name="T92" fmla="*/ 83 w 441"/>
                <a:gd name="T93" fmla="*/ 187 h 441"/>
                <a:gd name="T94" fmla="*/ 148 w 441"/>
                <a:gd name="T95" fmla="*/ 100 h 441"/>
                <a:gd name="T96" fmla="*/ 168 w 441"/>
                <a:gd name="T97" fmla="*/ 182 h 441"/>
                <a:gd name="T98" fmla="*/ 119 w 441"/>
                <a:gd name="T99" fmla="*/ 122 h 441"/>
                <a:gd name="T100" fmla="*/ 211 w 441"/>
                <a:gd name="T101" fmla="*/ 157 h 441"/>
                <a:gd name="T102" fmla="*/ 219 w 441"/>
                <a:gd name="T103" fmla="*/ 80 h 441"/>
                <a:gd name="T104" fmla="*/ 319 w 441"/>
                <a:gd name="T105" fmla="*/ 121 h 441"/>
                <a:gd name="T106" fmla="*/ 270 w 441"/>
                <a:gd name="T107" fmla="*/ 181 h 441"/>
                <a:gd name="T108" fmla="*/ 290 w 441"/>
                <a:gd name="T109" fmla="*/ 99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1" h="441">
                  <a:moveTo>
                    <a:pt x="441" y="232"/>
                  </a:moveTo>
                  <a:cubicBezTo>
                    <a:pt x="441" y="209"/>
                    <a:pt x="441" y="209"/>
                    <a:pt x="441" y="209"/>
                  </a:cubicBezTo>
                  <a:cubicBezTo>
                    <a:pt x="441" y="205"/>
                    <a:pt x="438" y="201"/>
                    <a:pt x="434" y="201"/>
                  </a:cubicBezTo>
                  <a:cubicBezTo>
                    <a:pt x="401" y="196"/>
                    <a:pt x="401" y="196"/>
                    <a:pt x="401" y="196"/>
                  </a:cubicBezTo>
                  <a:cubicBezTo>
                    <a:pt x="400" y="188"/>
                    <a:pt x="398" y="181"/>
                    <a:pt x="396" y="173"/>
                  </a:cubicBezTo>
                  <a:cubicBezTo>
                    <a:pt x="425" y="156"/>
                    <a:pt x="425" y="156"/>
                    <a:pt x="425" y="156"/>
                  </a:cubicBezTo>
                  <a:cubicBezTo>
                    <a:pt x="428" y="154"/>
                    <a:pt x="430" y="149"/>
                    <a:pt x="428" y="145"/>
                  </a:cubicBezTo>
                  <a:cubicBezTo>
                    <a:pt x="420" y="125"/>
                    <a:pt x="420" y="125"/>
                    <a:pt x="420" y="125"/>
                  </a:cubicBezTo>
                  <a:cubicBezTo>
                    <a:pt x="418" y="121"/>
                    <a:pt x="414" y="119"/>
                    <a:pt x="410" y="120"/>
                  </a:cubicBezTo>
                  <a:cubicBezTo>
                    <a:pt x="377" y="128"/>
                    <a:pt x="377" y="128"/>
                    <a:pt x="377" y="128"/>
                  </a:cubicBezTo>
                  <a:cubicBezTo>
                    <a:pt x="374" y="122"/>
                    <a:pt x="370" y="116"/>
                    <a:pt x="365" y="110"/>
                  </a:cubicBezTo>
                  <a:cubicBezTo>
                    <a:pt x="385" y="84"/>
                    <a:pt x="385" y="84"/>
                    <a:pt x="385" y="84"/>
                  </a:cubicBezTo>
                  <a:cubicBezTo>
                    <a:pt x="388" y="80"/>
                    <a:pt x="387" y="75"/>
                    <a:pt x="385" y="72"/>
                  </a:cubicBezTo>
                  <a:cubicBezTo>
                    <a:pt x="369" y="56"/>
                    <a:pt x="369" y="56"/>
                    <a:pt x="369" y="56"/>
                  </a:cubicBezTo>
                  <a:cubicBezTo>
                    <a:pt x="366" y="54"/>
                    <a:pt x="361" y="53"/>
                    <a:pt x="357" y="56"/>
                  </a:cubicBezTo>
                  <a:cubicBezTo>
                    <a:pt x="331" y="76"/>
                    <a:pt x="331" y="76"/>
                    <a:pt x="331" y="76"/>
                  </a:cubicBezTo>
                  <a:cubicBezTo>
                    <a:pt x="325" y="71"/>
                    <a:pt x="318" y="67"/>
                    <a:pt x="311" y="63"/>
                  </a:cubicBezTo>
                  <a:cubicBezTo>
                    <a:pt x="320" y="30"/>
                    <a:pt x="320" y="30"/>
                    <a:pt x="320" y="30"/>
                  </a:cubicBezTo>
                  <a:cubicBezTo>
                    <a:pt x="321" y="26"/>
                    <a:pt x="318" y="22"/>
                    <a:pt x="314" y="20"/>
                  </a:cubicBezTo>
                  <a:cubicBezTo>
                    <a:pt x="294" y="12"/>
                    <a:pt x="294" y="12"/>
                    <a:pt x="294" y="12"/>
                  </a:cubicBezTo>
                  <a:cubicBezTo>
                    <a:pt x="290" y="10"/>
                    <a:pt x="285" y="12"/>
                    <a:pt x="283" y="16"/>
                  </a:cubicBezTo>
                  <a:cubicBezTo>
                    <a:pt x="266" y="44"/>
                    <a:pt x="266" y="44"/>
                    <a:pt x="266" y="44"/>
                  </a:cubicBezTo>
                  <a:cubicBezTo>
                    <a:pt x="259" y="43"/>
                    <a:pt x="252" y="41"/>
                    <a:pt x="245" y="40"/>
                  </a:cubicBezTo>
                  <a:cubicBezTo>
                    <a:pt x="240" y="7"/>
                    <a:pt x="240" y="7"/>
                    <a:pt x="240" y="7"/>
                  </a:cubicBezTo>
                  <a:cubicBezTo>
                    <a:pt x="240" y="3"/>
                    <a:pt x="236" y="0"/>
                    <a:pt x="232" y="0"/>
                  </a:cubicBezTo>
                  <a:cubicBezTo>
                    <a:pt x="209" y="0"/>
                    <a:pt x="209" y="0"/>
                    <a:pt x="209" y="0"/>
                  </a:cubicBezTo>
                  <a:cubicBezTo>
                    <a:pt x="205" y="0"/>
                    <a:pt x="201" y="3"/>
                    <a:pt x="201" y="7"/>
                  </a:cubicBezTo>
                  <a:cubicBezTo>
                    <a:pt x="196" y="40"/>
                    <a:pt x="196" y="40"/>
                    <a:pt x="196" y="40"/>
                  </a:cubicBezTo>
                  <a:cubicBezTo>
                    <a:pt x="188" y="41"/>
                    <a:pt x="181" y="43"/>
                    <a:pt x="173" y="45"/>
                  </a:cubicBezTo>
                  <a:cubicBezTo>
                    <a:pt x="156" y="16"/>
                    <a:pt x="156" y="16"/>
                    <a:pt x="156" y="16"/>
                  </a:cubicBezTo>
                  <a:cubicBezTo>
                    <a:pt x="154" y="13"/>
                    <a:pt x="149" y="11"/>
                    <a:pt x="145" y="13"/>
                  </a:cubicBezTo>
                  <a:cubicBezTo>
                    <a:pt x="125" y="21"/>
                    <a:pt x="125" y="21"/>
                    <a:pt x="125" y="21"/>
                  </a:cubicBezTo>
                  <a:cubicBezTo>
                    <a:pt x="121" y="23"/>
                    <a:pt x="119" y="27"/>
                    <a:pt x="120" y="31"/>
                  </a:cubicBezTo>
                  <a:cubicBezTo>
                    <a:pt x="128" y="64"/>
                    <a:pt x="128" y="64"/>
                    <a:pt x="128" y="64"/>
                  </a:cubicBezTo>
                  <a:cubicBezTo>
                    <a:pt x="122" y="67"/>
                    <a:pt x="116" y="71"/>
                    <a:pt x="111" y="76"/>
                  </a:cubicBezTo>
                  <a:cubicBezTo>
                    <a:pt x="84" y="56"/>
                    <a:pt x="84" y="56"/>
                    <a:pt x="84" y="56"/>
                  </a:cubicBezTo>
                  <a:cubicBezTo>
                    <a:pt x="80" y="53"/>
                    <a:pt x="75" y="54"/>
                    <a:pt x="72" y="56"/>
                  </a:cubicBezTo>
                  <a:cubicBezTo>
                    <a:pt x="57" y="72"/>
                    <a:pt x="57" y="72"/>
                    <a:pt x="57" y="72"/>
                  </a:cubicBezTo>
                  <a:cubicBezTo>
                    <a:pt x="54" y="75"/>
                    <a:pt x="53" y="80"/>
                    <a:pt x="56" y="84"/>
                  </a:cubicBezTo>
                  <a:cubicBezTo>
                    <a:pt x="76" y="110"/>
                    <a:pt x="76" y="110"/>
                    <a:pt x="76" y="110"/>
                  </a:cubicBezTo>
                  <a:cubicBezTo>
                    <a:pt x="71" y="117"/>
                    <a:pt x="67" y="123"/>
                    <a:pt x="63" y="130"/>
                  </a:cubicBezTo>
                  <a:cubicBezTo>
                    <a:pt x="31" y="122"/>
                    <a:pt x="31" y="122"/>
                    <a:pt x="31" y="122"/>
                  </a:cubicBezTo>
                  <a:cubicBezTo>
                    <a:pt x="27" y="121"/>
                    <a:pt x="22" y="123"/>
                    <a:pt x="20" y="127"/>
                  </a:cubicBezTo>
                  <a:cubicBezTo>
                    <a:pt x="12" y="147"/>
                    <a:pt x="12" y="147"/>
                    <a:pt x="12" y="147"/>
                  </a:cubicBezTo>
                  <a:cubicBezTo>
                    <a:pt x="10" y="151"/>
                    <a:pt x="12" y="156"/>
                    <a:pt x="16" y="158"/>
                  </a:cubicBezTo>
                  <a:cubicBezTo>
                    <a:pt x="45" y="175"/>
                    <a:pt x="45" y="175"/>
                    <a:pt x="45" y="175"/>
                  </a:cubicBezTo>
                  <a:cubicBezTo>
                    <a:pt x="43" y="182"/>
                    <a:pt x="41" y="189"/>
                    <a:pt x="40" y="196"/>
                  </a:cubicBezTo>
                  <a:cubicBezTo>
                    <a:pt x="7" y="201"/>
                    <a:pt x="7" y="201"/>
                    <a:pt x="7" y="201"/>
                  </a:cubicBezTo>
                  <a:cubicBezTo>
                    <a:pt x="3" y="201"/>
                    <a:pt x="0" y="205"/>
                    <a:pt x="0" y="209"/>
                  </a:cubicBezTo>
                  <a:cubicBezTo>
                    <a:pt x="0" y="232"/>
                    <a:pt x="0" y="232"/>
                    <a:pt x="0" y="232"/>
                  </a:cubicBezTo>
                  <a:cubicBezTo>
                    <a:pt x="0" y="236"/>
                    <a:pt x="3" y="240"/>
                    <a:pt x="7" y="240"/>
                  </a:cubicBezTo>
                  <a:cubicBezTo>
                    <a:pt x="40" y="245"/>
                    <a:pt x="40" y="245"/>
                    <a:pt x="40" y="245"/>
                  </a:cubicBezTo>
                  <a:cubicBezTo>
                    <a:pt x="42" y="253"/>
                    <a:pt x="43" y="260"/>
                    <a:pt x="45" y="268"/>
                  </a:cubicBezTo>
                  <a:cubicBezTo>
                    <a:pt x="16" y="285"/>
                    <a:pt x="16" y="285"/>
                    <a:pt x="16" y="285"/>
                  </a:cubicBezTo>
                  <a:cubicBezTo>
                    <a:pt x="13" y="287"/>
                    <a:pt x="11" y="292"/>
                    <a:pt x="13" y="296"/>
                  </a:cubicBezTo>
                  <a:cubicBezTo>
                    <a:pt x="21" y="316"/>
                    <a:pt x="21" y="316"/>
                    <a:pt x="21" y="316"/>
                  </a:cubicBezTo>
                  <a:cubicBezTo>
                    <a:pt x="23" y="320"/>
                    <a:pt x="28" y="322"/>
                    <a:pt x="32" y="321"/>
                  </a:cubicBezTo>
                  <a:cubicBezTo>
                    <a:pt x="64" y="313"/>
                    <a:pt x="64" y="313"/>
                    <a:pt x="64" y="313"/>
                  </a:cubicBezTo>
                  <a:cubicBezTo>
                    <a:pt x="68" y="319"/>
                    <a:pt x="72" y="325"/>
                    <a:pt x="76" y="331"/>
                  </a:cubicBezTo>
                  <a:cubicBezTo>
                    <a:pt x="56" y="357"/>
                    <a:pt x="56" y="357"/>
                    <a:pt x="56" y="357"/>
                  </a:cubicBezTo>
                  <a:cubicBezTo>
                    <a:pt x="53" y="361"/>
                    <a:pt x="54" y="366"/>
                    <a:pt x="57" y="369"/>
                  </a:cubicBezTo>
                  <a:cubicBezTo>
                    <a:pt x="72" y="384"/>
                    <a:pt x="72" y="384"/>
                    <a:pt x="72" y="384"/>
                  </a:cubicBezTo>
                  <a:cubicBezTo>
                    <a:pt x="75" y="387"/>
                    <a:pt x="80" y="388"/>
                    <a:pt x="84" y="385"/>
                  </a:cubicBezTo>
                  <a:cubicBezTo>
                    <a:pt x="111" y="365"/>
                    <a:pt x="111" y="365"/>
                    <a:pt x="111" y="365"/>
                  </a:cubicBezTo>
                  <a:cubicBezTo>
                    <a:pt x="117" y="370"/>
                    <a:pt x="123" y="374"/>
                    <a:pt x="130" y="378"/>
                  </a:cubicBezTo>
                  <a:cubicBezTo>
                    <a:pt x="122" y="411"/>
                    <a:pt x="122" y="411"/>
                    <a:pt x="122" y="411"/>
                  </a:cubicBezTo>
                  <a:cubicBezTo>
                    <a:pt x="121" y="415"/>
                    <a:pt x="123" y="419"/>
                    <a:pt x="127" y="421"/>
                  </a:cubicBezTo>
                  <a:cubicBezTo>
                    <a:pt x="147" y="429"/>
                    <a:pt x="147" y="429"/>
                    <a:pt x="147" y="429"/>
                  </a:cubicBezTo>
                  <a:cubicBezTo>
                    <a:pt x="151" y="431"/>
                    <a:pt x="156" y="429"/>
                    <a:pt x="158" y="425"/>
                  </a:cubicBezTo>
                  <a:cubicBezTo>
                    <a:pt x="175" y="397"/>
                    <a:pt x="175" y="397"/>
                    <a:pt x="175" y="397"/>
                  </a:cubicBezTo>
                  <a:cubicBezTo>
                    <a:pt x="182" y="398"/>
                    <a:pt x="189" y="400"/>
                    <a:pt x="196" y="401"/>
                  </a:cubicBezTo>
                  <a:cubicBezTo>
                    <a:pt x="201" y="434"/>
                    <a:pt x="201" y="434"/>
                    <a:pt x="201" y="434"/>
                  </a:cubicBezTo>
                  <a:cubicBezTo>
                    <a:pt x="201" y="438"/>
                    <a:pt x="205" y="441"/>
                    <a:pt x="209" y="441"/>
                  </a:cubicBezTo>
                  <a:cubicBezTo>
                    <a:pt x="232" y="441"/>
                    <a:pt x="232" y="441"/>
                    <a:pt x="232" y="441"/>
                  </a:cubicBezTo>
                  <a:cubicBezTo>
                    <a:pt x="236" y="441"/>
                    <a:pt x="240" y="438"/>
                    <a:pt x="240" y="434"/>
                  </a:cubicBezTo>
                  <a:cubicBezTo>
                    <a:pt x="245" y="401"/>
                    <a:pt x="245" y="401"/>
                    <a:pt x="245" y="401"/>
                  </a:cubicBezTo>
                  <a:cubicBezTo>
                    <a:pt x="253" y="400"/>
                    <a:pt x="260" y="398"/>
                    <a:pt x="268" y="396"/>
                  </a:cubicBezTo>
                  <a:cubicBezTo>
                    <a:pt x="285" y="425"/>
                    <a:pt x="285" y="425"/>
                    <a:pt x="285" y="425"/>
                  </a:cubicBezTo>
                  <a:cubicBezTo>
                    <a:pt x="287" y="428"/>
                    <a:pt x="292" y="430"/>
                    <a:pt x="296" y="428"/>
                  </a:cubicBezTo>
                  <a:cubicBezTo>
                    <a:pt x="316" y="420"/>
                    <a:pt x="316" y="420"/>
                    <a:pt x="316" y="420"/>
                  </a:cubicBezTo>
                  <a:cubicBezTo>
                    <a:pt x="320" y="418"/>
                    <a:pt x="322" y="414"/>
                    <a:pt x="321" y="410"/>
                  </a:cubicBezTo>
                  <a:cubicBezTo>
                    <a:pt x="313" y="377"/>
                    <a:pt x="313" y="377"/>
                    <a:pt x="313" y="377"/>
                  </a:cubicBezTo>
                  <a:cubicBezTo>
                    <a:pt x="319" y="373"/>
                    <a:pt x="325" y="369"/>
                    <a:pt x="331" y="365"/>
                  </a:cubicBezTo>
                  <a:cubicBezTo>
                    <a:pt x="357" y="385"/>
                    <a:pt x="357" y="385"/>
                    <a:pt x="357" y="385"/>
                  </a:cubicBezTo>
                  <a:cubicBezTo>
                    <a:pt x="361" y="388"/>
                    <a:pt x="366" y="387"/>
                    <a:pt x="369" y="384"/>
                  </a:cubicBezTo>
                  <a:cubicBezTo>
                    <a:pt x="385" y="369"/>
                    <a:pt x="385" y="369"/>
                    <a:pt x="385" y="369"/>
                  </a:cubicBezTo>
                  <a:cubicBezTo>
                    <a:pt x="387" y="366"/>
                    <a:pt x="388" y="361"/>
                    <a:pt x="385" y="357"/>
                  </a:cubicBezTo>
                  <a:cubicBezTo>
                    <a:pt x="365" y="331"/>
                    <a:pt x="365" y="331"/>
                    <a:pt x="365" y="331"/>
                  </a:cubicBezTo>
                  <a:cubicBezTo>
                    <a:pt x="370" y="324"/>
                    <a:pt x="374" y="318"/>
                    <a:pt x="378" y="311"/>
                  </a:cubicBezTo>
                  <a:cubicBezTo>
                    <a:pt x="411" y="319"/>
                    <a:pt x="411" y="319"/>
                    <a:pt x="411" y="319"/>
                  </a:cubicBezTo>
                  <a:cubicBezTo>
                    <a:pt x="415" y="320"/>
                    <a:pt x="419" y="318"/>
                    <a:pt x="421" y="314"/>
                  </a:cubicBezTo>
                  <a:cubicBezTo>
                    <a:pt x="429" y="294"/>
                    <a:pt x="429" y="294"/>
                    <a:pt x="429" y="294"/>
                  </a:cubicBezTo>
                  <a:cubicBezTo>
                    <a:pt x="431" y="290"/>
                    <a:pt x="429" y="285"/>
                    <a:pt x="426" y="283"/>
                  </a:cubicBezTo>
                  <a:cubicBezTo>
                    <a:pt x="397" y="266"/>
                    <a:pt x="397" y="266"/>
                    <a:pt x="397" y="266"/>
                  </a:cubicBezTo>
                  <a:cubicBezTo>
                    <a:pt x="398" y="259"/>
                    <a:pt x="400" y="252"/>
                    <a:pt x="401" y="245"/>
                  </a:cubicBezTo>
                  <a:cubicBezTo>
                    <a:pt x="434" y="240"/>
                    <a:pt x="434" y="240"/>
                    <a:pt x="434" y="240"/>
                  </a:cubicBezTo>
                  <a:cubicBezTo>
                    <a:pt x="438" y="240"/>
                    <a:pt x="441" y="236"/>
                    <a:pt x="441" y="232"/>
                  </a:cubicBezTo>
                  <a:close/>
                  <a:moveTo>
                    <a:pt x="361" y="220"/>
                  </a:moveTo>
                  <a:cubicBezTo>
                    <a:pt x="361" y="238"/>
                    <a:pt x="356" y="256"/>
                    <a:pt x="356" y="256"/>
                  </a:cubicBezTo>
                  <a:cubicBezTo>
                    <a:pt x="354" y="264"/>
                    <a:pt x="346" y="267"/>
                    <a:pt x="339" y="263"/>
                  </a:cubicBezTo>
                  <a:cubicBezTo>
                    <a:pt x="284" y="228"/>
                    <a:pt x="284" y="228"/>
                    <a:pt x="284" y="228"/>
                  </a:cubicBezTo>
                  <a:cubicBezTo>
                    <a:pt x="277" y="224"/>
                    <a:pt x="277" y="217"/>
                    <a:pt x="284" y="213"/>
                  </a:cubicBezTo>
                  <a:cubicBezTo>
                    <a:pt x="339" y="178"/>
                    <a:pt x="339" y="178"/>
                    <a:pt x="339" y="178"/>
                  </a:cubicBezTo>
                  <a:cubicBezTo>
                    <a:pt x="346" y="174"/>
                    <a:pt x="354" y="177"/>
                    <a:pt x="356" y="185"/>
                  </a:cubicBezTo>
                  <a:cubicBezTo>
                    <a:pt x="356" y="185"/>
                    <a:pt x="361" y="203"/>
                    <a:pt x="361" y="220"/>
                  </a:cubicBezTo>
                  <a:close/>
                  <a:moveTo>
                    <a:pt x="321" y="321"/>
                  </a:moveTo>
                  <a:cubicBezTo>
                    <a:pt x="308" y="333"/>
                    <a:pt x="292" y="343"/>
                    <a:pt x="292" y="343"/>
                  </a:cubicBezTo>
                  <a:cubicBezTo>
                    <a:pt x="285" y="347"/>
                    <a:pt x="277" y="343"/>
                    <a:pt x="275" y="335"/>
                  </a:cubicBezTo>
                  <a:cubicBezTo>
                    <a:pt x="260" y="272"/>
                    <a:pt x="260" y="272"/>
                    <a:pt x="260" y="272"/>
                  </a:cubicBezTo>
                  <a:cubicBezTo>
                    <a:pt x="258" y="264"/>
                    <a:pt x="263" y="259"/>
                    <a:pt x="271" y="260"/>
                  </a:cubicBezTo>
                  <a:cubicBezTo>
                    <a:pt x="335" y="276"/>
                    <a:pt x="335" y="276"/>
                    <a:pt x="335" y="276"/>
                  </a:cubicBezTo>
                  <a:cubicBezTo>
                    <a:pt x="343" y="278"/>
                    <a:pt x="346" y="285"/>
                    <a:pt x="342" y="292"/>
                  </a:cubicBezTo>
                  <a:cubicBezTo>
                    <a:pt x="342" y="292"/>
                    <a:pt x="333" y="309"/>
                    <a:pt x="321" y="321"/>
                  </a:cubicBezTo>
                  <a:close/>
                  <a:moveTo>
                    <a:pt x="178" y="341"/>
                  </a:moveTo>
                  <a:cubicBezTo>
                    <a:pt x="213" y="285"/>
                    <a:pt x="213" y="285"/>
                    <a:pt x="213" y="285"/>
                  </a:cubicBezTo>
                  <a:cubicBezTo>
                    <a:pt x="217" y="278"/>
                    <a:pt x="224" y="278"/>
                    <a:pt x="228" y="285"/>
                  </a:cubicBezTo>
                  <a:cubicBezTo>
                    <a:pt x="263" y="341"/>
                    <a:pt x="263" y="341"/>
                    <a:pt x="263" y="341"/>
                  </a:cubicBezTo>
                  <a:cubicBezTo>
                    <a:pt x="267" y="348"/>
                    <a:pt x="264" y="356"/>
                    <a:pt x="256" y="358"/>
                  </a:cubicBezTo>
                  <a:cubicBezTo>
                    <a:pt x="256" y="358"/>
                    <a:pt x="238" y="363"/>
                    <a:pt x="221" y="363"/>
                  </a:cubicBezTo>
                  <a:cubicBezTo>
                    <a:pt x="203" y="363"/>
                    <a:pt x="185" y="358"/>
                    <a:pt x="185" y="358"/>
                  </a:cubicBezTo>
                  <a:cubicBezTo>
                    <a:pt x="177" y="356"/>
                    <a:pt x="174" y="348"/>
                    <a:pt x="178" y="341"/>
                  </a:cubicBezTo>
                  <a:close/>
                  <a:moveTo>
                    <a:pt x="221" y="255"/>
                  </a:moveTo>
                  <a:cubicBezTo>
                    <a:pt x="202" y="255"/>
                    <a:pt x="186" y="240"/>
                    <a:pt x="186" y="220"/>
                  </a:cubicBezTo>
                  <a:cubicBezTo>
                    <a:pt x="186" y="201"/>
                    <a:pt x="202" y="186"/>
                    <a:pt x="221" y="186"/>
                  </a:cubicBezTo>
                  <a:cubicBezTo>
                    <a:pt x="240" y="186"/>
                    <a:pt x="255" y="201"/>
                    <a:pt x="255" y="220"/>
                  </a:cubicBezTo>
                  <a:cubicBezTo>
                    <a:pt x="255" y="240"/>
                    <a:pt x="240" y="255"/>
                    <a:pt x="221" y="255"/>
                  </a:cubicBezTo>
                  <a:close/>
                  <a:moveTo>
                    <a:pt x="120" y="322"/>
                  </a:moveTo>
                  <a:cubicBezTo>
                    <a:pt x="108" y="310"/>
                    <a:pt x="99" y="294"/>
                    <a:pt x="99" y="294"/>
                  </a:cubicBezTo>
                  <a:cubicBezTo>
                    <a:pt x="95" y="286"/>
                    <a:pt x="98" y="279"/>
                    <a:pt x="106" y="277"/>
                  </a:cubicBezTo>
                  <a:cubicBezTo>
                    <a:pt x="170" y="262"/>
                    <a:pt x="170" y="262"/>
                    <a:pt x="170" y="262"/>
                  </a:cubicBezTo>
                  <a:cubicBezTo>
                    <a:pt x="178" y="260"/>
                    <a:pt x="182" y="265"/>
                    <a:pt x="181" y="273"/>
                  </a:cubicBezTo>
                  <a:cubicBezTo>
                    <a:pt x="165" y="337"/>
                    <a:pt x="165" y="337"/>
                    <a:pt x="165" y="337"/>
                  </a:cubicBezTo>
                  <a:cubicBezTo>
                    <a:pt x="163" y="345"/>
                    <a:pt x="156" y="348"/>
                    <a:pt x="149" y="344"/>
                  </a:cubicBezTo>
                  <a:cubicBezTo>
                    <a:pt x="149" y="344"/>
                    <a:pt x="133" y="335"/>
                    <a:pt x="120" y="322"/>
                  </a:cubicBezTo>
                  <a:close/>
                  <a:moveTo>
                    <a:pt x="100" y="180"/>
                  </a:moveTo>
                  <a:cubicBezTo>
                    <a:pt x="156" y="215"/>
                    <a:pt x="156" y="215"/>
                    <a:pt x="156" y="215"/>
                  </a:cubicBezTo>
                  <a:cubicBezTo>
                    <a:pt x="163" y="219"/>
                    <a:pt x="163" y="226"/>
                    <a:pt x="156" y="230"/>
                  </a:cubicBezTo>
                  <a:cubicBezTo>
                    <a:pt x="100" y="264"/>
                    <a:pt x="100" y="264"/>
                    <a:pt x="100" y="264"/>
                  </a:cubicBezTo>
                  <a:cubicBezTo>
                    <a:pt x="93" y="269"/>
                    <a:pt x="85" y="266"/>
                    <a:pt x="83" y="258"/>
                  </a:cubicBezTo>
                  <a:cubicBezTo>
                    <a:pt x="83" y="258"/>
                    <a:pt x="78" y="240"/>
                    <a:pt x="78" y="222"/>
                  </a:cubicBezTo>
                  <a:cubicBezTo>
                    <a:pt x="78" y="205"/>
                    <a:pt x="83" y="187"/>
                    <a:pt x="83" y="187"/>
                  </a:cubicBezTo>
                  <a:cubicBezTo>
                    <a:pt x="85" y="179"/>
                    <a:pt x="93" y="176"/>
                    <a:pt x="100" y="180"/>
                  </a:cubicBezTo>
                  <a:close/>
                  <a:moveTo>
                    <a:pt x="119" y="122"/>
                  </a:moveTo>
                  <a:cubicBezTo>
                    <a:pt x="131" y="109"/>
                    <a:pt x="148" y="100"/>
                    <a:pt x="148" y="100"/>
                  </a:cubicBezTo>
                  <a:cubicBezTo>
                    <a:pt x="155" y="96"/>
                    <a:pt x="162" y="100"/>
                    <a:pt x="164" y="108"/>
                  </a:cubicBezTo>
                  <a:cubicBezTo>
                    <a:pt x="179" y="171"/>
                    <a:pt x="179" y="171"/>
                    <a:pt x="179" y="171"/>
                  </a:cubicBezTo>
                  <a:cubicBezTo>
                    <a:pt x="181" y="179"/>
                    <a:pt x="176" y="184"/>
                    <a:pt x="168" y="182"/>
                  </a:cubicBezTo>
                  <a:cubicBezTo>
                    <a:pt x="104" y="167"/>
                    <a:pt x="104" y="167"/>
                    <a:pt x="104" y="167"/>
                  </a:cubicBezTo>
                  <a:cubicBezTo>
                    <a:pt x="96" y="165"/>
                    <a:pt x="93" y="158"/>
                    <a:pt x="97" y="151"/>
                  </a:cubicBezTo>
                  <a:cubicBezTo>
                    <a:pt x="97" y="151"/>
                    <a:pt x="106" y="134"/>
                    <a:pt x="119" y="122"/>
                  </a:cubicBezTo>
                  <a:close/>
                  <a:moveTo>
                    <a:pt x="261" y="102"/>
                  </a:moveTo>
                  <a:cubicBezTo>
                    <a:pt x="227" y="157"/>
                    <a:pt x="227" y="157"/>
                    <a:pt x="227" y="157"/>
                  </a:cubicBezTo>
                  <a:cubicBezTo>
                    <a:pt x="222" y="164"/>
                    <a:pt x="215" y="164"/>
                    <a:pt x="211" y="157"/>
                  </a:cubicBezTo>
                  <a:cubicBezTo>
                    <a:pt x="177" y="102"/>
                    <a:pt x="177" y="102"/>
                    <a:pt x="177" y="102"/>
                  </a:cubicBezTo>
                  <a:cubicBezTo>
                    <a:pt x="172" y="95"/>
                    <a:pt x="175" y="87"/>
                    <a:pt x="183" y="85"/>
                  </a:cubicBezTo>
                  <a:cubicBezTo>
                    <a:pt x="183" y="85"/>
                    <a:pt x="201" y="80"/>
                    <a:pt x="219" y="80"/>
                  </a:cubicBezTo>
                  <a:cubicBezTo>
                    <a:pt x="236" y="80"/>
                    <a:pt x="254" y="85"/>
                    <a:pt x="254" y="85"/>
                  </a:cubicBezTo>
                  <a:cubicBezTo>
                    <a:pt x="262" y="87"/>
                    <a:pt x="265" y="95"/>
                    <a:pt x="261" y="102"/>
                  </a:cubicBezTo>
                  <a:close/>
                  <a:moveTo>
                    <a:pt x="319" y="121"/>
                  </a:moveTo>
                  <a:cubicBezTo>
                    <a:pt x="332" y="133"/>
                    <a:pt x="341" y="149"/>
                    <a:pt x="341" y="149"/>
                  </a:cubicBezTo>
                  <a:cubicBezTo>
                    <a:pt x="345" y="156"/>
                    <a:pt x="342" y="164"/>
                    <a:pt x="334" y="166"/>
                  </a:cubicBezTo>
                  <a:cubicBezTo>
                    <a:pt x="270" y="181"/>
                    <a:pt x="270" y="181"/>
                    <a:pt x="270" y="181"/>
                  </a:cubicBezTo>
                  <a:cubicBezTo>
                    <a:pt x="262" y="183"/>
                    <a:pt x="257" y="178"/>
                    <a:pt x="259" y="170"/>
                  </a:cubicBezTo>
                  <a:cubicBezTo>
                    <a:pt x="274" y="106"/>
                    <a:pt x="274" y="106"/>
                    <a:pt x="274" y="106"/>
                  </a:cubicBezTo>
                  <a:cubicBezTo>
                    <a:pt x="276" y="98"/>
                    <a:pt x="283" y="95"/>
                    <a:pt x="290" y="99"/>
                  </a:cubicBezTo>
                  <a:cubicBezTo>
                    <a:pt x="290" y="99"/>
                    <a:pt x="307" y="108"/>
                    <a:pt x="319" y="121"/>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9" name="Freeform 40"/>
            <p:cNvSpPr>
              <a:spLocks/>
            </p:cNvSpPr>
            <p:nvPr/>
          </p:nvSpPr>
          <p:spPr bwMode="auto">
            <a:xfrm>
              <a:off x="7305686" y="1038482"/>
              <a:ext cx="1475556" cy="1562719"/>
            </a:xfrm>
            <a:custGeom>
              <a:avLst/>
              <a:gdLst>
                <a:gd name="T0" fmla="*/ 516 w 601"/>
                <a:gd name="T1" fmla="*/ 0 h 635"/>
                <a:gd name="T2" fmla="*/ 296 w 601"/>
                <a:gd name="T3" fmla="*/ 208 h 635"/>
                <a:gd name="T4" fmla="*/ 220 w 601"/>
                <a:gd name="T5" fmla="*/ 195 h 635"/>
                <a:gd name="T6" fmla="*/ 0 w 601"/>
                <a:gd name="T7" fmla="*/ 415 h 635"/>
                <a:gd name="T8" fmla="*/ 220 w 601"/>
                <a:gd name="T9" fmla="*/ 635 h 635"/>
                <a:gd name="T10" fmla="*/ 601 w 601"/>
                <a:gd name="T11" fmla="*/ 635 h 635"/>
                <a:gd name="T12" fmla="*/ 601 w 601"/>
                <a:gd name="T13" fmla="*/ 17 h 635"/>
                <a:gd name="T14" fmla="*/ 516 w 601"/>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635">
                  <a:moveTo>
                    <a:pt x="516" y="0"/>
                  </a:moveTo>
                  <a:cubicBezTo>
                    <a:pt x="398" y="0"/>
                    <a:pt x="302" y="92"/>
                    <a:pt x="296" y="208"/>
                  </a:cubicBezTo>
                  <a:cubicBezTo>
                    <a:pt x="272" y="200"/>
                    <a:pt x="247" y="195"/>
                    <a:pt x="220" y="195"/>
                  </a:cubicBezTo>
                  <a:cubicBezTo>
                    <a:pt x="99" y="195"/>
                    <a:pt x="0" y="293"/>
                    <a:pt x="0" y="415"/>
                  </a:cubicBezTo>
                  <a:cubicBezTo>
                    <a:pt x="0" y="536"/>
                    <a:pt x="99" y="635"/>
                    <a:pt x="220" y="635"/>
                  </a:cubicBezTo>
                  <a:cubicBezTo>
                    <a:pt x="601" y="635"/>
                    <a:pt x="601" y="635"/>
                    <a:pt x="601" y="635"/>
                  </a:cubicBezTo>
                  <a:cubicBezTo>
                    <a:pt x="601" y="17"/>
                    <a:pt x="601" y="17"/>
                    <a:pt x="601" y="17"/>
                  </a:cubicBezTo>
                  <a:cubicBezTo>
                    <a:pt x="575" y="6"/>
                    <a:pt x="546" y="0"/>
                    <a:pt x="516" y="0"/>
                  </a:cubicBez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0" name="Freeform 41"/>
            <p:cNvSpPr>
              <a:spLocks/>
            </p:cNvSpPr>
            <p:nvPr/>
          </p:nvSpPr>
          <p:spPr bwMode="auto">
            <a:xfrm>
              <a:off x="10210102" y="738598"/>
              <a:ext cx="1811758" cy="1862603"/>
            </a:xfrm>
            <a:custGeom>
              <a:avLst/>
              <a:gdLst>
                <a:gd name="T0" fmla="*/ 738 w 738"/>
                <a:gd name="T1" fmla="*/ 537 h 757"/>
                <a:gd name="T2" fmla="*/ 518 w 738"/>
                <a:gd name="T3" fmla="*/ 317 h 757"/>
                <a:gd name="T4" fmla="*/ 495 w 738"/>
                <a:gd name="T5" fmla="*/ 318 h 757"/>
                <a:gd name="T6" fmla="*/ 518 w 738"/>
                <a:gd name="T7" fmla="*/ 221 h 757"/>
                <a:gd name="T8" fmla="*/ 297 w 738"/>
                <a:gd name="T9" fmla="*/ 0 h 757"/>
                <a:gd name="T10" fmla="*/ 79 w 738"/>
                <a:gd name="T11" fmla="*/ 194 h 757"/>
                <a:gd name="T12" fmla="*/ 0 w 738"/>
                <a:gd name="T13" fmla="*/ 139 h 757"/>
                <a:gd name="T14" fmla="*/ 0 w 738"/>
                <a:gd name="T15" fmla="*/ 757 h 757"/>
                <a:gd name="T16" fmla="*/ 518 w 738"/>
                <a:gd name="T17" fmla="*/ 757 h 757"/>
                <a:gd name="T18" fmla="*/ 738 w 738"/>
                <a:gd name="T19" fmla="*/ 53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57">
                  <a:moveTo>
                    <a:pt x="738" y="537"/>
                  </a:moveTo>
                  <a:cubicBezTo>
                    <a:pt x="738" y="415"/>
                    <a:pt x="639" y="317"/>
                    <a:pt x="518" y="317"/>
                  </a:cubicBezTo>
                  <a:cubicBezTo>
                    <a:pt x="510" y="317"/>
                    <a:pt x="502" y="317"/>
                    <a:pt x="495" y="318"/>
                  </a:cubicBezTo>
                  <a:cubicBezTo>
                    <a:pt x="509" y="289"/>
                    <a:pt x="518" y="256"/>
                    <a:pt x="518" y="221"/>
                  </a:cubicBezTo>
                  <a:cubicBezTo>
                    <a:pt x="518" y="99"/>
                    <a:pt x="419" y="0"/>
                    <a:pt x="297" y="0"/>
                  </a:cubicBezTo>
                  <a:cubicBezTo>
                    <a:pt x="185" y="0"/>
                    <a:pt x="92" y="85"/>
                    <a:pt x="79" y="194"/>
                  </a:cubicBezTo>
                  <a:cubicBezTo>
                    <a:pt x="57" y="171"/>
                    <a:pt x="31" y="151"/>
                    <a:pt x="0" y="139"/>
                  </a:cubicBezTo>
                  <a:cubicBezTo>
                    <a:pt x="0" y="757"/>
                    <a:pt x="0" y="757"/>
                    <a:pt x="0" y="757"/>
                  </a:cubicBezTo>
                  <a:cubicBezTo>
                    <a:pt x="518" y="757"/>
                    <a:pt x="518" y="757"/>
                    <a:pt x="518" y="757"/>
                  </a:cubicBezTo>
                  <a:cubicBezTo>
                    <a:pt x="639" y="757"/>
                    <a:pt x="738" y="658"/>
                    <a:pt x="738" y="537"/>
                  </a:cubicBez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grpSp>
      <p:grpSp>
        <p:nvGrpSpPr>
          <p:cNvPr id="3" name="Group 2"/>
          <p:cNvGrpSpPr/>
          <p:nvPr/>
        </p:nvGrpSpPr>
        <p:grpSpPr>
          <a:xfrm>
            <a:off x="8157600" y="2820553"/>
            <a:ext cx="3010822" cy="4037447"/>
            <a:chOff x="8157600" y="2820553"/>
            <a:chExt cx="3010822" cy="4037447"/>
          </a:xfrm>
        </p:grpSpPr>
        <p:grpSp>
          <p:nvGrpSpPr>
            <p:cNvPr id="35" name="Group 34"/>
            <p:cNvGrpSpPr/>
            <p:nvPr/>
          </p:nvGrpSpPr>
          <p:grpSpPr>
            <a:xfrm>
              <a:off x="8159124" y="2820553"/>
              <a:ext cx="3009298" cy="4037447"/>
              <a:chOff x="7135469" y="1887273"/>
              <a:chExt cx="3009298" cy="4037447"/>
            </a:xfrm>
          </p:grpSpPr>
          <p:sp>
            <p:nvSpPr>
              <p:cNvPr id="523" name="Freeform 98"/>
              <p:cNvSpPr>
                <a:spLocks noEditPoints="1"/>
              </p:cNvSpPr>
              <p:nvPr/>
            </p:nvSpPr>
            <p:spPr bwMode="auto">
              <a:xfrm>
                <a:off x="9868676" y="5423015"/>
                <a:ext cx="153987" cy="233363"/>
              </a:xfrm>
              <a:custGeom>
                <a:avLst/>
                <a:gdLst>
                  <a:gd name="T0" fmla="*/ 34 w 69"/>
                  <a:gd name="T1" fmla="*/ 105 h 105"/>
                  <a:gd name="T2" fmla="*/ 9 w 69"/>
                  <a:gd name="T3" fmla="*/ 92 h 105"/>
                  <a:gd name="T4" fmla="*/ 0 w 69"/>
                  <a:gd name="T5" fmla="*/ 55 h 105"/>
                  <a:gd name="T6" fmla="*/ 9 w 69"/>
                  <a:gd name="T7" fmla="*/ 14 h 105"/>
                  <a:gd name="T8" fmla="*/ 36 w 69"/>
                  <a:gd name="T9" fmla="*/ 0 h 105"/>
                  <a:gd name="T10" fmla="*/ 69 w 69"/>
                  <a:gd name="T11" fmla="*/ 52 h 105"/>
                  <a:gd name="T12" fmla="*/ 60 w 69"/>
                  <a:gd name="T13" fmla="*/ 91 h 105"/>
                  <a:gd name="T14" fmla="*/ 34 w 69"/>
                  <a:gd name="T15" fmla="*/ 105 h 105"/>
                  <a:gd name="T16" fmla="*/ 35 w 69"/>
                  <a:gd name="T17" fmla="*/ 14 h 105"/>
                  <a:gd name="T18" fmla="*/ 17 w 69"/>
                  <a:gd name="T19" fmla="*/ 54 h 105"/>
                  <a:gd name="T20" fmla="*/ 35 w 69"/>
                  <a:gd name="T21" fmla="*/ 92 h 105"/>
                  <a:gd name="T22" fmla="*/ 53 w 69"/>
                  <a:gd name="T23" fmla="*/ 53 h 105"/>
                  <a:gd name="T24" fmla="*/ 35 w 69"/>
                  <a:gd name="T25"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5">
                    <a:moveTo>
                      <a:pt x="34" y="105"/>
                    </a:moveTo>
                    <a:cubicBezTo>
                      <a:pt x="23" y="105"/>
                      <a:pt x="15" y="101"/>
                      <a:pt x="9" y="92"/>
                    </a:cubicBezTo>
                    <a:cubicBezTo>
                      <a:pt x="3" y="83"/>
                      <a:pt x="0" y="71"/>
                      <a:pt x="0" y="55"/>
                    </a:cubicBezTo>
                    <a:cubicBezTo>
                      <a:pt x="0" y="37"/>
                      <a:pt x="3" y="23"/>
                      <a:pt x="9" y="14"/>
                    </a:cubicBezTo>
                    <a:cubicBezTo>
                      <a:pt x="15" y="5"/>
                      <a:pt x="24" y="0"/>
                      <a:pt x="36" y="0"/>
                    </a:cubicBezTo>
                    <a:cubicBezTo>
                      <a:pt x="58" y="0"/>
                      <a:pt x="69" y="18"/>
                      <a:pt x="69" y="52"/>
                    </a:cubicBezTo>
                    <a:cubicBezTo>
                      <a:pt x="69" y="69"/>
                      <a:pt x="66" y="82"/>
                      <a:pt x="60" y="91"/>
                    </a:cubicBezTo>
                    <a:cubicBezTo>
                      <a:pt x="54" y="100"/>
                      <a:pt x="45" y="105"/>
                      <a:pt x="34" y="105"/>
                    </a:cubicBezTo>
                    <a:close/>
                    <a:moveTo>
                      <a:pt x="35" y="14"/>
                    </a:moveTo>
                    <a:cubicBezTo>
                      <a:pt x="23" y="14"/>
                      <a:pt x="17" y="27"/>
                      <a:pt x="17" y="54"/>
                    </a:cubicBezTo>
                    <a:cubicBezTo>
                      <a:pt x="17" y="79"/>
                      <a:pt x="23" y="92"/>
                      <a:pt x="35" y="92"/>
                    </a:cubicBezTo>
                    <a:cubicBezTo>
                      <a:pt x="47" y="92"/>
                      <a:pt x="53" y="79"/>
                      <a:pt x="53" y="53"/>
                    </a:cubicBezTo>
                    <a:cubicBezTo>
                      <a:pt x="53" y="27"/>
                      <a:pt x="47" y="14"/>
                      <a:pt x="35" y="14"/>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31" name="Freeform 72"/>
              <p:cNvSpPr>
                <a:spLocks/>
              </p:cNvSpPr>
              <p:nvPr/>
            </p:nvSpPr>
            <p:spPr bwMode="auto">
              <a:xfrm>
                <a:off x="7137056" y="5699295"/>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7"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32" name="Freeform 73"/>
              <p:cNvSpPr>
                <a:spLocks/>
              </p:cNvSpPr>
              <p:nvPr/>
            </p:nvSpPr>
            <p:spPr bwMode="auto">
              <a:xfrm>
                <a:off x="7137056" y="5426245"/>
                <a:ext cx="80962" cy="223838"/>
              </a:xfrm>
              <a:custGeom>
                <a:avLst/>
                <a:gdLst>
                  <a:gd name="T0" fmla="*/ 37 w 37"/>
                  <a:gd name="T1" fmla="*/ 0 h 101"/>
                  <a:gd name="T2" fmla="*/ 37 w 37"/>
                  <a:gd name="T3" fmla="*/ 101 h 101"/>
                  <a:gd name="T4" fmla="*/ 21 w 37"/>
                  <a:gd name="T5" fmla="*/ 101 h 101"/>
                  <a:gd name="T6" fmla="*/ 21 w 37"/>
                  <a:gd name="T7" fmla="*/ 19 h 101"/>
                  <a:gd name="T8" fmla="*/ 11 w 37"/>
                  <a:gd name="T9" fmla="*/ 24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4"/>
                    </a:cubicBezTo>
                    <a:cubicBezTo>
                      <a:pt x="8" y="26"/>
                      <a:pt x="4" y="27"/>
                      <a:pt x="0" y="28"/>
                    </a:cubicBezTo>
                    <a:cubicBezTo>
                      <a:pt x="0" y="15"/>
                      <a:pt x="0" y="15"/>
                      <a:pt x="0" y="15"/>
                    </a:cubicBezTo>
                    <a:cubicBezTo>
                      <a:pt x="3" y="14"/>
                      <a:pt x="5" y="13"/>
                      <a:pt x="8" y="12"/>
                    </a:cubicBezTo>
                    <a:cubicBezTo>
                      <a:pt x="10" y="11"/>
                      <a:pt x="13" y="10"/>
                      <a:pt x="15" y="9"/>
                    </a:cubicBezTo>
                    <a:cubicBezTo>
                      <a:pt x="17" y="7"/>
                      <a:pt x="20" y="6"/>
                      <a:pt x="22" y="5"/>
                    </a:cubicBezTo>
                    <a:cubicBezTo>
                      <a:pt x="25" y="3"/>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33" name="Freeform 74"/>
              <p:cNvSpPr>
                <a:spLocks/>
              </p:cNvSpPr>
              <p:nvPr/>
            </p:nvSpPr>
            <p:spPr bwMode="auto">
              <a:xfrm>
                <a:off x="7137056" y="5145257"/>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35" name="Freeform 76"/>
              <p:cNvSpPr>
                <a:spLocks noEditPoints="1"/>
              </p:cNvSpPr>
              <p:nvPr/>
            </p:nvSpPr>
            <p:spPr bwMode="auto">
              <a:xfrm>
                <a:off x="7251356" y="5694532"/>
                <a:ext cx="153987"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7 w 69"/>
                  <a:gd name="T19" fmla="*/ 54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7" y="27"/>
                      <a:pt x="17" y="54"/>
                    </a:cubicBezTo>
                    <a:cubicBezTo>
                      <a:pt x="17" y="79"/>
                      <a:pt x="23" y="91"/>
                      <a:pt x="35" y="91"/>
                    </a:cubicBezTo>
                    <a:cubicBezTo>
                      <a:pt x="46" y="91"/>
                      <a:pt x="52" y="79"/>
                      <a:pt x="52" y="53"/>
                    </a:cubicBezTo>
                    <a:cubicBezTo>
                      <a:pt x="52" y="26"/>
                      <a:pt x="47" y="13"/>
                      <a:pt x="35" y="13"/>
                    </a:cubicBez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36" name="Freeform 77"/>
              <p:cNvSpPr>
                <a:spLocks noEditPoints="1"/>
              </p:cNvSpPr>
              <p:nvPr/>
            </p:nvSpPr>
            <p:spPr bwMode="auto">
              <a:xfrm>
                <a:off x="7254531" y="5416720"/>
                <a:ext cx="152400" cy="233363"/>
              </a:xfrm>
              <a:custGeom>
                <a:avLst/>
                <a:gdLst>
                  <a:gd name="T0" fmla="*/ 33 w 69"/>
                  <a:gd name="T1" fmla="*/ 105 h 105"/>
                  <a:gd name="T2" fmla="*/ 9 w 69"/>
                  <a:gd name="T3" fmla="*/ 92 h 105"/>
                  <a:gd name="T4" fmla="*/ 0 w 69"/>
                  <a:gd name="T5" fmla="*/ 55 h 105"/>
                  <a:gd name="T6" fmla="*/ 9 w 69"/>
                  <a:gd name="T7" fmla="*/ 14 h 105"/>
                  <a:gd name="T8" fmla="*/ 36 w 69"/>
                  <a:gd name="T9" fmla="*/ 0 h 105"/>
                  <a:gd name="T10" fmla="*/ 69 w 69"/>
                  <a:gd name="T11" fmla="*/ 52 h 105"/>
                  <a:gd name="T12" fmla="*/ 60 w 69"/>
                  <a:gd name="T13" fmla="*/ 91 h 105"/>
                  <a:gd name="T14" fmla="*/ 33 w 69"/>
                  <a:gd name="T15" fmla="*/ 105 h 105"/>
                  <a:gd name="T16" fmla="*/ 35 w 69"/>
                  <a:gd name="T17" fmla="*/ 14 h 105"/>
                  <a:gd name="T18" fmla="*/ 17 w 69"/>
                  <a:gd name="T19" fmla="*/ 54 h 105"/>
                  <a:gd name="T20" fmla="*/ 35 w 69"/>
                  <a:gd name="T21" fmla="*/ 92 h 105"/>
                  <a:gd name="T22" fmla="*/ 52 w 69"/>
                  <a:gd name="T23" fmla="*/ 53 h 105"/>
                  <a:gd name="T24" fmla="*/ 35 w 69"/>
                  <a:gd name="T25"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5">
                    <a:moveTo>
                      <a:pt x="33" y="105"/>
                    </a:moveTo>
                    <a:cubicBezTo>
                      <a:pt x="23" y="105"/>
                      <a:pt x="15" y="101"/>
                      <a:pt x="9" y="92"/>
                    </a:cubicBezTo>
                    <a:cubicBezTo>
                      <a:pt x="3" y="83"/>
                      <a:pt x="0" y="71"/>
                      <a:pt x="0" y="55"/>
                    </a:cubicBezTo>
                    <a:cubicBezTo>
                      <a:pt x="0" y="37"/>
                      <a:pt x="3" y="23"/>
                      <a:pt x="9" y="14"/>
                    </a:cubicBezTo>
                    <a:cubicBezTo>
                      <a:pt x="15" y="5"/>
                      <a:pt x="24" y="0"/>
                      <a:pt x="36" y="0"/>
                    </a:cubicBezTo>
                    <a:cubicBezTo>
                      <a:pt x="58" y="0"/>
                      <a:pt x="69" y="18"/>
                      <a:pt x="69" y="52"/>
                    </a:cubicBezTo>
                    <a:cubicBezTo>
                      <a:pt x="69" y="69"/>
                      <a:pt x="66" y="82"/>
                      <a:pt x="60" y="91"/>
                    </a:cubicBezTo>
                    <a:cubicBezTo>
                      <a:pt x="53" y="100"/>
                      <a:pt x="45" y="105"/>
                      <a:pt x="33" y="105"/>
                    </a:cubicBezTo>
                    <a:close/>
                    <a:moveTo>
                      <a:pt x="35" y="14"/>
                    </a:moveTo>
                    <a:cubicBezTo>
                      <a:pt x="23" y="14"/>
                      <a:pt x="17" y="27"/>
                      <a:pt x="17" y="54"/>
                    </a:cubicBezTo>
                    <a:cubicBezTo>
                      <a:pt x="17" y="79"/>
                      <a:pt x="23" y="92"/>
                      <a:pt x="35" y="92"/>
                    </a:cubicBezTo>
                    <a:cubicBezTo>
                      <a:pt x="46" y="92"/>
                      <a:pt x="52" y="79"/>
                      <a:pt x="52" y="53"/>
                    </a:cubicBezTo>
                    <a:cubicBezTo>
                      <a:pt x="52" y="27"/>
                      <a:pt x="47" y="14"/>
                      <a:pt x="35" y="14"/>
                    </a:cubicBez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37" name="Freeform 78"/>
              <p:cNvSpPr>
                <a:spLocks/>
              </p:cNvSpPr>
              <p:nvPr/>
            </p:nvSpPr>
            <p:spPr bwMode="auto">
              <a:xfrm>
                <a:off x="7433918" y="5699295"/>
                <a:ext cx="82550"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8"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38" name="Freeform 79"/>
              <p:cNvSpPr>
                <a:spLocks/>
              </p:cNvSpPr>
              <p:nvPr/>
            </p:nvSpPr>
            <p:spPr bwMode="auto">
              <a:xfrm>
                <a:off x="7433918" y="5426245"/>
                <a:ext cx="82550" cy="223838"/>
              </a:xfrm>
              <a:custGeom>
                <a:avLst/>
                <a:gdLst>
                  <a:gd name="T0" fmla="*/ 37 w 37"/>
                  <a:gd name="T1" fmla="*/ 0 h 101"/>
                  <a:gd name="T2" fmla="*/ 37 w 37"/>
                  <a:gd name="T3" fmla="*/ 101 h 101"/>
                  <a:gd name="T4" fmla="*/ 21 w 37"/>
                  <a:gd name="T5" fmla="*/ 101 h 101"/>
                  <a:gd name="T6" fmla="*/ 21 w 37"/>
                  <a:gd name="T7" fmla="*/ 19 h 101"/>
                  <a:gd name="T8" fmla="*/ 11 w 37"/>
                  <a:gd name="T9" fmla="*/ 24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4"/>
                    </a:cubicBezTo>
                    <a:cubicBezTo>
                      <a:pt x="8" y="26"/>
                      <a:pt x="4" y="27"/>
                      <a:pt x="0" y="28"/>
                    </a:cubicBezTo>
                    <a:cubicBezTo>
                      <a:pt x="0" y="15"/>
                      <a:pt x="0" y="15"/>
                      <a:pt x="0" y="15"/>
                    </a:cubicBezTo>
                    <a:cubicBezTo>
                      <a:pt x="3" y="14"/>
                      <a:pt x="5" y="13"/>
                      <a:pt x="8" y="12"/>
                    </a:cubicBezTo>
                    <a:cubicBezTo>
                      <a:pt x="10" y="11"/>
                      <a:pt x="13" y="10"/>
                      <a:pt x="15" y="9"/>
                    </a:cubicBezTo>
                    <a:cubicBezTo>
                      <a:pt x="18" y="7"/>
                      <a:pt x="20" y="6"/>
                      <a:pt x="22" y="5"/>
                    </a:cubicBezTo>
                    <a:cubicBezTo>
                      <a:pt x="25" y="3"/>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40" name="Freeform 81"/>
              <p:cNvSpPr>
                <a:spLocks noEditPoints="1"/>
              </p:cNvSpPr>
              <p:nvPr/>
            </p:nvSpPr>
            <p:spPr bwMode="auto">
              <a:xfrm>
                <a:off x="7549806" y="5694532"/>
                <a:ext cx="153987"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7 w 69"/>
                  <a:gd name="T19" fmla="*/ 54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3" y="104"/>
                    </a:cubicBezTo>
                    <a:close/>
                    <a:moveTo>
                      <a:pt x="35" y="13"/>
                    </a:moveTo>
                    <a:cubicBezTo>
                      <a:pt x="23" y="13"/>
                      <a:pt x="17" y="27"/>
                      <a:pt x="17" y="54"/>
                    </a:cubicBezTo>
                    <a:cubicBezTo>
                      <a:pt x="17" y="79"/>
                      <a:pt x="23" y="91"/>
                      <a:pt x="35" y="91"/>
                    </a:cubicBezTo>
                    <a:cubicBezTo>
                      <a:pt x="47" y="91"/>
                      <a:pt x="52" y="79"/>
                      <a:pt x="52" y="53"/>
                    </a:cubicBezTo>
                    <a:cubicBezTo>
                      <a:pt x="52" y="26"/>
                      <a:pt x="47" y="13"/>
                      <a:pt x="35" y="13"/>
                    </a:cubicBez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41" name="Freeform 82"/>
              <p:cNvSpPr>
                <a:spLocks noEditPoints="1"/>
              </p:cNvSpPr>
              <p:nvPr/>
            </p:nvSpPr>
            <p:spPr bwMode="auto">
              <a:xfrm>
                <a:off x="7551393" y="5416720"/>
                <a:ext cx="153987" cy="233363"/>
              </a:xfrm>
              <a:custGeom>
                <a:avLst/>
                <a:gdLst>
                  <a:gd name="T0" fmla="*/ 33 w 69"/>
                  <a:gd name="T1" fmla="*/ 105 h 105"/>
                  <a:gd name="T2" fmla="*/ 9 w 69"/>
                  <a:gd name="T3" fmla="*/ 92 h 105"/>
                  <a:gd name="T4" fmla="*/ 0 w 69"/>
                  <a:gd name="T5" fmla="*/ 55 h 105"/>
                  <a:gd name="T6" fmla="*/ 9 w 69"/>
                  <a:gd name="T7" fmla="*/ 14 h 105"/>
                  <a:gd name="T8" fmla="*/ 36 w 69"/>
                  <a:gd name="T9" fmla="*/ 0 h 105"/>
                  <a:gd name="T10" fmla="*/ 69 w 69"/>
                  <a:gd name="T11" fmla="*/ 52 h 105"/>
                  <a:gd name="T12" fmla="*/ 60 w 69"/>
                  <a:gd name="T13" fmla="*/ 91 h 105"/>
                  <a:gd name="T14" fmla="*/ 33 w 69"/>
                  <a:gd name="T15" fmla="*/ 105 h 105"/>
                  <a:gd name="T16" fmla="*/ 35 w 69"/>
                  <a:gd name="T17" fmla="*/ 14 h 105"/>
                  <a:gd name="T18" fmla="*/ 17 w 69"/>
                  <a:gd name="T19" fmla="*/ 54 h 105"/>
                  <a:gd name="T20" fmla="*/ 35 w 69"/>
                  <a:gd name="T21" fmla="*/ 92 h 105"/>
                  <a:gd name="T22" fmla="*/ 52 w 69"/>
                  <a:gd name="T23" fmla="*/ 53 h 105"/>
                  <a:gd name="T24" fmla="*/ 35 w 69"/>
                  <a:gd name="T25"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5">
                    <a:moveTo>
                      <a:pt x="33" y="105"/>
                    </a:moveTo>
                    <a:cubicBezTo>
                      <a:pt x="23" y="105"/>
                      <a:pt x="15" y="101"/>
                      <a:pt x="9" y="92"/>
                    </a:cubicBezTo>
                    <a:cubicBezTo>
                      <a:pt x="3" y="83"/>
                      <a:pt x="0" y="71"/>
                      <a:pt x="0" y="55"/>
                    </a:cubicBezTo>
                    <a:cubicBezTo>
                      <a:pt x="0" y="37"/>
                      <a:pt x="3" y="23"/>
                      <a:pt x="9" y="14"/>
                    </a:cubicBezTo>
                    <a:cubicBezTo>
                      <a:pt x="15" y="5"/>
                      <a:pt x="24" y="0"/>
                      <a:pt x="36" y="0"/>
                    </a:cubicBezTo>
                    <a:cubicBezTo>
                      <a:pt x="58" y="0"/>
                      <a:pt x="69" y="18"/>
                      <a:pt x="69" y="52"/>
                    </a:cubicBezTo>
                    <a:cubicBezTo>
                      <a:pt x="69" y="69"/>
                      <a:pt x="66" y="82"/>
                      <a:pt x="60" y="91"/>
                    </a:cubicBezTo>
                    <a:cubicBezTo>
                      <a:pt x="53" y="100"/>
                      <a:pt x="45" y="105"/>
                      <a:pt x="33" y="105"/>
                    </a:cubicBezTo>
                    <a:close/>
                    <a:moveTo>
                      <a:pt x="35" y="14"/>
                    </a:moveTo>
                    <a:cubicBezTo>
                      <a:pt x="23" y="14"/>
                      <a:pt x="17" y="27"/>
                      <a:pt x="17" y="54"/>
                    </a:cubicBezTo>
                    <a:cubicBezTo>
                      <a:pt x="17" y="79"/>
                      <a:pt x="23" y="92"/>
                      <a:pt x="35" y="92"/>
                    </a:cubicBezTo>
                    <a:cubicBezTo>
                      <a:pt x="46" y="92"/>
                      <a:pt x="52" y="79"/>
                      <a:pt x="52" y="53"/>
                    </a:cubicBezTo>
                    <a:cubicBezTo>
                      <a:pt x="52" y="27"/>
                      <a:pt x="47" y="14"/>
                      <a:pt x="35" y="14"/>
                    </a:cubicBez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43" name="Freeform 84"/>
              <p:cNvSpPr>
                <a:spLocks/>
              </p:cNvSpPr>
              <p:nvPr/>
            </p:nvSpPr>
            <p:spPr bwMode="auto">
              <a:xfrm>
                <a:off x="7135469" y="4859507"/>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47" name="Freeform 88"/>
              <p:cNvSpPr>
                <a:spLocks/>
              </p:cNvSpPr>
              <p:nvPr/>
            </p:nvSpPr>
            <p:spPr bwMode="auto">
              <a:xfrm>
                <a:off x="7744009" y="5699295"/>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6"/>
                      <a:pt x="4" y="28"/>
                      <a:pt x="0" y="29"/>
                    </a:cubicBezTo>
                    <a:cubicBezTo>
                      <a:pt x="0" y="15"/>
                      <a:pt x="0" y="15"/>
                      <a:pt x="0" y="15"/>
                    </a:cubicBezTo>
                    <a:cubicBezTo>
                      <a:pt x="3" y="14"/>
                      <a:pt x="5" y="13"/>
                      <a:pt x="8" y="12"/>
                    </a:cubicBezTo>
                    <a:cubicBezTo>
                      <a:pt x="10" y="11"/>
                      <a:pt x="13" y="10"/>
                      <a:pt x="15" y="9"/>
                    </a:cubicBezTo>
                    <a:cubicBezTo>
                      <a:pt x="18" y="8"/>
                      <a:pt x="20" y="7"/>
                      <a:pt x="22" y="5"/>
                    </a:cubicBezTo>
                    <a:cubicBezTo>
                      <a:pt x="25" y="4"/>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48" name="Freeform 89"/>
              <p:cNvSpPr>
                <a:spLocks/>
              </p:cNvSpPr>
              <p:nvPr/>
            </p:nvSpPr>
            <p:spPr bwMode="auto">
              <a:xfrm>
                <a:off x="7744009" y="5426245"/>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4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4"/>
                    </a:cubicBezTo>
                    <a:cubicBezTo>
                      <a:pt x="8" y="26"/>
                      <a:pt x="4" y="27"/>
                      <a:pt x="0" y="28"/>
                    </a:cubicBezTo>
                    <a:cubicBezTo>
                      <a:pt x="0" y="15"/>
                      <a:pt x="0" y="15"/>
                      <a:pt x="0" y="15"/>
                    </a:cubicBezTo>
                    <a:cubicBezTo>
                      <a:pt x="3" y="14"/>
                      <a:pt x="5" y="13"/>
                      <a:pt x="8" y="12"/>
                    </a:cubicBezTo>
                    <a:cubicBezTo>
                      <a:pt x="10" y="11"/>
                      <a:pt x="13" y="10"/>
                      <a:pt x="15" y="9"/>
                    </a:cubicBezTo>
                    <a:cubicBezTo>
                      <a:pt x="18" y="7"/>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50" name="Freeform 91"/>
              <p:cNvSpPr>
                <a:spLocks/>
              </p:cNvSpPr>
              <p:nvPr/>
            </p:nvSpPr>
            <p:spPr bwMode="auto">
              <a:xfrm>
                <a:off x="7896409" y="5145257"/>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51" name="Freeform 92"/>
              <p:cNvSpPr>
                <a:spLocks noEditPoints="1"/>
              </p:cNvSpPr>
              <p:nvPr/>
            </p:nvSpPr>
            <p:spPr bwMode="auto">
              <a:xfrm>
                <a:off x="7859897" y="5694532"/>
                <a:ext cx="153987" cy="230188"/>
              </a:xfrm>
              <a:custGeom>
                <a:avLst/>
                <a:gdLst>
                  <a:gd name="T0" fmla="*/ 34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4 w 69"/>
                  <a:gd name="T15" fmla="*/ 104 h 104"/>
                  <a:gd name="T16" fmla="*/ 35 w 69"/>
                  <a:gd name="T17" fmla="*/ 13 h 104"/>
                  <a:gd name="T18" fmla="*/ 17 w 69"/>
                  <a:gd name="T19" fmla="*/ 54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4" y="104"/>
                    </a:cubicBezTo>
                    <a:close/>
                    <a:moveTo>
                      <a:pt x="35" y="13"/>
                    </a:moveTo>
                    <a:cubicBezTo>
                      <a:pt x="23" y="13"/>
                      <a:pt x="17" y="27"/>
                      <a:pt x="17" y="54"/>
                    </a:cubicBezTo>
                    <a:cubicBezTo>
                      <a:pt x="17" y="79"/>
                      <a:pt x="23" y="91"/>
                      <a:pt x="35" y="91"/>
                    </a:cubicBezTo>
                    <a:cubicBezTo>
                      <a:pt x="47" y="91"/>
                      <a:pt x="53" y="79"/>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52" name="Freeform 93"/>
              <p:cNvSpPr>
                <a:spLocks noEditPoints="1"/>
              </p:cNvSpPr>
              <p:nvPr/>
            </p:nvSpPr>
            <p:spPr bwMode="auto">
              <a:xfrm>
                <a:off x="7863072" y="5416720"/>
                <a:ext cx="152400" cy="233363"/>
              </a:xfrm>
              <a:custGeom>
                <a:avLst/>
                <a:gdLst>
                  <a:gd name="T0" fmla="*/ 33 w 69"/>
                  <a:gd name="T1" fmla="*/ 105 h 105"/>
                  <a:gd name="T2" fmla="*/ 9 w 69"/>
                  <a:gd name="T3" fmla="*/ 92 h 105"/>
                  <a:gd name="T4" fmla="*/ 0 w 69"/>
                  <a:gd name="T5" fmla="*/ 55 h 105"/>
                  <a:gd name="T6" fmla="*/ 9 w 69"/>
                  <a:gd name="T7" fmla="*/ 14 h 105"/>
                  <a:gd name="T8" fmla="*/ 36 w 69"/>
                  <a:gd name="T9" fmla="*/ 0 h 105"/>
                  <a:gd name="T10" fmla="*/ 69 w 69"/>
                  <a:gd name="T11" fmla="*/ 52 h 105"/>
                  <a:gd name="T12" fmla="*/ 60 w 69"/>
                  <a:gd name="T13" fmla="*/ 91 h 105"/>
                  <a:gd name="T14" fmla="*/ 33 w 69"/>
                  <a:gd name="T15" fmla="*/ 105 h 105"/>
                  <a:gd name="T16" fmla="*/ 35 w 69"/>
                  <a:gd name="T17" fmla="*/ 14 h 105"/>
                  <a:gd name="T18" fmla="*/ 17 w 69"/>
                  <a:gd name="T19" fmla="*/ 54 h 105"/>
                  <a:gd name="T20" fmla="*/ 35 w 69"/>
                  <a:gd name="T21" fmla="*/ 92 h 105"/>
                  <a:gd name="T22" fmla="*/ 52 w 69"/>
                  <a:gd name="T23" fmla="*/ 53 h 105"/>
                  <a:gd name="T24" fmla="*/ 35 w 69"/>
                  <a:gd name="T25"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5">
                    <a:moveTo>
                      <a:pt x="33" y="105"/>
                    </a:moveTo>
                    <a:cubicBezTo>
                      <a:pt x="23" y="105"/>
                      <a:pt x="15" y="101"/>
                      <a:pt x="9" y="92"/>
                    </a:cubicBezTo>
                    <a:cubicBezTo>
                      <a:pt x="3" y="83"/>
                      <a:pt x="0" y="71"/>
                      <a:pt x="0" y="55"/>
                    </a:cubicBezTo>
                    <a:cubicBezTo>
                      <a:pt x="0" y="37"/>
                      <a:pt x="3" y="23"/>
                      <a:pt x="9" y="14"/>
                    </a:cubicBezTo>
                    <a:cubicBezTo>
                      <a:pt x="15" y="5"/>
                      <a:pt x="24" y="0"/>
                      <a:pt x="36" y="0"/>
                    </a:cubicBezTo>
                    <a:cubicBezTo>
                      <a:pt x="58" y="0"/>
                      <a:pt x="69" y="18"/>
                      <a:pt x="69" y="52"/>
                    </a:cubicBezTo>
                    <a:cubicBezTo>
                      <a:pt x="69" y="69"/>
                      <a:pt x="66" y="82"/>
                      <a:pt x="60" y="91"/>
                    </a:cubicBezTo>
                    <a:cubicBezTo>
                      <a:pt x="54" y="100"/>
                      <a:pt x="45" y="105"/>
                      <a:pt x="33" y="105"/>
                    </a:cubicBezTo>
                    <a:close/>
                    <a:moveTo>
                      <a:pt x="35" y="14"/>
                    </a:moveTo>
                    <a:cubicBezTo>
                      <a:pt x="23" y="14"/>
                      <a:pt x="17" y="27"/>
                      <a:pt x="17" y="54"/>
                    </a:cubicBezTo>
                    <a:cubicBezTo>
                      <a:pt x="17" y="79"/>
                      <a:pt x="23" y="92"/>
                      <a:pt x="35" y="92"/>
                    </a:cubicBezTo>
                    <a:cubicBezTo>
                      <a:pt x="47" y="92"/>
                      <a:pt x="52" y="79"/>
                      <a:pt x="52" y="53"/>
                    </a:cubicBezTo>
                    <a:cubicBezTo>
                      <a:pt x="52" y="27"/>
                      <a:pt x="47" y="14"/>
                      <a:pt x="35" y="14"/>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53" name="Freeform 94"/>
              <p:cNvSpPr>
                <a:spLocks/>
              </p:cNvSpPr>
              <p:nvPr/>
            </p:nvSpPr>
            <p:spPr bwMode="auto">
              <a:xfrm>
                <a:off x="8042459" y="5699295"/>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2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6"/>
                      <a:pt x="4" y="28"/>
                      <a:pt x="0" y="29"/>
                    </a:cubicBezTo>
                    <a:cubicBezTo>
                      <a:pt x="0" y="15"/>
                      <a:pt x="0" y="15"/>
                      <a:pt x="0" y="15"/>
                    </a:cubicBezTo>
                    <a:cubicBezTo>
                      <a:pt x="3" y="14"/>
                      <a:pt x="5" y="13"/>
                      <a:pt x="8" y="12"/>
                    </a:cubicBezTo>
                    <a:cubicBezTo>
                      <a:pt x="10" y="11"/>
                      <a:pt x="13" y="10"/>
                      <a:pt x="15" y="9"/>
                    </a:cubicBezTo>
                    <a:cubicBezTo>
                      <a:pt x="18" y="8"/>
                      <a:pt x="20" y="7"/>
                      <a:pt x="23" y="5"/>
                    </a:cubicBezTo>
                    <a:cubicBezTo>
                      <a:pt x="25" y="4"/>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54" name="Freeform 95"/>
              <p:cNvSpPr>
                <a:spLocks/>
              </p:cNvSpPr>
              <p:nvPr/>
            </p:nvSpPr>
            <p:spPr bwMode="auto">
              <a:xfrm>
                <a:off x="8042459" y="5426245"/>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4 h 101"/>
                  <a:gd name="T10" fmla="*/ 0 w 37"/>
                  <a:gd name="T11" fmla="*/ 28 h 101"/>
                  <a:gd name="T12" fmla="*/ 0 w 37"/>
                  <a:gd name="T13" fmla="*/ 15 h 101"/>
                  <a:gd name="T14" fmla="*/ 8 w 37"/>
                  <a:gd name="T15" fmla="*/ 12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4"/>
                    </a:cubicBezTo>
                    <a:cubicBezTo>
                      <a:pt x="8" y="26"/>
                      <a:pt x="4" y="27"/>
                      <a:pt x="0" y="28"/>
                    </a:cubicBezTo>
                    <a:cubicBezTo>
                      <a:pt x="0" y="15"/>
                      <a:pt x="0" y="15"/>
                      <a:pt x="0" y="15"/>
                    </a:cubicBezTo>
                    <a:cubicBezTo>
                      <a:pt x="3" y="14"/>
                      <a:pt x="5" y="13"/>
                      <a:pt x="8" y="12"/>
                    </a:cubicBezTo>
                    <a:cubicBezTo>
                      <a:pt x="10" y="11"/>
                      <a:pt x="13" y="10"/>
                      <a:pt x="15" y="9"/>
                    </a:cubicBezTo>
                    <a:cubicBezTo>
                      <a:pt x="18" y="7"/>
                      <a:pt x="20" y="6"/>
                      <a:pt x="23" y="5"/>
                    </a:cubicBezTo>
                    <a:cubicBezTo>
                      <a:pt x="25" y="3"/>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55" name="Freeform 96"/>
              <p:cNvSpPr>
                <a:spLocks/>
              </p:cNvSpPr>
              <p:nvPr/>
            </p:nvSpPr>
            <p:spPr bwMode="auto">
              <a:xfrm>
                <a:off x="8042459" y="5145257"/>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3" y="5"/>
                    </a:cubicBezTo>
                    <a:cubicBezTo>
                      <a:pt x="25" y="4"/>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56" name="Freeform 97"/>
              <p:cNvSpPr>
                <a:spLocks noEditPoints="1"/>
              </p:cNvSpPr>
              <p:nvPr/>
            </p:nvSpPr>
            <p:spPr bwMode="auto">
              <a:xfrm>
                <a:off x="8158347" y="5694532"/>
                <a:ext cx="152400" cy="230188"/>
              </a:xfrm>
              <a:custGeom>
                <a:avLst/>
                <a:gdLst>
                  <a:gd name="T0" fmla="*/ 34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4 w 69"/>
                  <a:gd name="T15" fmla="*/ 104 h 104"/>
                  <a:gd name="T16" fmla="*/ 35 w 69"/>
                  <a:gd name="T17" fmla="*/ 13 h 104"/>
                  <a:gd name="T18" fmla="*/ 17 w 69"/>
                  <a:gd name="T19" fmla="*/ 54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2"/>
                    </a:cubicBezTo>
                    <a:cubicBezTo>
                      <a:pt x="3" y="83"/>
                      <a:pt x="0" y="71"/>
                      <a:pt x="0" y="54"/>
                    </a:cubicBezTo>
                    <a:cubicBezTo>
                      <a:pt x="0" y="36"/>
                      <a:pt x="3" y="23"/>
                      <a:pt x="9" y="14"/>
                    </a:cubicBezTo>
                    <a:cubicBezTo>
                      <a:pt x="16" y="5"/>
                      <a:pt x="24" y="0"/>
                      <a:pt x="36" y="0"/>
                    </a:cubicBezTo>
                    <a:cubicBezTo>
                      <a:pt x="58" y="0"/>
                      <a:pt x="69" y="17"/>
                      <a:pt x="69" y="52"/>
                    </a:cubicBezTo>
                    <a:cubicBezTo>
                      <a:pt x="69" y="69"/>
                      <a:pt x="66" y="82"/>
                      <a:pt x="60" y="91"/>
                    </a:cubicBezTo>
                    <a:cubicBezTo>
                      <a:pt x="54" y="100"/>
                      <a:pt x="45" y="104"/>
                      <a:pt x="34" y="104"/>
                    </a:cubicBezTo>
                    <a:close/>
                    <a:moveTo>
                      <a:pt x="35" y="13"/>
                    </a:moveTo>
                    <a:cubicBezTo>
                      <a:pt x="23" y="13"/>
                      <a:pt x="17" y="27"/>
                      <a:pt x="17" y="54"/>
                    </a:cubicBezTo>
                    <a:cubicBezTo>
                      <a:pt x="17" y="79"/>
                      <a:pt x="23" y="91"/>
                      <a:pt x="35" y="91"/>
                    </a:cubicBezTo>
                    <a:cubicBezTo>
                      <a:pt x="47" y="91"/>
                      <a:pt x="53" y="79"/>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57" name="Freeform 98"/>
              <p:cNvSpPr>
                <a:spLocks noEditPoints="1"/>
              </p:cNvSpPr>
              <p:nvPr/>
            </p:nvSpPr>
            <p:spPr bwMode="auto">
              <a:xfrm>
                <a:off x="8159934" y="5416720"/>
                <a:ext cx="153987" cy="233363"/>
              </a:xfrm>
              <a:custGeom>
                <a:avLst/>
                <a:gdLst>
                  <a:gd name="T0" fmla="*/ 34 w 69"/>
                  <a:gd name="T1" fmla="*/ 105 h 105"/>
                  <a:gd name="T2" fmla="*/ 9 w 69"/>
                  <a:gd name="T3" fmla="*/ 92 h 105"/>
                  <a:gd name="T4" fmla="*/ 0 w 69"/>
                  <a:gd name="T5" fmla="*/ 55 h 105"/>
                  <a:gd name="T6" fmla="*/ 9 w 69"/>
                  <a:gd name="T7" fmla="*/ 14 h 105"/>
                  <a:gd name="T8" fmla="*/ 36 w 69"/>
                  <a:gd name="T9" fmla="*/ 0 h 105"/>
                  <a:gd name="T10" fmla="*/ 69 w 69"/>
                  <a:gd name="T11" fmla="*/ 52 h 105"/>
                  <a:gd name="T12" fmla="*/ 60 w 69"/>
                  <a:gd name="T13" fmla="*/ 91 h 105"/>
                  <a:gd name="T14" fmla="*/ 34 w 69"/>
                  <a:gd name="T15" fmla="*/ 105 h 105"/>
                  <a:gd name="T16" fmla="*/ 35 w 69"/>
                  <a:gd name="T17" fmla="*/ 14 h 105"/>
                  <a:gd name="T18" fmla="*/ 17 w 69"/>
                  <a:gd name="T19" fmla="*/ 54 h 105"/>
                  <a:gd name="T20" fmla="*/ 35 w 69"/>
                  <a:gd name="T21" fmla="*/ 92 h 105"/>
                  <a:gd name="T22" fmla="*/ 53 w 69"/>
                  <a:gd name="T23" fmla="*/ 53 h 105"/>
                  <a:gd name="T24" fmla="*/ 35 w 69"/>
                  <a:gd name="T25"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5">
                    <a:moveTo>
                      <a:pt x="34" y="105"/>
                    </a:moveTo>
                    <a:cubicBezTo>
                      <a:pt x="23" y="105"/>
                      <a:pt x="15" y="101"/>
                      <a:pt x="9" y="92"/>
                    </a:cubicBezTo>
                    <a:cubicBezTo>
                      <a:pt x="3" y="83"/>
                      <a:pt x="0" y="71"/>
                      <a:pt x="0" y="55"/>
                    </a:cubicBezTo>
                    <a:cubicBezTo>
                      <a:pt x="0" y="37"/>
                      <a:pt x="3" y="23"/>
                      <a:pt x="9" y="14"/>
                    </a:cubicBezTo>
                    <a:cubicBezTo>
                      <a:pt x="15" y="5"/>
                      <a:pt x="24" y="0"/>
                      <a:pt x="36" y="0"/>
                    </a:cubicBezTo>
                    <a:cubicBezTo>
                      <a:pt x="58" y="0"/>
                      <a:pt x="69" y="18"/>
                      <a:pt x="69" y="52"/>
                    </a:cubicBezTo>
                    <a:cubicBezTo>
                      <a:pt x="69" y="69"/>
                      <a:pt x="66" y="82"/>
                      <a:pt x="60" y="91"/>
                    </a:cubicBezTo>
                    <a:cubicBezTo>
                      <a:pt x="54" y="100"/>
                      <a:pt x="45" y="105"/>
                      <a:pt x="34" y="105"/>
                    </a:cubicBezTo>
                    <a:close/>
                    <a:moveTo>
                      <a:pt x="35" y="14"/>
                    </a:moveTo>
                    <a:cubicBezTo>
                      <a:pt x="23" y="14"/>
                      <a:pt x="17" y="27"/>
                      <a:pt x="17" y="54"/>
                    </a:cubicBezTo>
                    <a:cubicBezTo>
                      <a:pt x="17" y="79"/>
                      <a:pt x="23" y="92"/>
                      <a:pt x="35" y="92"/>
                    </a:cubicBezTo>
                    <a:cubicBezTo>
                      <a:pt x="47" y="92"/>
                      <a:pt x="53" y="79"/>
                      <a:pt x="53" y="53"/>
                    </a:cubicBezTo>
                    <a:cubicBezTo>
                      <a:pt x="53" y="27"/>
                      <a:pt x="47" y="14"/>
                      <a:pt x="35" y="14"/>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58" name="Freeform 99"/>
              <p:cNvSpPr>
                <a:spLocks noEditPoints="1"/>
              </p:cNvSpPr>
              <p:nvPr/>
            </p:nvSpPr>
            <p:spPr bwMode="auto">
              <a:xfrm>
                <a:off x="8159934" y="5138907"/>
                <a:ext cx="153987" cy="231775"/>
              </a:xfrm>
              <a:custGeom>
                <a:avLst/>
                <a:gdLst>
                  <a:gd name="T0" fmla="*/ 34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4 w 69"/>
                  <a:gd name="T15" fmla="*/ 104 h 104"/>
                  <a:gd name="T16" fmla="*/ 35 w 69"/>
                  <a:gd name="T17" fmla="*/ 13 h 104"/>
                  <a:gd name="T18" fmla="*/ 17 w 69"/>
                  <a:gd name="T19" fmla="*/ 53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4" y="100"/>
                      <a:pt x="45" y="104"/>
                      <a:pt x="34" y="104"/>
                    </a:cubicBezTo>
                    <a:close/>
                    <a:moveTo>
                      <a:pt x="35" y="13"/>
                    </a:moveTo>
                    <a:cubicBezTo>
                      <a:pt x="23" y="13"/>
                      <a:pt x="17" y="26"/>
                      <a:pt x="17" y="53"/>
                    </a:cubicBezTo>
                    <a:cubicBezTo>
                      <a:pt x="17" y="78"/>
                      <a:pt x="23" y="91"/>
                      <a:pt x="35" y="91"/>
                    </a:cubicBezTo>
                    <a:cubicBezTo>
                      <a:pt x="47" y="91"/>
                      <a:pt x="53" y="78"/>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59" name="Freeform 100"/>
              <p:cNvSpPr>
                <a:spLocks/>
              </p:cNvSpPr>
              <p:nvPr/>
            </p:nvSpPr>
            <p:spPr bwMode="auto">
              <a:xfrm>
                <a:off x="7744009" y="4861094"/>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5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5"/>
                    </a:cubicBezTo>
                    <a:cubicBezTo>
                      <a:pt x="8" y="26"/>
                      <a:pt x="4" y="27"/>
                      <a:pt x="0" y="28"/>
                    </a:cubicBezTo>
                    <a:cubicBezTo>
                      <a:pt x="0" y="15"/>
                      <a:pt x="0" y="15"/>
                      <a:pt x="0" y="15"/>
                    </a:cubicBezTo>
                    <a:cubicBezTo>
                      <a:pt x="3" y="14"/>
                      <a:pt x="5" y="13"/>
                      <a:pt x="8" y="12"/>
                    </a:cubicBezTo>
                    <a:cubicBezTo>
                      <a:pt x="10" y="11"/>
                      <a:pt x="13" y="10"/>
                      <a:pt x="15" y="9"/>
                    </a:cubicBezTo>
                    <a:cubicBezTo>
                      <a:pt x="18" y="8"/>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60" name="Freeform 101"/>
              <p:cNvSpPr>
                <a:spLocks/>
              </p:cNvSpPr>
              <p:nvPr/>
            </p:nvSpPr>
            <p:spPr bwMode="auto">
              <a:xfrm>
                <a:off x="7896409" y="4861094"/>
                <a:ext cx="80962" cy="223838"/>
              </a:xfrm>
              <a:custGeom>
                <a:avLst/>
                <a:gdLst>
                  <a:gd name="T0" fmla="*/ 37 w 37"/>
                  <a:gd name="T1" fmla="*/ 0 h 101"/>
                  <a:gd name="T2" fmla="*/ 37 w 37"/>
                  <a:gd name="T3" fmla="*/ 101 h 101"/>
                  <a:gd name="T4" fmla="*/ 21 w 37"/>
                  <a:gd name="T5" fmla="*/ 101 h 101"/>
                  <a:gd name="T6" fmla="*/ 21 w 37"/>
                  <a:gd name="T7" fmla="*/ 19 h 101"/>
                  <a:gd name="T8" fmla="*/ 11 w 37"/>
                  <a:gd name="T9" fmla="*/ 25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5"/>
                    </a:cubicBezTo>
                    <a:cubicBezTo>
                      <a:pt x="8" y="26"/>
                      <a:pt x="4" y="27"/>
                      <a:pt x="0" y="28"/>
                    </a:cubicBezTo>
                    <a:cubicBezTo>
                      <a:pt x="0" y="15"/>
                      <a:pt x="0" y="15"/>
                      <a:pt x="0" y="15"/>
                    </a:cubicBezTo>
                    <a:cubicBezTo>
                      <a:pt x="3" y="14"/>
                      <a:pt x="5" y="13"/>
                      <a:pt x="8" y="12"/>
                    </a:cubicBezTo>
                    <a:cubicBezTo>
                      <a:pt x="10" y="11"/>
                      <a:pt x="13" y="10"/>
                      <a:pt x="15" y="9"/>
                    </a:cubicBezTo>
                    <a:cubicBezTo>
                      <a:pt x="17" y="8"/>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61" name="Freeform 102"/>
              <p:cNvSpPr>
                <a:spLocks/>
              </p:cNvSpPr>
              <p:nvPr/>
            </p:nvSpPr>
            <p:spPr bwMode="auto">
              <a:xfrm>
                <a:off x="8042459" y="4861094"/>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5 h 101"/>
                  <a:gd name="T10" fmla="*/ 0 w 37"/>
                  <a:gd name="T11" fmla="*/ 28 h 101"/>
                  <a:gd name="T12" fmla="*/ 0 w 37"/>
                  <a:gd name="T13" fmla="*/ 15 h 101"/>
                  <a:gd name="T14" fmla="*/ 8 w 37"/>
                  <a:gd name="T15" fmla="*/ 12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5"/>
                    </a:cubicBezTo>
                    <a:cubicBezTo>
                      <a:pt x="8" y="26"/>
                      <a:pt x="4" y="27"/>
                      <a:pt x="0" y="28"/>
                    </a:cubicBezTo>
                    <a:cubicBezTo>
                      <a:pt x="0" y="15"/>
                      <a:pt x="0" y="15"/>
                      <a:pt x="0" y="15"/>
                    </a:cubicBezTo>
                    <a:cubicBezTo>
                      <a:pt x="3" y="14"/>
                      <a:pt x="5" y="13"/>
                      <a:pt x="8" y="12"/>
                    </a:cubicBezTo>
                    <a:cubicBezTo>
                      <a:pt x="10" y="11"/>
                      <a:pt x="13" y="10"/>
                      <a:pt x="15" y="9"/>
                    </a:cubicBezTo>
                    <a:cubicBezTo>
                      <a:pt x="18" y="8"/>
                      <a:pt x="20" y="6"/>
                      <a:pt x="23" y="5"/>
                    </a:cubicBezTo>
                    <a:cubicBezTo>
                      <a:pt x="25" y="3"/>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62" name="Freeform 103"/>
              <p:cNvSpPr>
                <a:spLocks noEditPoints="1"/>
              </p:cNvSpPr>
              <p:nvPr/>
            </p:nvSpPr>
            <p:spPr bwMode="auto">
              <a:xfrm>
                <a:off x="8159934" y="4854744"/>
                <a:ext cx="153987" cy="230188"/>
              </a:xfrm>
              <a:custGeom>
                <a:avLst/>
                <a:gdLst>
                  <a:gd name="T0" fmla="*/ 34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4 w 69"/>
                  <a:gd name="T15" fmla="*/ 104 h 104"/>
                  <a:gd name="T16" fmla="*/ 35 w 69"/>
                  <a:gd name="T17" fmla="*/ 13 h 104"/>
                  <a:gd name="T18" fmla="*/ 17 w 69"/>
                  <a:gd name="T19" fmla="*/ 54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4" y="104"/>
                    </a:cubicBezTo>
                    <a:close/>
                    <a:moveTo>
                      <a:pt x="35" y="13"/>
                    </a:moveTo>
                    <a:cubicBezTo>
                      <a:pt x="23" y="13"/>
                      <a:pt x="17" y="27"/>
                      <a:pt x="17" y="54"/>
                    </a:cubicBezTo>
                    <a:cubicBezTo>
                      <a:pt x="17" y="79"/>
                      <a:pt x="23" y="91"/>
                      <a:pt x="35" y="91"/>
                    </a:cubicBezTo>
                    <a:cubicBezTo>
                      <a:pt x="47" y="91"/>
                      <a:pt x="53" y="79"/>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63" name="Freeform 84"/>
              <p:cNvSpPr>
                <a:spLocks/>
              </p:cNvSpPr>
              <p:nvPr/>
            </p:nvSpPr>
            <p:spPr bwMode="auto">
              <a:xfrm>
                <a:off x="7135469" y="4577989"/>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64" name="Freeform 85"/>
              <p:cNvSpPr>
                <a:spLocks noEditPoints="1"/>
              </p:cNvSpPr>
              <p:nvPr/>
            </p:nvSpPr>
            <p:spPr bwMode="auto">
              <a:xfrm>
                <a:off x="7251356" y="4573226"/>
                <a:ext cx="153987" cy="230188"/>
              </a:xfrm>
              <a:custGeom>
                <a:avLst/>
                <a:gdLst>
                  <a:gd name="T0" fmla="*/ 33 w 69"/>
                  <a:gd name="T1" fmla="*/ 104 h 104"/>
                  <a:gd name="T2" fmla="*/ 8 w 69"/>
                  <a:gd name="T3" fmla="*/ 92 h 104"/>
                  <a:gd name="T4" fmla="*/ 0 w 69"/>
                  <a:gd name="T5" fmla="*/ 54 h 104"/>
                  <a:gd name="T6" fmla="*/ 9 w 69"/>
                  <a:gd name="T7" fmla="*/ 14 h 104"/>
                  <a:gd name="T8" fmla="*/ 36 w 69"/>
                  <a:gd name="T9" fmla="*/ 0 h 104"/>
                  <a:gd name="T10" fmla="*/ 69 w 69"/>
                  <a:gd name="T11" fmla="*/ 52 h 104"/>
                  <a:gd name="T12" fmla="*/ 59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8"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59" y="91"/>
                    </a:cubicBezTo>
                    <a:cubicBezTo>
                      <a:pt x="53" y="100"/>
                      <a:pt x="44" y="104"/>
                      <a:pt x="33" y="104"/>
                    </a:cubicBezTo>
                    <a:close/>
                    <a:moveTo>
                      <a:pt x="35" y="13"/>
                    </a:moveTo>
                    <a:cubicBezTo>
                      <a:pt x="22"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65" name="Freeform 86"/>
              <p:cNvSpPr>
                <a:spLocks/>
              </p:cNvSpPr>
              <p:nvPr/>
            </p:nvSpPr>
            <p:spPr bwMode="auto">
              <a:xfrm>
                <a:off x="7433919" y="4577989"/>
                <a:ext cx="82550"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2" y="10"/>
                      <a:pt x="15" y="9"/>
                    </a:cubicBezTo>
                    <a:cubicBezTo>
                      <a:pt x="17" y="8"/>
                      <a:pt x="20" y="7"/>
                      <a:pt x="22" y="5"/>
                    </a:cubicBezTo>
                    <a:cubicBezTo>
                      <a:pt x="25" y="4"/>
                      <a:pt x="27" y="2"/>
                      <a:pt x="30" y="0"/>
                    </a:cubicBezTo>
                    <a:lnTo>
                      <a:pt x="37"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66" name="Freeform 87"/>
              <p:cNvSpPr>
                <a:spLocks noEditPoints="1"/>
              </p:cNvSpPr>
              <p:nvPr/>
            </p:nvSpPr>
            <p:spPr bwMode="auto">
              <a:xfrm>
                <a:off x="7549806" y="4573226"/>
                <a:ext cx="152400"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67" name="Freeform 100"/>
              <p:cNvSpPr>
                <a:spLocks/>
              </p:cNvSpPr>
              <p:nvPr/>
            </p:nvSpPr>
            <p:spPr bwMode="auto">
              <a:xfrm>
                <a:off x="7744009" y="4579576"/>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5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5"/>
                    </a:cubicBezTo>
                    <a:cubicBezTo>
                      <a:pt x="8" y="26"/>
                      <a:pt x="4" y="27"/>
                      <a:pt x="0" y="28"/>
                    </a:cubicBezTo>
                    <a:cubicBezTo>
                      <a:pt x="0" y="15"/>
                      <a:pt x="0" y="15"/>
                      <a:pt x="0" y="15"/>
                    </a:cubicBezTo>
                    <a:cubicBezTo>
                      <a:pt x="3" y="14"/>
                      <a:pt x="5" y="13"/>
                      <a:pt x="8" y="12"/>
                    </a:cubicBezTo>
                    <a:cubicBezTo>
                      <a:pt x="10" y="11"/>
                      <a:pt x="13" y="10"/>
                      <a:pt x="15" y="9"/>
                    </a:cubicBezTo>
                    <a:cubicBezTo>
                      <a:pt x="18" y="8"/>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68" name="Freeform 101"/>
              <p:cNvSpPr>
                <a:spLocks/>
              </p:cNvSpPr>
              <p:nvPr/>
            </p:nvSpPr>
            <p:spPr bwMode="auto">
              <a:xfrm>
                <a:off x="7896409" y="4579576"/>
                <a:ext cx="80962" cy="223838"/>
              </a:xfrm>
              <a:custGeom>
                <a:avLst/>
                <a:gdLst>
                  <a:gd name="T0" fmla="*/ 37 w 37"/>
                  <a:gd name="T1" fmla="*/ 0 h 101"/>
                  <a:gd name="T2" fmla="*/ 37 w 37"/>
                  <a:gd name="T3" fmla="*/ 101 h 101"/>
                  <a:gd name="T4" fmla="*/ 21 w 37"/>
                  <a:gd name="T5" fmla="*/ 101 h 101"/>
                  <a:gd name="T6" fmla="*/ 21 w 37"/>
                  <a:gd name="T7" fmla="*/ 19 h 101"/>
                  <a:gd name="T8" fmla="*/ 11 w 37"/>
                  <a:gd name="T9" fmla="*/ 25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5"/>
                    </a:cubicBezTo>
                    <a:cubicBezTo>
                      <a:pt x="8" y="26"/>
                      <a:pt x="4" y="27"/>
                      <a:pt x="0" y="28"/>
                    </a:cubicBezTo>
                    <a:cubicBezTo>
                      <a:pt x="0" y="15"/>
                      <a:pt x="0" y="15"/>
                      <a:pt x="0" y="15"/>
                    </a:cubicBezTo>
                    <a:cubicBezTo>
                      <a:pt x="3" y="14"/>
                      <a:pt x="5" y="13"/>
                      <a:pt x="8" y="12"/>
                    </a:cubicBezTo>
                    <a:cubicBezTo>
                      <a:pt x="10" y="11"/>
                      <a:pt x="13" y="10"/>
                      <a:pt x="15" y="9"/>
                    </a:cubicBezTo>
                    <a:cubicBezTo>
                      <a:pt x="17" y="8"/>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69" name="Freeform 102"/>
              <p:cNvSpPr>
                <a:spLocks/>
              </p:cNvSpPr>
              <p:nvPr/>
            </p:nvSpPr>
            <p:spPr bwMode="auto">
              <a:xfrm>
                <a:off x="8042459" y="4579576"/>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5 h 101"/>
                  <a:gd name="T10" fmla="*/ 0 w 37"/>
                  <a:gd name="T11" fmla="*/ 28 h 101"/>
                  <a:gd name="T12" fmla="*/ 0 w 37"/>
                  <a:gd name="T13" fmla="*/ 15 h 101"/>
                  <a:gd name="T14" fmla="*/ 8 w 37"/>
                  <a:gd name="T15" fmla="*/ 12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5"/>
                    </a:cubicBezTo>
                    <a:cubicBezTo>
                      <a:pt x="8" y="26"/>
                      <a:pt x="4" y="27"/>
                      <a:pt x="0" y="28"/>
                    </a:cubicBezTo>
                    <a:cubicBezTo>
                      <a:pt x="0" y="15"/>
                      <a:pt x="0" y="15"/>
                      <a:pt x="0" y="15"/>
                    </a:cubicBezTo>
                    <a:cubicBezTo>
                      <a:pt x="3" y="14"/>
                      <a:pt x="5" y="13"/>
                      <a:pt x="8" y="12"/>
                    </a:cubicBezTo>
                    <a:cubicBezTo>
                      <a:pt x="10" y="11"/>
                      <a:pt x="13" y="10"/>
                      <a:pt x="15" y="9"/>
                    </a:cubicBezTo>
                    <a:cubicBezTo>
                      <a:pt x="18" y="8"/>
                      <a:pt x="20" y="6"/>
                      <a:pt x="23" y="5"/>
                    </a:cubicBezTo>
                    <a:cubicBezTo>
                      <a:pt x="25" y="3"/>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70" name="Freeform 103"/>
              <p:cNvSpPr>
                <a:spLocks noEditPoints="1"/>
              </p:cNvSpPr>
              <p:nvPr/>
            </p:nvSpPr>
            <p:spPr bwMode="auto">
              <a:xfrm>
                <a:off x="8159934" y="4573226"/>
                <a:ext cx="153987" cy="230188"/>
              </a:xfrm>
              <a:custGeom>
                <a:avLst/>
                <a:gdLst>
                  <a:gd name="T0" fmla="*/ 34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4 w 69"/>
                  <a:gd name="T15" fmla="*/ 104 h 104"/>
                  <a:gd name="T16" fmla="*/ 35 w 69"/>
                  <a:gd name="T17" fmla="*/ 13 h 104"/>
                  <a:gd name="T18" fmla="*/ 17 w 69"/>
                  <a:gd name="T19" fmla="*/ 54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4" y="104"/>
                    </a:cubicBezTo>
                    <a:close/>
                    <a:moveTo>
                      <a:pt x="35" y="13"/>
                    </a:moveTo>
                    <a:cubicBezTo>
                      <a:pt x="23" y="13"/>
                      <a:pt x="17" y="27"/>
                      <a:pt x="17" y="54"/>
                    </a:cubicBezTo>
                    <a:cubicBezTo>
                      <a:pt x="17" y="79"/>
                      <a:pt x="23" y="91"/>
                      <a:pt x="35" y="91"/>
                    </a:cubicBezTo>
                    <a:cubicBezTo>
                      <a:pt x="47" y="91"/>
                      <a:pt x="53" y="79"/>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72" name="Freeform 72"/>
              <p:cNvSpPr>
                <a:spLocks/>
              </p:cNvSpPr>
              <p:nvPr/>
            </p:nvSpPr>
            <p:spPr bwMode="auto">
              <a:xfrm>
                <a:off x="8355063" y="5699295"/>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7" y="8"/>
                      <a:pt x="20" y="7"/>
                      <a:pt x="22" y="5"/>
                    </a:cubicBezTo>
                    <a:cubicBezTo>
                      <a:pt x="25" y="4"/>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75" name="Freeform 75"/>
              <p:cNvSpPr>
                <a:spLocks/>
              </p:cNvSpPr>
              <p:nvPr/>
            </p:nvSpPr>
            <p:spPr bwMode="auto">
              <a:xfrm>
                <a:off x="8505875" y="5145257"/>
                <a:ext cx="79375"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76" name="Freeform 76"/>
              <p:cNvSpPr>
                <a:spLocks noEditPoints="1"/>
              </p:cNvSpPr>
              <p:nvPr/>
            </p:nvSpPr>
            <p:spPr bwMode="auto">
              <a:xfrm>
                <a:off x="8469363" y="5694532"/>
                <a:ext cx="153987"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7 w 69"/>
                  <a:gd name="T19" fmla="*/ 54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7" y="27"/>
                      <a:pt x="17" y="54"/>
                    </a:cubicBezTo>
                    <a:cubicBezTo>
                      <a:pt x="17" y="79"/>
                      <a:pt x="23" y="91"/>
                      <a:pt x="35" y="91"/>
                    </a:cubicBezTo>
                    <a:cubicBezTo>
                      <a:pt x="46" y="91"/>
                      <a:pt x="52" y="79"/>
                      <a:pt x="52" y="53"/>
                    </a:cubicBezTo>
                    <a:cubicBezTo>
                      <a:pt x="52" y="26"/>
                      <a:pt x="47" y="13"/>
                      <a:pt x="35" y="13"/>
                    </a:cubicBez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77" name="Freeform 77"/>
              <p:cNvSpPr>
                <a:spLocks noEditPoints="1"/>
              </p:cNvSpPr>
              <p:nvPr/>
            </p:nvSpPr>
            <p:spPr bwMode="auto">
              <a:xfrm>
                <a:off x="8472538" y="5416720"/>
                <a:ext cx="152400" cy="233363"/>
              </a:xfrm>
              <a:custGeom>
                <a:avLst/>
                <a:gdLst>
                  <a:gd name="T0" fmla="*/ 33 w 69"/>
                  <a:gd name="T1" fmla="*/ 105 h 105"/>
                  <a:gd name="T2" fmla="*/ 9 w 69"/>
                  <a:gd name="T3" fmla="*/ 92 h 105"/>
                  <a:gd name="T4" fmla="*/ 0 w 69"/>
                  <a:gd name="T5" fmla="*/ 55 h 105"/>
                  <a:gd name="T6" fmla="*/ 9 w 69"/>
                  <a:gd name="T7" fmla="*/ 14 h 105"/>
                  <a:gd name="T8" fmla="*/ 36 w 69"/>
                  <a:gd name="T9" fmla="*/ 0 h 105"/>
                  <a:gd name="T10" fmla="*/ 69 w 69"/>
                  <a:gd name="T11" fmla="*/ 52 h 105"/>
                  <a:gd name="T12" fmla="*/ 60 w 69"/>
                  <a:gd name="T13" fmla="*/ 91 h 105"/>
                  <a:gd name="T14" fmla="*/ 33 w 69"/>
                  <a:gd name="T15" fmla="*/ 105 h 105"/>
                  <a:gd name="T16" fmla="*/ 35 w 69"/>
                  <a:gd name="T17" fmla="*/ 14 h 105"/>
                  <a:gd name="T18" fmla="*/ 17 w 69"/>
                  <a:gd name="T19" fmla="*/ 54 h 105"/>
                  <a:gd name="T20" fmla="*/ 35 w 69"/>
                  <a:gd name="T21" fmla="*/ 92 h 105"/>
                  <a:gd name="T22" fmla="*/ 52 w 69"/>
                  <a:gd name="T23" fmla="*/ 53 h 105"/>
                  <a:gd name="T24" fmla="*/ 35 w 69"/>
                  <a:gd name="T25"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5">
                    <a:moveTo>
                      <a:pt x="33" y="105"/>
                    </a:moveTo>
                    <a:cubicBezTo>
                      <a:pt x="23" y="105"/>
                      <a:pt x="15" y="101"/>
                      <a:pt x="9" y="92"/>
                    </a:cubicBezTo>
                    <a:cubicBezTo>
                      <a:pt x="3" y="83"/>
                      <a:pt x="0" y="71"/>
                      <a:pt x="0" y="55"/>
                    </a:cubicBezTo>
                    <a:cubicBezTo>
                      <a:pt x="0" y="37"/>
                      <a:pt x="3" y="23"/>
                      <a:pt x="9" y="14"/>
                    </a:cubicBezTo>
                    <a:cubicBezTo>
                      <a:pt x="15" y="5"/>
                      <a:pt x="24" y="0"/>
                      <a:pt x="36" y="0"/>
                    </a:cubicBezTo>
                    <a:cubicBezTo>
                      <a:pt x="58" y="0"/>
                      <a:pt x="69" y="18"/>
                      <a:pt x="69" y="52"/>
                    </a:cubicBezTo>
                    <a:cubicBezTo>
                      <a:pt x="69" y="69"/>
                      <a:pt x="66" y="82"/>
                      <a:pt x="60" y="91"/>
                    </a:cubicBezTo>
                    <a:cubicBezTo>
                      <a:pt x="53" y="100"/>
                      <a:pt x="45" y="105"/>
                      <a:pt x="33" y="105"/>
                    </a:cubicBezTo>
                    <a:close/>
                    <a:moveTo>
                      <a:pt x="35" y="14"/>
                    </a:moveTo>
                    <a:cubicBezTo>
                      <a:pt x="23" y="14"/>
                      <a:pt x="17" y="27"/>
                      <a:pt x="17" y="54"/>
                    </a:cubicBezTo>
                    <a:cubicBezTo>
                      <a:pt x="17" y="79"/>
                      <a:pt x="23" y="92"/>
                      <a:pt x="35" y="92"/>
                    </a:cubicBezTo>
                    <a:cubicBezTo>
                      <a:pt x="46" y="92"/>
                      <a:pt x="52" y="79"/>
                      <a:pt x="52" y="53"/>
                    </a:cubicBezTo>
                    <a:cubicBezTo>
                      <a:pt x="52" y="27"/>
                      <a:pt x="47" y="14"/>
                      <a:pt x="35" y="14"/>
                    </a:cubicBez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78" name="Freeform 84"/>
              <p:cNvSpPr>
                <a:spLocks/>
              </p:cNvSpPr>
              <p:nvPr/>
            </p:nvSpPr>
            <p:spPr bwMode="auto">
              <a:xfrm>
                <a:off x="8353476" y="4859507"/>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79" name="Freeform 85"/>
              <p:cNvSpPr>
                <a:spLocks noEditPoints="1"/>
              </p:cNvSpPr>
              <p:nvPr/>
            </p:nvSpPr>
            <p:spPr bwMode="auto">
              <a:xfrm>
                <a:off x="8469363" y="4854744"/>
                <a:ext cx="153987" cy="230188"/>
              </a:xfrm>
              <a:custGeom>
                <a:avLst/>
                <a:gdLst>
                  <a:gd name="T0" fmla="*/ 33 w 69"/>
                  <a:gd name="T1" fmla="*/ 104 h 104"/>
                  <a:gd name="T2" fmla="*/ 8 w 69"/>
                  <a:gd name="T3" fmla="*/ 92 h 104"/>
                  <a:gd name="T4" fmla="*/ 0 w 69"/>
                  <a:gd name="T5" fmla="*/ 54 h 104"/>
                  <a:gd name="T6" fmla="*/ 9 w 69"/>
                  <a:gd name="T7" fmla="*/ 14 h 104"/>
                  <a:gd name="T8" fmla="*/ 36 w 69"/>
                  <a:gd name="T9" fmla="*/ 0 h 104"/>
                  <a:gd name="T10" fmla="*/ 69 w 69"/>
                  <a:gd name="T11" fmla="*/ 52 h 104"/>
                  <a:gd name="T12" fmla="*/ 59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8"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59" y="91"/>
                    </a:cubicBezTo>
                    <a:cubicBezTo>
                      <a:pt x="53" y="100"/>
                      <a:pt x="44" y="104"/>
                      <a:pt x="33" y="104"/>
                    </a:cubicBezTo>
                    <a:close/>
                    <a:moveTo>
                      <a:pt x="35" y="13"/>
                    </a:moveTo>
                    <a:cubicBezTo>
                      <a:pt x="22"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80" name="Freeform 84"/>
              <p:cNvSpPr>
                <a:spLocks/>
              </p:cNvSpPr>
              <p:nvPr/>
            </p:nvSpPr>
            <p:spPr bwMode="auto">
              <a:xfrm>
                <a:off x="8353476" y="4577989"/>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81" name="Freeform 85"/>
              <p:cNvSpPr>
                <a:spLocks noEditPoints="1"/>
              </p:cNvSpPr>
              <p:nvPr/>
            </p:nvSpPr>
            <p:spPr bwMode="auto">
              <a:xfrm>
                <a:off x="8469363" y="4573226"/>
                <a:ext cx="153987" cy="230188"/>
              </a:xfrm>
              <a:custGeom>
                <a:avLst/>
                <a:gdLst>
                  <a:gd name="T0" fmla="*/ 33 w 69"/>
                  <a:gd name="T1" fmla="*/ 104 h 104"/>
                  <a:gd name="T2" fmla="*/ 8 w 69"/>
                  <a:gd name="T3" fmla="*/ 92 h 104"/>
                  <a:gd name="T4" fmla="*/ 0 w 69"/>
                  <a:gd name="T5" fmla="*/ 54 h 104"/>
                  <a:gd name="T6" fmla="*/ 9 w 69"/>
                  <a:gd name="T7" fmla="*/ 14 h 104"/>
                  <a:gd name="T8" fmla="*/ 36 w 69"/>
                  <a:gd name="T9" fmla="*/ 0 h 104"/>
                  <a:gd name="T10" fmla="*/ 69 w 69"/>
                  <a:gd name="T11" fmla="*/ 52 h 104"/>
                  <a:gd name="T12" fmla="*/ 59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8"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59" y="91"/>
                    </a:cubicBezTo>
                    <a:cubicBezTo>
                      <a:pt x="53" y="100"/>
                      <a:pt x="44" y="104"/>
                      <a:pt x="33" y="104"/>
                    </a:cubicBezTo>
                    <a:close/>
                    <a:moveTo>
                      <a:pt x="35" y="13"/>
                    </a:moveTo>
                    <a:cubicBezTo>
                      <a:pt x="22"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84" name="Freeform 72"/>
              <p:cNvSpPr>
                <a:spLocks/>
              </p:cNvSpPr>
              <p:nvPr/>
            </p:nvSpPr>
            <p:spPr bwMode="auto">
              <a:xfrm>
                <a:off x="7137056" y="4022252"/>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7"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85" name="Freeform 73"/>
              <p:cNvSpPr>
                <a:spLocks/>
              </p:cNvSpPr>
              <p:nvPr/>
            </p:nvSpPr>
            <p:spPr bwMode="auto">
              <a:xfrm>
                <a:off x="7137056" y="3749202"/>
                <a:ext cx="80962" cy="223838"/>
              </a:xfrm>
              <a:custGeom>
                <a:avLst/>
                <a:gdLst>
                  <a:gd name="T0" fmla="*/ 37 w 37"/>
                  <a:gd name="T1" fmla="*/ 0 h 101"/>
                  <a:gd name="T2" fmla="*/ 37 w 37"/>
                  <a:gd name="T3" fmla="*/ 101 h 101"/>
                  <a:gd name="T4" fmla="*/ 21 w 37"/>
                  <a:gd name="T5" fmla="*/ 101 h 101"/>
                  <a:gd name="T6" fmla="*/ 21 w 37"/>
                  <a:gd name="T7" fmla="*/ 19 h 101"/>
                  <a:gd name="T8" fmla="*/ 11 w 37"/>
                  <a:gd name="T9" fmla="*/ 24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4"/>
                    </a:cubicBezTo>
                    <a:cubicBezTo>
                      <a:pt x="8" y="26"/>
                      <a:pt x="4" y="27"/>
                      <a:pt x="0" y="28"/>
                    </a:cubicBezTo>
                    <a:cubicBezTo>
                      <a:pt x="0" y="15"/>
                      <a:pt x="0" y="15"/>
                      <a:pt x="0" y="15"/>
                    </a:cubicBezTo>
                    <a:cubicBezTo>
                      <a:pt x="3" y="14"/>
                      <a:pt x="5" y="13"/>
                      <a:pt x="8" y="12"/>
                    </a:cubicBezTo>
                    <a:cubicBezTo>
                      <a:pt x="10" y="11"/>
                      <a:pt x="13" y="10"/>
                      <a:pt x="15" y="9"/>
                    </a:cubicBezTo>
                    <a:cubicBezTo>
                      <a:pt x="17" y="7"/>
                      <a:pt x="20" y="6"/>
                      <a:pt x="22" y="5"/>
                    </a:cubicBezTo>
                    <a:cubicBezTo>
                      <a:pt x="25" y="3"/>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86" name="Freeform 74"/>
              <p:cNvSpPr>
                <a:spLocks/>
              </p:cNvSpPr>
              <p:nvPr/>
            </p:nvSpPr>
            <p:spPr bwMode="auto">
              <a:xfrm>
                <a:off x="7137056" y="3468214"/>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87" name="Freeform 75"/>
              <p:cNvSpPr>
                <a:spLocks/>
              </p:cNvSpPr>
              <p:nvPr/>
            </p:nvSpPr>
            <p:spPr bwMode="auto">
              <a:xfrm>
                <a:off x="7287868" y="3468214"/>
                <a:ext cx="79375"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88" name="Freeform 76"/>
              <p:cNvSpPr>
                <a:spLocks noEditPoints="1"/>
              </p:cNvSpPr>
              <p:nvPr/>
            </p:nvSpPr>
            <p:spPr bwMode="auto">
              <a:xfrm>
                <a:off x="7251356" y="4017489"/>
                <a:ext cx="153987"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7 w 69"/>
                  <a:gd name="T19" fmla="*/ 54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7" y="27"/>
                      <a:pt x="17" y="54"/>
                    </a:cubicBezTo>
                    <a:cubicBezTo>
                      <a:pt x="17" y="79"/>
                      <a:pt x="23" y="91"/>
                      <a:pt x="35" y="91"/>
                    </a:cubicBezTo>
                    <a:cubicBezTo>
                      <a:pt x="46" y="91"/>
                      <a:pt x="52" y="79"/>
                      <a:pt x="52" y="53"/>
                    </a:cubicBezTo>
                    <a:cubicBezTo>
                      <a:pt x="52" y="26"/>
                      <a:pt x="47" y="13"/>
                      <a:pt x="35" y="13"/>
                    </a:cubicBez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89" name="Freeform 77"/>
              <p:cNvSpPr>
                <a:spLocks noEditPoints="1"/>
              </p:cNvSpPr>
              <p:nvPr/>
            </p:nvSpPr>
            <p:spPr bwMode="auto">
              <a:xfrm>
                <a:off x="7254531" y="3739677"/>
                <a:ext cx="152400" cy="233363"/>
              </a:xfrm>
              <a:custGeom>
                <a:avLst/>
                <a:gdLst>
                  <a:gd name="T0" fmla="*/ 33 w 69"/>
                  <a:gd name="T1" fmla="*/ 105 h 105"/>
                  <a:gd name="T2" fmla="*/ 9 w 69"/>
                  <a:gd name="T3" fmla="*/ 92 h 105"/>
                  <a:gd name="T4" fmla="*/ 0 w 69"/>
                  <a:gd name="T5" fmla="*/ 55 h 105"/>
                  <a:gd name="T6" fmla="*/ 9 w 69"/>
                  <a:gd name="T7" fmla="*/ 14 h 105"/>
                  <a:gd name="T8" fmla="*/ 36 w 69"/>
                  <a:gd name="T9" fmla="*/ 0 h 105"/>
                  <a:gd name="T10" fmla="*/ 69 w 69"/>
                  <a:gd name="T11" fmla="*/ 52 h 105"/>
                  <a:gd name="T12" fmla="*/ 60 w 69"/>
                  <a:gd name="T13" fmla="*/ 91 h 105"/>
                  <a:gd name="T14" fmla="*/ 33 w 69"/>
                  <a:gd name="T15" fmla="*/ 105 h 105"/>
                  <a:gd name="T16" fmla="*/ 35 w 69"/>
                  <a:gd name="T17" fmla="*/ 14 h 105"/>
                  <a:gd name="T18" fmla="*/ 17 w 69"/>
                  <a:gd name="T19" fmla="*/ 54 h 105"/>
                  <a:gd name="T20" fmla="*/ 35 w 69"/>
                  <a:gd name="T21" fmla="*/ 92 h 105"/>
                  <a:gd name="T22" fmla="*/ 52 w 69"/>
                  <a:gd name="T23" fmla="*/ 53 h 105"/>
                  <a:gd name="T24" fmla="*/ 35 w 69"/>
                  <a:gd name="T25"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5">
                    <a:moveTo>
                      <a:pt x="33" y="105"/>
                    </a:moveTo>
                    <a:cubicBezTo>
                      <a:pt x="23" y="105"/>
                      <a:pt x="15" y="101"/>
                      <a:pt x="9" y="92"/>
                    </a:cubicBezTo>
                    <a:cubicBezTo>
                      <a:pt x="3" y="83"/>
                      <a:pt x="0" y="71"/>
                      <a:pt x="0" y="55"/>
                    </a:cubicBezTo>
                    <a:cubicBezTo>
                      <a:pt x="0" y="37"/>
                      <a:pt x="3" y="23"/>
                      <a:pt x="9" y="14"/>
                    </a:cubicBezTo>
                    <a:cubicBezTo>
                      <a:pt x="15" y="5"/>
                      <a:pt x="24" y="0"/>
                      <a:pt x="36" y="0"/>
                    </a:cubicBezTo>
                    <a:cubicBezTo>
                      <a:pt x="58" y="0"/>
                      <a:pt x="69" y="18"/>
                      <a:pt x="69" y="52"/>
                    </a:cubicBezTo>
                    <a:cubicBezTo>
                      <a:pt x="69" y="69"/>
                      <a:pt x="66" y="82"/>
                      <a:pt x="60" y="91"/>
                    </a:cubicBezTo>
                    <a:cubicBezTo>
                      <a:pt x="53" y="100"/>
                      <a:pt x="45" y="105"/>
                      <a:pt x="33" y="105"/>
                    </a:cubicBezTo>
                    <a:close/>
                    <a:moveTo>
                      <a:pt x="35" y="14"/>
                    </a:moveTo>
                    <a:cubicBezTo>
                      <a:pt x="23" y="14"/>
                      <a:pt x="17" y="27"/>
                      <a:pt x="17" y="54"/>
                    </a:cubicBezTo>
                    <a:cubicBezTo>
                      <a:pt x="17" y="79"/>
                      <a:pt x="23" y="92"/>
                      <a:pt x="35" y="92"/>
                    </a:cubicBezTo>
                    <a:cubicBezTo>
                      <a:pt x="46" y="92"/>
                      <a:pt x="52" y="79"/>
                      <a:pt x="52" y="53"/>
                    </a:cubicBezTo>
                    <a:cubicBezTo>
                      <a:pt x="52" y="27"/>
                      <a:pt x="47" y="14"/>
                      <a:pt x="35" y="14"/>
                    </a:cubicBez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90" name="Freeform 78"/>
              <p:cNvSpPr>
                <a:spLocks/>
              </p:cNvSpPr>
              <p:nvPr/>
            </p:nvSpPr>
            <p:spPr bwMode="auto">
              <a:xfrm>
                <a:off x="7433918" y="4022252"/>
                <a:ext cx="82550"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8"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92" name="Freeform 80"/>
              <p:cNvSpPr>
                <a:spLocks/>
              </p:cNvSpPr>
              <p:nvPr/>
            </p:nvSpPr>
            <p:spPr bwMode="auto">
              <a:xfrm>
                <a:off x="7433918" y="3468214"/>
                <a:ext cx="82550"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93" name="Freeform 81"/>
              <p:cNvSpPr>
                <a:spLocks noEditPoints="1"/>
              </p:cNvSpPr>
              <p:nvPr/>
            </p:nvSpPr>
            <p:spPr bwMode="auto">
              <a:xfrm>
                <a:off x="7549806" y="4017489"/>
                <a:ext cx="153987"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7 w 69"/>
                  <a:gd name="T19" fmla="*/ 54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3" y="104"/>
                    </a:cubicBezTo>
                    <a:close/>
                    <a:moveTo>
                      <a:pt x="35" y="13"/>
                    </a:moveTo>
                    <a:cubicBezTo>
                      <a:pt x="23" y="13"/>
                      <a:pt x="17" y="27"/>
                      <a:pt x="17" y="54"/>
                    </a:cubicBezTo>
                    <a:cubicBezTo>
                      <a:pt x="17" y="79"/>
                      <a:pt x="23" y="91"/>
                      <a:pt x="35" y="91"/>
                    </a:cubicBezTo>
                    <a:cubicBezTo>
                      <a:pt x="47" y="91"/>
                      <a:pt x="52" y="79"/>
                      <a:pt x="52" y="53"/>
                    </a:cubicBezTo>
                    <a:cubicBezTo>
                      <a:pt x="52" y="26"/>
                      <a:pt x="47" y="13"/>
                      <a:pt x="35" y="13"/>
                    </a:cubicBez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95" name="Freeform 83"/>
              <p:cNvSpPr>
                <a:spLocks noEditPoints="1"/>
              </p:cNvSpPr>
              <p:nvPr/>
            </p:nvSpPr>
            <p:spPr bwMode="auto">
              <a:xfrm>
                <a:off x="7551393" y="3461864"/>
                <a:ext cx="153987" cy="231775"/>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96" name="Freeform 84"/>
              <p:cNvSpPr>
                <a:spLocks/>
              </p:cNvSpPr>
              <p:nvPr/>
            </p:nvSpPr>
            <p:spPr bwMode="auto">
              <a:xfrm>
                <a:off x="7135469" y="3182464"/>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97" name="Freeform 85"/>
              <p:cNvSpPr>
                <a:spLocks noEditPoints="1"/>
              </p:cNvSpPr>
              <p:nvPr/>
            </p:nvSpPr>
            <p:spPr bwMode="auto">
              <a:xfrm>
                <a:off x="7251356" y="3177701"/>
                <a:ext cx="153987" cy="230188"/>
              </a:xfrm>
              <a:custGeom>
                <a:avLst/>
                <a:gdLst>
                  <a:gd name="T0" fmla="*/ 33 w 69"/>
                  <a:gd name="T1" fmla="*/ 104 h 104"/>
                  <a:gd name="T2" fmla="*/ 8 w 69"/>
                  <a:gd name="T3" fmla="*/ 92 h 104"/>
                  <a:gd name="T4" fmla="*/ 0 w 69"/>
                  <a:gd name="T5" fmla="*/ 54 h 104"/>
                  <a:gd name="T6" fmla="*/ 9 w 69"/>
                  <a:gd name="T7" fmla="*/ 14 h 104"/>
                  <a:gd name="T8" fmla="*/ 36 w 69"/>
                  <a:gd name="T9" fmla="*/ 0 h 104"/>
                  <a:gd name="T10" fmla="*/ 69 w 69"/>
                  <a:gd name="T11" fmla="*/ 52 h 104"/>
                  <a:gd name="T12" fmla="*/ 59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8"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59" y="91"/>
                    </a:cubicBezTo>
                    <a:cubicBezTo>
                      <a:pt x="53" y="100"/>
                      <a:pt x="44" y="104"/>
                      <a:pt x="33" y="104"/>
                    </a:cubicBezTo>
                    <a:close/>
                    <a:moveTo>
                      <a:pt x="35" y="13"/>
                    </a:moveTo>
                    <a:cubicBezTo>
                      <a:pt x="22"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98" name="Freeform 86"/>
              <p:cNvSpPr>
                <a:spLocks/>
              </p:cNvSpPr>
              <p:nvPr/>
            </p:nvSpPr>
            <p:spPr bwMode="auto">
              <a:xfrm>
                <a:off x="7433919" y="3182464"/>
                <a:ext cx="82550"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2" y="10"/>
                      <a:pt x="15" y="9"/>
                    </a:cubicBezTo>
                    <a:cubicBezTo>
                      <a:pt x="17" y="8"/>
                      <a:pt x="20" y="7"/>
                      <a:pt x="22" y="5"/>
                    </a:cubicBezTo>
                    <a:cubicBezTo>
                      <a:pt x="25" y="4"/>
                      <a:pt x="27" y="2"/>
                      <a:pt x="30" y="0"/>
                    </a:cubicBezTo>
                    <a:lnTo>
                      <a:pt x="37"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99" name="Freeform 87"/>
              <p:cNvSpPr>
                <a:spLocks noEditPoints="1"/>
              </p:cNvSpPr>
              <p:nvPr/>
            </p:nvSpPr>
            <p:spPr bwMode="auto">
              <a:xfrm>
                <a:off x="7549806" y="3177701"/>
                <a:ext cx="152400"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00" name="Freeform 88"/>
              <p:cNvSpPr>
                <a:spLocks/>
              </p:cNvSpPr>
              <p:nvPr/>
            </p:nvSpPr>
            <p:spPr bwMode="auto">
              <a:xfrm>
                <a:off x="7744009" y="4022252"/>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6"/>
                      <a:pt x="4" y="28"/>
                      <a:pt x="0" y="29"/>
                    </a:cubicBezTo>
                    <a:cubicBezTo>
                      <a:pt x="0" y="15"/>
                      <a:pt x="0" y="15"/>
                      <a:pt x="0" y="15"/>
                    </a:cubicBezTo>
                    <a:cubicBezTo>
                      <a:pt x="3" y="14"/>
                      <a:pt x="5" y="13"/>
                      <a:pt x="8" y="12"/>
                    </a:cubicBezTo>
                    <a:cubicBezTo>
                      <a:pt x="10" y="11"/>
                      <a:pt x="13" y="10"/>
                      <a:pt x="15" y="9"/>
                    </a:cubicBezTo>
                    <a:cubicBezTo>
                      <a:pt x="18"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01" name="Freeform 89"/>
              <p:cNvSpPr>
                <a:spLocks/>
              </p:cNvSpPr>
              <p:nvPr/>
            </p:nvSpPr>
            <p:spPr bwMode="auto">
              <a:xfrm>
                <a:off x="7744009" y="3749202"/>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4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4"/>
                    </a:cubicBezTo>
                    <a:cubicBezTo>
                      <a:pt x="8" y="26"/>
                      <a:pt x="4" y="27"/>
                      <a:pt x="0" y="28"/>
                    </a:cubicBezTo>
                    <a:cubicBezTo>
                      <a:pt x="0" y="15"/>
                      <a:pt x="0" y="15"/>
                      <a:pt x="0" y="15"/>
                    </a:cubicBezTo>
                    <a:cubicBezTo>
                      <a:pt x="3" y="14"/>
                      <a:pt x="5" y="13"/>
                      <a:pt x="8" y="12"/>
                    </a:cubicBezTo>
                    <a:cubicBezTo>
                      <a:pt x="10" y="11"/>
                      <a:pt x="13" y="10"/>
                      <a:pt x="15" y="9"/>
                    </a:cubicBezTo>
                    <a:cubicBezTo>
                      <a:pt x="18" y="7"/>
                      <a:pt x="20" y="6"/>
                      <a:pt x="22" y="5"/>
                    </a:cubicBezTo>
                    <a:cubicBezTo>
                      <a:pt x="25" y="3"/>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02" name="Freeform 90"/>
              <p:cNvSpPr>
                <a:spLocks/>
              </p:cNvSpPr>
              <p:nvPr/>
            </p:nvSpPr>
            <p:spPr bwMode="auto">
              <a:xfrm>
                <a:off x="7744009" y="3468214"/>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03" name="Freeform 91"/>
              <p:cNvSpPr>
                <a:spLocks/>
              </p:cNvSpPr>
              <p:nvPr/>
            </p:nvSpPr>
            <p:spPr bwMode="auto">
              <a:xfrm>
                <a:off x="7896409" y="3468214"/>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04" name="Freeform 92"/>
              <p:cNvSpPr>
                <a:spLocks noEditPoints="1"/>
              </p:cNvSpPr>
              <p:nvPr/>
            </p:nvSpPr>
            <p:spPr bwMode="auto">
              <a:xfrm>
                <a:off x="7859897" y="4017489"/>
                <a:ext cx="153987" cy="230188"/>
              </a:xfrm>
              <a:custGeom>
                <a:avLst/>
                <a:gdLst>
                  <a:gd name="T0" fmla="*/ 34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4 w 69"/>
                  <a:gd name="T15" fmla="*/ 104 h 104"/>
                  <a:gd name="T16" fmla="*/ 35 w 69"/>
                  <a:gd name="T17" fmla="*/ 13 h 104"/>
                  <a:gd name="T18" fmla="*/ 17 w 69"/>
                  <a:gd name="T19" fmla="*/ 54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4" y="104"/>
                    </a:cubicBezTo>
                    <a:close/>
                    <a:moveTo>
                      <a:pt x="35" y="13"/>
                    </a:moveTo>
                    <a:cubicBezTo>
                      <a:pt x="23" y="13"/>
                      <a:pt x="17" y="27"/>
                      <a:pt x="17" y="54"/>
                    </a:cubicBezTo>
                    <a:cubicBezTo>
                      <a:pt x="17" y="79"/>
                      <a:pt x="23" y="91"/>
                      <a:pt x="35" y="91"/>
                    </a:cubicBezTo>
                    <a:cubicBezTo>
                      <a:pt x="47" y="91"/>
                      <a:pt x="53" y="79"/>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06" name="Freeform 94"/>
              <p:cNvSpPr>
                <a:spLocks/>
              </p:cNvSpPr>
              <p:nvPr/>
            </p:nvSpPr>
            <p:spPr bwMode="auto">
              <a:xfrm>
                <a:off x="8042459" y="4022252"/>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2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6"/>
                      <a:pt x="4" y="28"/>
                      <a:pt x="0" y="29"/>
                    </a:cubicBezTo>
                    <a:cubicBezTo>
                      <a:pt x="0" y="15"/>
                      <a:pt x="0" y="15"/>
                      <a:pt x="0" y="15"/>
                    </a:cubicBezTo>
                    <a:cubicBezTo>
                      <a:pt x="3" y="14"/>
                      <a:pt x="5" y="13"/>
                      <a:pt x="8" y="12"/>
                    </a:cubicBezTo>
                    <a:cubicBezTo>
                      <a:pt x="10" y="11"/>
                      <a:pt x="13" y="10"/>
                      <a:pt x="15" y="9"/>
                    </a:cubicBezTo>
                    <a:cubicBezTo>
                      <a:pt x="18" y="8"/>
                      <a:pt x="20" y="7"/>
                      <a:pt x="23" y="5"/>
                    </a:cubicBezTo>
                    <a:cubicBezTo>
                      <a:pt x="25" y="4"/>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08" name="Freeform 96"/>
              <p:cNvSpPr>
                <a:spLocks/>
              </p:cNvSpPr>
              <p:nvPr/>
            </p:nvSpPr>
            <p:spPr bwMode="auto">
              <a:xfrm>
                <a:off x="8042459" y="3468214"/>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3" y="5"/>
                    </a:cubicBezTo>
                    <a:cubicBezTo>
                      <a:pt x="25" y="4"/>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09" name="Freeform 97"/>
              <p:cNvSpPr>
                <a:spLocks noEditPoints="1"/>
              </p:cNvSpPr>
              <p:nvPr/>
            </p:nvSpPr>
            <p:spPr bwMode="auto">
              <a:xfrm>
                <a:off x="8158347" y="4017489"/>
                <a:ext cx="152400" cy="230188"/>
              </a:xfrm>
              <a:custGeom>
                <a:avLst/>
                <a:gdLst>
                  <a:gd name="T0" fmla="*/ 34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4 w 69"/>
                  <a:gd name="T15" fmla="*/ 104 h 104"/>
                  <a:gd name="T16" fmla="*/ 35 w 69"/>
                  <a:gd name="T17" fmla="*/ 13 h 104"/>
                  <a:gd name="T18" fmla="*/ 17 w 69"/>
                  <a:gd name="T19" fmla="*/ 54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2"/>
                    </a:cubicBezTo>
                    <a:cubicBezTo>
                      <a:pt x="3" y="83"/>
                      <a:pt x="0" y="71"/>
                      <a:pt x="0" y="54"/>
                    </a:cubicBezTo>
                    <a:cubicBezTo>
                      <a:pt x="0" y="36"/>
                      <a:pt x="3" y="23"/>
                      <a:pt x="9" y="14"/>
                    </a:cubicBezTo>
                    <a:cubicBezTo>
                      <a:pt x="16" y="5"/>
                      <a:pt x="24" y="0"/>
                      <a:pt x="36" y="0"/>
                    </a:cubicBezTo>
                    <a:cubicBezTo>
                      <a:pt x="58" y="0"/>
                      <a:pt x="69" y="17"/>
                      <a:pt x="69" y="52"/>
                    </a:cubicBezTo>
                    <a:cubicBezTo>
                      <a:pt x="69" y="69"/>
                      <a:pt x="66" y="82"/>
                      <a:pt x="60" y="91"/>
                    </a:cubicBezTo>
                    <a:cubicBezTo>
                      <a:pt x="54" y="100"/>
                      <a:pt x="45" y="104"/>
                      <a:pt x="34" y="104"/>
                    </a:cubicBezTo>
                    <a:close/>
                    <a:moveTo>
                      <a:pt x="35" y="13"/>
                    </a:moveTo>
                    <a:cubicBezTo>
                      <a:pt x="23" y="13"/>
                      <a:pt x="17" y="27"/>
                      <a:pt x="17" y="54"/>
                    </a:cubicBezTo>
                    <a:cubicBezTo>
                      <a:pt x="17" y="79"/>
                      <a:pt x="23" y="91"/>
                      <a:pt x="35" y="91"/>
                    </a:cubicBezTo>
                    <a:cubicBezTo>
                      <a:pt x="47" y="91"/>
                      <a:pt x="53" y="79"/>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11" name="Freeform 99"/>
              <p:cNvSpPr>
                <a:spLocks noEditPoints="1"/>
              </p:cNvSpPr>
              <p:nvPr/>
            </p:nvSpPr>
            <p:spPr bwMode="auto">
              <a:xfrm>
                <a:off x="8159934" y="3461864"/>
                <a:ext cx="153987" cy="231775"/>
              </a:xfrm>
              <a:custGeom>
                <a:avLst/>
                <a:gdLst>
                  <a:gd name="T0" fmla="*/ 34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4 w 69"/>
                  <a:gd name="T15" fmla="*/ 104 h 104"/>
                  <a:gd name="T16" fmla="*/ 35 w 69"/>
                  <a:gd name="T17" fmla="*/ 13 h 104"/>
                  <a:gd name="T18" fmla="*/ 17 w 69"/>
                  <a:gd name="T19" fmla="*/ 53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4" y="100"/>
                      <a:pt x="45" y="104"/>
                      <a:pt x="34" y="104"/>
                    </a:cubicBezTo>
                    <a:close/>
                    <a:moveTo>
                      <a:pt x="35" y="13"/>
                    </a:moveTo>
                    <a:cubicBezTo>
                      <a:pt x="23" y="13"/>
                      <a:pt x="17" y="26"/>
                      <a:pt x="17" y="53"/>
                    </a:cubicBezTo>
                    <a:cubicBezTo>
                      <a:pt x="17" y="78"/>
                      <a:pt x="23" y="91"/>
                      <a:pt x="35" y="91"/>
                    </a:cubicBezTo>
                    <a:cubicBezTo>
                      <a:pt x="47" y="91"/>
                      <a:pt x="53" y="78"/>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12" name="Freeform 100"/>
              <p:cNvSpPr>
                <a:spLocks/>
              </p:cNvSpPr>
              <p:nvPr/>
            </p:nvSpPr>
            <p:spPr bwMode="auto">
              <a:xfrm>
                <a:off x="7744009" y="3184051"/>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5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5"/>
                    </a:cubicBezTo>
                    <a:cubicBezTo>
                      <a:pt x="8" y="26"/>
                      <a:pt x="4" y="27"/>
                      <a:pt x="0" y="28"/>
                    </a:cubicBezTo>
                    <a:cubicBezTo>
                      <a:pt x="0" y="15"/>
                      <a:pt x="0" y="15"/>
                      <a:pt x="0" y="15"/>
                    </a:cubicBezTo>
                    <a:cubicBezTo>
                      <a:pt x="3" y="14"/>
                      <a:pt x="5" y="13"/>
                      <a:pt x="8" y="12"/>
                    </a:cubicBezTo>
                    <a:cubicBezTo>
                      <a:pt x="10" y="11"/>
                      <a:pt x="13" y="10"/>
                      <a:pt x="15" y="9"/>
                    </a:cubicBezTo>
                    <a:cubicBezTo>
                      <a:pt x="18" y="8"/>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13" name="Freeform 101"/>
              <p:cNvSpPr>
                <a:spLocks/>
              </p:cNvSpPr>
              <p:nvPr/>
            </p:nvSpPr>
            <p:spPr bwMode="auto">
              <a:xfrm>
                <a:off x="7896409" y="3184051"/>
                <a:ext cx="80962" cy="223838"/>
              </a:xfrm>
              <a:custGeom>
                <a:avLst/>
                <a:gdLst>
                  <a:gd name="T0" fmla="*/ 37 w 37"/>
                  <a:gd name="T1" fmla="*/ 0 h 101"/>
                  <a:gd name="T2" fmla="*/ 37 w 37"/>
                  <a:gd name="T3" fmla="*/ 101 h 101"/>
                  <a:gd name="T4" fmla="*/ 21 w 37"/>
                  <a:gd name="T5" fmla="*/ 101 h 101"/>
                  <a:gd name="T6" fmla="*/ 21 w 37"/>
                  <a:gd name="T7" fmla="*/ 19 h 101"/>
                  <a:gd name="T8" fmla="*/ 11 w 37"/>
                  <a:gd name="T9" fmla="*/ 25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5"/>
                    </a:cubicBezTo>
                    <a:cubicBezTo>
                      <a:pt x="8" y="26"/>
                      <a:pt x="4" y="27"/>
                      <a:pt x="0" y="28"/>
                    </a:cubicBezTo>
                    <a:cubicBezTo>
                      <a:pt x="0" y="15"/>
                      <a:pt x="0" y="15"/>
                      <a:pt x="0" y="15"/>
                    </a:cubicBezTo>
                    <a:cubicBezTo>
                      <a:pt x="3" y="14"/>
                      <a:pt x="5" y="13"/>
                      <a:pt x="8" y="12"/>
                    </a:cubicBezTo>
                    <a:cubicBezTo>
                      <a:pt x="10" y="11"/>
                      <a:pt x="13" y="10"/>
                      <a:pt x="15" y="9"/>
                    </a:cubicBezTo>
                    <a:cubicBezTo>
                      <a:pt x="17" y="8"/>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14" name="Freeform 102"/>
              <p:cNvSpPr>
                <a:spLocks/>
              </p:cNvSpPr>
              <p:nvPr/>
            </p:nvSpPr>
            <p:spPr bwMode="auto">
              <a:xfrm>
                <a:off x="8042459" y="3184051"/>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5 h 101"/>
                  <a:gd name="T10" fmla="*/ 0 w 37"/>
                  <a:gd name="T11" fmla="*/ 28 h 101"/>
                  <a:gd name="T12" fmla="*/ 0 w 37"/>
                  <a:gd name="T13" fmla="*/ 15 h 101"/>
                  <a:gd name="T14" fmla="*/ 8 w 37"/>
                  <a:gd name="T15" fmla="*/ 12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5"/>
                    </a:cubicBezTo>
                    <a:cubicBezTo>
                      <a:pt x="8" y="26"/>
                      <a:pt x="4" y="27"/>
                      <a:pt x="0" y="28"/>
                    </a:cubicBezTo>
                    <a:cubicBezTo>
                      <a:pt x="0" y="15"/>
                      <a:pt x="0" y="15"/>
                      <a:pt x="0" y="15"/>
                    </a:cubicBezTo>
                    <a:cubicBezTo>
                      <a:pt x="3" y="14"/>
                      <a:pt x="5" y="13"/>
                      <a:pt x="8" y="12"/>
                    </a:cubicBezTo>
                    <a:cubicBezTo>
                      <a:pt x="10" y="11"/>
                      <a:pt x="13" y="10"/>
                      <a:pt x="15" y="9"/>
                    </a:cubicBezTo>
                    <a:cubicBezTo>
                      <a:pt x="18" y="8"/>
                      <a:pt x="20" y="6"/>
                      <a:pt x="23" y="5"/>
                    </a:cubicBezTo>
                    <a:cubicBezTo>
                      <a:pt x="25" y="3"/>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15" name="Freeform 103"/>
              <p:cNvSpPr>
                <a:spLocks noEditPoints="1"/>
              </p:cNvSpPr>
              <p:nvPr/>
            </p:nvSpPr>
            <p:spPr bwMode="auto">
              <a:xfrm>
                <a:off x="8159934" y="3177701"/>
                <a:ext cx="153987" cy="230188"/>
              </a:xfrm>
              <a:custGeom>
                <a:avLst/>
                <a:gdLst>
                  <a:gd name="T0" fmla="*/ 34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4 w 69"/>
                  <a:gd name="T15" fmla="*/ 104 h 104"/>
                  <a:gd name="T16" fmla="*/ 35 w 69"/>
                  <a:gd name="T17" fmla="*/ 13 h 104"/>
                  <a:gd name="T18" fmla="*/ 17 w 69"/>
                  <a:gd name="T19" fmla="*/ 54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4" y="104"/>
                    </a:cubicBezTo>
                    <a:close/>
                    <a:moveTo>
                      <a:pt x="35" y="13"/>
                    </a:moveTo>
                    <a:cubicBezTo>
                      <a:pt x="23" y="13"/>
                      <a:pt x="17" y="27"/>
                      <a:pt x="17" y="54"/>
                    </a:cubicBezTo>
                    <a:cubicBezTo>
                      <a:pt x="17" y="79"/>
                      <a:pt x="23" y="91"/>
                      <a:pt x="35" y="91"/>
                    </a:cubicBezTo>
                    <a:cubicBezTo>
                      <a:pt x="47" y="91"/>
                      <a:pt x="53" y="79"/>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16" name="Freeform 84"/>
              <p:cNvSpPr>
                <a:spLocks/>
              </p:cNvSpPr>
              <p:nvPr/>
            </p:nvSpPr>
            <p:spPr bwMode="auto">
              <a:xfrm>
                <a:off x="7135469" y="2900946"/>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17" name="Freeform 85"/>
              <p:cNvSpPr>
                <a:spLocks noEditPoints="1"/>
              </p:cNvSpPr>
              <p:nvPr/>
            </p:nvSpPr>
            <p:spPr bwMode="auto">
              <a:xfrm>
                <a:off x="7251356" y="2896183"/>
                <a:ext cx="153987" cy="230188"/>
              </a:xfrm>
              <a:custGeom>
                <a:avLst/>
                <a:gdLst>
                  <a:gd name="T0" fmla="*/ 33 w 69"/>
                  <a:gd name="T1" fmla="*/ 104 h 104"/>
                  <a:gd name="T2" fmla="*/ 8 w 69"/>
                  <a:gd name="T3" fmla="*/ 92 h 104"/>
                  <a:gd name="T4" fmla="*/ 0 w 69"/>
                  <a:gd name="T5" fmla="*/ 54 h 104"/>
                  <a:gd name="T6" fmla="*/ 9 w 69"/>
                  <a:gd name="T7" fmla="*/ 14 h 104"/>
                  <a:gd name="T8" fmla="*/ 36 w 69"/>
                  <a:gd name="T9" fmla="*/ 0 h 104"/>
                  <a:gd name="T10" fmla="*/ 69 w 69"/>
                  <a:gd name="T11" fmla="*/ 52 h 104"/>
                  <a:gd name="T12" fmla="*/ 59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8"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59" y="91"/>
                    </a:cubicBezTo>
                    <a:cubicBezTo>
                      <a:pt x="53" y="100"/>
                      <a:pt x="44" y="104"/>
                      <a:pt x="33" y="104"/>
                    </a:cubicBezTo>
                    <a:close/>
                    <a:moveTo>
                      <a:pt x="35" y="13"/>
                    </a:moveTo>
                    <a:cubicBezTo>
                      <a:pt x="22"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18" name="Freeform 86"/>
              <p:cNvSpPr>
                <a:spLocks/>
              </p:cNvSpPr>
              <p:nvPr/>
            </p:nvSpPr>
            <p:spPr bwMode="auto">
              <a:xfrm>
                <a:off x="7433919" y="2900946"/>
                <a:ext cx="82550"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2" y="10"/>
                      <a:pt x="15" y="9"/>
                    </a:cubicBezTo>
                    <a:cubicBezTo>
                      <a:pt x="17" y="8"/>
                      <a:pt x="20" y="7"/>
                      <a:pt x="22" y="5"/>
                    </a:cubicBezTo>
                    <a:cubicBezTo>
                      <a:pt x="25" y="4"/>
                      <a:pt x="27" y="2"/>
                      <a:pt x="30" y="0"/>
                    </a:cubicBezTo>
                    <a:lnTo>
                      <a:pt x="37"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19" name="Freeform 87"/>
              <p:cNvSpPr>
                <a:spLocks noEditPoints="1"/>
              </p:cNvSpPr>
              <p:nvPr/>
            </p:nvSpPr>
            <p:spPr bwMode="auto">
              <a:xfrm>
                <a:off x="7549806" y="2896183"/>
                <a:ext cx="152400"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20" name="Freeform 100"/>
              <p:cNvSpPr>
                <a:spLocks/>
              </p:cNvSpPr>
              <p:nvPr/>
            </p:nvSpPr>
            <p:spPr bwMode="auto">
              <a:xfrm>
                <a:off x="7744009" y="2902533"/>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5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5"/>
                    </a:cubicBezTo>
                    <a:cubicBezTo>
                      <a:pt x="8" y="26"/>
                      <a:pt x="4" y="27"/>
                      <a:pt x="0" y="28"/>
                    </a:cubicBezTo>
                    <a:cubicBezTo>
                      <a:pt x="0" y="15"/>
                      <a:pt x="0" y="15"/>
                      <a:pt x="0" y="15"/>
                    </a:cubicBezTo>
                    <a:cubicBezTo>
                      <a:pt x="3" y="14"/>
                      <a:pt x="5" y="13"/>
                      <a:pt x="8" y="12"/>
                    </a:cubicBezTo>
                    <a:cubicBezTo>
                      <a:pt x="10" y="11"/>
                      <a:pt x="13" y="10"/>
                      <a:pt x="15" y="9"/>
                    </a:cubicBezTo>
                    <a:cubicBezTo>
                      <a:pt x="18" y="8"/>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21" name="Freeform 101"/>
              <p:cNvSpPr>
                <a:spLocks/>
              </p:cNvSpPr>
              <p:nvPr/>
            </p:nvSpPr>
            <p:spPr bwMode="auto">
              <a:xfrm>
                <a:off x="7896409" y="2902533"/>
                <a:ext cx="80962" cy="223838"/>
              </a:xfrm>
              <a:custGeom>
                <a:avLst/>
                <a:gdLst>
                  <a:gd name="T0" fmla="*/ 37 w 37"/>
                  <a:gd name="T1" fmla="*/ 0 h 101"/>
                  <a:gd name="T2" fmla="*/ 37 w 37"/>
                  <a:gd name="T3" fmla="*/ 101 h 101"/>
                  <a:gd name="T4" fmla="*/ 21 w 37"/>
                  <a:gd name="T5" fmla="*/ 101 h 101"/>
                  <a:gd name="T6" fmla="*/ 21 w 37"/>
                  <a:gd name="T7" fmla="*/ 19 h 101"/>
                  <a:gd name="T8" fmla="*/ 11 w 37"/>
                  <a:gd name="T9" fmla="*/ 25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5"/>
                    </a:cubicBezTo>
                    <a:cubicBezTo>
                      <a:pt x="8" y="26"/>
                      <a:pt x="4" y="27"/>
                      <a:pt x="0" y="28"/>
                    </a:cubicBezTo>
                    <a:cubicBezTo>
                      <a:pt x="0" y="15"/>
                      <a:pt x="0" y="15"/>
                      <a:pt x="0" y="15"/>
                    </a:cubicBezTo>
                    <a:cubicBezTo>
                      <a:pt x="3" y="14"/>
                      <a:pt x="5" y="13"/>
                      <a:pt x="8" y="12"/>
                    </a:cubicBezTo>
                    <a:cubicBezTo>
                      <a:pt x="10" y="11"/>
                      <a:pt x="13" y="10"/>
                      <a:pt x="15" y="9"/>
                    </a:cubicBezTo>
                    <a:cubicBezTo>
                      <a:pt x="17" y="8"/>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22" name="Freeform 102"/>
              <p:cNvSpPr>
                <a:spLocks/>
              </p:cNvSpPr>
              <p:nvPr/>
            </p:nvSpPr>
            <p:spPr bwMode="auto">
              <a:xfrm>
                <a:off x="8042459" y="2902533"/>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5 h 101"/>
                  <a:gd name="T10" fmla="*/ 0 w 37"/>
                  <a:gd name="T11" fmla="*/ 28 h 101"/>
                  <a:gd name="T12" fmla="*/ 0 w 37"/>
                  <a:gd name="T13" fmla="*/ 15 h 101"/>
                  <a:gd name="T14" fmla="*/ 8 w 37"/>
                  <a:gd name="T15" fmla="*/ 12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5"/>
                    </a:cubicBezTo>
                    <a:cubicBezTo>
                      <a:pt x="8" y="26"/>
                      <a:pt x="4" y="27"/>
                      <a:pt x="0" y="28"/>
                    </a:cubicBezTo>
                    <a:cubicBezTo>
                      <a:pt x="0" y="15"/>
                      <a:pt x="0" y="15"/>
                      <a:pt x="0" y="15"/>
                    </a:cubicBezTo>
                    <a:cubicBezTo>
                      <a:pt x="3" y="14"/>
                      <a:pt x="5" y="13"/>
                      <a:pt x="8" y="12"/>
                    </a:cubicBezTo>
                    <a:cubicBezTo>
                      <a:pt x="10" y="11"/>
                      <a:pt x="13" y="10"/>
                      <a:pt x="15" y="9"/>
                    </a:cubicBezTo>
                    <a:cubicBezTo>
                      <a:pt x="18" y="8"/>
                      <a:pt x="20" y="6"/>
                      <a:pt x="23" y="5"/>
                    </a:cubicBezTo>
                    <a:cubicBezTo>
                      <a:pt x="25" y="3"/>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23" name="Freeform 103"/>
              <p:cNvSpPr>
                <a:spLocks noEditPoints="1"/>
              </p:cNvSpPr>
              <p:nvPr/>
            </p:nvSpPr>
            <p:spPr bwMode="auto">
              <a:xfrm>
                <a:off x="8159934" y="2896183"/>
                <a:ext cx="153987" cy="230188"/>
              </a:xfrm>
              <a:custGeom>
                <a:avLst/>
                <a:gdLst>
                  <a:gd name="T0" fmla="*/ 34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4 w 69"/>
                  <a:gd name="T15" fmla="*/ 104 h 104"/>
                  <a:gd name="T16" fmla="*/ 35 w 69"/>
                  <a:gd name="T17" fmla="*/ 13 h 104"/>
                  <a:gd name="T18" fmla="*/ 17 w 69"/>
                  <a:gd name="T19" fmla="*/ 54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4" y="104"/>
                    </a:cubicBezTo>
                    <a:close/>
                    <a:moveTo>
                      <a:pt x="35" y="13"/>
                    </a:moveTo>
                    <a:cubicBezTo>
                      <a:pt x="23" y="13"/>
                      <a:pt x="17" y="27"/>
                      <a:pt x="17" y="54"/>
                    </a:cubicBezTo>
                    <a:cubicBezTo>
                      <a:pt x="17" y="79"/>
                      <a:pt x="23" y="91"/>
                      <a:pt x="35" y="91"/>
                    </a:cubicBezTo>
                    <a:cubicBezTo>
                      <a:pt x="47" y="91"/>
                      <a:pt x="53" y="79"/>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24" name="Freeform 72"/>
              <p:cNvSpPr>
                <a:spLocks/>
              </p:cNvSpPr>
              <p:nvPr/>
            </p:nvSpPr>
            <p:spPr bwMode="auto">
              <a:xfrm>
                <a:off x="8355063" y="4022252"/>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7"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25" name="Freeform 73"/>
              <p:cNvSpPr>
                <a:spLocks/>
              </p:cNvSpPr>
              <p:nvPr/>
            </p:nvSpPr>
            <p:spPr bwMode="auto">
              <a:xfrm>
                <a:off x="8355063" y="3749202"/>
                <a:ext cx="80962" cy="223838"/>
              </a:xfrm>
              <a:custGeom>
                <a:avLst/>
                <a:gdLst>
                  <a:gd name="T0" fmla="*/ 37 w 37"/>
                  <a:gd name="T1" fmla="*/ 0 h 101"/>
                  <a:gd name="T2" fmla="*/ 37 w 37"/>
                  <a:gd name="T3" fmla="*/ 101 h 101"/>
                  <a:gd name="T4" fmla="*/ 21 w 37"/>
                  <a:gd name="T5" fmla="*/ 101 h 101"/>
                  <a:gd name="T6" fmla="*/ 21 w 37"/>
                  <a:gd name="T7" fmla="*/ 19 h 101"/>
                  <a:gd name="T8" fmla="*/ 11 w 37"/>
                  <a:gd name="T9" fmla="*/ 24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4"/>
                    </a:cubicBezTo>
                    <a:cubicBezTo>
                      <a:pt x="8" y="26"/>
                      <a:pt x="4" y="27"/>
                      <a:pt x="0" y="28"/>
                    </a:cubicBezTo>
                    <a:cubicBezTo>
                      <a:pt x="0" y="15"/>
                      <a:pt x="0" y="15"/>
                      <a:pt x="0" y="15"/>
                    </a:cubicBezTo>
                    <a:cubicBezTo>
                      <a:pt x="3" y="14"/>
                      <a:pt x="5" y="13"/>
                      <a:pt x="8" y="12"/>
                    </a:cubicBezTo>
                    <a:cubicBezTo>
                      <a:pt x="10" y="11"/>
                      <a:pt x="13" y="10"/>
                      <a:pt x="15" y="9"/>
                    </a:cubicBezTo>
                    <a:cubicBezTo>
                      <a:pt x="17" y="7"/>
                      <a:pt x="20" y="6"/>
                      <a:pt x="22" y="5"/>
                    </a:cubicBezTo>
                    <a:cubicBezTo>
                      <a:pt x="25" y="3"/>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26" name="Freeform 74"/>
              <p:cNvSpPr>
                <a:spLocks/>
              </p:cNvSpPr>
              <p:nvPr/>
            </p:nvSpPr>
            <p:spPr bwMode="auto">
              <a:xfrm>
                <a:off x="8355063" y="3468214"/>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27" name="Freeform 75"/>
              <p:cNvSpPr>
                <a:spLocks/>
              </p:cNvSpPr>
              <p:nvPr/>
            </p:nvSpPr>
            <p:spPr bwMode="auto">
              <a:xfrm>
                <a:off x="8505875" y="3468214"/>
                <a:ext cx="79375"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28" name="Freeform 76"/>
              <p:cNvSpPr>
                <a:spLocks noEditPoints="1"/>
              </p:cNvSpPr>
              <p:nvPr/>
            </p:nvSpPr>
            <p:spPr bwMode="auto">
              <a:xfrm>
                <a:off x="8469363" y="4017489"/>
                <a:ext cx="153987"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7 w 69"/>
                  <a:gd name="T19" fmla="*/ 54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7" y="27"/>
                      <a:pt x="17" y="54"/>
                    </a:cubicBezTo>
                    <a:cubicBezTo>
                      <a:pt x="17" y="79"/>
                      <a:pt x="23" y="91"/>
                      <a:pt x="35" y="91"/>
                    </a:cubicBezTo>
                    <a:cubicBezTo>
                      <a:pt x="46" y="91"/>
                      <a:pt x="52" y="79"/>
                      <a:pt x="52" y="53"/>
                    </a:cubicBezTo>
                    <a:cubicBezTo>
                      <a:pt x="52" y="26"/>
                      <a:pt x="47" y="13"/>
                      <a:pt x="35" y="13"/>
                    </a:cubicBez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29" name="Freeform 77"/>
              <p:cNvSpPr>
                <a:spLocks noEditPoints="1"/>
              </p:cNvSpPr>
              <p:nvPr/>
            </p:nvSpPr>
            <p:spPr bwMode="auto">
              <a:xfrm>
                <a:off x="8472538" y="3739677"/>
                <a:ext cx="152400" cy="233363"/>
              </a:xfrm>
              <a:custGeom>
                <a:avLst/>
                <a:gdLst>
                  <a:gd name="T0" fmla="*/ 33 w 69"/>
                  <a:gd name="T1" fmla="*/ 105 h 105"/>
                  <a:gd name="T2" fmla="*/ 9 w 69"/>
                  <a:gd name="T3" fmla="*/ 92 h 105"/>
                  <a:gd name="T4" fmla="*/ 0 w 69"/>
                  <a:gd name="T5" fmla="*/ 55 h 105"/>
                  <a:gd name="T6" fmla="*/ 9 w 69"/>
                  <a:gd name="T7" fmla="*/ 14 h 105"/>
                  <a:gd name="T8" fmla="*/ 36 w 69"/>
                  <a:gd name="T9" fmla="*/ 0 h 105"/>
                  <a:gd name="T10" fmla="*/ 69 w 69"/>
                  <a:gd name="T11" fmla="*/ 52 h 105"/>
                  <a:gd name="T12" fmla="*/ 60 w 69"/>
                  <a:gd name="T13" fmla="*/ 91 h 105"/>
                  <a:gd name="T14" fmla="*/ 33 w 69"/>
                  <a:gd name="T15" fmla="*/ 105 h 105"/>
                  <a:gd name="T16" fmla="*/ 35 w 69"/>
                  <a:gd name="T17" fmla="*/ 14 h 105"/>
                  <a:gd name="T18" fmla="*/ 17 w 69"/>
                  <a:gd name="T19" fmla="*/ 54 h 105"/>
                  <a:gd name="T20" fmla="*/ 35 w 69"/>
                  <a:gd name="T21" fmla="*/ 92 h 105"/>
                  <a:gd name="T22" fmla="*/ 52 w 69"/>
                  <a:gd name="T23" fmla="*/ 53 h 105"/>
                  <a:gd name="T24" fmla="*/ 35 w 69"/>
                  <a:gd name="T25"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5">
                    <a:moveTo>
                      <a:pt x="33" y="105"/>
                    </a:moveTo>
                    <a:cubicBezTo>
                      <a:pt x="23" y="105"/>
                      <a:pt x="15" y="101"/>
                      <a:pt x="9" y="92"/>
                    </a:cubicBezTo>
                    <a:cubicBezTo>
                      <a:pt x="3" y="83"/>
                      <a:pt x="0" y="71"/>
                      <a:pt x="0" y="55"/>
                    </a:cubicBezTo>
                    <a:cubicBezTo>
                      <a:pt x="0" y="37"/>
                      <a:pt x="3" y="23"/>
                      <a:pt x="9" y="14"/>
                    </a:cubicBezTo>
                    <a:cubicBezTo>
                      <a:pt x="15" y="5"/>
                      <a:pt x="24" y="0"/>
                      <a:pt x="36" y="0"/>
                    </a:cubicBezTo>
                    <a:cubicBezTo>
                      <a:pt x="58" y="0"/>
                      <a:pt x="69" y="18"/>
                      <a:pt x="69" y="52"/>
                    </a:cubicBezTo>
                    <a:cubicBezTo>
                      <a:pt x="69" y="69"/>
                      <a:pt x="66" y="82"/>
                      <a:pt x="60" y="91"/>
                    </a:cubicBezTo>
                    <a:cubicBezTo>
                      <a:pt x="53" y="100"/>
                      <a:pt x="45" y="105"/>
                      <a:pt x="33" y="105"/>
                    </a:cubicBezTo>
                    <a:close/>
                    <a:moveTo>
                      <a:pt x="35" y="14"/>
                    </a:moveTo>
                    <a:cubicBezTo>
                      <a:pt x="23" y="14"/>
                      <a:pt x="17" y="27"/>
                      <a:pt x="17" y="54"/>
                    </a:cubicBezTo>
                    <a:cubicBezTo>
                      <a:pt x="17" y="79"/>
                      <a:pt x="23" y="92"/>
                      <a:pt x="35" y="92"/>
                    </a:cubicBezTo>
                    <a:cubicBezTo>
                      <a:pt x="46" y="92"/>
                      <a:pt x="52" y="79"/>
                      <a:pt x="52" y="53"/>
                    </a:cubicBezTo>
                    <a:cubicBezTo>
                      <a:pt x="52" y="27"/>
                      <a:pt x="47" y="14"/>
                      <a:pt x="35" y="14"/>
                    </a:cubicBez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30" name="Freeform 84"/>
              <p:cNvSpPr>
                <a:spLocks/>
              </p:cNvSpPr>
              <p:nvPr/>
            </p:nvSpPr>
            <p:spPr bwMode="auto">
              <a:xfrm>
                <a:off x="8353476" y="3182464"/>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31" name="Freeform 85"/>
              <p:cNvSpPr>
                <a:spLocks noEditPoints="1"/>
              </p:cNvSpPr>
              <p:nvPr/>
            </p:nvSpPr>
            <p:spPr bwMode="auto">
              <a:xfrm>
                <a:off x="8469363" y="3177701"/>
                <a:ext cx="153987" cy="230188"/>
              </a:xfrm>
              <a:custGeom>
                <a:avLst/>
                <a:gdLst>
                  <a:gd name="T0" fmla="*/ 33 w 69"/>
                  <a:gd name="T1" fmla="*/ 104 h 104"/>
                  <a:gd name="T2" fmla="*/ 8 w 69"/>
                  <a:gd name="T3" fmla="*/ 92 h 104"/>
                  <a:gd name="T4" fmla="*/ 0 w 69"/>
                  <a:gd name="T5" fmla="*/ 54 h 104"/>
                  <a:gd name="T6" fmla="*/ 9 w 69"/>
                  <a:gd name="T7" fmla="*/ 14 h 104"/>
                  <a:gd name="T8" fmla="*/ 36 w 69"/>
                  <a:gd name="T9" fmla="*/ 0 h 104"/>
                  <a:gd name="T10" fmla="*/ 69 w 69"/>
                  <a:gd name="T11" fmla="*/ 52 h 104"/>
                  <a:gd name="T12" fmla="*/ 59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8"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59" y="91"/>
                    </a:cubicBezTo>
                    <a:cubicBezTo>
                      <a:pt x="53" y="100"/>
                      <a:pt x="44" y="104"/>
                      <a:pt x="33" y="104"/>
                    </a:cubicBezTo>
                    <a:close/>
                    <a:moveTo>
                      <a:pt x="35" y="13"/>
                    </a:moveTo>
                    <a:cubicBezTo>
                      <a:pt x="22"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32" name="Freeform 84"/>
              <p:cNvSpPr>
                <a:spLocks/>
              </p:cNvSpPr>
              <p:nvPr/>
            </p:nvSpPr>
            <p:spPr bwMode="auto">
              <a:xfrm>
                <a:off x="8353476" y="2900946"/>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33" name="Freeform 85"/>
              <p:cNvSpPr>
                <a:spLocks noEditPoints="1"/>
              </p:cNvSpPr>
              <p:nvPr/>
            </p:nvSpPr>
            <p:spPr bwMode="auto">
              <a:xfrm>
                <a:off x="8469363" y="2896183"/>
                <a:ext cx="153987" cy="230188"/>
              </a:xfrm>
              <a:custGeom>
                <a:avLst/>
                <a:gdLst>
                  <a:gd name="T0" fmla="*/ 33 w 69"/>
                  <a:gd name="T1" fmla="*/ 104 h 104"/>
                  <a:gd name="T2" fmla="*/ 8 w 69"/>
                  <a:gd name="T3" fmla="*/ 92 h 104"/>
                  <a:gd name="T4" fmla="*/ 0 w 69"/>
                  <a:gd name="T5" fmla="*/ 54 h 104"/>
                  <a:gd name="T6" fmla="*/ 9 w 69"/>
                  <a:gd name="T7" fmla="*/ 14 h 104"/>
                  <a:gd name="T8" fmla="*/ 36 w 69"/>
                  <a:gd name="T9" fmla="*/ 0 h 104"/>
                  <a:gd name="T10" fmla="*/ 69 w 69"/>
                  <a:gd name="T11" fmla="*/ 52 h 104"/>
                  <a:gd name="T12" fmla="*/ 59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8"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59" y="91"/>
                    </a:cubicBezTo>
                    <a:cubicBezTo>
                      <a:pt x="53" y="100"/>
                      <a:pt x="44" y="104"/>
                      <a:pt x="33" y="104"/>
                    </a:cubicBezTo>
                    <a:close/>
                    <a:moveTo>
                      <a:pt x="35" y="13"/>
                    </a:moveTo>
                    <a:cubicBezTo>
                      <a:pt x="22"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35" name="Freeform 72"/>
              <p:cNvSpPr>
                <a:spLocks/>
              </p:cNvSpPr>
              <p:nvPr/>
            </p:nvSpPr>
            <p:spPr bwMode="auto">
              <a:xfrm>
                <a:off x="7135469" y="2439779"/>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7" y="8"/>
                      <a:pt x="20" y="7"/>
                      <a:pt x="22" y="5"/>
                    </a:cubicBezTo>
                    <a:cubicBezTo>
                      <a:pt x="25" y="4"/>
                      <a:pt x="27" y="2"/>
                      <a:pt x="30" y="0"/>
                    </a:cubicBezTo>
                    <a:lnTo>
                      <a:pt x="37"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36" name="Freeform 73"/>
              <p:cNvSpPr>
                <a:spLocks/>
              </p:cNvSpPr>
              <p:nvPr/>
            </p:nvSpPr>
            <p:spPr bwMode="auto">
              <a:xfrm>
                <a:off x="7135469" y="2161967"/>
                <a:ext cx="80962" cy="223838"/>
              </a:xfrm>
              <a:custGeom>
                <a:avLst/>
                <a:gdLst>
                  <a:gd name="T0" fmla="*/ 37 w 37"/>
                  <a:gd name="T1" fmla="*/ 0 h 101"/>
                  <a:gd name="T2" fmla="*/ 37 w 37"/>
                  <a:gd name="T3" fmla="*/ 101 h 101"/>
                  <a:gd name="T4" fmla="*/ 21 w 37"/>
                  <a:gd name="T5" fmla="*/ 101 h 101"/>
                  <a:gd name="T6" fmla="*/ 21 w 37"/>
                  <a:gd name="T7" fmla="*/ 19 h 101"/>
                  <a:gd name="T8" fmla="*/ 11 w 37"/>
                  <a:gd name="T9" fmla="*/ 24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4"/>
                    </a:cubicBezTo>
                    <a:cubicBezTo>
                      <a:pt x="8" y="26"/>
                      <a:pt x="4" y="27"/>
                      <a:pt x="0" y="28"/>
                    </a:cubicBezTo>
                    <a:cubicBezTo>
                      <a:pt x="0" y="15"/>
                      <a:pt x="0" y="15"/>
                      <a:pt x="0" y="15"/>
                    </a:cubicBezTo>
                    <a:cubicBezTo>
                      <a:pt x="3" y="14"/>
                      <a:pt x="5" y="13"/>
                      <a:pt x="8" y="12"/>
                    </a:cubicBezTo>
                    <a:cubicBezTo>
                      <a:pt x="10" y="11"/>
                      <a:pt x="13" y="10"/>
                      <a:pt x="15" y="9"/>
                    </a:cubicBezTo>
                    <a:cubicBezTo>
                      <a:pt x="17" y="7"/>
                      <a:pt x="20" y="6"/>
                      <a:pt x="22" y="5"/>
                    </a:cubicBezTo>
                    <a:cubicBezTo>
                      <a:pt x="25" y="3"/>
                      <a:pt x="27" y="2"/>
                      <a:pt x="30" y="0"/>
                    </a:cubicBezTo>
                    <a:lnTo>
                      <a:pt x="37"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37" name="Freeform 74"/>
              <p:cNvSpPr>
                <a:spLocks/>
              </p:cNvSpPr>
              <p:nvPr/>
            </p:nvSpPr>
            <p:spPr bwMode="auto">
              <a:xfrm>
                <a:off x="8658473" y="2439779"/>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38" name="Freeform 75"/>
              <p:cNvSpPr>
                <a:spLocks/>
              </p:cNvSpPr>
              <p:nvPr/>
            </p:nvSpPr>
            <p:spPr bwMode="auto">
              <a:xfrm>
                <a:off x="8809285" y="2439779"/>
                <a:ext cx="79375"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39" name="Freeform 76"/>
              <p:cNvSpPr>
                <a:spLocks noEditPoints="1"/>
              </p:cNvSpPr>
              <p:nvPr/>
            </p:nvSpPr>
            <p:spPr bwMode="auto">
              <a:xfrm>
                <a:off x="7249769" y="2439779"/>
                <a:ext cx="153987"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7 w 69"/>
                  <a:gd name="T19" fmla="*/ 54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7" y="27"/>
                      <a:pt x="17" y="54"/>
                    </a:cubicBezTo>
                    <a:cubicBezTo>
                      <a:pt x="17" y="79"/>
                      <a:pt x="23" y="91"/>
                      <a:pt x="35" y="91"/>
                    </a:cubicBezTo>
                    <a:cubicBezTo>
                      <a:pt x="46" y="91"/>
                      <a:pt x="52" y="79"/>
                      <a:pt x="52" y="53"/>
                    </a:cubicBezTo>
                    <a:cubicBezTo>
                      <a:pt x="52" y="26"/>
                      <a:pt x="47" y="13"/>
                      <a:pt x="35" y="13"/>
                    </a:cubicBez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40" name="Freeform 77"/>
              <p:cNvSpPr>
                <a:spLocks noEditPoints="1"/>
              </p:cNvSpPr>
              <p:nvPr/>
            </p:nvSpPr>
            <p:spPr bwMode="auto">
              <a:xfrm>
                <a:off x="7252944" y="2161967"/>
                <a:ext cx="152400" cy="233363"/>
              </a:xfrm>
              <a:custGeom>
                <a:avLst/>
                <a:gdLst>
                  <a:gd name="T0" fmla="*/ 33 w 69"/>
                  <a:gd name="T1" fmla="*/ 105 h 105"/>
                  <a:gd name="T2" fmla="*/ 9 w 69"/>
                  <a:gd name="T3" fmla="*/ 92 h 105"/>
                  <a:gd name="T4" fmla="*/ 0 w 69"/>
                  <a:gd name="T5" fmla="*/ 55 h 105"/>
                  <a:gd name="T6" fmla="*/ 9 w 69"/>
                  <a:gd name="T7" fmla="*/ 14 h 105"/>
                  <a:gd name="T8" fmla="*/ 36 w 69"/>
                  <a:gd name="T9" fmla="*/ 0 h 105"/>
                  <a:gd name="T10" fmla="*/ 69 w 69"/>
                  <a:gd name="T11" fmla="*/ 52 h 105"/>
                  <a:gd name="T12" fmla="*/ 60 w 69"/>
                  <a:gd name="T13" fmla="*/ 91 h 105"/>
                  <a:gd name="T14" fmla="*/ 33 w 69"/>
                  <a:gd name="T15" fmla="*/ 105 h 105"/>
                  <a:gd name="T16" fmla="*/ 35 w 69"/>
                  <a:gd name="T17" fmla="*/ 14 h 105"/>
                  <a:gd name="T18" fmla="*/ 17 w 69"/>
                  <a:gd name="T19" fmla="*/ 54 h 105"/>
                  <a:gd name="T20" fmla="*/ 35 w 69"/>
                  <a:gd name="T21" fmla="*/ 92 h 105"/>
                  <a:gd name="T22" fmla="*/ 52 w 69"/>
                  <a:gd name="T23" fmla="*/ 53 h 105"/>
                  <a:gd name="T24" fmla="*/ 35 w 69"/>
                  <a:gd name="T25"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5">
                    <a:moveTo>
                      <a:pt x="33" y="105"/>
                    </a:moveTo>
                    <a:cubicBezTo>
                      <a:pt x="23" y="105"/>
                      <a:pt x="15" y="101"/>
                      <a:pt x="9" y="92"/>
                    </a:cubicBezTo>
                    <a:cubicBezTo>
                      <a:pt x="3" y="83"/>
                      <a:pt x="0" y="71"/>
                      <a:pt x="0" y="55"/>
                    </a:cubicBezTo>
                    <a:cubicBezTo>
                      <a:pt x="0" y="37"/>
                      <a:pt x="3" y="23"/>
                      <a:pt x="9" y="14"/>
                    </a:cubicBezTo>
                    <a:cubicBezTo>
                      <a:pt x="15" y="5"/>
                      <a:pt x="24" y="0"/>
                      <a:pt x="36" y="0"/>
                    </a:cubicBezTo>
                    <a:cubicBezTo>
                      <a:pt x="58" y="0"/>
                      <a:pt x="69" y="18"/>
                      <a:pt x="69" y="52"/>
                    </a:cubicBezTo>
                    <a:cubicBezTo>
                      <a:pt x="69" y="69"/>
                      <a:pt x="66" y="82"/>
                      <a:pt x="60" y="91"/>
                    </a:cubicBezTo>
                    <a:cubicBezTo>
                      <a:pt x="53" y="100"/>
                      <a:pt x="45" y="105"/>
                      <a:pt x="33" y="105"/>
                    </a:cubicBezTo>
                    <a:close/>
                    <a:moveTo>
                      <a:pt x="35" y="14"/>
                    </a:moveTo>
                    <a:cubicBezTo>
                      <a:pt x="23" y="14"/>
                      <a:pt x="17" y="27"/>
                      <a:pt x="17" y="54"/>
                    </a:cubicBezTo>
                    <a:cubicBezTo>
                      <a:pt x="17" y="79"/>
                      <a:pt x="23" y="92"/>
                      <a:pt x="35" y="92"/>
                    </a:cubicBezTo>
                    <a:cubicBezTo>
                      <a:pt x="46" y="92"/>
                      <a:pt x="52" y="79"/>
                      <a:pt x="52" y="53"/>
                    </a:cubicBezTo>
                    <a:cubicBezTo>
                      <a:pt x="52" y="27"/>
                      <a:pt x="47" y="14"/>
                      <a:pt x="35" y="14"/>
                    </a:cubicBez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41" name="Freeform 78"/>
              <p:cNvSpPr>
                <a:spLocks/>
              </p:cNvSpPr>
              <p:nvPr/>
            </p:nvSpPr>
            <p:spPr bwMode="auto">
              <a:xfrm>
                <a:off x="7432331" y="2439779"/>
                <a:ext cx="82550"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8" y="8"/>
                      <a:pt x="20" y="7"/>
                      <a:pt x="22" y="5"/>
                    </a:cubicBezTo>
                    <a:cubicBezTo>
                      <a:pt x="25" y="4"/>
                      <a:pt x="27" y="2"/>
                      <a:pt x="30" y="0"/>
                    </a:cubicBezTo>
                    <a:lnTo>
                      <a:pt x="37"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42" name="Freeform 79"/>
              <p:cNvSpPr>
                <a:spLocks/>
              </p:cNvSpPr>
              <p:nvPr/>
            </p:nvSpPr>
            <p:spPr bwMode="auto">
              <a:xfrm>
                <a:off x="7432331" y="2161967"/>
                <a:ext cx="82550" cy="223838"/>
              </a:xfrm>
              <a:custGeom>
                <a:avLst/>
                <a:gdLst>
                  <a:gd name="T0" fmla="*/ 37 w 37"/>
                  <a:gd name="T1" fmla="*/ 0 h 101"/>
                  <a:gd name="T2" fmla="*/ 37 w 37"/>
                  <a:gd name="T3" fmla="*/ 101 h 101"/>
                  <a:gd name="T4" fmla="*/ 21 w 37"/>
                  <a:gd name="T5" fmla="*/ 101 h 101"/>
                  <a:gd name="T6" fmla="*/ 21 w 37"/>
                  <a:gd name="T7" fmla="*/ 19 h 101"/>
                  <a:gd name="T8" fmla="*/ 11 w 37"/>
                  <a:gd name="T9" fmla="*/ 24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4"/>
                    </a:cubicBezTo>
                    <a:cubicBezTo>
                      <a:pt x="8" y="26"/>
                      <a:pt x="4" y="27"/>
                      <a:pt x="0" y="28"/>
                    </a:cubicBezTo>
                    <a:cubicBezTo>
                      <a:pt x="0" y="15"/>
                      <a:pt x="0" y="15"/>
                      <a:pt x="0" y="15"/>
                    </a:cubicBezTo>
                    <a:cubicBezTo>
                      <a:pt x="3" y="14"/>
                      <a:pt x="5" y="13"/>
                      <a:pt x="8" y="12"/>
                    </a:cubicBezTo>
                    <a:cubicBezTo>
                      <a:pt x="10" y="11"/>
                      <a:pt x="13" y="10"/>
                      <a:pt x="15" y="9"/>
                    </a:cubicBezTo>
                    <a:cubicBezTo>
                      <a:pt x="18" y="7"/>
                      <a:pt x="20" y="6"/>
                      <a:pt x="22" y="5"/>
                    </a:cubicBezTo>
                    <a:cubicBezTo>
                      <a:pt x="25" y="3"/>
                      <a:pt x="27" y="2"/>
                      <a:pt x="30" y="0"/>
                    </a:cubicBezTo>
                    <a:lnTo>
                      <a:pt x="37"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43" name="Freeform 80"/>
              <p:cNvSpPr>
                <a:spLocks/>
              </p:cNvSpPr>
              <p:nvPr/>
            </p:nvSpPr>
            <p:spPr bwMode="auto">
              <a:xfrm>
                <a:off x="8955335" y="2439779"/>
                <a:ext cx="82550"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44" name="Freeform 81"/>
              <p:cNvSpPr>
                <a:spLocks noEditPoints="1"/>
              </p:cNvSpPr>
              <p:nvPr/>
            </p:nvSpPr>
            <p:spPr bwMode="auto">
              <a:xfrm>
                <a:off x="7548219" y="2439779"/>
                <a:ext cx="153987"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7 w 69"/>
                  <a:gd name="T19" fmla="*/ 54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3" y="104"/>
                    </a:cubicBezTo>
                    <a:close/>
                    <a:moveTo>
                      <a:pt x="35" y="13"/>
                    </a:moveTo>
                    <a:cubicBezTo>
                      <a:pt x="23" y="13"/>
                      <a:pt x="17" y="27"/>
                      <a:pt x="17" y="54"/>
                    </a:cubicBezTo>
                    <a:cubicBezTo>
                      <a:pt x="17" y="79"/>
                      <a:pt x="23" y="91"/>
                      <a:pt x="35" y="91"/>
                    </a:cubicBezTo>
                    <a:cubicBezTo>
                      <a:pt x="47" y="91"/>
                      <a:pt x="52" y="79"/>
                      <a:pt x="52" y="53"/>
                    </a:cubicBezTo>
                    <a:cubicBezTo>
                      <a:pt x="52" y="26"/>
                      <a:pt x="47" y="13"/>
                      <a:pt x="35" y="13"/>
                    </a:cubicBez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45" name="Freeform 82"/>
              <p:cNvSpPr>
                <a:spLocks noEditPoints="1"/>
              </p:cNvSpPr>
              <p:nvPr/>
            </p:nvSpPr>
            <p:spPr bwMode="auto">
              <a:xfrm>
                <a:off x="7549806" y="2161967"/>
                <a:ext cx="153987" cy="233363"/>
              </a:xfrm>
              <a:custGeom>
                <a:avLst/>
                <a:gdLst>
                  <a:gd name="T0" fmla="*/ 33 w 69"/>
                  <a:gd name="T1" fmla="*/ 105 h 105"/>
                  <a:gd name="T2" fmla="*/ 9 w 69"/>
                  <a:gd name="T3" fmla="*/ 92 h 105"/>
                  <a:gd name="T4" fmla="*/ 0 w 69"/>
                  <a:gd name="T5" fmla="*/ 55 h 105"/>
                  <a:gd name="T6" fmla="*/ 9 w 69"/>
                  <a:gd name="T7" fmla="*/ 14 h 105"/>
                  <a:gd name="T8" fmla="*/ 36 w 69"/>
                  <a:gd name="T9" fmla="*/ 0 h 105"/>
                  <a:gd name="T10" fmla="*/ 69 w 69"/>
                  <a:gd name="T11" fmla="*/ 52 h 105"/>
                  <a:gd name="T12" fmla="*/ 60 w 69"/>
                  <a:gd name="T13" fmla="*/ 91 h 105"/>
                  <a:gd name="T14" fmla="*/ 33 w 69"/>
                  <a:gd name="T15" fmla="*/ 105 h 105"/>
                  <a:gd name="T16" fmla="*/ 35 w 69"/>
                  <a:gd name="T17" fmla="*/ 14 h 105"/>
                  <a:gd name="T18" fmla="*/ 17 w 69"/>
                  <a:gd name="T19" fmla="*/ 54 h 105"/>
                  <a:gd name="T20" fmla="*/ 35 w 69"/>
                  <a:gd name="T21" fmla="*/ 92 h 105"/>
                  <a:gd name="T22" fmla="*/ 52 w 69"/>
                  <a:gd name="T23" fmla="*/ 53 h 105"/>
                  <a:gd name="T24" fmla="*/ 35 w 69"/>
                  <a:gd name="T25"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5">
                    <a:moveTo>
                      <a:pt x="33" y="105"/>
                    </a:moveTo>
                    <a:cubicBezTo>
                      <a:pt x="23" y="105"/>
                      <a:pt x="15" y="101"/>
                      <a:pt x="9" y="92"/>
                    </a:cubicBezTo>
                    <a:cubicBezTo>
                      <a:pt x="3" y="83"/>
                      <a:pt x="0" y="71"/>
                      <a:pt x="0" y="55"/>
                    </a:cubicBezTo>
                    <a:cubicBezTo>
                      <a:pt x="0" y="37"/>
                      <a:pt x="3" y="23"/>
                      <a:pt x="9" y="14"/>
                    </a:cubicBezTo>
                    <a:cubicBezTo>
                      <a:pt x="15" y="5"/>
                      <a:pt x="24" y="0"/>
                      <a:pt x="36" y="0"/>
                    </a:cubicBezTo>
                    <a:cubicBezTo>
                      <a:pt x="58" y="0"/>
                      <a:pt x="69" y="18"/>
                      <a:pt x="69" y="52"/>
                    </a:cubicBezTo>
                    <a:cubicBezTo>
                      <a:pt x="69" y="69"/>
                      <a:pt x="66" y="82"/>
                      <a:pt x="60" y="91"/>
                    </a:cubicBezTo>
                    <a:cubicBezTo>
                      <a:pt x="53" y="100"/>
                      <a:pt x="45" y="105"/>
                      <a:pt x="33" y="105"/>
                    </a:cubicBezTo>
                    <a:close/>
                    <a:moveTo>
                      <a:pt x="35" y="14"/>
                    </a:moveTo>
                    <a:cubicBezTo>
                      <a:pt x="23" y="14"/>
                      <a:pt x="17" y="27"/>
                      <a:pt x="17" y="54"/>
                    </a:cubicBezTo>
                    <a:cubicBezTo>
                      <a:pt x="17" y="79"/>
                      <a:pt x="23" y="92"/>
                      <a:pt x="35" y="92"/>
                    </a:cubicBezTo>
                    <a:cubicBezTo>
                      <a:pt x="46" y="92"/>
                      <a:pt x="52" y="79"/>
                      <a:pt x="52" y="53"/>
                    </a:cubicBezTo>
                    <a:cubicBezTo>
                      <a:pt x="52" y="27"/>
                      <a:pt x="47" y="14"/>
                      <a:pt x="35" y="14"/>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46" name="Freeform 83"/>
              <p:cNvSpPr>
                <a:spLocks noEditPoints="1"/>
              </p:cNvSpPr>
              <p:nvPr/>
            </p:nvSpPr>
            <p:spPr bwMode="auto">
              <a:xfrm>
                <a:off x="9072810" y="2439779"/>
                <a:ext cx="153987" cy="231775"/>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47" name="Freeform 84"/>
              <p:cNvSpPr>
                <a:spLocks/>
              </p:cNvSpPr>
              <p:nvPr/>
            </p:nvSpPr>
            <p:spPr bwMode="auto">
              <a:xfrm>
                <a:off x="8656886" y="2161967"/>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48" name="Freeform 85"/>
              <p:cNvSpPr>
                <a:spLocks noEditPoints="1"/>
              </p:cNvSpPr>
              <p:nvPr/>
            </p:nvSpPr>
            <p:spPr bwMode="auto">
              <a:xfrm>
                <a:off x="8772773" y="2161967"/>
                <a:ext cx="153987" cy="230188"/>
              </a:xfrm>
              <a:custGeom>
                <a:avLst/>
                <a:gdLst>
                  <a:gd name="T0" fmla="*/ 33 w 69"/>
                  <a:gd name="T1" fmla="*/ 104 h 104"/>
                  <a:gd name="T2" fmla="*/ 8 w 69"/>
                  <a:gd name="T3" fmla="*/ 92 h 104"/>
                  <a:gd name="T4" fmla="*/ 0 w 69"/>
                  <a:gd name="T5" fmla="*/ 54 h 104"/>
                  <a:gd name="T6" fmla="*/ 9 w 69"/>
                  <a:gd name="T7" fmla="*/ 14 h 104"/>
                  <a:gd name="T8" fmla="*/ 36 w 69"/>
                  <a:gd name="T9" fmla="*/ 0 h 104"/>
                  <a:gd name="T10" fmla="*/ 69 w 69"/>
                  <a:gd name="T11" fmla="*/ 52 h 104"/>
                  <a:gd name="T12" fmla="*/ 59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8"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59" y="91"/>
                    </a:cubicBezTo>
                    <a:cubicBezTo>
                      <a:pt x="53" y="100"/>
                      <a:pt x="44" y="104"/>
                      <a:pt x="33" y="104"/>
                    </a:cubicBezTo>
                    <a:close/>
                    <a:moveTo>
                      <a:pt x="35" y="13"/>
                    </a:moveTo>
                    <a:cubicBezTo>
                      <a:pt x="22" y="13"/>
                      <a:pt x="16" y="27"/>
                      <a:pt x="16" y="54"/>
                    </a:cubicBezTo>
                    <a:cubicBezTo>
                      <a:pt x="16" y="79"/>
                      <a:pt x="22" y="91"/>
                      <a:pt x="34" y="91"/>
                    </a:cubicBezTo>
                    <a:cubicBezTo>
                      <a:pt x="46" y="91"/>
                      <a:pt x="52" y="79"/>
                      <a:pt x="52" y="53"/>
                    </a:cubicBezTo>
                    <a:cubicBezTo>
                      <a:pt x="52" y="26"/>
                      <a:pt x="46" y="13"/>
                      <a:pt x="35" y="13"/>
                    </a:cubicBez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49" name="Freeform 86"/>
              <p:cNvSpPr>
                <a:spLocks/>
              </p:cNvSpPr>
              <p:nvPr/>
            </p:nvSpPr>
            <p:spPr bwMode="auto">
              <a:xfrm>
                <a:off x="8955336" y="2161967"/>
                <a:ext cx="82550"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2" y="10"/>
                      <a:pt x="15" y="9"/>
                    </a:cubicBezTo>
                    <a:cubicBezTo>
                      <a:pt x="17" y="8"/>
                      <a:pt x="20" y="7"/>
                      <a:pt x="22" y="5"/>
                    </a:cubicBezTo>
                    <a:cubicBezTo>
                      <a:pt x="25" y="4"/>
                      <a:pt x="27" y="2"/>
                      <a:pt x="30" y="0"/>
                    </a:cubicBezTo>
                    <a:lnTo>
                      <a:pt x="37"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50" name="Freeform 87"/>
              <p:cNvSpPr>
                <a:spLocks noEditPoints="1"/>
              </p:cNvSpPr>
              <p:nvPr/>
            </p:nvSpPr>
            <p:spPr bwMode="auto">
              <a:xfrm>
                <a:off x="9071223" y="2161967"/>
                <a:ext cx="152400"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6" y="27"/>
                      <a:pt x="16" y="54"/>
                    </a:cubicBezTo>
                    <a:cubicBezTo>
                      <a:pt x="16" y="79"/>
                      <a:pt x="22" y="91"/>
                      <a:pt x="34" y="91"/>
                    </a:cubicBezTo>
                    <a:cubicBezTo>
                      <a:pt x="46" y="91"/>
                      <a:pt x="52" y="79"/>
                      <a:pt x="52" y="53"/>
                    </a:cubicBezTo>
                    <a:cubicBezTo>
                      <a:pt x="52" y="26"/>
                      <a:pt x="46" y="13"/>
                      <a:pt x="35" y="13"/>
                    </a:cubicBez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51" name="Freeform 88"/>
              <p:cNvSpPr>
                <a:spLocks/>
              </p:cNvSpPr>
              <p:nvPr/>
            </p:nvSpPr>
            <p:spPr bwMode="auto">
              <a:xfrm>
                <a:off x="7742422" y="2439779"/>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6"/>
                      <a:pt x="4" y="28"/>
                      <a:pt x="0" y="29"/>
                    </a:cubicBezTo>
                    <a:cubicBezTo>
                      <a:pt x="0" y="15"/>
                      <a:pt x="0" y="15"/>
                      <a:pt x="0" y="15"/>
                    </a:cubicBezTo>
                    <a:cubicBezTo>
                      <a:pt x="3" y="14"/>
                      <a:pt x="5" y="13"/>
                      <a:pt x="8" y="12"/>
                    </a:cubicBezTo>
                    <a:cubicBezTo>
                      <a:pt x="10" y="11"/>
                      <a:pt x="13" y="10"/>
                      <a:pt x="15" y="9"/>
                    </a:cubicBezTo>
                    <a:cubicBezTo>
                      <a:pt x="18" y="8"/>
                      <a:pt x="20" y="7"/>
                      <a:pt x="22" y="5"/>
                    </a:cubicBezTo>
                    <a:cubicBezTo>
                      <a:pt x="25" y="4"/>
                      <a:pt x="27" y="2"/>
                      <a:pt x="30" y="0"/>
                    </a:cubicBezTo>
                    <a:lnTo>
                      <a:pt x="37"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52" name="Freeform 89"/>
              <p:cNvSpPr>
                <a:spLocks/>
              </p:cNvSpPr>
              <p:nvPr/>
            </p:nvSpPr>
            <p:spPr bwMode="auto">
              <a:xfrm>
                <a:off x="7742422" y="2161967"/>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4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4"/>
                    </a:cubicBezTo>
                    <a:cubicBezTo>
                      <a:pt x="8" y="26"/>
                      <a:pt x="4" y="27"/>
                      <a:pt x="0" y="28"/>
                    </a:cubicBezTo>
                    <a:cubicBezTo>
                      <a:pt x="0" y="15"/>
                      <a:pt x="0" y="15"/>
                      <a:pt x="0" y="15"/>
                    </a:cubicBezTo>
                    <a:cubicBezTo>
                      <a:pt x="3" y="14"/>
                      <a:pt x="5" y="13"/>
                      <a:pt x="8" y="12"/>
                    </a:cubicBezTo>
                    <a:cubicBezTo>
                      <a:pt x="10" y="11"/>
                      <a:pt x="13" y="10"/>
                      <a:pt x="15" y="9"/>
                    </a:cubicBezTo>
                    <a:cubicBezTo>
                      <a:pt x="18" y="7"/>
                      <a:pt x="20" y="6"/>
                      <a:pt x="22" y="5"/>
                    </a:cubicBezTo>
                    <a:cubicBezTo>
                      <a:pt x="25" y="3"/>
                      <a:pt x="27" y="2"/>
                      <a:pt x="30" y="0"/>
                    </a:cubicBezTo>
                    <a:lnTo>
                      <a:pt x="37"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53" name="Freeform 90"/>
              <p:cNvSpPr>
                <a:spLocks/>
              </p:cNvSpPr>
              <p:nvPr/>
            </p:nvSpPr>
            <p:spPr bwMode="auto">
              <a:xfrm>
                <a:off x="9265426" y="2439779"/>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54" name="Freeform 91"/>
              <p:cNvSpPr>
                <a:spLocks/>
              </p:cNvSpPr>
              <p:nvPr/>
            </p:nvSpPr>
            <p:spPr bwMode="auto">
              <a:xfrm>
                <a:off x="9417826" y="2439779"/>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55" name="Freeform 92"/>
              <p:cNvSpPr>
                <a:spLocks noEditPoints="1"/>
              </p:cNvSpPr>
              <p:nvPr/>
            </p:nvSpPr>
            <p:spPr bwMode="auto">
              <a:xfrm>
                <a:off x="7858310" y="2439779"/>
                <a:ext cx="153987" cy="230188"/>
              </a:xfrm>
              <a:custGeom>
                <a:avLst/>
                <a:gdLst>
                  <a:gd name="T0" fmla="*/ 34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4 w 69"/>
                  <a:gd name="T15" fmla="*/ 104 h 104"/>
                  <a:gd name="T16" fmla="*/ 35 w 69"/>
                  <a:gd name="T17" fmla="*/ 13 h 104"/>
                  <a:gd name="T18" fmla="*/ 17 w 69"/>
                  <a:gd name="T19" fmla="*/ 54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4" y="104"/>
                    </a:cubicBezTo>
                    <a:close/>
                    <a:moveTo>
                      <a:pt x="35" y="13"/>
                    </a:moveTo>
                    <a:cubicBezTo>
                      <a:pt x="23" y="13"/>
                      <a:pt x="17" y="27"/>
                      <a:pt x="17" y="54"/>
                    </a:cubicBezTo>
                    <a:cubicBezTo>
                      <a:pt x="17" y="79"/>
                      <a:pt x="23" y="91"/>
                      <a:pt x="35" y="91"/>
                    </a:cubicBezTo>
                    <a:cubicBezTo>
                      <a:pt x="47" y="91"/>
                      <a:pt x="53" y="79"/>
                      <a:pt x="53" y="53"/>
                    </a:cubicBezTo>
                    <a:cubicBezTo>
                      <a:pt x="53" y="26"/>
                      <a:pt x="47" y="13"/>
                      <a:pt x="35" y="13"/>
                    </a:cubicBez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56" name="Freeform 93"/>
              <p:cNvSpPr>
                <a:spLocks noEditPoints="1"/>
              </p:cNvSpPr>
              <p:nvPr/>
            </p:nvSpPr>
            <p:spPr bwMode="auto">
              <a:xfrm>
                <a:off x="7861485" y="2161967"/>
                <a:ext cx="152400" cy="233363"/>
              </a:xfrm>
              <a:custGeom>
                <a:avLst/>
                <a:gdLst>
                  <a:gd name="T0" fmla="*/ 33 w 69"/>
                  <a:gd name="T1" fmla="*/ 105 h 105"/>
                  <a:gd name="T2" fmla="*/ 9 w 69"/>
                  <a:gd name="T3" fmla="*/ 92 h 105"/>
                  <a:gd name="T4" fmla="*/ 0 w 69"/>
                  <a:gd name="T5" fmla="*/ 55 h 105"/>
                  <a:gd name="T6" fmla="*/ 9 w 69"/>
                  <a:gd name="T7" fmla="*/ 14 h 105"/>
                  <a:gd name="T8" fmla="*/ 36 w 69"/>
                  <a:gd name="T9" fmla="*/ 0 h 105"/>
                  <a:gd name="T10" fmla="*/ 69 w 69"/>
                  <a:gd name="T11" fmla="*/ 52 h 105"/>
                  <a:gd name="T12" fmla="*/ 60 w 69"/>
                  <a:gd name="T13" fmla="*/ 91 h 105"/>
                  <a:gd name="T14" fmla="*/ 33 w 69"/>
                  <a:gd name="T15" fmla="*/ 105 h 105"/>
                  <a:gd name="T16" fmla="*/ 35 w 69"/>
                  <a:gd name="T17" fmla="*/ 14 h 105"/>
                  <a:gd name="T18" fmla="*/ 17 w 69"/>
                  <a:gd name="T19" fmla="*/ 54 h 105"/>
                  <a:gd name="T20" fmla="*/ 35 w 69"/>
                  <a:gd name="T21" fmla="*/ 92 h 105"/>
                  <a:gd name="T22" fmla="*/ 52 w 69"/>
                  <a:gd name="T23" fmla="*/ 53 h 105"/>
                  <a:gd name="T24" fmla="*/ 35 w 69"/>
                  <a:gd name="T25"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5">
                    <a:moveTo>
                      <a:pt x="33" y="105"/>
                    </a:moveTo>
                    <a:cubicBezTo>
                      <a:pt x="23" y="105"/>
                      <a:pt x="15" y="101"/>
                      <a:pt x="9" y="92"/>
                    </a:cubicBezTo>
                    <a:cubicBezTo>
                      <a:pt x="3" y="83"/>
                      <a:pt x="0" y="71"/>
                      <a:pt x="0" y="55"/>
                    </a:cubicBezTo>
                    <a:cubicBezTo>
                      <a:pt x="0" y="37"/>
                      <a:pt x="3" y="23"/>
                      <a:pt x="9" y="14"/>
                    </a:cubicBezTo>
                    <a:cubicBezTo>
                      <a:pt x="15" y="5"/>
                      <a:pt x="24" y="0"/>
                      <a:pt x="36" y="0"/>
                    </a:cubicBezTo>
                    <a:cubicBezTo>
                      <a:pt x="58" y="0"/>
                      <a:pt x="69" y="18"/>
                      <a:pt x="69" y="52"/>
                    </a:cubicBezTo>
                    <a:cubicBezTo>
                      <a:pt x="69" y="69"/>
                      <a:pt x="66" y="82"/>
                      <a:pt x="60" y="91"/>
                    </a:cubicBezTo>
                    <a:cubicBezTo>
                      <a:pt x="54" y="100"/>
                      <a:pt x="45" y="105"/>
                      <a:pt x="33" y="105"/>
                    </a:cubicBezTo>
                    <a:close/>
                    <a:moveTo>
                      <a:pt x="35" y="14"/>
                    </a:moveTo>
                    <a:cubicBezTo>
                      <a:pt x="23" y="14"/>
                      <a:pt x="17" y="27"/>
                      <a:pt x="17" y="54"/>
                    </a:cubicBezTo>
                    <a:cubicBezTo>
                      <a:pt x="17" y="79"/>
                      <a:pt x="23" y="92"/>
                      <a:pt x="35" y="92"/>
                    </a:cubicBezTo>
                    <a:cubicBezTo>
                      <a:pt x="47" y="92"/>
                      <a:pt x="52" y="79"/>
                      <a:pt x="52" y="53"/>
                    </a:cubicBezTo>
                    <a:cubicBezTo>
                      <a:pt x="52" y="27"/>
                      <a:pt x="47" y="14"/>
                      <a:pt x="35" y="14"/>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57" name="Freeform 94"/>
              <p:cNvSpPr>
                <a:spLocks/>
              </p:cNvSpPr>
              <p:nvPr/>
            </p:nvSpPr>
            <p:spPr bwMode="auto">
              <a:xfrm>
                <a:off x="8040872" y="2439779"/>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2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6"/>
                      <a:pt x="4" y="28"/>
                      <a:pt x="0" y="29"/>
                    </a:cubicBezTo>
                    <a:cubicBezTo>
                      <a:pt x="0" y="15"/>
                      <a:pt x="0" y="15"/>
                      <a:pt x="0" y="15"/>
                    </a:cubicBezTo>
                    <a:cubicBezTo>
                      <a:pt x="3" y="14"/>
                      <a:pt x="5" y="13"/>
                      <a:pt x="8" y="12"/>
                    </a:cubicBezTo>
                    <a:cubicBezTo>
                      <a:pt x="10" y="11"/>
                      <a:pt x="13" y="10"/>
                      <a:pt x="15" y="9"/>
                    </a:cubicBezTo>
                    <a:cubicBezTo>
                      <a:pt x="18" y="8"/>
                      <a:pt x="20" y="7"/>
                      <a:pt x="23" y="5"/>
                    </a:cubicBezTo>
                    <a:cubicBezTo>
                      <a:pt x="25" y="4"/>
                      <a:pt x="28" y="2"/>
                      <a:pt x="30" y="0"/>
                    </a:cubicBezTo>
                    <a:lnTo>
                      <a:pt x="37"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58" name="Freeform 95"/>
              <p:cNvSpPr>
                <a:spLocks/>
              </p:cNvSpPr>
              <p:nvPr/>
            </p:nvSpPr>
            <p:spPr bwMode="auto">
              <a:xfrm>
                <a:off x="8040872" y="2161967"/>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4 h 101"/>
                  <a:gd name="T10" fmla="*/ 0 w 37"/>
                  <a:gd name="T11" fmla="*/ 28 h 101"/>
                  <a:gd name="T12" fmla="*/ 0 w 37"/>
                  <a:gd name="T13" fmla="*/ 15 h 101"/>
                  <a:gd name="T14" fmla="*/ 8 w 37"/>
                  <a:gd name="T15" fmla="*/ 12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4"/>
                    </a:cubicBezTo>
                    <a:cubicBezTo>
                      <a:pt x="8" y="26"/>
                      <a:pt x="4" y="27"/>
                      <a:pt x="0" y="28"/>
                    </a:cubicBezTo>
                    <a:cubicBezTo>
                      <a:pt x="0" y="15"/>
                      <a:pt x="0" y="15"/>
                      <a:pt x="0" y="15"/>
                    </a:cubicBezTo>
                    <a:cubicBezTo>
                      <a:pt x="3" y="14"/>
                      <a:pt x="5" y="13"/>
                      <a:pt x="8" y="12"/>
                    </a:cubicBezTo>
                    <a:cubicBezTo>
                      <a:pt x="10" y="11"/>
                      <a:pt x="13" y="10"/>
                      <a:pt x="15" y="9"/>
                    </a:cubicBezTo>
                    <a:cubicBezTo>
                      <a:pt x="18" y="7"/>
                      <a:pt x="20" y="6"/>
                      <a:pt x="23" y="5"/>
                    </a:cubicBezTo>
                    <a:cubicBezTo>
                      <a:pt x="25" y="3"/>
                      <a:pt x="28" y="2"/>
                      <a:pt x="30" y="0"/>
                    </a:cubicBezTo>
                    <a:lnTo>
                      <a:pt x="37"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59" name="Freeform 96"/>
              <p:cNvSpPr>
                <a:spLocks/>
              </p:cNvSpPr>
              <p:nvPr/>
            </p:nvSpPr>
            <p:spPr bwMode="auto">
              <a:xfrm>
                <a:off x="9563876" y="2439779"/>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3" y="5"/>
                    </a:cubicBezTo>
                    <a:cubicBezTo>
                      <a:pt x="25" y="4"/>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60" name="Freeform 97"/>
              <p:cNvSpPr>
                <a:spLocks noEditPoints="1"/>
              </p:cNvSpPr>
              <p:nvPr/>
            </p:nvSpPr>
            <p:spPr bwMode="auto">
              <a:xfrm>
                <a:off x="8156760" y="2439779"/>
                <a:ext cx="152400" cy="230188"/>
              </a:xfrm>
              <a:custGeom>
                <a:avLst/>
                <a:gdLst>
                  <a:gd name="T0" fmla="*/ 34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4 w 69"/>
                  <a:gd name="T15" fmla="*/ 104 h 104"/>
                  <a:gd name="T16" fmla="*/ 35 w 69"/>
                  <a:gd name="T17" fmla="*/ 13 h 104"/>
                  <a:gd name="T18" fmla="*/ 17 w 69"/>
                  <a:gd name="T19" fmla="*/ 54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2"/>
                    </a:cubicBezTo>
                    <a:cubicBezTo>
                      <a:pt x="3" y="83"/>
                      <a:pt x="0" y="71"/>
                      <a:pt x="0" y="54"/>
                    </a:cubicBezTo>
                    <a:cubicBezTo>
                      <a:pt x="0" y="36"/>
                      <a:pt x="3" y="23"/>
                      <a:pt x="9" y="14"/>
                    </a:cubicBezTo>
                    <a:cubicBezTo>
                      <a:pt x="16" y="5"/>
                      <a:pt x="24" y="0"/>
                      <a:pt x="36" y="0"/>
                    </a:cubicBezTo>
                    <a:cubicBezTo>
                      <a:pt x="58" y="0"/>
                      <a:pt x="69" y="17"/>
                      <a:pt x="69" y="52"/>
                    </a:cubicBezTo>
                    <a:cubicBezTo>
                      <a:pt x="69" y="69"/>
                      <a:pt x="66" y="82"/>
                      <a:pt x="60" y="91"/>
                    </a:cubicBezTo>
                    <a:cubicBezTo>
                      <a:pt x="54" y="100"/>
                      <a:pt x="45" y="104"/>
                      <a:pt x="34" y="104"/>
                    </a:cubicBezTo>
                    <a:close/>
                    <a:moveTo>
                      <a:pt x="35" y="13"/>
                    </a:moveTo>
                    <a:cubicBezTo>
                      <a:pt x="23" y="13"/>
                      <a:pt x="17" y="27"/>
                      <a:pt x="17" y="54"/>
                    </a:cubicBezTo>
                    <a:cubicBezTo>
                      <a:pt x="17" y="79"/>
                      <a:pt x="23" y="91"/>
                      <a:pt x="35" y="91"/>
                    </a:cubicBezTo>
                    <a:cubicBezTo>
                      <a:pt x="47" y="91"/>
                      <a:pt x="53" y="79"/>
                      <a:pt x="53" y="53"/>
                    </a:cubicBezTo>
                    <a:cubicBezTo>
                      <a:pt x="53" y="26"/>
                      <a:pt x="47" y="13"/>
                      <a:pt x="35" y="13"/>
                    </a:cubicBez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61" name="Freeform 98"/>
              <p:cNvSpPr>
                <a:spLocks noEditPoints="1"/>
              </p:cNvSpPr>
              <p:nvPr/>
            </p:nvSpPr>
            <p:spPr bwMode="auto">
              <a:xfrm>
                <a:off x="8158347" y="2161967"/>
                <a:ext cx="153987" cy="233363"/>
              </a:xfrm>
              <a:custGeom>
                <a:avLst/>
                <a:gdLst>
                  <a:gd name="T0" fmla="*/ 34 w 69"/>
                  <a:gd name="T1" fmla="*/ 105 h 105"/>
                  <a:gd name="T2" fmla="*/ 9 w 69"/>
                  <a:gd name="T3" fmla="*/ 92 h 105"/>
                  <a:gd name="T4" fmla="*/ 0 w 69"/>
                  <a:gd name="T5" fmla="*/ 55 h 105"/>
                  <a:gd name="T6" fmla="*/ 9 w 69"/>
                  <a:gd name="T7" fmla="*/ 14 h 105"/>
                  <a:gd name="T8" fmla="*/ 36 w 69"/>
                  <a:gd name="T9" fmla="*/ 0 h 105"/>
                  <a:gd name="T10" fmla="*/ 69 w 69"/>
                  <a:gd name="T11" fmla="*/ 52 h 105"/>
                  <a:gd name="T12" fmla="*/ 60 w 69"/>
                  <a:gd name="T13" fmla="*/ 91 h 105"/>
                  <a:gd name="T14" fmla="*/ 34 w 69"/>
                  <a:gd name="T15" fmla="*/ 105 h 105"/>
                  <a:gd name="T16" fmla="*/ 35 w 69"/>
                  <a:gd name="T17" fmla="*/ 14 h 105"/>
                  <a:gd name="T18" fmla="*/ 17 w 69"/>
                  <a:gd name="T19" fmla="*/ 54 h 105"/>
                  <a:gd name="T20" fmla="*/ 35 w 69"/>
                  <a:gd name="T21" fmla="*/ 92 h 105"/>
                  <a:gd name="T22" fmla="*/ 53 w 69"/>
                  <a:gd name="T23" fmla="*/ 53 h 105"/>
                  <a:gd name="T24" fmla="*/ 35 w 69"/>
                  <a:gd name="T25"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5">
                    <a:moveTo>
                      <a:pt x="34" y="105"/>
                    </a:moveTo>
                    <a:cubicBezTo>
                      <a:pt x="23" y="105"/>
                      <a:pt x="15" y="101"/>
                      <a:pt x="9" y="92"/>
                    </a:cubicBezTo>
                    <a:cubicBezTo>
                      <a:pt x="3" y="83"/>
                      <a:pt x="0" y="71"/>
                      <a:pt x="0" y="55"/>
                    </a:cubicBezTo>
                    <a:cubicBezTo>
                      <a:pt x="0" y="37"/>
                      <a:pt x="3" y="23"/>
                      <a:pt x="9" y="14"/>
                    </a:cubicBezTo>
                    <a:cubicBezTo>
                      <a:pt x="15" y="5"/>
                      <a:pt x="24" y="0"/>
                      <a:pt x="36" y="0"/>
                    </a:cubicBezTo>
                    <a:cubicBezTo>
                      <a:pt x="58" y="0"/>
                      <a:pt x="69" y="18"/>
                      <a:pt x="69" y="52"/>
                    </a:cubicBezTo>
                    <a:cubicBezTo>
                      <a:pt x="69" y="69"/>
                      <a:pt x="66" y="82"/>
                      <a:pt x="60" y="91"/>
                    </a:cubicBezTo>
                    <a:cubicBezTo>
                      <a:pt x="54" y="100"/>
                      <a:pt x="45" y="105"/>
                      <a:pt x="34" y="105"/>
                    </a:cubicBezTo>
                    <a:close/>
                    <a:moveTo>
                      <a:pt x="35" y="14"/>
                    </a:moveTo>
                    <a:cubicBezTo>
                      <a:pt x="23" y="14"/>
                      <a:pt x="17" y="27"/>
                      <a:pt x="17" y="54"/>
                    </a:cubicBezTo>
                    <a:cubicBezTo>
                      <a:pt x="17" y="79"/>
                      <a:pt x="23" y="92"/>
                      <a:pt x="35" y="92"/>
                    </a:cubicBezTo>
                    <a:cubicBezTo>
                      <a:pt x="47" y="92"/>
                      <a:pt x="53" y="79"/>
                      <a:pt x="53" y="53"/>
                    </a:cubicBezTo>
                    <a:cubicBezTo>
                      <a:pt x="53" y="27"/>
                      <a:pt x="47" y="14"/>
                      <a:pt x="35" y="14"/>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62" name="Freeform 99"/>
              <p:cNvSpPr>
                <a:spLocks noEditPoints="1"/>
              </p:cNvSpPr>
              <p:nvPr/>
            </p:nvSpPr>
            <p:spPr bwMode="auto">
              <a:xfrm>
                <a:off x="9681351" y="2439779"/>
                <a:ext cx="153987" cy="231775"/>
              </a:xfrm>
              <a:custGeom>
                <a:avLst/>
                <a:gdLst>
                  <a:gd name="T0" fmla="*/ 34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4 w 69"/>
                  <a:gd name="T15" fmla="*/ 104 h 104"/>
                  <a:gd name="T16" fmla="*/ 35 w 69"/>
                  <a:gd name="T17" fmla="*/ 13 h 104"/>
                  <a:gd name="T18" fmla="*/ 17 w 69"/>
                  <a:gd name="T19" fmla="*/ 53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4" y="100"/>
                      <a:pt x="45" y="104"/>
                      <a:pt x="34" y="104"/>
                    </a:cubicBezTo>
                    <a:close/>
                    <a:moveTo>
                      <a:pt x="35" y="13"/>
                    </a:moveTo>
                    <a:cubicBezTo>
                      <a:pt x="23" y="13"/>
                      <a:pt x="17" y="26"/>
                      <a:pt x="17" y="53"/>
                    </a:cubicBezTo>
                    <a:cubicBezTo>
                      <a:pt x="17" y="78"/>
                      <a:pt x="23" y="91"/>
                      <a:pt x="35" y="91"/>
                    </a:cubicBezTo>
                    <a:cubicBezTo>
                      <a:pt x="47" y="91"/>
                      <a:pt x="53" y="78"/>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63" name="Freeform 100"/>
              <p:cNvSpPr>
                <a:spLocks/>
              </p:cNvSpPr>
              <p:nvPr/>
            </p:nvSpPr>
            <p:spPr bwMode="auto">
              <a:xfrm>
                <a:off x="9265426" y="2161967"/>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5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5"/>
                    </a:cubicBezTo>
                    <a:cubicBezTo>
                      <a:pt x="8" y="26"/>
                      <a:pt x="4" y="27"/>
                      <a:pt x="0" y="28"/>
                    </a:cubicBezTo>
                    <a:cubicBezTo>
                      <a:pt x="0" y="15"/>
                      <a:pt x="0" y="15"/>
                      <a:pt x="0" y="15"/>
                    </a:cubicBezTo>
                    <a:cubicBezTo>
                      <a:pt x="3" y="14"/>
                      <a:pt x="5" y="13"/>
                      <a:pt x="8" y="12"/>
                    </a:cubicBezTo>
                    <a:cubicBezTo>
                      <a:pt x="10" y="11"/>
                      <a:pt x="13" y="10"/>
                      <a:pt x="15" y="9"/>
                    </a:cubicBezTo>
                    <a:cubicBezTo>
                      <a:pt x="18" y="8"/>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64" name="Freeform 101"/>
              <p:cNvSpPr>
                <a:spLocks/>
              </p:cNvSpPr>
              <p:nvPr/>
            </p:nvSpPr>
            <p:spPr bwMode="auto">
              <a:xfrm>
                <a:off x="9417826" y="2161967"/>
                <a:ext cx="80962" cy="223838"/>
              </a:xfrm>
              <a:custGeom>
                <a:avLst/>
                <a:gdLst>
                  <a:gd name="T0" fmla="*/ 37 w 37"/>
                  <a:gd name="T1" fmla="*/ 0 h 101"/>
                  <a:gd name="T2" fmla="*/ 37 w 37"/>
                  <a:gd name="T3" fmla="*/ 101 h 101"/>
                  <a:gd name="T4" fmla="*/ 21 w 37"/>
                  <a:gd name="T5" fmla="*/ 101 h 101"/>
                  <a:gd name="T6" fmla="*/ 21 w 37"/>
                  <a:gd name="T7" fmla="*/ 19 h 101"/>
                  <a:gd name="T8" fmla="*/ 11 w 37"/>
                  <a:gd name="T9" fmla="*/ 25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5"/>
                    </a:cubicBezTo>
                    <a:cubicBezTo>
                      <a:pt x="8" y="26"/>
                      <a:pt x="4" y="27"/>
                      <a:pt x="0" y="28"/>
                    </a:cubicBezTo>
                    <a:cubicBezTo>
                      <a:pt x="0" y="15"/>
                      <a:pt x="0" y="15"/>
                      <a:pt x="0" y="15"/>
                    </a:cubicBezTo>
                    <a:cubicBezTo>
                      <a:pt x="3" y="14"/>
                      <a:pt x="5" y="13"/>
                      <a:pt x="8" y="12"/>
                    </a:cubicBezTo>
                    <a:cubicBezTo>
                      <a:pt x="10" y="11"/>
                      <a:pt x="13" y="10"/>
                      <a:pt x="15" y="9"/>
                    </a:cubicBezTo>
                    <a:cubicBezTo>
                      <a:pt x="17" y="8"/>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65" name="Freeform 102"/>
              <p:cNvSpPr>
                <a:spLocks/>
              </p:cNvSpPr>
              <p:nvPr/>
            </p:nvSpPr>
            <p:spPr bwMode="auto">
              <a:xfrm>
                <a:off x="9563876" y="2161967"/>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5 h 101"/>
                  <a:gd name="T10" fmla="*/ 0 w 37"/>
                  <a:gd name="T11" fmla="*/ 28 h 101"/>
                  <a:gd name="T12" fmla="*/ 0 w 37"/>
                  <a:gd name="T13" fmla="*/ 15 h 101"/>
                  <a:gd name="T14" fmla="*/ 8 w 37"/>
                  <a:gd name="T15" fmla="*/ 12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5"/>
                    </a:cubicBezTo>
                    <a:cubicBezTo>
                      <a:pt x="8" y="26"/>
                      <a:pt x="4" y="27"/>
                      <a:pt x="0" y="28"/>
                    </a:cubicBezTo>
                    <a:cubicBezTo>
                      <a:pt x="0" y="15"/>
                      <a:pt x="0" y="15"/>
                      <a:pt x="0" y="15"/>
                    </a:cubicBezTo>
                    <a:cubicBezTo>
                      <a:pt x="3" y="14"/>
                      <a:pt x="5" y="13"/>
                      <a:pt x="8" y="12"/>
                    </a:cubicBezTo>
                    <a:cubicBezTo>
                      <a:pt x="10" y="11"/>
                      <a:pt x="13" y="10"/>
                      <a:pt x="15" y="9"/>
                    </a:cubicBezTo>
                    <a:cubicBezTo>
                      <a:pt x="18" y="8"/>
                      <a:pt x="20" y="6"/>
                      <a:pt x="23" y="5"/>
                    </a:cubicBezTo>
                    <a:cubicBezTo>
                      <a:pt x="25" y="3"/>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66" name="Freeform 103"/>
              <p:cNvSpPr>
                <a:spLocks noEditPoints="1"/>
              </p:cNvSpPr>
              <p:nvPr/>
            </p:nvSpPr>
            <p:spPr bwMode="auto">
              <a:xfrm>
                <a:off x="9681351" y="2161967"/>
                <a:ext cx="153987" cy="230188"/>
              </a:xfrm>
              <a:custGeom>
                <a:avLst/>
                <a:gdLst>
                  <a:gd name="T0" fmla="*/ 34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4 w 69"/>
                  <a:gd name="T15" fmla="*/ 104 h 104"/>
                  <a:gd name="T16" fmla="*/ 35 w 69"/>
                  <a:gd name="T17" fmla="*/ 13 h 104"/>
                  <a:gd name="T18" fmla="*/ 17 w 69"/>
                  <a:gd name="T19" fmla="*/ 54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4" y="104"/>
                    </a:cubicBezTo>
                    <a:close/>
                    <a:moveTo>
                      <a:pt x="35" y="13"/>
                    </a:moveTo>
                    <a:cubicBezTo>
                      <a:pt x="23" y="13"/>
                      <a:pt x="17" y="27"/>
                      <a:pt x="17" y="54"/>
                    </a:cubicBezTo>
                    <a:cubicBezTo>
                      <a:pt x="17" y="79"/>
                      <a:pt x="23" y="91"/>
                      <a:pt x="35" y="91"/>
                    </a:cubicBezTo>
                    <a:cubicBezTo>
                      <a:pt x="47" y="91"/>
                      <a:pt x="53" y="79"/>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75" name="Freeform 72"/>
              <p:cNvSpPr>
                <a:spLocks/>
              </p:cNvSpPr>
              <p:nvPr/>
            </p:nvSpPr>
            <p:spPr bwMode="auto">
              <a:xfrm>
                <a:off x="8353476" y="2439779"/>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7" y="8"/>
                      <a:pt x="20" y="7"/>
                      <a:pt x="22" y="5"/>
                    </a:cubicBezTo>
                    <a:cubicBezTo>
                      <a:pt x="25" y="4"/>
                      <a:pt x="27" y="2"/>
                      <a:pt x="30" y="0"/>
                    </a:cubicBezTo>
                    <a:lnTo>
                      <a:pt x="37"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76" name="Freeform 73"/>
              <p:cNvSpPr>
                <a:spLocks/>
              </p:cNvSpPr>
              <p:nvPr/>
            </p:nvSpPr>
            <p:spPr bwMode="auto">
              <a:xfrm>
                <a:off x="8353476" y="2161967"/>
                <a:ext cx="80962" cy="223838"/>
              </a:xfrm>
              <a:custGeom>
                <a:avLst/>
                <a:gdLst>
                  <a:gd name="T0" fmla="*/ 37 w 37"/>
                  <a:gd name="T1" fmla="*/ 0 h 101"/>
                  <a:gd name="T2" fmla="*/ 37 w 37"/>
                  <a:gd name="T3" fmla="*/ 101 h 101"/>
                  <a:gd name="T4" fmla="*/ 21 w 37"/>
                  <a:gd name="T5" fmla="*/ 101 h 101"/>
                  <a:gd name="T6" fmla="*/ 21 w 37"/>
                  <a:gd name="T7" fmla="*/ 19 h 101"/>
                  <a:gd name="T8" fmla="*/ 11 w 37"/>
                  <a:gd name="T9" fmla="*/ 24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4"/>
                    </a:cubicBezTo>
                    <a:cubicBezTo>
                      <a:pt x="8" y="26"/>
                      <a:pt x="4" y="27"/>
                      <a:pt x="0" y="28"/>
                    </a:cubicBezTo>
                    <a:cubicBezTo>
                      <a:pt x="0" y="15"/>
                      <a:pt x="0" y="15"/>
                      <a:pt x="0" y="15"/>
                    </a:cubicBezTo>
                    <a:cubicBezTo>
                      <a:pt x="3" y="14"/>
                      <a:pt x="5" y="13"/>
                      <a:pt x="8" y="12"/>
                    </a:cubicBezTo>
                    <a:cubicBezTo>
                      <a:pt x="10" y="11"/>
                      <a:pt x="13" y="10"/>
                      <a:pt x="15" y="9"/>
                    </a:cubicBezTo>
                    <a:cubicBezTo>
                      <a:pt x="17" y="7"/>
                      <a:pt x="20" y="6"/>
                      <a:pt x="22" y="5"/>
                    </a:cubicBezTo>
                    <a:cubicBezTo>
                      <a:pt x="25" y="3"/>
                      <a:pt x="27" y="2"/>
                      <a:pt x="30" y="0"/>
                    </a:cubicBezTo>
                    <a:lnTo>
                      <a:pt x="37"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77" name="Freeform 74"/>
              <p:cNvSpPr>
                <a:spLocks/>
              </p:cNvSpPr>
              <p:nvPr/>
            </p:nvSpPr>
            <p:spPr bwMode="auto">
              <a:xfrm>
                <a:off x="9876480" y="2439779"/>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78" name="Freeform 75"/>
              <p:cNvSpPr>
                <a:spLocks/>
              </p:cNvSpPr>
              <p:nvPr/>
            </p:nvSpPr>
            <p:spPr bwMode="auto">
              <a:xfrm>
                <a:off x="10027292" y="2439779"/>
                <a:ext cx="79375"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79" name="Freeform 76"/>
              <p:cNvSpPr>
                <a:spLocks noEditPoints="1"/>
              </p:cNvSpPr>
              <p:nvPr/>
            </p:nvSpPr>
            <p:spPr bwMode="auto">
              <a:xfrm>
                <a:off x="8467776" y="2439779"/>
                <a:ext cx="153987"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7 w 69"/>
                  <a:gd name="T19" fmla="*/ 54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7" y="27"/>
                      <a:pt x="17" y="54"/>
                    </a:cubicBezTo>
                    <a:cubicBezTo>
                      <a:pt x="17" y="79"/>
                      <a:pt x="23" y="91"/>
                      <a:pt x="35" y="91"/>
                    </a:cubicBezTo>
                    <a:cubicBezTo>
                      <a:pt x="46" y="91"/>
                      <a:pt x="52" y="79"/>
                      <a:pt x="52" y="53"/>
                    </a:cubicBezTo>
                    <a:cubicBezTo>
                      <a:pt x="52" y="26"/>
                      <a:pt x="47" y="13"/>
                      <a:pt x="35" y="13"/>
                    </a:cubicBez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80" name="Freeform 77"/>
              <p:cNvSpPr>
                <a:spLocks noEditPoints="1"/>
              </p:cNvSpPr>
              <p:nvPr/>
            </p:nvSpPr>
            <p:spPr bwMode="auto">
              <a:xfrm>
                <a:off x="8470951" y="2161967"/>
                <a:ext cx="152400" cy="233363"/>
              </a:xfrm>
              <a:custGeom>
                <a:avLst/>
                <a:gdLst>
                  <a:gd name="T0" fmla="*/ 33 w 69"/>
                  <a:gd name="T1" fmla="*/ 105 h 105"/>
                  <a:gd name="T2" fmla="*/ 9 w 69"/>
                  <a:gd name="T3" fmla="*/ 92 h 105"/>
                  <a:gd name="T4" fmla="*/ 0 w 69"/>
                  <a:gd name="T5" fmla="*/ 55 h 105"/>
                  <a:gd name="T6" fmla="*/ 9 w 69"/>
                  <a:gd name="T7" fmla="*/ 14 h 105"/>
                  <a:gd name="T8" fmla="*/ 36 w 69"/>
                  <a:gd name="T9" fmla="*/ 0 h 105"/>
                  <a:gd name="T10" fmla="*/ 69 w 69"/>
                  <a:gd name="T11" fmla="*/ 52 h 105"/>
                  <a:gd name="T12" fmla="*/ 60 w 69"/>
                  <a:gd name="T13" fmla="*/ 91 h 105"/>
                  <a:gd name="T14" fmla="*/ 33 w 69"/>
                  <a:gd name="T15" fmla="*/ 105 h 105"/>
                  <a:gd name="T16" fmla="*/ 35 w 69"/>
                  <a:gd name="T17" fmla="*/ 14 h 105"/>
                  <a:gd name="T18" fmla="*/ 17 w 69"/>
                  <a:gd name="T19" fmla="*/ 54 h 105"/>
                  <a:gd name="T20" fmla="*/ 35 w 69"/>
                  <a:gd name="T21" fmla="*/ 92 h 105"/>
                  <a:gd name="T22" fmla="*/ 52 w 69"/>
                  <a:gd name="T23" fmla="*/ 53 h 105"/>
                  <a:gd name="T24" fmla="*/ 35 w 69"/>
                  <a:gd name="T25"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5">
                    <a:moveTo>
                      <a:pt x="33" y="105"/>
                    </a:moveTo>
                    <a:cubicBezTo>
                      <a:pt x="23" y="105"/>
                      <a:pt x="15" y="101"/>
                      <a:pt x="9" y="92"/>
                    </a:cubicBezTo>
                    <a:cubicBezTo>
                      <a:pt x="3" y="83"/>
                      <a:pt x="0" y="71"/>
                      <a:pt x="0" y="55"/>
                    </a:cubicBezTo>
                    <a:cubicBezTo>
                      <a:pt x="0" y="37"/>
                      <a:pt x="3" y="23"/>
                      <a:pt x="9" y="14"/>
                    </a:cubicBezTo>
                    <a:cubicBezTo>
                      <a:pt x="15" y="5"/>
                      <a:pt x="24" y="0"/>
                      <a:pt x="36" y="0"/>
                    </a:cubicBezTo>
                    <a:cubicBezTo>
                      <a:pt x="58" y="0"/>
                      <a:pt x="69" y="18"/>
                      <a:pt x="69" y="52"/>
                    </a:cubicBezTo>
                    <a:cubicBezTo>
                      <a:pt x="69" y="69"/>
                      <a:pt x="66" y="82"/>
                      <a:pt x="60" y="91"/>
                    </a:cubicBezTo>
                    <a:cubicBezTo>
                      <a:pt x="53" y="100"/>
                      <a:pt x="45" y="105"/>
                      <a:pt x="33" y="105"/>
                    </a:cubicBezTo>
                    <a:close/>
                    <a:moveTo>
                      <a:pt x="35" y="14"/>
                    </a:moveTo>
                    <a:cubicBezTo>
                      <a:pt x="23" y="14"/>
                      <a:pt x="17" y="27"/>
                      <a:pt x="17" y="54"/>
                    </a:cubicBezTo>
                    <a:cubicBezTo>
                      <a:pt x="17" y="79"/>
                      <a:pt x="23" y="92"/>
                      <a:pt x="35" y="92"/>
                    </a:cubicBezTo>
                    <a:cubicBezTo>
                      <a:pt x="46" y="92"/>
                      <a:pt x="52" y="79"/>
                      <a:pt x="52" y="53"/>
                    </a:cubicBezTo>
                    <a:cubicBezTo>
                      <a:pt x="52" y="27"/>
                      <a:pt x="47" y="14"/>
                      <a:pt x="35" y="14"/>
                    </a:cubicBez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81" name="Freeform 84"/>
              <p:cNvSpPr>
                <a:spLocks/>
              </p:cNvSpPr>
              <p:nvPr/>
            </p:nvSpPr>
            <p:spPr bwMode="auto">
              <a:xfrm>
                <a:off x="9874893" y="2161967"/>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82" name="Freeform 85"/>
              <p:cNvSpPr>
                <a:spLocks noEditPoints="1"/>
              </p:cNvSpPr>
              <p:nvPr/>
            </p:nvSpPr>
            <p:spPr bwMode="auto">
              <a:xfrm>
                <a:off x="9990780" y="2161967"/>
                <a:ext cx="153987" cy="230188"/>
              </a:xfrm>
              <a:custGeom>
                <a:avLst/>
                <a:gdLst>
                  <a:gd name="T0" fmla="*/ 33 w 69"/>
                  <a:gd name="T1" fmla="*/ 104 h 104"/>
                  <a:gd name="T2" fmla="*/ 8 w 69"/>
                  <a:gd name="T3" fmla="*/ 92 h 104"/>
                  <a:gd name="T4" fmla="*/ 0 w 69"/>
                  <a:gd name="T5" fmla="*/ 54 h 104"/>
                  <a:gd name="T6" fmla="*/ 9 w 69"/>
                  <a:gd name="T7" fmla="*/ 14 h 104"/>
                  <a:gd name="T8" fmla="*/ 36 w 69"/>
                  <a:gd name="T9" fmla="*/ 0 h 104"/>
                  <a:gd name="T10" fmla="*/ 69 w 69"/>
                  <a:gd name="T11" fmla="*/ 52 h 104"/>
                  <a:gd name="T12" fmla="*/ 59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8"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59" y="91"/>
                    </a:cubicBezTo>
                    <a:cubicBezTo>
                      <a:pt x="53" y="100"/>
                      <a:pt x="44" y="104"/>
                      <a:pt x="33" y="104"/>
                    </a:cubicBezTo>
                    <a:close/>
                    <a:moveTo>
                      <a:pt x="35" y="13"/>
                    </a:moveTo>
                    <a:cubicBezTo>
                      <a:pt x="22" y="13"/>
                      <a:pt x="16" y="27"/>
                      <a:pt x="16" y="54"/>
                    </a:cubicBezTo>
                    <a:cubicBezTo>
                      <a:pt x="16" y="79"/>
                      <a:pt x="22" y="91"/>
                      <a:pt x="34" y="91"/>
                    </a:cubicBezTo>
                    <a:cubicBezTo>
                      <a:pt x="46" y="91"/>
                      <a:pt x="52" y="79"/>
                      <a:pt x="52" y="53"/>
                    </a:cubicBezTo>
                    <a:cubicBezTo>
                      <a:pt x="52" y="26"/>
                      <a:pt x="46"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71" name="Freeform 72"/>
              <p:cNvSpPr>
                <a:spLocks/>
              </p:cNvSpPr>
              <p:nvPr/>
            </p:nvSpPr>
            <p:spPr bwMode="auto">
              <a:xfrm>
                <a:off x="7135469" y="1887273"/>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7" y="8"/>
                      <a:pt x="20" y="7"/>
                      <a:pt x="22" y="5"/>
                    </a:cubicBezTo>
                    <a:cubicBezTo>
                      <a:pt x="25" y="4"/>
                      <a:pt x="27" y="2"/>
                      <a:pt x="30" y="0"/>
                    </a:cubicBezTo>
                    <a:lnTo>
                      <a:pt x="37"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34" name="Freeform 74"/>
              <p:cNvSpPr>
                <a:spLocks/>
              </p:cNvSpPr>
              <p:nvPr/>
            </p:nvSpPr>
            <p:spPr bwMode="auto">
              <a:xfrm>
                <a:off x="8658473" y="1887273"/>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86" name="Freeform 75"/>
              <p:cNvSpPr>
                <a:spLocks/>
              </p:cNvSpPr>
              <p:nvPr/>
            </p:nvSpPr>
            <p:spPr bwMode="auto">
              <a:xfrm>
                <a:off x="8809285" y="1887273"/>
                <a:ext cx="79375"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87" name="Freeform 76"/>
              <p:cNvSpPr>
                <a:spLocks noEditPoints="1"/>
              </p:cNvSpPr>
              <p:nvPr/>
            </p:nvSpPr>
            <p:spPr bwMode="auto">
              <a:xfrm>
                <a:off x="7249769" y="1887273"/>
                <a:ext cx="153987"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7 w 69"/>
                  <a:gd name="T19" fmla="*/ 54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7" y="27"/>
                      <a:pt x="17" y="54"/>
                    </a:cubicBezTo>
                    <a:cubicBezTo>
                      <a:pt x="17" y="79"/>
                      <a:pt x="23" y="91"/>
                      <a:pt x="35" y="91"/>
                    </a:cubicBezTo>
                    <a:cubicBezTo>
                      <a:pt x="46" y="91"/>
                      <a:pt x="52" y="79"/>
                      <a:pt x="52" y="53"/>
                    </a:cubicBezTo>
                    <a:cubicBezTo>
                      <a:pt x="52" y="26"/>
                      <a:pt x="47" y="13"/>
                      <a:pt x="35" y="13"/>
                    </a:cubicBez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88" name="Freeform 78"/>
              <p:cNvSpPr>
                <a:spLocks/>
              </p:cNvSpPr>
              <p:nvPr/>
            </p:nvSpPr>
            <p:spPr bwMode="auto">
              <a:xfrm>
                <a:off x="7432331" y="1887273"/>
                <a:ext cx="82550"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8" y="8"/>
                      <a:pt x="20" y="7"/>
                      <a:pt x="22" y="5"/>
                    </a:cubicBezTo>
                    <a:cubicBezTo>
                      <a:pt x="25" y="4"/>
                      <a:pt x="27" y="2"/>
                      <a:pt x="30" y="0"/>
                    </a:cubicBezTo>
                    <a:lnTo>
                      <a:pt x="37"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89" name="Freeform 80"/>
              <p:cNvSpPr>
                <a:spLocks/>
              </p:cNvSpPr>
              <p:nvPr/>
            </p:nvSpPr>
            <p:spPr bwMode="auto">
              <a:xfrm>
                <a:off x="8955335" y="1887273"/>
                <a:ext cx="82550"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90" name="Freeform 81"/>
              <p:cNvSpPr>
                <a:spLocks noEditPoints="1"/>
              </p:cNvSpPr>
              <p:nvPr/>
            </p:nvSpPr>
            <p:spPr bwMode="auto">
              <a:xfrm>
                <a:off x="7548219" y="1887273"/>
                <a:ext cx="153987"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7 w 69"/>
                  <a:gd name="T19" fmla="*/ 54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3" y="104"/>
                    </a:cubicBezTo>
                    <a:close/>
                    <a:moveTo>
                      <a:pt x="35" y="13"/>
                    </a:moveTo>
                    <a:cubicBezTo>
                      <a:pt x="23" y="13"/>
                      <a:pt x="17" y="27"/>
                      <a:pt x="17" y="54"/>
                    </a:cubicBezTo>
                    <a:cubicBezTo>
                      <a:pt x="17" y="79"/>
                      <a:pt x="23" y="91"/>
                      <a:pt x="35" y="91"/>
                    </a:cubicBezTo>
                    <a:cubicBezTo>
                      <a:pt x="47" y="91"/>
                      <a:pt x="52" y="79"/>
                      <a:pt x="52" y="53"/>
                    </a:cubicBezTo>
                    <a:cubicBezTo>
                      <a:pt x="52" y="26"/>
                      <a:pt x="47"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91" name="Freeform 83"/>
              <p:cNvSpPr>
                <a:spLocks noEditPoints="1"/>
              </p:cNvSpPr>
              <p:nvPr/>
            </p:nvSpPr>
            <p:spPr bwMode="auto">
              <a:xfrm>
                <a:off x="9072810" y="1887273"/>
                <a:ext cx="153987" cy="231775"/>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92" name="Freeform 88"/>
              <p:cNvSpPr>
                <a:spLocks/>
              </p:cNvSpPr>
              <p:nvPr/>
            </p:nvSpPr>
            <p:spPr bwMode="auto">
              <a:xfrm>
                <a:off x="7742422" y="1887273"/>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6"/>
                      <a:pt x="4" y="28"/>
                      <a:pt x="0" y="29"/>
                    </a:cubicBezTo>
                    <a:cubicBezTo>
                      <a:pt x="0" y="15"/>
                      <a:pt x="0" y="15"/>
                      <a:pt x="0" y="15"/>
                    </a:cubicBezTo>
                    <a:cubicBezTo>
                      <a:pt x="3" y="14"/>
                      <a:pt x="5" y="13"/>
                      <a:pt x="8" y="12"/>
                    </a:cubicBezTo>
                    <a:cubicBezTo>
                      <a:pt x="10" y="11"/>
                      <a:pt x="13" y="10"/>
                      <a:pt x="15" y="9"/>
                    </a:cubicBezTo>
                    <a:cubicBezTo>
                      <a:pt x="18" y="8"/>
                      <a:pt x="20" y="7"/>
                      <a:pt x="22" y="5"/>
                    </a:cubicBezTo>
                    <a:cubicBezTo>
                      <a:pt x="25" y="4"/>
                      <a:pt x="27" y="2"/>
                      <a:pt x="30" y="0"/>
                    </a:cubicBezTo>
                    <a:lnTo>
                      <a:pt x="37"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93" name="Freeform 90"/>
              <p:cNvSpPr>
                <a:spLocks/>
              </p:cNvSpPr>
              <p:nvPr/>
            </p:nvSpPr>
            <p:spPr bwMode="auto">
              <a:xfrm>
                <a:off x="9265426" y="1887273"/>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94" name="Freeform 91"/>
              <p:cNvSpPr>
                <a:spLocks/>
              </p:cNvSpPr>
              <p:nvPr/>
            </p:nvSpPr>
            <p:spPr bwMode="auto">
              <a:xfrm>
                <a:off x="9417826" y="1887273"/>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95" name="Freeform 92"/>
              <p:cNvSpPr>
                <a:spLocks noEditPoints="1"/>
              </p:cNvSpPr>
              <p:nvPr/>
            </p:nvSpPr>
            <p:spPr bwMode="auto">
              <a:xfrm>
                <a:off x="7858310" y="1887273"/>
                <a:ext cx="153987" cy="230188"/>
              </a:xfrm>
              <a:custGeom>
                <a:avLst/>
                <a:gdLst>
                  <a:gd name="T0" fmla="*/ 34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4 w 69"/>
                  <a:gd name="T15" fmla="*/ 104 h 104"/>
                  <a:gd name="T16" fmla="*/ 35 w 69"/>
                  <a:gd name="T17" fmla="*/ 13 h 104"/>
                  <a:gd name="T18" fmla="*/ 17 w 69"/>
                  <a:gd name="T19" fmla="*/ 54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4" y="104"/>
                    </a:cubicBezTo>
                    <a:close/>
                    <a:moveTo>
                      <a:pt x="35" y="13"/>
                    </a:moveTo>
                    <a:cubicBezTo>
                      <a:pt x="23" y="13"/>
                      <a:pt x="17" y="27"/>
                      <a:pt x="17" y="54"/>
                    </a:cubicBezTo>
                    <a:cubicBezTo>
                      <a:pt x="17" y="79"/>
                      <a:pt x="23" y="91"/>
                      <a:pt x="35" y="91"/>
                    </a:cubicBezTo>
                    <a:cubicBezTo>
                      <a:pt x="47" y="91"/>
                      <a:pt x="53" y="79"/>
                      <a:pt x="53" y="53"/>
                    </a:cubicBezTo>
                    <a:cubicBezTo>
                      <a:pt x="53" y="26"/>
                      <a:pt x="47"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96" name="Freeform 94"/>
              <p:cNvSpPr>
                <a:spLocks/>
              </p:cNvSpPr>
              <p:nvPr/>
            </p:nvSpPr>
            <p:spPr bwMode="auto">
              <a:xfrm>
                <a:off x="8040872" y="1887273"/>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2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6"/>
                      <a:pt x="4" y="28"/>
                      <a:pt x="0" y="29"/>
                    </a:cubicBezTo>
                    <a:cubicBezTo>
                      <a:pt x="0" y="15"/>
                      <a:pt x="0" y="15"/>
                      <a:pt x="0" y="15"/>
                    </a:cubicBezTo>
                    <a:cubicBezTo>
                      <a:pt x="3" y="14"/>
                      <a:pt x="5" y="13"/>
                      <a:pt x="8" y="12"/>
                    </a:cubicBezTo>
                    <a:cubicBezTo>
                      <a:pt x="10" y="11"/>
                      <a:pt x="13" y="10"/>
                      <a:pt x="15" y="9"/>
                    </a:cubicBezTo>
                    <a:cubicBezTo>
                      <a:pt x="18" y="8"/>
                      <a:pt x="20" y="7"/>
                      <a:pt x="23" y="5"/>
                    </a:cubicBezTo>
                    <a:cubicBezTo>
                      <a:pt x="25" y="4"/>
                      <a:pt x="28" y="2"/>
                      <a:pt x="30" y="0"/>
                    </a:cubicBezTo>
                    <a:lnTo>
                      <a:pt x="37"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97" name="Freeform 96"/>
              <p:cNvSpPr>
                <a:spLocks/>
              </p:cNvSpPr>
              <p:nvPr/>
            </p:nvSpPr>
            <p:spPr bwMode="auto">
              <a:xfrm>
                <a:off x="9563876" y="1887273"/>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3" y="5"/>
                    </a:cubicBezTo>
                    <a:cubicBezTo>
                      <a:pt x="25" y="4"/>
                      <a:pt x="28" y="2"/>
                      <a:pt x="30" y="0"/>
                    </a:cubicBezTo>
                    <a:lnTo>
                      <a:pt x="37"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98" name="Freeform 97"/>
              <p:cNvSpPr>
                <a:spLocks noEditPoints="1"/>
              </p:cNvSpPr>
              <p:nvPr/>
            </p:nvSpPr>
            <p:spPr bwMode="auto">
              <a:xfrm>
                <a:off x="8156760" y="1887273"/>
                <a:ext cx="152400" cy="230188"/>
              </a:xfrm>
              <a:custGeom>
                <a:avLst/>
                <a:gdLst>
                  <a:gd name="T0" fmla="*/ 34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4 w 69"/>
                  <a:gd name="T15" fmla="*/ 104 h 104"/>
                  <a:gd name="T16" fmla="*/ 35 w 69"/>
                  <a:gd name="T17" fmla="*/ 13 h 104"/>
                  <a:gd name="T18" fmla="*/ 17 w 69"/>
                  <a:gd name="T19" fmla="*/ 54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2"/>
                    </a:cubicBezTo>
                    <a:cubicBezTo>
                      <a:pt x="3" y="83"/>
                      <a:pt x="0" y="71"/>
                      <a:pt x="0" y="54"/>
                    </a:cubicBezTo>
                    <a:cubicBezTo>
                      <a:pt x="0" y="36"/>
                      <a:pt x="3" y="23"/>
                      <a:pt x="9" y="14"/>
                    </a:cubicBezTo>
                    <a:cubicBezTo>
                      <a:pt x="16" y="5"/>
                      <a:pt x="24" y="0"/>
                      <a:pt x="36" y="0"/>
                    </a:cubicBezTo>
                    <a:cubicBezTo>
                      <a:pt x="58" y="0"/>
                      <a:pt x="69" y="17"/>
                      <a:pt x="69" y="52"/>
                    </a:cubicBezTo>
                    <a:cubicBezTo>
                      <a:pt x="69" y="69"/>
                      <a:pt x="66" y="82"/>
                      <a:pt x="60" y="91"/>
                    </a:cubicBezTo>
                    <a:cubicBezTo>
                      <a:pt x="54" y="100"/>
                      <a:pt x="45" y="104"/>
                      <a:pt x="34" y="104"/>
                    </a:cubicBezTo>
                    <a:close/>
                    <a:moveTo>
                      <a:pt x="35" y="13"/>
                    </a:moveTo>
                    <a:cubicBezTo>
                      <a:pt x="23" y="13"/>
                      <a:pt x="17" y="27"/>
                      <a:pt x="17" y="54"/>
                    </a:cubicBezTo>
                    <a:cubicBezTo>
                      <a:pt x="17" y="79"/>
                      <a:pt x="23" y="91"/>
                      <a:pt x="35" y="91"/>
                    </a:cubicBezTo>
                    <a:cubicBezTo>
                      <a:pt x="47" y="91"/>
                      <a:pt x="53" y="79"/>
                      <a:pt x="53" y="53"/>
                    </a:cubicBezTo>
                    <a:cubicBezTo>
                      <a:pt x="53" y="26"/>
                      <a:pt x="47"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99" name="Freeform 99"/>
              <p:cNvSpPr>
                <a:spLocks noEditPoints="1"/>
              </p:cNvSpPr>
              <p:nvPr/>
            </p:nvSpPr>
            <p:spPr bwMode="auto">
              <a:xfrm>
                <a:off x="9681351" y="1887273"/>
                <a:ext cx="153987" cy="231775"/>
              </a:xfrm>
              <a:custGeom>
                <a:avLst/>
                <a:gdLst>
                  <a:gd name="T0" fmla="*/ 34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4 w 69"/>
                  <a:gd name="T15" fmla="*/ 104 h 104"/>
                  <a:gd name="T16" fmla="*/ 35 w 69"/>
                  <a:gd name="T17" fmla="*/ 13 h 104"/>
                  <a:gd name="T18" fmla="*/ 17 w 69"/>
                  <a:gd name="T19" fmla="*/ 53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4" y="100"/>
                      <a:pt x="45" y="104"/>
                      <a:pt x="34" y="104"/>
                    </a:cubicBezTo>
                    <a:close/>
                    <a:moveTo>
                      <a:pt x="35" y="13"/>
                    </a:moveTo>
                    <a:cubicBezTo>
                      <a:pt x="23" y="13"/>
                      <a:pt x="17" y="26"/>
                      <a:pt x="17" y="53"/>
                    </a:cubicBezTo>
                    <a:cubicBezTo>
                      <a:pt x="17" y="78"/>
                      <a:pt x="23" y="91"/>
                      <a:pt x="35" y="91"/>
                    </a:cubicBezTo>
                    <a:cubicBezTo>
                      <a:pt x="47" y="91"/>
                      <a:pt x="53" y="78"/>
                      <a:pt x="53" y="53"/>
                    </a:cubicBezTo>
                    <a:cubicBezTo>
                      <a:pt x="53" y="26"/>
                      <a:pt x="47" y="13"/>
                      <a:pt x="35" y="13"/>
                    </a:cubicBez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00" name="Freeform 72"/>
              <p:cNvSpPr>
                <a:spLocks/>
              </p:cNvSpPr>
              <p:nvPr/>
            </p:nvSpPr>
            <p:spPr bwMode="auto">
              <a:xfrm>
                <a:off x="8353476" y="1887273"/>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7" y="8"/>
                      <a:pt x="20" y="7"/>
                      <a:pt x="22" y="5"/>
                    </a:cubicBezTo>
                    <a:cubicBezTo>
                      <a:pt x="25" y="4"/>
                      <a:pt x="27" y="2"/>
                      <a:pt x="30" y="0"/>
                    </a:cubicBezTo>
                    <a:lnTo>
                      <a:pt x="37"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01" name="Freeform 74"/>
              <p:cNvSpPr>
                <a:spLocks/>
              </p:cNvSpPr>
              <p:nvPr/>
            </p:nvSpPr>
            <p:spPr bwMode="auto">
              <a:xfrm>
                <a:off x="9876480" y="1887273"/>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02" name="Freeform 75"/>
              <p:cNvSpPr>
                <a:spLocks/>
              </p:cNvSpPr>
              <p:nvPr/>
            </p:nvSpPr>
            <p:spPr bwMode="auto">
              <a:xfrm>
                <a:off x="10027292" y="1887273"/>
                <a:ext cx="79375"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03" name="Freeform 76"/>
              <p:cNvSpPr>
                <a:spLocks noEditPoints="1"/>
              </p:cNvSpPr>
              <p:nvPr/>
            </p:nvSpPr>
            <p:spPr bwMode="auto">
              <a:xfrm>
                <a:off x="8467776" y="1887273"/>
                <a:ext cx="153987"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7 w 69"/>
                  <a:gd name="T19" fmla="*/ 54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7" y="27"/>
                      <a:pt x="17" y="54"/>
                    </a:cubicBezTo>
                    <a:cubicBezTo>
                      <a:pt x="17" y="79"/>
                      <a:pt x="23" y="91"/>
                      <a:pt x="35" y="91"/>
                    </a:cubicBezTo>
                    <a:cubicBezTo>
                      <a:pt x="46" y="91"/>
                      <a:pt x="52" y="79"/>
                      <a:pt x="52" y="53"/>
                    </a:cubicBezTo>
                    <a:cubicBezTo>
                      <a:pt x="52" y="26"/>
                      <a:pt x="47" y="13"/>
                      <a:pt x="35" y="13"/>
                    </a:cubicBez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05" name="Freeform 72"/>
              <p:cNvSpPr>
                <a:spLocks/>
              </p:cNvSpPr>
              <p:nvPr/>
            </p:nvSpPr>
            <p:spPr bwMode="auto">
              <a:xfrm>
                <a:off x="8834865" y="4022252"/>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7"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06" name="Freeform 73"/>
              <p:cNvSpPr>
                <a:spLocks/>
              </p:cNvSpPr>
              <p:nvPr/>
            </p:nvSpPr>
            <p:spPr bwMode="auto">
              <a:xfrm>
                <a:off x="8834865" y="3749202"/>
                <a:ext cx="80962" cy="223838"/>
              </a:xfrm>
              <a:custGeom>
                <a:avLst/>
                <a:gdLst>
                  <a:gd name="T0" fmla="*/ 37 w 37"/>
                  <a:gd name="T1" fmla="*/ 0 h 101"/>
                  <a:gd name="T2" fmla="*/ 37 w 37"/>
                  <a:gd name="T3" fmla="*/ 101 h 101"/>
                  <a:gd name="T4" fmla="*/ 21 w 37"/>
                  <a:gd name="T5" fmla="*/ 101 h 101"/>
                  <a:gd name="T6" fmla="*/ 21 w 37"/>
                  <a:gd name="T7" fmla="*/ 19 h 101"/>
                  <a:gd name="T8" fmla="*/ 11 w 37"/>
                  <a:gd name="T9" fmla="*/ 24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4"/>
                    </a:cubicBezTo>
                    <a:cubicBezTo>
                      <a:pt x="8" y="26"/>
                      <a:pt x="4" y="27"/>
                      <a:pt x="0" y="28"/>
                    </a:cubicBezTo>
                    <a:cubicBezTo>
                      <a:pt x="0" y="15"/>
                      <a:pt x="0" y="15"/>
                      <a:pt x="0" y="15"/>
                    </a:cubicBezTo>
                    <a:cubicBezTo>
                      <a:pt x="3" y="14"/>
                      <a:pt x="5" y="13"/>
                      <a:pt x="8" y="12"/>
                    </a:cubicBezTo>
                    <a:cubicBezTo>
                      <a:pt x="10" y="11"/>
                      <a:pt x="13" y="10"/>
                      <a:pt x="15" y="9"/>
                    </a:cubicBezTo>
                    <a:cubicBezTo>
                      <a:pt x="17" y="7"/>
                      <a:pt x="20" y="6"/>
                      <a:pt x="22" y="5"/>
                    </a:cubicBezTo>
                    <a:cubicBezTo>
                      <a:pt x="25" y="3"/>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07" name="Freeform 74"/>
              <p:cNvSpPr>
                <a:spLocks/>
              </p:cNvSpPr>
              <p:nvPr/>
            </p:nvSpPr>
            <p:spPr bwMode="auto">
              <a:xfrm>
                <a:off x="8834865" y="3468214"/>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08" name="Freeform 75"/>
              <p:cNvSpPr>
                <a:spLocks/>
              </p:cNvSpPr>
              <p:nvPr/>
            </p:nvSpPr>
            <p:spPr bwMode="auto">
              <a:xfrm>
                <a:off x="8985677" y="3468214"/>
                <a:ext cx="79375"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09" name="Freeform 76"/>
              <p:cNvSpPr>
                <a:spLocks noEditPoints="1"/>
              </p:cNvSpPr>
              <p:nvPr/>
            </p:nvSpPr>
            <p:spPr bwMode="auto">
              <a:xfrm>
                <a:off x="8949165" y="4017489"/>
                <a:ext cx="153987"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7 w 69"/>
                  <a:gd name="T19" fmla="*/ 54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7" y="27"/>
                      <a:pt x="17" y="54"/>
                    </a:cubicBezTo>
                    <a:cubicBezTo>
                      <a:pt x="17" y="79"/>
                      <a:pt x="23" y="91"/>
                      <a:pt x="35" y="91"/>
                    </a:cubicBezTo>
                    <a:cubicBezTo>
                      <a:pt x="46" y="91"/>
                      <a:pt x="52" y="79"/>
                      <a:pt x="52" y="53"/>
                    </a:cubicBezTo>
                    <a:cubicBezTo>
                      <a:pt x="52" y="26"/>
                      <a:pt x="47" y="13"/>
                      <a:pt x="35" y="13"/>
                    </a:cubicBez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11" name="Freeform 78"/>
              <p:cNvSpPr>
                <a:spLocks/>
              </p:cNvSpPr>
              <p:nvPr/>
            </p:nvSpPr>
            <p:spPr bwMode="auto">
              <a:xfrm>
                <a:off x="9131727" y="4022252"/>
                <a:ext cx="82550"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8"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12" name="Freeform 79"/>
              <p:cNvSpPr>
                <a:spLocks/>
              </p:cNvSpPr>
              <p:nvPr/>
            </p:nvSpPr>
            <p:spPr bwMode="auto">
              <a:xfrm>
                <a:off x="9131727" y="3749202"/>
                <a:ext cx="82550" cy="223838"/>
              </a:xfrm>
              <a:custGeom>
                <a:avLst/>
                <a:gdLst>
                  <a:gd name="T0" fmla="*/ 37 w 37"/>
                  <a:gd name="T1" fmla="*/ 0 h 101"/>
                  <a:gd name="T2" fmla="*/ 37 w 37"/>
                  <a:gd name="T3" fmla="*/ 101 h 101"/>
                  <a:gd name="T4" fmla="*/ 21 w 37"/>
                  <a:gd name="T5" fmla="*/ 101 h 101"/>
                  <a:gd name="T6" fmla="*/ 21 w 37"/>
                  <a:gd name="T7" fmla="*/ 19 h 101"/>
                  <a:gd name="T8" fmla="*/ 11 w 37"/>
                  <a:gd name="T9" fmla="*/ 24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4"/>
                    </a:cubicBezTo>
                    <a:cubicBezTo>
                      <a:pt x="8" y="26"/>
                      <a:pt x="4" y="27"/>
                      <a:pt x="0" y="28"/>
                    </a:cubicBezTo>
                    <a:cubicBezTo>
                      <a:pt x="0" y="15"/>
                      <a:pt x="0" y="15"/>
                      <a:pt x="0" y="15"/>
                    </a:cubicBezTo>
                    <a:cubicBezTo>
                      <a:pt x="3" y="14"/>
                      <a:pt x="5" y="13"/>
                      <a:pt x="8" y="12"/>
                    </a:cubicBezTo>
                    <a:cubicBezTo>
                      <a:pt x="10" y="11"/>
                      <a:pt x="13" y="10"/>
                      <a:pt x="15" y="9"/>
                    </a:cubicBezTo>
                    <a:cubicBezTo>
                      <a:pt x="18" y="7"/>
                      <a:pt x="20" y="6"/>
                      <a:pt x="22" y="5"/>
                    </a:cubicBezTo>
                    <a:cubicBezTo>
                      <a:pt x="25" y="3"/>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14" name="Freeform 81"/>
              <p:cNvSpPr>
                <a:spLocks noEditPoints="1"/>
              </p:cNvSpPr>
              <p:nvPr/>
            </p:nvSpPr>
            <p:spPr bwMode="auto">
              <a:xfrm>
                <a:off x="9247615" y="4017489"/>
                <a:ext cx="153987"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7 w 69"/>
                  <a:gd name="T19" fmla="*/ 54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3" y="104"/>
                    </a:cubicBezTo>
                    <a:close/>
                    <a:moveTo>
                      <a:pt x="35" y="13"/>
                    </a:moveTo>
                    <a:cubicBezTo>
                      <a:pt x="23" y="13"/>
                      <a:pt x="17" y="27"/>
                      <a:pt x="17" y="54"/>
                    </a:cubicBezTo>
                    <a:cubicBezTo>
                      <a:pt x="17" y="79"/>
                      <a:pt x="23" y="91"/>
                      <a:pt x="35" y="91"/>
                    </a:cubicBezTo>
                    <a:cubicBezTo>
                      <a:pt x="47" y="91"/>
                      <a:pt x="52" y="79"/>
                      <a:pt x="52" y="53"/>
                    </a:cubicBezTo>
                    <a:cubicBezTo>
                      <a:pt x="52" y="26"/>
                      <a:pt x="47" y="13"/>
                      <a:pt x="35" y="13"/>
                    </a:cubicBez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16" name="Freeform 83"/>
              <p:cNvSpPr>
                <a:spLocks noEditPoints="1"/>
              </p:cNvSpPr>
              <p:nvPr/>
            </p:nvSpPr>
            <p:spPr bwMode="auto">
              <a:xfrm>
                <a:off x="9249202" y="3461864"/>
                <a:ext cx="153987" cy="231775"/>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17" name="Freeform 84"/>
              <p:cNvSpPr>
                <a:spLocks/>
              </p:cNvSpPr>
              <p:nvPr/>
            </p:nvSpPr>
            <p:spPr bwMode="auto">
              <a:xfrm>
                <a:off x="8833278" y="3182464"/>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18" name="Freeform 85"/>
              <p:cNvSpPr>
                <a:spLocks noEditPoints="1"/>
              </p:cNvSpPr>
              <p:nvPr/>
            </p:nvSpPr>
            <p:spPr bwMode="auto">
              <a:xfrm>
                <a:off x="8949165" y="3177701"/>
                <a:ext cx="153987" cy="230188"/>
              </a:xfrm>
              <a:custGeom>
                <a:avLst/>
                <a:gdLst>
                  <a:gd name="T0" fmla="*/ 33 w 69"/>
                  <a:gd name="T1" fmla="*/ 104 h 104"/>
                  <a:gd name="T2" fmla="*/ 8 w 69"/>
                  <a:gd name="T3" fmla="*/ 92 h 104"/>
                  <a:gd name="T4" fmla="*/ 0 w 69"/>
                  <a:gd name="T5" fmla="*/ 54 h 104"/>
                  <a:gd name="T6" fmla="*/ 9 w 69"/>
                  <a:gd name="T7" fmla="*/ 14 h 104"/>
                  <a:gd name="T8" fmla="*/ 36 w 69"/>
                  <a:gd name="T9" fmla="*/ 0 h 104"/>
                  <a:gd name="T10" fmla="*/ 69 w 69"/>
                  <a:gd name="T11" fmla="*/ 52 h 104"/>
                  <a:gd name="T12" fmla="*/ 59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8"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59" y="91"/>
                    </a:cubicBezTo>
                    <a:cubicBezTo>
                      <a:pt x="53" y="100"/>
                      <a:pt x="44" y="104"/>
                      <a:pt x="33" y="104"/>
                    </a:cubicBezTo>
                    <a:close/>
                    <a:moveTo>
                      <a:pt x="35" y="13"/>
                    </a:moveTo>
                    <a:cubicBezTo>
                      <a:pt x="22"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20" name="Freeform 87"/>
              <p:cNvSpPr>
                <a:spLocks noEditPoints="1"/>
              </p:cNvSpPr>
              <p:nvPr/>
            </p:nvSpPr>
            <p:spPr bwMode="auto">
              <a:xfrm>
                <a:off x="9247615" y="3177701"/>
                <a:ext cx="152400"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21" name="Freeform 88"/>
              <p:cNvSpPr>
                <a:spLocks/>
              </p:cNvSpPr>
              <p:nvPr/>
            </p:nvSpPr>
            <p:spPr bwMode="auto">
              <a:xfrm>
                <a:off x="9441818" y="4022252"/>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6"/>
                      <a:pt x="4" y="28"/>
                      <a:pt x="0" y="29"/>
                    </a:cubicBezTo>
                    <a:cubicBezTo>
                      <a:pt x="0" y="15"/>
                      <a:pt x="0" y="15"/>
                      <a:pt x="0" y="15"/>
                    </a:cubicBezTo>
                    <a:cubicBezTo>
                      <a:pt x="3" y="14"/>
                      <a:pt x="5" y="13"/>
                      <a:pt x="8" y="12"/>
                    </a:cubicBezTo>
                    <a:cubicBezTo>
                      <a:pt x="10" y="11"/>
                      <a:pt x="13" y="10"/>
                      <a:pt x="15" y="9"/>
                    </a:cubicBezTo>
                    <a:cubicBezTo>
                      <a:pt x="18"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22" name="Freeform 89"/>
              <p:cNvSpPr>
                <a:spLocks/>
              </p:cNvSpPr>
              <p:nvPr/>
            </p:nvSpPr>
            <p:spPr bwMode="auto">
              <a:xfrm>
                <a:off x="9441818" y="3749202"/>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4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4"/>
                    </a:cubicBezTo>
                    <a:cubicBezTo>
                      <a:pt x="8" y="26"/>
                      <a:pt x="4" y="27"/>
                      <a:pt x="0" y="28"/>
                    </a:cubicBezTo>
                    <a:cubicBezTo>
                      <a:pt x="0" y="15"/>
                      <a:pt x="0" y="15"/>
                      <a:pt x="0" y="15"/>
                    </a:cubicBezTo>
                    <a:cubicBezTo>
                      <a:pt x="3" y="14"/>
                      <a:pt x="5" y="13"/>
                      <a:pt x="8" y="12"/>
                    </a:cubicBezTo>
                    <a:cubicBezTo>
                      <a:pt x="10" y="11"/>
                      <a:pt x="13" y="10"/>
                      <a:pt x="15" y="9"/>
                    </a:cubicBezTo>
                    <a:cubicBezTo>
                      <a:pt x="18" y="7"/>
                      <a:pt x="20" y="6"/>
                      <a:pt x="22" y="5"/>
                    </a:cubicBezTo>
                    <a:cubicBezTo>
                      <a:pt x="25" y="3"/>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23" name="Freeform 90"/>
              <p:cNvSpPr>
                <a:spLocks/>
              </p:cNvSpPr>
              <p:nvPr/>
            </p:nvSpPr>
            <p:spPr bwMode="auto">
              <a:xfrm>
                <a:off x="9441818" y="3468214"/>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24" name="Freeform 91"/>
              <p:cNvSpPr>
                <a:spLocks/>
              </p:cNvSpPr>
              <p:nvPr/>
            </p:nvSpPr>
            <p:spPr bwMode="auto">
              <a:xfrm>
                <a:off x="9594218" y="3468214"/>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25" name="Freeform 92"/>
              <p:cNvSpPr>
                <a:spLocks noEditPoints="1"/>
              </p:cNvSpPr>
              <p:nvPr/>
            </p:nvSpPr>
            <p:spPr bwMode="auto">
              <a:xfrm>
                <a:off x="9557706" y="4017489"/>
                <a:ext cx="153987" cy="230188"/>
              </a:xfrm>
              <a:custGeom>
                <a:avLst/>
                <a:gdLst>
                  <a:gd name="T0" fmla="*/ 34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4 w 69"/>
                  <a:gd name="T15" fmla="*/ 104 h 104"/>
                  <a:gd name="T16" fmla="*/ 35 w 69"/>
                  <a:gd name="T17" fmla="*/ 13 h 104"/>
                  <a:gd name="T18" fmla="*/ 17 w 69"/>
                  <a:gd name="T19" fmla="*/ 54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4" y="104"/>
                    </a:cubicBezTo>
                    <a:close/>
                    <a:moveTo>
                      <a:pt x="35" y="13"/>
                    </a:moveTo>
                    <a:cubicBezTo>
                      <a:pt x="23" y="13"/>
                      <a:pt x="17" y="27"/>
                      <a:pt x="17" y="54"/>
                    </a:cubicBezTo>
                    <a:cubicBezTo>
                      <a:pt x="17" y="79"/>
                      <a:pt x="23" y="91"/>
                      <a:pt x="35" y="91"/>
                    </a:cubicBezTo>
                    <a:cubicBezTo>
                      <a:pt x="47" y="91"/>
                      <a:pt x="53" y="79"/>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26" name="Freeform 93"/>
              <p:cNvSpPr>
                <a:spLocks noEditPoints="1"/>
              </p:cNvSpPr>
              <p:nvPr/>
            </p:nvSpPr>
            <p:spPr bwMode="auto">
              <a:xfrm>
                <a:off x="9560881" y="3739677"/>
                <a:ext cx="152400" cy="233363"/>
              </a:xfrm>
              <a:custGeom>
                <a:avLst/>
                <a:gdLst>
                  <a:gd name="T0" fmla="*/ 33 w 69"/>
                  <a:gd name="T1" fmla="*/ 105 h 105"/>
                  <a:gd name="T2" fmla="*/ 9 w 69"/>
                  <a:gd name="T3" fmla="*/ 92 h 105"/>
                  <a:gd name="T4" fmla="*/ 0 w 69"/>
                  <a:gd name="T5" fmla="*/ 55 h 105"/>
                  <a:gd name="T6" fmla="*/ 9 w 69"/>
                  <a:gd name="T7" fmla="*/ 14 h 105"/>
                  <a:gd name="T8" fmla="*/ 36 w 69"/>
                  <a:gd name="T9" fmla="*/ 0 h 105"/>
                  <a:gd name="T10" fmla="*/ 69 w 69"/>
                  <a:gd name="T11" fmla="*/ 52 h 105"/>
                  <a:gd name="T12" fmla="*/ 60 w 69"/>
                  <a:gd name="T13" fmla="*/ 91 h 105"/>
                  <a:gd name="T14" fmla="*/ 33 w 69"/>
                  <a:gd name="T15" fmla="*/ 105 h 105"/>
                  <a:gd name="T16" fmla="*/ 35 w 69"/>
                  <a:gd name="T17" fmla="*/ 14 h 105"/>
                  <a:gd name="T18" fmla="*/ 17 w 69"/>
                  <a:gd name="T19" fmla="*/ 54 h 105"/>
                  <a:gd name="T20" fmla="*/ 35 w 69"/>
                  <a:gd name="T21" fmla="*/ 92 h 105"/>
                  <a:gd name="T22" fmla="*/ 52 w 69"/>
                  <a:gd name="T23" fmla="*/ 53 h 105"/>
                  <a:gd name="T24" fmla="*/ 35 w 69"/>
                  <a:gd name="T25"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5">
                    <a:moveTo>
                      <a:pt x="33" y="105"/>
                    </a:moveTo>
                    <a:cubicBezTo>
                      <a:pt x="23" y="105"/>
                      <a:pt x="15" y="101"/>
                      <a:pt x="9" y="92"/>
                    </a:cubicBezTo>
                    <a:cubicBezTo>
                      <a:pt x="3" y="83"/>
                      <a:pt x="0" y="71"/>
                      <a:pt x="0" y="55"/>
                    </a:cubicBezTo>
                    <a:cubicBezTo>
                      <a:pt x="0" y="37"/>
                      <a:pt x="3" y="23"/>
                      <a:pt x="9" y="14"/>
                    </a:cubicBezTo>
                    <a:cubicBezTo>
                      <a:pt x="15" y="5"/>
                      <a:pt x="24" y="0"/>
                      <a:pt x="36" y="0"/>
                    </a:cubicBezTo>
                    <a:cubicBezTo>
                      <a:pt x="58" y="0"/>
                      <a:pt x="69" y="18"/>
                      <a:pt x="69" y="52"/>
                    </a:cubicBezTo>
                    <a:cubicBezTo>
                      <a:pt x="69" y="69"/>
                      <a:pt x="66" y="82"/>
                      <a:pt x="60" y="91"/>
                    </a:cubicBezTo>
                    <a:cubicBezTo>
                      <a:pt x="54" y="100"/>
                      <a:pt x="45" y="105"/>
                      <a:pt x="33" y="105"/>
                    </a:cubicBezTo>
                    <a:close/>
                    <a:moveTo>
                      <a:pt x="35" y="14"/>
                    </a:moveTo>
                    <a:cubicBezTo>
                      <a:pt x="23" y="14"/>
                      <a:pt x="17" y="27"/>
                      <a:pt x="17" y="54"/>
                    </a:cubicBezTo>
                    <a:cubicBezTo>
                      <a:pt x="17" y="79"/>
                      <a:pt x="23" y="92"/>
                      <a:pt x="35" y="92"/>
                    </a:cubicBezTo>
                    <a:cubicBezTo>
                      <a:pt x="47" y="92"/>
                      <a:pt x="52" y="79"/>
                      <a:pt x="52" y="53"/>
                    </a:cubicBezTo>
                    <a:cubicBezTo>
                      <a:pt x="52" y="27"/>
                      <a:pt x="47" y="14"/>
                      <a:pt x="35" y="14"/>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28" name="Freeform 95"/>
              <p:cNvSpPr>
                <a:spLocks/>
              </p:cNvSpPr>
              <p:nvPr/>
            </p:nvSpPr>
            <p:spPr bwMode="auto">
              <a:xfrm>
                <a:off x="9740268" y="3749202"/>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4 h 101"/>
                  <a:gd name="T10" fmla="*/ 0 w 37"/>
                  <a:gd name="T11" fmla="*/ 28 h 101"/>
                  <a:gd name="T12" fmla="*/ 0 w 37"/>
                  <a:gd name="T13" fmla="*/ 15 h 101"/>
                  <a:gd name="T14" fmla="*/ 8 w 37"/>
                  <a:gd name="T15" fmla="*/ 12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4"/>
                    </a:cubicBezTo>
                    <a:cubicBezTo>
                      <a:pt x="8" y="26"/>
                      <a:pt x="4" y="27"/>
                      <a:pt x="0" y="28"/>
                    </a:cubicBezTo>
                    <a:cubicBezTo>
                      <a:pt x="0" y="15"/>
                      <a:pt x="0" y="15"/>
                      <a:pt x="0" y="15"/>
                    </a:cubicBezTo>
                    <a:cubicBezTo>
                      <a:pt x="3" y="14"/>
                      <a:pt x="5" y="13"/>
                      <a:pt x="8" y="12"/>
                    </a:cubicBezTo>
                    <a:cubicBezTo>
                      <a:pt x="10" y="11"/>
                      <a:pt x="13" y="10"/>
                      <a:pt x="15" y="9"/>
                    </a:cubicBezTo>
                    <a:cubicBezTo>
                      <a:pt x="18" y="7"/>
                      <a:pt x="20" y="6"/>
                      <a:pt x="23" y="5"/>
                    </a:cubicBezTo>
                    <a:cubicBezTo>
                      <a:pt x="25" y="3"/>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29" name="Freeform 96"/>
              <p:cNvSpPr>
                <a:spLocks/>
              </p:cNvSpPr>
              <p:nvPr/>
            </p:nvSpPr>
            <p:spPr bwMode="auto">
              <a:xfrm>
                <a:off x="9740268" y="3468214"/>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3" y="5"/>
                    </a:cubicBezTo>
                    <a:cubicBezTo>
                      <a:pt x="25" y="4"/>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31" name="Freeform 98"/>
              <p:cNvSpPr>
                <a:spLocks noEditPoints="1"/>
              </p:cNvSpPr>
              <p:nvPr/>
            </p:nvSpPr>
            <p:spPr bwMode="auto">
              <a:xfrm>
                <a:off x="9857743" y="3739677"/>
                <a:ext cx="153987" cy="233363"/>
              </a:xfrm>
              <a:custGeom>
                <a:avLst/>
                <a:gdLst>
                  <a:gd name="T0" fmla="*/ 34 w 69"/>
                  <a:gd name="T1" fmla="*/ 105 h 105"/>
                  <a:gd name="T2" fmla="*/ 9 w 69"/>
                  <a:gd name="T3" fmla="*/ 92 h 105"/>
                  <a:gd name="T4" fmla="*/ 0 w 69"/>
                  <a:gd name="T5" fmla="*/ 55 h 105"/>
                  <a:gd name="T6" fmla="*/ 9 w 69"/>
                  <a:gd name="T7" fmla="*/ 14 h 105"/>
                  <a:gd name="T8" fmla="*/ 36 w 69"/>
                  <a:gd name="T9" fmla="*/ 0 h 105"/>
                  <a:gd name="T10" fmla="*/ 69 w 69"/>
                  <a:gd name="T11" fmla="*/ 52 h 105"/>
                  <a:gd name="T12" fmla="*/ 60 w 69"/>
                  <a:gd name="T13" fmla="*/ 91 h 105"/>
                  <a:gd name="T14" fmla="*/ 34 w 69"/>
                  <a:gd name="T15" fmla="*/ 105 h 105"/>
                  <a:gd name="T16" fmla="*/ 35 w 69"/>
                  <a:gd name="T17" fmla="*/ 14 h 105"/>
                  <a:gd name="T18" fmla="*/ 17 w 69"/>
                  <a:gd name="T19" fmla="*/ 54 h 105"/>
                  <a:gd name="T20" fmla="*/ 35 w 69"/>
                  <a:gd name="T21" fmla="*/ 92 h 105"/>
                  <a:gd name="T22" fmla="*/ 53 w 69"/>
                  <a:gd name="T23" fmla="*/ 53 h 105"/>
                  <a:gd name="T24" fmla="*/ 35 w 69"/>
                  <a:gd name="T25"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5">
                    <a:moveTo>
                      <a:pt x="34" y="105"/>
                    </a:moveTo>
                    <a:cubicBezTo>
                      <a:pt x="23" y="105"/>
                      <a:pt x="15" y="101"/>
                      <a:pt x="9" y="92"/>
                    </a:cubicBezTo>
                    <a:cubicBezTo>
                      <a:pt x="3" y="83"/>
                      <a:pt x="0" y="71"/>
                      <a:pt x="0" y="55"/>
                    </a:cubicBezTo>
                    <a:cubicBezTo>
                      <a:pt x="0" y="37"/>
                      <a:pt x="3" y="23"/>
                      <a:pt x="9" y="14"/>
                    </a:cubicBezTo>
                    <a:cubicBezTo>
                      <a:pt x="15" y="5"/>
                      <a:pt x="24" y="0"/>
                      <a:pt x="36" y="0"/>
                    </a:cubicBezTo>
                    <a:cubicBezTo>
                      <a:pt x="58" y="0"/>
                      <a:pt x="69" y="18"/>
                      <a:pt x="69" y="52"/>
                    </a:cubicBezTo>
                    <a:cubicBezTo>
                      <a:pt x="69" y="69"/>
                      <a:pt x="66" y="82"/>
                      <a:pt x="60" y="91"/>
                    </a:cubicBezTo>
                    <a:cubicBezTo>
                      <a:pt x="54" y="100"/>
                      <a:pt x="45" y="105"/>
                      <a:pt x="34" y="105"/>
                    </a:cubicBezTo>
                    <a:close/>
                    <a:moveTo>
                      <a:pt x="35" y="14"/>
                    </a:moveTo>
                    <a:cubicBezTo>
                      <a:pt x="23" y="14"/>
                      <a:pt x="17" y="27"/>
                      <a:pt x="17" y="54"/>
                    </a:cubicBezTo>
                    <a:cubicBezTo>
                      <a:pt x="17" y="79"/>
                      <a:pt x="23" y="92"/>
                      <a:pt x="35" y="92"/>
                    </a:cubicBezTo>
                    <a:cubicBezTo>
                      <a:pt x="47" y="92"/>
                      <a:pt x="53" y="79"/>
                      <a:pt x="53" y="53"/>
                    </a:cubicBezTo>
                    <a:cubicBezTo>
                      <a:pt x="53" y="27"/>
                      <a:pt x="47" y="14"/>
                      <a:pt x="35" y="14"/>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32" name="Freeform 99"/>
              <p:cNvSpPr>
                <a:spLocks noEditPoints="1"/>
              </p:cNvSpPr>
              <p:nvPr/>
            </p:nvSpPr>
            <p:spPr bwMode="auto">
              <a:xfrm>
                <a:off x="9857743" y="3461864"/>
                <a:ext cx="153987" cy="231775"/>
              </a:xfrm>
              <a:custGeom>
                <a:avLst/>
                <a:gdLst>
                  <a:gd name="T0" fmla="*/ 34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4 w 69"/>
                  <a:gd name="T15" fmla="*/ 104 h 104"/>
                  <a:gd name="T16" fmla="*/ 35 w 69"/>
                  <a:gd name="T17" fmla="*/ 13 h 104"/>
                  <a:gd name="T18" fmla="*/ 17 w 69"/>
                  <a:gd name="T19" fmla="*/ 53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4" y="100"/>
                      <a:pt x="45" y="104"/>
                      <a:pt x="34" y="104"/>
                    </a:cubicBezTo>
                    <a:close/>
                    <a:moveTo>
                      <a:pt x="35" y="13"/>
                    </a:moveTo>
                    <a:cubicBezTo>
                      <a:pt x="23" y="13"/>
                      <a:pt x="17" y="26"/>
                      <a:pt x="17" y="53"/>
                    </a:cubicBezTo>
                    <a:cubicBezTo>
                      <a:pt x="17" y="78"/>
                      <a:pt x="23" y="91"/>
                      <a:pt x="35" y="91"/>
                    </a:cubicBezTo>
                    <a:cubicBezTo>
                      <a:pt x="47" y="91"/>
                      <a:pt x="53" y="78"/>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34" name="Freeform 101"/>
              <p:cNvSpPr>
                <a:spLocks/>
              </p:cNvSpPr>
              <p:nvPr/>
            </p:nvSpPr>
            <p:spPr bwMode="auto">
              <a:xfrm>
                <a:off x="9594218" y="3184051"/>
                <a:ext cx="80962" cy="223838"/>
              </a:xfrm>
              <a:custGeom>
                <a:avLst/>
                <a:gdLst>
                  <a:gd name="T0" fmla="*/ 37 w 37"/>
                  <a:gd name="T1" fmla="*/ 0 h 101"/>
                  <a:gd name="T2" fmla="*/ 37 w 37"/>
                  <a:gd name="T3" fmla="*/ 101 h 101"/>
                  <a:gd name="T4" fmla="*/ 21 w 37"/>
                  <a:gd name="T5" fmla="*/ 101 h 101"/>
                  <a:gd name="T6" fmla="*/ 21 w 37"/>
                  <a:gd name="T7" fmla="*/ 19 h 101"/>
                  <a:gd name="T8" fmla="*/ 11 w 37"/>
                  <a:gd name="T9" fmla="*/ 25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5"/>
                    </a:cubicBezTo>
                    <a:cubicBezTo>
                      <a:pt x="8" y="26"/>
                      <a:pt x="4" y="27"/>
                      <a:pt x="0" y="28"/>
                    </a:cubicBezTo>
                    <a:cubicBezTo>
                      <a:pt x="0" y="15"/>
                      <a:pt x="0" y="15"/>
                      <a:pt x="0" y="15"/>
                    </a:cubicBezTo>
                    <a:cubicBezTo>
                      <a:pt x="3" y="14"/>
                      <a:pt x="5" y="13"/>
                      <a:pt x="8" y="12"/>
                    </a:cubicBezTo>
                    <a:cubicBezTo>
                      <a:pt x="10" y="11"/>
                      <a:pt x="13" y="10"/>
                      <a:pt x="15" y="9"/>
                    </a:cubicBezTo>
                    <a:cubicBezTo>
                      <a:pt x="17" y="8"/>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35" name="Freeform 102"/>
              <p:cNvSpPr>
                <a:spLocks/>
              </p:cNvSpPr>
              <p:nvPr/>
            </p:nvSpPr>
            <p:spPr bwMode="auto">
              <a:xfrm>
                <a:off x="9740268" y="3184051"/>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5 h 101"/>
                  <a:gd name="T10" fmla="*/ 0 w 37"/>
                  <a:gd name="T11" fmla="*/ 28 h 101"/>
                  <a:gd name="T12" fmla="*/ 0 w 37"/>
                  <a:gd name="T13" fmla="*/ 15 h 101"/>
                  <a:gd name="T14" fmla="*/ 8 w 37"/>
                  <a:gd name="T15" fmla="*/ 12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5"/>
                    </a:cubicBezTo>
                    <a:cubicBezTo>
                      <a:pt x="8" y="26"/>
                      <a:pt x="4" y="27"/>
                      <a:pt x="0" y="28"/>
                    </a:cubicBezTo>
                    <a:cubicBezTo>
                      <a:pt x="0" y="15"/>
                      <a:pt x="0" y="15"/>
                      <a:pt x="0" y="15"/>
                    </a:cubicBezTo>
                    <a:cubicBezTo>
                      <a:pt x="3" y="14"/>
                      <a:pt x="5" y="13"/>
                      <a:pt x="8" y="12"/>
                    </a:cubicBezTo>
                    <a:cubicBezTo>
                      <a:pt x="10" y="11"/>
                      <a:pt x="13" y="10"/>
                      <a:pt x="15" y="9"/>
                    </a:cubicBezTo>
                    <a:cubicBezTo>
                      <a:pt x="18" y="8"/>
                      <a:pt x="20" y="6"/>
                      <a:pt x="23" y="5"/>
                    </a:cubicBezTo>
                    <a:cubicBezTo>
                      <a:pt x="25" y="3"/>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36" name="Freeform 103"/>
              <p:cNvSpPr>
                <a:spLocks noEditPoints="1"/>
              </p:cNvSpPr>
              <p:nvPr/>
            </p:nvSpPr>
            <p:spPr bwMode="auto">
              <a:xfrm>
                <a:off x="9857743" y="3177701"/>
                <a:ext cx="153987" cy="230188"/>
              </a:xfrm>
              <a:custGeom>
                <a:avLst/>
                <a:gdLst>
                  <a:gd name="T0" fmla="*/ 34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4 w 69"/>
                  <a:gd name="T15" fmla="*/ 104 h 104"/>
                  <a:gd name="T16" fmla="*/ 35 w 69"/>
                  <a:gd name="T17" fmla="*/ 13 h 104"/>
                  <a:gd name="T18" fmla="*/ 17 w 69"/>
                  <a:gd name="T19" fmla="*/ 54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4" y="104"/>
                    </a:cubicBezTo>
                    <a:close/>
                    <a:moveTo>
                      <a:pt x="35" y="13"/>
                    </a:moveTo>
                    <a:cubicBezTo>
                      <a:pt x="23" y="13"/>
                      <a:pt x="17" y="27"/>
                      <a:pt x="17" y="54"/>
                    </a:cubicBezTo>
                    <a:cubicBezTo>
                      <a:pt x="17" y="79"/>
                      <a:pt x="23" y="91"/>
                      <a:pt x="35" y="91"/>
                    </a:cubicBezTo>
                    <a:cubicBezTo>
                      <a:pt x="47" y="91"/>
                      <a:pt x="53" y="79"/>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37" name="Freeform 84"/>
              <p:cNvSpPr>
                <a:spLocks/>
              </p:cNvSpPr>
              <p:nvPr/>
            </p:nvSpPr>
            <p:spPr bwMode="auto">
              <a:xfrm>
                <a:off x="8833278" y="2900946"/>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38" name="Freeform 85"/>
              <p:cNvSpPr>
                <a:spLocks noEditPoints="1"/>
              </p:cNvSpPr>
              <p:nvPr/>
            </p:nvSpPr>
            <p:spPr bwMode="auto">
              <a:xfrm>
                <a:off x="8949165" y="2896183"/>
                <a:ext cx="153987" cy="230188"/>
              </a:xfrm>
              <a:custGeom>
                <a:avLst/>
                <a:gdLst>
                  <a:gd name="T0" fmla="*/ 33 w 69"/>
                  <a:gd name="T1" fmla="*/ 104 h 104"/>
                  <a:gd name="T2" fmla="*/ 8 w 69"/>
                  <a:gd name="T3" fmla="*/ 92 h 104"/>
                  <a:gd name="T4" fmla="*/ 0 w 69"/>
                  <a:gd name="T5" fmla="*/ 54 h 104"/>
                  <a:gd name="T6" fmla="*/ 9 w 69"/>
                  <a:gd name="T7" fmla="*/ 14 h 104"/>
                  <a:gd name="T8" fmla="*/ 36 w 69"/>
                  <a:gd name="T9" fmla="*/ 0 h 104"/>
                  <a:gd name="T10" fmla="*/ 69 w 69"/>
                  <a:gd name="T11" fmla="*/ 52 h 104"/>
                  <a:gd name="T12" fmla="*/ 59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8"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59" y="91"/>
                    </a:cubicBezTo>
                    <a:cubicBezTo>
                      <a:pt x="53" y="100"/>
                      <a:pt x="44" y="104"/>
                      <a:pt x="33" y="104"/>
                    </a:cubicBezTo>
                    <a:close/>
                    <a:moveTo>
                      <a:pt x="35" y="13"/>
                    </a:moveTo>
                    <a:cubicBezTo>
                      <a:pt x="22"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39" name="Freeform 86"/>
              <p:cNvSpPr>
                <a:spLocks/>
              </p:cNvSpPr>
              <p:nvPr/>
            </p:nvSpPr>
            <p:spPr bwMode="auto">
              <a:xfrm>
                <a:off x="9131728" y="2900946"/>
                <a:ext cx="82550"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2" y="10"/>
                      <a:pt x="15" y="9"/>
                    </a:cubicBezTo>
                    <a:cubicBezTo>
                      <a:pt x="17" y="8"/>
                      <a:pt x="20" y="7"/>
                      <a:pt x="22" y="5"/>
                    </a:cubicBezTo>
                    <a:cubicBezTo>
                      <a:pt x="25" y="4"/>
                      <a:pt x="27" y="2"/>
                      <a:pt x="30" y="0"/>
                    </a:cubicBezTo>
                    <a:lnTo>
                      <a:pt x="37"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40" name="Freeform 87"/>
              <p:cNvSpPr>
                <a:spLocks noEditPoints="1"/>
              </p:cNvSpPr>
              <p:nvPr/>
            </p:nvSpPr>
            <p:spPr bwMode="auto">
              <a:xfrm>
                <a:off x="9247615" y="2896183"/>
                <a:ext cx="152400"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41" name="Freeform 100"/>
              <p:cNvSpPr>
                <a:spLocks/>
              </p:cNvSpPr>
              <p:nvPr/>
            </p:nvSpPr>
            <p:spPr bwMode="auto">
              <a:xfrm>
                <a:off x="9441818" y="2902533"/>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5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5"/>
                    </a:cubicBezTo>
                    <a:cubicBezTo>
                      <a:pt x="8" y="26"/>
                      <a:pt x="4" y="27"/>
                      <a:pt x="0" y="28"/>
                    </a:cubicBezTo>
                    <a:cubicBezTo>
                      <a:pt x="0" y="15"/>
                      <a:pt x="0" y="15"/>
                      <a:pt x="0" y="15"/>
                    </a:cubicBezTo>
                    <a:cubicBezTo>
                      <a:pt x="3" y="14"/>
                      <a:pt x="5" y="13"/>
                      <a:pt x="8" y="12"/>
                    </a:cubicBezTo>
                    <a:cubicBezTo>
                      <a:pt x="10" y="11"/>
                      <a:pt x="13" y="10"/>
                      <a:pt x="15" y="9"/>
                    </a:cubicBezTo>
                    <a:cubicBezTo>
                      <a:pt x="18" y="8"/>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42" name="Freeform 101"/>
              <p:cNvSpPr>
                <a:spLocks/>
              </p:cNvSpPr>
              <p:nvPr/>
            </p:nvSpPr>
            <p:spPr bwMode="auto">
              <a:xfrm>
                <a:off x="9594218" y="2902533"/>
                <a:ext cx="80962" cy="223838"/>
              </a:xfrm>
              <a:custGeom>
                <a:avLst/>
                <a:gdLst>
                  <a:gd name="T0" fmla="*/ 37 w 37"/>
                  <a:gd name="T1" fmla="*/ 0 h 101"/>
                  <a:gd name="T2" fmla="*/ 37 w 37"/>
                  <a:gd name="T3" fmla="*/ 101 h 101"/>
                  <a:gd name="T4" fmla="*/ 21 w 37"/>
                  <a:gd name="T5" fmla="*/ 101 h 101"/>
                  <a:gd name="T6" fmla="*/ 21 w 37"/>
                  <a:gd name="T7" fmla="*/ 19 h 101"/>
                  <a:gd name="T8" fmla="*/ 11 w 37"/>
                  <a:gd name="T9" fmla="*/ 25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5"/>
                    </a:cubicBezTo>
                    <a:cubicBezTo>
                      <a:pt x="8" y="26"/>
                      <a:pt x="4" y="27"/>
                      <a:pt x="0" y="28"/>
                    </a:cubicBezTo>
                    <a:cubicBezTo>
                      <a:pt x="0" y="15"/>
                      <a:pt x="0" y="15"/>
                      <a:pt x="0" y="15"/>
                    </a:cubicBezTo>
                    <a:cubicBezTo>
                      <a:pt x="3" y="14"/>
                      <a:pt x="5" y="13"/>
                      <a:pt x="8" y="12"/>
                    </a:cubicBezTo>
                    <a:cubicBezTo>
                      <a:pt x="10" y="11"/>
                      <a:pt x="13" y="10"/>
                      <a:pt x="15" y="9"/>
                    </a:cubicBezTo>
                    <a:cubicBezTo>
                      <a:pt x="17" y="8"/>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43" name="Freeform 102"/>
              <p:cNvSpPr>
                <a:spLocks/>
              </p:cNvSpPr>
              <p:nvPr/>
            </p:nvSpPr>
            <p:spPr bwMode="auto">
              <a:xfrm>
                <a:off x="9740268" y="2902533"/>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5 h 101"/>
                  <a:gd name="T10" fmla="*/ 0 w 37"/>
                  <a:gd name="T11" fmla="*/ 28 h 101"/>
                  <a:gd name="T12" fmla="*/ 0 w 37"/>
                  <a:gd name="T13" fmla="*/ 15 h 101"/>
                  <a:gd name="T14" fmla="*/ 8 w 37"/>
                  <a:gd name="T15" fmla="*/ 12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5"/>
                    </a:cubicBezTo>
                    <a:cubicBezTo>
                      <a:pt x="8" y="26"/>
                      <a:pt x="4" y="27"/>
                      <a:pt x="0" y="28"/>
                    </a:cubicBezTo>
                    <a:cubicBezTo>
                      <a:pt x="0" y="15"/>
                      <a:pt x="0" y="15"/>
                      <a:pt x="0" y="15"/>
                    </a:cubicBezTo>
                    <a:cubicBezTo>
                      <a:pt x="3" y="14"/>
                      <a:pt x="5" y="13"/>
                      <a:pt x="8" y="12"/>
                    </a:cubicBezTo>
                    <a:cubicBezTo>
                      <a:pt x="10" y="11"/>
                      <a:pt x="13" y="10"/>
                      <a:pt x="15" y="9"/>
                    </a:cubicBezTo>
                    <a:cubicBezTo>
                      <a:pt x="18" y="8"/>
                      <a:pt x="20" y="6"/>
                      <a:pt x="23" y="5"/>
                    </a:cubicBezTo>
                    <a:cubicBezTo>
                      <a:pt x="25" y="3"/>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44" name="Freeform 103"/>
              <p:cNvSpPr>
                <a:spLocks noEditPoints="1"/>
              </p:cNvSpPr>
              <p:nvPr/>
            </p:nvSpPr>
            <p:spPr bwMode="auto">
              <a:xfrm>
                <a:off x="9857743" y="2896183"/>
                <a:ext cx="153987" cy="230188"/>
              </a:xfrm>
              <a:custGeom>
                <a:avLst/>
                <a:gdLst>
                  <a:gd name="T0" fmla="*/ 34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4 w 69"/>
                  <a:gd name="T15" fmla="*/ 104 h 104"/>
                  <a:gd name="T16" fmla="*/ 35 w 69"/>
                  <a:gd name="T17" fmla="*/ 13 h 104"/>
                  <a:gd name="T18" fmla="*/ 17 w 69"/>
                  <a:gd name="T19" fmla="*/ 54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4" y="104"/>
                    </a:cubicBezTo>
                    <a:close/>
                    <a:moveTo>
                      <a:pt x="35" y="13"/>
                    </a:moveTo>
                    <a:cubicBezTo>
                      <a:pt x="23" y="13"/>
                      <a:pt x="17" y="27"/>
                      <a:pt x="17" y="54"/>
                    </a:cubicBezTo>
                    <a:cubicBezTo>
                      <a:pt x="17" y="79"/>
                      <a:pt x="23" y="91"/>
                      <a:pt x="35" y="91"/>
                    </a:cubicBezTo>
                    <a:cubicBezTo>
                      <a:pt x="47" y="91"/>
                      <a:pt x="53" y="79"/>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45" name="Freeform 72"/>
              <p:cNvSpPr>
                <a:spLocks/>
              </p:cNvSpPr>
              <p:nvPr/>
            </p:nvSpPr>
            <p:spPr bwMode="auto">
              <a:xfrm>
                <a:off x="10052872" y="4022252"/>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7" y="8"/>
                      <a:pt x="20" y="7"/>
                      <a:pt x="22" y="5"/>
                    </a:cubicBezTo>
                    <a:cubicBezTo>
                      <a:pt x="25" y="4"/>
                      <a:pt x="27" y="2"/>
                      <a:pt x="30" y="0"/>
                    </a:cubicBezTo>
                    <a:lnTo>
                      <a:pt x="37"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46" name="Freeform 73"/>
              <p:cNvSpPr>
                <a:spLocks/>
              </p:cNvSpPr>
              <p:nvPr/>
            </p:nvSpPr>
            <p:spPr bwMode="auto">
              <a:xfrm>
                <a:off x="10052872" y="3749202"/>
                <a:ext cx="80962" cy="223838"/>
              </a:xfrm>
              <a:custGeom>
                <a:avLst/>
                <a:gdLst>
                  <a:gd name="T0" fmla="*/ 37 w 37"/>
                  <a:gd name="T1" fmla="*/ 0 h 101"/>
                  <a:gd name="T2" fmla="*/ 37 w 37"/>
                  <a:gd name="T3" fmla="*/ 101 h 101"/>
                  <a:gd name="T4" fmla="*/ 21 w 37"/>
                  <a:gd name="T5" fmla="*/ 101 h 101"/>
                  <a:gd name="T6" fmla="*/ 21 w 37"/>
                  <a:gd name="T7" fmla="*/ 19 h 101"/>
                  <a:gd name="T8" fmla="*/ 11 w 37"/>
                  <a:gd name="T9" fmla="*/ 24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4"/>
                    </a:cubicBezTo>
                    <a:cubicBezTo>
                      <a:pt x="8" y="26"/>
                      <a:pt x="4" y="27"/>
                      <a:pt x="0" y="28"/>
                    </a:cubicBezTo>
                    <a:cubicBezTo>
                      <a:pt x="0" y="15"/>
                      <a:pt x="0" y="15"/>
                      <a:pt x="0" y="15"/>
                    </a:cubicBezTo>
                    <a:cubicBezTo>
                      <a:pt x="3" y="14"/>
                      <a:pt x="5" y="13"/>
                      <a:pt x="8" y="12"/>
                    </a:cubicBezTo>
                    <a:cubicBezTo>
                      <a:pt x="10" y="11"/>
                      <a:pt x="13" y="10"/>
                      <a:pt x="15" y="9"/>
                    </a:cubicBezTo>
                    <a:cubicBezTo>
                      <a:pt x="17" y="7"/>
                      <a:pt x="20" y="6"/>
                      <a:pt x="22" y="5"/>
                    </a:cubicBezTo>
                    <a:cubicBezTo>
                      <a:pt x="25" y="3"/>
                      <a:pt x="27" y="2"/>
                      <a:pt x="30" y="0"/>
                    </a:cubicBezTo>
                    <a:lnTo>
                      <a:pt x="37"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47" name="Freeform 74"/>
              <p:cNvSpPr>
                <a:spLocks/>
              </p:cNvSpPr>
              <p:nvPr/>
            </p:nvSpPr>
            <p:spPr bwMode="auto">
              <a:xfrm>
                <a:off x="10052872" y="3468214"/>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51" name="Freeform 84"/>
              <p:cNvSpPr>
                <a:spLocks/>
              </p:cNvSpPr>
              <p:nvPr/>
            </p:nvSpPr>
            <p:spPr bwMode="auto">
              <a:xfrm>
                <a:off x="10051285" y="3182464"/>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53" name="Freeform 84"/>
              <p:cNvSpPr>
                <a:spLocks/>
              </p:cNvSpPr>
              <p:nvPr/>
            </p:nvSpPr>
            <p:spPr bwMode="auto">
              <a:xfrm>
                <a:off x="10051285" y="2900946"/>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55" name="Freeform 72"/>
              <p:cNvSpPr>
                <a:spLocks/>
              </p:cNvSpPr>
              <p:nvPr/>
            </p:nvSpPr>
            <p:spPr bwMode="auto">
              <a:xfrm>
                <a:off x="8845798" y="5423015"/>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7"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56" name="Freeform 73"/>
              <p:cNvSpPr>
                <a:spLocks/>
              </p:cNvSpPr>
              <p:nvPr/>
            </p:nvSpPr>
            <p:spPr bwMode="auto">
              <a:xfrm>
                <a:off x="8845798" y="5149965"/>
                <a:ext cx="80962" cy="223838"/>
              </a:xfrm>
              <a:custGeom>
                <a:avLst/>
                <a:gdLst>
                  <a:gd name="T0" fmla="*/ 37 w 37"/>
                  <a:gd name="T1" fmla="*/ 0 h 101"/>
                  <a:gd name="T2" fmla="*/ 37 w 37"/>
                  <a:gd name="T3" fmla="*/ 101 h 101"/>
                  <a:gd name="T4" fmla="*/ 21 w 37"/>
                  <a:gd name="T5" fmla="*/ 101 h 101"/>
                  <a:gd name="T6" fmla="*/ 21 w 37"/>
                  <a:gd name="T7" fmla="*/ 19 h 101"/>
                  <a:gd name="T8" fmla="*/ 11 w 37"/>
                  <a:gd name="T9" fmla="*/ 24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4"/>
                    </a:cubicBezTo>
                    <a:cubicBezTo>
                      <a:pt x="8" y="26"/>
                      <a:pt x="4" y="27"/>
                      <a:pt x="0" y="28"/>
                    </a:cubicBezTo>
                    <a:cubicBezTo>
                      <a:pt x="0" y="15"/>
                      <a:pt x="0" y="15"/>
                      <a:pt x="0" y="15"/>
                    </a:cubicBezTo>
                    <a:cubicBezTo>
                      <a:pt x="3" y="14"/>
                      <a:pt x="5" y="13"/>
                      <a:pt x="8" y="12"/>
                    </a:cubicBezTo>
                    <a:cubicBezTo>
                      <a:pt x="10" y="11"/>
                      <a:pt x="13" y="10"/>
                      <a:pt x="15" y="9"/>
                    </a:cubicBezTo>
                    <a:cubicBezTo>
                      <a:pt x="17" y="7"/>
                      <a:pt x="20" y="6"/>
                      <a:pt x="22" y="5"/>
                    </a:cubicBezTo>
                    <a:cubicBezTo>
                      <a:pt x="25" y="3"/>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57" name="Freeform 74"/>
              <p:cNvSpPr>
                <a:spLocks/>
              </p:cNvSpPr>
              <p:nvPr/>
            </p:nvSpPr>
            <p:spPr bwMode="auto">
              <a:xfrm>
                <a:off x="8845798" y="4868977"/>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59" name="Freeform 76"/>
              <p:cNvSpPr>
                <a:spLocks noEditPoints="1"/>
              </p:cNvSpPr>
              <p:nvPr/>
            </p:nvSpPr>
            <p:spPr bwMode="auto">
              <a:xfrm>
                <a:off x="8960098" y="5418252"/>
                <a:ext cx="153987"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7 w 69"/>
                  <a:gd name="T19" fmla="*/ 54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7" y="27"/>
                      <a:pt x="17" y="54"/>
                    </a:cubicBezTo>
                    <a:cubicBezTo>
                      <a:pt x="17" y="79"/>
                      <a:pt x="23" y="91"/>
                      <a:pt x="35" y="91"/>
                    </a:cubicBezTo>
                    <a:cubicBezTo>
                      <a:pt x="46" y="91"/>
                      <a:pt x="52" y="79"/>
                      <a:pt x="52" y="53"/>
                    </a:cubicBezTo>
                    <a:cubicBezTo>
                      <a:pt x="52" y="26"/>
                      <a:pt x="47" y="13"/>
                      <a:pt x="35" y="13"/>
                    </a:cubicBez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60" name="Freeform 77"/>
              <p:cNvSpPr>
                <a:spLocks noEditPoints="1"/>
              </p:cNvSpPr>
              <p:nvPr/>
            </p:nvSpPr>
            <p:spPr bwMode="auto">
              <a:xfrm>
                <a:off x="8963273" y="5140440"/>
                <a:ext cx="152400" cy="233363"/>
              </a:xfrm>
              <a:custGeom>
                <a:avLst/>
                <a:gdLst>
                  <a:gd name="T0" fmla="*/ 33 w 69"/>
                  <a:gd name="T1" fmla="*/ 105 h 105"/>
                  <a:gd name="T2" fmla="*/ 9 w 69"/>
                  <a:gd name="T3" fmla="*/ 92 h 105"/>
                  <a:gd name="T4" fmla="*/ 0 w 69"/>
                  <a:gd name="T5" fmla="*/ 55 h 105"/>
                  <a:gd name="T6" fmla="*/ 9 w 69"/>
                  <a:gd name="T7" fmla="*/ 14 h 105"/>
                  <a:gd name="T8" fmla="*/ 36 w 69"/>
                  <a:gd name="T9" fmla="*/ 0 h 105"/>
                  <a:gd name="T10" fmla="*/ 69 w 69"/>
                  <a:gd name="T11" fmla="*/ 52 h 105"/>
                  <a:gd name="T12" fmla="*/ 60 w 69"/>
                  <a:gd name="T13" fmla="*/ 91 h 105"/>
                  <a:gd name="T14" fmla="*/ 33 w 69"/>
                  <a:gd name="T15" fmla="*/ 105 h 105"/>
                  <a:gd name="T16" fmla="*/ 35 w 69"/>
                  <a:gd name="T17" fmla="*/ 14 h 105"/>
                  <a:gd name="T18" fmla="*/ 17 w 69"/>
                  <a:gd name="T19" fmla="*/ 54 h 105"/>
                  <a:gd name="T20" fmla="*/ 35 w 69"/>
                  <a:gd name="T21" fmla="*/ 92 h 105"/>
                  <a:gd name="T22" fmla="*/ 52 w 69"/>
                  <a:gd name="T23" fmla="*/ 53 h 105"/>
                  <a:gd name="T24" fmla="*/ 35 w 69"/>
                  <a:gd name="T25"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5">
                    <a:moveTo>
                      <a:pt x="33" y="105"/>
                    </a:moveTo>
                    <a:cubicBezTo>
                      <a:pt x="23" y="105"/>
                      <a:pt x="15" y="101"/>
                      <a:pt x="9" y="92"/>
                    </a:cubicBezTo>
                    <a:cubicBezTo>
                      <a:pt x="3" y="83"/>
                      <a:pt x="0" y="71"/>
                      <a:pt x="0" y="55"/>
                    </a:cubicBezTo>
                    <a:cubicBezTo>
                      <a:pt x="0" y="37"/>
                      <a:pt x="3" y="23"/>
                      <a:pt x="9" y="14"/>
                    </a:cubicBezTo>
                    <a:cubicBezTo>
                      <a:pt x="15" y="5"/>
                      <a:pt x="24" y="0"/>
                      <a:pt x="36" y="0"/>
                    </a:cubicBezTo>
                    <a:cubicBezTo>
                      <a:pt x="58" y="0"/>
                      <a:pt x="69" y="18"/>
                      <a:pt x="69" y="52"/>
                    </a:cubicBezTo>
                    <a:cubicBezTo>
                      <a:pt x="69" y="69"/>
                      <a:pt x="66" y="82"/>
                      <a:pt x="60" y="91"/>
                    </a:cubicBezTo>
                    <a:cubicBezTo>
                      <a:pt x="53" y="100"/>
                      <a:pt x="45" y="105"/>
                      <a:pt x="33" y="105"/>
                    </a:cubicBezTo>
                    <a:close/>
                    <a:moveTo>
                      <a:pt x="35" y="14"/>
                    </a:moveTo>
                    <a:cubicBezTo>
                      <a:pt x="23" y="14"/>
                      <a:pt x="17" y="27"/>
                      <a:pt x="17" y="54"/>
                    </a:cubicBezTo>
                    <a:cubicBezTo>
                      <a:pt x="17" y="79"/>
                      <a:pt x="23" y="92"/>
                      <a:pt x="35" y="92"/>
                    </a:cubicBezTo>
                    <a:cubicBezTo>
                      <a:pt x="46" y="92"/>
                      <a:pt x="52" y="79"/>
                      <a:pt x="52" y="53"/>
                    </a:cubicBezTo>
                    <a:cubicBezTo>
                      <a:pt x="52" y="27"/>
                      <a:pt x="47" y="14"/>
                      <a:pt x="35" y="14"/>
                    </a:cubicBez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61" name="Freeform 78"/>
              <p:cNvSpPr>
                <a:spLocks/>
              </p:cNvSpPr>
              <p:nvPr/>
            </p:nvSpPr>
            <p:spPr bwMode="auto">
              <a:xfrm>
                <a:off x="9142660" y="5423015"/>
                <a:ext cx="82550"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8"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64" name="Freeform 81"/>
              <p:cNvSpPr>
                <a:spLocks noEditPoints="1"/>
              </p:cNvSpPr>
              <p:nvPr/>
            </p:nvSpPr>
            <p:spPr bwMode="auto">
              <a:xfrm>
                <a:off x="9258548" y="5418252"/>
                <a:ext cx="153987"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7 w 69"/>
                  <a:gd name="T19" fmla="*/ 54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3" y="104"/>
                    </a:cubicBezTo>
                    <a:close/>
                    <a:moveTo>
                      <a:pt x="35" y="13"/>
                    </a:moveTo>
                    <a:cubicBezTo>
                      <a:pt x="23" y="13"/>
                      <a:pt x="17" y="27"/>
                      <a:pt x="17" y="54"/>
                    </a:cubicBezTo>
                    <a:cubicBezTo>
                      <a:pt x="17" y="79"/>
                      <a:pt x="23" y="91"/>
                      <a:pt x="35" y="91"/>
                    </a:cubicBezTo>
                    <a:cubicBezTo>
                      <a:pt x="47" y="91"/>
                      <a:pt x="52" y="79"/>
                      <a:pt x="52" y="53"/>
                    </a:cubicBezTo>
                    <a:cubicBezTo>
                      <a:pt x="52" y="26"/>
                      <a:pt x="47" y="13"/>
                      <a:pt x="35" y="13"/>
                    </a:cubicBez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66" name="Freeform 83"/>
              <p:cNvSpPr>
                <a:spLocks noEditPoints="1"/>
              </p:cNvSpPr>
              <p:nvPr/>
            </p:nvSpPr>
            <p:spPr bwMode="auto">
              <a:xfrm>
                <a:off x="9260135" y="4862627"/>
                <a:ext cx="153987" cy="231775"/>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67" name="Freeform 84"/>
              <p:cNvSpPr>
                <a:spLocks/>
              </p:cNvSpPr>
              <p:nvPr/>
            </p:nvSpPr>
            <p:spPr bwMode="auto">
              <a:xfrm>
                <a:off x="8844211" y="4583227"/>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68" name="Freeform 85"/>
              <p:cNvSpPr>
                <a:spLocks noEditPoints="1"/>
              </p:cNvSpPr>
              <p:nvPr/>
            </p:nvSpPr>
            <p:spPr bwMode="auto">
              <a:xfrm>
                <a:off x="8960098" y="4578464"/>
                <a:ext cx="153987" cy="230188"/>
              </a:xfrm>
              <a:custGeom>
                <a:avLst/>
                <a:gdLst>
                  <a:gd name="T0" fmla="*/ 33 w 69"/>
                  <a:gd name="T1" fmla="*/ 104 h 104"/>
                  <a:gd name="T2" fmla="*/ 8 w 69"/>
                  <a:gd name="T3" fmla="*/ 92 h 104"/>
                  <a:gd name="T4" fmla="*/ 0 w 69"/>
                  <a:gd name="T5" fmla="*/ 54 h 104"/>
                  <a:gd name="T6" fmla="*/ 9 w 69"/>
                  <a:gd name="T7" fmla="*/ 14 h 104"/>
                  <a:gd name="T8" fmla="*/ 36 w 69"/>
                  <a:gd name="T9" fmla="*/ 0 h 104"/>
                  <a:gd name="T10" fmla="*/ 69 w 69"/>
                  <a:gd name="T11" fmla="*/ 52 h 104"/>
                  <a:gd name="T12" fmla="*/ 59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8"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59" y="91"/>
                    </a:cubicBezTo>
                    <a:cubicBezTo>
                      <a:pt x="53" y="100"/>
                      <a:pt x="44" y="104"/>
                      <a:pt x="33" y="104"/>
                    </a:cubicBezTo>
                    <a:close/>
                    <a:moveTo>
                      <a:pt x="35" y="13"/>
                    </a:moveTo>
                    <a:cubicBezTo>
                      <a:pt x="22"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69" name="Freeform 86"/>
              <p:cNvSpPr>
                <a:spLocks/>
              </p:cNvSpPr>
              <p:nvPr/>
            </p:nvSpPr>
            <p:spPr bwMode="auto">
              <a:xfrm>
                <a:off x="9142661" y="4583227"/>
                <a:ext cx="82550"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2" y="10"/>
                      <a:pt x="15" y="9"/>
                    </a:cubicBezTo>
                    <a:cubicBezTo>
                      <a:pt x="17" y="8"/>
                      <a:pt x="20" y="7"/>
                      <a:pt x="22" y="5"/>
                    </a:cubicBezTo>
                    <a:cubicBezTo>
                      <a:pt x="25" y="4"/>
                      <a:pt x="27" y="2"/>
                      <a:pt x="30" y="0"/>
                    </a:cubicBezTo>
                    <a:lnTo>
                      <a:pt x="37"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70" name="Freeform 87"/>
              <p:cNvSpPr>
                <a:spLocks noEditPoints="1"/>
              </p:cNvSpPr>
              <p:nvPr/>
            </p:nvSpPr>
            <p:spPr bwMode="auto">
              <a:xfrm>
                <a:off x="9258548" y="4578464"/>
                <a:ext cx="152400"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71" name="Freeform 88"/>
              <p:cNvSpPr>
                <a:spLocks/>
              </p:cNvSpPr>
              <p:nvPr/>
            </p:nvSpPr>
            <p:spPr bwMode="auto">
              <a:xfrm>
                <a:off x="9452751" y="5423015"/>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6"/>
                      <a:pt x="4" y="28"/>
                      <a:pt x="0" y="29"/>
                    </a:cubicBezTo>
                    <a:cubicBezTo>
                      <a:pt x="0" y="15"/>
                      <a:pt x="0" y="15"/>
                      <a:pt x="0" y="15"/>
                    </a:cubicBezTo>
                    <a:cubicBezTo>
                      <a:pt x="3" y="14"/>
                      <a:pt x="5" y="13"/>
                      <a:pt x="8" y="12"/>
                    </a:cubicBezTo>
                    <a:cubicBezTo>
                      <a:pt x="10" y="11"/>
                      <a:pt x="13" y="10"/>
                      <a:pt x="15" y="9"/>
                    </a:cubicBezTo>
                    <a:cubicBezTo>
                      <a:pt x="18" y="8"/>
                      <a:pt x="20" y="7"/>
                      <a:pt x="22" y="5"/>
                    </a:cubicBezTo>
                    <a:cubicBezTo>
                      <a:pt x="25" y="4"/>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72" name="Freeform 89"/>
              <p:cNvSpPr>
                <a:spLocks/>
              </p:cNvSpPr>
              <p:nvPr/>
            </p:nvSpPr>
            <p:spPr bwMode="auto">
              <a:xfrm>
                <a:off x="9452751" y="5149965"/>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4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4"/>
                    </a:cubicBezTo>
                    <a:cubicBezTo>
                      <a:pt x="8" y="26"/>
                      <a:pt x="4" y="27"/>
                      <a:pt x="0" y="28"/>
                    </a:cubicBezTo>
                    <a:cubicBezTo>
                      <a:pt x="0" y="15"/>
                      <a:pt x="0" y="15"/>
                      <a:pt x="0" y="15"/>
                    </a:cubicBezTo>
                    <a:cubicBezTo>
                      <a:pt x="3" y="14"/>
                      <a:pt x="5" y="13"/>
                      <a:pt x="8" y="12"/>
                    </a:cubicBezTo>
                    <a:cubicBezTo>
                      <a:pt x="10" y="11"/>
                      <a:pt x="13" y="10"/>
                      <a:pt x="15" y="9"/>
                    </a:cubicBezTo>
                    <a:cubicBezTo>
                      <a:pt x="18" y="7"/>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73" name="Freeform 90"/>
              <p:cNvSpPr>
                <a:spLocks/>
              </p:cNvSpPr>
              <p:nvPr/>
            </p:nvSpPr>
            <p:spPr bwMode="auto">
              <a:xfrm>
                <a:off x="9452751" y="4868977"/>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74" name="Freeform 91"/>
              <p:cNvSpPr>
                <a:spLocks/>
              </p:cNvSpPr>
              <p:nvPr/>
            </p:nvSpPr>
            <p:spPr bwMode="auto">
              <a:xfrm>
                <a:off x="9605151" y="4868977"/>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76" name="Freeform 93"/>
              <p:cNvSpPr>
                <a:spLocks noEditPoints="1"/>
              </p:cNvSpPr>
              <p:nvPr/>
            </p:nvSpPr>
            <p:spPr bwMode="auto">
              <a:xfrm>
                <a:off x="9571814" y="5140440"/>
                <a:ext cx="152400" cy="233363"/>
              </a:xfrm>
              <a:custGeom>
                <a:avLst/>
                <a:gdLst>
                  <a:gd name="T0" fmla="*/ 33 w 69"/>
                  <a:gd name="T1" fmla="*/ 105 h 105"/>
                  <a:gd name="T2" fmla="*/ 9 w 69"/>
                  <a:gd name="T3" fmla="*/ 92 h 105"/>
                  <a:gd name="T4" fmla="*/ 0 w 69"/>
                  <a:gd name="T5" fmla="*/ 55 h 105"/>
                  <a:gd name="T6" fmla="*/ 9 w 69"/>
                  <a:gd name="T7" fmla="*/ 14 h 105"/>
                  <a:gd name="T8" fmla="*/ 36 w 69"/>
                  <a:gd name="T9" fmla="*/ 0 h 105"/>
                  <a:gd name="T10" fmla="*/ 69 w 69"/>
                  <a:gd name="T11" fmla="*/ 52 h 105"/>
                  <a:gd name="T12" fmla="*/ 60 w 69"/>
                  <a:gd name="T13" fmla="*/ 91 h 105"/>
                  <a:gd name="T14" fmla="*/ 33 w 69"/>
                  <a:gd name="T15" fmla="*/ 105 h 105"/>
                  <a:gd name="T16" fmla="*/ 35 w 69"/>
                  <a:gd name="T17" fmla="*/ 14 h 105"/>
                  <a:gd name="T18" fmla="*/ 17 w 69"/>
                  <a:gd name="T19" fmla="*/ 54 h 105"/>
                  <a:gd name="T20" fmla="*/ 35 w 69"/>
                  <a:gd name="T21" fmla="*/ 92 h 105"/>
                  <a:gd name="T22" fmla="*/ 52 w 69"/>
                  <a:gd name="T23" fmla="*/ 53 h 105"/>
                  <a:gd name="T24" fmla="*/ 35 w 69"/>
                  <a:gd name="T25"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5">
                    <a:moveTo>
                      <a:pt x="33" y="105"/>
                    </a:moveTo>
                    <a:cubicBezTo>
                      <a:pt x="23" y="105"/>
                      <a:pt x="15" y="101"/>
                      <a:pt x="9" y="92"/>
                    </a:cubicBezTo>
                    <a:cubicBezTo>
                      <a:pt x="3" y="83"/>
                      <a:pt x="0" y="71"/>
                      <a:pt x="0" y="55"/>
                    </a:cubicBezTo>
                    <a:cubicBezTo>
                      <a:pt x="0" y="37"/>
                      <a:pt x="3" y="23"/>
                      <a:pt x="9" y="14"/>
                    </a:cubicBezTo>
                    <a:cubicBezTo>
                      <a:pt x="15" y="5"/>
                      <a:pt x="24" y="0"/>
                      <a:pt x="36" y="0"/>
                    </a:cubicBezTo>
                    <a:cubicBezTo>
                      <a:pt x="58" y="0"/>
                      <a:pt x="69" y="18"/>
                      <a:pt x="69" y="52"/>
                    </a:cubicBezTo>
                    <a:cubicBezTo>
                      <a:pt x="69" y="69"/>
                      <a:pt x="66" y="82"/>
                      <a:pt x="60" y="91"/>
                    </a:cubicBezTo>
                    <a:cubicBezTo>
                      <a:pt x="54" y="100"/>
                      <a:pt x="45" y="105"/>
                      <a:pt x="33" y="105"/>
                    </a:cubicBezTo>
                    <a:close/>
                    <a:moveTo>
                      <a:pt x="35" y="14"/>
                    </a:moveTo>
                    <a:cubicBezTo>
                      <a:pt x="23" y="14"/>
                      <a:pt x="17" y="27"/>
                      <a:pt x="17" y="54"/>
                    </a:cubicBezTo>
                    <a:cubicBezTo>
                      <a:pt x="17" y="79"/>
                      <a:pt x="23" y="92"/>
                      <a:pt x="35" y="92"/>
                    </a:cubicBezTo>
                    <a:cubicBezTo>
                      <a:pt x="47" y="92"/>
                      <a:pt x="52" y="79"/>
                      <a:pt x="52" y="53"/>
                    </a:cubicBezTo>
                    <a:cubicBezTo>
                      <a:pt x="52" y="27"/>
                      <a:pt x="47" y="14"/>
                      <a:pt x="35" y="14"/>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78" name="Freeform 95"/>
              <p:cNvSpPr>
                <a:spLocks/>
              </p:cNvSpPr>
              <p:nvPr/>
            </p:nvSpPr>
            <p:spPr bwMode="auto">
              <a:xfrm>
                <a:off x="9751201" y="5149965"/>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4 h 101"/>
                  <a:gd name="T10" fmla="*/ 0 w 37"/>
                  <a:gd name="T11" fmla="*/ 28 h 101"/>
                  <a:gd name="T12" fmla="*/ 0 w 37"/>
                  <a:gd name="T13" fmla="*/ 15 h 101"/>
                  <a:gd name="T14" fmla="*/ 8 w 37"/>
                  <a:gd name="T15" fmla="*/ 12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4"/>
                    </a:cubicBezTo>
                    <a:cubicBezTo>
                      <a:pt x="8" y="26"/>
                      <a:pt x="4" y="27"/>
                      <a:pt x="0" y="28"/>
                    </a:cubicBezTo>
                    <a:cubicBezTo>
                      <a:pt x="0" y="15"/>
                      <a:pt x="0" y="15"/>
                      <a:pt x="0" y="15"/>
                    </a:cubicBezTo>
                    <a:cubicBezTo>
                      <a:pt x="3" y="14"/>
                      <a:pt x="5" y="13"/>
                      <a:pt x="8" y="12"/>
                    </a:cubicBezTo>
                    <a:cubicBezTo>
                      <a:pt x="10" y="11"/>
                      <a:pt x="13" y="10"/>
                      <a:pt x="15" y="9"/>
                    </a:cubicBezTo>
                    <a:cubicBezTo>
                      <a:pt x="18" y="7"/>
                      <a:pt x="20" y="6"/>
                      <a:pt x="23" y="5"/>
                    </a:cubicBezTo>
                    <a:cubicBezTo>
                      <a:pt x="25" y="3"/>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79" name="Freeform 96"/>
              <p:cNvSpPr>
                <a:spLocks/>
              </p:cNvSpPr>
              <p:nvPr/>
            </p:nvSpPr>
            <p:spPr bwMode="auto">
              <a:xfrm>
                <a:off x="9751201" y="4868977"/>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3" y="5"/>
                    </a:cubicBezTo>
                    <a:cubicBezTo>
                      <a:pt x="25" y="4"/>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81" name="Freeform 98"/>
              <p:cNvSpPr>
                <a:spLocks noEditPoints="1"/>
              </p:cNvSpPr>
              <p:nvPr/>
            </p:nvSpPr>
            <p:spPr bwMode="auto">
              <a:xfrm>
                <a:off x="9868676" y="5140440"/>
                <a:ext cx="153987" cy="233363"/>
              </a:xfrm>
              <a:custGeom>
                <a:avLst/>
                <a:gdLst>
                  <a:gd name="T0" fmla="*/ 34 w 69"/>
                  <a:gd name="T1" fmla="*/ 105 h 105"/>
                  <a:gd name="T2" fmla="*/ 9 w 69"/>
                  <a:gd name="T3" fmla="*/ 92 h 105"/>
                  <a:gd name="T4" fmla="*/ 0 w 69"/>
                  <a:gd name="T5" fmla="*/ 55 h 105"/>
                  <a:gd name="T6" fmla="*/ 9 w 69"/>
                  <a:gd name="T7" fmla="*/ 14 h 105"/>
                  <a:gd name="T8" fmla="*/ 36 w 69"/>
                  <a:gd name="T9" fmla="*/ 0 h 105"/>
                  <a:gd name="T10" fmla="*/ 69 w 69"/>
                  <a:gd name="T11" fmla="*/ 52 h 105"/>
                  <a:gd name="T12" fmla="*/ 60 w 69"/>
                  <a:gd name="T13" fmla="*/ 91 h 105"/>
                  <a:gd name="T14" fmla="*/ 34 w 69"/>
                  <a:gd name="T15" fmla="*/ 105 h 105"/>
                  <a:gd name="T16" fmla="*/ 35 w 69"/>
                  <a:gd name="T17" fmla="*/ 14 h 105"/>
                  <a:gd name="T18" fmla="*/ 17 w 69"/>
                  <a:gd name="T19" fmla="*/ 54 h 105"/>
                  <a:gd name="T20" fmla="*/ 35 w 69"/>
                  <a:gd name="T21" fmla="*/ 92 h 105"/>
                  <a:gd name="T22" fmla="*/ 53 w 69"/>
                  <a:gd name="T23" fmla="*/ 53 h 105"/>
                  <a:gd name="T24" fmla="*/ 35 w 69"/>
                  <a:gd name="T25"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5">
                    <a:moveTo>
                      <a:pt x="34" y="105"/>
                    </a:moveTo>
                    <a:cubicBezTo>
                      <a:pt x="23" y="105"/>
                      <a:pt x="15" y="101"/>
                      <a:pt x="9" y="92"/>
                    </a:cubicBezTo>
                    <a:cubicBezTo>
                      <a:pt x="3" y="83"/>
                      <a:pt x="0" y="71"/>
                      <a:pt x="0" y="55"/>
                    </a:cubicBezTo>
                    <a:cubicBezTo>
                      <a:pt x="0" y="37"/>
                      <a:pt x="3" y="23"/>
                      <a:pt x="9" y="14"/>
                    </a:cubicBezTo>
                    <a:cubicBezTo>
                      <a:pt x="15" y="5"/>
                      <a:pt x="24" y="0"/>
                      <a:pt x="36" y="0"/>
                    </a:cubicBezTo>
                    <a:cubicBezTo>
                      <a:pt x="58" y="0"/>
                      <a:pt x="69" y="18"/>
                      <a:pt x="69" y="52"/>
                    </a:cubicBezTo>
                    <a:cubicBezTo>
                      <a:pt x="69" y="69"/>
                      <a:pt x="66" y="82"/>
                      <a:pt x="60" y="91"/>
                    </a:cubicBezTo>
                    <a:cubicBezTo>
                      <a:pt x="54" y="100"/>
                      <a:pt x="45" y="105"/>
                      <a:pt x="34" y="105"/>
                    </a:cubicBezTo>
                    <a:close/>
                    <a:moveTo>
                      <a:pt x="35" y="14"/>
                    </a:moveTo>
                    <a:cubicBezTo>
                      <a:pt x="23" y="14"/>
                      <a:pt x="17" y="27"/>
                      <a:pt x="17" y="54"/>
                    </a:cubicBezTo>
                    <a:cubicBezTo>
                      <a:pt x="17" y="79"/>
                      <a:pt x="23" y="92"/>
                      <a:pt x="35" y="92"/>
                    </a:cubicBezTo>
                    <a:cubicBezTo>
                      <a:pt x="47" y="92"/>
                      <a:pt x="53" y="79"/>
                      <a:pt x="53" y="53"/>
                    </a:cubicBezTo>
                    <a:cubicBezTo>
                      <a:pt x="53" y="27"/>
                      <a:pt x="47" y="14"/>
                      <a:pt x="35" y="14"/>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82" name="Freeform 99"/>
              <p:cNvSpPr>
                <a:spLocks noEditPoints="1"/>
              </p:cNvSpPr>
              <p:nvPr/>
            </p:nvSpPr>
            <p:spPr bwMode="auto">
              <a:xfrm>
                <a:off x="9868676" y="4862627"/>
                <a:ext cx="153987" cy="231775"/>
              </a:xfrm>
              <a:custGeom>
                <a:avLst/>
                <a:gdLst>
                  <a:gd name="T0" fmla="*/ 34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4 w 69"/>
                  <a:gd name="T15" fmla="*/ 104 h 104"/>
                  <a:gd name="T16" fmla="*/ 35 w 69"/>
                  <a:gd name="T17" fmla="*/ 13 h 104"/>
                  <a:gd name="T18" fmla="*/ 17 w 69"/>
                  <a:gd name="T19" fmla="*/ 53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4" y="100"/>
                      <a:pt x="45" y="104"/>
                      <a:pt x="34" y="104"/>
                    </a:cubicBezTo>
                    <a:close/>
                    <a:moveTo>
                      <a:pt x="35" y="13"/>
                    </a:moveTo>
                    <a:cubicBezTo>
                      <a:pt x="23" y="13"/>
                      <a:pt x="17" y="26"/>
                      <a:pt x="17" y="53"/>
                    </a:cubicBezTo>
                    <a:cubicBezTo>
                      <a:pt x="17" y="78"/>
                      <a:pt x="23" y="91"/>
                      <a:pt x="35" y="91"/>
                    </a:cubicBezTo>
                    <a:cubicBezTo>
                      <a:pt x="47" y="91"/>
                      <a:pt x="53" y="78"/>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83" name="Freeform 100"/>
              <p:cNvSpPr>
                <a:spLocks/>
              </p:cNvSpPr>
              <p:nvPr/>
            </p:nvSpPr>
            <p:spPr bwMode="auto">
              <a:xfrm>
                <a:off x="9452751" y="4584814"/>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5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5"/>
                    </a:cubicBezTo>
                    <a:cubicBezTo>
                      <a:pt x="8" y="26"/>
                      <a:pt x="4" y="27"/>
                      <a:pt x="0" y="28"/>
                    </a:cubicBezTo>
                    <a:cubicBezTo>
                      <a:pt x="0" y="15"/>
                      <a:pt x="0" y="15"/>
                      <a:pt x="0" y="15"/>
                    </a:cubicBezTo>
                    <a:cubicBezTo>
                      <a:pt x="3" y="14"/>
                      <a:pt x="5" y="13"/>
                      <a:pt x="8" y="12"/>
                    </a:cubicBezTo>
                    <a:cubicBezTo>
                      <a:pt x="10" y="11"/>
                      <a:pt x="13" y="10"/>
                      <a:pt x="15" y="9"/>
                    </a:cubicBezTo>
                    <a:cubicBezTo>
                      <a:pt x="18" y="8"/>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84" name="Freeform 101"/>
              <p:cNvSpPr>
                <a:spLocks/>
              </p:cNvSpPr>
              <p:nvPr/>
            </p:nvSpPr>
            <p:spPr bwMode="auto">
              <a:xfrm>
                <a:off x="9605151" y="4584814"/>
                <a:ext cx="80962" cy="223838"/>
              </a:xfrm>
              <a:custGeom>
                <a:avLst/>
                <a:gdLst>
                  <a:gd name="T0" fmla="*/ 37 w 37"/>
                  <a:gd name="T1" fmla="*/ 0 h 101"/>
                  <a:gd name="T2" fmla="*/ 37 w 37"/>
                  <a:gd name="T3" fmla="*/ 101 h 101"/>
                  <a:gd name="T4" fmla="*/ 21 w 37"/>
                  <a:gd name="T5" fmla="*/ 101 h 101"/>
                  <a:gd name="T6" fmla="*/ 21 w 37"/>
                  <a:gd name="T7" fmla="*/ 19 h 101"/>
                  <a:gd name="T8" fmla="*/ 11 w 37"/>
                  <a:gd name="T9" fmla="*/ 25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5"/>
                    </a:cubicBezTo>
                    <a:cubicBezTo>
                      <a:pt x="8" y="26"/>
                      <a:pt x="4" y="27"/>
                      <a:pt x="0" y="28"/>
                    </a:cubicBezTo>
                    <a:cubicBezTo>
                      <a:pt x="0" y="15"/>
                      <a:pt x="0" y="15"/>
                      <a:pt x="0" y="15"/>
                    </a:cubicBezTo>
                    <a:cubicBezTo>
                      <a:pt x="3" y="14"/>
                      <a:pt x="5" y="13"/>
                      <a:pt x="8" y="12"/>
                    </a:cubicBezTo>
                    <a:cubicBezTo>
                      <a:pt x="10" y="11"/>
                      <a:pt x="13" y="10"/>
                      <a:pt x="15" y="9"/>
                    </a:cubicBezTo>
                    <a:cubicBezTo>
                      <a:pt x="17" y="8"/>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85" name="Freeform 102"/>
              <p:cNvSpPr>
                <a:spLocks/>
              </p:cNvSpPr>
              <p:nvPr/>
            </p:nvSpPr>
            <p:spPr bwMode="auto">
              <a:xfrm>
                <a:off x="9751201" y="4584814"/>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5 h 101"/>
                  <a:gd name="T10" fmla="*/ 0 w 37"/>
                  <a:gd name="T11" fmla="*/ 28 h 101"/>
                  <a:gd name="T12" fmla="*/ 0 w 37"/>
                  <a:gd name="T13" fmla="*/ 15 h 101"/>
                  <a:gd name="T14" fmla="*/ 8 w 37"/>
                  <a:gd name="T15" fmla="*/ 12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5"/>
                    </a:cubicBezTo>
                    <a:cubicBezTo>
                      <a:pt x="8" y="26"/>
                      <a:pt x="4" y="27"/>
                      <a:pt x="0" y="28"/>
                    </a:cubicBezTo>
                    <a:cubicBezTo>
                      <a:pt x="0" y="15"/>
                      <a:pt x="0" y="15"/>
                      <a:pt x="0" y="15"/>
                    </a:cubicBezTo>
                    <a:cubicBezTo>
                      <a:pt x="3" y="14"/>
                      <a:pt x="5" y="13"/>
                      <a:pt x="8" y="12"/>
                    </a:cubicBezTo>
                    <a:cubicBezTo>
                      <a:pt x="10" y="11"/>
                      <a:pt x="13" y="10"/>
                      <a:pt x="15" y="9"/>
                    </a:cubicBezTo>
                    <a:cubicBezTo>
                      <a:pt x="18" y="8"/>
                      <a:pt x="20" y="6"/>
                      <a:pt x="23" y="5"/>
                    </a:cubicBezTo>
                    <a:cubicBezTo>
                      <a:pt x="25" y="3"/>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86" name="Freeform 103"/>
              <p:cNvSpPr>
                <a:spLocks noEditPoints="1"/>
              </p:cNvSpPr>
              <p:nvPr/>
            </p:nvSpPr>
            <p:spPr bwMode="auto">
              <a:xfrm>
                <a:off x="9868676" y="4578464"/>
                <a:ext cx="153987" cy="230188"/>
              </a:xfrm>
              <a:custGeom>
                <a:avLst/>
                <a:gdLst>
                  <a:gd name="T0" fmla="*/ 34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4 w 69"/>
                  <a:gd name="T15" fmla="*/ 104 h 104"/>
                  <a:gd name="T16" fmla="*/ 35 w 69"/>
                  <a:gd name="T17" fmla="*/ 13 h 104"/>
                  <a:gd name="T18" fmla="*/ 17 w 69"/>
                  <a:gd name="T19" fmla="*/ 54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4" y="104"/>
                    </a:cubicBezTo>
                    <a:close/>
                    <a:moveTo>
                      <a:pt x="35" y="13"/>
                    </a:moveTo>
                    <a:cubicBezTo>
                      <a:pt x="23" y="13"/>
                      <a:pt x="17" y="27"/>
                      <a:pt x="17" y="54"/>
                    </a:cubicBezTo>
                    <a:cubicBezTo>
                      <a:pt x="17" y="79"/>
                      <a:pt x="23" y="91"/>
                      <a:pt x="35" y="91"/>
                    </a:cubicBezTo>
                    <a:cubicBezTo>
                      <a:pt x="47" y="91"/>
                      <a:pt x="53" y="79"/>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87" name="Freeform 84"/>
              <p:cNvSpPr>
                <a:spLocks/>
              </p:cNvSpPr>
              <p:nvPr/>
            </p:nvSpPr>
            <p:spPr bwMode="auto">
              <a:xfrm>
                <a:off x="8844211" y="4301709"/>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88" name="Freeform 85"/>
              <p:cNvSpPr>
                <a:spLocks noEditPoints="1"/>
              </p:cNvSpPr>
              <p:nvPr/>
            </p:nvSpPr>
            <p:spPr bwMode="auto">
              <a:xfrm>
                <a:off x="8960098" y="4296946"/>
                <a:ext cx="153987" cy="230188"/>
              </a:xfrm>
              <a:custGeom>
                <a:avLst/>
                <a:gdLst>
                  <a:gd name="T0" fmla="*/ 33 w 69"/>
                  <a:gd name="T1" fmla="*/ 104 h 104"/>
                  <a:gd name="T2" fmla="*/ 8 w 69"/>
                  <a:gd name="T3" fmla="*/ 92 h 104"/>
                  <a:gd name="T4" fmla="*/ 0 w 69"/>
                  <a:gd name="T5" fmla="*/ 54 h 104"/>
                  <a:gd name="T6" fmla="*/ 9 w 69"/>
                  <a:gd name="T7" fmla="*/ 14 h 104"/>
                  <a:gd name="T8" fmla="*/ 36 w 69"/>
                  <a:gd name="T9" fmla="*/ 0 h 104"/>
                  <a:gd name="T10" fmla="*/ 69 w 69"/>
                  <a:gd name="T11" fmla="*/ 52 h 104"/>
                  <a:gd name="T12" fmla="*/ 59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8"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59" y="91"/>
                    </a:cubicBezTo>
                    <a:cubicBezTo>
                      <a:pt x="53" y="100"/>
                      <a:pt x="44" y="104"/>
                      <a:pt x="33" y="104"/>
                    </a:cubicBezTo>
                    <a:close/>
                    <a:moveTo>
                      <a:pt x="35" y="13"/>
                    </a:moveTo>
                    <a:cubicBezTo>
                      <a:pt x="22"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89" name="Freeform 86"/>
              <p:cNvSpPr>
                <a:spLocks/>
              </p:cNvSpPr>
              <p:nvPr/>
            </p:nvSpPr>
            <p:spPr bwMode="auto">
              <a:xfrm>
                <a:off x="9142661" y="4301709"/>
                <a:ext cx="82550"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2" y="10"/>
                      <a:pt x="15" y="9"/>
                    </a:cubicBezTo>
                    <a:cubicBezTo>
                      <a:pt x="17" y="8"/>
                      <a:pt x="20" y="7"/>
                      <a:pt x="22" y="5"/>
                    </a:cubicBezTo>
                    <a:cubicBezTo>
                      <a:pt x="25" y="4"/>
                      <a:pt x="27" y="2"/>
                      <a:pt x="30" y="0"/>
                    </a:cubicBezTo>
                    <a:lnTo>
                      <a:pt x="37"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90" name="Freeform 87"/>
              <p:cNvSpPr>
                <a:spLocks noEditPoints="1"/>
              </p:cNvSpPr>
              <p:nvPr/>
            </p:nvSpPr>
            <p:spPr bwMode="auto">
              <a:xfrm>
                <a:off x="9258548" y="4296946"/>
                <a:ext cx="152400"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91" name="Freeform 100"/>
              <p:cNvSpPr>
                <a:spLocks/>
              </p:cNvSpPr>
              <p:nvPr/>
            </p:nvSpPr>
            <p:spPr bwMode="auto">
              <a:xfrm>
                <a:off x="9452751" y="4303296"/>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5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5"/>
                    </a:cubicBezTo>
                    <a:cubicBezTo>
                      <a:pt x="8" y="26"/>
                      <a:pt x="4" y="27"/>
                      <a:pt x="0" y="28"/>
                    </a:cubicBezTo>
                    <a:cubicBezTo>
                      <a:pt x="0" y="15"/>
                      <a:pt x="0" y="15"/>
                      <a:pt x="0" y="15"/>
                    </a:cubicBezTo>
                    <a:cubicBezTo>
                      <a:pt x="3" y="14"/>
                      <a:pt x="5" y="13"/>
                      <a:pt x="8" y="12"/>
                    </a:cubicBezTo>
                    <a:cubicBezTo>
                      <a:pt x="10" y="11"/>
                      <a:pt x="13" y="10"/>
                      <a:pt x="15" y="9"/>
                    </a:cubicBezTo>
                    <a:cubicBezTo>
                      <a:pt x="18" y="8"/>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93" name="Freeform 102"/>
              <p:cNvSpPr>
                <a:spLocks/>
              </p:cNvSpPr>
              <p:nvPr/>
            </p:nvSpPr>
            <p:spPr bwMode="auto">
              <a:xfrm>
                <a:off x="9751201" y="4303296"/>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5 h 101"/>
                  <a:gd name="T10" fmla="*/ 0 w 37"/>
                  <a:gd name="T11" fmla="*/ 28 h 101"/>
                  <a:gd name="T12" fmla="*/ 0 w 37"/>
                  <a:gd name="T13" fmla="*/ 15 h 101"/>
                  <a:gd name="T14" fmla="*/ 8 w 37"/>
                  <a:gd name="T15" fmla="*/ 12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5"/>
                    </a:cubicBezTo>
                    <a:cubicBezTo>
                      <a:pt x="8" y="26"/>
                      <a:pt x="4" y="27"/>
                      <a:pt x="0" y="28"/>
                    </a:cubicBezTo>
                    <a:cubicBezTo>
                      <a:pt x="0" y="15"/>
                      <a:pt x="0" y="15"/>
                      <a:pt x="0" y="15"/>
                    </a:cubicBezTo>
                    <a:cubicBezTo>
                      <a:pt x="3" y="14"/>
                      <a:pt x="5" y="13"/>
                      <a:pt x="8" y="12"/>
                    </a:cubicBezTo>
                    <a:cubicBezTo>
                      <a:pt x="10" y="11"/>
                      <a:pt x="13" y="10"/>
                      <a:pt x="15" y="9"/>
                    </a:cubicBezTo>
                    <a:cubicBezTo>
                      <a:pt x="18" y="8"/>
                      <a:pt x="20" y="6"/>
                      <a:pt x="23" y="5"/>
                    </a:cubicBezTo>
                    <a:cubicBezTo>
                      <a:pt x="25" y="3"/>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94" name="Freeform 103"/>
              <p:cNvSpPr>
                <a:spLocks noEditPoints="1"/>
              </p:cNvSpPr>
              <p:nvPr/>
            </p:nvSpPr>
            <p:spPr bwMode="auto">
              <a:xfrm>
                <a:off x="9868676" y="4296946"/>
                <a:ext cx="153987" cy="230188"/>
              </a:xfrm>
              <a:custGeom>
                <a:avLst/>
                <a:gdLst>
                  <a:gd name="T0" fmla="*/ 34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4 w 69"/>
                  <a:gd name="T15" fmla="*/ 104 h 104"/>
                  <a:gd name="T16" fmla="*/ 35 w 69"/>
                  <a:gd name="T17" fmla="*/ 13 h 104"/>
                  <a:gd name="T18" fmla="*/ 17 w 69"/>
                  <a:gd name="T19" fmla="*/ 54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4" y="104"/>
                    </a:cubicBezTo>
                    <a:close/>
                    <a:moveTo>
                      <a:pt x="35" y="13"/>
                    </a:moveTo>
                    <a:cubicBezTo>
                      <a:pt x="23" y="13"/>
                      <a:pt x="17" y="27"/>
                      <a:pt x="17" y="54"/>
                    </a:cubicBezTo>
                    <a:cubicBezTo>
                      <a:pt x="17" y="79"/>
                      <a:pt x="23" y="91"/>
                      <a:pt x="35" y="91"/>
                    </a:cubicBezTo>
                    <a:cubicBezTo>
                      <a:pt x="47" y="91"/>
                      <a:pt x="53" y="79"/>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95" name="Freeform 72"/>
              <p:cNvSpPr>
                <a:spLocks/>
              </p:cNvSpPr>
              <p:nvPr/>
            </p:nvSpPr>
            <p:spPr bwMode="auto">
              <a:xfrm>
                <a:off x="10063805" y="5423015"/>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7"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96" name="Freeform 73"/>
              <p:cNvSpPr>
                <a:spLocks/>
              </p:cNvSpPr>
              <p:nvPr/>
            </p:nvSpPr>
            <p:spPr bwMode="auto">
              <a:xfrm>
                <a:off x="10063805" y="5149965"/>
                <a:ext cx="80962" cy="223838"/>
              </a:xfrm>
              <a:custGeom>
                <a:avLst/>
                <a:gdLst>
                  <a:gd name="T0" fmla="*/ 37 w 37"/>
                  <a:gd name="T1" fmla="*/ 0 h 101"/>
                  <a:gd name="T2" fmla="*/ 37 w 37"/>
                  <a:gd name="T3" fmla="*/ 101 h 101"/>
                  <a:gd name="T4" fmla="*/ 21 w 37"/>
                  <a:gd name="T5" fmla="*/ 101 h 101"/>
                  <a:gd name="T6" fmla="*/ 21 w 37"/>
                  <a:gd name="T7" fmla="*/ 19 h 101"/>
                  <a:gd name="T8" fmla="*/ 11 w 37"/>
                  <a:gd name="T9" fmla="*/ 24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4"/>
                    </a:cubicBezTo>
                    <a:cubicBezTo>
                      <a:pt x="8" y="26"/>
                      <a:pt x="4" y="27"/>
                      <a:pt x="0" y="28"/>
                    </a:cubicBezTo>
                    <a:cubicBezTo>
                      <a:pt x="0" y="15"/>
                      <a:pt x="0" y="15"/>
                      <a:pt x="0" y="15"/>
                    </a:cubicBezTo>
                    <a:cubicBezTo>
                      <a:pt x="3" y="14"/>
                      <a:pt x="5" y="13"/>
                      <a:pt x="8" y="12"/>
                    </a:cubicBezTo>
                    <a:cubicBezTo>
                      <a:pt x="10" y="11"/>
                      <a:pt x="13" y="10"/>
                      <a:pt x="15" y="9"/>
                    </a:cubicBezTo>
                    <a:cubicBezTo>
                      <a:pt x="17" y="7"/>
                      <a:pt x="20" y="6"/>
                      <a:pt x="22" y="5"/>
                    </a:cubicBezTo>
                    <a:cubicBezTo>
                      <a:pt x="25" y="3"/>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97" name="Freeform 74"/>
              <p:cNvSpPr>
                <a:spLocks/>
              </p:cNvSpPr>
              <p:nvPr/>
            </p:nvSpPr>
            <p:spPr bwMode="auto">
              <a:xfrm>
                <a:off x="10063805" y="4868977"/>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98" name="Freeform 84"/>
              <p:cNvSpPr>
                <a:spLocks/>
              </p:cNvSpPr>
              <p:nvPr/>
            </p:nvSpPr>
            <p:spPr bwMode="auto">
              <a:xfrm>
                <a:off x="10062218" y="4583227"/>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99" name="Freeform 84"/>
              <p:cNvSpPr>
                <a:spLocks/>
              </p:cNvSpPr>
              <p:nvPr/>
            </p:nvSpPr>
            <p:spPr bwMode="auto">
              <a:xfrm>
                <a:off x="10062218" y="4301709"/>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00" name="Freeform 84"/>
              <p:cNvSpPr>
                <a:spLocks/>
              </p:cNvSpPr>
              <p:nvPr/>
            </p:nvSpPr>
            <p:spPr bwMode="auto">
              <a:xfrm>
                <a:off x="8833278" y="5699295"/>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01" name="Freeform 85"/>
              <p:cNvSpPr>
                <a:spLocks noEditPoints="1"/>
              </p:cNvSpPr>
              <p:nvPr/>
            </p:nvSpPr>
            <p:spPr bwMode="auto">
              <a:xfrm>
                <a:off x="8949165" y="5694532"/>
                <a:ext cx="153987" cy="230188"/>
              </a:xfrm>
              <a:custGeom>
                <a:avLst/>
                <a:gdLst>
                  <a:gd name="T0" fmla="*/ 33 w 69"/>
                  <a:gd name="T1" fmla="*/ 104 h 104"/>
                  <a:gd name="T2" fmla="*/ 8 w 69"/>
                  <a:gd name="T3" fmla="*/ 92 h 104"/>
                  <a:gd name="T4" fmla="*/ 0 w 69"/>
                  <a:gd name="T5" fmla="*/ 54 h 104"/>
                  <a:gd name="T6" fmla="*/ 9 w 69"/>
                  <a:gd name="T7" fmla="*/ 14 h 104"/>
                  <a:gd name="T8" fmla="*/ 36 w 69"/>
                  <a:gd name="T9" fmla="*/ 0 h 104"/>
                  <a:gd name="T10" fmla="*/ 69 w 69"/>
                  <a:gd name="T11" fmla="*/ 52 h 104"/>
                  <a:gd name="T12" fmla="*/ 59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8"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59" y="91"/>
                    </a:cubicBezTo>
                    <a:cubicBezTo>
                      <a:pt x="53" y="100"/>
                      <a:pt x="44" y="104"/>
                      <a:pt x="33" y="104"/>
                    </a:cubicBezTo>
                    <a:close/>
                    <a:moveTo>
                      <a:pt x="35" y="13"/>
                    </a:moveTo>
                    <a:cubicBezTo>
                      <a:pt x="22"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02" name="Freeform 86"/>
              <p:cNvSpPr>
                <a:spLocks/>
              </p:cNvSpPr>
              <p:nvPr/>
            </p:nvSpPr>
            <p:spPr bwMode="auto">
              <a:xfrm>
                <a:off x="9131728" y="5699295"/>
                <a:ext cx="82550"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2" y="10"/>
                      <a:pt x="15" y="9"/>
                    </a:cubicBezTo>
                    <a:cubicBezTo>
                      <a:pt x="17" y="8"/>
                      <a:pt x="20" y="7"/>
                      <a:pt x="22" y="5"/>
                    </a:cubicBezTo>
                    <a:cubicBezTo>
                      <a:pt x="25" y="4"/>
                      <a:pt x="27" y="2"/>
                      <a:pt x="30" y="0"/>
                    </a:cubicBezTo>
                    <a:lnTo>
                      <a:pt x="37"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03" name="Freeform 87"/>
              <p:cNvSpPr>
                <a:spLocks noEditPoints="1"/>
              </p:cNvSpPr>
              <p:nvPr/>
            </p:nvSpPr>
            <p:spPr bwMode="auto">
              <a:xfrm>
                <a:off x="9247615" y="5694532"/>
                <a:ext cx="152400"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04" name="Freeform 100"/>
              <p:cNvSpPr>
                <a:spLocks/>
              </p:cNvSpPr>
              <p:nvPr/>
            </p:nvSpPr>
            <p:spPr bwMode="auto">
              <a:xfrm>
                <a:off x="9441818" y="5700882"/>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5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5"/>
                    </a:cubicBezTo>
                    <a:cubicBezTo>
                      <a:pt x="8" y="26"/>
                      <a:pt x="4" y="27"/>
                      <a:pt x="0" y="28"/>
                    </a:cubicBezTo>
                    <a:cubicBezTo>
                      <a:pt x="0" y="15"/>
                      <a:pt x="0" y="15"/>
                      <a:pt x="0" y="15"/>
                    </a:cubicBezTo>
                    <a:cubicBezTo>
                      <a:pt x="3" y="14"/>
                      <a:pt x="5" y="13"/>
                      <a:pt x="8" y="12"/>
                    </a:cubicBezTo>
                    <a:cubicBezTo>
                      <a:pt x="10" y="11"/>
                      <a:pt x="13" y="10"/>
                      <a:pt x="15" y="9"/>
                    </a:cubicBezTo>
                    <a:cubicBezTo>
                      <a:pt x="18" y="8"/>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05" name="Freeform 101"/>
              <p:cNvSpPr>
                <a:spLocks/>
              </p:cNvSpPr>
              <p:nvPr/>
            </p:nvSpPr>
            <p:spPr bwMode="auto">
              <a:xfrm>
                <a:off x="9594218" y="5700882"/>
                <a:ext cx="80962" cy="223838"/>
              </a:xfrm>
              <a:custGeom>
                <a:avLst/>
                <a:gdLst>
                  <a:gd name="T0" fmla="*/ 37 w 37"/>
                  <a:gd name="T1" fmla="*/ 0 h 101"/>
                  <a:gd name="T2" fmla="*/ 37 w 37"/>
                  <a:gd name="T3" fmla="*/ 101 h 101"/>
                  <a:gd name="T4" fmla="*/ 21 w 37"/>
                  <a:gd name="T5" fmla="*/ 101 h 101"/>
                  <a:gd name="T6" fmla="*/ 21 w 37"/>
                  <a:gd name="T7" fmla="*/ 19 h 101"/>
                  <a:gd name="T8" fmla="*/ 11 w 37"/>
                  <a:gd name="T9" fmla="*/ 25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5"/>
                    </a:cubicBezTo>
                    <a:cubicBezTo>
                      <a:pt x="8" y="26"/>
                      <a:pt x="4" y="27"/>
                      <a:pt x="0" y="28"/>
                    </a:cubicBezTo>
                    <a:cubicBezTo>
                      <a:pt x="0" y="15"/>
                      <a:pt x="0" y="15"/>
                      <a:pt x="0" y="15"/>
                    </a:cubicBezTo>
                    <a:cubicBezTo>
                      <a:pt x="3" y="14"/>
                      <a:pt x="5" y="13"/>
                      <a:pt x="8" y="12"/>
                    </a:cubicBezTo>
                    <a:cubicBezTo>
                      <a:pt x="10" y="11"/>
                      <a:pt x="13" y="10"/>
                      <a:pt x="15" y="9"/>
                    </a:cubicBezTo>
                    <a:cubicBezTo>
                      <a:pt x="17" y="8"/>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06" name="Freeform 102"/>
              <p:cNvSpPr>
                <a:spLocks/>
              </p:cNvSpPr>
              <p:nvPr/>
            </p:nvSpPr>
            <p:spPr bwMode="auto">
              <a:xfrm>
                <a:off x="9740268" y="5700882"/>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5 h 101"/>
                  <a:gd name="T10" fmla="*/ 0 w 37"/>
                  <a:gd name="T11" fmla="*/ 28 h 101"/>
                  <a:gd name="T12" fmla="*/ 0 w 37"/>
                  <a:gd name="T13" fmla="*/ 15 h 101"/>
                  <a:gd name="T14" fmla="*/ 8 w 37"/>
                  <a:gd name="T15" fmla="*/ 12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5"/>
                    </a:cubicBezTo>
                    <a:cubicBezTo>
                      <a:pt x="8" y="26"/>
                      <a:pt x="4" y="27"/>
                      <a:pt x="0" y="28"/>
                    </a:cubicBezTo>
                    <a:cubicBezTo>
                      <a:pt x="0" y="15"/>
                      <a:pt x="0" y="15"/>
                      <a:pt x="0" y="15"/>
                    </a:cubicBezTo>
                    <a:cubicBezTo>
                      <a:pt x="3" y="14"/>
                      <a:pt x="5" y="13"/>
                      <a:pt x="8" y="12"/>
                    </a:cubicBezTo>
                    <a:cubicBezTo>
                      <a:pt x="10" y="11"/>
                      <a:pt x="13" y="10"/>
                      <a:pt x="15" y="9"/>
                    </a:cubicBezTo>
                    <a:cubicBezTo>
                      <a:pt x="18" y="8"/>
                      <a:pt x="20" y="6"/>
                      <a:pt x="23" y="5"/>
                    </a:cubicBezTo>
                    <a:cubicBezTo>
                      <a:pt x="25" y="3"/>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07" name="Freeform 103"/>
              <p:cNvSpPr>
                <a:spLocks noEditPoints="1"/>
              </p:cNvSpPr>
              <p:nvPr/>
            </p:nvSpPr>
            <p:spPr bwMode="auto">
              <a:xfrm>
                <a:off x="9857743" y="5694532"/>
                <a:ext cx="153987" cy="230188"/>
              </a:xfrm>
              <a:custGeom>
                <a:avLst/>
                <a:gdLst>
                  <a:gd name="T0" fmla="*/ 34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4 w 69"/>
                  <a:gd name="T15" fmla="*/ 104 h 104"/>
                  <a:gd name="T16" fmla="*/ 35 w 69"/>
                  <a:gd name="T17" fmla="*/ 13 h 104"/>
                  <a:gd name="T18" fmla="*/ 17 w 69"/>
                  <a:gd name="T19" fmla="*/ 54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4" y="104"/>
                    </a:cubicBezTo>
                    <a:close/>
                    <a:moveTo>
                      <a:pt x="35" y="13"/>
                    </a:moveTo>
                    <a:cubicBezTo>
                      <a:pt x="23" y="13"/>
                      <a:pt x="17" y="27"/>
                      <a:pt x="17" y="54"/>
                    </a:cubicBezTo>
                    <a:cubicBezTo>
                      <a:pt x="17" y="79"/>
                      <a:pt x="23" y="91"/>
                      <a:pt x="35" y="91"/>
                    </a:cubicBezTo>
                    <a:cubicBezTo>
                      <a:pt x="47" y="91"/>
                      <a:pt x="53" y="79"/>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08" name="Freeform 84"/>
              <p:cNvSpPr>
                <a:spLocks/>
              </p:cNvSpPr>
              <p:nvPr/>
            </p:nvSpPr>
            <p:spPr bwMode="auto">
              <a:xfrm>
                <a:off x="10051285" y="5699295"/>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grpSp>
        <p:grpSp>
          <p:nvGrpSpPr>
            <p:cNvPr id="118" name="Group 117"/>
            <p:cNvGrpSpPr/>
            <p:nvPr/>
          </p:nvGrpSpPr>
          <p:grpSpPr>
            <a:xfrm>
              <a:off x="10554283" y="6274801"/>
              <a:ext cx="365760" cy="365760"/>
              <a:chOff x="608865" y="4536026"/>
              <a:chExt cx="329755" cy="329754"/>
            </a:xfrm>
            <a:solidFill>
              <a:schemeClr val="accent3"/>
            </a:solidFill>
          </p:grpSpPr>
          <p:sp>
            <p:nvSpPr>
              <p:cNvPr id="119" name="Donut 118"/>
              <p:cNvSpPr/>
              <p:nvPr/>
            </p:nvSpPr>
            <p:spPr bwMode="auto">
              <a:xfrm>
                <a:off x="608865" y="4536026"/>
                <a:ext cx="329755" cy="329754"/>
              </a:xfrm>
              <a:prstGeom prst="donut">
                <a:avLst>
                  <a:gd name="adj" fmla="val 7125"/>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120" name="Isosceles Triangle 119"/>
              <p:cNvSpPr/>
              <p:nvPr/>
            </p:nvSpPr>
            <p:spPr bwMode="auto">
              <a:xfrm rot="5400000">
                <a:off x="710175" y="4634663"/>
                <a:ext cx="153677" cy="132481"/>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nvGrpSpPr>
            <p:cNvPr id="15" name="Group 14"/>
            <p:cNvGrpSpPr/>
            <p:nvPr/>
          </p:nvGrpSpPr>
          <p:grpSpPr>
            <a:xfrm>
              <a:off x="10655238" y="4846289"/>
              <a:ext cx="411410" cy="669336"/>
              <a:chOff x="8361363" y="-330200"/>
              <a:chExt cx="719138" cy="1169988"/>
            </a:xfrm>
          </p:grpSpPr>
          <p:sp>
            <p:nvSpPr>
              <p:cNvPr id="11" name="Freeform 5"/>
              <p:cNvSpPr>
                <a:spLocks/>
              </p:cNvSpPr>
              <p:nvPr/>
            </p:nvSpPr>
            <p:spPr bwMode="auto">
              <a:xfrm>
                <a:off x="8497888" y="-330200"/>
                <a:ext cx="444500" cy="509588"/>
              </a:xfrm>
              <a:custGeom>
                <a:avLst/>
                <a:gdLst>
                  <a:gd name="T0" fmla="*/ 200 w 200"/>
                  <a:gd name="T1" fmla="*/ 229 h 229"/>
                  <a:gd name="T2" fmla="*/ 156 w 200"/>
                  <a:gd name="T3" fmla="*/ 229 h 229"/>
                  <a:gd name="T4" fmla="*/ 156 w 200"/>
                  <a:gd name="T5" fmla="*/ 100 h 229"/>
                  <a:gd name="T6" fmla="*/ 100 w 200"/>
                  <a:gd name="T7" fmla="*/ 44 h 229"/>
                  <a:gd name="T8" fmla="*/ 44 w 200"/>
                  <a:gd name="T9" fmla="*/ 100 h 229"/>
                  <a:gd name="T10" fmla="*/ 44 w 200"/>
                  <a:gd name="T11" fmla="*/ 229 h 229"/>
                  <a:gd name="T12" fmla="*/ 0 w 200"/>
                  <a:gd name="T13" fmla="*/ 229 h 229"/>
                  <a:gd name="T14" fmla="*/ 0 w 200"/>
                  <a:gd name="T15" fmla="*/ 100 h 229"/>
                  <a:gd name="T16" fmla="*/ 100 w 200"/>
                  <a:gd name="T17" fmla="*/ 0 h 229"/>
                  <a:gd name="T18" fmla="*/ 200 w 200"/>
                  <a:gd name="T19" fmla="*/ 100 h 229"/>
                  <a:gd name="T20" fmla="*/ 200 w 200"/>
                  <a:gd name="T21"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0" h="229">
                    <a:moveTo>
                      <a:pt x="200" y="229"/>
                    </a:moveTo>
                    <a:cubicBezTo>
                      <a:pt x="156" y="229"/>
                      <a:pt x="156" y="229"/>
                      <a:pt x="156" y="229"/>
                    </a:cubicBezTo>
                    <a:cubicBezTo>
                      <a:pt x="156" y="100"/>
                      <a:pt x="156" y="100"/>
                      <a:pt x="156" y="100"/>
                    </a:cubicBezTo>
                    <a:cubicBezTo>
                      <a:pt x="156" y="69"/>
                      <a:pt x="131" y="44"/>
                      <a:pt x="100" y="44"/>
                    </a:cubicBezTo>
                    <a:cubicBezTo>
                      <a:pt x="69" y="44"/>
                      <a:pt x="44" y="69"/>
                      <a:pt x="44" y="100"/>
                    </a:cubicBezTo>
                    <a:cubicBezTo>
                      <a:pt x="44" y="229"/>
                      <a:pt x="44" y="229"/>
                      <a:pt x="44" y="229"/>
                    </a:cubicBezTo>
                    <a:cubicBezTo>
                      <a:pt x="0" y="229"/>
                      <a:pt x="0" y="229"/>
                      <a:pt x="0" y="229"/>
                    </a:cubicBezTo>
                    <a:cubicBezTo>
                      <a:pt x="0" y="100"/>
                      <a:pt x="0" y="100"/>
                      <a:pt x="0" y="100"/>
                    </a:cubicBezTo>
                    <a:cubicBezTo>
                      <a:pt x="0" y="45"/>
                      <a:pt x="45" y="0"/>
                      <a:pt x="100" y="0"/>
                    </a:cubicBezTo>
                    <a:cubicBezTo>
                      <a:pt x="155" y="0"/>
                      <a:pt x="200" y="45"/>
                      <a:pt x="200" y="100"/>
                    </a:cubicBezTo>
                    <a:lnTo>
                      <a:pt x="200" y="229"/>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2" name="Rectangle 6"/>
              <p:cNvSpPr>
                <a:spLocks noChangeArrowheads="1"/>
              </p:cNvSpPr>
              <p:nvPr/>
            </p:nvSpPr>
            <p:spPr bwMode="auto">
              <a:xfrm>
                <a:off x="8361363" y="161925"/>
                <a:ext cx="719138" cy="67786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3" name="Rectangle 7"/>
              <p:cNvSpPr>
                <a:spLocks noChangeArrowheads="1"/>
              </p:cNvSpPr>
              <p:nvPr/>
            </p:nvSpPr>
            <p:spPr bwMode="auto">
              <a:xfrm>
                <a:off x="8361363" y="161925"/>
                <a:ext cx="185738" cy="67786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4" name="Freeform 8"/>
              <p:cNvSpPr>
                <a:spLocks/>
              </p:cNvSpPr>
              <p:nvPr/>
            </p:nvSpPr>
            <p:spPr bwMode="auto">
              <a:xfrm>
                <a:off x="8647113" y="379413"/>
                <a:ext cx="146050" cy="257175"/>
              </a:xfrm>
              <a:custGeom>
                <a:avLst/>
                <a:gdLst>
                  <a:gd name="T0" fmla="*/ 66 w 66"/>
                  <a:gd name="T1" fmla="*/ 33 h 116"/>
                  <a:gd name="T2" fmla="*/ 33 w 66"/>
                  <a:gd name="T3" fmla="*/ 0 h 116"/>
                  <a:gd name="T4" fmla="*/ 0 w 66"/>
                  <a:gd name="T5" fmla="*/ 33 h 116"/>
                  <a:gd name="T6" fmla="*/ 22 w 66"/>
                  <a:gd name="T7" fmla="*/ 64 h 116"/>
                  <a:gd name="T8" fmla="*/ 22 w 66"/>
                  <a:gd name="T9" fmla="*/ 116 h 116"/>
                  <a:gd name="T10" fmla="*/ 44 w 66"/>
                  <a:gd name="T11" fmla="*/ 116 h 116"/>
                  <a:gd name="T12" fmla="*/ 44 w 66"/>
                  <a:gd name="T13" fmla="*/ 64 h 116"/>
                  <a:gd name="T14" fmla="*/ 66 w 66"/>
                  <a:gd name="T15" fmla="*/ 33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116">
                    <a:moveTo>
                      <a:pt x="66" y="33"/>
                    </a:moveTo>
                    <a:cubicBezTo>
                      <a:pt x="66" y="15"/>
                      <a:pt x="51" y="0"/>
                      <a:pt x="33" y="0"/>
                    </a:cubicBezTo>
                    <a:cubicBezTo>
                      <a:pt x="15" y="0"/>
                      <a:pt x="0" y="15"/>
                      <a:pt x="0" y="33"/>
                    </a:cubicBezTo>
                    <a:cubicBezTo>
                      <a:pt x="0" y="47"/>
                      <a:pt x="9" y="60"/>
                      <a:pt x="22" y="64"/>
                    </a:cubicBezTo>
                    <a:cubicBezTo>
                      <a:pt x="22" y="116"/>
                      <a:pt x="22" y="116"/>
                      <a:pt x="22" y="116"/>
                    </a:cubicBezTo>
                    <a:cubicBezTo>
                      <a:pt x="44" y="116"/>
                      <a:pt x="44" y="116"/>
                      <a:pt x="44" y="116"/>
                    </a:cubicBezTo>
                    <a:cubicBezTo>
                      <a:pt x="44" y="64"/>
                      <a:pt x="44" y="64"/>
                      <a:pt x="44" y="64"/>
                    </a:cubicBezTo>
                    <a:cubicBezTo>
                      <a:pt x="57" y="60"/>
                      <a:pt x="66" y="47"/>
                      <a:pt x="66"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grpSp>
        <p:pic>
          <p:nvPicPr>
            <p:cNvPr id="517" name="Picture 516"/>
            <p:cNvPicPr>
              <a:picLocks noChangeAspect="1"/>
            </p:cNvPicPr>
            <p:nvPr/>
          </p:nvPicPr>
          <p:blipFill>
            <a:blip r:embed="rId8"/>
            <a:stretch>
              <a:fillRect/>
            </a:stretch>
          </p:blipFill>
          <p:spPr>
            <a:xfrm>
              <a:off x="8652367" y="6070278"/>
              <a:ext cx="825812" cy="529659"/>
            </a:xfrm>
            <a:prstGeom prst="rect">
              <a:avLst/>
            </a:prstGeom>
          </p:spPr>
        </p:pic>
        <p:pic>
          <p:nvPicPr>
            <p:cNvPr id="521" name="Picture 520"/>
            <p:cNvPicPr>
              <a:picLocks noChangeAspect="1"/>
            </p:cNvPicPr>
            <p:nvPr/>
          </p:nvPicPr>
          <p:blipFill>
            <a:blip r:embed="rId9"/>
            <a:stretch>
              <a:fillRect/>
            </a:stretch>
          </p:blipFill>
          <p:spPr>
            <a:xfrm>
              <a:off x="8425215" y="3981839"/>
              <a:ext cx="467544" cy="880082"/>
            </a:xfrm>
            <a:prstGeom prst="rect">
              <a:avLst/>
            </a:prstGeom>
          </p:spPr>
        </p:pic>
        <p:grpSp>
          <p:nvGrpSpPr>
            <p:cNvPr id="25" name="Group 24"/>
            <p:cNvGrpSpPr/>
            <p:nvPr/>
          </p:nvGrpSpPr>
          <p:grpSpPr>
            <a:xfrm>
              <a:off x="9905781" y="4113554"/>
              <a:ext cx="599461" cy="1062972"/>
              <a:chOff x="-276225" y="620713"/>
              <a:chExt cx="889000" cy="1576387"/>
            </a:xfrm>
          </p:grpSpPr>
          <p:sp>
            <p:nvSpPr>
              <p:cNvPr id="19" name="Freeform 12"/>
              <p:cNvSpPr>
                <a:spLocks/>
              </p:cNvSpPr>
              <p:nvPr/>
            </p:nvSpPr>
            <p:spPr bwMode="auto">
              <a:xfrm>
                <a:off x="-276225" y="962025"/>
                <a:ext cx="889000" cy="1235075"/>
              </a:xfrm>
              <a:custGeom>
                <a:avLst/>
                <a:gdLst>
                  <a:gd name="T0" fmla="*/ 145 w 155"/>
                  <a:gd name="T1" fmla="*/ 177 h 217"/>
                  <a:gd name="T2" fmla="*/ 100 w 155"/>
                  <a:gd name="T3" fmla="*/ 91 h 217"/>
                  <a:gd name="T4" fmla="*/ 96 w 155"/>
                  <a:gd name="T5" fmla="*/ 76 h 217"/>
                  <a:gd name="T6" fmla="*/ 96 w 155"/>
                  <a:gd name="T7" fmla="*/ 0 h 217"/>
                  <a:gd name="T8" fmla="*/ 83 w 155"/>
                  <a:gd name="T9" fmla="*/ 0 h 217"/>
                  <a:gd name="T10" fmla="*/ 72 w 155"/>
                  <a:gd name="T11" fmla="*/ 0 h 217"/>
                  <a:gd name="T12" fmla="*/ 59 w 155"/>
                  <a:gd name="T13" fmla="*/ 0 h 217"/>
                  <a:gd name="T14" fmla="*/ 59 w 155"/>
                  <a:gd name="T15" fmla="*/ 76 h 217"/>
                  <a:gd name="T16" fmla="*/ 55 w 155"/>
                  <a:gd name="T17" fmla="*/ 91 h 217"/>
                  <a:gd name="T18" fmla="*/ 9 w 155"/>
                  <a:gd name="T19" fmla="*/ 177 h 217"/>
                  <a:gd name="T20" fmla="*/ 31 w 155"/>
                  <a:gd name="T21" fmla="*/ 217 h 217"/>
                  <a:gd name="T22" fmla="*/ 72 w 155"/>
                  <a:gd name="T23" fmla="*/ 217 h 217"/>
                  <a:gd name="T24" fmla="*/ 83 w 155"/>
                  <a:gd name="T25" fmla="*/ 217 h 217"/>
                  <a:gd name="T26" fmla="*/ 128 w 155"/>
                  <a:gd name="T27" fmla="*/ 217 h 217"/>
                  <a:gd name="T28" fmla="*/ 145 w 155"/>
                  <a:gd name="T29" fmla="*/ 17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5" h="217">
                    <a:moveTo>
                      <a:pt x="145" y="177"/>
                    </a:moveTo>
                    <a:cubicBezTo>
                      <a:pt x="134" y="157"/>
                      <a:pt x="100" y="91"/>
                      <a:pt x="100" y="91"/>
                    </a:cubicBezTo>
                    <a:cubicBezTo>
                      <a:pt x="100" y="91"/>
                      <a:pt x="96" y="86"/>
                      <a:pt x="96" y="76"/>
                    </a:cubicBezTo>
                    <a:cubicBezTo>
                      <a:pt x="96" y="65"/>
                      <a:pt x="96" y="0"/>
                      <a:pt x="96" y="0"/>
                    </a:cubicBezTo>
                    <a:cubicBezTo>
                      <a:pt x="83" y="0"/>
                      <a:pt x="83" y="0"/>
                      <a:pt x="83" y="0"/>
                    </a:cubicBezTo>
                    <a:cubicBezTo>
                      <a:pt x="72" y="0"/>
                      <a:pt x="72" y="0"/>
                      <a:pt x="72" y="0"/>
                    </a:cubicBezTo>
                    <a:cubicBezTo>
                      <a:pt x="59" y="0"/>
                      <a:pt x="59" y="0"/>
                      <a:pt x="59" y="0"/>
                    </a:cubicBezTo>
                    <a:cubicBezTo>
                      <a:pt x="59" y="0"/>
                      <a:pt x="59" y="67"/>
                      <a:pt x="59" y="76"/>
                    </a:cubicBezTo>
                    <a:cubicBezTo>
                      <a:pt x="59" y="85"/>
                      <a:pt x="55" y="91"/>
                      <a:pt x="55" y="91"/>
                    </a:cubicBezTo>
                    <a:cubicBezTo>
                      <a:pt x="55" y="91"/>
                      <a:pt x="21" y="157"/>
                      <a:pt x="9" y="177"/>
                    </a:cubicBezTo>
                    <a:cubicBezTo>
                      <a:pt x="0" y="194"/>
                      <a:pt x="14" y="217"/>
                      <a:pt x="31" y="217"/>
                    </a:cubicBezTo>
                    <a:cubicBezTo>
                      <a:pt x="72" y="217"/>
                      <a:pt x="72" y="217"/>
                      <a:pt x="72" y="217"/>
                    </a:cubicBezTo>
                    <a:cubicBezTo>
                      <a:pt x="83" y="217"/>
                      <a:pt x="83" y="217"/>
                      <a:pt x="83" y="217"/>
                    </a:cubicBezTo>
                    <a:cubicBezTo>
                      <a:pt x="128" y="217"/>
                      <a:pt x="128" y="217"/>
                      <a:pt x="128" y="217"/>
                    </a:cubicBezTo>
                    <a:cubicBezTo>
                      <a:pt x="143" y="217"/>
                      <a:pt x="155" y="194"/>
                      <a:pt x="145" y="177"/>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0" name="Freeform 13"/>
              <p:cNvSpPr>
                <a:spLocks/>
              </p:cNvSpPr>
              <p:nvPr/>
            </p:nvSpPr>
            <p:spPr bwMode="auto">
              <a:xfrm>
                <a:off x="-276225" y="962025"/>
                <a:ext cx="889000" cy="1235075"/>
              </a:xfrm>
              <a:custGeom>
                <a:avLst/>
                <a:gdLst>
                  <a:gd name="T0" fmla="*/ 145 w 155"/>
                  <a:gd name="T1" fmla="*/ 177 h 217"/>
                  <a:gd name="T2" fmla="*/ 100 w 155"/>
                  <a:gd name="T3" fmla="*/ 91 h 217"/>
                  <a:gd name="T4" fmla="*/ 96 w 155"/>
                  <a:gd name="T5" fmla="*/ 76 h 217"/>
                  <a:gd name="T6" fmla="*/ 96 w 155"/>
                  <a:gd name="T7" fmla="*/ 0 h 217"/>
                  <a:gd name="T8" fmla="*/ 83 w 155"/>
                  <a:gd name="T9" fmla="*/ 0 h 217"/>
                  <a:gd name="T10" fmla="*/ 72 w 155"/>
                  <a:gd name="T11" fmla="*/ 0 h 217"/>
                  <a:gd name="T12" fmla="*/ 59 w 155"/>
                  <a:gd name="T13" fmla="*/ 0 h 217"/>
                  <a:gd name="T14" fmla="*/ 59 w 155"/>
                  <a:gd name="T15" fmla="*/ 76 h 217"/>
                  <a:gd name="T16" fmla="*/ 55 w 155"/>
                  <a:gd name="T17" fmla="*/ 91 h 217"/>
                  <a:gd name="T18" fmla="*/ 9 w 155"/>
                  <a:gd name="T19" fmla="*/ 177 h 217"/>
                  <a:gd name="T20" fmla="*/ 31 w 155"/>
                  <a:gd name="T21" fmla="*/ 217 h 217"/>
                  <a:gd name="T22" fmla="*/ 72 w 155"/>
                  <a:gd name="T23" fmla="*/ 217 h 217"/>
                  <a:gd name="T24" fmla="*/ 83 w 155"/>
                  <a:gd name="T25" fmla="*/ 217 h 217"/>
                  <a:gd name="T26" fmla="*/ 128 w 155"/>
                  <a:gd name="T27" fmla="*/ 217 h 217"/>
                  <a:gd name="T28" fmla="*/ 145 w 155"/>
                  <a:gd name="T29" fmla="*/ 17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5" h="217">
                    <a:moveTo>
                      <a:pt x="145" y="177"/>
                    </a:moveTo>
                    <a:cubicBezTo>
                      <a:pt x="134" y="157"/>
                      <a:pt x="100" y="91"/>
                      <a:pt x="100" y="91"/>
                    </a:cubicBezTo>
                    <a:cubicBezTo>
                      <a:pt x="100" y="91"/>
                      <a:pt x="96" y="86"/>
                      <a:pt x="96" y="76"/>
                    </a:cubicBezTo>
                    <a:cubicBezTo>
                      <a:pt x="96" y="65"/>
                      <a:pt x="96" y="0"/>
                      <a:pt x="96" y="0"/>
                    </a:cubicBezTo>
                    <a:cubicBezTo>
                      <a:pt x="83" y="0"/>
                      <a:pt x="83" y="0"/>
                      <a:pt x="83" y="0"/>
                    </a:cubicBezTo>
                    <a:cubicBezTo>
                      <a:pt x="72" y="0"/>
                      <a:pt x="72" y="0"/>
                      <a:pt x="72" y="0"/>
                    </a:cubicBezTo>
                    <a:cubicBezTo>
                      <a:pt x="59" y="0"/>
                      <a:pt x="59" y="0"/>
                      <a:pt x="59" y="0"/>
                    </a:cubicBezTo>
                    <a:cubicBezTo>
                      <a:pt x="59" y="0"/>
                      <a:pt x="59" y="67"/>
                      <a:pt x="59" y="76"/>
                    </a:cubicBezTo>
                    <a:cubicBezTo>
                      <a:pt x="59" y="85"/>
                      <a:pt x="55" y="91"/>
                      <a:pt x="55" y="91"/>
                    </a:cubicBezTo>
                    <a:cubicBezTo>
                      <a:pt x="55" y="91"/>
                      <a:pt x="21" y="157"/>
                      <a:pt x="9" y="177"/>
                    </a:cubicBezTo>
                    <a:cubicBezTo>
                      <a:pt x="0" y="194"/>
                      <a:pt x="14" y="217"/>
                      <a:pt x="31" y="217"/>
                    </a:cubicBezTo>
                    <a:cubicBezTo>
                      <a:pt x="72" y="217"/>
                      <a:pt x="72" y="217"/>
                      <a:pt x="72" y="217"/>
                    </a:cubicBezTo>
                    <a:cubicBezTo>
                      <a:pt x="83" y="217"/>
                      <a:pt x="83" y="217"/>
                      <a:pt x="83" y="217"/>
                    </a:cubicBezTo>
                    <a:cubicBezTo>
                      <a:pt x="128" y="217"/>
                      <a:pt x="128" y="217"/>
                      <a:pt x="128" y="217"/>
                    </a:cubicBezTo>
                    <a:cubicBezTo>
                      <a:pt x="143" y="217"/>
                      <a:pt x="155" y="194"/>
                      <a:pt x="145" y="177"/>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1" name="Freeform 14"/>
              <p:cNvSpPr>
                <a:spLocks/>
              </p:cNvSpPr>
              <p:nvPr/>
            </p:nvSpPr>
            <p:spPr bwMode="auto">
              <a:xfrm>
                <a:off x="-12700" y="889000"/>
                <a:ext cx="355600" cy="142875"/>
              </a:xfrm>
              <a:custGeom>
                <a:avLst/>
                <a:gdLst>
                  <a:gd name="T0" fmla="*/ 62 w 62"/>
                  <a:gd name="T1" fmla="*/ 12 h 25"/>
                  <a:gd name="T2" fmla="*/ 50 w 62"/>
                  <a:gd name="T3" fmla="*/ 25 h 25"/>
                  <a:gd name="T4" fmla="*/ 13 w 62"/>
                  <a:gd name="T5" fmla="*/ 25 h 25"/>
                  <a:gd name="T6" fmla="*/ 0 w 62"/>
                  <a:gd name="T7" fmla="*/ 12 h 25"/>
                  <a:gd name="T8" fmla="*/ 0 w 62"/>
                  <a:gd name="T9" fmla="*/ 12 h 25"/>
                  <a:gd name="T10" fmla="*/ 13 w 62"/>
                  <a:gd name="T11" fmla="*/ 0 h 25"/>
                  <a:gd name="T12" fmla="*/ 50 w 62"/>
                  <a:gd name="T13" fmla="*/ 0 h 25"/>
                  <a:gd name="T14" fmla="*/ 62 w 62"/>
                  <a:gd name="T15" fmla="*/ 12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25">
                    <a:moveTo>
                      <a:pt x="62" y="12"/>
                    </a:moveTo>
                    <a:cubicBezTo>
                      <a:pt x="62" y="19"/>
                      <a:pt x="57" y="25"/>
                      <a:pt x="50" y="25"/>
                    </a:cubicBezTo>
                    <a:cubicBezTo>
                      <a:pt x="13" y="25"/>
                      <a:pt x="13" y="25"/>
                      <a:pt x="13" y="25"/>
                    </a:cubicBezTo>
                    <a:cubicBezTo>
                      <a:pt x="6" y="25"/>
                      <a:pt x="0" y="19"/>
                      <a:pt x="0" y="12"/>
                    </a:cubicBezTo>
                    <a:cubicBezTo>
                      <a:pt x="0" y="12"/>
                      <a:pt x="0" y="12"/>
                      <a:pt x="0" y="12"/>
                    </a:cubicBezTo>
                    <a:cubicBezTo>
                      <a:pt x="0" y="5"/>
                      <a:pt x="6" y="0"/>
                      <a:pt x="13" y="0"/>
                    </a:cubicBezTo>
                    <a:cubicBezTo>
                      <a:pt x="50" y="0"/>
                      <a:pt x="50" y="0"/>
                      <a:pt x="50" y="0"/>
                    </a:cubicBezTo>
                    <a:cubicBezTo>
                      <a:pt x="57" y="0"/>
                      <a:pt x="62" y="5"/>
                      <a:pt x="62" y="12"/>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2" name="Freeform 15"/>
              <p:cNvSpPr>
                <a:spLocks noEditPoints="1"/>
              </p:cNvSpPr>
              <p:nvPr/>
            </p:nvSpPr>
            <p:spPr bwMode="auto">
              <a:xfrm>
                <a:off x="33338" y="1719263"/>
                <a:ext cx="166688" cy="165100"/>
              </a:xfrm>
              <a:custGeom>
                <a:avLst/>
                <a:gdLst>
                  <a:gd name="T0" fmla="*/ 15 w 29"/>
                  <a:gd name="T1" fmla="*/ 29 h 29"/>
                  <a:gd name="T2" fmla="*/ 0 w 29"/>
                  <a:gd name="T3" fmla="*/ 15 h 29"/>
                  <a:gd name="T4" fmla="*/ 15 w 29"/>
                  <a:gd name="T5" fmla="*/ 0 h 29"/>
                  <a:gd name="T6" fmla="*/ 29 w 29"/>
                  <a:gd name="T7" fmla="*/ 15 h 29"/>
                  <a:gd name="T8" fmla="*/ 15 w 29"/>
                  <a:gd name="T9" fmla="*/ 29 h 29"/>
                  <a:gd name="T10" fmla="*/ 15 w 29"/>
                  <a:gd name="T11" fmla="*/ 3 h 29"/>
                  <a:gd name="T12" fmla="*/ 3 w 29"/>
                  <a:gd name="T13" fmla="*/ 15 h 29"/>
                  <a:gd name="T14" fmla="*/ 15 w 29"/>
                  <a:gd name="T15" fmla="*/ 27 h 29"/>
                  <a:gd name="T16" fmla="*/ 27 w 29"/>
                  <a:gd name="T17" fmla="*/ 15 h 29"/>
                  <a:gd name="T18" fmla="*/ 15 w 29"/>
                  <a:gd name="T19"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6" y="29"/>
                      <a:pt x="0" y="23"/>
                      <a:pt x="0" y="15"/>
                    </a:cubicBezTo>
                    <a:cubicBezTo>
                      <a:pt x="0" y="6"/>
                      <a:pt x="6" y="0"/>
                      <a:pt x="15" y="0"/>
                    </a:cubicBezTo>
                    <a:cubicBezTo>
                      <a:pt x="23" y="0"/>
                      <a:pt x="29" y="6"/>
                      <a:pt x="29" y="15"/>
                    </a:cubicBezTo>
                    <a:cubicBezTo>
                      <a:pt x="29" y="23"/>
                      <a:pt x="23" y="29"/>
                      <a:pt x="15" y="29"/>
                    </a:cubicBezTo>
                    <a:close/>
                    <a:moveTo>
                      <a:pt x="15" y="3"/>
                    </a:moveTo>
                    <a:cubicBezTo>
                      <a:pt x="8" y="3"/>
                      <a:pt x="3" y="8"/>
                      <a:pt x="3" y="15"/>
                    </a:cubicBezTo>
                    <a:cubicBezTo>
                      <a:pt x="3" y="21"/>
                      <a:pt x="8" y="27"/>
                      <a:pt x="15" y="27"/>
                    </a:cubicBezTo>
                    <a:cubicBezTo>
                      <a:pt x="21" y="27"/>
                      <a:pt x="27" y="21"/>
                      <a:pt x="27" y="15"/>
                    </a:cubicBezTo>
                    <a:cubicBezTo>
                      <a:pt x="27" y="8"/>
                      <a:pt x="21" y="3"/>
                      <a:pt x="15"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3" name="Oval 16"/>
              <p:cNvSpPr>
                <a:spLocks noChangeArrowheads="1"/>
              </p:cNvSpPr>
              <p:nvPr/>
            </p:nvSpPr>
            <p:spPr bwMode="auto">
              <a:xfrm>
                <a:off x="96838" y="1793875"/>
                <a:ext cx="195263" cy="1936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4" name="Oval 17"/>
              <p:cNvSpPr>
                <a:spLocks noChangeArrowheads="1"/>
              </p:cNvSpPr>
              <p:nvPr/>
            </p:nvSpPr>
            <p:spPr bwMode="auto">
              <a:xfrm>
                <a:off x="-46038" y="620713"/>
                <a:ext cx="147638" cy="14922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grpSp>
        <p:grpSp>
          <p:nvGrpSpPr>
            <p:cNvPr id="115" name="Group 114"/>
            <p:cNvGrpSpPr/>
            <p:nvPr/>
          </p:nvGrpSpPr>
          <p:grpSpPr>
            <a:xfrm>
              <a:off x="8688700" y="4616200"/>
              <a:ext cx="746525" cy="504818"/>
              <a:chOff x="1136650" y="2795504"/>
              <a:chExt cx="1171576" cy="792247"/>
            </a:xfrm>
          </p:grpSpPr>
          <p:grpSp>
            <p:nvGrpSpPr>
              <p:cNvPr id="137" name="Group 136"/>
              <p:cNvGrpSpPr/>
              <p:nvPr/>
            </p:nvGrpSpPr>
            <p:grpSpPr>
              <a:xfrm>
                <a:off x="1489075" y="2795504"/>
                <a:ext cx="481013" cy="438150"/>
                <a:chOff x="1520825" y="2871788"/>
                <a:chExt cx="481013" cy="438150"/>
              </a:xfrm>
            </p:grpSpPr>
            <p:sp>
              <p:nvSpPr>
                <p:cNvPr id="144" name="Rectangle 193"/>
                <p:cNvSpPr>
                  <a:spLocks noChangeArrowheads="1"/>
                </p:cNvSpPr>
                <p:nvPr/>
              </p:nvSpPr>
              <p:spPr bwMode="auto">
                <a:xfrm>
                  <a:off x="1520825" y="3108325"/>
                  <a:ext cx="90488" cy="201613"/>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45" name="Rectangle 194"/>
                <p:cNvSpPr>
                  <a:spLocks noChangeArrowheads="1"/>
                </p:cNvSpPr>
                <p:nvPr/>
              </p:nvSpPr>
              <p:spPr bwMode="auto">
                <a:xfrm>
                  <a:off x="1781175" y="3048000"/>
                  <a:ext cx="88900" cy="261938"/>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46" name="Rectangle 195"/>
                <p:cNvSpPr>
                  <a:spLocks noChangeArrowheads="1"/>
                </p:cNvSpPr>
                <p:nvPr/>
              </p:nvSpPr>
              <p:spPr bwMode="auto">
                <a:xfrm>
                  <a:off x="1909763" y="2871788"/>
                  <a:ext cx="92075" cy="438150"/>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47" name="Rectangle 196"/>
                <p:cNvSpPr>
                  <a:spLocks noChangeArrowheads="1"/>
                </p:cNvSpPr>
                <p:nvPr/>
              </p:nvSpPr>
              <p:spPr bwMode="auto">
                <a:xfrm>
                  <a:off x="1652588" y="3014663"/>
                  <a:ext cx="88900" cy="295275"/>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Segoe UI"/>
                    <a:ea typeface="+mn-ea"/>
                    <a:cs typeface="+mn-cs"/>
                  </a:endParaRPr>
                </a:p>
              </p:txBody>
            </p:sp>
          </p:grpSp>
          <p:sp>
            <p:nvSpPr>
              <p:cNvPr id="138" name="Freeform 200"/>
              <p:cNvSpPr>
                <a:spLocks/>
              </p:cNvSpPr>
              <p:nvPr/>
            </p:nvSpPr>
            <p:spPr bwMode="auto">
              <a:xfrm>
                <a:off x="1136650" y="3122613"/>
                <a:ext cx="130175" cy="292100"/>
              </a:xfrm>
              <a:custGeom>
                <a:avLst/>
                <a:gdLst>
                  <a:gd name="T0" fmla="*/ 82 w 82"/>
                  <a:gd name="T1" fmla="*/ 177 h 184"/>
                  <a:gd name="T2" fmla="*/ 18 w 82"/>
                  <a:gd name="T3" fmla="*/ 184 h 184"/>
                  <a:gd name="T4" fmla="*/ 0 w 82"/>
                  <a:gd name="T5" fmla="*/ 6 h 184"/>
                  <a:gd name="T6" fmla="*/ 64 w 82"/>
                  <a:gd name="T7" fmla="*/ 0 h 184"/>
                  <a:gd name="T8" fmla="*/ 82 w 82"/>
                  <a:gd name="T9" fmla="*/ 177 h 184"/>
                </a:gdLst>
                <a:ahLst/>
                <a:cxnLst>
                  <a:cxn ang="0">
                    <a:pos x="T0" y="T1"/>
                  </a:cxn>
                  <a:cxn ang="0">
                    <a:pos x="T2" y="T3"/>
                  </a:cxn>
                  <a:cxn ang="0">
                    <a:pos x="T4" y="T5"/>
                  </a:cxn>
                  <a:cxn ang="0">
                    <a:pos x="T6" y="T7"/>
                  </a:cxn>
                  <a:cxn ang="0">
                    <a:pos x="T8" y="T9"/>
                  </a:cxn>
                </a:cxnLst>
                <a:rect l="0" t="0" r="r" b="b"/>
                <a:pathLst>
                  <a:path w="82" h="184">
                    <a:moveTo>
                      <a:pt x="82" y="177"/>
                    </a:moveTo>
                    <a:lnTo>
                      <a:pt x="18" y="184"/>
                    </a:lnTo>
                    <a:lnTo>
                      <a:pt x="0" y="6"/>
                    </a:lnTo>
                    <a:lnTo>
                      <a:pt x="64" y="0"/>
                    </a:lnTo>
                    <a:lnTo>
                      <a:pt x="82" y="177"/>
                    </a:ln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39" name="Freeform 201"/>
              <p:cNvSpPr>
                <a:spLocks/>
              </p:cNvSpPr>
              <p:nvPr/>
            </p:nvSpPr>
            <p:spPr bwMode="auto">
              <a:xfrm>
                <a:off x="2173288" y="3121025"/>
                <a:ext cx="134938" cy="293688"/>
              </a:xfrm>
              <a:custGeom>
                <a:avLst/>
                <a:gdLst>
                  <a:gd name="T0" fmla="*/ 62 w 85"/>
                  <a:gd name="T1" fmla="*/ 185 h 185"/>
                  <a:gd name="T2" fmla="*/ 0 w 85"/>
                  <a:gd name="T3" fmla="*/ 176 h 185"/>
                  <a:gd name="T4" fmla="*/ 21 w 85"/>
                  <a:gd name="T5" fmla="*/ 0 h 185"/>
                  <a:gd name="T6" fmla="*/ 85 w 85"/>
                  <a:gd name="T7" fmla="*/ 8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8"/>
                    </a:lnTo>
                    <a:lnTo>
                      <a:pt x="62" y="185"/>
                    </a:ln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40" name="Freeform 202"/>
              <p:cNvSpPr>
                <a:spLocks/>
              </p:cNvSpPr>
              <p:nvPr/>
            </p:nvSpPr>
            <p:spPr bwMode="auto">
              <a:xfrm>
                <a:off x="1222375" y="2919413"/>
                <a:ext cx="260350" cy="668338"/>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41" name="Freeform 203"/>
              <p:cNvSpPr>
                <a:spLocks/>
              </p:cNvSpPr>
              <p:nvPr/>
            </p:nvSpPr>
            <p:spPr bwMode="auto">
              <a:xfrm>
                <a:off x="1952625" y="2913063"/>
                <a:ext cx="274638" cy="668338"/>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Segoe UI"/>
                  <a:ea typeface="+mn-ea"/>
                  <a:cs typeface="+mn-cs"/>
                </a:endParaRPr>
              </a:p>
            </p:txBody>
          </p:sp>
        </p:grpSp>
        <p:grpSp>
          <p:nvGrpSpPr>
            <p:cNvPr id="26" name="Group 20"/>
            <p:cNvGrpSpPr>
              <a:grpSpLocks noChangeAspect="1"/>
            </p:cNvGrpSpPr>
            <p:nvPr/>
          </p:nvGrpSpPr>
          <p:grpSpPr bwMode="auto">
            <a:xfrm>
              <a:off x="10018678" y="5550106"/>
              <a:ext cx="550109" cy="748984"/>
              <a:chOff x="-1629" y="917"/>
              <a:chExt cx="816" cy="1111"/>
            </a:xfrm>
          </p:grpSpPr>
          <p:sp>
            <p:nvSpPr>
              <p:cNvPr id="27" name="AutoShape 19"/>
              <p:cNvSpPr>
                <a:spLocks noChangeAspect="1" noChangeArrowheads="1" noTextEdit="1"/>
              </p:cNvSpPr>
              <p:nvPr/>
            </p:nvSpPr>
            <p:spPr bwMode="auto">
              <a:xfrm>
                <a:off x="-1629" y="917"/>
                <a:ext cx="816" cy="1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8" name="Freeform 21"/>
              <p:cNvSpPr>
                <a:spLocks/>
              </p:cNvSpPr>
              <p:nvPr/>
            </p:nvSpPr>
            <p:spPr bwMode="auto">
              <a:xfrm>
                <a:off x="-1573" y="917"/>
                <a:ext cx="722" cy="954"/>
              </a:xfrm>
              <a:custGeom>
                <a:avLst/>
                <a:gdLst>
                  <a:gd name="T0" fmla="*/ 417 w 417"/>
                  <a:gd name="T1" fmla="*/ 208 h 551"/>
                  <a:gd name="T2" fmla="*/ 208 w 417"/>
                  <a:gd name="T3" fmla="*/ 0 h 551"/>
                  <a:gd name="T4" fmla="*/ 0 w 417"/>
                  <a:gd name="T5" fmla="*/ 208 h 551"/>
                  <a:gd name="T6" fmla="*/ 92 w 417"/>
                  <a:gd name="T7" fmla="*/ 381 h 551"/>
                  <a:gd name="T8" fmla="*/ 137 w 417"/>
                  <a:gd name="T9" fmla="*/ 522 h 551"/>
                  <a:gd name="T10" fmla="*/ 208 w 417"/>
                  <a:gd name="T11" fmla="*/ 551 h 551"/>
                  <a:gd name="T12" fmla="*/ 208 w 417"/>
                  <a:gd name="T13" fmla="*/ 551 h 551"/>
                  <a:gd name="T14" fmla="*/ 208 w 417"/>
                  <a:gd name="T15" fmla="*/ 551 h 551"/>
                  <a:gd name="T16" fmla="*/ 208 w 417"/>
                  <a:gd name="T17" fmla="*/ 551 h 551"/>
                  <a:gd name="T18" fmla="*/ 208 w 417"/>
                  <a:gd name="T19" fmla="*/ 551 h 551"/>
                  <a:gd name="T20" fmla="*/ 279 w 417"/>
                  <a:gd name="T21" fmla="*/ 522 h 551"/>
                  <a:gd name="T22" fmla="*/ 280 w 417"/>
                  <a:gd name="T23" fmla="*/ 522 h 551"/>
                  <a:gd name="T24" fmla="*/ 280 w 417"/>
                  <a:gd name="T25" fmla="*/ 511 h 551"/>
                  <a:gd name="T26" fmla="*/ 324 w 417"/>
                  <a:gd name="T27" fmla="*/ 381 h 551"/>
                  <a:gd name="T28" fmla="*/ 417 w 417"/>
                  <a:gd name="T29" fmla="*/ 208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7" h="551">
                    <a:moveTo>
                      <a:pt x="417" y="208"/>
                    </a:moveTo>
                    <a:cubicBezTo>
                      <a:pt x="417" y="93"/>
                      <a:pt x="323" y="0"/>
                      <a:pt x="208" y="0"/>
                    </a:cubicBezTo>
                    <a:cubicBezTo>
                      <a:pt x="94" y="0"/>
                      <a:pt x="0" y="93"/>
                      <a:pt x="0" y="208"/>
                    </a:cubicBezTo>
                    <a:cubicBezTo>
                      <a:pt x="0" y="280"/>
                      <a:pt x="37" y="344"/>
                      <a:pt x="92" y="381"/>
                    </a:cubicBezTo>
                    <a:cubicBezTo>
                      <a:pt x="92" y="381"/>
                      <a:pt x="137" y="416"/>
                      <a:pt x="137" y="522"/>
                    </a:cubicBezTo>
                    <a:cubicBezTo>
                      <a:pt x="208" y="551"/>
                      <a:pt x="208" y="551"/>
                      <a:pt x="208" y="551"/>
                    </a:cubicBezTo>
                    <a:cubicBezTo>
                      <a:pt x="208" y="551"/>
                      <a:pt x="208" y="551"/>
                      <a:pt x="208" y="551"/>
                    </a:cubicBezTo>
                    <a:cubicBezTo>
                      <a:pt x="208" y="551"/>
                      <a:pt x="208" y="551"/>
                      <a:pt x="208" y="551"/>
                    </a:cubicBezTo>
                    <a:cubicBezTo>
                      <a:pt x="208" y="551"/>
                      <a:pt x="208" y="551"/>
                      <a:pt x="208" y="551"/>
                    </a:cubicBezTo>
                    <a:cubicBezTo>
                      <a:pt x="208" y="551"/>
                      <a:pt x="208" y="551"/>
                      <a:pt x="208" y="551"/>
                    </a:cubicBezTo>
                    <a:cubicBezTo>
                      <a:pt x="279" y="522"/>
                      <a:pt x="279" y="522"/>
                      <a:pt x="279" y="522"/>
                    </a:cubicBezTo>
                    <a:cubicBezTo>
                      <a:pt x="280" y="522"/>
                      <a:pt x="280" y="522"/>
                      <a:pt x="280" y="522"/>
                    </a:cubicBezTo>
                    <a:cubicBezTo>
                      <a:pt x="280" y="511"/>
                      <a:pt x="280" y="511"/>
                      <a:pt x="280" y="511"/>
                    </a:cubicBezTo>
                    <a:cubicBezTo>
                      <a:pt x="282" y="420"/>
                      <a:pt x="319" y="385"/>
                      <a:pt x="324" y="381"/>
                    </a:cubicBezTo>
                    <a:cubicBezTo>
                      <a:pt x="380" y="344"/>
                      <a:pt x="417" y="281"/>
                      <a:pt x="417" y="208"/>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0" name="Rectangle 23"/>
              <p:cNvSpPr>
                <a:spLocks noChangeArrowheads="1"/>
              </p:cNvSpPr>
              <p:nvPr/>
            </p:nvSpPr>
            <p:spPr bwMode="auto">
              <a:xfrm>
                <a:off x="-1336" y="1820"/>
                <a:ext cx="248" cy="165"/>
              </a:xfrm>
              <a:prstGeom prst="rect">
                <a:avLst/>
              </a:prstGeom>
              <a:solidFill>
                <a:srgbClr val="4A4D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1" name="Line 24"/>
              <p:cNvSpPr>
                <a:spLocks noChangeShapeType="1"/>
              </p:cNvSpPr>
              <p:nvPr/>
            </p:nvSpPr>
            <p:spPr bwMode="auto">
              <a:xfrm>
                <a:off x="-1336" y="1881"/>
                <a:ext cx="248" cy="0"/>
              </a:xfrm>
              <a:prstGeom prst="line">
                <a:avLst/>
              </a:prstGeom>
              <a:noFill/>
              <a:ln w="34925"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2" name="Line 25"/>
              <p:cNvSpPr>
                <a:spLocks noChangeShapeType="1"/>
              </p:cNvSpPr>
              <p:nvPr/>
            </p:nvSpPr>
            <p:spPr bwMode="auto">
              <a:xfrm>
                <a:off x="-1336" y="1931"/>
                <a:ext cx="248" cy="0"/>
              </a:xfrm>
              <a:prstGeom prst="line">
                <a:avLst/>
              </a:prstGeom>
              <a:noFill/>
              <a:ln w="34925"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3" name="Freeform 26"/>
              <p:cNvSpPr>
                <a:spLocks/>
              </p:cNvSpPr>
              <p:nvPr/>
            </p:nvSpPr>
            <p:spPr bwMode="auto">
              <a:xfrm>
                <a:off x="-1277" y="1985"/>
                <a:ext cx="128" cy="43"/>
              </a:xfrm>
              <a:custGeom>
                <a:avLst/>
                <a:gdLst>
                  <a:gd name="T0" fmla="*/ 0 w 128"/>
                  <a:gd name="T1" fmla="*/ 0 h 43"/>
                  <a:gd name="T2" fmla="*/ 20 w 128"/>
                  <a:gd name="T3" fmla="*/ 43 h 43"/>
                  <a:gd name="T4" fmla="*/ 109 w 128"/>
                  <a:gd name="T5" fmla="*/ 43 h 43"/>
                  <a:gd name="T6" fmla="*/ 128 w 128"/>
                  <a:gd name="T7" fmla="*/ 0 h 43"/>
                  <a:gd name="T8" fmla="*/ 0 w 128"/>
                  <a:gd name="T9" fmla="*/ 0 h 43"/>
                </a:gdLst>
                <a:ahLst/>
                <a:cxnLst>
                  <a:cxn ang="0">
                    <a:pos x="T0" y="T1"/>
                  </a:cxn>
                  <a:cxn ang="0">
                    <a:pos x="T2" y="T3"/>
                  </a:cxn>
                  <a:cxn ang="0">
                    <a:pos x="T4" y="T5"/>
                  </a:cxn>
                  <a:cxn ang="0">
                    <a:pos x="T6" y="T7"/>
                  </a:cxn>
                  <a:cxn ang="0">
                    <a:pos x="T8" y="T9"/>
                  </a:cxn>
                </a:cxnLst>
                <a:rect l="0" t="0" r="r" b="b"/>
                <a:pathLst>
                  <a:path w="128" h="43">
                    <a:moveTo>
                      <a:pt x="0" y="0"/>
                    </a:moveTo>
                    <a:lnTo>
                      <a:pt x="20" y="43"/>
                    </a:lnTo>
                    <a:lnTo>
                      <a:pt x="109" y="43"/>
                    </a:lnTo>
                    <a:lnTo>
                      <a:pt x="12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grpSp>
        <p:grpSp>
          <p:nvGrpSpPr>
            <p:cNvPr id="43" name="Group 42"/>
            <p:cNvGrpSpPr/>
            <p:nvPr/>
          </p:nvGrpSpPr>
          <p:grpSpPr>
            <a:xfrm>
              <a:off x="10422101" y="3969272"/>
              <a:ext cx="611053" cy="585008"/>
              <a:chOff x="7072497" y="872254"/>
              <a:chExt cx="968375" cy="927100"/>
            </a:xfrm>
          </p:grpSpPr>
          <p:sp>
            <p:nvSpPr>
              <p:cNvPr id="39" name="Freeform 31"/>
              <p:cNvSpPr>
                <a:spLocks noEditPoints="1"/>
              </p:cNvSpPr>
              <p:nvPr/>
            </p:nvSpPr>
            <p:spPr bwMode="auto">
              <a:xfrm>
                <a:off x="7072497" y="872254"/>
                <a:ext cx="968375" cy="927100"/>
              </a:xfrm>
              <a:custGeom>
                <a:avLst/>
                <a:gdLst>
                  <a:gd name="T0" fmla="*/ 74 w 149"/>
                  <a:gd name="T1" fmla="*/ 143 h 143"/>
                  <a:gd name="T2" fmla="*/ 73 w 149"/>
                  <a:gd name="T3" fmla="*/ 142 h 143"/>
                  <a:gd name="T4" fmla="*/ 18 w 149"/>
                  <a:gd name="T5" fmla="*/ 9 h 143"/>
                  <a:gd name="T6" fmla="*/ 20 w 149"/>
                  <a:gd name="T7" fmla="*/ 7 h 143"/>
                  <a:gd name="T8" fmla="*/ 23 w 149"/>
                  <a:gd name="T9" fmla="*/ 7 h 143"/>
                  <a:gd name="T10" fmla="*/ 46 w 149"/>
                  <a:gd name="T11" fmla="*/ 14 h 143"/>
                  <a:gd name="T12" fmla="*/ 69 w 149"/>
                  <a:gd name="T13" fmla="*/ 3 h 143"/>
                  <a:gd name="T14" fmla="*/ 72 w 149"/>
                  <a:gd name="T15" fmla="*/ 1 h 143"/>
                  <a:gd name="T16" fmla="*/ 77 w 149"/>
                  <a:gd name="T17" fmla="*/ 1 h 143"/>
                  <a:gd name="T18" fmla="*/ 80 w 149"/>
                  <a:gd name="T19" fmla="*/ 3 h 143"/>
                  <a:gd name="T20" fmla="*/ 103 w 149"/>
                  <a:gd name="T21" fmla="*/ 14 h 143"/>
                  <a:gd name="T22" fmla="*/ 126 w 149"/>
                  <a:gd name="T23" fmla="*/ 7 h 143"/>
                  <a:gd name="T24" fmla="*/ 129 w 149"/>
                  <a:gd name="T25" fmla="*/ 7 h 143"/>
                  <a:gd name="T26" fmla="*/ 131 w 149"/>
                  <a:gd name="T27" fmla="*/ 9 h 143"/>
                  <a:gd name="T28" fmla="*/ 76 w 149"/>
                  <a:gd name="T29" fmla="*/ 142 h 143"/>
                  <a:gd name="T30" fmla="*/ 74 w 149"/>
                  <a:gd name="T31" fmla="*/ 143 h 143"/>
                  <a:gd name="T32" fmla="*/ 23 w 149"/>
                  <a:gd name="T33" fmla="*/ 15 h 143"/>
                  <a:gd name="T34" fmla="*/ 74 w 149"/>
                  <a:gd name="T35" fmla="*/ 135 h 143"/>
                  <a:gd name="T36" fmla="*/ 126 w 149"/>
                  <a:gd name="T37" fmla="*/ 15 h 143"/>
                  <a:gd name="T38" fmla="*/ 103 w 149"/>
                  <a:gd name="T39" fmla="*/ 21 h 143"/>
                  <a:gd name="T40" fmla="*/ 75 w 149"/>
                  <a:gd name="T41" fmla="*/ 9 h 143"/>
                  <a:gd name="T42" fmla="*/ 74 w 149"/>
                  <a:gd name="T43" fmla="*/ 8 h 143"/>
                  <a:gd name="T44" fmla="*/ 74 w 149"/>
                  <a:gd name="T45" fmla="*/ 9 h 143"/>
                  <a:gd name="T46" fmla="*/ 46 w 149"/>
                  <a:gd name="T47" fmla="*/ 21 h 143"/>
                  <a:gd name="T48" fmla="*/ 23 w 149"/>
                  <a:gd name="T49" fmla="*/ 15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9" h="143">
                    <a:moveTo>
                      <a:pt x="74" y="143"/>
                    </a:moveTo>
                    <a:cubicBezTo>
                      <a:pt x="74" y="143"/>
                      <a:pt x="73" y="142"/>
                      <a:pt x="73" y="142"/>
                    </a:cubicBezTo>
                    <a:cubicBezTo>
                      <a:pt x="24" y="117"/>
                      <a:pt x="0" y="59"/>
                      <a:pt x="18" y="9"/>
                    </a:cubicBezTo>
                    <a:cubicBezTo>
                      <a:pt x="18" y="8"/>
                      <a:pt x="19" y="7"/>
                      <a:pt x="20" y="7"/>
                    </a:cubicBezTo>
                    <a:cubicBezTo>
                      <a:pt x="21" y="6"/>
                      <a:pt x="22" y="6"/>
                      <a:pt x="23" y="7"/>
                    </a:cubicBezTo>
                    <a:cubicBezTo>
                      <a:pt x="31" y="12"/>
                      <a:pt x="39" y="14"/>
                      <a:pt x="46" y="14"/>
                    </a:cubicBezTo>
                    <a:cubicBezTo>
                      <a:pt x="57" y="14"/>
                      <a:pt x="64" y="8"/>
                      <a:pt x="69" y="3"/>
                    </a:cubicBezTo>
                    <a:cubicBezTo>
                      <a:pt x="70" y="2"/>
                      <a:pt x="71" y="2"/>
                      <a:pt x="72" y="1"/>
                    </a:cubicBezTo>
                    <a:cubicBezTo>
                      <a:pt x="74" y="0"/>
                      <a:pt x="75" y="0"/>
                      <a:pt x="77" y="1"/>
                    </a:cubicBezTo>
                    <a:cubicBezTo>
                      <a:pt x="77" y="2"/>
                      <a:pt x="79" y="2"/>
                      <a:pt x="80" y="3"/>
                    </a:cubicBezTo>
                    <a:cubicBezTo>
                      <a:pt x="85" y="8"/>
                      <a:pt x="92" y="14"/>
                      <a:pt x="103" y="14"/>
                    </a:cubicBezTo>
                    <a:cubicBezTo>
                      <a:pt x="110" y="14"/>
                      <a:pt x="118" y="12"/>
                      <a:pt x="126" y="7"/>
                    </a:cubicBezTo>
                    <a:cubicBezTo>
                      <a:pt x="127" y="6"/>
                      <a:pt x="128" y="6"/>
                      <a:pt x="129" y="7"/>
                    </a:cubicBezTo>
                    <a:cubicBezTo>
                      <a:pt x="130" y="7"/>
                      <a:pt x="131" y="8"/>
                      <a:pt x="131" y="9"/>
                    </a:cubicBezTo>
                    <a:cubicBezTo>
                      <a:pt x="149" y="59"/>
                      <a:pt x="125" y="117"/>
                      <a:pt x="76" y="142"/>
                    </a:cubicBezTo>
                    <a:cubicBezTo>
                      <a:pt x="76" y="142"/>
                      <a:pt x="75" y="143"/>
                      <a:pt x="74" y="143"/>
                    </a:cubicBezTo>
                    <a:close/>
                    <a:moveTo>
                      <a:pt x="23" y="15"/>
                    </a:moveTo>
                    <a:cubicBezTo>
                      <a:pt x="9" y="60"/>
                      <a:pt x="30" y="112"/>
                      <a:pt x="74" y="135"/>
                    </a:cubicBezTo>
                    <a:cubicBezTo>
                      <a:pt x="118" y="112"/>
                      <a:pt x="140" y="60"/>
                      <a:pt x="126" y="15"/>
                    </a:cubicBezTo>
                    <a:cubicBezTo>
                      <a:pt x="118" y="19"/>
                      <a:pt x="110" y="21"/>
                      <a:pt x="103" y="21"/>
                    </a:cubicBezTo>
                    <a:cubicBezTo>
                      <a:pt x="90" y="21"/>
                      <a:pt x="81" y="14"/>
                      <a:pt x="75" y="9"/>
                    </a:cubicBezTo>
                    <a:cubicBezTo>
                      <a:pt x="75" y="8"/>
                      <a:pt x="75" y="8"/>
                      <a:pt x="74" y="8"/>
                    </a:cubicBezTo>
                    <a:cubicBezTo>
                      <a:pt x="74" y="8"/>
                      <a:pt x="74" y="8"/>
                      <a:pt x="74" y="9"/>
                    </a:cubicBezTo>
                    <a:cubicBezTo>
                      <a:pt x="68" y="14"/>
                      <a:pt x="59" y="21"/>
                      <a:pt x="46" y="21"/>
                    </a:cubicBezTo>
                    <a:cubicBezTo>
                      <a:pt x="39" y="21"/>
                      <a:pt x="31" y="19"/>
                      <a:pt x="23" y="15"/>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grpSp>
            <p:nvGrpSpPr>
              <p:cNvPr id="42" name="Group 41"/>
              <p:cNvGrpSpPr/>
              <p:nvPr/>
            </p:nvGrpSpPr>
            <p:grpSpPr>
              <a:xfrm>
                <a:off x="7131234" y="891304"/>
                <a:ext cx="850900" cy="881063"/>
                <a:chOff x="10800247" y="1319368"/>
                <a:chExt cx="850900" cy="881063"/>
              </a:xfrm>
            </p:grpSpPr>
            <p:sp>
              <p:nvSpPr>
                <p:cNvPr id="38" name="Freeform 30"/>
                <p:cNvSpPr>
                  <a:spLocks/>
                </p:cNvSpPr>
                <p:nvPr/>
              </p:nvSpPr>
              <p:spPr bwMode="auto">
                <a:xfrm>
                  <a:off x="10800247" y="1352706"/>
                  <a:ext cx="850900" cy="822325"/>
                </a:xfrm>
                <a:custGeom>
                  <a:avLst/>
                  <a:gdLst>
                    <a:gd name="T0" fmla="*/ 14 w 131"/>
                    <a:gd name="T1" fmla="*/ 7 h 127"/>
                    <a:gd name="T2" fmla="*/ 65 w 131"/>
                    <a:gd name="T3" fmla="*/ 127 h 127"/>
                    <a:gd name="T4" fmla="*/ 117 w 131"/>
                    <a:gd name="T5" fmla="*/ 7 h 127"/>
                    <a:gd name="T6" fmla="*/ 94 w 131"/>
                    <a:gd name="T7" fmla="*/ 13 h 127"/>
                    <a:gd name="T8" fmla="*/ 66 w 131"/>
                    <a:gd name="T9" fmla="*/ 1 h 127"/>
                    <a:gd name="T10" fmla="*/ 65 w 131"/>
                    <a:gd name="T11" fmla="*/ 0 h 127"/>
                    <a:gd name="T12" fmla="*/ 65 w 131"/>
                    <a:gd name="T13" fmla="*/ 1 h 127"/>
                    <a:gd name="T14" fmla="*/ 37 w 131"/>
                    <a:gd name="T15" fmla="*/ 13 h 127"/>
                    <a:gd name="T16" fmla="*/ 14 w 131"/>
                    <a:gd name="T17" fmla="*/ 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27">
                      <a:moveTo>
                        <a:pt x="14" y="7"/>
                      </a:moveTo>
                      <a:cubicBezTo>
                        <a:pt x="0" y="52"/>
                        <a:pt x="21" y="104"/>
                        <a:pt x="65" y="127"/>
                      </a:cubicBezTo>
                      <a:cubicBezTo>
                        <a:pt x="109" y="104"/>
                        <a:pt x="131" y="52"/>
                        <a:pt x="117" y="7"/>
                      </a:cubicBezTo>
                      <a:cubicBezTo>
                        <a:pt x="109" y="11"/>
                        <a:pt x="101" y="13"/>
                        <a:pt x="94" y="13"/>
                      </a:cubicBezTo>
                      <a:cubicBezTo>
                        <a:pt x="81" y="13"/>
                        <a:pt x="72" y="6"/>
                        <a:pt x="66" y="1"/>
                      </a:cubicBezTo>
                      <a:cubicBezTo>
                        <a:pt x="66" y="0"/>
                        <a:pt x="66" y="0"/>
                        <a:pt x="65" y="0"/>
                      </a:cubicBezTo>
                      <a:cubicBezTo>
                        <a:pt x="65" y="0"/>
                        <a:pt x="65" y="0"/>
                        <a:pt x="65" y="1"/>
                      </a:cubicBezTo>
                      <a:cubicBezTo>
                        <a:pt x="59" y="6"/>
                        <a:pt x="50" y="13"/>
                        <a:pt x="37" y="13"/>
                      </a:cubicBezTo>
                      <a:cubicBezTo>
                        <a:pt x="30" y="13"/>
                        <a:pt x="22" y="11"/>
                        <a:pt x="14"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0" name="Freeform 32"/>
                <p:cNvSpPr>
                  <a:spLocks/>
                </p:cNvSpPr>
                <p:nvPr/>
              </p:nvSpPr>
              <p:spPr bwMode="auto">
                <a:xfrm>
                  <a:off x="10825647" y="1319368"/>
                  <a:ext cx="396875" cy="441325"/>
                </a:xfrm>
                <a:custGeom>
                  <a:avLst/>
                  <a:gdLst>
                    <a:gd name="T0" fmla="*/ 6 w 61"/>
                    <a:gd name="T1" fmla="*/ 68 h 68"/>
                    <a:gd name="T2" fmla="*/ 8 w 61"/>
                    <a:gd name="T3" fmla="*/ 7 h 68"/>
                    <a:gd name="T4" fmla="*/ 61 w 61"/>
                    <a:gd name="T5" fmla="*/ 0 h 68"/>
                    <a:gd name="T6" fmla="*/ 61 w 61"/>
                    <a:gd name="T7" fmla="*/ 68 h 68"/>
                  </a:gdLst>
                  <a:ahLst/>
                  <a:cxnLst>
                    <a:cxn ang="0">
                      <a:pos x="T0" y="T1"/>
                    </a:cxn>
                    <a:cxn ang="0">
                      <a:pos x="T2" y="T3"/>
                    </a:cxn>
                    <a:cxn ang="0">
                      <a:pos x="T4" y="T5"/>
                    </a:cxn>
                    <a:cxn ang="0">
                      <a:pos x="T6" y="T7"/>
                    </a:cxn>
                  </a:cxnLst>
                  <a:rect l="0" t="0" r="r" b="b"/>
                  <a:pathLst>
                    <a:path w="61" h="68">
                      <a:moveTo>
                        <a:pt x="6" y="68"/>
                      </a:moveTo>
                      <a:cubicBezTo>
                        <a:pt x="0" y="48"/>
                        <a:pt x="1" y="27"/>
                        <a:pt x="8" y="7"/>
                      </a:cubicBezTo>
                      <a:cubicBezTo>
                        <a:pt x="39" y="25"/>
                        <a:pt x="54" y="6"/>
                        <a:pt x="61" y="0"/>
                      </a:cubicBezTo>
                      <a:cubicBezTo>
                        <a:pt x="61" y="68"/>
                        <a:pt x="61" y="68"/>
                        <a:pt x="61" y="68"/>
                      </a:cubicBez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1" name="Freeform 33"/>
                <p:cNvSpPr>
                  <a:spLocks/>
                </p:cNvSpPr>
                <p:nvPr/>
              </p:nvSpPr>
              <p:spPr bwMode="auto">
                <a:xfrm>
                  <a:off x="11222522" y="1760693"/>
                  <a:ext cx="363538" cy="439738"/>
                </a:xfrm>
                <a:custGeom>
                  <a:avLst/>
                  <a:gdLst>
                    <a:gd name="T0" fmla="*/ 0 w 56"/>
                    <a:gd name="T1" fmla="*/ 0 h 68"/>
                    <a:gd name="T2" fmla="*/ 0 w 56"/>
                    <a:gd name="T3" fmla="*/ 68 h 68"/>
                    <a:gd name="T4" fmla="*/ 56 w 56"/>
                    <a:gd name="T5" fmla="*/ 0 h 68"/>
                  </a:gdLst>
                  <a:ahLst/>
                  <a:cxnLst>
                    <a:cxn ang="0">
                      <a:pos x="T0" y="T1"/>
                    </a:cxn>
                    <a:cxn ang="0">
                      <a:pos x="T2" y="T3"/>
                    </a:cxn>
                    <a:cxn ang="0">
                      <a:pos x="T4" y="T5"/>
                    </a:cxn>
                  </a:cxnLst>
                  <a:rect l="0" t="0" r="r" b="b"/>
                  <a:pathLst>
                    <a:path w="56" h="68">
                      <a:moveTo>
                        <a:pt x="0" y="0"/>
                      </a:moveTo>
                      <a:cubicBezTo>
                        <a:pt x="0" y="68"/>
                        <a:pt x="0" y="68"/>
                        <a:pt x="0" y="68"/>
                      </a:cubicBezTo>
                      <a:cubicBezTo>
                        <a:pt x="28" y="54"/>
                        <a:pt x="48" y="29"/>
                        <a:pt x="56" y="0"/>
                      </a:cubicBez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grpSp>
        </p:grpSp>
        <p:sp>
          <p:nvSpPr>
            <p:cNvPr id="291" name="Freeform 290"/>
            <p:cNvSpPr>
              <a:spLocks noChangeAspect="1"/>
            </p:cNvSpPr>
            <p:nvPr/>
          </p:nvSpPr>
          <p:spPr bwMode="auto">
            <a:xfrm>
              <a:off x="8157600" y="5696685"/>
              <a:ext cx="831676" cy="594430"/>
            </a:xfrm>
            <a:custGeom>
              <a:avLst/>
              <a:gdLst>
                <a:gd name="connsiteX0" fmla="*/ 5546725 w 8802688"/>
                <a:gd name="connsiteY0" fmla="*/ 4819650 h 6677025"/>
                <a:gd name="connsiteX1" fmla="*/ 5573713 w 8802688"/>
                <a:gd name="connsiteY1" fmla="*/ 4926013 h 6677025"/>
                <a:gd name="connsiteX2" fmla="*/ 5603875 w 8802688"/>
                <a:gd name="connsiteY2" fmla="*/ 5024438 h 6677025"/>
                <a:gd name="connsiteX3" fmla="*/ 5630863 w 8802688"/>
                <a:gd name="connsiteY3" fmla="*/ 5122863 h 6677025"/>
                <a:gd name="connsiteX4" fmla="*/ 5657850 w 8802688"/>
                <a:gd name="connsiteY4" fmla="*/ 5229225 h 6677025"/>
                <a:gd name="connsiteX5" fmla="*/ 5668963 w 8802688"/>
                <a:gd name="connsiteY5" fmla="*/ 5313363 h 6677025"/>
                <a:gd name="connsiteX6" fmla="*/ 5681663 w 8802688"/>
                <a:gd name="connsiteY6" fmla="*/ 5399088 h 6677025"/>
                <a:gd name="connsiteX7" fmla="*/ 5686425 w 8802688"/>
                <a:gd name="connsiteY7" fmla="*/ 5484813 h 6677025"/>
                <a:gd name="connsiteX8" fmla="*/ 5689600 w 8802688"/>
                <a:gd name="connsiteY8" fmla="*/ 5572126 h 6677025"/>
                <a:gd name="connsiteX9" fmla="*/ 5695950 w 8802688"/>
                <a:gd name="connsiteY9" fmla="*/ 5749926 h 6677025"/>
                <a:gd name="connsiteX10" fmla="*/ 5695950 w 8802688"/>
                <a:gd name="connsiteY10" fmla="*/ 5940426 h 6677025"/>
                <a:gd name="connsiteX11" fmla="*/ 5692775 w 8802688"/>
                <a:gd name="connsiteY11" fmla="*/ 5957888 h 6677025"/>
                <a:gd name="connsiteX12" fmla="*/ 5689600 w 8802688"/>
                <a:gd name="connsiteY12" fmla="*/ 5978526 h 6677025"/>
                <a:gd name="connsiteX13" fmla="*/ 5681663 w 8802688"/>
                <a:gd name="connsiteY13" fmla="*/ 6002338 h 6677025"/>
                <a:gd name="connsiteX14" fmla="*/ 5672138 w 8802688"/>
                <a:gd name="connsiteY14" fmla="*/ 6029326 h 6677025"/>
                <a:gd name="connsiteX15" fmla="*/ 5659438 w 8802688"/>
                <a:gd name="connsiteY15" fmla="*/ 6053138 h 6677025"/>
                <a:gd name="connsiteX16" fmla="*/ 5648325 w 8802688"/>
                <a:gd name="connsiteY16" fmla="*/ 6070601 h 6677025"/>
                <a:gd name="connsiteX17" fmla="*/ 5634038 w 8802688"/>
                <a:gd name="connsiteY17" fmla="*/ 6086476 h 6677025"/>
                <a:gd name="connsiteX18" fmla="*/ 5627688 w 8802688"/>
                <a:gd name="connsiteY18" fmla="*/ 6088063 h 6677025"/>
                <a:gd name="connsiteX19" fmla="*/ 5621338 w 8802688"/>
                <a:gd name="connsiteY19" fmla="*/ 6088063 h 6677025"/>
                <a:gd name="connsiteX20" fmla="*/ 5526088 w 8802688"/>
                <a:gd name="connsiteY20" fmla="*/ 6100763 h 6677025"/>
                <a:gd name="connsiteX21" fmla="*/ 5430838 w 8802688"/>
                <a:gd name="connsiteY21" fmla="*/ 6107113 h 6677025"/>
                <a:gd name="connsiteX22" fmla="*/ 5338763 w 8802688"/>
                <a:gd name="connsiteY22" fmla="*/ 6107113 h 6677025"/>
                <a:gd name="connsiteX23" fmla="*/ 5249862 w 8802688"/>
                <a:gd name="connsiteY23" fmla="*/ 6103938 h 6677025"/>
                <a:gd name="connsiteX24" fmla="*/ 5068887 w 8802688"/>
                <a:gd name="connsiteY24" fmla="*/ 6094413 h 6677025"/>
                <a:gd name="connsiteX25" fmla="*/ 4973637 w 8802688"/>
                <a:gd name="connsiteY25" fmla="*/ 6091238 h 6677025"/>
                <a:gd name="connsiteX26" fmla="*/ 4878387 w 8802688"/>
                <a:gd name="connsiteY26" fmla="*/ 6088063 h 6677025"/>
                <a:gd name="connsiteX27" fmla="*/ 5045075 w 8802688"/>
                <a:gd name="connsiteY27" fmla="*/ 5780088 h 6677025"/>
                <a:gd name="connsiteX28" fmla="*/ 5213350 w 8802688"/>
                <a:gd name="connsiteY28" fmla="*/ 5467350 h 6677025"/>
                <a:gd name="connsiteX29" fmla="*/ 5380038 w 8802688"/>
                <a:gd name="connsiteY29" fmla="*/ 5149850 h 6677025"/>
                <a:gd name="connsiteX30" fmla="*/ 576262 w 8802688"/>
                <a:gd name="connsiteY30" fmla="*/ 4632325 h 6677025"/>
                <a:gd name="connsiteX31" fmla="*/ 685799 w 8802688"/>
                <a:gd name="connsiteY31" fmla="*/ 4827588 h 6677025"/>
                <a:gd name="connsiteX32" fmla="*/ 796925 w 8802688"/>
                <a:gd name="connsiteY32" fmla="*/ 5030788 h 6677025"/>
                <a:gd name="connsiteX33" fmla="*/ 909637 w 8802688"/>
                <a:gd name="connsiteY33" fmla="*/ 5235575 h 6677025"/>
                <a:gd name="connsiteX34" fmla="*/ 1019175 w 8802688"/>
                <a:gd name="connsiteY34" fmla="*/ 5456238 h 6677025"/>
                <a:gd name="connsiteX35" fmla="*/ 1031875 w 8802688"/>
                <a:gd name="connsiteY35" fmla="*/ 5481638 h 6677025"/>
                <a:gd name="connsiteX36" fmla="*/ 1039812 w 8802688"/>
                <a:gd name="connsiteY36" fmla="*/ 5508626 h 6677025"/>
                <a:gd name="connsiteX37" fmla="*/ 1046162 w 8802688"/>
                <a:gd name="connsiteY37" fmla="*/ 5532438 h 6677025"/>
                <a:gd name="connsiteX38" fmla="*/ 1049337 w 8802688"/>
                <a:gd name="connsiteY38" fmla="*/ 5559426 h 6677025"/>
                <a:gd name="connsiteX39" fmla="*/ 1049337 w 8802688"/>
                <a:gd name="connsiteY39" fmla="*/ 5580063 h 6677025"/>
                <a:gd name="connsiteX40" fmla="*/ 1046162 w 8802688"/>
                <a:gd name="connsiteY40" fmla="*/ 5600701 h 6677025"/>
                <a:gd name="connsiteX41" fmla="*/ 1039812 w 8802688"/>
                <a:gd name="connsiteY41" fmla="*/ 5621338 h 6677025"/>
                <a:gd name="connsiteX42" fmla="*/ 1028699 w 8802688"/>
                <a:gd name="connsiteY42" fmla="*/ 5640388 h 6677025"/>
                <a:gd name="connsiteX43" fmla="*/ 1019175 w 8802688"/>
                <a:gd name="connsiteY43" fmla="*/ 5657851 h 6677025"/>
                <a:gd name="connsiteX44" fmla="*/ 1004887 w 8802688"/>
                <a:gd name="connsiteY44" fmla="*/ 5672138 h 6677025"/>
                <a:gd name="connsiteX45" fmla="*/ 987425 w 8802688"/>
                <a:gd name="connsiteY45" fmla="*/ 5684838 h 6677025"/>
                <a:gd name="connsiteX46" fmla="*/ 968375 w 8802688"/>
                <a:gd name="connsiteY46" fmla="*/ 5695951 h 6677025"/>
                <a:gd name="connsiteX47" fmla="*/ 947737 w 8802688"/>
                <a:gd name="connsiteY47" fmla="*/ 5705476 h 6677025"/>
                <a:gd name="connsiteX48" fmla="*/ 923925 w 8802688"/>
                <a:gd name="connsiteY48" fmla="*/ 5711826 h 6677025"/>
                <a:gd name="connsiteX49" fmla="*/ 896937 w 8802688"/>
                <a:gd name="connsiteY49" fmla="*/ 5713413 h 6677025"/>
                <a:gd name="connsiteX50" fmla="*/ 871537 w 8802688"/>
                <a:gd name="connsiteY50" fmla="*/ 5716588 h 6677025"/>
                <a:gd name="connsiteX51" fmla="*/ 844549 w 8802688"/>
                <a:gd name="connsiteY51" fmla="*/ 5716588 h 6677025"/>
                <a:gd name="connsiteX52" fmla="*/ 814387 w 8802688"/>
                <a:gd name="connsiteY52" fmla="*/ 5716588 h 6677025"/>
                <a:gd name="connsiteX53" fmla="*/ 787399 w 8802688"/>
                <a:gd name="connsiteY53" fmla="*/ 5713413 h 6677025"/>
                <a:gd name="connsiteX54" fmla="*/ 757237 w 8802688"/>
                <a:gd name="connsiteY54" fmla="*/ 5711826 h 6677025"/>
                <a:gd name="connsiteX55" fmla="*/ 728662 w 8802688"/>
                <a:gd name="connsiteY55" fmla="*/ 5702301 h 6677025"/>
                <a:gd name="connsiteX56" fmla="*/ 695325 w 8802688"/>
                <a:gd name="connsiteY56" fmla="*/ 5692776 h 6677025"/>
                <a:gd name="connsiteX57" fmla="*/ 636587 w 8802688"/>
                <a:gd name="connsiteY57" fmla="*/ 5668963 h 6677025"/>
                <a:gd name="connsiteX58" fmla="*/ 576262 w 8802688"/>
                <a:gd name="connsiteY58" fmla="*/ 5637213 h 6677025"/>
                <a:gd name="connsiteX59" fmla="*/ 520699 w 8802688"/>
                <a:gd name="connsiteY59" fmla="*/ 5600701 h 6677025"/>
                <a:gd name="connsiteX60" fmla="*/ 463549 w 8802688"/>
                <a:gd name="connsiteY60" fmla="*/ 5556251 h 6677025"/>
                <a:gd name="connsiteX61" fmla="*/ 406399 w 8802688"/>
                <a:gd name="connsiteY61" fmla="*/ 5508626 h 6677025"/>
                <a:gd name="connsiteX62" fmla="*/ 360362 w 8802688"/>
                <a:gd name="connsiteY62" fmla="*/ 5457826 h 6677025"/>
                <a:gd name="connsiteX63" fmla="*/ 312737 w 8802688"/>
                <a:gd name="connsiteY63" fmla="*/ 5405438 h 6677025"/>
                <a:gd name="connsiteX64" fmla="*/ 269875 w 8802688"/>
                <a:gd name="connsiteY64" fmla="*/ 5351463 h 6677025"/>
                <a:gd name="connsiteX65" fmla="*/ 234949 w 8802688"/>
                <a:gd name="connsiteY65" fmla="*/ 5294313 h 6677025"/>
                <a:gd name="connsiteX66" fmla="*/ 207962 w 8802688"/>
                <a:gd name="connsiteY66" fmla="*/ 5238750 h 6677025"/>
                <a:gd name="connsiteX67" fmla="*/ 184149 w 8802688"/>
                <a:gd name="connsiteY67" fmla="*/ 5184775 h 6677025"/>
                <a:gd name="connsiteX68" fmla="*/ 177799 w 8802688"/>
                <a:gd name="connsiteY68" fmla="*/ 5157788 h 6677025"/>
                <a:gd name="connsiteX69" fmla="*/ 173037 w 8802688"/>
                <a:gd name="connsiteY69" fmla="*/ 5130800 h 6677025"/>
                <a:gd name="connsiteX70" fmla="*/ 169862 w 8802688"/>
                <a:gd name="connsiteY70" fmla="*/ 5105400 h 6677025"/>
                <a:gd name="connsiteX71" fmla="*/ 166687 w 8802688"/>
                <a:gd name="connsiteY71" fmla="*/ 5081588 h 6677025"/>
                <a:gd name="connsiteX72" fmla="*/ 169862 w 8802688"/>
                <a:gd name="connsiteY72" fmla="*/ 5054600 h 6677025"/>
                <a:gd name="connsiteX73" fmla="*/ 173037 w 8802688"/>
                <a:gd name="connsiteY73" fmla="*/ 5024438 h 6677025"/>
                <a:gd name="connsiteX74" fmla="*/ 180975 w 8802688"/>
                <a:gd name="connsiteY74" fmla="*/ 4997450 h 6677025"/>
                <a:gd name="connsiteX75" fmla="*/ 190499 w 8802688"/>
                <a:gd name="connsiteY75" fmla="*/ 4973638 h 6677025"/>
                <a:gd name="connsiteX76" fmla="*/ 201612 w 8802688"/>
                <a:gd name="connsiteY76" fmla="*/ 4949825 h 6677025"/>
                <a:gd name="connsiteX77" fmla="*/ 214312 w 8802688"/>
                <a:gd name="connsiteY77" fmla="*/ 4929188 h 6677025"/>
                <a:gd name="connsiteX78" fmla="*/ 228599 w 8802688"/>
                <a:gd name="connsiteY78" fmla="*/ 4908550 h 6677025"/>
                <a:gd name="connsiteX79" fmla="*/ 241299 w 8802688"/>
                <a:gd name="connsiteY79" fmla="*/ 4894263 h 6677025"/>
                <a:gd name="connsiteX80" fmla="*/ 285749 w 8802688"/>
                <a:gd name="connsiteY80" fmla="*/ 4851400 h 6677025"/>
                <a:gd name="connsiteX81" fmla="*/ 330199 w 8802688"/>
                <a:gd name="connsiteY81" fmla="*/ 4816475 h 6677025"/>
                <a:gd name="connsiteX82" fmla="*/ 377825 w 8802688"/>
                <a:gd name="connsiteY82" fmla="*/ 4779963 h 6677025"/>
                <a:gd name="connsiteX83" fmla="*/ 422275 w 8802688"/>
                <a:gd name="connsiteY83" fmla="*/ 4748213 h 6677025"/>
                <a:gd name="connsiteX84" fmla="*/ 507999 w 8802688"/>
                <a:gd name="connsiteY84" fmla="*/ 4687888 h 6677025"/>
                <a:gd name="connsiteX85" fmla="*/ 544512 w 8802688"/>
                <a:gd name="connsiteY85" fmla="*/ 4662488 h 6677025"/>
                <a:gd name="connsiteX86" fmla="*/ 6180138 w 8802688"/>
                <a:gd name="connsiteY86" fmla="*/ 3546475 h 6677025"/>
                <a:gd name="connsiteX87" fmla="*/ 6124576 w 8802688"/>
                <a:gd name="connsiteY87" fmla="*/ 3562350 h 6677025"/>
                <a:gd name="connsiteX88" fmla="*/ 6076951 w 8802688"/>
                <a:gd name="connsiteY88" fmla="*/ 3579813 h 6677025"/>
                <a:gd name="connsiteX89" fmla="*/ 6037263 w 8802688"/>
                <a:gd name="connsiteY89" fmla="*/ 3600450 h 6677025"/>
                <a:gd name="connsiteX90" fmla="*/ 6002338 w 8802688"/>
                <a:gd name="connsiteY90" fmla="*/ 3624263 h 6677025"/>
                <a:gd name="connsiteX91" fmla="*/ 5978526 w 8802688"/>
                <a:gd name="connsiteY91" fmla="*/ 3651250 h 6677025"/>
                <a:gd name="connsiteX92" fmla="*/ 5961063 w 8802688"/>
                <a:gd name="connsiteY92" fmla="*/ 3678238 h 6677025"/>
                <a:gd name="connsiteX93" fmla="*/ 5948363 w 8802688"/>
                <a:gd name="connsiteY93" fmla="*/ 3705225 h 6677025"/>
                <a:gd name="connsiteX94" fmla="*/ 5945188 w 8802688"/>
                <a:gd name="connsiteY94" fmla="*/ 3719513 h 6677025"/>
                <a:gd name="connsiteX95" fmla="*/ 5945188 w 8802688"/>
                <a:gd name="connsiteY95" fmla="*/ 3733800 h 6677025"/>
                <a:gd name="connsiteX96" fmla="*/ 5986463 w 8802688"/>
                <a:gd name="connsiteY96" fmla="*/ 3698875 h 6677025"/>
                <a:gd name="connsiteX97" fmla="*/ 6046788 w 8802688"/>
                <a:gd name="connsiteY97" fmla="*/ 3654425 h 6677025"/>
                <a:gd name="connsiteX98" fmla="*/ 6115051 w 8802688"/>
                <a:gd name="connsiteY98" fmla="*/ 3600450 h 6677025"/>
                <a:gd name="connsiteX99" fmla="*/ 6148388 w 8802688"/>
                <a:gd name="connsiteY99" fmla="*/ 3573463 h 6677025"/>
                <a:gd name="connsiteX100" fmla="*/ 279400 w 8802688"/>
                <a:gd name="connsiteY100" fmla="*/ 2203450 h 6677025"/>
                <a:gd name="connsiteX101" fmla="*/ 354013 w 8802688"/>
                <a:gd name="connsiteY101" fmla="*/ 2203450 h 6677025"/>
                <a:gd name="connsiteX102" fmla="*/ 327025 w 8802688"/>
                <a:gd name="connsiteY102" fmla="*/ 2274888 h 6677025"/>
                <a:gd name="connsiteX103" fmla="*/ 303213 w 8802688"/>
                <a:gd name="connsiteY103" fmla="*/ 2343150 h 6677025"/>
                <a:gd name="connsiteX104" fmla="*/ 261938 w 8802688"/>
                <a:gd name="connsiteY104" fmla="*/ 2482850 h 6677025"/>
                <a:gd name="connsiteX105" fmla="*/ 217488 w 8802688"/>
                <a:gd name="connsiteY105" fmla="*/ 2625726 h 6677025"/>
                <a:gd name="connsiteX106" fmla="*/ 193675 w 8802688"/>
                <a:gd name="connsiteY106" fmla="*/ 2693988 h 6677025"/>
                <a:gd name="connsiteX107" fmla="*/ 166688 w 8802688"/>
                <a:gd name="connsiteY107" fmla="*/ 2765425 h 6677025"/>
                <a:gd name="connsiteX108" fmla="*/ 169863 w 8802688"/>
                <a:gd name="connsiteY108" fmla="*/ 2792413 h 6677025"/>
                <a:gd name="connsiteX109" fmla="*/ 173038 w 8802688"/>
                <a:gd name="connsiteY109" fmla="*/ 2819400 h 6677025"/>
                <a:gd name="connsiteX110" fmla="*/ 180975 w 8802688"/>
                <a:gd name="connsiteY110" fmla="*/ 2844801 h 6677025"/>
                <a:gd name="connsiteX111" fmla="*/ 190500 w 8802688"/>
                <a:gd name="connsiteY111" fmla="*/ 2871788 h 6677025"/>
                <a:gd name="connsiteX112" fmla="*/ 201613 w 8802688"/>
                <a:gd name="connsiteY112" fmla="*/ 2895601 h 6677025"/>
                <a:gd name="connsiteX113" fmla="*/ 214313 w 8802688"/>
                <a:gd name="connsiteY113" fmla="*/ 2916238 h 6677025"/>
                <a:gd name="connsiteX114" fmla="*/ 228600 w 8802688"/>
                <a:gd name="connsiteY114" fmla="*/ 2935288 h 6677025"/>
                <a:gd name="connsiteX115" fmla="*/ 241300 w 8802688"/>
                <a:gd name="connsiteY115" fmla="*/ 2952751 h 6677025"/>
                <a:gd name="connsiteX116" fmla="*/ 242888 w 8802688"/>
                <a:gd name="connsiteY116" fmla="*/ 2959101 h 6677025"/>
                <a:gd name="connsiteX117" fmla="*/ 242888 w 8802688"/>
                <a:gd name="connsiteY117" fmla="*/ 2963863 h 6677025"/>
                <a:gd name="connsiteX118" fmla="*/ 255588 w 8802688"/>
                <a:gd name="connsiteY118" fmla="*/ 2973388 h 6677025"/>
                <a:gd name="connsiteX119" fmla="*/ 266700 w 8802688"/>
                <a:gd name="connsiteY119" fmla="*/ 2979738 h 6677025"/>
                <a:gd name="connsiteX120" fmla="*/ 288925 w 8802688"/>
                <a:gd name="connsiteY120" fmla="*/ 2984501 h 6677025"/>
                <a:gd name="connsiteX121" fmla="*/ 336550 w 8802688"/>
                <a:gd name="connsiteY121" fmla="*/ 2987676 h 6677025"/>
                <a:gd name="connsiteX122" fmla="*/ 388938 w 8802688"/>
                <a:gd name="connsiteY122" fmla="*/ 2987676 h 6677025"/>
                <a:gd name="connsiteX123" fmla="*/ 404813 w 8802688"/>
                <a:gd name="connsiteY123" fmla="*/ 2987676 h 6677025"/>
                <a:gd name="connsiteX124" fmla="*/ 425450 w 8802688"/>
                <a:gd name="connsiteY124" fmla="*/ 2982913 h 6677025"/>
                <a:gd name="connsiteX125" fmla="*/ 469900 w 8802688"/>
                <a:gd name="connsiteY125" fmla="*/ 2963863 h 6677025"/>
                <a:gd name="connsiteX126" fmla="*/ 520700 w 8802688"/>
                <a:gd name="connsiteY126" fmla="*/ 2940051 h 6677025"/>
                <a:gd name="connsiteX127" fmla="*/ 576263 w 8802688"/>
                <a:gd name="connsiteY127" fmla="*/ 2914651 h 6677025"/>
                <a:gd name="connsiteX128" fmla="*/ 573088 w 8802688"/>
                <a:gd name="connsiteY128" fmla="*/ 2946401 h 6677025"/>
                <a:gd name="connsiteX129" fmla="*/ 568325 w 8802688"/>
                <a:gd name="connsiteY129" fmla="*/ 2979738 h 6677025"/>
                <a:gd name="connsiteX130" fmla="*/ 558801 w 8802688"/>
                <a:gd name="connsiteY130" fmla="*/ 3008313 h 6677025"/>
                <a:gd name="connsiteX131" fmla="*/ 544513 w 8802688"/>
                <a:gd name="connsiteY131" fmla="*/ 3038476 h 6677025"/>
                <a:gd name="connsiteX132" fmla="*/ 528638 w 8802688"/>
                <a:gd name="connsiteY132" fmla="*/ 3062288 h 6677025"/>
                <a:gd name="connsiteX133" fmla="*/ 508000 w 8802688"/>
                <a:gd name="connsiteY133" fmla="*/ 3086101 h 6677025"/>
                <a:gd name="connsiteX134" fmla="*/ 487363 w 8802688"/>
                <a:gd name="connsiteY134" fmla="*/ 3106738 h 6677025"/>
                <a:gd name="connsiteX135" fmla="*/ 463550 w 8802688"/>
                <a:gd name="connsiteY135" fmla="*/ 3124201 h 6677025"/>
                <a:gd name="connsiteX136" fmla="*/ 439738 w 8802688"/>
                <a:gd name="connsiteY136" fmla="*/ 3136901 h 6677025"/>
                <a:gd name="connsiteX137" fmla="*/ 412750 w 8802688"/>
                <a:gd name="connsiteY137" fmla="*/ 3148013 h 6677025"/>
                <a:gd name="connsiteX138" fmla="*/ 382588 w 8802688"/>
                <a:gd name="connsiteY138" fmla="*/ 3157538 h 6677025"/>
                <a:gd name="connsiteX139" fmla="*/ 357188 w 8802688"/>
                <a:gd name="connsiteY139" fmla="*/ 3160713 h 6677025"/>
                <a:gd name="connsiteX140" fmla="*/ 327025 w 8802688"/>
                <a:gd name="connsiteY140" fmla="*/ 3160713 h 6677025"/>
                <a:gd name="connsiteX141" fmla="*/ 296863 w 8802688"/>
                <a:gd name="connsiteY141" fmla="*/ 3157538 h 6677025"/>
                <a:gd name="connsiteX142" fmla="*/ 269875 w 8802688"/>
                <a:gd name="connsiteY142" fmla="*/ 3148013 h 6677025"/>
                <a:gd name="connsiteX143" fmla="*/ 241300 w 8802688"/>
                <a:gd name="connsiteY143" fmla="*/ 3136901 h 6677025"/>
                <a:gd name="connsiteX144" fmla="*/ 228600 w 8802688"/>
                <a:gd name="connsiteY144" fmla="*/ 3130551 h 6677025"/>
                <a:gd name="connsiteX145" fmla="*/ 214313 w 8802688"/>
                <a:gd name="connsiteY145" fmla="*/ 3119438 h 6677025"/>
                <a:gd name="connsiteX146" fmla="*/ 187325 w 8802688"/>
                <a:gd name="connsiteY146" fmla="*/ 3092451 h 6677025"/>
                <a:gd name="connsiteX147" fmla="*/ 160338 w 8802688"/>
                <a:gd name="connsiteY147" fmla="*/ 3055938 h 6677025"/>
                <a:gd name="connsiteX148" fmla="*/ 133350 w 8802688"/>
                <a:gd name="connsiteY148" fmla="*/ 3017838 h 6677025"/>
                <a:gd name="connsiteX149" fmla="*/ 109538 w 8802688"/>
                <a:gd name="connsiteY149" fmla="*/ 2970213 h 6677025"/>
                <a:gd name="connsiteX150" fmla="*/ 85725 w 8802688"/>
                <a:gd name="connsiteY150" fmla="*/ 2922588 h 6677025"/>
                <a:gd name="connsiteX151" fmla="*/ 65088 w 8802688"/>
                <a:gd name="connsiteY151" fmla="*/ 2868613 h 6677025"/>
                <a:gd name="connsiteX152" fmla="*/ 47625 w 8802688"/>
                <a:gd name="connsiteY152" fmla="*/ 2816225 h 6677025"/>
                <a:gd name="connsiteX153" fmla="*/ 30163 w 8802688"/>
                <a:gd name="connsiteY153" fmla="*/ 2762250 h 6677025"/>
                <a:gd name="connsiteX154" fmla="*/ 17463 w 8802688"/>
                <a:gd name="connsiteY154" fmla="*/ 2708275 h 6677025"/>
                <a:gd name="connsiteX155" fmla="*/ 9525 w 8802688"/>
                <a:gd name="connsiteY155" fmla="*/ 2655888 h 6677025"/>
                <a:gd name="connsiteX156" fmla="*/ 3175 w 8802688"/>
                <a:gd name="connsiteY156" fmla="*/ 2608263 h 6677025"/>
                <a:gd name="connsiteX157" fmla="*/ 0 w 8802688"/>
                <a:gd name="connsiteY157" fmla="*/ 2563813 h 6677025"/>
                <a:gd name="connsiteX158" fmla="*/ 0 w 8802688"/>
                <a:gd name="connsiteY158" fmla="*/ 2524125 h 6677025"/>
                <a:gd name="connsiteX159" fmla="*/ 9525 w 8802688"/>
                <a:gd name="connsiteY159" fmla="*/ 2492375 h 6677025"/>
                <a:gd name="connsiteX160" fmla="*/ 11113 w 8802688"/>
                <a:gd name="connsiteY160" fmla="*/ 2476500 h 6677025"/>
                <a:gd name="connsiteX161" fmla="*/ 17463 w 8802688"/>
                <a:gd name="connsiteY161" fmla="*/ 2465388 h 6677025"/>
                <a:gd name="connsiteX162" fmla="*/ 47625 w 8802688"/>
                <a:gd name="connsiteY162" fmla="*/ 2425700 h 6677025"/>
                <a:gd name="connsiteX163" fmla="*/ 79375 w 8802688"/>
                <a:gd name="connsiteY163" fmla="*/ 2387600 h 6677025"/>
                <a:gd name="connsiteX164" fmla="*/ 112713 w 8802688"/>
                <a:gd name="connsiteY164" fmla="*/ 2352675 h 6677025"/>
                <a:gd name="connsiteX165" fmla="*/ 149225 w 8802688"/>
                <a:gd name="connsiteY165" fmla="*/ 2322513 h 6677025"/>
                <a:gd name="connsiteX166" fmla="*/ 217488 w 8802688"/>
                <a:gd name="connsiteY166" fmla="*/ 2260600 h 6677025"/>
                <a:gd name="connsiteX167" fmla="*/ 5886450 w 8802688"/>
                <a:gd name="connsiteY167" fmla="*/ 2019300 h 6677025"/>
                <a:gd name="connsiteX168" fmla="*/ 5907087 w 8802688"/>
                <a:gd name="connsiteY168" fmla="*/ 2022475 h 6677025"/>
                <a:gd name="connsiteX169" fmla="*/ 5930900 w 8802688"/>
                <a:gd name="connsiteY169" fmla="*/ 2028825 h 6677025"/>
                <a:gd name="connsiteX170" fmla="*/ 5957888 w 8802688"/>
                <a:gd name="connsiteY170" fmla="*/ 2036763 h 6677025"/>
                <a:gd name="connsiteX171" fmla="*/ 5984875 w 8802688"/>
                <a:gd name="connsiteY171" fmla="*/ 2049463 h 6677025"/>
                <a:gd name="connsiteX172" fmla="*/ 6010275 w 8802688"/>
                <a:gd name="connsiteY172" fmla="*/ 2060575 h 6677025"/>
                <a:gd name="connsiteX173" fmla="*/ 6034088 w 8802688"/>
                <a:gd name="connsiteY173" fmla="*/ 2078038 h 6677025"/>
                <a:gd name="connsiteX174" fmla="*/ 6057900 w 8802688"/>
                <a:gd name="connsiteY174" fmla="*/ 2093913 h 6677025"/>
                <a:gd name="connsiteX175" fmla="*/ 5951538 w 8802688"/>
                <a:gd name="connsiteY175" fmla="*/ 2170113 h 6677025"/>
                <a:gd name="connsiteX176" fmla="*/ 5897562 w 8802688"/>
                <a:gd name="connsiteY176" fmla="*/ 2209800 h 6677025"/>
                <a:gd name="connsiteX177" fmla="*/ 5838825 w 8802688"/>
                <a:gd name="connsiteY177" fmla="*/ 2244725 h 6677025"/>
                <a:gd name="connsiteX178" fmla="*/ 5811837 w 8802688"/>
                <a:gd name="connsiteY178" fmla="*/ 2216150 h 6677025"/>
                <a:gd name="connsiteX179" fmla="*/ 5788025 w 8802688"/>
                <a:gd name="connsiteY179" fmla="*/ 2182813 h 6677025"/>
                <a:gd name="connsiteX180" fmla="*/ 5775325 w 8802688"/>
                <a:gd name="connsiteY180" fmla="*/ 2165350 h 6677025"/>
                <a:gd name="connsiteX181" fmla="*/ 5770562 w 8802688"/>
                <a:gd name="connsiteY181" fmla="*/ 2146300 h 6677025"/>
                <a:gd name="connsiteX182" fmla="*/ 5764212 w 8802688"/>
                <a:gd name="connsiteY182" fmla="*/ 2132013 h 6677025"/>
                <a:gd name="connsiteX183" fmla="*/ 5764212 w 8802688"/>
                <a:gd name="connsiteY183" fmla="*/ 2117725 h 6677025"/>
                <a:gd name="connsiteX184" fmla="*/ 5770562 w 8802688"/>
                <a:gd name="connsiteY184" fmla="*/ 2101850 h 6677025"/>
                <a:gd name="connsiteX185" fmla="*/ 5778500 w 8802688"/>
                <a:gd name="connsiteY185" fmla="*/ 2087563 h 6677025"/>
                <a:gd name="connsiteX186" fmla="*/ 5791200 w 8802688"/>
                <a:gd name="connsiteY186" fmla="*/ 2073275 h 6677025"/>
                <a:gd name="connsiteX187" fmla="*/ 5805487 w 8802688"/>
                <a:gd name="connsiteY187" fmla="*/ 2057400 h 6677025"/>
                <a:gd name="connsiteX188" fmla="*/ 5821362 w 8802688"/>
                <a:gd name="connsiteY188" fmla="*/ 2046288 h 6677025"/>
                <a:gd name="connsiteX189" fmla="*/ 5838825 w 8802688"/>
                <a:gd name="connsiteY189" fmla="*/ 2033588 h 6677025"/>
                <a:gd name="connsiteX190" fmla="*/ 5853112 w 8802688"/>
                <a:gd name="connsiteY190" fmla="*/ 2025650 h 6677025"/>
                <a:gd name="connsiteX191" fmla="*/ 5870575 w 8802688"/>
                <a:gd name="connsiteY191" fmla="*/ 2022475 h 6677025"/>
                <a:gd name="connsiteX192" fmla="*/ 6169026 w 8802688"/>
                <a:gd name="connsiteY192" fmla="*/ 1685925 h 6677025"/>
                <a:gd name="connsiteX193" fmla="*/ 6076951 w 8802688"/>
                <a:gd name="connsiteY193" fmla="*/ 1712913 h 6677025"/>
                <a:gd name="connsiteX194" fmla="*/ 5984875 w 8802688"/>
                <a:gd name="connsiteY194" fmla="*/ 1739900 h 6677025"/>
                <a:gd name="connsiteX195" fmla="*/ 5938838 w 8802688"/>
                <a:gd name="connsiteY195" fmla="*/ 1757363 h 6677025"/>
                <a:gd name="connsiteX196" fmla="*/ 5894388 w 8802688"/>
                <a:gd name="connsiteY196" fmla="*/ 1774825 h 6677025"/>
                <a:gd name="connsiteX197" fmla="*/ 5849938 w 8802688"/>
                <a:gd name="connsiteY197" fmla="*/ 1798638 h 6677025"/>
                <a:gd name="connsiteX198" fmla="*/ 5805488 w 8802688"/>
                <a:gd name="connsiteY198" fmla="*/ 1828800 h 6677025"/>
                <a:gd name="connsiteX199" fmla="*/ 5764213 w 8802688"/>
                <a:gd name="connsiteY199" fmla="*/ 1862138 h 6677025"/>
                <a:gd name="connsiteX200" fmla="*/ 5722938 w 8802688"/>
                <a:gd name="connsiteY200" fmla="*/ 1897063 h 6677025"/>
                <a:gd name="connsiteX201" fmla="*/ 5683250 w 8802688"/>
                <a:gd name="connsiteY201" fmla="*/ 1933575 h 6677025"/>
                <a:gd name="connsiteX202" fmla="*/ 5648325 w 8802688"/>
                <a:gd name="connsiteY202" fmla="*/ 1971675 h 6677025"/>
                <a:gd name="connsiteX203" fmla="*/ 5576888 w 8802688"/>
                <a:gd name="connsiteY203" fmla="*/ 2052638 h 6677025"/>
                <a:gd name="connsiteX204" fmla="*/ 5502275 w 8802688"/>
                <a:gd name="connsiteY204" fmla="*/ 2128838 h 6677025"/>
                <a:gd name="connsiteX205" fmla="*/ 5522913 w 8802688"/>
                <a:gd name="connsiteY205" fmla="*/ 2122488 h 6677025"/>
                <a:gd name="connsiteX206" fmla="*/ 5543550 w 8802688"/>
                <a:gd name="connsiteY206" fmla="*/ 2117725 h 6677025"/>
                <a:gd name="connsiteX207" fmla="*/ 5586413 w 8802688"/>
                <a:gd name="connsiteY207" fmla="*/ 2098675 h 6677025"/>
                <a:gd name="connsiteX208" fmla="*/ 5607050 w 8802688"/>
                <a:gd name="connsiteY208" fmla="*/ 2093913 h 6677025"/>
                <a:gd name="connsiteX209" fmla="*/ 5624513 w 8802688"/>
                <a:gd name="connsiteY209" fmla="*/ 2087563 h 6677025"/>
                <a:gd name="connsiteX210" fmla="*/ 5641975 w 8802688"/>
                <a:gd name="connsiteY210" fmla="*/ 2087563 h 6677025"/>
                <a:gd name="connsiteX211" fmla="*/ 5657850 w 8802688"/>
                <a:gd name="connsiteY211" fmla="*/ 2093913 h 6677025"/>
                <a:gd name="connsiteX212" fmla="*/ 5832475 w 8802688"/>
                <a:gd name="connsiteY212" fmla="*/ 2357438 h 6677025"/>
                <a:gd name="connsiteX213" fmla="*/ 5975350 w 8802688"/>
                <a:gd name="connsiteY213" fmla="*/ 2265363 h 6677025"/>
                <a:gd name="connsiteX214" fmla="*/ 6115051 w 8802688"/>
                <a:gd name="connsiteY214" fmla="*/ 2170113 h 6677025"/>
                <a:gd name="connsiteX215" fmla="*/ 6264276 w 8802688"/>
                <a:gd name="connsiteY215" fmla="*/ 2078038 h 6677025"/>
                <a:gd name="connsiteX216" fmla="*/ 6340476 w 8802688"/>
                <a:gd name="connsiteY216" fmla="*/ 2030413 h 6677025"/>
                <a:gd name="connsiteX217" fmla="*/ 6424613 w 8802688"/>
                <a:gd name="connsiteY217" fmla="*/ 1982788 h 6677025"/>
                <a:gd name="connsiteX218" fmla="*/ 6400801 w 8802688"/>
                <a:gd name="connsiteY218" fmla="*/ 1981200 h 6677025"/>
                <a:gd name="connsiteX219" fmla="*/ 6364288 w 8802688"/>
                <a:gd name="connsiteY219" fmla="*/ 1971675 h 6677025"/>
                <a:gd name="connsiteX220" fmla="*/ 6323013 w 8802688"/>
                <a:gd name="connsiteY220" fmla="*/ 1958975 h 6677025"/>
                <a:gd name="connsiteX221" fmla="*/ 6302376 w 8802688"/>
                <a:gd name="connsiteY221" fmla="*/ 1947863 h 6677025"/>
                <a:gd name="connsiteX222" fmla="*/ 6281738 w 8802688"/>
                <a:gd name="connsiteY222" fmla="*/ 1935163 h 6677025"/>
                <a:gd name="connsiteX223" fmla="*/ 6261101 w 8802688"/>
                <a:gd name="connsiteY223" fmla="*/ 1917700 h 6677025"/>
                <a:gd name="connsiteX224" fmla="*/ 6240463 w 8802688"/>
                <a:gd name="connsiteY224" fmla="*/ 1900238 h 6677025"/>
                <a:gd name="connsiteX225" fmla="*/ 6221413 w 8802688"/>
                <a:gd name="connsiteY225" fmla="*/ 1876425 h 6677025"/>
                <a:gd name="connsiteX226" fmla="*/ 6203951 w 8802688"/>
                <a:gd name="connsiteY226" fmla="*/ 1849438 h 6677025"/>
                <a:gd name="connsiteX227" fmla="*/ 6192838 w 8802688"/>
                <a:gd name="connsiteY227" fmla="*/ 1817688 h 6677025"/>
                <a:gd name="connsiteX228" fmla="*/ 6180138 w 8802688"/>
                <a:gd name="connsiteY228" fmla="*/ 1778000 h 6677025"/>
                <a:gd name="connsiteX229" fmla="*/ 6170613 w 8802688"/>
                <a:gd name="connsiteY229" fmla="*/ 1736725 h 6677025"/>
                <a:gd name="connsiteX230" fmla="*/ 8401050 w 8802688"/>
                <a:gd name="connsiteY230" fmla="*/ 1338262 h 6677025"/>
                <a:gd name="connsiteX231" fmla="*/ 8332788 w 8802688"/>
                <a:gd name="connsiteY231" fmla="*/ 1382712 h 6677025"/>
                <a:gd name="connsiteX232" fmla="*/ 8264525 w 8802688"/>
                <a:gd name="connsiteY232" fmla="*/ 1430337 h 6677025"/>
                <a:gd name="connsiteX233" fmla="*/ 8131175 w 8802688"/>
                <a:gd name="connsiteY233" fmla="*/ 1531937 h 6677025"/>
                <a:gd name="connsiteX234" fmla="*/ 8002588 w 8802688"/>
                <a:gd name="connsiteY234" fmla="*/ 1630363 h 6677025"/>
                <a:gd name="connsiteX235" fmla="*/ 7886700 w 8802688"/>
                <a:gd name="connsiteY235" fmla="*/ 1722438 h 6677025"/>
                <a:gd name="connsiteX236" fmla="*/ 7920038 w 8802688"/>
                <a:gd name="connsiteY236" fmla="*/ 1727200 h 6677025"/>
                <a:gd name="connsiteX237" fmla="*/ 7954963 w 8802688"/>
                <a:gd name="connsiteY237" fmla="*/ 1727200 h 6677025"/>
                <a:gd name="connsiteX238" fmla="*/ 7993063 w 8802688"/>
                <a:gd name="connsiteY238" fmla="*/ 1725613 h 6677025"/>
                <a:gd name="connsiteX239" fmla="*/ 8029575 w 8802688"/>
                <a:gd name="connsiteY239" fmla="*/ 1716088 h 6677025"/>
                <a:gd name="connsiteX240" fmla="*/ 8064500 w 8802688"/>
                <a:gd name="connsiteY240" fmla="*/ 1703388 h 6677025"/>
                <a:gd name="connsiteX241" fmla="*/ 8101013 w 8802688"/>
                <a:gd name="connsiteY241" fmla="*/ 1689100 h 6677025"/>
                <a:gd name="connsiteX242" fmla="*/ 8135938 w 8802688"/>
                <a:gd name="connsiteY242" fmla="*/ 1668463 h 6677025"/>
                <a:gd name="connsiteX243" fmla="*/ 8172450 w 8802688"/>
                <a:gd name="connsiteY243" fmla="*/ 1644650 h 6677025"/>
                <a:gd name="connsiteX244" fmla="*/ 8204200 w 8802688"/>
                <a:gd name="connsiteY244" fmla="*/ 1617662 h 6677025"/>
                <a:gd name="connsiteX245" fmla="*/ 8237538 w 8802688"/>
                <a:gd name="connsiteY245" fmla="*/ 1587500 h 6677025"/>
                <a:gd name="connsiteX246" fmla="*/ 8270875 w 8802688"/>
                <a:gd name="connsiteY246" fmla="*/ 1555750 h 6677025"/>
                <a:gd name="connsiteX247" fmla="*/ 8299450 w 8802688"/>
                <a:gd name="connsiteY247" fmla="*/ 1516062 h 6677025"/>
                <a:gd name="connsiteX248" fmla="*/ 8329613 w 8802688"/>
                <a:gd name="connsiteY248" fmla="*/ 1477963 h 6677025"/>
                <a:gd name="connsiteX249" fmla="*/ 8356600 w 8802688"/>
                <a:gd name="connsiteY249" fmla="*/ 1433512 h 6677025"/>
                <a:gd name="connsiteX250" fmla="*/ 8380413 w 8802688"/>
                <a:gd name="connsiteY250" fmla="*/ 1389062 h 6677025"/>
                <a:gd name="connsiteX251" fmla="*/ 4067176 w 8802688"/>
                <a:gd name="connsiteY251" fmla="*/ 1181100 h 6677025"/>
                <a:gd name="connsiteX252" fmla="*/ 3979864 w 8802688"/>
                <a:gd name="connsiteY252" fmla="*/ 1184275 h 6677025"/>
                <a:gd name="connsiteX253" fmla="*/ 3900489 w 8802688"/>
                <a:gd name="connsiteY253" fmla="*/ 1192213 h 6677025"/>
                <a:gd name="connsiteX254" fmla="*/ 3860801 w 8802688"/>
                <a:gd name="connsiteY254" fmla="*/ 1201738 h 6677025"/>
                <a:gd name="connsiteX255" fmla="*/ 3825876 w 8802688"/>
                <a:gd name="connsiteY255" fmla="*/ 1211263 h 6677025"/>
                <a:gd name="connsiteX256" fmla="*/ 3790951 w 8802688"/>
                <a:gd name="connsiteY256" fmla="*/ 1219200 h 6677025"/>
                <a:gd name="connsiteX257" fmla="*/ 3757613 w 8802688"/>
                <a:gd name="connsiteY257" fmla="*/ 1231900 h 6677025"/>
                <a:gd name="connsiteX258" fmla="*/ 3724276 w 8802688"/>
                <a:gd name="connsiteY258" fmla="*/ 1246188 h 6677025"/>
                <a:gd name="connsiteX259" fmla="*/ 3695701 w 8802688"/>
                <a:gd name="connsiteY259" fmla="*/ 1260475 h 6677025"/>
                <a:gd name="connsiteX260" fmla="*/ 3665538 w 8802688"/>
                <a:gd name="connsiteY260" fmla="*/ 1279525 h 6677025"/>
                <a:gd name="connsiteX261" fmla="*/ 3635376 w 8802688"/>
                <a:gd name="connsiteY261" fmla="*/ 1296988 h 6677025"/>
                <a:gd name="connsiteX262" fmla="*/ 3608388 w 8802688"/>
                <a:gd name="connsiteY262" fmla="*/ 1317625 h 6677025"/>
                <a:gd name="connsiteX263" fmla="*/ 3581401 w 8802688"/>
                <a:gd name="connsiteY263" fmla="*/ 1341438 h 6677025"/>
                <a:gd name="connsiteX264" fmla="*/ 3557588 w 8802688"/>
                <a:gd name="connsiteY264" fmla="*/ 1365250 h 6677025"/>
                <a:gd name="connsiteX265" fmla="*/ 3533776 w 8802688"/>
                <a:gd name="connsiteY265" fmla="*/ 1392238 h 6677025"/>
                <a:gd name="connsiteX266" fmla="*/ 3509963 w 8802688"/>
                <a:gd name="connsiteY266" fmla="*/ 1419225 h 6677025"/>
                <a:gd name="connsiteX267" fmla="*/ 3489326 w 8802688"/>
                <a:gd name="connsiteY267" fmla="*/ 1450975 h 6677025"/>
                <a:gd name="connsiteX268" fmla="*/ 3468688 w 8802688"/>
                <a:gd name="connsiteY268" fmla="*/ 1481138 h 6677025"/>
                <a:gd name="connsiteX269" fmla="*/ 3448051 w 8802688"/>
                <a:gd name="connsiteY269" fmla="*/ 1516063 h 6677025"/>
                <a:gd name="connsiteX270" fmla="*/ 3413126 w 8802688"/>
                <a:gd name="connsiteY270" fmla="*/ 1590675 h 6677025"/>
                <a:gd name="connsiteX271" fmla="*/ 3379788 w 8802688"/>
                <a:gd name="connsiteY271" fmla="*/ 1671638 h 6677025"/>
                <a:gd name="connsiteX272" fmla="*/ 3349626 w 8802688"/>
                <a:gd name="connsiteY272" fmla="*/ 1763713 h 6677025"/>
                <a:gd name="connsiteX273" fmla="*/ 3325813 w 8802688"/>
                <a:gd name="connsiteY273" fmla="*/ 1865313 h 6677025"/>
                <a:gd name="connsiteX274" fmla="*/ 3302001 w 8802688"/>
                <a:gd name="connsiteY274" fmla="*/ 1971676 h 6677025"/>
                <a:gd name="connsiteX275" fmla="*/ 3281363 w 8802688"/>
                <a:gd name="connsiteY275" fmla="*/ 2090738 h 6677025"/>
                <a:gd name="connsiteX276" fmla="*/ 3368676 w 8802688"/>
                <a:gd name="connsiteY276" fmla="*/ 1944688 h 6677025"/>
                <a:gd name="connsiteX277" fmla="*/ 3451226 w 8802688"/>
                <a:gd name="connsiteY277" fmla="*/ 1787526 h 6677025"/>
                <a:gd name="connsiteX278" fmla="*/ 3533776 w 8802688"/>
                <a:gd name="connsiteY278" fmla="*/ 1624013 h 6677025"/>
                <a:gd name="connsiteX279" fmla="*/ 3617913 w 8802688"/>
                <a:gd name="connsiteY279" fmla="*/ 1454150 h 6677025"/>
                <a:gd name="connsiteX280" fmla="*/ 3652838 w 8802688"/>
                <a:gd name="connsiteY280" fmla="*/ 1454150 h 6677025"/>
                <a:gd name="connsiteX281" fmla="*/ 3656013 w 8802688"/>
                <a:gd name="connsiteY281" fmla="*/ 1495425 h 6677025"/>
                <a:gd name="connsiteX282" fmla="*/ 3659188 w 8802688"/>
                <a:gd name="connsiteY282" fmla="*/ 1531938 h 6677025"/>
                <a:gd name="connsiteX283" fmla="*/ 3673476 w 8802688"/>
                <a:gd name="connsiteY283" fmla="*/ 1600200 h 6677025"/>
                <a:gd name="connsiteX284" fmla="*/ 3686176 w 8802688"/>
                <a:gd name="connsiteY284" fmla="*/ 1658938 h 6677025"/>
                <a:gd name="connsiteX285" fmla="*/ 3689351 w 8802688"/>
                <a:gd name="connsiteY285" fmla="*/ 1689100 h 6677025"/>
                <a:gd name="connsiteX286" fmla="*/ 3692526 w 8802688"/>
                <a:gd name="connsiteY286" fmla="*/ 1716088 h 6677025"/>
                <a:gd name="connsiteX287" fmla="*/ 3713163 w 8802688"/>
                <a:gd name="connsiteY287" fmla="*/ 1662113 h 6677025"/>
                <a:gd name="connsiteX288" fmla="*/ 3736976 w 8802688"/>
                <a:gd name="connsiteY288" fmla="*/ 1609725 h 6677025"/>
                <a:gd name="connsiteX289" fmla="*/ 3757613 w 8802688"/>
                <a:gd name="connsiteY289" fmla="*/ 1562101 h 6677025"/>
                <a:gd name="connsiteX290" fmla="*/ 3784601 w 8802688"/>
                <a:gd name="connsiteY290" fmla="*/ 1514475 h 6677025"/>
                <a:gd name="connsiteX291" fmla="*/ 3811588 w 8802688"/>
                <a:gd name="connsiteY291" fmla="*/ 1471613 h 6677025"/>
                <a:gd name="connsiteX292" fmla="*/ 3840163 w 8802688"/>
                <a:gd name="connsiteY292" fmla="*/ 1430338 h 6677025"/>
                <a:gd name="connsiteX293" fmla="*/ 3870326 w 8802688"/>
                <a:gd name="connsiteY293" fmla="*/ 1392238 h 6677025"/>
                <a:gd name="connsiteX294" fmla="*/ 3906839 w 8802688"/>
                <a:gd name="connsiteY294" fmla="*/ 1355725 h 6677025"/>
                <a:gd name="connsiteX295" fmla="*/ 3941764 w 8802688"/>
                <a:gd name="connsiteY295" fmla="*/ 1327150 h 6677025"/>
                <a:gd name="connsiteX296" fmla="*/ 3979864 w 8802688"/>
                <a:gd name="connsiteY296" fmla="*/ 1296988 h 6677025"/>
                <a:gd name="connsiteX297" fmla="*/ 4022726 w 8802688"/>
                <a:gd name="connsiteY297" fmla="*/ 1273175 h 6677025"/>
                <a:gd name="connsiteX298" fmla="*/ 4067176 w 8802688"/>
                <a:gd name="connsiteY298" fmla="*/ 1249363 h 6677025"/>
                <a:gd name="connsiteX299" fmla="*/ 4117976 w 8802688"/>
                <a:gd name="connsiteY299" fmla="*/ 1231900 h 6677025"/>
                <a:gd name="connsiteX300" fmla="*/ 4167189 w 8802688"/>
                <a:gd name="connsiteY300" fmla="*/ 1216025 h 6677025"/>
                <a:gd name="connsiteX301" fmla="*/ 4224339 w 8802688"/>
                <a:gd name="connsiteY301" fmla="*/ 1201738 h 6677025"/>
                <a:gd name="connsiteX302" fmla="*/ 4286251 w 8802688"/>
                <a:gd name="connsiteY302" fmla="*/ 1195388 h 6677025"/>
                <a:gd name="connsiteX303" fmla="*/ 4170364 w 8802688"/>
                <a:gd name="connsiteY303" fmla="*/ 1184275 h 6677025"/>
                <a:gd name="connsiteX304" fmla="*/ 4117976 w 8802688"/>
                <a:gd name="connsiteY304" fmla="*/ 1181100 h 6677025"/>
                <a:gd name="connsiteX305" fmla="*/ 5586413 w 8802688"/>
                <a:gd name="connsiteY305" fmla="*/ 1166812 h 6677025"/>
                <a:gd name="connsiteX306" fmla="*/ 5481638 w 8802688"/>
                <a:gd name="connsiteY306" fmla="*/ 1204912 h 6677025"/>
                <a:gd name="connsiteX307" fmla="*/ 5437188 w 8802688"/>
                <a:gd name="connsiteY307" fmla="*/ 1225550 h 6677025"/>
                <a:gd name="connsiteX308" fmla="*/ 5399088 w 8802688"/>
                <a:gd name="connsiteY308" fmla="*/ 1243012 h 6677025"/>
                <a:gd name="connsiteX309" fmla="*/ 5365751 w 8802688"/>
                <a:gd name="connsiteY309" fmla="*/ 1260475 h 6677025"/>
                <a:gd name="connsiteX310" fmla="*/ 5335588 w 8802688"/>
                <a:gd name="connsiteY310" fmla="*/ 1282700 h 6677025"/>
                <a:gd name="connsiteX311" fmla="*/ 5308601 w 8802688"/>
                <a:gd name="connsiteY311" fmla="*/ 1300162 h 6677025"/>
                <a:gd name="connsiteX312" fmla="*/ 5287963 w 8802688"/>
                <a:gd name="connsiteY312" fmla="*/ 1320800 h 6677025"/>
                <a:gd name="connsiteX313" fmla="*/ 5270501 w 8802688"/>
                <a:gd name="connsiteY313" fmla="*/ 1341437 h 6677025"/>
                <a:gd name="connsiteX314" fmla="*/ 5259388 w 8802688"/>
                <a:gd name="connsiteY314" fmla="*/ 1362075 h 6677025"/>
                <a:gd name="connsiteX315" fmla="*/ 5246688 w 8802688"/>
                <a:gd name="connsiteY315" fmla="*/ 1385887 h 6677025"/>
                <a:gd name="connsiteX316" fmla="*/ 5240338 w 8802688"/>
                <a:gd name="connsiteY316" fmla="*/ 1409700 h 6677025"/>
                <a:gd name="connsiteX317" fmla="*/ 5237163 w 8802688"/>
                <a:gd name="connsiteY317" fmla="*/ 1436687 h 6677025"/>
                <a:gd name="connsiteX318" fmla="*/ 5237163 w 8802688"/>
                <a:gd name="connsiteY318" fmla="*/ 1463675 h 6677025"/>
                <a:gd name="connsiteX319" fmla="*/ 5240338 w 8802688"/>
                <a:gd name="connsiteY319" fmla="*/ 1492250 h 6677025"/>
                <a:gd name="connsiteX320" fmla="*/ 5246688 w 8802688"/>
                <a:gd name="connsiteY320" fmla="*/ 1525587 h 6677025"/>
                <a:gd name="connsiteX321" fmla="*/ 5287963 w 8802688"/>
                <a:gd name="connsiteY321" fmla="*/ 1484312 h 6677025"/>
                <a:gd name="connsiteX322" fmla="*/ 5330826 w 8802688"/>
                <a:gd name="connsiteY322" fmla="*/ 1439862 h 6677025"/>
                <a:gd name="connsiteX323" fmla="*/ 5416551 w 8802688"/>
                <a:gd name="connsiteY323" fmla="*/ 1347787 h 6677025"/>
                <a:gd name="connsiteX324" fmla="*/ 5499101 w 8802688"/>
                <a:gd name="connsiteY324" fmla="*/ 1252537 h 6677025"/>
                <a:gd name="connsiteX325" fmla="*/ 5540376 w 8802688"/>
                <a:gd name="connsiteY325" fmla="*/ 1208087 h 6677025"/>
                <a:gd name="connsiteX326" fmla="*/ 5434013 w 8802688"/>
                <a:gd name="connsiteY326" fmla="*/ 0 h 6677025"/>
                <a:gd name="connsiteX327" fmla="*/ 5519738 w 8802688"/>
                <a:gd name="connsiteY327" fmla="*/ 3175 h 6677025"/>
                <a:gd name="connsiteX328" fmla="*/ 5610226 w 8802688"/>
                <a:gd name="connsiteY328" fmla="*/ 12700 h 6677025"/>
                <a:gd name="connsiteX329" fmla="*/ 5699126 w 8802688"/>
                <a:gd name="connsiteY329" fmla="*/ 30163 h 6677025"/>
                <a:gd name="connsiteX330" fmla="*/ 5788026 w 8802688"/>
                <a:gd name="connsiteY330" fmla="*/ 50800 h 6677025"/>
                <a:gd name="connsiteX331" fmla="*/ 5876926 w 8802688"/>
                <a:gd name="connsiteY331" fmla="*/ 77788 h 6677025"/>
                <a:gd name="connsiteX332" fmla="*/ 5965826 w 8802688"/>
                <a:gd name="connsiteY332" fmla="*/ 111125 h 6677025"/>
                <a:gd name="connsiteX333" fmla="*/ 6054726 w 8802688"/>
                <a:gd name="connsiteY333" fmla="*/ 146050 h 6677025"/>
                <a:gd name="connsiteX334" fmla="*/ 6142038 w 8802688"/>
                <a:gd name="connsiteY334" fmla="*/ 187325 h 6677025"/>
                <a:gd name="connsiteX335" fmla="*/ 6237288 w 8802688"/>
                <a:gd name="connsiteY335" fmla="*/ 258763 h 6677025"/>
                <a:gd name="connsiteX336" fmla="*/ 6329363 w 8802688"/>
                <a:gd name="connsiteY336" fmla="*/ 333375 h 6677025"/>
                <a:gd name="connsiteX337" fmla="*/ 6418263 w 8802688"/>
                <a:gd name="connsiteY337" fmla="*/ 407988 h 6677025"/>
                <a:gd name="connsiteX338" fmla="*/ 6507163 w 8802688"/>
                <a:gd name="connsiteY338" fmla="*/ 485775 h 6677025"/>
                <a:gd name="connsiteX339" fmla="*/ 6677026 w 8802688"/>
                <a:gd name="connsiteY339" fmla="*/ 639763 h 6677025"/>
                <a:gd name="connsiteX340" fmla="*/ 6762751 w 8802688"/>
                <a:gd name="connsiteY340" fmla="*/ 714375 h 6677025"/>
                <a:gd name="connsiteX341" fmla="*/ 6846888 w 8802688"/>
                <a:gd name="connsiteY341" fmla="*/ 785813 h 6677025"/>
                <a:gd name="connsiteX342" fmla="*/ 6846888 w 8802688"/>
                <a:gd name="connsiteY342" fmla="*/ 796926 h 6677025"/>
                <a:gd name="connsiteX343" fmla="*/ 6851651 w 8802688"/>
                <a:gd name="connsiteY343" fmla="*/ 812801 h 6677025"/>
                <a:gd name="connsiteX344" fmla="*/ 6858001 w 8802688"/>
                <a:gd name="connsiteY344" fmla="*/ 823913 h 6677025"/>
                <a:gd name="connsiteX345" fmla="*/ 6867526 w 8802688"/>
                <a:gd name="connsiteY345" fmla="*/ 836613 h 6677025"/>
                <a:gd name="connsiteX346" fmla="*/ 6878638 w 8802688"/>
                <a:gd name="connsiteY346" fmla="*/ 844550 h 6677025"/>
                <a:gd name="connsiteX347" fmla="*/ 6891338 w 8802688"/>
                <a:gd name="connsiteY347" fmla="*/ 854075 h 6677025"/>
                <a:gd name="connsiteX348" fmla="*/ 6905626 w 8802688"/>
                <a:gd name="connsiteY348" fmla="*/ 857250 h 6677025"/>
                <a:gd name="connsiteX349" fmla="*/ 6919913 w 8802688"/>
                <a:gd name="connsiteY349" fmla="*/ 860425 h 6677025"/>
                <a:gd name="connsiteX350" fmla="*/ 6973888 w 8802688"/>
                <a:gd name="connsiteY350" fmla="*/ 868363 h 6677025"/>
                <a:gd name="connsiteX351" fmla="*/ 7024688 w 8802688"/>
                <a:gd name="connsiteY351" fmla="*/ 884238 h 6677025"/>
                <a:gd name="connsiteX352" fmla="*/ 7072313 w 8802688"/>
                <a:gd name="connsiteY352" fmla="*/ 901700 h 6677025"/>
                <a:gd name="connsiteX353" fmla="*/ 7116763 w 8802688"/>
                <a:gd name="connsiteY353" fmla="*/ 925513 h 6677025"/>
                <a:gd name="connsiteX354" fmla="*/ 7158038 w 8802688"/>
                <a:gd name="connsiteY354" fmla="*/ 952500 h 6677025"/>
                <a:gd name="connsiteX355" fmla="*/ 7199313 w 8802688"/>
                <a:gd name="connsiteY355" fmla="*/ 981075 h 6677025"/>
                <a:gd name="connsiteX356" fmla="*/ 7235826 w 8802688"/>
                <a:gd name="connsiteY356" fmla="*/ 1014413 h 6677025"/>
                <a:gd name="connsiteX357" fmla="*/ 7270751 w 8802688"/>
                <a:gd name="connsiteY357" fmla="*/ 1049338 h 6677025"/>
                <a:gd name="connsiteX358" fmla="*/ 7307263 w 8802688"/>
                <a:gd name="connsiteY358" fmla="*/ 1089025 h 6677025"/>
                <a:gd name="connsiteX359" fmla="*/ 7337426 w 8802688"/>
                <a:gd name="connsiteY359" fmla="*/ 1127125 h 6677025"/>
                <a:gd name="connsiteX360" fmla="*/ 7399338 w 8802688"/>
                <a:gd name="connsiteY360" fmla="*/ 1211263 h 6677025"/>
                <a:gd name="connsiteX361" fmla="*/ 7454901 w 8802688"/>
                <a:gd name="connsiteY361" fmla="*/ 1296988 h 6677025"/>
                <a:gd name="connsiteX362" fmla="*/ 7512051 w 8802688"/>
                <a:gd name="connsiteY362" fmla="*/ 1382713 h 6677025"/>
                <a:gd name="connsiteX363" fmla="*/ 7069138 w 8802688"/>
                <a:gd name="connsiteY363" fmla="*/ 1492250 h 6677025"/>
                <a:gd name="connsiteX364" fmla="*/ 7083426 w 8802688"/>
                <a:gd name="connsiteY364" fmla="*/ 1573213 h 6677025"/>
                <a:gd name="connsiteX365" fmla="*/ 7092951 w 8802688"/>
                <a:gd name="connsiteY365" fmla="*/ 1611313 h 6677025"/>
                <a:gd name="connsiteX366" fmla="*/ 7104063 w 8802688"/>
                <a:gd name="connsiteY366" fmla="*/ 1647826 h 6677025"/>
                <a:gd name="connsiteX367" fmla="*/ 7116763 w 8802688"/>
                <a:gd name="connsiteY367" fmla="*/ 1677988 h 6677025"/>
                <a:gd name="connsiteX368" fmla="*/ 7131051 w 8802688"/>
                <a:gd name="connsiteY368" fmla="*/ 1706563 h 6677025"/>
                <a:gd name="connsiteX369" fmla="*/ 7150101 w 8802688"/>
                <a:gd name="connsiteY369" fmla="*/ 1733550 h 6677025"/>
                <a:gd name="connsiteX370" fmla="*/ 7170738 w 8802688"/>
                <a:gd name="connsiteY370" fmla="*/ 1754188 h 6677025"/>
                <a:gd name="connsiteX371" fmla="*/ 7191376 w 8802688"/>
                <a:gd name="connsiteY371" fmla="*/ 1774825 h 6677025"/>
                <a:gd name="connsiteX372" fmla="*/ 7218363 w 8802688"/>
                <a:gd name="connsiteY372" fmla="*/ 1790700 h 6677025"/>
                <a:gd name="connsiteX373" fmla="*/ 7243763 w 8802688"/>
                <a:gd name="connsiteY373" fmla="*/ 1801813 h 6677025"/>
                <a:gd name="connsiteX374" fmla="*/ 7277101 w 8802688"/>
                <a:gd name="connsiteY374" fmla="*/ 1811338 h 6677025"/>
                <a:gd name="connsiteX375" fmla="*/ 7310438 w 8802688"/>
                <a:gd name="connsiteY375" fmla="*/ 1814513 h 6677025"/>
                <a:gd name="connsiteX376" fmla="*/ 7348538 w 8802688"/>
                <a:gd name="connsiteY376" fmla="*/ 1811338 h 6677025"/>
                <a:gd name="connsiteX377" fmla="*/ 7392988 w 8802688"/>
                <a:gd name="connsiteY377" fmla="*/ 1804988 h 6677025"/>
                <a:gd name="connsiteX378" fmla="*/ 7437438 w 8802688"/>
                <a:gd name="connsiteY378" fmla="*/ 1793875 h 6677025"/>
                <a:gd name="connsiteX379" fmla="*/ 7550151 w 8802688"/>
                <a:gd name="connsiteY379" fmla="*/ 1906588 h 6677025"/>
                <a:gd name="connsiteX380" fmla="*/ 7362826 w 8802688"/>
                <a:gd name="connsiteY380" fmla="*/ 1941513 h 6677025"/>
                <a:gd name="connsiteX381" fmla="*/ 7221538 w 8802688"/>
                <a:gd name="connsiteY381" fmla="*/ 1974850 h 6677025"/>
                <a:gd name="connsiteX382" fmla="*/ 7164388 w 8802688"/>
                <a:gd name="connsiteY382" fmla="*/ 1992313 h 6677025"/>
                <a:gd name="connsiteX383" fmla="*/ 7116763 w 8802688"/>
                <a:gd name="connsiteY383" fmla="*/ 2006600 h 6677025"/>
                <a:gd name="connsiteX384" fmla="*/ 7075488 w 8802688"/>
                <a:gd name="connsiteY384" fmla="*/ 2025650 h 6677025"/>
                <a:gd name="connsiteX385" fmla="*/ 7038976 w 8802688"/>
                <a:gd name="connsiteY385" fmla="*/ 2046288 h 6677025"/>
                <a:gd name="connsiteX386" fmla="*/ 7011988 w 8802688"/>
                <a:gd name="connsiteY386" fmla="*/ 2066925 h 6677025"/>
                <a:gd name="connsiteX387" fmla="*/ 6988176 w 8802688"/>
                <a:gd name="connsiteY387" fmla="*/ 2093913 h 6677025"/>
                <a:gd name="connsiteX388" fmla="*/ 6970713 w 8802688"/>
                <a:gd name="connsiteY388" fmla="*/ 2122488 h 6677025"/>
                <a:gd name="connsiteX389" fmla="*/ 6956426 w 8802688"/>
                <a:gd name="connsiteY389" fmla="*/ 2159000 h 6677025"/>
                <a:gd name="connsiteX390" fmla="*/ 6943726 w 8802688"/>
                <a:gd name="connsiteY390" fmla="*/ 2197100 h 6677025"/>
                <a:gd name="connsiteX391" fmla="*/ 6935788 w 8802688"/>
                <a:gd name="connsiteY391" fmla="*/ 2241550 h 6677025"/>
                <a:gd name="connsiteX392" fmla="*/ 6926263 w 8802688"/>
                <a:gd name="connsiteY392" fmla="*/ 2295525 h 6677025"/>
                <a:gd name="connsiteX393" fmla="*/ 6919913 w 8802688"/>
                <a:gd name="connsiteY393" fmla="*/ 2355850 h 6677025"/>
                <a:gd name="connsiteX394" fmla="*/ 6946901 w 8802688"/>
                <a:gd name="connsiteY394" fmla="*/ 2298700 h 6677025"/>
                <a:gd name="connsiteX395" fmla="*/ 6973888 w 8802688"/>
                <a:gd name="connsiteY395" fmla="*/ 2244725 h 6677025"/>
                <a:gd name="connsiteX396" fmla="*/ 7004051 w 8802688"/>
                <a:gd name="connsiteY396" fmla="*/ 2200275 h 6677025"/>
                <a:gd name="connsiteX397" fmla="*/ 7015163 w 8802688"/>
                <a:gd name="connsiteY397" fmla="*/ 2182813 h 6677025"/>
                <a:gd name="connsiteX398" fmla="*/ 7031038 w 8802688"/>
                <a:gd name="connsiteY398" fmla="*/ 2168525 h 6677025"/>
                <a:gd name="connsiteX399" fmla="*/ 7081838 w 8802688"/>
                <a:gd name="connsiteY399" fmla="*/ 2117725 h 6677025"/>
                <a:gd name="connsiteX400" fmla="*/ 7127876 w 8802688"/>
                <a:gd name="connsiteY400" fmla="*/ 2073276 h 6677025"/>
                <a:gd name="connsiteX401" fmla="*/ 7181851 w 8802688"/>
                <a:gd name="connsiteY401" fmla="*/ 2030413 h 6677025"/>
                <a:gd name="connsiteX402" fmla="*/ 7253288 w 8802688"/>
                <a:gd name="connsiteY402" fmla="*/ 1981200 h 6677025"/>
                <a:gd name="connsiteX403" fmla="*/ 7226301 w 8802688"/>
                <a:gd name="connsiteY403" fmla="*/ 2135188 h 6677025"/>
                <a:gd name="connsiteX404" fmla="*/ 7197726 w 8802688"/>
                <a:gd name="connsiteY404" fmla="*/ 2268538 h 6677025"/>
                <a:gd name="connsiteX405" fmla="*/ 7170738 w 8802688"/>
                <a:gd name="connsiteY405" fmla="*/ 2390775 h 6677025"/>
                <a:gd name="connsiteX406" fmla="*/ 7140576 w 8802688"/>
                <a:gd name="connsiteY406" fmla="*/ 2503488 h 6677025"/>
                <a:gd name="connsiteX407" fmla="*/ 7178676 w 8802688"/>
                <a:gd name="connsiteY407" fmla="*/ 2503488 h 6677025"/>
                <a:gd name="connsiteX408" fmla="*/ 7235826 w 8802688"/>
                <a:gd name="connsiteY408" fmla="*/ 2414588 h 6677025"/>
                <a:gd name="connsiteX409" fmla="*/ 7289801 w 8802688"/>
                <a:gd name="connsiteY409" fmla="*/ 2316163 h 6677025"/>
                <a:gd name="connsiteX410" fmla="*/ 7345363 w 8802688"/>
                <a:gd name="connsiteY410" fmla="*/ 2217738 h 6677025"/>
                <a:gd name="connsiteX411" fmla="*/ 7402513 w 8802688"/>
                <a:gd name="connsiteY411" fmla="*/ 2128838 h 6677025"/>
                <a:gd name="connsiteX412" fmla="*/ 7405688 w 8802688"/>
                <a:gd name="connsiteY412" fmla="*/ 2117725 h 6677025"/>
                <a:gd name="connsiteX413" fmla="*/ 7413626 w 8802688"/>
                <a:gd name="connsiteY413" fmla="*/ 2108200 h 6677025"/>
                <a:gd name="connsiteX414" fmla="*/ 7426326 w 8802688"/>
                <a:gd name="connsiteY414" fmla="*/ 2098675 h 6677025"/>
                <a:gd name="connsiteX415" fmla="*/ 7443788 w 8802688"/>
                <a:gd name="connsiteY415" fmla="*/ 2093913 h 6677025"/>
                <a:gd name="connsiteX416" fmla="*/ 7478713 w 8802688"/>
                <a:gd name="connsiteY416" fmla="*/ 2076451 h 6677025"/>
                <a:gd name="connsiteX417" fmla="*/ 7497763 w 8802688"/>
                <a:gd name="connsiteY417" fmla="*/ 2066925 h 6677025"/>
                <a:gd name="connsiteX418" fmla="*/ 7512051 w 8802688"/>
                <a:gd name="connsiteY418" fmla="*/ 2054225 h 6677025"/>
                <a:gd name="connsiteX419" fmla="*/ 7539038 w 8802688"/>
                <a:gd name="connsiteY419" fmla="*/ 2084388 h 6677025"/>
                <a:gd name="connsiteX420" fmla="*/ 7553326 w 8802688"/>
                <a:gd name="connsiteY420" fmla="*/ 2098675 h 6677025"/>
                <a:gd name="connsiteX421" fmla="*/ 7562851 w 8802688"/>
                <a:gd name="connsiteY421" fmla="*/ 2114550 h 6677025"/>
                <a:gd name="connsiteX422" fmla="*/ 7573963 w 8802688"/>
                <a:gd name="connsiteY422" fmla="*/ 2135188 h 6677025"/>
                <a:gd name="connsiteX423" fmla="*/ 7580313 w 8802688"/>
                <a:gd name="connsiteY423" fmla="*/ 2155825 h 6677025"/>
                <a:gd name="connsiteX424" fmla="*/ 7586663 w 8802688"/>
                <a:gd name="connsiteY424" fmla="*/ 2176463 h 6677025"/>
                <a:gd name="connsiteX425" fmla="*/ 7586663 w 8802688"/>
                <a:gd name="connsiteY425" fmla="*/ 2203450 h 6677025"/>
                <a:gd name="connsiteX426" fmla="*/ 7586663 w 8802688"/>
                <a:gd name="connsiteY426" fmla="*/ 2262188 h 6677025"/>
                <a:gd name="connsiteX427" fmla="*/ 7580313 w 8802688"/>
                <a:gd name="connsiteY427" fmla="*/ 2322513 h 6677025"/>
                <a:gd name="connsiteX428" fmla="*/ 7569201 w 8802688"/>
                <a:gd name="connsiteY428" fmla="*/ 2452688 h 6677025"/>
                <a:gd name="connsiteX429" fmla="*/ 7556501 w 8802688"/>
                <a:gd name="connsiteY429" fmla="*/ 2587625 h 6677025"/>
                <a:gd name="connsiteX430" fmla="*/ 7550151 w 8802688"/>
                <a:gd name="connsiteY430" fmla="*/ 2659063 h 6677025"/>
                <a:gd name="connsiteX431" fmla="*/ 7550151 w 8802688"/>
                <a:gd name="connsiteY431" fmla="*/ 2727325 h 6677025"/>
                <a:gd name="connsiteX432" fmla="*/ 7589838 w 8802688"/>
                <a:gd name="connsiteY432" fmla="*/ 2613025 h 6677025"/>
                <a:gd name="connsiteX433" fmla="*/ 7624763 w 8802688"/>
                <a:gd name="connsiteY433" fmla="*/ 2503488 h 6677025"/>
                <a:gd name="connsiteX434" fmla="*/ 7654926 w 8802688"/>
                <a:gd name="connsiteY434" fmla="*/ 2390775 h 6677025"/>
                <a:gd name="connsiteX435" fmla="*/ 7666038 w 8802688"/>
                <a:gd name="connsiteY435" fmla="*/ 2333625 h 6677025"/>
                <a:gd name="connsiteX436" fmla="*/ 7675563 w 8802688"/>
                <a:gd name="connsiteY436" fmla="*/ 2278063 h 6677025"/>
                <a:gd name="connsiteX437" fmla="*/ 7681913 w 8802688"/>
                <a:gd name="connsiteY437" fmla="*/ 2224088 h 6677025"/>
                <a:gd name="connsiteX438" fmla="*/ 7688263 w 8802688"/>
                <a:gd name="connsiteY438" fmla="*/ 2168525 h 6677025"/>
                <a:gd name="connsiteX439" fmla="*/ 7689851 w 8802688"/>
                <a:gd name="connsiteY439" fmla="*/ 2111375 h 6677025"/>
                <a:gd name="connsiteX440" fmla="*/ 7689851 w 8802688"/>
                <a:gd name="connsiteY440" fmla="*/ 2054225 h 6677025"/>
                <a:gd name="connsiteX441" fmla="*/ 7688263 w 8802688"/>
                <a:gd name="connsiteY441" fmla="*/ 1998663 h 6677025"/>
                <a:gd name="connsiteX442" fmla="*/ 7681913 w 8802688"/>
                <a:gd name="connsiteY442" fmla="*/ 1941513 h 6677025"/>
                <a:gd name="connsiteX443" fmla="*/ 7672388 w 8802688"/>
                <a:gd name="connsiteY443" fmla="*/ 1885950 h 6677025"/>
                <a:gd name="connsiteX444" fmla="*/ 7661276 w 8802688"/>
                <a:gd name="connsiteY444" fmla="*/ 1831975 h 6677025"/>
                <a:gd name="connsiteX445" fmla="*/ 7654926 w 8802688"/>
                <a:gd name="connsiteY445" fmla="*/ 1811338 h 6677025"/>
                <a:gd name="connsiteX446" fmla="*/ 7651751 w 8802688"/>
                <a:gd name="connsiteY446" fmla="*/ 1790700 h 6677025"/>
                <a:gd name="connsiteX447" fmla="*/ 7651751 w 8802688"/>
                <a:gd name="connsiteY447" fmla="*/ 1773238 h 6677025"/>
                <a:gd name="connsiteX448" fmla="*/ 7651751 w 8802688"/>
                <a:gd name="connsiteY448" fmla="*/ 1754188 h 6677025"/>
                <a:gd name="connsiteX449" fmla="*/ 7654926 w 8802688"/>
                <a:gd name="connsiteY449" fmla="*/ 1736725 h 6677025"/>
                <a:gd name="connsiteX450" fmla="*/ 7661276 w 8802688"/>
                <a:gd name="connsiteY450" fmla="*/ 1719263 h 6677025"/>
                <a:gd name="connsiteX451" fmla="*/ 7675563 w 8802688"/>
                <a:gd name="connsiteY451" fmla="*/ 1689100 h 6677025"/>
                <a:gd name="connsiteX452" fmla="*/ 7696201 w 8802688"/>
                <a:gd name="connsiteY452" fmla="*/ 1665288 h 6677025"/>
                <a:gd name="connsiteX453" fmla="*/ 7720013 w 8802688"/>
                <a:gd name="connsiteY453" fmla="*/ 1641476 h 6677025"/>
                <a:gd name="connsiteX454" fmla="*/ 7743826 w 8802688"/>
                <a:gd name="connsiteY454" fmla="*/ 1620838 h 6677025"/>
                <a:gd name="connsiteX455" fmla="*/ 7773988 w 8802688"/>
                <a:gd name="connsiteY455" fmla="*/ 1606550 h 6677025"/>
                <a:gd name="connsiteX456" fmla="*/ 7805738 w 8802688"/>
                <a:gd name="connsiteY456" fmla="*/ 1590675 h 6677025"/>
                <a:gd name="connsiteX457" fmla="*/ 7839076 w 8802688"/>
                <a:gd name="connsiteY457" fmla="*/ 1576388 h 6677025"/>
                <a:gd name="connsiteX458" fmla="*/ 7904163 w 8802688"/>
                <a:gd name="connsiteY458" fmla="*/ 1538288 h 6677025"/>
                <a:gd name="connsiteX459" fmla="*/ 7967663 w 8802688"/>
                <a:gd name="connsiteY459" fmla="*/ 1495425 h 6677025"/>
                <a:gd name="connsiteX460" fmla="*/ 8026401 w 8802688"/>
                <a:gd name="connsiteY460" fmla="*/ 1447801 h 6677025"/>
                <a:gd name="connsiteX461" fmla="*/ 8085138 w 8802688"/>
                <a:gd name="connsiteY461" fmla="*/ 1398588 h 6677025"/>
                <a:gd name="connsiteX462" fmla="*/ 8142288 w 8802688"/>
                <a:gd name="connsiteY462" fmla="*/ 1344613 h 6677025"/>
                <a:gd name="connsiteX463" fmla="*/ 8255001 w 8802688"/>
                <a:gd name="connsiteY463" fmla="*/ 1235076 h 6677025"/>
                <a:gd name="connsiteX464" fmla="*/ 8275638 w 8802688"/>
                <a:gd name="connsiteY464" fmla="*/ 1208088 h 6677025"/>
                <a:gd name="connsiteX465" fmla="*/ 8296276 w 8802688"/>
                <a:gd name="connsiteY465" fmla="*/ 1187450 h 6677025"/>
                <a:gd name="connsiteX466" fmla="*/ 8318501 w 8802688"/>
                <a:gd name="connsiteY466" fmla="*/ 1168400 h 6677025"/>
                <a:gd name="connsiteX467" fmla="*/ 8339138 w 8802688"/>
                <a:gd name="connsiteY467" fmla="*/ 1154113 h 6677025"/>
                <a:gd name="connsiteX468" fmla="*/ 8359776 w 8802688"/>
                <a:gd name="connsiteY468" fmla="*/ 1144588 h 6677025"/>
                <a:gd name="connsiteX469" fmla="*/ 8377238 w 8802688"/>
                <a:gd name="connsiteY469" fmla="*/ 1139825 h 6677025"/>
                <a:gd name="connsiteX470" fmla="*/ 8397876 w 8802688"/>
                <a:gd name="connsiteY470" fmla="*/ 1139825 h 6677025"/>
                <a:gd name="connsiteX471" fmla="*/ 8415338 w 8802688"/>
                <a:gd name="connsiteY471" fmla="*/ 1139825 h 6677025"/>
                <a:gd name="connsiteX472" fmla="*/ 8435976 w 8802688"/>
                <a:gd name="connsiteY472" fmla="*/ 1144588 h 6677025"/>
                <a:gd name="connsiteX473" fmla="*/ 8455026 w 8802688"/>
                <a:gd name="connsiteY473" fmla="*/ 1154113 h 6677025"/>
                <a:gd name="connsiteX474" fmla="*/ 8472488 w 8802688"/>
                <a:gd name="connsiteY474" fmla="*/ 1166813 h 6677025"/>
                <a:gd name="connsiteX475" fmla="*/ 8489951 w 8802688"/>
                <a:gd name="connsiteY475" fmla="*/ 1181100 h 6677025"/>
                <a:gd name="connsiteX476" fmla="*/ 8504238 w 8802688"/>
                <a:gd name="connsiteY476" fmla="*/ 1198563 h 6677025"/>
                <a:gd name="connsiteX477" fmla="*/ 8523288 w 8802688"/>
                <a:gd name="connsiteY477" fmla="*/ 1219201 h 6677025"/>
                <a:gd name="connsiteX478" fmla="*/ 8537576 w 8802688"/>
                <a:gd name="connsiteY478" fmla="*/ 1243013 h 6677025"/>
                <a:gd name="connsiteX479" fmla="*/ 8551863 w 8802688"/>
                <a:gd name="connsiteY479" fmla="*/ 1270000 h 6677025"/>
                <a:gd name="connsiteX480" fmla="*/ 8605838 w 8802688"/>
                <a:gd name="connsiteY480" fmla="*/ 1403350 h 6677025"/>
                <a:gd name="connsiteX481" fmla="*/ 8659813 w 8802688"/>
                <a:gd name="connsiteY481" fmla="*/ 1531938 h 6677025"/>
                <a:gd name="connsiteX482" fmla="*/ 8680451 w 8802688"/>
                <a:gd name="connsiteY482" fmla="*/ 1593850 h 6677025"/>
                <a:gd name="connsiteX483" fmla="*/ 8704263 w 8802688"/>
                <a:gd name="connsiteY483" fmla="*/ 1658938 h 6677025"/>
                <a:gd name="connsiteX484" fmla="*/ 8721726 w 8802688"/>
                <a:gd name="connsiteY484" fmla="*/ 1725613 h 6677025"/>
                <a:gd name="connsiteX485" fmla="*/ 8737601 w 8802688"/>
                <a:gd name="connsiteY485" fmla="*/ 1793875 h 6677025"/>
                <a:gd name="connsiteX486" fmla="*/ 8763001 w 8802688"/>
                <a:gd name="connsiteY486" fmla="*/ 1974850 h 6677025"/>
                <a:gd name="connsiteX487" fmla="*/ 8785226 w 8802688"/>
                <a:gd name="connsiteY487" fmla="*/ 2149475 h 6677025"/>
                <a:gd name="connsiteX488" fmla="*/ 8789988 w 8802688"/>
                <a:gd name="connsiteY488" fmla="*/ 2238375 h 6677025"/>
                <a:gd name="connsiteX489" fmla="*/ 8796338 w 8802688"/>
                <a:gd name="connsiteY489" fmla="*/ 2325688 h 6677025"/>
                <a:gd name="connsiteX490" fmla="*/ 8802688 w 8802688"/>
                <a:gd name="connsiteY490" fmla="*/ 2411413 h 6677025"/>
                <a:gd name="connsiteX491" fmla="*/ 8802688 w 8802688"/>
                <a:gd name="connsiteY491" fmla="*/ 2497138 h 6677025"/>
                <a:gd name="connsiteX492" fmla="*/ 8802688 w 8802688"/>
                <a:gd name="connsiteY492" fmla="*/ 2584450 h 6677025"/>
                <a:gd name="connsiteX493" fmla="*/ 8796338 w 8802688"/>
                <a:gd name="connsiteY493" fmla="*/ 2670175 h 6677025"/>
                <a:gd name="connsiteX494" fmla="*/ 8789988 w 8802688"/>
                <a:gd name="connsiteY494" fmla="*/ 2752725 h 6677025"/>
                <a:gd name="connsiteX495" fmla="*/ 8778876 w 8802688"/>
                <a:gd name="connsiteY495" fmla="*/ 2840038 h 6677025"/>
                <a:gd name="connsiteX496" fmla="*/ 8763001 w 8802688"/>
                <a:gd name="connsiteY496" fmla="*/ 2922588 h 6677025"/>
                <a:gd name="connsiteX497" fmla="*/ 8748713 w 8802688"/>
                <a:gd name="connsiteY497" fmla="*/ 3006725 h 6677025"/>
                <a:gd name="connsiteX498" fmla="*/ 8724901 w 8802688"/>
                <a:gd name="connsiteY498" fmla="*/ 3092450 h 6677025"/>
                <a:gd name="connsiteX499" fmla="*/ 8701088 w 8802688"/>
                <a:gd name="connsiteY499" fmla="*/ 3175000 h 6677025"/>
                <a:gd name="connsiteX500" fmla="*/ 8670926 w 8802688"/>
                <a:gd name="connsiteY500" fmla="*/ 3249613 h 6677025"/>
                <a:gd name="connsiteX501" fmla="*/ 8642351 w 8802688"/>
                <a:gd name="connsiteY501" fmla="*/ 3321050 h 6677025"/>
                <a:gd name="connsiteX502" fmla="*/ 8609013 w 8802688"/>
                <a:gd name="connsiteY502" fmla="*/ 3389313 h 6677025"/>
                <a:gd name="connsiteX503" fmla="*/ 8575676 w 8802688"/>
                <a:gd name="connsiteY503" fmla="*/ 3451225 h 6677025"/>
                <a:gd name="connsiteX504" fmla="*/ 8543926 w 8802688"/>
                <a:gd name="connsiteY504" fmla="*/ 3514725 h 6677025"/>
                <a:gd name="connsiteX505" fmla="*/ 8507413 w 8802688"/>
                <a:gd name="connsiteY505" fmla="*/ 3570288 h 6677025"/>
                <a:gd name="connsiteX506" fmla="*/ 8469313 w 8802688"/>
                <a:gd name="connsiteY506" fmla="*/ 3621088 h 6677025"/>
                <a:gd name="connsiteX507" fmla="*/ 8431213 w 8802688"/>
                <a:gd name="connsiteY507" fmla="*/ 3671888 h 6677025"/>
                <a:gd name="connsiteX508" fmla="*/ 8391526 w 8802688"/>
                <a:gd name="connsiteY508" fmla="*/ 3719513 h 6677025"/>
                <a:gd name="connsiteX509" fmla="*/ 8350251 w 8802688"/>
                <a:gd name="connsiteY509" fmla="*/ 3760788 h 6677025"/>
                <a:gd name="connsiteX510" fmla="*/ 8305801 w 8802688"/>
                <a:gd name="connsiteY510" fmla="*/ 3802063 h 6677025"/>
                <a:gd name="connsiteX511" fmla="*/ 8261351 w 8802688"/>
                <a:gd name="connsiteY511" fmla="*/ 3838575 h 6677025"/>
                <a:gd name="connsiteX512" fmla="*/ 8216901 w 8802688"/>
                <a:gd name="connsiteY512" fmla="*/ 3870325 h 6677025"/>
                <a:gd name="connsiteX513" fmla="*/ 8172451 w 8802688"/>
                <a:gd name="connsiteY513" fmla="*/ 3903663 h 6677025"/>
                <a:gd name="connsiteX514" fmla="*/ 8124826 w 8802688"/>
                <a:gd name="connsiteY514" fmla="*/ 3930650 h 6677025"/>
                <a:gd name="connsiteX515" fmla="*/ 8074026 w 8802688"/>
                <a:gd name="connsiteY515" fmla="*/ 3954463 h 6677025"/>
                <a:gd name="connsiteX516" fmla="*/ 8023226 w 8802688"/>
                <a:gd name="connsiteY516" fmla="*/ 3978275 h 6677025"/>
                <a:gd name="connsiteX517" fmla="*/ 7972426 w 8802688"/>
                <a:gd name="connsiteY517" fmla="*/ 3995738 h 6677025"/>
                <a:gd name="connsiteX518" fmla="*/ 7920038 w 8802688"/>
                <a:gd name="connsiteY518" fmla="*/ 4013200 h 6677025"/>
                <a:gd name="connsiteX519" fmla="*/ 7866063 w 8802688"/>
                <a:gd name="connsiteY519" fmla="*/ 4029075 h 6677025"/>
                <a:gd name="connsiteX520" fmla="*/ 7812088 w 8802688"/>
                <a:gd name="connsiteY520" fmla="*/ 4040188 h 6677025"/>
                <a:gd name="connsiteX521" fmla="*/ 7756526 w 8802688"/>
                <a:gd name="connsiteY521" fmla="*/ 4049713 h 6677025"/>
                <a:gd name="connsiteX522" fmla="*/ 7699376 w 8802688"/>
                <a:gd name="connsiteY522" fmla="*/ 4057650 h 6677025"/>
                <a:gd name="connsiteX523" fmla="*/ 7640638 w 8802688"/>
                <a:gd name="connsiteY523" fmla="*/ 4064000 h 6677025"/>
                <a:gd name="connsiteX524" fmla="*/ 7583488 w 8802688"/>
                <a:gd name="connsiteY524" fmla="*/ 4067175 h 6677025"/>
                <a:gd name="connsiteX525" fmla="*/ 7521576 w 8802688"/>
                <a:gd name="connsiteY525" fmla="*/ 4067175 h 6677025"/>
                <a:gd name="connsiteX526" fmla="*/ 7461251 w 8802688"/>
                <a:gd name="connsiteY526" fmla="*/ 4067175 h 6677025"/>
                <a:gd name="connsiteX527" fmla="*/ 7399338 w 8802688"/>
                <a:gd name="connsiteY527" fmla="*/ 4064000 h 6677025"/>
                <a:gd name="connsiteX528" fmla="*/ 7270751 w 8802688"/>
                <a:gd name="connsiteY528" fmla="*/ 4052888 h 6677025"/>
                <a:gd name="connsiteX529" fmla="*/ 7140576 w 8802688"/>
                <a:gd name="connsiteY529" fmla="*/ 4033838 h 6677025"/>
                <a:gd name="connsiteX530" fmla="*/ 7018338 w 8802688"/>
                <a:gd name="connsiteY530" fmla="*/ 4016375 h 6677025"/>
                <a:gd name="connsiteX531" fmla="*/ 6896101 w 8802688"/>
                <a:gd name="connsiteY531" fmla="*/ 3992563 h 6677025"/>
                <a:gd name="connsiteX532" fmla="*/ 6780213 w 8802688"/>
                <a:gd name="connsiteY532" fmla="*/ 3965575 h 6677025"/>
                <a:gd name="connsiteX533" fmla="*/ 6664326 w 8802688"/>
                <a:gd name="connsiteY533" fmla="*/ 3937000 h 6677025"/>
                <a:gd name="connsiteX534" fmla="*/ 6438901 w 8802688"/>
                <a:gd name="connsiteY534" fmla="*/ 3870325 h 6677025"/>
                <a:gd name="connsiteX535" fmla="*/ 6326188 w 8802688"/>
                <a:gd name="connsiteY535" fmla="*/ 3841750 h 6677025"/>
                <a:gd name="connsiteX536" fmla="*/ 6216651 w 8802688"/>
                <a:gd name="connsiteY536" fmla="*/ 3811588 h 6677025"/>
                <a:gd name="connsiteX537" fmla="*/ 6186488 w 8802688"/>
                <a:gd name="connsiteY537" fmla="*/ 3951288 h 6677025"/>
                <a:gd name="connsiteX538" fmla="*/ 6162676 w 8802688"/>
                <a:gd name="connsiteY538" fmla="*/ 4094163 h 6677025"/>
                <a:gd name="connsiteX539" fmla="*/ 6153151 w 8802688"/>
                <a:gd name="connsiteY539" fmla="*/ 4171950 h 6677025"/>
                <a:gd name="connsiteX540" fmla="*/ 6148388 w 8802688"/>
                <a:gd name="connsiteY540" fmla="*/ 4244975 h 6677025"/>
                <a:gd name="connsiteX541" fmla="*/ 6142038 w 8802688"/>
                <a:gd name="connsiteY541" fmla="*/ 4325938 h 6677025"/>
                <a:gd name="connsiteX542" fmla="*/ 6142038 w 8802688"/>
                <a:gd name="connsiteY542" fmla="*/ 4408488 h 6677025"/>
                <a:gd name="connsiteX543" fmla="*/ 6142038 w 8802688"/>
                <a:gd name="connsiteY543" fmla="*/ 4438650 h 6677025"/>
                <a:gd name="connsiteX544" fmla="*/ 6148388 w 8802688"/>
                <a:gd name="connsiteY544" fmla="*/ 4468813 h 6677025"/>
                <a:gd name="connsiteX545" fmla="*/ 6156326 w 8802688"/>
                <a:gd name="connsiteY545" fmla="*/ 4500563 h 6677025"/>
                <a:gd name="connsiteX546" fmla="*/ 6169026 w 8802688"/>
                <a:gd name="connsiteY546" fmla="*/ 4530725 h 6677025"/>
                <a:gd name="connsiteX547" fmla="*/ 6183313 w 8802688"/>
                <a:gd name="connsiteY547" fmla="*/ 4554538 h 6677025"/>
                <a:gd name="connsiteX548" fmla="*/ 6203951 w 8802688"/>
                <a:gd name="connsiteY548" fmla="*/ 4575175 h 6677025"/>
                <a:gd name="connsiteX549" fmla="*/ 6213476 w 8802688"/>
                <a:gd name="connsiteY549" fmla="*/ 4584700 h 6677025"/>
                <a:gd name="connsiteX550" fmla="*/ 6224588 w 8802688"/>
                <a:gd name="connsiteY550" fmla="*/ 4591050 h 6677025"/>
                <a:gd name="connsiteX551" fmla="*/ 6237288 w 8802688"/>
                <a:gd name="connsiteY551" fmla="*/ 4594225 h 6677025"/>
                <a:gd name="connsiteX552" fmla="*/ 6251576 w 8802688"/>
                <a:gd name="connsiteY552" fmla="*/ 4595813 h 6677025"/>
                <a:gd name="connsiteX553" fmla="*/ 6281738 w 8802688"/>
                <a:gd name="connsiteY553" fmla="*/ 4608513 h 6677025"/>
                <a:gd name="connsiteX554" fmla="*/ 6313488 w 8802688"/>
                <a:gd name="connsiteY554" fmla="*/ 4619625 h 6677025"/>
                <a:gd name="connsiteX555" fmla="*/ 6350001 w 8802688"/>
                <a:gd name="connsiteY555" fmla="*/ 4629150 h 6677025"/>
                <a:gd name="connsiteX556" fmla="*/ 6384926 w 8802688"/>
                <a:gd name="connsiteY556" fmla="*/ 4632325 h 6677025"/>
                <a:gd name="connsiteX557" fmla="*/ 6405563 w 8802688"/>
                <a:gd name="connsiteY557" fmla="*/ 4632325 h 6677025"/>
                <a:gd name="connsiteX558" fmla="*/ 6424613 w 8802688"/>
                <a:gd name="connsiteY558" fmla="*/ 4629150 h 6677025"/>
                <a:gd name="connsiteX559" fmla="*/ 6445251 w 8802688"/>
                <a:gd name="connsiteY559" fmla="*/ 4622800 h 6677025"/>
                <a:gd name="connsiteX560" fmla="*/ 6465888 w 8802688"/>
                <a:gd name="connsiteY560" fmla="*/ 4616450 h 6677025"/>
                <a:gd name="connsiteX561" fmla="*/ 6486526 w 8802688"/>
                <a:gd name="connsiteY561" fmla="*/ 4605338 h 6677025"/>
                <a:gd name="connsiteX562" fmla="*/ 6507163 w 8802688"/>
                <a:gd name="connsiteY562" fmla="*/ 4594225 h 6677025"/>
                <a:gd name="connsiteX563" fmla="*/ 6527801 w 8802688"/>
                <a:gd name="connsiteY563" fmla="*/ 4575175 h 6677025"/>
                <a:gd name="connsiteX564" fmla="*/ 6548438 w 8802688"/>
                <a:gd name="connsiteY564" fmla="*/ 4557713 h 6677025"/>
                <a:gd name="connsiteX565" fmla="*/ 6578601 w 8802688"/>
                <a:gd name="connsiteY565" fmla="*/ 4516438 h 6677025"/>
                <a:gd name="connsiteX566" fmla="*/ 6608763 w 8802688"/>
                <a:gd name="connsiteY566" fmla="*/ 4476750 h 6677025"/>
                <a:gd name="connsiteX567" fmla="*/ 6673851 w 8802688"/>
                <a:gd name="connsiteY567" fmla="*/ 4403725 h 6677025"/>
                <a:gd name="connsiteX568" fmla="*/ 6704013 w 8802688"/>
                <a:gd name="connsiteY568" fmla="*/ 4364038 h 6677025"/>
                <a:gd name="connsiteX569" fmla="*/ 6731001 w 8802688"/>
                <a:gd name="connsiteY569" fmla="*/ 4319588 h 6677025"/>
                <a:gd name="connsiteX570" fmla="*/ 6754813 w 8802688"/>
                <a:gd name="connsiteY570" fmla="*/ 4275138 h 6677025"/>
                <a:gd name="connsiteX571" fmla="*/ 6762751 w 8802688"/>
                <a:gd name="connsiteY571" fmla="*/ 4248150 h 6677025"/>
                <a:gd name="connsiteX572" fmla="*/ 6772276 w 8802688"/>
                <a:gd name="connsiteY572" fmla="*/ 4221163 h 6677025"/>
                <a:gd name="connsiteX573" fmla="*/ 6775451 w 8802688"/>
                <a:gd name="connsiteY573" fmla="*/ 4210050 h 6677025"/>
                <a:gd name="connsiteX574" fmla="*/ 6783388 w 8802688"/>
                <a:gd name="connsiteY574" fmla="*/ 4197350 h 6677025"/>
                <a:gd name="connsiteX575" fmla="*/ 6796088 w 8802688"/>
                <a:gd name="connsiteY575" fmla="*/ 4192588 h 6677025"/>
                <a:gd name="connsiteX576" fmla="*/ 6813551 w 8802688"/>
                <a:gd name="connsiteY576" fmla="*/ 4183063 h 6677025"/>
                <a:gd name="connsiteX577" fmla="*/ 6848476 w 8802688"/>
                <a:gd name="connsiteY577" fmla="*/ 4168775 h 6677025"/>
                <a:gd name="connsiteX578" fmla="*/ 6867526 w 8802688"/>
                <a:gd name="connsiteY578" fmla="*/ 4159250 h 6677025"/>
                <a:gd name="connsiteX579" fmla="*/ 6881813 w 8802688"/>
                <a:gd name="connsiteY579" fmla="*/ 4148138 h 6677025"/>
                <a:gd name="connsiteX580" fmla="*/ 6881813 w 8802688"/>
                <a:gd name="connsiteY580" fmla="*/ 4200525 h 6677025"/>
                <a:gd name="connsiteX581" fmla="*/ 6875463 w 8802688"/>
                <a:gd name="connsiteY581" fmla="*/ 4254500 h 6677025"/>
                <a:gd name="connsiteX582" fmla="*/ 6867526 w 8802688"/>
                <a:gd name="connsiteY582" fmla="*/ 4302125 h 6677025"/>
                <a:gd name="connsiteX583" fmla="*/ 6854826 w 8802688"/>
                <a:gd name="connsiteY583" fmla="*/ 4349750 h 6677025"/>
                <a:gd name="connsiteX584" fmla="*/ 6840538 w 8802688"/>
                <a:gd name="connsiteY584" fmla="*/ 4394200 h 6677025"/>
                <a:gd name="connsiteX585" fmla="*/ 6823076 w 8802688"/>
                <a:gd name="connsiteY585" fmla="*/ 4435475 h 6677025"/>
                <a:gd name="connsiteX586" fmla="*/ 6800851 w 8802688"/>
                <a:gd name="connsiteY586" fmla="*/ 4475163 h 6677025"/>
                <a:gd name="connsiteX587" fmla="*/ 6775451 w 8802688"/>
                <a:gd name="connsiteY587" fmla="*/ 4510088 h 6677025"/>
                <a:gd name="connsiteX588" fmla="*/ 6748463 w 8802688"/>
                <a:gd name="connsiteY588" fmla="*/ 4546600 h 6677025"/>
                <a:gd name="connsiteX589" fmla="*/ 6718301 w 8802688"/>
                <a:gd name="connsiteY589" fmla="*/ 4575175 h 6677025"/>
                <a:gd name="connsiteX590" fmla="*/ 6683376 w 8802688"/>
                <a:gd name="connsiteY590" fmla="*/ 4605338 h 6677025"/>
                <a:gd name="connsiteX591" fmla="*/ 6646863 w 8802688"/>
                <a:gd name="connsiteY591" fmla="*/ 4629150 h 6677025"/>
                <a:gd name="connsiteX592" fmla="*/ 6608763 w 8802688"/>
                <a:gd name="connsiteY592" fmla="*/ 4652963 h 6677025"/>
                <a:gd name="connsiteX593" fmla="*/ 6567488 w 8802688"/>
                <a:gd name="connsiteY593" fmla="*/ 4673600 h 6677025"/>
                <a:gd name="connsiteX594" fmla="*/ 6521451 w 8802688"/>
                <a:gd name="connsiteY594" fmla="*/ 4691063 h 6677025"/>
                <a:gd name="connsiteX595" fmla="*/ 6473826 w 8802688"/>
                <a:gd name="connsiteY595" fmla="*/ 4706938 h 6677025"/>
                <a:gd name="connsiteX596" fmla="*/ 6438901 w 8802688"/>
                <a:gd name="connsiteY596" fmla="*/ 4718050 h 6677025"/>
                <a:gd name="connsiteX597" fmla="*/ 6403976 w 8802688"/>
                <a:gd name="connsiteY597" fmla="*/ 4727575 h 6677025"/>
                <a:gd name="connsiteX598" fmla="*/ 6370638 w 8802688"/>
                <a:gd name="connsiteY598" fmla="*/ 4733925 h 6677025"/>
                <a:gd name="connsiteX599" fmla="*/ 6334126 w 8802688"/>
                <a:gd name="connsiteY599" fmla="*/ 4735513 h 6677025"/>
                <a:gd name="connsiteX600" fmla="*/ 6302376 w 8802688"/>
                <a:gd name="connsiteY600" fmla="*/ 4735513 h 6677025"/>
                <a:gd name="connsiteX601" fmla="*/ 6265863 w 8802688"/>
                <a:gd name="connsiteY601" fmla="*/ 4733925 h 6677025"/>
                <a:gd name="connsiteX602" fmla="*/ 6234113 w 8802688"/>
                <a:gd name="connsiteY602" fmla="*/ 4724400 h 6677025"/>
                <a:gd name="connsiteX603" fmla="*/ 6200776 w 8802688"/>
                <a:gd name="connsiteY603" fmla="*/ 4714875 h 6677025"/>
                <a:gd name="connsiteX604" fmla="*/ 6169026 w 8802688"/>
                <a:gd name="connsiteY604" fmla="*/ 4703763 h 6677025"/>
                <a:gd name="connsiteX605" fmla="*/ 6135688 w 8802688"/>
                <a:gd name="connsiteY605" fmla="*/ 4691063 h 6677025"/>
                <a:gd name="connsiteX606" fmla="*/ 6102351 w 8802688"/>
                <a:gd name="connsiteY606" fmla="*/ 4673600 h 6677025"/>
                <a:gd name="connsiteX607" fmla="*/ 6073776 w 8802688"/>
                <a:gd name="connsiteY607" fmla="*/ 4656138 h 6677025"/>
                <a:gd name="connsiteX608" fmla="*/ 6040438 w 8802688"/>
                <a:gd name="connsiteY608" fmla="*/ 4632325 h 6677025"/>
                <a:gd name="connsiteX609" fmla="*/ 6010276 w 8802688"/>
                <a:gd name="connsiteY609" fmla="*/ 4611688 h 6677025"/>
                <a:gd name="connsiteX610" fmla="*/ 5984876 w 8802688"/>
                <a:gd name="connsiteY610" fmla="*/ 4584700 h 6677025"/>
                <a:gd name="connsiteX611" fmla="*/ 5954713 w 8802688"/>
                <a:gd name="connsiteY611" fmla="*/ 4557713 h 6677025"/>
                <a:gd name="connsiteX612" fmla="*/ 5903913 w 8802688"/>
                <a:gd name="connsiteY612" fmla="*/ 4510088 h 6677025"/>
                <a:gd name="connsiteX613" fmla="*/ 5853113 w 8802688"/>
                <a:gd name="connsiteY613" fmla="*/ 4465638 h 6677025"/>
                <a:gd name="connsiteX614" fmla="*/ 5802313 w 8802688"/>
                <a:gd name="connsiteY614" fmla="*/ 4424363 h 6677025"/>
                <a:gd name="connsiteX615" fmla="*/ 5746751 w 8802688"/>
                <a:gd name="connsiteY615" fmla="*/ 4384675 h 6677025"/>
                <a:gd name="connsiteX616" fmla="*/ 5692776 w 8802688"/>
                <a:gd name="connsiteY616" fmla="*/ 4349750 h 6677025"/>
                <a:gd name="connsiteX617" fmla="*/ 5635626 w 8802688"/>
                <a:gd name="connsiteY617" fmla="*/ 4316413 h 6677025"/>
                <a:gd name="connsiteX618" fmla="*/ 5576888 w 8802688"/>
                <a:gd name="connsiteY618" fmla="*/ 4284663 h 6677025"/>
                <a:gd name="connsiteX619" fmla="*/ 5519738 w 8802688"/>
                <a:gd name="connsiteY619" fmla="*/ 4254500 h 6677025"/>
                <a:gd name="connsiteX620" fmla="*/ 5399088 w 8802688"/>
                <a:gd name="connsiteY620" fmla="*/ 4197350 h 6677025"/>
                <a:gd name="connsiteX621" fmla="*/ 5276851 w 8802688"/>
                <a:gd name="connsiteY621" fmla="*/ 4141788 h 6677025"/>
                <a:gd name="connsiteX622" fmla="*/ 5027613 w 8802688"/>
                <a:gd name="connsiteY622" fmla="*/ 4033838 h 6677025"/>
                <a:gd name="connsiteX623" fmla="*/ 5110163 w 8802688"/>
                <a:gd name="connsiteY623" fmla="*/ 4090988 h 6677025"/>
                <a:gd name="connsiteX624" fmla="*/ 5151438 w 8802688"/>
                <a:gd name="connsiteY624" fmla="*/ 4121150 h 6677025"/>
                <a:gd name="connsiteX625" fmla="*/ 5191126 w 8802688"/>
                <a:gd name="connsiteY625" fmla="*/ 4151313 h 6677025"/>
                <a:gd name="connsiteX626" fmla="*/ 5226051 w 8802688"/>
                <a:gd name="connsiteY626" fmla="*/ 4183063 h 6677025"/>
                <a:gd name="connsiteX627" fmla="*/ 5260976 w 8802688"/>
                <a:gd name="connsiteY627" fmla="*/ 4219575 h 6677025"/>
                <a:gd name="connsiteX628" fmla="*/ 5294313 w 8802688"/>
                <a:gd name="connsiteY628" fmla="*/ 4254500 h 6677025"/>
                <a:gd name="connsiteX629" fmla="*/ 5324476 w 8802688"/>
                <a:gd name="connsiteY629" fmla="*/ 4295775 h 6677025"/>
                <a:gd name="connsiteX630" fmla="*/ 5356226 w 8802688"/>
                <a:gd name="connsiteY630" fmla="*/ 4329113 h 6677025"/>
                <a:gd name="connsiteX631" fmla="*/ 5392738 w 8802688"/>
                <a:gd name="connsiteY631" fmla="*/ 4370388 h 6677025"/>
                <a:gd name="connsiteX632" fmla="*/ 5410201 w 8802688"/>
                <a:gd name="connsiteY632" fmla="*/ 4391025 h 6677025"/>
                <a:gd name="connsiteX633" fmla="*/ 5422901 w 8802688"/>
                <a:gd name="connsiteY633" fmla="*/ 4411663 h 6677025"/>
                <a:gd name="connsiteX634" fmla="*/ 5430838 w 8802688"/>
                <a:gd name="connsiteY634" fmla="*/ 4430713 h 6677025"/>
                <a:gd name="connsiteX635" fmla="*/ 5434013 w 8802688"/>
                <a:gd name="connsiteY635" fmla="*/ 4445000 h 6677025"/>
                <a:gd name="connsiteX636" fmla="*/ 5376863 w 8802688"/>
                <a:gd name="connsiteY636" fmla="*/ 4656138 h 6677025"/>
                <a:gd name="connsiteX637" fmla="*/ 5348288 w 8802688"/>
                <a:gd name="connsiteY637" fmla="*/ 4759325 h 6677025"/>
                <a:gd name="connsiteX638" fmla="*/ 5314951 w 8802688"/>
                <a:gd name="connsiteY638" fmla="*/ 4864100 h 6677025"/>
                <a:gd name="connsiteX639" fmla="*/ 5280026 w 8802688"/>
                <a:gd name="connsiteY639" fmla="*/ 4965700 h 6677025"/>
                <a:gd name="connsiteX640" fmla="*/ 5243513 w 8802688"/>
                <a:gd name="connsiteY640" fmla="*/ 5068888 h 6677025"/>
                <a:gd name="connsiteX641" fmla="*/ 5205413 w 8802688"/>
                <a:gd name="connsiteY641" fmla="*/ 5167313 h 6677025"/>
                <a:gd name="connsiteX642" fmla="*/ 5160963 w 8802688"/>
                <a:gd name="connsiteY642" fmla="*/ 5268913 h 6677025"/>
                <a:gd name="connsiteX643" fmla="*/ 5116513 w 8802688"/>
                <a:gd name="connsiteY643" fmla="*/ 5362575 h 6677025"/>
                <a:gd name="connsiteX644" fmla="*/ 5068888 w 8802688"/>
                <a:gd name="connsiteY644" fmla="*/ 5457825 h 6677025"/>
                <a:gd name="connsiteX645" fmla="*/ 5014913 w 8802688"/>
                <a:gd name="connsiteY645" fmla="*/ 5553075 h 6677025"/>
                <a:gd name="connsiteX646" fmla="*/ 4960938 w 8802688"/>
                <a:gd name="connsiteY646" fmla="*/ 5643563 h 6677025"/>
                <a:gd name="connsiteX647" fmla="*/ 4902201 w 8802688"/>
                <a:gd name="connsiteY647" fmla="*/ 5732463 h 6677025"/>
                <a:gd name="connsiteX648" fmla="*/ 4837113 w 8802688"/>
                <a:gd name="connsiteY648" fmla="*/ 5815013 h 6677025"/>
                <a:gd name="connsiteX649" fmla="*/ 4768850 w 8802688"/>
                <a:gd name="connsiteY649" fmla="*/ 5899150 h 6677025"/>
                <a:gd name="connsiteX650" fmla="*/ 4694238 w 8802688"/>
                <a:gd name="connsiteY650" fmla="*/ 5978525 h 6677025"/>
                <a:gd name="connsiteX651" fmla="*/ 4581525 w 8802688"/>
                <a:gd name="connsiteY651" fmla="*/ 6062663 h 6677025"/>
                <a:gd name="connsiteX652" fmla="*/ 4470400 w 8802688"/>
                <a:gd name="connsiteY652" fmla="*/ 6151563 h 6677025"/>
                <a:gd name="connsiteX653" fmla="*/ 4360863 w 8802688"/>
                <a:gd name="connsiteY653" fmla="*/ 6246813 h 6677025"/>
                <a:gd name="connsiteX654" fmla="*/ 4303713 w 8802688"/>
                <a:gd name="connsiteY654" fmla="*/ 6296025 h 6677025"/>
                <a:gd name="connsiteX655" fmla="*/ 4248150 w 8802688"/>
                <a:gd name="connsiteY655" fmla="*/ 6350000 h 6677025"/>
                <a:gd name="connsiteX656" fmla="*/ 4221163 w 8802688"/>
                <a:gd name="connsiteY656" fmla="*/ 6365875 h 6677025"/>
                <a:gd name="connsiteX657" fmla="*/ 4194175 w 8802688"/>
                <a:gd name="connsiteY657" fmla="*/ 6386513 h 6677025"/>
                <a:gd name="connsiteX658" fmla="*/ 4167188 w 8802688"/>
                <a:gd name="connsiteY658" fmla="*/ 6407150 h 6677025"/>
                <a:gd name="connsiteX659" fmla="*/ 4140200 w 8802688"/>
                <a:gd name="connsiteY659" fmla="*/ 6430963 h 6677025"/>
                <a:gd name="connsiteX660" fmla="*/ 4117975 w 8802688"/>
                <a:gd name="connsiteY660" fmla="*/ 6454775 h 6677025"/>
                <a:gd name="connsiteX661" fmla="*/ 4095750 w 8802688"/>
                <a:gd name="connsiteY661" fmla="*/ 6481763 h 6677025"/>
                <a:gd name="connsiteX662" fmla="*/ 4078288 w 8802688"/>
                <a:gd name="connsiteY662" fmla="*/ 6510338 h 6677025"/>
                <a:gd name="connsiteX663" fmla="*/ 4064000 w 8802688"/>
                <a:gd name="connsiteY663" fmla="*/ 6537325 h 6677025"/>
                <a:gd name="connsiteX664" fmla="*/ 4033838 w 8802688"/>
                <a:gd name="connsiteY664" fmla="*/ 6564313 h 6677025"/>
                <a:gd name="connsiteX665" fmla="*/ 4003675 w 8802688"/>
                <a:gd name="connsiteY665" fmla="*/ 6588125 h 6677025"/>
                <a:gd name="connsiteX666" fmla="*/ 3975100 w 8802688"/>
                <a:gd name="connsiteY666" fmla="*/ 6608763 h 6677025"/>
                <a:gd name="connsiteX667" fmla="*/ 3944938 w 8802688"/>
                <a:gd name="connsiteY667" fmla="*/ 6626225 h 6677025"/>
                <a:gd name="connsiteX668" fmla="*/ 3914775 w 8802688"/>
                <a:gd name="connsiteY668" fmla="*/ 6645275 h 6677025"/>
                <a:gd name="connsiteX669" fmla="*/ 3884613 w 8802688"/>
                <a:gd name="connsiteY669" fmla="*/ 6656388 h 6677025"/>
                <a:gd name="connsiteX670" fmla="*/ 3852863 w 8802688"/>
                <a:gd name="connsiteY670" fmla="*/ 6665913 h 6677025"/>
                <a:gd name="connsiteX671" fmla="*/ 3822700 w 8802688"/>
                <a:gd name="connsiteY671" fmla="*/ 6673850 h 6677025"/>
                <a:gd name="connsiteX672" fmla="*/ 3790950 w 8802688"/>
                <a:gd name="connsiteY672" fmla="*/ 6677025 h 6677025"/>
                <a:gd name="connsiteX673" fmla="*/ 3760788 w 8802688"/>
                <a:gd name="connsiteY673" fmla="*/ 6677025 h 6677025"/>
                <a:gd name="connsiteX674" fmla="*/ 3727450 w 8802688"/>
                <a:gd name="connsiteY674" fmla="*/ 6673850 h 6677025"/>
                <a:gd name="connsiteX675" fmla="*/ 3697288 w 8802688"/>
                <a:gd name="connsiteY675" fmla="*/ 6669088 h 6677025"/>
                <a:gd name="connsiteX676" fmla="*/ 3668713 w 8802688"/>
                <a:gd name="connsiteY676" fmla="*/ 6659563 h 6677025"/>
                <a:gd name="connsiteX677" fmla="*/ 3638550 w 8802688"/>
                <a:gd name="connsiteY677" fmla="*/ 6646863 h 6677025"/>
                <a:gd name="connsiteX678" fmla="*/ 3608388 w 8802688"/>
                <a:gd name="connsiteY678" fmla="*/ 6632575 h 6677025"/>
                <a:gd name="connsiteX679" fmla="*/ 3579813 w 8802688"/>
                <a:gd name="connsiteY679" fmla="*/ 6611938 h 6677025"/>
                <a:gd name="connsiteX680" fmla="*/ 3525838 w 8802688"/>
                <a:gd name="connsiteY680" fmla="*/ 6543675 h 6677025"/>
                <a:gd name="connsiteX681" fmla="*/ 3475038 w 8802688"/>
                <a:gd name="connsiteY681" fmla="*/ 6472238 h 6677025"/>
                <a:gd name="connsiteX682" fmla="*/ 3427413 w 8802688"/>
                <a:gd name="connsiteY682" fmla="*/ 6400800 h 6677025"/>
                <a:gd name="connsiteX683" fmla="*/ 3379788 w 8802688"/>
                <a:gd name="connsiteY683" fmla="*/ 6326188 h 6677025"/>
                <a:gd name="connsiteX684" fmla="*/ 3335338 w 8802688"/>
                <a:gd name="connsiteY684" fmla="*/ 6251575 h 6677025"/>
                <a:gd name="connsiteX685" fmla="*/ 3294063 w 8802688"/>
                <a:gd name="connsiteY685" fmla="*/ 6175375 h 6677025"/>
                <a:gd name="connsiteX686" fmla="*/ 3252788 w 8802688"/>
                <a:gd name="connsiteY686" fmla="*/ 6097588 h 6677025"/>
                <a:gd name="connsiteX687" fmla="*/ 3209925 w 8802688"/>
                <a:gd name="connsiteY687" fmla="*/ 6015038 h 6677025"/>
                <a:gd name="connsiteX688" fmla="*/ 3195638 w 8802688"/>
                <a:gd name="connsiteY688" fmla="*/ 5999163 h 6677025"/>
                <a:gd name="connsiteX689" fmla="*/ 3186113 w 8802688"/>
                <a:gd name="connsiteY689" fmla="*/ 5984875 h 6677025"/>
                <a:gd name="connsiteX690" fmla="*/ 3181350 w 8802688"/>
                <a:gd name="connsiteY690" fmla="*/ 5967413 h 6677025"/>
                <a:gd name="connsiteX691" fmla="*/ 3175000 w 8802688"/>
                <a:gd name="connsiteY691" fmla="*/ 5946775 h 6677025"/>
                <a:gd name="connsiteX692" fmla="*/ 3171825 w 8802688"/>
                <a:gd name="connsiteY692" fmla="*/ 5927725 h 6677025"/>
                <a:gd name="connsiteX693" fmla="*/ 3171825 w 8802688"/>
                <a:gd name="connsiteY693" fmla="*/ 5907088 h 6677025"/>
                <a:gd name="connsiteX694" fmla="*/ 3175000 w 8802688"/>
                <a:gd name="connsiteY694" fmla="*/ 5886450 h 6677025"/>
                <a:gd name="connsiteX695" fmla="*/ 3181350 w 8802688"/>
                <a:gd name="connsiteY695" fmla="*/ 5865813 h 6677025"/>
                <a:gd name="connsiteX696" fmla="*/ 3189288 w 8802688"/>
                <a:gd name="connsiteY696" fmla="*/ 5845175 h 6677025"/>
                <a:gd name="connsiteX697" fmla="*/ 3201988 w 8802688"/>
                <a:gd name="connsiteY697" fmla="*/ 5824538 h 6677025"/>
                <a:gd name="connsiteX698" fmla="*/ 3213100 w 8802688"/>
                <a:gd name="connsiteY698" fmla="*/ 5803900 h 6677025"/>
                <a:gd name="connsiteX699" fmla="*/ 3230563 w 8802688"/>
                <a:gd name="connsiteY699" fmla="*/ 5783263 h 6677025"/>
                <a:gd name="connsiteX700" fmla="*/ 3249613 w 8802688"/>
                <a:gd name="connsiteY700" fmla="*/ 5764213 h 6677025"/>
                <a:gd name="connsiteX701" fmla="*/ 3270250 w 8802688"/>
                <a:gd name="connsiteY701" fmla="*/ 5746750 h 6677025"/>
                <a:gd name="connsiteX702" fmla="*/ 3294063 w 8802688"/>
                <a:gd name="connsiteY702" fmla="*/ 5732463 h 6677025"/>
                <a:gd name="connsiteX703" fmla="*/ 3321050 w 8802688"/>
                <a:gd name="connsiteY703" fmla="*/ 5716588 h 6677025"/>
                <a:gd name="connsiteX704" fmla="*/ 3362325 w 8802688"/>
                <a:gd name="connsiteY704" fmla="*/ 5699125 h 6677025"/>
                <a:gd name="connsiteX705" fmla="*/ 3403600 w 8802688"/>
                <a:gd name="connsiteY705" fmla="*/ 5681663 h 6677025"/>
                <a:gd name="connsiteX706" fmla="*/ 3492500 w 8802688"/>
                <a:gd name="connsiteY706" fmla="*/ 5637213 h 6677025"/>
                <a:gd name="connsiteX707" fmla="*/ 3587750 w 8802688"/>
                <a:gd name="connsiteY707" fmla="*/ 5583238 h 6677025"/>
                <a:gd name="connsiteX708" fmla="*/ 3692525 w 8802688"/>
                <a:gd name="connsiteY708" fmla="*/ 5529263 h 6677025"/>
                <a:gd name="connsiteX709" fmla="*/ 3692525 w 8802688"/>
                <a:gd name="connsiteY709" fmla="*/ 5081588 h 6677025"/>
                <a:gd name="connsiteX710" fmla="*/ 3683000 w 8802688"/>
                <a:gd name="connsiteY710" fmla="*/ 5116513 h 6677025"/>
                <a:gd name="connsiteX711" fmla="*/ 3673475 w 8802688"/>
                <a:gd name="connsiteY711" fmla="*/ 5153025 h 6677025"/>
                <a:gd name="connsiteX712" fmla="*/ 3665538 w 8802688"/>
                <a:gd name="connsiteY712" fmla="*/ 5184775 h 6677025"/>
                <a:gd name="connsiteX713" fmla="*/ 3652838 w 8802688"/>
                <a:gd name="connsiteY713" fmla="*/ 5211763 h 6677025"/>
                <a:gd name="connsiteX714" fmla="*/ 3641725 w 8802688"/>
                <a:gd name="connsiteY714" fmla="*/ 5238750 h 6677025"/>
                <a:gd name="connsiteX715" fmla="*/ 3629025 w 8802688"/>
                <a:gd name="connsiteY715" fmla="*/ 5265738 h 6677025"/>
                <a:gd name="connsiteX716" fmla="*/ 3614738 w 8802688"/>
                <a:gd name="connsiteY716" fmla="*/ 5286375 h 6677025"/>
                <a:gd name="connsiteX717" fmla="*/ 3600450 w 8802688"/>
                <a:gd name="connsiteY717" fmla="*/ 5307013 h 6677025"/>
                <a:gd name="connsiteX718" fmla="*/ 3581400 w 8802688"/>
                <a:gd name="connsiteY718" fmla="*/ 5324475 h 6677025"/>
                <a:gd name="connsiteX719" fmla="*/ 3567113 w 8802688"/>
                <a:gd name="connsiteY719" fmla="*/ 5340350 h 6677025"/>
                <a:gd name="connsiteX720" fmla="*/ 3549650 w 8802688"/>
                <a:gd name="connsiteY720" fmla="*/ 5354638 h 6677025"/>
                <a:gd name="connsiteX721" fmla="*/ 3529013 w 8802688"/>
                <a:gd name="connsiteY721" fmla="*/ 5365750 h 6677025"/>
                <a:gd name="connsiteX722" fmla="*/ 3489325 w 8802688"/>
                <a:gd name="connsiteY722" fmla="*/ 5386388 h 6677025"/>
                <a:gd name="connsiteX723" fmla="*/ 3451225 w 8802688"/>
                <a:gd name="connsiteY723" fmla="*/ 5402263 h 6677025"/>
                <a:gd name="connsiteX724" fmla="*/ 3406775 w 8802688"/>
                <a:gd name="connsiteY724" fmla="*/ 5413375 h 6677025"/>
                <a:gd name="connsiteX725" fmla="*/ 3365500 w 8802688"/>
                <a:gd name="connsiteY725" fmla="*/ 5419725 h 6677025"/>
                <a:gd name="connsiteX726" fmla="*/ 3321050 w 8802688"/>
                <a:gd name="connsiteY726" fmla="*/ 5422900 h 6677025"/>
                <a:gd name="connsiteX727" fmla="*/ 3273425 w 8802688"/>
                <a:gd name="connsiteY727" fmla="*/ 5422900 h 6677025"/>
                <a:gd name="connsiteX728" fmla="*/ 3182938 w 8802688"/>
                <a:gd name="connsiteY728" fmla="*/ 5419725 h 6677025"/>
                <a:gd name="connsiteX729" fmla="*/ 3097213 w 8802688"/>
                <a:gd name="connsiteY729" fmla="*/ 5416550 h 6677025"/>
                <a:gd name="connsiteX730" fmla="*/ 2838450 w 8802688"/>
                <a:gd name="connsiteY730" fmla="*/ 5416550 h 6677025"/>
                <a:gd name="connsiteX731" fmla="*/ 2770188 w 8802688"/>
                <a:gd name="connsiteY731" fmla="*/ 5416550 h 6677025"/>
                <a:gd name="connsiteX732" fmla="*/ 2708275 w 8802688"/>
                <a:gd name="connsiteY732" fmla="*/ 5413375 h 6677025"/>
                <a:gd name="connsiteX733" fmla="*/ 2678113 w 8802688"/>
                <a:gd name="connsiteY733" fmla="*/ 5408613 h 6677025"/>
                <a:gd name="connsiteX734" fmla="*/ 2647950 w 8802688"/>
                <a:gd name="connsiteY734" fmla="*/ 5402263 h 6677025"/>
                <a:gd name="connsiteX735" fmla="*/ 2622550 w 8802688"/>
                <a:gd name="connsiteY735" fmla="*/ 5395913 h 6677025"/>
                <a:gd name="connsiteX736" fmla="*/ 2598738 w 8802688"/>
                <a:gd name="connsiteY736" fmla="*/ 5384800 h 6677025"/>
                <a:gd name="connsiteX737" fmla="*/ 2574925 w 8802688"/>
                <a:gd name="connsiteY737" fmla="*/ 5368925 h 6677025"/>
                <a:gd name="connsiteX738" fmla="*/ 2554288 w 8802688"/>
                <a:gd name="connsiteY738" fmla="*/ 5354638 h 6677025"/>
                <a:gd name="connsiteX739" fmla="*/ 2532063 w 8802688"/>
                <a:gd name="connsiteY739" fmla="*/ 5330825 h 6677025"/>
                <a:gd name="connsiteX740" fmla="*/ 2514600 w 8802688"/>
                <a:gd name="connsiteY740" fmla="*/ 5307013 h 6677025"/>
                <a:gd name="connsiteX741" fmla="*/ 2500313 w 8802688"/>
                <a:gd name="connsiteY741" fmla="*/ 5276850 h 6677025"/>
                <a:gd name="connsiteX742" fmla="*/ 2484438 w 8802688"/>
                <a:gd name="connsiteY742" fmla="*/ 5241925 h 6677025"/>
                <a:gd name="connsiteX743" fmla="*/ 2476500 w 8802688"/>
                <a:gd name="connsiteY743" fmla="*/ 5202238 h 6677025"/>
                <a:gd name="connsiteX744" fmla="*/ 2466975 w 8802688"/>
                <a:gd name="connsiteY744" fmla="*/ 5154613 h 6677025"/>
                <a:gd name="connsiteX745" fmla="*/ 2466975 w 8802688"/>
                <a:gd name="connsiteY745" fmla="*/ 5229225 h 6677025"/>
                <a:gd name="connsiteX746" fmla="*/ 2466975 w 8802688"/>
                <a:gd name="connsiteY746" fmla="*/ 5341938 h 6677025"/>
                <a:gd name="connsiteX747" fmla="*/ 2466975 w 8802688"/>
                <a:gd name="connsiteY747" fmla="*/ 5440363 h 6677025"/>
                <a:gd name="connsiteX748" fmla="*/ 2463800 w 8802688"/>
                <a:gd name="connsiteY748" fmla="*/ 5538788 h 6677025"/>
                <a:gd name="connsiteX749" fmla="*/ 2459038 w 8802688"/>
                <a:gd name="connsiteY749" fmla="*/ 5634038 h 6677025"/>
                <a:gd name="connsiteX750" fmla="*/ 2452688 w 8802688"/>
                <a:gd name="connsiteY750" fmla="*/ 5681663 h 6677025"/>
                <a:gd name="connsiteX751" fmla="*/ 2443163 w 8802688"/>
                <a:gd name="connsiteY751" fmla="*/ 5729288 h 6677025"/>
                <a:gd name="connsiteX752" fmla="*/ 2435225 w 8802688"/>
                <a:gd name="connsiteY752" fmla="*/ 5776913 h 6677025"/>
                <a:gd name="connsiteX753" fmla="*/ 2422525 w 8802688"/>
                <a:gd name="connsiteY753" fmla="*/ 5824538 h 6677025"/>
                <a:gd name="connsiteX754" fmla="*/ 2408238 w 8802688"/>
                <a:gd name="connsiteY754" fmla="*/ 5868988 h 6677025"/>
                <a:gd name="connsiteX755" fmla="*/ 2390775 w 8802688"/>
                <a:gd name="connsiteY755" fmla="*/ 5916613 h 6677025"/>
                <a:gd name="connsiteX756" fmla="*/ 2368550 w 8802688"/>
                <a:gd name="connsiteY756" fmla="*/ 5961063 h 6677025"/>
                <a:gd name="connsiteX757" fmla="*/ 2343150 w 8802688"/>
                <a:gd name="connsiteY757" fmla="*/ 6002338 h 6677025"/>
                <a:gd name="connsiteX758" fmla="*/ 2316163 w 8802688"/>
                <a:gd name="connsiteY758" fmla="*/ 6046788 h 6677025"/>
                <a:gd name="connsiteX759" fmla="*/ 2282825 w 8802688"/>
                <a:gd name="connsiteY759" fmla="*/ 6088063 h 6677025"/>
                <a:gd name="connsiteX760" fmla="*/ 2268538 w 8802688"/>
                <a:gd name="connsiteY760" fmla="*/ 6103938 h 6677025"/>
                <a:gd name="connsiteX761" fmla="*/ 2255838 w 8802688"/>
                <a:gd name="connsiteY761" fmla="*/ 6121400 h 6677025"/>
                <a:gd name="connsiteX762" fmla="*/ 2238375 w 8802688"/>
                <a:gd name="connsiteY762" fmla="*/ 6156325 h 6677025"/>
                <a:gd name="connsiteX763" fmla="*/ 2224088 w 8802688"/>
                <a:gd name="connsiteY763" fmla="*/ 6199188 h 6677025"/>
                <a:gd name="connsiteX764" fmla="*/ 2211388 w 8802688"/>
                <a:gd name="connsiteY764" fmla="*/ 6243638 h 6677025"/>
                <a:gd name="connsiteX765" fmla="*/ 2193925 w 8802688"/>
                <a:gd name="connsiteY765" fmla="*/ 6335713 h 6677025"/>
                <a:gd name="connsiteX766" fmla="*/ 2181225 w 8802688"/>
                <a:gd name="connsiteY766" fmla="*/ 6383338 h 6677025"/>
                <a:gd name="connsiteX767" fmla="*/ 2170113 w 8802688"/>
                <a:gd name="connsiteY767" fmla="*/ 6424613 h 6677025"/>
                <a:gd name="connsiteX768" fmla="*/ 2166938 w 8802688"/>
                <a:gd name="connsiteY768" fmla="*/ 6442075 h 6677025"/>
                <a:gd name="connsiteX769" fmla="*/ 2157413 w 8802688"/>
                <a:gd name="connsiteY769" fmla="*/ 6459538 h 6677025"/>
                <a:gd name="connsiteX770" fmla="*/ 2143125 w 8802688"/>
                <a:gd name="connsiteY770" fmla="*/ 6478588 h 6677025"/>
                <a:gd name="connsiteX771" fmla="*/ 2125663 w 8802688"/>
                <a:gd name="connsiteY771" fmla="*/ 6496050 h 6677025"/>
                <a:gd name="connsiteX772" fmla="*/ 2101850 w 8802688"/>
                <a:gd name="connsiteY772" fmla="*/ 6510338 h 6677025"/>
                <a:gd name="connsiteX773" fmla="*/ 2078038 w 8802688"/>
                <a:gd name="connsiteY773" fmla="*/ 6526213 h 6677025"/>
                <a:gd name="connsiteX774" fmla="*/ 2051050 w 8802688"/>
                <a:gd name="connsiteY774" fmla="*/ 6534150 h 6677025"/>
                <a:gd name="connsiteX775" fmla="*/ 2020888 w 8802688"/>
                <a:gd name="connsiteY775" fmla="*/ 6537325 h 6677025"/>
                <a:gd name="connsiteX776" fmla="*/ 1828800 w 8802688"/>
                <a:gd name="connsiteY776" fmla="*/ 6507163 h 6677025"/>
                <a:gd name="connsiteX777" fmla="*/ 1628775 w 8802688"/>
                <a:gd name="connsiteY777" fmla="*/ 6478588 h 6677025"/>
                <a:gd name="connsiteX778" fmla="*/ 1525588 w 8802688"/>
                <a:gd name="connsiteY778" fmla="*/ 6457950 h 6677025"/>
                <a:gd name="connsiteX779" fmla="*/ 1420813 w 8802688"/>
                <a:gd name="connsiteY779" fmla="*/ 6435725 h 6677025"/>
                <a:gd name="connsiteX780" fmla="*/ 1316038 w 8802688"/>
                <a:gd name="connsiteY780" fmla="*/ 6415088 h 6677025"/>
                <a:gd name="connsiteX781" fmla="*/ 1206500 w 8802688"/>
                <a:gd name="connsiteY781" fmla="*/ 6389688 h 6677025"/>
                <a:gd name="connsiteX782" fmla="*/ 1168400 w 8802688"/>
                <a:gd name="connsiteY782" fmla="*/ 6370638 h 6677025"/>
                <a:gd name="connsiteX783" fmla="*/ 1150938 w 8802688"/>
                <a:gd name="connsiteY783" fmla="*/ 6362700 h 6677025"/>
                <a:gd name="connsiteX784" fmla="*/ 1135063 w 8802688"/>
                <a:gd name="connsiteY784" fmla="*/ 6353175 h 6677025"/>
                <a:gd name="connsiteX785" fmla="*/ 1123950 w 8802688"/>
                <a:gd name="connsiteY785" fmla="*/ 6342063 h 6677025"/>
                <a:gd name="connsiteX786" fmla="*/ 1111250 w 8802688"/>
                <a:gd name="connsiteY786" fmla="*/ 6326188 h 6677025"/>
                <a:gd name="connsiteX787" fmla="*/ 1103313 w 8802688"/>
                <a:gd name="connsiteY787" fmla="*/ 6311900 h 6677025"/>
                <a:gd name="connsiteX788" fmla="*/ 1093788 w 8802688"/>
                <a:gd name="connsiteY788" fmla="*/ 6294438 h 6677025"/>
                <a:gd name="connsiteX789" fmla="*/ 1087438 w 8802688"/>
                <a:gd name="connsiteY789" fmla="*/ 6275388 h 6677025"/>
                <a:gd name="connsiteX790" fmla="*/ 1084263 w 8802688"/>
                <a:gd name="connsiteY790" fmla="*/ 6254750 h 6677025"/>
                <a:gd name="connsiteX791" fmla="*/ 1082675 w 8802688"/>
                <a:gd name="connsiteY791" fmla="*/ 6234113 h 6677025"/>
                <a:gd name="connsiteX792" fmla="*/ 1082675 w 8802688"/>
                <a:gd name="connsiteY792" fmla="*/ 6210300 h 6677025"/>
                <a:gd name="connsiteX793" fmla="*/ 1084263 w 8802688"/>
                <a:gd name="connsiteY793" fmla="*/ 6154738 h 6677025"/>
                <a:gd name="connsiteX794" fmla="*/ 1093788 w 8802688"/>
                <a:gd name="connsiteY794" fmla="*/ 6088063 h 6677025"/>
                <a:gd name="connsiteX795" fmla="*/ 1120775 w 8802688"/>
                <a:gd name="connsiteY795" fmla="*/ 6046788 h 6677025"/>
                <a:gd name="connsiteX796" fmla="*/ 1144588 w 8802688"/>
                <a:gd name="connsiteY796" fmla="*/ 5999163 h 6677025"/>
                <a:gd name="connsiteX797" fmla="*/ 1162050 w 8802688"/>
                <a:gd name="connsiteY797" fmla="*/ 5948363 h 6677025"/>
                <a:gd name="connsiteX798" fmla="*/ 1176338 w 8802688"/>
                <a:gd name="connsiteY798" fmla="*/ 5899150 h 6677025"/>
                <a:gd name="connsiteX799" fmla="*/ 1189038 w 8802688"/>
                <a:gd name="connsiteY799" fmla="*/ 5845175 h 6677025"/>
                <a:gd name="connsiteX800" fmla="*/ 1198563 w 8802688"/>
                <a:gd name="connsiteY800" fmla="*/ 5788025 h 6677025"/>
                <a:gd name="connsiteX801" fmla="*/ 1203325 w 8802688"/>
                <a:gd name="connsiteY801" fmla="*/ 5735638 h 6677025"/>
                <a:gd name="connsiteX802" fmla="*/ 1206500 w 8802688"/>
                <a:gd name="connsiteY802" fmla="*/ 5678488 h 6677025"/>
                <a:gd name="connsiteX803" fmla="*/ 1212850 w 8802688"/>
                <a:gd name="connsiteY803" fmla="*/ 5657850 h 6677025"/>
                <a:gd name="connsiteX804" fmla="*/ 1216025 w 8802688"/>
                <a:gd name="connsiteY804" fmla="*/ 5634038 h 6677025"/>
                <a:gd name="connsiteX805" fmla="*/ 1216025 w 8802688"/>
                <a:gd name="connsiteY805" fmla="*/ 5613400 h 6677025"/>
                <a:gd name="connsiteX806" fmla="*/ 1216025 w 8802688"/>
                <a:gd name="connsiteY806" fmla="*/ 5589588 h 6677025"/>
                <a:gd name="connsiteX807" fmla="*/ 1209675 w 8802688"/>
                <a:gd name="connsiteY807" fmla="*/ 5541963 h 6677025"/>
                <a:gd name="connsiteX808" fmla="*/ 1198563 w 8802688"/>
                <a:gd name="connsiteY808" fmla="*/ 5497513 h 6677025"/>
                <a:gd name="connsiteX809" fmla="*/ 1179513 w 8802688"/>
                <a:gd name="connsiteY809" fmla="*/ 5453063 h 6677025"/>
                <a:gd name="connsiteX810" fmla="*/ 1165225 w 8802688"/>
                <a:gd name="connsiteY810" fmla="*/ 5410200 h 6677025"/>
                <a:gd name="connsiteX811" fmla="*/ 1131888 w 8802688"/>
                <a:gd name="connsiteY811" fmla="*/ 5341938 h 6677025"/>
                <a:gd name="connsiteX812" fmla="*/ 1069975 w 8802688"/>
                <a:gd name="connsiteY812" fmla="*/ 5238750 h 6677025"/>
                <a:gd name="connsiteX813" fmla="*/ 1012825 w 8802688"/>
                <a:gd name="connsiteY813" fmla="*/ 5130800 h 6677025"/>
                <a:gd name="connsiteX814" fmla="*/ 957263 w 8802688"/>
                <a:gd name="connsiteY814" fmla="*/ 5027613 h 6677025"/>
                <a:gd name="connsiteX815" fmla="*/ 903288 w 8802688"/>
                <a:gd name="connsiteY815" fmla="*/ 4919663 h 6677025"/>
                <a:gd name="connsiteX816" fmla="*/ 855663 w 8802688"/>
                <a:gd name="connsiteY816" fmla="*/ 4813300 h 6677025"/>
                <a:gd name="connsiteX817" fmla="*/ 811213 w 8802688"/>
                <a:gd name="connsiteY817" fmla="*/ 4706938 h 6677025"/>
                <a:gd name="connsiteX818" fmla="*/ 769938 w 8802688"/>
                <a:gd name="connsiteY818" fmla="*/ 4598988 h 6677025"/>
                <a:gd name="connsiteX819" fmla="*/ 733425 w 8802688"/>
                <a:gd name="connsiteY819" fmla="*/ 4492625 h 6677025"/>
                <a:gd name="connsiteX820" fmla="*/ 701675 w 8802688"/>
                <a:gd name="connsiteY820" fmla="*/ 4383088 h 6677025"/>
                <a:gd name="connsiteX821" fmla="*/ 671513 w 8802688"/>
                <a:gd name="connsiteY821" fmla="*/ 4271963 h 6677025"/>
                <a:gd name="connsiteX822" fmla="*/ 647700 w 8802688"/>
                <a:gd name="connsiteY822" fmla="*/ 4162425 h 6677025"/>
                <a:gd name="connsiteX823" fmla="*/ 630238 w 8802688"/>
                <a:gd name="connsiteY823" fmla="*/ 4049713 h 6677025"/>
                <a:gd name="connsiteX824" fmla="*/ 617538 w 8802688"/>
                <a:gd name="connsiteY824" fmla="*/ 3937000 h 6677025"/>
                <a:gd name="connsiteX825" fmla="*/ 609600 w 8802688"/>
                <a:gd name="connsiteY825" fmla="*/ 3821113 h 6677025"/>
                <a:gd name="connsiteX826" fmla="*/ 609600 w 8802688"/>
                <a:gd name="connsiteY826" fmla="*/ 3705225 h 6677025"/>
                <a:gd name="connsiteX827" fmla="*/ 612775 w 8802688"/>
                <a:gd name="connsiteY827" fmla="*/ 3586163 h 6677025"/>
                <a:gd name="connsiteX828" fmla="*/ 620713 w 8802688"/>
                <a:gd name="connsiteY828" fmla="*/ 3470275 h 6677025"/>
                <a:gd name="connsiteX829" fmla="*/ 636588 w 8802688"/>
                <a:gd name="connsiteY829" fmla="*/ 3354388 h 6677025"/>
                <a:gd name="connsiteX830" fmla="*/ 657225 w 8802688"/>
                <a:gd name="connsiteY830" fmla="*/ 3243263 h 6677025"/>
                <a:gd name="connsiteX831" fmla="*/ 681038 w 8802688"/>
                <a:gd name="connsiteY831" fmla="*/ 3136900 h 6677025"/>
                <a:gd name="connsiteX832" fmla="*/ 709613 w 8802688"/>
                <a:gd name="connsiteY832" fmla="*/ 3032125 h 6677025"/>
                <a:gd name="connsiteX833" fmla="*/ 746125 w 8802688"/>
                <a:gd name="connsiteY833" fmla="*/ 2932113 h 6677025"/>
                <a:gd name="connsiteX834" fmla="*/ 784225 w 8802688"/>
                <a:gd name="connsiteY834" fmla="*/ 2833688 h 6677025"/>
                <a:gd name="connsiteX835" fmla="*/ 828675 w 8802688"/>
                <a:gd name="connsiteY835" fmla="*/ 2735263 h 6677025"/>
                <a:gd name="connsiteX836" fmla="*/ 879475 w 8802688"/>
                <a:gd name="connsiteY836" fmla="*/ 2643188 h 6677025"/>
                <a:gd name="connsiteX837" fmla="*/ 933450 w 8802688"/>
                <a:gd name="connsiteY837" fmla="*/ 2551113 h 6677025"/>
                <a:gd name="connsiteX838" fmla="*/ 992188 w 8802688"/>
                <a:gd name="connsiteY838" fmla="*/ 2465388 h 6677025"/>
                <a:gd name="connsiteX839" fmla="*/ 1055688 w 8802688"/>
                <a:gd name="connsiteY839" fmla="*/ 2379663 h 6677025"/>
                <a:gd name="connsiteX840" fmla="*/ 1123950 w 8802688"/>
                <a:gd name="connsiteY840" fmla="*/ 2295525 h 6677025"/>
                <a:gd name="connsiteX841" fmla="*/ 1195388 w 8802688"/>
                <a:gd name="connsiteY841" fmla="*/ 2212975 h 6677025"/>
                <a:gd name="connsiteX842" fmla="*/ 1271588 w 8802688"/>
                <a:gd name="connsiteY842" fmla="*/ 2132013 h 6677025"/>
                <a:gd name="connsiteX843" fmla="*/ 1355725 w 8802688"/>
                <a:gd name="connsiteY843" fmla="*/ 2054225 h 6677025"/>
                <a:gd name="connsiteX844" fmla="*/ 1423988 w 8802688"/>
                <a:gd name="connsiteY844" fmla="*/ 2001838 h 6677025"/>
                <a:gd name="connsiteX845" fmla="*/ 1495425 w 8802688"/>
                <a:gd name="connsiteY845" fmla="*/ 1951038 h 6677025"/>
                <a:gd name="connsiteX846" fmla="*/ 1566863 w 8802688"/>
                <a:gd name="connsiteY846" fmla="*/ 1900238 h 6677025"/>
                <a:gd name="connsiteX847" fmla="*/ 1641475 w 8802688"/>
                <a:gd name="connsiteY847" fmla="*/ 1855788 h 6677025"/>
                <a:gd name="connsiteX848" fmla="*/ 1714500 w 8802688"/>
                <a:gd name="connsiteY848" fmla="*/ 1814513 h 6677025"/>
                <a:gd name="connsiteX849" fmla="*/ 1789113 w 8802688"/>
                <a:gd name="connsiteY849" fmla="*/ 1774825 h 6677025"/>
                <a:gd name="connsiteX850" fmla="*/ 1866900 w 8802688"/>
                <a:gd name="connsiteY850" fmla="*/ 1739900 h 6677025"/>
                <a:gd name="connsiteX851" fmla="*/ 1944688 w 8802688"/>
                <a:gd name="connsiteY851" fmla="*/ 1703388 h 6677025"/>
                <a:gd name="connsiteX852" fmla="*/ 2020888 w 8802688"/>
                <a:gd name="connsiteY852" fmla="*/ 1671638 h 6677025"/>
                <a:gd name="connsiteX853" fmla="*/ 2101850 w 8802688"/>
                <a:gd name="connsiteY853" fmla="*/ 1641476 h 6677025"/>
                <a:gd name="connsiteX854" fmla="*/ 2184400 w 8802688"/>
                <a:gd name="connsiteY854" fmla="*/ 1614488 h 6677025"/>
                <a:gd name="connsiteX855" fmla="*/ 2268538 w 8802688"/>
                <a:gd name="connsiteY855" fmla="*/ 1587500 h 6677025"/>
                <a:gd name="connsiteX856" fmla="*/ 2351088 w 8802688"/>
                <a:gd name="connsiteY856" fmla="*/ 1562100 h 6677025"/>
                <a:gd name="connsiteX857" fmla="*/ 2436813 w 8802688"/>
                <a:gd name="connsiteY857" fmla="*/ 1538288 h 6677025"/>
                <a:gd name="connsiteX858" fmla="*/ 2616200 w 8802688"/>
                <a:gd name="connsiteY858" fmla="*/ 1492250 h 6677025"/>
                <a:gd name="connsiteX859" fmla="*/ 2725738 w 8802688"/>
                <a:gd name="connsiteY859" fmla="*/ 1492250 h 6677025"/>
                <a:gd name="connsiteX860" fmla="*/ 2654300 w 8802688"/>
                <a:gd name="connsiteY860" fmla="*/ 1590675 h 6677025"/>
                <a:gd name="connsiteX861" fmla="*/ 2582863 w 8802688"/>
                <a:gd name="connsiteY861" fmla="*/ 1682750 h 6677025"/>
                <a:gd name="connsiteX862" fmla="*/ 2435225 w 8802688"/>
                <a:gd name="connsiteY862" fmla="*/ 1866901 h 6677025"/>
                <a:gd name="connsiteX863" fmla="*/ 2363788 w 8802688"/>
                <a:gd name="connsiteY863" fmla="*/ 1958975 h 6677025"/>
                <a:gd name="connsiteX864" fmla="*/ 2295525 w 8802688"/>
                <a:gd name="connsiteY864" fmla="*/ 2052638 h 6677025"/>
                <a:gd name="connsiteX865" fmla="*/ 2228850 w 8802688"/>
                <a:gd name="connsiteY865" fmla="*/ 2144713 h 6677025"/>
                <a:gd name="connsiteX866" fmla="*/ 2200275 w 8802688"/>
                <a:gd name="connsiteY866" fmla="*/ 2192338 h 6677025"/>
                <a:gd name="connsiteX867" fmla="*/ 2170113 w 8802688"/>
                <a:gd name="connsiteY867" fmla="*/ 2241550 h 6677025"/>
                <a:gd name="connsiteX868" fmla="*/ 2089150 w 8802688"/>
                <a:gd name="connsiteY868" fmla="*/ 2355850 h 6677025"/>
                <a:gd name="connsiteX869" fmla="*/ 2047875 w 8802688"/>
                <a:gd name="connsiteY869" fmla="*/ 2411413 h 6677025"/>
                <a:gd name="connsiteX870" fmla="*/ 2012950 w 8802688"/>
                <a:gd name="connsiteY870" fmla="*/ 2471738 h 6677025"/>
                <a:gd name="connsiteX871" fmla="*/ 1979613 w 8802688"/>
                <a:gd name="connsiteY871" fmla="*/ 2530475 h 6677025"/>
                <a:gd name="connsiteX872" fmla="*/ 1952625 w 8802688"/>
                <a:gd name="connsiteY872" fmla="*/ 2592388 h 6677025"/>
                <a:gd name="connsiteX873" fmla="*/ 1928813 w 8802688"/>
                <a:gd name="connsiteY873" fmla="*/ 2659063 h 6677025"/>
                <a:gd name="connsiteX874" fmla="*/ 1917700 w 8802688"/>
                <a:gd name="connsiteY874" fmla="*/ 2693988 h 6677025"/>
                <a:gd name="connsiteX875" fmla="*/ 1911350 w 8802688"/>
                <a:gd name="connsiteY875" fmla="*/ 2727325 h 6677025"/>
                <a:gd name="connsiteX876" fmla="*/ 1893888 w 8802688"/>
                <a:gd name="connsiteY876" fmla="*/ 2776538 h 6677025"/>
                <a:gd name="connsiteX877" fmla="*/ 1881188 w 8802688"/>
                <a:gd name="connsiteY877" fmla="*/ 2824163 h 6677025"/>
                <a:gd name="connsiteX878" fmla="*/ 1873250 w 8802688"/>
                <a:gd name="connsiteY878" fmla="*/ 2868613 h 6677025"/>
                <a:gd name="connsiteX879" fmla="*/ 1873250 w 8802688"/>
                <a:gd name="connsiteY879" fmla="*/ 2916238 h 6677025"/>
                <a:gd name="connsiteX880" fmla="*/ 1876425 w 8802688"/>
                <a:gd name="connsiteY880" fmla="*/ 2962275 h 6677025"/>
                <a:gd name="connsiteX881" fmla="*/ 1881188 w 8802688"/>
                <a:gd name="connsiteY881" fmla="*/ 3006725 h 6677025"/>
                <a:gd name="connsiteX882" fmla="*/ 1893888 w 8802688"/>
                <a:gd name="connsiteY882" fmla="*/ 3048000 h 6677025"/>
                <a:gd name="connsiteX883" fmla="*/ 1905000 w 8802688"/>
                <a:gd name="connsiteY883" fmla="*/ 3092450 h 6677025"/>
                <a:gd name="connsiteX884" fmla="*/ 1924050 w 8802688"/>
                <a:gd name="connsiteY884" fmla="*/ 3133725 h 6677025"/>
                <a:gd name="connsiteX885" fmla="*/ 1944688 w 8802688"/>
                <a:gd name="connsiteY885" fmla="*/ 3171825 h 6677025"/>
                <a:gd name="connsiteX886" fmla="*/ 1965325 w 8802688"/>
                <a:gd name="connsiteY886" fmla="*/ 3214688 h 6677025"/>
                <a:gd name="connsiteX887" fmla="*/ 1989138 w 8802688"/>
                <a:gd name="connsiteY887" fmla="*/ 3252788 h 6677025"/>
                <a:gd name="connsiteX888" fmla="*/ 2041525 w 8802688"/>
                <a:gd name="connsiteY888" fmla="*/ 3327400 h 6677025"/>
                <a:gd name="connsiteX889" fmla="*/ 2095500 w 8802688"/>
                <a:gd name="connsiteY889" fmla="*/ 3398838 h 6677025"/>
                <a:gd name="connsiteX890" fmla="*/ 2149475 w 8802688"/>
                <a:gd name="connsiteY890" fmla="*/ 3470275 h 6677025"/>
                <a:gd name="connsiteX891" fmla="*/ 2197100 w 8802688"/>
                <a:gd name="connsiteY891" fmla="*/ 3541713 h 6677025"/>
                <a:gd name="connsiteX892" fmla="*/ 2217738 w 8802688"/>
                <a:gd name="connsiteY892" fmla="*/ 3576638 h 6677025"/>
                <a:gd name="connsiteX893" fmla="*/ 2238375 w 8802688"/>
                <a:gd name="connsiteY893" fmla="*/ 3613150 h 6677025"/>
                <a:gd name="connsiteX894" fmla="*/ 2252663 w 8802688"/>
                <a:gd name="connsiteY894" fmla="*/ 3648075 h 6677025"/>
                <a:gd name="connsiteX895" fmla="*/ 2268538 w 8802688"/>
                <a:gd name="connsiteY895" fmla="*/ 3684588 h 6677025"/>
                <a:gd name="connsiteX896" fmla="*/ 2279650 w 8802688"/>
                <a:gd name="connsiteY896" fmla="*/ 3722688 h 6677025"/>
                <a:gd name="connsiteX897" fmla="*/ 2286000 w 8802688"/>
                <a:gd name="connsiteY897" fmla="*/ 3757613 h 6677025"/>
                <a:gd name="connsiteX898" fmla="*/ 2289175 w 8802688"/>
                <a:gd name="connsiteY898" fmla="*/ 3797300 h 6677025"/>
                <a:gd name="connsiteX899" fmla="*/ 2289175 w 8802688"/>
                <a:gd name="connsiteY899" fmla="*/ 3835400 h 6677025"/>
                <a:gd name="connsiteX900" fmla="*/ 2286000 w 8802688"/>
                <a:gd name="connsiteY900" fmla="*/ 3873500 h 6677025"/>
                <a:gd name="connsiteX901" fmla="*/ 2276475 w 8802688"/>
                <a:gd name="connsiteY901" fmla="*/ 3916363 h 6677025"/>
                <a:gd name="connsiteX902" fmla="*/ 2262188 w 8802688"/>
                <a:gd name="connsiteY902" fmla="*/ 3954463 h 6677025"/>
                <a:gd name="connsiteX903" fmla="*/ 2244725 w 8802688"/>
                <a:gd name="connsiteY903" fmla="*/ 3995738 h 6677025"/>
                <a:gd name="connsiteX904" fmla="*/ 2232025 w 8802688"/>
                <a:gd name="connsiteY904" fmla="*/ 4013200 h 6677025"/>
                <a:gd name="connsiteX905" fmla="*/ 2224088 w 8802688"/>
                <a:gd name="connsiteY905" fmla="*/ 4037013 h 6677025"/>
                <a:gd name="connsiteX906" fmla="*/ 2217738 w 8802688"/>
                <a:gd name="connsiteY906" fmla="*/ 4064000 h 6677025"/>
                <a:gd name="connsiteX907" fmla="*/ 2217738 w 8802688"/>
                <a:gd name="connsiteY907" fmla="*/ 4090988 h 6677025"/>
                <a:gd name="connsiteX908" fmla="*/ 2217738 w 8802688"/>
                <a:gd name="connsiteY908" fmla="*/ 4117975 h 6677025"/>
                <a:gd name="connsiteX909" fmla="*/ 2224088 w 8802688"/>
                <a:gd name="connsiteY909" fmla="*/ 4144963 h 6677025"/>
                <a:gd name="connsiteX910" fmla="*/ 2232025 w 8802688"/>
                <a:gd name="connsiteY910" fmla="*/ 4168775 h 6677025"/>
                <a:gd name="connsiteX911" fmla="*/ 2244725 w 8802688"/>
                <a:gd name="connsiteY911" fmla="*/ 4183063 h 6677025"/>
                <a:gd name="connsiteX912" fmla="*/ 2306638 w 8802688"/>
                <a:gd name="connsiteY912" fmla="*/ 4251325 h 6677025"/>
                <a:gd name="connsiteX913" fmla="*/ 2368550 w 8802688"/>
                <a:gd name="connsiteY913" fmla="*/ 4313238 h 6677025"/>
                <a:gd name="connsiteX914" fmla="*/ 2435225 w 8802688"/>
                <a:gd name="connsiteY914" fmla="*/ 4373563 h 6677025"/>
                <a:gd name="connsiteX915" fmla="*/ 2497138 w 8802688"/>
                <a:gd name="connsiteY915" fmla="*/ 4424363 h 6677025"/>
                <a:gd name="connsiteX916" fmla="*/ 2562225 w 8802688"/>
                <a:gd name="connsiteY916" fmla="*/ 4471988 h 6677025"/>
                <a:gd name="connsiteX917" fmla="*/ 2627313 w 8802688"/>
                <a:gd name="connsiteY917" fmla="*/ 4510088 h 6677025"/>
                <a:gd name="connsiteX918" fmla="*/ 2660650 w 8802688"/>
                <a:gd name="connsiteY918" fmla="*/ 4527550 h 6677025"/>
                <a:gd name="connsiteX919" fmla="*/ 2695575 w 8802688"/>
                <a:gd name="connsiteY919" fmla="*/ 4543425 h 6677025"/>
                <a:gd name="connsiteX920" fmla="*/ 2728913 w 8802688"/>
                <a:gd name="connsiteY920" fmla="*/ 4554538 h 6677025"/>
                <a:gd name="connsiteX921" fmla="*/ 2763838 w 8802688"/>
                <a:gd name="connsiteY921" fmla="*/ 4567238 h 6677025"/>
                <a:gd name="connsiteX922" fmla="*/ 2800350 w 8802688"/>
                <a:gd name="connsiteY922" fmla="*/ 4575175 h 6677025"/>
                <a:gd name="connsiteX923" fmla="*/ 2835275 w 8802688"/>
                <a:gd name="connsiteY923" fmla="*/ 4584700 h 6677025"/>
                <a:gd name="connsiteX924" fmla="*/ 2871788 w 8802688"/>
                <a:gd name="connsiteY924" fmla="*/ 4591050 h 6677025"/>
                <a:gd name="connsiteX925" fmla="*/ 2906713 w 8802688"/>
                <a:gd name="connsiteY925" fmla="*/ 4594225 h 6677025"/>
                <a:gd name="connsiteX926" fmla="*/ 2943225 w 8802688"/>
                <a:gd name="connsiteY926" fmla="*/ 4594225 h 6677025"/>
                <a:gd name="connsiteX927" fmla="*/ 2981325 w 8802688"/>
                <a:gd name="connsiteY927" fmla="*/ 4594225 h 6677025"/>
                <a:gd name="connsiteX928" fmla="*/ 3021013 w 8802688"/>
                <a:gd name="connsiteY928" fmla="*/ 4591050 h 6677025"/>
                <a:gd name="connsiteX929" fmla="*/ 3059113 w 8802688"/>
                <a:gd name="connsiteY929" fmla="*/ 4584700 h 6677025"/>
                <a:gd name="connsiteX930" fmla="*/ 3097213 w 8802688"/>
                <a:gd name="connsiteY930" fmla="*/ 4575175 h 6677025"/>
                <a:gd name="connsiteX931" fmla="*/ 3138488 w 8802688"/>
                <a:gd name="connsiteY931" fmla="*/ 4564063 h 6677025"/>
                <a:gd name="connsiteX932" fmla="*/ 3178175 w 8802688"/>
                <a:gd name="connsiteY932" fmla="*/ 4551363 h 6677025"/>
                <a:gd name="connsiteX933" fmla="*/ 3219450 w 8802688"/>
                <a:gd name="connsiteY933" fmla="*/ 4537075 h 6677025"/>
                <a:gd name="connsiteX934" fmla="*/ 3263900 w 8802688"/>
                <a:gd name="connsiteY934" fmla="*/ 4516438 h 6677025"/>
                <a:gd name="connsiteX935" fmla="*/ 3305175 w 8802688"/>
                <a:gd name="connsiteY935" fmla="*/ 4495800 h 6677025"/>
                <a:gd name="connsiteX936" fmla="*/ 3349625 w 8802688"/>
                <a:gd name="connsiteY936" fmla="*/ 4471988 h 6677025"/>
                <a:gd name="connsiteX937" fmla="*/ 3394075 w 8802688"/>
                <a:gd name="connsiteY937" fmla="*/ 4445000 h 6677025"/>
                <a:gd name="connsiteX938" fmla="*/ 3617913 w 8802688"/>
                <a:gd name="connsiteY938" fmla="*/ 4329113 h 6677025"/>
                <a:gd name="connsiteX939" fmla="*/ 3730625 w 8802688"/>
                <a:gd name="connsiteY939" fmla="*/ 4271963 h 6677025"/>
                <a:gd name="connsiteX940" fmla="*/ 3843338 w 8802688"/>
                <a:gd name="connsiteY940" fmla="*/ 4216400 h 6677025"/>
                <a:gd name="connsiteX941" fmla="*/ 3959225 w 8802688"/>
                <a:gd name="connsiteY941" fmla="*/ 4168775 h 6677025"/>
                <a:gd name="connsiteX942" fmla="*/ 4019550 w 8802688"/>
                <a:gd name="connsiteY942" fmla="*/ 4144963 h 6677025"/>
                <a:gd name="connsiteX943" fmla="*/ 4078288 w 8802688"/>
                <a:gd name="connsiteY943" fmla="*/ 4124325 h 6677025"/>
                <a:gd name="connsiteX944" fmla="*/ 4138613 w 8802688"/>
                <a:gd name="connsiteY944" fmla="*/ 4108450 h 6677025"/>
                <a:gd name="connsiteX945" fmla="*/ 4197350 w 8802688"/>
                <a:gd name="connsiteY945" fmla="*/ 4094163 h 6677025"/>
                <a:gd name="connsiteX946" fmla="*/ 4259263 w 8802688"/>
                <a:gd name="connsiteY946" fmla="*/ 4081463 h 6677025"/>
                <a:gd name="connsiteX947" fmla="*/ 4322763 w 8802688"/>
                <a:gd name="connsiteY947" fmla="*/ 4073525 h 6677025"/>
                <a:gd name="connsiteX948" fmla="*/ 4337050 w 8802688"/>
                <a:gd name="connsiteY948" fmla="*/ 4067175 h 6677025"/>
                <a:gd name="connsiteX949" fmla="*/ 4354513 w 8802688"/>
                <a:gd name="connsiteY949" fmla="*/ 4057650 h 6677025"/>
                <a:gd name="connsiteX950" fmla="*/ 4375150 w 8802688"/>
                <a:gd name="connsiteY950" fmla="*/ 4043363 h 6677025"/>
                <a:gd name="connsiteX951" fmla="*/ 4397375 w 8802688"/>
                <a:gd name="connsiteY951" fmla="*/ 4025900 h 6677025"/>
                <a:gd name="connsiteX952" fmla="*/ 4418013 w 8802688"/>
                <a:gd name="connsiteY952" fmla="*/ 4002088 h 6677025"/>
                <a:gd name="connsiteX953" fmla="*/ 4438650 w 8802688"/>
                <a:gd name="connsiteY953" fmla="*/ 3978275 h 6677025"/>
                <a:gd name="connsiteX954" fmla="*/ 4456113 w 8802688"/>
                <a:gd name="connsiteY954" fmla="*/ 3951288 h 6677025"/>
                <a:gd name="connsiteX955" fmla="*/ 4470400 w 8802688"/>
                <a:gd name="connsiteY955" fmla="*/ 3921125 h 6677025"/>
                <a:gd name="connsiteX956" fmla="*/ 4497388 w 8802688"/>
                <a:gd name="connsiteY956" fmla="*/ 3844925 h 6677025"/>
                <a:gd name="connsiteX957" fmla="*/ 4518025 w 8802688"/>
                <a:gd name="connsiteY957" fmla="*/ 3767138 h 6677025"/>
                <a:gd name="connsiteX958" fmla="*/ 4537075 w 8802688"/>
                <a:gd name="connsiteY958" fmla="*/ 3689350 h 6677025"/>
                <a:gd name="connsiteX959" fmla="*/ 4548188 w 8802688"/>
                <a:gd name="connsiteY959" fmla="*/ 3613150 h 6677025"/>
                <a:gd name="connsiteX960" fmla="*/ 4560888 w 8802688"/>
                <a:gd name="connsiteY960" fmla="*/ 3535363 h 6677025"/>
                <a:gd name="connsiteX961" fmla="*/ 4565650 w 8802688"/>
                <a:gd name="connsiteY961" fmla="*/ 3457575 h 6677025"/>
                <a:gd name="connsiteX962" fmla="*/ 4572000 w 8802688"/>
                <a:gd name="connsiteY962" fmla="*/ 3381375 h 6677025"/>
                <a:gd name="connsiteX963" fmla="*/ 4572000 w 8802688"/>
                <a:gd name="connsiteY963" fmla="*/ 3300413 h 6677025"/>
                <a:gd name="connsiteX964" fmla="*/ 4572000 w 8802688"/>
                <a:gd name="connsiteY964" fmla="*/ 3222625 h 6677025"/>
                <a:gd name="connsiteX965" fmla="*/ 4568825 w 8802688"/>
                <a:gd name="connsiteY965" fmla="*/ 3143250 h 6677025"/>
                <a:gd name="connsiteX966" fmla="*/ 4562475 w 8802688"/>
                <a:gd name="connsiteY966" fmla="*/ 3062288 h 6677025"/>
                <a:gd name="connsiteX967" fmla="*/ 4554538 w 8802688"/>
                <a:gd name="connsiteY967" fmla="*/ 2982913 h 6677025"/>
                <a:gd name="connsiteX968" fmla="*/ 4533900 w 8802688"/>
                <a:gd name="connsiteY968" fmla="*/ 2819400 h 6677025"/>
                <a:gd name="connsiteX969" fmla="*/ 4506913 w 8802688"/>
                <a:gd name="connsiteY969" fmla="*/ 2652713 h 6677025"/>
                <a:gd name="connsiteX970" fmla="*/ 4479925 w 8802688"/>
                <a:gd name="connsiteY970" fmla="*/ 2476500 h 6677025"/>
                <a:gd name="connsiteX971" fmla="*/ 4446588 w 8802688"/>
                <a:gd name="connsiteY971" fmla="*/ 2292351 h 6677025"/>
                <a:gd name="connsiteX972" fmla="*/ 4429125 w 8802688"/>
                <a:gd name="connsiteY972" fmla="*/ 2197100 h 6677025"/>
                <a:gd name="connsiteX973" fmla="*/ 4408488 w 8802688"/>
                <a:gd name="connsiteY973" fmla="*/ 2098675 h 6677025"/>
                <a:gd name="connsiteX974" fmla="*/ 4384675 w 8802688"/>
                <a:gd name="connsiteY974" fmla="*/ 2005013 h 6677025"/>
                <a:gd name="connsiteX975" fmla="*/ 4360863 w 8802688"/>
                <a:gd name="connsiteY975" fmla="*/ 1906588 h 6677025"/>
                <a:gd name="connsiteX976" fmla="*/ 4360863 w 8802688"/>
                <a:gd name="connsiteY976" fmla="*/ 2765425 h 6677025"/>
                <a:gd name="connsiteX977" fmla="*/ 4360863 w 8802688"/>
                <a:gd name="connsiteY977" fmla="*/ 3698875 h 6677025"/>
                <a:gd name="connsiteX978" fmla="*/ 4357688 w 8802688"/>
                <a:gd name="connsiteY978" fmla="*/ 3725863 h 6677025"/>
                <a:gd name="connsiteX979" fmla="*/ 4354513 w 8802688"/>
                <a:gd name="connsiteY979" fmla="*/ 3752850 h 6677025"/>
                <a:gd name="connsiteX980" fmla="*/ 4349750 w 8802688"/>
                <a:gd name="connsiteY980" fmla="*/ 3776663 h 6677025"/>
                <a:gd name="connsiteX981" fmla="*/ 4340225 w 8802688"/>
                <a:gd name="connsiteY981" fmla="*/ 3797300 h 6677025"/>
                <a:gd name="connsiteX982" fmla="*/ 4327525 w 8802688"/>
                <a:gd name="connsiteY982" fmla="*/ 3817938 h 6677025"/>
                <a:gd name="connsiteX983" fmla="*/ 4316413 w 8802688"/>
                <a:gd name="connsiteY983" fmla="*/ 3838575 h 6677025"/>
                <a:gd name="connsiteX984" fmla="*/ 4302125 w 8802688"/>
                <a:gd name="connsiteY984" fmla="*/ 3856038 h 6677025"/>
                <a:gd name="connsiteX985" fmla="*/ 4286250 w 8802688"/>
                <a:gd name="connsiteY985" fmla="*/ 3870325 h 6677025"/>
                <a:gd name="connsiteX986" fmla="*/ 4265613 w 8802688"/>
                <a:gd name="connsiteY986" fmla="*/ 3886200 h 6677025"/>
                <a:gd name="connsiteX987" fmla="*/ 4248150 w 8802688"/>
                <a:gd name="connsiteY987" fmla="*/ 3900488 h 6677025"/>
                <a:gd name="connsiteX988" fmla="*/ 4203700 w 8802688"/>
                <a:gd name="connsiteY988" fmla="*/ 3924300 h 6677025"/>
                <a:gd name="connsiteX989" fmla="*/ 4152900 w 8802688"/>
                <a:gd name="connsiteY989" fmla="*/ 3944938 h 6677025"/>
                <a:gd name="connsiteX990" fmla="*/ 4098925 w 8802688"/>
                <a:gd name="connsiteY990" fmla="*/ 3960813 h 6677025"/>
                <a:gd name="connsiteX991" fmla="*/ 4000500 w 8802688"/>
                <a:gd name="connsiteY991" fmla="*/ 3989388 h 6677025"/>
                <a:gd name="connsiteX992" fmla="*/ 3906838 w 8802688"/>
                <a:gd name="connsiteY992" fmla="*/ 4022725 h 6677025"/>
                <a:gd name="connsiteX993" fmla="*/ 3811588 w 8802688"/>
                <a:gd name="connsiteY993" fmla="*/ 4057650 h 6677025"/>
                <a:gd name="connsiteX994" fmla="*/ 3716338 w 8802688"/>
                <a:gd name="connsiteY994" fmla="*/ 4100513 h 6677025"/>
                <a:gd name="connsiteX995" fmla="*/ 3621088 w 8802688"/>
                <a:gd name="connsiteY995" fmla="*/ 4144963 h 6677025"/>
                <a:gd name="connsiteX996" fmla="*/ 3532188 w 8802688"/>
                <a:gd name="connsiteY996" fmla="*/ 4192588 h 6677025"/>
                <a:gd name="connsiteX997" fmla="*/ 3441700 w 8802688"/>
                <a:gd name="connsiteY997" fmla="*/ 4243388 h 6677025"/>
                <a:gd name="connsiteX998" fmla="*/ 3359150 w 8802688"/>
                <a:gd name="connsiteY998" fmla="*/ 4295775 h 6677025"/>
                <a:gd name="connsiteX999" fmla="*/ 3287713 w 8802688"/>
                <a:gd name="connsiteY999" fmla="*/ 4329113 h 6677025"/>
                <a:gd name="connsiteX1000" fmla="*/ 3222625 w 8802688"/>
                <a:gd name="connsiteY1000" fmla="*/ 4359275 h 6677025"/>
                <a:gd name="connsiteX1001" fmla="*/ 3157538 w 8802688"/>
                <a:gd name="connsiteY1001" fmla="*/ 4379913 h 6677025"/>
                <a:gd name="connsiteX1002" fmla="*/ 3094038 w 8802688"/>
                <a:gd name="connsiteY1002" fmla="*/ 4400550 h 6677025"/>
                <a:gd name="connsiteX1003" fmla="*/ 3032125 w 8802688"/>
                <a:gd name="connsiteY1003" fmla="*/ 4411663 h 6677025"/>
                <a:gd name="connsiteX1004" fmla="*/ 2973388 w 8802688"/>
                <a:gd name="connsiteY1004" fmla="*/ 4421188 h 6677025"/>
                <a:gd name="connsiteX1005" fmla="*/ 2913063 w 8802688"/>
                <a:gd name="connsiteY1005" fmla="*/ 4421188 h 6677025"/>
                <a:gd name="connsiteX1006" fmla="*/ 2857500 w 8802688"/>
                <a:gd name="connsiteY1006" fmla="*/ 4418013 h 6677025"/>
                <a:gd name="connsiteX1007" fmla="*/ 2803525 w 8802688"/>
                <a:gd name="connsiteY1007" fmla="*/ 4406900 h 6677025"/>
                <a:gd name="connsiteX1008" fmla="*/ 2749550 w 8802688"/>
                <a:gd name="connsiteY1008" fmla="*/ 4391025 h 6677025"/>
                <a:gd name="connsiteX1009" fmla="*/ 2698750 w 8802688"/>
                <a:gd name="connsiteY1009" fmla="*/ 4367213 h 6677025"/>
                <a:gd name="connsiteX1010" fmla="*/ 2647950 w 8802688"/>
                <a:gd name="connsiteY1010" fmla="*/ 4337050 h 6677025"/>
                <a:gd name="connsiteX1011" fmla="*/ 2600325 w 8802688"/>
                <a:gd name="connsiteY1011" fmla="*/ 4302125 h 6677025"/>
                <a:gd name="connsiteX1012" fmla="*/ 2554288 w 8802688"/>
                <a:gd name="connsiteY1012" fmla="*/ 4257675 h 6677025"/>
                <a:gd name="connsiteX1013" fmla="*/ 2508250 w 8802688"/>
                <a:gd name="connsiteY1013" fmla="*/ 4206875 h 6677025"/>
                <a:gd name="connsiteX1014" fmla="*/ 2466975 w 8802688"/>
                <a:gd name="connsiteY1014" fmla="*/ 4148138 h 6677025"/>
                <a:gd name="connsiteX1015" fmla="*/ 2452688 w 8802688"/>
                <a:gd name="connsiteY1015" fmla="*/ 4117975 h 6677025"/>
                <a:gd name="connsiteX1016" fmla="*/ 2439988 w 8802688"/>
                <a:gd name="connsiteY1016" fmla="*/ 4084638 h 6677025"/>
                <a:gd name="connsiteX1017" fmla="*/ 2428875 w 8802688"/>
                <a:gd name="connsiteY1017" fmla="*/ 4049713 h 6677025"/>
                <a:gd name="connsiteX1018" fmla="*/ 2419350 w 8802688"/>
                <a:gd name="connsiteY1018" fmla="*/ 4016375 h 6677025"/>
                <a:gd name="connsiteX1019" fmla="*/ 2416175 w 8802688"/>
                <a:gd name="connsiteY1019" fmla="*/ 3981450 h 6677025"/>
                <a:gd name="connsiteX1020" fmla="*/ 2416175 w 8802688"/>
                <a:gd name="connsiteY1020" fmla="*/ 3948113 h 6677025"/>
                <a:gd name="connsiteX1021" fmla="*/ 2419350 w 8802688"/>
                <a:gd name="connsiteY1021" fmla="*/ 3916363 h 6677025"/>
                <a:gd name="connsiteX1022" fmla="*/ 2425700 w 8802688"/>
                <a:gd name="connsiteY1022" fmla="*/ 3900488 h 6677025"/>
                <a:gd name="connsiteX1023" fmla="*/ 2432050 w 8802688"/>
                <a:gd name="connsiteY1023" fmla="*/ 3886200 h 6677025"/>
                <a:gd name="connsiteX1024" fmla="*/ 2446338 w 8802688"/>
                <a:gd name="connsiteY1024" fmla="*/ 3829050 h 6677025"/>
                <a:gd name="connsiteX1025" fmla="*/ 2463800 w 8802688"/>
                <a:gd name="connsiteY1025" fmla="*/ 3778250 h 6677025"/>
                <a:gd name="connsiteX1026" fmla="*/ 2484438 w 8802688"/>
                <a:gd name="connsiteY1026" fmla="*/ 3730625 h 6677025"/>
                <a:gd name="connsiteX1027" fmla="*/ 2508250 w 8802688"/>
                <a:gd name="connsiteY1027" fmla="*/ 3684588 h 6677025"/>
                <a:gd name="connsiteX1028" fmla="*/ 2535238 w 8802688"/>
                <a:gd name="connsiteY1028" fmla="*/ 3638550 h 6677025"/>
                <a:gd name="connsiteX1029" fmla="*/ 2559050 w 8802688"/>
                <a:gd name="connsiteY1029" fmla="*/ 3597275 h 6677025"/>
                <a:gd name="connsiteX1030" fmla="*/ 2616200 w 8802688"/>
                <a:gd name="connsiteY1030" fmla="*/ 3511550 h 6677025"/>
                <a:gd name="connsiteX1031" fmla="*/ 2667000 w 8802688"/>
                <a:gd name="connsiteY1031" fmla="*/ 3406775 h 6677025"/>
                <a:gd name="connsiteX1032" fmla="*/ 2705100 w 8802688"/>
                <a:gd name="connsiteY1032" fmla="*/ 3311525 h 6677025"/>
                <a:gd name="connsiteX1033" fmla="*/ 2735263 w 8802688"/>
                <a:gd name="connsiteY1033" fmla="*/ 3222625 h 6677025"/>
                <a:gd name="connsiteX1034" fmla="*/ 2763838 w 8802688"/>
                <a:gd name="connsiteY1034" fmla="*/ 3136900 h 6677025"/>
                <a:gd name="connsiteX1035" fmla="*/ 2722563 w 8802688"/>
                <a:gd name="connsiteY1035" fmla="*/ 3181350 h 6677025"/>
                <a:gd name="connsiteX1036" fmla="*/ 2681288 w 8802688"/>
                <a:gd name="connsiteY1036" fmla="*/ 3228975 h 6677025"/>
                <a:gd name="connsiteX1037" fmla="*/ 2598738 w 8802688"/>
                <a:gd name="connsiteY1037" fmla="*/ 3330575 h 6677025"/>
                <a:gd name="connsiteX1038" fmla="*/ 2514600 w 8802688"/>
                <a:gd name="connsiteY1038" fmla="*/ 3436938 h 6677025"/>
                <a:gd name="connsiteX1039" fmla="*/ 2432050 w 8802688"/>
                <a:gd name="connsiteY1039" fmla="*/ 3549650 h 6677025"/>
                <a:gd name="connsiteX1040" fmla="*/ 2374900 w 8802688"/>
                <a:gd name="connsiteY1040" fmla="*/ 3478213 h 6677025"/>
                <a:gd name="connsiteX1041" fmla="*/ 2324100 w 8802688"/>
                <a:gd name="connsiteY1041" fmla="*/ 3409950 h 6677025"/>
                <a:gd name="connsiteX1042" fmla="*/ 2276475 w 8802688"/>
                <a:gd name="connsiteY1042" fmla="*/ 3338513 h 6677025"/>
                <a:gd name="connsiteX1043" fmla="*/ 2228850 w 8802688"/>
                <a:gd name="connsiteY1043" fmla="*/ 3267075 h 6677025"/>
                <a:gd name="connsiteX1044" fmla="*/ 2143125 w 8802688"/>
                <a:gd name="connsiteY1044" fmla="*/ 3127375 h 6677025"/>
                <a:gd name="connsiteX1045" fmla="*/ 2060575 w 8802688"/>
                <a:gd name="connsiteY1045" fmla="*/ 2987675 h 6677025"/>
                <a:gd name="connsiteX1046" fmla="*/ 2047875 w 8802688"/>
                <a:gd name="connsiteY1046" fmla="*/ 2973388 h 6677025"/>
                <a:gd name="connsiteX1047" fmla="*/ 2039938 w 8802688"/>
                <a:gd name="connsiteY1047" fmla="*/ 2955925 h 6677025"/>
                <a:gd name="connsiteX1048" fmla="*/ 2030413 w 8802688"/>
                <a:gd name="connsiteY1048" fmla="*/ 2935288 h 6677025"/>
                <a:gd name="connsiteX1049" fmla="*/ 2027238 w 8802688"/>
                <a:gd name="connsiteY1049" fmla="*/ 2914650 h 6677025"/>
                <a:gd name="connsiteX1050" fmla="*/ 2020888 w 8802688"/>
                <a:gd name="connsiteY1050" fmla="*/ 2871788 h 6677025"/>
                <a:gd name="connsiteX1051" fmla="*/ 2020888 w 8802688"/>
                <a:gd name="connsiteY1051" fmla="*/ 2840038 h 6677025"/>
                <a:gd name="connsiteX1052" fmla="*/ 2063750 w 8802688"/>
                <a:gd name="connsiteY1052" fmla="*/ 2755900 h 6677025"/>
                <a:gd name="connsiteX1053" fmla="*/ 2101850 w 8802688"/>
                <a:gd name="connsiteY1053" fmla="*/ 2673350 h 6677025"/>
                <a:gd name="connsiteX1054" fmla="*/ 2176463 w 8802688"/>
                <a:gd name="connsiteY1054" fmla="*/ 2506663 h 6677025"/>
                <a:gd name="connsiteX1055" fmla="*/ 2214563 w 8802688"/>
                <a:gd name="connsiteY1055" fmla="*/ 2428875 h 6677025"/>
                <a:gd name="connsiteX1056" fmla="*/ 2255838 w 8802688"/>
                <a:gd name="connsiteY1056" fmla="*/ 2352675 h 6677025"/>
                <a:gd name="connsiteX1057" fmla="*/ 2303463 w 8802688"/>
                <a:gd name="connsiteY1057" fmla="*/ 2274888 h 6677025"/>
                <a:gd name="connsiteX1058" fmla="*/ 2330450 w 8802688"/>
                <a:gd name="connsiteY1058" fmla="*/ 2238375 h 6677025"/>
                <a:gd name="connsiteX1059" fmla="*/ 2357438 w 8802688"/>
                <a:gd name="connsiteY1059" fmla="*/ 2203450 h 6677025"/>
                <a:gd name="connsiteX1060" fmla="*/ 2482850 w 8802688"/>
                <a:gd name="connsiteY1060" fmla="*/ 2054225 h 6677025"/>
                <a:gd name="connsiteX1061" fmla="*/ 2613025 w 8802688"/>
                <a:gd name="connsiteY1061" fmla="*/ 1909763 h 6677025"/>
                <a:gd name="connsiteX1062" fmla="*/ 2743200 w 8802688"/>
                <a:gd name="connsiteY1062" fmla="*/ 1766888 h 6677025"/>
                <a:gd name="connsiteX1063" fmla="*/ 2874963 w 8802688"/>
                <a:gd name="connsiteY1063" fmla="*/ 1630363 h 6677025"/>
                <a:gd name="connsiteX1064" fmla="*/ 3138488 w 8802688"/>
                <a:gd name="connsiteY1064" fmla="*/ 1358900 h 6677025"/>
                <a:gd name="connsiteX1065" fmla="*/ 3267075 w 8802688"/>
                <a:gd name="connsiteY1065" fmla="*/ 1222376 h 6677025"/>
                <a:gd name="connsiteX1066" fmla="*/ 3394075 w 8802688"/>
                <a:gd name="connsiteY1066" fmla="*/ 1082675 h 6677025"/>
                <a:gd name="connsiteX1067" fmla="*/ 3430588 w 8802688"/>
                <a:gd name="connsiteY1067" fmla="*/ 1044576 h 6677025"/>
                <a:gd name="connsiteX1068" fmla="*/ 3468688 w 8802688"/>
                <a:gd name="connsiteY1068" fmla="*/ 1011238 h 6677025"/>
                <a:gd name="connsiteX1069" fmla="*/ 3508375 w 8802688"/>
                <a:gd name="connsiteY1069" fmla="*/ 984250 h 6677025"/>
                <a:gd name="connsiteX1070" fmla="*/ 3546475 w 8802688"/>
                <a:gd name="connsiteY1070" fmla="*/ 963613 h 6677025"/>
                <a:gd name="connsiteX1071" fmla="*/ 3587750 w 8802688"/>
                <a:gd name="connsiteY1071" fmla="*/ 946150 h 6677025"/>
                <a:gd name="connsiteX1072" fmla="*/ 3629025 w 8802688"/>
                <a:gd name="connsiteY1072" fmla="*/ 933450 h 6677025"/>
                <a:gd name="connsiteX1073" fmla="*/ 3671888 w 8802688"/>
                <a:gd name="connsiteY1073" fmla="*/ 922338 h 6677025"/>
                <a:gd name="connsiteX1074" fmla="*/ 3716338 w 8802688"/>
                <a:gd name="connsiteY1074" fmla="*/ 915988 h 6677025"/>
                <a:gd name="connsiteX1075" fmla="*/ 3802063 w 8802688"/>
                <a:gd name="connsiteY1075" fmla="*/ 904875 h 6677025"/>
                <a:gd name="connsiteX1076" fmla="*/ 3890963 w 8802688"/>
                <a:gd name="connsiteY1076" fmla="*/ 895350 h 6677025"/>
                <a:gd name="connsiteX1077" fmla="*/ 3932238 w 8802688"/>
                <a:gd name="connsiteY1077" fmla="*/ 889000 h 6677025"/>
                <a:gd name="connsiteX1078" fmla="*/ 3976688 w 8802688"/>
                <a:gd name="connsiteY1078" fmla="*/ 881063 h 6677025"/>
                <a:gd name="connsiteX1079" fmla="*/ 4022725 w 8802688"/>
                <a:gd name="connsiteY1079" fmla="*/ 871538 h 6677025"/>
                <a:gd name="connsiteX1080" fmla="*/ 4064000 w 8802688"/>
                <a:gd name="connsiteY1080" fmla="*/ 860425 h 6677025"/>
                <a:gd name="connsiteX1081" fmla="*/ 4090988 w 8802688"/>
                <a:gd name="connsiteY1081" fmla="*/ 857250 h 6677025"/>
                <a:gd name="connsiteX1082" fmla="*/ 4117975 w 8802688"/>
                <a:gd name="connsiteY1082" fmla="*/ 854075 h 6677025"/>
                <a:gd name="connsiteX1083" fmla="*/ 4143375 w 8802688"/>
                <a:gd name="connsiteY1083" fmla="*/ 844550 h 6677025"/>
                <a:gd name="connsiteX1084" fmla="*/ 4170363 w 8802688"/>
                <a:gd name="connsiteY1084" fmla="*/ 836613 h 6677025"/>
                <a:gd name="connsiteX1085" fmla="*/ 4191000 w 8802688"/>
                <a:gd name="connsiteY1085" fmla="*/ 823913 h 6677025"/>
                <a:gd name="connsiteX1086" fmla="*/ 4214813 w 8802688"/>
                <a:gd name="connsiteY1086" fmla="*/ 812801 h 6677025"/>
                <a:gd name="connsiteX1087" fmla="*/ 4233863 w 8802688"/>
                <a:gd name="connsiteY1087" fmla="*/ 796926 h 6677025"/>
                <a:gd name="connsiteX1088" fmla="*/ 4248150 w 8802688"/>
                <a:gd name="connsiteY1088" fmla="*/ 785813 h 6677025"/>
                <a:gd name="connsiteX1089" fmla="*/ 3876675 w 8802688"/>
                <a:gd name="connsiteY1089" fmla="*/ 785813 h 6677025"/>
                <a:gd name="connsiteX1090" fmla="*/ 3906838 w 8802688"/>
                <a:gd name="connsiteY1090" fmla="*/ 728663 h 6677025"/>
                <a:gd name="connsiteX1091" fmla="*/ 3938588 w 8802688"/>
                <a:gd name="connsiteY1091" fmla="*/ 677863 h 6677025"/>
                <a:gd name="connsiteX1092" fmla="*/ 3971925 w 8802688"/>
                <a:gd name="connsiteY1092" fmla="*/ 630238 h 6677025"/>
                <a:gd name="connsiteX1093" fmla="*/ 4006850 w 8802688"/>
                <a:gd name="connsiteY1093" fmla="*/ 585788 h 6677025"/>
                <a:gd name="connsiteX1094" fmla="*/ 4046538 w 8802688"/>
                <a:gd name="connsiteY1094" fmla="*/ 544513 h 6677025"/>
                <a:gd name="connsiteX1095" fmla="*/ 4084638 w 8802688"/>
                <a:gd name="connsiteY1095" fmla="*/ 506413 h 6677025"/>
                <a:gd name="connsiteX1096" fmla="*/ 4125913 w 8802688"/>
                <a:gd name="connsiteY1096" fmla="*/ 466725 h 6677025"/>
                <a:gd name="connsiteX1097" fmla="*/ 4170363 w 8802688"/>
                <a:gd name="connsiteY1097" fmla="*/ 434975 h 6677025"/>
                <a:gd name="connsiteX1098" fmla="*/ 4211638 w 8802688"/>
                <a:gd name="connsiteY1098" fmla="*/ 401638 h 6677025"/>
                <a:gd name="connsiteX1099" fmla="*/ 4259263 w 8802688"/>
                <a:gd name="connsiteY1099" fmla="*/ 373063 h 6677025"/>
                <a:gd name="connsiteX1100" fmla="*/ 4303713 w 8802688"/>
                <a:gd name="connsiteY1100" fmla="*/ 342900 h 6677025"/>
                <a:gd name="connsiteX1101" fmla="*/ 4351338 w 8802688"/>
                <a:gd name="connsiteY1101" fmla="*/ 315913 h 6677025"/>
                <a:gd name="connsiteX1102" fmla="*/ 4446588 w 8802688"/>
                <a:gd name="connsiteY1102" fmla="*/ 268288 h 6677025"/>
                <a:gd name="connsiteX1103" fmla="*/ 4545013 w 8802688"/>
                <a:gd name="connsiteY1103" fmla="*/ 223838 h 6677025"/>
                <a:gd name="connsiteX1104" fmla="*/ 4654550 w 8802688"/>
                <a:gd name="connsiteY1104" fmla="*/ 193675 h 6677025"/>
                <a:gd name="connsiteX1105" fmla="*/ 4768850 w 8802688"/>
                <a:gd name="connsiteY1105" fmla="*/ 163513 h 6677025"/>
                <a:gd name="connsiteX1106" fmla="*/ 4991101 w 8802688"/>
                <a:gd name="connsiteY1106" fmla="*/ 98425 h 6677025"/>
                <a:gd name="connsiteX1107" fmla="*/ 5100638 w 8802688"/>
                <a:gd name="connsiteY1107" fmla="*/ 69850 h 6677025"/>
                <a:gd name="connsiteX1108" fmla="*/ 5213351 w 8802688"/>
                <a:gd name="connsiteY1108" fmla="*/ 39688 h 6677025"/>
                <a:gd name="connsiteX1109" fmla="*/ 5324476 w 8802688"/>
                <a:gd name="connsiteY1109" fmla="*/ 19050 h 66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Lst>
              <a:rect l="l" t="t" r="r" b="b"/>
              <a:pathLst>
                <a:path w="8802688" h="6677025">
                  <a:moveTo>
                    <a:pt x="5546725" y="4819650"/>
                  </a:moveTo>
                  <a:lnTo>
                    <a:pt x="5573713" y="4926013"/>
                  </a:lnTo>
                  <a:lnTo>
                    <a:pt x="5603875" y="5024438"/>
                  </a:lnTo>
                  <a:lnTo>
                    <a:pt x="5630863" y="5122863"/>
                  </a:lnTo>
                  <a:lnTo>
                    <a:pt x="5657850" y="5229225"/>
                  </a:lnTo>
                  <a:lnTo>
                    <a:pt x="5668963" y="5313363"/>
                  </a:lnTo>
                  <a:lnTo>
                    <a:pt x="5681663" y="5399088"/>
                  </a:lnTo>
                  <a:lnTo>
                    <a:pt x="5686425" y="5484813"/>
                  </a:lnTo>
                  <a:lnTo>
                    <a:pt x="5689600" y="5572126"/>
                  </a:lnTo>
                  <a:lnTo>
                    <a:pt x="5695950" y="5749926"/>
                  </a:lnTo>
                  <a:lnTo>
                    <a:pt x="5695950" y="5940426"/>
                  </a:lnTo>
                  <a:lnTo>
                    <a:pt x="5692775" y="5957888"/>
                  </a:lnTo>
                  <a:lnTo>
                    <a:pt x="5689600" y="5978526"/>
                  </a:lnTo>
                  <a:lnTo>
                    <a:pt x="5681663" y="6002338"/>
                  </a:lnTo>
                  <a:lnTo>
                    <a:pt x="5672138" y="6029326"/>
                  </a:lnTo>
                  <a:lnTo>
                    <a:pt x="5659438" y="6053138"/>
                  </a:lnTo>
                  <a:lnTo>
                    <a:pt x="5648325" y="6070601"/>
                  </a:lnTo>
                  <a:lnTo>
                    <a:pt x="5634038" y="6086476"/>
                  </a:lnTo>
                  <a:lnTo>
                    <a:pt x="5627688" y="6088063"/>
                  </a:lnTo>
                  <a:lnTo>
                    <a:pt x="5621338" y="6088063"/>
                  </a:lnTo>
                  <a:lnTo>
                    <a:pt x="5526088" y="6100763"/>
                  </a:lnTo>
                  <a:lnTo>
                    <a:pt x="5430838" y="6107113"/>
                  </a:lnTo>
                  <a:lnTo>
                    <a:pt x="5338763" y="6107113"/>
                  </a:lnTo>
                  <a:lnTo>
                    <a:pt x="5249862" y="6103938"/>
                  </a:lnTo>
                  <a:lnTo>
                    <a:pt x="5068887" y="6094413"/>
                  </a:lnTo>
                  <a:lnTo>
                    <a:pt x="4973637" y="6091238"/>
                  </a:lnTo>
                  <a:lnTo>
                    <a:pt x="4878387" y="6088063"/>
                  </a:lnTo>
                  <a:lnTo>
                    <a:pt x="5045075" y="5780088"/>
                  </a:lnTo>
                  <a:lnTo>
                    <a:pt x="5213350" y="5467350"/>
                  </a:lnTo>
                  <a:lnTo>
                    <a:pt x="5380038" y="5149850"/>
                  </a:lnTo>
                  <a:close/>
                  <a:moveTo>
                    <a:pt x="576262" y="4632325"/>
                  </a:moveTo>
                  <a:lnTo>
                    <a:pt x="685799" y="4827588"/>
                  </a:lnTo>
                  <a:lnTo>
                    <a:pt x="796925" y="5030788"/>
                  </a:lnTo>
                  <a:lnTo>
                    <a:pt x="909637" y="5235575"/>
                  </a:lnTo>
                  <a:lnTo>
                    <a:pt x="1019175" y="5456238"/>
                  </a:lnTo>
                  <a:lnTo>
                    <a:pt x="1031875" y="5481638"/>
                  </a:lnTo>
                  <a:lnTo>
                    <a:pt x="1039812" y="5508626"/>
                  </a:lnTo>
                  <a:lnTo>
                    <a:pt x="1046162" y="5532438"/>
                  </a:lnTo>
                  <a:lnTo>
                    <a:pt x="1049337" y="5559426"/>
                  </a:lnTo>
                  <a:lnTo>
                    <a:pt x="1049337" y="5580063"/>
                  </a:lnTo>
                  <a:lnTo>
                    <a:pt x="1046162" y="5600701"/>
                  </a:lnTo>
                  <a:lnTo>
                    <a:pt x="1039812" y="5621338"/>
                  </a:lnTo>
                  <a:lnTo>
                    <a:pt x="1028699" y="5640388"/>
                  </a:lnTo>
                  <a:lnTo>
                    <a:pt x="1019175" y="5657851"/>
                  </a:lnTo>
                  <a:lnTo>
                    <a:pt x="1004887" y="5672138"/>
                  </a:lnTo>
                  <a:lnTo>
                    <a:pt x="987425" y="5684838"/>
                  </a:lnTo>
                  <a:lnTo>
                    <a:pt x="968375" y="5695951"/>
                  </a:lnTo>
                  <a:lnTo>
                    <a:pt x="947737" y="5705476"/>
                  </a:lnTo>
                  <a:lnTo>
                    <a:pt x="923925" y="5711826"/>
                  </a:lnTo>
                  <a:lnTo>
                    <a:pt x="896937" y="5713413"/>
                  </a:lnTo>
                  <a:lnTo>
                    <a:pt x="871537" y="5716588"/>
                  </a:lnTo>
                  <a:lnTo>
                    <a:pt x="844549" y="5716588"/>
                  </a:lnTo>
                  <a:lnTo>
                    <a:pt x="814387" y="5716588"/>
                  </a:lnTo>
                  <a:lnTo>
                    <a:pt x="787399" y="5713413"/>
                  </a:lnTo>
                  <a:lnTo>
                    <a:pt x="757237" y="5711826"/>
                  </a:lnTo>
                  <a:lnTo>
                    <a:pt x="728662" y="5702301"/>
                  </a:lnTo>
                  <a:lnTo>
                    <a:pt x="695325" y="5692776"/>
                  </a:lnTo>
                  <a:lnTo>
                    <a:pt x="636587" y="5668963"/>
                  </a:lnTo>
                  <a:lnTo>
                    <a:pt x="576262" y="5637213"/>
                  </a:lnTo>
                  <a:lnTo>
                    <a:pt x="520699" y="5600701"/>
                  </a:lnTo>
                  <a:lnTo>
                    <a:pt x="463549" y="5556251"/>
                  </a:lnTo>
                  <a:lnTo>
                    <a:pt x="406399" y="5508626"/>
                  </a:lnTo>
                  <a:lnTo>
                    <a:pt x="360362" y="5457826"/>
                  </a:lnTo>
                  <a:lnTo>
                    <a:pt x="312737" y="5405438"/>
                  </a:lnTo>
                  <a:lnTo>
                    <a:pt x="269875" y="5351463"/>
                  </a:lnTo>
                  <a:lnTo>
                    <a:pt x="234949" y="5294313"/>
                  </a:lnTo>
                  <a:lnTo>
                    <a:pt x="207962" y="5238750"/>
                  </a:lnTo>
                  <a:lnTo>
                    <a:pt x="184149" y="5184775"/>
                  </a:lnTo>
                  <a:lnTo>
                    <a:pt x="177799" y="5157788"/>
                  </a:lnTo>
                  <a:lnTo>
                    <a:pt x="173037" y="5130800"/>
                  </a:lnTo>
                  <a:lnTo>
                    <a:pt x="169862" y="5105400"/>
                  </a:lnTo>
                  <a:lnTo>
                    <a:pt x="166687" y="5081588"/>
                  </a:lnTo>
                  <a:lnTo>
                    <a:pt x="169862" y="5054600"/>
                  </a:lnTo>
                  <a:lnTo>
                    <a:pt x="173037" y="5024438"/>
                  </a:lnTo>
                  <a:lnTo>
                    <a:pt x="180975" y="4997450"/>
                  </a:lnTo>
                  <a:lnTo>
                    <a:pt x="190499" y="4973638"/>
                  </a:lnTo>
                  <a:lnTo>
                    <a:pt x="201612" y="4949825"/>
                  </a:lnTo>
                  <a:lnTo>
                    <a:pt x="214312" y="4929188"/>
                  </a:lnTo>
                  <a:lnTo>
                    <a:pt x="228599" y="4908550"/>
                  </a:lnTo>
                  <a:lnTo>
                    <a:pt x="241299" y="4894263"/>
                  </a:lnTo>
                  <a:lnTo>
                    <a:pt x="285749" y="4851400"/>
                  </a:lnTo>
                  <a:lnTo>
                    <a:pt x="330199" y="4816475"/>
                  </a:lnTo>
                  <a:lnTo>
                    <a:pt x="377825" y="4779963"/>
                  </a:lnTo>
                  <a:lnTo>
                    <a:pt x="422275" y="4748213"/>
                  </a:lnTo>
                  <a:lnTo>
                    <a:pt x="507999" y="4687888"/>
                  </a:lnTo>
                  <a:lnTo>
                    <a:pt x="544512" y="4662488"/>
                  </a:lnTo>
                  <a:close/>
                  <a:moveTo>
                    <a:pt x="6180138" y="3546475"/>
                  </a:moveTo>
                  <a:lnTo>
                    <a:pt x="6124576" y="3562350"/>
                  </a:lnTo>
                  <a:lnTo>
                    <a:pt x="6076951" y="3579813"/>
                  </a:lnTo>
                  <a:lnTo>
                    <a:pt x="6037263" y="3600450"/>
                  </a:lnTo>
                  <a:lnTo>
                    <a:pt x="6002338" y="3624263"/>
                  </a:lnTo>
                  <a:lnTo>
                    <a:pt x="5978526" y="3651250"/>
                  </a:lnTo>
                  <a:lnTo>
                    <a:pt x="5961063" y="3678238"/>
                  </a:lnTo>
                  <a:lnTo>
                    <a:pt x="5948363" y="3705225"/>
                  </a:lnTo>
                  <a:lnTo>
                    <a:pt x="5945188" y="3719513"/>
                  </a:lnTo>
                  <a:lnTo>
                    <a:pt x="5945188" y="3733800"/>
                  </a:lnTo>
                  <a:lnTo>
                    <a:pt x="5986463" y="3698875"/>
                  </a:lnTo>
                  <a:lnTo>
                    <a:pt x="6046788" y="3654425"/>
                  </a:lnTo>
                  <a:lnTo>
                    <a:pt x="6115051" y="3600450"/>
                  </a:lnTo>
                  <a:lnTo>
                    <a:pt x="6148388" y="3573463"/>
                  </a:lnTo>
                  <a:close/>
                  <a:moveTo>
                    <a:pt x="279400" y="2203450"/>
                  </a:moveTo>
                  <a:lnTo>
                    <a:pt x="354013" y="2203450"/>
                  </a:lnTo>
                  <a:lnTo>
                    <a:pt x="327025" y="2274888"/>
                  </a:lnTo>
                  <a:lnTo>
                    <a:pt x="303213" y="2343150"/>
                  </a:lnTo>
                  <a:lnTo>
                    <a:pt x="261938" y="2482850"/>
                  </a:lnTo>
                  <a:lnTo>
                    <a:pt x="217488" y="2625726"/>
                  </a:lnTo>
                  <a:lnTo>
                    <a:pt x="193675" y="2693988"/>
                  </a:lnTo>
                  <a:lnTo>
                    <a:pt x="166688" y="2765425"/>
                  </a:lnTo>
                  <a:lnTo>
                    <a:pt x="169863" y="2792413"/>
                  </a:lnTo>
                  <a:lnTo>
                    <a:pt x="173038" y="2819400"/>
                  </a:lnTo>
                  <a:lnTo>
                    <a:pt x="180975" y="2844801"/>
                  </a:lnTo>
                  <a:lnTo>
                    <a:pt x="190500" y="2871788"/>
                  </a:lnTo>
                  <a:lnTo>
                    <a:pt x="201613" y="2895601"/>
                  </a:lnTo>
                  <a:lnTo>
                    <a:pt x="214313" y="2916238"/>
                  </a:lnTo>
                  <a:lnTo>
                    <a:pt x="228600" y="2935288"/>
                  </a:lnTo>
                  <a:lnTo>
                    <a:pt x="241300" y="2952751"/>
                  </a:lnTo>
                  <a:lnTo>
                    <a:pt x="242888" y="2959101"/>
                  </a:lnTo>
                  <a:lnTo>
                    <a:pt x="242888" y="2963863"/>
                  </a:lnTo>
                  <a:lnTo>
                    <a:pt x="255588" y="2973388"/>
                  </a:lnTo>
                  <a:lnTo>
                    <a:pt x="266700" y="2979738"/>
                  </a:lnTo>
                  <a:lnTo>
                    <a:pt x="288925" y="2984501"/>
                  </a:lnTo>
                  <a:lnTo>
                    <a:pt x="336550" y="2987676"/>
                  </a:lnTo>
                  <a:lnTo>
                    <a:pt x="388938" y="2987676"/>
                  </a:lnTo>
                  <a:lnTo>
                    <a:pt x="404813" y="2987676"/>
                  </a:lnTo>
                  <a:lnTo>
                    <a:pt x="425450" y="2982913"/>
                  </a:lnTo>
                  <a:lnTo>
                    <a:pt x="469900" y="2963863"/>
                  </a:lnTo>
                  <a:lnTo>
                    <a:pt x="520700" y="2940051"/>
                  </a:lnTo>
                  <a:lnTo>
                    <a:pt x="576263" y="2914651"/>
                  </a:lnTo>
                  <a:lnTo>
                    <a:pt x="573088" y="2946401"/>
                  </a:lnTo>
                  <a:lnTo>
                    <a:pt x="568325" y="2979738"/>
                  </a:lnTo>
                  <a:lnTo>
                    <a:pt x="558801" y="3008313"/>
                  </a:lnTo>
                  <a:lnTo>
                    <a:pt x="544513" y="3038476"/>
                  </a:lnTo>
                  <a:lnTo>
                    <a:pt x="528638" y="3062288"/>
                  </a:lnTo>
                  <a:lnTo>
                    <a:pt x="508000" y="3086101"/>
                  </a:lnTo>
                  <a:lnTo>
                    <a:pt x="487363" y="3106738"/>
                  </a:lnTo>
                  <a:lnTo>
                    <a:pt x="463550" y="3124201"/>
                  </a:lnTo>
                  <a:lnTo>
                    <a:pt x="439738" y="3136901"/>
                  </a:lnTo>
                  <a:lnTo>
                    <a:pt x="412750" y="3148013"/>
                  </a:lnTo>
                  <a:lnTo>
                    <a:pt x="382588" y="3157538"/>
                  </a:lnTo>
                  <a:lnTo>
                    <a:pt x="357188" y="3160713"/>
                  </a:lnTo>
                  <a:lnTo>
                    <a:pt x="327025" y="3160713"/>
                  </a:lnTo>
                  <a:lnTo>
                    <a:pt x="296863" y="3157538"/>
                  </a:lnTo>
                  <a:lnTo>
                    <a:pt x="269875" y="3148013"/>
                  </a:lnTo>
                  <a:lnTo>
                    <a:pt x="241300" y="3136901"/>
                  </a:lnTo>
                  <a:lnTo>
                    <a:pt x="228600" y="3130551"/>
                  </a:lnTo>
                  <a:lnTo>
                    <a:pt x="214313" y="3119438"/>
                  </a:lnTo>
                  <a:lnTo>
                    <a:pt x="187325" y="3092451"/>
                  </a:lnTo>
                  <a:lnTo>
                    <a:pt x="160338" y="3055938"/>
                  </a:lnTo>
                  <a:lnTo>
                    <a:pt x="133350" y="3017838"/>
                  </a:lnTo>
                  <a:lnTo>
                    <a:pt x="109538" y="2970213"/>
                  </a:lnTo>
                  <a:lnTo>
                    <a:pt x="85725" y="2922588"/>
                  </a:lnTo>
                  <a:lnTo>
                    <a:pt x="65088" y="2868613"/>
                  </a:lnTo>
                  <a:lnTo>
                    <a:pt x="47625" y="2816225"/>
                  </a:lnTo>
                  <a:lnTo>
                    <a:pt x="30163" y="2762250"/>
                  </a:lnTo>
                  <a:lnTo>
                    <a:pt x="17463" y="2708275"/>
                  </a:lnTo>
                  <a:lnTo>
                    <a:pt x="9525" y="2655888"/>
                  </a:lnTo>
                  <a:lnTo>
                    <a:pt x="3175" y="2608263"/>
                  </a:lnTo>
                  <a:lnTo>
                    <a:pt x="0" y="2563813"/>
                  </a:lnTo>
                  <a:lnTo>
                    <a:pt x="0" y="2524125"/>
                  </a:lnTo>
                  <a:lnTo>
                    <a:pt x="9525" y="2492375"/>
                  </a:lnTo>
                  <a:lnTo>
                    <a:pt x="11113" y="2476500"/>
                  </a:lnTo>
                  <a:lnTo>
                    <a:pt x="17463" y="2465388"/>
                  </a:lnTo>
                  <a:lnTo>
                    <a:pt x="47625" y="2425700"/>
                  </a:lnTo>
                  <a:lnTo>
                    <a:pt x="79375" y="2387600"/>
                  </a:lnTo>
                  <a:lnTo>
                    <a:pt x="112713" y="2352675"/>
                  </a:lnTo>
                  <a:lnTo>
                    <a:pt x="149225" y="2322513"/>
                  </a:lnTo>
                  <a:lnTo>
                    <a:pt x="217488" y="2260600"/>
                  </a:lnTo>
                  <a:close/>
                  <a:moveTo>
                    <a:pt x="5886450" y="2019300"/>
                  </a:moveTo>
                  <a:lnTo>
                    <a:pt x="5907087" y="2022475"/>
                  </a:lnTo>
                  <a:lnTo>
                    <a:pt x="5930900" y="2028825"/>
                  </a:lnTo>
                  <a:lnTo>
                    <a:pt x="5957888" y="2036763"/>
                  </a:lnTo>
                  <a:lnTo>
                    <a:pt x="5984875" y="2049463"/>
                  </a:lnTo>
                  <a:lnTo>
                    <a:pt x="6010275" y="2060575"/>
                  </a:lnTo>
                  <a:lnTo>
                    <a:pt x="6034088" y="2078038"/>
                  </a:lnTo>
                  <a:lnTo>
                    <a:pt x="6057900" y="2093913"/>
                  </a:lnTo>
                  <a:lnTo>
                    <a:pt x="5951538" y="2170113"/>
                  </a:lnTo>
                  <a:lnTo>
                    <a:pt x="5897562" y="2209800"/>
                  </a:lnTo>
                  <a:lnTo>
                    <a:pt x="5838825" y="2244725"/>
                  </a:lnTo>
                  <a:lnTo>
                    <a:pt x="5811837" y="2216150"/>
                  </a:lnTo>
                  <a:lnTo>
                    <a:pt x="5788025" y="2182813"/>
                  </a:lnTo>
                  <a:lnTo>
                    <a:pt x="5775325" y="2165350"/>
                  </a:lnTo>
                  <a:lnTo>
                    <a:pt x="5770562" y="2146300"/>
                  </a:lnTo>
                  <a:lnTo>
                    <a:pt x="5764212" y="2132013"/>
                  </a:lnTo>
                  <a:lnTo>
                    <a:pt x="5764212" y="2117725"/>
                  </a:lnTo>
                  <a:lnTo>
                    <a:pt x="5770562" y="2101850"/>
                  </a:lnTo>
                  <a:lnTo>
                    <a:pt x="5778500" y="2087563"/>
                  </a:lnTo>
                  <a:lnTo>
                    <a:pt x="5791200" y="2073275"/>
                  </a:lnTo>
                  <a:lnTo>
                    <a:pt x="5805487" y="2057400"/>
                  </a:lnTo>
                  <a:lnTo>
                    <a:pt x="5821362" y="2046288"/>
                  </a:lnTo>
                  <a:lnTo>
                    <a:pt x="5838825" y="2033588"/>
                  </a:lnTo>
                  <a:lnTo>
                    <a:pt x="5853112" y="2025650"/>
                  </a:lnTo>
                  <a:lnTo>
                    <a:pt x="5870575" y="2022475"/>
                  </a:lnTo>
                  <a:close/>
                  <a:moveTo>
                    <a:pt x="6169026" y="1685925"/>
                  </a:moveTo>
                  <a:lnTo>
                    <a:pt x="6076951" y="1712913"/>
                  </a:lnTo>
                  <a:lnTo>
                    <a:pt x="5984875" y="1739900"/>
                  </a:lnTo>
                  <a:lnTo>
                    <a:pt x="5938838" y="1757363"/>
                  </a:lnTo>
                  <a:lnTo>
                    <a:pt x="5894388" y="1774825"/>
                  </a:lnTo>
                  <a:lnTo>
                    <a:pt x="5849938" y="1798638"/>
                  </a:lnTo>
                  <a:lnTo>
                    <a:pt x="5805488" y="1828800"/>
                  </a:lnTo>
                  <a:lnTo>
                    <a:pt x="5764213" y="1862138"/>
                  </a:lnTo>
                  <a:lnTo>
                    <a:pt x="5722938" y="1897063"/>
                  </a:lnTo>
                  <a:lnTo>
                    <a:pt x="5683250" y="1933575"/>
                  </a:lnTo>
                  <a:lnTo>
                    <a:pt x="5648325" y="1971675"/>
                  </a:lnTo>
                  <a:lnTo>
                    <a:pt x="5576888" y="2052638"/>
                  </a:lnTo>
                  <a:lnTo>
                    <a:pt x="5502275" y="2128838"/>
                  </a:lnTo>
                  <a:lnTo>
                    <a:pt x="5522913" y="2122488"/>
                  </a:lnTo>
                  <a:lnTo>
                    <a:pt x="5543550" y="2117725"/>
                  </a:lnTo>
                  <a:lnTo>
                    <a:pt x="5586413" y="2098675"/>
                  </a:lnTo>
                  <a:lnTo>
                    <a:pt x="5607050" y="2093913"/>
                  </a:lnTo>
                  <a:lnTo>
                    <a:pt x="5624513" y="2087563"/>
                  </a:lnTo>
                  <a:lnTo>
                    <a:pt x="5641975" y="2087563"/>
                  </a:lnTo>
                  <a:lnTo>
                    <a:pt x="5657850" y="2093913"/>
                  </a:lnTo>
                  <a:lnTo>
                    <a:pt x="5832475" y="2357438"/>
                  </a:lnTo>
                  <a:lnTo>
                    <a:pt x="5975350" y="2265363"/>
                  </a:lnTo>
                  <a:lnTo>
                    <a:pt x="6115051" y="2170113"/>
                  </a:lnTo>
                  <a:lnTo>
                    <a:pt x="6264276" y="2078038"/>
                  </a:lnTo>
                  <a:lnTo>
                    <a:pt x="6340476" y="2030413"/>
                  </a:lnTo>
                  <a:lnTo>
                    <a:pt x="6424613" y="1982788"/>
                  </a:lnTo>
                  <a:lnTo>
                    <a:pt x="6400801" y="1981200"/>
                  </a:lnTo>
                  <a:lnTo>
                    <a:pt x="6364288" y="1971675"/>
                  </a:lnTo>
                  <a:lnTo>
                    <a:pt x="6323013" y="1958975"/>
                  </a:lnTo>
                  <a:lnTo>
                    <a:pt x="6302376" y="1947863"/>
                  </a:lnTo>
                  <a:lnTo>
                    <a:pt x="6281738" y="1935163"/>
                  </a:lnTo>
                  <a:lnTo>
                    <a:pt x="6261101" y="1917700"/>
                  </a:lnTo>
                  <a:lnTo>
                    <a:pt x="6240463" y="1900238"/>
                  </a:lnTo>
                  <a:lnTo>
                    <a:pt x="6221413" y="1876425"/>
                  </a:lnTo>
                  <a:lnTo>
                    <a:pt x="6203951" y="1849438"/>
                  </a:lnTo>
                  <a:lnTo>
                    <a:pt x="6192838" y="1817688"/>
                  </a:lnTo>
                  <a:lnTo>
                    <a:pt x="6180138" y="1778000"/>
                  </a:lnTo>
                  <a:lnTo>
                    <a:pt x="6170613" y="1736725"/>
                  </a:lnTo>
                  <a:close/>
                  <a:moveTo>
                    <a:pt x="8401050" y="1338262"/>
                  </a:moveTo>
                  <a:lnTo>
                    <a:pt x="8332788" y="1382712"/>
                  </a:lnTo>
                  <a:lnTo>
                    <a:pt x="8264525" y="1430337"/>
                  </a:lnTo>
                  <a:lnTo>
                    <a:pt x="8131175" y="1531937"/>
                  </a:lnTo>
                  <a:lnTo>
                    <a:pt x="8002588" y="1630363"/>
                  </a:lnTo>
                  <a:lnTo>
                    <a:pt x="7886700" y="1722438"/>
                  </a:lnTo>
                  <a:lnTo>
                    <a:pt x="7920038" y="1727200"/>
                  </a:lnTo>
                  <a:lnTo>
                    <a:pt x="7954963" y="1727200"/>
                  </a:lnTo>
                  <a:lnTo>
                    <a:pt x="7993063" y="1725613"/>
                  </a:lnTo>
                  <a:lnTo>
                    <a:pt x="8029575" y="1716088"/>
                  </a:lnTo>
                  <a:lnTo>
                    <a:pt x="8064500" y="1703388"/>
                  </a:lnTo>
                  <a:lnTo>
                    <a:pt x="8101013" y="1689100"/>
                  </a:lnTo>
                  <a:lnTo>
                    <a:pt x="8135938" y="1668463"/>
                  </a:lnTo>
                  <a:lnTo>
                    <a:pt x="8172450" y="1644650"/>
                  </a:lnTo>
                  <a:lnTo>
                    <a:pt x="8204200" y="1617662"/>
                  </a:lnTo>
                  <a:lnTo>
                    <a:pt x="8237538" y="1587500"/>
                  </a:lnTo>
                  <a:lnTo>
                    <a:pt x="8270875" y="1555750"/>
                  </a:lnTo>
                  <a:lnTo>
                    <a:pt x="8299450" y="1516062"/>
                  </a:lnTo>
                  <a:lnTo>
                    <a:pt x="8329613" y="1477963"/>
                  </a:lnTo>
                  <a:lnTo>
                    <a:pt x="8356600" y="1433512"/>
                  </a:lnTo>
                  <a:lnTo>
                    <a:pt x="8380413" y="1389062"/>
                  </a:lnTo>
                  <a:close/>
                  <a:moveTo>
                    <a:pt x="4067176" y="1181100"/>
                  </a:moveTo>
                  <a:lnTo>
                    <a:pt x="3979864" y="1184275"/>
                  </a:lnTo>
                  <a:lnTo>
                    <a:pt x="3900489" y="1192213"/>
                  </a:lnTo>
                  <a:lnTo>
                    <a:pt x="3860801" y="1201738"/>
                  </a:lnTo>
                  <a:lnTo>
                    <a:pt x="3825876" y="1211263"/>
                  </a:lnTo>
                  <a:lnTo>
                    <a:pt x="3790951" y="1219200"/>
                  </a:lnTo>
                  <a:lnTo>
                    <a:pt x="3757613" y="1231900"/>
                  </a:lnTo>
                  <a:lnTo>
                    <a:pt x="3724276" y="1246188"/>
                  </a:lnTo>
                  <a:lnTo>
                    <a:pt x="3695701" y="1260475"/>
                  </a:lnTo>
                  <a:lnTo>
                    <a:pt x="3665538" y="1279525"/>
                  </a:lnTo>
                  <a:lnTo>
                    <a:pt x="3635376" y="1296988"/>
                  </a:lnTo>
                  <a:lnTo>
                    <a:pt x="3608388" y="1317625"/>
                  </a:lnTo>
                  <a:lnTo>
                    <a:pt x="3581401" y="1341438"/>
                  </a:lnTo>
                  <a:lnTo>
                    <a:pt x="3557588" y="1365250"/>
                  </a:lnTo>
                  <a:lnTo>
                    <a:pt x="3533776" y="1392238"/>
                  </a:lnTo>
                  <a:lnTo>
                    <a:pt x="3509963" y="1419225"/>
                  </a:lnTo>
                  <a:lnTo>
                    <a:pt x="3489326" y="1450975"/>
                  </a:lnTo>
                  <a:lnTo>
                    <a:pt x="3468688" y="1481138"/>
                  </a:lnTo>
                  <a:lnTo>
                    <a:pt x="3448051" y="1516063"/>
                  </a:lnTo>
                  <a:lnTo>
                    <a:pt x="3413126" y="1590675"/>
                  </a:lnTo>
                  <a:lnTo>
                    <a:pt x="3379788" y="1671638"/>
                  </a:lnTo>
                  <a:lnTo>
                    <a:pt x="3349626" y="1763713"/>
                  </a:lnTo>
                  <a:lnTo>
                    <a:pt x="3325813" y="1865313"/>
                  </a:lnTo>
                  <a:lnTo>
                    <a:pt x="3302001" y="1971676"/>
                  </a:lnTo>
                  <a:lnTo>
                    <a:pt x="3281363" y="2090738"/>
                  </a:lnTo>
                  <a:lnTo>
                    <a:pt x="3368676" y="1944688"/>
                  </a:lnTo>
                  <a:lnTo>
                    <a:pt x="3451226" y="1787526"/>
                  </a:lnTo>
                  <a:lnTo>
                    <a:pt x="3533776" y="1624013"/>
                  </a:lnTo>
                  <a:lnTo>
                    <a:pt x="3617913" y="1454150"/>
                  </a:lnTo>
                  <a:lnTo>
                    <a:pt x="3652838" y="1454150"/>
                  </a:lnTo>
                  <a:lnTo>
                    <a:pt x="3656013" y="1495425"/>
                  </a:lnTo>
                  <a:lnTo>
                    <a:pt x="3659188" y="1531938"/>
                  </a:lnTo>
                  <a:lnTo>
                    <a:pt x="3673476" y="1600200"/>
                  </a:lnTo>
                  <a:lnTo>
                    <a:pt x="3686176" y="1658938"/>
                  </a:lnTo>
                  <a:lnTo>
                    <a:pt x="3689351" y="1689100"/>
                  </a:lnTo>
                  <a:lnTo>
                    <a:pt x="3692526" y="1716088"/>
                  </a:lnTo>
                  <a:lnTo>
                    <a:pt x="3713163" y="1662113"/>
                  </a:lnTo>
                  <a:lnTo>
                    <a:pt x="3736976" y="1609725"/>
                  </a:lnTo>
                  <a:lnTo>
                    <a:pt x="3757613" y="1562101"/>
                  </a:lnTo>
                  <a:lnTo>
                    <a:pt x="3784601" y="1514475"/>
                  </a:lnTo>
                  <a:lnTo>
                    <a:pt x="3811588" y="1471613"/>
                  </a:lnTo>
                  <a:lnTo>
                    <a:pt x="3840163" y="1430338"/>
                  </a:lnTo>
                  <a:lnTo>
                    <a:pt x="3870326" y="1392238"/>
                  </a:lnTo>
                  <a:lnTo>
                    <a:pt x="3906839" y="1355725"/>
                  </a:lnTo>
                  <a:lnTo>
                    <a:pt x="3941764" y="1327150"/>
                  </a:lnTo>
                  <a:lnTo>
                    <a:pt x="3979864" y="1296988"/>
                  </a:lnTo>
                  <a:lnTo>
                    <a:pt x="4022726" y="1273175"/>
                  </a:lnTo>
                  <a:lnTo>
                    <a:pt x="4067176" y="1249363"/>
                  </a:lnTo>
                  <a:lnTo>
                    <a:pt x="4117976" y="1231900"/>
                  </a:lnTo>
                  <a:lnTo>
                    <a:pt x="4167189" y="1216025"/>
                  </a:lnTo>
                  <a:lnTo>
                    <a:pt x="4224339" y="1201738"/>
                  </a:lnTo>
                  <a:lnTo>
                    <a:pt x="4286251" y="1195388"/>
                  </a:lnTo>
                  <a:lnTo>
                    <a:pt x="4170364" y="1184275"/>
                  </a:lnTo>
                  <a:lnTo>
                    <a:pt x="4117976" y="1181100"/>
                  </a:lnTo>
                  <a:close/>
                  <a:moveTo>
                    <a:pt x="5586413" y="1166812"/>
                  </a:moveTo>
                  <a:lnTo>
                    <a:pt x="5481638" y="1204912"/>
                  </a:lnTo>
                  <a:lnTo>
                    <a:pt x="5437188" y="1225550"/>
                  </a:lnTo>
                  <a:lnTo>
                    <a:pt x="5399088" y="1243012"/>
                  </a:lnTo>
                  <a:lnTo>
                    <a:pt x="5365751" y="1260475"/>
                  </a:lnTo>
                  <a:lnTo>
                    <a:pt x="5335588" y="1282700"/>
                  </a:lnTo>
                  <a:lnTo>
                    <a:pt x="5308601" y="1300162"/>
                  </a:lnTo>
                  <a:lnTo>
                    <a:pt x="5287963" y="1320800"/>
                  </a:lnTo>
                  <a:lnTo>
                    <a:pt x="5270501" y="1341437"/>
                  </a:lnTo>
                  <a:lnTo>
                    <a:pt x="5259388" y="1362075"/>
                  </a:lnTo>
                  <a:lnTo>
                    <a:pt x="5246688" y="1385887"/>
                  </a:lnTo>
                  <a:lnTo>
                    <a:pt x="5240338" y="1409700"/>
                  </a:lnTo>
                  <a:lnTo>
                    <a:pt x="5237163" y="1436687"/>
                  </a:lnTo>
                  <a:lnTo>
                    <a:pt x="5237163" y="1463675"/>
                  </a:lnTo>
                  <a:lnTo>
                    <a:pt x="5240338" y="1492250"/>
                  </a:lnTo>
                  <a:lnTo>
                    <a:pt x="5246688" y="1525587"/>
                  </a:lnTo>
                  <a:lnTo>
                    <a:pt x="5287963" y="1484312"/>
                  </a:lnTo>
                  <a:lnTo>
                    <a:pt x="5330826" y="1439862"/>
                  </a:lnTo>
                  <a:lnTo>
                    <a:pt x="5416551" y="1347787"/>
                  </a:lnTo>
                  <a:lnTo>
                    <a:pt x="5499101" y="1252537"/>
                  </a:lnTo>
                  <a:lnTo>
                    <a:pt x="5540376" y="1208087"/>
                  </a:lnTo>
                  <a:close/>
                  <a:moveTo>
                    <a:pt x="5434013" y="0"/>
                  </a:moveTo>
                  <a:lnTo>
                    <a:pt x="5519738" y="3175"/>
                  </a:lnTo>
                  <a:lnTo>
                    <a:pt x="5610226" y="12700"/>
                  </a:lnTo>
                  <a:lnTo>
                    <a:pt x="5699126" y="30163"/>
                  </a:lnTo>
                  <a:lnTo>
                    <a:pt x="5788026" y="50800"/>
                  </a:lnTo>
                  <a:lnTo>
                    <a:pt x="5876926" y="77788"/>
                  </a:lnTo>
                  <a:lnTo>
                    <a:pt x="5965826" y="111125"/>
                  </a:lnTo>
                  <a:lnTo>
                    <a:pt x="6054726" y="146050"/>
                  </a:lnTo>
                  <a:lnTo>
                    <a:pt x="6142038" y="187325"/>
                  </a:lnTo>
                  <a:lnTo>
                    <a:pt x="6237288" y="258763"/>
                  </a:lnTo>
                  <a:lnTo>
                    <a:pt x="6329363" y="333375"/>
                  </a:lnTo>
                  <a:lnTo>
                    <a:pt x="6418263" y="407988"/>
                  </a:lnTo>
                  <a:lnTo>
                    <a:pt x="6507163" y="485775"/>
                  </a:lnTo>
                  <a:lnTo>
                    <a:pt x="6677026" y="639763"/>
                  </a:lnTo>
                  <a:lnTo>
                    <a:pt x="6762751" y="714375"/>
                  </a:lnTo>
                  <a:lnTo>
                    <a:pt x="6846888" y="785813"/>
                  </a:lnTo>
                  <a:lnTo>
                    <a:pt x="6846888" y="796926"/>
                  </a:lnTo>
                  <a:lnTo>
                    <a:pt x="6851651" y="812801"/>
                  </a:lnTo>
                  <a:lnTo>
                    <a:pt x="6858001" y="823913"/>
                  </a:lnTo>
                  <a:lnTo>
                    <a:pt x="6867526" y="836613"/>
                  </a:lnTo>
                  <a:lnTo>
                    <a:pt x="6878638" y="844550"/>
                  </a:lnTo>
                  <a:lnTo>
                    <a:pt x="6891338" y="854075"/>
                  </a:lnTo>
                  <a:lnTo>
                    <a:pt x="6905626" y="857250"/>
                  </a:lnTo>
                  <a:lnTo>
                    <a:pt x="6919913" y="860425"/>
                  </a:lnTo>
                  <a:lnTo>
                    <a:pt x="6973888" y="868363"/>
                  </a:lnTo>
                  <a:lnTo>
                    <a:pt x="7024688" y="884238"/>
                  </a:lnTo>
                  <a:lnTo>
                    <a:pt x="7072313" y="901700"/>
                  </a:lnTo>
                  <a:lnTo>
                    <a:pt x="7116763" y="925513"/>
                  </a:lnTo>
                  <a:lnTo>
                    <a:pt x="7158038" y="952500"/>
                  </a:lnTo>
                  <a:lnTo>
                    <a:pt x="7199313" y="981075"/>
                  </a:lnTo>
                  <a:lnTo>
                    <a:pt x="7235826" y="1014413"/>
                  </a:lnTo>
                  <a:lnTo>
                    <a:pt x="7270751" y="1049338"/>
                  </a:lnTo>
                  <a:lnTo>
                    <a:pt x="7307263" y="1089025"/>
                  </a:lnTo>
                  <a:lnTo>
                    <a:pt x="7337426" y="1127125"/>
                  </a:lnTo>
                  <a:lnTo>
                    <a:pt x="7399338" y="1211263"/>
                  </a:lnTo>
                  <a:lnTo>
                    <a:pt x="7454901" y="1296988"/>
                  </a:lnTo>
                  <a:lnTo>
                    <a:pt x="7512051" y="1382713"/>
                  </a:lnTo>
                  <a:lnTo>
                    <a:pt x="7069138" y="1492250"/>
                  </a:lnTo>
                  <a:lnTo>
                    <a:pt x="7083426" y="1573213"/>
                  </a:lnTo>
                  <a:lnTo>
                    <a:pt x="7092951" y="1611313"/>
                  </a:lnTo>
                  <a:lnTo>
                    <a:pt x="7104063" y="1647826"/>
                  </a:lnTo>
                  <a:lnTo>
                    <a:pt x="7116763" y="1677988"/>
                  </a:lnTo>
                  <a:lnTo>
                    <a:pt x="7131051" y="1706563"/>
                  </a:lnTo>
                  <a:lnTo>
                    <a:pt x="7150101" y="1733550"/>
                  </a:lnTo>
                  <a:lnTo>
                    <a:pt x="7170738" y="1754188"/>
                  </a:lnTo>
                  <a:lnTo>
                    <a:pt x="7191376" y="1774825"/>
                  </a:lnTo>
                  <a:lnTo>
                    <a:pt x="7218363" y="1790700"/>
                  </a:lnTo>
                  <a:lnTo>
                    <a:pt x="7243763" y="1801813"/>
                  </a:lnTo>
                  <a:lnTo>
                    <a:pt x="7277101" y="1811338"/>
                  </a:lnTo>
                  <a:lnTo>
                    <a:pt x="7310438" y="1814513"/>
                  </a:lnTo>
                  <a:lnTo>
                    <a:pt x="7348538" y="1811338"/>
                  </a:lnTo>
                  <a:lnTo>
                    <a:pt x="7392988" y="1804988"/>
                  </a:lnTo>
                  <a:lnTo>
                    <a:pt x="7437438" y="1793875"/>
                  </a:lnTo>
                  <a:lnTo>
                    <a:pt x="7550151" y="1906588"/>
                  </a:lnTo>
                  <a:lnTo>
                    <a:pt x="7362826" y="1941513"/>
                  </a:lnTo>
                  <a:lnTo>
                    <a:pt x="7221538" y="1974850"/>
                  </a:lnTo>
                  <a:lnTo>
                    <a:pt x="7164388" y="1992313"/>
                  </a:lnTo>
                  <a:lnTo>
                    <a:pt x="7116763" y="2006600"/>
                  </a:lnTo>
                  <a:lnTo>
                    <a:pt x="7075488" y="2025650"/>
                  </a:lnTo>
                  <a:lnTo>
                    <a:pt x="7038976" y="2046288"/>
                  </a:lnTo>
                  <a:lnTo>
                    <a:pt x="7011988" y="2066925"/>
                  </a:lnTo>
                  <a:lnTo>
                    <a:pt x="6988176" y="2093913"/>
                  </a:lnTo>
                  <a:lnTo>
                    <a:pt x="6970713" y="2122488"/>
                  </a:lnTo>
                  <a:lnTo>
                    <a:pt x="6956426" y="2159000"/>
                  </a:lnTo>
                  <a:lnTo>
                    <a:pt x="6943726" y="2197100"/>
                  </a:lnTo>
                  <a:lnTo>
                    <a:pt x="6935788" y="2241550"/>
                  </a:lnTo>
                  <a:lnTo>
                    <a:pt x="6926263" y="2295525"/>
                  </a:lnTo>
                  <a:lnTo>
                    <a:pt x="6919913" y="2355850"/>
                  </a:lnTo>
                  <a:lnTo>
                    <a:pt x="6946901" y="2298700"/>
                  </a:lnTo>
                  <a:lnTo>
                    <a:pt x="6973888" y="2244725"/>
                  </a:lnTo>
                  <a:lnTo>
                    <a:pt x="7004051" y="2200275"/>
                  </a:lnTo>
                  <a:lnTo>
                    <a:pt x="7015163" y="2182813"/>
                  </a:lnTo>
                  <a:lnTo>
                    <a:pt x="7031038" y="2168525"/>
                  </a:lnTo>
                  <a:lnTo>
                    <a:pt x="7081838" y="2117725"/>
                  </a:lnTo>
                  <a:lnTo>
                    <a:pt x="7127876" y="2073276"/>
                  </a:lnTo>
                  <a:lnTo>
                    <a:pt x="7181851" y="2030413"/>
                  </a:lnTo>
                  <a:lnTo>
                    <a:pt x="7253288" y="1981200"/>
                  </a:lnTo>
                  <a:lnTo>
                    <a:pt x="7226301" y="2135188"/>
                  </a:lnTo>
                  <a:lnTo>
                    <a:pt x="7197726" y="2268538"/>
                  </a:lnTo>
                  <a:lnTo>
                    <a:pt x="7170738" y="2390775"/>
                  </a:lnTo>
                  <a:lnTo>
                    <a:pt x="7140576" y="2503488"/>
                  </a:lnTo>
                  <a:lnTo>
                    <a:pt x="7178676" y="2503488"/>
                  </a:lnTo>
                  <a:lnTo>
                    <a:pt x="7235826" y="2414588"/>
                  </a:lnTo>
                  <a:lnTo>
                    <a:pt x="7289801" y="2316163"/>
                  </a:lnTo>
                  <a:lnTo>
                    <a:pt x="7345363" y="2217738"/>
                  </a:lnTo>
                  <a:lnTo>
                    <a:pt x="7402513" y="2128838"/>
                  </a:lnTo>
                  <a:lnTo>
                    <a:pt x="7405688" y="2117725"/>
                  </a:lnTo>
                  <a:lnTo>
                    <a:pt x="7413626" y="2108200"/>
                  </a:lnTo>
                  <a:lnTo>
                    <a:pt x="7426326" y="2098675"/>
                  </a:lnTo>
                  <a:lnTo>
                    <a:pt x="7443788" y="2093913"/>
                  </a:lnTo>
                  <a:lnTo>
                    <a:pt x="7478713" y="2076451"/>
                  </a:lnTo>
                  <a:lnTo>
                    <a:pt x="7497763" y="2066925"/>
                  </a:lnTo>
                  <a:lnTo>
                    <a:pt x="7512051" y="2054225"/>
                  </a:lnTo>
                  <a:lnTo>
                    <a:pt x="7539038" y="2084388"/>
                  </a:lnTo>
                  <a:lnTo>
                    <a:pt x="7553326" y="2098675"/>
                  </a:lnTo>
                  <a:lnTo>
                    <a:pt x="7562851" y="2114550"/>
                  </a:lnTo>
                  <a:lnTo>
                    <a:pt x="7573963" y="2135188"/>
                  </a:lnTo>
                  <a:lnTo>
                    <a:pt x="7580313" y="2155825"/>
                  </a:lnTo>
                  <a:lnTo>
                    <a:pt x="7586663" y="2176463"/>
                  </a:lnTo>
                  <a:lnTo>
                    <a:pt x="7586663" y="2203450"/>
                  </a:lnTo>
                  <a:lnTo>
                    <a:pt x="7586663" y="2262188"/>
                  </a:lnTo>
                  <a:lnTo>
                    <a:pt x="7580313" y="2322513"/>
                  </a:lnTo>
                  <a:lnTo>
                    <a:pt x="7569201" y="2452688"/>
                  </a:lnTo>
                  <a:lnTo>
                    <a:pt x="7556501" y="2587625"/>
                  </a:lnTo>
                  <a:lnTo>
                    <a:pt x="7550151" y="2659063"/>
                  </a:lnTo>
                  <a:lnTo>
                    <a:pt x="7550151" y="2727325"/>
                  </a:lnTo>
                  <a:lnTo>
                    <a:pt x="7589838" y="2613025"/>
                  </a:lnTo>
                  <a:lnTo>
                    <a:pt x="7624763" y="2503488"/>
                  </a:lnTo>
                  <a:lnTo>
                    <a:pt x="7654926" y="2390775"/>
                  </a:lnTo>
                  <a:lnTo>
                    <a:pt x="7666038" y="2333625"/>
                  </a:lnTo>
                  <a:lnTo>
                    <a:pt x="7675563" y="2278063"/>
                  </a:lnTo>
                  <a:lnTo>
                    <a:pt x="7681913" y="2224088"/>
                  </a:lnTo>
                  <a:lnTo>
                    <a:pt x="7688263" y="2168525"/>
                  </a:lnTo>
                  <a:lnTo>
                    <a:pt x="7689851" y="2111375"/>
                  </a:lnTo>
                  <a:lnTo>
                    <a:pt x="7689851" y="2054225"/>
                  </a:lnTo>
                  <a:lnTo>
                    <a:pt x="7688263" y="1998663"/>
                  </a:lnTo>
                  <a:lnTo>
                    <a:pt x="7681913" y="1941513"/>
                  </a:lnTo>
                  <a:lnTo>
                    <a:pt x="7672388" y="1885950"/>
                  </a:lnTo>
                  <a:lnTo>
                    <a:pt x="7661276" y="1831975"/>
                  </a:lnTo>
                  <a:lnTo>
                    <a:pt x="7654926" y="1811338"/>
                  </a:lnTo>
                  <a:lnTo>
                    <a:pt x="7651751" y="1790700"/>
                  </a:lnTo>
                  <a:lnTo>
                    <a:pt x="7651751" y="1773238"/>
                  </a:lnTo>
                  <a:lnTo>
                    <a:pt x="7651751" y="1754188"/>
                  </a:lnTo>
                  <a:lnTo>
                    <a:pt x="7654926" y="1736725"/>
                  </a:lnTo>
                  <a:lnTo>
                    <a:pt x="7661276" y="1719263"/>
                  </a:lnTo>
                  <a:lnTo>
                    <a:pt x="7675563" y="1689100"/>
                  </a:lnTo>
                  <a:lnTo>
                    <a:pt x="7696201" y="1665288"/>
                  </a:lnTo>
                  <a:lnTo>
                    <a:pt x="7720013" y="1641476"/>
                  </a:lnTo>
                  <a:lnTo>
                    <a:pt x="7743826" y="1620838"/>
                  </a:lnTo>
                  <a:lnTo>
                    <a:pt x="7773988" y="1606550"/>
                  </a:lnTo>
                  <a:lnTo>
                    <a:pt x="7805738" y="1590675"/>
                  </a:lnTo>
                  <a:lnTo>
                    <a:pt x="7839076" y="1576388"/>
                  </a:lnTo>
                  <a:lnTo>
                    <a:pt x="7904163" y="1538288"/>
                  </a:lnTo>
                  <a:lnTo>
                    <a:pt x="7967663" y="1495425"/>
                  </a:lnTo>
                  <a:lnTo>
                    <a:pt x="8026401" y="1447801"/>
                  </a:lnTo>
                  <a:lnTo>
                    <a:pt x="8085138" y="1398588"/>
                  </a:lnTo>
                  <a:lnTo>
                    <a:pt x="8142288" y="1344613"/>
                  </a:lnTo>
                  <a:lnTo>
                    <a:pt x="8255001" y="1235076"/>
                  </a:lnTo>
                  <a:lnTo>
                    <a:pt x="8275638" y="1208088"/>
                  </a:lnTo>
                  <a:lnTo>
                    <a:pt x="8296276" y="1187450"/>
                  </a:lnTo>
                  <a:lnTo>
                    <a:pt x="8318501" y="1168400"/>
                  </a:lnTo>
                  <a:lnTo>
                    <a:pt x="8339138" y="1154113"/>
                  </a:lnTo>
                  <a:lnTo>
                    <a:pt x="8359776" y="1144588"/>
                  </a:lnTo>
                  <a:lnTo>
                    <a:pt x="8377238" y="1139825"/>
                  </a:lnTo>
                  <a:lnTo>
                    <a:pt x="8397876" y="1139825"/>
                  </a:lnTo>
                  <a:lnTo>
                    <a:pt x="8415338" y="1139825"/>
                  </a:lnTo>
                  <a:lnTo>
                    <a:pt x="8435976" y="1144588"/>
                  </a:lnTo>
                  <a:lnTo>
                    <a:pt x="8455026" y="1154113"/>
                  </a:lnTo>
                  <a:lnTo>
                    <a:pt x="8472488" y="1166813"/>
                  </a:lnTo>
                  <a:lnTo>
                    <a:pt x="8489951" y="1181100"/>
                  </a:lnTo>
                  <a:lnTo>
                    <a:pt x="8504238" y="1198563"/>
                  </a:lnTo>
                  <a:lnTo>
                    <a:pt x="8523288" y="1219201"/>
                  </a:lnTo>
                  <a:lnTo>
                    <a:pt x="8537576" y="1243013"/>
                  </a:lnTo>
                  <a:lnTo>
                    <a:pt x="8551863" y="1270000"/>
                  </a:lnTo>
                  <a:lnTo>
                    <a:pt x="8605838" y="1403350"/>
                  </a:lnTo>
                  <a:lnTo>
                    <a:pt x="8659813" y="1531938"/>
                  </a:lnTo>
                  <a:lnTo>
                    <a:pt x="8680451" y="1593850"/>
                  </a:lnTo>
                  <a:lnTo>
                    <a:pt x="8704263" y="1658938"/>
                  </a:lnTo>
                  <a:lnTo>
                    <a:pt x="8721726" y="1725613"/>
                  </a:lnTo>
                  <a:lnTo>
                    <a:pt x="8737601" y="1793875"/>
                  </a:lnTo>
                  <a:lnTo>
                    <a:pt x="8763001" y="1974850"/>
                  </a:lnTo>
                  <a:lnTo>
                    <a:pt x="8785226" y="2149475"/>
                  </a:lnTo>
                  <a:lnTo>
                    <a:pt x="8789988" y="2238375"/>
                  </a:lnTo>
                  <a:lnTo>
                    <a:pt x="8796338" y="2325688"/>
                  </a:lnTo>
                  <a:lnTo>
                    <a:pt x="8802688" y="2411413"/>
                  </a:lnTo>
                  <a:lnTo>
                    <a:pt x="8802688" y="2497138"/>
                  </a:lnTo>
                  <a:lnTo>
                    <a:pt x="8802688" y="2584450"/>
                  </a:lnTo>
                  <a:lnTo>
                    <a:pt x="8796338" y="2670175"/>
                  </a:lnTo>
                  <a:lnTo>
                    <a:pt x="8789988" y="2752725"/>
                  </a:lnTo>
                  <a:lnTo>
                    <a:pt x="8778876" y="2840038"/>
                  </a:lnTo>
                  <a:lnTo>
                    <a:pt x="8763001" y="2922588"/>
                  </a:lnTo>
                  <a:lnTo>
                    <a:pt x="8748713" y="3006725"/>
                  </a:lnTo>
                  <a:lnTo>
                    <a:pt x="8724901" y="3092450"/>
                  </a:lnTo>
                  <a:lnTo>
                    <a:pt x="8701088" y="3175000"/>
                  </a:lnTo>
                  <a:lnTo>
                    <a:pt x="8670926" y="3249613"/>
                  </a:lnTo>
                  <a:lnTo>
                    <a:pt x="8642351" y="3321050"/>
                  </a:lnTo>
                  <a:lnTo>
                    <a:pt x="8609013" y="3389313"/>
                  </a:lnTo>
                  <a:lnTo>
                    <a:pt x="8575676" y="3451225"/>
                  </a:lnTo>
                  <a:lnTo>
                    <a:pt x="8543926" y="3514725"/>
                  </a:lnTo>
                  <a:lnTo>
                    <a:pt x="8507413" y="3570288"/>
                  </a:lnTo>
                  <a:lnTo>
                    <a:pt x="8469313" y="3621088"/>
                  </a:lnTo>
                  <a:lnTo>
                    <a:pt x="8431213" y="3671888"/>
                  </a:lnTo>
                  <a:lnTo>
                    <a:pt x="8391526" y="3719513"/>
                  </a:lnTo>
                  <a:lnTo>
                    <a:pt x="8350251" y="3760788"/>
                  </a:lnTo>
                  <a:lnTo>
                    <a:pt x="8305801" y="3802063"/>
                  </a:lnTo>
                  <a:lnTo>
                    <a:pt x="8261351" y="3838575"/>
                  </a:lnTo>
                  <a:lnTo>
                    <a:pt x="8216901" y="3870325"/>
                  </a:lnTo>
                  <a:lnTo>
                    <a:pt x="8172451" y="3903663"/>
                  </a:lnTo>
                  <a:lnTo>
                    <a:pt x="8124826" y="3930650"/>
                  </a:lnTo>
                  <a:lnTo>
                    <a:pt x="8074026" y="3954463"/>
                  </a:lnTo>
                  <a:lnTo>
                    <a:pt x="8023226" y="3978275"/>
                  </a:lnTo>
                  <a:lnTo>
                    <a:pt x="7972426" y="3995738"/>
                  </a:lnTo>
                  <a:lnTo>
                    <a:pt x="7920038" y="4013200"/>
                  </a:lnTo>
                  <a:lnTo>
                    <a:pt x="7866063" y="4029075"/>
                  </a:lnTo>
                  <a:lnTo>
                    <a:pt x="7812088" y="4040188"/>
                  </a:lnTo>
                  <a:lnTo>
                    <a:pt x="7756526" y="4049713"/>
                  </a:lnTo>
                  <a:lnTo>
                    <a:pt x="7699376" y="4057650"/>
                  </a:lnTo>
                  <a:lnTo>
                    <a:pt x="7640638" y="4064000"/>
                  </a:lnTo>
                  <a:lnTo>
                    <a:pt x="7583488" y="4067175"/>
                  </a:lnTo>
                  <a:lnTo>
                    <a:pt x="7521576" y="4067175"/>
                  </a:lnTo>
                  <a:lnTo>
                    <a:pt x="7461251" y="4067175"/>
                  </a:lnTo>
                  <a:lnTo>
                    <a:pt x="7399338" y="4064000"/>
                  </a:lnTo>
                  <a:lnTo>
                    <a:pt x="7270751" y="4052888"/>
                  </a:lnTo>
                  <a:lnTo>
                    <a:pt x="7140576" y="4033838"/>
                  </a:lnTo>
                  <a:lnTo>
                    <a:pt x="7018338" y="4016375"/>
                  </a:lnTo>
                  <a:lnTo>
                    <a:pt x="6896101" y="3992563"/>
                  </a:lnTo>
                  <a:lnTo>
                    <a:pt x="6780213" y="3965575"/>
                  </a:lnTo>
                  <a:lnTo>
                    <a:pt x="6664326" y="3937000"/>
                  </a:lnTo>
                  <a:lnTo>
                    <a:pt x="6438901" y="3870325"/>
                  </a:lnTo>
                  <a:lnTo>
                    <a:pt x="6326188" y="3841750"/>
                  </a:lnTo>
                  <a:lnTo>
                    <a:pt x="6216651" y="3811588"/>
                  </a:lnTo>
                  <a:lnTo>
                    <a:pt x="6186488" y="3951288"/>
                  </a:lnTo>
                  <a:lnTo>
                    <a:pt x="6162676" y="4094163"/>
                  </a:lnTo>
                  <a:lnTo>
                    <a:pt x="6153151" y="4171950"/>
                  </a:lnTo>
                  <a:lnTo>
                    <a:pt x="6148388" y="4244975"/>
                  </a:lnTo>
                  <a:lnTo>
                    <a:pt x="6142038" y="4325938"/>
                  </a:lnTo>
                  <a:lnTo>
                    <a:pt x="6142038" y="4408488"/>
                  </a:lnTo>
                  <a:lnTo>
                    <a:pt x="6142038" y="4438650"/>
                  </a:lnTo>
                  <a:lnTo>
                    <a:pt x="6148388" y="4468813"/>
                  </a:lnTo>
                  <a:lnTo>
                    <a:pt x="6156326" y="4500563"/>
                  </a:lnTo>
                  <a:lnTo>
                    <a:pt x="6169026" y="4530725"/>
                  </a:lnTo>
                  <a:lnTo>
                    <a:pt x="6183313" y="4554538"/>
                  </a:lnTo>
                  <a:lnTo>
                    <a:pt x="6203951" y="4575175"/>
                  </a:lnTo>
                  <a:lnTo>
                    <a:pt x="6213476" y="4584700"/>
                  </a:lnTo>
                  <a:lnTo>
                    <a:pt x="6224588" y="4591050"/>
                  </a:lnTo>
                  <a:lnTo>
                    <a:pt x="6237288" y="4594225"/>
                  </a:lnTo>
                  <a:lnTo>
                    <a:pt x="6251576" y="4595813"/>
                  </a:lnTo>
                  <a:lnTo>
                    <a:pt x="6281738" y="4608513"/>
                  </a:lnTo>
                  <a:lnTo>
                    <a:pt x="6313488" y="4619625"/>
                  </a:lnTo>
                  <a:lnTo>
                    <a:pt x="6350001" y="4629150"/>
                  </a:lnTo>
                  <a:lnTo>
                    <a:pt x="6384926" y="4632325"/>
                  </a:lnTo>
                  <a:lnTo>
                    <a:pt x="6405563" y="4632325"/>
                  </a:lnTo>
                  <a:lnTo>
                    <a:pt x="6424613" y="4629150"/>
                  </a:lnTo>
                  <a:lnTo>
                    <a:pt x="6445251" y="4622800"/>
                  </a:lnTo>
                  <a:lnTo>
                    <a:pt x="6465888" y="4616450"/>
                  </a:lnTo>
                  <a:lnTo>
                    <a:pt x="6486526" y="4605338"/>
                  </a:lnTo>
                  <a:lnTo>
                    <a:pt x="6507163" y="4594225"/>
                  </a:lnTo>
                  <a:lnTo>
                    <a:pt x="6527801" y="4575175"/>
                  </a:lnTo>
                  <a:lnTo>
                    <a:pt x="6548438" y="4557713"/>
                  </a:lnTo>
                  <a:lnTo>
                    <a:pt x="6578601" y="4516438"/>
                  </a:lnTo>
                  <a:lnTo>
                    <a:pt x="6608763" y="4476750"/>
                  </a:lnTo>
                  <a:lnTo>
                    <a:pt x="6673851" y="4403725"/>
                  </a:lnTo>
                  <a:lnTo>
                    <a:pt x="6704013" y="4364038"/>
                  </a:lnTo>
                  <a:lnTo>
                    <a:pt x="6731001" y="4319588"/>
                  </a:lnTo>
                  <a:lnTo>
                    <a:pt x="6754813" y="4275138"/>
                  </a:lnTo>
                  <a:lnTo>
                    <a:pt x="6762751" y="4248150"/>
                  </a:lnTo>
                  <a:lnTo>
                    <a:pt x="6772276" y="4221163"/>
                  </a:lnTo>
                  <a:lnTo>
                    <a:pt x="6775451" y="4210050"/>
                  </a:lnTo>
                  <a:lnTo>
                    <a:pt x="6783388" y="4197350"/>
                  </a:lnTo>
                  <a:lnTo>
                    <a:pt x="6796088" y="4192588"/>
                  </a:lnTo>
                  <a:lnTo>
                    <a:pt x="6813551" y="4183063"/>
                  </a:lnTo>
                  <a:lnTo>
                    <a:pt x="6848476" y="4168775"/>
                  </a:lnTo>
                  <a:lnTo>
                    <a:pt x="6867526" y="4159250"/>
                  </a:lnTo>
                  <a:lnTo>
                    <a:pt x="6881813" y="4148138"/>
                  </a:lnTo>
                  <a:lnTo>
                    <a:pt x="6881813" y="4200525"/>
                  </a:lnTo>
                  <a:lnTo>
                    <a:pt x="6875463" y="4254500"/>
                  </a:lnTo>
                  <a:lnTo>
                    <a:pt x="6867526" y="4302125"/>
                  </a:lnTo>
                  <a:lnTo>
                    <a:pt x="6854826" y="4349750"/>
                  </a:lnTo>
                  <a:lnTo>
                    <a:pt x="6840538" y="4394200"/>
                  </a:lnTo>
                  <a:lnTo>
                    <a:pt x="6823076" y="4435475"/>
                  </a:lnTo>
                  <a:lnTo>
                    <a:pt x="6800851" y="4475163"/>
                  </a:lnTo>
                  <a:lnTo>
                    <a:pt x="6775451" y="4510088"/>
                  </a:lnTo>
                  <a:lnTo>
                    <a:pt x="6748463" y="4546600"/>
                  </a:lnTo>
                  <a:lnTo>
                    <a:pt x="6718301" y="4575175"/>
                  </a:lnTo>
                  <a:lnTo>
                    <a:pt x="6683376" y="4605338"/>
                  </a:lnTo>
                  <a:lnTo>
                    <a:pt x="6646863" y="4629150"/>
                  </a:lnTo>
                  <a:lnTo>
                    <a:pt x="6608763" y="4652963"/>
                  </a:lnTo>
                  <a:lnTo>
                    <a:pt x="6567488" y="4673600"/>
                  </a:lnTo>
                  <a:lnTo>
                    <a:pt x="6521451" y="4691063"/>
                  </a:lnTo>
                  <a:lnTo>
                    <a:pt x="6473826" y="4706938"/>
                  </a:lnTo>
                  <a:lnTo>
                    <a:pt x="6438901" y="4718050"/>
                  </a:lnTo>
                  <a:lnTo>
                    <a:pt x="6403976" y="4727575"/>
                  </a:lnTo>
                  <a:lnTo>
                    <a:pt x="6370638" y="4733925"/>
                  </a:lnTo>
                  <a:lnTo>
                    <a:pt x="6334126" y="4735513"/>
                  </a:lnTo>
                  <a:lnTo>
                    <a:pt x="6302376" y="4735513"/>
                  </a:lnTo>
                  <a:lnTo>
                    <a:pt x="6265863" y="4733925"/>
                  </a:lnTo>
                  <a:lnTo>
                    <a:pt x="6234113" y="4724400"/>
                  </a:lnTo>
                  <a:lnTo>
                    <a:pt x="6200776" y="4714875"/>
                  </a:lnTo>
                  <a:lnTo>
                    <a:pt x="6169026" y="4703763"/>
                  </a:lnTo>
                  <a:lnTo>
                    <a:pt x="6135688" y="4691063"/>
                  </a:lnTo>
                  <a:lnTo>
                    <a:pt x="6102351" y="4673600"/>
                  </a:lnTo>
                  <a:lnTo>
                    <a:pt x="6073776" y="4656138"/>
                  </a:lnTo>
                  <a:lnTo>
                    <a:pt x="6040438" y="4632325"/>
                  </a:lnTo>
                  <a:lnTo>
                    <a:pt x="6010276" y="4611688"/>
                  </a:lnTo>
                  <a:lnTo>
                    <a:pt x="5984876" y="4584700"/>
                  </a:lnTo>
                  <a:lnTo>
                    <a:pt x="5954713" y="4557713"/>
                  </a:lnTo>
                  <a:lnTo>
                    <a:pt x="5903913" y="4510088"/>
                  </a:lnTo>
                  <a:lnTo>
                    <a:pt x="5853113" y="4465638"/>
                  </a:lnTo>
                  <a:lnTo>
                    <a:pt x="5802313" y="4424363"/>
                  </a:lnTo>
                  <a:lnTo>
                    <a:pt x="5746751" y="4384675"/>
                  </a:lnTo>
                  <a:lnTo>
                    <a:pt x="5692776" y="4349750"/>
                  </a:lnTo>
                  <a:lnTo>
                    <a:pt x="5635626" y="4316413"/>
                  </a:lnTo>
                  <a:lnTo>
                    <a:pt x="5576888" y="4284663"/>
                  </a:lnTo>
                  <a:lnTo>
                    <a:pt x="5519738" y="4254500"/>
                  </a:lnTo>
                  <a:lnTo>
                    <a:pt x="5399088" y="4197350"/>
                  </a:lnTo>
                  <a:lnTo>
                    <a:pt x="5276851" y="4141788"/>
                  </a:lnTo>
                  <a:lnTo>
                    <a:pt x="5027613" y="4033838"/>
                  </a:lnTo>
                  <a:lnTo>
                    <a:pt x="5110163" y="4090988"/>
                  </a:lnTo>
                  <a:lnTo>
                    <a:pt x="5151438" y="4121150"/>
                  </a:lnTo>
                  <a:lnTo>
                    <a:pt x="5191126" y="4151313"/>
                  </a:lnTo>
                  <a:lnTo>
                    <a:pt x="5226051" y="4183063"/>
                  </a:lnTo>
                  <a:lnTo>
                    <a:pt x="5260976" y="4219575"/>
                  </a:lnTo>
                  <a:lnTo>
                    <a:pt x="5294313" y="4254500"/>
                  </a:lnTo>
                  <a:lnTo>
                    <a:pt x="5324476" y="4295775"/>
                  </a:lnTo>
                  <a:lnTo>
                    <a:pt x="5356226" y="4329113"/>
                  </a:lnTo>
                  <a:lnTo>
                    <a:pt x="5392738" y="4370388"/>
                  </a:lnTo>
                  <a:lnTo>
                    <a:pt x="5410201" y="4391025"/>
                  </a:lnTo>
                  <a:lnTo>
                    <a:pt x="5422901" y="4411663"/>
                  </a:lnTo>
                  <a:lnTo>
                    <a:pt x="5430838" y="4430713"/>
                  </a:lnTo>
                  <a:lnTo>
                    <a:pt x="5434013" y="4445000"/>
                  </a:lnTo>
                  <a:lnTo>
                    <a:pt x="5376863" y="4656138"/>
                  </a:lnTo>
                  <a:lnTo>
                    <a:pt x="5348288" y="4759325"/>
                  </a:lnTo>
                  <a:lnTo>
                    <a:pt x="5314951" y="4864100"/>
                  </a:lnTo>
                  <a:lnTo>
                    <a:pt x="5280026" y="4965700"/>
                  </a:lnTo>
                  <a:lnTo>
                    <a:pt x="5243513" y="5068888"/>
                  </a:lnTo>
                  <a:lnTo>
                    <a:pt x="5205413" y="5167313"/>
                  </a:lnTo>
                  <a:lnTo>
                    <a:pt x="5160963" y="5268913"/>
                  </a:lnTo>
                  <a:lnTo>
                    <a:pt x="5116513" y="5362575"/>
                  </a:lnTo>
                  <a:lnTo>
                    <a:pt x="5068888" y="5457825"/>
                  </a:lnTo>
                  <a:lnTo>
                    <a:pt x="5014913" y="5553075"/>
                  </a:lnTo>
                  <a:lnTo>
                    <a:pt x="4960938" y="5643563"/>
                  </a:lnTo>
                  <a:lnTo>
                    <a:pt x="4902201" y="5732463"/>
                  </a:lnTo>
                  <a:lnTo>
                    <a:pt x="4837113" y="5815013"/>
                  </a:lnTo>
                  <a:lnTo>
                    <a:pt x="4768850" y="5899150"/>
                  </a:lnTo>
                  <a:lnTo>
                    <a:pt x="4694238" y="5978525"/>
                  </a:lnTo>
                  <a:lnTo>
                    <a:pt x="4581525" y="6062663"/>
                  </a:lnTo>
                  <a:lnTo>
                    <a:pt x="4470400" y="6151563"/>
                  </a:lnTo>
                  <a:lnTo>
                    <a:pt x="4360863" y="6246813"/>
                  </a:lnTo>
                  <a:lnTo>
                    <a:pt x="4303713" y="6296025"/>
                  </a:lnTo>
                  <a:lnTo>
                    <a:pt x="4248150" y="6350000"/>
                  </a:lnTo>
                  <a:lnTo>
                    <a:pt x="4221163" y="6365875"/>
                  </a:lnTo>
                  <a:lnTo>
                    <a:pt x="4194175" y="6386513"/>
                  </a:lnTo>
                  <a:lnTo>
                    <a:pt x="4167188" y="6407150"/>
                  </a:lnTo>
                  <a:lnTo>
                    <a:pt x="4140200" y="6430963"/>
                  </a:lnTo>
                  <a:lnTo>
                    <a:pt x="4117975" y="6454775"/>
                  </a:lnTo>
                  <a:lnTo>
                    <a:pt x="4095750" y="6481763"/>
                  </a:lnTo>
                  <a:lnTo>
                    <a:pt x="4078288" y="6510338"/>
                  </a:lnTo>
                  <a:lnTo>
                    <a:pt x="4064000" y="6537325"/>
                  </a:lnTo>
                  <a:lnTo>
                    <a:pt x="4033838" y="6564313"/>
                  </a:lnTo>
                  <a:lnTo>
                    <a:pt x="4003675" y="6588125"/>
                  </a:lnTo>
                  <a:lnTo>
                    <a:pt x="3975100" y="6608763"/>
                  </a:lnTo>
                  <a:lnTo>
                    <a:pt x="3944938" y="6626225"/>
                  </a:lnTo>
                  <a:lnTo>
                    <a:pt x="3914775" y="6645275"/>
                  </a:lnTo>
                  <a:lnTo>
                    <a:pt x="3884613" y="6656388"/>
                  </a:lnTo>
                  <a:lnTo>
                    <a:pt x="3852863" y="6665913"/>
                  </a:lnTo>
                  <a:lnTo>
                    <a:pt x="3822700" y="6673850"/>
                  </a:lnTo>
                  <a:lnTo>
                    <a:pt x="3790950" y="6677025"/>
                  </a:lnTo>
                  <a:lnTo>
                    <a:pt x="3760788" y="6677025"/>
                  </a:lnTo>
                  <a:lnTo>
                    <a:pt x="3727450" y="6673850"/>
                  </a:lnTo>
                  <a:lnTo>
                    <a:pt x="3697288" y="6669088"/>
                  </a:lnTo>
                  <a:lnTo>
                    <a:pt x="3668713" y="6659563"/>
                  </a:lnTo>
                  <a:lnTo>
                    <a:pt x="3638550" y="6646863"/>
                  </a:lnTo>
                  <a:lnTo>
                    <a:pt x="3608388" y="6632575"/>
                  </a:lnTo>
                  <a:lnTo>
                    <a:pt x="3579813" y="6611938"/>
                  </a:lnTo>
                  <a:lnTo>
                    <a:pt x="3525838" y="6543675"/>
                  </a:lnTo>
                  <a:lnTo>
                    <a:pt x="3475038" y="6472238"/>
                  </a:lnTo>
                  <a:lnTo>
                    <a:pt x="3427413" y="6400800"/>
                  </a:lnTo>
                  <a:lnTo>
                    <a:pt x="3379788" y="6326188"/>
                  </a:lnTo>
                  <a:lnTo>
                    <a:pt x="3335338" y="6251575"/>
                  </a:lnTo>
                  <a:lnTo>
                    <a:pt x="3294063" y="6175375"/>
                  </a:lnTo>
                  <a:lnTo>
                    <a:pt x="3252788" y="6097588"/>
                  </a:lnTo>
                  <a:lnTo>
                    <a:pt x="3209925" y="6015038"/>
                  </a:lnTo>
                  <a:lnTo>
                    <a:pt x="3195638" y="5999163"/>
                  </a:lnTo>
                  <a:lnTo>
                    <a:pt x="3186113" y="5984875"/>
                  </a:lnTo>
                  <a:lnTo>
                    <a:pt x="3181350" y="5967413"/>
                  </a:lnTo>
                  <a:lnTo>
                    <a:pt x="3175000" y="5946775"/>
                  </a:lnTo>
                  <a:lnTo>
                    <a:pt x="3171825" y="5927725"/>
                  </a:lnTo>
                  <a:lnTo>
                    <a:pt x="3171825" y="5907088"/>
                  </a:lnTo>
                  <a:lnTo>
                    <a:pt x="3175000" y="5886450"/>
                  </a:lnTo>
                  <a:lnTo>
                    <a:pt x="3181350" y="5865813"/>
                  </a:lnTo>
                  <a:lnTo>
                    <a:pt x="3189288" y="5845175"/>
                  </a:lnTo>
                  <a:lnTo>
                    <a:pt x="3201988" y="5824538"/>
                  </a:lnTo>
                  <a:lnTo>
                    <a:pt x="3213100" y="5803900"/>
                  </a:lnTo>
                  <a:lnTo>
                    <a:pt x="3230563" y="5783263"/>
                  </a:lnTo>
                  <a:lnTo>
                    <a:pt x="3249613" y="5764213"/>
                  </a:lnTo>
                  <a:lnTo>
                    <a:pt x="3270250" y="5746750"/>
                  </a:lnTo>
                  <a:lnTo>
                    <a:pt x="3294063" y="5732463"/>
                  </a:lnTo>
                  <a:lnTo>
                    <a:pt x="3321050" y="5716588"/>
                  </a:lnTo>
                  <a:lnTo>
                    <a:pt x="3362325" y="5699125"/>
                  </a:lnTo>
                  <a:lnTo>
                    <a:pt x="3403600" y="5681663"/>
                  </a:lnTo>
                  <a:lnTo>
                    <a:pt x="3492500" y="5637213"/>
                  </a:lnTo>
                  <a:lnTo>
                    <a:pt x="3587750" y="5583238"/>
                  </a:lnTo>
                  <a:lnTo>
                    <a:pt x="3692525" y="5529263"/>
                  </a:lnTo>
                  <a:lnTo>
                    <a:pt x="3692525" y="5081588"/>
                  </a:lnTo>
                  <a:lnTo>
                    <a:pt x="3683000" y="5116513"/>
                  </a:lnTo>
                  <a:lnTo>
                    <a:pt x="3673475" y="5153025"/>
                  </a:lnTo>
                  <a:lnTo>
                    <a:pt x="3665538" y="5184775"/>
                  </a:lnTo>
                  <a:lnTo>
                    <a:pt x="3652838" y="5211763"/>
                  </a:lnTo>
                  <a:lnTo>
                    <a:pt x="3641725" y="5238750"/>
                  </a:lnTo>
                  <a:lnTo>
                    <a:pt x="3629025" y="5265738"/>
                  </a:lnTo>
                  <a:lnTo>
                    <a:pt x="3614738" y="5286375"/>
                  </a:lnTo>
                  <a:lnTo>
                    <a:pt x="3600450" y="5307013"/>
                  </a:lnTo>
                  <a:lnTo>
                    <a:pt x="3581400" y="5324475"/>
                  </a:lnTo>
                  <a:lnTo>
                    <a:pt x="3567113" y="5340350"/>
                  </a:lnTo>
                  <a:lnTo>
                    <a:pt x="3549650" y="5354638"/>
                  </a:lnTo>
                  <a:lnTo>
                    <a:pt x="3529013" y="5365750"/>
                  </a:lnTo>
                  <a:lnTo>
                    <a:pt x="3489325" y="5386388"/>
                  </a:lnTo>
                  <a:lnTo>
                    <a:pt x="3451225" y="5402263"/>
                  </a:lnTo>
                  <a:lnTo>
                    <a:pt x="3406775" y="5413375"/>
                  </a:lnTo>
                  <a:lnTo>
                    <a:pt x="3365500" y="5419725"/>
                  </a:lnTo>
                  <a:lnTo>
                    <a:pt x="3321050" y="5422900"/>
                  </a:lnTo>
                  <a:lnTo>
                    <a:pt x="3273425" y="5422900"/>
                  </a:lnTo>
                  <a:lnTo>
                    <a:pt x="3182938" y="5419725"/>
                  </a:lnTo>
                  <a:lnTo>
                    <a:pt x="3097213" y="5416550"/>
                  </a:lnTo>
                  <a:lnTo>
                    <a:pt x="2838450" y="5416550"/>
                  </a:lnTo>
                  <a:lnTo>
                    <a:pt x="2770188" y="5416550"/>
                  </a:lnTo>
                  <a:lnTo>
                    <a:pt x="2708275" y="5413375"/>
                  </a:lnTo>
                  <a:lnTo>
                    <a:pt x="2678113" y="5408613"/>
                  </a:lnTo>
                  <a:lnTo>
                    <a:pt x="2647950" y="5402263"/>
                  </a:lnTo>
                  <a:lnTo>
                    <a:pt x="2622550" y="5395913"/>
                  </a:lnTo>
                  <a:lnTo>
                    <a:pt x="2598738" y="5384800"/>
                  </a:lnTo>
                  <a:lnTo>
                    <a:pt x="2574925" y="5368925"/>
                  </a:lnTo>
                  <a:lnTo>
                    <a:pt x="2554288" y="5354638"/>
                  </a:lnTo>
                  <a:lnTo>
                    <a:pt x="2532063" y="5330825"/>
                  </a:lnTo>
                  <a:lnTo>
                    <a:pt x="2514600" y="5307013"/>
                  </a:lnTo>
                  <a:lnTo>
                    <a:pt x="2500313" y="5276850"/>
                  </a:lnTo>
                  <a:lnTo>
                    <a:pt x="2484438" y="5241925"/>
                  </a:lnTo>
                  <a:lnTo>
                    <a:pt x="2476500" y="5202238"/>
                  </a:lnTo>
                  <a:lnTo>
                    <a:pt x="2466975" y="5154613"/>
                  </a:lnTo>
                  <a:lnTo>
                    <a:pt x="2466975" y="5229225"/>
                  </a:lnTo>
                  <a:lnTo>
                    <a:pt x="2466975" y="5341938"/>
                  </a:lnTo>
                  <a:lnTo>
                    <a:pt x="2466975" y="5440363"/>
                  </a:lnTo>
                  <a:lnTo>
                    <a:pt x="2463800" y="5538788"/>
                  </a:lnTo>
                  <a:lnTo>
                    <a:pt x="2459038" y="5634038"/>
                  </a:lnTo>
                  <a:lnTo>
                    <a:pt x="2452688" y="5681663"/>
                  </a:lnTo>
                  <a:lnTo>
                    <a:pt x="2443163" y="5729288"/>
                  </a:lnTo>
                  <a:lnTo>
                    <a:pt x="2435225" y="5776913"/>
                  </a:lnTo>
                  <a:lnTo>
                    <a:pt x="2422525" y="5824538"/>
                  </a:lnTo>
                  <a:lnTo>
                    <a:pt x="2408238" y="5868988"/>
                  </a:lnTo>
                  <a:lnTo>
                    <a:pt x="2390775" y="5916613"/>
                  </a:lnTo>
                  <a:lnTo>
                    <a:pt x="2368550" y="5961063"/>
                  </a:lnTo>
                  <a:lnTo>
                    <a:pt x="2343150" y="6002338"/>
                  </a:lnTo>
                  <a:lnTo>
                    <a:pt x="2316163" y="6046788"/>
                  </a:lnTo>
                  <a:lnTo>
                    <a:pt x="2282825" y="6088063"/>
                  </a:lnTo>
                  <a:lnTo>
                    <a:pt x="2268538" y="6103938"/>
                  </a:lnTo>
                  <a:lnTo>
                    <a:pt x="2255838" y="6121400"/>
                  </a:lnTo>
                  <a:lnTo>
                    <a:pt x="2238375" y="6156325"/>
                  </a:lnTo>
                  <a:lnTo>
                    <a:pt x="2224088" y="6199188"/>
                  </a:lnTo>
                  <a:lnTo>
                    <a:pt x="2211388" y="6243638"/>
                  </a:lnTo>
                  <a:lnTo>
                    <a:pt x="2193925" y="6335713"/>
                  </a:lnTo>
                  <a:lnTo>
                    <a:pt x="2181225" y="6383338"/>
                  </a:lnTo>
                  <a:lnTo>
                    <a:pt x="2170113" y="6424613"/>
                  </a:lnTo>
                  <a:lnTo>
                    <a:pt x="2166938" y="6442075"/>
                  </a:lnTo>
                  <a:lnTo>
                    <a:pt x="2157413" y="6459538"/>
                  </a:lnTo>
                  <a:lnTo>
                    <a:pt x="2143125" y="6478588"/>
                  </a:lnTo>
                  <a:lnTo>
                    <a:pt x="2125663" y="6496050"/>
                  </a:lnTo>
                  <a:lnTo>
                    <a:pt x="2101850" y="6510338"/>
                  </a:lnTo>
                  <a:lnTo>
                    <a:pt x="2078038" y="6526213"/>
                  </a:lnTo>
                  <a:lnTo>
                    <a:pt x="2051050" y="6534150"/>
                  </a:lnTo>
                  <a:lnTo>
                    <a:pt x="2020888" y="6537325"/>
                  </a:lnTo>
                  <a:lnTo>
                    <a:pt x="1828800" y="6507163"/>
                  </a:lnTo>
                  <a:lnTo>
                    <a:pt x="1628775" y="6478588"/>
                  </a:lnTo>
                  <a:lnTo>
                    <a:pt x="1525588" y="6457950"/>
                  </a:lnTo>
                  <a:lnTo>
                    <a:pt x="1420813" y="6435725"/>
                  </a:lnTo>
                  <a:lnTo>
                    <a:pt x="1316038" y="6415088"/>
                  </a:lnTo>
                  <a:lnTo>
                    <a:pt x="1206500" y="6389688"/>
                  </a:lnTo>
                  <a:lnTo>
                    <a:pt x="1168400" y="6370638"/>
                  </a:lnTo>
                  <a:lnTo>
                    <a:pt x="1150938" y="6362700"/>
                  </a:lnTo>
                  <a:lnTo>
                    <a:pt x="1135063" y="6353175"/>
                  </a:lnTo>
                  <a:lnTo>
                    <a:pt x="1123950" y="6342063"/>
                  </a:lnTo>
                  <a:lnTo>
                    <a:pt x="1111250" y="6326188"/>
                  </a:lnTo>
                  <a:lnTo>
                    <a:pt x="1103313" y="6311900"/>
                  </a:lnTo>
                  <a:lnTo>
                    <a:pt x="1093788" y="6294438"/>
                  </a:lnTo>
                  <a:lnTo>
                    <a:pt x="1087438" y="6275388"/>
                  </a:lnTo>
                  <a:lnTo>
                    <a:pt x="1084263" y="6254750"/>
                  </a:lnTo>
                  <a:lnTo>
                    <a:pt x="1082675" y="6234113"/>
                  </a:lnTo>
                  <a:lnTo>
                    <a:pt x="1082675" y="6210300"/>
                  </a:lnTo>
                  <a:lnTo>
                    <a:pt x="1084263" y="6154738"/>
                  </a:lnTo>
                  <a:lnTo>
                    <a:pt x="1093788" y="6088063"/>
                  </a:lnTo>
                  <a:lnTo>
                    <a:pt x="1120775" y="6046788"/>
                  </a:lnTo>
                  <a:lnTo>
                    <a:pt x="1144588" y="5999163"/>
                  </a:lnTo>
                  <a:lnTo>
                    <a:pt x="1162050" y="5948363"/>
                  </a:lnTo>
                  <a:lnTo>
                    <a:pt x="1176338" y="5899150"/>
                  </a:lnTo>
                  <a:lnTo>
                    <a:pt x="1189038" y="5845175"/>
                  </a:lnTo>
                  <a:lnTo>
                    <a:pt x="1198563" y="5788025"/>
                  </a:lnTo>
                  <a:lnTo>
                    <a:pt x="1203325" y="5735638"/>
                  </a:lnTo>
                  <a:lnTo>
                    <a:pt x="1206500" y="5678488"/>
                  </a:lnTo>
                  <a:lnTo>
                    <a:pt x="1212850" y="5657850"/>
                  </a:lnTo>
                  <a:lnTo>
                    <a:pt x="1216025" y="5634038"/>
                  </a:lnTo>
                  <a:lnTo>
                    <a:pt x="1216025" y="5613400"/>
                  </a:lnTo>
                  <a:lnTo>
                    <a:pt x="1216025" y="5589588"/>
                  </a:lnTo>
                  <a:lnTo>
                    <a:pt x="1209675" y="5541963"/>
                  </a:lnTo>
                  <a:lnTo>
                    <a:pt x="1198563" y="5497513"/>
                  </a:lnTo>
                  <a:lnTo>
                    <a:pt x="1179513" y="5453063"/>
                  </a:lnTo>
                  <a:lnTo>
                    <a:pt x="1165225" y="5410200"/>
                  </a:lnTo>
                  <a:lnTo>
                    <a:pt x="1131888" y="5341938"/>
                  </a:lnTo>
                  <a:lnTo>
                    <a:pt x="1069975" y="5238750"/>
                  </a:lnTo>
                  <a:lnTo>
                    <a:pt x="1012825" y="5130800"/>
                  </a:lnTo>
                  <a:lnTo>
                    <a:pt x="957263" y="5027613"/>
                  </a:lnTo>
                  <a:lnTo>
                    <a:pt x="903288" y="4919663"/>
                  </a:lnTo>
                  <a:lnTo>
                    <a:pt x="855663" y="4813300"/>
                  </a:lnTo>
                  <a:lnTo>
                    <a:pt x="811213" y="4706938"/>
                  </a:lnTo>
                  <a:lnTo>
                    <a:pt x="769938" y="4598988"/>
                  </a:lnTo>
                  <a:lnTo>
                    <a:pt x="733425" y="4492625"/>
                  </a:lnTo>
                  <a:lnTo>
                    <a:pt x="701675" y="4383088"/>
                  </a:lnTo>
                  <a:lnTo>
                    <a:pt x="671513" y="4271963"/>
                  </a:lnTo>
                  <a:lnTo>
                    <a:pt x="647700" y="4162425"/>
                  </a:lnTo>
                  <a:lnTo>
                    <a:pt x="630238" y="4049713"/>
                  </a:lnTo>
                  <a:lnTo>
                    <a:pt x="617538" y="3937000"/>
                  </a:lnTo>
                  <a:lnTo>
                    <a:pt x="609600" y="3821113"/>
                  </a:lnTo>
                  <a:lnTo>
                    <a:pt x="609600" y="3705225"/>
                  </a:lnTo>
                  <a:lnTo>
                    <a:pt x="612775" y="3586163"/>
                  </a:lnTo>
                  <a:lnTo>
                    <a:pt x="620713" y="3470275"/>
                  </a:lnTo>
                  <a:lnTo>
                    <a:pt x="636588" y="3354388"/>
                  </a:lnTo>
                  <a:lnTo>
                    <a:pt x="657225" y="3243263"/>
                  </a:lnTo>
                  <a:lnTo>
                    <a:pt x="681038" y="3136900"/>
                  </a:lnTo>
                  <a:lnTo>
                    <a:pt x="709613" y="3032125"/>
                  </a:lnTo>
                  <a:lnTo>
                    <a:pt x="746125" y="2932113"/>
                  </a:lnTo>
                  <a:lnTo>
                    <a:pt x="784225" y="2833688"/>
                  </a:lnTo>
                  <a:lnTo>
                    <a:pt x="828675" y="2735263"/>
                  </a:lnTo>
                  <a:lnTo>
                    <a:pt x="879475" y="2643188"/>
                  </a:lnTo>
                  <a:lnTo>
                    <a:pt x="933450" y="2551113"/>
                  </a:lnTo>
                  <a:lnTo>
                    <a:pt x="992188" y="2465388"/>
                  </a:lnTo>
                  <a:lnTo>
                    <a:pt x="1055688" y="2379663"/>
                  </a:lnTo>
                  <a:lnTo>
                    <a:pt x="1123950" y="2295525"/>
                  </a:lnTo>
                  <a:lnTo>
                    <a:pt x="1195388" y="2212975"/>
                  </a:lnTo>
                  <a:lnTo>
                    <a:pt x="1271588" y="2132013"/>
                  </a:lnTo>
                  <a:lnTo>
                    <a:pt x="1355725" y="2054225"/>
                  </a:lnTo>
                  <a:lnTo>
                    <a:pt x="1423988" y="2001838"/>
                  </a:lnTo>
                  <a:lnTo>
                    <a:pt x="1495425" y="1951038"/>
                  </a:lnTo>
                  <a:lnTo>
                    <a:pt x="1566863" y="1900238"/>
                  </a:lnTo>
                  <a:lnTo>
                    <a:pt x="1641475" y="1855788"/>
                  </a:lnTo>
                  <a:lnTo>
                    <a:pt x="1714500" y="1814513"/>
                  </a:lnTo>
                  <a:lnTo>
                    <a:pt x="1789113" y="1774825"/>
                  </a:lnTo>
                  <a:lnTo>
                    <a:pt x="1866900" y="1739900"/>
                  </a:lnTo>
                  <a:lnTo>
                    <a:pt x="1944688" y="1703388"/>
                  </a:lnTo>
                  <a:lnTo>
                    <a:pt x="2020888" y="1671638"/>
                  </a:lnTo>
                  <a:lnTo>
                    <a:pt x="2101850" y="1641476"/>
                  </a:lnTo>
                  <a:lnTo>
                    <a:pt x="2184400" y="1614488"/>
                  </a:lnTo>
                  <a:lnTo>
                    <a:pt x="2268538" y="1587500"/>
                  </a:lnTo>
                  <a:lnTo>
                    <a:pt x="2351088" y="1562100"/>
                  </a:lnTo>
                  <a:lnTo>
                    <a:pt x="2436813" y="1538288"/>
                  </a:lnTo>
                  <a:lnTo>
                    <a:pt x="2616200" y="1492250"/>
                  </a:lnTo>
                  <a:lnTo>
                    <a:pt x="2725738" y="1492250"/>
                  </a:lnTo>
                  <a:lnTo>
                    <a:pt x="2654300" y="1590675"/>
                  </a:lnTo>
                  <a:lnTo>
                    <a:pt x="2582863" y="1682750"/>
                  </a:lnTo>
                  <a:lnTo>
                    <a:pt x="2435225" y="1866901"/>
                  </a:lnTo>
                  <a:lnTo>
                    <a:pt x="2363788" y="1958975"/>
                  </a:lnTo>
                  <a:lnTo>
                    <a:pt x="2295525" y="2052638"/>
                  </a:lnTo>
                  <a:lnTo>
                    <a:pt x="2228850" y="2144713"/>
                  </a:lnTo>
                  <a:lnTo>
                    <a:pt x="2200275" y="2192338"/>
                  </a:lnTo>
                  <a:lnTo>
                    <a:pt x="2170113" y="2241550"/>
                  </a:lnTo>
                  <a:lnTo>
                    <a:pt x="2089150" y="2355850"/>
                  </a:lnTo>
                  <a:lnTo>
                    <a:pt x="2047875" y="2411413"/>
                  </a:lnTo>
                  <a:lnTo>
                    <a:pt x="2012950" y="2471738"/>
                  </a:lnTo>
                  <a:lnTo>
                    <a:pt x="1979613" y="2530475"/>
                  </a:lnTo>
                  <a:lnTo>
                    <a:pt x="1952625" y="2592388"/>
                  </a:lnTo>
                  <a:lnTo>
                    <a:pt x="1928813" y="2659063"/>
                  </a:lnTo>
                  <a:lnTo>
                    <a:pt x="1917700" y="2693988"/>
                  </a:lnTo>
                  <a:lnTo>
                    <a:pt x="1911350" y="2727325"/>
                  </a:lnTo>
                  <a:lnTo>
                    <a:pt x="1893888" y="2776538"/>
                  </a:lnTo>
                  <a:lnTo>
                    <a:pt x="1881188" y="2824163"/>
                  </a:lnTo>
                  <a:lnTo>
                    <a:pt x="1873250" y="2868613"/>
                  </a:lnTo>
                  <a:lnTo>
                    <a:pt x="1873250" y="2916238"/>
                  </a:lnTo>
                  <a:lnTo>
                    <a:pt x="1876425" y="2962275"/>
                  </a:lnTo>
                  <a:lnTo>
                    <a:pt x="1881188" y="3006725"/>
                  </a:lnTo>
                  <a:lnTo>
                    <a:pt x="1893888" y="3048000"/>
                  </a:lnTo>
                  <a:lnTo>
                    <a:pt x="1905000" y="3092450"/>
                  </a:lnTo>
                  <a:lnTo>
                    <a:pt x="1924050" y="3133725"/>
                  </a:lnTo>
                  <a:lnTo>
                    <a:pt x="1944688" y="3171825"/>
                  </a:lnTo>
                  <a:lnTo>
                    <a:pt x="1965325" y="3214688"/>
                  </a:lnTo>
                  <a:lnTo>
                    <a:pt x="1989138" y="3252788"/>
                  </a:lnTo>
                  <a:lnTo>
                    <a:pt x="2041525" y="3327400"/>
                  </a:lnTo>
                  <a:lnTo>
                    <a:pt x="2095500" y="3398838"/>
                  </a:lnTo>
                  <a:lnTo>
                    <a:pt x="2149475" y="3470275"/>
                  </a:lnTo>
                  <a:lnTo>
                    <a:pt x="2197100" y="3541713"/>
                  </a:lnTo>
                  <a:lnTo>
                    <a:pt x="2217738" y="3576638"/>
                  </a:lnTo>
                  <a:lnTo>
                    <a:pt x="2238375" y="3613150"/>
                  </a:lnTo>
                  <a:lnTo>
                    <a:pt x="2252663" y="3648075"/>
                  </a:lnTo>
                  <a:lnTo>
                    <a:pt x="2268538" y="3684588"/>
                  </a:lnTo>
                  <a:lnTo>
                    <a:pt x="2279650" y="3722688"/>
                  </a:lnTo>
                  <a:lnTo>
                    <a:pt x="2286000" y="3757613"/>
                  </a:lnTo>
                  <a:lnTo>
                    <a:pt x="2289175" y="3797300"/>
                  </a:lnTo>
                  <a:lnTo>
                    <a:pt x="2289175" y="3835400"/>
                  </a:lnTo>
                  <a:lnTo>
                    <a:pt x="2286000" y="3873500"/>
                  </a:lnTo>
                  <a:lnTo>
                    <a:pt x="2276475" y="3916363"/>
                  </a:lnTo>
                  <a:lnTo>
                    <a:pt x="2262188" y="3954463"/>
                  </a:lnTo>
                  <a:lnTo>
                    <a:pt x="2244725" y="3995738"/>
                  </a:lnTo>
                  <a:lnTo>
                    <a:pt x="2232025" y="4013200"/>
                  </a:lnTo>
                  <a:lnTo>
                    <a:pt x="2224088" y="4037013"/>
                  </a:lnTo>
                  <a:lnTo>
                    <a:pt x="2217738" y="4064000"/>
                  </a:lnTo>
                  <a:lnTo>
                    <a:pt x="2217738" y="4090988"/>
                  </a:lnTo>
                  <a:lnTo>
                    <a:pt x="2217738" y="4117975"/>
                  </a:lnTo>
                  <a:lnTo>
                    <a:pt x="2224088" y="4144963"/>
                  </a:lnTo>
                  <a:lnTo>
                    <a:pt x="2232025" y="4168775"/>
                  </a:lnTo>
                  <a:lnTo>
                    <a:pt x="2244725" y="4183063"/>
                  </a:lnTo>
                  <a:lnTo>
                    <a:pt x="2306638" y="4251325"/>
                  </a:lnTo>
                  <a:lnTo>
                    <a:pt x="2368550" y="4313238"/>
                  </a:lnTo>
                  <a:lnTo>
                    <a:pt x="2435225" y="4373563"/>
                  </a:lnTo>
                  <a:lnTo>
                    <a:pt x="2497138" y="4424363"/>
                  </a:lnTo>
                  <a:lnTo>
                    <a:pt x="2562225" y="4471988"/>
                  </a:lnTo>
                  <a:lnTo>
                    <a:pt x="2627313" y="4510088"/>
                  </a:lnTo>
                  <a:lnTo>
                    <a:pt x="2660650" y="4527550"/>
                  </a:lnTo>
                  <a:lnTo>
                    <a:pt x="2695575" y="4543425"/>
                  </a:lnTo>
                  <a:lnTo>
                    <a:pt x="2728913" y="4554538"/>
                  </a:lnTo>
                  <a:lnTo>
                    <a:pt x="2763838" y="4567238"/>
                  </a:lnTo>
                  <a:lnTo>
                    <a:pt x="2800350" y="4575175"/>
                  </a:lnTo>
                  <a:lnTo>
                    <a:pt x="2835275" y="4584700"/>
                  </a:lnTo>
                  <a:lnTo>
                    <a:pt x="2871788" y="4591050"/>
                  </a:lnTo>
                  <a:lnTo>
                    <a:pt x="2906713" y="4594225"/>
                  </a:lnTo>
                  <a:lnTo>
                    <a:pt x="2943225" y="4594225"/>
                  </a:lnTo>
                  <a:lnTo>
                    <a:pt x="2981325" y="4594225"/>
                  </a:lnTo>
                  <a:lnTo>
                    <a:pt x="3021013" y="4591050"/>
                  </a:lnTo>
                  <a:lnTo>
                    <a:pt x="3059113" y="4584700"/>
                  </a:lnTo>
                  <a:lnTo>
                    <a:pt x="3097213" y="4575175"/>
                  </a:lnTo>
                  <a:lnTo>
                    <a:pt x="3138488" y="4564063"/>
                  </a:lnTo>
                  <a:lnTo>
                    <a:pt x="3178175" y="4551363"/>
                  </a:lnTo>
                  <a:lnTo>
                    <a:pt x="3219450" y="4537075"/>
                  </a:lnTo>
                  <a:lnTo>
                    <a:pt x="3263900" y="4516438"/>
                  </a:lnTo>
                  <a:lnTo>
                    <a:pt x="3305175" y="4495800"/>
                  </a:lnTo>
                  <a:lnTo>
                    <a:pt x="3349625" y="4471988"/>
                  </a:lnTo>
                  <a:lnTo>
                    <a:pt x="3394075" y="4445000"/>
                  </a:lnTo>
                  <a:lnTo>
                    <a:pt x="3617913" y="4329113"/>
                  </a:lnTo>
                  <a:lnTo>
                    <a:pt x="3730625" y="4271963"/>
                  </a:lnTo>
                  <a:lnTo>
                    <a:pt x="3843338" y="4216400"/>
                  </a:lnTo>
                  <a:lnTo>
                    <a:pt x="3959225" y="4168775"/>
                  </a:lnTo>
                  <a:lnTo>
                    <a:pt x="4019550" y="4144963"/>
                  </a:lnTo>
                  <a:lnTo>
                    <a:pt x="4078288" y="4124325"/>
                  </a:lnTo>
                  <a:lnTo>
                    <a:pt x="4138613" y="4108450"/>
                  </a:lnTo>
                  <a:lnTo>
                    <a:pt x="4197350" y="4094163"/>
                  </a:lnTo>
                  <a:lnTo>
                    <a:pt x="4259263" y="4081463"/>
                  </a:lnTo>
                  <a:lnTo>
                    <a:pt x="4322763" y="4073525"/>
                  </a:lnTo>
                  <a:lnTo>
                    <a:pt x="4337050" y="4067175"/>
                  </a:lnTo>
                  <a:lnTo>
                    <a:pt x="4354513" y="4057650"/>
                  </a:lnTo>
                  <a:lnTo>
                    <a:pt x="4375150" y="4043363"/>
                  </a:lnTo>
                  <a:lnTo>
                    <a:pt x="4397375" y="4025900"/>
                  </a:lnTo>
                  <a:lnTo>
                    <a:pt x="4418013" y="4002088"/>
                  </a:lnTo>
                  <a:lnTo>
                    <a:pt x="4438650" y="3978275"/>
                  </a:lnTo>
                  <a:lnTo>
                    <a:pt x="4456113" y="3951288"/>
                  </a:lnTo>
                  <a:lnTo>
                    <a:pt x="4470400" y="3921125"/>
                  </a:lnTo>
                  <a:lnTo>
                    <a:pt x="4497388" y="3844925"/>
                  </a:lnTo>
                  <a:lnTo>
                    <a:pt x="4518025" y="3767138"/>
                  </a:lnTo>
                  <a:lnTo>
                    <a:pt x="4537075" y="3689350"/>
                  </a:lnTo>
                  <a:lnTo>
                    <a:pt x="4548188" y="3613150"/>
                  </a:lnTo>
                  <a:lnTo>
                    <a:pt x="4560888" y="3535363"/>
                  </a:lnTo>
                  <a:lnTo>
                    <a:pt x="4565650" y="3457575"/>
                  </a:lnTo>
                  <a:lnTo>
                    <a:pt x="4572000" y="3381375"/>
                  </a:lnTo>
                  <a:lnTo>
                    <a:pt x="4572000" y="3300413"/>
                  </a:lnTo>
                  <a:lnTo>
                    <a:pt x="4572000" y="3222625"/>
                  </a:lnTo>
                  <a:lnTo>
                    <a:pt x="4568825" y="3143250"/>
                  </a:lnTo>
                  <a:lnTo>
                    <a:pt x="4562475" y="3062288"/>
                  </a:lnTo>
                  <a:lnTo>
                    <a:pt x="4554538" y="2982913"/>
                  </a:lnTo>
                  <a:lnTo>
                    <a:pt x="4533900" y="2819400"/>
                  </a:lnTo>
                  <a:lnTo>
                    <a:pt x="4506913" y="2652713"/>
                  </a:lnTo>
                  <a:lnTo>
                    <a:pt x="4479925" y="2476500"/>
                  </a:lnTo>
                  <a:lnTo>
                    <a:pt x="4446588" y="2292351"/>
                  </a:lnTo>
                  <a:lnTo>
                    <a:pt x="4429125" y="2197100"/>
                  </a:lnTo>
                  <a:lnTo>
                    <a:pt x="4408488" y="2098675"/>
                  </a:lnTo>
                  <a:lnTo>
                    <a:pt x="4384675" y="2005013"/>
                  </a:lnTo>
                  <a:lnTo>
                    <a:pt x="4360863" y="1906588"/>
                  </a:lnTo>
                  <a:lnTo>
                    <a:pt x="4360863" y="2765425"/>
                  </a:lnTo>
                  <a:lnTo>
                    <a:pt x="4360863" y="3698875"/>
                  </a:lnTo>
                  <a:lnTo>
                    <a:pt x="4357688" y="3725863"/>
                  </a:lnTo>
                  <a:lnTo>
                    <a:pt x="4354513" y="3752850"/>
                  </a:lnTo>
                  <a:lnTo>
                    <a:pt x="4349750" y="3776663"/>
                  </a:lnTo>
                  <a:lnTo>
                    <a:pt x="4340225" y="3797300"/>
                  </a:lnTo>
                  <a:lnTo>
                    <a:pt x="4327525" y="3817938"/>
                  </a:lnTo>
                  <a:lnTo>
                    <a:pt x="4316413" y="3838575"/>
                  </a:lnTo>
                  <a:lnTo>
                    <a:pt x="4302125" y="3856038"/>
                  </a:lnTo>
                  <a:lnTo>
                    <a:pt x="4286250" y="3870325"/>
                  </a:lnTo>
                  <a:lnTo>
                    <a:pt x="4265613" y="3886200"/>
                  </a:lnTo>
                  <a:lnTo>
                    <a:pt x="4248150" y="3900488"/>
                  </a:lnTo>
                  <a:lnTo>
                    <a:pt x="4203700" y="3924300"/>
                  </a:lnTo>
                  <a:lnTo>
                    <a:pt x="4152900" y="3944938"/>
                  </a:lnTo>
                  <a:lnTo>
                    <a:pt x="4098925" y="3960813"/>
                  </a:lnTo>
                  <a:lnTo>
                    <a:pt x="4000500" y="3989388"/>
                  </a:lnTo>
                  <a:lnTo>
                    <a:pt x="3906838" y="4022725"/>
                  </a:lnTo>
                  <a:lnTo>
                    <a:pt x="3811588" y="4057650"/>
                  </a:lnTo>
                  <a:lnTo>
                    <a:pt x="3716338" y="4100513"/>
                  </a:lnTo>
                  <a:lnTo>
                    <a:pt x="3621088" y="4144963"/>
                  </a:lnTo>
                  <a:lnTo>
                    <a:pt x="3532188" y="4192588"/>
                  </a:lnTo>
                  <a:lnTo>
                    <a:pt x="3441700" y="4243388"/>
                  </a:lnTo>
                  <a:lnTo>
                    <a:pt x="3359150" y="4295775"/>
                  </a:lnTo>
                  <a:lnTo>
                    <a:pt x="3287713" y="4329113"/>
                  </a:lnTo>
                  <a:lnTo>
                    <a:pt x="3222625" y="4359275"/>
                  </a:lnTo>
                  <a:lnTo>
                    <a:pt x="3157538" y="4379913"/>
                  </a:lnTo>
                  <a:lnTo>
                    <a:pt x="3094038" y="4400550"/>
                  </a:lnTo>
                  <a:lnTo>
                    <a:pt x="3032125" y="4411663"/>
                  </a:lnTo>
                  <a:lnTo>
                    <a:pt x="2973388" y="4421188"/>
                  </a:lnTo>
                  <a:lnTo>
                    <a:pt x="2913063" y="4421188"/>
                  </a:lnTo>
                  <a:lnTo>
                    <a:pt x="2857500" y="4418013"/>
                  </a:lnTo>
                  <a:lnTo>
                    <a:pt x="2803525" y="4406900"/>
                  </a:lnTo>
                  <a:lnTo>
                    <a:pt x="2749550" y="4391025"/>
                  </a:lnTo>
                  <a:lnTo>
                    <a:pt x="2698750" y="4367213"/>
                  </a:lnTo>
                  <a:lnTo>
                    <a:pt x="2647950" y="4337050"/>
                  </a:lnTo>
                  <a:lnTo>
                    <a:pt x="2600325" y="4302125"/>
                  </a:lnTo>
                  <a:lnTo>
                    <a:pt x="2554288" y="4257675"/>
                  </a:lnTo>
                  <a:lnTo>
                    <a:pt x="2508250" y="4206875"/>
                  </a:lnTo>
                  <a:lnTo>
                    <a:pt x="2466975" y="4148138"/>
                  </a:lnTo>
                  <a:lnTo>
                    <a:pt x="2452688" y="4117975"/>
                  </a:lnTo>
                  <a:lnTo>
                    <a:pt x="2439988" y="4084638"/>
                  </a:lnTo>
                  <a:lnTo>
                    <a:pt x="2428875" y="4049713"/>
                  </a:lnTo>
                  <a:lnTo>
                    <a:pt x="2419350" y="4016375"/>
                  </a:lnTo>
                  <a:lnTo>
                    <a:pt x="2416175" y="3981450"/>
                  </a:lnTo>
                  <a:lnTo>
                    <a:pt x="2416175" y="3948113"/>
                  </a:lnTo>
                  <a:lnTo>
                    <a:pt x="2419350" y="3916363"/>
                  </a:lnTo>
                  <a:lnTo>
                    <a:pt x="2425700" y="3900488"/>
                  </a:lnTo>
                  <a:lnTo>
                    <a:pt x="2432050" y="3886200"/>
                  </a:lnTo>
                  <a:lnTo>
                    <a:pt x="2446338" y="3829050"/>
                  </a:lnTo>
                  <a:lnTo>
                    <a:pt x="2463800" y="3778250"/>
                  </a:lnTo>
                  <a:lnTo>
                    <a:pt x="2484438" y="3730625"/>
                  </a:lnTo>
                  <a:lnTo>
                    <a:pt x="2508250" y="3684588"/>
                  </a:lnTo>
                  <a:lnTo>
                    <a:pt x="2535238" y="3638550"/>
                  </a:lnTo>
                  <a:lnTo>
                    <a:pt x="2559050" y="3597275"/>
                  </a:lnTo>
                  <a:lnTo>
                    <a:pt x="2616200" y="3511550"/>
                  </a:lnTo>
                  <a:lnTo>
                    <a:pt x="2667000" y="3406775"/>
                  </a:lnTo>
                  <a:lnTo>
                    <a:pt x="2705100" y="3311525"/>
                  </a:lnTo>
                  <a:lnTo>
                    <a:pt x="2735263" y="3222625"/>
                  </a:lnTo>
                  <a:lnTo>
                    <a:pt x="2763838" y="3136900"/>
                  </a:lnTo>
                  <a:lnTo>
                    <a:pt x="2722563" y="3181350"/>
                  </a:lnTo>
                  <a:lnTo>
                    <a:pt x="2681288" y="3228975"/>
                  </a:lnTo>
                  <a:lnTo>
                    <a:pt x="2598738" y="3330575"/>
                  </a:lnTo>
                  <a:lnTo>
                    <a:pt x="2514600" y="3436938"/>
                  </a:lnTo>
                  <a:lnTo>
                    <a:pt x="2432050" y="3549650"/>
                  </a:lnTo>
                  <a:lnTo>
                    <a:pt x="2374900" y="3478213"/>
                  </a:lnTo>
                  <a:lnTo>
                    <a:pt x="2324100" y="3409950"/>
                  </a:lnTo>
                  <a:lnTo>
                    <a:pt x="2276475" y="3338513"/>
                  </a:lnTo>
                  <a:lnTo>
                    <a:pt x="2228850" y="3267075"/>
                  </a:lnTo>
                  <a:lnTo>
                    <a:pt x="2143125" y="3127375"/>
                  </a:lnTo>
                  <a:lnTo>
                    <a:pt x="2060575" y="2987675"/>
                  </a:lnTo>
                  <a:lnTo>
                    <a:pt x="2047875" y="2973388"/>
                  </a:lnTo>
                  <a:lnTo>
                    <a:pt x="2039938" y="2955925"/>
                  </a:lnTo>
                  <a:lnTo>
                    <a:pt x="2030413" y="2935288"/>
                  </a:lnTo>
                  <a:lnTo>
                    <a:pt x="2027238" y="2914650"/>
                  </a:lnTo>
                  <a:lnTo>
                    <a:pt x="2020888" y="2871788"/>
                  </a:lnTo>
                  <a:lnTo>
                    <a:pt x="2020888" y="2840038"/>
                  </a:lnTo>
                  <a:lnTo>
                    <a:pt x="2063750" y="2755900"/>
                  </a:lnTo>
                  <a:lnTo>
                    <a:pt x="2101850" y="2673350"/>
                  </a:lnTo>
                  <a:lnTo>
                    <a:pt x="2176463" y="2506663"/>
                  </a:lnTo>
                  <a:lnTo>
                    <a:pt x="2214563" y="2428875"/>
                  </a:lnTo>
                  <a:lnTo>
                    <a:pt x="2255838" y="2352675"/>
                  </a:lnTo>
                  <a:lnTo>
                    <a:pt x="2303463" y="2274888"/>
                  </a:lnTo>
                  <a:lnTo>
                    <a:pt x="2330450" y="2238375"/>
                  </a:lnTo>
                  <a:lnTo>
                    <a:pt x="2357438" y="2203450"/>
                  </a:lnTo>
                  <a:lnTo>
                    <a:pt x="2482850" y="2054225"/>
                  </a:lnTo>
                  <a:lnTo>
                    <a:pt x="2613025" y="1909763"/>
                  </a:lnTo>
                  <a:lnTo>
                    <a:pt x="2743200" y="1766888"/>
                  </a:lnTo>
                  <a:lnTo>
                    <a:pt x="2874963" y="1630363"/>
                  </a:lnTo>
                  <a:lnTo>
                    <a:pt x="3138488" y="1358900"/>
                  </a:lnTo>
                  <a:lnTo>
                    <a:pt x="3267075" y="1222376"/>
                  </a:lnTo>
                  <a:lnTo>
                    <a:pt x="3394075" y="1082675"/>
                  </a:lnTo>
                  <a:lnTo>
                    <a:pt x="3430588" y="1044576"/>
                  </a:lnTo>
                  <a:lnTo>
                    <a:pt x="3468688" y="1011238"/>
                  </a:lnTo>
                  <a:lnTo>
                    <a:pt x="3508375" y="984250"/>
                  </a:lnTo>
                  <a:lnTo>
                    <a:pt x="3546475" y="963613"/>
                  </a:lnTo>
                  <a:lnTo>
                    <a:pt x="3587750" y="946150"/>
                  </a:lnTo>
                  <a:lnTo>
                    <a:pt x="3629025" y="933450"/>
                  </a:lnTo>
                  <a:lnTo>
                    <a:pt x="3671888" y="922338"/>
                  </a:lnTo>
                  <a:lnTo>
                    <a:pt x="3716338" y="915988"/>
                  </a:lnTo>
                  <a:lnTo>
                    <a:pt x="3802063" y="904875"/>
                  </a:lnTo>
                  <a:lnTo>
                    <a:pt x="3890963" y="895350"/>
                  </a:lnTo>
                  <a:lnTo>
                    <a:pt x="3932238" y="889000"/>
                  </a:lnTo>
                  <a:lnTo>
                    <a:pt x="3976688" y="881063"/>
                  </a:lnTo>
                  <a:lnTo>
                    <a:pt x="4022725" y="871538"/>
                  </a:lnTo>
                  <a:lnTo>
                    <a:pt x="4064000" y="860425"/>
                  </a:lnTo>
                  <a:lnTo>
                    <a:pt x="4090988" y="857250"/>
                  </a:lnTo>
                  <a:lnTo>
                    <a:pt x="4117975" y="854075"/>
                  </a:lnTo>
                  <a:lnTo>
                    <a:pt x="4143375" y="844550"/>
                  </a:lnTo>
                  <a:lnTo>
                    <a:pt x="4170363" y="836613"/>
                  </a:lnTo>
                  <a:lnTo>
                    <a:pt x="4191000" y="823913"/>
                  </a:lnTo>
                  <a:lnTo>
                    <a:pt x="4214813" y="812801"/>
                  </a:lnTo>
                  <a:lnTo>
                    <a:pt x="4233863" y="796926"/>
                  </a:lnTo>
                  <a:lnTo>
                    <a:pt x="4248150" y="785813"/>
                  </a:lnTo>
                  <a:lnTo>
                    <a:pt x="3876675" y="785813"/>
                  </a:lnTo>
                  <a:lnTo>
                    <a:pt x="3906838" y="728663"/>
                  </a:lnTo>
                  <a:lnTo>
                    <a:pt x="3938588" y="677863"/>
                  </a:lnTo>
                  <a:lnTo>
                    <a:pt x="3971925" y="630238"/>
                  </a:lnTo>
                  <a:lnTo>
                    <a:pt x="4006850" y="585788"/>
                  </a:lnTo>
                  <a:lnTo>
                    <a:pt x="4046538" y="544513"/>
                  </a:lnTo>
                  <a:lnTo>
                    <a:pt x="4084638" y="506413"/>
                  </a:lnTo>
                  <a:lnTo>
                    <a:pt x="4125913" y="466725"/>
                  </a:lnTo>
                  <a:lnTo>
                    <a:pt x="4170363" y="434975"/>
                  </a:lnTo>
                  <a:lnTo>
                    <a:pt x="4211638" y="401638"/>
                  </a:lnTo>
                  <a:lnTo>
                    <a:pt x="4259263" y="373063"/>
                  </a:lnTo>
                  <a:lnTo>
                    <a:pt x="4303713" y="342900"/>
                  </a:lnTo>
                  <a:lnTo>
                    <a:pt x="4351338" y="315913"/>
                  </a:lnTo>
                  <a:lnTo>
                    <a:pt x="4446588" y="268288"/>
                  </a:lnTo>
                  <a:lnTo>
                    <a:pt x="4545013" y="223838"/>
                  </a:lnTo>
                  <a:lnTo>
                    <a:pt x="4654550" y="193675"/>
                  </a:lnTo>
                  <a:lnTo>
                    <a:pt x="4768850" y="163513"/>
                  </a:lnTo>
                  <a:lnTo>
                    <a:pt x="4991101" y="98425"/>
                  </a:lnTo>
                  <a:lnTo>
                    <a:pt x="5100638" y="69850"/>
                  </a:lnTo>
                  <a:lnTo>
                    <a:pt x="5213351" y="39688"/>
                  </a:lnTo>
                  <a:lnTo>
                    <a:pt x="5324476" y="19050"/>
                  </a:lnTo>
                  <a:close/>
                </a:path>
              </a:pathLst>
            </a:custGeom>
            <a:solidFill>
              <a:srgbClr val="FFF100"/>
            </a:solidFill>
            <a:ln>
              <a:noFill/>
            </a:ln>
          </p:spPr>
          <p:txBody>
            <a:bodyPr vert="horz" wrap="square" lIns="89592" tIns="44796" rIns="89592" bIns="44796" numCol="1" anchor="t" anchorCtr="0" compatLnSpc="1">
              <a:prstTxWarp prst="textNoShape">
                <a:avLst/>
              </a:prstTxWarp>
            </a:bodyPr>
            <a:lstStyle/>
            <a:p>
              <a:pPr marL="0" marR="0" lvl="0" indent="0" algn="l" defTabSz="912803" rtl="0" eaLnBrk="1" fontAlgn="base" latinLnBrk="0" hangingPunct="1">
                <a:lnSpc>
                  <a:spcPct val="100000"/>
                </a:lnSpc>
                <a:spcBef>
                  <a:spcPct val="0"/>
                </a:spcBef>
                <a:spcAft>
                  <a:spcPct val="0"/>
                </a:spcAft>
                <a:buClrTx/>
                <a:buSzTx/>
                <a:buFontTx/>
                <a:buNone/>
                <a:tabLst/>
                <a:defRPr/>
              </a:pPr>
              <a:endParaRPr kumimoji="0" lang="en-IN" sz="1567" b="0" i="0" u="none" strike="noStrike" kern="1200" cap="none" spc="0" normalizeH="0" baseline="0" noProof="0" dirty="0">
                <a:ln>
                  <a:noFill/>
                </a:ln>
                <a:solidFill>
                  <a:srgbClr val="000000"/>
                </a:solidFill>
                <a:effectLst/>
                <a:uLnTx/>
                <a:uFillTx/>
                <a:latin typeface="Segoe UI"/>
                <a:ea typeface="+mn-ea"/>
                <a:cs typeface="+mn-cs"/>
              </a:endParaRPr>
            </a:p>
          </p:txBody>
        </p:sp>
      </p:grpSp>
      <p:sp>
        <p:nvSpPr>
          <p:cNvPr id="305" name="Subtitle 2"/>
          <p:cNvSpPr txBox="1">
            <a:spLocks/>
          </p:cNvSpPr>
          <p:nvPr/>
        </p:nvSpPr>
        <p:spPr>
          <a:xfrm>
            <a:off x="386742" y="3537426"/>
            <a:ext cx="7025451" cy="1655762"/>
          </a:xfrm>
          <a:prstGeom prst="rect">
            <a:avLst/>
          </a:prstGeom>
        </p:spPr>
        <p:txBody>
          <a:bodyPr/>
          <a:lstStyle>
            <a:lvl1pPr marL="336145" indent="-336145" algn="l" defTabSz="913505" rtl="0" eaLnBrk="1" fontAlgn="base" hangingPunct="1">
              <a:lnSpc>
                <a:spcPct val="90000"/>
              </a:lnSpc>
              <a:spcBef>
                <a:spcPct val="20000"/>
              </a:spcBef>
              <a:spcAft>
                <a:spcPct val="0"/>
              </a:spcAft>
              <a:buSzPct val="90000"/>
              <a:buFont typeface="Arial" charset="0"/>
              <a:buChar char="•"/>
              <a:defRPr sz="3600" kern="1200">
                <a:solidFill>
                  <a:schemeClr val="tx2"/>
                </a:solidFill>
                <a:latin typeface="+mj-lt"/>
                <a:ea typeface="ＭＳ Ｐゴシック" charset="0"/>
                <a:cs typeface="ＭＳ Ｐゴシック" charset="0"/>
              </a:defRPr>
            </a:lvl1pPr>
            <a:lvl2pPr marL="572691" indent="-236546" algn="l" defTabSz="913505" rtl="0" eaLnBrk="1" fontAlgn="base" hangingPunct="1">
              <a:lnSpc>
                <a:spcPct val="90000"/>
              </a:lnSpc>
              <a:spcBef>
                <a:spcPct val="20000"/>
              </a:spcBef>
              <a:spcAft>
                <a:spcPct val="0"/>
              </a:spcAft>
              <a:buSzPct val="90000"/>
              <a:buFont typeface="Arial" charset="0"/>
              <a:buChar char="•"/>
              <a:defRPr sz="2000" kern="1200">
                <a:solidFill>
                  <a:schemeClr val="tx2"/>
                </a:solidFill>
                <a:latin typeface="+mn-lt"/>
                <a:ea typeface="ＭＳ Ｐゴシック" charset="0"/>
                <a:cs typeface="+mn-cs"/>
              </a:defRPr>
            </a:lvl2pPr>
            <a:lvl3pPr marL="784338" indent="-224097" algn="l" defTabSz="913505" rtl="0" eaLnBrk="1" fontAlgn="base" hangingPunct="1">
              <a:lnSpc>
                <a:spcPct val="90000"/>
              </a:lnSpc>
              <a:spcBef>
                <a:spcPct val="20000"/>
              </a:spcBef>
              <a:spcAft>
                <a:spcPct val="0"/>
              </a:spcAft>
              <a:buSzPct val="90000"/>
              <a:buFont typeface="Arial" charset="0"/>
              <a:buChar char="•"/>
              <a:defRPr sz="1800" kern="1200">
                <a:solidFill>
                  <a:schemeClr val="tx2"/>
                </a:solidFill>
                <a:latin typeface="+mn-lt"/>
                <a:ea typeface="ＭＳ Ｐゴシック" charset="0"/>
                <a:cs typeface="+mn-cs"/>
              </a:defRPr>
            </a:lvl3pPr>
            <a:lvl4pPr marL="1008435" indent="-224097" algn="l" defTabSz="913505" rtl="0" eaLnBrk="1" fontAlgn="base" hangingPunct="1">
              <a:lnSpc>
                <a:spcPct val="90000"/>
              </a:lnSpc>
              <a:spcBef>
                <a:spcPct val="20000"/>
              </a:spcBef>
              <a:spcAft>
                <a:spcPct val="0"/>
              </a:spcAft>
              <a:buSzPct val="90000"/>
              <a:buFont typeface="Arial" charset="0"/>
              <a:buChar char="•"/>
              <a:defRPr sz="1600" kern="1200">
                <a:solidFill>
                  <a:schemeClr val="tx2"/>
                </a:solidFill>
                <a:latin typeface="+mn-lt"/>
                <a:ea typeface="ＭＳ Ｐゴシック" charset="0"/>
                <a:cs typeface="+mn-cs"/>
              </a:defRPr>
            </a:lvl4pPr>
            <a:lvl5pPr marL="1232531" indent="-224097" algn="l" defTabSz="913505" rtl="0" eaLnBrk="1" fontAlgn="base" hangingPunct="1">
              <a:lnSpc>
                <a:spcPct val="90000"/>
              </a:lnSpc>
              <a:spcBef>
                <a:spcPct val="20000"/>
              </a:spcBef>
              <a:spcAft>
                <a:spcPct val="0"/>
              </a:spcAft>
              <a:buSzPct val="90000"/>
              <a:buFont typeface="Arial" charset="0"/>
              <a:buChar char="•"/>
              <a:defRPr sz="1600"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3505" rtl="0" eaLnBrk="1" fontAlgn="base" latinLnBrk="0" hangingPunct="1">
              <a:lnSpc>
                <a:spcPct val="90000"/>
              </a:lnSpc>
              <a:spcBef>
                <a:spcPct val="20000"/>
              </a:spcBef>
              <a:spcAft>
                <a:spcPct val="0"/>
              </a:spcAft>
              <a:buClrTx/>
              <a:buSzPct val="90000"/>
              <a:buFont typeface="Arial" charset="0"/>
              <a:buNone/>
              <a:tabLst/>
              <a:defRPr/>
            </a:pPr>
            <a:endParaRPr kumimoji="0" lang="en-US" sz="3600" b="0" i="0" u="none" strike="noStrike" kern="1200" cap="none" spc="0" normalizeH="0" baseline="0" noProof="0" dirty="0">
              <a:ln>
                <a:noFill/>
              </a:ln>
              <a:solidFill>
                <a:srgbClr val="FFFFFF"/>
              </a:solidFill>
              <a:effectLst/>
              <a:uLnTx/>
              <a:uFillTx/>
              <a:latin typeface="Segoe UI Light"/>
              <a:ea typeface="ＭＳ Ｐゴシック" charset="0"/>
            </a:endParaRPr>
          </a:p>
        </p:txBody>
      </p:sp>
      <p:sp>
        <p:nvSpPr>
          <p:cNvPr id="367" name="Text Placeholder 4">
            <a:extLst>
              <a:ext uri="{FF2B5EF4-FFF2-40B4-BE49-F238E27FC236}">
                <a16:creationId xmlns:a16="http://schemas.microsoft.com/office/drawing/2014/main" id="{F542335B-53E1-4C62-8E77-40579AAF9173}"/>
              </a:ext>
            </a:extLst>
          </p:cNvPr>
          <p:cNvSpPr txBox="1">
            <a:spLocks/>
          </p:cNvSpPr>
          <p:nvPr/>
        </p:nvSpPr>
        <p:spPr>
          <a:xfrm>
            <a:off x="615924" y="4920065"/>
            <a:ext cx="3713253" cy="664370"/>
          </a:xfrm>
          <a:prstGeom prst="rect">
            <a:avLst/>
          </a:prstGeom>
        </p:spPr>
        <p:txBody>
          <a:bodyPr/>
          <a:lstStyle>
            <a:lvl1pPr marL="336145" indent="-336145" algn="l" defTabSz="913505" rtl="0" eaLnBrk="1" fontAlgn="base" hangingPunct="1">
              <a:lnSpc>
                <a:spcPct val="90000"/>
              </a:lnSpc>
              <a:spcBef>
                <a:spcPct val="20000"/>
              </a:spcBef>
              <a:spcAft>
                <a:spcPct val="0"/>
              </a:spcAft>
              <a:buSzPct val="90000"/>
              <a:buFont typeface="Arial" charset="0"/>
              <a:buChar char="•"/>
              <a:defRPr sz="3600" kern="1200">
                <a:solidFill>
                  <a:schemeClr val="tx2"/>
                </a:solidFill>
                <a:latin typeface="+mj-lt"/>
                <a:ea typeface="ＭＳ Ｐゴシック" charset="0"/>
                <a:cs typeface="ＭＳ Ｐゴシック" charset="0"/>
              </a:defRPr>
            </a:lvl1pPr>
            <a:lvl2pPr marL="572691" indent="-236546" algn="l" defTabSz="913505" rtl="0" eaLnBrk="1" fontAlgn="base" hangingPunct="1">
              <a:lnSpc>
                <a:spcPct val="90000"/>
              </a:lnSpc>
              <a:spcBef>
                <a:spcPct val="20000"/>
              </a:spcBef>
              <a:spcAft>
                <a:spcPct val="0"/>
              </a:spcAft>
              <a:buSzPct val="90000"/>
              <a:buFont typeface="Arial" charset="0"/>
              <a:buChar char="•"/>
              <a:defRPr sz="2000" kern="1200">
                <a:solidFill>
                  <a:schemeClr val="tx2"/>
                </a:solidFill>
                <a:latin typeface="+mn-lt"/>
                <a:ea typeface="ＭＳ Ｐゴシック" charset="0"/>
                <a:cs typeface="+mn-cs"/>
              </a:defRPr>
            </a:lvl2pPr>
            <a:lvl3pPr marL="784338" indent="-224097" algn="l" defTabSz="913505" rtl="0" eaLnBrk="1" fontAlgn="base" hangingPunct="1">
              <a:lnSpc>
                <a:spcPct val="90000"/>
              </a:lnSpc>
              <a:spcBef>
                <a:spcPct val="20000"/>
              </a:spcBef>
              <a:spcAft>
                <a:spcPct val="0"/>
              </a:spcAft>
              <a:buSzPct val="90000"/>
              <a:buFont typeface="Arial" charset="0"/>
              <a:buChar char="•"/>
              <a:defRPr sz="1800" kern="1200">
                <a:solidFill>
                  <a:schemeClr val="tx2"/>
                </a:solidFill>
                <a:latin typeface="+mn-lt"/>
                <a:ea typeface="ＭＳ Ｐゴシック" charset="0"/>
                <a:cs typeface="+mn-cs"/>
              </a:defRPr>
            </a:lvl3pPr>
            <a:lvl4pPr marL="1008435" indent="-224097" algn="l" defTabSz="913505" rtl="0" eaLnBrk="1" fontAlgn="base" hangingPunct="1">
              <a:lnSpc>
                <a:spcPct val="90000"/>
              </a:lnSpc>
              <a:spcBef>
                <a:spcPct val="20000"/>
              </a:spcBef>
              <a:spcAft>
                <a:spcPct val="0"/>
              </a:spcAft>
              <a:buSzPct val="90000"/>
              <a:buFont typeface="Arial" charset="0"/>
              <a:buChar char="•"/>
              <a:defRPr sz="1600" kern="1200">
                <a:solidFill>
                  <a:schemeClr val="tx2"/>
                </a:solidFill>
                <a:latin typeface="+mn-lt"/>
                <a:ea typeface="ＭＳ Ｐゴシック" charset="0"/>
                <a:cs typeface="+mn-cs"/>
              </a:defRPr>
            </a:lvl4pPr>
            <a:lvl5pPr marL="1232531" indent="-224097" algn="l" defTabSz="913505" rtl="0" eaLnBrk="1" fontAlgn="base" hangingPunct="1">
              <a:lnSpc>
                <a:spcPct val="90000"/>
              </a:lnSpc>
              <a:spcBef>
                <a:spcPct val="20000"/>
              </a:spcBef>
              <a:spcAft>
                <a:spcPct val="0"/>
              </a:spcAft>
              <a:buSzPct val="90000"/>
              <a:buFont typeface="Arial" charset="0"/>
              <a:buChar char="•"/>
              <a:defRPr sz="1600"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2000" b="1" dirty="0">
                <a:solidFill>
                  <a:schemeClr val="bg1"/>
                </a:solidFill>
              </a:rPr>
              <a:t>July 2019</a:t>
            </a:r>
          </a:p>
        </p:txBody>
      </p:sp>
    </p:spTree>
    <p:extLst>
      <p:ext uri="{BB962C8B-B14F-4D97-AF65-F5344CB8AC3E}">
        <p14:creationId xmlns:p14="http://schemas.microsoft.com/office/powerpoint/2010/main" val="354019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88099" y="133598"/>
            <a:ext cx="11781071" cy="767254"/>
          </a:xfrm>
          <a:prstGeom prst="rect">
            <a:avLst/>
          </a:prstGeom>
          <a:solidFill>
            <a:srgbClr val="002050"/>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lvl="0" algn="ctr">
              <a:defRPr/>
            </a:pPr>
            <a:r>
              <a:rPr lang="en-US" sz="4000">
                <a:solidFill>
                  <a:srgbClr val="FFFFFF"/>
                </a:solidFill>
                <a:latin typeface="Segoe UI Light" panose="020B0502040204020203" pitchFamily="34" charset="0"/>
                <a:cs typeface="Segoe UI Light" panose="020B0502040204020203" pitchFamily="34" charset="0"/>
              </a:rPr>
              <a:t>APS vs. ADW </a:t>
            </a:r>
            <a:endParaRPr lang="en-US" sz="4000" dirty="0">
              <a:solidFill>
                <a:srgbClr val="FFFFFF"/>
              </a:solidFill>
              <a:latin typeface="Segoe UI Light" panose="020B0502040204020203" pitchFamily="34" charset="0"/>
              <a:cs typeface="Segoe UI Light" panose="020B0502040204020203" pitchFamily="34" charset="0"/>
            </a:endParaRP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aphicFrame>
        <p:nvGraphicFramePr>
          <p:cNvPr id="2" name="Table 1">
            <a:extLst>
              <a:ext uri="{FF2B5EF4-FFF2-40B4-BE49-F238E27FC236}">
                <a16:creationId xmlns:a16="http://schemas.microsoft.com/office/drawing/2014/main" id="{43B77876-BD82-446B-878F-6E8D1C6BF95D}"/>
              </a:ext>
            </a:extLst>
          </p:cNvPr>
          <p:cNvGraphicFramePr>
            <a:graphicFrameLocks noGrp="1"/>
          </p:cNvGraphicFramePr>
          <p:nvPr>
            <p:extLst>
              <p:ext uri="{D42A27DB-BD31-4B8C-83A1-F6EECF244321}">
                <p14:modId xmlns:p14="http://schemas.microsoft.com/office/powerpoint/2010/main" val="1630793392"/>
              </p:ext>
            </p:extLst>
          </p:nvPr>
        </p:nvGraphicFramePr>
        <p:xfrm>
          <a:off x="661880" y="1252345"/>
          <a:ext cx="11149779" cy="3527340"/>
        </p:xfrm>
        <a:graphic>
          <a:graphicData uri="http://schemas.openxmlformats.org/drawingml/2006/table">
            <a:tbl>
              <a:tblPr firstRow="1" firstCol="1" bandRow="1">
                <a:tableStyleId>{5C22544A-7EE6-4342-B048-85BDC9FD1C3A}</a:tableStyleId>
              </a:tblPr>
              <a:tblGrid>
                <a:gridCol w="1002436">
                  <a:extLst>
                    <a:ext uri="{9D8B030D-6E8A-4147-A177-3AD203B41FA5}">
                      <a16:colId xmlns:a16="http://schemas.microsoft.com/office/drawing/2014/main" val="2072539177"/>
                    </a:ext>
                  </a:extLst>
                </a:gridCol>
                <a:gridCol w="1173516">
                  <a:extLst>
                    <a:ext uri="{9D8B030D-6E8A-4147-A177-3AD203B41FA5}">
                      <a16:colId xmlns:a16="http://schemas.microsoft.com/office/drawing/2014/main" val="3436564478"/>
                    </a:ext>
                  </a:extLst>
                </a:gridCol>
                <a:gridCol w="3238163">
                  <a:extLst>
                    <a:ext uri="{9D8B030D-6E8A-4147-A177-3AD203B41FA5}">
                      <a16:colId xmlns:a16="http://schemas.microsoft.com/office/drawing/2014/main" val="3418098610"/>
                    </a:ext>
                  </a:extLst>
                </a:gridCol>
                <a:gridCol w="3550092">
                  <a:extLst>
                    <a:ext uri="{9D8B030D-6E8A-4147-A177-3AD203B41FA5}">
                      <a16:colId xmlns:a16="http://schemas.microsoft.com/office/drawing/2014/main" val="615152710"/>
                    </a:ext>
                  </a:extLst>
                </a:gridCol>
                <a:gridCol w="2185572">
                  <a:extLst>
                    <a:ext uri="{9D8B030D-6E8A-4147-A177-3AD203B41FA5}">
                      <a16:colId xmlns:a16="http://schemas.microsoft.com/office/drawing/2014/main" val="4069221878"/>
                    </a:ext>
                  </a:extLst>
                </a:gridCol>
              </a:tblGrid>
              <a:tr h="181482">
                <a:tc>
                  <a:txBody>
                    <a:bodyPr/>
                    <a:lstStyle/>
                    <a:p>
                      <a:pPr marL="0" marR="0">
                        <a:spcBef>
                          <a:spcPts val="0"/>
                        </a:spcBef>
                        <a:spcAft>
                          <a:spcPts val="0"/>
                        </a:spcAft>
                      </a:pPr>
                      <a:r>
                        <a:rPr lang="en-US" sz="1600" dirty="0">
                          <a:effectLst/>
                        </a:rPr>
                        <a:t>Category</a:t>
                      </a:r>
                      <a:endParaRPr lang="en-US" sz="1600" dirty="0">
                        <a:effectLst/>
                        <a:latin typeface="Times New Roman" panose="02020603050405020304" pitchFamily="18" charset="0"/>
                        <a:ea typeface="DengXian" panose="02010600030101010101" pitchFamily="2" charset="-122"/>
                      </a:endParaRPr>
                    </a:p>
                  </a:txBody>
                  <a:tcPr marL="23046" marR="23046" marT="23046" marB="23046"/>
                </a:tc>
                <a:tc>
                  <a:txBody>
                    <a:bodyPr/>
                    <a:lstStyle/>
                    <a:p>
                      <a:pPr marL="0" marR="0">
                        <a:spcBef>
                          <a:spcPts val="0"/>
                        </a:spcBef>
                        <a:spcAft>
                          <a:spcPts val="0"/>
                        </a:spcAft>
                      </a:pPr>
                      <a:r>
                        <a:rPr lang="en-US" sz="1600">
                          <a:effectLst/>
                        </a:rPr>
                        <a:t>Sub-category</a:t>
                      </a:r>
                      <a:endParaRPr lang="en-US" sz="1600">
                        <a:effectLst/>
                        <a:latin typeface="Times New Roman" panose="02020603050405020304" pitchFamily="18" charset="0"/>
                        <a:ea typeface="DengXian" panose="02010600030101010101" pitchFamily="2" charset="-122"/>
                      </a:endParaRPr>
                    </a:p>
                  </a:txBody>
                  <a:tcPr marL="23046" marR="23046" marT="23046" marB="23046"/>
                </a:tc>
                <a:tc>
                  <a:txBody>
                    <a:bodyPr/>
                    <a:lstStyle/>
                    <a:p>
                      <a:pPr marL="0" marR="0">
                        <a:spcBef>
                          <a:spcPts val="0"/>
                        </a:spcBef>
                        <a:spcAft>
                          <a:spcPts val="0"/>
                        </a:spcAft>
                      </a:pPr>
                      <a:r>
                        <a:rPr lang="en-US" sz="1600">
                          <a:effectLst/>
                        </a:rPr>
                        <a:t>APS</a:t>
                      </a:r>
                      <a:endParaRPr lang="en-US" sz="1600">
                        <a:effectLst/>
                        <a:latin typeface="Times New Roman" panose="02020603050405020304" pitchFamily="18" charset="0"/>
                        <a:ea typeface="DengXian" panose="02010600030101010101" pitchFamily="2" charset="-122"/>
                      </a:endParaRPr>
                    </a:p>
                  </a:txBody>
                  <a:tcPr marL="23046" marR="23046" marT="23046" marB="23046"/>
                </a:tc>
                <a:tc>
                  <a:txBody>
                    <a:bodyPr/>
                    <a:lstStyle/>
                    <a:p>
                      <a:pPr marL="0" marR="0">
                        <a:spcBef>
                          <a:spcPts val="0"/>
                        </a:spcBef>
                        <a:spcAft>
                          <a:spcPts val="0"/>
                        </a:spcAft>
                      </a:pPr>
                      <a:r>
                        <a:rPr lang="en-US" sz="1600">
                          <a:effectLst/>
                        </a:rPr>
                        <a:t>Azure Data Warehouse</a:t>
                      </a:r>
                      <a:endParaRPr lang="en-US" sz="1600" dirty="0">
                        <a:effectLst/>
                        <a:latin typeface="Times New Roman" panose="02020603050405020304" pitchFamily="18" charset="0"/>
                        <a:ea typeface="DengXian" panose="02010600030101010101" pitchFamily="2" charset="-122"/>
                      </a:endParaRPr>
                    </a:p>
                  </a:txBody>
                  <a:tcPr marL="23046" marR="23046" marT="23046" marB="23046"/>
                </a:tc>
                <a:tc>
                  <a:txBody>
                    <a:bodyPr/>
                    <a:lstStyle/>
                    <a:p>
                      <a:pPr marL="0" marR="0">
                        <a:spcBef>
                          <a:spcPts val="0"/>
                        </a:spcBef>
                        <a:spcAft>
                          <a:spcPts val="0"/>
                        </a:spcAft>
                      </a:pPr>
                      <a:r>
                        <a:rPr lang="en-US" sz="1600" dirty="0">
                          <a:effectLst/>
                        </a:rPr>
                        <a:t>Comment</a:t>
                      </a:r>
                      <a:endParaRPr lang="en-US" sz="1600" dirty="0">
                        <a:effectLst/>
                        <a:latin typeface="Times New Roman" panose="02020603050405020304" pitchFamily="18" charset="0"/>
                        <a:ea typeface="DengXian" panose="02010600030101010101" pitchFamily="2" charset="-122"/>
                      </a:endParaRPr>
                    </a:p>
                  </a:txBody>
                  <a:tcPr marL="23046" marR="23046" marT="23046" marB="23046"/>
                </a:tc>
                <a:extLst>
                  <a:ext uri="{0D108BD9-81ED-4DB2-BD59-A6C34878D82A}">
                    <a16:rowId xmlns:a16="http://schemas.microsoft.com/office/drawing/2014/main" val="3981036994"/>
                  </a:ext>
                </a:extLst>
              </a:tr>
              <a:tr h="407644">
                <a:tc>
                  <a:txBody>
                    <a:bodyPr/>
                    <a:lstStyle/>
                    <a:p>
                      <a:pPr marL="0" marR="0">
                        <a:spcBef>
                          <a:spcPts val="0"/>
                        </a:spcBef>
                        <a:spcAft>
                          <a:spcPts val="0"/>
                        </a:spcAft>
                      </a:pPr>
                      <a:r>
                        <a:rPr lang="en-US" sz="1600" dirty="0" err="1">
                          <a:effectLst/>
                          <a:latin typeface="+mn-lt"/>
                          <a:ea typeface="DengXian" panose="02010600030101010101" pitchFamily="2" charset="-122"/>
                        </a:rPr>
                        <a:t>BCDR</a:t>
                      </a:r>
                      <a:endParaRPr lang="en-US" sz="1600" dirty="0">
                        <a:effectLst/>
                        <a:latin typeface="+mn-lt"/>
                        <a:ea typeface="DengXian" panose="02010600030101010101" pitchFamily="2" charset="-122"/>
                      </a:endParaRPr>
                    </a:p>
                  </a:txBody>
                  <a:tcPr marL="50800" marR="50800" marT="50800" marB="50800"/>
                </a:tc>
                <a:tc>
                  <a:txBody>
                    <a:bodyPr/>
                    <a:lstStyle/>
                    <a:p>
                      <a:pPr marL="0" marR="0">
                        <a:spcBef>
                          <a:spcPts val="0"/>
                        </a:spcBef>
                        <a:spcAft>
                          <a:spcPts val="0"/>
                        </a:spcAft>
                      </a:pPr>
                      <a:r>
                        <a:rPr lang="en-US" sz="1200">
                          <a:effectLst/>
                          <a:latin typeface="+mn-lt"/>
                          <a:ea typeface="DengXian" panose="02010600030101010101" pitchFamily="2" charset="-122"/>
                        </a:rPr>
                        <a:t>Data</a:t>
                      </a:r>
                    </a:p>
                  </a:txBody>
                  <a:tcPr marL="50800" marR="50800" marT="50800" marB="50800"/>
                </a:tc>
                <a:tc>
                  <a:txBody>
                    <a:bodyPr/>
                    <a:lstStyle/>
                    <a:p>
                      <a:pPr marL="0" marR="0">
                        <a:spcBef>
                          <a:spcPts val="0"/>
                        </a:spcBef>
                        <a:spcAft>
                          <a:spcPts val="0"/>
                        </a:spcAft>
                      </a:pPr>
                      <a:r>
                        <a:rPr lang="en-US" sz="1200">
                          <a:effectLst/>
                          <a:latin typeface="+mn-lt"/>
                          <a:ea typeface="DengXian" panose="02010600030101010101" pitchFamily="2" charset="-122"/>
                        </a:rPr>
                        <a:t>2 copies in raid 1 pair disks</a:t>
                      </a:r>
                    </a:p>
                  </a:txBody>
                  <a:tcPr marL="50800" marR="50800" marT="50800" marB="50800"/>
                </a:tc>
                <a:tc>
                  <a:txBody>
                    <a:bodyPr/>
                    <a:lstStyle/>
                    <a:p>
                      <a:pPr marL="0" marR="0">
                        <a:spcBef>
                          <a:spcPts val="0"/>
                        </a:spcBef>
                        <a:spcAft>
                          <a:spcPts val="0"/>
                        </a:spcAft>
                      </a:pPr>
                      <a:r>
                        <a:rPr lang="en-US" sz="1200">
                          <a:effectLst/>
                          <a:latin typeface="+mn-lt"/>
                          <a:ea typeface="DengXian" panose="02010600030101010101" pitchFamily="2" charset="-122"/>
                        </a:rPr>
                        <a:t>3 copies of data in blob storage (active)</a:t>
                      </a:r>
                      <a:br>
                        <a:rPr lang="en-US" sz="1200">
                          <a:effectLst/>
                          <a:latin typeface="+mn-lt"/>
                          <a:ea typeface="DengXian" panose="02010600030101010101" pitchFamily="2" charset="-122"/>
                        </a:rPr>
                      </a:br>
                      <a:r>
                        <a:rPr lang="en-US" sz="1200">
                          <a:effectLst/>
                          <a:latin typeface="+mn-lt"/>
                          <a:ea typeface="DengXian" panose="02010600030101010101" pitchFamily="2" charset="-122"/>
                        </a:rPr>
                        <a:t>3 copies of data in blob storage (passive)</a:t>
                      </a:r>
                    </a:p>
                    <a:p>
                      <a:pPr marL="0" marR="0">
                        <a:spcBef>
                          <a:spcPts val="0"/>
                        </a:spcBef>
                        <a:spcAft>
                          <a:spcPts val="0"/>
                        </a:spcAft>
                      </a:pPr>
                      <a:r>
                        <a:rPr lang="en-US" sz="1200">
                          <a:effectLst/>
                          <a:latin typeface="+mn-lt"/>
                          <a:ea typeface="DengXian" panose="02010600030101010101" pitchFamily="2" charset="-122"/>
                        </a:rPr>
                        <a:t>3 copies of data in secondary region (passive)</a:t>
                      </a:r>
                    </a:p>
                  </a:txBody>
                  <a:tcPr marL="50800" marR="50800" marT="50800" marB="50800"/>
                </a:tc>
                <a:tc>
                  <a:txBody>
                    <a:bodyPr/>
                    <a:lstStyle/>
                    <a:p>
                      <a:pPr marL="0" marR="0">
                        <a:spcBef>
                          <a:spcPts val="0"/>
                        </a:spcBef>
                        <a:spcAft>
                          <a:spcPts val="0"/>
                        </a:spcAft>
                      </a:pPr>
                      <a:r>
                        <a:rPr lang="en-US" sz="1200">
                          <a:effectLst/>
                          <a:latin typeface="+mn-lt"/>
                          <a:ea typeface="DengXian" panose="02010600030101010101" pitchFamily="2" charset="-122"/>
                        </a:rPr>
                        <a:t>ADW runs on Azure Premium Storage with all the High Availability and data availability features of Azure Storage</a:t>
                      </a:r>
                      <a:endParaRPr lang="en-US" sz="1200" dirty="0">
                        <a:effectLst/>
                        <a:latin typeface="+mn-lt"/>
                        <a:ea typeface="DengXian" panose="02010600030101010101" pitchFamily="2" charset="-122"/>
                      </a:endParaRPr>
                    </a:p>
                  </a:txBody>
                  <a:tcPr marL="50800" marR="50800" marT="50800" marB="50800"/>
                </a:tc>
                <a:extLst>
                  <a:ext uri="{0D108BD9-81ED-4DB2-BD59-A6C34878D82A}">
                    <a16:rowId xmlns:a16="http://schemas.microsoft.com/office/drawing/2014/main" val="3409982786"/>
                  </a:ext>
                </a:extLst>
              </a:tr>
              <a:tr h="520725">
                <a:tc>
                  <a:txBody>
                    <a:bodyPr/>
                    <a:lstStyle/>
                    <a:p>
                      <a:pPr marL="0" marR="0">
                        <a:spcBef>
                          <a:spcPts val="0"/>
                        </a:spcBef>
                        <a:spcAft>
                          <a:spcPts val="0"/>
                        </a:spcAft>
                      </a:pPr>
                      <a:r>
                        <a:rPr lang="en-US" sz="1600">
                          <a:effectLst/>
                          <a:latin typeface="+mn-lt"/>
                          <a:ea typeface="DengXian" panose="02010600030101010101" pitchFamily="2" charset="-122"/>
                        </a:rPr>
                        <a:t> </a:t>
                      </a:r>
                    </a:p>
                  </a:txBody>
                  <a:tcPr marL="50800" marR="50800" marT="50800" marB="50800"/>
                </a:tc>
                <a:tc>
                  <a:txBody>
                    <a:bodyPr/>
                    <a:lstStyle/>
                    <a:p>
                      <a:pPr marL="0" marR="0">
                        <a:spcBef>
                          <a:spcPts val="0"/>
                        </a:spcBef>
                        <a:spcAft>
                          <a:spcPts val="0"/>
                        </a:spcAft>
                      </a:pPr>
                      <a:r>
                        <a:rPr lang="en-US" sz="1200">
                          <a:effectLst/>
                          <a:latin typeface="+mn-lt"/>
                          <a:ea typeface="DengXian" panose="02010600030101010101" pitchFamily="2" charset="-122"/>
                        </a:rPr>
                        <a:t>Backup</a:t>
                      </a:r>
                    </a:p>
                  </a:txBody>
                  <a:tcPr marL="50800" marR="50800" marT="50800" marB="50800"/>
                </a:tc>
                <a:tc>
                  <a:txBody>
                    <a:bodyPr/>
                    <a:lstStyle/>
                    <a:p>
                      <a:pPr marL="0" marR="0">
                        <a:spcBef>
                          <a:spcPts val="0"/>
                        </a:spcBef>
                        <a:spcAft>
                          <a:spcPts val="0"/>
                        </a:spcAft>
                      </a:pPr>
                      <a:r>
                        <a:rPr lang="en-US" sz="1200">
                          <a:effectLst/>
                          <a:latin typeface="+mn-lt"/>
                          <a:ea typeface="DengXian" panose="02010600030101010101" pitchFamily="2" charset="-122"/>
                        </a:rPr>
                        <a:t>User/DBA initiated</a:t>
                      </a:r>
                    </a:p>
                  </a:txBody>
                  <a:tcPr marL="50800" marR="50800" marT="50800" marB="50800"/>
                </a:tc>
                <a:tc>
                  <a:txBody>
                    <a:bodyPr/>
                    <a:lstStyle/>
                    <a:p>
                      <a:pPr marL="0" marR="0">
                        <a:spcBef>
                          <a:spcPts val="0"/>
                        </a:spcBef>
                        <a:spcAft>
                          <a:spcPts val="0"/>
                        </a:spcAft>
                      </a:pPr>
                      <a:r>
                        <a:rPr lang="en-US" sz="1200">
                          <a:effectLst/>
                          <a:latin typeface="+mn-lt"/>
                          <a:ea typeface="DengXian" panose="02010600030101010101" pitchFamily="2" charset="-122"/>
                        </a:rPr>
                        <a:t>Automatic storage snapshots  (restore points)</a:t>
                      </a:r>
                    </a:p>
                    <a:p>
                      <a:pPr marL="0" marR="0">
                        <a:spcBef>
                          <a:spcPts val="0"/>
                        </a:spcBef>
                        <a:spcAft>
                          <a:spcPts val="0"/>
                        </a:spcAft>
                      </a:pPr>
                      <a:r>
                        <a:rPr lang="en-US" sz="1200">
                          <a:effectLst/>
                          <a:latin typeface="+mn-lt"/>
                          <a:ea typeface="DengXian" panose="02010600030101010101" pitchFamily="2" charset="-122"/>
                        </a:rPr>
                        <a:t>User Created restore points</a:t>
                      </a:r>
                      <a:endParaRPr lang="en-US" sz="1200" dirty="0">
                        <a:effectLst/>
                        <a:latin typeface="+mn-lt"/>
                        <a:ea typeface="DengXian" panose="02010600030101010101" pitchFamily="2" charset="-122"/>
                      </a:endParaRPr>
                    </a:p>
                  </a:txBody>
                  <a:tcPr marL="50800" marR="50800" marT="50800" marB="50800"/>
                </a:tc>
                <a:tc>
                  <a:txBody>
                    <a:bodyPr/>
                    <a:lstStyle/>
                    <a:p>
                      <a:pPr marL="0" marR="0">
                        <a:spcBef>
                          <a:spcPts val="0"/>
                        </a:spcBef>
                        <a:spcAft>
                          <a:spcPts val="0"/>
                        </a:spcAft>
                      </a:pPr>
                      <a:r>
                        <a:rPr lang="en-US" sz="1200">
                          <a:effectLst/>
                          <a:latin typeface="+mn-lt"/>
                          <a:ea typeface="DengXian" panose="02010600030101010101" pitchFamily="2" charset="-122"/>
                        </a:rPr>
                        <a:t>ADW backups take seconds and do not disrupt user activities.</a:t>
                      </a:r>
                      <a:endParaRPr lang="en-US" sz="1200" dirty="0">
                        <a:effectLst/>
                        <a:latin typeface="+mn-lt"/>
                        <a:ea typeface="DengXian" panose="02010600030101010101" pitchFamily="2" charset="-122"/>
                      </a:endParaRPr>
                    </a:p>
                  </a:txBody>
                  <a:tcPr marL="50800" marR="50800" marT="50800" marB="50800"/>
                </a:tc>
                <a:extLst>
                  <a:ext uri="{0D108BD9-81ED-4DB2-BD59-A6C34878D82A}">
                    <a16:rowId xmlns:a16="http://schemas.microsoft.com/office/drawing/2014/main" val="1491574392"/>
                  </a:ext>
                </a:extLst>
              </a:tr>
              <a:tr h="859968">
                <a:tc>
                  <a:txBody>
                    <a:bodyPr/>
                    <a:lstStyle/>
                    <a:p>
                      <a:pPr marL="0" marR="0">
                        <a:spcBef>
                          <a:spcPts val="0"/>
                        </a:spcBef>
                        <a:spcAft>
                          <a:spcPts val="0"/>
                        </a:spcAft>
                      </a:pPr>
                      <a:r>
                        <a:rPr lang="en-US" sz="1600">
                          <a:effectLst/>
                          <a:latin typeface="+mn-lt"/>
                          <a:ea typeface="DengXian" panose="02010600030101010101" pitchFamily="2" charset="-122"/>
                        </a:rPr>
                        <a:t> </a:t>
                      </a:r>
                    </a:p>
                  </a:txBody>
                  <a:tcPr marL="50800" marR="50800" marT="50800" marB="50800"/>
                </a:tc>
                <a:tc>
                  <a:txBody>
                    <a:bodyPr/>
                    <a:lstStyle/>
                    <a:p>
                      <a:pPr marL="0" marR="0">
                        <a:spcBef>
                          <a:spcPts val="0"/>
                        </a:spcBef>
                        <a:spcAft>
                          <a:spcPts val="0"/>
                        </a:spcAft>
                      </a:pPr>
                      <a:r>
                        <a:rPr lang="en-US" sz="1200">
                          <a:effectLst/>
                          <a:latin typeface="+mn-lt"/>
                          <a:ea typeface="DengXian" panose="02010600030101010101" pitchFamily="2" charset="-122"/>
                        </a:rPr>
                        <a:t>Geo redundant backup</a:t>
                      </a:r>
                    </a:p>
                  </a:txBody>
                  <a:tcPr marL="50800" marR="50800" marT="50800" marB="50800"/>
                </a:tc>
                <a:tc>
                  <a:txBody>
                    <a:bodyPr/>
                    <a:lstStyle/>
                    <a:p>
                      <a:pPr marL="0" marR="0">
                        <a:spcBef>
                          <a:spcPts val="0"/>
                        </a:spcBef>
                        <a:spcAft>
                          <a:spcPts val="0"/>
                        </a:spcAft>
                      </a:pPr>
                      <a:r>
                        <a:rPr lang="en-US" sz="1200" dirty="0">
                          <a:effectLst/>
                          <a:latin typeface="+mn-lt"/>
                          <a:ea typeface="DengXian" panose="02010600030101010101" pitchFamily="2" charset="-122"/>
                        </a:rPr>
                        <a:t>User's responsibility</a:t>
                      </a:r>
                    </a:p>
                  </a:txBody>
                  <a:tcPr marL="50800" marR="50800" marT="50800" marB="50800"/>
                </a:tc>
                <a:tc>
                  <a:txBody>
                    <a:bodyPr/>
                    <a:lstStyle/>
                    <a:p>
                      <a:pPr marL="0" marR="0">
                        <a:spcAft>
                          <a:spcPts val="1200"/>
                        </a:spcAft>
                      </a:pPr>
                      <a:r>
                        <a:rPr lang="en-US" sz="1200">
                          <a:effectLst/>
                          <a:latin typeface="+mn-lt"/>
                          <a:ea typeface="DengXian" panose="02010600030101010101" pitchFamily="2" charset="-122"/>
                        </a:rPr>
                        <a:t>Automatic, 1 per day</a:t>
                      </a:r>
                    </a:p>
                  </a:txBody>
                  <a:tcPr marL="50800" marR="50800" marT="50800" marB="50800"/>
                </a:tc>
                <a:tc>
                  <a:txBody>
                    <a:bodyPr/>
                    <a:lstStyle/>
                    <a:p>
                      <a:pPr marL="0" marR="0">
                        <a:spcBef>
                          <a:spcPts val="0"/>
                        </a:spcBef>
                        <a:spcAft>
                          <a:spcPts val="0"/>
                        </a:spcAft>
                      </a:pPr>
                      <a:r>
                        <a:rPr lang="en-US" sz="1200">
                          <a:effectLst/>
                          <a:latin typeface="+mn-lt"/>
                          <a:ea typeface="DengXian" panose="02010600030101010101" pitchFamily="2" charset="-122"/>
                        </a:rPr>
                        <a:t>On by default in ADW and must opt out of it if not needed.</a:t>
                      </a:r>
                      <a:endParaRPr lang="en-US" sz="1200" dirty="0">
                        <a:effectLst/>
                        <a:latin typeface="+mn-lt"/>
                        <a:ea typeface="DengXian" panose="02010600030101010101" pitchFamily="2" charset="-122"/>
                      </a:endParaRPr>
                    </a:p>
                  </a:txBody>
                  <a:tcPr marL="50800" marR="50800" marT="50800" marB="50800"/>
                </a:tc>
                <a:extLst>
                  <a:ext uri="{0D108BD9-81ED-4DB2-BD59-A6C34878D82A}">
                    <a16:rowId xmlns:a16="http://schemas.microsoft.com/office/drawing/2014/main" val="2487729776"/>
                  </a:ext>
                </a:extLst>
              </a:tr>
              <a:tr h="407644">
                <a:tc>
                  <a:txBody>
                    <a:bodyPr/>
                    <a:lstStyle/>
                    <a:p>
                      <a:pPr marL="0" marR="0">
                        <a:spcBef>
                          <a:spcPts val="0"/>
                        </a:spcBef>
                        <a:spcAft>
                          <a:spcPts val="0"/>
                        </a:spcAft>
                      </a:pPr>
                      <a:r>
                        <a:rPr lang="en-US" sz="1600">
                          <a:effectLst/>
                          <a:latin typeface="+mn-lt"/>
                          <a:ea typeface="DengXian" panose="02010600030101010101" pitchFamily="2" charset="-122"/>
                        </a:rPr>
                        <a:t> </a:t>
                      </a:r>
                    </a:p>
                  </a:txBody>
                  <a:tcPr marL="50800" marR="50800" marT="50800" marB="50800"/>
                </a:tc>
                <a:tc>
                  <a:txBody>
                    <a:bodyPr/>
                    <a:lstStyle/>
                    <a:p>
                      <a:pPr marL="0" marR="0">
                        <a:spcBef>
                          <a:spcPts val="0"/>
                        </a:spcBef>
                        <a:spcAft>
                          <a:spcPts val="0"/>
                        </a:spcAft>
                      </a:pPr>
                      <a:r>
                        <a:rPr lang="en-US" sz="1200" dirty="0">
                          <a:effectLst/>
                          <a:latin typeface="+mn-lt"/>
                          <a:ea typeface="DengXian" panose="02010600030101010101" pitchFamily="2" charset="-122"/>
                        </a:rPr>
                        <a:t>Backup retention</a:t>
                      </a:r>
                    </a:p>
                  </a:txBody>
                  <a:tcPr marL="50800" marR="50800" marT="50800" marB="50800"/>
                </a:tc>
                <a:tc>
                  <a:txBody>
                    <a:bodyPr/>
                    <a:lstStyle/>
                    <a:p>
                      <a:pPr marL="0" marR="0">
                        <a:spcBef>
                          <a:spcPts val="0"/>
                        </a:spcBef>
                        <a:spcAft>
                          <a:spcPts val="0"/>
                        </a:spcAft>
                      </a:pPr>
                      <a:r>
                        <a:rPr lang="en-US" sz="1200">
                          <a:effectLst/>
                          <a:latin typeface="+mn-lt"/>
                          <a:ea typeface="DengXian" panose="02010600030101010101" pitchFamily="2" charset="-122"/>
                        </a:rPr>
                        <a:t>Unlimited</a:t>
                      </a:r>
                    </a:p>
                  </a:txBody>
                  <a:tcPr marL="50800" marR="50800" marT="50800" marB="50800"/>
                </a:tc>
                <a:tc>
                  <a:txBody>
                    <a:bodyPr/>
                    <a:lstStyle/>
                    <a:p>
                      <a:pPr marL="0" marR="0">
                        <a:spcBef>
                          <a:spcPts val="0"/>
                        </a:spcBef>
                        <a:spcAft>
                          <a:spcPts val="0"/>
                        </a:spcAft>
                      </a:pPr>
                      <a:r>
                        <a:rPr lang="en-US" sz="1200">
                          <a:effectLst/>
                          <a:latin typeface="+mn-lt"/>
                          <a:ea typeface="DengXian" panose="02010600030101010101" pitchFamily="2" charset="-122"/>
                        </a:rPr>
                        <a:t>7 days</a:t>
                      </a:r>
                    </a:p>
                  </a:txBody>
                  <a:tcPr marL="50800" marR="50800" marT="50800" marB="50800"/>
                </a:tc>
                <a:tc>
                  <a:txBody>
                    <a:bodyPr/>
                    <a:lstStyle/>
                    <a:p>
                      <a:pPr marL="0" marR="0">
                        <a:spcBef>
                          <a:spcPts val="0"/>
                        </a:spcBef>
                        <a:spcAft>
                          <a:spcPts val="0"/>
                        </a:spcAft>
                      </a:pPr>
                      <a:r>
                        <a:rPr lang="en-US" sz="1200">
                          <a:effectLst/>
                          <a:latin typeface="+mn-lt"/>
                          <a:ea typeface="DengXian" panose="02010600030101010101" pitchFamily="2" charset="-122"/>
                        </a:rPr>
                        <a:t>Longer retention by request.</a:t>
                      </a:r>
                      <a:endParaRPr lang="en-US" sz="1200" dirty="0">
                        <a:effectLst/>
                        <a:latin typeface="+mn-lt"/>
                        <a:ea typeface="DengXian" panose="02010600030101010101" pitchFamily="2" charset="-122"/>
                      </a:endParaRPr>
                    </a:p>
                  </a:txBody>
                  <a:tcPr marL="50800" marR="50800" marT="50800" marB="50800"/>
                </a:tc>
                <a:extLst>
                  <a:ext uri="{0D108BD9-81ED-4DB2-BD59-A6C34878D82A}">
                    <a16:rowId xmlns:a16="http://schemas.microsoft.com/office/drawing/2014/main" val="836404911"/>
                  </a:ext>
                </a:extLst>
              </a:tr>
            </a:tbl>
          </a:graphicData>
        </a:graphic>
      </p:graphicFrame>
    </p:spTree>
    <p:extLst>
      <p:ext uri="{BB962C8B-B14F-4D97-AF65-F5344CB8AC3E}">
        <p14:creationId xmlns:p14="http://schemas.microsoft.com/office/powerpoint/2010/main" val="2899306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88099" y="133598"/>
            <a:ext cx="11781071" cy="767254"/>
          </a:xfrm>
          <a:prstGeom prst="rect">
            <a:avLst/>
          </a:prstGeom>
          <a:solidFill>
            <a:srgbClr val="002050"/>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lvl="0" algn="ctr">
              <a:defRPr/>
            </a:pPr>
            <a:endParaRPr lang="en-US" sz="4000" dirty="0">
              <a:solidFill>
                <a:srgbClr val="FFFFFF"/>
              </a:solidFill>
              <a:latin typeface="Segoe UI Light" panose="020B0502040204020203" pitchFamily="34" charset="0"/>
              <a:cs typeface="Segoe UI Light" panose="020B0502040204020203" pitchFamily="34" charset="0"/>
            </a:endParaRP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5" name="TextBox 24">
            <a:extLst>
              <a:ext uri="{FF2B5EF4-FFF2-40B4-BE49-F238E27FC236}">
                <a16:creationId xmlns:a16="http://schemas.microsoft.com/office/drawing/2014/main" id="{9B8B25BA-F240-4BAB-B4BD-55BE53527836}"/>
              </a:ext>
            </a:extLst>
          </p:cNvPr>
          <p:cNvSpPr txBox="1"/>
          <p:nvPr/>
        </p:nvSpPr>
        <p:spPr>
          <a:xfrm>
            <a:off x="2171441" y="2853559"/>
            <a:ext cx="7724459" cy="1015663"/>
          </a:xfrm>
          <a:prstGeom prst="rect">
            <a:avLst/>
          </a:prstGeom>
          <a:noFill/>
        </p:spPr>
        <p:txBody>
          <a:bodyPr wrap="square" rtlCol="0">
            <a:spAutoFit/>
          </a:bodyPr>
          <a:lstStyle/>
          <a:p>
            <a:r>
              <a:rPr lang="en-GB" sz="6000" dirty="0">
                <a:solidFill>
                  <a:srgbClr val="0000CC"/>
                </a:solidFill>
              </a:rPr>
              <a:t>Migration Roadmap</a:t>
            </a:r>
          </a:p>
        </p:txBody>
      </p:sp>
    </p:spTree>
    <p:extLst>
      <p:ext uri="{BB962C8B-B14F-4D97-AF65-F5344CB8AC3E}">
        <p14:creationId xmlns:p14="http://schemas.microsoft.com/office/powerpoint/2010/main" val="2667246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3D52DCFC-386F-4BCF-84D2-3DD0C4EAD9CA}"/>
              </a:ext>
            </a:extLst>
          </p:cNvPr>
          <p:cNvSpPr/>
          <p:nvPr/>
        </p:nvSpPr>
        <p:spPr bwMode="auto">
          <a:xfrm>
            <a:off x="633324" y="3526454"/>
            <a:ext cx="7012984" cy="2820116"/>
          </a:xfrm>
          <a:prstGeom prst="round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sp>
        <p:nvSpPr>
          <p:cNvPr id="4" name="Rectangle: Rounded Corners 3">
            <a:extLst>
              <a:ext uri="{FF2B5EF4-FFF2-40B4-BE49-F238E27FC236}">
                <a16:creationId xmlns:a16="http://schemas.microsoft.com/office/drawing/2014/main" id="{827218D3-1000-4322-BAEF-884E54915B70}"/>
              </a:ext>
            </a:extLst>
          </p:cNvPr>
          <p:cNvSpPr/>
          <p:nvPr/>
        </p:nvSpPr>
        <p:spPr bwMode="auto">
          <a:xfrm>
            <a:off x="596713" y="1268017"/>
            <a:ext cx="11307264" cy="2063531"/>
          </a:xfrm>
          <a:prstGeom prst="round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74639" y="125601"/>
            <a:ext cx="11781071" cy="767254"/>
          </a:xfrm>
          <a:prstGeom prst="rect">
            <a:avLst/>
          </a:prstGeom>
          <a:solidFill>
            <a:srgbClr val="002050"/>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lvl="0" algn="ctr">
              <a:defRPr/>
            </a:pPr>
            <a:r>
              <a:rPr kumimoji="0" lang="en-US" sz="3600" b="0" i="0" u="none" strike="noStrike" kern="1200" cap="none" spc="0" normalizeH="0" baseline="0" noProof="0" dirty="0">
                <a:ln>
                  <a:noFill/>
                </a:ln>
                <a:solidFill>
                  <a:srgbClr val="FFC000"/>
                </a:solidFill>
                <a:effectLst/>
                <a:uLnTx/>
                <a:uFillTx/>
                <a:latin typeface="Segoe UI Light" panose="020B0502040204020203" pitchFamily="34" charset="0"/>
                <a:cs typeface="Segoe UI Light" panose="020B0502040204020203" pitchFamily="34" charset="0"/>
              </a:rPr>
              <a:t>APS to Azure SQLDW Migration </a:t>
            </a:r>
            <a:r>
              <a:rPr lang="en-US" sz="3600" dirty="0">
                <a:solidFill>
                  <a:srgbClr val="FFC000"/>
                </a:solidFill>
                <a:latin typeface="Segoe UI Light" panose="020B0502040204020203" pitchFamily="34" charset="0"/>
                <a:cs typeface="Segoe UI Light" panose="020B0502040204020203" pitchFamily="34" charset="0"/>
              </a:rPr>
              <a:t>Roadmap </a:t>
            </a:r>
            <a:endParaRPr kumimoji="0" lang="en-US" sz="3600" b="0" i="0" u="none" strike="noStrike" kern="1200" cap="none" spc="0" normalizeH="0" baseline="0" noProof="0" dirty="0">
              <a:ln>
                <a:noFill/>
              </a:ln>
              <a:solidFill>
                <a:srgbClr val="FFC000"/>
              </a:solidFill>
              <a:effectLst/>
              <a:uLnTx/>
              <a:uFillTx/>
              <a:latin typeface="Segoe UI Light" panose="020B0502040204020203" pitchFamily="34" charset="0"/>
              <a:cs typeface="Segoe UI Light" panose="020B0502040204020203" pitchFamily="34" charset="0"/>
            </a:endParaRP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 name="Rectangle: Rounded Corners 1">
            <a:extLst>
              <a:ext uri="{FF2B5EF4-FFF2-40B4-BE49-F238E27FC236}">
                <a16:creationId xmlns:a16="http://schemas.microsoft.com/office/drawing/2014/main" id="{00AEBDCB-9825-48EC-8AAB-E0ED7C80BFD3}"/>
              </a:ext>
            </a:extLst>
          </p:cNvPr>
          <p:cNvSpPr/>
          <p:nvPr/>
        </p:nvSpPr>
        <p:spPr bwMode="auto">
          <a:xfrm>
            <a:off x="787685" y="1672357"/>
            <a:ext cx="1645920" cy="969755"/>
          </a:xfrm>
          <a:prstGeom prst="round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bg1"/>
                </a:solidFill>
                <a:latin typeface="+mj-lt"/>
                <a:ea typeface="Segoe UI" pitchFamily="34" charset="0"/>
                <a:cs typeface="Segoe UI" pitchFamily="34" charset="0"/>
              </a:rPr>
              <a:t>Migration Business Drivers</a:t>
            </a:r>
          </a:p>
        </p:txBody>
      </p:sp>
      <p:sp>
        <p:nvSpPr>
          <p:cNvPr id="28" name="Arrow: Right 27">
            <a:extLst>
              <a:ext uri="{FF2B5EF4-FFF2-40B4-BE49-F238E27FC236}">
                <a16:creationId xmlns:a16="http://schemas.microsoft.com/office/drawing/2014/main" id="{EAC89B1D-F502-4841-9C85-4DFD89D67166}"/>
              </a:ext>
            </a:extLst>
          </p:cNvPr>
          <p:cNvSpPr/>
          <p:nvPr/>
        </p:nvSpPr>
        <p:spPr bwMode="auto">
          <a:xfrm>
            <a:off x="2519047" y="2011363"/>
            <a:ext cx="457200" cy="238896"/>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29" name="Rectangle: Rounded Corners 28">
            <a:extLst>
              <a:ext uri="{FF2B5EF4-FFF2-40B4-BE49-F238E27FC236}">
                <a16:creationId xmlns:a16="http://schemas.microsoft.com/office/drawing/2014/main" id="{08A1B598-8304-49BF-BC41-6DF62393CF99}"/>
              </a:ext>
            </a:extLst>
          </p:cNvPr>
          <p:cNvSpPr/>
          <p:nvPr/>
        </p:nvSpPr>
        <p:spPr bwMode="auto">
          <a:xfrm>
            <a:off x="3061689" y="1672357"/>
            <a:ext cx="1645920" cy="969755"/>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b="1" dirty="0">
                <a:solidFill>
                  <a:schemeClr val="bg1"/>
                </a:solidFill>
                <a:latin typeface="+mj-lt"/>
                <a:ea typeface="Segoe UI" pitchFamily="34" charset="0"/>
                <a:cs typeface="Segoe UI" pitchFamily="34" charset="0"/>
              </a:rPr>
              <a:t>Product Fit,</a:t>
            </a:r>
          </a:p>
          <a:p>
            <a:pPr algn="ctr" defTabSz="932472" fontAlgn="base">
              <a:lnSpc>
                <a:spcPct val="90000"/>
              </a:lnSpc>
              <a:spcBef>
                <a:spcPct val="0"/>
              </a:spcBef>
              <a:spcAft>
                <a:spcPct val="0"/>
              </a:spcAft>
            </a:pPr>
            <a:r>
              <a:rPr lang="en-US" sz="1400" b="1" dirty="0">
                <a:solidFill>
                  <a:schemeClr val="bg1"/>
                </a:solidFill>
                <a:latin typeface="+mj-lt"/>
                <a:ea typeface="Segoe UI" pitchFamily="34" charset="0"/>
                <a:cs typeface="Segoe UI" pitchFamily="34" charset="0"/>
              </a:rPr>
              <a:t>Azure SQLDW Benefits</a:t>
            </a:r>
          </a:p>
        </p:txBody>
      </p:sp>
      <p:sp>
        <p:nvSpPr>
          <p:cNvPr id="30" name="Arrow: Right 29">
            <a:extLst>
              <a:ext uri="{FF2B5EF4-FFF2-40B4-BE49-F238E27FC236}">
                <a16:creationId xmlns:a16="http://schemas.microsoft.com/office/drawing/2014/main" id="{8B06C5E6-CB73-4EE5-B265-E3DDE3046523}"/>
              </a:ext>
            </a:extLst>
          </p:cNvPr>
          <p:cNvSpPr/>
          <p:nvPr/>
        </p:nvSpPr>
        <p:spPr bwMode="auto">
          <a:xfrm>
            <a:off x="4793051" y="2011363"/>
            <a:ext cx="457200" cy="238896"/>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32" name="Rectangle: Rounded Corners 31">
            <a:extLst>
              <a:ext uri="{FF2B5EF4-FFF2-40B4-BE49-F238E27FC236}">
                <a16:creationId xmlns:a16="http://schemas.microsoft.com/office/drawing/2014/main" id="{6D3511A0-0E5A-4FF8-8528-555684D4C87C}"/>
              </a:ext>
            </a:extLst>
          </p:cNvPr>
          <p:cNvSpPr/>
          <p:nvPr/>
        </p:nvSpPr>
        <p:spPr bwMode="auto">
          <a:xfrm>
            <a:off x="5335693" y="1672357"/>
            <a:ext cx="1645920" cy="969755"/>
          </a:xfrm>
          <a:prstGeom prst="round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bg1"/>
                </a:solidFill>
                <a:latin typeface="+mj-lt"/>
                <a:ea typeface="Segoe UI" pitchFamily="34" charset="0"/>
                <a:cs typeface="Segoe UI" pitchFamily="34" charset="0"/>
              </a:rPr>
              <a:t>APS Assessment</a:t>
            </a:r>
          </a:p>
        </p:txBody>
      </p:sp>
      <p:sp>
        <p:nvSpPr>
          <p:cNvPr id="33" name="Rectangle: Rounded Corners 32">
            <a:extLst>
              <a:ext uri="{FF2B5EF4-FFF2-40B4-BE49-F238E27FC236}">
                <a16:creationId xmlns:a16="http://schemas.microsoft.com/office/drawing/2014/main" id="{0B86DD1B-8ABA-4345-84AE-55887DEB9DFD}"/>
              </a:ext>
            </a:extLst>
          </p:cNvPr>
          <p:cNvSpPr/>
          <p:nvPr/>
        </p:nvSpPr>
        <p:spPr bwMode="auto">
          <a:xfrm>
            <a:off x="7609697" y="1672357"/>
            <a:ext cx="1645920" cy="969755"/>
          </a:xfrm>
          <a:prstGeom prst="round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bg1"/>
                </a:solidFill>
                <a:latin typeface="+mj-lt"/>
                <a:ea typeface="Segoe UI" pitchFamily="34" charset="0"/>
                <a:cs typeface="Segoe UI" pitchFamily="34" charset="0"/>
              </a:rPr>
              <a:t>Modern DW Architecture</a:t>
            </a:r>
          </a:p>
        </p:txBody>
      </p:sp>
      <p:sp>
        <p:nvSpPr>
          <p:cNvPr id="35" name="Arrow: Right 34">
            <a:extLst>
              <a:ext uri="{FF2B5EF4-FFF2-40B4-BE49-F238E27FC236}">
                <a16:creationId xmlns:a16="http://schemas.microsoft.com/office/drawing/2014/main" id="{4F91751B-770C-4375-9037-FFEEAD3E90A8}"/>
              </a:ext>
            </a:extLst>
          </p:cNvPr>
          <p:cNvSpPr/>
          <p:nvPr/>
        </p:nvSpPr>
        <p:spPr bwMode="auto">
          <a:xfrm>
            <a:off x="7067055" y="2019323"/>
            <a:ext cx="457200" cy="238896"/>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40" name="Arrow: Right 39">
            <a:extLst>
              <a:ext uri="{FF2B5EF4-FFF2-40B4-BE49-F238E27FC236}">
                <a16:creationId xmlns:a16="http://schemas.microsoft.com/office/drawing/2014/main" id="{4D71BBB7-1CC9-46BB-A977-F56F10E73373}"/>
              </a:ext>
            </a:extLst>
          </p:cNvPr>
          <p:cNvSpPr/>
          <p:nvPr/>
        </p:nvSpPr>
        <p:spPr bwMode="auto">
          <a:xfrm>
            <a:off x="9341059" y="2064209"/>
            <a:ext cx="457200" cy="238896"/>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41" name="Arrow: Right 40">
            <a:extLst>
              <a:ext uri="{FF2B5EF4-FFF2-40B4-BE49-F238E27FC236}">
                <a16:creationId xmlns:a16="http://schemas.microsoft.com/office/drawing/2014/main" id="{AAEA0F9F-FC34-41F9-A371-1C5A56701FC3}"/>
              </a:ext>
            </a:extLst>
          </p:cNvPr>
          <p:cNvSpPr/>
          <p:nvPr/>
        </p:nvSpPr>
        <p:spPr bwMode="auto">
          <a:xfrm>
            <a:off x="2590463" y="4243384"/>
            <a:ext cx="457200" cy="238896"/>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45" name="Arrow: Right 44">
            <a:extLst>
              <a:ext uri="{FF2B5EF4-FFF2-40B4-BE49-F238E27FC236}">
                <a16:creationId xmlns:a16="http://schemas.microsoft.com/office/drawing/2014/main" id="{ECF479D4-174A-43E1-8D8B-BFA03E84797F}"/>
              </a:ext>
            </a:extLst>
          </p:cNvPr>
          <p:cNvSpPr/>
          <p:nvPr/>
        </p:nvSpPr>
        <p:spPr bwMode="auto">
          <a:xfrm>
            <a:off x="4017523" y="5188206"/>
            <a:ext cx="457200" cy="238896"/>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25" name="Group 24">
            <a:extLst>
              <a:ext uri="{FF2B5EF4-FFF2-40B4-BE49-F238E27FC236}">
                <a16:creationId xmlns:a16="http://schemas.microsoft.com/office/drawing/2014/main" id="{2AC6370E-1A03-4EE7-9A0E-9562C9B00834}"/>
              </a:ext>
            </a:extLst>
          </p:cNvPr>
          <p:cNvGrpSpPr/>
          <p:nvPr/>
        </p:nvGrpSpPr>
        <p:grpSpPr>
          <a:xfrm>
            <a:off x="6347227" y="2326701"/>
            <a:ext cx="948428" cy="969755"/>
            <a:chOff x="832364" y="1083337"/>
            <a:chExt cx="1329000" cy="1392832"/>
          </a:xfrm>
        </p:grpSpPr>
        <p:pic>
          <p:nvPicPr>
            <p:cNvPr id="26" name="Picture 25">
              <a:extLst>
                <a:ext uri="{FF2B5EF4-FFF2-40B4-BE49-F238E27FC236}">
                  <a16:creationId xmlns:a16="http://schemas.microsoft.com/office/drawing/2014/main" id="{6734707B-19F1-4FEB-B413-17052045CE8B}"/>
                </a:ext>
              </a:extLst>
            </p:cNvPr>
            <p:cNvPicPr>
              <a:picLocks noChangeAspect="1"/>
            </p:cNvPicPr>
            <p:nvPr/>
          </p:nvPicPr>
          <p:blipFill>
            <a:blip r:embed="rId4"/>
            <a:stretch>
              <a:fillRect/>
            </a:stretch>
          </p:blipFill>
          <p:spPr>
            <a:xfrm>
              <a:off x="832364" y="1083337"/>
              <a:ext cx="1040387" cy="1040387"/>
            </a:xfrm>
            <a:prstGeom prst="rect">
              <a:avLst/>
            </a:prstGeom>
          </p:spPr>
        </p:pic>
        <p:sp>
          <p:nvSpPr>
            <p:cNvPr id="27" name="TextBox 26">
              <a:extLst>
                <a:ext uri="{FF2B5EF4-FFF2-40B4-BE49-F238E27FC236}">
                  <a16:creationId xmlns:a16="http://schemas.microsoft.com/office/drawing/2014/main" id="{C47BC23E-56C7-4230-BEC8-1FA2258409FB}"/>
                </a:ext>
              </a:extLst>
            </p:cNvPr>
            <p:cNvSpPr txBox="1"/>
            <p:nvPr/>
          </p:nvSpPr>
          <p:spPr>
            <a:xfrm>
              <a:off x="1007716" y="2151853"/>
              <a:ext cx="1153648" cy="324316"/>
            </a:xfrm>
            <a:prstGeom prst="rect">
              <a:avLst/>
            </a:prstGeom>
            <a:noFill/>
          </p:spPr>
          <p:txBody>
            <a:bodyPr wrap="square" rtlCol="0">
              <a:spAutoFit/>
            </a:bodyPr>
            <a:lstStyle/>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292929"/>
                  </a:solidFill>
                  <a:effectLst/>
                  <a:uLnTx/>
                  <a:uFillTx/>
                  <a:latin typeface="Segoe UI"/>
                  <a:ea typeface="+mn-ea"/>
                  <a:cs typeface="+mn-cs"/>
                </a:rPr>
                <a:t>APS</a:t>
              </a:r>
            </a:p>
          </p:txBody>
        </p:sp>
      </p:grpSp>
      <p:pic>
        <p:nvPicPr>
          <p:cNvPr id="34" name="Picture 33">
            <a:extLst>
              <a:ext uri="{FF2B5EF4-FFF2-40B4-BE49-F238E27FC236}">
                <a16:creationId xmlns:a16="http://schemas.microsoft.com/office/drawing/2014/main" id="{69019D04-B962-4FE6-A0ED-F603E3E44C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16070" y="2445836"/>
            <a:ext cx="848889" cy="848889"/>
          </a:xfrm>
          <a:prstGeom prst="rect">
            <a:avLst/>
          </a:prstGeom>
        </p:spPr>
      </p:pic>
      <p:sp>
        <p:nvSpPr>
          <p:cNvPr id="47" name="Arrow: Right 46">
            <a:extLst>
              <a:ext uri="{FF2B5EF4-FFF2-40B4-BE49-F238E27FC236}">
                <a16:creationId xmlns:a16="http://schemas.microsoft.com/office/drawing/2014/main" id="{7DFE8924-8792-47CE-886A-8367AAD92FEC}"/>
              </a:ext>
            </a:extLst>
          </p:cNvPr>
          <p:cNvSpPr/>
          <p:nvPr/>
        </p:nvSpPr>
        <p:spPr bwMode="auto">
          <a:xfrm>
            <a:off x="4866809" y="4251293"/>
            <a:ext cx="457200" cy="238896"/>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49" name="Picture 48">
            <a:extLst>
              <a:ext uri="{FF2B5EF4-FFF2-40B4-BE49-F238E27FC236}">
                <a16:creationId xmlns:a16="http://schemas.microsoft.com/office/drawing/2014/main" id="{474F9DBC-644D-41A9-BC9F-34102F8D8F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2284" y="4895485"/>
            <a:ext cx="848889" cy="848889"/>
          </a:xfrm>
          <a:prstGeom prst="rect">
            <a:avLst/>
          </a:prstGeom>
        </p:spPr>
      </p:pic>
      <p:grpSp>
        <p:nvGrpSpPr>
          <p:cNvPr id="50" name="Group 49">
            <a:extLst>
              <a:ext uri="{FF2B5EF4-FFF2-40B4-BE49-F238E27FC236}">
                <a16:creationId xmlns:a16="http://schemas.microsoft.com/office/drawing/2014/main" id="{CD0CB5E3-5514-4F38-B2CA-37C73DE0B3DA}"/>
              </a:ext>
            </a:extLst>
          </p:cNvPr>
          <p:cNvGrpSpPr/>
          <p:nvPr/>
        </p:nvGrpSpPr>
        <p:grpSpPr>
          <a:xfrm>
            <a:off x="3166945" y="4865249"/>
            <a:ext cx="948428" cy="969755"/>
            <a:chOff x="832364" y="1083337"/>
            <a:chExt cx="1329000" cy="1392832"/>
          </a:xfrm>
        </p:grpSpPr>
        <p:pic>
          <p:nvPicPr>
            <p:cNvPr id="51" name="Picture 50">
              <a:extLst>
                <a:ext uri="{FF2B5EF4-FFF2-40B4-BE49-F238E27FC236}">
                  <a16:creationId xmlns:a16="http://schemas.microsoft.com/office/drawing/2014/main" id="{A4DFBDC4-EC4D-4CD7-A95C-6E2669AEBD8B}"/>
                </a:ext>
              </a:extLst>
            </p:cNvPr>
            <p:cNvPicPr>
              <a:picLocks noChangeAspect="1"/>
            </p:cNvPicPr>
            <p:nvPr/>
          </p:nvPicPr>
          <p:blipFill>
            <a:blip r:embed="rId4"/>
            <a:stretch>
              <a:fillRect/>
            </a:stretch>
          </p:blipFill>
          <p:spPr>
            <a:xfrm>
              <a:off x="832364" y="1083337"/>
              <a:ext cx="1040387" cy="1040387"/>
            </a:xfrm>
            <a:prstGeom prst="rect">
              <a:avLst/>
            </a:prstGeom>
          </p:spPr>
        </p:pic>
        <p:sp>
          <p:nvSpPr>
            <p:cNvPr id="52" name="TextBox 51">
              <a:extLst>
                <a:ext uri="{FF2B5EF4-FFF2-40B4-BE49-F238E27FC236}">
                  <a16:creationId xmlns:a16="http://schemas.microsoft.com/office/drawing/2014/main" id="{D09FB87E-7DFE-4DB5-99D4-BDE90EFB5D60}"/>
                </a:ext>
              </a:extLst>
            </p:cNvPr>
            <p:cNvSpPr txBox="1"/>
            <p:nvPr/>
          </p:nvSpPr>
          <p:spPr>
            <a:xfrm>
              <a:off x="1007716" y="2151853"/>
              <a:ext cx="1153648" cy="324316"/>
            </a:xfrm>
            <a:prstGeom prst="rect">
              <a:avLst/>
            </a:prstGeom>
            <a:noFill/>
          </p:spPr>
          <p:txBody>
            <a:bodyPr wrap="square" rtlCol="0">
              <a:spAutoFit/>
            </a:bodyPr>
            <a:lstStyle/>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292929"/>
                  </a:solidFill>
                  <a:effectLst/>
                  <a:uLnTx/>
                  <a:uFillTx/>
                  <a:latin typeface="Segoe UI"/>
                  <a:ea typeface="+mn-ea"/>
                  <a:cs typeface="+mn-cs"/>
                </a:rPr>
                <a:t>APS</a:t>
              </a:r>
            </a:p>
          </p:txBody>
        </p:sp>
      </p:grpSp>
      <p:sp>
        <p:nvSpPr>
          <p:cNvPr id="54" name="Rectangle: Rounded Corners 53">
            <a:extLst>
              <a:ext uri="{FF2B5EF4-FFF2-40B4-BE49-F238E27FC236}">
                <a16:creationId xmlns:a16="http://schemas.microsoft.com/office/drawing/2014/main" id="{ABC49000-6A28-4A99-A795-CB57929D57EF}"/>
              </a:ext>
            </a:extLst>
          </p:cNvPr>
          <p:cNvSpPr/>
          <p:nvPr/>
        </p:nvSpPr>
        <p:spPr bwMode="auto">
          <a:xfrm>
            <a:off x="5380089" y="3939291"/>
            <a:ext cx="1645920" cy="969755"/>
          </a:xfrm>
          <a:prstGeom prst="roundRect">
            <a:avLst/>
          </a:prstGeom>
          <a:solidFill>
            <a:schemeClr val="accent1">
              <a:lumMod val="50000"/>
              <a:lumOff val="50000"/>
            </a:schemeClr>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bg1"/>
                </a:solidFill>
                <a:ea typeface="Segoe UI" pitchFamily="34" charset="0"/>
                <a:cs typeface="Segoe UI" pitchFamily="34" charset="0"/>
              </a:rPr>
              <a:t>Operational</a:t>
            </a:r>
          </a:p>
          <a:p>
            <a:pPr algn="ctr" defTabSz="932472" fontAlgn="base">
              <a:lnSpc>
                <a:spcPct val="90000"/>
              </a:lnSpc>
              <a:spcBef>
                <a:spcPct val="0"/>
              </a:spcBef>
              <a:spcAft>
                <a:spcPct val="0"/>
              </a:spcAft>
            </a:pPr>
            <a:r>
              <a:rPr lang="en-US" sz="1600" b="1" dirty="0">
                <a:solidFill>
                  <a:schemeClr val="bg1"/>
                </a:solidFill>
                <a:latin typeface="+mj-lt"/>
                <a:ea typeface="Segoe UI" pitchFamily="34" charset="0"/>
                <a:cs typeface="Segoe UI" pitchFamily="34" charset="0"/>
              </a:rPr>
              <a:t>Azure</a:t>
            </a:r>
          </a:p>
          <a:p>
            <a:pPr algn="ctr" defTabSz="932472" fontAlgn="base">
              <a:lnSpc>
                <a:spcPct val="90000"/>
              </a:lnSpc>
              <a:spcBef>
                <a:spcPct val="0"/>
              </a:spcBef>
              <a:spcAft>
                <a:spcPct val="0"/>
              </a:spcAft>
            </a:pPr>
            <a:r>
              <a:rPr lang="en-US" sz="1600" b="1" dirty="0">
                <a:solidFill>
                  <a:schemeClr val="bg1"/>
                </a:solidFill>
                <a:latin typeface="+mj-lt"/>
                <a:ea typeface="Segoe UI" pitchFamily="34" charset="0"/>
                <a:cs typeface="Segoe UI" pitchFamily="34" charset="0"/>
              </a:rPr>
              <a:t>SQLDW</a:t>
            </a:r>
          </a:p>
        </p:txBody>
      </p:sp>
      <p:sp>
        <p:nvSpPr>
          <p:cNvPr id="55" name="Rectangle: Rounded Corners 54">
            <a:extLst>
              <a:ext uri="{FF2B5EF4-FFF2-40B4-BE49-F238E27FC236}">
                <a16:creationId xmlns:a16="http://schemas.microsoft.com/office/drawing/2014/main" id="{2F7B06B4-73CF-4A51-AFE5-2EC04084BACC}"/>
              </a:ext>
            </a:extLst>
          </p:cNvPr>
          <p:cNvSpPr/>
          <p:nvPr/>
        </p:nvSpPr>
        <p:spPr bwMode="auto">
          <a:xfrm>
            <a:off x="3111795" y="3904630"/>
            <a:ext cx="1645920" cy="969755"/>
          </a:xfrm>
          <a:prstGeom prst="round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bg1"/>
                </a:solidFill>
                <a:latin typeface="+mj-lt"/>
                <a:ea typeface="Segoe UI" pitchFamily="34" charset="0"/>
                <a:cs typeface="Segoe UI" pitchFamily="34" charset="0"/>
              </a:rPr>
              <a:t>APS To Azure SQLDW Migration</a:t>
            </a:r>
          </a:p>
        </p:txBody>
      </p:sp>
      <p:sp>
        <p:nvSpPr>
          <p:cNvPr id="56" name="Rectangle: Rounded Corners 55">
            <a:extLst>
              <a:ext uri="{FF2B5EF4-FFF2-40B4-BE49-F238E27FC236}">
                <a16:creationId xmlns:a16="http://schemas.microsoft.com/office/drawing/2014/main" id="{05D780D2-94A7-47C7-9E5C-4BC8F2273FDF}"/>
              </a:ext>
            </a:extLst>
          </p:cNvPr>
          <p:cNvSpPr/>
          <p:nvPr/>
        </p:nvSpPr>
        <p:spPr bwMode="auto">
          <a:xfrm>
            <a:off x="856725" y="3877955"/>
            <a:ext cx="1645920" cy="969755"/>
          </a:xfrm>
          <a:prstGeom prst="round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bg1"/>
                </a:solidFill>
                <a:latin typeface="+mj-lt"/>
                <a:ea typeface="Segoe UI" pitchFamily="34" charset="0"/>
                <a:cs typeface="Segoe UI" pitchFamily="34" charset="0"/>
              </a:rPr>
              <a:t>Project </a:t>
            </a:r>
          </a:p>
          <a:p>
            <a:pPr algn="ctr" defTabSz="932472" fontAlgn="base">
              <a:lnSpc>
                <a:spcPct val="90000"/>
              </a:lnSpc>
              <a:spcBef>
                <a:spcPct val="0"/>
              </a:spcBef>
              <a:spcAft>
                <a:spcPct val="0"/>
              </a:spcAft>
            </a:pPr>
            <a:r>
              <a:rPr lang="en-US" sz="1600" b="1" dirty="0">
                <a:solidFill>
                  <a:schemeClr val="bg1"/>
                </a:solidFill>
                <a:latin typeface="+mj-lt"/>
                <a:ea typeface="Segoe UI" pitchFamily="34" charset="0"/>
                <a:cs typeface="Segoe UI" pitchFamily="34" charset="0"/>
              </a:rPr>
              <a:t>Planning</a:t>
            </a:r>
          </a:p>
        </p:txBody>
      </p:sp>
      <p:sp>
        <p:nvSpPr>
          <p:cNvPr id="44" name="TextBox 43">
            <a:extLst>
              <a:ext uri="{FF2B5EF4-FFF2-40B4-BE49-F238E27FC236}">
                <a16:creationId xmlns:a16="http://schemas.microsoft.com/office/drawing/2014/main" id="{E25DE7A4-B5F3-4872-AF1D-6D85F128D4F8}"/>
              </a:ext>
            </a:extLst>
          </p:cNvPr>
          <p:cNvSpPr txBox="1"/>
          <p:nvPr/>
        </p:nvSpPr>
        <p:spPr>
          <a:xfrm>
            <a:off x="5333877" y="2606014"/>
            <a:ext cx="1092556" cy="704808"/>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Scripts</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Available</a:t>
            </a:r>
          </a:p>
        </p:txBody>
      </p:sp>
      <p:sp>
        <p:nvSpPr>
          <p:cNvPr id="46" name="TextBox 45">
            <a:extLst>
              <a:ext uri="{FF2B5EF4-FFF2-40B4-BE49-F238E27FC236}">
                <a16:creationId xmlns:a16="http://schemas.microsoft.com/office/drawing/2014/main" id="{52DA0615-2210-4C74-A22A-D91CB9040CB9}"/>
              </a:ext>
            </a:extLst>
          </p:cNvPr>
          <p:cNvSpPr txBox="1"/>
          <p:nvPr/>
        </p:nvSpPr>
        <p:spPr>
          <a:xfrm>
            <a:off x="3080570" y="5740418"/>
            <a:ext cx="2478203"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Automated Code and Data Migration Framework</a:t>
            </a:r>
          </a:p>
        </p:txBody>
      </p:sp>
      <p:sp>
        <p:nvSpPr>
          <p:cNvPr id="57" name="Rectangle: Rounded Corners 56">
            <a:extLst>
              <a:ext uri="{FF2B5EF4-FFF2-40B4-BE49-F238E27FC236}">
                <a16:creationId xmlns:a16="http://schemas.microsoft.com/office/drawing/2014/main" id="{2DDD1AEB-2E7B-4318-ADDA-78CA93813847}"/>
              </a:ext>
            </a:extLst>
          </p:cNvPr>
          <p:cNvSpPr/>
          <p:nvPr/>
        </p:nvSpPr>
        <p:spPr bwMode="auto">
          <a:xfrm>
            <a:off x="9883699" y="1672357"/>
            <a:ext cx="1645920" cy="969755"/>
          </a:xfrm>
          <a:prstGeom prst="round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err="1">
                <a:solidFill>
                  <a:schemeClr val="bg1"/>
                </a:solidFill>
                <a:latin typeface="+mj-lt"/>
                <a:ea typeface="Segoe UI" pitchFamily="34" charset="0"/>
                <a:cs typeface="Segoe UI" pitchFamily="34" charset="0"/>
              </a:rPr>
              <a:t>POC</a:t>
            </a:r>
            <a:r>
              <a:rPr lang="en-US" sz="1600" b="1" dirty="0">
                <a:solidFill>
                  <a:schemeClr val="bg1"/>
                </a:solidFill>
                <a:latin typeface="+mj-lt"/>
                <a:ea typeface="Segoe UI" pitchFamily="34" charset="0"/>
                <a:cs typeface="Segoe UI" pitchFamily="34" charset="0"/>
              </a:rPr>
              <a:t> </a:t>
            </a:r>
          </a:p>
          <a:p>
            <a:pPr algn="ctr" defTabSz="932472" fontAlgn="base">
              <a:lnSpc>
                <a:spcPct val="90000"/>
              </a:lnSpc>
              <a:spcBef>
                <a:spcPct val="0"/>
              </a:spcBef>
              <a:spcAft>
                <a:spcPct val="0"/>
              </a:spcAft>
            </a:pPr>
            <a:r>
              <a:rPr lang="en-US" sz="1600" b="1" dirty="0">
                <a:solidFill>
                  <a:schemeClr val="bg1"/>
                </a:solidFill>
                <a:latin typeface="+mj-lt"/>
                <a:ea typeface="Segoe UI" pitchFamily="34" charset="0"/>
                <a:cs typeface="Segoe UI" pitchFamily="34" charset="0"/>
              </a:rPr>
              <a:t>(Optional)</a:t>
            </a:r>
          </a:p>
        </p:txBody>
      </p:sp>
      <p:pic>
        <p:nvPicPr>
          <p:cNvPr id="48" name="Picture 47">
            <a:extLst>
              <a:ext uri="{FF2B5EF4-FFF2-40B4-BE49-F238E27FC236}">
                <a16:creationId xmlns:a16="http://schemas.microsoft.com/office/drawing/2014/main" id="{84C2212D-8DDA-488F-ABC6-2C6A08AFF7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52090" y="4717233"/>
            <a:ext cx="848889" cy="848889"/>
          </a:xfrm>
          <a:prstGeom prst="rect">
            <a:avLst/>
          </a:prstGeom>
        </p:spPr>
      </p:pic>
      <p:sp>
        <p:nvSpPr>
          <p:cNvPr id="5" name="TextBox 4">
            <a:extLst>
              <a:ext uri="{FF2B5EF4-FFF2-40B4-BE49-F238E27FC236}">
                <a16:creationId xmlns:a16="http://schemas.microsoft.com/office/drawing/2014/main" id="{B4B4CDD1-A32F-4B16-BE74-EAC0076BBE5E}"/>
              </a:ext>
            </a:extLst>
          </p:cNvPr>
          <p:cNvSpPr txBox="1"/>
          <p:nvPr/>
        </p:nvSpPr>
        <p:spPr>
          <a:xfrm>
            <a:off x="653076" y="1187924"/>
            <a:ext cx="7996653" cy="489365"/>
          </a:xfrm>
          <a:prstGeom prst="rect">
            <a:avLst/>
          </a:prstGeom>
          <a:noFill/>
        </p:spPr>
        <p:txBody>
          <a:bodyPr wrap="square" lIns="182880" tIns="146304" rIns="182880" bIns="146304" rtlCol="0">
            <a:spAutoFit/>
          </a:bodyPr>
          <a:lstStyle/>
          <a:p>
            <a:pPr>
              <a:lnSpc>
                <a:spcPct val="90000"/>
              </a:lnSpc>
              <a:spcAft>
                <a:spcPts val="600"/>
              </a:spcAft>
            </a:pPr>
            <a:r>
              <a:rPr lang="en-US" sz="1400" b="1" dirty="0">
                <a:gradFill>
                  <a:gsLst>
                    <a:gs pos="2917">
                      <a:schemeClr val="tx1"/>
                    </a:gs>
                    <a:gs pos="30000">
                      <a:schemeClr val="tx1"/>
                    </a:gs>
                  </a:gsLst>
                  <a:lin ang="5400000" scaled="0"/>
                </a:gradFill>
              </a:rPr>
              <a:t>Phase 1: Assessment, Decision, Architecture, and POC   </a:t>
            </a:r>
          </a:p>
        </p:txBody>
      </p:sp>
      <p:sp>
        <p:nvSpPr>
          <p:cNvPr id="62" name="TextBox 61">
            <a:extLst>
              <a:ext uri="{FF2B5EF4-FFF2-40B4-BE49-F238E27FC236}">
                <a16:creationId xmlns:a16="http://schemas.microsoft.com/office/drawing/2014/main" id="{E1603605-8E42-45B0-A6CB-330526E6F443}"/>
              </a:ext>
            </a:extLst>
          </p:cNvPr>
          <p:cNvSpPr txBox="1"/>
          <p:nvPr/>
        </p:nvSpPr>
        <p:spPr>
          <a:xfrm>
            <a:off x="787685" y="3440703"/>
            <a:ext cx="6438930" cy="489365"/>
          </a:xfrm>
          <a:prstGeom prst="rect">
            <a:avLst/>
          </a:prstGeom>
          <a:noFill/>
        </p:spPr>
        <p:txBody>
          <a:bodyPr wrap="square" lIns="182880" tIns="146304" rIns="182880" bIns="146304" rtlCol="0">
            <a:spAutoFit/>
          </a:bodyPr>
          <a:lstStyle/>
          <a:p>
            <a:pPr>
              <a:lnSpc>
                <a:spcPct val="90000"/>
              </a:lnSpc>
              <a:spcAft>
                <a:spcPts val="600"/>
              </a:spcAft>
            </a:pPr>
            <a:r>
              <a:rPr lang="en-US" sz="1400" b="1" dirty="0">
                <a:gradFill>
                  <a:gsLst>
                    <a:gs pos="2917">
                      <a:schemeClr val="tx1"/>
                    </a:gs>
                    <a:gs pos="30000">
                      <a:schemeClr val="tx1"/>
                    </a:gs>
                  </a:gsLst>
                  <a:lin ang="5400000" scaled="0"/>
                </a:gradFill>
              </a:rPr>
              <a:t>Phase 2: Detailed Design and Implementation</a:t>
            </a:r>
          </a:p>
        </p:txBody>
      </p:sp>
    </p:spTree>
    <p:extLst>
      <p:ext uri="{BB962C8B-B14F-4D97-AF65-F5344CB8AC3E}">
        <p14:creationId xmlns:p14="http://schemas.microsoft.com/office/powerpoint/2010/main" val="364740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74639" y="125601"/>
            <a:ext cx="11781071" cy="767254"/>
          </a:xfrm>
          <a:prstGeom prst="rect">
            <a:avLst/>
          </a:prstGeom>
          <a:solidFill>
            <a:srgbClr val="002050"/>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lvl="0" algn="ctr">
              <a:defRPr/>
            </a:pPr>
            <a:r>
              <a:rPr kumimoji="0" lang="en-US" sz="3600" b="0" i="0" u="none" strike="noStrike" kern="1200" cap="none" spc="0" normalizeH="0" baseline="0" noProof="0" dirty="0">
                <a:ln>
                  <a:noFill/>
                </a:ln>
                <a:solidFill>
                  <a:srgbClr val="FFC000"/>
                </a:solidFill>
                <a:effectLst/>
                <a:uLnTx/>
                <a:uFillTx/>
                <a:latin typeface="Segoe UI Light" panose="020B0502040204020203" pitchFamily="34" charset="0"/>
                <a:cs typeface="Segoe UI Light" panose="020B0502040204020203" pitchFamily="34" charset="0"/>
              </a:rPr>
              <a:t>APS to Azure SQLDW Migration </a:t>
            </a:r>
            <a:r>
              <a:rPr lang="en-US" sz="3600" dirty="0">
                <a:solidFill>
                  <a:srgbClr val="FFC000"/>
                </a:solidFill>
                <a:latin typeface="Segoe UI Light" panose="020B0502040204020203" pitchFamily="34" charset="0"/>
                <a:cs typeface="Segoe UI Light" panose="020B0502040204020203" pitchFamily="34" charset="0"/>
              </a:rPr>
              <a:t>Roadmap </a:t>
            </a:r>
            <a:endParaRPr kumimoji="0" lang="en-US" sz="3600" b="0" i="0" u="none" strike="noStrike" kern="1200" cap="none" spc="0" normalizeH="0" baseline="0" noProof="0" dirty="0">
              <a:ln>
                <a:noFill/>
              </a:ln>
              <a:solidFill>
                <a:srgbClr val="FFC000"/>
              </a:solidFill>
              <a:effectLst/>
              <a:uLnTx/>
              <a:uFillTx/>
              <a:latin typeface="Segoe UI Light" panose="020B0502040204020203" pitchFamily="34" charset="0"/>
              <a:cs typeface="Segoe UI Light" panose="020B0502040204020203" pitchFamily="34" charset="0"/>
            </a:endParaRP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9" name="Rectangle: Rounded Corners 28">
            <a:extLst>
              <a:ext uri="{FF2B5EF4-FFF2-40B4-BE49-F238E27FC236}">
                <a16:creationId xmlns:a16="http://schemas.microsoft.com/office/drawing/2014/main" id="{CE354494-4ABE-41DF-9613-B164C118C1EB}"/>
              </a:ext>
            </a:extLst>
          </p:cNvPr>
          <p:cNvSpPr/>
          <p:nvPr/>
        </p:nvSpPr>
        <p:spPr bwMode="auto">
          <a:xfrm>
            <a:off x="1263979" y="1781743"/>
            <a:ext cx="1645920" cy="969755"/>
          </a:xfrm>
          <a:prstGeom prst="round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bg1"/>
                </a:solidFill>
                <a:latin typeface="+mj-lt"/>
                <a:ea typeface="Segoe UI" pitchFamily="34" charset="0"/>
                <a:cs typeface="Segoe UI" pitchFamily="34" charset="0"/>
              </a:rPr>
              <a:t>Migration Business Drivers</a:t>
            </a:r>
          </a:p>
        </p:txBody>
      </p:sp>
      <p:sp>
        <p:nvSpPr>
          <p:cNvPr id="30" name="Arrow: Right 29">
            <a:extLst>
              <a:ext uri="{FF2B5EF4-FFF2-40B4-BE49-F238E27FC236}">
                <a16:creationId xmlns:a16="http://schemas.microsoft.com/office/drawing/2014/main" id="{28794D4C-98ED-4CCA-B1A4-B618D874A5D2}"/>
              </a:ext>
            </a:extLst>
          </p:cNvPr>
          <p:cNvSpPr/>
          <p:nvPr/>
        </p:nvSpPr>
        <p:spPr bwMode="auto">
          <a:xfrm>
            <a:off x="3643816" y="2114026"/>
            <a:ext cx="1263744" cy="272042"/>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31" name="Rectangle: Rounded Corners 30">
            <a:extLst>
              <a:ext uri="{FF2B5EF4-FFF2-40B4-BE49-F238E27FC236}">
                <a16:creationId xmlns:a16="http://schemas.microsoft.com/office/drawing/2014/main" id="{744C9871-C14B-469F-97E4-A64F1E6BE322}"/>
              </a:ext>
            </a:extLst>
          </p:cNvPr>
          <p:cNvSpPr/>
          <p:nvPr/>
        </p:nvSpPr>
        <p:spPr bwMode="auto">
          <a:xfrm>
            <a:off x="5495685" y="1765219"/>
            <a:ext cx="1645920" cy="969755"/>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b="1" dirty="0">
                <a:solidFill>
                  <a:schemeClr val="bg1"/>
                </a:solidFill>
                <a:latin typeface="+mj-lt"/>
                <a:ea typeface="Segoe UI" pitchFamily="34" charset="0"/>
                <a:cs typeface="Segoe UI" pitchFamily="34" charset="0"/>
              </a:rPr>
              <a:t>Product Fit,</a:t>
            </a:r>
          </a:p>
          <a:p>
            <a:pPr algn="ctr" defTabSz="932472" fontAlgn="base">
              <a:lnSpc>
                <a:spcPct val="90000"/>
              </a:lnSpc>
              <a:spcBef>
                <a:spcPct val="0"/>
              </a:spcBef>
              <a:spcAft>
                <a:spcPct val="0"/>
              </a:spcAft>
            </a:pPr>
            <a:r>
              <a:rPr lang="en-US" sz="1400" b="1" dirty="0">
                <a:solidFill>
                  <a:schemeClr val="bg1"/>
                </a:solidFill>
                <a:latin typeface="+mj-lt"/>
                <a:ea typeface="Segoe UI" pitchFamily="34" charset="0"/>
                <a:cs typeface="Segoe UI" pitchFamily="34" charset="0"/>
              </a:rPr>
              <a:t>Azure SQLDW Benefits</a:t>
            </a:r>
          </a:p>
        </p:txBody>
      </p:sp>
      <p:sp>
        <p:nvSpPr>
          <p:cNvPr id="32" name="TextBox 31">
            <a:extLst>
              <a:ext uri="{FF2B5EF4-FFF2-40B4-BE49-F238E27FC236}">
                <a16:creationId xmlns:a16="http://schemas.microsoft.com/office/drawing/2014/main" id="{FC10B18C-8443-40D1-83F1-F0AA8E90000D}"/>
              </a:ext>
            </a:extLst>
          </p:cNvPr>
          <p:cNvSpPr txBox="1"/>
          <p:nvPr/>
        </p:nvSpPr>
        <p:spPr>
          <a:xfrm>
            <a:off x="1149290" y="3024717"/>
            <a:ext cx="2944537" cy="2265236"/>
          </a:xfrm>
          <a:prstGeom prst="rect">
            <a:avLst/>
          </a:prstGeom>
          <a:noFill/>
        </p:spPr>
        <p:txBody>
          <a:bodyPr wrap="square" lIns="182880" tIns="146304" rIns="182880" bIns="146304" rtlCol="0">
            <a:spAutoFit/>
          </a:bodyPr>
          <a:lstStyle/>
          <a:p>
            <a:pPr lvl="0">
              <a:defRPr/>
            </a:pPr>
            <a:r>
              <a:rPr lang="en-US" sz="1600" b="1" dirty="0">
                <a:solidFill>
                  <a:prstClr val="black"/>
                </a:solidFill>
                <a:latin typeface="Segoe"/>
                <a:cs typeface="Segoe UI Light" panose="020B0502040204020203" pitchFamily="34" charset="0"/>
              </a:rPr>
              <a:t>Example Business Drivers</a:t>
            </a:r>
          </a:p>
          <a:p>
            <a:pPr lvl="0">
              <a:defRPr/>
            </a:pPr>
            <a:endParaRPr lang="en-US" sz="1600" b="1" dirty="0">
              <a:solidFill>
                <a:prstClr val="black"/>
              </a:solidFill>
              <a:latin typeface="Segoe"/>
              <a:cs typeface="Segoe UI Light" panose="020B0502040204020203" pitchFamily="34" charset="0"/>
            </a:endParaRPr>
          </a:p>
          <a:p>
            <a:pPr marL="342900" lvl="0" indent="-342900">
              <a:buFont typeface="+mj-lt"/>
              <a:buAutoNum type="arabicPeriod"/>
              <a:defRPr/>
            </a:pPr>
            <a:r>
              <a:rPr lang="en-US" sz="1200" dirty="0">
                <a:solidFill>
                  <a:prstClr val="black"/>
                </a:solidFill>
                <a:latin typeface="Segoe"/>
                <a:cs typeface="Segoe UI Light" panose="020B0502040204020203" pitchFamily="34" charset="0"/>
              </a:rPr>
              <a:t>Business Transformation program </a:t>
            </a:r>
          </a:p>
          <a:p>
            <a:pPr marL="342900" lvl="0" indent="-342900">
              <a:buFont typeface="+mj-lt"/>
              <a:buAutoNum type="arabicPeriod"/>
              <a:defRPr/>
            </a:pPr>
            <a:r>
              <a:rPr lang="en-US" sz="1200" dirty="0">
                <a:solidFill>
                  <a:prstClr val="black"/>
                </a:solidFill>
                <a:latin typeface="Segoe"/>
                <a:cs typeface="Segoe UI Light" panose="020B0502040204020203" pitchFamily="34" charset="0"/>
              </a:rPr>
              <a:t>Growing business </a:t>
            </a:r>
          </a:p>
          <a:p>
            <a:pPr marL="342900" lvl="0" indent="-342900">
              <a:buFont typeface="+mj-lt"/>
              <a:buAutoNum type="arabicPeriod"/>
              <a:defRPr/>
            </a:pPr>
            <a:r>
              <a:rPr lang="en-US" sz="1200" dirty="0">
                <a:solidFill>
                  <a:prstClr val="black"/>
                </a:solidFill>
                <a:latin typeface="Segoe"/>
                <a:cs typeface="Segoe UI Light" panose="020B0502040204020203" pitchFamily="34" charset="0"/>
              </a:rPr>
              <a:t>Growing data volumes </a:t>
            </a:r>
          </a:p>
          <a:p>
            <a:pPr marL="342900" lvl="0" indent="-342900">
              <a:buFont typeface="+mj-lt"/>
              <a:buAutoNum type="arabicPeriod"/>
              <a:defRPr/>
            </a:pPr>
            <a:r>
              <a:rPr lang="en-US" sz="1200" dirty="0">
                <a:solidFill>
                  <a:prstClr val="black"/>
                </a:solidFill>
                <a:latin typeface="Segoe"/>
                <a:cs typeface="Segoe UI Light" panose="020B0502040204020203" pitchFamily="34" charset="0"/>
              </a:rPr>
              <a:t>Moving to cloud</a:t>
            </a:r>
          </a:p>
          <a:p>
            <a:pPr marL="342900" lvl="0" indent="-342900">
              <a:buFont typeface="+mj-lt"/>
              <a:buAutoNum type="arabicPeriod"/>
              <a:defRPr/>
            </a:pPr>
            <a:r>
              <a:rPr lang="en-US" sz="1200" dirty="0">
                <a:solidFill>
                  <a:prstClr val="black"/>
                </a:solidFill>
                <a:latin typeface="Segoe"/>
                <a:cs typeface="Segoe UI Light" panose="020B0502040204020203" pitchFamily="34" charset="0"/>
              </a:rPr>
              <a:t>Technology simplification </a:t>
            </a:r>
          </a:p>
          <a:p>
            <a:pPr marL="342900" lvl="0" indent="-342900">
              <a:buFont typeface="+mj-lt"/>
              <a:buAutoNum type="arabicPeriod"/>
              <a:defRPr/>
            </a:pPr>
            <a:r>
              <a:rPr lang="en-US" sz="1200" dirty="0">
                <a:solidFill>
                  <a:prstClr val="black"/>
                </a:solidFill>
                <a:latin typeface="Segoe"/>
                <a:cs typeface="Segoe UI Light" panose="020B0502040204020203" pitchFamily="34" charset="0"/>
              </a:rPr>
              <a:t>Needs for data aggregations </a:t>
            </a:r>
          </a:p>
          <a:p>
            <a:pPr marL="342900" lvl="0" indent="-342900">
              <a:buFont typeface="+mj-lt"/>
              <a:buAutoNum type="arabicPeriod"/>
              <a:defRPr/>
            </a:pPr>
            <a:r>
              <a:rPr lang="en-US" sz="1200" b="1" dirty="0">
                <a:solidFill>
                  <a:prstClr val="black"/>
                </a:solidFill>
                <a:latin typeface="Segoe"/>
                <a:cs typeface="Segoe UI Light" panose="020B0502040204020203" pitchFamily="34" charset="0"/>
              </a:rPr>
              <a:t>APS retirement </a:t>
            </a:r>
          </a:p>
        </p:txBody>
      </p:sp>
      <p:sp>
        <p:nvSpPr>
          <p:cNvPr id="33" name="TextBox 32">
            <a:extLst>
              <a:ext uri="{FF2B5EF4-FFF2-40B4-BE49-F238E27FC236}">
                <a16:creationId xmlns:a16="http://schemas.microsoft.com/office/drawing/2014/main" id="{F99224B4-7CA3-42D9-877C-FB8683280AA0}"/>
              </a:ext>
            </a:extLst>
          </p:cNvPr>
          <p:cNvSpPr txBox="1"/>
          <p:nvPr/>
        </p:nvSpPr>
        <p:spPr>
          <a:xfrm>
            <a:off x="5322964" y="2990409"/>
            <a:ext cx="2944537" cy="2265236"/>
          </a:xfrm>
          <a:prstGeom prst="rect">
            <a:avLst/>
          </a:prstGeom>
          <a:noFill/>
        </p:spPr>
        <p:txBody>
          <a:bodyPr wrap="square" lIns="182880" tIns="146304" rIns="182880" bIns="146304" rtlCol="0">
            <a:spAutoFit/>
          </a:bodyPr>
          <a:lstStyle/>
          <a:p>
            <a:pPr lvl="0">
              <a:defRPr/>
            </a:pPr>
            <a:r>
              <a:rPr lang="en-US" sz="1600" b="1" dirty="0">
                <a:solidFill>
                  <a:prstClr val="black"/>
                </a:solidFill>
                <a:latin typeface="Segoe"/>
                <a:cs typeface="Segoe UI Light" panose="020B0502040204020203" pitchFamily="34" charset="0"/>
              </a:rPr>
              <a:t>Product Fit Analysis</a:t>
            </a:r>
          </a:p>
          <a:p>
            <a:pPr lvl="0">
              <a:defRPr/>
            </a:pPr>
            <a:endParaRPr lang="en-US" sz="1600" b="1" dirty="0">
              <a:solidFill>
                <a:prstClr val="black"/>
              </a:solidFill>
              <a:latin typeface="Segoe"/>
              <a:cs typeface="Segoe UI Light" panose="020B0502040204020203" pitchFamily="34" charset="0"/>
            </a:endParaRPr>
          </a:p>
          <a:p>
            <a:pPr marL="342900" lvl="0" indent="-342900">
              <a:buFont typeface="+mj-lt"/>
              <a:buAutoNum type="arabicPeriod"/>
              <a:defRPr/>
            </a:pPr>
            <a:r>
              <a:rPr lang="en-US" sz="1200" dirty="0">
                <a:solidFill>
                  <a:prstClr val="black"/>
                </a:solidFill>
                <a:latin typeface="Segoe"/>
                <a:cs typeface="Segoe UI Light" panose="020B0502040204020203" pitchFamily="34" charset="0"/>
              </a:rPr>
              <a:t>APS environments, source data, usage patterns  </a:t>
            </a:r>
          </a:p>
          <a:p>
            <a:pPr marL="342900" lvl="0" indent="-342900">
              <a:buFont typeface="+mj-lt"/>
              <a:buAutoNum type="arabicPeriod"/>
              <a:defRPr/>
            </a:pPr>
            <a:r>
              <a:rPr lang="en-US" sz="1200" dirty="0">
                <a:solidFill>
                  <a:prstClr val="black"/>
                </a:solidFill>
                <a:latin typeface="Segoe"/>
                <a:cs typeface="Segoe UI Light" panose="020B0502040204020203" pitchFamily="34" charset="0"/>
              </a:rPr>
              <a:t>ETL/ELT processes </a:t>
            </a:r>
          </a:p>
          <a:p>
            <a:pPr marL="342900" lvl="0" indent="-342900">
              <a:buFont typeface="+mj-lt"/>
              <a:buAutoNum type="arabicPeriod"/>
              <a:defRPr/>
            </a:pPr>
            <a:r>
              <a:rPr lang="en-US" sz="1200" dirty="0">
                <a:solidFill>
                  <a:prstClr val="black"/>
                </a:solidFill>
                <a:latin typeface="Segoe"/>
                <a:cs typeface="Segoe UI Light" panose="020B0502040204020203" pitchFamily="34" charset="0"/>
              </a:rPr>
              <a:t>Data Flows</a:t>
            </a:r>
          </a:p>
          <a:p>
            <a:pPr marL="342900" lvl="0" indent="-342900">
              <a:buFont typeface="+mj-lt"/>
              <a:buAutoNum type="arabicPeriod"/>
              <a:defRPr/>
            </a:pPr>
            <a:r>
              <a:rPr lang="en-US" sz="1200" dirty="0">
                <a:solidFill>
                  <a:prstClr val="black"/>
                </a:solidFill>
                <a:latin typeface="Segoe"/>
                <a:cs typeface="Segoe UI Light" panose="020B0502040204020203" pitchFamily="34" charset="0"/>
              </a:rPr>
              <a:t>Technical architecture options</a:t>
            </a:r>
          </a:p>
          <a:p>
            <a:pPr marL="342900" lvl="0" indent="-342900">
              <a:buFont typeface="+mj-lt"/>
              <a:buAutoNum type="arabicPeriod"/>
              <a:defRPr/>
            </a:pPr>
            <a:r>
              <a:rPr lang="en-US" sz="1200" dirty="0">
                <a:solidFill>
                  <a:prstClr val="black"/>
                </a:solidFill>
                <a:latin typeface="Segoe"/>
                <a:cs typeface="Segoe UI Light" panose="020B0502040204020203" pitchFamily="34" charset="0"/>
              </a:rPr>
              <a:t>Azure SQLDW capabilities and Benefits  </a:t>
            </a:r>
          </a:p>
          <a:p>
            <a:pPr lvl="0">
              <a:defRPr/>
            </a:pPr>
            <a:endParaRPr lang="en-US" sz="1200" dirty="0">
              <a:solidFill>
                <a:prstClr val="black"/>
              </a:solidFill>
              <a:latin typeface="Segoe"/>
              <a:cs typeface="Segoe UI Light" panose="020B0502040204020203" pitchFamily="34" charset="0"/>
            </a:endParaRPr>
          </a:p>
        </p:txBody>
      </p:sp>
    </p:spTree>
    <p:extLst>
      <p:ext uri="{BB962C8B-B14F-4D97-AF65-F5344CB8AC3E}">
        <p14:creationId xmlns:p14="http://schemas.microsoft.com/office/powerpoint/2010/main" val="2711734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74639" y="125601"/>
            <a:ext cx="11781071" cy="767254"/>
          </a:xfrm>
          <a:prstGeom prst="rect">
            <a:avLst/>
          </a:prstGeom>
          <a:solidFill>
            <a:srgbClr val="002050"/>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lvl="0" algn="ctr">
              <a:defRPr/>
            </a:pPr>
            <a:r>
              <a:rPr kumimoji="0" lang="en-US" sz="3600" b="0" i="0" u="none" strike="noStrike" kern="1200" cap="none" spc="0" normalizeH="0" baseline="0" noProof="0" dirty="0">
                <a:ln>
                  <a:noFill/>
                </a:ln>
                <a:solidFill>
                  <a:srgbClr val="FFC000"/>
                </a:solidFill>
                <a:effectLst/>
                <a:uLnTx/>
                <a:uFillTx/>
                <a:latin typeface="Segoe UI Light" panose="020B0502040204020203" pitchFamily="34" charset="0"/>
                <a:cs typeface="Segoe UI Light" panose="020B0502040204020203" pitchFamily="34" charset="0"/>
              </a:rPr>
              <a:t>APS to Azure SQLDW Migration </a:t>
            </a:r>
            <a:r>
              <a:rPr lang="en-US" sz="3600" dirty="0">
                <a:solidFill>
                  <a:srgbClr val="FFC000"/>
                </a:solidFill>
                <a:latin typeface="Segoe UI Light" panose="020B0502040204020203" pitchFamily="34" charset="0"/>
                <a:cs typeface="Segoe UI Light" panose="020B0502040204020203" pitchFamily="34" charset="0"/>
              </a:rPr>
              <a:t>Roadmap </a:t>
            </a:r>
            <a:endParaRPr kumimoji="0" lang="en-US" sz="3600" b="0" i="0" u="none" strike="noStrike" kern="1200" cap="none" spc="0" normalizeH="0" baseline="0" noProof="0" dirty="0">
              <a:ln>
                <a:noFill/>
              </a:ln>
              <a:solidFill>
                <a:srgbClr val="FFC000"/>
              </a:solidFill>
              <a:effectLst/>
              <a:uLnTx/>
              <a:uFillTx/>
              <a:latin typeface="Segoe UI Light" panose="020B0502040204020203" pitchFamily="34" charset="0"/>
              <a:cs typeface="Segoe UI Light" panose="020B0502040204020203" pitchFamily="34" charset="0"/>
            </a:endParaRP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1" name="TextBox 40">
            <a:extLst>
              <a:ext uri="{FF2B5EF4-FFF2-40B4-BE49-F238E27FC236}">
                <a16:creationId xmlns:a16="http://schemas.microsoft.com/office/drawing/2014/main" id="{70BB0037-114E-4919-9DB9-58E15A333E75}"/>
              </a:ext>
            </a:extLst>
          </p:cNvPr>
          <p:cNvSpPr txBox="1"/>
          <p:nvPr/>
        </p:nvSpPr>
        <p:spPr>
          <a:xfrm>
            <a:off x="724360" y="3518735"/>
            <a:ext cx="3529653" cy="2819233"/>
          </a:xfrm>
          <a:prstGeom prst="rect">
            <a:avLst/>
          </a:prstGeom>
          <a:noFill/>
        </p:spPr>
        <p:txBody>
          <a:bodyPr wrap="square" lIns="182880" tIns="146304" rIns="182880" bIns="146304" rtlCol="0">
            <a:spAutoFit/>
          </a:bodyPr>
          <a:lstStyle/>
          <a:p>
            <a:pPr lvl="0">
              <a:defRPr/>
            </a:pPr>
            <a:r>
              <a:rPr lang="en-US" sz="1600" b="1" dirty="0">
                <a:solidFill>
                  <a:prstClr val="black"/>
                </a:solidFill>
                <a:latin typeface="Segoe"/>
                <a:cs typeface="Segoe UI Light" panose="020B0502040204020203" pitchFamily="34" charset="0"/>
              </a:rPr>
              <a:t>Goals of APS Assessment (1-day)</a:t>
            </a:r>
          </a:p>
          <a:p>
            <a:pPr lvl="0">
              <a:defRPr/>
            </a:pPr>
            <a:endParaRPr lang="en-US" sz="1600" b="1" dirty="0">
              <a:solidFill>
                <a:prstClr val="black"/>
              </a:solidFill>
              <a:latin typeface="Segoe"/>
              <a:cs typeface="Segoe UI Light" panose="020B0502040204020203" pitchFamily="34" charset="0"/>
            </a:endParaRPr>
          </a:p>
          <a:p>
            <a:pPr marL="171450" indent="-171450" fontAlgn="ctr">
              <a:buFont typeface="Arial" panose="020B0604020202020204" pitchFamily="34" charset="0"/>
              <a:buChar char="•"/>
            </a:pPr>
            <a:r>
              <a:rPr lang="en-US" sz="1200" dirty="0"/>
              <a:t>Discovery of customer business needs, environment and technical requirements</a:t>
            </a:r>
          </a:p>
          <a:p>
            <a:pPr marL="171450" indent="-171450" fontAlgn="ctr">
              <a:buFont typeface="Arial" panose="020B0604020202020204" pitchFamily="34" charset="0"/>
              <a:buChar char="•"/>
            </a:pPr>
            <a:r>
              <a:rPr lang="en-US" sz="1200" dirty="0"/>
              <a:t>Deep-dive into customer objectives and use case scenarios</a:t>
            </a:r>
          </a:p>
          <a:p>
            <a:pPr marL="171450" indent="-171450" fontAlgn="ctr">
              <a:buFont typeface="Arial" panose="020B0604020202020204" pitchFamily="34" charset="0"/>
              <a:buChar char="•"/>
            </a:pPr>
            <a:r>
              <a:rPr lang="en-US" sz="1200" dirty="0"/>
              <a:t>Deep-dive into APS implementation so that scope and complexity of migration can be identified</a:t>
            </a:r>
          </a:p>
          <a:p>
            <a:pPr marL="171450" indent="-171450" fontAlgn="ctr">
              <a:buFont typeface="Arial" panose="020B0604020202020204" pitchFamily="34" charset="0"/>
              <a:buChar char="•"/>
            </a:pPr>
            <a:r>
              <a:rPr lang="en-US" sz="1200" dirty="0"/>
              <a:t>Provide guidance on possible high-level solution approaches that meets business needs</a:t>
            </a:r>
          </a:p>
          <a:p>
            <a:pPr lvl="0">
              <a:defRPr/>
            </a:pPr>
            <a:endParaRPr lang="en-US" sz="1200" dirty="0">
              <a:solidFill>
                <a:prstClr val="black"/>
              </a:solidFill>
              <a:latin typeface="Segoe"/>
              <a:cs typeface="Segoe UI Light" panose="020B0502040204020203" pitchFamily="34" charset="0"/>
            </a:endParaRPr>
          </a:p>
        </p:txBody>
      </p:sp>
      <p:sp>
        <p:nvSpPr>
          <p:cNvPr id="42" name="Rectangle: Rounded Corners 41">
            <a:extLst>
              <a:ext uri="{FF2B5EF4-FFF2-40B4-BE49-F238E27FC236}">
                <a16:creationId xmlns:a16="http://schemas.microsoft.com/office/drawing/2014/main" id="{4F331203-C94F-4E63-B1CF-54D99D066A08}"/>
              </a:ext>
            </a:extLst>
          </p:cNvPr>
          <p:cNvSpPr/>
          <p:nvPr/>
        </p:nvSpPr>
        <p:spPr bwMode="auto">
          <a:xfrm>
            <a:off x="1153118" y="1679514"/>
            <a:ext cx="1645920" cy="969755"/>
          </a:xfrm>
          <a:prstGeom prst="round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bg1"/>
                </a:solidFill>
                <a:latin typeface="+mj-lt"/>
                <a:ea typeface="Segoe UI" pitchFamily="34" charset="0"/>
                <a:cs typeface="Segoe UI" pitchFamily="34" charset="0"/>
              </a:rPr>
              <a:t>APS Assessment</a:t>
            </a:r>
          </a:p>
        </p:txBody>
      </p:sp>
      <p:sp>
        <p:nvSpPr>
          <p:cNvPr id="43" name="Rectangle: Rounded Corners 42">
            <a:extLst>
              <a:ext uri="{FF2B5EF4-FFF2-40B4-BE49-F238E27FC236}">
                <a16:creationId xmlns:a16="http://schemas.microsoft.com/office/drawing/2014/main" id="{2B0509AD-770D-4259-A40B-D690913A3C6F}"/>
              </a:ext>
            </a:extLst>
          </p:cNvPr>
          <p:cNvSpPr/>
          <p:nvPr/>
        </p:nvSpPr>
        <p:spPr bwMode="auto">
          <a:xfrm>
            <a:off x="4876983" y="1679514"/>
            <a:ext cx="1645920" cy="969755"/>
          </a:xfrm>
          <a:prstGeom prst="round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bg1"/>
                </a:solidFill>
                <a:latin typeface="+mj-lt"/>
                <a:ea typeface="Segoe UI" pitchFamily="34" charset="0"/>
                <a:cs typeface="Segoe UI" pitchFamily="34" charset="0"/>
              </a:rPr>
              <a:t>Modern DW Architecture</a:t>
            </a:r>
          </a:p>
        </p:txBody>
      </p:sp>
      <p:sp>
        <p:nvSpPr>
          <p:cNvPr id="44" name="Arrow: Right 43">
            <a:extLst>
              <a:ext uri="{FF2B5EF4-FFF2-40B4-BE49-F238E27FC236}">
                <a16:creationId xmlns:a16="http://schemas.microsoft.com/office/drawing/2014/main" id="{BA7B6012-679F-4AF9-A4E0-2CF7FCB49DC8}"/>
              </a:ext>
            </a:extLst>
          </p:cNvPr>
          <p:cNvSpPr/>
          <p:nvPr/>
        </p:nvSpPr>
        <p:spPr bwMode="auto">
          <a:xfrm>
            <a:off x="2884480" y="2026480"/>
            <a:ext cx="457200" cy="238896"/>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45" name="Arrow: Right 44">
            <a:extLst>
              <a:ext uri="{FF2B5EF4-FFF2-40B4-BE49-F238E27FC236}">
                <a16:creationId xmlns:a16="http://schemas.microsoft.com/office/drawing/2014/main" id="{0F9730E6-6E02-494E-85FF-61581B7CE879}"/>
              </a:ext>
            </a:extLst>
          </p:cNvPr>
          <p:cNvSpPr/>
          <p:nvPr/>
        </p:nvSpPr>
        <p:spPr bwMode="auto">
          <a:xfrm>
            <a:off x="8058208" y="2071366"/>
            <a:ext cx="457200" cy="238896"/>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46" name="Group 45">
            <a:extLst>
              <a:ext uri="{FF2B5EF4-FFF2-40B4-BE49-F238E27FC236}">
                <a16:creationId xmlns:a16="http://schemas.microsoft.com/office/drawing/2014/main" id="{47F81B35-43C6-4FF0-8344-3D6881DC16DE}"/>
              </a:ext>
            </a:extLst>
          </p:cNvPr>
          <p:cNvGrpSpPr/>
          <p:nvPr/>
        </p:nvGrpSpPr>
        <p:grpSpPr>
          <a:xfrm>
            <a:off x="2164652" y="2333858"/>
            <a:ext cx="948428" cy="969755"/>
            <a:chOff x="832364" y="1083337"/>
            <a:chExt cx="1329000" cy="1392832"/>
          </a:xfrm>
        </p:grpSpPr>
        <p:pic>
          <p:nvPicPr>
            <p:cNvPr id="47" name="Picture 46">
              <a:extLst>
                <a:ext uri="{FF2B5EF4-FFF2-40B4-BE49-F238E27FC236}">
                  <a16:creationId xmlns:a16="http://schemas.microsoft.com/office/drawing/2014/main" id="{B95EACEB-BE8B-4163-AB99-65E0B20D5198}"/>
                </a:ext>
              </a:extLst>
            </p:cNvPr>
            <p:cNvPicPr>
              <a:picLocks noChangeAspect="1"/>
            </p:cNvPicPr>
            <p:nvPr/>
          </p:nvPicPr>
          <p:blipFill>
            <a:blip r:embed="rId4"/>
            <a:stretch>
              <a:fillRect/>
            </a:stretch>
          </p:blipFill>
          <p:spPr>
            <a:xfrm>
              <a:off x="832364" y="1083337"/>
              <a:ext cx="1040387" cy="1040387"/>
            </a:xfrm>
            <a:prstGeom prst="rect">
              <a:avLst/>
            </a:prstGeom>
          </p:spPr>
        </p:pic>
        <p:sp>
          <p:nvSpPr>
            <p:cNvPr id="48" name="TextBox 47">
              <a:extLst>
                <a:ext uri="{FF2B5EF4-FFF2-40B4-BE49-F238E27FC236}">
                  <a16:creationId xmlns:a16="http://schemas.microsoft.com/office/drawing/2014/main" id="{9A492255-7C4B-4786-9A40-04548DB8573E}"/>
                </a:ext>
              </a:extLst>
            </p:cNvPr>
            <p:cNvSpPr txBox="1"/>
            <p:nvPr/>
          </p:nvSpPr>
          <p:spPr>
            <a:xfrm>
              <a:off x="1007716" y="2151853"/>
              <a:ext cx="1153648" cy="324316"/>
            </a:xfrm>
            <a:prstGeom prst="rect">
              <a:avLst/>
            </a:prstGeom>
            <a:noFill/>
          </p:spPr>
          <p:txBody>
            <a:bodyPr wrap="square" rtlCol="0">
              <a:spAutoFit/>
            </a:bodyPr>
            <a:lstStyle/>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292929"/>
                  </a:solidFill>
                  <a:effectLst/>
                  <a:uLnTx/>
                  <a:uFillTx/>
                  <a:latin typeface="Segoe UI"/>
                  <a:ea typeface="+mn-ea"/>
                  <a:cs typeface="+mn-cs"/>
                </a:rPr>
                <a:t>APS</a:t>
              </a:r>
            </a:p>
          </p:txBody>
        </p:sp>
      </p:grpSp>
      <p:pic>
        <p:nvPicPr>
          <p:cNvPr id="49" name="Picture 48">
            <a:extLst>
              <a:ext uri="{FF2B5EF4-FFF2-40B4-BE49-F238E27FC236}">
                <a16:creationId xmlns:a16="http://schemas.microsoft.com/office/drawing/2014/main" id="{F26BD8A0-54D8-4B8C-A38B-8CD1F39EE7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0979" y="2452993"/>
            <a:ext cx="848889" cy="848889"/>
          </a:xfrm>
          <a:prstGeom prst="rect">
            <a:avLst/>
          </a:prstGeom>
        </p:spPr>
      </p:pic>
      <p:sp>
        <p:nvSpPr>
          <p:cNvPr id="50" name="TextBox 49">
            <a:extLst>
              <a:ext uri="{FF2B5EF4-FFF2-40B4-BE49-F238E27FC236}">
                <a16:creationId xmlns:a16="http://schemas.microsoft.com/office/drawing/2014/main" id="{49F50735-9B48-463B-BC38-2E482DA9CC11}"/>
              </a:ext>
            </a:extLst>
          </p:cNvPr>
          <p:cNvSpPr txBox="1"/>
          <p:nvPr/>
        </p:nvSpPr>
        <p:spPr>
          <a:xfrm>
            <a:off x="1151302" y="2613171"/>
            <a:ext cx="1092556" cy="704808"/>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Scripts</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Available</a:t>
            </a:r>
          </a:p>
        </p:txBody>
      </p:sp>
      <p:sp>
        <p:nvSpPr>
          <p:cNvPr id="51" name="Rectangle: Rounded Corners 50">
            <a:extLst>
              <a:ext uri="{FF2B5EF4-FFF2-40B4-BE49-F238E27FC236}">
                <a16:creationId xmlns:a16="http://schemas.microsoft.com/office/drawing/2014/main" id="{36DF5043-E48C-4455-B98F-459491067C36}"/>
              </a:ext>
            </a:extLst>
          </p:cNvPr>
          <p:cNvSpPr/>
          <p:nvPr/>
        </p:nvSpPr>
        <p:spPr bwMode="auto">
          <a:xfrm>
            <a:off x="8600848" y="1679514"/>
            <a:ext cx="1645920" cy="969755"/>
          </a:xfrm>
          <a:prstGeom prst="round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err="1">
                <a:solidFill>
                  <a:schemeClr val="bg1"/>
                </a:solidFill>
                <a:latin typeface="+mj-lt"/>
                <a:ea typeface="Segoe UI" pitchFamily="34" charset="0"/>
                <a:cs typeface="Segoe UI" pitchFamily="34" charset="0"/>
              </a:rPr>
              <a:t>POC</a:t>
            </a:r>
            <a:r>
              <a:rPr lang="en-US" sz="1600" b="1" dirty="0">
                <a:solidFill>
                  <a:schemeClr val="bg1"/>
                </a:solidFill>
                <a:latin typeface="+mj-lt"/>
                <a:ea typeface="Segoe UI" pitchFamily="34" charset="0"/>
                <a:cs typeface="Segoe UI" pitchFamily="34" charset="0"/>
              </a:rPr>
              <a:t> </a:t>
            </a:r>
          </a:p>
          <a:p>
            <a:pPr algn="ctr" defTabSz="932472" fontAlgn="base">
              <a:lnSpc>
                <a:spcPct val="90000"/>
              </a:lnSpc>
              <a:spcBef>
                <a:spcPct val="0"/>
              </a:spcBef>
              <a:spcAft>
                <a:spcPct val="0"/>
              </a:spcAft>
            </a:pPr>
            <a:r>
              <a:rPr lang="en-US" sz="1600" b="1" dirty="0">
                <a:solidFill>
                  <a:schemeClr val="bg1"/>
                </a:solidFill>
                <a:latin typeface="+mj-lt"/>
                <a:ea typeface="Segoe UI" pitchFamily="34" charset="0"/>
                <a:cs typeface="Segoe UI" pitchFamily="34" charset="0"/>
              </a:rPr>
              <a:t>(Optional)</a:t>
            </a:r>
          </a:p>
        </p:txBody>
      </p:sp>
      <p:sp>
        <p:nvSpPr>
          <p:cNvPr id="52" name="TextBox 51">
            <a:extLst>
              <a:ext uri="{FF2B5EF4-FFF2-40B4-BE49-F238E27FC236}">
                <a16:creationId xmlns:a16="http://schemas.microsoft.com/office/drawing/2014/main" id="{6687305D-B54C-4D6A-BC5F-B36F52610A27}"/>
              </a:ext>
            </a:extLst>
          </p:cNvPr>
          <p:cNvSpPr txBox="1"/>
          <p:nvPr/>
        </p:nvSpPr>
        <p:spPr>
          <a:xfrm>
            <a:off x="8286808" y="3507454"/>
            <a:ext cx="2672015" cy="2080570"/>
          </a:xfrm>
          <a:prstGeom prst="rect">
            <a:avLst/>
          </a:prstGeom>
          <a:noFill/>
        </p:spPr>
        <p:txBody>
          <a:bodyPr wrap="square" lIns="182880" tIns="146304" rIns="182880" bIns="146304" rtlCol="0">
            <a:spAutoFit/>
          </a:bodyPr>
          <a:lstStyle/>
          <a:p>
            <a:pPr lvl="0">
              <a:defRPr/>
            </a:pPr>
            <a:r>
              <a:rPr lang="en-US" sz="1600" b="1" dirty="0" err="1">
                <a:solidFill>
                  <a:prstClr val="black"/>
                </a:solidFill>
                <a:latin typeface="Segoe"/>
                <a:cs typeface="Segoe UI Light" panose="020B0502040204020203" pitchFamily="34" charset="0"/>
              </a:rPr>
              <a:t>POC</a:t>
            </a:r>
            <a:r>
              <a:rPr lang="en-US" sz="1600" b="1" dirty="0">
                <a:solidFill>
                  <a:prstClr val="black"/>
                </a:solidFill>
                <a:latin typeface="Segoe"/>
                <a:cs typeface="Segoe UI Light" panose="020B0502040204020203" pitchFamily="34" charset="0"/>
              </a:rPr>
              <a:t> (Optional)</a:t>
            </a:r>
          </a:p>
          <a:p>
            <a:pPr lvl="0">
              <a:defRPr/>
            </a:pPr>
            <a:endParaRPr lang="en-US" sz="1600" b="1" dirty="0">
              <a:solidFill>
                <a:prstClr val="black"/>
              </a:solidFill>
              <a:latin typeface="Segoe"/>
              <a:cs typeface="Segoe UI Light" panose="020B0502040204020203" pitchFamily="34" charset="0"/>
            </a:endParaRPr>
          </a:p>
          <a:p>
            <a:pPr marL="171450" indent="-171450" fontAlgn="ctr">
              <a:buFont typeface="Arial" panose="020B0604020202020204" pitchFamily="34" charset="0"/>
              <a:buChar char="•"/>
            </a:pPr>
            <a:r>
              <a:rPr lang="en-US" sz="1200" dirty="0"/>
              <a:t>Prove out proposed architecture</a:t>
            </a:r>
          </a:p>
          <a:p>
            <a:pPr marL="171450" indent="-171450" fontAlgn="ctr">
              <a:buFont typeface="Arial" panose="020B0604020202020204" pitchFamily="34" charset="0"/>
              <a:buChar char="•"/>
            </a:pPr>
            <a:r>
              <a:rPr lang="en-US" sz="1200" dirty="0"/>
              <a:t>Clear out any technical roadblocks </a:t>
            </a:r>
          </a:p>
          <a:p>
            <a:pPr marL="171450" indent="-171450" fontAlgn="ctr">
              <a:buFont typeface="Arial" panose="020B0604020202020204" pitchFamily="34" charset="0"/>
              <a:buChar char="•"/>
            </a:pPr>
            <a:r>
              <a:rPr lang="en-US" sz="1200" dirty="0"/>
              <a:t>Build foundations for production migration</a:t>
            </a:r>
          </a:p>
          <a:p>
            <a:pPr lvl="0">
              <a:defRPr/>
            </a:pPr>
            <a:endParaRPr lang="en-US" sz="1200" dirty="0">
              <a:solidFill>
                <a:prstClr val="black"/>
              </a:solidFill>
              <a:latin typeface="Segoe"/>
              <a:cs typeface="Segoe UI Light" panose="020B0502040204020203" pitchFamily="34" charset="0"/>
            </a:endParaRPr>
          </a:p>
        </p:txBody>
      </p:sp>
      <p:sp>
        <p:nvSpPr>
          <p:cNvPr id="53" name="TextBox 52">
            <a:extLst>
              <a:ext uri="{FF2B5EF4-FFF2-40B4-BE49-F238E27FC236}">
                <a16:creationId xmlns:a16="http://schemas.microsoft.com/office/drawing/2014/main" id="{062CBFCF-875C-454C-956B-9B5649809F90}"/>
              </a:ext>
            </a:extLst>
          </p:cNvPr>
          <p:cNvSpPr txBox="1"/>
          <p:nvPr/>
        </p:nvSpPr>
        <p:spPr>
          <a:xfrm>
            <a:off x="4400347" y="3507454"/>
            <a:ext cx="3529653" cy="1834348"/>
          </a:xfrm>
          <a:prstGeom prst="rect">
            <a:avLst/>
          </a:prstGeom>
          <a:noFill/>
        </p:spPr>
        <p:txBody>
          <a:bodyPr wrap="square" lIns="182880" tIns="146304" rIns="182880" bIns="146304" rtlCol="0">
            <a:spAutoFit/>
          </a:bodyPr>
          <a:lstStyle/>
          <a:p>
            <a:pPr lvl="0">
              <a:defRPr/>
            </a:pPr>
            <a:r>
              <a:rPr lang="en-US" sz="1600" b="1" dirty="0">
                <a:solidFill>
                  <a:prstClr val="black"/>
                </a:solidFill>
                <a:latin typeface="Segoe"/>
                <a:cs typeface="Segoe UI Light" panose="020B0502040204020203" pitchFamily="34" charset="0"/>
              </a:rPr>
              <a:t>Modern DW Architecture</a:t>
            </a:r>
          </a:p>
          <a:p>
            <a:pPr fontAlgn="ctr"/>
            <a:endParaRPr lang="en-US" sz="1200" dirty="0"/>
          </a:p>
          <a:p>
            <a:pPr marL="171450" indent="-171450" fontAlgn="ctr">
              <a:buFont typeface="Arial" panose="020B0604020202020204" pitchFamily="34" charset="0"/>
              <a:buChar char="•"/>
            </a:pPr>
            <a:r>
              <a:rPr lang="en-US" sz="1200" dirty="0"/>
              <a:t>Data sources Identified</a:t>
            </a:r>
          </a:p>
          <a:p>
            <a:pPr marL="171450" indent="-171450" fontAlgn="ctr">
              <a:buFont typeface="Arial" panose="020B0604020202020204" pitchFamily="34" charset="0"/>
              <a:buChar char="•"/>
            </a:pPr>
            <a:r>
              <a:rPr lang="en-US" sz="1200" dirty="0"/>
              <a:t>ETL / ETL / Data Ingestion Process </a:t>
            </a:r>
          </a:p>
          <a:p>
            <a:pPr marL="171450" indent="-171450" fontAlgn="ctr">
              <a:buFont typeface="Arial" panose="020B0604020202020204" pitchFamily="34" charset="0"/>
              <a:buChar char="•"/>
            </a:pPr>
            <a:r>
              <a:rPr lang="en-US" sz="1200" dirty="0"/>
              <a:t>Azure SQLDW logical architecture</a:t>
            </a:r>
          </a:p>
          <a:p>
            <a:pPr marL="171450" indent="-171450" fontAlgn="ctr">
              <a:buFont typeface="Arial" panose="020B0604020202020204" pitchFamily="34" charset="0"/>
              <a:buChar char="•"/>
            </a:pPr>
            <a:r>
              <a:rPr lang="en-US" sz="1200" dirty="0"/>
              <a:t>Downstream Systems </a:t>
            </a:r>
          </a:p>
          <a:p>
            <a:pPr marL="171450" indent="-171450" fontAlgn="ctr">
              <a:buFont typeface="Arial" panose="020B0604020202020204" pitchFamily="34" charset="0"/>
              <a:buChar char="•"/>
            </a:pPr>
            <a:r>
              <a:rPr lang="en-US" sz="1200" dirty="0"/>
              <a:t>Users &amp; Usage Patterns</a:t>
            </a:r>
          </a:p>
          <a:p>
            <a:pPr lvl="0">
              <a:defRPr/>
            </a:pPr>
            <a:endParaRPr lang="en-US" sz="1200" dirty="0">
              <a:solidFill>
                <a:prstClr val="black"/>
              </a:solidFill>
              <a:latin typeface="Segoe"/>
              <a:cs typeface="Segoe UI Light" panose="020B0502040204020203" pitchFamily="34" charset="0"/>
            </a:endParaRPr>
          </a:p>
        </p:txBody>
      </p:sp>
    </p:spTree>
    <p:extLst>
      <p:ext uri="{BB962C8B-B14F-4D97-AF65-F5344CB8AC3E}">
        <p14:creationId xmlns:p14="http://schemas.microsoft.com/office/powerpoint/2010/main" val="3078293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74639" y="125601"/>
            <a:ext cx="11781071" cy="767254"/>
          </a:xfrm>
          <a:prstGeom prst="rect">
            <a:avLst/>
          </a:prstGeom>
          <a:solidFill>
            <a:srgbClr val="002050"/>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lvl="0" algn="ctr">
              <a:defRPr/>
            </a:pPr>
            <a:r>
              <a:rPr kumimoji="0" lang="en-US" sz="3600" b="0" i="0" u="none" strike="noStrike" kern="1200" cap="none" spc="0" normalizeH="0" baseline="0" noProof="0" dirty="0">
                <a:ln>
                  <a:noFill/>
                </a:ln>
                <a:solidFill>
                  <a:srgbClr val="FFC000"/>
                </a:solidFill>
                <a:effectLst/>
                <a:uLnTx/>
                <a:uFillTx/>
                <a:latin typeface="Segoe UI Light" panose="020B0502040204020203" pitchFamily="34" charset="0"/>
                <a:cs typeface="Segoe UI Light" panose="020B0502040204020203" pitchFamily="34" charset="0"/>
              </a:rPr>
              <a:t>APS to Azure SQLDW Migration </a:t>
            </a:r>
            <a:r>
              <a:rPr lang="en-US" sz="3600" dirty="0">
                <a:solidFill>
                  <a:srgbClr val="FFC000"/>
                </a:solidFill>
                <a:latin typeface="Segoe UI Light" panose="020B0502040204020203" pitchFamily="34" charset="0"/>
                <a:cs typeface="Segoe UI Light" panose="020B0502040204020203" pitchFamily="34" charset="0"/>
              </a:rPr>
              <a:t>Roadmap </a:t>
            </a:r>
            <a:endParaRPr kumimoji="0" lang="en-US" sz="3600" b="0" i="0" u="none" strike="noStrike" kern="1200" cap="none" spc="0" normalizeH="0" baseline="0" noProof="0" dirty="0">
              <a:ln>
                <a:noFill/>
              </a:ln>
              <a:solidFill>
                <a:srgbClr val="FFC000"/>
              </a:solidFill>
              <a:effectLst/>
              <a:uLnTx/>
              <a:uFillTx/>
              <a:latin typeface="Segoe UI Light" panose="020B0502040204020203" pitchFamily="34" charset="0"/>
              <a:cs typeface="Segoe UI Light" panose="020B0502040204020203" pitchFamily="34" charset="0"/>
            </a:endParaRP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6" name="Arrow: Right 25">
            <a:extLst>
              <a:ext uri="{FF2B5EF4-FFF2-40B4-BE49-F238E27FC236}">
                <a16:creationId xmlns:a16="http://schemas.microsoft.com/office/drawing/2014/main" id="{A2298FD0-C079-4729-A0C5-55255FBCADC5}"/>
              </a:ext>
            </a:extLst>
          </p:cNvPr>
          <p:cNvSpPr/>
          <p:nvPr/>
        </p:nvSpPr>
        <p:spPr bwMode="auto">
          <a:xfrm>
            <a:off x="3530124" y="1780778"/>
            <a:ext cx="457200" cy="238896"/>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27" name="Rectangle: Rounded Corners 26">
            <a:extLst>
              <a:ext uri="{FF2B5EF4-FFF2-40B4-BE49-F238E27FC236}">
                <a16:creationId xmlns:a16="http://schemas.microsoft.com/office/drawing/2014/main" id="{C82DF80D-7193-4E07-8D14-D502D9D08C0A}"/>
              </a:ext>
            </a:extLst>
          </p:cNvPr>
          <p:cNvSpPr/>
          <p:nvPr/>
        </p:nvSpPr>
        <p:spPr bwMode="auto">
          <a:xfrm>
            <a:off x="1718861" y="1415348"/>
            <a:ext cx="1645920" cy="969755"/>
          </a:xfrm>
          <a:prstGeom prst="round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bg1"/>
                </a:solidFill>
                <a:latin typeface="+mj-lt"/>
                <a:ea typeface="Segoe UI" pitchFamily="34" charset="0"/>
                <a:cs typeface="Segoe UI" pitchFamily="34" charset="0"/>
              </a:rPr>
              <a:t>Project </a:t>
            </a:r>
          </a:p>
          <a:p>
            <a:pPr algn="ctr" defTabSz="932472" fontAlgn="base">
              <a:lnSpc>
                <a:spcPct val="90000"/>
              </a:lnSpc>
              <a:spcBef>
                <a:spcPct val="0"/>
              </a:spcBef>
              <a:spcAft>
                <a:spcPct val="0"/>
              </a:spcAft>
            </a:pPr>
            <a:r>
              <a:rPr lang="en-US" sz="1600" b="1" dirty="0">
                <a:solidFill>
                  <a:schemeClr val="bg1"/>
                </a:solidFill>
                <a:latin typeface="+mj-lt"/>
                <a:ea typeface="Segoe UI" pitchFamily="34" charset="0"/>
                <a:cs typeface="Segoe UI" pitchFamily="34" charset="0"/>
              </a:rPr>
              <a:t>Planning</a:t>
            </a:r>
          </a:p>
        </p:txBody>
      </p:sp>
      <p:sp>
        <p:nvSpPr>
          <p:cNvPr id="28" name="TextBox 27">
            <a:extLst>
              <a:ext uri="{FF2B5EF4-FFF2-40B4-BE49-F238E27FC236}">
                <a16:creationId xmlns:a16="http://schemas.microsoft.com/office/drawing/2014/main" id="{DB458BDD-B081-43A1-B5F6-6E9D31A1330B}"/>
              </a:ext>
            </a:extLst>
          </p:cNvPr>
          <p:cNvSpPr txBox="1"/>
          <p:nvPr/>
        </p:nvSpPr>
        <p:spPr>
          <a:xfrm>
            <a:off x="1516271" y="2954109"/>
            <a:ext cx="2542359" cy="1895904"/>
          </a:xfrm>
          <a:prstGeom prst="rect">
            <a:avLst/>
          </a:prstGeom>
          <a:noFill/>
        </p:spPr>
        <p:txBody>
          <a:bodyPr wrap="square" lIns="182880" tIns="146304" rIns="182880" bIns="146304" rtlCol="0">
            <a:spAutoFit/>
          </a:bodyPr>
          <a:lstStyle/>
          <a:p>
            <a:pPr lvl="0">
              <a:defRPr/>
            </a:pPr>
            <a:r>
              <a:rPr lang="en-US" sz="1600" b="1" dirty="0">
                <a:solidFill>
                  <a:prstClr val="black"/>
                </a:solidFill>
                <a:latin typeface="Segoe"/>
                <a:cs typeface="Segoe UI Light" panose="020B0502040204020203" pitchFamily="34" charset="0"/>
              </a:rPr>
              <a:t>Project Planning </a:t>
            </a:r>
          </a:p>
          <a:p>
            <a:pPr lvl="0">
              <a:defRPr/>
            </a:pPr>
            <a:endParaRPr lang="en-US" sz="1600" b="1" dirty="0">
              <a:solidFill>
                <a:prstClr val="black"/>
              </a:solidFill>
              <a:latin typeface="Segoe"/>
              <a:cs typeface="Segoe UI Light" panose="020B0502040204020203" pitchFamily="34" charset="0"/>
            </a:endParaRPr>
          </a:p>
          <a:p>
            <a:pPr marL="342900" lvl="0" indent="-342900">
              <a:buFont typeface="+mj-lt"/>
              <a:buAutoNum type="arabicPeriod"/>
              <a:defRPr/>
            </a:pPr>
            <a:r>
              <a:rPr lang="en-US" sz="1200" dirty="0">
                <a:solidFill>
                  <a:prstClr val="black"/>
                </a:solidFill>
                <a:latin typeface="Segoe"/>
                <a:cs typeface="Segoe UI Light" panose="020B0502040204020203" pitchFamily="34" charset="0"/>
              </a:rPr>
              <a:t>Secure Executive Sponsorship</a:t>
            </a:r>
          </a:p>
          <a:p>
            <a:pPr marL="342900" indent="-342900">
              <a:buFont typeface="+mj-lt"/>
              <a:buAutoNum type="arabicPeriod"/>
              <a:defRPr/>
            </a:pPr>
            <a:r>
              <a:rPr lang="en-US" sz="1200" dirty="0">
                <a:solidFill>
                  <a:prstClr val="black"/>
                </a:solidFill>
                <a:latin typeface="Segoe"/>
                <a:cs typeface="Segoe UI Light" panose="020B0502040204020203" pitchFamily="34" charset="0"/>
              </a:rPr>
              <a:t>Estimate Effort and Cost</a:t>
            </a:r>
          </a:p>
          <a:p>
            <a:pPr marL="342900" indent="-342900">
              <a:buFont typeface="+mj-lt"/>
              <a:buAutoNum type="arabicPeriod"/>
              <a:defRPr/>
            </a:pPr>
            <a:r>
              <a:rPr lang="en-US" sz="1200" dirty="0">
                <a:solidFill>
                  <a:prstClr val="black"/>
                </a:solidFill>
                <a:latin typeface="Segoe"/>
                <a:cs typeface="Segoe UI Light" panose="020B0502040204020203" pitchFamily="34" charset="0"/>
              </a:rPr>
              <a:t>Develop Project Plan</a:t>
            </a:r>
          </a:p>
          <a:p>
            <a:pPr marL="342900" indent="-342900">
              <a:buFont typeface="+mj-lt"/>
              <a:buAutoNum type="arabicPeriod"/>
              <a:defRPr/>
            </a:pPr>
            <a:r>
              <a:rPr lang="en-US" sz="1200" dirty="0">
                <a:solidFill>
                  <a:prstClr val="black"/>
                </a:solidFill>
                <a:latin typeface="Segoe"/>
                <a:cs typeface="Segoe UI Light" panose="020B0502040204020203" pitchFamily="34" charset="0"/>
              </a:rPr>
              <a:t>Secure Resources </a:t>
            </a:r>
          </a:p>
          <a:p>
            <a:pPr lvl="0">
              <a:defRPr/>
            </a:pPr>
            <a:endParaRPr lang="en-US" sz="1200" dirty="0">
              <a:solidFill>
                <a:prstClr val="black"/>
              </a:solidFill>
              <a:latin typeface="Segoe"/>
              <a:cs typeface="Segoe UI Light" panose="020B0502040204020203" pitchFamily="34" charset="0"/>
            </a:endParaRPr>
          </a:p>
        </p:txBody>
      </p:sp>
    </p:spTree>
    <p:extLst>
      <p:ext uri="{BB962C8B-B14F-4D97-AF65-F5344CB8AC3E}">
        <p14:creationId xmlns:p14="http://schemas.microsoft.com/office/powerpoint/2010/main" val="97113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74639" y="125601"/>
            <a:ext cx="11781071" cy="767254"/>
          </a:xfrm>
          <a:prstGeom prst="rect">
            <a:avLst/>
          </a:prstGeom>
          <a:solidFill>
            <a:srgbClr val="002050"/>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lvl="0" algn="ctr">
              <a:defRPr/>
            </a:pPr>
            <a:r>
              <a:rPr kumimoji="0" lang="en-US" sz="3600" b="0" i="0" u="none" strike="noStrike" kern="1200" cap="none" spc="0" normalizeH="0" baseline="0" noProof="0" dirty="0">
                <a:ln>
                  <a:noFill/>
                </a:ln>
                <a:solidFill>
                  <a:srgbClr val="FFC000"/>
                </a:solidFill>
                <a:effectLst/>
                <a:uLnTx/>
                <a:uFillTx/>
                <a:latin typeface="Segoe UI Light" panose="020B0502040204020203" pitchFamily="34" charset="0"/>
                <a:cs typeface="Segoe UI Light" panose="020B0502040204020203" pitchFamily="34" charset="0"/>
              </a:rPr>
              <a:t>APS to Azure SQLDW Migration </a:t>
            </a:r>
            <a:r>
              <a:rPr lang="en-US" sz="3600" dirty="0">
                <a:solidFill>
                  <a:srgbClr val="FFC000"/>
                </a:solidFill>
                <a:latin typeface="Segoe UI Light" panose="020B0502040204020203" pitchFamily="34" charset="0"/>
                <a:cs typeface="Segoe UI Light" panose="020B0502040204020203" pitchFamily="34" charset="0"/>
              </a:rPr>
              <a:t>Roadmap </a:t>
            </a:r>
            <a:endParaRPr kumimoji="0" lang="en-US" sz="3600" b="0" i="0" u="none" strike="noStrike" kern="1200" cap="none" spc="0" normalizeH="0" baseline="0" noProof="0" dirty="0">
              <a:ln>
                <a:noFill/>
              </a:ln>
              <a:solidFill>
                <a:srgbClr val="FFC000"/>
              </a:solidFill>
              <a:effectLst/>
              <a:uLnTx/>
              <a:uFillTx/>
              <a:latin typeface="Segoe UI Light" panose="020B0502040204020203" pitchFamily="34" charset="0"/>
              <a:cs typeface="Segoe UI Light" panose="020B0502040204020203" pitchFamily="34" charset="0"/>
            </a:endParaRP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 name="TextBox 2">
            <a:extLst>
              <a:ext uri="{FF2B5EF4-FFF2-40B4-BE49-F238E27FC236}">
                <a16:creationId xmlns:a16="http://schemas.microsoft.com/office/drawing/2014/main" id="{A92696DB-50D8-4B71-BA81-C91E88E46D10}"/>
              </a:ext>
            </a:extLst>
          </p:cNvPr>
          <p:cNvSpPr txBox="1"/>
          <p:nvPr/>
        </p:nvSpPr>
        <p:spPr>
          <a:xfrm>
            <a:off x="3723129" y="1293483"/>
            <a:ext cx="3737017" cy="4665893"/>
          </a:xfrm>
          <a:prstGeom prst="rect">
            <a:avLst/>
          </a:prstGeom>
          <a:noFill/>
        </p:spPr>
        <p:txBody>
          <a:bodyPr wrap="square" lIns="182880" tIns="146304" rIns="182880" bIns="146304" rtlCol="0">
            <a:spAutoFit/>
          </a:bodyPr>
          <a:lstStyle/>
          <a:p>
            <a:pPr lvl="0">
              <a:defRPr/>
            </a:pPr>
            <a:r>
              <a:rPr lang="en-US" b="1" dirty="0">
                <a:solidFill>
                  <a:prstClr val="black"/>
                </a:solidFill>
                <a:latin typeface="Segoe"/>
                <a:cs typeface="Segoe UI Light" panose="020B0502040204020203" pitchFamily="34" charset="0"/>
              </a:rPr>
              <a:t>One Time Meta Data and Data Migration </a:t>
            </a:r>
          </a:p>
          <a:p>
            <a:pPr lvl="0">
              <a:defRPr/>
            </a:pPr>
            <a:endParaRPr lang="en-US" sz="1400" b="1" dirty="0">
              <a:solidFill>
                <a:prstClr val="black"/>
              </a:solidFill>
              <a:latin typeface="Segoe"/>
              <a:cs typeface="Segoe UI Light" panose="020B0502040204020203" pitchFamily="34" charset="0"/>
            </a:endParaRPr>
          </a:p>
          <a:p>
            <a:pPr marL="342900" lvl="0" indent="-342900">
              <a:buFont typeface="+mj-lt"/>
              <a:buAutoNum type="arabicPeriod"/>
              <a:defRPr/>
            </a:pPr>
            <a:r>
              <a:rPr lang="en-US" sz="1400" dirty="0" err="1">
                <a:solidFill>
                  <a:prstClr val="black"/>
                </a:solidFill>
                <a:latin typeface="Segoe"/>
                <a:cs typeface="Segoe UI Light" panose="020B0502040204020203" pitchFamily="34" charset="0"/>
              </a:rPr>
              <a:t>DDL</a:t>
            </a:r>
            <a:r>
              <a:rPr lang="en-US" sz="1400" dirty="0">
                <a:solidFill>
                  <a:prstClr val="black"/>
                </a:solidFill>
                <a:latin typeface="Segoe"/>
                <a:cs typeface="Segoe UI Light" panose="020B0502040204020203" pitchFamily="34" charset="0"/>
              </a:rPr>
              <a:t> (Table Definitions)</a:t>
            </a:r>
          </a:p>
          <a:p>
            <a:pPr marL="342900" lvl="0" indent="-342900">
              <a:buFont typeface="+mj-lt"/>
              <a:buAutoNum type="arabicPeriod"/>
              <a:defRPr/>
            </a:pPr>
            <a:r>
              <a:rPr lang="en-US" sz="1400" dirty="0" err="1">
                <a:solidFill>
                  <a:prstClr val="black"/>
                </a:solidFill>
                <a:latin typeface="Segoe"/>
                <a:cs typeface="Segoe UI Light" panose="020B0502040204020203" pitchFamily="34" charset="0"/>
              </a:rPr>
              <a:t>DML</a:t>
            </a:r>
            <a:r>
              <a:rPr lang="en-US" sz="1400" dirty="0">
                <a:solidFill>
                  <a:prstClr val="black"/>
                </a:solidFill>
                <a:latin typeface="Segoe"/>
                <a:cs typeface="Segoe UI Light" panose="020B0502040204020203" pitchFamily="34" charset="0"/>
              </a:rPr>
              <a:t>/Code (Views and Stored Procedures)</a:t>
            </a:r>
          </a:p>
          <a:p>
            <a:pPr marL="342900" lvl="0" indent="-342900">
              <a:buAutoNum type="arabicPeriod" startAt="3"/>
              <a:defRPr/>
            </a:pPr>
            <a:r>
              <a:rPr lang="en-US" sz="1400" dirty="0">
                <a:solidFill>
                  <a:prstClr val="black"/>
                </a:solidFill>
                <a:latin typeface="Segoe"/>
                <a:cs typeface="Segoe UI Light" panose="020B0502040204020203" pitchFamily="34" charset="0"/>
              </a:rPr>
              <a:t>Data</a:t>
            </a:r>
          </a:p>
          <a:p>
            <a:pPr marL="342900" lvl="0" indent="-342900">
              <a:buAutoNum type="arabicPeriod" startAt="3"/>
              <a:defRPr/>
            </a:pPr>
            <a:r>
              <a:rPr lang="en-US" sz="1400" dirty="0">
                <a:solidFill>
                  <a:prstClr val="black"/>
                </a:solidFill>
                <a:latin typeface="Segoe"/>
                <a:cs typeface="Segoe UI Light" panose="020B0502040204020203" pitchFamily="34" charset="0"/>
              </a:rPr>
              <a:t>Security</a:t>
            </a:r>
          </a:p>
          <a:p>
            <a:pPr lvl="0">
              <a:defRPr/>
            </a:pPr>
            <a:endParaRPr lang="en-US" sz="2400" b="1" dirty="0">
              <a:solidFill>
                <a:prstClr val="black"/>
              </a:solidFill>
              <a:latin typeface="Segoe"/>
              <a:cs typeface="Segoe UI Light" panose="020B0502040204020203" pitchFamily="34" charset="0"/>
            </a:endParaRPr>
          </a:p>
          <a:p>
            <a:pPr lvl="0">
              <a:defRPr/>
            </a:pPr>
            <a:r>
              <a:rPr lang="en-US" b="1" dirty="0">
                <a:solidFill>
                  <a:prstClr val="black"/>
                </a:solidFill>
                <a:latin typeface="Segoe"/>
                <a:cs typeface="Segoe UI Light" panose="020B0502040204020203" pitchFamily="34" charset="0"/>
              </a:rPr>
              <a:t>Ongoing Data Ingestion </a:t>
            </a:r>
          </a:p>
          <a:p>
            <a:pPr lvl="0">
              <a:defRPr/>
            </a:pPr>
            <a:endParaRPr lang="en-US" sz="1400" b="1" dirty="0">
              <a:solidFill>
                <a:prstClr val="black"/>
              </a:solidFill>
              <a:latin typeface="Segoe"/>
              <a:cs typeface="Segoe UI Light" panose="020B0502040204020203" pitchFamily="34" charset="0"/>
            </a:endParaRPr>
          </a:p>
          <a:p>
            <a:pPr marL="342900" lvl="0" indent="-342900">
              <a:buFont typeface="+mj-lt"/>
              <a:buAutoNum type="arabicPeriod"/>
              <a:defRPr/>
            </a:pPr>
            <a:r>
              <a:rPr lang="en-US" sz="1400" dirty="0">
                <a:solidFill>
                  <a:prstClr val="black"/>
                </a:solidFill>
                <a:latin typeface="Segoe"/>
                <a:cs typeface="Segoe UI Light" panose="020B0502040204020203" pitchFamily="34" charset="0"/>
              </a:rPr>
              <a:t>Source Data to Azure Blob Storage / Data Lake Store</a:t>
            </a:r>
          </a:p>
          <a:p>
            <a:pPr marL="342900" lvl="0" indent="-342900">
              <a:buFont typeface="+mj-lt"/>
              <a:buAutoNum type="arabicPeriod"/>
              <a:defRPr/>
            </a:pPr>
            <a:r>
              <a:rPr lang="en-US" sz="1400" dirty="0">
                <a:solidFill>
                  <a:prstClr val="black"/>
                </a:solidFill>
                <a:latin typeface="Segoe"/>
                <a:cs typeface="Segoe UI Light" panose="020B0502040204020203" pitchFamily="34" charset="0"/>
              </a:rPr>
              <a:t>Azure Blob Storage / Data Lake Store to Azure SQLDW</a:t>
            </a:r>
          </a:p>
          <a:p>
            <a:pPr marL="342900" lvl="0" indent="-342900">
              <a:buFont typeface="+mj-lt"/>
              <a:buAutoNum type="arabicPeriod"/>
              <a:defRPr/>
            </a:pPr>
            <a:r>
              <a:rPr lang="en-US" sz="1400" dirty="0">
                <a:solidFill>
                  <a:prstClr val="black"/>
                </a:solidFill>
                <a:latin typeface="Segoe"/>
                <a:cs typeface="Segoe UI Light" panose="020B0502040204020203" pitchFamily="34" charset="0"/>
              </a:rPr>
              <a:t>Azure SQLDW to Downstream Systems such as Power BI</a:t>
            </a:r>
          </a:p>
          <a:p>
            <a:pPr lvl="0">
              <a:defRPr/>
            </a:pPr>
            <a:endParaRPr lang="en-US" sz="2400" dirty="0">
              <a:solidFill>
                <a:prstClr val="black"/>
              </a:solidFill>
              <a:latin typeface="Segoe"/>
              <a:cs typeface="Segoe UI Light" panose="020B0502040204020203" pitchFamily="34" charset="0"/>
            </a:endParaRPr>
          </a:p>
        </p:txBody>
      </p:sp>
      <p:pic>
        <p:nvPicPr>
          <p:cNvPr id="34" name="Picture 33">
            <a:extLst>
              <a:ext uri="{FF2B5EF4-FFF2-40B4-BE49-F238E27FC236}">
                <a16:creationId xmlns:a16="http://schemas.microsoft.com/office/drawing/2014/main" id="{C4D1A56C-4C3C-4E7E-BF13-79C2DD42DB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9413" y="2532648"/>
            <a:ext cx="848889" cy="848889"/>
          </a:xfrm>
          <a:prstGeom prst="rect">
            <a:avLst/>
          </a:prstGeom>
        </p:spPr>
      </p:pic>
      <p:sp>
        <p:nvSpPr>
          <p:cNvPr id="35" name="Rectangle: Rounded Corners 34">
            <a:extLst>
              <a:ext uri="{FF2B5EF4-FFF2-40B4-BE49-F238E27FC236}">
                <a16:creationId xmlns:a16="http://schemas.microsoft.com/office/drawing/2014/main" id="{E042F7A2-0EE8-4659-AAFC-8A946C7D986A}"/>
              </a:ext>
            </a:extLst>
          </p:cNvPr>
          <p:cNvSpPr/>
          <p:nvPr/>
        </p:nvSpPr>
        <p:spPr bwMode="auto">
          <a:xfrm>
            <a:off x="8702993" y="1544933"/>
            <a:ext cx="1645920" cy="969755"/>
          </a:xfrm>
          <a:prstGeom prst="roundRect">
            <a:avLst/>
          </a:prstGeom>
          <a:solidFill>
            <a:schemeClr val="accent1">
              <a:lumMod val="50000"/>
              <a:lumOff val="50000"/>
            </a:schemeClr>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bg1"/>
                </a:solidFill>
                <a:latin typeface="+mj-lt"/>
                <a:ea typeface="Segoe UI" pitchFamily="34" charset="0"/>
                <a:cs typeface="Segoe UI" pitchFamily="34" charset="0"/>
              </a:rPr>
              <a:t>Azure</a:t>
            </a:r>
          </a:p>
          <a:p>
            <a:pPr algn="ctr" defTabSz="932472" fontAlgn="base">
              <a:lnSpc>
                <a:spcPct val="90000"/>
              </a:lnSpc>
              <a:spcBef>
                <a:spcPct val="0"/>
              </a:spcBef>
              <a:spcAft>
                <a:spcPct val="0"/>
              </a:spcAft>
            </a:pPr>
            <a:r>
              <a:rPr lang="en-US" sz="1600" b="1" dirty="0">
                <a:solidFill>
                  <a:schemeClr val="bg1"/>
                </a:solidFill>
                <a:latin typeface="+mj-lt"/>
                <a:ea typeface="Segoe UI" pitchFamily="34" charset="0"/>
                <a:cs typeface="Segoe UI" pitchFamily="34" charset="0"/>
              </a:rPr>
              <a:t>SQLDW</a:t>
            </a:r>
          </a:p>
          <a:p>
            <a:pPr algn="ctr" defTabSz="932472" fontAlgn="base">
              <a:lnSpc>
                <a:spcPct val="90000"/>
              </a:lnSpc>
              <a:spcBef>
                <a:spcPct val="0"/>
              </a:spcBef>
              <a:spcAft>
                <a:spcPct val="0"/>
              </a:spcAft>
            </a:pPr>
            <a:r>
              <a:rPr lang="en-US" sz="1600" b="1" dirty="0">
                <a:solidFill>
                  <a:schemeClr val="bg1"/>
                </a:solidFill>
                <a:latin typeface="+mj-lt"/>
                <a:ea typeface="Segoe UI" pitchFamily="34" charset="0"/>
                <a:cs typeface="Segoe UI" pitchFamily="34" charset="0"/>
              </a:rPr>
              <a:t>Operational</a:t>
            </a:r>
          </a:p>
        </p:txBody>
      </p:sp>
      <p:sp>
        <p:nvSpPr>
          <p:cNvPr id="36" name="TextBox 35">
            <a:extLst>
              <a:ext uri="{FF2B5EF4-FFF2-40B4-BE49-F238E27FC236}">
                <a16:creationId xmlns:a16="http://schemas.microsoft.com/office/drawing/2014/main" id="{EB488B81-CFA1-4B92-B711-3ED9E98F6750}"/>
              </a:ext>
            </a:extLst>
          </p:cNvPr>
          <p:cNvSpPr txBox="1"/>
          <p:nvPr/>
        </p:nvSpPr>
        <p:spPr>
          <a:xfrm>
            <a:off x="8381253" y="3476464"/>
            <a:ext cx="2944537" cy="1403461"/>
          </a:xfrm>
          <a:prstGeom prst="rect">
            <a:avLst/>
          </a:prstGeom>
          <a:noFill/>
        </p:spPr>
        <p:txBody>
          <a:bodyPr wrap="square" lIns="182880" tIns="146304" rIns="182880" bIns="146304" rtlCol="0">
            <a:spAutoFit/>
          </a:bodyPr>
          <a:lstStyle/>
          <a:p>
            <a:pPr lvl="0">
              <a:defRPr/>
            </a:pPr>
            <a:r>
              <a:rPr lang="en-US" b="1" dirty="0">
                <a:solidFill>
                  <a:prstClr val="black"/>
                </a:solidFill>
                <a:latin typeface="Segoe"/>
                <a:cs typeface="Segoe UI Light" panose="020B0502040204020203" pitchFamily="34" charset="0"/>
              </a:rPr>
              <a:t>Migration Complete</a:t>
            </a:r>
          </a:p>
          <a:p>
            <a:pPr lvl="0">
              <a:defRPr/>
            </a:pPr>
            <a:endParaRPr lang="en-US" sz="1400" b="1" dirty="0">
              <a:solidFill>
                <a:prstClr val="black"/>
              </a:solidFill>
              <a:latin typeface="Segoe"/>
              <a:cs typeface="Segoe UI Light" panose="020B0502040204020203" pitchFamily="34" charset="0"/>
            </a:endParaRPr>
          </a:p>
          <a:p>
            <a:pPr marL="342900" lvl="0" indent="-342900">
              <a:buFont typeface="+mj-lt"/>
              <a:buAutoNum type="arabicPeriod"/>
              <a:defRPr/>
            </a:pPr>
            <a:r>
              <a:rPr lang="en-US" sz="1400" dirty="0">
                <a:solidFill>
                  <a:prstClr val="black"/>
                </a:solidFill>
                <a:latin typeface="Segoe"/>
                <a:cs typeface="Segoe UI Light" panose="020B0502040204020203" pitchFamily="34" charset="0"/>
              </a:rPr>
              <a:t>Azure SQLDW operational </a:t>
            </a:r>
          </a:p>
          <a:p>
            <a:pPr marL="342900" lvl="0" indent="-342900">
              <a:buFont typeface="+mj-lt"/>
              <a:buAutoNum type="arabicPeriod"/>
              <a:defRPr/>
            </a:pPr>
            <a:r>
              <a:rPr lang="en-US" sz="1400" dirty="0">
                <a:solidFill>
                  <a:prstClr val="black"/>
                </a:solidFill>
                <a:latin typeface="Segoe"/>
                <a:cs typeface="Segoe UI Light" panose="020B0502040204020203" pitchFamily="34" charset="0"/>
              </a:rPr>
              <a:t>APS Retired or repurposed </a:t>
            </a:r>
          </a:p>
          <a:p>
            <a:pPr lvl="0">
              <a:defRPr/>
            </a:pPr>
            <a:endParaRPr lang="en-US" sz="1200" dirty="0">
              <a:solidFill>
                <a:prstClr val="black"/>
              </a:solidFill>
              <a:latin typeface="Segoe"/>
              <a:cs typeface="Segoe UI Light" panose="020B0502040204020203" pitchFamily="34" charset="0"/>
            </a:endParaRPr>
          </a:p>
        </p:txBody>
      </p:sp>
      <p:sp>
        <p:nvSpPr>
          <p:cNvPr id="37" name="Arrow: Right 36">
            <a:extLst>
              <a:ext uri="{FF2B5EF4-FFF2-40B4-BE49-F238E27FC236}">
                <a16:creationId xmlns:a16="http://schemas.microsoft.com/office/drawing/2014/main" id="{049AE9CE-3F74-416A-B61E-EBEF551BD5E8}"/>
              </a:ext>
            </a:extLst>
          </p:cNvPr>
          <p:cNvSpPr/>
          <p:nvPr/>
        </p:nvSpPr>
        <p:spPr bwMode="auto">
          <a:xfrm>
            <a:off x="1861290" y="2837645"/>
            <a:ext cx="457200" cy="238896"/>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38" name="Picture 37">
            <a:extLst>
              <a:ext uri="{FF2B5EF4-FFF2-40B4-BE49-F238E27FC236}">
                <a16:creationId xmlns:a16="http://schemas.microsoft.com/office/drawing/2014/main" id="{B21AEFAB-E192-4C01-AC25-6BB62A052D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6051" y="2544924"/>
            <a:ext cx="848889" cy="848889"/>
          </a:xfrm>
          <a:prstGeom prst="rect">
            <a:avLst/>
          </a:prstGeom>
        </p:spPr>
      </p:pic>
      <p:grpSp>
        <p:nvGrpSpPr>
          <p:cNvPr id="39" name="Group 38">
            <a:extLst>
              <a:ext uri="{FF2B5EF4-FFF2-40B4-BE49-F238E27FC236}">
                <a16:creationId xmlns:a16="http://schemas.microsoft.com/office/drawing/2014/main" id="{8B4C28B9-B924-4DD7-AB4F-67A9E1A99F90}"/>
              </a:ext>
            </a:extLst>
          </p:cNvPr>
          <p:cNvGrpSpPr/>
          <p:nvPr/>
        </p:nvGrpSpPr>
        <p:grpSpPr>
          <a:xfrm>
            <a:off x="1010712" y="2514688"/>
            <a:ext cx="948428" cy="969755"/>
            <a:chOff x="832364" y="1083337"/>
            <a:chExt cx="1329000" cy="1392832"/>
          </a:xfrm>
        </p:grpSpPr>
        <p:pic>
          <p:nvPicPr>
            <p:cNvPr id="40" name="Picture 39">
              <a:extLst>
                <a:ext uri="{FF2B5EF4-FFF2-40B4-BE49-F238E27FC236}">
                  <a16:creationId xmlns:a16="http://schemas.microsoft.com/office/drawing/2014/main" id="{4A5EEB68-D99B-42FA-AF84-4A865D1455B6}"/>
                </a:ext>
              </a:extLst>
            </p:cNvPr>
            <p:cNvPicPr>
              <a:picLocks noChangeAspect="1"/>
            </p:cNvPicPr>
            <p:nvPr/>
          </p:nvPicPr>
          <p:blipFill>
            <a:blip r:embed="rId5"/>
            <a:stretch>
              <a:fillRect/>
            </a:stretch>
          </p:blipFill>
          <p:spPr>
            <a:xfrm>
              <a:off x="832364" y="1083337"/>
              <a:ext cx="1040387" cy="1040387"/>
            </a:xfrm>
            <a:prstGeom prst="rect">
              <a:avLst/>
            </a:prstGeom>
          </p:spPr>
        </p:pic>
        <p:sp>
          <p:nvSpPr>
            <p:cNvPr id="41" name="TextBox 40">
              <a:extLst>
                <a:ext uri="{FF2B5EF4-FFF2-40B4-BE49-F238E27FC236}">
                  <a16:creationId xmlns:a16="http://schemas.microsoft.com/office/drawing/2014/main" id="{2803F6D4-3FC5-4E53-86DF-5194A6267E55}"/>
                </a:ext>
              </a:extLst>
            </p:cNvPr>
            <p:cNvSpPr txBox="1"/>
            <p:nvPr/>
          </p:nvSpPr>
          <p:spPr>
            <a:xfrm>
              <a:off x="1007716" y="2151853"/>
              <a:ext cx="1153648" cy="324316"/>
            </a:xfrm>
            <a:prstGeom prst="rect">
              <a:avLst/>
            </a:prstGeom>
            <a:noFill/>
          </p:spPr>
          <p:txBody>
            <a:bodyPr wrap="square" rtlCol="0">
              <a:spAutoFit/>
            </a:bodyPr>
            <a:lstStyle/>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292929"/>
                  </a:solidFill>
                  <a:effectLst/>
                  <a:uLnTx/>
                  <a:uFillTx/>
                  <a:latin typeface="Segoe UI"/>
                  <a:ea typeface="+mn-ea"/>
                  <a:cs typeface="+mn-cs"/>
                </a:rPr>
                <a:t>APS</a:t>
              </a:r>
            </a:p>
          </p:txBody>
        </p:sp>
      </p:grpSp>
      <p:sp>
        <p:nvSpPr>
          <p:cNvPr id="42" name="Rectangle: Rounded Corners 41">
            <a:extLst>
              <a:ext uri="{FF2B5EF4-FFF2-40B4-BE49-F238E27FC236}">
                <a16:creationId xmlns:a16="http://schemas.microsoft.com/office/drawing/2014/main" id="{6918F171-8F54-45F8-964E-0DF29BFAC913}"/>
              </a:ext>
            </a:extLst>
          </p:cNvPr>
          <p:cNvSpPr/>
          <p:nvPr/>
        </p:nvSpPr>
        <p:spPr bwMode="auto">
          <a:xfrm>
            <a:off x="1156102" y="1544933"/>
            <a:ext cx="1645920" cy="969755"/>
          </a:xfrm>
          <a:prstGeom prst="round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bg1"/>
                </a:solidFill>
                <a:latin typeface="+mj-lt"/>
                <a:ea typeface="Segoe UI" pitchFamily="34" charset="0"/>
                <a:cs typeface="Segoe UI" pitchFamily="34" charset="0"/>
              </a:rPr>
              <a:t>APS To Azure SQLDW Migration</a:t>
            </a:r>
          </a:p>
        </p:txBody>
      </p:sp>
      <p:sp>
        <p:nvSpPr>
          <p:cNvPr id="43" name="TextBox 42">
            <a:extLst>
              <a:ext uri="{FF2B5EF4-FFF2-40B4-BE49-F238E27FC236}">
                <a16:creationId xmlns:a16="http://schemas.microsoft.com/office/drawing/2014/main" id="{C627E265-9F2B-41B1-9C4E-D65B58CAF476}"/>
              </a:ext>
            </a:extLst>
          </p:cNvPr>
          <p:cNvSpPr txBox="1"/>
          <p:nvPr/>
        </p:nvSpPr>
        <p:spPr>
          <a:xfrm>
            <a:off x="948474" y="3466536"/>
            <a:ext cx="2478203"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Automated Code and Data Migration Framework</a:t>
            </a:r>
          </a:p>
        </p:txBody>
      </p:sp>
    </p:spTree>
    <p:extLst>
      <p:ext uri="{BB962C8B-B14F-4D97-AF65-F5344CB8AC3E}">
        <p14:creationId xmlns:p14="http://schemas.microsoft.com/office/powerpoint/2010/main" val="2174105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88099" y="133598"/>
            <a:ext cx="11781071" cy="767254"/>
          </a:xfrm>
          <a:prstGeom prst="rect">
            <a:avLst/>
          </a:prstGeom>
          <a:solidFill>
            <a:srgbClr val="002050"/>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lvl="0" algn="ctr">
              <a:defRPr/>
            </a:pPr>
            <a:endParaRPr lang="en-US" sz="4000" dirty="0">
              <a:solidFill>
                <a:srgbClr val="FFFFFF"/>
              </a:solidFill>
              <a:latin typeface="Segoe UI Light" panose="020B0502040204020203" pitchFamily="34" charset="0"/>
              <a:cs typeface="Segoe UI Light" panose="020B0502040204020203" pitchFamily="34" charset="0"/>
            </a:endParaRP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5" name="TextBox 24">
            <a:extLst>
              <a:ext uri="{FF2B5EF4-FFF2-40B4-BE49-F238E27FC236}">
                <a16:creationId xmlns:a16="http://schemas.microsoft.com/office/drawing/2014/main" id="{9B8B25BA-F240-4BAB-B4BD-55BE53527836}"/>
              </a:ext>
            </a:extLst>
          </p:cNvPr>
          <p:cNvSpPr txBox="1"/>
          <p:nvPr/>
        </p:nvSpPr>
        <p:spPr>
          <a:xfrm>
            <a:off x="2196155" y="2613123"/>
            <a:ext cx="7964957" cy="1938992"/>
          </a:xfrm>
          <a:prstGeom prst="rect">
            <a:avLst/>
          </a:prstGeom>
          <a:noFill/>
        </p:spPr>
        <p:txBody>
          <a:bodyPr wrap="square" rtlCol="0">
            <a:spAutoFit/>
          </a:bodyPr>
          <a:lstStyle/>
          <a:p>
            <a:r>
              <a:rPr lang="en-GB" sz="6000" dirty="0">
                <a:solidFill>
                  <a:srgbClr val="0000CC"/>
                </a:solidFill>
              </a:rPr>
              <a:t>Sample Migration Architectures </a:t>
            </a:r>
          </a:p>
        </p:txBody>
      </p:sp>
    </p:spTree>
    <p:extLst>
      <p:ext uri="{BB962C8B-B14F-4D97-AF65-F5344CB8AC3E}">
        <p14:creationId xmlns:p14="http://schemas.microsoft.com/office/powerpoint/2010/main" val="2345384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74639" y="125601"/>
            <a:ext cx="11781071" cy="767254"/>
          </a:xfrm>
          <a:prstGeom prst="rect">
            <a:avLst/>
          </a:prstGeom>
          <a:solidFill>
            <a:srgbClr val="002050"/>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a:spcBef>
                <a:spcPts val="1000"/>
              </a:spcBef>
              <a:spcAft>
                <a:spcPts val="1000"/>
              </a:spcAft>
            </a:pPr>
            <a:r>
              <a:rPr lang="en-AU" spc="500" dirty="0"/>
              <a:t>       </a:t>
            </a:r>
            <a:r>
              <a:rPr lang="en-AU" sz="2800" spc="500" dirty="0"/>
              <a:t>Initial Data Load From APS to Azure SQLDW</a:t>
            </a:r>
            <a:endParaRPr lang="en-US" sz="2800" dirty="0">
              <a:solidFill>
                <a:schemeClr val="tx1"/>
              </a:solidFill>
              <a:latin typeface="Segoe UI" charset="0"/>
              <a:ea typeface="Segoe UI" charset="0"/>
              <a:cs typeface="Segoe UI" charset="0"/>
            </a:endParaRP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5" name="Rectangle 24">
            <a:extLst>
              <a:ext uri="{FF2B5EF4-FFF2-40B4-BE49-F238E27FC236}">
                <a16:creationId xmlns:a16="http://schemas.microsoft.com/office/drawing/2014/main" id="{8754FF64-F38D-4083-9AA2-442AA07B03A4}"/>
              </a:ext>
            </a:extLst>
          </p:cNvPr>
          <p:cNvSpPr/>
          <p:nvPr/>
        </p:nvSpPr>
        <p:spPr bwMode="auto">
          <a:xfrm>
            <a:off x="5648377" y="1249758"/>
            <a:ext cx="4323011" cy="4435339"/>
          </a:xfrm>
          <a:prstGeom prst="rect">
            <a:avLst/>
          </a:prstGeom>
          <a:solidFill>
            <a:schemeClr val="accent1">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CD3020A8-1C80-42C3-BD0C-4F440793B2FC}"/>
              </a:ext>
            </a:extLst>
          </p:cNvPr>
          <p:cNvSpPr/>
          <p:nvPr/>
        </p:nvSpPr>
        <p:spPr bwMode="auto">
          <a:xfrm>
            <a:off x="6034432" y="3685817"/>
            <a:ext cx="2085936" cy="1778324"/>
          </a:xfrm>
          <a:prstGeom prst="rect">
            <a:avLst/>
          </a:prstGeom>
          <a:solidFill>
            <a:schemeClr val="bg1"/>
          </a:solidFill>
          <a:ln w="15875">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 name="Freeform 146">
            <a:extLst>
              <a:ext uri="{FF2B5EF4-FFF2-40B4-BE49-F238E27FC236}">
                <a16:creationId xmlns:a16="http://schemas.microsoft.com/office/drawing/2014/main" id="{EC9036EA-3C07-4988-80E7-31713C3E3697}"/>
              </a:ext>
            </a:extLst>
          </p:cNvPr>
          <p:cNvSpPr>
            <a:spLocks noChangeAspect="1"/>
          </p:cNvSpPr>
          <p:nvPr/>
        </p:nvSpPr>
        <p:spPr bwMode="auto">
          <a:xfrm>
            <a:off x="8640552" y="1337045"/>
            <a:ext cx="1113949" cy="497120"/>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solidFill>
          <a:ln w="15875">
            <a:solidFill>
              <a:srgbClr val="0078D7"/>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144000" rIns="0" bIns="36000" numCol="1" rtlCol="0" anchor="ctr" anchorCtr="0" compatLnSpc="1">
            <a:prstTxWarp prst="textNoShape">
              <a:avLst/>
            </a:prstTxWarp>
          </a:bodyPr>
          <a:lstStyle/>
          <a:p>
            <a:pPr algn="ctr" defTabSz="932472" fontAlgn="base">
              <a:spcBef>
                <a:spcPct val="0"/>
              </a:spcBef>
              <a:spcAft>
                <a:spcPct val="0"/>
              </a:spcAft>
            </a:pPr>
            <a:r>
              <a:rPr lang="en-IN" sz="1200" b="1" dirty="0">
                <a:solidFill>
                  <a:schemeClr val="tx1">
                    <a:lumMod val="50000"/>
                  </a:schemeClr>
                </a:solidFill>
              </a:rPr>
              <a:t>Azure</a:t>
            </a:r>
            <a:endParaRPr lang="en-IN" b="1" dirty="0">
              <a:solidFill>
                <a:schemeClr val="tx1">
                  <a:lumMod val="50000"/>
                </a:schemeClr>
              </a:solidFill>
            </a:endParaRPr>
          </a:p>
        </p:txBody>
      </p:sp>
      <p:cxnSp>
        <p:nvCxnSpPr>
          <p:cNvPr id="28" name="Straight Connector 27">
            <a:extLst>
              <a:ext uri="{FF2B5EF4-FFF2-40B4-BE49-F238E27FC236}">
                <a16:creationId xmlns:a16="http://schemas.microsoft.com/office/drawing/2014/main" id="{F0F8C56B-5726-45ED-A3F4-0584EA433306}"/>
              </a:ext>
            </a:extLst>
          </p:cNvPr>
          <p:cNvCxnSpPr>
            <a:cxnSpLocks/>
            <a:endCxn id="40" idx="0"/>
          </p:cNvCxnSpPr>
          <p:nvPr/>
        </p:nvCxnSpPr>
        <p:spPr>
          <a:xfrm>
            <a:off x="5238558" y="1511412"/>
            <a:ext cx="9932" cy="4302569"/>
          </a:xfrm>
          <a:prstGeom prst="line">
            <a:avLst/>
          </a:prstGeom>
          <a:ln w="19050">
            <a:solidFill>
              <a:srgbClr val="00B050"/>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86D7477-D6AB-42E0-B66E-86F944D97BA7}"/>
              </a:ext>
            </a:extLst>
          </p:cNvPr>
          <p:cNvSpPr txBox="1"/>
          <p:nvPr/>
        </p:nvSpPr>
        <p:spPr>
          <a:xfrm>
            <a:off x="6009932" y="5171147"/>
            <a:ext cx="2059105" cy="261610"/>
          </a:xfrm>
          <a:prstGeom prst="rect">
            <a:avLst/>
          </a:prstGeom>
          <a:noFill/>
        </p:spPr>
        <p:txBody>
          <a:bodyPr wrap="square" rtlCol="0">
            <a:spAutoFit/>
          </a:bodyPr>
          <a:lstStyle/>
          <a:p>
            <a:pPr marL="0" marR="0" lvl="0" indent="0" algn="ctr" defTabSz="914342"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Azure SQL Data Warehouse</a:t>
            </a:r>
          </a:p>
        </p:txBody>
      </p:sp>
      <p:sp>
        <p:nvSpPr>
          <p:cNvPr id="32" name="TextBox 31">
            <a:extLst>
              <a:ext uri="{FF2B5EF4-FFF2-40B4-BE49-F238E27FC236}">
                <a16:creationId xmlns:a16="http://schemas.microsoft.com/office/drawing/2014/main" id="{A0120DD3-8FBD-411E-A0A0-857CADF2876C}"/>
              </a:ext>
            </a:extLst>
          </p:cNvPr>
          <p:cNvSpPr txBox="1"/>
          <p:nvPr/>
        </p:nvSpPr>
        <p:spPr>
          <a:xfrm>
            <a:off x="6293065" y="3157715"/>
            <a:ext cx="801519" cy="253916"/>
          </a:xfrm>
          <a:prstGeom prst="rect">
            <a:avLst/>
          </a:prstGeom>
          <a:noFill/>
        </p:spPr>
        <p:txBody>
          <a:bodyPr wrap="square" rtlCol="0">
            <a:spAutoFit/>
          </a:bodyPr>
          <a:lstStyle/>
          <a:p>
            <a:pPr marL="0" marR="0" lvl="0" indent="0" algn="ctr" defTabSz="914342" rtl="0" eaLnBrk="1" fontAlgn="auto" latinLnBrk="0" hangingPunct="1">
              <a:lnSpc>
                <a:spcPct val="100000"/>
              </a:lnSpc>
              <a:spcBef>
                <a:spcPts val="0"/>
              </a:spcBef>
              <a:spcAft>
                <a:spcPts val="0"/>
              </a:spcAft>
              <a:buClrTx/>
              <a:buSzTx/>
              <a:buFontTx/>
              <a:buNone/>
              <a:tabLst/>
              <a:defRPr/>
            </a:pPr>
            <a:r>
              <a:rPr kumimoji="0" lang="en-US" sz="105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Polybase</a:t>
            </a:r>
          </a:p>
        </p:txBody>
      </p:sp>
      <p:sp>
        <p:nvSpPr>
          <p:cNvPr id="37" name="Rectangle 36">
            <a:extLst>
              <a:ext uri="{FF2B5EF4-FFF2-40B4-BE49-F238E27FC236}">
                <a16:creationId xmlns:a16="http://schemas.microsoft.com/office/drawing/2014/main" id="{88991A2A-850C-4AA1-BE36-338F8F5CB53E}"/>
              </a:ext>
            </a:extLst>
          </p:cNvPr>
          <p:cNvSpPr/>
          <p:nvPr/>
        </p:nvSpPr>
        <p:spPr bwMode="auto">
          <a:xfrm>
            <a:off x="6522395" y="1685047"/>
            <a:ext cx="1358661" cy="1044095"/>
          </a:xfrm>
          <a:prstGeom prst="rect">
            <a:avLst/>
          </a:prstGeom>
          <a:solidFill>
            <a:schemeClr val="bg1"/>
          </a:solidFill>
          <a:ln w="15875">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8" name="TextBox 37">
            <a:extLst>
              <a:ext uri="{FF2B5EF4-FFF2-40B4-BE49-F238E27FC236}">
                <a16:creationId xmlns:a16="http://schemas.microsoft.com/office/drawing/2014/main" id="{E035A030-7CFC-4AD4-87DD-9C1A7E52A9AA}"/>
              </a:ext>
            </a:extLst>
          </p:cNvPr>
          <p:cNvSpPr txBox="1"/>
          <p:nvPr/>
        </p:nvSpPr>
        <p:spPr>
          <a:xfrm>
            <a:off x="6477681" y="2297945"/>
            <a:ext cx="1358663" cy="430887"/>
          </a:xfrm>
          <a:prstGeom prst="rect">
            <a:avLst/>
          </a:prstGeom>
          <a:noFill/>
        </p:spPr>
        <p:txBody>
          <a:bodyPr wrap="square" rtlCol="0">
            <a:spAutoFit/>
          </a:bodyPr>
          <a:lstStyle/>
          <a:p>
            <a:pPr marL="0" marR="0" lvl="0" indent="0" algn="ctr" defTabSz="914342"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Azure Blob Storage</a:t>
            </a:r>
          </a:p>
        </p:txBody>
      </p:sp>
      <p:sp>
        <p:nvSpPr>
          <p:cNvPr id="40" name="TextBox 39">
            <a:extLst>
              <a:ext uri="{FF2B5EF4-FFF2-40B4-BE49-F238E27FC236}">
                <a16:creationId xmlns:a16="http://schemas.microsoft.com/office/drawing/2014/main" id="{EDBDBABF-AE08-4774-B917-C9880B53E1DF}"/>
              </a:ext>
            </a:extLst>
          </p:cNvPr>
          <p:cNvSpPr txBox="1"/>
          <p:nvPr/>
        </p:nvSpPr>
        <p:spPr>
          <a:xfrm>
            <a:off x="4847730" y="5813981"/>
            <a:ext cx="801519" cy="415498"/>
          </a:xfrm>
          <a:prstGeom prst="rect">
            <a:avLst/>
          </a:prstGeom>
          <a:noFill/>
        </p:spPr>
        <p:txBody>
          <a:bodyPr wrap="square" rtlCol="0">
            <a:spAutoFit/>
          </a:bodyPr>
          <a:lstStyle/>
          <a:p>
            <a:pPr marL="0" marR="0" lvl="0" indent="0" algn="ctr" defTabSz="914342" rtl="0" eaLnBrk="1" fontAlgn="auto" latinLnBrk="0" hangingPunct="1">
              <a:lnSpc>
                <a:spcPct val="100000"/>
              </a:lnSpc>
              <a:spcBef>
                <a:spcPts val="0"/>
              </a:spcBef>
              <a:spcAft>
                <a:spcPts val="0"/>
              </a:spcAft>
              <a:buClrTx/>
              <a:buSzTx/>
              <a:buFontTx/>
              <a:buNone/>
              <a:tabLst/>
              <a:defRPr/>
            </a:pPr>
            <a:r>
              <a:rPr kumimoji="0" lang="en-US" sz="105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Site to Site VPN</a:t>
            </a:r>
          </a:p>
        </p:txBody>
      </p:sp>
      <p:pic>
        <p:nvPicPr>
          <p:cNvPr id="43" name="Picture 42" descr="A stop sign&#10;&#10;Description generated with high confidence">
            <a:extLst>
              <a:ext uri="{FF2B5EF4-FFF2-40B4-BE49-F238E27FC236}">
                <a16:creationId xmlns:a16="http://schemas.microsoft.com/office/drawing/2014/main" id="{DC41EA82-97B6-45E7-9BF1-955AFC54DB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9882" y="1749507"/>
            <a:ext cx="613227" cy="613227"/>
          </a:xfrm>
          <a:prstGeom prst="rect">
            <a:avLst/>
          </a:prstGeom>
        </p:spPr>
      </p:pic>
      <p:sp>
        <p:nvSpPr>
          <p:cNvPr id="44" name="Rectangle 43">
            <a:extLst>
              <a:ext uri="{FF2B5EF4-FFF2-40B4-BE49-F238E27FC236}">
                <a16:creationId xmlns:a16="http://schemas.microsoft.com/office/drawing/2014/main" id="{41E9E853-2716-4686-A719-979DAFDCA62F}"/>
              </a:ext>
            </a:extLst>
          </p:cNvPr>
          <p:cNvSpPr/>
          <p:nvPr/>
        </p:nvSpPr>
        <p:spPr bwMode="auto">
          <a:xfrm>
            <a:off x="800885" y="2624589"/>
            <a:ext cx="1118693" cy="2876379"/>
          </a:xfrm>
          <a:prstGeom prst="rect">
            <a:avLst/>
          </a:prstGeom>
          <a:solidFill>
            <a:schemeClr val="tx1">
              <a:lumMod val="65000"/>
              <a:lumOff val="35000"/>
            </a:schemeClr>
          </a:solidFill>
          <a:ln w="6350">
            <a:solidFill>
              <a:schemeClr val="tx1">
                <a:lumMod val="65000"/>
                <a:lumOff val="3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a:gradFill>
                <a:gsLst>
                  <a:gs pos="0">
                    <a:srgbClr val="FFFFFF"/>
                  </a:gs>
                  <a:gs pos="100000">
                    <a:srgbClr val="FFFFFF"/>
                  </a:gs>
                </a:gsLst>
                <a:lin ang="5400000" scaled="0"/>
              </a:gradFill>
              <a:ea typeface="Segoe UI" pitchFamily="34" charset="0"/>
              <a:cs typeface="Segoe UI" pitchFamily="34" charset="0"/>
            </a:endParaRPr>
          </a:p>
        </p:txBody>
      </p:sp>
      <p:sp>
        <p:nvSpPr>
          <p:cNvPr id="59" name="TextBox 58">
            <a:extLst>
              <a:ext uri="{FF2B5EF4-FFF2-40B4-BE49-F238E27FC236}">
                <a16:creationId xmlns:a16="http://schemas.microsoft.com/office/drawing/2014/main" id="{86539E1A-A0A5-4086-B8A6-928C7D7F8C2B}"/>
              </a:ext>
            </a:extLst>
          </p:cNvPr>
          <p:cNvSpPr txBox="1"/>
          <p:nvPr/>
        </p:nvSpPr>
        <p:spPr>
          <a:xfrm>
            <a:off x="4746512" y="2109071"/>
            <a:ext cx="1345801" cy="738664"/>
          </a:xfrm>
          <a:prstGeom prst="rect">
            <a:avLst/>
          </a:prstGeom>
          <a:noFill/>
        </p:spPr>
        <p:txBody>
          <a:bodyPr wrap="square" rtlCol="0">
            <a:spAutoFit/>
          </a:bodyPr>
          <a:lstStyle/>
          <a:p>
            <a:pPr marL="0" marR="0" lvl="0" indent="0" defTabSz="914342" rtl="0" eaLnBrk="1" fontAlgn="auto" latinLnBrk="0" hangingPunct="1">
              <a:lnSpc>
                <a:spcPct val="100000"/>
              </a:lnSpc>
              <a:spcBef>
                <a:spcPts val="0"/>
              </a:spcBef>
              <a:spcAft>
                <a:spcPts val="0"/>
              </a:spcAft>
              <a:buClrTx/>
              <a:buSzTx/>
              <a:buFontTx/>
              <a:buNone/>
              <a:tabLst/>
              <a:defRPr/>
            </a:pPr>
            <a:r>
              <a:rPr kumimoji="0" lang="en-US" sz="105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Options:</a:t>
            </a:r>
          </a:p>
          <a:p>
            <a:pPr marL="228600" marR="0" lvl="0" indent="-228600" defTabSz="914342" rtl="0" eaLnBrk="1" fontAlgn="auto" latinLnBrk="0" hangingPunct="1">
              <a:lnSpc>
                <a:spcPct val="100000"/>
              </a:lnSpc>
              <a:spcBef>
                <a:spcPts val="0"/>
              </a:spcBef>
              <a:spcAft>
                <a:spcPts val="0"/>
              </a:spcAft>
              <a:buClrTx/>
              <a:buSzTx/>
              <a:buFontTx/>
              <a:buAutoNum type="arabicPeriod"/>
              <a:tabLst/>
              <a:defRPr/>
            </a:pPr>
            <a:r>
              <a:rPr lang="en-US" sz="1050" kern="0" dirty="0">
                <a:solidFill>
                  <a:srgbClr val="0078D7"/>
                </a:solidFill>
                <a:latin typeface="Segoe UI Semibold" panose="020B0702040204020203" pitchFamily="34" charset="0"/>
                <a:cs typeface="Segoe UI Semibold" panose="020B0702040204020203" pitchFamily="34" charset="0"/>
              </a:rPr>
              <a:t>AZCopy</a:t>
            </a:r>
          </a:p>
          <a:p>
            <a:pPr marL="228600" marR="0" lvl="0" indent="-228600" defTabSz="914342" rtl="0" eaLnBrk="1" fontAlgn="auto" latinLnBrk="0" hangingPunct="1">
              <a:lnSpc>
                <a:spcPct val="100000"/>
              </a:lnSpc>
              <a:spcBef>
                <a:spcPts val="0"/>
              </a:spcBef>
              <a:spcAft>
                <a:spcPts val="0"/>
              </a:spcAft>
              <a:buClrTx/>
              <a:buSzTx/>
              <a:buFontTx/>
              <a:buAutoNum type="arabicPeriod"/>
              <a:tabLst/>
              <a:defRPr/>
            </a:pPr>
            <a:r>
              <a:rPr lang="en-US" sz="1050" kern="0" dirty="0">
                <a:solidFill>
                  <a:srgbClr val="0078D7"/>
                </a:solidFill>
                <a:latin typeface="Segoe UI Semibold" panose="020B0702040204020203" pitchFamily="34" charset="0"/>
                <a:cs typeface="Segoe UI Semibold" panose="020B0702040204020203" pitchFamily="34" charset="0"/>
              </a:rPr>
              <a:t>ADF</a:t>
            </a:r>
          </a:p>
          <a:p>
            <a:pPr marL="228600" marR="0" lvl="0" indent="-228600" defTabSz="914342" rtl="0" eaLnBrk="1" fontAlgn="auto" latinLnBrk="0" hangingPunct="1">
              <a:lnSpc>
                <a:spcPct val="100000"/>
              </a:lnSpc>
              <a:spcBef>
                <a:spcPts val="0"/>
              </a:spcBef>
              <a:spcAft>
                <a:spcPts val="0"/>
              </a:spcAft>
              <a:buClrTx/>
              <a:buSzTx/>
              <a:buFontTx/>
              <a:buAutoNum type="arabicPeriod"/>
              <a:tabLst/>
              <a:defRPr/>
            </a:pPr>
            <a:r>
              <a:rPr lang="en-US" sz="1050" kern="0" dirty="0">
                <a:solidFill>
                  <a:srgbClr val="0078D7"/>
                </a:solidFill>
                <a:latin typeface="Segoe UI Semibold" panose="020B0702040204020203" pitchFamily="34" charset="0"/>
                <a:cs typeface="Segoe UI Semibold" panose="020B0702040204020203" pitchFamily="34" charset="0"/>
              </a:rPr>
              <a:t>Data Box</a:t>
            </a:r>
            <a:endParaRPr kumimoji="0" lang="en-US" sz="105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endParaRPr>
          </a:p>
        </p:txBody>
      </p:sp>
      <p:sp>
        <p:nvSpPr>
          <p:cNvPr id="60" name="TextBox 59">
            <a:extLst>
              <a:ext uri="{FF2B5EF4-FFF2-40B4-BE49-F238E27FC236}">
                <a16:creationId xmlns:a16="http://schemas.microsoft.com/office/drawing/2014/main" id="{AA716D65-5163-4580-A3EA-36149C86D64C}"/>
              </a:ext>
            </a:extLst>
          </p:cNvPr>
          <p:cNvSpPr txBox="1"/>
          <p:nvPr/>
        </p:nvSpPr>
        <p:spPr>
          <a:xfrm>
            <a:off x="2260372" y="1138096"/>
            <a:ext cx="2319997" cy="1495794"/>
          </a:xfrm>
          <a:prstGeom prst="rect">
            <a:avLst/>
          </a:prstGeom>
          <a:solidFill>
            <a:schemeClr val="accent3">
              <a:lumMod val="20000"/>
              <a:lumOff val="80000"/>
            </a:schemeClr>
          </a:solidFill>
        </p:spPr>
        <p:txBody>
          <a:bodyPr wrap="square" lIns="182880" tIns="146304" rIns="182880" bIns="146304" rtlCol="0">
            <a:spAutoFit/>
          </a:bodyPr>
          <a:lstStyle/>
          <a:p>
            <a:pPr>
              <a:lnSpc>
                <a:spcPct val="90000"/>
              </a:lnSpc>
              <a:spcAft>
                <a:spcPts val="600"/>
              </a:spcAft>
            </a:pPr>
            <a:r>
              <a:rPr lang="en-AU" sz="1000" dirty="0">
                <a:gradFill>
                  <a:gsLst>
                    <a:gs pos="2917">
                      <a:schemeClr val="tx1"/>
                    </a:gs>
                    <a:gs pos="30000">
                      <a:schemeClr val="tx1"/>
                    </a:gs>
                  </a:gsLst>
                  <a:lin ang="5400000" scaled="0"/>
                </a:gradFill>
              </a:rPr>
              <a:t>Bridge Server (Windows Server)</a:t>
            </a:r>
          </a:p>
          <a:p>
            <a:pPr marL="228600" indent="-228600">
              <a:lnSpc>
                <a:spcPct val="90000"/>
              </a:lnSpc>
              <a:spcAft>
                <a:spcPts val="600"/>
              </a:spcAft>
              <a:buAutoNum type="arabicParenBoth"/>
            </a:pPr>
            <a:r>
              <a:rPr lang="en-AU" sz="1000" dirty="0">
                <a:gradFill>
                  <a:gsLst>
                    <a:gs pos="2917">
                      <a:schemeClr val="tx1"/>
                    </a:gs>
                    <a:gs pos="30000">
                      <a:schemeClr val="tx1"/>
                    </a:gs>
                  </a:gsLst>
                  <a:lin ang="5400000" scaled="0"/>
                </a:gradFill>
              </a:rPr>
              <a:t>Has connection to Internet and APS(s)</a:t>
            </a:r>
          </a:p>
          <a:p>
            <a:pPr marL="228600" indent="-228600">
              <a:lnSpc>
                <a:spcPct val="90000"/>
              </a:lnSpc>
              <a:spcAft>
                <a:spcPts val="600"/>
              </a:spcAft>
              <a:buAutoNum type="arabicParenBoth"/>
            </a:pPr>
            <a:r>
              <a:rPr lang="en-AU" sz="1000" dirty="0">
                <a:gradFill>
                  <a:gsLst>
                    <a:gs pos="2917">
                      <a:schemeClr val="tx1"/>
                    </a:gs>
                    <a:gs pos="30000">
                      <a:schemeClr val="tx1"/>
                    </a:gs>
                  </a:gsLst>
                  <a:lin ang="5400000" scaled="0"/>
                </a:gradFill>
              </a:rPr>
              <a:t>Has Microsoft SQL Server Data Tools Installed (Visual Studio Data Tools)</a:t>
            </a:r>
          </a:p>
          <a:p>
            <a:pPr marL="228600" indent="-228600">
              <a:lnSpc>
                <a:spcPct val="90000"/>
              </a:lnSpc>
              <a:spcAft>
                <a:spcPts val="600"/>
              </a:spcAft>
              <a:buAutoNum type="arabicParenBoth"/>
            </a:pPr>
            <a:r>
              <a:rPr lang="en-AU" sz="1000" dirty="0">
                <a:gradFill>
                  <a:gsLst>
                    <a:gs pos="2917">
                      <a:schemeClr val="tx1"/>
                    </a:gs>
                    <a:gs pos="30000">
                      <a:schemeClr val="tx1"/>
                    </a:gs>
                  </a:gsLst>
                  <a:lin ang="5400000" scaled="0"/>
                </a:gradFill>
              </a:rPr>
              <a:t>Migration Tools installed </a:t>
            </a:r>
          </a:p>
        </p:txBody>
      </p:sp>
      <p:pic>
        <p:nvPicPr>
          <p:cNvPr id="63" name="Picture 62" descr="A close up of a sign&#10;&#10;Description generated with very high confidence">
            <a:extLst>
              <a:ext uri="{FF2B5EF4-FFF2-40B4-BE49-F238E27FC236}">
                <a16:creationId xmlns:a16="http://schemas.microsoft.com/office/drawing/2014/main" id="{9AFBF88E-48B0-4BED-ADE7-B619D1BDBA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78877" y="4669617"/>
            <a:ext cx="547451" cy="547451"/>
          </a:xfrm>
          <a:prstGeom prst="rect">
            <a:avLst/>
          </a:prstGeom>
        </p:spPr>
      </p:pic>
      <p:cxnSp>
        <p:nvCxnSpPr>
          <p:cNvPr id="487" name="Straight Arrow Connector 486">
            <a:extLst>
              <a:ext uri="{FF2B5EF4-FFF2-40B4-BE49-F238E27FC236}">
                <a16:creationId xmlns:a16="http://schemas.microsoft.com/office/drawing/2014/main" id="{7831E2E1-D2F3-469B-AA67-1998491260C6}"/>
              </a:ext>
            </a:extLst>
          </p:cNvPr>
          <p:cNvCxnSpPr>
            <a:cxnSpLocks/>
          </p:cNvCxnSpPr>
          <p:nvPr/>
        </p:nvCxnSpPr>
        <p:spPr>
          <a:xfrm flipH="1">
            <a:off x="9086403" y="3962795"/>
            <a:ext cx="1" cy="321143"/>
          </a:xfrm>
          <a:prstGeom prst="straightConnector1">
            <a:avLst/>
          </a:prstGeom>
          <a:ln w="22225">
            <a:solidFill>
              <a:schemeClr val="tx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88" name="Straight Arrow Connector 487">
            <a:extLst>
              <a:ext uri="{FF2B5EF4-FFF2-40B4-BE49-F238E27FC236}">
                <a16:creationId xmlns:a16="http://schemas.microsoft.com/office/drawing/2014/main" id="{82214D78-4A21-4017-95DA-CE876C609B27}"/>
              </a:ext>
            </a:extLst>
          </p:cNvPr>
          <p:cNvCxnSpPr>
            <a:cxnSpLocks/>
          </p:cNvCxnSpPr>
          <p:nvPr/>
        </p:nvCxnSpPr>
        <p:spPr>
          <a:xfrm flipH="1" flipV="1">
            <a:off x="7880840" y="4290131"/>
            <a:ext cx="1188073" cy="1906"/>
          </a:xfrm>
          <a:prstGeom prst="straightConnector1">
            <a:avLst/>
          </a:prstGeom>
          <a:ln w="22225">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90" name="Straight Arrow Connector 489">
            <a:extLst>
              <a:ext uri="{FF2B5EF4-FFF2-40B4-BE49-F238E27FC236}">
                <a16:creationId xmlns:a16="http://schemas.microsoft.com/office/drawing/2014/main" id="{487A3859-B07B-40B4-AC15-9E41F6E9B13E}"/>
              </a:ext>
            </a:extLst>
          </p:cNvPr>
          <p:cNvCxnSpPr>
            <a:cxnSpLocks/>
          </p:cNvCxnSpPr>
          <p:nvPr/>
        </p:nvCxnSpPr>
        <p:spPr>
          <a:xfrm>
            <a:off x="7902614" y="4715313"/>
            <a:ext cx="2893681" cy="1"/>
          </a:xfrm>
          <a:prstGeom prst="straightConnector1">
            <a:avLst/>
          </a:prstGeom>
          <a:ln w="22225">
            <a:solidFill>
              <a:schemeClr val="tx1"/>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38C1C176-90C7-4D75-9616-155FC41379EB}"/>
              </a:ext>
            </a:extLst>
          </p:cNvPr>
          <p:cNvPicPr>
            <a:picLocks noChangeAspect="1"/>
          </p:cNvPicPr>
          <p:nvPr/>
        </p:nvPicPr>
        <p:blipFill>
          <a:blip r:embed="rId6"/>
          <a:stretch>
            <a:fillRect/>
          </a:stretch>
        </p:blipFill>
        <p:spPr>
          <a:xfrm>
            <a:off x="4709809" y="5612777"/>
            <a:ext cx="1057497" cy="143611"/>
          </a:xfrm>
          <a:prstGeom prst="rect">
            <a:avLst/>
          </a:prstGeom>
        </p:spPr>
      </p:pic>
      <p:sp>
        <p:nvSpPr>
          <p:cNvPr id="498" name="Rectangle 497">
            <a:extLst>
              <a:ext uri="{FF2B5EF4-FFF2-40B4-BE49-F238E27FC236}">
                <a16:creationId xmlns:a16="http://schemas.microsoft.com/office/drawing/2014/main" id="{83CE0491-E48B-4413-B727-9C44EA74DE02}"/>
              </a:ext>
            </a:extLst>
          </p:cNvPr>
          <p:cNvSpPr/>
          <p:nvPr/>
        </p:nvSpPr>
        <p:spPr bwMode="auto">
          <a:xfrm>
            <a:off x="2347782" y="2627278"/>
            <a:ext cx="2393908" cy="2854387"/>
          </a:xfrm>
          <a:prstGeom prst="rect">
            <a:avLst/>
          </a:prstGeom>
          <a:solidFill>
            <a:schemeClr val="bg1"/>
          </a:solidFill>
          <a:ln w="15875">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99" name="Flowchart: Magnetic Disk 498">
            <a:extLst>
              <a:ext uri="{FF2B5EF4-FFF2-40B4-BE49-F238E27FC236}">
                <a16:creationId xmlns:a16="http://schemas.microsoft.com/office/drawing/2014/main" id="{BE84E226-7D29-45A8-B0BF-DF62349C2E89}"/>
              </a:ext>
            </a:extLst>
          </p:cNvPr>
          <p:cNvSpPr/>
          <p:nvPr/>
        </p:nvSpPr>
        <p:spPr>
          <a:xfrm>
            <a:off x="998866" y="2913803"/>
            <a:ext cx="717472" cy="255522"/>
          </a:xfrm>
          <a:prstGeom prst="flowChartMagneticDisk">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225"/>
            <a:r>
              <a:rPr lang="en-US" sz="1200" dirty="0">
                <a:solidFill>
                  <a:prstClr val="white"/>
                </a:solidFill>
                <a:latin typeface="Calibri" panose="020F0502020204030204"/>
              </a:rPr>
              <a:t> </a:t>
            </a:r>
            <a:endParaRPr lang="en-US" dirty="0"/>
          </a:p>
        </p:txBody>
      </p:sp>
      <p:sp>
        <p:nvSpPr>
          <p:cNvPr id="500" name="Flowchart: Magnetic Disk 499">
            <a:extLst>
              <a:ext uri="{FF2B5EF4-FFF2-40B4-BE49-F238E27FC236}">
                <a16:creationId xmlns:a16="http://schemas.microsoft.com/office/drawing/2014/main" id="{D5914ECB-41B9-4184-A45A-590A787A41D1}"/>
              </a:ext>
            </a:extLst>
          </p:cNvPr>
          <p:cNvSpPr/>
          <p:nvPr/>
        </p:nvSpPr>
        <p:spPr>
          <a:xfrm>
            <a:off x="998866" y="3305946"/>
            <a:ext cx="717472" cy="255522"/>
          </a:xfrm>
          <a:prstGeom prst="flowChartMagneticDisk">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225"/>
            <a:r>
              <a:rPr lang="en-US" sz="1200" dirty="0">
                <a:solidFill>
                  <a:prstClr val="white"/>
                </a:solidFill>
                <a:latin typeface="Calibri" panose="020F0502020204030204"/>
              </a:rPr>
              <a:t> </a:t>
            </a:r>
            <a:endParaRPr lang="en-US" dirty="0"/>
          </a:p>
        </p:txBody>
      </p:sp>
      <p:sp>
        <p:nvSpPr>
          <p:cNvPr id="501" name="Flowchart: Magnetic Disk 500">
            <a:extLst>
              <a:ext uri="{FF2B5EF4-FFF2-40B4-BE49-F238E27FC236}">
                <a16:creationId xmlns:a16="http://schemas.microsoft.com/office/drawing/2014/main" id="{4196705B-3FF7-4030-973A-469EEEF6F471}"/>
              </a:ext>
            </a:extLst>
          </p:cNvPr>
          <p:cNvSpPr/>
          <p:nvPr/>
        </p:nvSpPr>
        <p:spPr>
          <a:xfrm>
            <a:off x="998866" y="3698089"/>
            <a:ext cx="717472" cy="255522"/>
          </a:xfrm>
          <a:prstGeom prst="flowChartMagneticDisk">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225"/>
            <a:r>
              <a:rPr lang="en-US" sz="1200" dirty="0">
                <a:solidFill>
                  <a:prstClr val="white"/>
                </a:solidFill>
                <a:latin typeface="Calibri" panose="020F0502020204030204"/>
              </a:rPr>
              <a:t> </a:t>
            </a:r>
            <a:endParaRPr lang="en-US" dirty="0"/>
          </a:p>
        </p:txBody>
      </p:sp>
      <p:sp>
        <p:nvSpPr>
          <p:cNvPr id="502" name="Flowchart: Magnetic Disk 501">
            <a:extLst>
              <a:ext uri="{FF2B5EF4-FFF2-40B4-BE49-F238E27FC236}">
                <a16:creationId xmlns:a16="http://schemas.microsoft.com/office/drawing/2014/main" id="{26058B35-A172-45DE-889D-5E33485604A3}"/>
              </a:ext>
            </a:extLst>
          </p:cNvPr>
          <p:cNvSpPr/>
          <p:nvPr/>
        </p:nvSpPr>
        <p:spPr>
          <a:xfrm>
            <a:off x="1011213" y="4090232"/>
            <a:ext cx="717472" cy="255522"/>
          </a:xfrm>
          <a:prstGeom prst="flowChartMagneticDisk">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225"/>
            <a:r>
              <a:rPr lang="en-US" sz="1200" dirty="0">
                <a:solidFill>
                  <a:prstClr val="white"/>
                </a:solidFill>
                <a:latin typeface="Calibri" panose="020F0502020204030204"/>
              </a:rPr>
              <a:t> </a:t>
            </a:r>
            <a:endParaRPr lang="en-US" dirty="0"/>
          </a:p>
        </p:txBody>
      </p:sp>
      <p:sp>
        <p:nvSpPr>
          <p:cNvPr id="503" name="Flowchart: Magnetic Disk 502">
            <a:extLst>
              <a:ext uri="{FF2B5EF4-FFF2-40B4-BE49-F238E27FC236}">
                <a16:creationId xmlns:a16="http://schemas.microsoft.com/office/drawing/2014/main" id="{32F02ACE-9C91-4B8E-9DB7-672EFB68EB47}"/>
              </a:ext>
            </a:extLst>
          </p:cNvPr>
          <p:cNvSpPr/>
          <p:nvPr/>
        </p:nvSpPr>
        <p:spPr>
          <a:xfrm>
            <a:off x="1018642" y="4482375"/>
            <a:ext cx="717472" cy="255522"/>
          </a:xfrm>
          <a:prstGeom prst="flowChartMagneticDisk">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225"/>
            <a:r>
              <a:rPr lang="en-US" sz="1200" dirty="0">
                <a:solidFill>
                  <a:prstClr val="white"/>
                </a:solidFill>
                <a:latin typeface="Calibri" panose="020F0502020204030204"/>
              </a:rPr>
              <a:t> </a:t>
            </a:r>
            <a:endParaRPr lang="en-US" dirty="0"/>
          </a:p>
        </p:txBody>
      </p:sp>
      <p:cxnSp>
        <p:nvCxnSpPr>
          <p:cNvPr id="505" name="Straight Arrow Connector 504">
            <a:extLst>
              <a:ext uri="{FF2B5EF4-FFF2-40B4-BE49-F238E27FC236}">
                <a16:creationId xmlns:a16="http://schemas.microsoft.com/office/drawing/2014/main" id="{F596A484-B7B7-437A-BC13-EDB81CE92BBF}"/>
              </a:ext>
            </a:extLst>
          </p:cNvPr>
          <p:cNvCxnSpPr>
            <a:cxnSpLocks/>
          </p:cNvCxnSpPr>
          <p:nvPr/>
        </p:nvCxnSpPr>
        <p:spPr>
          <a:xfrm>
            <a:off x="1907176" y="3279139"/>
            <a:ext cx="627763" cy="1"/>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06" name="Flowchart: Magnetic Disk 505">
            <a:extLst>
              <a:ext uri="{FF2B5EF4-FFF2-40B4-BE49-F238E27FC236}">
                <a16:creationId xmlns:a16="http://schemas.microsoft.com/office/drawing/2014/main" id="{3B896C4C-2003-4478-9089-74E248358567}"/>
              </a:ext>
            </a:extLst>
          </p:cNvPr>
          <p:cNvSpPr/>
          <p:nvPr/>
        </p:nvSpPr>
        <p:spPr>
          <a:xfrm>
            <a:off x="6517505" y="3874372"/>
            <a:ext cx="1355445" cy="1187719"/>
          </a:xfrm>
          <a:prstGeom prst="flowChartMagneticDisk">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225"/>
            <a:r>
              <a:rPr lang="en-US" sz="1200" dirty="0">
                <a:solidFill>
                  <a:prstClr val="white"/>
                </a:solidFill>
                <a:latin typeface="Calibri" panose="020F0502020204030204"/>
              </a:rPr>
              <a:t> </a:t>
            </a:r>
            <a:endParaRPr lang="en-US" dirty="0"/>
          </a:p>
        </p:txBody>
      </p:sp>
      <p:pic>
        <p:nvPicPr>
          <p:cNvPr id="508" name="Picture 507">
            <a:extLst>
              <a:ext uri="{FF2B5EF4-FFF2-40B4-BE49-F238E27FC236}">
                <a16:creationId xmlns:a16="http://schemas.microsoft.com/office/drawing/2014/main" id="{79DD5AEE-B20C-40C0-A90C-86AAEAAD8461}"/>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2454572" y="3840344"/>
            <a:ext cx="894045" cy="894045"/>
          </a:xfrm>
          <a:prstGeom prst="rect">
            <a:avLst/>
          </a:prstGeom>
        </p:spPr>
      </p:pic>
      <p:grpSp>
        <p:nvGrpSpPr>
          <p:cNvPr id="520" name="Group 519">
            <a:extLst>
              <a:ext uri="{FF2B5EF4-FFF2-40B4-BE49-F238E27FC236}">
                <a16:creationId xmlns:a16="http://schemas.microsoft.com/office/drawing/2014/main" id="{42D70545-4167-4DB3-AB85-3CB96E68D613}"/>
              </a:ext>
            </a:extLst>
          </p:cNvPr>
          <p:cNvGrpSpPr/>
          <p:nvPr/>
        </p:nvGrpSpPr>
        <p:grpSpPr>
          <a:xfrm>
            <a:off x="2528382" y="2854476"/>
            <a:ext cx="1210130" cy="629731"/>
            <a:chOff x="2370174" y="4112649"/>
            <a:chExt cx="1210130" cy="629731"/>
          </a:xfrm>
        </p:grpSpPr>
        <p:pic>
          <p:nvPicPr>
            <p:cNvPr id="515" name="Picture 514">
              <a:extLst>
                <a:ext uri="{FF2B5EF4-FFF2-40B4-BE49-F238E27FC236}">
                  <a16:creationId xmlns:a16="http://schemas.microsoft.com/office/drawing/2014/main" id="{2E95ED69-4270-4D2B-B750-063BA25E9BB7}"/>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2522806" y="4112649"/>
              <a:ext cx="1057498" cy="410135"/>
            </a:xfrm>
            <a:prstGeom prst="rect">
              <a:avLst/>
            </a:prstGeom>
          </p:spPr>
        </p:pic>
        <p:pic>
          <p:nvPicPr>
            <p:cNvPr id="517" name="Picture 516">
              <a:extLst>
                <a:ext uri="{FF2B5EF4-FFF2-40B4-BE49-F238E27FC236}">
                  <a16:creationId xmlns:a16="http://schemas.microsoft.com/office/drawing/2014/main" id="{4FA0BF9F-CFA4-4FC8-921A-CB9E4BB06E41}"/>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2449361" y="4217993"/>
              <a:ext cx="1057498" cy="410135"/>
            </a:xfrm>
            <a:prstGeom prst="rect">
              <a:avLst/>
            </a:prstGeom>
          </p:spPr>
        </p:pic>
        <p:pic>
          <p:nvPicPr>
            <p:cNvPr id="518" name="Picture 517">
              <a:extLst>
                <a:ext uri="{FF2B5EF4-FFF2-40B4-BE49-F238E27FC236}">
                  <a16:creationId xmlns:a16="http://schemas.microsoft.com/office/drawing/2014/main" id="{D5397620-B89A-459F-B7F1-288AD6C39019}"/>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2370174" y="4332245"/>
              <a:ext cx="1057498" cy="410135"/>
            </a:xfrm>
            <a:prstGeom prst="rect">
              <a:avLst/>
            </a:prstGeom>
          </p:spPr>
        </p:pic>
      </p:grpSp>
      <p:sp>
        <p:nvSpPr>
          <p:cNvPr id="521" name="TextBox 520">
            <a:extLst>
              <a:ext uri="{FF2B5EF4-FFF2-40B4-BE49-F238E27FC236}">
                <a16:creationId xmlns:a16="http://schemas.microsoft.com/office/drawing/2014/main" id="{26CA4966-E186-4B62-9CD9-30901160AF4C}"/>
              </a:ext>
            </a:extLst>
          </p:cNvPr>
          <p:cNvSpPr txBox="1"/>
          <p:nvPr/>
        </p:nvSpPr>
        <p:spPr>
          <a:xfrm>
            <a:off x="2420049" y="4806343"/>
            <a:ext cx="1149289" cy="572464"/>
          </a:xfrm>
          <a:prstGeom prst="rect">
            <a:avLst/>
          </a:prstGeom>
          <a:noFill/>
        </p:spPr>
        <p:txBody>
          <a:bodyPr wrap="square" lIns="182880" tIns="146304" rIns="182880" bIns="146304" rtlCol="0">
            <a:spAutoFit/>
          </a:bodyPr>
          <a:lstStyle/>
          <a:p>
            <a:pPr>
              <a:lnSpc>
                <a:spcPct val="90000"/>
              </a:lnSpc>
              <a:spcAft>
                <a:spcPts val="600"/>
              </a:spcAft>
            </a:pPr>
            <a:r>
              <a:rPr lang="en-US" sz="1000" dirty="0">
                <a:gradFill>
                  <a:gsLst>
                    <a:gs pos="2917">
                      <a:schemeClr val="tx1"/>
                    </a:gs>
                    <a:gs pos="30000">
                      <a:schemeClr val="tx1"/>
                    </a:gs>
                  </a:gsLst>
                  <a:lin ang="5400000" scaled="0"/>
                </a:gradFill>
              </a:rPr>
              <a:t>APS Meta Data</a:t>
            </a:r>
          </a:p>
        </p:txBody>
      </p:sp>
      <p:grpSp>
        <p:nvGrpSpPr>
          <p:cNvPr id="529" name="Group 528">
            <a:extLst>
              <a:ext uri="{FF2B5EF4-FFF2-40B4-BE49-F238E27FC236}">
                <a16:creationId xmlns:a16="http://schemas.microsoft.com/office/drawing/2014/main" id="{9AF24F1C-44CD-40F9-AC88-278F246FF41A}"/>
              </a:ext>
            </a:extLst>
          </p:cNvPr>
          <p:cNvGrpSpPr/>
          <p:nvPr/>
        </p:nvGrpSpPr>
        <p:grpSpPr>
          <a:xfrm>
            <a:off x="3711931" y="3823846"/>
            <a:ext cx="1025410" cy="1007047"/>
            <a:chOff x="3719756" y="1120973"/>
            <a:chExt cx="1084673" cy="1124134"/>
          </a:xfrm>
        </p:grpSpPr>
        <p:pic>
          <p:nvPicPr>
            <p:cNvPr id="524" name="Picture 523">
              <a:extLst>
                <a:ext uri="{FF2B5EF4-FFF2-40B4-BE49-F238E27FC236}">
                  <a16:creationId xmlns:a16="http://schemas.microsoft.com/office/drawing/2014/main" id="{EEFD3D9A-2259-4F2D-9286-3034E477787D}"/>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3874390" y="1120973"/>
              <a:ext cx="930039" cy="930039"/>
            </a:xfrm>
            <a:prstGeom prst="rect">
              <a:avLst/>
            </a:prstGeom>
          </p:spPr>
        </p:pic>
        <p:pic>
          <p:nvPicPr>
            <p:cNvPr id="526" name="Picture 525">
              <a:extLst>
                <a:ext uri="{FF2B5EF4-FFF2-40B4-BE49-F238E27FC236}">
                  <a16:creationId xmlns:a16="http://schemas.microsoft.com/office/drawing/2014/main" id="{FD5304F3-C842-4D3A-9588-5DAA0AE19F1C}"/>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3793529" y="1215174"/>
              <a:ext cx="930039" cy="930039"/>
            </a:xfrm>
            <a:prstGeom prst="rect">
              <a:avLst/>
            </a:prstGeom>
          </p:spPr>
        </p:pic>
        <p:pic>
          <p:nvPicPr>
            <p:cNvPr id="527" name="Picture 526">
              <a:extLst>
                <a:ext uri="{FF2B5EF4-FFF2-40B4-BE49-F238E27FC236}">
                  <a16:creationId xmlns:a16="http://schemas.microsoft.com/office/drawing/2014/main" id="{4CB6B4F8-3E78-4035-967A-704FE4D531E0}"/>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3719756" y="1315068"/>
              <a:ext cx="930039" cy="930039"/>
            </a:xfrm>
            <a:prstGeom prst="rect">
              <a:avLst/>
            </a:prstGeom>
          </p:spPr>
        </p:pic>
      </p:grpSp>
      <p:cxnSp>
        <p:nvCxnSpPr>
          <p:cNvPr id="530" name="Straight Arrow Connector 529">
            <a:extLst>
              <a:ext uri="{FF2B5EF4-FFF2-40B4-BE49-F238E27FC236}">
                <a16:creationId xmlns:a16="http://schemas.microsoft.com/office/drawing/2014/main" id="{3D08CFA9-94B1-46A1-B5B0-1F3CD4C143FD}"/>
              </a:ext>
            </a:extLst>
          </p:cNvPr>
          <p:cNvCxnSpPr>
            <a:cxnSpLocks/>
          </p:cNvCxnSpPr>
          <p:nvPr/>
        </p:nvCxnSpPr>
        <p:spPr>
          <a:xfrm flipV="1">
            <a:off x="3269891" y="4349080"/>
            <a:ext cx="580909" cy="14457"/>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31" name="TextBox 530">
            <a:extLst>
              <a:ext uri="{FF2B5EF4-FFF2-40B4-BE49-F238E27FC236}">
                <a16:creationId xmlns:a16="http://schemas.microsoft.com/office/drawing/2014/main" id="{E8A3B0C6-140C-4A87-AF6F-523AA8B19E0E}"/>
              </a:ext>
            </a:extLst>
          </p:cNvPr>
          <p:cNvSpPr txBox="1"/>
          <p:nvPr/>
        </p:nvSpPr>
        <p:spPr>
          <a:xfrm>
            <a:off x="3616024" y="4760706"/>
            <a:ext cx="1430751" cy="649409"/>
          </a:xfrm>
          <a:prstGeom prst="rect">
            <a:avLst/>
          </a:prstGeom>
          <a:noFill/>
        </p:spPr>
        <p:txBody>
          <a:bodyPr wrap="square" lIns="182880" tIns="146304" rIns="182880" bIns="146304" rtlCol="0">
            <a:spAutoFit/>
          </a:bodyPr>
          <a:lstStyle/>
          <a:p>
            <a:pPr>
              <a:lnSpc>
                <a:spcPct val="90000"/>
              </a:lnSpc>
              <a:spcAft>
                <a:spcPts val="600"/>
              </a:spcAft>
            </a:pPr>
            <a:r>
              <a:rPr lang="en-US" sz="1000" dirty="0">
                <a:gradFill>
                  <a:gsLst>
                    <a:gs pos="2917">
                      <a:schemeClr val="tx1"/>
                    </a:gs>
                    <a:gs pos="30000">
                      <a:schemeClr val="tx1"/>
                    </a:gs>
                  </a:gsLst>
                  <a:lin ang="5400000" scaled="0"/>
                </a:gradFill>
              </a:rPr>
              <a:t>Azure SQLDW </a:t>
            </a:r>
          </a:p>
          <a:p>
            <a:pPr>
              <a:lnSpc>
                <a:spcPct val="90000"/>
              </a:lnSpc>
              <a:spcAft>
                <a:spcPts val="600"/>
              </a:spcAft>
            </a:pPr>
            <a:r>
              <a:rPr lang="en-US" sz="1000" dirty="0">
                <a:gradFill>
                  <a:gsLst>
                    <a:gs pos="2917">
                      <a:schemeClr val="tx1"/>
                    </a:gs>
                    <a:gs pos="30000">
                      <a:schemeClr val="tx1"/>
                    </a:gs>
                  </a:gsLst>
                  <a:lin ang="5400000" scaled="0"/>
                </a:gradFill>
              </a:rPr>
              <a:t>Meta Data</a:t>
            </a:r>
          </a:p>
        </p:txBody>
      </p:sp>
      <p:cxnSp>
        <p:nvCxnSpPr>
          <p:cNvPr id="532" name="Straight Arrow Connector 531">
            <a:extLst>
              <a:ext uri="{FF2B5EF4-FFF2-40B4-BE49-F238E27FC236}">
                <a16:creationId xmlns:a16="http://schemas.microsoft.com/office/drawing/2014/main" id="{783C0FBF-FD98-474B-8682-537D545D3885}"/>
              </a:ext>
            </a:extLst>
          </p:cNvPr>
          <p:cNvCxnSpPr>
            <a:cxnSpLocks/>
          </p:cNvCxnSpPr>
          <p:nvPr/>
        </p:nvCxnSpPr>
        <p:spPr>
          <a:xfrm>
            <a:off x="1926894" y="4275782"/>
            <a:ext cx="638480" cy="1"/>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35" name="TextBox 534">
            <a:extLst>
              <a:ext uri="{FF2B5EF4-FFF2-40B4-BE49-F238E27FC236}">
                <a16:creationId xmlns:a16="http://schemas.microsoft.com/office/drawing/2014/main" id="{06CD8615-B231-46E3-866F-5F156F17A488}"/>
              </a:ext>
            </a:extLst>
          </p:cNvPr>
          <p:cNvSpPr txBox="1"/>
          <p:nvPr/>
        </p:nvSpPr>
        <p:spPr>
          <a:xfrm>
            <a:off x="1822924" y="2917210"/>
            <a:ext cx="601288" cy="433965"/>
          </a:xfrm>
          <a:prstGeom prst="rect">
            <a:avLst/>
          </a:prstGeom>
          <a:noFill/>
        </p:spPr>
        <p:txBody>
          <a:bodyPr wrap="square" lIns="182880" tIns="146304" rIns="182880" bIns="146304" rtlCol="0">
            <a:spAutoFit/>
          </a:bodyPr>
          <a:lstStyle/>
          <a:p>
            <a:pPr>
              <a:lnSpc>
                <a:spcPct val="90000"/>
              </a:lnSpc>
              <a:spcAft>
                <a:spcPts val="600"/>
              </a:spcAft>
            </a:pPr>
            <a:r>
              <a:rPr lang="en-US" sz="1000" dirty="0">
                <a:gradFill>
                  <a:gsLst>
                    <a:gs pos="2917">
                      <a:schemeClr val="tx1"/>
                    </a:gs>
                    <a:gs pos="30000">
                      <a:schemeClr val="tx1"/>
                    </a:gs>
                  </a:gsLst>
                  <a:lin ang="5400000" scaled="0"/>
                </a:gradFill>
              </a:rPr>
              <a:t>BCP</a:t>
            </a:r>
          </a:p>
        </p:txBody>
      </p:sp>
      <p:sp>
        <p:nvSpPr>
          <p:cNvPr id="29" name="TextBox 28">
            <a:extLst>
              <a:ext uri="{FF2B5EF4-FFF2-40B4-BE49-F238E27FC236}">
                <a16:creationId xmlns:a16="http://schemas.microsoft.com/office/drawing/2014/main" id="{373BB7E1-F25A-494B-952D-A08703BB28AE}"/>
              </a:ext>
            </a:extLst>
          </p:cNvPr>
          <p:cNvSpPr txBox="1"/>
          <p:nvPr/>
        </p:nvSpPr>
        <p:spPr>
          <a:xfrm>
            <a:off x="843236" y="5605043"/>
            <a:ext cx="1466443" cy="677108"/>
          </a:xfrm>
          <a:prstGeom prst="rect">
            <a:avLst/>
          </a:prstGeom>
          <a:noFill/>
        </p:spPr>
        <p:txBody>
          <a:bodyPr wrap="square" rtlCol="0">
            <a:spAutoFit/>
          </a:bodyPr>
          <a:lstStyle/>
          <a:p>
            <a:pPr marL="0" marR="0" lvl="0" indent="0" algn="l" defTabSz="914342"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APS </a:t>
            </a:r>
          </a:p>
          <a:p>
            <a:pPr marL="0" marR="0" lvl="0" indent="0" algn="l" defTabSz="914342"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(Not Connected to Internet)</a:t>
            </a:r>
          </a:p>
        </p:txBody>
      </p:sp>
      <p:sp>
        <p:nvSpPr>
          <p:cNvPr id="543" name="TextBox 542">
            <a:extLst>
              <a:ext uri="{FF2B5EF4-FFF2-40B4-BE49-F238E27FC236}">
                <a16:creationId xmlns:a16="http://schemas.microsoft.com/office/drawing/2014/main" id="{7EF4F938-DC5E-418D-9159-0A089DD1A037}"/>
              </a:ext>
            </a:extLst>
          </p:cNvPr>
          <p:cNvSpPr txBox="1"/>
          <p:nvPr/>
        </p:nvSpPr>
        <p:spPr>
          <a:xfrm>
            <a:off x="2700507" y="5684582"/>
            <a:ext cx="1668594" cy="677108"/>
          </a:xfrm>
          <a:prstGeom prst="rect">
            <a:avLst/>
          </a:prstGeom>
          <a:noFill/>
        </p:spPr>
        <p:txBody>
          <a:bodyPr wrap="square" rtlCol="0">
            <a:spAutoFit/>
          </a:bodyPr>
          <a:lstStyle/>
          <a:p>
            <a:pPr marL="0" marR="0" lvl="0" indent="0" algn="l" defTabSz="914342"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Bridge Server</a:t>
            </a:r>
          </a:p>
          <a:p>
            <a:pPr marL="0" marR="0" lvl="0" indent="0" algn="l" defTabSz="914342" rtl="0" eaLnBrk="1" fontAlgn="auto" latinLnBrk="0" hangingPunct="1">
              <a:lnSpc>
                <a:spcPct val="100000"/>
              </a:lnSpc>
              <a:spcBef>
                <a:spcPts val="0"/>
              </a:spcBef>
              <a:spcAft>
                <a:spcPts val="0"/>
              </a:spcAft>
              <a:buClrTx/>
              <a:buSzTx/>
              <a:buFontTx/>
              <a:buNone/>
              <a:tabLst/>
              <a:defRPr/>
            </a:pPr>
            <a:r>
              <a:rPr lang="en-US" sz="1100" kern="0" dirty="0">
                <a:solidFill>
                  <a:srgbClr val="0078D7"/>
                </a:solidFill>
                <a:latin typeface="Segoe UI Semibold" panose="020B0702040204020203" pitchFamily="34" charset="0"/>
                <a:cs typeface="Segoe UI Semibold" panose="020B0702040204020203" pitchFamily="34" charset="0"/>
              </a:rPr>
              <a:t>(Windows Server, Connected to Internet)</a:t>
            </a:r>
            <a:endPar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endParaRPr>
          </a:p>
        </p:txBody>
      </p:sp>
      <p:cxnSp>
        <p:nvCxnSpPr>
          <p:cNvPr id="544" name="Straight Arrow Connector 543">
            <a:extLst>
              <a:ext uri="{FF2B5EF4-FFF2-40B4-BE49-F238E27FC236}">
                <a16:creationId xmlns:a16="http://schemas.microsoft.com/office/drawing/2014/main" id="{ECE8F0C9-E3D4-42AA-B47A-1945F790C0B7}"/>
              </a:ext>
            </a:extLst>
          </p:cNvPr>
          <p:cNvCxnSpPr>
            <a:cxnSpLocks/>
          </p:cNvCxnSpPr>
          <p:nvPr/>
        </p:nvCxnSpPr>
        <p:spPr>
          <a:xfrm>
            <a:off x="4667599" y="4418075"/>
            <a:ext cx="1883697" cy="4334"/>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86" name="Straight Arrow Connector 485">
            <a:extLst>
              <a:ext uri="{FF2B5EF4-FFF2-40B4-BE49-F238E27FC236}">
                <a16:creationId xmlns:a16="http://schemas.microsoft.com/office/drawing/2014/main" id="{9BFF929E-6B64-49BA-ABFE-C6CFF2BCC660}"/>
              </a:ext>
            </a:extLst>
          </p:cNvPr>
          <p:cNvCxnSpPr>
            <a:cxnSpLocks/>
            <a:stCxn id="37" idx="2"/>
            <a:endCxn id="506" idx="1"/>
          </p:cNvCxnSpPr>
          <p:nvPr/>
        </p:nvCxnSpPr>
        <p:spPr>
          <a:xfrm flipH="1">
            <a:off x="7195228" y="2729142"/>
            <a:ext cx="6498" cy="114523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60" name="TextBox 559">
            <a:extLst>
              <a:ext uri="{FF2B5EF4-FFF2-40B4-BE49-F238E27FC236}">
                <a16:creationId xmlns:a16="http://schemas.microsoft.com/office/drawing/2014/main" id="{A1ED38D3-3574-45D4-9683-E51B9EBF84F9}"/>
              </a:ext>
            </a:extLst>
          </p:cNvPr>
          <p:cNvSpPr txBox="1"/>
          <p:nvPr/>
        </p:nvSpPr>
        <p:spPr>
          <a:xfrm>
            <a:off x="640100" y="1636612"/>
            <a:ext cx="1544872" cy="849463"/>
          </a:xfrm>
          <a:prstGeom prst="rect">
            <a:avLst/>
          </a:prstGeom>
          <a:solidFill>
            <a:schemeClr val="accent3">
              <a:lumMod val="20000"/>
              <a:lumOff val="80000"/>
            </a:schemeClr>
          </a:solidFill>
        </p:spPr>
        <p:txBody>
          <a:bodyPr wrap="square" lIns="182880" tIns="146304" rIns="182880" bIns="146304" rtlCol="0">
            <a:spAutoFit/>
          </a:bodyPr>
          <a:lstStyle/>
          <a:p>
            <a:pPr>
              <a:lnSpc>
                <a:spcPct val="90000"/>
              </a:lnSpc>
              <a:spcAft>
                <a:spcPts val="600"/>
              </a:spcAft>
            </a:pPr>
            <a:r>
              <a:rPr lang="en-AU" sz="1000" dirty="0">
                <a:gradFill>
                  <a:gsLst>
                    <a:gs pos="2917">
                      <a:schemeClr val="tx1"/>
                    </a:gs>
                    <a:gs pos="30000">
                      <a:schemeClr val="tx1"/>
                    </a:gs>
                  </a:gsLst>
                  <a:lin ang="5400000" scaled="0"/>
                </a:gradFill>
              </a:rPr>
              <a:t>APS has no Internet Connection. A bridge to Internet is needed. </a:t>
            </a:r>
          </a:p>
        </p:txBody>
      </p:sp>
      <p:sp>
        <p:nvSpPr>
          <p:cNvPr id="561" name="Rectangle 560">
            <a:extLst>
              <a:ext uri="{FF2B5EF4-FFF2-40B4-BE49-F238E27FC236}">
                <a16:creationId xmlns:a16="http://schemas.microsoft.com/office/drawing/2014/main" id="{334CA6B8-C0F6-4E62-9D3D-0B2FA20775BF}"/>
              </a:ext>
            </a:extLst>
          </p:cNvPr>
          <p:cNvSpPr/>
          <p:nvPr/>
        </p:nvSpPr>
        <p:spPr>
          <a:xfrm>
            <a:off x="8575085" y="3401610"/>
            <a:ext cx="905060" cy="560899"/>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latin typeface="微軟正黑體" panose="020B0604030504040204" pitchFamily="34" charset="-120"/>
                <a:ea typeface="微軟正黑體" panose="020B0604030504040204" pitchFamily="34" charset="-120"/>
              </a:rPr>
              <a:t>SQL Cube</a:t>
            </a:r>
            <a:endParaRPr lang="zh-TW" altLang="en-US" sz="1100" dirty="0">
              <a:solidFill>
                <a:schemeClr val="tx1"/>
              </a:solidFill>
              <a:latin typeface="微軟正黑體" panose="020B0604030504040204" pitchFamily="34" charset="-120"/>
              <a:ea typeface="微軟正黑體" panose="020B0604030504040204" pitchFamily="34" charset="-120"/>
            </a:endParaRPr>
          </a:p>
        </p:txBody>
      </p:sp>
      <p:sp>
        <p:nvSpPr>
          <p:cNvPr id="565" name="Rectangle 564">
            <a:extLst>
              <a:ext uri="{FF2B5EF4-FFF2-40B4-BE49-F238E27FC236}">
                <a16:creationId xmlns:a16="http://schemas.microsoft.com/office/drawing/2014/main" id="{92E4142F-BF64-40D2-954B-85202A1EA9AC}"/>
              </a:ext>
            </a:extLst>
          </p:cNvPr>
          <p:cNvSpPr/>
          <p:nvPr/>
        </p:nvSpPr>
        <p:spPr>
          <a:xfrm>
            <a:off x="8547933" y="2418914"/>
            <a:ext cx="1020332" cy="50509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微軟正黑體" panose="020B0604030504040204" pitchFamily="34" charset="-120"/>
                <a:ea typeface="微軟正黑體" panose="020B0604030504040204" pitchFamily="34" charset="-120"/>
              </a:rPr>
              <a:t>SSRS</a:t>
            </a:r>
            <a:endParaRPr lang="zh-TW" altLang="en-US" sz="1200" dirty="0">
              <a:latin typeface="微軟正黑體" panose="020B0604030504040204" pitchFamily="34" charset="-120"/>
              <a:ea typeface="微軟正黑體" panose="020B0604030504040204" pitchFamily="34" charset="-120"/>
            </a:endParaRPr>
          </a:p>
        </p:txBody>
      </p:sp>
      <p:cxnSp>
        <p:nvCxnSpPr>
          <p:cNvPr id="566" name="Straight Arrow Connector 565">
            <a:extLst>
              <a:ext uri="{FF2B5EF4-FFF2-40B4-BE49-F238E27FC236}">
                <a16:creationId xmlns:a16="http://schemas.microsoft.com/office/drawing/2014/main" id="{057D7415-9D86-4FE8-A07C-B83E67739034}"/>
              </a:ext>
            </a:extLst>
          </p:cNvPr>
          <p:cNvCxnSpPr>
            <a:cxnSpLocks/>
            <a:stCxn id="565" idx="2"/>
          </p:cNvCxnSpPr>
          <p:nvPr/>
        </p:nvCxnSpPr>
        <p:spPr>
          <a:xfrm>
            <a:off x="9058099" y="2924013"/>
            <a:ext cx="10814" cy="431589"/>
          </a:xfrm>
          <a:prstGeom prst="straightConnector1">
            <a:avLst/>
          </a:prstGeom>
          <a:ln w="22225">
            <a:solidFill>
              <a:schemeClr val="tx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568" name="Flowchart: Magnetic Disk 567">
            <a:extLst>
              <a:ext uri="{FF2B5EF4-FFF2-40B4-BE49-F238E27FC236}">
                <a16:creationId xmlns:a16="http://schemas.microsoft.com/office/drawing/2014/main" id="{0827F360-DE03-4B3E-9E05-4B7A2751914C}"/>
              </a:ext>
            </a:extLst>
          </p:cNvPr>
          <p:cNvSpPr/>
          <p:nvPr/>
        </p:nvSpPr>
        <p:spPr>
          <a:xfrm>
            <a:off x="10774521" y="3085166"/>
            <a:ext cx="980604" cy="798081"/>
          </a:xfrm>
          <a:prstGeom prst="flowChartMagneticDisk">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bg1"/>
                </a:solidFill>
                <a:latin typeface="微軟正黑體" panose="020B0604030504040204" pitchFamily="34" charset="-120"/>
                <a:ea typeface="微軟正黑體" panose="020B0604030504040204" pitchFamily="34" charset="-120"/>
              </a:rPr>
              <a:t>Reports</a:t>
            </a:r>
            <a:endParaRPr lang="zh-TW" altLang="en-US" sz="1100" dirty="0">
              <a:solidFill>
                <a:schemeClr val="bg1"/>
              </a:solidFill>
              <a:latin typeface="微軟正黑體" panose="020B0604030504040204" pitchFamily="34" charset="-120"/>
              <a:ea typeface="微軟正黑體" panose="020B0604030504040204" pitchFamily="34" charset="-120"/>
            </a:endParaRPr>
          </a:p>
        </p:txBody>
      </p:sp>
      <p:sp>
        <p:nvSpPr>
          <p:cNvPr id="569" name="Flowchart: Magnetic Disk 568">
            <a:extLst>
              <a:ext uri="{FF2B5EF4-FFF2-40B4-BE49-F238E27FC236}">
                <a16:creationId xmlns:a16="http://schemas.microsoft.com/office/drawing/2014/main" id="{E0F0C6C9-D1E0-4AFE-B6B5-E8774EE14DA9}"/>
              </a:ext>
            </a:extLst>
          </p:cNvPr>
          <p:cNvSpPr/>
          <p:nvPr/>
        </p:nvSpPr>
        <p:spPr>
          <a:xfrm>
            <a:off x="10816475" y="4122298"/>
            <a:ext cx="1020332" cy="922901"/>
          </a:xfrm>
          <a:prstGeom prst="flowChartMagneticDisk">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bg1"/>
                </a:solidFill>
                <a:latin typeface="微軟正黑體" panose="020B0604030504040204" pitchFamily="34" charset="-120"/>
                <a:ea typeface="微軟正黑體" panose="020B0604030504040204" pitchFamily="34" charset="-120"/>
              </a:rPr>
              <a:t>Other </a:t>
            </a:r>
          </a:p>
          <a:p>
            <a:pPr algn="ctr"/>
            <a:r>
              <a:rPr lang="en-US" altLang="zh-TW" sz="1100" dirty="0">
                <a:solidFill>
                  <a:schemeClr val="bg1"/>
                </a:solidFill>
                <a:latin typeface="微軟正黑體" panose="020B0604030504040204" pitchFamily="34" charset="-120"/>
                <a:ea typeface="微軟正黑體" panose="020B0604030504040204" pitchFamily="34" charset="-120"/>
              </a:rPr>
              <a:t>Data Stores</a:t>
            </a:r>
            <a:endParaRPr lang="zh-TW" altLang="en-US" sz="1100" dirty="0">
              <a:solidFill>
                <a:schemeClr val="bg1"/>
              </a:solidFill>
              <a:latin typeface="微軟正黑體" panose="020B0604030504040204" pitchFamily="34" charset="-120"/>
              <a:ea typeface="微軟正黑體" panose="020B0604030504040204" pitchFamily="34" charset="-120"/>
            </a:endParaRPr>
          </a:p>
        </p:txBody>
      </p:sp>
      <p:cxnSp>
        <p:nvCxnSpPr>
          <p:cNvPr id="574" name="Straight Connector 573">
            <a:extLst>
              <a:ext uri="{FF2B5EF4-FFF2-40B4-BE49-F238E27FC236}">
                <a16:creationId xmlns:a16="http://schemas.microsoft.com/office/drawing/2014/main" id="{518CB31E-8847-43A4-862F-274070A617B3}"/>
              </a:ext>
            </a:extLst>
          </p:cNvPr>
          <p:cNvCxnSpPr>
            <a:cxnSpLocks/>
            <a:endCxn id="575" idx="0"/>
          </p:cNvCxnSpPr>
          <p:nvPr/>
        </p:nvCxnSpPr>
        <p:spPr>
          <a:xfrm>
            <a:off x="10292225" y="1486538"/>
            <a:ext cx="9932" cy="4302569"/>
          </a:xfrm>
          <a:prstGeom prst="line">
            <a:avLst/>
          </a:prstGeom>
          <a:ln w="19050">
            <a:solidFill>
              <a:srgbClr val="00B050"/>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75" name="TextBox 574">
            <a:extLst>
              <a:ext uri="{FF2B5EF4-FFF2-40B4-BE49-F238E27FC236}">
                <a16:creationId xmlns:a16="http://schemas.microsoft.com/office/drawing/2014/main" id="{7D70586A-49CB-41A4-B331-57433EDD73BB}"/>
              </a:ext>
            </a:extLst>
          </p:cNvPr>
          <p:cNvSpPr txBox="1"/>
          <p:nvPr/>
        </p:nvSpPr>
        <p:spPr>
          <a:xfrm>
            <a:off x="9901397" y="5789107"/>
            <a:ext cx="801519" cy="415498"/>
          </a:xfrm>
          <a:prstGeom prst="rect">
            <a:avLst/>
          </a:prstGeom>
          <a:noFill/>
        </p:spPr>
        <p:txBody>
          <a:bodyPr wrap="square" rtlCol="0">
            <a:spAutoFit/>
          </a:bodyPr>
          <a:lstStyle/>
          <a:p>
            <a:pPr marL="0" marR="0" lvl="0" indent="0" algn="ctr" defTabSz="914342" rtl="0" eaLnBrk="1" fontAlgn="auto" latinLnBrk="0" hangingPunct="1">
              <a:lnSpc>
                <a:spcPct val="100000"/>
              </a:lnSpc>
              <a:spcBef>
                <a:spcPts val="0"/>
              </a:spcBef>
              <a:spcAft>
                <a:spcPts val="0"/>
              </a:spcAft>
              <a:buClrTx/>
              <a:buSzTx/>
              <a:buFontTx/>
              <a:buNone/>
              <a:tabLst/>
              <a:defRPr/>
            </a:pPr>
            <a:r>
              <a:rPr kumimoji="0" lang="en-US" sz="105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Site to Site VPN</a:t>
            </a:r>
          </a:p>
        </p:txBody>
      </p:sp>
      <p:pic>
        <p:nvPicPr>
          <p:cNvPr id="576" name="Picture 575">
            <a:extLst>
              <a:ext uri="{FF2B5EF4-FFF2-40B4-BE49-F238E27FC236}">
                <a16:creationId xmlns:a16="http://schemas.microsoft.com/office/drawing/2014/main" id="{55BBF8EA-8180-49BF-B699-5BE0EB8F26AF}"/>
              </a:ext>
            </a:extLst>
          </p:cNvPr>
          <p:cNvPicPr>
            <a:picLocks noChangeAspect="1"/>
          </p:cNvPicPr>
          <p:nvPr/>
        </p:nvPicPr>
        <p:blipFill>
          <a:blip r:embed="rId6"/>
          <a:stretch>
            <a:fillRect/>
          </a:stretch>
        </p:blipFill>
        <p:spPr>
          <a:xfrm>
            <a:off x="9763476" y="5587903"/>
            <a:ext cx="1057497" cy="143611"/>
          </a:xfrm>
          <a:prstGeom prst="rect">
            <a:avLst/>
          </a:prstGeom>
        </p:spPr>
      </p:pic>
      <p:cxnSp>
        <p:nvCxnSpPr>
          <p:cNvPr id="580" name="Straight Arrow Connector 579">
            <a:extLst>
              <a:ext uri="{FF2B5EF4-FFF2-40B4-BE49-F238E27FC236}">
                <a16:creationId xmlns:a16="http://schemas.microsoft.com/office/drawing/2014/main" id="{951BE766-DFB6-4116-854C-0D3CFDA373EF}"/>
              </a:ext>
            </a:extLst>
          </p:cNvPr>
          <p:cNvCxnSpPr>
            <a:cxnSpLocks/>
          </p:cNvCxnSpPr>
          <p:nvPr/>
        </p:nvCxnSpPr>
        <p:spPr>
          <a:xfrm flipH="1" flipV="1">
            <a:off x="7902614" y="4479535"/>
            <a:ext cx="2542410" cy="3531"/>
          </a:xfrm>
          <a:prstGeom prst="straightConnector1">
            <a:avLst/>
          </a:prstGeom>
          <a:ln w="22225">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82" name="Straight Arrow Connector 581">
            <a:extLst>
              <a:ext uri="{FF2B5EF4-FFF2-40B4-BE49-F238E27FC236}">
                <a16:creationId xmlns:a16="http://schemas.microsoft.com/office/drawing/2014/main" id="{8BAB9074-4134-48AB-8908-BEDA326CC982}"/>
              </a:ext>
            </a:extLst>
          </p:cNvPr>
          <p:cNvCxnSpPr>
            <a:cxnSpLocks/>
          </p:cNvCxnSpPr>
          <p:nvPr/>
        </p:nvCxnSpPr>
        <p:spPr>
          <a:xfrm>
            <a:off x="10445024" y="3484206"/>
            <a:ext cx="0" cy="995329"/>
          </a:xfrm>
          <a:prstGeom prst="straightConnector1">
            <a:avLst/>
          </a:prstGeom>
          <a:ln w="22225">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89" name="Straight Arrow Connector 588">
            <a:extLst>
              <a:ext uri="{FF2B5EF4-FFF2-40B4-BE49-F238E27FC236}">
                <a16:creationId xmlns:a16="http://schemas.microsoft.com/office/drawing/2014/main" id="{C7738C75-E42C-4819-8A57-6258F1B294D0}"/>
              </a:ext>
            </a:extLst>
          </p:cNvPr>
          <p:cNvCxnSpPr>
            <a:cxnSpLocks/>
          </p:cNvCxnSpPr>
          <p:nvPr/>
        </p:nvCxnSpPr>
        <p:spPr>
          <a:xfrm flipH="1" flipV="1">
            <a:off x="10373590" y="3495497"/>
            <a:ext cx="400931" cy="7121"/>
          </a:xfrm>
          <a:prstGeom prst="straightConnector1">
            <a:avLst/>
          </a:prstGeom>
          <a:ln w="22225">
            <a:solidFill>
              <a:schemeClr val="tx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604" name="TextBox 603">
            <a:extLst>
              <a:ext uri="{FF2B5EF4-FFF2-40B4-BE49-F238E27FC236}">
                <a16:creationId xmlns:a16="http://schemas.microsoft.com/office/drawing/2014/main" id="{A5502948-20F8-4052-8DC4-6BF5836750CF}"/>
              </a:ext>
            </a:extLst>
          </p:cNvPr>
          <p:cNvSpPr txBox="1"/>
          <p:nvPr/>
        </p:nvSpPr>
        <p:spPr>
          <a:xfrm>
            <a:off x="3778037" y="3039702"/>
            <a:ext cx="1430751" cy="649409"/>
          </a:xfrm>
          <a:prstGeom prst="rect">
            <a:avLst/>
          </a:prstGeom>
          <a:noFill/>
        </p:spPr>
        <p:txBody>
          <a:bodyPr wrap="square" lIns="182880" tIns="146304" rIns="182880" bIns="146304" rtlCol="0">
            <a:spAutoFit/>
          </a:bodyPr>
          <a:lstStyle/>
          <a:p>
            <a:pPr>
              <a:lnSpc>
                <a:spcPct val="90000"/>
              </a:lnSpc>
              <a:spcAft>
                <a:spcPts val="600"/>
              </a:spcAft>
            </a:pPr>
            <a:r>
              <a:rPr lang="en-US" sz="1000" dirty="0">
                <a:gradFill>
                  <a:gsLst>
                    <a:gs pos="2917">
                      <a:schemeClr val="tx1"/>
                    </a:gs>
                    <a:gs pos="30000">
                      <a:schemeClr val="tx1"/>
                    </a:gs>
                  </a:gsLst>
                  <a:lin ang="5400000" scaled="0"/>
                </a:gradFill>
              </a:rPr>
              <a:t>Exported APS</a:t>
            </a:r>
          </a:p>
          <a:p>
            <a:pPr>
              <a:lnSpc>
                <a:spcPct val="90000"/>
              </a:lnSpc>
              <a:spcAft>
                <a:spcPts val="600"/>
              </a:spcAft>
            </a:pPr>
            <a:r>
              <a:rPr lang="en-US" sz="1000" dirty="0">
                <a:gradFill>
                  <a:gsLst>
                    <a:gs pos="2917">
                      <a:schemeClr val="tx1"/>
                    </a:gs>
                    <a:gs pos="30000">
                      <a:schemeClr val="tx1"/>
                    </a:gs>
                  </a:gsLst>
                  <a:lin ang="5400000" scaled="0"/>
                </a:gradFill>
              </a:rPr>
              <a:t>Data Files</a:t>
            </a:r>
          </a:p>
        </p:txBody>
      </p:sp>
      <p:sp>
        <p:nvSpPr>
          <p:cNvPr id="605" name="TextBox 604">
            <a:extLst>
              <a:ext uri="{FF2B5EF4-FFF2-40B4-BE49-F238E27FC236}">
                <a16:creationId xmlns:a16="http://schemas.microsoft.com/office/drawing/2014/main" id="{4B560EAD-8893-47C7-9312-FE2251185858}"/>
              </a:ext>
            </a:extLst>
          </p:cNvPr>
          <p:cNvSpPr txBox="1"/>
          <p:nvPr/>
        </p:nvSpPr>
        <p:spPr>
          <a:xfrm>
            <a:off x="1824999" y="3806594"/>
            <a:ext cx="719947" cy="572464"/>
          </a:xfrm>
          <a:prstGeom prst="rect">
            <a:avLst/>
          </a:prstGeom>
          <a:noFill/>
        </p:spPr>
        <p:txBody>
          <a:bodyPr wrap="square" lIns="182880" tIns="146304" rIns="182880" bIns="146304" rtlCol="0">
            <a:spAutoFit/>
          </a:bodyPr>
          <a:lstStyle/>
          <a:p>
            <a:pPr>
              <a:lnSpc>
                <a:spcPct val="90000"/>
              </a:lnSpc>
              <a:spcAft>
                <a:spcPts val="600"/>
              </a:spcAft>
            </a:pPr>
            <a:r>
              <a:rPr lang="en-US" sz="1000" dirty="0">
                <a:gradFill>
                  <a:gsLst>
                    <a:gs pos="2917">
                      <a:schemeClr val="tx1"/>
                    </a:gs>
                    <a:gs pos="30000">
                      <a:schemeClr val="tx1"/>
                    </a:gs>
                  </a:gsLst>
                  <a:lin ang="5400000" scaled="0"/>
                </a:gradFill>
              </a:rPr>
              <a:t>MS Tools</a:t>
            </a:r>
          </a:p>
        </p:txBody>
      </p:sp>
      <p:sp>
        <p:nvSpPr>
          <p:cNvPr id="606" name="TextBox 605">
            <a:extLst>
              <a:ext uri="{FF2B5EF4-FFF2-40B4-BE49-F238E27FC236}">
                <a16:creationId xmlns:a16="http://schemas.microsoft.com/office/drawing/2014/main" id="{816E42AF-B803-4DA1-B492-78C53617F49F}"/>
              </a:ext>
            </a:extLst>
          </p:cNvPr>
          <p:cNvSpPr txBox="1"/>
          <p:nvPr/>
        </p:nvSpPr>
        <p:spPr>
          <a:xfrm>
            <a:off x="3200371" y="3864278"/>
            <a:ext cx="719947" cy="433965"/>
          </a:xfrm>
          <a:prstGeom prst="rect">
            <a:avLst/>
          </a:prstGeom>
          <a:noFill/>
        </p:spPr>
        <p:txBody>
          <a:bodyPr wrap="square" lIns="182880" tIns="146304" rIns="182880" bIns="146304" rtlCol="0">
            <a:spAutoFit/>
          </a:bodyPr>
          <a:lstStyle/>
          <a:p>
            <a:pPr>
              <a:lnSpc>
                <a:spcPct val="90000"/>
              </a:lnSpc>
              <a:spcAft>
                <a:spcPts val="600"/>
              </a:spcAft>
            </a:pPr>
            <a:r>
              <a:rPr lang="en-US" sz="1000" dirty="0">
                <a:gradFill>
                  <a:gsLst>
                    <a:gs pos="2917">
                      <a:schemeClr val="tx1"/>
                    </a:gs>
                    <a:gs pos="30000">
                      <a:schemeClr val="tx1"/>
                    </a:gs>
                  </a:gsLst>
                  <a:lin ang="5400000" scaled="0"/>
                </a:gradFill>
              </a:rPr>
              <a:t>Tools</a:t>
            </a:r>
          </a:p>
        </p:txBody>
      </p:sp>
      <p:sp>
        <p:nvSpPr>
          <p:cNvPr id="607" name="TextBox 606">
            <a:extLst>
              <a:ext uri="{FF2B5EF4-FFF2-40B4-BE49-F238E27FC236}">
                <a16:creationId xmlns:a16="http://schemas.microsoft.com/office/drawing/2014/main" id="{058CDD43-1E92-4D5F-A96E-B5217046BCA3}"/>
              </a:ext>
            </a:extLst>
          </p:cNvPr>
          <p:cNvSpPr txBox="1"/>
          <p:nvPr/>
        </p:nvSpPr>
        <p:spPr>
          <a:xfrm>
            <a:off x="3136318" y="4418075"/>
            <a:ext cx="791321" cy="433965"/>
          </a:xfrm>
          <a:prstGeom prst="rect">
            <a:avLst/>
          </a:prstGeom>
          <a:noFill/>
        </p:spPr>
        <p:txBody>
          <a:bodyPr wrap="square" lIns="182880" tIns="146304" rIns="182880" bIns="146304"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Manual</a:t>
            </a:r>
          </a:p>
        </p:txBody>
      </p:sp>
      <p:sp>
        <p:nvSpPr>
          <p:cNvPr id="612" name="TextBox 611">
            <a:extLst>
              <a:ext uri="{FF2B5EF4-FFF2-40B4-BE49-F238E27FC236}">
                <a16:creationId xmlns:a16="http://schemas.microsoft.com/office/drawing/2014/main" id="{61CDBC97-44F8-4B74-BBA5-BD5CF62CDE6E}"/>
              </a:ext>
            </a:extLst>
          </p:cNvPr>
          <p:cNvSpPr txBox="1"/>
          <p:nvPr/>
        </p:nvSpPr>
        <p:spPr>
          <a:xfrm>
            <a:off x="4768533" y="4085386"/>
            <a:ext cx="1310344" cy="1003352"/>
          </a:xfrm>
          <a:prstGeom prst="rect">
            <a:avLst/>
          </a:prstGeom>
          <a:noFill/>
        </p:spPr>
        <p:txBody>
          <a:bodyPr wrap="square" lIns="182880" tIns="146304" rIns="182880" bIns="146304" rtlCol="0">
            <a:spAutoFit/>
          </a:bodyPr>
          <a:lstStyle/>
          <a:p>
            <a:pPr>
              <a:lnSpc>
                <a:spcPct val="90000"/>
              </a:lnSpc>
              <a:spcAft>
                <a:spcPts val="600"/>
              </a:spcAft>
            </a:pPr>
            <a:r>
              <a:rPr lang="en-US" sz="1000" dirty="0">
                <a:gradFill>
                  <a:gsLst>
                    <a:gs pos="2917">
                      <a:schemeClr val="tx1"/>
                    </a:gs>
                    <a:gs pos="30000">
                      <a:schemeClr val="tx1"/>
                    </a:gs>
                  </a:gsLst>
                  <a:lin ang="5400000" scaled="0"/>
                </a:gradFill>
              </a:rPr>
              <a:t>MSTools</a:t>
            </a:r>
          </a:p>
          <a:p>
            <a:pPr>
              <a:lnSpc>
                <a:spcPct val="90000"/>
              </a:lnSpc>
              <a:spcAft>
                <a:spcPts val="600"/>
              </a:spcAft>
            </a:pPr>
            <a:r>
              <a:rPr lang="en-US" sz="1000" dirty="0">
                <a:gradFill>
                  <a:gsLst>
                    <a:gs pos="2917">
                      <a:schemeClr val="tx1"/>
                    </a:gs>
                    <a:gs pos="30000">
                      <a:schemeClr val="tx1"/>
                    </a:gs>
                  </a:gsLst>
                  <a:lin ang="5400000" scaled="0"/>
                </a:gradFill>
              </a:rPr>
              <a:t>Meta Data</a:t>
            </a:r>
          </a:p>
          <a:p>
            <a:pPr>
              <a:lnSpc>
                <a:spcPct val="90000"/>
              </a:lnSpc>
              <a:spcAft>
                <a:spcPts val="600"/>
              </a:spcAft>
            </a:pPr>
            <a:r>
              <a:rPr lang="en-US" sz="1000" dirty="0">
                <a:gradFill>
                  <a:gsLst>
                    <a:gs pos="2917">
                      <a:schemeClr val="tx1"/>
                    </a:gs>
                    <a:gs pos="30000">
                      <a:schemeClr val="tx1"/>
                    </a:gs>
                  </a:gsLst>
                  <a:lin ang="5400000" scaled="0"/>
                </a:gradFill>
              </a:rPr>
              <a:t>Installation Scripts</a:t>
            </a:r>
          </a:p>
        </p:txBody>
      </p:sp>
      <p:cxnSp>
        <p:nvCxnSpPr>
          <p:cNvPr id="616" name="Straight Arrow Connector 615">
            <a:extLst>
              <a:ext uri="{FF2B5EF4-FFF2-40B4-BE49-F238E27FC236}">
                <a16:creationId xmlns:a16="http://schemas.microsoft.com/office/drawing/2014/main" id="{00B91E8A-9777-493A-B72B-638EECB29367}"/>
              </a:ext>
            </a:extLst>
          </p:cNvPr>
          <p:cNvCxnSpPr>
            <a:cxnSpLocks/>
          </p:cNvCxnSpPr>
          <p:nvPr/>
        </p:nvCxnSpPr>
        <p:spPr>
          <a:xfrm>
            <a:off x="3737697" y="3085727"/>
            <a:ext cx="2111324" cy="23003"/>
          </a:xfrm>
          <a:prstGeom prst="straightConnector1">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0" name="Straight Arrow Connector 619">
            <a:extLst>
              <a:ext uri="{FF2B5EF4-FFF2-40B4-BE49-F238E27FC236}">
                <a16:creationId xmlns:a16="http://schemas.microsoft.com/office/drawing/2014/main" id="{228F636F-AA7A-4E96-8143-ADF793FE0E37}"/>
              </a:ext>
            </a:extLst>
          </p:cNvPr>
          <p:cNvCxnSpPr>
            <a:cxnSpLocks/>
          </p:cNvCxnSpPr>
          <p:nvPr/>
        </p:nvCxnSpPr>
        <p:spPr>
          <a:xfrm flipV="1">
            <a:off x="5849021" y="2226654"/>
            <a:ext cx="0" cy="907539"/>
          </a:xfrm>
          <a:prstGeom prst="straightConnector1">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4" name="Straight Arrow Connector 623">
            <a:extLst>
              <a:ext uri="{FF2B5EF4-FFF2-40B4-BE49-F238E27FC236}">
                <a16:creationId xmlns:a16="http://schemas.microsoft.com/office/drawing/2014/main" id="{172D6626-3706-4D51-A014-16361670309F}"/>
              </a:ext>
            </a:extLst>
          </p:cNvPr>
          <p:cNvCxnSpPr>
            <a:cxnSpLocks/>
          </p:cNvCxnSpPr>
          <p:nvPr/>
        </p:nvCxnSpPr>
        <p:spPr>
          <a:xfrm flipV="1">
            <a:off x="5832358" y="2215226"/>
            <a:ext cx="685147" cy="11428"/>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D245F748-AC9A-441C-87DA-80DFC79FCDC3}"/>
              </a:ext>
            </a:extLst>
          </p:cNvPr>
          <p:cNvSpPr txBox="1"/>
          <p:nvPr/>
        </p:nvSpPr>
        <p:spPr>
          <a:xfrm>
            <a:off x="2387990" y="3304601"/>
            <a:ext cx="1014210" cy="649409"/>
          </a:xfrm>
          <a:prstGeom prst="rect">
            <a:avLst/>
          </a:prstGeom>
          <a:noFill/>
        </p:spPr>
        <p:txBody>
          <a:bodyPr wrap="square" lIns="182880" tIns="146304" rIns="182880" bIns="146304" rtlCol="0">
            <a:spAutoFit/>
          </a:bodyPr>
          <a:lstStyle/>
          <a:p>
            <a:pPr>
              <a:lnSpc>
                <a:spcPct val="90000"/>
              </a:lnSpc>
              <a:spcAft>
                <a:spcPts val="600"/>
              </a:spcAft>
            </a:pPr>
            <a:r>
              <a:rPr lang="en-US" sz="1000" dirty="0">
                <a:gradFill>
                  <a:gsLst>
                    <a:gs pos="2917">
                      <a:schemeClr val="tx1"/>
                    </a:gs>
                    <a:gs pos="30000">
                      <a:schemeClr val="tx1"/>
                    </a:gs>
                  </a:gsLst>
                  <a:lin ang="5400000" scaled="0"/>
                </a:gradFill>
              </a:rPr>
              <a:t>APS Data </a:t>
            </a:r>
          </a:p>
          <a:p>
            <a:pPr>
              <a:lnSpc>
                <a:spcPct val="90000"/>
              </a:lnSpc>
              <a:spcAft>
                <a:spcPts val="600"/>
              </a:spcAft>
            </a:pPr>
            <a:r>
              <a:rPr lang="en-US" sz="1000" dirty="0">
                <a:gradFill>
                  <a:gsLst>
                    <a:gs pos="2917">
                      <a:schemeClr val="tx1"/>
                    </a:gs>
                    <a:gs pos="30000">
                      <a:schemeClr val="tx1"/>
                    </a:gs>
                  </a:gsLst>
                  <a:lin ang="5400000" scaled="0"/>
                </a:gradFill>
              </a:rPr>
              <a:t>(in Files)</a:t>
            </a:r>
          </a:p>
        </p:txBody>
      </p:sp>
      <p:sp>
        <p:nvSpPr>
          <p:cNvPr id="87" name="Rectangle 86">
            <a:extLst>
              <a:ext uri="{FF2B5EF4-FFF2-40B4-BE49-F238E27FC236}">
                <a16:creationId xmlns:a16="http://schemas.microsoft.com/office/drawing/2014/main" id="{110B82DD-99E3-48DC-B019-B5AEFFBDDC4B}"/>
              </a:ext>
            </a:extLst>
          </p:cNvPr>
          <p:cNvSpPr/>
          <p:nvPr/>
        </p:nvSpPr>
        <p:spPr>
          <a:xfrm>
            <a:off x="4472321" y="848287"/>
            <a:ext cx="2581156"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Sample</a:t>
            </a:r>
          </a:p>
        </p:txBody>
      </p:sp>
    </p:spTree>
    <p:extLst>
      <p:ext uri="{BB962C8B-B14F-4D97-AF65-F5344CB8AC3E}">
        <p14:creationId xmlns:p14="http://schemas.microsoft.com/office/powerpoint/2010/main" val="3588352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74639" y="125601"/>
            <a:ext cx="11781071" cy="767254"/>
          </a:xfrm>
          <a:prstGeom prst="rect">
            <a:avLst/>
          </a:prstGeom>
          <a:solidFill>
            <a:srgbClr val="002050"/>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a:spcBef>
                <a:spcPts val="1000"/>
              </a:spcBef>
              <a:spcAft>
                <a:spcPts val="1000"/>
              </a:spcAft>
            </a:pPr>
            <a:r>
              <a:rPr lang="en-AU" spc="500" dirty="0"/>
              <a:t>       </a:t>
            </a:r>
            <a:r>
              <a:rPr lang="en-AU" sz="2800" spc="500" dirty="0"/>
              <a:t>Initial Data Load From APS to Azure SQLDW</a:t>
            </a:r>
            <a:endParaRPr lang="en-US" sz="2800" dirty="0">
              <a:solidFill>
                <a:schemeClr val="tx1"/>
              </a:solidFill>
              <a:latin typeface="Segoe UI" charset="0"/>
              <a:ea typeface="Segoe UI" charset="0"/>
              <a:cs typeface="Segoe UI" charset="0"/>
            </a:endParaRP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5" name="Rectangle 24">
            <a:extLst>
              <a:ext uri="{FF2B5EF4-FFF2-40B4-BE49-F238E27FC236}">
                <a16:creationId xmlns:a16="http://schemas.microsoft.com/office/drawing/2014/main" id="{8754FF64-F38D-4083-9AA2-442AA07B03A4}"/>
              </a:ext>
            </a:extLst>
          </p:cNvPr>
          <p:cNvSpPr/>
          <p:nvPr/>
        </p:nvSpPr>
        <p:spPr bwMode="auto">
          <a:xfrm>
            <a:off x="5930537" y="1335394"/>
            <a:ext cx="4512748" cy="5196138"/>
          </a:xfrm>
          <a:prstGeom prst="rect">
            <a:avLst/>
          </a:prstGeom>
          <a:solidFill>
            <a:schemeClr val="accent1">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CD3020A8-1C80-42C3-BD0C-4F440793B2FC}"/>
              </a:ext>
            </a:extLst>
          </p:cNvPr>
          <p:cNvSpPr/>
          <p:nvPr/>
        </p:nvSpPr>
        <p:spPr bwMode="auto">
          <a:xfrm>
            <a:off x="6407203" y="4180759"/>
            <a:ext cx="2303164" cy="1643038"/>
          </a:xfrm>
          <a:prstGeom prst="rect">
            <a:avLst/>
          </a:prstGeom>
          <a:solidFill>
            <a:schemeClr val="bg1"/>
          </a:solidFill>
          <a:ln w="15875">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 name="Freeform 146">
            <a:extLst>
              <a:ext uri="{FF2B5EF4-FFF2-40B4-BE49-F238E27FC236}">
                <a16:creationId xmlns:a16="http://schemas.microsoft.com/office/drawing/2014/main" id="{EC9036EA-3C07-4988-80E7-31713C3E3697}"/>
              </a:ext>
            </a:extLst>
          </p:cNvPr>
          <p:cNvSpPr>
            <a:spLocks noChangeAspect="1"/>
          </p:cNvSpPr>
          <p:nvPr/>
        </p:nvSpPr>
        <p:spPr bwMode="auto">
          <a:xfrm>
            <a:off x="8828429" y="1349619"/>
            <a:ext cx="740754" cy="330575"/>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solidFill>
          <a:ln w="15875">
            <a:solidFill>
              <a:srgbClr val="0078D7"/>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144000" rIns="0" bIns="36000" numCol="1" rtlCol="0" anchor="ctr" anchorCtr="0" compatLnSpc="1">
            <a:prstTxWarp prst="textNoShape">
              <a:avLst/>
            </a:prstTxWarp>
          </a:bodyPr>
          <a:lstStyle/>
          <a:p>
            <a:pPr algn="ctr" defTabSz="932472" fontAlgn="base">
              <a:spcBef>
                <a:spcPct val="0"/>
              </a:spcBef>
              <a:spcAft>
                <a:spcPct val="0"/>
              </a:spcAft>
            </a:pPr>
            <a:r>
              <a:rPr lang="en-IN" sz="1200" b="1" dirty="0">
                <a:solidFill>
                  <a:schemeClr val="tx1">
                    <a:lumMod val="50000"/>
                  </a:schemeClr>
                </a:solidFill>
              </a:rPr>
              <a:t>Azure</a:t>
            </a:r>
            <a:endParaRPr lang="en-IN" b="1" dirty="0">
              <a:solidFill>
                <a:schemeClr val="tx1">
                  <a:lumMod val="50000"/>
                </a:schemeClr>
              </a:solidFill>
            </a:endParaRPr>
          </a:p>
        </p:txBody>
      </p:sp>
      <p:cxnSp>
        <p:nvCxnSpPr>
          <p:cNvPr id="28" name="Straight Connector 27">
            <a:extLst>
              <a:ext uri="{FF2B5EF4-FFF2-40B4-BE49-F238E27FC236}">
                <a16:creationId xmlns:a16="http://schemas.microsoft.com/office/drawing/2014/main" id="{F0F8C56B-5726-45ED-A3F4-0584EA433306}"/>
              </a:ext>
            </a:extLst>
          </p:cNvPr>
          <p:cNvCxnSpPr/>
          <p:nvPr/>
        </p:nvCxnSpPr>
        <p:spPr>
          <a:xfrm>
            <a:off x="5447216" y="1357987"/>
            <a:ext cx="0" cy="4677104"/>
          </a:xfrm>
          <a:prstGeom prst="line">
            <a:avLst/>
          </a:prstGeom>
          <a:ln w="19050">
            <a:solidFill>
              <a:srgbClr val="00B050"/>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373BB7E1-F25A-494B-952D-A08703BB28AE}"/>
              </a:ext>
            </a:extLst>
          </p:cNvPr>
          <p:cNvSpPr txBox="1"/>
          <p:nvPr/>
        </p:nvSpPr>
        <p:spPr>
          <a:xfrm>
            <a:off x="766663" y="5927006"/>
            <a:ext cx="2078933" cy="261610"/>
          </a:xfrm>
          <a:prstGeom prst="rect">
            <a:avLst/>
          </a:prstGeom>
          <a:noFill/>
        </p:spPr>
        <p:txBody>
          <a:bodyPr wrap="square" rtlCol="0">
            <a:spAutoFit/>
          </a:bodyPr>
          <a:lstStyle/>
          <a:p>
            <a:pPr marL="0" marR="0" lvl="0" indent="0" algn="l" defTabSz="914342"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Analytics Platform System</a:t>
            </a:r>
          </a:p>
        </p:txBody>
      </p:sp>
      <p:sp>
        <p:nvSpPr>
          <p:cNvPr id="30" name="Rectangle 29">
            <a:extLst>
              <a:ext uri="{FF2B5EF4-FFF2-40B4-BE49-F238E27FC236}">
                <a16:creationId xmlns:a16="http://schemas.microsoft.com/office/drawing/2014/main" id="{394C4B11-1ED2-4D1C-9972-062F8E6B8DA2}"/>
              </a:ext>
            </a:extLst>
          </p:cNvPr>
          <p:cNvSpPr/>
          <p:nvPr/>
        </p:nvSpPr>
        <p:spPr bwMode="auto">
          <a:xfrm>
            <a:off x="7462221" y="4350295"/>
            <a:ext cx="457200" cy="935769"/>
          </a:xfrm>
          <a:prstGeom prst="rect">
            <a:avLst/>
          </a:prstGeom>
          <a:solidFill>
            <a:schemeClr val="tx2"/>
          </a:solidFill>
          <a:ln w="15875">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900" dirty="0">
                <a:gradFill>
                  <a:gsLst>
                    <a:gs pos="0">
                      <a:srgbClr val="FFFFFF"/>
                    </a:gs>
                    <a:gs pos="100000">
                      <a:srgbClr val="FFFFFF"/>
                    </a:gs>
                  </a:gsLst>
                  <a:lin ang="5400000" scaled="0"/>
                </a:gradFill>
              </a:rPr>
              <a:t>DATA WAREHOUSE</a:t>
            </a:r>
          </a:p>
        </p:txBody>
      </p:sp>
      <p:sp>
        <p:nvSpPr>
          <p:cNvPr id="31" name="TextBox 30">
            <a:extLst>
              <a:ext uri="{FF2B5EF4-FFF2-40B4-BE49-F238E27FC236}">
                <a16:creationId xmlns:a16="http://schemas.microsoft.com/office/drawing/2014/main" id="{086D7477-D6AB-42E0-B66E-86F944D97BA7}"/>
              </a:ext>
            </a:extLst>
          </p:cNvPr>
          <p:cNvSpPr txBox="1"/>
          <p:nvPr/>
        </p:nvSpPr>
        <p:spPr>
          <a:xfrm>
            <a:off x="6352585" y="5840297"/>
            <a:ext cx="3450567" cy="569387"/>
          </a:xfrm>
          <a:prstGeom prst="rect">
            <a:avLst/>
          </a:prstGeom>
          <a:noFill/>
        </p:spPr>
        <p:txBody>
          <a:bodyPr wrap="square" rtlCol="0">
            <a:spAutoFit/>
          </a:bodyPr>
          <a:lstStyle/>
          <a:p>
            <a:pPr marL="0" marR="0" lvl="0" indent="0" algn="ctr" defTabSz="914342"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Azure SQL Data Warehouse</a:t>
            </a:r>
          </a:p>
          <a:p>
            <a:pPr marL="0" marR="0" lvl="0" indent="0" algn="ctr" defTabSz="914342" rtl="0" eaLnBrk="1" fontAlgn="auto" latinLnBrk="0" hangingPunct="1">
              <a:lnSpc>
                <a:spcPct val="100000"/>
              </a:lnSpc>
              <a:spcBef>
                <a:spcPts val="0"/>
              </a:spcBef>
              <a:spcAft>
                <a:spcPts val="0"/>
              </a:spcAft>
              <a:buClrTx/>
              <a:buSzTx/>
              <a:buFontTx/>
              <a:buNone/>
              <a:tabLst/>
              <a:defRPr/>
            </a:pPr>
            <a:r>
              <a:rPr lang="en-US" sz="1000" kern="0" dirty="0">
                <a:solidFill>
                  <a:srgbClr val="0078D7"/>
                </a:solidFill>
                <a:latin typeface="Segoe UI" panose="020B0502040204020203" pitchFamily="34" charset="0"/>
                <a:cs typeface="Segoe UI" panose="020B0502040204020203" pitchFamily="34" charset="0"/>
              </a:rPr>
              <a:t>(</a:t>
            </a:r>
            <a:r>
              <a:rPr lang="en-US" sz="1000" b="1" kern="0" dirty="0">
                <a:solidFill>
                  <a:srgbClr val="0078D7"/>
                </a:solidFill>
                <a:latin typeface="Segoe UI" panose="020B0502040204020203" pitchFamily="34" charset="0"/>
                <a:cs typeface="Segoe UI" panose="020B0502040204020203" pitchFamily="34" charset="0"/>
              </a:rPr>
              <a:t>One Single DB </a:t>
            </a:r>
            <a:r>
              <a:rPr lang="en-US" sz="1000" kern="0" dirty="0">
                <a:solidFill>
                  <a:srgbClr val="0078D7"/>
                </a:solidFill>
                <a:latin typeface="Segoe UI" panose="020B0502040204020203" pitchFamily="34" charset="0"/>
                <a:cs typeface="Segoe UI" panose="020B0502040204020203" pitchFamily="34" charset="0"/>
              </a:rPr>
              <a:t>with </a:t>
            </a:r>
            <a:r>
              <a:rPr lang="en-US" sz="1000" b="1" kern="0" dirty="0">
                <a:solidFill>
                  <a:srgbClr val="0078D7"/>
                </a:solidFill>
                <a:latin typeface="Segoe UI" panose="020B0502040204020203" pitchFamily="34" charset="0"/>
                <a:cs typeface="Segoe UI" panose="020B0502040204020203" pitchFamily="34" charset="0"/>
              </a:rPr>
              <a:t>Unique</a:t>
            </a:r>
            <a:r>
              <a:rPr lang="en-US" sz="1000" kern="0" dirty="0">
                <a:solidFill>
                  <a:srgbClr val="0078D7"/>
                </a:solidFill>
                <a:latin typeface="Segoe UI" panose="020B0502040204020203" pitchFamily="34" charset="0"/>
                <a:cs typeface="Segoe UI" panose="020B0502040204020203" pitchFamily="34" charset="0"/>
              </a:rPr>
              <a:t> Staging / Data Warehouse / Data Mart Schemas) </a:t>
            </a:r>
          </a:p>
        </p:txBody>
      </p:sp>
      <p:sp>
        <p:nvSpPr>
          <p:cNvPr id="32" name="TextBox 31">
            <a:extLst>
              <a:ext uri="{FF2B5EF4-FFF2-40B4-BE49-F238E27FC236}">
                <a16:creationId xmlns:a16="http://schemas.microsoft.com/office/drawing/2014/main" id="{A0120DD3-8FBD-411E-A0A0-857CADF2876C}"/>
              </a:ext>
            </a:extLst>
          </p:cNvPr>
          <p:cNvSpPr txBox="1"/>
          <p:nvPr/>
        </p:nvSpPr>
        <p:spPr>
          <a:xfrm>
            <a:off x="6655148" y="3157715"/>
            <a:ext cx="801519" cy="253916"/>
          </a:xfrm>
          <a:prstGeom prst="rect">
            <a:avLst/>
          </a:prstGeom>
          <a:noFill/>
        </p:spPr>
        <p:txBody>
          <a:bodyPr wrap="square" rtlCol="0">
            <a:spAutoFit/>
          </a:bodyPr>
          <a:lstStyle/>
          <a:p>
            <a:pPr marL="0" marR="0" lvl="0" indent="0" algn="ctr" defTabSz="914342" rtl="0" eaLnBrk="1" fontAlgn="auto" latinLnBrk="0" hangingPunct="1">
              <a:lnSpc>
                <a:spcPct val="100000"/>
              </a:lnSpc>
              <a:spcBef>
                <a:spcPts val="0"/>
              </a:spcBef>
              <a:spcAft>
                <a:spcPts val="0"/>
              </a:spcAft>
              <a:buClrTx/>
              <a:buSzTx/>
              <a:buFontTx/>
              <a:buNone/>
              <a:tabLst/>
              <a:defRPr/>
            </a:pPr>
            <a:r>
              <a:rPr kumimoji="0" lang="en-US" sz="105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Polybase</a:t>
            </a:r>
          </a:p>
        </p:txBody>
      </p:sp>
      <p:cxnSp>
        <p:nvCxnSpPr>
          <p:cNvPr id="34" name="Straight Connector 33">
            <a:extLst>
              <a:ext uri="{FF2B5EF4-FFF2-40B4-BE49-F238E27FC236}">
                <a16:creationId xmlns:a16="http://schemas.microsoft.com/office/drawing/2014/main" id="{C181B5A3-D5C5-473A-B2C6-0E477B492AFA}"/>
              </a:ext>
            </a:extLst>
          </p:cNvPr>
          <p:cNvCxnSpPr/>
          <p:nvPr/>
        </p:nvCxnSpPr>
        <p:spPr>
          <a:xfrm>
            <a:off x="10898003" y="1379146"/>
            <a:ext cx="0" cy="4677104"/>
          </a:xfrm>
          <a:prstGeom prst="line">
            <a:avLst/>
          </a:prstGeom>
          <a:ln w="19050">
            <a:solidFill>
              <a:srgbClr val="00B050"/>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AC368F7-25B8-4494-99E1-0CF987519416}"/>
              </a:ext>
            </a:extLst>
          </p:cNvPr>
          <p:cNvSpPr txBox="1"/>
          <p:nvPr/>
        </p:nvSpPr>
        <p:spPr>
          <a:xfrm>
            <a:off x="7612600" y="3059176"/>
            <a:ext cx="976990" cy="523220"/>
          </a:xfrm>
          <a:prstGeom prst="rect">
            <a:avLst/>
          </a:prstGeom>
          <a:noFill/>
        </p:spPr>
        <p:txBody>
          <a:bodyPr wrap="square" rtlCol="0">
            <a:spAutoFit/>
          </a:bodyPr>
          <a:lstStyle/>
          <a:p>
            <a:pPr marL="0" marR="0" lvl="0" indent="0" algn="ctr" defTabSz="914342" rtl="0" eaLnBrk="1" fontAlgn="auto" latinLnBrk="0" hangingPunct="1">
              <a:lnSpc>
                <a:spcPct val="100000"/>
              </a:lnSpc>
              <a:spcBef>
                <a:spcPts val="0"/>
              </a:spcBef>
              <a:spcAft>
                <a:spcPts val="0"/>
              </a:spcAft>
              <a:buClrTx/>
              <a:buSzTx/>
              <a:buFontTx/>
              <a:buNone/>
              <a:tabLst/>
              <a:defRPr/>
            </a:pPr>
            <a:r>
              <a:rPr lang="en-US" sz="700" kern="0" dirty="0">
                <a:solidFill>
                  <a:srgbClr val="0078D7"/>
                </a:solidFill>
                <a:latin typeface="Segoe UI Semibold" panose="020B0702040204020203" pitchFamily="34" charset="0"/>
                <a:cs typeface="Segoe UI Semibold" panose="020B0702040204020203" pitchFamily="34" charset="0"/>
              </a:rPr>
              <a:t>One-Off Load into Staging / Data Warehouse / Data Mart schemas</a:t>
            </a:r>
            <a:endParaRPr kumimoji="0" lang="en-US" sz="7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endParaRPr>
          </a:p>
        </p:txBody>
      </p:sp>
      <p:sp>
        <p:nvSpPr>
          <p:cNvPr id="36" name="Rectangle 35">
            <a:extLst>
              <a:ext uri="{FF2B5EF4-FFF2-40B4-BE49-F238E27FC236}">
                <a16:creationId xmlns:a16="http://schemas.microsoft.com/office/drawing/2014/main" id="{6211FD94-E3A6-4ABA-8183-3DB71B899E5A}"/>
              </a:ext>
            </a:extLst>
          </p:cNvPr>
          <p:cNvSpPr/>
          <p:nvPr/>
        </p:nvSpPr>
        <p:spPr bwMode="auto">
          <a:xfrm>
            <a:off x="6969591" y="4350295"/>
            <a:ext cx="457200" cy="935769"/>
          </a:xfrm>
          <a:prstGeom prst="rect">
            <a:avLst/>
          </a:prstGeom>
          <a:solidFill>
            <a:schemeClr val="tx2"/>
          </a:solidFill>
          <a:ln w="15875">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AU" sz="900" dirty="0">
                <a:gradFill>
                  <a:gsLst>
                    <a:gs pos="0">
                      <a:srgbClr val="FFFFFF"/>
                    </a:gs>
                    <a:gs pos="100000">
                      <a:srgbClr val="FFFFFF"/>
                    </a:gs>
                  </a:gsLst>
                  <a:lin ang="5400000" scaled="0"/>
                </a:gradFill>
              </a:rPr>
              <a:t>STAGING</a:t>
            </a:r>
          </a:p>
        </p:txBody>
      </p:sp>
      <p:sp>
        <p:nvSpPr>
          <p:cNvPr id="37" name="Rectangle 36">
            <a:extLst>
              <a:ext uri="{FF2B5EF4-FFF2-40B4-BE49-F238E27FC236}">
                <a16:creationId xmlns:a16="http://schemas.microsoft.com/office/drawing/2014/main" id="{88991A2A-850C-4AA1-BE36-338F8F5CB53E}"/>
              </a:ext>
            </a:extLst>
          </p:cNvPr>
          <p:cNvSpPr/>
          <p:nvPr/>
        </p:nvSpPr>
        <p:spPr bwMode="auto">
          <a:xfrm>
            <a:off x="6884478" y="1685047"/>
            <a:ext cx="1358661" cy="1044095"/>
          </a:xfrm>
          <a:prstGeom prst="rect">
            <a:avLst/>
          </a:prstGeom>
          <a:solidFill>
            <a:schemeClr val="bg1"/>
          </a:solidFill>
          <a:ln w="15875">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8" name="TextBox 37">
            <a:extLst>
              <a:ext uri="{FF2B5EF4-FFF2-40B4-BE49-F238E27FC236}">
                <a16:creationId xmlns:a16="http://schemas.microsoft.com/office/drawing/2014/main" id="{E035A030-7CFC-4AD4-87DD-9C1A7E52A9AA}"/>
              </a:ext>
            </a:extLst>
          </p:cNvPr>
          <p:cNvSpPr txBox="1"/>
          <p:nvPr/>
        </p:nvSpPr>
        <p:spPr>
          <a:xfrm>
            <a:off x="6839764" y="2297945"/>
            <a:ext cx="1358663" cy="430887"/>
          </a:xfrm>
          <a:prstGeom prst="rect">
            <a:avLst/>
          </a:prstGeom>
          <a:noFill/>
        </p:spPr>
        <p:txBody>
          <a:bodyPr wrap="square" rtlCol="0">
            <a:spAutoFit/>
          </a:bodyPr>
          <a:lstStyle/>
          <a:p>
            <a:pPr marL="0" marR="0" lvl="0" indent="0" algn="ctr" defTabSz="914342"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Azure Blob Storage</a:t>
            </a:r>
          </a:p>
        </p:txBody>
      </p:sp>
      <p:pic>
        <p:nvPicPr>
          <p:cNvPr id="39" name="Graphic 38">
            <a:extLst>
              <a:ext uri="{FF2B5EF4-FFF2-40B4-BE49-F238E27FC236}">
                <a16:creationId xmlns:a16="http://schemas.microsoft.com/office/drawing/2014/main" id="{C03A6FE7-258A-4B57-8045-959003DFCC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53042" y="5643559"/>
            <a:ext cx="587611" cy="587611"/>
          </a:xfrm>
          <a:prstGeom prst="rect">
            <a:avLst/>
          </a:prstGeom>
        </p:spPr>
      </p:pic>
      <p:sp>
        <p:nvSpPr>
          <p:cNvPr id="40" name="TextBox 39">
            <a:extLst>
              <a:ext uri="{FF2B5EF4-FFF2-40B4-BE49-F238E27FC236}">
                <a16:creationId xmlns:a16="http://schemas.microsoft.com/office/drawing/2014/main" id="{EDBDBABF-AE08-4774-B917-C9880B53E1DF}"/>
              </a:ext>
            </a:extLst>
          </p:cNvPr>
          <p:cNvSpPr txBox="1"/>
          <p:nvPr/>
        </p:nvSpPr>
        <p:spPr>
          <a:xfrm>
            <a:off x="5056319" y="6084238"/>
            <a:ext cx="801519" cy="415498"/>
          </a:xfrm>
          <a:prstGeom prst="rect">
            <a:avLst/>
          </a:prstGeom>
          <a:noFill/>
        </p:spPr>
        <p:txBody>
          <a:bodyPr wrap="square" rtlCol="0">
            <a:spAutoFit/>
          </a:bodyPr>
          <a:lstStyle/>
          <a:p>
            <a:pPr marL="0" marR="0" lvl="0" indent="0" algn="ctr" defTabSz="914342" rtl="0" eaLnBrk="1" fontAlgn="auto" latinLnBrk="0" hangingPunct="1">
              <a:lnSpc>
                <a:spcPct val="100000"/>
              </a:lnSpc>
              <a:spcBef>
                <a:spcPts val="0"/>
              </a:spcBef>
              <a:spcAft>
                <a:spcPts val="0"/>
              </a:spcAft>
              <a:buClrTx/>
              <a:buSzTx/>
              <a:buFontTx/>
              <a:buNone/>
              <a:tabLst/>
              <a:defRPr/>
            </a:pPr>
            <a:r>
              <a:rPr kumimoji="0" lang="en-US" sz="105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Express Route</a:t>
            </a:r>
          </a:p>
        </p:txBody>
      </p:sp>
      <p:pic>
        <p:nvPicPr>
          <p:cNvPr id="41" name="Graphic 40">
            <a:extLst>
              <a:ext uri="{FF2B5EF4-FFF2-40B4-BE49-F238E27FC236}">
                <a16:creationId xmlns:a16="http://schemas.microsoft.com/office/drawing/2014/main" id="{F33C7CB8-6374-4F11-B27B-641C50A5390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22209" y="5701231"/>
            <a:ext cx="587611" cy="587611"/>
          </a:xfrm>
          <a:prstGeom prst="rect">
            <a:avLst/>
          </a:prstGeom>
        </p:spPr>
      </p:pic>
      <p:sp>
        <p:nvSpPr>
          <p:cNvPr id="42" name="TextBox 41">
            <a:extLst>
              <a:ext uri="{FF2B5EF4-FFF2-40B4-BE49-F238E27FC236}">
                <a16:creationId xmlns:a16="http://schemas.microsoft.com/office/drawing/2014/main" id="{6D93BA80-A59B-4FE1-BAC6-3BCBD6F4FF29}"/>
              </a:ext>
            </a:extLst>
          </p:cNvPr>
          <p:cNvSpPr txBox="1"/>
          <p:nvPr/>
        </p:nvSpPr>
        <p:spPr>
          <a:xfrm>
            <a:off x="10497243" y="6116034"/>
            <a:ext cx="801519" cy="415498"/>
          </a:xfrm>
          <a:prstGeom prst="rect">
            <a:avLst/>
          </a:prstGeom>
          <a:noFill/>
        </p:spPr>
        <p:txBody>
          <a:bodyPr wrap="square" rtlCol="0">
            <a:spAutoFit/>
          </a:bodyPr>
          <a:lstStyle/>
          <a:p>
            <a:pPr marL="0" marR="0" lvl="0" indent="0" algn="ctr" defTabSz="914342" rtl="0" eaLnBrk="1" fontAlgn="auto" latinLnBrk="0" hangingPunct="1">
              <a:lnSpc>
                <a:spcPct val="100000"/>
              </a:lnSpc>
              <a:spcBef>
                <a:spcPts val="0"/>
              </a:spcBef>
              <a:spcAft>
                <a:spcPts val="0"/>
              </a:spcAft>
              <a:buClrTx/>
              <a:buSzTx/>
              <a:buFontTx/>
              <a:buNone/>
              <a:tabLst/>
              <a:defRPr/>
            </a:pPr>
            <a:r>
              <a:rPr kumimoji="0" lang="en-US" sz="105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Express Route</a:t>
            </a:r>
          </a:p>
        </p:txBody>
      </p:sp>
      <p:pic>
        <p:nvPicPr>
          <p:cNvPr id="43" name="Picture 42" descr="A stop sign&#10;&#10;Description generated with high confidence">
            <a:extLst>
              <a:ext uri="{FF2B5EF4-FFF2-40B4-BE49-F238E27FC236}">
                <a16:creationId xmlns:a16="http://schemas.microsoft.com/office/drawing/2014/main" id="{DC41EA82-97B6-45E7-9BF1-955AFC54DB0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01965" y="1749507"/>
            <a:ext cx="613227" cy="613227"/>
          </a:xfrm>
          <a:prstGeom prst="rect">
            <a:avLst/>
          </a:prstGeom>
        </p:spPr>
      </p:pic>
      <p:sp>
        <p:nvSpPr>
          <p:cNvPr id="44" name="Rectangle 43">
            <a:extLst>
              <a:ext uri="{FF2B5EF4-FFF2-40B4-BE49-F238E27FC236}">
                <a16:creationId xmlns:a16="http://schemas.microsoft.com/office/drawing/2014/main" id="{41E9E853-2716-4686-A719-979DAFDCA62F}"/>
              </a:ext>
            </a:extLst>
          </p:cNvPr>
          <p:cNvSpPr/>
          <p:nvPr/>
        </p:nvSpPr>
        <p:spPr bwMode="auto">
          <a:xfrm>
            <a:off x="2836252" y="2817920"/>
            <a:ext cx="1573874" cy="3124771"/>
          </a:xfrm>
          <a:prstGeom prst="rect">
            <a:avLst/>
          </a:prstGeom>
          <a:solidFill>
            <a:schemeClr val="tx1">
              <a:lumMod val="65000"/>
              <a:lumOff val="35000"/>
            </a:schemeClr>
          </a:solidFill>
          <a:ln w="6350">
            <a:solidFill>
              <a:schemeClr val="tx1">
                <a:lumMod val="65000"/>
                <a:lumOff val="3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44">
            <a:extLst>
              <a:ext uri="{FF2B5EF4-FFF2-40B4-BE49-F238E27FC236}">
                <a16:creationId xmlns:a16="http://schemas.microsoft.com/office/drawing/2014/main" id="{809C87CA-00B1-4500-96BE-D20C7C6E3CE0}"/>
              </a:ext>
            </a:extLst>
          </p:cNvPr>
          <p:cNvSpPr/>
          <p:nvPr/>
        </p:nvSpPr>
        <p:spPr bwMode="auto">
          <a:xfrm>
            <a:off x="3039650" y="3029480"/>
            <a:ext cx="1175584" cy="511831"/>
          </a:xfrm>
          <a:prstGeom prst="rect">
            <a:avLst/>
          </a:prstGeom>
          <a:solidFill>
            <a:schemeClr val="bg1"/>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AU" sz="1200" dirty="0">
                <a:solidFill>
                  <a:schemeClr val="tx1"/>
                </a:solidFill>
                <a:ea typeface="Segoe UI" pitchFamily="34" charset="0"/>
                <a:cs typeface="Segoe UI" pitchFamily="34" charset="0"/>
              </a:rPr>
              <a:t>Staging DB</a:t>
            </a:r>
          </a:p>
        </p:txBody>
      </p:sp>
      <p:sp>
        <p:nvSpPr>
          <p:cNvPr id="46" name="Rectangle 45">
            <a:extLst>
              <a:ext uri="{FF2B5EF4-FFF2-40B4-BE49-F238E27FC236}">
                <a16:creationId xmlns:a16="http://schemas.microsoft.com/office/drawing/2014/main" id="{D9DD98C3-F50D-45ED-8885-D1E600FA6004}"/>
              </a:ext>
            </a:extLst>
          </p:cNvPr>
          <p:cNvSpPr/>
          <p:nvPr/>
        </p:nvSpPr>
        <p:spPr bwMode="auto">
          <a:xfrm>
            <a:off x="3039650" y="4132894"/>
            <a:ext cx="1175584" cy="511831"/>
          </a:xfrm>
          <a:prstGeom prst="rect">
            <a:avLst/>
          </a:prstGeom>
          <a:solidFill>
            <a:schemeClr val="bg1"/>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AU" sz="1200" dirty="0">
                <a:solidFill>
                  <a:schemeClr val="tx1"/>
                </a:solidFill>
                <a:cs typeface="Segoe UI" pitchFamily="34" charset="0"/>
              </a:rPr>
              <a:t>Data Warehouse </a:t>
            </a:r>
          </a:p>
        </p:txBody>
      </p:sp>
      <p:sp>
        <p:nvSpPr>
          <p:cNvPr id="47" name="Rectangle 46">
            <a:extLst>
              <a:ext uri="{FF2B5EF4-FFF2-40B4-BE49-F238E27FC236}">
                <a16:creationId xmlns:a16="http://schemas.microsoft.com/office/drawing/2014/main" id="{572B159D-EF59-4C85-B273-C0EA1AA5A569}"/>
              </a:ext>
            </a:extLst>
          </p:cNvPr>
          <p:cNvSpPr/>
          <p:nvPr/>
        </p:nvSpPr>
        <p:spPr bwMode="auto">
          <a:xfrm>
            <a:off x="3039650" y="5236308"/>
            <a:ext cx="1175584" cy="511831"/>
          </a:xfrm>
          <a:prstGeom prst="rect">
            <a:avLst/>
          </a:prstGeom>
          <a:solidFill>
            <a:schemeClr val="bg1"/>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AU" sz="1200" dirty="0">
                <a:solidFill>
                  <a:schemeClr val="tx1"/>
                </a:solidFill>
                <a:cs typeface="Segoe UI" pitchFamily="34" charset="0"/>
              </a:rPr>
              <a:t>Data Mart</a:t>
            </a:r>
          </a:p>
        </p:txBody>
      </p:sp>
      <p:sp>
        <p:nvSpPr>
          <p:cNvPr id="48" name="TextBox 47">
            <a:extLst>
              <a:ext uri="{FF2B5EF4-FFF2-40B4-BE49-F238E27FC236}">
                <a16:creationId xmlns:a16="http://schemas.microsoft.com/office/drawing/2014/main" id="{148250AA-0770-44C4-B99B-F9EEEFDDF46C}"/>
              </a:ext>
            </a:extLst>
          </p:cNvPr>
          <p:cNvSpPr txBox="1"/>
          <p:nvPr/>
        </p:nvSpPr>
        <p:spPr>
          <a:xfrm>
            <a:off x="3578801" y="3486386"/>
            <a:ext cx="757323" cy="731739"/>
          </a:xfrm>
          <a:prstGeom prst="rect">
            <a:avLst/>
          </a:prstGeom>
          <a:noFill/>
        </p:spPr>
        <p:txBody>
          <a:bodyPr wrap="square" lIns="182880" tIns="146304" rIns="182880" bIns="146304" rtlCol="0">
            <a:spAutoFit/>
          </a:bodyPr>
          <a:lstStyle/>
          <a:p>
            <a:pPr>
              <a:lnSpc>
                <a:spcPct val="90000"/>
              </a:lnSpc>
              <a:spcAft>
                <a:spcPts val="600"/>
              </a:spcAft>
            </a:pPr>
            <a:r>
              <a:rPr lang="en-AU" sz="1050" dirty="0">
                <a:solidFill>
                  <a:schemeClr val="bg1"/>
                </a:solidFill>
              </a:rPr>
              <a:t>SQL Stored Proc</a:t>
            </a:r>
          </a:p>
        </p:txBody>
      </p:sp>
      <p:sp>
        <p:nvSpPr>
          <p:cNvPr id="49" name="TextBox 48">
            <a:extLst>
              <a:ext uri="{FF2B5EF4-FFF2-40B4-BE49-F238E27FC236}">
                <a16:creationId xmlns:a16="http://schemas.microsoft.com/office/drawing/2014/main" id="{B55973AB-EAA4-44F3-AAED-95A755777001}"/>
              </a:ext>
            </a:extLst>
          </p:cNvPr>
          <p:cNvSpPr txBox="1"/>
          <p:nvPr/>
        </p:nvSpPr>
        <p:spPr>
          <a:xfrm>
            <a:off x="3578799" y="4595055"/>
            <a:ext cx="757323" cy="731739"/>
          </a:xfrm>
          <a:prstGeom prst="rect">
            <a:avLst/>
          </a:prstGeom>
          <a:noFill/>
        </p:spPr>
        <p:txBody>
          <a:bodyPr wrap="square" lIns="182880" tIns="146304" rIns="182880" bIns="146304" rtlCol="0">
            <a:spAutoFit/>
          </a:bodyPr>
          <a:lstStyle/>
          <a:p>
            <a:pPr>
              <a:lnSpc>
                <a:spcPct val="90000"/>
              </a:lnSpc>
              <a:spcAft>
                <a:spcPts val="600"/>
              </a:spcAft>
            </a:pPr>
            <a:r>
              <a:rPr lang="en-AU" sz="1050" dirty="0">
                <a:solidFill>
                  <a:schemeClr val="bg1"/>
                </a:solidFill>
              </a:rPr>
              <a:t>SQL Stored Proc</a:t>
            </a:r>
          </a:p>
        </p:txBody>
      </p:sp>
      <p:sp>
        <p:nvSpPr>
          <p:cNvPr id="50" name="Oval 49">
            <a:extLst>
              <a:ext uri="{FF2B5EF4-FFF2-40B4-BE49-F238E27FC236}">
                <a16:creationId xmlns:a16="http://schemas.microsoft.com/office/drawing/2014/main" id="{2504C40C-E0FE-48BC-91E7-A5C1FFA804B6}"/>
              </a:ext>
            </a:extLst>
          </p:cNvPr>
          <p:cNvSpPr/>
          <p:nvPr/>
        </p:nvSpPr>
        <p:spPr bwMode="auto">
          <a:xfrm>
            <a:off x="3055800" y="3589372"/>
            <a:ext cx="485979" cy="48597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72000" rIns="36000" bIns="3600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AU" sz="1400"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3a</a:t>
            </a:r>
          </a:p>
        </p:txBody>
      </p:sp>
      <p:sp>
        <p:nvSpPr>
          <p:cNvPr id="51" name="Oval 50">
            <a:extLst>
              <a:ext uri="{FF2B5EF4-FFF2-40B4-BE49-F238E27FC236}">
                <a16:creationId xmlns:a16="http://schemas.microsoft.com/office/drawing/2014/main" id="{F9930245-0CC0-4E4C-94CD-5DA09EB32A6F}"/>
              </a:ext>
            </a:extLst>
          </p:cNvPr>
          <p:cNvSpPr/>
          <p:nvPr/>
        </p:nvSpPr>
        <p:spPr bwMode="auto">
          <a:xfrm>
            <a:off x="3055800" y="4661222"/>
            <a:ext cx="495926" cy="511831"/>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72000" rIns="36000" bIns="3600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AU" sz="1400"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3b</a:t>
            </a:r>
          </a:p>
        </p:txBody>
      </p:sp>
      <p:sp>
        <p:nvSpPr>
          <p:cNvPr id="52" name="Oval 51">
            <a:extLst>
              <a:ext uri="{FF2B5EF4-FFF2-40B4-BE49-F238E27FC236}">
                <a16:creationId xmlns:a16="http://schemas.microsoft.com/office/drawing/2014/main" id="{96FBE6CE-5761-4320-837D-AB1C5C3F4176}"/>
              </a:ext>
            </a:extLst>
          </p:cNvPr>
          <p:cNvSpPr/>
          <p:nvPr/>
        </p:nvSpPr>
        <p:spPr bwMode="auto">
          <a:xfrm>
            <a:off x="900552" y="4229770"/>
            <a:ext cx="1449354" cy="1453646"/>
          </a:xfrm>
          <a:prstGeom prst="ellipse">
            <a:avLst/>
          </a:prstGeom>
          <a:noFill/>
          <a:ln w="762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53" name="Straight Connector 52">
            <a:extLst>
              <a:ext uri="{FF2B5EF4-FFF2-40B4-BE49-F238E27FC236}">
                <a16:creationId xmlns:a16="http://schemas.microsoft.com/office/drawing/2014/main" id="{208E5A0F-2F0A-4ECD-86A8-BFE740FE7443}"/>
              </a:ext>
            </a:extLst>
          </p:cNvPr>
          <p:cNvCxnSpPr>
            <a:cxnSpLocks/>
            <a:stCxn id="52" idx="1"/>
          </p:cNvCxnSpPr>
          <p:nvPr/>
        </p:nvCxnSpPr>
        <p:spPr>
          <a:xfrm flipV="1">
            <a:off x="1112805" y="2874580"/>
            <a:ext cx="1723447" cy="1568072"/>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BD7634B-F591-40F4-AD3C-CE66DB47F417}"/>
              </a:ext>
            </a:extLst>
          </p:cNvPr>
          <p:cNvCxnSpPr>
            <a:cxnSpLocks/>
            <a:stCxn id="52" idx="4"/>
          </p:cNvCxnSpPr>
          <p:nvPr/>
        </p:nvCxnSpPr>
        <p:spPr>
          <a:xfrm>
            <a:off x="1625229" y="5683416"/>
            <a:ext cx="1226141" cy="243590"/>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21EEBDA-2522-4B78-A3F6-60EDB30703A6}"/>
              </a:ext>
            </a:extLst>
          </p:cNvPr>
          <p:cNvCxnSpPr>
            <a:cxnSpLocks/>
          </p:cNvCxnSpPr>
          <p:nvPr/>
        </p:nvCxnSpPr>
        <p:spPr>
          <a:xfrm flipH="1">
            <a:off x="187888" y="5380639"/>
            <a:ext cx="781080" cy="481447"/>
          </a:xfrm>
          <a:prstGeom prst="line">
            <a:avLst/>
          </a:prstGeom>
          <a:ln w="2540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2BD5B7DB-909D-4D71-A0D2-E3E6048F4BDC}"/>
              </a:ext>
            </a:extLst>
          </p:cNvPr>
          <p:cNvCxnSpPr>
            <a:cxnSpLocks/>
          </p:cNvCxnSpPr>
          <p:nvPr/>
        </p:nvCxnSpPr>
        <p:spPr>
          <a:xfrm>
            <a:off x="3652738" y="4661222"/>
            <a:ext cx="0" cy="591583"/>
          </a:xfrm>
          <a:prstGeom prst="straightConnector1">
            <a:avLst/>
          </a:prstGeom>
          <a:ln w="5080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67B303B-FFD3-41F1-9CEA-19FE7796F959}"/>
              </a:ext>
            </a:extLst>
          </p:cNvPr>
          <p:cNvCxnSpPr>
            <a:cxnSpLocks/>
          </p:cNvCxnSpPr>
          <p:nvPr/>
        </p:nvCxnSpPr>
        <p:spPr>
          <a:xfrm>
            <a:off x="3652738" y="3563097"/>
            <a:ext cx="0" cy="591583"/>
          </a:xfrm>
          <a:prstGeom prst="straightConnector1">
            <a:avLst/>
          </a:prstGeom>
          <a:ln w="5080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F5C04F8E-DCDE-47C4-9893-5320FA3A61DE}"/>
              </a:ext>
            </a:extLst>
          </p:cNvPr>
          <p:cNvCxnSpPr>
            <a:cxnSpLocks/>
            <a:stCxn id="44" idx="3"/>
            <a:endCxn id="37" idx="1"/>
          </p:cNvCxnSpPr>
          <p:nvPr/>
        </p:nvCxnSpPr>
        <p:spPr>
          <a:xfrm flipV="1">
            <a:off x="4410126" y="2207095"/>
            <a:ext cx="2474352" cy="2173211"/>
          </a:xfrm>
          <a:prstGeom prst="bentConnector3">
            <a:avLst>
              <a:gd name="adj1" fmla="val 50000"/>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86539E1A-A0A5-4086-B8A6-928C7D7F8C2B}"/>
              </a:ext>
            </a:extLst>
          </p:cNvPr>
          <p:cNvSpPr txBox="1"/>
          <p:nvPr/>
        </p:nvSpPr>
        <p:spPr>
          <a:xfrm>
            <a:off x="5589810" y="1886418"/>
            <a:ext cx="1488012" cy="253916"/>
          </a:xfrm>
          <a:prstGeom prst="rect">
            <a:avLst/>
          </a:prstGeom>
          <a:noFill/>
        </p:spPr>
        <p:txBody>
          <a:bodyPr wrap="square" rtlCol="0">
            <a:spAutoFit/>
          </a:bodyPr>
          <a:lstStyle/>
          <a:p>
            <a:pPr marL="0" marR="0" lvl="0" indent="0" algn="ctr" defTabSz="914342" rtl="0" eaLnBrk="1" fontAlgn="auto" latinLnBrk="0" hangingPunct="1">
              <a:lnSpc>
                <a:spcPct val="100000"/>
              </a:lnSpc>
              <a:spcBef>
                <a:spcPts val="0"/>
              </a:spcBef>
              <a:spcAft>
                <a:spcPts val="0"/>
              </a:spcAft>
              <a:buClrTx/>
              <a:buSzTx/>
              <a:buFontTx/>
              <a:buNone/>
              <a:tabLst/>
              <a:defRPr/>
            </a:pPr>
            <a:r>
              <a:rPr kumimoji="0" lang="en-US" sz="105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Polybase  </a:t>
            </a:r>
          </a:p>
        </p:txBody>
      </p:sp>
      <p:sp>
        <p:nvSpPr>
          <p:cNvPr id="60" name="TextBox 59">
            <a:extLst>
              <a:ext uri="{FF2B5EF4-FFF2-40B4-BE49-F238E27FC236}">
                <a16:creationId xmlns:a16="http://schemas.microsoft.com/office/drawing/2014/main" id="{AA716D65-5163-4580-A3EA-36149C86D64C}"/>
              </a:ext>
            </a:extLst>
          </p:cNvPr>
          <p:cNvSpPr txBox="1"/>
          <p:nvPr/>
        </p:nvSpPr>
        <p:spPr>
          <a:xfrm>
            <a:off x="2161286" y="1213035"/>
            <a:ext cx="2823301" cy="1418850"/>
          </a:xfrm>
          <a:prstGeom prst="rect">
            <a:avLst/>
          </a:prstGeom>
          <a:solidFill>
            <a:schemeClr val="accent3">
              <a:lumMod val="20000"/>
              <a:lumOff val="80000"/>
            </a:schemeClr>
          </a:solidFill>
        </p:spPr>
        <p:txBody>
          <a:bodyPr wrap="square" lIns="182880" tIns="146304" rIns="182880" bIns="146304" rtlCol="0">
            <a:spAutoFit/>
          </a:bodyPr>
          <a:lstStyle/>
          <a:p>
            <a:pPr>
              <a:lnSpc>
                <a:spcPct val="90000"/>
              </a:lnSpc>
              <a:spcAft>
                <a:spcPts val="600"/>
              </a:spcAft>
            </a:pPr>
            <a:r>
              <a:rPr lang="en-AU" sz="1000" dirty="0">
                <a:gradFill>
                  <a:gsLst>
                    <a:gs pos="2917">
                      <a:schemeClr val="tx1"/>
                    </a:gs>
                    <a:gs pos="30000">
                      <a:schemeClr val="tx1"/>
                    </a:gs>
                  </a:gsLst>
                  <a:lin ang="5400000" scaled="0"/>
                </a:gradFill>
              </a:rPr>
              <a:t>Polybase needs to be enabled in APS.</a:t>
            </a:r>
          </a:p>
          <a:p>
            <a:pPr>
              <a:lnSpc>
                <a:spcPct val="90000"/>
              </a:lnSpc>
              <a:spcAft>
                <a:spcPts val="600"/>
              </a:spcAft>
            </a:pPr>
            <a:r>
              <a:rPr lang="en-AU" sz="1000" dirty="0">
                <a:gradFill>
                  <a:gsLst>
                    <a:gs pos="2917">
                      <a:schemeClr val="tx1"/>
                    </a:gs>
                    <a:gs pos="30000">
                      <a:schemeClr val="tx1"/>
                    </a:gs>
                  </a:gsLst>
                  <a:lin ang="5400000" scaled="0"/>
                </a:gradFill>
              </a:rPr>
              <a:t>APS needs internet access (via Express Route) to reach out to Azure Blob Storage. </a:t>
            </a:r>
          </a:p>
          <a:p>
            <a:pPr>
              <a:lnSpc>
                <a:spcPct val="90000"/>
              </a:lnSpc>
              <a:spcAft>
                <a:spcPts val="600"/>
              </a:spcAft>
            </a:pPr>
            <a:r>
              <a:rPr lang="en-AU" sz="1000" dirty="0">
                <a:gradFill>
                  <a:gsLst>
                    <a:gs pos="2917">
                      <a:schemeClr val="tx1"/>
                    </a:gs>
                    <a:gs pos="30000">
                      <a:schemeClr val="tx1"/>
                    </a:gs>
                  </a:gsLst>
                  <a:lin ang="5400000" scaled="0"/>
                </a:gradFill>
              </a:rPr>
              <a:t>Polybase process and data transfer to blob storage will run in the background while APS is in operation, minimising disruption to the business.</a:t>
            </a:r>
          </a:p>
        </p:txBody>
      </p:sp>
      <p:sp>
        <p:nvSpPr>
          <p:cNvPr id="61" name="Rectangle 60">
            <a:extLst>
              <a:ext uri="{FF2B5EF4-FFF2-40B4-BE49-F238E27FC236}">
                <a16:creationId xmlns:a16="http://schemas.microsoft.com/office/drawing/2014/main" id="{66DDC52D-A488-4C1B-92D9-2FE0A9D74939}"/>
              </a:ext>
            </a:extLst>
          </p:cNvPr>
          <p:cNvSpPr/>
          <p:nvPr/>
        </p:nvSpPr>
        <p:spPr bwMode="auto">
          <a:xfrm>
            <a:off x="7954850" y="4350295"/>
            <a:ext cx="457200" cy="935769"/>
          </a:xfrm>
          <a:prstGeom prst="rect">
            <a:avLst/>
          </a:prstGeom>
          <a:solidFill>
            <a:schemeClr val="tx2"/>
          </a:solidFill>
          <a:ln w="15875">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900" dirty="0">
                <a:gradFill>
                  <a:gsLst>
                    <a:gs pos="0">
                      <a:srgbClr val="FFFFFF"/>
                    </a:gs>
                    <a:gs pos="100000">
                      <a:srgbClr val="FFFFFF"/>
                    </a:gs>
                  </a:gsLst>
                  <a:lin ang="5400000" scaled="0"/>
                </a:gradFill>
              </a:rPr>
              <a:t>DATA MART</a:t>
            </a:r>
          </a:p>
        </p:txBody>
      </p:sp>
      <p:sp>
        <p:nvSpPr>
          <p:cNvPr id="62" name="Rectangle 61">
            <a:extLst>
              <a:ext uri="{FF2B5EF4-FFF2-40B4-BE49-F238E27FC236}">
                <a16:creationId xmlns:a16="http://schemas.microsoft.com/office/drawing/2014/main" id="{0CD21669-84DD-4505-9851-790B3ED049CF}"/>
              </a:ext>
            </a:extLst>
          </p:cNvPr>
          <p:cNvSpPr/>
          <p:nvPr/>
        </p:nvSpPr>
        <p:spPr bwMode="auto">
          <a:xfrm rot="5400000">
            <a:off x="7481459" y="4806438"/>
            <a:ext cx="421617" cy="1451217"/>
          </a:xfrm>
          <a:prstGeom prst="rect">
            <a:avLst/>
          </a:prstGeom>
          <a:solidFill>
            <a:schemeClr val="tx2"/>
          </a:solidFill>
          <a:ln w="15875">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AU" sz="900" dirty="0">
                <a:gradFill>
                  <a:gsLst>
                    <a:gs pos="0">
                      <a:srgbClr val="FFFFFF"/>
                    </a:gs>
                    <a:gs pos="100000">
                      <a:srgbClr val="FFFFFF"/>
                    </a:gs>
                  </a:gsLst>
                  <a:lin ang="5400000" scaled="0"/>
                </a:gradFill>
              </a:rPr>
              <a:t>STORED PROCEDURES </a:t>
            </a:r>
          </a:p>
          <a:p>
            <a:pPr algn="ctr" defTabSz="932472" fontAlgn="base">
              <a:spcBef>
                <a:spcPct val="0"/>
              </a:spcBef>
              <a:spcAft>
                <a:spcPct val="0"/>
              </a:spcAft>
            </a:pPr>
            <a:r>
              <a:rPr lang="en-AU" sz="900" dirty="0">
                <a:gradFill>
                  <a:gsLst>
                    <a:gs pos="0">
                      <a:srgbClr val="FFFFFF"/>
                    </a:gs>
                    <a:gs pos="100000">
                      <a:srgbClr val="FFFFFF"/>
                    </a:gs>
                  </a:gsLst>
                  <a:lin ang="5400000" scaled="0"/>
                </a:gradFill>
              </a:rPr>
              <a:t>And VIEWS</a:t>
            </a:r>
          </a:p>
        </p:txBody>
      </p:sp>
      <p:pic>
        <p:nvPicPr>
          <p:cNvPr id="63" name="Picture 62" descr="A close up of a sign&#10;&#10;Description generated with very high confidence">
            <a:extLst>
              <a:ext uri="{FF2B5EF4-FFF2-40B4-BE49-F238E27FC236}">
                <a16:creationId xmlns:a16="http://schemas.microsoft.com/office/drawing/2014/main" id="{9AFBF88E-48B0-4BED-ADE7-B619D1BDBA2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62464" y="4781305"/>
            <a:ext cx="404259" cy="404259"/>
          </a:xfrm>
          <a:prstGeom prst="rect">
            <a:avLst/>
          </a:prstGeom>
        </p:spPr>
      </p:pic>
      <p:grpSp>
        <p:nvGrpSpPr>
          <p:cNvPr id="64" name="Group 4">
            <a:extLst>
              <a:ext uri="{FF2B5EF4-FFF2-40B4-BE49-F238E27FC236}">
                <a16:creationId xmlns:a16="http://schemas.microsoft.com/office/drawing/2014/main" id="{5F470ECD-509A-4DD0-A7C8-FD8B89489590}"/>
              </a:ext>
            </a:extLst>
          </p:cNvPr>
          <p:cNvGrpSpPr>
            <a:grpSpLocks noChangeAspect="1"/>
          </p:cNvGrpSpPr>
          <p:nvPr/>
        </p:nvGrpSpPr>
        <p:grpSpPr bwMode="auto">
          <a:xfrm>
            <a:off x="321553" y="1452559"/>
            <a:ext cx="1647824" cy="4191000"/>
            <a:chOff x="257" y="1084"/>
            <a:chExt cx="1038" cy="2640"/>
          </a:xfrm>
        </p:grpSpPr>
        <p:sp>
          <p:nvSpPr>
            <p:cNvPr id="65" name="AutoShape 3">
              <a:extLst>
                <a:ext uri="{FF2B5EF4-FFF2-40B4-BE49-F238E27FC236}">
                  <a16:creationId xmlns:a16="http://schemas.microsoft.com/office/drawing/2014/main" id="{E4CDEA8B-6B64-49E1-8E83-DE893E87C211}"/>
                </a:ext>
              </a:extLst>
            </p:cNvPr>
            <p:cNvSpPr>
              <a:spLocks noChangeAspect="1" noChangeArrowheads="1" noTextEdit="1"/>
            </p:cNvSpPr>
            <p:nvPr/>
          </p:nvSpPr>
          <p:spPr bwMode="auto">
            <a:xfrm>
              <a:off x="257" y="1084"/>
              <a:ext cx="1027" cy="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6" name="Group 205">
              <a:extLst>
                <a:ext uri="{FF2B5EF4-FFF2-40B4-BE49-F238E27FC236}">
                  <a16:creationId xmlns:a16="http://schemas.microsoft.com/office/drawing/2014/main" id="{38C07C96-6CCA-4A37-B3D6-D48A8CE67AA8}"/>
                </a:ext>
              </a:extLst>
            </p:cNvPr>
            <p:cNvGrpSpPr>
              <a:grpSpLocks/>
            </p:cNvGrpSpPr>
            <p:nvPr/>
          </p:nvGrpSpPr>
          <p:grpSpPr bwMode="auto">
            <a:xfrm>
              <a:off x="289" y="1094"/>
              <a:ext cx="970" cy="2485"/>
              <a:chOff x="289" y="1094"/>
              <a:chExt cx="970" cy="2485"/>
            </a:xfrm>
          </p:grpSpPr>
          <p:pic>
            <p:nvPicPr>
              <p:cNvPr id="285" name="Picture 5">
                <a:extLst>
                  <a:ext uri="{FF2B5EF4-FFF2-40B4-BE49-F238E27FC236}">
                    <a16:creationId xmlns:a16="http://schemas.microsoft.com/office/drawing/2014/main" id="{3FAF40C5-BD51-4CF3-8E22-B59844951FB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9" y="3507"/>
                <a:ext cx="498"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 name="Rectangle 6">
                <a:extLst>
                  <a:ext uri="{FF2B5EF4-FFF2-40B4-BE49-F238E27FC236}">
                    <a16:creationId xmlns:a16="http://schemas.microsoft.com/office/drawing/2014/main" id="{A73C2859-941D-4B82-BD01-D4DAEAC1A8E6}"/>
                  </a:ext>
                </a:extLst>
              </p:cNvPr>
              <p:cNvSpPr>
                <a:spLocks noChangeArrowheads="1"/>
              </p:cNvSpPr>
              <p:nvPr/>
            </p:nvSpPr>
            <p:spPr bwMode="auto">
              <a:xfrm>
                <a:off x="760" y="3508"/>
                <a:ext cx="496" cy="70"/>
              </a:xfrm>
              <a:prstGeom prst="rect">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287" name="Picture 7">
                <a:extLst>
                  <a:ext uri="{FF2B5EF4-FFF2-40B4-BE49-F238E27FC236}">
                    <a16:creationId xmlns:a16="http://schemas.microsoft.com/office/drawing/2014/main" id="{0EAD1A26-0A2A-4073-A01C-7C32C1EE897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9" y="1094"/>
                <a:ext cx="498"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8" name="Rectangle 8">
                <a:extLst>
                  <a:ext uri="{FF2B5EF4-FFF2-40B4-BE49-F238E27FC236}">
                    <a16:creationId xmlns:a16="http://schemas.microsoft.com/office/drawing/2014/main" id="{1398D13D-4130-42A0-9D36-E0FF687EB812}"/>
                  </a:ext>
                </a:extLst>
              </p:cNvPr>
              <p:cNvSpPr>
                <a:spLocks noChangeArrowheads="1"/>
              </p:cNvSpPr>
              <p:nvPr/>
            </p:nvSpPr>
            <p:spPr bwMode="auto">
              <a:xfrm>
                <a:off x="760" y="1094"/>
                <a:ext cx="496" cy="38"/>
              </a:xfrm>
              <a:prstGeom prst="rect">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289" name="Picture 9">
                <a:extLst>
                  <a:ext uri="{FF2B5EF4-FFF2-40B4-BE49-F238E27FC236}">
                    <a16:creationId xmlns:a16="http://schemas.microsoft.com/office/drawing/2014/main" id="{98EDE32A-EAAA-4507-B4A1-3435EE591AB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9" y="1131"/>
                <a:ext cx="500" cy="2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0" name="Rectangle 10">
                <a:extLst>
                  <a:ext uri="{FF2B5EF4-FFF2-40B4-BE49-F238E27FC236}">
                    <a16:creationId xmlns:a16="http://schemas.microsoft.com/office/drawing/2014/main" id="{ED5EA70D-410D-49E2-8EB7-666D15475045}"/>
                  </a:ext>
                </a:extLst>
              </p:cNvPr>
              <p:cNvSpPr>
                <a:spLocks noChangeArrowheads="1"/>
              </p:cNvSpPr>
              <p:nvPr/>
            </p:nvSpPr>
            <p:spPr bwMode="auto">
              <a:xfrm>
                <a:off x="1221" y="1132"/>
                <a:ext cx="35" cy="2376"/>
              </a:xfrm>
              <a:prstGeom prst="rect">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1" name="Rectangle 11">
                <a:extLst>
                  <a:ext uri="{FF2B5EF4-FFF2-40B4-BE49-F238E27FC236}">
                    <a16:creationId xmlns:a16="http://schemas.microsoft.com/office/drawing/2014/main" id="{E3FD93CA-A1B1-4050-8BAE-D0C250527152}"/>
                  </a:ext>
                </a:extLst>
              </p:cNvPr>
              <p:cNvSpPr>
                <a:spLocks noChangeArrowheads="1"/>
              </p:cNvSpPr>
              <p:nvPr/>
            </p:nvSpPr>
            <p:spPr bwMode="auto">
              <a:xfrm>
                <a:off x="760" y="1132"/>
                <a:ext cx="36" cy="2376"/>
              </a:xfrm>
              <a:prstGeom prst="rect">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292" name="Picture 12">
                <a:extLst>
                  <a:ext uri="{FF2B5EF4-FFF2-40B4-BE49-F238E27FC236}">
                    <a16:creationId xmlns:a16="http://schemas.microsoft.com/office/drawing/2014/main" id="{88E8C0E6-70F1-44A6-97F2-34CEA4149BD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2" y="3382"/>
                <a:ext cx="473"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3" name="Rectangle 13">
                <a:extLst>
                  <a:ext uri="{FF2B5EF4-FFF2-40B4-BE49-F238E27FC236}">
                    <a16:creationId xmlns:a16="http://schemas.microsoft.com/office/drawing/2014/main" id="{7D572597-F6A0-4EA1-9CC1-7A4B0082C06E}"/>
                  </a:ext>
                </a:extLst>
              </p:cNvPr>
              <p:cNvSpPr>
                <a:spLocks noChangeArrowheads="1"/>
              </p:cNvSpPr>
              <p:nvPr/>
            </p:nvSpPr>
            <p:spPr bwMode="auto">
              <a:xfrm>
                <a:off x="772" y="3384"/>
                <a:ext cx="472" cy="124"/>
              </a:xfrm>
              <a:prstGeom prst="rect">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294" name="Picture 14">
                <a:extLst>
                  <a:ext uri="{FF2B5EF4-FFF2-40B4-BE49-F238E27FC236}">
                    <a16:creationId xmlns:a16="http://schemas.microsoft.com/office/drawing/2014/main" id="{ECA9ED50-FB30-4E51-97F1-C240651A87F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9" y="3498"/>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5" name="Freeform 15">
                <a:extLst>
                  <a:ext uri="{FF2B5EF4-FFF2-40B4-BE49-F238E27FC236}">
                    <a16:creationId xmlns:a16="http://schemas.microsoft.com/office/drawing/2014/main" id="{9154F10E-D896-4F37-A1B0-EF5D86F09188}"/>
                  </a:ext>
                </a:extLst>
              </p:cNvPr>
              <p:cNvSpPr>
                <a:spLocks/>
              </p:cNvSpPr>
              <p:nvPr/>
            </p:nvSpPr>
            <p:spPr bwMode="auto">
              <a:xfrm>
                <a:off x="780" y="3498"/>
                <a:ext cx="8" cy="9"/>
              </a:xfrm>
              <a:custGeom>
                <a:avLst/>
                <a:gdLst>
                  <a:gd name="T0" fmla="*/ 0 w 8"/>
                  <a:gd name="T1" fmla="*/ 6 h 9"/>
                  <a:gd name="T2" fmla="*/ 4 w 8"/>
                  <a:gd name="T3" fmla="*/ 9 h 9"/>
                  <a:gd name="T4" fmla="*/ 8 w 8"/>
                  <a:gd name="T5" fmla="*/ 6 h 9"/>
                  <a:gd name="T6" fmla="*/ 8 w 8"/>
                  <a:gd name="T7" fmla="*/ 2 h 9"/>
                  <a:gd name="T8" fmla="*/ 4 w 8"/>
                  <a:gd name="T9" fmla="*/ 0 h 9"/>
                  <a:gd name="T10" fmla="*/ 0 w 8"/>
                  <a:gd name="T11" fmla="*/ 2 h 9"/>
                  <a:gd name="T12" fmla="*/ 0 w 8"/>
                  <a:gd name="T13" fmla="*/ 6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0" y="6"/>
                    </a:moveTo>
                    <a:lnTo>
                      <a:pt x="4" y="9"/>
                    </a:lnTo>
                    <a:lnTo>
                      <a:pt x="8" y="6"/>
                    </a:lnTo>
                    <a:lnTo>
                      <a:pt x="8" y="2"/>
                    </a:lnTo>
                    <a:lnTo>
                      <a:pt x="4" y="0"/>
                    </a:lnTo>
                    <a:lnTo>
                      <a:pt x="0" y="2"/>
                    </a:lnTo>
                    <a:lnTo>
                      <a:pt x="0" y="6"/>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296" name="Picture 16">
                <a:extLst>
                  <a:ext uri="{FF2B5EF4-FFF2-40B4-BE49-F238E27FC236}">
                    <a16:creationId xmlns:a16="http://schemas.microsoft.com/office/drawing/2014/main" id="{EB48EC46-602E-4313-BB48-5407BB24385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9" y="3384"/>
                <a:ext cx="12" cy="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 name="Freeform 17">
                <a:extLst>
                  <a:ext uri="{FF2B5EF4-FFF2-40B4-BE49-F238E27FC236}">
                    <a16:creationId xmlns:a16="http://schemas.microsoft.com/office/drawing/2014/main" id="{9A62E324-EB64-40F6-B196-EF8F312AE729}"/>
                  </a:ext>
                </a:extLst>
              </p:cNvPr>
              <p:cNvSpPr>
                <a:spLocks/>
              </p:cNvSpPr>
              <p:nvPr/>
            </p:nvSpPr>
            <p:spPr bwMode="auto">
              <a:xfrm>
                <a:off x="780" y="3386"/>
                <a:ext cx="8" cy="9"/>
              </a:xfrm>
              <a:custGeom>
                <a:avLst/>
                <a:gdLst>
                  <a:gd name="T0" fmla="*/ 0 w 8"/>
                  <a:gd name="T1" fmla="*/ 6 h 9"/>
                  <a:gd name="T2" fmla="*/ 4 w 8"/>
                  <a:gd name="T3" fmla="*/ 9 h 9"/>
                  <a:gd name="T4" fmla="*/ 8 w 8"/>
                  <a:gd name="T5" fmla="*/ 6 h 9"/>
                  <a:gd name="T6" fmla="*/ 8 w 8"/>
                  <a:gd name="T7" fmla="*/ 2 h 9"/>
                  <a:gd name="T8" fmla="*/ 4 w 8"/>
                  <a:gd name="T9" fmla="*/ 0 h 9"/>
                  <a:gd name="T10" fmla="*/ 0 w 8"/>
                  <a:gd name="T11" fmla="*/ 2 h 9"/>
                  <a:gd name="T12" fmla="*/ 0 w 8"/>
                  <a:gd name="T13" fmla="*/ 6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0" y="6"/>
                    </a:moveTo>
                    <a:lnTo>
                      <a:pt x="4" y="9"/>
                    </a:lnTo>
                    <a:lnTo>
                      <a:pt x="8" y="6"/>
                    </a:lnTo>
                    <a:lnTo>
                      <a:pt x="8" y="2"/>
                    </a:lnTo>
                    <a:lnTo>
                      <a:pt x="4" y="0"/>
                    </a:lnTo>
                    <a:lnTo>
                      <a:pt x="0" y="2"/>
                    </a:lnTo>
                    <a:lnTo>
                      <a:pt x="0" y="6"/>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298" name="Picture 18">
                <a:extLst>
                  <a:ext uri="{FF2B5EF4-FFF2-40B4-BE49-F238E27FC236}">
                    <a16:creationId xmlns:a16="http://schemas.microsoft.com/office/drawing/2014/main" id="{CBA28755-54A9-4F83-870D-5FE77657FD5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 y="3407"/>
                <a:ext cx="14"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9" name="Freeform 19">
                <a:extLst>
                  <a:ext uri="{FF2B5EF4-FFF2-40B4-BE49-F238E27FC236}">
                    <a16:creationId xmlns:a16="http://schemas.microsoft.com/office/drawing/2014/main" id="{C90A7C5D-A1CF-45CE-BFFA-3ABCE0883E56}"/>
                  </a:ext>
                </a:extLst>
              </p:cNvPr>
              <p:cNvSpPr>
                <a:spLocks/>
              </p:cNvSpPr>
              <p:nvPr/>
            </p:nvSpPr>
            <p:spPr bwMode="auto">
              <a:xfrm>
                <a:off x="778" y="3406"/>
                <a:ext cx="11" cy="80"/>
              </a:xfrm>
              <a:custGeom>
                <a:avLst/>
                <a:gdLst>
                  <a:gd name="T0" fmla="*/ 0 w 72"/>
                  <a:gd name="T1" fmla="*/ 480 h 516"/>
                  <a:gd name="T2" fmla="*/ 36 w 72"/>
                  <a:gd name="T3" fmla="*/ 516 h 516"/>
                  <a:gd name="T4" fmla="*/ 72 w 72"/>
                  <a:gd name="T5" fmla="*/ 480 h 516"/>
                  <a:gd name="T6" fmla="*/ 72 w 72"/>
                  <a:gd name="T7" fmla="*/ 36 h 516"/>
                  <a:gd name="T8" fmla="*/ 36 w 72"/>
                  <a:gd name="T9" fmla="*/ 0 h 516"/>
                  <a:gd name="T10" fmla="*/ 0 w 72"/>
                  <a:gd name="T11" fmla="*/ 36 h 516"/>
                  <a:gd name="T12" fmla="*/ 0 w 72"/>
                  <a:gd name="T13" fmla="*/ 480 h 516"/>
                </a:gdLst>
                <a:ahLst/>
                <a:cxnLst>
                  <a:cxn ang="0">
                    <a:pos x="T0" y="T1"/>
                  </a:cxn>
                  <a:cxn ang="0">
                    <a:pos x="T2" y="T3"/>
                  </a:cxn>
                  <a:cxn ang="0">
                    <a:pos x="T4" y="T5"/>
                  </a:cxn>
                  <a:cxn ang="0">
                    <a:pos x="T6" y="T7"/>
                  </a:cxn>
                  <a:cxn ang="0">
                    <a:pos x="T8" y="T9"/>
                  </a:cxn>
                  <a:cxn ang="0">
                    <a:pos x="T10" y="T11"/>
                  </a:cxn>
                  <a:cxn ang="0">
                    <a:pos x="T12" y="T13"/>
                  </a:cxn>
                </a:cxnLst>
                <a:rect l="0" t="0" r="r" b="b"/>
                <a:pathLst>
                  <a:path w="72" h="516">
                    <a:moveTo>
                      <a:pt x="0" y="480"/>
                    </a:moveTo>
                    <a:cubicBezTo>
                      <a:pt x="0" y="500"/>
                      <a:pt x="16" y="516"/>
                      <a:pt x="36" y="516"/>
                    </a:cubicBezTo>
                    <a:cubicBezTo>
                      <a:pt x="56" y="516"/>
                      <a:pt x="72" y="500"/>
                      <a:pt x="72" y="480"/>
                    </a:cubicBezTo>
                    <a:lnTo>
                      <a:pt x="72" y="36"/>
                    </a:lnTo>
                    <a:cubicBezTo>
                      <a:pt x="72" y="16"/>
                      <a:pt x="56" y="0"/>
                      <a:pt x="36" y="0"/>
                    </a:cubicBezTo>
                    <a:cubicBezTo>
                      <a:pt x="16" y="0"/>
                      <a:pt x="0" y="16"/>
                      <a:pt x="0" y="36"/>
                    </a:cubicBezTo>
                    <a:lnTo>
                      <a:pt x="0" y="480"/>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300" name="Picture 20">
                <a:extLst>
                  <a:ext uri="{FF2B5EF4-FFF2-40B4-BE49-F238E27FC236}">
                    <a16:creationId xmlns:a16="http://schemas.microsoft.com/office/drawing/2014/main" id="{F4B13439-C11F-4D37-B39E-69F7DEDDBA6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27" y="3498"/>
                <a:ext cx="13"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1" name="Freeform 21">
                <a:extLst>
                  <a:ext uri="{FF2B5EF4-FFF2-40B4-BE49-F238E27FC236}">
                    <a16:creationId xmlns:a16="http://schemas.microsoft.com/office/drawing/2014/main" id="{7F904109-3BF6-4AF0-8034-6E9ECE4B168D}"/>
                  </a:ext>
                </a:extLst>
              </p:cNvPr>
              <p:cNvSpPr>
                <a:spLocks/>
              </p:cNvSpPr>
              <p:nvPr/>
            </p:nvSpPr>
            <p:spPr bwMode="auto">
              <a:xfrm>
                <a:off x="1229" y="3498"/>
                <a:ext cx="8" cy="9"/>
              </a:xfrm>
              <a:custGeom>
                <a:avLst/>
                <a:gdLst>
                  <a:gd name="T0" fmla="*/ 0 w 8"/>
                  <a:gd name="T1" fmla="*/ 6 h 9"/>
                  <a:gd name="T2" fmla="*/ 4 w 8"/>
                  <a:gd name="T3" fmla="*/ 9 h 9"/>
                  <a:gd name="T4" fmla="*/ 8 w 8"/>
                  <a:gd name="T5" fmla="*/ 6 h 9"/>
                  <a:gd name="T6" fmla="*/ 8 w 8"/>
                  <a:gd name="T7" fmla="*/ 2 h 9"/>
                  <a:gd name="T8" fmla="*/ 4 w 8"/>
                  <a:gd name="T9" fmla="*/ 0 h 9"/>
                  <a:gd name="T10" fmla="*/ 0 w 8"/>
                  <a:gd name="T11" fmla="*/ 2 h 9"/>
                  <a:gd name="T12" fmla="*/ 0 w 8"/>
                  <a:gd name="T13" fmla="*/ 6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0" y="6"/>
                    </a:moveTo>
                    <a:lnTo>
                      <a:pt x="4" y="9"/>
                    </a:lnTo>
                    <a:lnTo>
                      <a:pt x="8" y="6"/>
                    </a:lnTo>
                    <a:lnTo>
                      <a:pt x="8" y="2"/>
                    </a:lnTo>
                    <a:lnTo>
                      <a:pt x="4" y="0"/>
                    </a:lnTo>
                    <a:lnTo>
                      <a:pt x="0" y="2"/>
                    </a:lnTo>
                    <a:lnTo>
                      <a:pt x="0" y="6"/>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302" name="Picture 22">
                <a:extLst>
                  <a:ext uri="{FF2B5EF4-FFF2-40B4-BE49-F238E27FC236}">
                    <a16:creationId xmlns:a16="http://schemas.microsoft.com/office/drawing/2014/main" id="{FD3C0F12-6F42-46E5-93C5-1507D7548ED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27" y="3384"/>
                <a:ext cx="13" cy="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 name="Freeform 23">
                <a:extLst>
                  <a:ext uri="{FF2B5EF4-FFF2-40B4-BE49-F238E27FC236}">
                    <a16:creationId xmlns:a16="http://schemas.microsoft.com/office/drawing/2014/main" id="{D1E18436-E754-45B8-937C-FDA1A68B5100}"/>
                  </a:ext>
                </a:extLst>
              </p:cNvPr>
              <p:cNvSpPr>
                <a:spLocks/>
              </p:cNvSpPr>
              <p:nvPr/>
            </p:nvSpPr>
            <p:spPr bwMode="auto">
              <a:xfrm>
                <a:off x="1229" y="3386"/>
                <a:ext cx="8" cy="9"/>
              </a:xfrm>
              <a:custGeom>
                <a:avLst/>
                <a:gdLst>
                  <a:gd name="T0" fmla="*/ 0 w 8"/>
                  <a:gd name="T1" fmla="*/ 6 h 9"/>
                  <a:gd name="T2" fmla="*/ 4 w 8"/>
                  <a:gd name="T3" fmla="*/ 9 h 9"/>
                  <a:gd name="T4" fmla="*/ 8 w 8"/>
                  <a:gd name="T5" fmla="*/ 6 h 9"/>
                  <a:gd name="T6" fmla="*/ 8 w 8"/>
                  <a:gd name="T7" fmla="*/ 2 h 9"/>
                  <a:gd name="T8" fmla="*/ 4 w 8"/>
                  <a:gd name="T9" fmla="*/ 0 h 9"/>
                  <a:gd name="T10" fmla="*/ 0 w 8"/>
                  <a:gd name="T11" fmla="*/ 2 h 9"/>
                  <a:gd name="T12" fmla="*/ 0 w 8"/>
                  <a:gd name="T13" fmla="*/ 6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0" y="6"/>
                    </a:moveTo>
                    <a:lnTo>
                      <a:pt x="4" y="9"/>
                    </a:lnTo>
                    <a:lnTo>
                      <a:pt x="8" y="6"/>
                    </a:lnTo>
                    <a:lnTo>
                      <a:pt x="8" y="2"/>
                    </a:lnTo>
                    <a:lnTo>
                      <a:pt x="4" y="0"/>
                    </a:lnTo>
                    <a:lnTo>
                      <a:pt x="0" y="2"/>
                    </a:lnTo>
                    <a:lnTo>
                      <a:pt x="0" y="6"/>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304" name="Picture 24">
                <a:extLst>
                  <a:ext uri="{FF2B5EF4-FFF2-40B4-BE49-F238E27FC236}">
                    <a16:creationId xmlns:a16="http://schemas.microsoft.com/office/drawing/2014/main" id="{AAE858E2-A5AF-49F4-9D83-EA8AFD428C3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227" y="3407"/>
                <a:ext cx="15"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5" name="Freeform 25">
                <a:extLst>
                  <a:ext uri="{FF2B5EF4-FFF2-40B4-BE49-F238E27FC236}">
                    <a16:creationId xmlns:a16="http://schemas.microsoft.com/office/drawing/2014/main" id="{82A01C30-3634-49B4-BEA4-99ED0FFC3FE4}"/>
                  </a:ext>
                </a:extLst>
              </p:cNvPr>
              <p:cNvSpPr>
                <a:spLocks/>
              </p:cNvSpPr>
              <p:nvPr/>
            </p:nvSpPr>
            <p:spPr bwMode="auto">
              <a:xfrm>
                <a:off x="1227" y="3406"/>
                <a:ext cx="11" cy="80"/>
              </a:xfrm>
              <a:custGeom>
                <a:avLst/>
                <a:gdLst>
                  <a:gd name="T0" fmla="*/ 0 w 73"/>
                  <a:gd name="T1" fmla="*/ 480 h 516"/>
                  <a:gd name="T2" fmla="*/ 36 w 73"/>
                  <a:gd name="T3" fmla="*/ 516 h 516"/>
                  <a:gd name="T4" fmla="*/ 73 w 73"/>
                  <a:gd name="T5" fmla="*/ 480 h 516"/>
                  <a:gd name="T6" fmla="*/ 73 w 73"/>
                  <a:gd name="T7" fmla="*/ 36 h 516"/>
                  <a:gd name="T8" fmla="*/ 36 w 73"/>
                  <a:gd name="T9" fmla="*/ 0 h 516"/>
                  <a:gd name="T10" fmla="*/ 0 w 73"/>
                  <a:gd name="T11" fmla="*/ 36 h 516"/>
                  <a:gd name="T12" fmla="*/ 0 w 73"/>
                  <a:gd name="T13" fmla="*/ 480 h 516"/>
                </a:gdLst>
                <a:ahLst/>
                <a:cxnLst>
                  <a:cxn ang="0">
                    <a:pos x="T0" y="T1"/>
                  </a:cxn>
                  <a:cxn ang="0">
                    <a:pos x="T2" y="T3"/>
                  </a:cxn>
                  <a:cxn ang="0">
                    <a:pos x="T4" y="T5"/>
                  </a:cxn>
                  <a:cxn ang="0">
                    <a:pos x="T6" y="T7"/>
                  </a:cxn>
                  <a:cxn ang="0">
                    <a:pos x="T8" y="T9"/>
                  </a:cxn>
                  <a:cxn ang="0">
                    <a:pos x="T10" y="T11"/>
                  </a:cxn>
                  <a:cxn ang="0">
                    <a:pos x="T12" y="T13"/>
                  </a:cxn>
                </a:cxnLst>
                <a:rect l="0" t="0" r="r" b="b"/>
                <a:pathLst>
                  <a:path w="73" h="516">
                    <a:moveTo>
                      <a:pt x="0" y="480"/>
                    </a:moveTo>
                    <a:cubicBezTo>
                      <a:pt x="0" y="500"/>
                      <a:pt x="16" y="516"/>
                      <a:pt x="36" y="516"/>
                    </a:cubicBezTo>
                    <a:cubicBezTo>
                      <a:pt x="56" y="516"/>
                      <a:pt x="73" y="500"/>
                      <a:pt x="73" y="480"/>
                    </a:cubicBezTo>
                    <a:lnTo>
                      <a:pt x="73" y="36"/>
                    </a:lnTo>
                    <a:cubicBezTo>
                      <a:pt x="73" y="16"/>
                      <a:pt x="56" y="0"/>
                      <a:pt x="36" y="0"/>
                    </a:cubicBezTo>
                    <a:cubicBezTo>
                      <a:pt x="16" y="0"/>
                      <a:pt x="0" y="16"/>
                      <a:pt x="0" y="36"/>
                    </a:cubicBezTo>
                    <a:lnTo>
                      <a:pt x="0" y="480"/>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06" name="Rectangle 26">
                <a:extLst>
                  <a:ext uri="{FF2B5EF4-FFF2-40B4-BE49-F238E27FC236}">
                    <a16:creationId xmlns:a16="http://schemas.microsoft.com/office/drawing/2014/main" id="{23402F02-2049-4547-9030-CD8F8B6D48D1}"/>
                  </a:ext>
                </a:extLst>
              </p:cNvPr>
              <p:cNvSpPr>
                <a:spLocks noChangeArrowheads="1"/>
              </p:cNvSpPr>
              <p:nvPr/>
            </p:nvSpPr>
            <p:spPr bwMode="auto">
              <a:xfrm>
                <a:off x="811" y="3394"/>
                <a:ext cx="394" cy="106"/>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7" name="Freeform 27">
                <a:extLst>
                  <a:ext uri="{FF2B5EF4-FFF2-40B4-BE49-F238E27FC236}">
                    <a16:creationId xmlns:a16="http://schemas.microsoft.com/office/drawing/2014/main" id="{367658E7-78B8-4268-BC59-2E759BCFC2DE}"/>
                  </a:ext>
                </a:extLst>
              </p:cNvPr>
              <p:cNvSpPr>
                <a:spLocks noEditPoints="1"/>
              </p:cNvSpPr>
              <p:nvPr/>
            </p:nvSpPr>
            <p:spPr bwMode="auto">
              <a:xfrm>
                <a:off x="813" y="3395"/>
                <a:ext cx="391" cy="102"/>
              </a:xfrm>
              <a:custGeom>
                <a:avLst/>
                <a:gdLst>
                  <a:gd name="T0" fmla="*/ 26 w 391"/>
                  <a:gd name="T1" fmla="*/ 102 h 102"/>
                  <a:gd name="T2" fmla="*/ 0 w 391"/>
                  <a:gd name="T3" fmla="*/ 0 h 102"/>
                  <a:gd name="T4" fmla="*/ 26 w 391"/>
                  <a:gd name="T5" fmla="*/ 102 h 102"/>
                  <a:gd name="T6" fmla="*/ 52 w 391"/>
                  <a:gd name="T7" fmla="*/ 0 h 102"/>
                  <a:gd name="T8" fmla="*/ 26 w 391"/>
                  <a:gd name="T9" fmla="*/ 102 h 102"/>
                  <a:gd name="T10" fmla="*/ 78 w 391"/>
                  <a:gd name="T11" fmla="*/ 102 h 102"/>
                  <a:gd name="T12" fmla="*/ 52 w 391"/>
                  <a:gd name="T13" fmla="*/ 0 h 102"/>
                  <a:gd name="T14" fmla="*/ 78 w 391"/>
                  <a:gd name="T15" fmla="*/ 102 h 102"/>
                  <a:gd name="T16" fmla="*/ 104 w 391"/>
                  <a:gd name="T17" fmla="*/ 0 h 102"/>
                  <a:gd name="T18" fmla="*/ 78 w 391"/>
                  <a:gd name="T19" fmla="*/ 102 h 102"/>
                  <a:gd name="T20" fmla="*/ 130 w 391"/>
                  <a:gd name="T21" fmla="*/ 102 h 102"/>
                  <a:gd name="T22" fmla="*/ 104 w 391"/>
                  <a:gd name="T23" fmla="*/ 0 h 102"/>
                  <a:gd name="T24" fmla="*/ 130 w 391"/>
                  <a:gd name="T25" fmla="*/ 102 h 102"/>
                  <a:gd name="T26" fmla="*/ 156 w 391"/>
                  <a:gd name="T27" fmla="*/ 0 h 102"/>
                  <a:gd name="T28" fmla="*/ 130 w 391"/>
                  <a:gd name="T29" fmla="*/ 102 h 102"/>
                  <a:gd name="T30" fmla="*/ 182 w 391"/>
                  <a:gd name="T31" fmla="*/ 102 h 102"/>
                  <a:gd name="T32" fmla="*/ 156 w 391"/>
                  <a:gd name="T33" fmla="*/ 0 h 102"/>
                  <a:gd name="T34" fmla="*/ 208 w 391"/>
                  <a:gd name="T35" fmla="*/ 102 h 102"/>
                  <a:gd name="T36" fmla="*/ 234 w 391"/>
                  <a:gd name="T37" fmla="*/ 0 h 102"/>
                  <a:gd name="T38" fmla="*/ 208 w 391"/>
                  <a:gd name="T39" fmla="*/ 102 h 102"/>
                  <a:gd name="T40" fmla="*/ 260 w 391"/>
                  <a:gd name="T41" fmla="*/ 102 h 102"/>
                  <a:gd name="T42" fmla="*/ 234 w 391"/>
                  <a:gd name="T43" fmla="*/ 0 h 102"/>
                  <a:gd name="T44" fmla="*/ 260 w 391"/>
                  <a:gd name="T45" fmla="*/ 102 h 102"/>
                  <a:gd name="T46" fmla="*/ 286 w 391"/>
                  <a:gd name="T47" fmla="*/ 0 h 102"/>
                  <a:gd name="T48" fmla="*/ 260 w 391"/>
                  <a:gd name="T49" fmla="*/ 102 h 102"/>
                  <a:gd name="T50" fmla="*/ 312 w 391"/>
                  <a:gd name="T51" fmla="*/ 102 h 102"/>
                  <a:gd name="T52" fmla="*/ 286 w 391"/>
                  <a:gd name="T53" fmla="*/ 0 h 102"/>
                  <a:gd name="T54" fmla="*/ 312 w 391"/>
                  <a:gd name="T55" fmla="*/ 102 h 102"/>
                  <a:gd name="T56" fmla="*/ 339 w 391"/>
                  <a:gd name="T57" fmla="*/ 0 h 102"/>
                  <a:gd name="T58" fmla="*/ 312 w 391"/>
                  <a:gd name="T59" fmla="*/ 102 h 102"/>
                  <a:gd name="T60" fmla="*/ 365 w 391"/>
                  <a:gd name="T61" fmla="*/ 102 h 102"/>
                  <a:gd name="T62" fmla="*/ 339 w 391"/>
                  <a:gd name="T63" fmla="*/ 0 h 102"/>
                  <a:gd name="T64" fmla="*/ 365 w 391"/>
                  <a:gd name="T65" fmla="*/ 102 h 102"/>
                  <a:gd name="T66" fmla="*/ 391 w 391"/>
                  <a:gd name="T67" fmla="*/ 0 h 102"/>
                  <a:gd name="T68" fmla="*/ 365 w 391"/>
                  <a:gd name="T69"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1" h="102">
                    <a:moveTo>
                      <a:pt x="0" y="102"/>
                    </a:moveTo>
                    <a:lnTo>
                      <a:pt x="26" y="102"/>
                    </a:lnTo>
                    <a:lnTo>
                      <a:pt x="26" y="0"/>
                    </a:lnTo>
                    <a:lnTo>
                      <a:pt x="0" y="0"/>
                    </a:lnTo>
                    <a:lnTo>
                      <a:pt x="0" y="102"/>
                    </a:lnTo>
                    <a:close/>
                    <a:moveTo>
                      <a:pt x="26" y="102"/>
                    </a:moveTo>
                    <a:lnTo>
                      <a:pt x="52" y="102"/>
                    </a:lnTo>
                    <a:lnTo>
                      <a:pt x="52" y="0"/>
                    </a:lnTo>
                    <a:lnTo>
                      <a:pt x="26" y="0"/>
                    </a:lnTo>
                    <a:lnTo>
                      <a:pt x="26" y="102"/>
                    </a:lnTo>
                    <a:close/>
                    <a:moveTo>
                      <a:pt x="52" y="102"/>
                    </a:moveTo>
                    <a:lnTo>
                      <a:pt x="78" y="102"/>
                    </a:lnTo>
                    <a:lnTo>
                      <a:pt x="78" y="0"/>
                    </a:lnTo>
                    <a:lnTo>
                      <a:pt x="52" y="0"/>
                    </a:lnTo>
                    <a:lnTo>
                      <a:pt x="52" y="102"/>
                    </a:lnTo>
                    <a:close/>
                    <a:moveTo>
                      <a:pt x="78" y="102"/>
                    </a:moveTo>
                    <a:lnTo>
                      <a:pt x="104" y="102"/>
                    </a:lnTo>
                    <a:lnTo>
                      <a:pt x="104" y="0"/>
                    </a:lnTo>
                    <a:lnTo>
                      <a:pt x="78" y="0"/>
                    </a:lnTo>
                    <a:lnTo>
                      <a:pt x="78" y="102"/>
                    </a:lnTo>
                    <a:close/>
                    <a:moveTo>
                      <a:pt x="104" y="102"/>
                    </a:moveTo>
                    <a:lnTo>
                      <a:pt x="130" y="102"/>
                    </a:lnTo>
                    <a:lnTo>
                      <a:pt x="130" y="0"/>
                    </a:lnTo>
                    <a:lnTo>
                      <a:pt x="104" y="0"/>
                    </a:lnTo>
                    <a:lnTo>
                      <a:pt x="104" y="102"/>
                    </a:lnTo>
                    <a:close/>
                    <a:moveTo>
                      <a:pt x="130" y="102"/>
                    </a:moveTo>
                    <a:lnTo>
                      <a:pt x="156" y="102"/>
                    </a:lnTo>
                    <a:lnTo>
                      <a:pt x="156" y="0"/>
                    </a:lnTo>
                    <a:lnTo>
                      <a:pt x="130" y="0"/>
                    </a:lnTo>
                    <a:lnTo>
                      <a:pt x="130" y="102"/>
                    </a:lnTo>
                    <a:close/>
                    <a:moveTo>
                      <a:pt x="156" y="102"/>
                    </a:moveTo>
                    <a:lnTo>
                      <a:pt x="182" y="102"/>
                    </a:lnTo>
                    <a:lnTo>
                      <a:pt x="182" y="0"/>
                    </a:lnTo>
                    <a:lnTo>
                      <a:pt x="156" y="0"/>
                    </a:lnTo>
                    <a:lnTo>
                      <a:pt x="156" y="102"/>
                    </a:lnTo>
                    <a:close/>
                    <a:moveTo>
                      <a:pt x="208" y="102"/>
                    </a:moveTo>
                    <a:lnTo>
                      <a:pt x="234" y="102"/>
                    </a:lnTo>
                    <a:lnTo>
                      <a:pt x="234" y="0"/>
                    </a:lnTo>
                    <a:lnTo>
                      <a:pt x="208" y="0"/>
                    </a:lnTo>
                    <a:lnTo>
                      <a:pt x="208" y="102"/>
                    </a:lnTo>
                    <a:close/>
                    <a:moveTo>
                      <a:pt x="234" y="102"/>
                    </a:moveTo>
                    <a:lnTo>
                      <a:pt x="260" y="102"/>
                    </a:lnTo>
                    <a:lnTo>
                      <a:pt x="260" y="0"/>
                    </a:lnTo>
                    <a:lnTo>
                      <a:pt x="234" y="0"/>
                    </a:lnTo>
                    <a:lnTo>
                      <a:pt x="234" y="102"/>
                    </a:lnTo>
                    <a:close/>
                    <a:moveTo>
                      <a:pt x="260" y="102"/>
                    </a:moveTo>
                    <a:lnTo>
                      <a:pt x="286" y="102"/>
                    </a:lnTo>
                    <a:lnTo>
                      <a:pt x="286" y="0"/>
                    </a:lnTo>
                    <a:lnTo>
                      <a:pt x="260" y="0"/>
                    </a:lnTo>
                    <a:lnTo>
                      <a:pt x="260" y="102"/>
                    </a:lnTo>
                    <a:close/>
                    <a:moveTo>
                      <a:pt x="286" y="102"/>
                    </a:moveTo>
                    <a:lnTo>
                      <a:pt x="312" y="102"/>
                    </a:lnTo>
                    <a:lnTo>
                      <a:pt x="312" y="0"/>
                    </a:lnTo>
                    <a:lnTo>
                      <a:pt x="286" y="0"/>
                    </a:lnTo>
                    <a:lnTo>
                      <a:pt x="286" y="102"/>
                    </a:lnTo>
                    <a:close/>
                    <a:moveTo>
                      <a:pt x="312" y="102"/>
                    </a:moveTo>
                    <a:lnTo>
                      <a:pt x="339" y="102"/>
                    </a:lnTo>
                    <a:lnTo>
                      <a:pt x="339" y="0"/>
                    </a:lnTo>
                    <a:lnTo>
                      <a:pt x="312" y="0"/>
                    </a:lnTo>
                    <a:lnTo>
                      <a:pt x="312" y="102"/>
                    </a:lnTo>
                    <a:close/>
                    <a:moveTo>
                      <a:pt x="339" y="102"/>
                    </a:moveTo>
                    <a:lnTo>
                      <a:pt x="365" y="102"/>
                    </a:lnTo>
                    <a:lnTo>
                      <a:pt x="365" y="0"/>
                    </a:lnTo>
                    <a:lnTo>
                      <a:pt x="339" y="0"/>
                    </a:lnTo>
                    <a:lnTo>
                      <a:pt x="339" y="102"/>
                    </a:lnTo>
                    <a:close/>
                    <a:moveTo>
                      <a:pt x="365" y="102"/>
                    </a:moveTo>
                    <a:lnTo>
                      <a:pt x="391" y="102"/>
                    </a:lnTo>
                    <a:lnTo>
                      <a:pt x="391" y="0"/>
                    </a:lnTo>
                    <a:lnTo>
                      <a:pt x="365" y="0"/>
                    </a:lnTo>
                    <a:lnTo>
                      <a:pt x="365"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8" name="Rectangle 28">
                <a:extLst>
                  <a:ext uri="{FF2B5EF4-FFF2-40B4-BE49-F238E27FC236}">
                    <a16:creationId xmlns:a16="http://schemas.microsoft.com/office/drawing/2014/main" id="{E9F33551-DBD4-4496-AB5F-1CBEBC915B47}"/>
                  </a:ext>
                </a:extLst>
              </p:cNvPr>
              <p:cNvSpPr>
                <a:spLocks noChangeArrowheads="1"/>
              </p:cNvSpPr>
              <p:nvPr/>
            </p:nvSpPr>
            <p:spPr bwMode="auto">
              <a:xfrm>
                <a:off x="811" y="3394"/>
                <a:ext cx="394" cy="106"/>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9" name="Rectangle 29">
                <a:extLst>
                  <a:ext uri="{FF2B5EF4-FFF2-40B4-BE49-F238E27FC236}">
                    <a16:creationId xmlns:a16="http://schemas.microsoft.com/office/drawing/2014/main" id="{62E7A1ED-FE1E-4C8D-8B6F-0F322CA745A2}"/>
                  </a:ext>
                </a:extLst>
              </p:cNvPr>
              <p:cNvSpPr>
                <a:spLocks noChangeArrowheads="1"/>
              </p:cNvSpPr>
              <p:nvPr/>
            </p:nvSpPr>
            <p:spPr bwMode="auto">
              <a:xfrm>
                <a:off x="813" y="3395"/>
                <a:ext cx="26" cy="102"/>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0" name="Rectangle 30">
                <a:extLst>
                  <a:ext uri="{FF2B5EF4-FFF2-40B4-BE49-F238E27FC236}">
                    <a16:creationId xmlns:a16="http://schemas.microsoft.com/office/drawing/2014/main" id="{33DD76D4-03B9-4536-BDFE-C85A4594D57B}"/>
                  </a:ext>
                </a:extLst>
              </p:cNvPr>
              <p:cNvSpPr>
                <a:spLocks noChangeArrowheads="1"/>
              </p:cNvSpPr>
              <p:nvPr/>
            </p:nvSpPr>
            <p:spPr bwMode="auto">
              <a:xfrm>
                <a:off x="839" y="3395"/>
                <a:ext cx="26" cy="102"/>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1" name="Rectangle 31">
                <a:extLst>
                  <a:ext uri="{FF2B5EF4-FFF2-40B4-BE49-F238E27FC236}">
                    <a16:creationId xmlns:a16="http://schemas.microsoft.com/office/drawing/2014/main" id="{C1B07E81-54B3-4BBA-83FA-6CD86FCCBCD4}"/>
                  </a:ext>
                </a:extLst>
              </p:cNvPr>
              <p:cNvSpPr>
                <a:spLocks noChangeArrowheads="1"/>
              </p:cNvSpPr>
              <p:nvPr/>
            </p:nvSpPr>
            <p:spPr bwMode="auto">
              <a:xfrm>
                <a:off x="865" y="3395"/>
                <a:ext cx="26" cy="102"/>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2" name="Rectangle 32">
                <a:extLst>
                  <a:ext uri="{FF2B5EF4-FFF2-40B4-BE49-F238E27FC236}">
                    <a16:creationId xmlns:a16="http://schemas.microsoft.com/office/drawing/2014/main" id="{39454587-01CB-4967-A7B2-971D885B7F49}"/>
                  </a:ext>
                </a:extLst>
              </p:cNvPr>
              <p:cNvSpPr>
                <a:spLocks noChangeArrowheads="1"/>
              </p:cNvSpPr>
              <p:nvPr/>
            </p:nvSpPr>
            <p:spPr bwMode="auto">
              <a:xfrm>
                <a:off x="891" y="3395"/>
                <a:ext cx="26" cy="102"/>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3" name="Rectangle 33">
                <a:extLst>
                  <a:ext uri="{FF2B5EF4-FFF2-40B4-BE49-F238E27FC236}">
                    <a16:creationId xmlns:a16="http://schemas.microsoft.com/office/drawing/2014/main" id="{EB13D87C-9647-4D30-906A-44047587CB53}"/>
                  </a:ext>
                </a:extLst>
              </p:cNvPr>
              <p:cNvSpPr>
                <a:spLocks noChangeArrowheads="1"/>
              </p:cNvSpPr>
              <p:nvPr/>
            </p:nvSpPr>
            <p:spPr bwMode="auto">
              <a:xfrm>
                <a:off x="917" y="3395"/>
                <a:ext cx="26" cy="102"/>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4" name="Rectangle 34">
                <a:extLst>
                  <a:ext uri="{FF2B5EF4-FFF2-40B4-BE49-F238E27FC236}">
                    <a16:creationId xmlns:a16="http://schemas.microsoft.com/office/drawing/2014/main" id="{4C50B8E4-B675-440F-B1F2-4C70E3DE0166}"/>
                  </a:ext>
                </a:extLst>
              </p:cNvPr>
              <p:cNvSpPr>
                <a:spLocks noChangeArrowheads="1"/>
              </p:cNvSpPr>
              <p:nvPr/>
            </p:nvSpPr>
            <p:spPr bwMode="auto">
              <a:xfrm>
                <a:off x="943" y="3395"/>
                <a:ext cx="26" cy="102"/>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5" name="Rectangle 35">
                <a:extLst>
                  <a:ext uri="{FF2B5EF4-FFF2-40B4-BE49-F238E27FC236}">
                    <a16:creationId xmlns:a16="http://schemas.microsoft.com/office/drawing/2014/main" id="{74F13516-0E4C-494E-A755-11C626F055E0}"/>
                  </a:ext>
                </a:extLst>
              </p:cNvPr>
              <p:cNvSpPr>
                <a:spLocks noChangeArrowheads="1"/>
              </p:cNvSpPr>
              <p:nvPr/>
            </p:nvSpPr>
            <p:spPr bwMode="auto">
              <a:xfrm>
                <a:off x="969" y="3395"/>
                <a:ext cx="26" cy="102"/>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6" name="Rectangle 36">
                <a:extLst>
                  <a:ext uri="{FF2B5EF4-FFF2-40B4-BE49-F238E27FC236}">
                    <a16:creationId xmlns:a16="http://schemas.microsoft.com/office/drawing/2014/main" id="{57A5EA33-61F9-4567-8F27-0E8E3F23A2A2}"/>
                  </a:ext>
                </a:extLst>
              </p:cNvPr>
              <p:cNvSpPr>
                <a:spLocks noChangeArrowheads="1"/>
              </p:cNvSpPr>
              <p:nvPr/>
            </p:nvSpPr>
            <p:spPr bwMode="auto">
              <a:xfrm>
                <a:off x="1021" y="3395"/>
                <a:ext cx="26" cy="102"/>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7" name="Rectangle 37">
                <a:extLst>
                  <a:ext uri="{FF2B5EF4-FFF2-40B4-BE49-F238E27FC236}">
                    <a16:creationId xmlns:a16="http://schemas.microsoft.com/office/drawing/2014/main" id="{B3056B28-2682-486E-A14A-E2CAD61EA9D8}"/>
                  </a:ext>
                </a:extLst>
              </p:cNvPr>
              <p:cNvSpPr>
                <a:spLocks noChangeArrowheads="1"/>
              </p:cNvSpPr>
              <p:nvPr/>
            </p:nvSpPr>
            <p:spPr bwMode="auto">
              <a:xfrm>
                <a:off x="1047" y="3395"/>
                <a:ext cx="26" cy="102"/>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8" name="Rectangle 38">
                <a:extLst>
                  <a:ext uri="{FF2B5EF4-FFF2-40B4-BE49-F238E27FC236}">
                    <a16:creationId xmlns:a16="http://schemas.microsoft.com/office/drawing/2014/main" id="{149CFA69-9354-467A-97BA-2EBAC0C430ED}"/>
                  </a:ext>
                </a:extLst>
              </p:cNvPr>
              <p:cNvSpPr>
                <a:spLocks noChangeArrowheads="1"/>
              </p:cNvSpPr>
              <p:nvPr/>
            </p:nvSpPr>
            <p:spPr bwMode="auto">
              <a:xfrm>
                <a:off x="1073" y="3395"/>
                <a:ext cx="26" cy="102"/>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9" name="Rectangle 39">
                <a:extLst>
                  <a:ext uri="{FF2B5EF4-FFF2-40B4-BE49-F238E27FC236}">
                    <a16:creationId xmlns:a16="http://schemas.microsoft.com/office/drawing/2014/main" id="{5789A3ED-7DFA-452A-A891-5472BB0E889F}"/>
                  </a:ext>
                </a:extLst>
              </p:cNvPr>
              <p:cNvSpPr>
                <a:spLocks noChangeArrowheads="1"/>
              </p:cNvSpPr>
              <p:nvPr/>
            </p:nvSpPr>
            <p:spPr bwMode="auto">
              <a:xfrm>
                <a:off x="1099" y="3395"/>
                <a:ext cx="26" cy="102"/>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0" name="Rectangle 40">
                <a:extLst>
                  <a:ext uri="{FF2B5EF4-FFF2-40B4-BE49-F238E27FC236}">
                    <a16:creationId xmlns:a16="http://schemas.microsoft.com/office/drawing/2014/main" id="{05AB56A7-4231-4DC6-A19B-E65B3DBB34FA}"/>
                  </a:ext>
                </a:extLst>
              </p:cNvPr>
              <p:cNvSpPr>
                <a:spLocks noChangeArrowheads="1"/>
              </p:cNvSpPr>
              <p:nvPr/>
            </p:nvSpPr>
            <p:spPr bwMode="auto">
              <a:xfrm>
                <a:off x="1125" y="3395"/>
                <a:ext cx="27" cy="102"/>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1" name="Rectangle 41">
                <a:extLst>
                  <a:ext uri="{FF2B5EF4-FFF2-40B4-BE49-F238E27FC236}">
                    <a16:creationId xmlns:a16="http://schemas.microsoft.com/office/drawing/2014/main" id="{76127473-F1EE-4127-B4AC-E1466A0D0BC7}"/>
                  </a:ext>
                </a:extLst>
              </p:cNvPr>
              <p:cNvSpPr>
                <a:spLocks noChangeArrowheads="1"/>
              </p:cNvSpPr>
              <p:nvPr/>
            </p:nvSpPr>
            <p:spPr bwMode="auto">
              <a:xfrm>
                <a:off x="1152" y="3395"/>
                <a:ext cx="26" cy="102"/>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2" name="Rectangle 42">
                <a:extLst>
                  <a:ext uri="{FF2B5EF4-FFF2-40B4-BE49-F238E27FC236}">
                    <a16:creationId xmlns:a16="http://schemas.microsoft.com/office/drawing/2014/main" id="{CF0C6E78-E1FC-446B-A8FA-F488B901F2BE}"/>
                  </a:ext>
                </a:extLst>
              </p:cNvPr>
              <p:cNvSpPr>
                <a:spLocks noChangeArrowheads="1"/>
              </p:cNvSpPr>
              <p:nvPr/>
            </p:nvSpPr>
            <p:spPr bwMode="auto">
              <a:xfrm>
                <a:off x="1178" y="3395"/>
                <a:ext cx="26" cy="102"/>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3" name="Freeform 43">
                <a:extLst>
                  <a:ext uri="{FF2B5EF4-FFF2-40B4-BE49-F238E27FC236}">
                    <a16:creationId xmlns:a16="http://schemas.microsoft.com/office/drawing/2014/main" id="{C5F966DC-AF67-4371-AF3E-3930350673B9}"/>
                  </a:ext>
                </a:extLst>
              </p:cNvPr>
              <p:cNvSpPr>
                <a:spLocks noEditPoints="1"/>
              </p:cNvSpPr>
              <p:nvPr/>
            </p:nvSpPr>
            <p:spPr bwMode="auto">
              <a:xfrm>
                <a:off x="819" y="3409"/>
                <a:ext cx="378" cy="74"/>
              </a:xfrm>
              <a:custGeom>
                <a:avLst/>
                <a:gdLst>
                  <a:gd name="T0" fmla="*/ 42 w 2455"/>
                  <a:gd name="T1" fmla="*/ 481 h 481"/>
                  <a:gd name="T2" fmla="*/ 84 w 2455"/>
                  <a:gd name="T3" fmla="*/ 42 h 481"/>
                  <a:gd name="T4" fmla="*/ 0 w 2455"/>
                  <a:gd name="T5" fmla="*/ 42 h 481"/>
                  <a:gd name="T6" fmla="*/ 169 w 2455"/>
                  <a:gd name="T7" fmla="*/ 439 h 481"/>
                  <a:gd name="T8" fmla="*/ 254 w 2455"/>
                  <a:gd name="T9" fmla="*/ 439 h 481"/>
                  <a:gd name="T10" fmla="*/ 211 w 2455"/>
                  <a:gd name="T11" fmla="*/ 0 h 481"/>
                  <a:gd name="T12" fmla="*/ 169 w 2455"/>
                  <a:gd name="T13" fmla="*/ 439 h 481"/>
                  <a:gd name="T14" fmla="*/ 381 w 2455"/>
                  <a:gd name="T15" fmla="*/ 481 h 481"/>
                  <a:gd name="T16" fmla="*/ 423 w 2455"/>
                  <a:gd name="T17" fmla="*/ 42 h 481"/>
                  <a:gd name="T18" fmla="*/ 338 w 2455"/>
                  <a:gd name="T19" fmla="*/ 42 h 481"/>
                  <a:gd name="T20" fmla="*/ 508 w 2455"/>
                  <a:gd name="T21" fmla="*/ 439 h 481"/>
                  <a:gd name="T22" fmla="*/ 592 w 2455"/>
                  <a:gd name="T23" fmla="*/ 439 h 481"/>
                  <a:gd name="T24" fmla="*/ 550 w 2455"/>
                  <a:gd name="T25" fmla="*/ 0 h 481"/>
                  <a:gd name="T26" fmla="*/ 508 w 2455"/>
                  <a:gd name="T27" fmla="*/ 439 h 481"/>
                  <a:gd name="T28" fmla="*/ 719 w 2455"/>
                  <a:gd name="T29" fmla="*/ 481 h 481"/>
                  <a:gd name="T30" fmla="*/ 762 w 2455"/>
                  <a:gd name="T31" fmla="*/ 42 h 481"/>
                  <a:gd name="T32" fmla="*/ 677 w 2455"/>
                  <a:gd name="T33" fmla="*/ 42 h 481"/>
                  <a:gd name="T34" fmla="*/ 846 w 2455"/>
                  <a:gd name="T35" fmla="*/ 439 h 481"/>
                  <a:gd name="T36" fmla="*/ 931 w 2455"/>
                  <a:gd name="T37" fmla="*/ 439 h 481"/>
                  <a:gd name="T38" fmla="*/ 889 w 2455"/>
                  <a:gd name="T39" fmla="*/ 0 h 481"/>
                  <a:gd name="T40" fmla="*/ 846 w 2455"/>
                  <a:gd name="T41" fmla="*/ 439 h 481"/>
                  <a:gd name="T42" fmla="*/ 1058 w 2455"/>
                  <a:gd name="T43" fmla="*/ 481 h 481"/>
                  <a:gd name="T44" fmla="*/ 1100 w 2455"/>
                  <a:gd name="T45" fmla="*/ 42 h 481"/>
                  <a:gd name="T46" fmla="*/ 1016 w 2455"/>
                  <a:gd name="T47" fmla="*/ 42 h 481"/>
                  <a:gd name="T48" fmla="*/ 1354 w 2455"/>
                  <a:gd name="T49" fmla="*/ 439 h 481"/>
                  <a:gd name="T50" fmla="*/ 1439 w 2455"/>
                  <a:gd name="T51" fmla="*/ 439 h 481"/>
                  <a:gd name="T52" fmla="*/ 1396 w 2455"/>
                  <a:gd name="T53" fmla="*/ 0 h 481"/>
                  <a:gd name="T54" fmla="*/ 1354 w 2455"/>
                  <a:gd name="T55" fmla="*/ 439 h 481"/>
                  <a:gd name="T56" fmla="*/ 1566 w 2455"/>
                  <a:gd name="T57" fmla="*/ 481 h 481"/>
                  <a:gd name="T58" fmla="*/ 1608 w 2455"/>
                  <a:gd name="T59" fmla="*/ 42 h 481"/>
                  <a:gd name="T60" fmla="*/ 1523 w 2455"/>
                  <a:gd name="T61" fmla="*/ 42 h 481"/>
                  <a:gd name="T62" fmla="*/ 1693 w 2455"/>
                  <a:gd name="T63" fmla="*/ 439 h 481"/>
                  <a:gd name="T64" fmla="*/ 1777 w 2455"/>
                  <a:gd name="T65" fmla="*/ 439 h 481"/>
                  <a:gd name="T66" fmla="*/ 1735 w 2455"/>
                  <a:gd name="T67" fmla="*/ 0 h 481"/>
                  <a:gd name="T68" fmla="*/ 1693 w 2455"/>
                  <a:gd name="T69" fmla="*/ 439 h 481"/>
                  <a:gd name="T70" fmla="*/ 1904 w 2455"/>
                  <a:gd name="T71" fmla="*/ 481 h 481"/>
                  <a:gd name="T72" fmla="*/ 1947 w 2455"/>
                  <a:gd name="T73" fmla="*/ 42 h 481"/>
                  <a:gd name="T74" fmla="*/ 1862 w 2455"/>
                  <a:gd name="T75" fmla="*/ 42 h 481"/>
                  <a:gd name="T76" fmla="*/ 2031 w 2455"/>
                  <a:gd name="T77" fmla="*/ 439 h 481"/>
                  <a:gd name="T78" fmla="*/ 2116 w 2455"/>
                  <a:gd name="T79" fmla="*/ 439 h 481"/>
                  <a:gd name="T80" fmla="*/ 2074 w 2455"/>
                  <a:gd name="T81" fmla="*/ 0 h 481"/>
                  <a:gd name="T82" fmla="*/ 2031 w 2455"/>
                  <a:gd name="T83" fmla="*/ 439 h 481"/>
                  <a:gd name="T84" fmla="*/ 2243 w 2455"/>
                  <a:gd name="T85" fmla="*/ 481 h 481"/>
                  <a:gd name="T86" fmla="*/ 2285 w 2455"/>
                  <a:gd name="T87" fmla="*/ 42 h 481"/>
                  <a:gd name="T88" fmla="*/ 2201 w 2455"/>
                  <a:gd name="T89" fmla="*/ 42 h 481"/>
                  <a:gd name="T90" fmla="*/ 2370 w 2455"/>
                  <a:gd name="T91" fmla="*/ 439 h 481"/>
                  <a:gd name="T92" fmla="*/ 2455 w 2455"/>
                  <a:gd name="T93" fmla="*/ 439 h 481"/>
                  <a:gd name="T94" fmla="*/ 2412 w 2455"/>
                  <a:gd name="T95" fmla="*/ 0 h 481"/>
                  <a:gd name="T96" fmla="*/ 2370 w 2455"/>
                  <a:gd name="T97" fmla="*/ 43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5" h="481">
                    <a:moveTo>
                      <a:pt x="0" y="439"/>
                    </a:moveTo>
                    <a:cubicBezTo>
                      <a:pt x="0" y="462"/>
                      <a:pt x="19" y="481"/>
                      <a:pt x="42" y="481"/>
                    </a:cubicBezTo>
                    <a:cubicBezTo>
                      <a:pt x="65" y="481"/>
                      <a:pt x="84" y="462"/>
                      <a:pt x="84" y="439"/>
                    </a:cubicBezTo>
                    <a:lnTo>
                      <a:pt x="84" y="42"/>
                    </a:lnTo>
                    <a:cubicBezTo>
                      <a:pt x="84" y="19"/>
                      <a:pt x="65" y="0"/>
                      <a:pt x="42" y="0"/>
                    </a:cubicBezTo>
                    <a:cubicBezTo>
                      <a:pt x="19" y="0"/>
                      <a:pt x="0" y="19"/>
                      <a:pt x="0" y="42"/>
                    </a:cubicBezTo>
                    <a:lnTo>
                      <a:pt x="0" y="439"/>
                    </a:lnTo>
                    <a:close/>
                    <a:moveTo>
                      <a:pt x="169" y="439"/>
                    </a:moveTo>
                    <a:cubicBezTo>
                      <a:pt x="169" y="462"/>
                      <a:pt x="188" y="481"/>
                      <a:pt x="211" y="481"/>
                    </a:cubicBezTo>
                    <a:cubicBezTo>
                      <a:pt x="235" y="481"/>
                      <a:pt x="254" y="462"/>
                      <a:pt x="254" y="439"/>
                    </a:cubicBezTo>
                    <a:lnTo>
                      <a:pt x="254" y="42"/>
                    </a:lnTo>
                    <a:cubicBezTo>
                      <a:pt x="254" y="19"/>
                      <a:pt x="235" y="0"/>
                      <a:pt x="211" y="0"/>
                    </a:cubicBezTo>
                    <a:cubicBezTo>
                      <a:pt x="188" y="0"/>
                      <a:pt x="169" y="19"/>
                      <a:pt x="169" y="42"/>
                    </a:cubicBezTo>
                    <a:lnTo>
                      <a:pt x="169" y="439"/>
                    </a:lnTo>
                    <a:close/>
                    <a:moveTo>
                      <a:pt x="338" y="439"/>
                    </a:moveTo>
                    <a:cubicBezTo>
                      <a:pt x="338" y="462"/>
                      <a:pt x="357" y="481"/>
                      <a:pt x="381" y="481"/>
                    </a:cubicBezTo>
                    <a:cubicBezTo>
                      <a:pt x="404" y="481"/>
                      <a:pt x="423" y="462"/>
                      <a:pt x="423" y="439"/>
                    </a:cubicBezTo>
                    <a:lnTo>
                      <a:pt x="423" y="42"/>
                    </a:lnTo>
                    <a:cubicBezTo>
                      <a:pt x="423" y="19"/>
                      <a:pt x="404" y="0"/>
                      <a:pt x="381" y="0"/>
                    </a:cubicBezTo>
                    <a:cubicBezTo>
                      <a:pt x="357" y="0"/>
                      <a:pt x="338" y="19"/>
                      <a:pt x="338" y="42"/>
                    </a:cubicBezTo>
                    <a:lnTo>
                      <a:pt x="338" y="439"/>
                    </a:lnTo>
                    <a:close/>
                    <a:moveTo>
                      <a:pt x="508" y="439"/>
                    </a:moveTo>
                    <a:cubicBezTo>
                      <a:pt x="508" y="462"/>
                      <a:pt x="526" y="481"/>
                      <a:pt x="550" y="481"/>
                    </a:cubicBezTo>
                    <a:cubicBezTo>
                      <a:pt x="573" y="481"/>
                      <a:pt x="592" y="462"/>
                      <a:pt x="592" y="439"/>
                    </a:cubicBezTo>
                    <a:lnTo>
                      <a:pt x="592" y="42"/>
                    </a:lnTo>
                    <a:cubicBezTo>
                      <a:pt x="592" y="19"/>
                      <a:pt x="573" y="0"/>
                      <a:pt x="550" y="0"/>
                    </a:cubicBezTo>
                    <a:cubicBezTo>
                      <a:pt x="526" y="0"/>
                      <a:pt x="508" y="19"/>
                      <a:pt x="508" y="42"/>
                    </a:cubicBezTo>
                    <a:lnTo>
                      <a:pt x="508" y="439"/>
                    </a:lnTo>
                    <a:close/>
                    <a:moveTo>
                      <a:pt x="677" y="439"/>
                    </a:moveTo>
                    <a:cubicBezTo>
                      <a:pt x="677" y="462"/>
                      <a:pt x="696" y="481"/>
                      <a:pt x="719" y="481"/>
                    </a:cubicBezTo>
                    <a:cubicBezTo>
                      <a:pt x="743" y="481"/>
                      <a:pt x="762" y="462"/>
                      <a:pt x="762" y="439"/>
                    </a:cubicBezTo>
                    <a:lnTo>
                      <a:pt x="762" y="42"/>
                    </a:lnTo>
                    <a:cubicBezTo>
                      <a:pt x="762" y="19"/>
                      <a:pt x="743" y="0"/>
                      <a:pt x="719" y="0"/>
                    </a:cubicBezTo>
                    <a:cubicBezTo>
                      <a:pt x="696" y="0"/>
                      <a:pt x="677" y="19"/>
                      <a:pt x="677" y="42"/>
                    </a:cubicBezTo>
                    <a:lnTo>
                      <a:pt x="677" y="439"/>
                    </a:lnTo>
                    <a:close/>
                    <a:moveTo>
                      <a:pt x="846" y="439"/>
                    </a:moveTo>
                    <a:cubicBezTo>
                      <a:pt x="846" y="462"/>
                      <a:pt x="865" y="481"/>
                      <a:pt x="889" y="481"/>
                    </a:cubicBezTo>
                    <a:cubicBezTo>
                      <a:pt x="912" y="481"/>
                      <a:pt x="931" y="462"/>
                      <a:pt x="931" y="439"/>
                    </a:cubicBezTo>
                    <a:lnTo>
                      <a:pt x="931" y="42"/>
                    </a:lnTo>
                    <a:cubicBezTo>
                      <a:pt x="931" y="19"/>
                      <a:pt x="912" y="0"/>
                      <a:pt x="889" y="0"/>
                    </a:cubicBezTo>
                    <a:cubicBezTo>
                      <a:pt x="865" y="0"/>
                      <a:pt x="846" y="19"/>
                      <a:pt x="846" y="42"/>
                    </a:cubicBezTo>
                    <a:lnTo>
                      <a:pt x="846" y="439"/>
                    </a:lnTo>
                    <a:close/>
                    <a:moveTo>
                      <a:pt x="1016" y="439"/>
                    </a:moveTo>
                    <a:cubicBezTo>
                      <a:pt x="1016" y="462"/>
                      <a:pt x="1034" y="481"/>
                      <a:pt x="1058" y="481"/>
                    </a:cubicBezTo>
                    <a:cubicBezTo>
                      <a:pt x="1081" y="481"/>
                      <a:pt x="1100" y="462"/>
                      <a:pt x="1100" y="439"/>
                    </a:cubicBezTo>
                    <a:lnTo>
                      <a:pt x="1100" y="42"/>
                    </a:lnTo>
                    <a:cubicBezTo>
                      <a:pt x="1100" y="19"/>
                      <a:pt x="1081" y="0"/>
                      <a:pt x="1058" y="0"/>
                    </a:cubicBezTo>
                    <a:cubicBezTo>
                      <a:pt x="1034" y="0"/>
                      <a:pt x="1016" y="19"/>
                      <a:pt x="1016" y="42"/>
                    </a:cubicBezTo>
                    <a:lnTo>
                      <a:pt x="1016" y="439"/>
                    </a:lnTo>
                    <a:close/>
                    <a:moveTo>
                      <a:pt x="1354" y="439"/>
                    </a:moveTo>
                    <a:cubicBezTo>
                      <a:pt x="1354" y="462"/>
                      <a:pt x="1373" y="481"/>
                      <a:pt x="1396" y="481"/>
                    </a:cubicBezTo>
                    <a:cubicBezTo>
                      <a:pt x="1420" y="481"/>
                      <a:pt x="1439" y="462"/>
                      <a:pt x="1439" y="439"/>
                    </a:cubicBezTo>
                    <a:lnTo>
                      <a:pt x="1439" y="42"/>
                    </a:lnTo>
                    <a:cubicBezTo>
                      <a:pt x="1439" y="19"/>
                      <a:pt x="1420" y="0"/>
                      <a:pt x="1396" y="0"/>
                    </a:cubicBezTo>
                    <a:cubicBezTo>
                      <a:pt x="1373" y="0"/>
                      <a:pt x="1354" y="19"/>
                      <a:pt x="1354" y="42"/>
                    </a:cubicBezTo>
                    <a:lnTo>
                      <a:pt x="1354" y="439"/>
                    </a:lnTo>
                    <a:close/>
                    <a:moveTo>
                      <a:pt x="1523" y="439"/>
                    </a:moveTo>
                    <a:cubicBezTo>
                      <a:pt x="1523" y="462"/>
                      <a:pt x="1542" y="481"/>
                      <a:pt x="1566" y="481"/>
                    </a:cubicBezTo>
                    <a:cubicBezTo>
                      <a:pt x="1589" y="481"/>
                      <a:pt x="1608" y="462"/>
                      <a:pt x="1608" y="439"/>
                    </a:cubicBezTo>
                    <a:lnTo>
                      <a:pt x="1608" y="42"/>
                    </a:lnTo>
                    <a:cubicBezTo>
                      <a:pt x="1608" y="19"/>
                      <a:pt x="1589" y="0"/>
                      <a:pt x="1566" y="0"/>
                    </a:cubicBezTo>
                    <a:cubicBezTo>
                      <a:pt x="1542" y="0"/>
                      <a:pt x="1523" y="19"/>
                      <a:pt x="1523" y="42"/>
                    </a:cubicBezTo>
                    <a:lnTo>
                      <a:pt x="1523" y="439"/>
                    </a:lnTo>
                    <a:close/>
                    <a:moveTo>
                      <a:pt x="1693" y="439"/>
                    </a:moveTo>
                    <a:cubicBezTo>
                      <a:pt x="1693" y="462"/>
                      <a:pt x="1712" y="481"/>
                      <a:pt x="1735" y="481"/>
                    </a:cubicBezTo>
                    <a:cubicBezTo>
                      <a:pt x="1759" y="481"/>
                      <a:pt x="1777" y="462"/>
                      <a:pt x="1777" y="439"/>
                    </a:cubicBezTo>
                    <a:lnTo>
                      <a:pt x="1777" y="42"/>
                    </a:lnTo>
                    <a:cubicBezTo>
                      <a:pt x="1777" y="19"/>
                      <a:pt x="1759" y="0"/>
                      <a:pt x="1735" y="0"/>
                    </a:cubicBezTo>
                    <a:cubicBezTo>
                      <a:pt x="1712" y="0"/>
                      <a:pt x="1693" y="19"/>
                      <a:pt x="1693" y="42"/>
                    </a:cubicBezTo>
                    <a:lnTo>
                      <a:pt x="1693" y="439"/>
                    </a:lnTo>
                    <a:close/>
                    <a:moveTo>
                      <a:pt x="1862" y="439"/>
                    </a:moveTo>
                    <a:cubicBezTo>
                      <a:pt x="1862" y="462"/>
                      <a:pt x="1881" y="481"/>
                      <a:pt x="1904" y="481"/>
                    </a:cubicBezTo>
                    <a:cubicBezTo>
                      <a:pt x="1928" y="481"/>
                      <a:pt x="1947" y="462"/>
                      <a:pt x="1947" y="439"/>
                    </a:cubicBezTo>
                    <a:lnTo>
                      <a:pt x="1947" y="42"/>
                    </a:lnTo>
                    <a:cubicBezTo>
                      <a:pt x="1947" y="19"/>
                      <a:pt x="1928" y="0"/>
                      <a:pt x="1904" y="0"/>
                    </a:cubicBezTo>
                    <a:cubicBezTo>
                      <a:pt x="1881" y="0"/>
                      <a:pt x="1862" y="19"/>
                      <a:pt x="1862" y="42"/>
                    </a:cubicBezTo>
                    <a:lnTo>
                      <a:pt x="1862" y="439"/>
                    </a:lnTo>
                    <a:close/>
                    <a:moveTo>
                      <a:pt x="2031" y="439"/>
                    </a:moveTo>
                    <a:cubicBezTo>
                      <a:pt x="2031" y="462"/>
                      <a:pt x="2050" y="481"/>
                      <a:pt x="2074" y="481"/>
                    </a:cubicBezTo>
                    <a:cubicBezTo>
                      <a:pt x="2097" y="481"/>
                      <a:pt x="2116" y="462"/>
                      <a:pt x="2116" y="439"/>
                    </a:cubicBezTo>
                    <a:lnTo>
                      <a:pt x="2116" y="42"/>
                    </a:lnTo>
                    <a:cubicBezTo>
                      <a:pt x="2116" y="19"/>
                      <a:pt x="2097" y="0"/>
                      <a:pt x="2074" y="0"/>
                    </a:cubicBezTo>
                    <a:cubicBezTo>
                      <a:pt x="2050" y="0"/>
                      <a:pt x="2031" y="19"/>
                      <a:pt x="2031" y="42"/>
                    </a:cubicBezTo>
                    <a:lnTo>
                      <a:pt x="2031" y="439"/>
                    </a:lnTo>
                    <a:close/>
                    <a:moveTo>
                      <a:pt x="2201" y="439"/>
                    </a:moveTo>
                    <a:cubicBezTo>
                      <a:pt x="2201" y="462"/>
                      <a:pt x="2220" y="481"/>
                      <a:pt x="2243" y="481"/>
                    </a:cubicBezTo>
                    <a:cubicBezTo>
                      <a:pt x="2266" y="481"/>
                      <a:pt x="2285" y="462"/>
                      <a:pt x="2285" y="439"/>
                    </a:cubicBezTo>
                    <a:lnTo>
                      <a:pt x="2285" y="42"/>
                    </a:lnTo>
                    <a:cubicBezTo>
                      <a:pt x="2285" y="19"/>
                      <a:pt x="2266" y="0"/>
                      <a:pt x="2243" y="0"/>
                    </a:cubicBezTo>
                    <a:cubicBezTo>
                      <a:pt x="2220" y="0"/>
                      <a:pt x="2201" y="19"/>
                      <a:pt x="2201" y="42"/>
                    </a:cubicBezTo>
                    <a:lnTo>
                      <a:pt x="2201" y="439"/>
                    </a:lnTo>
                    <a:close/>
                    <a:moveTo>
                      <a:pt x="2370" y="439"/>
                    </a:moveTo>
                    <a:cubicBezTo>
                      <a:pt x="2370" y="462"/>
                      <a:pt x="2389" y="481"/>
                      <a:pt x="2412" y="481"/>
                    </a:cubicBezTo>
                    <a:cubicBezTo>
                      <a:pt x="2436" y="481"/>
                      <a:pt x="2455" y="462"/>
                      <a:pt x="2455" y="439"/>
                    </a:cubicBezTo>
                    <a:lnTo>
                      <a:pt x="2455" y="42"/>
                    </a:lnTo>
                    <a:cubicBezTo>
                      <a:pt x="2455" y="19"/>
                      <a:pt x="2436" y="0"/>
                      <a:pt x="2412" y="0"/>
                    </a:cubicBezTo>
                    <a:cubicBezTo>
                      <a:pt x="2389" y="0"/>
                      <a:pt x="2370" y="19"/>
                      <a:pt x="2370" y="42"/>
                    </a:cubicBezTo>
                    <a:lnTo>
                      <a:pt x="2370" y="43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44">
                <a:extLst>
                  <a:ext uri="{FF2B5EF4-FFF2-40B4-BE49-F238E27FC236}">
                    <a16:creationId xmlns:a16="http://schemas.microsoft.com/office/drawing/2014/main" id="{40051C80-1624-444C-86EF-B03A4BEFCD6C}"/>
                  </a:ext>
                </a:extLst>
              </p:cNvPr>
              <p:cNvSpPr>
                <a:spLocks noEditPoints="1"/>
              </p:cNvSpPr>
              <p:nvPr/>
            </p:nvSpPr>
            <p:spPr bwMode="auto">
              <a:xfrm>
                <a:off x="999" y="3424"/>
                <a:ext cx="18" cy="44"/>
              </a:xfrm>
              <a:custGeom>
                <a:avLst/>
                <a:gdLst>
                  <a:gd name="T0" fmla="*/ 36 w 115"/>
                  <a:gd name="T1" fmla="*/ 270 h 288"/>
                  <a:gd name="T2" fmla="*/ 18 w 115"/>
                  <a:gd name="T3" fmla="*/ 252 h 288"/>
                  <a:gd name="T4" fmla="*/ 0 w 115"/>
                  <a:gd name="T5" fmla="*/ 270 h 288"/>
                  <a:gd name="T6" fmla="*/ 18 w 115"/>
                  <a:gd name="T7" fmla="*/ 288 h 288"/>
                  <a:gd name="T8" fmla="*/ 36 w 115"/>
                  <a:gd name="T9" fmla="*/ 270 h 288"/>
                  <a:gd name="T10" fmla="*/ 36 w 115"/>
                  <a:gd name="T11" fmla="*/ 144 h 288"/>
                  <a:gd name="T12" fmla="*/ 18 w 115"/>
                  <a:gd name="T13" fmla="*/ 126 h 288"/>
                  <a:gd name="T14" fmla="*/ 0 w 115"/>
                  <a:gd name="T15" fmla="*/ 144 h 288"/>
                  <a:gd name="T16" fmla="*/ 18 w 115"/>
                  <a:gd name="T17" fmla="*/ 162 h 288"/>
                  <a:gd name="T18" fmla="*/ 36 w 115"/>
                  <a:gd name="T19" fmla="*/ 144 h 288"/>
                  <a:gd name="T20" fmla="*/ 115 w 115"/>
                  <a:gd name="T21" fmla="*/ 270 h 288"/>
                  <a:gd name="T22" fmla="*/ 97 w 115"/>
                  <a:gd name="T23" fmla="*/ 252 h 288"/>
                  <a:gd name="T24" fmla="*/ 78 w 115"/>
                  <a:gd name="T25" fmla="*/ 270 h 288"/>
                  <a:gd name="T26" fmla="*/ 97 w 115"/>
                  <a:gd name="T27" fmla="*/ 288 h 288"/>
                  <a:gd name="T28" fmla="*/ 115 w 115"/>
                  <a:gd name="T29" fmla="*/ 270 h 288"/>
                  <a:gd name="T30" fmla="*/ 115 w 115"/>
                  <a:gd name="T31" fmla="*/ 144 h 288"/>
                  <a:gd name="T32" fmla="*/ 97 w 115"/>
                  <a:gd name="T33" fmla="*/ 126 h 288"/>
                  <a:gd name="T34" fmla="*/ 78 w 115"/>
                  <a:gd name="T35" fmla="*/ 144 h 288"/>
                  <a:gd name="T36" fmla="*/ 97 w 115"/>
                  <a:gd name="T37" fmla="*/ 162 h 288"/>
                  <a:gd name="T38" fmla="*/ 115 w 115"/>
                  <a:gd name="T39" fmla="*/ 144 h 288"/>
                  <a:gd name="T40" fmla="*/ 75 w 115"/>
                  <a:gd name="T41" fmla="*/ 18 h 288"/>
                  <a:gd name="T42" fmla="*/ 57 w 115"/>
                  <a:gd name="T43" fmla="*/ 0 h 288"/>
                  <a:gd name="T44" fmla="*/ 39 w 115"/>
                  <a:gd name="T45" fmla="*/ 18 h 288"/>
                  <a:gd name="T46" fmla="*/ 57 w 115"/>
                  <a:gd name="T47" fmla="*/ 37 h 288"/>
                  <a:gd name="T48" fmla="*/ 75 w 115"/>
                  <a:gd name="T49" fmla="*/ 1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 h="288">
                    <a:moveTo>
                      <a:pt x="36" y="270"/>
                    </a:moveTo>
                    <a:cubicBezTo>
                      <a:pt x="36" y="260"/>
                      <a:pt x="28" y="252"/>
                      <a:pt x="18" y="252"/>
                    </a:cubicBezTo>
                    <a:cubicBezTo>
                      <a:pt x="8" y="252"/>
                      <a:pt x="0" y="260"/>
                      <a:pt x="0" y="270"/>
                    </a:cubicBezTo>
                    <a:cubicBezTo>
                      <a:pt x="0" y="280"/>
                      <a:pt x="8" y="288"/>
                      <a:pt x="18" y="288"/>
                    </a:cubicBezTo>
                    <a:cubicBezTo>
                      <a:pt x="28" y="288"/>
                      <a:pt x="36" y="280"/>
                      <a:pt x="36" y="270"/>
                    </a:cubicBezTo>
                    <a:close/>
                    <a:moveTo>
                      <a:pt x="36" y="144"/>
                    </a:moveTo>
                    <a:cubicBezTo>
                      <a:pt x="36" y="134"/>
                      <a:pt x="28" y="126"/>
                      <a:pt x="18" y="126"/>
                    </a:cubicBezTo>
                    <a:cubicBezTo>
                      <a:pt x="8" y="126"/>
                      <a:pt x="0" y="134"/>
                      <a:pt x="0" y="144"/>
                    </a:cubicBezTo>
                    <a:cubicBezTo>
                      <a:pt x="0" y="154"/>
                      <a:pt x="8" y="162"/>
                      <a:pt x="18" y="162"/>
                    </a:cubicBezTo>
                    <a:cubicBezTo>
                      <a:pt x="28" y="162"/>
                      <a:pt x="36" y="154"/>
                      <a:pt x="36" y="144"/>
                    </a:cubicBezTo>
                    <a:close/>
                    <a:moveTo>
                      <a:pt x="115" y="270"/>
                    </a:moveTo>
                    <a:cubicBezTo>
                      <a:pt x="115" y="260"/>
                      <a:pt x="107" y="252"/>
                      <a:pt x="97" y="252"/>
                    </a:cubicBezTo>
                    <a:cubicBezTo>
                      <a:pt x="87" y="252"/>
                      <a:pt x="78" y="260"/>
                      <a:pt x="78" y="270"/>
                    </a:cubicBezTo>
                    <a:cubicBezTo>
                      <a:pt x="78" y="280"/>
                      <a:pt x="87" y="288"/>
                      <a:pt x="97" y="288"/>
                    </a:cubicBezTo>
                    <a:cubicBezTo>
                      <a:pt x="107" y="288"/>
                      <a:pt x="115" y="280"/>
                      <a:pt x="115" y="270"/>
                    </a:cubicBezTo>
                    <a:close/>
                    <a:moveTo>
                      <a:pt x="115" y="144"/>
                    </a:moveTo>
                    <a:cubicBezTo>
                      <a:pt x="115" y="134"/>
                      <a:pt x="107" y="126"/>
                      <a:pt x="97" y="126"/>
                    </a:cubicBezTo>
                    <a:cubicBezTo>
                      <a:pt x="87" y="126"/>
                      <a:pt x="78" y="134"/>
                      <a:pt x="78" y="144"/>
                    </a:cubicBezTo>
                    <a:cubicBezTo>
                      <a:pt x="78" y="154"/>
                      <a:pt x="87" y="162"/>
                      <a:pt x="97" y="162"/>
                    </a:cubicBezTo>
                    <a:cubicBezTo>
                      <a:pt x="107" y="162"/>
                      <a:pt x="115" y="154"/>
                      <a:pt x="115" y="144"/>
                    </a:cubicBezTo>
                    <a:close/>
                    <a:moveTo>
                      <a:pt x="75" y="18"/>
                    </a:moveTo>
                    <a:cubicBezTo>
                      <a:pt x="75" y="8"/>
                      <a:pt x="67" y="0"/>
                      <a:pt x="57" y="0"/>
                    </a:cubicBezTo>
                    <a:cubicBezTo>
                      <a:pt x="47" y="0"/>
                      <a:pt x="39" y="8"/>
                      <a:pt x="39" y="18"/>
                    </a:cubicBezTo>
                    <a:cubicBezTo>
                      <a:pt x="39" y="28"/>
                      <a:pt x="47" y="37"/>
                      <a:pt x="57" y="37"/>
                    </a:cubicBezTo>
                    <a:cubicBezTo>
                      <a:pt x="67" y="37"/>
                      <a:pt x="75" y="28"/>
                      <a:pt x="75" y="18"/>
                    </a:cubicBezTo>
                    <a:close/>
                  </a:path>
                </a:pathLst>
              </a:custGeom>
              <a:solidFill>
                <a:srgbClr val="00FF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45">
                <a:extLst>
                  <a:ext uri="{FF2B5EF4-FFF2-40B4-BE49-F238E27FC236}">
                    <a16:creationId xmlns:a16="http://schemas.microsoft.com/office/drawing/2014/main" id="{B7204D75-B880-4464-8BE7-C9B6ABACB83F}"/>
                  </a:ext>
                </a:extLst>
              </p:cNvPr>
              <p:cNvSpPr>
                <a:spLocks noEditPoints="1"/>
              </p:cNvSpPr>
              <p:nvPr/>
            </p:nvSpPr>
            <p:spPr bwMode="auto">
              <a:xfrm>
                <a:off x="999" y="3424"/>
                <a:ext cx="18" cy="44"/>
              </a:xfrm>
              <a:custGeom>
                <a:avLst/>
                <a:gdLst>
                  <a:gd name="T0" fmla="*/ 36 w 115"/>
                  <a:gd name="T1" fmla="*/ 270 h 288"/>
                  <a:gd name="T2" fmla="*/ 18 w 115"/>
                  <a:gd name="T3" fmla="*/ 252 h 288"/>
                  <a:gd name="T4" fmla="*/ 0 w 115"/>
                  <a:gd name="T5" fmla="*/ 270 h 288"/>
                  <a:gd name="T6" fmla="*/ 18 w 115"/>
                  <a:gd name="T7" fmla="*/ 288 h 288"/>
                  <a:gd name="T8" fmla="*/ 36 w 115"/>
                  <a:gd name="T9" fmla="*/ 270 h 288"/>
                  <a:gd name="T10" fmla="*/ 36 w 115"/>
                  <a:gd name="T11" fmla="*/ 144 h 288"/>
                  <a:gd name="T12" fmla="*/ 18 w 115"/>
                  <a:gd name="T13" fmla="*/ 126 h 288"/>
                  <a:gd name="T14" fmla="*/ 0 w 115"/>
                  <a:gd name="T15" fmla="*/ 144 h 288"/>
                  <a:gd name="T16" fmla="*/ 18 w 115"/>
                  <a:gd name="T17" fmla="*/ 162 h 288"/>
                  <a:gd name="T18" fmla="*/ 36 w 115"/>
                  <a:gd name="T19" fmla="*/ 144 h 288"/>
                  <a:gd name="T20" fmla="*/ 115 w 115"/>
                  <a:gd name="T21" fmla="*/ 270 h 288"/>
                  <a:gd name="T22" fmla="*/ 97 w 115"/>
                  <a:gd name="T23" fmla="*/ 252 h 288"/>
                  <a:gd name="T24" fmla="*/ 78 w 115"/>
                  <a:gd name="T25" fmla="*/ 270 h 288"/>
                  <a:gd name="T26" fmla="*/ 97 w 115"/>
                  <a:gd name="T27" fmla="*/ 288 h 288"/>
                  <a:gd name="T28" fmla="*/ 115 w 115"/>
                  <a:gd name="T29" fmla="*/ 270 h 288"/>
                  <a:gd name="T30" fmla="*/ 115 w 115"/>
                  <a:gd name="T31" fmla="*/ 144 h 288"/>
                  <a:gd name="T32" fmla="*/ 97 w 115"/>
                  <a:gd name="T33" fmla="*/ 126 h 288"/>
                  <a:gd name="T34" fmla="*/ 78 w 115"/>
                  <a:gd name="T35" fmla="*/ 144 h 288"/>
                  <a:gd name="T36" fmla="*/ 97 w 115"/>
                  <a:gd name="T37" fmla="*/ 162 h 288"/>
                  <a:gd name="T38" fmla="*/ 115 w 115"/>
                  <a:gd name="T39" fmla="*/ 144 h 288"/>
                  <a:gd name="T40" fmla="*/ 75 w 115"/>
                  <a:gd name="T41" fmla="*/ 18 h 288"/>
                  <a:gd name="T42" fmla="*/ 57 w 115"/>
                  <a:gd name="T43" fmla="*/ 0 h 288"/>
                  <a:gd name="T44" fmla="*/ 39 w 115"/>
                  <a:gd name="T45" fmla="*/ 18 h 288"/>
                  <a:gd name="T46" fmla="*/ 57 w 115"/>
                  <a:gd name="T47" fmla="*/ 37 h 288"/>
                  <a:gd name="T48" fmla="*/ 75 w 115"/>
                  <a:gd name="T49" fmla="*/ 1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 h="288">
                    <a:moveTo>
                      <a:pt x="36" y="270"/>
                    </a:moveTo>
                    <a:cubicBezTo>
                      <a:pt x="36" y="260"/>
                      <a:pt x="28" y="252"/>
                      <a:pt x="18" y="252"/>
                    </a:cubicBezTo>
                    <a:cubicBezTo>
                      <a:pt x="8" y="252"/>
                      <a:pt x="0" y="260"/>
                      <a:pt x="0" y="270"/>
                    </a:cubicBezTo>
                    <a:cubicBezTo>
                      <a:pt x="0" y="280"/>
                      <a:pt x="8" y="288"/>
                      <a:pt x="18" y="288"/>
                    </a:cubicBezTo>
                    <a:cubicBezTo>
                      <a:pt x="28" y="288"/>
                      <a:pt x="36" y="280"/>
                      <a:pt x="36" y="270"/>
                    </a:cubicBezTo>
                    <a:close/>
                    <a:moveTo>
                      <a:pt x="36" y="144"/>
                    </a:moveTo>
                    <a:cubicBezTo>
                      <a:pt x="36" y="134"/>
                      <a:pt x="28" y="126"/>
                      <a:pt x="18" y="126"/>
                    </a:cubicBezTo>
                    <a:cubicBezTo>
                      <a:pt x="8" y="126"/>
                      <a:pt x="0" y="134"/>
                      <a:pt x="0" y="144"/>
                    </a:cubicBezTo>
                    <a:cubicBezTo>
                      <a:pt x="0" y="154"/>
                      <a:pt x="8" y="162"/>
                      <a:pt x="18" y="162"/>
                    </a:cubicBezTo>
                    <a:cubicBezTo>
                      <a:pt x="28" y="162"/>
                      <a:pt x="36" y="154"/>
                      <a:pt x="36" y="144"/>
                    </a:cubicBezTo>
                    <a:close/>
                    <a:moveTo>
                      <a:pt x="115" y="270"/>
                    </a:moveTo>
                    <a:cubicBezTo>
                      <a:pt x="115" y="260"/>
                      <a:pt x="107" y="252"/>
                      <a:pt x="97" y="252"/>
                    </a:cubicBezTo>
                    <a:cubicBezTo>
                      <a:pt x="87" y="252"/>
                      <a:pt x="78" y="260"/>
                      <a:pt x="78" y="270"/>
                    </a:cubicBezTo>
                    <a:cubicBezTo>
                      <a:pt x="78" y="280"/>
                      <a:pt x="87" y="288"/>
                      <a:pt x="97" y="288"/>
                    </a:cubicBezTo>
                    <a:cubicBezTo>
                      <a:pt x="107" y="288"/>
                      <a:pt x="115" y="280"/>
                      <a:pt x="115" y="270"/>
                    </a:cubicBezTo>
                    <a:close/>
                    <a:moveTo>
                      <a:pt x="115" y="144"/>
                    </a:moveTo>
                    <a:cubicBezTo>
                      <a:pt x="115" y="134"/>
                      <a:pt x="107" y="126"/>
                      <a:pt x="97" y="126"/>
                    </a:cubicBezTo>
                    <a:cubicBezTo>
                      <a:pt x="87" y="126"/>
                      <a:pt x="78" y="134"/>
                      <a:pt x="78" y="144"/>
                    </a:cubicBezTo>
                    <a:cubicBezTo>
                      <a:pt x="78" y="154"/>
                      <a:pt x="87" y="162"/>
                      <a:pt x="97" y="162"/>
                    </a:cubicBezTo>
                    <a:cubicBezTo>
                      <a:pt x="107" y="162"/>
                      <a:pt x="115" y="154"/>
                      <a:pt x="115" y="144"/>
                    </a:cubicBezTo>
                    <a:close/>
                    <a:moveTo>
                      <a:pt x="75" y="18"/>
                    </a:moveTo>
                    <a:cubicBezTo>
                      <a:pt x="75" y="8"/>
                      <a:pt x="67" y="0"/>
                      <a:pt x="57" y="0"/>
                    </a:cubicBezTo>
                    <a:cubicBezTo>
                      <a:pt x="47" y="0"/>
                      <a:pt x="39" y="8"/>
                      <a:pt x="39" y="18"/>
                    </a:cubicBezTo>
                    <a:cubicBezTo>
                      <a:pt x="39" y="28"/>
                      <a:pt x="47" y="37"/>
                      <a:pt x="57" y="37"/>
                    </a:cubicBezTo>
                    <a:cubicBezTo>
                      <a:pt x="67" y="37"/>
                      <a:pt x="75" y="28"/>
                      <a:pt x="75" y="18"/>
                    </a:cubicBez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326" name="Picture 46">
                <a:extLst>
                  <a:ext uri="{FF2B5EF4-FFF2-40B4-BE49-F238E27FC236}">
                    <a16:creationId xmlns:a16="http://schemas.microsoft.com/office/drawing/2014/main" id="{A550EAB4-D210-4921-A75B-DC23E8D14613}"/>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72" y="1138"/>
                <a:ext cx="473" cy="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 name="Rectangle 47">
                <a:extLst>
                  <a:ext uri="{FF2B5EF4-FFF2-40B4-BE49-F238E27FC236}">
                    <a16:creationId xmlns:a16="http://schemas.microsoft.com/office/drawing/2014/main" id="{E390DFDD-9381-4048-AF01-B99E2A60A9AF}"/>
                  </a:ext>
                </a:extLst>
              </p:cNvPr>
              <p:cNvSpPr>
                <a:spLocks noChangeArrowheads="1"/>
              </p:cNvSpPr>
              <p:nvPr/>
            </p:nvSpPr>
            <p:spPr bwMode="auto">
              <a:xfrm>
                <a:off x="774" y="1140"/>
                <a:ext cx="471" cy="82"/>
              </a:xfrm>
              <a:prstGeom prst="rect">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328" name="Picture 48">
                <a:extLst>
                  <a:ext uri="{FF2B5EF4-FFF2-40B4-BE49-F238E27FC236}">
                    <a16:creationId xmlns:a16="http://schemas.microsoft.com/office/drawing/2014/main" id="{71B7C777-23DF-4B4C-9B18-D441B9AD8D1B}"/>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79" y="1212"/>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9" name="Freeform 49">
                <a:extLst>
                  <a:ext uri="{FF2B5EF4-FFF2-40B4-BE49-F238E27FC236}">
                    <a16:creationId xmlns:a16="http://schemas.microsoft.com/office/drawing/2014/main" id="{9FFA91C5-2A92-4AA4-8FED-7226856394D0}"/>
                  </a:ext>
                </a:extLst>
              </p:cNvPr>
              <p:cNvSpPr>
                <a:spLocks/>
              </p:cNvSpPr>
              <p:nvPr/>
            </p:nvSpPr>
            <p:spPr bwMode="auto">
              <a:xfrm>
                <a:off x="781" y="1212"/>
                <a:ext cx="8" cy="9"/>
              </a:xfrm>
              <a:custGeom>
                <a:avLst/>
                <a:gdLst>
                  <a:gd name="T0" fmla="*/ 0 w 8"/>
                  <a:gd name="T1" fmla="*/ 7 h 9"/>
                  <a:gd name="T2" fmla="*/ 4 w 8"/>
                  <a:gd name="T3" fmla="*/ 9 h 9"/>
                  <a:gd name="T4" fmla="*/ 8 w 8"/>
                  <a:gd name="T5" fmla="*/ 7 h 9"/>
                  <a:gd name="T6" fmla="*/ 8 w 8"/>
                  <a:gd name="T7" fmla="*/ 2 h 9"/>
                  <a:gd name="T8" fmla="*/ 4 w 8"/>
                  <a:gd name="T9" fmla="*/ 0 h 9"/>
                  <a:gd name="T10" fmla="*/ 0 w 8"/>
                  <a:gd name="T11" fmla="*/ 2 h 9"/>
                  <a:gd name="T12" fmla="*/ 0 w 8"/>
                  <a:gd name="T13" fmla="*/ 7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0" y="7"/>
                    </a:moveTo>
                    <a:lnTo>
                      <a:pt x="4" y="9"/>
                    </a:lnTo>
                    <a:lnTo>
                      <a:pt x="8" y="7"/>
                    </a:lnTo>
                    <a:lnTo>
                      <a:pt x="8" y="2"/>
                    </a:lnTo>
                    <a:lnTo>
                      <a:pt x="4" y="0"/>
                    </a:lnTo>
                    <a:lnTo>
                      <a:pt x="0" y="2"/>
                    </a:lnTo>
                    <a:lnTo>
                      <a:pt x="0" y="7"/>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330" name="Picture 50">
                <a:extLst>
                  <a:ext uri="{FF2B5EF4-FFF2-40B4-BE49-F238E27FC236}">
                    <a16:creationId xmlns:a16="http://schemas.microsoft.com/office/drawing/2014/main" id="{5EF90350-798F-4C89-9A93-6180E7857744}"/>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79" y="1141"/>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1" name="Freeform 51">
                <a:extLst>
                  <a:ext uri="{FF2B5EF4-FFF2-40B4-BE49-F238E27FC236}">
                    <a16:creationId xmlns:a16="http://schemas.microsoft.com/office/drawing/2014/main" id="{CE10D370-09B5-4516-AC84-EA24FBA3E780}"/>
                  </a:ext>
                </a:extLst>
              </p:cNvPr>
              <p:cNvSpPr>
                <a:spLocks/>
              </p:cNvSpPr>
              <p:nvPr/>
            </p:nvSpPr>
            <p:spPr bwMode="auto">
              <a:xfrm>
                <a:off x="781" y="1141"/>
                <a:ext cx="8" cy="9"/>
              </a:xfrm>
              <a:custGeom>
                <a:avLst/>
                <a:gdLst>
                  <a:gd name="T0" fmla="*/ 0 w 8"/>
                  <a:gd name="T1" fmla="*/ 7 h 9"/>
                  <a:gd name="T2" fmla="*/ 4 w 8"/>
                  <a:gd name="T3" fmla="*/ 9 h 9"/>
                  <a:gd name="T4" fmla="*/ 8 w 8"/>
                  <a:gd name="T5" fmla="*/ 7 h 9"/>
                  <a:gd name="T6" fmla="*/ 8 w 8"/>
                  <a:gd name="T7" fmla="*/ 2 h 9"/>
                  <a:gd name="T8" fmla="*/ 4 w 8"/>
                  <a:gd name="T9" fmla="*/ 0 h 9"/>
                  <a:gd name="T10" fmla="*/ 0 w 8"/>
                  <a:gd name="T11" fmla="*/ 2 h 9"/>
                  <a:gd name="T12" fmla="*/ 0 w 8"/>
                  <a:gd name="T13" fmla="*/ 7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0" y="7"/>
                    </a:moveTo>
                    <a:lnTo>
                      <a:pt x="4" y="9"/>
                    </a:lnTo>
                    <a:lnTo>
                      <a:pt x="8" y="7"/>
                    </a:lnTo>
                    <a:lnTo>
                      <a:pt x="8" y="2"/>
                    </a:lnTo>
                    <a:lnTo>
                      <a:pt x="4" y="0"/>
                    </a:lnTo>
                    <a:lnTo>
                      <a:pt x="0" y="2"/>
                    </a:lnTo>
                    <a:lnTo>
                      <a:pt x="0" y="7"/>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332" name="Picture 52">
                <a:extLst>
                  <a:ext uri="{FF2B5EF4-FFF2-40B4-BE49-F238E27FC236}">
                    <a16:creationId xmlns:a16="http://schemas.microsoft.com/office/drawing/2014/main" id="{9CE88DBB-0F76-457C-AB37-32C4D535EF5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230" y="1212"/>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3" name="Freeform 53">
                <a:extLst>
                  <a:ext uri="{FF2B5EF4-FFF2-40B4-BE49-F238E27FC236}">
                    <a16:creationId xmlns:a16="http://schemas.microsoft.com/office/drawing/2014/main" id="{69F6B73E-8E56-4478-937E-E7C28259CA0C}"/>
                  </a:ext>
                </a:extLst>
              </p:cNvPr>
              <p:cNvSpPr>
                <a:spLocks/>
              </p:cNvSpPr>
              <p:nvPr/>
            </p:nvSpPr>
            <p:spPr bwMode="auto">
              <a:xfrm>
                <a:off x="1230" y="1212"/>
                <a:ext cx="8" cy="9"/>
              </a:xfrm>
              <a:custGeom>
                <a:avLst/>
                <a:gdLst>
                  <a:gd name="T0" fmla="*/ 0 w 8"/>
                  <a:gd name="T1" fmla="*/ 7 h 9"/>
                  <a:gd name="T2" fmla="*/ 4 w 8"/>
                  <a:gd name="T3" fmla="*/ 9 h 9"/>
                  <a:gd name="T4" fmla="*/ 8 w 8"/>
                  <a:gd name="T5" fmla="*/ 7 h 9"/>
                  <a:gd name="T6" fmla="*/ 8 w 8"/>
                  <a:gd name="T7" fmla="*/ 2 h 9"/>
                  <a:gd name="T8" fmla="*/ 4 w 8"/>
                  <a:gd name="T9" fmla="*/ 0 h 9"/>
                  <a:gd name="T10" fmla="*/ 0 w 8"/>
                  <a:gd name="T11" fmla="*/ 2 h 9"/>
                  <a:gd name="T12" fmla="*/ 0 w 8"/>
                  <a:gd name="T13" fmla="*/ 7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0" y="7"/>
                    </a:moveTo>
                    <a:lnTo>
                      <a:pt x="4" y="9"/>
                    </a:lnTo>
                    <a:lnTo>
                      <a:pt x="8" y="7"/>
                    </a:lnTo>
                    <a:lnTo>
                      <a:pt x="8" y="2"/>
                    </a:lnTo>
                    <a:lnTo>
                      <a:pt x="4" y="0"/>
                    </a:lnTo>
                    <a:lnTo>
                      <a:pt x="0" y="2"/>
                    </a:lnTo>
                    <a:lnTo>
                      <a:pt x="0" y="7"/>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334" name="Picture 54">
                <a:extLst>
                  <a:ext uri="{FF2B5EF4-FFF2-40B4-BE49-F238E27FC236}">
                    <a16:creationId xmlns:a16="http://schemas.microsoft.com/office/drawing/2014/main" id="{083D5BD5-E958-4EFF-9EF5-A60840BC6C6F}"/>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30" y="1141"/>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5" name="Freeform 55">
                <a:extLst>
                  <a:ext uri="{FF2B5EF4-FFF2-40B4-BE49-F238E27FC236}">
                    <a16:creationId xmlns:a16="http://schemas.microsoft.com/office/drawing/2014/main" id="{E261E5BA-26C0-4289-98EA-709668656EDB}"/>
                  </a:ext>
                </a:extLst>
              </p:cNvPr>
              <p:cNvSpPr>
                <a:spLocks/>
              </p:cNvSpPr>
              <p:nvPr/>
            </p:nvSpPr>
            <p:spPr bwMode="auto">
              <a:xfrm>
                <a:off x="1230" y="1141"/>
                <a:ext cx="8" cy="9"/>
              </a:xfrm>
              <a:custGeom>
                <a:avLst/>
                <a:gdLst>
                  <a:gd name="T0" fmla="*/ 0 w 8"/>
                  <a:gd name="T1" fmla="*/ 7 h 9"/>
                  <a:gd name="T2" fmla="*/ 4 w 8"/>
                  <a:gd name="T3" fmla="*/ 9 h 9"/>
                  <a:gd name="T4" fmla="*/ 8 w 8"/>
                  <a:gd name="T5" fmla="*/ 7 h 9"/>
                  <a:gd name="T6" fmla="*/ 8 w 8"/>
                  <a:gd name="T7" fmla="*/ 2 h 9"/>
                  <a:gd name="T8" fmla="*/ 4 w 8"/>
                  <a:gd name="T9" fmla="*/ 0 h 9"/>
                  <a:gd name="T10" fmla="*/ 0 w 8"/>
                  <a:gd name="T11" fmla="*/ 2 h 9"/>
                  <a:gd name="T12" fmla="*/ 0 w 8"/>
                  <a:gd name="T13" fmla="*/ 7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0" y="7"/>
                    </a:moveTo>
                    <a:lnTo>
                      <a:pt x="4" y="9"/>
                    </a:lnTo>
                    <a:lnTo>
                      <a:pt x="8" y="7"/>
                    </a:lnTo>
                    <a:lnTo>
                      <a:pt x="8" y="2"/>
                    </a:lnTo>
                    <a:lnTo>
                      <a:pt x="4" y="0"/>
                    </a:lnTo>
                    <a:lnTo>
                      <a:pt x="0" y="2"/>
                    </a:lnTo>
                    <a:lnTo>
                      <a:pt x="0" y="7"/>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6" name="Rectangle 56">
                <a:extLst>
                  <a:ext uri="{FF2B5EF4-FFF2-40B4-BE49-F238E27FC236}">
                    <a16:creationId xmlns:a16="http://schemas.microsoft.com/office/drawing/2014/main" id="{2A20FA10-FC57-4F47-8363-A2C3991266B6}"/>
                  </a:ext>
                </a:extLst>
              </p:cNvPr>
              <p:cNvSpPr>
                <a:spLocks noChangeArrowheads="1"/>
              </p:cNvSpPr>
              <p:nvPr/>
            </p:nvSpPr>
            <p:spPr bwMode="auto">
              <a:xfrm>
                <a:off x="806" y="1187"/>
                <a:ext cx="217" cy="27"/>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7" name="Freeform 57">
                <a:extLst>
                  <a:ext uri="{FF2B5EF4-FFF2-40B4-BE49-F238E27FC236}">
                    <a16:creationId xmlns:a16="http://schemas.microsoft.com/office/drawing/2014/main" id="{D1661417-CFE4-465D-B7B5-C230C951A6B5}"/>
                  </a:ext>
                </a:extLst>
              </p:cNvPr>
              <p:cNvSpPr>
                <a:spLocks noEditPoints="1"/>
              </p:cNvSpPr>
              <p:nvPr/>
            </p:nvSpPr>
            <p:spPr bwMode="auto">
              <a:xfrm>
                <a:off x="807" y="1188"/>
                <a:ext cx="212" cy="23"/>
              </a:xfrm>
              <a:custGeom>
                <a:avLst/>
                <a:gdLst>
                  <a:gd name="T0" fmla="*/ 0 w 212"/>
                  <a:gd name="T1" fmla="*/ 23 h 23"/>
                  <a:gd name="T2" fmla="*/ 84 w 212"/>
                  <a:gd name="T3" fmla="*/ 23 h 23"/>
                  <a:gd name="T4" fmla="*/ 84 w 212"/>
                  <a:gd name="T5" fmla="*/ 0 h 23"/>
                  <a:gd name="T6" fmla="*/ 0 w 212"/>
                  <a:gd name="T7" fmla="*/ 0 h 23"/>
                  <a:gd name="T8" fmla="*/ 0 w 212"/>
                  <a:gd name="T9" fmla="*/ 23 h 23"/>
                  <a:gd name="T10" fmla="*/ 98 w 212"/>
                  <a:gd name="T11" fmla="*/ 23 h 23"/>
                  <a:gd name="T12" fmla="*/ 182 w 212"/>
                  <a:gd name="T13" fmla="*/ 23 h 23"/>
                  <a:gd name="T14" fmla="*/ 182 w 212"/>
                  <a:gd name="T15" fmla="*/ 0 h 23"/>
                  <a:gd name="T16" fmla="*/ 98 w 212"/>
                  <a:gd name="T17" fmla="*/ 0 h 23"/>
                  <a:gd name="T18" fmla="*/ 98 w 212"/>
                  <a:gd name="T19" fmla="*/ 23 h 23"/>
                  <a:gd name="T20" fmla="*/ 198 w 212"/>
                  <a:gd name="T21" fmla="*/ 23 h 23"/>
                  <a:gd name="T22" fmla="*/ 212 w 212"/>
                  <a:gd name="T23" fmla="*/ 23 h 23"/>
                  <a:gd name="T24" fmla="*/ 212 w 212"/>
                  <a:gd name="T25" fmla="*/ 11 h 23"/>
                  <a:gd name="T26" fmla="*/ 198 w 212"/>
                  <a:gd name="T27" fmla="*/ 11 h 23"/>
                  <a:gd name="T28" fmla="*/ 198 w 212"/>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23">
                    <a:moveTo>
                      <a:pt x="0" y="23"/>
                    </a:moveTo>
                    <a:lnTo>
                      <a:pt x="84" y="23"/>
                    </a:lnTo>
                    <a:lnTo>
                      <a:pt x="84" y="0"/>
                    </a:lnTo>
                    <a:lnTo>
                      <a:pt x="0" y="0"/>
                    </a:lnTo>
                    <a:lnTo>
                      <a:pt x="0" y="23"/>
                    </a:lnTo>
                    <a:close/>
                    <a:moveTo>
                      <a:pt x="98" y="23"/>
                    </a:moveTo>
                    <a:lnTo>
                      <a:pt x="182" y="23"/>
                    </a:lnTo>
                    <a:lnTo>
                      <a:pt x="182" y="0"/>
                    </a:lnTo>
                    <a:lnTo>
                      <a:pt x="98" y="0"/>
                    </a:lnTo>
                    <a:lnTo>
                      <a:pt x="98" y="23"/>
                    </a:lnTo>
                    <a:close/>
                    <a:moveTo>
                      <a:pt x="198" y="23"/>
                    </a:moveTo>
                    <a:lnTo>
                      <a:pt x="212" y="23"/>
                    </a:lnTo>
                    <a:lnTo>
                      <a:pt x="212" y="11"/>
                    </a:lnTo>
                    <a:lnTo>
                      <a:pt x="198" y="11"/>
                    </a:lnTo>
                    <a:lnTo>
                      <a:pt x="198"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8" name="Rectangle 58">
                <a:extLst>
                  <a:ext uri="{FF2B5EF4-FFF2-40B4-BE49-F238E27FC236}">
                    <a16:creationId xmlns:a16="http://schemas.microsoft.com/office/drawing/2014/main" id="{BF75EC45-D669-4064-B508-5B76D9E5E2F2}"/>
                  </a:ext>
                </a:extLst>
              </p:cNvPr>
              <p:cNvSpPr>
                <a:spLocks noChangeArrowheads="1"/>
              </p:cNvSpPr>
              <p:nvPr/>
            </p:nvSpPr>
            <p:spPr bwMode="auto">
              <a:xfrm>
                <a:off x="806" y="1187"/>
                <a:ext cx="217" cy="27"/>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9" name="Rectangle 59">
                <a:extLst>
                  <a:ext uri="{FF2B5EF4-FFF2-40B4-BE49-F238E27FC236}">
                    <a16:creationId xmlns:a16="http://schemas.microsoft.com/office/drawing/2014/main" id="{147FF236-6BAB-4044-A959-2F6DF311C5A6}"/>
                  </a:ext>
                </a:extLst>
              </p:cNvPr>
              <p:cNvSpPr>
                <a:spLocks noChangeArrowheads="1"/>
              </p:cNvSpPr>
              <p:nvPr/>
            </p:nvSpPr>
            <p:spPr bwMode="auto">
              <a:xfrm>
                <a:off x="807" y="1188"/>
                <a:ext cx="84" cy="23"/>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0" name="Rectangle 60">
                <a:extLst>
                  <a:ext uri="{FF2B5EF4-FFF2-40B4-BE49-F238E27FC236}">
                    <a16:creationId xmlns:a16="http://schemas.microsoft.com/office/drawing/2014/main" id="{0E1B25A2-F9F9-430E-9DED-1139C8F25396}"/>
                  </a:ext>
                </a:extLst>
              </p:cNvPr>
              <p:cNvSpPr>
                <a:spLocks noChangeArrowheads="1"/>
              </p:cNvSpPr>
              <p:nvPr/>
            </p:nvSpPr>
            <p:spPr bwMode="auto">
              <a:xfrm>
                <a:off x="905" y="1188"/>
                <a:ext cx="84" cy="23"/>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1" name="Rectangle 61">
                <a:extLst>
                  <a:ext uri="{FF2B5EF4-FFF2-40B4-BE49-F238E27FC236}">
                    <a16:creationId xmlns:a16="http://schemas.microsoft.com/office/drawing/2014/main" id="{DDEA6AF6-71CF-45DD-ADCF-D0F15D479FC5}"/>
                  </a:ext>
                </a:extLst>
              </p:cNvPr>
              <p:cNvSpPr>
                <a:spLocks noChangeArrowheads="1"/>
              </p:cNvSpPr>
              <p:nvPr/>
            </p:nvSpPr>
            <p:spPr bwMode="auto">
              <a:xfrm>
                <a:off x="1005" y="1199"/>
                <a:ext cx="14" cy="12"/>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2" name="Freeform 62">
                <a:extLst>
                  <a:ext uri="{FF2B5EF4-FFF2-40B4-BE49-F238E27FC236}">
                    <a16:creationId xmlns:a16="http://schemas.microsoft.com/office/drawing/2014/main" id="{DE1298FE-F10F-45A1-9EBF-C7A1DBCAA311}"/>
                  </a:ext>
                </a:extLst>
              </p:cNvPr>
              <p:cNvSpPr>
                <a:spLocks noEditPoints="1"/>
              </p:cNvSpPr>
              <p:nvPr/>
            </p:nvSpPr>
            <p:spPr bwMode="auto">
              <a:xfrm>
                <a:off x="808" y="1200"/>
                <a:ext cx="211" cy="11"/>
              </a:xfrm>
              <a:custGeom>
                <a:avLst/>
                <a:gdLst>
                  <a:gd name="T0" fmla="*/ 73 w 211"/>
                  <a:gd name="T1" fmla="*/ 9 h 11"/>
                  <a:gd name="T2" fmla="*/ 78 w 211"/>
                  <a:gd name="T3" fmla="*/ 11 h 11"/>
                  <a:gd name="T4" fmla="*/ 79 w 211"/>
                  <a:gd name="T5" fmla="*/ 8 h 11"/>
                  <a:gd name="T6" fmla="*/ 70 w 211"/>
                  <a:gd name="T7" fmla="*/ 0 h 11"/>
                  <a:gd name="T8" fmla="*/ 59 w 211"/>
                  <a:gd name="T9" fmla="*/ 8 h 11"/>
                  <a:gd name="T10" fmla="*/ 60 w 211"/>
                  <a:gd name="T11" fmla="*/ 11 h 11"/>
                  <a:gd name="T12" fmla="*/ 65 w 211"/>
                  <a:gd name="T13" fmla="*/ 9 h 11"/>
                  <a:gd name="T14" fmla="*/ 68 w 211"/>
                  <a:gd name="T15" fmla="*/ 0 h 11"/>
                  <a:gd name="T16" fmla="*/ 42 w 211"/>
                  <a:gd name="T17" fmla="*/ 8 h 11"/>
                  <a:gd name="T18" fmla="*/ 46 w 211"/>
                  <a:gd name="T19" fmla="*/ 9 h 11"/>
                  <a:gd name="T20" fmla="*/ 50 w 211"/>
                  <a:gd name="T21" fmla="*/ 9 h 11"/>
                  <a:gd name="T22" fmla="*/ 55 w 211"/>
                  <a:gd name="T23" fmla="*/ 8 h 11"/>
                  <a:gd name="T24" fmla="*/ 42 w 211"/>
                  <a:gd name="T25" fmla="*/ 8 h 11"/>
                  <a:gd name="T26" fmla="*/ 31 w 211"/>
                  <a:gd name="T27" fmla="*/ 9 h 11"/>
                  <a:gd name="T28" fmla="*/ 36 w 211"/>
                  <a:gd name="T29" fmla="*/ 11 h 11"/>
                  <a:gd name="T30" fmla="*/ 37 w 211"/>
                  <a:gd name="T31" fmla="*/ 8 h 11"/>
                  <a:gd name="T32" fmla="*/ 28 w 211"/>
                  <a:gd name="T33" fmla="*/ 0 h 11"/>
                  <a:gd name="T34" fmla="*/ 17 w 211"/>
                  <a:gd name="T35" fmla="*/ 8 h 11"/>
                  <a:gd name="T36" fmla="*/ 18 w 211"/>
                  <a:gd name="T37" fmla="*/ 11 h 11"/>
                  <a:gd name="T38" fmla="*/ 23 w 211"/>
                  <a:gd name="T39" fmla="*/ 9 h 11"/>
                  <a:gd name="T40" fmla="*/ 27 w 211"/>
                  <a:gd name="T41" fmla="*/ 0 h 11"/>
                  <a:gd name="T42" fmla="*/ 0 w 211"/>
                  <a:gd name="T43" fmla="*/ 8 h 11"/>
                  <a:gd name="T44" fmla="*/ 5 w 211"/>
                  <a:gd name="T45" fmla="*/ 9 h 11"/>
                  <a:gd name="T46" fmla="*/ 8 w 211"/>
                  <a:gd name="T47" fmla="*/ 9 h 11"/>
                  <a:gd name="T48" fmla="*/ 13 w 211"/>
                  <a:gd name="T49" fmla="*/ 8 h 11"/>
                  <a:gd name="T50" fmla="*/ 0 w 211"/>
                  <a:gd name="T51" fmla="*/ 8 h 11"/>
                  <a:gd name="T52" fmla="*/ 101 w 211"/>
                  <a:gd name="T53" fmla="*/ 9 h 11"/>
                  <a:gd name="T54" fmla="*/ 106 w 211"/>
                  <a:gd name="T55" fmla="*/ 11 h 11"/>
                  <a:gd name="T56" fmla="*/ 107 w 211"/>
                  <a:gd name="T57" fmla="*/ 8 h 11"/>
                  <a:gd name="T58" fmla="*/ 97 w 211"/>
                  <a:gd name="T59" fmla="*/ 0 h 11"/>
                  <a:gd name="T60" fmla="*/ 115 w 211"/>
                  <a:gd name="T61" fmla="*/ 8 h 11"/>
                  <a:gd name="T62" fmla="*/ 116 w 211"/>
                  <a:gd name="T63" fmla="*/ 11 h 11"/>
                  <a:gd name="T64" fmla="*/ 121 w 211"/>
                  <a:gd name="T65" fmla="*/ 9 h 11"/>
                  <a:gd name="T66" fmla="*/ 124 w 211"/>
                  <a:gd name="T67" fmla="*/ 0 h 11"/>
                  <a:gd name="T68" fmla="*/ 125 w 211"/>
                  <a:gd name="T69" fmla="*/ 8 h 11"/>
                  <a:gd name="T70" fmla="*/ 130 w 211"/>
                  <a:gd name="T71" fmla="*/ 9 h 11"/>
                  <a:gd name="T72" fmla="*/ 133 w 211"/>
                  <a:gd name="T73" fmla="*/ 9 h 11"/>
                  <a:gd name="T74" fmla="*/ 138 w 211"/>
                  <a:gd name="T75" fmla="*/ 8 h 11"/>
                  <a:gd name="T76" fmla="*/ 125 w 211"/>
                  <a:gd name="T77" fmla="*/ 8 h 11"/>
                  <a:gd name="T78" fmla="*/ 143 w 211"/>
                  <a:gd name="T79" fmla="*/ 9 h 11"/>
                  <a:gd name="T80" fmla="*/ 147 w 211"/>
                  <a:gd name="T81" fmla="*/ 11 h 11"/>
                  <a:gd name="T82" fmla="*/ 149 w 211"/>
                  <a:gd name="T83" fmla="*/ 8 h 11"/>
                  <a:gd name="T84" fmla="*/ 139 w 211"/>
                  <a:gd name="T85" fmla="*/ 0 h 11"/>
                  <a:gd name="T86" fmla="*/ 157 w 211"/>
                  <a:gd name="T87" fmla="*/ 8 h 11"/>
                  <a:gd name="T88" fmla="*/ 158 w 211"/>
                  <a:gd name="T89" fmla="*/ 11 h 11"/>
                  <a:gd name="T90" fmla="*/ 163 w 211"/>
                  <a:gd name="T91" fmla="*/ 9 h 11"/>
                  <a:gd name="T92" fmla="*/ 166 w 211"/>
                  <a:gd name="T93" fmla="*/ 0 h 11"/>
                  <a:gd name="T94" fmla="*/ 167 w 211"/>
                  <a:gd name="T95" fmla="*/ 8 h 11"/>
                  <a:gd name="T96" fmla="*/ 172 w 211"/>
                  <a:gd name="T97" fmla="*/ 9 h 11"/>
                  <a:gd name="T98" fmla="*/ 175 w 211"/>
                  <a:gd name="T99" fmla="*/ 9 h 11"/>
                  <a:gd name="T100" fmla="*/ 180 w 211"/>
                  <a:gd name="T101" fmla="*/ 8 h 11"/>
                  <a:gd name="T102" fmla="*/ 167 w 211"/>
                  <a:gd name="T103" fmla="*/ 8 h 11"/>
                  <a:gd name="T104" fmla="*/ 201 w 211"/>
                  <a:gd name="T105" fmla="*/ 9 h 11"/>
                  <a:gd name="T106" fmla="*/ 206 w 211"/>
                  <a:gd name="T107" fmla="*/ 11 h 11"/>
                  <a:gd name="T108" fmla="*/ 208 w 211"/>
                  <a:gd name="T109" fmla="*/ 8 h 11"/>
                  <a:gd name="T110" fmla="*/ 198 w 211"/>
                  <a:gd name="T11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1" h="11">
                    <a:moveTo>
                      <a:pt x="70" y="8"/>
                    </a:moveTo>
                    <a:lnTo>
                      <a:pt x="73" y="8"/>
                    </a:lnTo>
                    <a:lnTo>
                      <a:pt x="73" y="9"/>
                    </a:lnTo>
                    <a:lnTo>
                      <a:pt x="74" y="9"/>
                    </a:lnTo>
                    <a:lnTo>
                      <a:pt x="74" y="11"/>
                    </a:lnTo>
                    <a:lnTo>
                      <a:pt x="78" y="11"/>
                    </a:lnTo>
                    <a:lnTo>
                      <a:pt x="78" y="9"/>
                    </a:lnTo>
                    <a:lnTo>
                      <a:pt x="79" y="9"/>
                    </a:lnTo>
                    <a:lnTo>
                      <a:pt x="79" y="8"/>
                    </a:lnTo>
                    <a:lnTo>
                      <a:pt x="82" y="8"/>
                    </a:lnTo>
                    <a:lnTo>
                      <a:pt x="82" y="0"/>
                    </a:lnTo>
                    <a:lnTo>
                      <a:pt x="70" y="0"/>
                    </a:lnTo>
                    <a:lnTo>
                      <a:pt x="70" y="8"/>
                    </a:lnTo>
                    <a:close/>
                    <a:moveTo>
                      <a:pt x="56" y="8"/>
                    </a:moveTo>
                    <a:lnTo>
                      <a:pt x="59" y="8"/>
                    </a:lnTo>
                    <a:lnTo>
                      <a:pt x="59" y="9"/>
                    </a:lnTo>
                    <a:lnTo>
                      <a:pt x="60" y="9"/>
                    </a:lnTo>
                    <a:lnTo>
                      <a:pt x="60" y="11"/>
                    </a:lnTo>
                    <a:lnTo>
                      <a:pt x="64" y="11"/>
                    </a:lnTo>
                    <a:lnTo>
                      <a:pt x="64" y="9"/>
                    </a:lnTo>
                    <a:lnTo>
                      <a:pt x="65" y="9"/>
                    </a:lnTo>
                    <a:lnTo>
                      <a:pt x="65" y="8"/>
                    </a:lnTo>
                    <a:lnTo>
                      <a:pt x="68" y="8"/>
                    </a:lnTo>
                    <a:lnTo>
                      <a:pt x="68" y="0"/>
                    </a:lnTo>
                    <a:lnTo>
                      <a:pt x="56" y="0"/>
                    </a:lnTo>
                    <a:lnTo>
                      <a:pt x="56" y="8"/>
                    </a:lnTo>
                    <a:close/>
                    <a:moveTo>
                      <a:pt x="42" y="8"/>
                    </a:moveTo>
                    <a:lnTo>
                      <a:pt x="45" y="8"/>
                    </a:lnTo>
                    <a:lnTo>
                      <a:pt x="45" y="9"/>
                    </a:lnTo>
                    <a:lnTo>
                      <a:pt x="46" y="9"/>
                    </a:lnTo>
                    <a:lnTo>
                      <a:pt x="46" y="11"/>
                    </a:lnTo>
                    <a:lnTo>
                      <a:pt x="50" y="11"/>
                    </a:lnTo>
                    <a:lnTo>
                      <a:pt x="50" y="9"/>
                    </a:lnTo>
                    <a:lnTo>
                      <a:pt x="51" y="9"/>
                    </a:lnTo>
                    <a:lnTo>
                      <a:pt x="51" y="8"/>
                    </a:lnTo>
                    <a:lnTo>
                      <a:pt x="55" y="8"/>
                    </a:lnTo>
                    <a:lnTo>
                      <a:pt x="55" y="0"/>
                    </a:lnTo>
                    <a:lnTo>
                      <a:pt x="42" y="0"/>
                    </a:lnTo>
                    <a:lnTo>
                      <a:pt x="42" y="8"/>
                    </a:lnTo>
                    <a:close/>
                    <a:moveTo>
                      <a:pt x="28" y="8"/>
                    </a:moveTo>
                    <a:lnTo>
                      <a:pt x="31" y="8"/>
                    </a:lnTo>
                    <a:lnTo>
                      <a:pt x="31" y="9"/>
                    </a:lnTo>
                    <a:lnTo>
                      <a:pt x="32" y="9"/>
                    </a:lnTo>
                    <a:lnTo>
                      <a:pt x="32" y="11"/>
                    </a:lnTo>
                    <a:lnTo>
                      <a:pt x="36" y="11"/>
                    </a:lnTo>
                    <a:lnTo>
                      <a:pt x="36" y="9"/>
                    </a:lnTo>
                    <a:lnTo>
                      <a:pt x="37" y="9"/>
                    </a:lnTo>
                    <a:lnTo>
                      <a:pt x="37" y="8"/>
                    </a:lnTo>
                    <a:lnTo>
                      <a:pt x="41" y="8"/>
                    </a:lnTo>
                    <a:lnTo>
                      <a:pt x="41" y="0"/>
                    </a:lnTo>
                    <a:lnTo>
                      <a:pt x="28" y="0"/>
                    </a:lnTo>
                    <a:lnTo>
                      <a:pt x="28" y="8"/>
                    </a:lnTo>
                    <a:close/>
                    <a:moveTo>
                      <a:pt x="14" y="8"/>
                    </a:moveTo>
                    <a:lnTo>
                      <a:pt x="17" y="8"/>
                    </a:lnTo>
                    <a:lnTo>
                      <a:pt x="17" y="9"/>
                    </a:lnTo>
                    <a:lnTo>
                      <a:pt x="18" y="9"/>
                    </a:lnTo>
                    <a:lnTo>
                      <a:pt x="18" y="11"/>
                    </a:lnTo>
                    <a:lnTo>
                      <a:pt x="22" y="11"/>
                    </a:lnTo>
                    <a:lnTo>
                      <a:pt x="22" y="9"/>
                    </a:lnTo>
                    <a:lnTo>
                      <a:pt x="23" y="9"/>
                    </a:lnTo>
                    <a:lnTo>
                      <a:pt x="23" y="8"/>
                    </a:lnTo>
                    <a:lnTo>
                      <a:pt x="27" y="8"/>
                    </a:lnTo>
                    <a:lnTo>
                      <a:pt x="27" y="0"/>
                    </a:lnTo>
                    <a:lnTo>
                      <a:pt x="14" y="0"/>
                    </a:lnTo>
                    <a:lnTo>
                      <a:pt x="14" y="8"/>
                    </a:lnTo>
                    <a:close/>
                    <a:moveTo>
                      <a:pt x="0" y="8"/>
                    </a:moveTo>
                    <a:lnTo>
                      <a:pt x="3" y="8"/>
                    </a:lnTo>
                    <a:lnTo>
                      <a:pt x="3" y="9"/>
                    </a:lnTo>
                    <a:lnTo>
                      <a:pt x="5" y="9"/>
                    </a:lnTo>
                    <a:lnTo>
                      <a:pt x="5" y="11"/>
                    </a:lnTo>
                    <a:lnTo>
                      <a:pt x="8" y="11"/>
                    </a:lnTo>
                    <a:lnTo>
                      <a:pt x="8" y="9"/>
                    </a:lnTo>
                    <a:lnTo>
                      <a:pt x="9" y="9"/>
                    </a:lnTo>
                    <a:lnTo>
                      <a:pt x="9" y="8"/>
                    </a:lnTo>
                    <a:lnTo>
                      <a:pt x="13" y="8"/>
                    </a:lnTo>
                    <a:lnTo>
                      <a:pt x="13" y="0"/>
                    </a:lnTo>
                    <a:lnTo>
                      <a:pt x="0" y="0"/>
                    </a:lnTo>
                    <a:lnTo>
                      <a:pt x="0" y="8"/>
                    </a:lnTo>
                    <a:close/>
                    <a:moveTo>
                      <a:pt x="97" y="8"/>
                    </a:moveTo>
                    <a:lnTo>
                      <a:pt x="101" y="8"/>
                    </a:lnTo>
                    <a:lnTo>
                      <a:pt x="101" y="9"/>
                    </a:lnTo>
                    <a:lnTo>
                      <a:pt x="102" y="9"/>
                    </a:lnTo>
                    <a:lnTo>
                      <a:pt x="102" y="11"/>
                    </a:lnTo>
                    <a:lnTo>
                      <a:pt x="106" y="11"/>
                    </a:lnTo>
                    <a:lnTo>
                      <a:pt x="106" y="9"/>
                    </a:lnTo>
                    <a:lnTo>
                      <a:pt x="107" y="9"/>
                    </a:lnTo>
                    <a:lnTo>
                      <a:pt x="107" y="8"/>
                    </a:lnTo>
                    <a:lnTo>
                      <a:pt x="110" y="8"/>
                    </a:lnTo>
                    <a:lnTo>
                      <a:pt x="110" y="0"/>
                    </a:lnTo>
                    <a:lnTo>
                      <a:pt x="97" y="0"/>
                    </a:lnTo>
                    <a:lnTo>
                      <a:pt x="97" y="8"/>
                    </a:lnTo>
                    <a:close/>
                    <a:moveTo>
                      <a:pt x="111" y="8"/>
                    </a:moveTo>
                    <a:lnTo>
                      <a:pt x="115" y="8"/>
                    </a:lnTo>
                    <a:lnTo>
                      <a:pt x="115" y="9"/>
                    </a:lnTo>
                    <a:lnTo>
                      <a:pt x="116" y="9"/>
                    </a:lnTo>
                    <a:lnTo>
                      <a:pt x="116" y="11"/>
                    </a:lnTo>
                    <a:lnTo>
                      <a:pt x="119" y="11"/>
                    </a:lnTo>
                    <a:lnTo>
                      <a:pt x="119" y="9"/>
                    </a:lnTo>
                    <a:lnTo>
                      <a:pt x="121" y="9"/>
                    </a:lnTo>
                    <a:lnTo>
                      <a:pt x="121" y="8"/>
                    </a:lnTo>
                    <a:lnTo>
                      <a:pt x="124" y="8"/>
                    </a:lnTo>
                    <a:lnTo>
                      <a:pt x="124" y="0"/>
                    </a:lnTo>
                    <a:lnTo>
                      <a:pt x="111" y="0"/>
                    </a:lnTo>
                    <a:lnTo>
                      <a:pt x="111" y="8"/>
                    </a:lnTo>
                    <a:close/>
                    <a:moveTo>
                      <a:pt x="125" y="8"/>
                    </a:moveTo>
                    <a:lnTo>
                      <a:pt x="129" y="8"/>
                    </a:lnTo>
                    <a:lnTo>
                      <a:pt x="129" y="9"/>
                    </a:lnTo>
                    <a:lnTo>
                      <a:pt x="130" y="9"/>
                    </a:lnTo>
                    <a:lnTo>
                      <a:pt x="130" y="11"/>
                    </a:lnTo>
                    <a:lnTo>
                      <a:pt x="133" y="11"/>
                    </a:lnTo>
                    <a:lnTo>
                      <a:pt x="133" y="9"/>
                    </a:lnTo>
                    <a:lnTo>
                      <a:pt x="135" y="9"/>
                    </a:lnTo>
                    <a:lnTo>
                      <a:pt x="135" y="8"/>
                    </a:lnTo>
                    <a:lnTo>
                      <a:pt x="138" y="8"/>
                    </a:lnTo>
                    <a:lnTo>
                      <a:pt x="138" y="0"/>
                    </a:lnTo>
                    <a:lnTo>
                      <a:pt x="125" y="0"/>
                    </a:lnTo>
                    <a:lnTo>
                      <a:pt x="125" y="8"/>
                    </a:lnTo>
                    <a:close/>
                    <a:moveTo>
                      <a:pt x="139" y="8"/>
                    </a:moveTo>
                    <a:lnTo>
                      <a:pt x="143" y="8"/>
                    </a:lnTo>
                    <a:lnTo>
                      <a:pt x="143" y="9"/>
                    </a:lnTo>
                    <a:lnTo>
                      <a:pt x="144" y="9"/>
                    </a:lnTo>
                    <a:lnTo>
                      <a:pt x="144" y="11"/>
                    </a:lnTo>
                    <a:lnTo>
                      <a:pt x="147" y="11"/>
                    </a:lnTo>
                    <a:lnTo>
                      <a:pt x="147" y="9"/>
                    </a:lnTo>
                    <a:lnTo>
                      <a:pt x="149" y="9"/>
                    </a:lnTo>
                    <a:lnTo>
                      <a:pt x="149" y="8"/>
                    </a:lnTo>
                    <a:lnTo>
                      <a:pt x="152" y="8"/>
                    </a:lnTo>
                    <a:lnTo>
                      <a:pt x="152" y="0"/>
                    </a:lnTo>
                    <a:lnTo>
                      <a:pt x="139" y="0"/>
                    </a:lnTo>
                    <a:lnTo>
                      <a:pt x="139" y="8"/>
                    </a:lnTo>
                    <a:close/>
                    <a:moveTo>
                      <a:pt x="153" y="8"/>
                    </a:moveTo>
                    <a:lnTo>
                      <a:pt x="157" y="8"/>
                    </a:lnTo>
                    <a:lnTo>
                      <a:pt x="157" y="9"/>
                    </a:lnTo>
                    <a:lnTo>
                      <a:pt x="158" y="9"/>
                    </a:lnTo>
                    <a:lnTo>
                      <a:pt x="158" y="11"/>
                    </a:lnTo>
                    <a:lnTo>
                      <a:pt x="161" y="11"/>
                    </a:lnTo>
                    <a:lnTo>
                      <a:pt x="161" y="9"/>
                    </a:lnTo>
                    <a:lnTo>
                      <a:pt x="163" y="9"/>
                    </a:lnTo>
                    <a:lnTo>
                      <a:pt x="163" y="8"/>
                    </a:lnTo>
                    <a:lnTo>
                      <a:pt x="166" y="8"/>
                    </a:lnTo>
                    <a:lnTo>
                      <a:pt x="166" y="0"/>
                    </a:lnTo>
                    <a:lnTo>
                      <a:pt x="153" y="0"/>
                    </a:lnTo>
                    <a:lnTo>
                      <a:pt x="153" y="8"/>
                    </a:lnTo>
                    <a:close/>
                    <a:moveTo>
                      <a:pt x="167" y="8"/>
                    </a:moveTo>
                    <a:lnTo>
                      <a:pt x="171" y="8"/>
                    </a:lnTo>
                    <a:lnTo>
                      <a:pt x="171" y="9"/>
                    </a:lnTo>
                    <a:lnTo>
                      <a:pt x="172" y="9"/>
                    </a:lnTo>
                    <a:lnTo>
                      <a:pt x="172" y="11"/>
                    </a:lnTo>
                    <a:lnTo>
                      <a:pt x="175" y="11"/>
                    </a:lnTo>
                    <a:lnTo>
                      <a:pt x="175" y="9"/>
                    </a:lnTo>
                    <a:lnTo>
                      <a:pt x="177" y="9"/>
                    </a:lnTo>
                    <a:lnTo>
                      <a:pt x="177" y="8"/>
                    </a:lnTo>
                    <a:lnTo>
                      <a:pt x="180" y="8"/>
                    </a:lnTo>
                    <a:lnTo>
                      <a:pt x="180" y="0"/>
                    </a:lnTo>
                    <a:lnTo>
                      <a:pt x="167" y="0"/>
                    </a:lnTo>
                    <a:lnTo>
                      <a:pt x="167" y="8"/>
                    </a:lnTo>
                    <a:close/>
                    <a:moveTo>
                      <a:pt x="198" y="8"/>
                    </a:moveTo>
                    <a:lnTo>
                      <a:pt x="201" y="8"/>
                    </a:lnTo>
                    <a:lnTo>
                      <a:pt x="201" y="9"/>
                    </a:lnTo>
                    <a:lnTo>
                      <a:pt x="203" y="9"/>
                    </a:lnTo>
                    <a:lnTo>
                      <a:pt x="203" y="11"/>
                    </a:lnTo>
                    <a:lnTo>
                      <a:pt x="206" y="11"/>
                    </a:lnTo>
                    <a:lnTo>
                      <a:pt x="206" y="9"/>
                    </a:lnTo>
                    <a:lnTo>
                      <a:pt x="208" y="9"/>
                    </a:lnTo>
                    <a:lnTo>
                      <a:pt x="208" y="8"/>
                    </a:lnTo>
                    <a:lnTo>
                      <a:pt x="211" y="8"/>
                    </a:lnTo>
                    <a:lnTo>
                      <a:pt x="211" y="0"/>
                    </a:lnTo>
                    <a:lnTo>
                      <a:pt x="198" y="0"/>
                    </a:lnTo>
                    <a:lnTo>
                      <a:pt x="198"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3" name="Freeform 63">
                <a:extLst>
                  <a:ext uri="{FF2B5EF4-FFF2-40B4-BE49-F238E27FC236}">
                    <a16:creationId xmlns:a16="http://schemas.microsoft.com/office/drawing/2014/main" id="{C12EA430-0999-4A1A-AC12-6895ACDD0AC6}"/>
                  </a:ext>
                </a:extLst>
              </p:cNvPr>
              <p:cNvSpPr>
                <a:spLocks noEditPoints="1"/>
              </p:cNvSpPr>
              <p:nvPr/>
            </p:nvSpPr>
            <p:spPr bwMode="auto">
              <a:xfrm>
                <a:off x="811" y="1200"/>
                <a:ext cx="204" cy="3"/>
              </a:xfrm>
              <a:custGeom>
                <a:avLst/>
                <a:gdLst>
                  <a:gd name="T0" fmla="*/ 76 w 204"/>
                  <a:gd name="T1" fmla="*/ 3 h 3"/>
                  <a:gd name="T2" fmla="*/ 70 w 204"/>
                  <a:gd name="T3" fmla="*/ 0 h 3"/>
                  <a:gd name="T4" fmla="*/ 56 w 204"/>
                  <a:gd name="T5" fmla="*/ 3 h 3"/>
                  <a:gd name="T6" fmla="*/ 62 w 204"/>
                  <a:gd name="T7" fmla="*/ 0 h 3"/>
                  <a:gd name="T8" fmla="*/ 56 w 204"/>
                  <a:gd name="T9" fmla="*/ 3 h 3"/>
                  <a:gd name="T10" fmla="*/ 48 w 204"/>
                  <a:gd name="T11" fmla="*/ 3 h 3"/>
                  <a:gd name="T12" fmla="*/ 42 w 204"/>
                  <a:gd name="T13" fmla="*/ 0 h 3"/>
                  <a:gd name="T14" fmla="*/ 28 w 204"/>
                  <a:gd name="T15" fmla="*/ 3 h 3"/>
                  <a:gd name="T16" fmla="*/ 34 w 204"/>
                  <a:gd name="T17" fmla="*/ 0 h 3"/>
                  <a:gd name="T18" fmla="*/ 28 w 204"/>
                  <a:gd name="T19" fmla="*/ 3 h 3"/>
                  <a:gd name="T20" fmla="*/ 20 w 204"/>
                  <a:gd name="T21" fmla="*/ 3 h 3"/>
                  <a:gd name="T22" fmla="*/ 14 w 204"/>
                  <a:gd name="T23" fmla="*/ 0 h 3"/>
                  <a:gd name="T24" fmla="*/ 0 w 204"/>
                  <a:gd name="T25" fmla="*/ 3 h 3"/>
                  <a:gd name="T26" fmla="*/ 6 w 204"/>
                  <a:gd name="T27" fmla="*/ 0 h 3"/>
                  <a:gd name="T28" fmla="*/ 0 w 204"/>
                  <a:gd name="T29" fmla="*/ 3 h 3"/>
                  <a:gd name="T30" fmla="*/ 104 w 204"/>
                  <a:gd name="T31" fmla="*/ 3 h 3"/>
                  <a:gd name="T32" fmla="*/ 98 w 204"/>
                  <a:gd name="T33" fmla="*/ 0 h 3"/>
                  <a:gd name="T34" fmla="*/ 112 w 204"/>
                  <a:gd name="T35" fmla="*/ 3 h 3"/>
                  <a:gd name="T36" fmla="*/ 118 w 204"/>
                  <a:gd name="T37" fmla="*/ 0 h 3"/>
                  <a:gd name="T38" fmla="*/ 112 w 204"/>
                  <a:gd name="T39" fmla="*/ 3 h 3"/>
                  <a:gd name="T40" fmla="*/ 132 w 204"/>
                  <a:gd name="T41" fmla="*/ 3 h 3"/>
                  <a:gd name="T42" fmla="*/ 126 w 204"/>
                  <a:gd name="T43" fmla="*/ 0 h 3"/>
                  <a:gd name="T44" fmla="*/ 140 w 204"/>
                  <a:gd name="T45" fmla="*/ 3 h 3"/>
                  <a:gd name="T46" fmla="*/ 146 w 204"/>
                  <a:gd name="T47" fmla="*/ 0 h 3"/>
                  <a:gd name="T48" fmla="*/ 140 w 204"/>
                  <a:gd name="T49" fmla="*/ 3 h 3"/>
                  <a:gd name="T50" fmla="*/ 160 w 204"/>
                  <a:gd name="T51" fmla="*/ 3 h 3"/>
                  <a:gd name="T52" fmla="*/ 154 w 204"/>
                  <a:gd name="T53" fmla="*/ 0 h 3"/>
                  <a:gd name="T54" fmla="*/ 168 w 204"/>
                  <a:gd name="T55" fmla="*/ 3 h 3"/>
                  <a:gd name="T56" fmla="*/ 174 w 204"/>
                  <a:gd name="T57" fmla="*/ 0 h 3"/>
                  <a:gd name="T58" fmla="*/ 168 w 204"/>
                  <a:gd name="T59" fmla="*/ 3 h 3"/>
                  <a:gd name="T60" fmla="*/ 204 w 204"/>
                  <a:gd name="T61" fmla="*/ 3 h 3"/>
                  <a:gd name="T62" fmla="*/ 199 w 204"/>
                  <a:gd name="T6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4" h="3">
                    <a:moveTo>
                      <a:pt x="70" y="3"/>
                    </a:moveTo>
                    <a:lnTo>
                      <a:pt x="76" y="3"/>
                    </a:lnTo>
                    <a:lnTo>
                      <a:pt x="76" y="0"/>
                    </a:lnTo>
                    <a:lnTo>
                      <a:pt x="70" y="0"/>
                    </a:lnTo>
                    <a:lnTo>
                      <a:pt x="70" y="3"/>
                    </a:lnTo>
                    <a:close/>
                    <a:moveTo>
                      <a:pt x="56" y="3"/>
                    </a:moveTo>
                    <a:lnTo>
                      <a:pt x="62" y="3"/>
                    </a:lnTo>
                    <a:lnTo>
                      <a:pt x="62" y="0"/>
                    </a:lnTo>
                    <a:lnTo>
                      <a:pt x="56" y="0"/>
                    </a:lnTo>
                    <a:lnTo>
                      <a:pt x="56" y="3"/>
                    </a:lnTo>
                    <a:close/>
                    <a:moveTo>
                      <a:pt x="42" y="3"/>
                    </a:moveTo>
                    <a:lnTo>
                      <a:pt x="48" y="3"/>
                    </a:lnTo>
                    <a:lnTo>
                      <a:pt x="48" y="0"/>
                    </a:lnTo>
                    <a:lnTo>
                      <a:pt x="42" y="0"/>
                    </a:lnTo>
                    <a:lnTo>
                      <a:pt x="42" y="3"/>
                    </a:lnTo>
                    <a:close/>
                    <a:moveTo>
                      <a:pt x="28" y="3"/>
                    </a:moveTo>
                    <a:lnTo>
                      <a:pt x="34" y="3"/>
                    </a:lnTo>
                    <a:lnTo>
                      <a:pt x="34" y="0"/>
                    </a:lnTo>
                    <a:lnTo>
                      <a:pt x="28" y="0"/>
                    </a:lnTo>
                    <a:lnTo>
                      <a:pt x="28" y="3"/>
                    </a:lnTo>
                    <a:close/>
                    <a:moveTo>
                      <a:pt x="14" y="3"/>
                    </a:moveTo>
                    <a:lnTo>
                      <a:pt x="20" y="3"/>
                    </a:lnTo>
                    <a:lnTo>
                      <a:pt x="20" y="0"/>
                    </a:lnTo>
                    <a:lnTo>
                      <a:pt x="14" y="0"/>
                    </a:lnTo>
                    <a:lnTo>
                      <a:pt x="14" y="3"/>
                    </a:lnTo>
                    <a:close/>
                    <a:moveTo>
                      <a:pt x="0" y="3"/>
                    </a:moveTo>
                    <a:lnTo>
                      <a:pt x="6" y="3"/>
                    </a:lnTo>
                    <a:lnTo>
                      <a:pt x="6" y="0"/>
                    </a:lnTo>
                    <a:lnTo>
                      <a:pt x="0" y="0"/>
                    </a:lnTo>
                    <a:lnTo>
                      <a:pt x="0" y="3"/>
                    </a:lnTo>
                    <a:close/>
                    <a:moveTo>
                      <a:pt x="98" y="3"/>
                    </a:moveTo>
                    <a:lnTo>
                      <a:pt x="104" y="3"/>
                    </a:lnTo>
                    <a:lnTo>
                      <a:pt x="104" y="0"/>
                    </a:lnTo>
                    <a:lnTo>
                      <a:pt x="98" y="0"/>
                    </a:lnTo>
                    <a:lnTo>
                      <a:pt x="98" y="3"/>
                    </a:lnTo>
                    <a:close/>
                    <a:moveTo>
                      <a:pt x="112" y="3"/>
                    </a:moveTo>
                    <a:lnTo>
                      <a:pt x="118" y="3"/>
                    </a:lnTo>
                    <a:lnTo>
                      <a:pt x="118" y="0"/>
                    </a:lnTo>
                    <a:lnTo>
                      <a:pt x="112" y="0"/>
                    </a:lnTo>
                    <a:lnTo>
                      <a:pt x="112" y="3"/>
                    </a:lnTo>
                    <a:close/>
                    <a:moveTo>
                      <a:pt x="126" y="3"/>
                    </a:moveTo>
                    <a:lnTo>
                      <a:pt x="132" y="3"/>
                    </a:lnTo>
                    <a:lnTo>
                      <a:pt x="132" y="0"/>
                    </a:lnTo>
                    <a:lnTo>
                      <a:pt x="126" y="0"/>
                    </a:lnTo>
                    <a:lnTo>
                      <a:pt x="126" y="3"/>
                    </a:lnTo>
                    <a:close/>
                    <a:moveTo>
                      <a:pt x="140" y="3"/>
                    </a:moveTo>
                    <a:lnTo>
                      <a:pt x="146" y="3"/>
                    </a:lnTo>
                    <a:lnTo>
                      <a:pt x="146" y="0"/>
                    </a:lnTo>
                    <a:lnTo>
                      <a:pt x="140" y="0"/>
                    </a:lnTo>
                    <a:lnTo>
                      <a:pt x="140" y="3"/>
                    </a:lnTo>
                    <a:close/>
                    <a:moveTo>
                      <a:pt x="154" y="3"/>
                    </a:moveTo>
                    <a:lnTo>
                      <a:pt x="160" y="3"/>
                    </a:lnTo>
                    <a:lnTo>
                      <a:pt x="160" y="0"/>
                    </a:lnTo>
                    <a:lnTo>
                      <a:pt x="154" y="0"/>
                    </a:lnTo>
                    <a:lnTo>
                      <a:pt x="154" y="3"/>
                    </a:lnTo>
                    <a:close/>
                    <a:moveTo>
                      <a:pt x="168" y="3"/>
                    </a:moveTo>
                    <a:lnTo>
                      <a:pt x="174" y="3"/>
                    </a:lnTo>
                    <a:lnTo>
                      <a:pt x="174" y="0"/>
                    </a:lnTo>
                    <a:lnTo>
                      <a:pt x="168" y="0"/>
                    </a:lnTo>
                    <a:lnTo>
                      <a:pt x="168" y="3"/>
                    </a:lnTo>
                    <a:close/>
                    <a:moveTo>
                      <a:pt x="199" y="3"/>
                    </a:moveTo>
                    <a:lnTo>
                      <a:pt x="204" y="3"/>
                    </a:lnTo>
                    <a:lnTo>
                      <a:pt x="204" y="0"/>
                    </a:lnTo>
                    <a:lnTo>
                      <a:pt x="199" y="0"/>
                    </a:lnTo>
                    <a:lnTo>
                      <a:pt x="199" y="3"/>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4" name="Freeform 64">
                <a:extLst>
                  <a:ext uri="{FF2B5EF4-FFF2-40B4-BE49-F238E27FC236}">
                    <a16:creationId xmlns:a16="http://schemas.microsoft.com/office/drawing/2014/main" id="{8A414AFC-DE05-40B6-8BF3-3D21A0E1E265}"/>
                  </a:ext>
                </a:extLst>
              </p:cNvPr>
              <p:cNvSpPr>
                <a:spLocks noEditPoints="1"/>
              </p:cNvSpPr>
              <p:nvPr/>
            </p:nvSpPr>
            <p:spPr bwMode="auto">
              <a:xfrm>
                <a:off x="808" y="1188"/>
                <a:ext cx="180" cy="11"/>
              </a:xfrm>
              <a:custGeom>
                <a:avLst/>
                <a:gdLst>
                  <a:gd name="T0" fmla="*/ 3 w 180"/>
                  <a:gd name="T1" fmla="*/ 1 h 11"/>
                  <a:gd name="T2" fmla="*/ 8 w 180"/>
                  <a:gd name="T3" fmla="*/ 0 h 11"/>
                  <a:gd name="T4" fmla="*/ 9 w 180"/>
                  <a:gd name="T5" fmla="*/ 3 h 11"/>
                  <a:gd name="T6" fmla="*/ 0 w 180"/>
                  <a:gd name="T7" fmla="*/ 11 h 11"/>
                  <a:gd name="T8" fmla="*/ 17 w 180"/>
                  <a:gd name="T9" fmla="*/ 3 h 11"/>
                  <a:gd name="T10" fmla="*/ 18 w 180"/>
                  <a:gd name="T11" fmla="*/ 0 h 11"/>
                  <a:gd name="T12" fmla="*/ 23 w 180"/>
                  <a:gd name="T13" fmla="*/ 1 h 11"/>
                  <a:gd name="T14" fmla="*/ 27 w 180"/>
                  <a:gd name="T15" fmla="*/ 11 h 11"/>
                  <a:gd name="T16" fmla="*/ 28 w 180"/>
                  <a:gd name="T17" fmla="*/ 3 h 11"/>
                  <a:gd name="T18" fmla="*/ 32 w 180"/>
                  <a:gd name="T19" fmla="*/ 1 h 11"/>
                  <a:gd name="T20" fmla="*/ 36 w 180"/>
                  <a:gd name="T21" fmla="*/ 1 h 11"/>
                  <a:gd name="T22" fmla="*/ 41 w 180"/>
                  <a:gd name="T23" fmla="*/ 3 h 11"/>
                  <a:gd name="T24" fmla="*/ 28 w 180"/>
                  <a:gd name="T25" fmla="*/ 3 h 11"/>
                  <a:gd name="T26" fmla="*/ 45 w 180"/>
                  <a:gd name="T27" fmla="*/ 1 h 11"/>
                  <a:gd name="T28" fmla="*/ 50 w 180"/>
                  <a:gd name="T29" fmla="*/ 0 h 11"/>
                  <a:gd name="T30" fmla="*/ 51 w 180"/>
                  <a:gd name="T31" fmla="*/ 3 h 11"/>
                  <a:gd name="T32" fmla="*/ 42 w 180"/>
                  <a:gd name="T33" fmla="*/ 11 h 11"/>
                  <a:gd name="T34" fmla="*/ 59 w 180"/>
                  <a:gd name="T35" fmla="*/ 3 h 11"/>
                  <a:gd name="T36" fmla="*/ 60 w 180"/>
                  <a:gd name="T37" fmla="*/ 0 h 11"/>
                  <a:gd name="T38" fmla="*/ 65 w 180"/>
                  <a:gd name="T39" fmla="*/ 1 h 11"/>
                  <a:gd name="T40" fmla="*/ 68 w 180"/>
                  <a:gd name="T41" fmla="*/ 11 h 11"/>
                  <a:gd name="T42" fmla="*/ 70 w 180"/>
                  <a:gd name="T43" fmla="*/ 3 h 11"/>
                  <a:gd name="T44" fmla="*/ 74 w 180"/>
                  <a:gd name="T45" fmla="*/ 1 h 11"/>
                  <a:gd name="T46" fmla="*/ 78 w 180"/>
                  <a:gd name="T47" fmla="*/ 1 h 11"/>
                  <a:gd name="T48" fmla="*/ 82 w 180"/>
                  <a:gd name="T49" fmla="*/ 3 h 11"/>
                  <a:gd name="T50" fmla="*/ 70 w 180"/>
                  <a:gd name="T51" fmla="*/ 3 h 11"/>
                  <a:gd name="T52" fmla="*/ 101 w 180"/>
                  <a:gd name="T53" fmla="*/ 1 h 11"/>
                  <a:gd name="T54" fmla="*/ 106 w 180"/>
                  <a:gd name="T55" fmla="*/ 0 h 11"/>
                  <a:gd name="T56" fmla="*/ 107 w 180"/>
                  <a:gd name="T57" fmla="*/ 3 h 11"/>
                  <a:gd name="T58" fmla="*/ 97 w 180"/>
                  <a:gd name="T59" fmla="*/ 11 h 11"/>
                  <a:gd name="T60" fmla="*/ 115 w 180"/>
                  <a:gd name="T61" fmla="*/ 3 h 11"/>
                  <a:gd name="T62" fmla="*/ 116 w 180"/>
                  <a:gd name="T63" fmla="*/ 0 h 11"/>
                  <a:gd name="T64" fmla="*/ 121 w 180"/>
                  <a:gd name="T65" fmla="*/ 1 h 11"/>
                  <a:gd name="T66" fmla="*/ 124 w 180"/>
                  <a:gd name="T67" fmla="*/ 11 h 11"/>
                  <a:gd name="T68" fmla="*/ 125 w 180"/>
                  <a:gd name="T69" fmla="*/ 3 h 11"/>
                  <a:gd name="T70" fmla="*/ 130 w 180"/>
                  <a:gd name="T71" fmla="*/ 1 h 11"/>
                  <a:gd name="T72" fmla="*/ 133 w 180"/>
                  <a:gd name="T73" fmla="*/ 1 h 11"/>
                  <a:gd name="T74" fmla="*/ 138 w 180"/>
                  <a:gd name="T75" fmla="*/ 3 h 11"/>
                  <a:gd name="T76" fmla="*/ 125 w 180"/>
                  <a:gd name="T77" fmla="*/ 3 h 11"/>
                  <a:gd name="T78" fmla="*/ 143 w 180"/>
                  <a:gd name="T79" fmla="*/ 1 h 11"/>
                  <a:gd name="T80" fmla="*/ 147 w 180"/>
                  <a:gd name="T81" fmla="*/ 0 h 11"/>
                  <a:gd name="T82" fmla="*/ 149 w 180"/>
                  <a:gd name="T83" fmla="*/ 3 h 11"/>
                  <a:gd name="T84" fmla="*/ 139 w 180"/>
                  <a:gd name="T85" fmla="*/ 11 h 11"/>
                  <a:gd name="T86" fmla="*/ 157 w 180"/>
                  <a:gd name="T87" fmla="*/ 3 h 11"/>
                  <a:gd name="T88" fmla="*/ 158 w 180"/>
                  <a:gd name="T89" fmla="*/ 0 h 11"/>
                  <a:gd name="T90" fmla="*/ 163 w 180"/>
                  <a:gd name="T91" fmla="*/ 1 h 11"/>
                  <a:gd name="T92" fmla="*/ 166 w 180"/>
                  <a:gd name="T93" fmla="*/ 11 h 11"/>
                  <a:gd name="T94" fmla="*/ 167 w 180"/>
                  <a:gd name="T95" fmla="*/ 3 h 11"/>
                  <a:gd name="T96" fmla="*/ 172 w 180"/>
                  <a:gd name="T97" fmla="*/ 1 h 11"/>
                  <a:gd name="T98" fmla="*/ 175 w 180"/>
                  <a:gd name="T99" fmla="*/ 1 h 11"/>
                  <a:gd name="T100" fmla="*/ 180 w 180"/>
                  <a:gd name="T101" fmla="*/ 3 h 11"/>
                  <a:gd name="T102" fmla="*/ 167 w 180"/>
                  <a:gd name="T103"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0" h="11">
                    <a:moveTo>
                      <a:pt x="0" y="3"/>
                    </a:moveTo>
                    <a:lnTo>
                      <a:pt x="3" y="3"/>
                    </a:lnTo>
                    <a:lnTo>
                      <a:pt x="3" y="1"/>
                    </a:lnTo>
                    <a:lnTo>
                      <a:pt x="5" y="1"/>
                    </a:lnTo>
                    <a:lnTo>
                      <a:pt x="5" y="0"/>
                    </a:lnTo>
                    <a:lnTo>
                      <a:pt x="8" y="0"/>
                    </a:lnTo>
                    <a:lnTo>
                      <a:pt x="8" y="1"/>
                    </a:lnTo>
                    <a:lnTo>
                      <a:pt x="9" y="1"/>
                    </a:lnTo>
                    <a:lnTo>
                      <a:pt x="9" y="3"/>
                    </a:lnTo>
                    <a:lnTo>
                      <a:pt x="13" y="3"/>
                    </a:lnTo>
                    <a:lnTo>
                      <a:pt x="13" y="11"/>
                    </a:lnTo>
                    <a:lnTo>
                      <a:pt x="0" y="11"/>
                    </a:lnTo>
                    <a:lnTo>
                      <a:pt x="0" y="3"/>
                    </a:lnTo>
                    <a:close/>
                    <a:moveTo>
                      <a:pt x="14" y="3"/>
                    </a:moveTo>
                    <a:lnTo>
                      <a:pt x="17" y="3"/>
                    </a:lnTo>
                    <a:lnTo>
                      <a:pt x="17" y="1"/>
                    </a:lnTo>
                    <a:lnTo>
                      <a:pt x="18" y="1"/>
                    </a:lnTo>
                    <a:lnTo>
                      <a:pt x="18" y="0"/>
                    </a:lnTo>
                    <a:lnTo>
                      <a:pt x="22" y="0"/>
                    </a:lnTo>
                    <a:lnTo>
                      <a:pt x="22" y="1"/>
                    </a:lnTo>
                    <a:lnTo>
                      <a:pt x="23" y="1"/>
                    </a:lnTo>
                    <a:lnTo>
                      <a:pt x="23" y="3"/>
                    </a:lnTo>
                    <a:lnTo>
                      <a:pt x="27" y="3"/>
                    </a:lnTo>
                    <a:lnTo>
                      <a:pt x="27" y="11"/>
                    </a:lnTo>
                    <a:lnTo>
                      <a:pt x="14" y="11"/>
                    </a:lnTo>
                    <a:lnTo>
                      <a:pt x="14" y="3"/>
                    </a:lnTo>
                    <a:close/>
                    <a:moveTo>
                      <a:pt x="28" y="3"/>
                    </a:moveTo>
                    <a:lnTo>
                      <a:pt x="31" y="3"/>
                    </a:lnTo>
                    <a:lnTo>
                      <a:pt x="31" y="1"/>
                    </a:lnTo>
                    <a:lnTo>
                      <a:pt x="32" y="1"/>
                    </a:lnTo>
                    <a:lnTo>
                      <a:pt x="32" y="0"/>
                    </a:lnTo>
                    <a:lnTo>
                      <a:pt x="36" y="0"/>
                    </a:lnTo>
                    <a:lnTo>
                      <a:pt x="36" y="1"/>
                    </a:lnTo>
                    <a:lnTo>
                      <a:pt x="37" y="1"/>
                    </a:lnTo>
                    <a:lnTo>
                      <a:pt x="37" y="3"/>
                    </a:lnTo>
                    <a:lnTo>
                      <a:pt x="41" y="3"/>
                    </a:lnTo>
                    <a:lnTo>
                      <a:pt x="41" y="11"/>
                    </a:lnTo>
                    <a:lnTo>
                      <a:pt x="28" y="11"/>
                    </a:lnTo>
                    <a:lnTo>
                      <a:pt x="28" y="3"/>
                    </a:lnTo>
                    <a:close/>
                    <a:moveTo>
                      <a:pt x="42" y="3"/>
                    </a:moveTo>
                    <a:lnTo>
                      <a:pt x="45" y="3"/>
                    </a:lnTo>
                    <a:lnTo>
                      <a:pt x="45" y="1"/>
                    </a:lnTo>
                    <a:lnTo>
                      <a:pt x="46" y="1"/>
                    </a:lnTo>
                    <a:lnTo>
                      <a:pt x="46" y="0"/>
                    </a:lnTo>
                    <a:lnTo>
                      <a:pt x="50" y="0"/>
                    </a:lnTo>
                    <a:lnTo>
                      <a:pt x="50" y="1"/>
                    </a:lnTo>
                    <a:lnTo>
                      <a:pt x="51" y="1"/>
                    </a:lnTo>
                    <a:lnTo>
                      <a:pt x="51" y="3"/>
                    </a:lnTo>
                    <a:lnTo>
                      <a:pt x="55" y="3"/>
                    </a:lnTo>
                    <a:lnTo>
                      <a:pt x="55" y="11"/>
                    </a:lnTo>
                    <a:lnTo>
                      <a:pt x="42" y="11"/>
                    </a:lnTo>
                    <a:lnTo>
                      <a:pt x="42" y="3"/>
                    </a:lnTo>
                    <a:close/>
                    <a:moveTo>
                      <a:pt x="56" y="3"/>
                    </a:moveTo>
                    <a:lnTo>
                      <a:pt x="59" y="3"/>
                    </a:lnTo>
                    <a:lnTo>
                      <a:pt x="59" y="1"/>
                    </a:lnTo>
                    <a:lnTo>
                      <a:pt x="60" y="1"/>
                    </a:lnTo>
                    <a:lnTo>
                      <a:pt x="60" y="0"/>
                    </a:lnTo>
                    <a:lnTo>
                      <a:pt x="64" y="0"/>
                    </a:lnTo>
                    <a:lnTo>
                      <a:pt x="64" y="1"/>
                    </a:lnTo>
                    <a:lnTo>
                      <a:pt x="65" y="1"/>
                    </a:lnTo>
                    <a:lnTo>
                      <a:pt x="65" y="3"/>
                    </a:lnTo>
                    <a:lnTo>
                      <a:pt x="68" y="3"/>
                    </a:lnTo>
                    <a:lnTo>
                      <a:pt x="68" y="11"/>
                    </a:lnTo>
                    <a:lnTo>
                      <a:pt x="56" y="11"/>
                    </a:lnTo>
                    <a:lnTo>
                      <a:pt x="56" y="3"/>
                    </a:lnTo>
                    <a:close/>
                    <a:moveTo>
                      <a:pt x="70" y="3"/>
                    </a:moveTo>
                    <a:lnTo>
                      <a:pt x="73" y="3"/>
                    </a:lnTo>
                    <a:lnTo>
                      <a:pt x="73" y="1"/>
                    </a:lnTo>
                    <a:lnTo>
                      <a:pt x="74" y="1"/>
                    </a:lnTo>
                    <a:lnTo>
                      <a:pt x="74" y="0"/>
                    </a:lnTo>
                    <a:lnTo>
                      <a:pt x="78" y="0"/>
                    </a:lnTo>
                    <a:lnTo>
                      <a:pt x="78" y="1"/>
                    </a:lnTo>
                    <a:lnTo>
                      <a:pt x="79" y="1"/>
                    </a:lnTo>
                    <a:lnTo>
                      <a:pt x="79" y="3"/>
                    </a:lnTo>
                    <a:lnTo>
                      <a:pt x="82" y="3"/>
                    </a:lnTo>
                    <a:lnTo>
                      <a:pt x="82" y="11"/>
                    </a:lnTo>
                    <a:lnTo>
                      <a:pt x="70" y="11"/>
                    </a:lnTo>
                    <a:lnTo>
                      <a:pt x="70" y="3"/>
                    </a:lnTo>
                    <a:close/>
                    <a:moveTo>
                      <a:pt x="97" y="3"/>
                    </a:moveTo>
                    <a:lnTo>
                      <a:pt x="101" y="3"/>
                    </a:lnTo>
                    <a:lnTo>
                      <a:pt x="101" y="1"/>
                    </a:lnTo>
                    <a:lnTo>
                      <a:pt x="102" y="1"/>
                    </a:lnTo>
                    <a:lnTo>
                      <a:pt x="102" y="0"/>
                    </a:lnTo>
                    <a:lnTo>
                      <a:pt x="106" y="0"/>
                    </a:lnTo>
                    <a:lnTo>
                      <a:pt x="106" y="1"/>
                    </a:lnTo>
                    <a:lnTo>
                      <a:pt x="107" y="1"/>
                    </a:lnTo>
                    <a:lnTo>
                      <a:pt x="107" y="3"/>
                    </a:lnTo>
                    <a:lnTo>
                      <a:pt x="110" y="3"/>
                    </a:lnTo>
                    <a:lnTo>
                      <a:pt x="110" y="11"/>
                    </a:lnTo>
                    <a:lnTo>
                      <a:pt x="97" y="11"/>
                    </a:lnTo>
                    <a:lnTo>
                      <a:pt x="97" y="3"/>
                    </a:lnTo>
                    <a:close/>
                    <a:moveTo>
                      <a:pt x="111" y="3"/>
                    </a:moveTo>
                    <a:lnTo>
                      <a:pt x="115" y="3"/>
                    </a:lnTo>
                    <a:lnTo>
                      <a:pt x="115" y="1"/>
                    </a:lnTo>
                    <a:lnTo>
                      <a:pt x="116" y="1"/>
                    </a:lnTo>
                    <a:lnTo>
                      <a:pt x="116" y="0"/>
                    </a:lnTo>
                    <a:lnTo>
                      <a:pt x="119" y="0"/>
                    </a:lnTo>
                    <a:lnTo>
                      <a:pt x="119" y="1"/>
                    </a:lnTo>
                    <a:lnTo>
                      <a:pt x="121" y="1"/>
                    </a:lnTo>
                    <a:lnTo>
                      <a:pt x="121" y="3"/>
                    </a:lnTo>
                    <a:lnTo>
                      <a:pt x="124" y="3"/>
                    </a:lnTo>
                    <a:lnTo>
                      <a:pt x="124" y="11"/>
                    </a:lnTo>
                    <a:lnTo>
                      <a:pt x="111" y="11"/>
                    </a:lnTo>
                    <a:lnTo>
                      <a:pt x="111" y="3"/>
                    </a:lnTo>
                    <a:close/>
                    <a:moveTo>
                      <a:pt x="125" y="3"/>
                    </a:moveTo>
                    <a:lnTo>
                      <a:pt x="129" y="3"/>
                    </a:lnTo>
                    <a:lnTo>
                      <a:pt x="129" y="1"/>
                    </a:lnTo>
                    <a:lnTo>
                      <a:pt x="130" y="1"/>
                    </a:lnTo>
                    <a:lnTo>
                      <a:pt x="130" y="0"/>
                    </a:lnTo>
                    <a:lnTo>
                      <a:pt x="133" y="0"/>
                    </a:lnTo>
                    <a:lnTo>
                      <a:pt x="133" y="1"/>
                    </a:lnTo>
                    <a:lnTo>
                      <a:pt x="135" y="1"/>
                    </a:lnTo>
                    <a:lnTo>
                      <a:pt x="135" y="3"/>
                    </a:lnTo>
                    <a:lnTo>
                      <a:pt x="138" y="3"/>
                    </a:lnTo>
                    <a:lnTo>
                      <a:pt x="138" y="11"/>
                    </a:lnTo>
                    <a:lnTo>
                      <a:pt x="125" y="11"/>
                    </a:lnTo>
                    <a:lnTo>
                      <a:pt x="125" y="3"/>
                    </a:lnTo>
                    <a:close/>
                    <a:moveTo>
                      <a:pt x="139" y="3"/>
                    </a:moveTo>
                    <a:lnTo>
                      <a:pt x="143" y="3"/>
                    </a:lnTo>
                    <a:lnTo>
                      <a:pt x="143" y="1"/>
                    </a:lnTo>
                    <a:lnTo>
                      <a:pt x="144" y="1"/>
                    </a:lnTo>
                    <a:lnTo>
                      <a:pt x="144" y="0"/>
                    </a:lnTo>
                    <a:lnTo>
                      <a:pt x="147" y="0"/>
                    </a:lnTo>
                    <a:lnTo>
                      <a:pt x="147" y="1"/>
                    </a:lnTo>
                    <a:lnTo>
                      <a:pt x="149" y="1"/>
                    </a:lnTo>
                    <a:lnTo>
                      <a:pt x="149" y="3"/>
                    </a:lnTo>
                    <a:lnTo>
                      <a:pt x="152" y="3"/>
                    </a:lnTo>
                    <a:lnTo>
                      <a:pt x="152" y="11"/>
                    </a:lnTo>
                    <a:lnTo>
                      <a:pt x="139" y="11"/>
                    </a:lnTo>
                    <a:lnTo>
                      <a:pt x="139" y="3"/>
                    </a:lnTo>
                    <a:close/>
                    <a:moveTo>
                      <a:pt x="153" y="3"/>
                    </a:moveTo>
                    <a:lnTo>
                      <a:pt x="157" y="3"/>
                    </a:lnTo>
                    <a:lnTo>
                      <a:pt x="157" y="1"/>
                    </a:lnTo>
                    <a:lnTo>
                      <a:pt x="158" y="1"/>
                    </a:lnTo>
                    <a:lnTo>
                      <a:pt x="158" y="0"/>
                    </a:lnTo>
                    <a:lnTo>
                      <a:pt x="161" y="0"/>
                    </a:lnTo>
                    <a:lnTo>
                      <a:pt x="161" y="1"/>
                    </a:lnTo>
                    <a:lnTo>
                      <a:pt x="163" y="1"/>
                    </a:lnTo>
                    <a:lnTo>
                      <a:pt x="163" y="3"/>
                    </a:lnTo>
                    <a:lnTo>
                      <a:pt x="166" y="3"/>
                    </a:lnTo>
                    <a:lnTo>
                      <a:pt x="166" y="11"/>
                    </a:lnTo>
                    <a:lnTo>
                      <a:pt x="153" y="11"/>
                    </a:lnTo>
                    <a:lnTo>
                      <a:pt x="153" y="3"/>
                    </a:lnTo>
                    <a:close/>
                    <a:moveTo>
                      <a:pt x="167" y="3"/>
                    </a:moveTo>
                    <a:lnTo>
                      <a:pt x="171" y="3"/>
                    </a:lnTo>
                    <a:lnTo>
                      <a:pt x="171" y="1"/>
                    </a:lnTo>
                    <a:lnTo>
                      <a:pt x="172" y="1"/>
                    </a:lnTo>
                    <a:lnTo>
                      <a:pt x="172" y="0"/>
                    </a:lnTo>
                    <a:lnTo>
                      <a:pt x="175" y="0"/>
                    </a:lnTo>
                    <a:lnTo>
                      <a:pt x="175" y="1"/>
                    </a:lnTo>
                    <a:lnTo>
                      <a:pt x="177" y="1"/>
                    </a:lnTo>
                    <a:lnTo>
                      <a:pt x="177" y="3"/>
                    </a:lnTo>
                    <a:lnTo>
                      <a:pt x="180" y="3"/>
                    </a:lnTo>
                    <a:lnTo>
                      <a:pt x="180" y="11"/>
                    </a:lnTo>
                    <a:lnTo>
                      <a:pt x="167" y="11"/>
                    </a:lnTo>
                    <a:lnTo>
                      <a:pt x="167"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5" name="Freeform 65">
                <a:extLst>
                  <a:ext uri="{FF2B5EF4-FFF2-40B4-BE49-F238E27FC236}">
                    <a16:creationId xmlns:a16="http://schemas.microsoft.com/office/drawing/2014/main" id="{27E91F6D-3DB5-4309-A8E2-EA1DD438483A}"/>
                  </a:ext>
                </a:extLst>
              </p:cNvPr>
              <p:cNvSpPr>
                <a:spLocks noEditPoints="1"/>
              </p:cNvSpPr>
              <p:nvPr/>
            </p:nvSpPr>
            <p:spPr bwMode="auto">
              <a:xfrm>
                <a:off x="811" y="1195"/>
                <a:ext cx="174" cy="3"/>
              </a:xfrm>
              <a:custGeom>
                <a:avLst/>
                <a:gdLst>
                  <a:gd name="T0" fmla="*/ 70 w 174"/>
                  <a:gd name="T1" fmla="*/ 3 h 3"/>
                  <a:gd name="T2" fmla="*/ 76 w 174"/>
                  <a:gd name="T3" fmla="*/ 3 h 3"/>
                  <a:gd name="T4" fmla="*/ 76 w 174"/>
                  <a:gd name="T5" fmla="*/ 0 h 3"/>
                  <a:gd name="T6" fmla="*/ 70 w 174"/>
                  <a:gd name="T7" fmla="*/ 0 h 3"/>
                  <a:gd name="T8" fmla="*/ 70 w 174"/>
                  <a:gd name="T9" fmla="*/ 3 h 3"/>
                  <a:gd name="T10" fmla="*/ 56 w 174"/>
                  <a:gd name="T11" fmla="*/ 3 h 3"/>
                  <a:gd name="T12" fmla="*/ 62 w 174"/>
                  <a:gd name="T13" fmla="*/ 3 h 3"/>
                  <a:gd name="T14" fmla="*/ 62 w 174"/>
                  <a:gd name="T15" fmla="*/ 0 h 3"/>
                  <a:gd name="T16" fmla="*/ 56 w 174"/>
                  <a:gd name="T17" fmla="*/ 0 h 3"/>
                  <a:gd name="T18" fmla="*/ 56 w 174"/>
                  <a:gd name="T19" fmla="*/ 3 h 3"/>
                  <a:gd name="T20" fmla="*/ 42 w 174"/>
                  <a:gd name="T21" fmla="*/ 3 h 3"/>
                  <a:gd name="T22" fmla="*/ 48 w 174"/>
                  <a:gd name="T23" fmla="*/ 3 h 3"/>
                  <a:gd name="T24" fmla="*/ 48 w 174"/>
                  <a:gd name="T25" fmla="*/ 0 h 3"/>
                  <a:gd name="T26" fmla="*/ 42 w 174"/>
                  <a:gd name="T27" fmla="*/ 0 h 3"/>
                  <a:gd name="T28" fmla="*/ 42 w 174"/>
                  <a:gd name="T29" fmla="*/ 3 h 3"/>
                  <a:gd name="T30" fmla="*/ 28 w 174"/>
                  <a:gd name="T31" fmla="*/ 3 h 3"/>
                  <a:gd name="T32" fmla="*/ 34 w 174"/>
                  <a:gd name="T33" fmla="*/ 3 h 3"/>
                  <a:gd name="T34" fmla="*/ 34 w 174"/>
                  <a:gd name="T35" fmla="*/ 0 h 3"/>
                  <a:gd name="T36" fmla="*/ 28 w 174"/>
                  <a:gd name="T37" fmla="*/ 0 h 3"/>
                  <a:gd name="T38" fmla="*/ 28 w 174"/>
                  <a:gd name="T39" fmla="*/ 3 h 3"/>
                  <a:gd name="T40" fmla="*/ 14 w 174"/>
                  <a:gd name="T41" fmla="*/ 3 h 3"/>
                  <a:gd name="T42" fmla="*/ 20 w 174"/>
                  <a:gd name="T43" fmla="*/ 3 h 3"/>
                  <a:gd name="T44" fmla="*/ 20 w 174"/>
                  <a:gd name="T45" fmla="*/ 0 h 3"/>
                  <a:gd name="T46" fmla="*/ 14 w 174"/>
                  <a:gd name="T47" fmla="*/ 0 h 3"/>
                  <a:gd name="T48" fmla="*/ 14 w 174"/>
                  <a:gd name="T49" fmla="*/ 3 h 3"/>
                  <a:gd name="T50" fmla="*/ 0 w 174"/>
                  <a:gd name="T51" fmla="*/ 3 h 3"/>
                  <a:gd name="T52" fmla="*/ 6 w 174"/>
                  <a:gd name="T53" fmla="*/ 3 h 3"/>
                  <a:gd name="T54" fmla="*/ 6 w 174"/>
                  <a:gd name="T55" fmla="*/ 0 h 3"/>
                  <a:gd name="T56" fmla="*/ 0 w 174"/>
                  <a:gd name="T57" fmla="*/ 0 h 3"/>
                  <a:gd name="T58" fmla="*/ 0 w 174"/>
                  <a:gd name="T59" fmla="*/ 3 h 3"/>
                  <a:gd name="T60" fmla="*/ 98 w 174"/>
                  <a:gd name="T61" fmla="*/ 3 h 3"/>
                  <a:gd name="T62" fmla="*/ 104 w 174"/>
                  <a:gd name="T63" fmla="*/ 3 h 3"/>
                  <a:gd name="T64" fmla="*/ 104 w 174"/>
                  <a:gd name="T65" fmla="*/ 0 h 3"/>
                  <a:gd name="T66" fmla="*/ 98 w 174"/>
                  <a:gd name="T67" fmla="*/ 0 h 3"/>
                  <a:gd name="T68" fmla="*/ 98 w 174"/>
                  <a:gd name="T69" fmla="*/ 3 h 3"/>
                  <a:gd name="T70" fmla="*/ 112 w 174"/>
                  <a:gd name="T71" fmla="*/ 3 h 3"/>
                  <a:gd name="T72" fmla="*/ 118 w 174"/>
                  <a:gd name="T73" fmla="*/ 3 h 3"/>
                  <a:gd name="T74" fmla="*/ 118 w 174"/>
                  <a:gd name="T75" fmla="*/ 0 h 3"/>
                  <a:gd name="T76" fmla="*/ 112 w 174"/>
                  <a:gd name="T77" fmla="*/ 0 h 3"/>
                  <a:gd name="T78" fmla="*/ 112 w 174"/>
                  <a:gd name="T79" fmla="*/ 3 h 3"/>
                  <a:gd name="T80" fmla="*/ 126 w 174"/>
                  <a:gd name="T81" fmla="*/ 3 h 3"/>
                  <a:gd name="T82" fmla="*/ 132 w 174"/>
                  <a:gd name="T83" fmla="*/ 3 h 3"/>
                  <a:gd name="T84" fmla="*/ 132 w 174"/>
                  <a:gd name="T85" fmla="*/ 0 h 3"/>
                  <a:gd name="T86" fmla="*/ 126 w 174"/>
                  <a:gd name="T87" fmla="*/ 0 h 3"/>
                  <a:gd name="T88" fmla="*/ 126 w 174"/>
                  <a:gd name="T89" fmla="*/ 3 h 3"/>
                  <a:gd name="T90" fmla="*/ 140 w 174"/>
                  <a:gd name="T91" fmla="*/ 3 h 3"/>
                  <a:gd name="T92" fmla="*/ 146 w 174"/>
                  <a:gd name="T93" fmla="*/ 3 h 3"/>
                  <a:gd name="T94" fmla="*/ 146 w 174"/>
                  <a:gd name="T95" fmla="*/ 0 h 3"/>
                  <a:gd name="T96" fmla="*/ 140 w 174"/>
                  <a:gd name="T97" fmla="*/ 0 h 3"/>
                  <a:gd name="T98" fmla="*/ 140 w 174"/>
                  <a:gd name="T99" fmla="*/ 3 h 3"/>
                  <a:gd name="T100" fmla="*/ 154 w 174"/>
                  <a:gd name="T101" fmla="*/ 3 h 3"/>
                  <a:gd name="T102" fmla="*/ 160 w 174"/>
                  <a:gd name="T103" fmla="*/ 3 h 3"/>
                  <a:gd name="T104" fmla="*/ 160 w 174"/>
                  <a:gd name="T105" fmla="*/ 0 h 3"/>
                  <a:gd name="T106" fmla="*/ 154 w 174"/>
                  <a:gd name="T107" fmla="*/ 0 h 3"/>
                  <a:gd name="T108" fmla="*/ 154 w 174"/>
                  <a:gd name="T109" fmla="*/ 3 h 3"/>
                  <a:gd name="T110" fmla="*/ 168 w 174"/>
                  <a:gd name="T111" fmla="*/ 3 h 3"/>
                  <a:gd name="T112" fmla="*/ 174 w 174"/>
                  <a:gd name="T113" fmla="*/ 3 h 3"/>
                  <a:gd name="T114" fmla="*/ 174 w 174"/>
                  <a:gd name="T115" fmla="*/ 0 h 3"/>
                  <a:gd name="T116" fmla="*/ 168 w 174"/>
                  <a:gd name="T117" fmla="*/ 0 h 3"/>
                  <a:gd name="T118" fmla="*/ 168 w 174"/>
                  <a:gd name="T11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4" h="3">
                    <a:moveTo>
                      <a:pt x="70" y="3"/>
                    </a:moveTo>
                    <a:lnTo>
                      <a:pt x="76" y="3"/>
                    </a:lnTo>
                    <a:lnTo>
                      <a:pt x="76" y="0"/>
                    </a:lnTo>
                    <a:lnTo>
                      <a:pt x="70" y="0"/>
                    </a:lnTo>
                    <a:lnTo>
                      <a:pt x="70" y="3"/>
                    </a:lnTo>
                    <a:close/>
                    <a:moveTo>
                      <a:pt x="56" y="3"/>
                    </a:moveTo>
                    <a:lnTo>
                      <a:pt x="62" y="3"/>
                    </a:lnTo>
                    <a:lnTo>
                      <a:pt x="62" y="0"/>
                    </a:lnTo>
                    <a:lnTo>
                      <a:pt x="56" y="0"/>
                    </a:lnTo>
                    <a:lnTo>
                      <a:pt x="56" y="3"/>
                    </a:lnTo>
                    <a:close/>
                    <a:moveTo>
                      <a:pt x="42" y="3"/>
                    </a:moveTo>
                    <a:lnTo>
                      <a:pt x="48" y="3"/>
                    </a:lnTo>
                    <a:lnTo>
                      <a:pt x="48" y="0"/>
                    </a:lnTo>
                    <a:lnTo>
                      <a:pt x="42" y="0"/>
                    </a:lnTo>
                    <a:lnTo>
                      <a:pt x="42" y="3"/>
                    </a:lnTo>
                    <a:close/>
                    <a:moveTo>
                      <a:pt x="28" y="3"/>
                    </a:moveTo>
                    <a:lnTo>
                      <a:pt x="34" y="3"/>
                    </a:lnTo>
                    <a:lnTo>
                      <a:pt x="34" y="0"/>
                    </a:lnTo>
                    <a:lnTo>
                      <a:pt x="28" y="0"/>
                    </a:lnTo>
                    <a:lnTo>
                      <a:pt x="28" y="3"/>
                    </a:lnTo>
                    <a:close/>
                    <a:moveTo>
                      <a:pt x="14" y="3"/>
                    </a:moveTo>
                    <a:lnTo>
                      <a:pt x="20" y="3"/>
                    </a:lnTo>
                    <a:lnTo>
                      <a:pt x="20" y="0"/>
                    </a:lnTo>
                    <a:lnTo>
                      <a:pt x="14" y="0"/>
                    </a:lnTo>
                    <a:lnTo>
                      <a:pt x="14" y="3"/>
                    </a:lnTo>
                    <a:close/>
                    <a:moveTo>
                      <a:pt x="0" y="3"/>
                    </a:moveTo>
                    <a:lnTo>
                      <a:pt x="6" y="3"/>
                    </a:lnTo>
                    <a:lnTo>
                      <a:pt x="6" y="0"/>
                    </a:lnTo>
                    <a:lnTo>
                      <a:pt x="0" y="0"/>
                    </a:lnTo>
                    <a:lnTo>
                      <a:pt x="0" y="3"/>
                    </a:lnTo>
                    <a:close/>
                    <a:moveTo>
                      <a:pt x="98" y="3"/>
                    </a:moveTo>
                    <a:lnTo>
                      <a:pt x="104" y="3"/>
                    </a:lnTo>
                    <a:lnTo>
                      <a:pt x="104" y="0"/>
                    </a:lnTo>
                    <a:lnTo>
                      <a:pt x="98" y="0"/>
                    </a:lnTo>
                    <a:lnTo>
                      <a:pt x="98" y="3"/>
                    </a:lnTo>
                    <a:close/>
                    <a:moveTo>
                      <a:pt x="112" y="3"/>
                    </a:moveTo>
                    <a:lnTo>
                      <a:pt x="118" y="3"/>
                    </a:lnTo>
                    <a:lnTo>
                      <a:pt x="118" y="0"/>
                    </a:lnTo>
                    <a:lnTo>
                      <a:pt x="112" y="0"/>
                    </a:lnTo>
                    <a:lnTo>
                      <a:pt x="112" y="3"/>
                    </a:lnTo>
                    <a:close/>
                    <a:moveTo>
                      <a:pt x="126" y="3"/>
                    </a:moveTo>
                    <a:lnTo>
                      <a:pt x="132" y="3"/>
                    </a:lnTo>
                    <a:lnTo>
                      <a:pt x="132" y="0"/>
                    </a:lnTo>
                    <a:lnTo>
                      <a:pt x="126" y="0"/>
                    </a:lnTo>
                    <a:lnTo>
                      <a:pt x="126" y="3"/>
                    </a:lnTo>
                    <a:close/>
                    <a:moveTo>
                      <a:pt x="140" y="3"/>
                    </a:moveTo>
                    <a:lnTo>
                      <a:pt x="146" y="3"/>
                    </a:lnTo>
                    <a:lnTo>
                      <a:pt x="146" y="0"/>
                    </a:lnTo>
                    <a:lnTo>
                      <a:pt x="140" y="0"/>
                    </a:lnTo>
                    <a:lnTo>
                      <a:pt x="140" y="3"/>
                    </a:lnTo>
                    <a:close/>
                    <a:moveTo>
                      <a:pt x="154" y="3"/>
                    </a:moveTo>
                    <a:lnTo>
                      <a:pt x="160" y="3"/>
                    </a:lnTo>
                    <a:lnTo>
                      <a:pt x="160" y="0"/>
                    </a:lnTo>
                    <a:lnTo>
                      <a:pt x="154" y="0"/>
                    </a:lnTo>
                    <a:lnTo>
                      <a:pt x="154" y="3"/>
                    </a:lnTo>
                    <a:close/>
                    <a:moveTo>
                      <a:pt x="168" y="3"/>
                    </a:moveTo>
                    <a:lnTo>
                      <a:pt x="174" y="3"/>
                    </a:lnTo>
                    <a:lnTo>
                      <a:pt x="174" y="0"/>
                    </a:lnTo>
                    <a:lnTo>
                      <a:pt x="168" y="0"/>
                    </a:lnTo>
                    <a:lnTo>
                      <a:pt x="168" y="3"/>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6" name="Rectangle 66">
                <a:extLst>
                  <a:ext uri="{FF2B5EF4-FFF2-40B4-BE49-F238E27FC236}">
                    <a16:creationId xmlns:a16="http://schemas.microsoft.com/office/drawing/2014/main" id="{6C069A1C-84E5-430B-8EB2-201716960BEB}"/>
                  </a:ext>
                </a:extLst>
              </p:cNvPr>
              <p:cNvSpPr>
                <a:spLocks noChangeArrowheads="1"/>
              </p:cNvSpPr>
              <p:nvPr/>
            </p:nvSpPr>
            <p:spPr bwMode="auto">
              <a:xfrm>
                <a:off x="809" y="1146"/>
                <a:ext cx="179" cy="2"/>
              </a:xfrm>
              <a:prstGeom prst="rect">
                <a:avLst/>
              </a:prstGeom>
              <a:solidFill>
                <a:srgbClr val="03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7" name="Rectangle 67">
                <a:extLst>
                  <a:ext uri="{FF2B5EF4-FFF2-40B4-BE49-F238E27FC236}">
                    <a16:creationId xmlns:a16="http://schemas.microsoft.com/office/drawing/2014/main" id="{B1A7FFE5-FFCE-4CD0-B972-7E44FC054F09}"/>
                  </a:ext>
                </a:extLst>
              </p:cNvPr>
              <p:cNvSpPr>
                <a:spLocks noChangeArrowheads="1"/>
              </p:cNvSpPr>
              <p:nvPr/>
            </p:nvSpPr>
            <p:spPr bwMode="auto">
              <a:xfrm>
                <a:off x="809" y="1148"/>
                <a:ext cx="179" cy="2"/>
              </a:xfrm>
              <a:prstGeom prst="rect">
                <a:avLst/>
              </a:prstGeom>
              <a:solidFill>
                <a:srgbClr val="15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8" name="Rectangle 68">
                <a:extLst>
                  <a:ext uri="{FF2B5EF4-FFF2-40B4-BE49-F238E27FC236}">
                    <a16:creationId xmlns:a16="http://schemas.microsoft.com/office/drawing/2014/main" id="{F73F18CB-EC2B-42DF-BB06-0C80DA366904}"/>
                  </a:ext>
                </a:extLst>
              </p:cNvPr>
              <p:cNvSpPr>
                <a:spLocks noChangeArrowheads="1"/>
              </p:cNvSpPr>
              <p:nvPr/>
            </p:nvSpPr>
            <p:spPr bwMode="auto">
              <a:xfrm>
                <a:off x="809" y="1150"/>
                <a:ext cx="179" cy="3"/>
              </a:xfrm>
              <a:prstGeom prst="rect">
                <a:avLst/>
              </a:prstGeom>
              <a:solidFill>
                <a:srgbClr val="3A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9" name="Rectangle 69">
                <a:extLst>
                  <a:ext uri="{FF2B5EF4-FFF2-40B4-BE49-F238E27FC236}">
                    <a16:creationId xmlns:a16="http://schemas.microsoft.com/office/drawing/2014/main" id="{C7B7C036-2841-48D8-94CF-0F4D917E3EF3}"/>
                  </a:ext>
                </a:extLst>
              </p:cNvPr>
              <p:cNvSpPr>
                <a:spLocks noChangeArrowheads="1"/>
              </p:cNvSpPr>
              <p:nvPr/>
            </p:nvSpPr>
            <p:spPr bwMode="auto">
              <a:xfrm>
                <a:off x="809" y="1153"/>
                <a:ext cx="179" cy="2"/>
              </a:xfrm>
              <a:prstGeom prst="rect">
                <a:avLst/>
              </a:prstGeom>
              <a:solidFill>
                <a:srgbClr val="5E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0" name="Rectangle 70">
                <a:extLst>
                  <a:ext uri="{FF2B5EF4-FFF2-40B4-BE49-F238E27FC236}">
                    <a16:creationId xmlns:a16="http://schemas.microsoft.com/office/drawing/2014/main" id="{6EDC3B40-BFDE-4CB1-BD7E-BFD5496E9785}"/>
                  </a:ext>
                </a:extLst>
              </p:cNvPr>
              <p:cNvSpPr>
                <a:spLocks noChangeArrowheads="1"/>
              </p:cNvSpPr>
              <p:nvPr/>
            </p:nvSpPr>
            <p:spPr bwMode="auto">
              <a:xfrm>
                <a:off x="809" y="1155"/>
                <a:ext cx="179" cy="3"/>
              </a:xfrm>
              <a:prstGeom prst="rect">
                <a:avLst/>
              </a:prstGeom>
              <a:solidFill>
                <a:srgbClr val="84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1" name="Rectangle 71">
                <a:extLst>
                  <a:ext uri="{FF2B5EF4-FFF2-40B4-BE49-F238E27FC236}">
                    <a16:creationId xmlns:a16="http://schemas.microsoft.com/office/drawing/2014/main" id="{77F8CB1C-BF69-48A3-970C-ADFB7A732B96}"/>
                  </a:ext>
                </a:extLst>
              </p:cNvPr>
              <p:cNvSpPr>
                <a:spLocks noChangeArrowheads="1"/>
              </p:cNvSpPr>
              <p:nvPr/>
            </p:nvSpPr>
            <p:spPr bwMode="auto">
              <a:xfrm>
                <a:off x="809" y="1158"/>
                <a:ext cx="179" cy="2"/>
              </a:xfrm>
              <a:prstGeom prst="rect">
                <a:avLst/>
              </a:prstGeom>
              <a:solidFill>
                <a:srgbClr val="A9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2" name="Rectangle 72">
                <a:extLst>
                  <a:ext uri="{FF2B5EF4-FFF2-40B4-BE49-F238E27FC236}">
                    <a16:creationId xmlns:a16="http://schemas.microsoft.com/office/drawing/2014/main" id="{CACCDF18-8192-4494-AEB1-AAF007811CC5}"/>
                  </a:ext>
                </a:extLst>
              </p:cNvPr>
              <p:cNvSpPr>
                <a:spLocks noChangeArrowheads="1"/>
              </p:cNvSpPr>
              <p:nvPr/>
            </p:nvSpPr>
            <p:spPr bwMode="auto">
              <a:xfrm>
                <a:off x="809" y="1160"/>
                <a:ext cx="179" cy="3"/>
              </a:xfrm>
              <a:prstGeom prst="rect">
                <a:avLst/>
              </a:prstGeom>
              <a:solidFill>
                <a:srgbClr val="CD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3" name="Rectangle 73">
                <a:extLst>
                  <a:ext uri="{FF2B5EF4-FFF2-40B4-BE49-F238E27FC236}">
                    <a16:creationId xmlns:a16="http://schemas.microsoft.com/office/drawing/2014/main" id="{B17BE60A-62C0-4311-8AE0-7E14D1DD46B1}"/>
                  </a:ext>
                </a:extLst>
              </p:cNvPr>
              <p:cNvSpPr>
                <a:spLocks noChangeArrowheads="1"/>
              </p:cNvSpPr>
              <p:nvPr/>
            </p:nvSpPr>
            <p:spPr bwMode="auto">
              <a:xfrm>
                <a:off x="809" y="1163"/>
                <a:ext cx="179" cy="2"/>
              </a:xfrm>
              <a:prstGeom prst="rect">
                <a:avLst/>
              </a:prstGeom>
              <a:solidFill>
                <a:srgbClr val="F2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4" name="Rectangle 74">
                <a:extLst>
                  <a:ext uri="{FF2B5EF4-FFF2-40B4-BE49-F238E27FC236}">
                    <a16:creationId xmlns:a16="http://schemas.microsoft.com/office/drawing/2014/main" id="{13354AE1-B053-467E-A734-BED9E2E0069D}"/>
                  </a:ext>
                </a:extLst>
              </p:cNvPr>
              <p:cNvSpPr>
                <a:spLocks noChangeArrowheads="1"/>
              </p:cNvSpPr>
              <p:nvPr/>
            </p:nvSpPr>
            <p:spPr bwMode="auto">
              <a:xfrm>
                <a:off x="809" y="1165"/>
                <a:ext cx="179" cy="3"/>
              </a:xfrm>
              <a:prstGeom prst="rect">
                <a:avLst/>
              </a:prstGeom>
              <a:solidFill>
                <a:srgbClr val="E8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5" name="Rectangle 75">
                <a:extLst>
                  <a:ext uri="{FF2B5EF4-FFF2-40B4-BE49-F238E27FC236}">
                    <a16:creationId xmlns:a16="http://schemas.microsoft.com/office/drawing/2014/main" id="{BC8BA20D-D276-4131-B7C3-DD14E437FB05}"/>
                  </a:ext>
                </a:extLst>
              </p:cNvPr>
              <p:cNvSpPr>
                <a:spLocks noChangeArrowheads="1"/>
              </p:cNvSpPr>
              <p:nvPr/>
            </p:nvSpPr>
            <p:spPr bwMode="auto">
              <a:xfrm>
                <a:off x="809" y="1168"/>
                <a:ext cx="179" cy="2"/>
              </a:xfrm>
              <a:prstGeom prst="rect">
                <a:avLst/>
              </a:prstGeom>
              <a:solidFill>
                <a:srgbClr val="C4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6" name="Rectangle 76">
                <a:extLst>
                  <a:ext uri="{FF2B5EF4-FFF2-40B4-BE49-F238E27FC236}">
                    <a16:creationId xmlns:a16="http://schemas.microsoft.com/office/drawing/2014/main" id="{016B3BD9-AC59-4A4D-A9D5-580619088850}"/>
                  </a:ext>
                </a:extLst>
              </p:cNvPr>
              <p:cNvSpPr>
                <a:spLocks noChangeArrowheads="1"/>
              </p:cNvSpPr>
              <p:nvPr/>
            </p:nvSpPr>
            <p:spPr bwMode="auto">
              <a:xfrm>
                <a:off x="809" y="1170"/>
                <a:ext cx="179" cy="3"/>
              </a:xfrm>
              <a:prstGeom prst="rect">
                <a:avLst/>
              </a:prstGeom>
              <a:solidFill>
                <a:srgbClr val="A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7" name="Rectangle 77">
                <a:extLst>
                  <a:ext uri="{FF2B5EF4-FFF2-40B4-BE49-F238E27FC236}">
                    <a16:creationId xmlns:a16="http://schemas.microsoft.com/office/drawing/2014/main" id="{E1F3BD94-8955-4A9B-AF60-90E0B96A6025}"/>
                  </a:ext>
                </a:extLst>
              </p:cNvPr>
              <p:cNvSpPr>
                <a:spLocks noChangeArrowheads="1"/>
              </p:cNvSpPr>
              <p:nvPr/>
            </p:nvSpPr>
            <p:spPr bwMode="auto">
              <a:xfrm>
                <a:off x="809" y="1173"/>
                <a:ext cx="179" cy="2"/>
              </a:xfrm>
              <a:prstGeom prst="rect">
                <a:avLst/>
              </a:prstGeom>
              <a:solidFill>
                <a:srgbClr val="7C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8" name="Rectangle 78">
                <a:extLst>
                  <a:ext uri="{FF2B5EF4-FFF2-40B4-BE49-F238E27FC236}">
                    <a16:creationId xmlns:a16="http://schemas.microsoft.com/office/drawing/2014/main" id="{9E526987-6812-4BC5-B9A4-2B352DD208CA}"/>
                  </a:ext>
                </a:extLst>
              </p:cNvPr>
              <p:cNvSpPr>
                <a:spLocks noChangeArrowheads="1"/>
              </p:cNvSpPr>
              <p:nvPr/>
            </p:nvSpPr>
            <p:spPr bwMode="auto">
              <a:xfrm>
                <a:off x="809" y="1175"/>
                <a:ext cx="179" cy="2"/>
              </a:xfrm>
              <a:prstGeom prst="rect">
                <a:avLst/>
              </a:prstGeom>
              <a:solidFill>
                <a:srgbClr val="57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9" name="Rectangle 79">
                <a:extLst>
                  <a:ext uri="{FF2B5EF4-FFF2-40B4-BE49-F238E27FC236}">
                    <a16:creationId xmlns:a16="http://schemas.microsoft.com/office/drawing/2014/main" id="{72ECECDE-9A88-477A-8D20-3E06D7278D10}"/>
                  </a:ext>
                </a:extLst>
              </p:cNvPr>
              <p:cNvSpPr>
                <a:spLocks noChangeArrowheads="1"/>
              </p:cNvSpPr>
              <p:nvPr/>
            </p:nvSpPr>
            <p:spPr bwMode="auto">
              <a:xfrm>
                <a:off x="809" y="1177"/>
                <a:ext cx="179" cy="3"/>
              </a:xfrm>
              <a:prstGeom prst="rect">
                <a:avLst/>
              </a:prstGeom>
              <a:solidFill>
                <a:srgbClr val="33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0" name="Rectangle 80">
                <a:extLst>
                  <a:ext uri="{FF2B5EF4-FFF2-40B4-BE49-F238E27FC236}">
                    <a16:creationId xmlns:a16="http://schemas.microsoft.com/office/drawing/2014/main" id="{001E0132-510D-4330-BD63-2199B0CDF73F}"/>
                  </a:ext>
                </a:extLst>
              </p:cNvPr>
              <p:cNvSpPr>
                <a:spLocks noChangeArrowheads="1"/>
              </p:cNvSpPr>
              <p:nvPr/>
            </p:nvSpPr>
            <p:spPr bwMode="auto">
              <a:xfrm>
                <a:off x="809" y="1180"/>
                <a:ext cx="179" cy="2"/>
              </a:xfrm>
              <a:prstGeom prst="rect">
                <a:avLst/>
              </a:prstGeom>
              <a:solidFill>
                <a:srgbClr val="0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1" name="Rectangle 81">
                <a:extLst>
                  <a:ext uri="{FF2B5EF4-FFF2-40B4-BE49-F238E27FC236}">
                    <a16:creationId xmlns:a16="http://schemas.microsoft.com/office/drawing/2014/main" id="{B4201F02-1025-44DE-9187-6FD25DF9EE15}"/>
                  </a:ext>
                </a:extLst>
              </p:cNvPr>
              <p:cNvSpPr>
                <a:spLocks noChangeArrowheads="1"/>
              </p:cNvSpPr>
              <p:nvPr/>
            </p:nvSpPr>
            <p:spPr bwMode="auto">
              <a:xfrm>
                <a:off x="809" y="1182"/>
                <a:ext cx="179" cy="3"/>
              </a:xfrm>
              <a:prstGeom prst="rect">
                <a:avLst/>
              </a:prstGeom>
              <a:solidFill>
                <a:srgbClr val="15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2" name="Freeform 82">
                <a:extLst>
                  <a:ext uri="{FF2B5EF4-FFF2-40B4-BE49-F238E27FC236}">
                    <a16:creationId xmlns:a16="http://schemas.microsoft.com/office/drawing/2014/main" id="{8E0CFD04-A614-42A3-9C0E-854A61A08E95}"/>
                  </a:ext>
                </a:extLst>
              </p:cNvPr>
              <p:cNvSpPr>
                <a:spLocks noEditPoints="1"/>
              </p:cNvSpPr>
              <p:nvPr/>
            </p:nvSpPr>
            <p:spPr bwMode="auto">
              <a:xfrm>
                <a:off x="811" y="1147"/>
                <a:ext cx="177" cy="35"/>
              </a:xfrm>
              <a:custGeom>
                <a:avLst/>
                <a:gdLst>
                  <a:gd name="T0" fmla="*/ 1128 w 1151"/>
                  <a:gd name="T1" fmla="*/ 46 h 227"/>
                  <a:gd name="T2" fmla="*/ 1106 w 1151"/>
                  <a:gd name="T3" fmla="*/ 84 h 227"/>
                  <a:gd name="T4" fmla="*/ 1128 w 1151"/>
                  <a:gd name="T5" fmla="*/ 121 h 227"/>
                  <a:gd name="T6" fmla="*/ 1151 w 1151"/>
                  <a:gd name="T7" fmla="*/ 205 h 227"/>
                  <a:gd name="T8" fmla="*/ 1151 w 1151"/>
                  <a:gd name="T9" fmla="*/ 205 h 227"/>
                  <a:gd name="T10" fmla="*/ 1036 w 1151"/>
                  <a:gd name="T11" fmla="*/ 46 h 227"/>
                  <a:gd name="T12" fmla="*/ 1013 w 1151"/>
                  <a:gd name="T13" fmla="*/ 84 h 227"/>
                  <a:gd name="T14" fmla="*/ 1036 w 1151"/>
                  <a:gd name="T15" fmla="*/ 121 h 227"/>
                  <a:gd name="T16" fmla="*/ 1059 w 1151"/>
                  <a:gd name="T17" fmla="*/ 205 h 227"/>
                  <a:gd name="T18" fmla="*/ 1059 w 1151"/>
                  <a:gd name="T19" fmla="*/ 205 h 227"/>
                  <a:gd name="T20" fmla="*/ 944 w 1151"/>
                  <a:gd name="T21" fmla="*/ 46 h 227"/>
                  <a:gd name="T22" fmla="*/ 921 w 1151"/>
                  <a:gd name="T23" fmla="*/ 84 h 227"/>
                  <a:gd name="T24" fmla="*/ 944 w 1151"/>
                  <a:gd name="T25" fmla="*/ 121 h 227"/>
                  <a:gd name="T26" fmla="*/ 967 w 1151"/>
                  <a:gd name="T27" fmla="*/ 205 h 227"/>
                  <a:gd name="T28" fmla="*/ 967 w 1151"/>
                  <a:gd name="T29" fmla="*/ 205 h 227"/>
                  <a:gd name="T30" fmla="*/ 852 w 1151"/>
                  <a:gd name="T31" fmla="*/ 46 h 227"/>
                  <a:gd name="T32" fmla="*/ 829 w 1151"/>
                  <a:gd name="T33" fmla="*/ 84 h 227"/>
                  <a:gd name="T34" fmla="*/ 852 w 1151"/>
                  <a:gd name="T35" fmla="*/ 121 h 227"/>
                  <a:gd name="T36" fmla="*/ 875 w 1151"/>
                  <a:gd name="T37" fmla="*/ 205 h 227"/>
                  <a:gd name="T38" fmla="*/ 875 w 1151"/>
                  <a:gd name="T39" fmla="*/ 205 h 227"/>
                  <a:gd name="T40" fmla="*/ 760 w 1151"/>
                  <a:gd name="T41" fmla="*/ 46 h 227"/>
                  <a:gd name="T42" fmla="*/ 737 w 1151"/>
                  <a:gd name="T43" fmla="*/ 84 h 227"/>
                  <a:gd name="T44" fmla="*/ 760 w 1151"/>
                  <a:gd name="T45" fmla="*/ 121 h 227"/>
                  <a:gd name="T46" fmla="*/ 783 w 1151"/>
                  <a:gd name="T47" fmla="*/ 205 h 227"/>
                  <a:gd name="T48" fmla="*/ 783 w 1151"/>
                  <a:gd name="T49" fmla="*/ 205 h 227"/>
                  <a:gd name="T50" fmla="*/ 668 w 1151"/>
                  <a:gd name="T51" fmla="*/ 46 h 227"/>
                  <a:gd name="T52" fmla="*/ 645 w 1151"/>
                  <a:gd name="T53" fmla="*/ 84 h 227"/>
                  <a:gd name="T54" fmla="*/ 668 w 1151"/>
                  <a:gd name="T55" fmla="*/ 121 h 227"/>
                  <a:gd name="T56" fmla="*/ 690 w 1151"/>
                  <a:gd name="T57" fmla="*/ 205 h 227"/>
                  <a:gd name="T58" fmla="*/ 690 w 1151"/>
                  <a:gd name="T59" fmla="*/ 205 h 227"/>
                  <a:gd name="T60" fmla="*/ 484 w 1151"/>
                  <a:gd name="T61" fmla="*/ 46 h 227"/>
                  <a:gd name="T62" fmla="*/ 461 w 1151"/>
                  <a:gd name="T63" fmla="*/ 84 h 227"/>
                  <a:gd name="T64" fmla="*/ 484 w 1151"/>
                  <a:gd name="T65" fmla="*/ 121 h 227"/>
                  <a:gd name="T66" fmla="*/ 506 w 1151"/>
                  <a:gd name="T67" fmla="*/ 205 h 227"/>
                  <a:gd name="T68" fmla="*/ 506 w 1151"/>
                  <a:gd name="T69" fmla="*/ 205 h 227"/>
                  <a:gd name="T70" fmla="*/ 391 w 1151"/>
                  <a:gd name="T71" fmla="*/ 46 h 227"/>
                  <a:gd name="T72" fmla="*/ 369 w 1151"/>
                  <a:gd name="T73" fmla="*/ 84 h 227"/>
                  <a:gd name="T74" fmla="*/ 391 w 1151"/>
                  <a:gd name="T75" fmla="*/ 121 h 227"/>
                  <a:gd name="T76" fmla="*/ 414 w 1151"/>
                  <a:gd name="T77" fmla="*/ 205 h 227"/>
                  <a:gd name="T78" fmla="*/ 414 w 1151"/>
                  <a:gd name="T79" fmla="*/ 205 h 227"/>
                  <a:gd name="T80" fmla="*/ 299 w 1151"/>
                  <a:gd name="T81" fmla="*/ 46 h 227"/>
                  <a:gd name="T82" fmla="*/ 277 w 1151"/>
                  <a:gd name="T83" fmla="*/ 84 h 227"/>
                  <a:gd name="T84" fmla="*/ 299 w 1151"/>
                  <a:gd name="T85" fmla="*/ 121 h 227"/>
                  <a:gd name="T86" fmla="*/ 322 w 1151"/>
                  <a:gd name="T87" fmla="*/ 205 h 227"/>
                  <a:gd name="T88" fmla="*/ 322 w 1151"/>
                  <a:gd name="T89" fmla="*/ 205 h 227"/>
                  <a:gd name="T90" fmla="*/ 207 w 1151"/>
                  <a:gd name="T91" fmla="*/ 46 h 227"/>
                  <a:gd name="T92" fmla="*/ 185 w 1151"/>
                  <a:gd name="T93" fmla="*/ 84 h 227"/>
                  <a:gd name="T94" fmla="*/ 207 w 1151"/>
                  <a:gd name="T95" fmla="*/ 121 h 227"/>
                  <a:gd name="T96" fmla="*/ 230 w 1151"/>
                  <a:gd name="T97" fmla="*/ 205 h 227"/>
                  <a:gd name="T98" fmla="*/ 230 w 1151"/>
                  <a:gd name="T99" fmla="*/ 205 h 227"/>
                  <a:gd name="T100" fmla="*/ 115 w 1151"/>
                  <a:gd name="T101" fmla="*/ 46 h 227"/>
                  <a:gd name="T102" fmla="*/ 92 w 1151"/>
                  <a:gd name="T103" fmla="*/ 84 h 227"/>
                  <a:gd name="T104" fmla="*/ 115 w 1151"/>
                  <a:gd name="T105" fmla="*/ 121 h 227"/>
                  <a:gd name="T106" fmla="*/ 138 w 1151"/>
                  <a:gd name="T107" fmla="*/ 205 h 227"/>
                  <a:gd name="T108" fmla="*/ 138 w 1151"/>
                  <a:gd name="T109" fmla="*/ 205 h 227"/>
                  <a:gd name="T110" fmla="*/ 23 w 1151"/>
                  <a:gd name="T111" fmla="*/ 46 h 227"/>
                  <a:gd name="T112" fmla="*/ 0 w 1151"/>
                  <a:gd name="T113" fmla="*/ 84 h 227"/>
                  <a:gd name="T114" fmla="*/ 23 w 1151"/>
                  <a:gd name="T115" fmla="*/ 121 h 227"/>
                  <a:gd name="T116" fmla="*/ 46 w 1151"/>
                  <a:gd name="T117" fmla="*/ 205 h 227"/>
                  <a:gd name="T118" fmla="*/ 46 w 1151"/>
                  <a:gd name="T119" fmla="*/ 205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51" h="227">
                    <a:moveTo>
                      <a:pt x="1151" y="23"/>
                    </a:moveTo>
                    <a:cubicBezTo>
                      <a:pt x="1151" y="11"/>
                      <a:pt x="1141" y="0"/>
                      <a:pt x="1128" y="0"/>
                    </a:cubicBezTo>
                    <a:cubicBezTo>
                      <a:pt x="1116" y="0"/>
                      <a:pt x="1106" y="11"/>
                      <a:pt x="1106" y="23"/>
                    </a:cubicBezTo>
                    <a:cubicBezTo>
                      <a:pt x="1106" y="36"/>
                      <a:pt x="1116" y="46"/>
                      <a:pt x="1128" y="46"/>
                    </a:cubicBezTo>
                    <a:cubicBezTo>
                      <a:pt x="1141" y="46"/>
                      <a:pt x="1151" y="36"/>
                      <a:pt x="1151" y="23"/>
                    </a:cubicBezTo>
                    <a:close/>
                    <a:moveTo>
                      <a:pt x="1151" y="84"/>
                    </a:moveTo>
                    <a:cubicBezTo>
                      <a:pt x="1151" y="71"/>
                      <a:pt x="1141" y="61"/>
                      <a:pt x="1128" y="61"/>
                    </a:cubicBezTo>
                    <a:cubicBezTo>
                      <a:pt x="1116" y="61"/>
                      <a:pt x="1106" y="71"/>
                      <a:pt x="1106" y="84"/>
                    </a:cubicBezTo>
                    <a:cubicBezTo>
                      <a:pt x="1106" y="96"/>
                      <a:pt x="1116" y="106"/>
                      <a:pt x="1128" y="106"/>
                    </a:cubicBezTo>
                    <a:cubicBezTo>
                      <a:pt x="1141" y="106"/>
                      <a:pt x="1151" y="96"/>
                      <a:pt x="1151" y="84"/>
                    </a:cubicBezTo>
                    <a:close/>
                    <a:moveTo>
                      <a:pt x="1151" y="144"/>
                    </a:moveTo>
                    <a:cubicBezTo>
                      <a:pt x="1151" y="132"/>
                      <a:pt x="1141" y="121"/>
                      <a:pt x="1128" y="121"/>
                    </a:cubicBezTo>
                    <a:cubicBezTo>
                      <a:pt x="1116" y="121"/>
                      <a:pt x="1106" y="132"/>
                      <a:pt x="1106" y="144"/>
                    </a:cubicBezTo>
                    <a:cubicBezTo>
                      <a:pt x="1106" y="157"/>
                      <a:pt x="1116" y="167"/>
                      <a:pt x="1128" y="167"/>
                    </a:cubicBezTo>
                    <a:cubicBezTo>
                      <a:pt x="1141" y="167"/>
                      <a:pt x="1151" y="157"/>
                      <a:pt x="1151" y="144"/>
                    </a:cubicBezTo>
                    <a:close/>
                    <a:moveTo>
                      <a:pt x="1151" y="205"/>
                    </a:moveTo>
                    <a:cubicBezTo>
                      <a:pt x="1151" y="192"/>
                      <a:pt x="1141" y="182"/>
                      <a:pt x="1128" y="182"/>
                    </a:cubicBezTo>
                    <a:cubicBezTo>
                      <a:pt x="1116" y="182"/>
                      <a:pt x="1106" y="192"/>
                      <a:pt x="1106" y="205"/>
                    </a:cubicBezTo>
                    <a:cubicBezTo>
                      <a:pt x="1106" y="217"/>
                      <a:pt x="1116" y="227"/>
                      <a:pt x="1128" y="227"/>
                    </a:cubicBezTo>
                    <a:cubicBezTo>
                      <a:pt x="1141" y="227"/>
                      <a:pt x="1151" y="217"/>
                      <a:pt x="1151" y="205"/>
                    </a:cubicBezTo>
                    <a:close/>
                    <a:moveTo>
                      <a:pt x="1059" y="23"/>
                    </a:moveTo>
                    <a:cubicBezTo>
                      <a:pt x="1059" y="11"/>
                      <a:pt x="1049" y="0"/>
                      <a:pt x="1036" y="0"/>
                    </a:cubicBezTo>
                    <a:cubicBezTo>
                      <a:pt x="1024" y="0"/>
                      <a:pt x="1013" y="11"/>
                      <a:pt x="1013" y="23"/>
                    </a:cubicBezTo>
                    <a:cubicBezTo>
                      <a:pt x="1013" y="36"/>
                      <a:pt x="1024" y="46"/>
                      <a:pt x="1036" y="46"/>
                    </a:cubicBezTo>
                    <a:cubicBezTo>
                      <a:pt x="1049" y="46"/>
                      <a:pt x="1059" y="36"/>
                      <a:pt x="1059" y="23"/>
                    </a:cubicBezTo>
                    <a:close/>
                    <a:moveTo>
                      <a:pt x="1059" y="84"/>
                    </a:moveTo>
                    <a:cubicBezTo>
                      <a:pt x="1059" y="71"/>
                      <a:pt x="1049" y="61"/>
                      <a:pt x="1036" y="61"/>
                    </a:cubicBezTo>
                    <a:cubicBezTo>
                      <a:pt x="1024" y="61"/>
                      <a:pt x="1013" y="71"/>
                      <a:pt x="1013" y="84"/>
                    </a:cubicBezTo>
                    <a:cubicBezTo>
                      <a:pt x="1013" y="96"/>
                      <a:pt x="1024" y="106"/>
                      <a:pt x="1036" y="106"/>
                    </a:cubicBezTo>
                    <a:cubicBezTo>
                      <a:pt x="1049" y="106"/>
                      <a:pt x="1059" y="96"/>
                      <a:pt x="1059" y="84"/>
                    </a:cubicBezTo>
                    <a:close/>
                    <a:moveTo>
                      <a:pt x="1059" y="144"/>
                    </a:moveTo>
                    <a:cubicBezTo>
                      <a:pt x="1059" y="132"/>
                      <a:pt x="1049" y="121"/>
                      <a:pt x="1036" y="121"/>
                    </a:cubicBezTo>
                    <a:cubicBezTo>
                      <a:pt x="1024" y="121"/>
                      <a:pt x="1013" y="132"/>
                      <a:pt x="1013" y="144"/>
                    </a:cubicBezTo>
                    <a:cubicBezTo>
                      <a:pt x="1013" y="157"/>
                      <a:pt x="1024" y="167"/>
                      <a:pt x="1036" y="167"/>
                    </a:cubicBezTo>
                    <a:cubicBezTo>
                      <a:pt x="1049" y="167"/>
                      <a:pt x="1059" y="157"/>
                      <a:pt x="1059" y="144"/>
                    </a:cubicBezTo>
                    <a:close/>
                    <a:moveTo>
                      <a:pt x="1059" y="205"/>
                    </a:moveTo>
                    <a:cubicBezTo>
                      <a:pt x="1059" y="192"/>
                      <a:pt x="1049" y="182"/>
                      <a:pt x="1036" y="182"/>
                    </a:cubicBezTo>
                    <a:cubicBezTo>
                      <a:pt x="1024" y="182"/>
                      <a:pt x="1013" y="192"/>
                      <a:pt x="1013" y="205"/>
                    </a:cubicBezTo>
                    <a:cubicBezTo>
                      <a:pt x="1013" y="217"/>
                      <a:pt x="1024" y="227"/>
                      <a:pt x="1036" y="227"/>
                    </a:cubicBezTo>
                    <a:cubicBezTo>
                      <a:pt x="1049" y="227"/>
                      <a:pt x="1059" y="217"/>
                      <a:pt x="1059" y="205"/>
                    </a:cubicBezTo>
                    <a:close/>
                    <a:moveTo>
                      <a:pt x="967" y="23"/>
                    </a:moveTo>
                    <a:cubicBezTo>
                      <a:pt x="967" y="11"/>
                      <a:pt x="957" y="0"/>
                      <a:pt x="944" y="0"/>
                    </a:cubicBezTo>
                    <a:cubicBezTo>
                      <a:pt x="932" y="0"/>
                      <a:pt x="921" y="11"/>
                      <a:pt x="921" y="23"/>
                    </a:cubicBezTo>
                    <a:cubicBezTo>
                      <a:pt x="921" y="36"/>
                      <a:pt x="932" y="46"/>
                      <a:pt x="944" y="46"/>
                    </a:cubicBezTo>
                    <a:cubicBezTo>
                      <a:pt x="957" y="46"/>
                      <a:pt x="967" y="36"/>
                      <a:pt x="967" y="23"/>
                    </a:cubicBezTo>
                    <a:close/>
                    <a:moveTo>
                      <a:pt x="967" y="84"/>
                    </a:moveTo>
                    <a:cubicBezTo>
                      <a:pt x="967" y="71"/>
                      <a:pt x="957" y="61"/>
                      <a:pt x="944" y="61"/>
                    </a:cubicBezTo>
                    <a:cubicBezTo>
                      <a:pt x="932" y="61"/>
                      <a:pt x="921" y="71"/>
                      <a:pt x="921" y="84"/>
                    </a:cubicBezTo>
                    <a:cubicBezTo>
                      <a:pt x="921" y="96"/>
                      <a:pt x="932" y="106"/>
                      <a:pt x="944" y="106"/>
                    </a:cubicBezTo>
                    <a:cubicBezTo>
                      <a:pt x="957" y="106"/>
                      <a:pt x="967" y="96"/>
                      <a:pt x="967" y="84"/>
                    </a:cubicBezTo>
                    <a:close/>
                    <a:moveTo>
                      <a:pt x="967" y="144"/>
                    </a:moveTo>
                    <a:cubicBezTo>
                      <a:pt x="967" y="132"/>
                      <a:pt x="957" y="121"/>
                      <a:pt x="944" y="121"/>
                    </a:cubicBezTo>
                    <a:cubicBezTo>
                      <a:pt x="932" y="121"/>
                      <a:pt x="921" y="132"/>
                      <a:pt x="921" y="144"/>
                    </a:cubicBezTo>
                    <a:cubicBezTo>
                      <a:pt x="921" y="157"/>
                      <a:pt x="932" y="167"/>
                      <a:pt x="944" y="167"/>
                    </a:cubicBezTo>
                    <a:cubicBezTo>
                      <a:pt x="957" y="167"/>
                      <a:pt x="967" y="157"/>
                      <a:pt x="967" y="144"/>
                    </a:cubicBezTo>
                    <a:close/>
                    <a:moveTo>
                      <a:pt x="967" y="205"/>
                    </a:moveTo>
                    <a:cubicBezTo>
                      <a:pt x="967" y="192"/>
                      <a:pt x="957" y="182"/>
                      <a:pt x="944" y="182"/>
                    </a:cubicBezTo>
                    <a:cubicBezTo>
                      <a:pt x="932" y="182"/>
                      <a:pt x="921" y="192"/>
                      <a:pt x="921" y="205"/>
                    </a:cubicBezTo>
                    <a:cubicBezTo>
                      <a:pt x="921" y="217"/>
                      <a:pt x="932" y="227"/>
                      <a:pt x="944" y="227"/>
                    </a:cubicBezTo>
                    <a:cubicBezTo>
                      <a:pt x="957" y="227"/>
                      <a:pt x="967" y="217"/>
                      <a:pt x="967" y="205"/>
                    </a:cubicBezTo>
                    <a:close/>
                    <a:moveTo>
                      <a:pt x="875" y="23"/>
                    </a:moveTo>
                    <a:cubicBezTo>
                      <a:pt x="875" y="11"/>
                      <a:pt x="864" y="0"/>
                      <a:pt x="852" y="0"/>
                    </a:cubicBezTo>
                    <a:cubicBezTo>
                      <a:pt x="839" y="0"/>
                      <a:pt x="829" y="11"/>
                      <a:pt x="829" y="23"/>
                    </a:cubicBezTo>
                    <a:cubicBezTo>
                      <a:pt x="829" y="36"/>
                      <a:pt x="839" y="46"/>
                      <a:pt x="852" y="46"/>
                    </a:cubicBezTo>
                    <a:cubicBezTo>
                      <a:pt x="864" y="46"/>
                      <a:pt x="875" y="36"/>
                      <a:pt x="875" y="23"/>
                    </a:cubicBezTo>
                    <a:close/>
                    <a:moveTo>
                      <a:pt x="875" y="84"/>
                    </a:moveTo>
                    <a:cubicBezTo>
                      <a:pt x="875" y="71"/>
                      <a:pt x="864" y="61"/>
                      <a:pt x="852" y="61"/>
                    </a:cubicBezTo>
                    <a:cubicBezTo>
                      <a:pt x="839" y="61"/>
                      <a:pt x="829" y="71"/>
                      <a:pt x="829" y="84"/>
                    </a:cubicBezTo>
                    <a:cubicBezTo>
                      <a:pt x="829" y="96"/>
                      <a:pt x="839" y="106"/>
                      <a:pt x="852" y="106"/>
                    </a:cubicBezTo>
                    <a:cubicBezTo>
                      <a:pt x="864" y="106"/>
                      <a:pt x="875" y="96"/>
                      <a:pt x="875" y="84"/>
                    </a:cubicBezTo>
                    <a:close/>
                    <a:moveTo>
                      <a:pt x="875" y="144"/>
                    </a:moveTo>
                    <a:cubicBezTo>
                      <a:pt x="875" y="132"/>
                      <a:pt x="864" y="121"/>
                      <a:pt x="852" y="121"/>
                    </a:cubicBezTo>
                    <a:cubicBezTo>
                      <a:pt x="839" y="121"/>
                      <a:pt x="829" y="132"/>
                      <a:pt x="829" y="144"/>
                    </a:cubicBezTo>
                    <a:cubicBezTo>
                      <a:pt x="829" y="157"/>
                      <a:pt x="839" y="167"/>
                      <a:pt x="852" y="167"/>
                    </a:cubicBezTo>
                    <a:cubicBezTo>
                      <a:pt x="864" y="167"/>
                      <a:pt x="875" y="157"/>
                      <a:pt x="875" y="144"/>
                    </a:cubicBezTo>
                    <a:close/>
                    <a:moveTo>
                      <a:pt x="875" y="205"/>
                    </a:moveTo>
                    <a:cubicBezTo>
                      <a:pt x="875" y="192"/>
                      <a:pt x="864" y="182"/>
                      <a:pt x="852" y="182"/>
                    </a:cubicBezTo>
                    <a:cubicBezTo>
                      <a:pt x="839" y="182"/>
                      <a:pt x="829" y="192"/>
                      <a:pt x="829" y="205"/>
                    </a:cubicBezTo>
                    <a:cubicBezTo>
                      <a:pt x="829" y="217"/>
                      <a:pt x="839" y="227"/>
                      <a:pt x="852" y="227"/>
                    </a:cubicBezTo>
                    <a:cubicBezTo>
                      <a:pt x="864" y="227"/>
                      <a:pt x="875" y="217"/>
                      <a:pt x="875" y="205"/>
                    </a:cubicBezTo>
                    <a:close/>
                    <a:moveTo>
                      <a:pt x="783" y="23"/>
                    </a:moveTo>
                    <a:cubicBezTo>
                      <a:pt x="783" y="11"/>
                      <a:pt x="772" y="0"/>
                      <a:pt x="760" y="0"/>
                    </a:cubicBezTo>
                    <a:cubicBezTo>
                      <a:pt x="747" y="0"/>
                      <a:pt x="737" y="11"/>
                      <a:pt x="737" y="23"/>
                    </a:cubicBezTo>
                    <a:cubicBezTo>
                      <a:pt x="737" y="36"/>
                      <a:pt x="747" y="46"/>
                      <a:pt x="760" y="46"/>
                    </a:cubicBezTo>
                    <a:cubicBezTo>
                      <a:pt x="772" y="46"/>
                      <a:pt x="783" y="36"/>
                      <a:pt x="783" y="23"/>
                    </a:cubicBezTo>
                    <a:close/>
                    <a:moveTo>
                      <a:pt x="783" y="84"/>
                    </a:moveTo>
                    <a:cubicBezTo>
                      <a:pt x="783" y="71"/>
                      <a:pt x="772" y="61"/>
                      <a:pt x="760" y="61"/>
                    </a:cubicBezTo>
                    <a:cubicBezTo>
                      <a:pt x="747" y="61"/>
                      <a:pt x="737" y="71"/>
                      <a:pt x="737" y="84"/>
                    </a:cubicBezTo>
                    <a:cubicBezTo>
                      <a:pt x="737" y="96"/>
                      <a:pt x="747" y="106"/>
                      <a:pt x="760" y="106"/>
                    </a:cubicBezTo>
                    <a:cubicBezTo>
                      <a:pt x="772" y="106"/>
                      <a:pt x="783" y="96"/>
                      <a:pt x="783" y="84"/>
                    </a:cubicBezTo>
                    <a:close/>
                    <a:moveTo>
                      <a:pt x="783" y="144"/>
                    </a:moveTo>
                    <a:cubicBezTo>
                      <a:pt x="783" y="132"/>
                      <a:pt x="772" y="121"/>
                      <a:pt x="760" y="121"/>
                    </a:cubicBezTo>
                    <a:cubicBezTo>
                      <a:pt x="747" y="121"/>
                      <a:pt x="737" y="132"/>
                      <a:pt x="737" y="144"/>
                    </a:cubicBezTo>
                    <a:cubicBezTo>
                      <a:pt x="737" y="157"/>
                      <a:pt x="747" y="167"/>
                      <a:pt x="760" y="167"/>
                    </a:cubicBezTo>
                    <a:cubicBezTo>
                      <a:pt x="772" y="167"/>
                      <a:pt x="783" y="157"/>
                      <a:pt x="783" y="144"/>
                    </a:cubicBezTo>
                    <a:close/>
                    <a:moveTo>
                      <a:pt x="783" y="205"/>
                    </a:moveTo>
                    <a:cubicBezTo>
                      <a:pt x="783" y="192"/>
                      <a:pt x="772" y="182"/>
                      <a:pt x="760" y="182"/>
                    </a:cubicBezTo>
                    <a:cubicBezTo>
                      <a:pt x="747" y="182"/>
                      <a:pt x="737" y="192"/>
                      <a:pt x="737" y="205"/>
                    </a:cubicBezTo>
                    <a:cubicBezTo>
                      <a:pt x="737" y="217"/>
                      <a:pt x="747" y="227"/>
                      <a:pt x="760" y="227"/>
                    </a:cubicBezTo>
                    <a:cubicBezTo>
                      <a:pt x="772" y="227"/>
                      <a:pt x="783" y="217"/>
                      <a:pt x="783" y="205"/>
                    </a:cubicBezTo>
                    <a:close/>
                    <a:moveTo>
                      <a:pt x="690" y="23"/>
                    </a:moveTo>
                    <a:cubicBezTo>
                      <a:pt x="690" y="11"/>
                      <a:pt x="680" y="0"/>
                      <a:pt x="668" y="0"/>
                    </a:cubicBezTo>
                    <a:cubicBezTo>
                      <a:pt x="655" y="0"/>
                      <a:pt x="645" y="11"/>
                      <a:pt x="645" y="23"/>
                    </a:cubicBezTo>
                    <a:cubicBezTo>
                      <a:pt x="645" y="36"/>
                      <a:pt x="655" y="46"/>
                      <a:pt x="668" y="46"/>
                    </a:cubicBezTo>
                    <a:cubicBezTo>
                      <a:pt x="680" y="46"/>
                      <a:pt x="690" y="36"/>
                      <a:pt x="690" y="23"/>
                    </a:cubicBezTo>
                    <a:close/>
                    <a:moveTo>
                      <a:pt x="690" y="84"/>
                    </a:moveTo>
                    <a:cubicBezTo>
                      <a:pt x="690" y="71"/>
                      <a:pt x="680" y="61"/>
                      <a:pt x="668" y="61"/>
                    </a:cubicBezTo>
                    <a:cubicBezTo>
                      <a:pt x="655" y="61"/>
                      <a:pt x="645" y="71"/>
                      <a:pt x="645" y="84"/>
                    </a:cubicBezTo>
                    <a:cubicBezTo>
                      <a:pt x="645" y="96"/>
                      <a:pt x="655" y="106"/>
                      <a:pt x="668" y="106"/>
                    </a:cubicBezTo>
                    <a:cubicBezTo>
                      <a:pt x="680" y="106"/>
                      <a:pt x="690" y="96"/>
                      <a:pt x="690" y="84"/>
                    </a:cubicBezTo>
                    <a:close/>
                    <a:moveTo>
                      <a:pt x="690" y="144"/>
                    </a:moveTo>
                    <a:cubicBezTo>
                      <a:pt x="690" y="132"/>
                      <a:pt x="680" y="121"/>
                      <a:pt x="668" y="121"/>
                    </a:cubicBezTo>
                    <a:cubicBezTo>
                      <a:pt x="655" y="121"/>
                      <a:pt x="645" y="132"/>
                      <a:pt x="645" y="144"/>
                    </a:cubicBezTo>
                    <a:cubicBezTo>
                      <a:pt x="645" y="157"/>
                      <a:pt x="655" y="167"/>
                      <a:pt x="668" y="167"/>
                    </a:cubicBezTo>
                    <a:cubicBezTo>
                      <a:pt x="680" y="167"/>
                      <a:pt x="690" y="157"/>
                      <a:pt x="690" y="144"/>
                    </a:cubicBezTo>
                    <a:close/>
                    <a:moveTo>
                      <a:pt x="690" y="205"/>
                    </a:moveTo>
                    <a:cubicBezTo>
                      <a:pt x="690" y="192"/>
                      <a:pt x="680" y="182"/>
                      <a:pt x="668" y="182"/>
                    </a:cubicBezTo>
                    <a:cubicBezTo>
                      <a:pt x="655" y="182"/>
                      <a:pt x="645" y="192"/>
                      <a:pt x="645" y="205"/>
                    </a:cubicBezTo>
                    <a:cubicBezTo>
                      <a:pt x="645" y="217"/>
                      <a:pt x="655" y="227"/>
                      <a:pt x="668" y="227"/>
                    </a:cubicBezTo>
                    <a:cubicBezTo>
                      <a:pt x="680" y="227"/>
                      <a:pt x="690" y="217"/>
                      <a:pt x="690" y="205"/>
                    </a:cubicBezTo>
                    <a:close/>
                    <a:moveTo>
                      <a:pt x="506" y="23"/>
                    </a:moveTo>
                    <a:cubicBezTo>
                      <a:pt x="506" y="11"/>
                      <a:pt x="496" y="0"/>
                      <a:pt x="484" y="0"/>
                    </a:cubicBezTo>
                    <a:cubicBezTo>
                      <a:pt x="471" y="0"/>
                      <a:pt x="461" y="11"/>
                      <a:pt x="461" y="23"/>
                    </a:cubicBezTo>
                    <a:cubicBezTo>
                      <a:pt x="461" y="36"/>
                      <a:pt x="471" y="46"/>
                      <a:pt x="484" y="46"/>
                    </a:cubicBezTo>
                    <a:cubicBezTo>
                      <a:pt x="496" y="46"/>
                      <a:pt x="506" y="36"/>
                      <a:pt x="506" y="23"/>
                    </a:cubicBezTo>
                    <a:close/>
                    <a:moveTo>
                      <a:pt x="506" y="84"/>
                    </a:moveTo>
                    <a:cubicBezTo>
                      <a:pt x="506" y="71"/>
                      <a:pt x="496" y="61"/>
                      <a:pt x="484" y="61"/>
                    </a:cubicBezTo>
                    <a:cubicBezTo>
                      <a:pt x="471" y="61"/>
                      <a:pt x="461" y="71"/>
                      <a:pt x="461" y="84"/>
                    </a:cubicBezTo>
                    <a:cubicBezTo>
                      <a:pt x="461" y="96"/>
                      <a:pt x="471" y="106"/>
                      <a:pt x="484" y="106"/>
                    </a:cubicBezTo>
                    <a:cubicBezTo>
                      <a:pt x="496" y="106"/>
                      <a:pt x="506" y="96"/>
                      <a:pt x="506" y="84"/>
                    </a:cubicBezTo>
                    <a:close/>
                    <a:moveTo>
                      <a:pt x="506" y="144"/>
                    </a:moveTo>
                    <a:cubicBezTo>
                      <a:pt x="506" y="132"/>
                      <a:pt x="496" y="121"/>
                      <a:pt x="484" y="121"/>
                    </a:cubicBezTo>
                    <a:cubicBezTo>
                      <a:pt x="471" y="121"/>
                      <a:pt x="461" y="132"/>
                      <a:pt x="461" y="144"/>
                    </a:cubicBezTo>
                    <a:cubicBezTo>
                      <a:pt x="461" y="157"/>
                      <a:pt x="471" y="167"/>
                      <a:pt x="484" y="167"/>
                    </a:cubicBezTo>
                    <a:cubicBezTo>
                      <a:pt x="496" y="167"/>
                      <a:pt x="506" y="157"/>
                      <a:pt x="506" y="144"/>
                    </a:cubicBezTo>
                    <a:close/>
                    <a:moveTo>
                      <a:pt x="506" y="205"/>
                    </a:moveTo>
                    <a:cubicBezTo>
                      <a:pt x="506" y="192"/>
                      <a:pt x="496" y="182"/>
                      <a:pt x="484" y="182"/>
                    </a:cubicBezTo>
                    <a:cubicBezTo>
                      <a:pt x="471" y="182"/>
                      <a:pt x="461" y="192"/>
                      <a:pt x="461" y="205"/>
                    </a:cubicBezTo>
                    <a:cubicBezTo>
                      <a:pt x="461" y="217"/>
                      <a:pt x="471" y="227"/>
                      <a:pt x="484" y="227"/>
                    </a:cubicBezTo>
                    <a:cubicBezTo>
                      <a:pt x="496" y="227"/>
                      <a:pt x="506" y="217"/>
                      <a:pt x="506" y="205"/>
                    </a:cubicBezTo>
                    <a:close/>
                    <a:moveTo>
                      <a:pt x="414" y="23"/>
                    </a:moveTo>
                    <a:cubicBezTo>
                      <a:pt x="414" y="11"/>
                      <a:pt x="404" y="0"/>
                      <a:pt x="391" y="0"/>
                    </a:cubicBezTo>
                    <a:cubicBezTo>
                      <a:pt x="379" y="0"/>
                      <a:pt x="369" y="11"/>
                      <a:pt x="369" y="23"/>
                    </a:cubicBezTo>
                    <a:cubicBezTo>
                      <a:pt x="369" y="36"/>
                      <a:pt x="379" y="46"/>
                      <a:pt x="391" y="46"/>
                    </a:cubicBezTo>
                    <a:cubicBezTo>
                      <a:pt x="404" y="46"/>
                      <a:pt x="414" y="36"/>
                      <a:pt x="414" y="23"/>
                    </a:cubicBezTo>
                    <a:close/>
                    <a:moveTo>
                      <a:pt x="414" y="84"/>
                    </a:moveTo>
                    <a:cubicBezTo>
                      <a:pt x="414" y="71"/>
                      <a:pt x="404" y="61"/>
                      <a:pt x="391" y="61"/>
                    </a:cubicBezTo>
                    <a:cubicBezTo>
                      <a:pt x="379" y="61"/>
                      <a:pt x="369" y="71"/>
                      <a:pt x="369" y="84"/>
                    </a:cubicBezTo>
                    <a:cubicBezTo>
                      <a:pt x="369" y="96"/>
                      <a:pt x="379" y="106"/>
                      <a:pt x="391" y="106"/>
                    </a:cubicBezTo>
                    <a:cubicBezTo>
                      <a:pt x="404" y="106"/>
                      <a:pt x="414" y="96"/>
                      <a:pt x="414" y="84"/>
                    </a:cubicBezTo>
                    <a:close/>
                    <a:moveTo>
                      <a:pt x="414" y="144"/>
                    </a:moveTo>
                    <a:cubicBezTo>
                      <a:pt x="414" y="132"/>
                      <a:pt x="404" y="121"/>
                      <a:pt x="391" y="121"/>
                    </a:cubicBezTo>
                    <a:cubicBezTo>
                      <a:pt x="379" y="121"/>
                      <a:pt x="369" y="132"/>
                      <a:pt x="369" y="144"/>
                    </a:cubicBezTo>
                    <a:cubicBezTo>
                      <a:pt x="369" y="157"/>
                      <a:pt x="379" y="167"/>
                      <a:pt x="391" y="167"/>
                    </a:cubicBezTo>
                    <a:cubicBezTo>
                      <a:pt x="404" y="167"/>
                      <a:pt x="414" y="157"/>
                      <a:pt x="414" y="144"/>
                    </a:cubicBezTo>
                    <a:close/>
                    <a:moveTo>
                      <a:pt x="414" y="205"/>
                    </a:moveTo>
                    <a:cubicBezTo>
                      <a:pt x="414" y="192"/>
                      <a:pt x="404" y="182"/>
                      <a:pt x="391" y="182"/>
                    </a:cubicBezTo>
                    <a:cubicBezTo>
                      <a:pt x="379" y="182"/>
                      <a:pt x="369" y="192"/>
                      <a:pt x="369" y="205"/>
                    </a:cubicBezTo>
                    <a:cubicBezTo>
                      <a:pt x="369" y="217"/>
                      <a:pt x="379" y="227"/>
                      <a:pt x="391" y="227"/>
                    </a:cubicBezTo>
                    <a:cubicBezTo>
                      <a:pt x="404" y="227"/>
                      <a:pt x="414" y="217"/>
                      <a:pt x="414" y="205"/>
                    </a:cubicBezTo>
                    <a:close/>
                    <a:moveTo>
                      <a:pt x="322" y="23"/>
                    </a:moveTo>
                    <a:cubicBezTo>
                      <a:pt x="322" y="11"/>
                      <a:pt x="312" y="0"/>
                      <a:pt x="299" y="0"/>
                    </a:cubicBezTo>
                    <a:cubicBezTo>
                      <a:pt x="287" y="0"/>
                      <a:pt x="277" y="11"/>
                      <a:pt x="277" y="23"/>
                    </a:cubicBezTo>
                    <a:cubicBezTo>
                      <a:pt x="277" y="36"/>
                      <a:pt x="287" y="46"/>
                      <a:pt x="299" y="46"/>
                    </a:cubicBezTo>
                    <a:cubicBezTo>
                      <a:pt x="312" y="46"/>
                      <a:pt x="322" y="36"/>
                      <a:pt x="322" y="23"/>
                    </a:cubicBezTo>
                    <a:close/>
                    <a:moveTo>
                      <a:pt x="322" y="84"/>
                    </a:moveTo>
                    <a:cubicBezTo>
                      <a:pt x="322" y="71"/>
                      <a:pt x="312" y="61"/>
                      <a:pt x="299" y="61"/>
                    </a:cubicBezTo>
                    <a:cubicBezTo>
                      <a:pt x="287" y="61"/>
                      <a:pt x="277" y="71"/>
                      <a:pt x="277" y="84"/>
                    </a:cubicBezTo>
                    <a:cubicBezTo>
                      <a:pt x="277" y="96"/>
                      <a:pt x="287" y="106"/>
                      <a:pt x="299" y="106"/>
                    </a:cubicBezTo>
                    <a:cubicBezTo>
                      <a:pt x="312" y="106"/>
                      <a:pt x="322" y="96"/>
                      <a:pt x="322" y="84"/>
                    </a:cubicBezTo>
                    <a:close/>
                    <a:moveTo>
                      <a:pt x="322" y="144"/>
                    </a:moveTo>
                    <a:cubicBezTo>
                      <a:pt x="322" y="132"/>
                      <a:pt x="312" y="121"/>
                      <a:pt x="299" y="121"/>
                    </a:cubicBezTo>
                    <a:cubicBezTo>
                      <a:pt x="287" y="121"/>
                      <a:pt x="277" y="132"/>
                      <a:pt x="277" y="144"/>
                    </a:cubicBezTo>
                    <a:cubicBezTo>
                      <a:pt x="277" y="157"/>
                      <a:pt x="287" y="167"/>
                      <a:pt x="299" y="167"/>
                    </a:cubicBezTo>
                    <a:cubicBezTo>
                      <a:pt x="312" y="167"/>
                      <a:pt x="322" y="157"/>
                      <a:pt x="322" y="144"/>
                    </a:cubicBezTo>
                    <a:close/>
                    <a:moveTo>
                      <a:pt x="322" y="205"/>
                    </a:moveTo>
                    <a:cubicBezTo>
                      <a:pt x="322" y="192"/>
                      <a:pt x="312" y="182"/>
                      <a:pt x="299" y="182"/>
                    </a:cubicBezTo>
                    <a:cubicBezTo>
                      <a:pt x="287" y="182"/>
                      <a:pt x="277" y="192"/>
                      <a:pt x="277" y="205"/>
                    </a:cubicBezTo>
                    <a:cubicBezTo>
                      <a:pt x="277" y="217"/>
                      <a:pt x="287" y="227"/>
                      <a:pt x="299" y="227"/>
                    </a:cubicBezTo>
                    <a:cubicBezTo>
                      <a:pt x="312" y="227"/>
                      <a:pt x="322" y="217"/>
                      <a:pt x="322" y="205"/>
                    </a:cubicBezTo>
                    <a:close/>
                    <a:moveTo>
                      <a:pt x="230" y="23"/>
                    </a:moveTo>
                    <a:cubicBezTo>
                      <a:pt x="230" y="11"/>
                      <a:pt x="220" y="0"/>
                      <a:pt x="207" y="0"/>
                    </a:cubicBezTo>
                    <a:cubicBezTo>
                      <a:pt x="195" y="0"/>
                      <a:pt x="185" y="11"/>
                      <a:pt x="185" y="23"/>
                    </a:cubicBezTo>
                    <a:cubicBezTo>
                      <a:pt x="185" y="36"/>
                      <a:pt x="195" y="46"/>
                      <a:pt x="207" y="46"/>
                    </a:cubicBezTo>
                    <a:cubicBezTo>
                      <a:pt x="220" y="46"/>
                      <a:pt x="230" y="36"/>
                      <a:pt x="230" y="23"/>
                    </a:cubicBezTo>
                    <a:close/>
                    <a:moveTo>
                      <a:pt x="230" y="84"/>
                    </a:moveTo>
                    <a:cubicBezTo>
                      <a:pt x="230" y="71"/>
                      <a:pt x="220" y="61"/>
                      <a:pt x="207" y="61"/>
                    </a:cubicBezTo>
                    <a:cubicBezTo>
                      <a:pt x="195" y="61"/>
                      <a:pt x="185" y="71"/>
                      <a:pt x="185" y="84"/>
                    </a:cubicBezTo>
                    <a:cubicBezTo>
                      <a:pt x="185" y="96"/>
                      <a:pt x="195" y="106"/>
                      <a:pt x="207" y="106"/>
                    </a:cubicBezTo>
                    <a:cubicBezTo>
                      <a:pt x="220" y="106"/>
                      <a:pt x="230" y="96"/>
                      <a:pt x="230" y="84"/>
                    </a:cubicBezTo>
                    <a:close/>
                    <a:moveTo>
                      <a:pt x="230" y="144"/>
                    </a:moveTo>
                    <a:cubicBezTo>
                      <a:pt x="230" y="132"/>
                      <a:pt x="220" y="121"/>
                      <a:pt x="207" y="121"/>
                    </a:cubicBezTo>
                    <a:cubicBezTo>
                      <a:pt x="195" y="121"/>
                      <a:pt x="185" y="132"/>
                      <a:pt x="185" y="144"/>
                    </a:cubicBezTo>
                    <a:cubicBezTo>
                      <a:pt x="185" y="157"/>
                      <a:pt x="195" y="167"/>
                      <a:pt x="207" y="167"/>
                    </a:cubicBezTo>
                    <a:cubicBezTo>
                      <a:pt x="220" y="167"/>
                      <a:pt x="230" y="157"/>
                      <a:pt x="230" y="144"/>
                    </a:cubicBezTo>
                    <a:close/>
                    <a:moveTo>
                      <a:pt x="230" y="205"/>
                    </a:moveTo>
                    <a:cubicBezTo>
                      <a:pt x="230" y="192"/>
                      <a:pt x="220" y="182"/>
                      <a:pt x="207" y="182"/>
                    </a:cubicBezTo>
                    <a:cubicBezTo>
                      <a:pt x="195" y="182"/>
                      <a:pt x="185" y="192"/>
                      <a:pt x="185" y="205"/>
                    </a:cubicBezTo>
                    <a:cubicBezTo>
                      <a:pt x="185" y="217"/>
                      <a:pt x="195" y="227"/>
                      <a:pt x="207" y="227"/>
                    </a:cubicBezTo>
                    <a:cubicBezTo>
                      <a:pt x="220" y="227"/>
                      <a:pt x="230" y="217"/>
                      <a:pt x="230" y="205"/>
                    </a:cubicBezTo>
                    <a:close/>
                    <a:moveTo>
                      <a:pt x="138" y="23"/>
                    </a:moveTo>
                    <a:cubicBezTo>
                      <a:pt x="138" y="11"/>
                      <a:pt x="128" y="0"/>
                      <a:pt x="115" y="0"/>
                    </a:cubicBezTo>
                    <a:cubicBezTo>
                      <a:pt x="103" y="0"/>
                      <a:pt x="92" y="11"/>
                      <a:pt x="92" y="23"/>
                    </a:cubicBezTo>
                    <a:cubicBezTo>
                      <a:pt x="92" y="36"/>
                      <a:pt x="103" y="46"/>
                      <a:pt x="115" y="46"/>
                    </a:cubicBezTo>
                    <a:cubicBezTo>
                      <a:pt x="128" y="46"/>
                      <a:pt x="138" y="36"/>
                      <a:pt x="138" y="23"/>
                    </a:cubicBezTo>
                    <a:close/>
                    <a:moveTo>
                      <a:pt x="138" y="84"/>
                    </a:moveTo>
                    <a:cubicBezTo>
                      <a:pt x="138" y="71"/>
                      <a:pt x="128" y="61"/>
                      <a:pt x="115" y="61"/>
                    </a:cubicBezTo>
                    <a:cubicBezTo>
                      <a:pt x="103" y="61"/>
                      <a:pt x="92" y="71"/>
                      <a:pt x="92" y="84"/>
                    </a:cubicBezTo>
                    <a:cubicBezTo>
                      <a:pt x="92" y="96"/>
                      <a:pt x="103" y="106"/>
                      <a:pt x="115" y="106"/>
                    </a:cubicBezTo>
                    <a:cubicBezTo>
                      <a:pt x="128" y="106"/>
                      <a:pt x="138" y="96"/>
                      <a:pt x="138" y="84"/>
                    </a:cubicBezTo>
                    <a:close/>
                    <a:moveTo>
                      <a:pt x="138" y="144"/>
                    </a:moveTo>
                    <a:cubicBezTo>
                      <a:pt x="138" y="132"/>
                      <a:pt x="128" y="121"/>
                      <a:pt x="115" y="121"/>
                    </a:cubicBezTo>
                    <a:cubicBezTo>
                      <a:pt x="103" y="121"/>
                      <a:pt x="92" y="132"/>
                      <a:pt x="92" y="144"/>
                    </a:cubicBezTo>
                    <a:cubicBezTo>
                      <a:pt x="92" y="157"/>
                      <a:pt x="103" y="167"/>
                      <a:pt x="115" y="167"/>
                    </a:cubicBezTo>
                    <a:cubicBezTo>
                      <a:pt x="128" y="167"/>
                      <a:pt x="138" y="157"/>
                      <a:pt x="138" y="144"/>
                    </a:cubicBezTo>
                    <a:close/>
                    <a:moveTo>
                      <a:pt x="138" y="205"/>
                    </a:moveTo>
                    <a:cubicBezTo>
                      <a:pt x="138" y="192"/>
                      <a:pt x="128" y="182"/>
                      <a:pt x="115" y="182"/>
                    </a:cubicBezTo>
                    <a:cubicBezTo>
                      <a:pt x="103" y="182"/>
                      <a:pt x="92" y="192"/>
                      <a:pt x="92" y="205"/>
                    </a:cubicBezTo>
                    <a:cubicBezTo>
                      <a:pt x="92" y="217"/>
                      <a:pt x="103" y="227"/>
                      <a:pt x="115" y="227"/>
                    </a:cubicBezTo>
                    <a:cubicBezTo>
                      <a:pt x="128" y="227"/>
                      <a:pt x="138" y="217"/>
                      <a:pt x="138" y="205"/>
                    </a:cubicBezTo>
                    <a:close/>
                    <a:moveTo>
                      <a:pt x="46" y="23"/>
                    </a:moveTo>
                    <a:cubicBezTo>
                      <a:pt x="46" y="11"/>
                      <a:pt x="36" y="0"/>
                      <a:pt x="23" y="0"/>
                    </a:cubicBezTo>
                    <a:cubicBezTo>
                      <a:pt x="10" y="0"/>
                      <a:pt x="0" y="11"/>
                      <a:pt x="0" y="23"/>
                    </a:cubicBezTo>
                    <a:cubicBezTo>
                      <a:pt x="0" y="36"/>
                      <a:pt x="10" y="46"/>
                      <a:pt x="23" y="46"/>
                    </a:cubicBezTo>
                    <a:cubicBezTo>
                      <a:pt x="36" y="46"/>
                      <a:pt x="46" y="36"/>
                      <a:pt x="46" y="23"/>
                    </a:cubicBezTo>
                    <a:close/>
                    <a:moveTo>
                      <a:pt x="46" y="84"/>
                    </a:moveTo>
                    <a:cubicBezTo>
                      <a:pt x="46" y="71"/>
                      <a:pt x="36" y="61"/>
                      <a:pt x="23" y="61"/>
                    </a:cubicBezTo>
                    <a:cubicBezTo>
                      <a:pt x="10" y="61"/>
                      <a:pt x="0" y="71"/>
                      <a:pt x="0" y="84"/>
                    </a:cubicBezTo>
                    <a:cubicBezTo>
                      <a:pt x="0" y="96"/>
                      <a:pt x="10" y="106"/>
                      <a:pt x="23" y="106"/>
                    </a:cubicBezTo>
                    <a:cubicBezTo>
                      <a:pt x="36" y="106"/>
                      <a:pt x="46" y="96"/>
                      <a:pt x="46" y="84"/>
                    </a:cubicBezTo>
                    <a:close/>
                    <a:moveTo>
                      <a:pt x="46" y="144"/>
                    </a:moveTo>
                    <a:cubicBezTo>
                      <a:pt x="46" y="132"/>
                      <a:pt x="36" y="121"/>
                      <a:pt x="23" y="121"/>
                    </a:cubicBezTo>
                    <a:cubicBezTo>
                      <a:pt x="10" y="121"/>
                      <a:pt x="0" y="132"/>
                      <a:pt x="0" y="144"/>
                    </a:cubicBezTo>
                    <a:cubicBezTo>
                      <a:pt x="0" y="157"/>
                      <a:pt x="10" y="167"/>
                      <a:pt x="23" y="167"/>
                    </a:cubicBezTo>
                    <a:cubicBezTo>
                      <a:pt x="36" y="167"/>
                      <a:pt x="46" y="157"/>
                      <a:pt x="46" y="144"/>
                    </a:cubicBezTo>
                    <a:close/>
                    <a:moveTo>
                      <a:pt x="46" y="205"/>
                    </a:moveTo>
                    <a:cubicBezTo>
                      <a:pt x="46" y="192"/>
                      <a:pt x="36" y="182"/>
                      <a:pt x="23" y="182"/>
                    </a:cubicBezTo>
                    <a:cubicBezTo>
                      <a:pt x="10" y="182"/>
                      <a:pt x="0" y="192"/>
                      <a:pt x="0" y="205"/>
                    </a:cubicBezTo>
                    <a:cubicBezTo>
                      <a:pt x="0" y="217"/>
                      <a:pt x="10" y="227"/>
                      <a:pt x="23" y="227"/>
                    </a:cubicBezTo>
                    <a:cubicBezTo>
                      <a:pt x="36" y="227"/>
                      <a:pt x="46" y="217"/>
                      <a:pt x="46" y="205"/>
                    </a:cubicBez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363" name="Picture 83">
                <a:extLst>
                  <a:ext uri="{FF2B5EF4-FFF2-40B4-BE49-F238E27FC236}">
                    <a16:creationId xmlns:a16="http://schemas.microsoft.com/office/drawing/2014/main" id="{F1E00A53-6D10-4B0D-B9A5-478C9CB1D732}"/>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72" y="1214"/>
                <a:ext cx="473" cy="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4" name="Rectangle 84">
                <a:extLst>
                  <a:ext uri="{FF2B5EF4-FFF2-40B4-BE49-F238E27FC236}">
                    <a16:creationId xmlns:a16="http://schemas.microsoft.com/office/drawing/2014/main" id="{30A3C3D1-616C-4CA2-8B3D-37555197BA5B}"/>
                  </a:ext>
                </a:extLst>
              </p:cNvPr>
              <p:cNvSpPr>
                <a:spLocks noChangeArrowheads="1"/>
              </p:cNvSpPr>
              <p:nvPr/>
            </p:nvSpPr>
            <p:spPr bwMode="auto">
              <a:xfrm>
                <a:off x="774" y="1216"/>
                <a:ext cx="471" cy="83"/>
              </a:xfrm>
              <a:prstGeom prst="rect">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365" name="Picture 85">
                <a:extLst>
                  <a:ext uri="{FF2B5EF4-FFF2-40B4-BE49-F238E27FC236}">
                    <a16:creationId xmlns:a16="http://schemas.microsoft.com/office/drawing/2014/main" id="{AE954442-27CF-4BA8-AF49-2005724F29CB}"/>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79" y="1288"/>
                <a:ext cx="12" cy="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6" name="Freeform 86">
                <a:extLst>
                  <a:ext uri="{FF2B5EF4-FFF2-40B4-BE49-F238E27FC236}">
                    <a16:creationId xmlns:a16="http://schemas.microsoft.com/office/drawing/2014/main" id="{D6B5AEF0-CDE7-4286-8833-0168ED7CC048}"/>
                  </a:ext>
                </a:extLst>
              </p:cNvPr>
              <p:cNvSpPr>
                <a:spLocks/>
              </p:cNvSpPr>
              <p:nvPr/>
            </p:nvSpPr>
            <p:spPr bwMode="auto">
              <a:xfrm>
                <a:off x="781" y="1288"/>
                <a:ext cx="8" cy="9"/>
              </a:xfrm>
              <a:custGeom>
                <a:avLst/>
                <a:gdLst>
                  <a:gd name="T0" fmla="*/ 0 w 8"/>
                  <a:gd name="T1" fmla="*/ 7 h 9"/>
                  <a:gd name="T2" fmla="*/ 4 w 8"/>
                  <a:gd name="T3" fmla="*/ 9 h 9"/>
                  <a:gd name="T4" fmla="*/ 8 w 8"/>
                  <a:gd name="T5" fmla="*/ 7 h 9"/>
                  <a:gd name="T6" fmla="*/ 8 w 8"/>
                  <a:gd name="T7" fmla="*/ 3 h 9"/>
                  <a:gd name="T8" fmla="*/ 4 w 8"/>
                  <a:gd name="T9" fmla="*/ 0 h 9"/>
                  <a:gd name="T10" fmla="*/ 0 w 8"/>
                  <a:gd name="T11" fmla="*/ 3 h 9"/>
                  <a:gd name="T12" fmla="*/ 0 w 8"/>
                  <a:gd name="T13" fmla="*/ 7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0" y="7"/>
                    </a:moveTo>
                    <a:lnTo>
                      <a:pt x="4" y="9"/>
                    </a:lnTo>
                    <a:lnTo>
                      <a:pt x="8" y="7"/>
                    </a:lnTo>
                    <a:lnTo>
                      <a:pt x="8" y="3"/>
                    </a:lnTo>
                    <a:lnTo>
                      <a:pt x="4" y="0"/>
                    </a:lnTo>
                    <a:lnTo>
                      <a:pt x="0" y="3"/>
                    </a:lnTo>
                    <a:lnTo>
                      <a:pt x="0" y="7"/>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367" name="Picture 87">
                <a:extLst>
                  <a:ext uri="{FF2B5EF4-FFF2-40B4-BE49-F238E27FC236}">
                    <a16:creationId xmlns:a16="http://schemas.microsoft.com/office/drawing/2014/main" id="{30143690-00A1-48EC-AFC5-D3EBFA0DF078}"/>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79" y="1217"/>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 name="Freeform 88">
                <a:extLst>
                  <a:ext uri="{FF2B5EF4-FFF2-40B4-BE49-F238E27FC236}">
                    <a16:creationId xmlns:a16="http://schemas.microsoft.com/office/drawing/2014/main" id="{7ED1AF10-1616-443F-B233-7E0454BE495F}"/>
                  </a:ext>
                </a:extLst>
              </p:cNvPr>
              <p:cNvSpPr>
                <a:spLocks/>
              </p:cNvSpPr>
              <p:nvPr/>
            </p:nvSpPr>
            <p:spPr bwMode="auto">
              <a:xfrm>
                <a:off x="781" y="1218"/>
                <a:ext cx="8" cy="8"/>
              </a:xfrm>
              <a:custGeom>
                <a:avLst/>
                <a:gdLst>
                  <a:gd name="T0" fmla="*/ 0 w 8"/>
                  <a:gd name="T1" fmla="*/ 6 h 8"/>
                  <a:gd name="T2" fmla="*/ 4 w 8"/>
                  <a:gd name="T3" fmla="*/ 8 h 8"/>
                  <a:gd name="T4" fmla="*/ 8 w 8"/>
                  <a:gd name="T5" fmla="*/ 6 h 8"/>
                  <a:gd name="T6" fmla="*/ 8 w 8"/>
                  <a:gd name="T7" fmla="*/ 2 h 8"/>
                  <a:gd name="T8" fmla="*/ 4 w 8"/>
                  <a:gd name="T9" fmla="*/ 0 h 8"/>
                  <a:gd name="T10" fmla="*/ 0 w 8"/>
                  <a:gd name="T11" fmla="*/ 2 h 8"/>
                  <a:gd name="T12" fmla="*/ 0 w 8"/>
                  <a:gd name="T13" fmla="*/ 6 h 8"/>
                </a:gdLst>
                <a:ahLst/>
                <a:cxnLst>
                  <a:cxn ang="0">
                    <a:pos x="T0" y="T1"/>
                  </a:cxn>
                  <a:cxn ang="0">
                    <a:pos x="T2" y="T3"/>
                  </a:cxn>
                  <a:cxn ang="0">
                    <a:pos x="T4" y="T5"/>
                  </a:cxn>
                  <a:cxn ang="0">
                    <a:pos x="T6" y="T7"/>
                  </a:cxn>
                  <a:cxn ang="0">
                    <a:pos x="T8" y="T9"/>
                  </a:cxn>
                  <a:cxn ang="0">
                    <a:pos x="T10" y="T11"/>
                  </a:cxn>
                  <a:cxn ang="0">
                    <a:pos x="T12" y="T13"/>
                  </a:cxn>
                </a:cxnLst>
                <a:rect l="0" t="0" r="r" b="b"/>
                <a:pathLst>
                  <a:path w="8" h="8">
                    <a:moveTo>
                      <a:pt x="0" y="6"/>
                    </a:moveTo>
                    <a:lnTo>
                      <a:pt x="4" y="8"/>
                    </a:lnTo>
                    <a:lnTo>
                      <a:pt x="8" y="6"/>
                    </a:lnTo>
                    <a:lnTo>
                      <a:pt x="8" y="2"/>
                    </a:lnTo>
                    <a:lnTo>
                      <a:pt x="4" y="0"/>
                    </a:lnTo>
                    <a:lnTo>
                      <a:pt x="0" y="2"/>
                    </a:lnTo>
                    <a:lnTo>
                      <a:pt x="0" y="6"/>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369" name="Picture 89">
                <a:extLst>
                  <a:ext uri="{FF2B5EF4-FFF2-40B4-BE49-F238E27FC236}">
                    <a16:creationId xmlns:a16="http://schemas.microsoft.com/office/drawing/2014/main" id="{61607D3C-419E-400D-B625-9DD80A416DC0}"/>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230" y="1288"/>
                <a:ext cx="12" cy="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0" name="Freeform 90">
                <a:extLst>
                  <a:ext uri="{FF2B5EF4-FFF2-40B4-BE49-F238E27FC236}">
                    <a16:creationId xmlns:a16="http://schemas.microsoft.com/office/drawing/2014/main" id="{16EAEFBE-3A10-454B-AE6E-537105184AB5}"/>
                  </a:ext>
                </a:extLst>
              </p:cNvPr>
              <p:cNvSpPr>
                <a:spLocks/>
              </p:cNvSpPr>
              <p:nvPr/>
            </p:nvSpPr>
            <p:spPr bwMode="auto">
              <a:xfrm>
                <a:off x="1230" y="1288"/>
                <a:ext cx="8" cy="9"/>
              </a:xfrm>
              <a:custGeom>
                <a:avLst/>
                <a:gdLst>
                  <a:gd name="T0" fmla="*/ 0 w 8"/>
                  <a:gd name="T1" fmla="*/ 7 h 9"/>
                  <a:gd name="T2" fmla="*/ 4 w 8"/>
                  <a:gd name="T3" fmla="*/ 9 h 9"/>
                  <a:gd name="T4" fmla="*/ 8 w 8"/>
                  <a:gd name="T5" fmla="*/ 7 h 9"/>
                  <a:gd name="T6" fmla="*/ 8 w 8"/>
                  <a:gd name="T7" fmla="*/ 3 h 9"/>
                  <a:gd name="T8" fmla="*/ 4 w 8"/>
                  <a:gd name="T9" fmla="*/ 0 h 9"/>
                  <a:gd name="T10" fmla="*/ 0 w 8"/>
                  <a:gd name="T11" fmla="*/ 3 h 9"/>
                  <a:gd name="T12" fmla="*/ 0 w 8"/>
                  <a:gd name="T13" fmla="*/ 7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0" y="7"/>
                    </a:moveTo>
                    <a:lnTo>
                      <a:pt x="4" y="9"/>
                    </a:lnTo>
                    <a:lnTo>
                      <a:pt x="8" y="7"/>
                    </a:lnTo>
                    <a:lnTo>
                      <a:pt x="8" y="3"/>
                    </a:lnTo>
                    <a:lnTo>
                      <a:pt x="4" y="0"/>
                    </a:lnTo>
                    <a:lnTo>
                      <a:pt x="0" y="3"/>
                    </a:lnTo>
                    <a:lnTo>
                      <a:pt x="0" y="7"/>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371" name="Picture 91">
                <a:extLst>
                  <a:ext uri="{FF2B5EF4-FFF2-40B4-BE49-F238E27FC236}">
                    <a16:creationId xmlns:a16="http://schemas.microsoft.com/office/drawing/2014/main" id="{A88AED39-13E4-46C8-9329-01CC72D5752F}"/>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230" y="1217"/>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2" name="Freeform 92">
                <a:extLst>
                  <a:ext uri="{FF2B5EF4-FFF2-40B4-BE49-F238E27FC236}">
                    <a16:creationId xmlns:a16="http://schemas.microsoft.com/office/drawing/2014/main" id="{33834990-BE67-49F7-8137-3BD3D9C98066}"/>
                  </a:ext>
                </a:extLst>
              </p:cNvPr>
              <p:cNvSpPr>
                <a:spLocks/>
              </p:cNvSpPr>
              <p:nvPr/>
            </p:nvSpPr>
            <p:spPr bwMode="auto">
              <a:xfrm>
                <a:off x="1230" y="1218"/>
                <a:ext cx="8" cy="8"/>
              </a:xfrm>
              <a:custGeom>
                <a:avLst/>
                <a:gdLst>
                  <a:gd name="T0" fmla="*/ 0 w 8"/>
                  <a:gd name="T1" fmla="*/ 6 h 8"/>
                  <a:gd name="T2" fmla="*/ 4 w 8"/>
                  <a:gd name="T3" fmla="*/ 8 h 8"/>
                  <a:gd name="T4" fmla="*/ 8 w 8"/>
                  <a:gd name="T5" fmla="*/ 6 h 8"/>
                  <a:gd name="T6" fmla="*/ 8 w 8"/>
                  <a:gd name="T7" fmla="*/ 2 h 8"/>
                  <a:gd name="T8" fmla="*/ 4 w 8"/>
                  <a:gd name="T9" fmla="*/ 0 h 8"/>
                  <a:gd name="T10" fmla="*/ 0 w 8"/>
                  <a:gd name="T11" fmla="*/ 2 h 8"/>
                  <a:gd name="T12" fmla="*/ 0 w 8"/>
                  <a:gd name="T13" fmla="*/ 6 h 8"/>
                </a:gdLst>
                <a:ahLst/>
                <a:cxnLst>
                  <a:cxn ang="0">
                    <a:pos x="T0" y="T1"/>
                  </a:cxn>
                  <a:cxn ang="0">
                    <a:pos x="T2" y="T3"/>
                  </a:cxn>
                  <a:cxn ang="0">
                    <a:pos x="T4" y="T5"/>
                  </a:cxn>
                  <a:cxn ang="0">
                    <a:pos x="T6" y="T7"/>
                  </a:cxn>
                  <a:cxn ang="0">
                    <a:pos x="T8" y="T9"/>
                  </a:cxn>
                  <a:cxn ang="0">
                    <a:pos x="T10" y="T11"/>
                  </a:cxn>
                  <a:cxn ang="0">
                    <a:pos x="T12" y="T13"/>
                  </a:cxn>
                </a:cxnLst>
                <a:rect l="0" t="0" r="r" b="b"/>
                <a:pathLst>
                  <a:path w="8" h="8">
                    <a:moveTo>
                      <a:pt x="0" y="6"/>
                    </a:moveTo>
                    <a:lnTo>
                      <a:pt x="4" y="8"/>
                    </a:lnTo>
                    <a:lnTo>
                      <a:pt x="8" y="6"/>
                    </a:lnTo>
                    <a:lnTo>
                      <a:pt x="8" y="2"/>
                    </a:lnTo>
                    <a:lnTo>
                      <a:pt x="4" y="0"/>
                    </a:lnTo>
                    <a:lnTo>
                      <a:pt x="0" y="2"/>
                    </a:lnTo>
                    <a:lnTo>
                      <a:pt x="0" y="6"/>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3" name="Rectangle 93">
                <a:extLst>
                  <a:ext uri="{FF2B5EF4-FFF2-40B4-BE49-F238E27FC236}">
                    <a16:creationId xmlns:a16="http://schemas.microsoft.com/office/drawing/2014/main" id="{88052D48-062E-4025-BA67-C609081DA28F}"/>
                  </a:ext>
                </a:extLst>
              </p:cNvPr>
              <p:cNvSpPr>
                <a:spLocks noChangeArrowheads="1"/>
              </p:cNvSpPr>
              <p:nvPr/>
            </p:nvSpPr>
            <p:spPr bwMode="auto">
              <a:xfrm>
                <a:off x="806" y="1264"/>
                <a:ext cx="217" cy="27"/>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4" name="Freeform 94">
                <a:extLst>
                  <a:ext uri="{FF2B5EF4-FFF2-40B4-BE49-F238E27FC236}">
                    <a16:creationId xmlns:a16="http://schemas.microsoft.com/office/drawing/2014/main" id="{9AB4EE66-7C4E-4B59-92A2-52BB43B78EB2}"/>
                  </a:ext>
                </a:extLst>
              </p:cNvPr>
              <p:cNvSpPr>
                <a:spLocks noEditPoints="1"/>
              </p:cNvSpPr>
              <p:nvPr/>
            </p:nvSpPr>
            <p:spPr bwMode="auto">
              <a:xfrm>
                <a:off x="807" y="1264"/>
                <a:ext cx="212" cy="24"/>
              </a:xfrm>
              <a:custGeom>
                <a:avLst/>
                <a:gdLst>
                  <a:gd name="T0" fmla="*/ 0 w 212"/>
                  <a:gd name="T1" fmla="*/ 24 h 24"/>
                  <a:gd name="T2" fmla="*/ 84 w 212"/>
                  <a:gd name="T3" fmla="*/ 24 h 24"/>
                  <a:gd name="T4" fmla="*/ 84 w 212"/>
                  <a:gd name="T5" fmla="*/ 0 h 24"/>
                  <a:gd name="T6" fmla="*/ 0 w 212"/>
                  <a:gd name="T7" fmla="*/ 0 h 24"/>
                  <a:gd name="T8" fmla="*/ 0 w 212"/>
                  <a:gd name="T9" fmla="*/ 24 h 24"/>
                  <a:gd name="T10" fmla="*/ 98 w 212"/>
                  <a:gd name="T11" fmla="*/ 24 h 24"/>
                  <a:gd name="T12" fmla="*/ 182 w 212"/>
                  <a:gd name="T13" fmla="*/ 24 h 24"/>
                  <a:gd name="T14" fmla="*/ 182 w 212"/>
                  <a:gd name="T15" fmla="*/ 0 h 24"/>
                  <a:gd name="T16" fmla="*/ 98 w 212"/>
                  <a:gd name="T17" fmla="*/ 0 h 24"/>
                  <a:gd name="T18" fmla="*/ 98 w 212"/>
                  <a:gd name="T19" fmla="*/ 24 h 24"/>
                  <a:gd name="T20" fmla="*/ 198 w 212"/>
                  <a:gd name="T21" fmla="*/ 24 h 24"/>
                  <a:gd name="T22" fmla="*/ 212 w 212"/>
                  <a:gd name="T23" fmla="*/ 24 h 24"/>
                  <a:gd name="T24" fmla="*/ 212 w 212"/>
                  <a:gd name="T25" fmla="*/ 12 h 24"/>
                  <a:gd name="T26" fmla="*/ 198 w 212"/>
                  <a:gd name="T27" fmla="*/ 12 h 24"/>
                  <a:gd name="T28" fmla="*/ 198 w 212"/>
                  <a:gd name="T2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24">
                    <a:moveTo>
                      <a:pt x="0" y="24"/>
                    </a:moveTo>
                    <a:lnTo>
                      <a:pt x="84" y="24"/>
                    </a:lnTo>
                    <a:lnTo>
                      <a:pt x="84" y="0"/>
                    </a:lnTo>
                    <a:lnTo>
                      <a:pt x="0" y="0"/>
                    </a:lnTo>
                    <a:lnTo>
                      <a:pt x="0" y="24"/>
                    </a:lnTo>
                    <a:close/>
                    <a:moveTo>
                      <a:pt x="98" y="24"/>
                    </a:moveTo>
                    <a:lnTo>
                      <a:pt x="182" y="24"/>
                    </a:lnTo>
                    <a:lnTo>
                      <a:pt x="182" y="0"/>
                    </a:lnTo>
                    <a:lnTo>
                      <a:pt x="98" y="0"/>
                    </a:lnTo>
                    <a:lnTo>
                      <a:pt x="98" y="24"/>
                    </a:lnTo>
                    <a:close/>
                    <a:moveTo>
                      <a:pt x="198" y="24"/>
                    </a:moveTo>
                    <a:lnTo>
                      <a:pt x="212" y="24"/>
                    </a:lnTo>
                    <a:lnTo>
                      <a:pt x="212" y="12"/>
                    </a:lnTo>
                    <a:lnTo>
                      <a:pt x="198" y="12"/>
                    </a:lnTo>
                    <a:lnTo>
                      <a:pt x="198"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5" name="Rectangle 95">
                <a:extLst>
                  <a:ext uri="{FF2B5EF4-FFF2-40B4-BE49-F238E27FC236}">
                    <a16:creationId xmlns:a16="http://schemas.microsoft.com/office/drawing/2014/main" id="{EE2D1384-17E3-4CB3-8EEE-78DD58F9C530}"/>
                  </a:ext>
                </a:extLst>
              </p:cNvPr>
              <p:cNvSpPr>
                <a:spLocks noChangeArrowheads="1"/>
              </p:cNvSpPr>
              <p:nvPr/>
            </p:nvSpPr>
            <p:spPr bwMode="auto">
              <a:xfrm>
                <a:off x="806" y="1264"/>
                <a:ext cx="217" cy="27"/>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6" name="Rectangle 96">
                <a:extLst>
                  <a:ext uri="{FF2B5EF4-FFF2-40B4-BE49-F238E27FC236}">
                    <a16:creationId xmlns:a16="http://schemas.microsoft.com/office/drawing/2014/main" id="{2B5F3793-D85B-4E2D-9367-3E8D0311FA69}"/>
                  </a:ext>
                </a:extLst>
              </p:cNvPr>
              <p:cNvSpPr>
                <a:spLocks noChangeArrowheads="1"/>
              </p:cNvSpPr>
              <p:nvPr/>
            </p:nvSpPr>
            <p:spPr bwMode="auto">
              <a:xfrm>
                <a:off x="807" y="1264"/>
                <a:ext cx="84" cy="24"/>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7" name="Rectangle 97">
                <a:extLst>
                  <a:ext uri="{FF2B5EF4-FFF2-40B4-BE49-F238E27FC236}">
                    <a16:creationId xmlns:a16="http://schemas.microsoft.com/office/drawing/2014/main" id="{E5677AFD-B891-4796-BA0C-FB6FD4F6BE7C}"/>
                  </a:ext>
                </a:extLst>
              </p:cNvPr>
              <p:cNvSpPr>
                <a:spLocks noChangeArrowheads="1"/>
              </p:cNvSpPr>
              <p:nvPr/>
            </p:nvSpPr>
            <p:spPr bwMode="auto">
              <a:xfrm>
                <a:off x="905" y="1264"/>
                <a:ext cx="84" cy="24"/>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8" name="Rectangle 98">
                <a:extLst>
                  <a:ext uri="{FF2B5EF4-FFF2-40B4-BE49-F238E27FC236}">
                    <a16:creationId xmlns:a16="http://schemas.microsoft.com/office/drawing/2014/main" id="{AE56FB67-4F78-48B7-8F86-5128C897CDB6}"/>
                  </a:ext>
                </a:extLst>
              </p:cNvPr>
              <p:cNvSpPr>
                <a:spLocks noChangeArrowheads="1"/>
              </p:cNvSpPr>
              <p:nvPr/>
            </p:nvSpPr>
            <p:spPr bwMode="auto">
              <a:xfrm>
                <a:off x="1005" y="1276"/>
                <a:ext cx="14" cy="12"/>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9" name="Freeform 99">
                <a:extLst>
                  <a:ext uri="{FF2B5EF4-FFF2-40B4-BE49-F238E27FC236}">
                    <a16:creationId xmlns:a16="http://schemas.microsoft.com/office/drawing/2014/main" id="{7E2A216A-308D-4404-AC10-31546CC7BB01}"/>
                  </a:ext>
                </a:extLst>
              </p:cNvPr>
              <p:cNvSpPr>
                <a:spLocks noEditPoints="1"/>
              </p:cNvSpPr>
              <p:nvPr/>
            </p:nvSpPr>
            <p:spPr bwMode="auto">
              <a:xfrm>
                <a:off x="808" y="1277"/>
                <a:ext cx="211" cy="10"/>
              </a:xfrm>
              <a:custGeom>
                <a:avLst/>
                <a:gdLst>
                  <a:gd name="T0" fmla="*/ 73 w 211"/>
                  <a:gd name="T1" fmla="*/ 9 h 10"/>
                  <a:gd name="T2" fmla="*/ 78 w 211"/>
                  <a:gd name="T3" fmla="*/ 10 h 10"/>
                  <a:gd name="T4" fmla="*/ 79 w 211"/>
                  <a:gd name="T5" fmla="*/ 7 h 10"/>
                  <a:gd name="T6" fmla="*/ 70 w 211"/>
                  <a:gd name="T7" fmla="*/ 0 h 10"/>
                  <a:gd name="T8" fmla="*/ 59 w 211"/>
                  <a:gd name="T9" fmla="*/ 7 h 10"/>
                  <a:gd name="T10" fmla="*/ 60 w 211"/>
                  <a:gd name="T11" fmla="*/ 10 h 10"/>
                  <a:gd name="T12" fmla="*/ 65 w 211"/>
                  <a:gd name="T13" fmla="*/ 9 h 10"/>
                  <a:gd name="T14" fmla="*/ 68 w 211"/>
                  <a:gd name="T15" fmla="*/ 0 h 10"/>
                  <a:gd name="T16" fmla="*/ 42 w 211"/>
                  <a:gd name="T17" fmla="*/ 7 h 10"/>
                  <a:gd name="T18" fmla="*/ 46 w 211"/>
                  <a:gd name="T19" fmla="*/ 9 h 10"/>
                  <a:gd name="T20" fmla="*/ 50 w 211"/>
                  <a:gd name="T21" fmla="*/ 9 h 10"/>
                  <a:gd name="T22" fmla="*/ 55 w 211"/>
                  <a:gd name="T23" fmla="*/ 7 h 10"/>
                  <a:gd name="T24" fmla="*/ 42 w 211"/>
                  <a:gd name="T25" fmla="*/ 7 h 10"/>
                  <a:gd name="T26" fmla="*/ 31 w 211"/>
                  <a:gd name="T27" fmla="*/ 9 h 10"/>
                  <a:gd name="T28" fmla="*/ 36 w 211"/>
                  <a:gd name="T29" fmla="*/ 10 h 10"/>
                  <a:gd name="T30" fmla="*/ 37 w 211"/>
                  <a:gd name="T31" fmla="*/ 7 h 10"/>
                  <a:gd name="T32" fmla="*/ 28 w 211"/>
                  <a:gd name="T33" fmla="*/ 0 h 10"/>
                  <a:gd name="T34" fmla="*/ 17 w 211"/>
                  <a:gd name="T35" fmla="*/ 7 h 10"/>
                  <a:gd name="T36" fmla="*/ 18 w 211"/>
                  <a:gd name="T37" fmla="*/ 10 h 10"/>
                  <a:gd name="T38" fmla="*/ 23 w 211"/>
                  <a:gd name="T39" fmla="*/ 9 h 10"/>
                  <a:gd name="T40" fmla="*/ 27 w 211"/>
                  <a:gd name="T41" fmla="*/ 0 h 10"/>
                  <a:gd name="T42" fmla="*/ 0 w 211"/>
                  <a:gd name="T43" fmla="*/ 7 h 10"/>
                  <a:gd name="T44" fmla="*/ 5 w 211"/>
                  <a:gd name="T45" fmla="*/ 9 h 10"/>
                  <a:gd name="T46" fmla="*/ 8 w 211"/>
                  <a:gd name="T47" fmla="*/ 9 h 10"/>
                  <a:gd name="T48" fmla="*/ 13 w 211"/>
                  <a:gd name="T49" fmla="*/ 7 h 10"/>
                  <a:gd name="T50" fmla="*/ 0 w 211"/>
                  <a:gd name="T51" fmla="*/ 7 h 10"/>
                  <a:gd name="T52" fmla="*/ 101 w 211"/>
                  <a:gd name="T53" fmla="*/ 9 h 10"/>
                  <a:gd name="T54" fmla="*/ 106 w 211"/>
                  <a:gd name="T55" fmla="*/ 10 h 10"/>
                  <a:gd name="T56" fmla="*/ 107 w 211"/>
                  <a:gd name="T57" fmla="*/ 7 h 10"/>
                  <a:gd name="T58" fmla="*/ 97 w 211"/>
                  <a:gd name="T59" fmla="*/ 0 h 10"/>
                  <a:gd name="T60" fmla="*/ 115 w 211"/>
                  <a:gd name="T61" fmla="*/ 7 h 10"/>
                  <a:gd name="T62" fmla="*/ 116 w 211"/>
                  <a:gd name="T63" fmla="*/ 10 h 10"/>
                  <a:gd name="T64" fmla="*/ 121 w 211"/>
                  <a:gd name="T65" fmla="*/ 9 h 10"/>
                  <a:gd name="T66" fmla="*/ 124 w 211"/>
                  <a:gd name="T67" fmla="*/ 0 h 10"/>
                  <a:gd name="T68" fmla="*/ 125 w 211"/>
                  <a:gd name="T69" fmla="*/ 7 h 10"/>
                  <a:gd name="T70" fmla="*/ 130 w 211"/>
                  <a:gd name="T71" fmla="*/ 9 h 10"/>
                  <a:gd name="T72" fmla="*/ 133 w 211"/>
                  <a:gd name="T73" fmla="*/ 9 h 10"/>
                  <a:gd name="T74" fmla="*/ 138 w 211"/>
                  <a:gd name="T75" fmla="*/ 7 h 10"/>
                  <a:gd name="T76" fmla="*/ 125 w 211"/>
                  <a:gd name="T77" fmla="*/ 7 h 10"/>
                  <a:gd name="T78" fmla="*/ 143 w 211"/>
                  <a:gd name="T79" fmla="*/ 9 h 10"/>
                  <a:gd name="T80" fmla="*/ 147 w 211"/>
                  <a:gd name="T81" fmla="*/ 10 h 10"/>
                  <a:gd name="T82" fmla="*/ 149 w 211"/>
                  <a:gd name="T83" fmla="*/ 7 h 10"/>
                  <a:gd name="T84" fmla="*/ 139 w 211"/>
                  <a:gd name="T85" fmla="*/ 0 h 10"/>
                  <a:gd name="T86" fmla="*/ 157 w 211"/>
                  <a:gd name="T87" fmla="*/ 7 h 10"/>
                  <a:gd name="T88" fmla="*/ 158 w 211"/>
                  <a:gd name="T89" fmla="*/ 10 h 10"/>
                  <a:gd name="T90" fmla="*/ 163 w 211"/>
                  <a:gd name="T91" fmla="*/ 9 h 10"/>
                  <a:gd name="T92" fmla="*/ 166 w 211"/>
                  <a:gd name="T93" fmla="*/ 0 h 10"/>
                  <a:gd name="T94" fmla="*/ 167 w 211"/>
                  <a:gd name="T95" fmla="*/ 7 h 10"/>
                  <a:gd name="T96" fmla="*/ 172 w 211"/>
                  <a:gd name="T97" fmla="*/ 9 h 10"/>
                  <a:gd name="T98" fmla="*/ 175 w 211"/>
                  <a:gd name="T99" fmla="*/ 9 h 10"/>
                  <a:gd name="T100" fmla="*/ 180 w 211"/>
                  <a:gd name="T101" fmla="*/ 7 h 10"/>
                  <a:gd name="T102" fmla="*/ 167 w 211"/>
                  <a:gd name="T103" fmla="*/ 7 h 10"/>
                  <a:gd name="T104" fmla="*/ 201 w 211"/>
                  <a:gd name="T105" fmla="*/ 9 h 10"/>
                  <a:gd name="T106" fmla="*/ 206 w 211"/>
                  <a:gd name="T107" fmla="*/ 10 h 10"/>
                  <a:gd name="T108" fmla="*/ 208 w 211"/>
                  <a:gd name="T109" fmla="*/ 7 h 10"/>
                  <a:gd name="T110" fmla="*/ 198 w 211"/>
                  <a:gd name="T11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1" h="10">
                    <a:moveTo>
                      <a:pt x="70" y="7"/>
                    </a:moveTo>
                    <a:lnTo>
                      <a:pt x="73" y="7"/>
                    </a:lnTo>
                    <a:lnTo>
                      <a:pt x="73" y="9"/>
                    </a:lnTo>
                    <a:lnTo>
                      <a:pt x="74" y="9"/>
                    </a:lnTo>
                    <a:lnTo>
                      <a:pt x="74" y="10"/>
                    </a:lnTo>
                    <a:lnTo>
                      <a:pt x="78" y="10"/>
                    </a:lnTo>
                    <a:lnTo>
                      <a:pt x="78" y="9"/>
                    </a:lnTo>
                    <a:lnTo>
                      <a:pt x="79" y="9"/>
                    </a:lnTo>
                    <a:lnTo>
                      <a:pt x="79" y="7"/>
                    </a:lnTo>
                    <a:lnTo>
                      <a:pt x="82" y="7"/>
                    </a:lnTo>
                    <a:lnTo>
                      <a:pt x="82" y="0"/>
                    </a:lnTo>
                    <a:lnTo>
                      <a:pt x="70" y="0"/>
                    </a:lnTo>
                    <a:lnTo>
                      <a:pt x="70" y="7"/>
                    </a:lnTo>
                    <a:close/>
                    <a:moveTo>
                      <a:pt x="56" y="7"/>
                    </a:moveTo>
                    <a:lnTo>
                      <a:pt x="59" y="7"/>
                    </a:lnTo>
                    <a:lnTo>
                      <a:pt x="59" y="9"/>
                    </a:lnTo>
                    <a:lnTo>
                      <a:pt x="60" y="9"/>
                    </a:lnTo>
                    <a:lnTo>
                      <a:pt x="60" y="10"/>
                    </a:lnTo>
                    <a:lnTo>
                      <a:pt x="64" y="10"/>
                    </a:lnTo>
                    <a:lnTo>
                      <a:pt x="64" y="9"/>
                    </a:lnTo>
                    <a:lnTo>
                      <a:pt x="65" y="9"/>
                    </a:lnTo>
                    <a:lnTo>
                      <a:pt x="65" y="7"/>
                    </a:lnTo>
                    <a:lnTo>
                      <a:pt x="68" y="7"/>
                    </a:lnTo>
                    <a:lnTo>
                      <a:pt x="68" y="0"/>
                    </a:lnTo>
                    <a:lnTo>
                      <a:pt x="56" y="0"/>
                    </a:lnTo>
                    <a:lnTo>
                      <a:pt x="56" y="7"/>
                    </a:lnTo>
                    <a:close/>
                    <a:moveTo>
                      <a:pt x="42" y="7"/>
                    </a:moveTo>
                    <a:lnTo>
                      <a:pt x="45" y="7"/>
                    </a:lnTo>
                    <a:lnTo>
                      <a:pt x="45" y="9"/>
                    </a:lnTo>
                    <a:lnTo>
                      <a:pt x="46" y="9"/>
                    </a:lnTo>
                    <a:lnTo>
                      <a:pt x="46" y="10"/>
                    </a:lnTo>
                    <a:lnTo>
                      <a:pt x="50" y="10"/>
                    </a:lnTo>
                    <a:lnTo>
                      <a:pt x="50" y="9"/>
                    </a:lnTo>
                    <a:lnTo>
                      <a:pt x="51" y="9"/>
                    </a:lnTo>
                    <a:lnTo>
                      <a:pt x="51" y="7"/>
                    </a:lnTo>
                    <a:lnTo>
                      <a:pt x="55" y="7"/>
                    </a:lnTo>
                    <a:lnTo>
                      <a:pt x="55" y="0"/>
                    </a:lnTo>
                    <a:lnTo>
                      <a:pt x="42" y="0"/>
                    </a:lnTo>
                    <a:lnTo>
                      <a:pt x="42" y="7"/>
                    </a:lnTo>
                    <a:close/>
                    <a:moveTo>
                      <a:pt x="28" y="7"/>
                    </a:moveTo>
                    <a:lnTo>
                      <a:pt x="31" y="7"/>
                    </a:lnTo>
                    <a:lnTo>
                      <a:pt x="31" y="9"/>
                    </a:lnTo>
                    <a:lnTo>
                      <a:pt x="32" y="9"/>
                    </a:lnTo>
                    <a:lnTo>
                      <a:pt x="32" y="10"/>
                    </a:lnTo>
                    <a:lnTo>
                      <a:pt x="36" y="10"/>
                    </a:lnTo>
                    <a:lnTo>
                      <a:pt x="36" y="9"/>
                    </a:lnTo>
                    <a:lnTo>
                      <a:pt x="37" y="9"/>
                    </a:lnTo>
                    <a:lnTo>
                      <a:pt x="37" y="7"/>
                    </a:lnTo>
                    <a:lnTo>
                      <a:pt x="41" y="7"/>
                    </a:lnTo>
                    <a:lnTo>
                      <a:pt x="41" y="0"/>
                    </a:lnTo>
                    <a:lnTo>
                      <a:pt x="28" y="0"/>
                    </a:lnTo>
                    <a:lnTo>
                      <a:pt x="28" y="7"/>
                    </a:lnTo>
                    <a:close/>
                    <a:moveTo>
                      <a:pt x="14" y="7"/>
                    </a:moveTo>
                    <a:lnTo>
                      <a:pt x="17" y="7"/>
                    </a:lnTo>
                    <a:lnTo>
                      <a:pt x="17" y="9"/>
                    </a:lnTo>
                    <a:lnTo>
                      <a:pt x="18" y="9"/>
                    </a:lnTo>
                    <a:lnTo>
                      <a:pt x="18" y="10"/>
                    </a:lnTo>
                    <a:lnTo>
                      <a:pt x="22" y="10"/>
                    </a:lnTo>
                    <a:lnTo>
                      <a:pt x="22" y="9"/>
                    </a:lnTo>
                    <a:lnTo>
                      <a:pt x="23" y="9"/>
                    </a:lnTo>
                    <a:lnTo>
                      <a:pt x="23" y="7"/>
                    </a:lnTo>
                    <a:lnTo>
                      <a:pt x="27" y="7"/>
                    </a:lnTo>
                    <a:lnTo>
                      <a:pt x="27" y="0"/>
                    </a:lnTo>
                    <a:lnTo>
                      <a:pt x="14" y="0"/>
                    </a:lnTo>
                    <a:lnTo>
                      <a:pt x="14" y="7"/>
                    </a:lnTo>
                    <a:close/>
                    <a:moveTo>
                      <a:pt x="0" y="7"/>
                    </a:moveTo>
                    <a:lnTo>
                      <a:pt x="3" y="7"/>
                    </a:lnTo>
                    <a:lnTo>
                      <a:pt x="3" y="9"/>
                    </a:lnTo>
                    <a:lnTo>
                      <a:pt x="5" y="9"/>
                    </a:lnTo>
                    <a:lnTo>
                      <a:pt x="5" y="10"/>
                    </a:lnTo>
                    <a:lnTo>
                      <a:pt x="8" y="10"/>
                    </a:lnTo>
                    <a:lnTo>
                      <a:pt x="8" y="9"/>
                    </a:lnTo>
                    <a:lnTo>
                      <a:pt x="9" y="9"/>
                    </a:lnTo>
                    <a:lnTo>
                      <a:pt x="9" y="7"/>
                    </a:lnTo>
                    <a:lnTo>
                      <a:pt x="13" y="7"/>
                    </a:lnTo>
                    <a:lnTo>
                      <a:pt x="13" y="0"/>
                    </a:lnTo>
                    <a:lnTo>
                      <a:pt x="0" y="0"/>
                    </a:lnTo>
                    <a:lnTo>
                      <a:pt x="0" y="7"/>
                    </a:lnTo>
                    <a:close/>
                    <a:moveTo>
                      <a:pt x="97" y="7"/>
                    </a:moveTo>
                    <a:lnTo>
                      <a:pt x="101" y="7"/>
                    </a:lnTo>
                    <a:lnTo>
                      <a:pt x="101" y="9"/>
                    </a:lnTo>
                    <a:lnTo>
                      <a:pt x="102" y="9"/>
                    </a:lnTo>
                    <a:lnTo>
                      <a:pt x="102" y="10"/>
                    </a:lnTo>
                    <a:lnTo>
                      <a:pt x="106" y="10"/>
                    </a:lnTo>
                    <a:lnTo>
                      <a:pt x="106" y="9"/>
                    </a:lnTo>
                    <a:lnTo>
                      <a:pt x="107" y="9"/>
                    </a:lnTo>
                    <a:lnTo>
                      <a:pt x="107" y="7"/>
                    </a:lnTo>
                    <a:lnTo>
                      <a:pt x="110" y="7"/>
                    </a:lnTo>
                    <a:lnTo>
                      <a:pt x="110" y="0"/>
                    </a:lnTo>
                    <a:lnTo>
                      <a:pt x="97" y="0"/>
                    </a:lnTo>
                    <a:lnTo>
                      <a:pt x="97" y="7"/>
                    </a:lnTo>
                    <a:close/>
                    <a:moveTo>
                      <a:pt x="111" y="7"/>
                    </a:moveTo>
                    <a:lnTo>
                      <a:pt x="115" y="7"/>
                    </a:lnTo>
                    <a:lnTo>
                      <a:pt x="115" y="9"/>
                    </a:lnTo>
                    <a:lnTo>
                      <a:pt x="116" y="9"/>
                    </a:lnTo>
                    <a:lnTo>
                      <a:pt x="116" y="10"/>
                    </a:lnTo>
                    <a:lnTo>
                      <a:pt x="119" y="10"/>
                    </a:lnTo>
                    <a:lnTo>
                      <a:pt x="119" y="9"/>
                    </a:lnTo>
                    <a:lnTo>
                      <a:pt x="121" y="9"/>
                    </a:lnTo>
                    <a:lnTo>
                      <a:pt x="121" y="7"/>
                    </a:lnTo>
                    <a:lnTo>
                      <a:pt x="124" y="7"/>
                    </a:lnTo>
                    <a:lnTo>
                      <a:pt x="124" y="0"/>
                    </a:lnTo>
                    <a:lnTo>
                      <a:pt x="111" y="0"/>
                    </a:lnTo>
                    <a:lnTo>
                      <a:pt x="111" y="7"/>
                    </a:lnTo>
                    <a:close/>
                    <a:moveTo>
                      <a:pt x="125" y="7"/>
                    </a:moveTo>
                    <a:lnTo>
                      <a:pt x="129" y="7"/>
                    </a:lnTo>
                    <a:lnTo>
                      <a:pt x="129" y="9"/>
                    </a:lnTo>
                    <a:lnTo>
                      <a:pt x="130" y="9"/>
                    </a:lnTo>
                    <a:lnTo>
                      <a:pt x="130" y="10"/>
                    </a:lnTo>
                    <a:lnTo>
                      <a:pt x="133" y="10"/>
                    </a:lnTo>
                    <a:lnTo>
                      <a:pt x="133" y="9"/>
                    </a:lnTo>
                    <a:lnTo>
                      <a:pt x="135" y="9"/>
                    </a:lnTo>
                    <a:lnTo>
                      <a:pt x="135" y="7"/>
                    </a:lnTo>
                    <a:lnTo>
                      <a:pt x="138" y="7"/>
                    </a:lnTo>
                    <a:lnTo>
                      <a:pt x="138" y="0"/>
                    </a:lnTo>
                    <a:lnTo>
                      <a:pt x="125" y="0"/>
                    </a:lnTo>
                    <a:lnTo>
                      <a:pt x="125" y="7"/>
                    </a:lnTo>
                    <a:close/>
                    <a:moveTo>
                      <a:pt x="139" y="7"/>
                    </a:moveTo>
                    <a:lnTo>
                      <a:pt x="143" y="7"/>
                    </a:lnTo>
                    <a:lnTo>
                      <a:pt x="143" y="9"/>
                    </a:lnTo>
                    <a:lnTo>
                      <a:pt x="144" y="9"/>
                    </a:lnTo>
                    <a:lnTo>
                      <a:pt x="144" y="10"/>
                    </a:lnTo>
                    <a:lnTo>
                      <a:pt x="147" y="10"/>
                    </a:lnTo>
                    <a:lnTo>
                      <a:pt x="147" y="9"/>
                    </a:lnTo>
                    <a:lnTo>
                      <a:pt x="149" y="9"/>
                    </a:lnTo>
                    <a:lnTo>
                      <a:pt x="149" y="7"/>
                    </a:lnTo>
                    <a:lnTo>
                      <a:pt x="152" y="7"/>
                    </a:lnTo>
                    <a:lnTo>
                      <a:pt x="152" y="0"/>
                    </a:lnTo>
                    <a:lnTo>
                      <a:pt x="139" y="0"/>
                    </a:lnTo>
                    <a:lnTo>
                      <a:pt x="139" y="7"/>
                    </a:lnTo>
                    <a:close/>
                    <a:moveTo>
                      <a:pt x="153" y="7"/>
                    </a:moveTo>
                    <a:lnTo>
                      <a:pt x="157" y="7"/>
                    </a:lnTo>
                    <a:lnTo>
                      <a:pt x="157" y="9"/>
                    </a:lnTo>
                    <a:lnTo>
                      <a:pt x="158" y="9"/>
                    </a:lnTo>
                    <a:lnTo>
                      <a:pt x="158" y="10"/>
                    </a:lnTo>
                    <a:lnTo>
                      <a:pt x="161" y="10"/>
                    </a:lnTo>
                    <a:lnTo>
                      <a:pt x="161" y="9"/>
                    </a:lnTo>
                    <a:lnTo>
                      <a:pt x="163" y="9"/>
                    </a:lnTo>
                    <a:lnTo>
                      <a:pt x="163" y="7"/>
                    </a:lnTo>
                    <a:lnTo>
                      <a:pt x="166" y="7"/>
                    </a:lnTo>
                    <a:lnTo>
                      <a:pt x="166" y="0"/>
                    </a:lnTo>
                    <a:lnTo>
                      <a:pt x="153" y="0"/>
                    </a:lnTo>
                    <a:lnTo>
                      <a:pt x="153" y="7"/>
                    </a:lnTo>
                    <a:close/>
                    <a:moveTo>
                      <a:pt x="167" y="7"/>
                    </a:moveTo>
                    <a:lnTo>
                      <a:pt x="171" y="7"/>
                    </a:lnTo>
                    <a:lnTo>
                      <a:pt x="171" y="9"/>
                    </a:lnTo>
                    <a:lnTo>
                      <a:pt x="172" y="9"/>
                    </a:lnTo>
                    <a:lnTo>
                      <a:pt x="172" y="10"/>
                    </a:lnTo>
                    <a:lnTo>
                      <a:pt x="175" y="10"/>
                    </a:lnTo>
                    <a:lnTo>
                      <a:pt x="175" y="9"/>
                    </a:lnTo>
                    <a:lnTo>
                      <a:pt x="177" y="9"/>
                    </a:lnTo>
                    <a:lnTo>
                      <a:pt x="177" y="7"/>
                    </a:lnTo>
                    <a:lnTo>
                      <a:pt x="180" y="7"/>
                    </a:lnTo>
                    <a:lnTo>
                      <a:pt x="180" y="0"/>
                    </a:lnTo>
                    <a:lnTo>
                      <a:pt x="167" y="0"/>
                    </a:lnTo>
                    <a:lnTo>
                      <a:pt x="167" y="7"/>
                    </a:lnTo>
                    <a:close/>
                    <a:moveTo>
                      <a:pt x="198" y="7"/>
                    </a:moveTo>
                    <a:lnTo>
                      <a:pt x="201" y="7"/>
                    </a:lnTo>
                    <a:lnTo>
                      <a:pt x="201" y="9"/>
                    </a:lnTo>
                    <a:lnTo>
                      <a:pt x="203" y="9"/>
                    </a:lnTo>
                    <a:lnTo>
                      <a:pt x="203" y="10"/>
                    </a:lnTo>
                    <a:lnTo>
                      <a:pt x="206" y="10"/>
                    </a:lnTo>
                    <a:lnTo>
                      <a:pt x="206" y="9"/>
                    </a:lnTo>
                    <a:lnTo>
                      <a:pt x="208" y="9"/>
                    </a:lnTo>
                    <a:lnTo>
                      <a:pt x="208" y="7"/>
                    </a:lnTo>
                    <a:lnTo>
                      <a:pt x="211" y="7"/>
                    </a:lnTo>
                    <a:lnTo>
                      <a:pt x="211" y="0"/>
                    </a:lnTo>
                    <a:lnTo>
                      <a:pt x="198" y="0"/>
                    </a:lnTo>
                    <a:lnTo>
                      <a:pt x="198"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0" name="Freeform 100">
                <a:extLst>
                  <a:ext uri="{FF2B5EF4-FFF2-40B4-BE49-F238E27FC236}">
                    <a16:creationId xmlns:a16="http://schemas.microsoft.com/office/drawing/2014/main" id="{2ECF5AA4-5BF0-401C-AA19-B5DA90DA9101}"/>
                  </a:ext>
                </a:extLst>
              </p:cNvPr>
              <p:cNvSpPr>
                <a:spLocks noEditPoints="1"/>
              </p:cNvSpPr>
              <p:nvPr/>
            </p:nvSpPr>
            <p:spPr bwMode="auto">
              <a:xfrm>
                <a:off x="811" y="1277"/>
                <a:ext cx="204" cy="3"/>
              </a:xfrm>
              <a:custGeom>
                <a:avLst/>
                <a:gdLst>
                  <a:gd name="T0" fmla="*/ 76 w 204"/>
                  <a:gd name="T1" fmla="*/ 3 h 3"/>
                  <a:gd name="T2" fmla="*/ 70 w 204"/>
                  <a:gd name="T3" fmla="*/ 0 h 3"/>
                  <a:gd name="T4" fmla="*/ 56 w 204"/>
                  <a:gd name="T5" fmla="*/ 3 h 3"/>
                  <a:gd name="T6" fmla="*/ 62 w 204"/>
                  <a:gd name="T7" fmla="*/ 0 h 3"/>
                  <a:gd name="T8" fmla="*/ 56 w 204"/>
                  <a:gd name="T9" fmla="*/ 3 h 3"/>
                  <a:gd name="T10" fmla="*/ 48 w 204"/>
                  <a:gd name="T11" fmla="*/ 3 h 3"/>
                  <a:gd name="T12" fmla="*/ 42 w 204"/>
                  <a:gd name="T13" fmla="*/ 0 h 3"/>
                  <a:gd name="T14" fmla="*/ 28 w 204"/>
                  <a:gd name="T15" fmla="*/ 3 h 3"/>
                  <a:gd name="T16" fmla="*/ 34 w 204"/>
                  <a:gd name="T17" fmla="*/ 0 h 3"/>
                  <a:gd name="T18" fmla="*/ 28 w 204"/>
                  <a:gd name="T19" fmla="*/ 3 h 3"/>
                  <a:gd name="T20" fmla="*/ 20 w 204"/>
                  <a:gd name="T21" fmla="*/ 3 h 3"/>
                  <a:gd name="T22" fmla="*/ 14 w 204"/>
                  <a:gd name="T23" fmla="*/ 0 h 3"/>
                  <a:gd name="T24" fmla="*/ 0 w 204"/>
                  <a:gd name="T25" fmla="*/ 3 h 3"/>
                  <a:gd name="T26" fmla="*/ 6 w 204"/>
                  <a:gd name="T27" fmla="*/ 0 h 3"/>
                  <a:gd name="T28" fmla="*/ 0 w 204"/>
                  <a:gd name="T29" fmla="*/ 3 h 3"/>
                  <a:gd name="T30" fmla="*/ 104 w 204"/>
                  <a:gd name="T31" fmla="*/ 3 h 3"/>
                  <a:gd name="T32" fmla="*/ 98 w 204"/>
                  <a:gd name="T33" fmla="*/ 0 h 3"/>
                  <a:gd name="T34" fmla="*/ 112 w 204"/>
                  <a:gd name="T35" fmla="*/ 3 h 3"/>
                  <a:gd name="T36" fmla="*/ 118 w 204"/>
                  <a:gd name="T37" fmla="*/ 0 h 3"/>
                  <a:gd name="T38" fmla="*/ 112 w 204"/>
                  <a:gd name="T39" fmla="*/ 3 h 3"/>
                  <a:gd name="T40" fmla="*/ 132 w 204"/>
                  <a:gd name="T41" fmla="*/ 3 h 3"/>
                  <a:gd name="T42" fmla="*/ 126 w 204"/>
                  <a:gd name="T43" fmla="*/ 0 h 3"/>
                  <a:gd name="T44" fmla="*/ 140 w 204"/>
                  <a:gd name="T45" fmla="*/ 3 h 3"/>
                  <a:gd name="T46" fmla="*/ 146 w 204"/>
                  <a:gd name="T47" fmla="*/ 0 h 3"/>
                  <a:gd name="T48" fmla="*/ 140 w 204"/>
                  <a:gd name="T49" fmla="*/ 3 h 3"/>
                  <a:gd name="T50" fmla="*/ 160 w 204"/>
                  <a:gd name="T51" fmla="*/ 3 h 3"/>
                  <a:gd name="T52" fmla="*/ 154 w 204"/>
                  <a:gd name="T53" fmla="*/ 0 h 3"/>
                  <a:gd name="T54" fmla="*/ 168 w 204"/>
                  <a:gd name="T55" fmla="*/ 3 h 3"/>
                  <a:gd name="T56" fmla="*/ 174 w 204"/>
                  <a:gd name="T57" fmla="*/ 0 h 3"/>
                  <a:gd name="T58" fmla="*/ 168 w 204"/>
                  <a:gd name="T59" fmla="*/ 3 h 3"/>
                  <a:gd name="T60" fmla="*/ 204 w 204"/>
                  <a:gd name="T61" fmla="*/ 3 h 3"/>
                  <a:gd name="T62" fmla="*/ 199 w 204"/>
                  <a:gd name="T6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4" h="3">
                    <a:moveTo>
                      <a:pt x="70" y="3"/>
                    </a:moveTo>
                    <a:lnTo>
                      <a:pt x="76" y="3"/>
                    </a:lnTo>
                    <a:lnTo>
                      <a:pt x="76" y="0"/>
                    </a:lnTo>
                    <a:lnTo>
                      <a:pt x="70" y="0"/>
                    </a:lnTo>
                    <a:lnTo>
                      <a:pt x="70" y="3"/>
                    </a:lnTo>
                    <a:close/>
                    <a:moveTo>
                      <a:pt x="56" y="3"/>
                    </a:moveTo>
                    <a:lnTo>
                      <a:pt x="62" y="3"/>
                    </a:lnTo>
                    <a:lnTo>
                      <a:pt x="62" y="0"/>
                    </a:lnTo>
                    <a:lnTo>
                      <a:pt x="56" y="0"/>
                    </a:lnTo>
                    <a:lnTo>
                      <a:pt x="56" y="3"/>
                    </a:lnTo>
                    <a:close/>
                    <a:moveTo>
                      <a:pt x="42" y="3"/>
                    </a:moveTo>
                    <a:lnTo>
                      <a:pt x="48" y="3"/>
                    </a:lnTo>
                    <a:lnTo>
                      <a:pt x="48" y="0"/>
                    </a:lnTo>
                    <a:lnTo>
                      <a:pt x="42" y="0"/>
                    </a:lnTo>
                    <a:lnTo>
                      <a:pt x="42" y="3"/>
                    </a:lnTo>
                    <a:close/>
                    <a:moveTo>
                      <a:pt x="28" y="3"/>
                    </a:moveTo>
                    <a:lnTo>
                      <a:pt x="34" y="3"/>
                    </a:lnTo>
                    <a:lnTo>
                      <a:pt x="34" y="0"/>
                    </a:lnTo>
                    <a:lnTo>
                      <a:pt x="28" y="0"/>
                    </a:lnTo>
                    <a:lnTo>
                      <a:pt x="28" y="3"/>
                    </a:lnTo>
                    <a:close/>
                    <a:moveTo>
                      <a:pt x="14" y="3"/>
                    </a:moveTo>
                    <a:lnTo>
                      <a:pt x="20" y="3"/>
                    </a:lnTo>
                    <a:lnTo>
                      <a:pt x="20" y="0"/>
                    </a:lnTo>
                    <a:lnTo>
                      <a:pt x="14" y="0"/>
                    </a:lnTo>
                    <a:lnTo>
                      <a:pt x="14" y="3"/>
                    </a:lnTo>
                    <a:close/>
                    <a:moveTo>
                      <a:pt x="0" y="3"/>
                    </a:moveTo>
                    <a:lnTo>
                      <a:pt x="6" y="3"/>
                    </a:lnTo>
                    <a:lnTo>
                      <a:pt x="6" y="0"/>
                    </a:lnTo>
                    <a:lnTo>
                      <a:pt x="0" y="0"/>
                    </a:lnTo>
                    <a:lnTo>
                      <a:pt x="0" y="3"/>
                    </a:lnTo>
                    <a:close/>
                    <a:moveTo>
                      <a:pt x="98" y="3"/>
                    </a:moveTo>
                    <a:lnTo>
                      <a:pt x="104" y="3"/>
                    </a:lnTo>
                    <a:lnTo>
                      <a:pt x="104" y="0"/>
                    </a:lnTo>
                    <a:lnTo>
                      <a:pt x="98" y="0"/>
                    </a:lnTo>
                    <a:lnTo>
                      <a:pt x="98" y="3"/>
                    </a:lnTo>
                    <a:close/>
                    <a:moveTo>
                      <a:pt x="112" y="3"/>
                    </a:moveTo>
                    <a:lnTo>
                      <a:pt x="118" y="3"/>
                    </a:lnTo>
                    <a:lnTo>
                      <a:pt x="118" y="0"/>
                    </a:lnTo>
                    <a:lnTo>
                      <a:pt x="112" y="0"/>
                    </a:lnTo>
                    <a:lnTo>
                      <a:pt x="112" y="3"/>
                    </a:lnTo>
                    <a:close/>
                    <a:moveTo>
                      <a:pt x="126" y="3"/>
                    </a:moveTo>
                    <a:lnTo>
                      <a:pt x="132" y="3"/>
                    </a:lnTo>
                    <a:lnTo>
                      <a:pt x="132" y="0"/>
                    </a:lnTo>
                    <a:lnTo>
                      <a:pt x="126" y="0"/>
                    </a:lnTo>
                    <a:lnTo>
                      <a:pt x="126" y="3"/>
                    </a:lnTo>
                    <a:close/>
                    <a:moveTo>
                      <a:pt x="140" y="3"/>
                    </a:moveTo>
                    <a:lnTo>
                      <a:pt x="146" y="3"/>
                    </a:lnTo>
                    <a:lnTo>
                      <a:pt x="146" y="0"/>
                    </a:lnTo>
                    <a:lnTo>
                      <a:pt x="140" y="0"/>
                    </a:lnTo>
                    <a:lnTo>
                      <a:pt x="140" y="3"/>
                    </a:lnTo>
                    <a:close/>
                    <a:moveTo>
                      <a:pt x="154" y="3"/>
                    </a:moveTo>
                    <a:lnTo>
                      <a:pt x="160" y="3"/>
                    </a:lnTo>
                    <a:lnTo>
                      <a:pt x="160" y="0"/>
                    </a:lnTo>
                    <a:lnTo>
                      <a:pt x="154" y="0"/>
                    </a:lnTo>
                    <a:lnTo>
                      <a:pt x="154" y="3"/>
                    </a:lnTo>
                    <a:close/>
                    <a:moveTo>
                      <a:pt x="168" y="3"/>
                    </a:moveTo>
                    <a:lnTo>
                      <a:pt x="174" y="3"/>
                    </a:lnTo>
                    <a:lnTo>
                      <a:pt x="174" y="0"/>
                    </a:lnTo>
                    <a:lnTo>
                      <a:pt x="168" y="0"/>
                    </a:lnTo>
                    <a:lnTo>
                      <a:pt x="168" y="3"/>
                    </a:lnTo>
                    <a:close/>
                    <a:moveTo>
                      <a:pt x="199" y="3"/>
                    </a:moveTo>
                    <a:lnTo>
                      <a:pt x="204" y="3"/>
                    </a:lnTo>
                    <a:lnTo>
                      <a:pt x="204" y="0"/>
                    </a:lnTo>
                    <a:lnTo>
                      <a:pt x="199" y="0"/>
                    </a:lnTo>
                    <a:lnTo>
                      <a:pt x="199" y="3"/>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1" name="Freeform 101">
                <a:extLst>
                  <a:ext uri="{FF2B5EF4-FFF2-40B4-BE49-F238E27FC236}">
                    <a16:creationId xmlns:a16="http://schemas.microsoft.com/office/drawing/2014/main" id="{0BCE87A3-6A2B-41A4-BCDE-94ACC927F3CF}"/>
                  </a:ext>
                </a:extLst>
              </p:cNvPr>
              <p:cNvSpPr>
                <a:spLocks noEditPoints="1"/>
              </p:cNvSpPr>
              <p:nvPr/>
            </p:nvSpPr>
            <p:spPr bwMode="auto">
              <a:xfrm>
                <a:off x="808" y="1265"/>
                <a:ext cx="180" cy="10"/>
              </a:xfrm>
              <a:custGeom>
                <a:avLst/>
                <a:gdLst>
                  <a:gd name="T0" fmla="*/ 3 w 180"/>
                  <a:gd name="T1" fmla="*/ 1 h 10"/>
                  <a:gd name="T2" fmla="*/ 8 w 180"/>
                  <a:gd name="T3" fmla="*/ 0 h 10"/>
                  <a:gd name="T4" fmla="*/ 9 w 180"/>
                  <a:gd name="T5" fmla="*/ 3 h 10"/>
                  <a:gd name="T6" fmla="*/ 0 w 180"/>
                  <a:gd name="T7" fmla="*/ 10 h 10"/>
                  <a:gd name="T8" fmla="*/ 17 w 180"/>
                  <a:gd name="T9" fmla="*/ 3 h 10"/>
                  <a:gd name="T10" fmla="*/ 18 w 180"/>
                  <a:gd name="T11" fmla="*/ 0 h 10"/>
                  <a:gd name="T12" fmla="*/ 23 w 180"/>
                  <a:gd name="T13" fmla="*/ 1 h 10"/>
                  <a:gd name="T14" fmla="*/ 27 w 180"/>
                  <a:gd name="T15" fmla="*/ 10 h 10"/>
                  <a:gd name="T16" fmla="*/ 28 w 180"/>
                  <a:gd name="T17" fmla="*/ 3 h 10"/>
                  <a:gd name="T18" fmla="*/ 32 w 180"/>
                  <a:gd name="T19" fmla="*/ 1 h 10"/>
                  <a:gd name="T20" fmla="*/ 36 w 180"/>
                  <a:gd name="T21" fmla="*/ 1 h 10"/>
                  <a:gd name="T22" fmla="*/ 41 w 180"/>
                  <a:gd name="T23" fmla="*/ 3 h 10"/>
                  <a:gd name="T24" fmla="*/ 28 w 180"/>
                  <a:gd name="T25" fmla="*/ 3 h 10"/>
                  <a:gd name="T26" fmla="*/ 45 w 180"/>
                  <a:gd name="T27" fmla="*/ 1 h 10"/>
                  <a:gd name="T28" fmla="*/ 50 w 180"/>
                  <a:gd name="T29" fmla="*/ 0 h 10"/>
                  <a:gd name="T30" fmla="*/ 51 w 180"/>
                  <a:gd name="T31" fmla="*/ 3 h 10"/>
                  <a:gd name="T32" fmla="*/ 42 w 180"/>
                  <a:gd name="T33" fmla="*/ 10 h 10"/>
                  <a:gd name="T34" fmla="*/ 59 w 180"/>
                  <a:gd name="T35" fmla="*/ 3 h 10"/>
                  <a:gd name="T36" fmla="*/ 60 w 180"/>
                  <a:gd name="T37" fmla="*/ 0 h 10"/>
                  <a:gd name="T38" fmla="*/ 65 w 180"/>
                  <a:gd name="T39" fmla="*/ 1 h 10"/>
                  <a:gd name="T40" fmla="*/ 68 w 180"/>
                  <a:gd name="T41" fmla="*/ 10 h 10"/>
                  <a:gd name="T42" fmla="*/ 70 w 180"/>
                  <a:gd name="T43" fmla="*/ 3 h 10"/>
                  <a:gd name="T44" fmla="*/ 74 w 180"/>
                  <a:gd name="T45" fmla="*/ 1 h 10"/>
                  <a:gd name="T46" fmla="*/ 78 w 180"/>
                  <a:gd name="T47" fmla="*/ 1 h 10"/>
                  <a:gd name="T48" fmla="*/ 82 w 180"/>
                  <a:gd name="T49" fmla="*/ 3 h 10"/>
                  <a:gd name="T50" fmla="*/ 70 w 180"/>
                  <a:gd name="T51" fmla="*/ 3 h 10"/>
                  <a:gd name="T52" fmla="*/ 101 w 180"/>
                  <a:gd name="T53" fmla="*/ 1 h 10"/>
                  <a:gd name="T54" fmla="*/ 106 w 180"/>
                  <a:gd name="T55" fmla="*/ 0 h 10"/>
                  <a:gd name="T56" fmla="*/ 107 w 180"/>
                  <a:gd name="T57" fmla="*/ 3 h 10"/>
                  <a:gd name="T58" fmla="*/ 97 w 180"/>
                  <a:gd name="T59" fmla="*/ 10 h 10"/>
                  <a:gd name="T60" fmla="*/ 115 w 180"/>
                  <a:gd name="T61" fmla="*/ 3 h 10"/>
                  <a:gd name="T62" fmla="*/ 116 w 180"/>
                  <a:gd name="T63" fmla="*/ 0 h 10"/>
                  <a:gd name="T64" fmla="*/ 121 w 180"/>
                  <a:gd name="T65" fmla="*/ 1 h 10"/>
                  <a:gd name="T66" fmla="*/ 124 w 180"/>
                  <a:gd name="T67" fmla="*/ 10 h 10"/>
                  <a:gd name="T68" fmla="*/ 125 w 180"/>
                  <a:gd name="T69" fmla="*/ 3 h 10"/>
                  <a:gd name="T70" fmla="*/ 130 w 180"/>
                  <a:gd name="T71" fmla="*/ 1 h 10"/>
                  <a:gd name="T72" fmla="*/ 133 w 180"/>
                  <a:gd name="T73" fmla="*/ 1 h 10"/>
                  <a:gd name="T74" fmla="*/ 138 w 180"/>
                  <a:gd name="T75" fmla="*/ 3 h 10"/>
                  <a:gd name="T76" fmla="*/ 125 w 180"/>
                  <a:gd name="T77" fmla="*/ 3 h 10"/>
                  <a:gd name="T78" fmla="*/ 143 w 180"/>
                  <a:gd name="T79" fmla="*/ 1 h 10"/>
                  <a:gd name="T80" fmla="*/ 147 w 180"/>
                  <a:gd name="T81" fmla="*/ 0 h 10"/>
                  <a:gd name="T82" fmla="*/ 149 w 180"/>
                  <a:gd name="T83" fmla="*/ 3 h 10"/>
                  <a:gd name="T84" fmla="*/ 139 w 180"/>
                  <a:gd name="T85" fmla="*/ 10 h 10"/>
                  <a:gd name="T86" fmla="*/ 157 w 180"/>
                  <a:gd name="T87" fmla="*/ 3 h 10"/>
                  <a:gd name="T88" fmla="*/ 158 w 180"/>
                  <a:gd name="T89" fmla="*/ 0 h 10"/>
                  <a:gd name="T90" fmla="*/ 163 w 180"/>
                  <a:gd name="T91" fmla="*/ 1 h 10"/>
                  <a:gd name="T92" fmla="*/ 166 w 180"/>
                  <a:gd name="T93" fmla="*/ 10 h 10"/>
                  <a:gd name="T94" fmla="*/ 167 w 180"/>
                  <a:gd name="T95" fmla="*/ 3 h 10"/>
                  <a:gd name="T96" fmla="*/ 172 w 180"/>
                  <a:gd name="T97" fmla="*/ 1 h 10"/>
                  <a:gd name="T98" fmla="*/ 175 w 180"/>
                  <a:gd name="T99" fmla="*/ 1 h 10"/>
                  <a:gd name="T100" fmla="*/ 180 w 180"/>
                  <a:gd name="T101" fmla="*/ 3 h 10"/>
                  <a:gd name="T102" fmla="*/ 167 w 180"/>
                  <a:gd name="T103"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0" h="10">
                    <a:moveTo>
                      <a:pt x="0" y="3"/>
                    </a:moveTo>
                    <a:lnTo>
                      <a:pt x="3" y="3"/>
                    </a:lnTo>
                    <a:lnTo>
                      <a:pt x="3" y="1"/>
                    </a:lnTo>
                    <a:lnTo>
                      <a:pt x="5" y="1"/>
                    </a:lnTo>
                    <a:lnTo>
                      <a:pt x="5" y="0"/>
                    </a:lnTo>
                    <a:lnTo>
                      <a:pt x="8" y="0"/>
                    </a:lnTo>
                    <a:lnTo>
                      <a:pt x="8" y="1"/>
                    </a:lnTo>
                    <a:lnTo>
                      <a:pt x="9" y="1"/>
                    </a:lnTo>
                    <a:lnTo>
                      <a:pt x="9" y="3"/>
                    </a:lnTo>
                    <a:lnTo>
                      <a:pt x="13" y="3"/>
                    </a:lnTo>
                    <a:lnTo>
                      <a:pt x="13" y="10"/>
                    </a:lnTo>
                    <a:lnTo>
                      <a:pt x="0" y="10"/>
                    </a:lnTo>
                    <a:lnTo>
                      <a:pt x="0" y="3"/>
                    </a:lnTo>
                    <a:close/>
                    <a:moveTo>
                      <a:pt x="14" y="3"/>
                    </a:moveTo>
                    <a:lnTo>
                      <a:pt x="17" y="3"/>
                    </a:lnTo>
                    <a:lnTo>
                      <a:pt x="17" y="1"/>
                    </a:lnTo>
                    <a:lnTo>
                      <a:pt x="18" y="1"/>
                    </a:lnTo>
                    <a:lnTo>
                      <a:pt x="18" y="0"/>
                    </a:lnTo>
                    <a:lnTo>
                      <a:pt x="22" y="0"/>
                    </a:lnTo>
                    <a:lnTo>
                      <a:pt x="22" y="1"/>
                    </a:lnTo>
                    <a:lnTo>
                      <a:pt x="23" y="1"/>
                    </a:lnTo>
                    <a:lnTo>
                      <a:pt x="23" y="3"/>
                    </a:lnTo>
                    <a:lnTo>
                      <a:pt x="27" y="3"/>
                    </a:lnTo>
                    <a:lnTo>
                      <a:pt x="27" y="10"/>
                    </a:lnTo>
                    <a:lnTo>
                      <a:pt x="14" y="10"/>
                    </a:lnTo>
                    <a:lnTo>
                      <a:pt x="14" y="3"/>
                    </a:lnTo>
                    <a:close/>
                    <a:moveTo>
                      <a:pt x="28" y="3"/>
                    </a:moveTo>
                    <a:lnTo>
                      <a:pt x="31" y="3"/>
                    </a:lnTo>
                    <a:lnTo>
                      <a:pt x="31" y="1"/>
                    </a:lnTo>
                    <a:lnTo>
                      <a:pt x="32" y="1"/>
                    </a:lnTo>
                    <a:lnTo>
                      <a:pt x="32" y="0"/>
                    </a:lnTo>
                    <a:lnTo>
                      <a:pt x="36" y="0"/>
                    </a:lnTo>
                    <a:lnTo>
                      <a:pt x="36" y="1"/>
                    </a:lnTo>
                    <a:lnTo>
                      <a:pt x="37" y="1"/>
                    </a:lnTo>
                    <a:lnTo>
                      <a:pt x="37" y="3"/>
                    </a:lnTo>
                    <a:lnTo>
                      <a:pt x="41" y="3"/>
                    </a:lnTo>
                    <a:lnTo>
                      <a:pt x="41" y="10"/>
                    </a:lnTo>
                    <a:lnTo>
                      <a:pt x="28" y="10"/>
                    </a:lnTo>
                    <a:lnTo>
                      <a:pt x="28" y="3"/>
                    </a:lnTo>
                    <a:close/>
                    <a:moveTo>
                      <a:pt x="42" y="3"/>
                    </a:moveTo>
                    <a:lnTo>
                      <a:pt x="45" y="3"/>
                    </a:lnTo>
                    <a:lnTo>
                      <a:pt x="45" y="1"/>
                    </a:lnTo>
                    <a:lnTo>
                      <a:pt x="46" y="1"/>
                    </a:lnTo>
                    <a:lnTo>
                      <a:pt x="46" y="0"/>
                    </a:lnTo>
                    <a:lnTo>
                      <a:pt x="50" y="0"/>
                    </a:lnTo>
                    <a:lnTo>
                      <a:pt x="50" y="1"/>
                    </a:lnTo>
                    <a:lnTo>
                      <a:pt x="51" y="1"/>
                    </a:lnTo>
                    <a:lnTo>
                      <a:pt x="51" y="3"/>
                    </a:lnTo>
                    <a:lnTo>
                      <a:pt x="55" y="3"/>
                    </a:lnTo>
                    <a:lnTo>
                      <a:pt x="55" y="10"/>
                    </a:lnTo>
                    <a:lnTo>
                      <a:pt x="42" y="10"/>
                    </a:lnTo>
                    <a:lnTo>
                      <a:pt x="42" y="3"/>
                    </a:lnTo>
                    <a:close/>
                    <a:moveTo>
                      <a:pt x="56" y="3"/>
                    </a:moveTo>
                    <a:lnTo>
                      <a:pt x="59" y="3"/>
                    </a:lnTo>
                    <a:lnTo>
                      <a:pt x="59" y="1"/>
                    </a:lnTo>
                    <a:lnTo>
                      <a:pt x="60" y="1"/>
                    </a:lnTo>
                    <a:lnTo>
                      <a:pt x="60" y="0"/>
                    </a:lnTo>
                    <a:lnTo>
                      <a:pt x="64" y="0"/>
                    </a:lnTo>
                    <a:lnTo>
                      <a:pt x="64" y="1"/>
                    </a:lnTo>
                    <a:lnTo>
                      <a:pt x="65" y="1"/>
                    </a:lnTo>
                    <a:lnTo>
                      <a:pt x="65" y="3"/>
                    </a:lnTo>
                    <a:lnTo>
                      <a:pt x="68" y="3"/>
                    </a:lnTo>
                    <a:lnTo>
                      <a:pt x="68" y="10"/>
                    </a:lnTo>
                    <a:lnTo>
                      <a:pt x="56" y="10"/>
                    </a:lnTo>
                    <a:lnTo>
                      <a:pt x="56" y="3"/>
                    </a:lnTo>
                    <a:close/>
                    <a:moveTo>
                      <a:pt x="70" y="3"/>
                    </a:moveTo>
                    <a:lnTo>
                      <a:pt x="73" y="3"/>
                    </a:lnTo>
                    <a:lnTo>
                      <a:pt x="73" y="1"/>
                    </a:lnTo>
                    <a:lnTo>
                      <a:pt x="74" y="1"/>
                    </a:lnTo>
                    <a:lnTo>
                      <a:pt x="74" y="0"/>
                    </a:lnTo>
                    <a:lnTo>
                      <a:pt x="78" y="0"/>
                    </a:lnTo>
                    <a:lnTo>
                      <a:pt x="78" y="1"/>
                    </a:lnTo>
                    <a:lnTo>
                      <a:pt x="79" y="1"/>
                    </a:lnTo>
                    <a:lnTo>
                      <a:pt x="79" y="3"/>
                    </a:lnTo>
                    <a:lnTo>
                      <a:pt x="82" y="3"/>
                    </a:lnTo>
                    <a:lnTo>
                      <a:pt x="82" y="10"/>
                    </a:lnTo>
                    <a:lnTo>
                      <a:pt x="70" y="10"/>
                    </a:lnTo>
                    <a:lnTo>
                      <a:pt x="70" y="3"/>
                    </a:lnTo>
                    <a:close/>
                    <a:moveTo>
                      <a:pt x="97" y="3"/>
                    </a:moveTo>
                    <a:lnTo>
                      <a:pt x="101" y="3"/>
                    </a:lnTo>
                    <a:lnTo>
                      <a:pt x="101" y="1"/>
                    </a:lnTo>
                    <a:lnTo>
                      <a:pt x="102" y="1"/>
                    </a:lnTo>
                    <a:lnTo>
                      <a:pt x="102" y="0"/>
                    </a:lnTo>
                    <a:lnTo>
                      <a:pt x="106" y="0"/>
                    </a:lnTo>
                    <a:lnTo>
                      <a:pt x="106" y="1"/>
                    </a:lnTo>
                    <a:lnTo>
                      <a:pt x="107" y="1"/>
                    </a:lnTo>
                    <a:lnTo>
                      <a:pt x="107" y="3"/>
                    </a:lnTo>
                    <a:lnTo>
                      <a:pt x="110" y="3"/>
                    </a:lnTo>
                    <a:lnTo>
                      <a:pt x="110" y="10"/>
                    </a:lnTo>
                    <a:lnTo>
                      <a:pt x="97" y="10"/>
                    </a:lnTo>
                    <a:lnTo>
                      <a:pt x="97" y="3"/>
                    </a:lnTo>
                    <a:close/>
                    <a:moveTo>
                      <a:pt x="111" y="3"/>
                    </a:moveTo>
                    <a:lnTo>
                      <a:pt x="115" y="3"/>
                    </a:lnTo>
                    <a:lnTo>
                      <a:pt x="115" y="1"/>
                    </a:lnTo>
                    <a:lnTo>
                      <a:pt x="116" y="1"/>
                    </a:lnTo>
                    <a:lnTo>
                      <a:pt x="116" y="0"/>
                    </a:lnTo>
                    <a:lnTo>
                      <a:pt x="119" y="0"/>
                    </a:lnTo>
                    <a:lnTo>
                      <a:pt x="119" y="1"/>
                    </a:lnTo>
                    <a:lnTo>
                      <a:pt x="121" y="1"/>
                    </a:lnTo>
                    <a:lnTo>
                      <a:pt x="121" y="3"/>
                    </a:lnTo>
                    <a:lnTo>
                      <a:pt x="124" y="3"/>
                    </a:lnTo>
                    <a:lnTo>
                      <a:pt x="124" y="10"/>
                    </a:lnTo>
                    <a:lnTo>
                      <a:pt x="111" y="10"/>
                    </a:lnTo>
                    <a:lnTo>
                      <a:pt x="111" y="3"/>
                    </a:lnTo>
                    <a:close/>
                    <a:moveTo>
                      <a:pt x="125" y="3"/>
                    </a:moveTo>
                    <a:lnTo>
                      <a:pt x="129" y="3"/>
                    </a:lnTo>
                    <a:lnTo>
                      <a:pt x="129" y="1"/>
                    </a:lnTo>
                    <a:lnTo>
                      <a:pt x="130" y="1"/>
                    </a:lnTo>
                    <a:lnTo>
                      <a:pt x="130" y="0"/>
                    </a:lnTo>
                    <a:lnTo>
                      <a:pt x="133" y="0"/>
                    </a:lnTo>
                    <a:lnTo>
                      <a:pt x="133" y="1"/>
                    </a:lnTo>
                    <a:lnTo>
                      <a:pt x="135" y="1"/>
                    </a:lnTo>
                    <a:lnTo>
                      <a:pt x="135" y="3"/>
                    </a:lnTo>
                    <a:lnTo>
                      <a:pt x="138" y="3"/>
                    </a:lnTo>
                    <a:lnTo>
                      <a:pt x="138" y="10"/>
                    </a:lnTo>
                    <a:lnTo>
                      <a:pt x="125" y="10"/>
                    </a:lnTo>
                    <a:lnTo>
                      <a:pt x="125" y="3"/>
                    </a:lnTo>
                    <a:close/>
                    <a:moveTo>
                      <a:pt x="139" y="3"/>
                    </a:moveTo>
                    <a:lnTo>
                      <a:pt x="143" y="3"/>
                    </a:lnTo>
                    <a:lnTo>
                      <a:pt x="143" y="1"/>
                    </a:lnTo>
                    <a:lnTo>
                      <a:pt x="144" y="1"/>
                    </a:lnTo>
                    <a:lnTo>
                      <a:pt x="144" y="0"/>
                    </a:lnTo>
                    <a:lnTo>
                      <a:pt x="147" y="0"/>
                    </a:lnTo>
                    <a:lnTo>
                      <a:pt x="147" y="1"/>
                    </a:lnTo>
                    <a:lnTo>
                      <a:pt x="149" y="1"/>
                    </a:lnTo>
                    <a:lnTo>
                      <a:pt x="149" y="3"/>
                    </a:lnTo>
                    <a:lnTo>
                      <a:pt x="152" y="3"/>
                    </a:lnTo>
                    <a:lnTo>
                      <a:pt x="152" y="10"/>
                    </a:lnTo>
                    <a:lnTo>
                      <a:pt x="139" y="10"/>
                    </a:lnTo>
                    <a:lnTo>
                      <a:pt x="139" y="3"/>
                    </a:lnTo>
                    <a:close/>
                    <a:moveTo>
                      <a:pt x="153" y="3"/>
                    </a:moveTo>
                    <a:lnTo>
                      <a:pt x="157" y="3"/>
                    </a:lnTo>
                    <a:lnTo>
                      <a:pt x="157" y="1"/>
                    </a:lnTo>
                    <a:lnTo>
                      <a:pt x="158" y="1"/>
                    </a:lnTo>
                    <a:lnTo>
                      <a:pt x="158" y="0"/>
                    </a:lnTo>
                    <a:lnTo>
                      <a:pt x="161" y="0"/>
                    </a:lnTo>
                    <a:lnTo>
                      <a:pt x="161" y="1"/>
                    </a:lnTo>
                    <a:lnTo>
                      <a:pt x="163" y="1"/>
                    </a:lnTo>
                    <a:lnTo>
                      <a:pt x="163" y="3"/>
                    </a:lnTo>
                    <a:lnTo>
                      <a:pt x="166" y="3"/>
                    </a:lnTo>
                    <a:lnTo>
                      <a:pt x="166" y="10"/>
                    </a:lnTo>
                    <a:lnTo>
                      <a:pt x="153" y="10"/>
                    </a:lnTo>
                    <a:lnTo>
                      <a:pt x="153" y="3"/>
                    </a:lnTo>
                    <a:close/>
                    <a:moveTo>
                      <a:pt x="167" y="3"/>
                    </a:moveTo>
                    <a:lnTo>
                      <a:pt x="171" y="3"/>
                    </a:lnTo>
                    <a:lnTo>
                      <a:pt x="171" y="1"/>
                    </a:lnTo>
                    <a:lnTo>
                      <a:pt x="172" y="1"/>
                    </a:lnTo>
                    <a:lnTo>
                      <a:pt x="172" y="0"/>
                    </a:lnTo>
                    <a:lnTo>
                      <a:pt x="175" y="0"/>
                    </a:lnTo>
                    <a:lnTo>
                      <a:pt x="175" y="1"/>
                    </a:lnTo>
                    <a:lnTo>
                      <a:pt x="177" y="1"/>
                    </a:lnTo>
                    <a:lnTo>
                      <a:pt x="177" y="3"/>
                    </a:lnTo>
                    <a:lnTo>
                      <a:pt x="180" y="3"/>
                    </a:lnTo>
                    <a:lnTo>
                      <a:pt x="180" y="10"/>
                    </a:lnTo>
                    <a:lnTo>
                      <a:pt x="167" y="10"/>
                    </a:lnTo>
                    <a:lnTo>
                      <a:pt x="167"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2" name="Freeform 102">
                <a:extLst>
                  <a:ext uri="{FF2B5EF4-FFF2-40B4-BE49-F238E27FC236}">
                    <a16:creationId xmlns:a16="http://schemas.microsoft.com/office/drawing/2014/main" id="{78449EED-828E-4103-879A-A295746356A5}"/>
                  </a:ext>
                </a:extLst>
              </p:cNvPr>
              <p:cNvSpPr>
                <a:spLocks noEditPoints="1"/>
              </p:cNvSpPr>
              <p:nvPr/>
            </p:nvSpPr>
            <p:spPr bwMode="auto">
              <a:xfrm>
                <a:off x="811" y="1272"/>
                <a:ext cx="174" cy="3"/>
              </a:xfrm>
              <a:custGeom>
                <a:avLst/>
                <a:gdLst>
                  <a:gd name="T0" fmla="*/ 70 w 174"/>
                  <a:gd name="T1" fmla="*/ 3 h 3"/>
                  <a:gd name="T2" fmla="*/ 76 w 174"/>
                  <a:gd name="T3" fmla="*/ 3 h 3"/>
                  <a:gd name="T4" fmla="*/ 76 w 174"/>
                  <a:gd name="T5" fmla="*/ 0 h 3"/>
                  <a:gd name="T6" fmla="*/ 70 w 174"/>
                  <a:gd name="T7" fmla="*/ 0 h 3"/>
                  <a:gd name="T8" fmla="*/ 70 w 174"/>
                  <a:gd name="T9" fmla="*/ 3 h 3"/>
                  <a:gd name="T10" fmla="*/ 56 w 174"/>
                  <a:gd name="T11" fmla="*/ 3 h 3"/>
                  <a:gd name="T12" fmla="*/ 62 w 174"/>
                  <a:gd name="T13" fmla="*/ 3 h 3"/>
                  <a:gd name="T14" fmla="*/ 62 w 174"/>
                  <a:gd name="T15" fmla="*/ 0 h 3"/>
                  <a:gd name="T16" fmla="*/ 56 w 174"/>
                  <a:gd name="T17" fmla="*/ 0 h 3"/>
                  <a:gd name="T18" fmla="*/ 56 w 174"/>
                  <a:gd name="T19" fmla="*/ 3 h 3"/>
                  <a:gd name="T20" fmla="*/ 42 w 174"/>
                  <a:gd name="T21" fmla="*/ 3 h 3"/>
                  <a:gd name="T22" fmla="*/ 48 w 174"/>
                  <a:gd name="T23" fmla="*/ 3 h 3"/>
                  <a:gd name="T24" fmla="*/ 48 w 174"/>
                  <a:gd name="T25" fmla="*/ 0 h 3"/>
                  <a:gd name="T26" fmla="*/ 42 w 174"/>
                  <a:gd name="T27" fmla="*/ 0 h 3"/>
                  <a:gd name="T28" fmla="*/ 42 w 174"/>
                  <a:gd name="T29" fmla="*/ 3 h 3"/>
                  <a:gd name="T30" fmla="*/ 28 w 174"/>
                  <a:gd name="T31" fmla="*/ 3 h 3"/>
                  <a:gd name="T32" fmla="*/ 34 w 174"/>
                  <a:gd name="T33" fmla="*/ 3 h 3"/>
                  <a:gd name="T34" fmla="*/ 34 w 174"/>
                  <a:gd name="T35" fmla="*/ 0 h 3"/>
                  <a:gd name="T36" fmla="*/ 28 w 174"/>
                  <a:gd name="T37" fmla="*/ 0 h 3"/>
                  <a:gd name="T38" fmla="*/ 28 w 174"/>
                  <a:gd name="T39" fmla="*/ 3 h 3"/>
                  <a:gd name="T40" fmla="*/ 14 w 174"/>
                  <a:gd name="T41" fmla="*/ 3 h 3"/>
                  <a:gd name="T42" fmla="*/ 20 w 174"/>
                  <a:gd name="T43" fmla="*/ 3 h 3"/>
                  <a:gd name="T44" fmla="*/ 20 w 174"/>
                  <a:gd name="T45" fmla="*/ 0 h 3"/>
                  <a:gd name="T46" fmla="*/ 14 w 174"/>
                  <a:gd name="T47" fmla="*/ 0 h 3"/>
                  <a:gd name="T48" fmla="*/ 14 w 174"/>
                  <a:gd name="T49" fmla="*/ 3 h 3"/>
                  <a:gd name="T50" fmla="*/ 0 w 174"/>
                  <a:gd name="T51" fmla="*/ 3 h 3"/>
                  <a:gd name="T52" fmla="*/ 6 w 174"/>
                  <a:gd name="T53" fmla="*/ 3 h 3"/>
                  <a:gd name="T54" fmla="*/ 6 w 174"/>
                  <a:gd name="T55" fmla="*/ 0 h 3"/>
                  <a:gd name="T56" fmla="*/ 0 w 174"/>
                  <a:gd name="T57" fmla="*/ 0 h 3"/>
                  <a:gd name="T58" fmla="*/ 0 w 174"/>
                  <a:gd name="T59" fmla="*/ 3 h 3"/>
                  <a:gd name="T60" fmla="*/ 98 w 174"/>
                  <a:gd name="T61" fmla="*/ 3 h 3"/>
                  <a:gd name="T62" fmla="*/ 104 w 174"/>
                  <a:gd name="T63" fmla="*/ 3 h 3"/>
                  <a:gd name="T64" fmla="*/ 104 w 174"/>
                  <a:gd name="T65" fmla="*/ 0 h 3"/>
                  <a:gd name="T66" fmla="*/ 98 w 174"/>
                  <a:gd name="T67" fmla="*/ 0 h 3"/>
                  <a:gd name="T68" fmla="*/ 98 w 174"/>
                  <a:gd name="T69" fmla="*/ 3 h 3"/>
                  <a:gd name="T70" fmla="*/ 112 w 174"/>
                  <a:gd name="T71" fmla="*/ 3 h 3"/>
                  <a:gd name="T72" fmla="*/ 118 w 174"/>
                  <a:gd name="T73" fmla="*/ 3 h 3"/>
                  <a:gd name="T74" fmla="*/ 118 w 174"/>
                  <a:gd name="T75" fmla="*/ 0 h 3"/>
                  <a:gd name="T76" fmla="*/ 112 w 174"/>
                  <a:gd name="T77" fmla="*/ 0 h 3"/>
                  <a:gd name="T78" fmla="*/ 112 w 174"/>
                  <a:gd name="T79" fmla="*/ 3 h 3"/>
                  <a:gd name="T80" fmla="*/ 126 w 174"/>
                  <a:gd name="T81" fmla="*/ 3 h 3"/>
                  <a:gd name="T82" fmla="*/ 132 w 174"/>
                  <a:gd name="T83" fmla="*/ 3 h 3"/>
                  <a:gd name="T84" fmla="*/ 132 w 174"/>
                  <a:gd name="T85" fmla="*/ 0 h 3"/>
                  <a:gd name="T86" fmla="*/ 126 w 174"/>
                  <a:gd name="T87" fmla="*/ 0 h 3"/>
                  <a:gd name="T88" fmla="*/ 126 w 174"/>
                  <a:gd name="T89" fmla="*/ 3 h 3"/>
                  <a:gd name="T90" fmla="*/ 140 w 174"/>
                  <a:gd name="T91" fmla="*/ 3 h 3"/>
                  <a:gd name="T92" fmla="*/ 146 w 174"/>
                  <a:gd name="T93" fmla="*/ 3 h 3"/>
                  <a:gd name="T94" fmla="*/ 146 w 174"/>
                  <a:gd name="T95" fmla="*/ 0 h 3"/>
                  <a:gd name="T96" fmla="*/ 140 w 174"/>
                  <a:gd name="T97" fmla="*/ 0 h 3"/>
                  <a:gd name="T98" fmla="*/ 140 w 174"/>
                  <a:gd name="T99" fmla="*/ 3 h 3"/>
                  <a:gd name="T100" fmla="*/ 154 w 174"/>
                  <a:gd name="T101" fmla="*/ 3 h 3"/>
                  <a:gd name="T102" fmla="*/ 160 w 174"/>
                  <a:gd name="T103" fmla="*/ 3 h 3"/>
                  <a:gd name="T104" fmla="*/ 160 w 174"/>
                  <a:gd name="T105" fmla="*/ 0 h 3"/>
                  <a:gd name="T106" fmla="*/ 154 w 174"/>
                  <a:gd name="T107" fmla="*/ 0 h 3"/>
                  <a:gd name="T108" fmla="*/ 154 w 174"/>
                  <a:gd name="T109" fmla="*/ 3 h 3"/>
                  <a:gd name="T110" fmla="*/ 168 w 174"/>
                  <a:gd name="T111" fmla="*/ 3 h 3"/>
                  <a:gd name="T112" fmla="*/ 174 w 174"/>
                  <a:gd name="T113" fmla="*/ 3 h 3"/>
                  <a:gd name="T114" fmla="*/ 174 w 174"/>
                  <a:gd name="T115" fmla="*/ 0 h 3"/>
                  <a:gd name="T116" fmla="*/ 168 w 174"/>
                  <a:gd name="T117" fmla="*/ 0 h 3"/>
                  <a:gd name="T118" fmla="*/ 168 w 174"/>
                  <a:gd name="T11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4" h="3">
                    <a:moveTo>
                      <a:pt x="70" y="3"/>
                    </a:moveTo>
                    <a:lnTo>
                      <a:pt x="76" y="3"/>
                    </a:lnTo>
                    <a:lnTo>
                      <a:pt x="76" y="0"/>
                    </a:lnTo>
                    <a:lnTo>
                      <a:pt x="70" y="0"/>
                    </a:lnTo>
                    <a:lnTo>
                      <a:pt x="70" y="3"/>
                    </a:lnTo>
                    <a:close/>
                    <a:moveTo>
                      <a:pt x="56" y="3"/>
                    </a:moveTo>
                    <a:lnTo>
                      <a:pt x="62" y="3"/>
                    </a:lnTo>
                    <a:lnTo>
                      <a:pt x="62" y="0"/>
                    </a:lnTo>
                    <a:lnTo>
                      <a:pt x="56" y="0"/>
                    </a:lnTo>
                    <a:lnTo>
                      <a:pt x="56" y="3"/>
                    </a:lnTo>
                    <a:close/>
                    <a:moveTo>
                      <a:pt x="42" y="3"/>
                    </a:moveTo>
                    <a:lnTo>
                      <a:pt x="48" y="3"/>
                    </a:lnTo>
                    <a:lnTo>
                      <a:pt x="48" y="0"/>
                    </a:lnTo>
                    <a:lnTo>
                      <a:pt x="42" y="0"/>
                    </a:lnTo>
                    <a:lnTo>
                      <a:pt x="42" y="3"/>
                    </a:lnTo>
                    <a:close/>
                    <a:moveTo>
                      <a:pt x="28" y="3"/>
                    </a:moveTo>
                    <a:lnTo>
                      <a:pt x="34" y="3"/>
                    </a:lnTo>
                    <a:lnTo>
                      <a:pt x="34" y="0"/>
                    </a:lnTo>
                    <a:lnTo>
                      <a:pt x="28" y="0"/>
                    </a:lnTo>
                    <a:lnTo>
                      <a:pt x="28" y="3"/>
                    </a:lnTo>
                    <a:close/>
                    <a:moveTo>
                      <a:pt x="14" y="3"/>
                    </a:moveTo>
                    <a:lnTo>
                      <a:pt x="20" y="3"/>
                    </a:lnTo>
                    <a:lnTo>
                      <a:pt x="20" y="0"/>
                    </a:lnTo>
                    <a:lnTo>
                      <a:pt x="14" y="0"/>
                    </a:lnTo>
                    <a:lnTo>
                      <a:pt x="14" y="3"/>
                    </a:lnTo>
                    <a:close/>
                    <a:moveTo>
                      <a:pt x="0" y="3"/>
                    </a:moveTo>
                    <a:lnTo>
                      <a:pt x="6" y="3"/>
                    </a:lnTo>
                    <a:lnTo>
                      <a:pt x="6" y="0"/>
                    </a:lnTo>
                    <a:lnTo>
                      <a:pt x="0" y="0"/>
                    </a:lnTo>
                    <a:lnTo>
                      <a:pt x="0" y="3"/>
                    </a:lnTo>
                    <a:close/>
                    <a:moveTo>
                      <a:pt x="98" y="3"/>
                    </a:moveTo>
                    <a:lnTo>
                      <a:pt x="104" y="3"/>
                    </a:lnTo>
                    <a:lnTo>
                      <a:pt x="104" y="0"/>
                    </a:lnTo>
                    <a:lnTo>
                      <a:pt x="98" y="0"/>
                    </a:lnTo>
                    <a:lnTo>
                      <a:pt x="98" y="3"/>
                    </a:lnTo>
                    <a:close/>
                    <a:moveTo>
                      <a:pt x="112" y="3"/>
                    </a:moveTo>
                    <a:lnTo>
                      <a:pt x="118" y="3"/>
                    </a:lnTo>
                    <a:lnTo>
                      <a:pt x="118" y="0"/>
                    </a:lnTo>
                    <a:lnTo>
                      <a:pt x="112" y="0"/>
                    </a:lnTo>
                    <a:lnTo>
                      <a:pt x="112" y="3"/>
                    </a:lnTo>
                    <a:close/>
                    <a:moveTo>
                      <a:pt x="126" y="3"/>
                    </a:moveTo>
                    <a:lnTo>
                      <a:pt x="132" y="3"/>
                    </a:lnTo>
                    <a:lnTo>
                      <a:pt x="132" y="0"/>
                    </a:lnTo>
                    <a:lnTo>
                      <a:pt x="126" y="0"/>
                    </a:lnTo>
                    <a:lnTo>
                      <a:pt x="126" y="3"/>
                    </a:lnTo>
                    <a:close/>
                    <a:moveTo>
                      <a:pt x="140" y="3"/>
                    </a:moveTo>
                    <a:lnTo>
                      <a:pt x="146" y="3"/>
                    </a:lnTo>
                    <a:lnTo>
                      <a:pt x="146" y="0"/>
                    </a:lnTo>
                    <a:lnTo>
                      <a:pt x="140" y="0"/>
                    </a:lnTo>
                    <a:lnTo>
                      <a:pt x="140" y="3"/>
                    </a:lnTo>
                    <a:close/>
                    <a:moveTo>
                      <a:pt x="154" y="3"/>
                    </a:moveTo>
                    <a:lnTo>
                      <a:pt x="160" y="3"/>
                    </a:lnTo>
                    <a:lnTo>
                      <a:pt x="160" y="0"/>
                    </a:lnTo>
                    <a:lnTo>
                      <a:pt x="154" y="0"/>
                    </a:lnTo>
                    <a:lnTo>
                      <a:pt x="154" y="3"/>
                    </a:lnTo>
                    <a:close/>
                    <a:moveTo>
                      <a:pt x="168" y="3"/>
                    </a:moveTo>
                    <a:lnTo>
                      <a:pt x="174" y="3"/>
                    </a:lnTo>
                    <a:lnTo>
                      <a:pt x="174" y="0"/>
                    </a:lnTo>
                    <a:lnTo>
                      <a:pt x="168" y="0"/>
                    </a:lnTo>
                    <a:lnTo>
                      <a:pt x="168" y="3"/>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3" name="Rectangle 103">
                <a:extLst>
                  <a:ext uri="{FF2B5EF4-FFF2-40B4-BE49-F238E27FC236}">
                    <a16:creationId xmlns:a16="http://schemas.microsoft.com/office/drawing/2014/main" id="{853E2F3C-17D6-4D6C-80F7-2E3548DB9805}"/>
                  </a:ext>
                </a:extLst>
              </p:cNvPr>
              <p:cNvSpPr>
                <a:spLocks noChangeArrowheads="1"/>
              </p:cNvSpPr>
              <p:nvPr/>
            </p:nvSpPr>
            <p:spPr bwMode="auto">
              <a:xfrm>
                <a:off x="809" y="1222"/>
                <a:ext cx="179" cy="2"/>
              </a:xfrm>
              <a:prstGeom prst="rect">
                <a:avLst/>
              </a:prstGeom>
              <a:solidFill>
                <a:srgbClr val="06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4" name="Rectangle 104">
                <a:extLst>
                  <a:ext uri="{FF2B5EF4-FFF2-40B4-BE49-F238E27FC236}">
                    <a16:creationId xmlns:a16="http://schemas.microsoft.com/office/drawing/2014/main" id="{7F54F5AB-A4EB-4AAC-A158-9C99EDC02548}"/>
                  </a:ext>
                </a:extLst>
              </p:cNvPr>
              <p:cNvSpPr>
                <a:spLocks noChangeArrowheads="1"/>
              </p:cNvSpPr>
              <p:nvPr/>
            </p:nvSpPr>
            <p:spPr bwMode="auto">
              <a:xfrm>
                <a:off x="809" y="1224"/>
                <a:ext cx="179" cy="3"/>
              </a:xfrm>
              <a:prstGeom prst="rect">
                <a:avLst/>
              </a:prstGeom>
              <a:solidFill>
                <a:srgbClr val="12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5" name="Rectangle 105">
                <a:extLst>
                  <a:ext uri="{FF2B5EF4-FFF2-40B4-BE49-F238E27FC236}">
                    <a16:creationId xmlns:a16="http://schemas.microsoft.com/office/drawing/2014/main" id="{93F97A7C-6395-48FF-A019-1C34EDE58984}"/>
                  </a:ext>
                </a:extLst>
              </p:cNvPr>
              <p:cNvSpPr>
                <a:spLocks noChangeArrowheads="1"/>
              </p:cNvSpPr>
              <p:nvPr/>
            </p:nvSpPr>
            <p:spPr bwMode="auto">
              <a:xfrm>
                <a:off x="809" y="1227"/>
                <a:ext cx="179" cy="2"/>
              </a:xfrm>
              <a:prstGeom prst="rect">
                <a:avLst/>
              </a:prstGeom>
              <a:solidFill>
                <a:srgbClr val="37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6" name="Rectangle 106">
                <a:extLst>
                  <a:ext uri="{FF2B5EF4-FFF2-40B4-BE49-F238E27FC236}">
                    <a16:creationId xmlns:a16="http://schemas.microsoft.com/office/drawing/2014/main" id="{1D19A43B-25B3-4711-B2DE-CD202FE3C99B}"/>
                  </a:ext>
                </a:extLst>
              </p:cNvPr>
              <p:cNvSpPr>
                <a:spLocks noChangeArrowheads="1"/>
              </p:cNvSpPr>
              <p:nvPr/>
            </p:nvSpPr>
            <p:spPr bwMode="auto">
              <a:xfrm>
                <a:off x="809" y="1229"/>
                <a:ext cx="179" cy="3"/>
              </a:xfrm>
              <a:prstGeom prst="rect">
                <a:avLst/>
              </a:prstGeom>
              <a:solidFill>
                <a:srgbClr val="5B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7" name="Rectangle 107">
                <a:extLst>
                  <a:ext uri="{FF2B5EF4-FFF2-40B4-BE49-F238E27FC236}">
                    <a16:creationId xmlns:a16="http://schemas.microsoft.com/office/drawing/2014/main" id="{4A6DBFE7-62AF-4428-A6D8-EACB5E42B4A0}"/>
                  </a:ext>
                </a:extLst>
              </p:cNvPr>
              <p:cNvSpPr>
                <a:spLocks noChangeArrowheads="1"/>
              </p:cNvSpPr>
              <p:nvPr/>
            </p:nvSpPr>
            <p:spPr bwMode="auto">
              <a:xfrm>
                <a:off x="809" y="1232"/>
                <a:ext cx="179" cy="2"/>
              </a:xfrm>
              <a:prstGeom prst="rect">
                <a:avLst/>
              </a:prstGeom>
              <a:solidFill>
                <a:srgbClr val="8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8" name="Rectangle 108">
                <a:extLst>
                  <a:ext uri="{FF2B5EF4-FFF2-40B4-BE49-F238E27FC236}">
                    <a16:creationId xmlns:a16="http://schemas.microsoft.com/office/drawing/2014/main" id="{D9327E2B-7B98-4E49-852F-F47A45902D70}"/>
                  </a:ext>
                </a:extLst>
              </p:cNvPr>
              <p:cNvSpPr>
                <a:spLocks noChangeArrowheads="1"/>
              </p:cNvSpPr>
              <p:nvPr/>
            </p:nvSpPr>
            <p:spPr bwMode="auto">
              <a:xfrm>
                <a:off x="809" y="1234"/>
                <a:ext cx="179" cy="3"/>
              </a:xfrm>
              <a:prstGeom prst="rect">
                <a:avLst/>
              </a:prstGeom>
              <a:solidFill>
                <a:srgbClr val="A6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9" name="Rectangle 109">
                <a:extLst>
                  <a:ext uri="{FF2B5EF4-FFF2-40B4-BE49-F238E27FC236}">
                    <a16:creationId xmlns:a16="http://schemas.microsoft.com/office/drawing/2014/main" id="{0901B2FB-A57C-4F9B-97D9-E092965932EE}"/>
                  </a:ext>
                </a:extLst>
              </p:cNvPr>
              <p:cNvSpPr>
                <a:spLocks noChangeArrowheads="1"/>
              </p:cNvSpPr>
              <p:nvPr/>
            </p:nvSpPr>
            <p:spPr bwMode="auto">
              <a:xfrm>
                <a:off x="809" y="1237"/>
                <a:ext cx="179" cy="2"/>
              </a:xfrm>
              <a:prstGeom prst="rect">
                <a:avLst/>
              </a:prstGeom>
              <a:solidFill>
                <a:srgbClr val="CA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0" name="Rectangle 110">
                <a:extLst>
                  <a:ext uri="{FF2B5EF4-FFF2-40B4-BE49-F238E27FC236}">
                    <a16:creationId xmlns:a16="http://schemas.microsoft.com/office/drawing/2014/main" id="{3672319E-5F6F-4712-8B7B-E9C34EB7613A}"/>
                  </a:ext>
                </a:extLst>
              </p:cNvPr>
              <p:cNvSpPr>
                <a:spLocks noChangeArrowheads="1"/>
              </p:cNvSpPr>
              <p:nvPr/>
            </p:nvSpPr>
            <p:spPr bwMode="auto">
              <a:xfrm>
                <a:off x="809" y="1239"/>
                <a:ext cx="179" cy="2"/>
              </a:xfrm>
              <a:prstGeom prst="rect">
                <a:avLst/>
              </a:prstGeom>
              <a:solidFill>
                <a:srgbClr val="E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1" name="Rectangle 111">
                <a:extLst>
                  <a:ext uri="{FF2B5EF4-FFF2-40B4-BE49-F238E27FC236}">
                    <a16:creationId xmlns:a16="http://schemas.microsoft.com/office/drawing/2014/main" id="{274419E3-327F-413A-B70C-88E9FC7389E3}"/>
                  </a:ext>
                </a:extLst>
              </p:cNvPr>
              <p:cNvSpPr>
                <a:spLocks noChangeArrowheads="1"/>
              </p:cNvSpPr>
              <p:nvPr/>
            </p:nvSpPr>
            <p:spPr bwMode="auto">
              <a:xfrm>
                <a:off x="809" y="1241"/>
                <a:ext cx="179" cy="3"/>
              </a:xfrm>
              <a:prstGeom prst="rect">
                <a:avLst/>
              </a:prstGeom>
              <a:solidFill>
                <a:srgbClr val="EB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2" name="Rectangle 112">
                <a:extLst>
                  <a:ext uri="{FF2B5EF4-FFF2-40B4-BE49-F238E27FC236}">
                    <a16:creationId xmlns:a16="http://schemas.microsoft.com/office/drawing/2014/main" id="{3E9686F4-CE80-4D1E-9F39-3230E1974853}"/>
                  </a:ext>
                </a:extLst>
              </p:cNvPr>
              <p:cNvSpPr>
                <a:spLocks noChangeArrowheads="1"/>
              </p:cNvSpPr>
              <p:nvPr/>
            </p:nvSpPr>
            <p:spPr bwMode="auto">
              <a:xfrm>
                <a:off x="809" y="1244"/>
                <a:ext cx="179" cy="2"/>
              </a:xfrm>
              <a:prstGeom prst="rect">
                <a:avLst/>
              </a:prstGeom>
              <a:solidFill>
                <a:srgbClr val="C7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3" name="Rectangle 113">
                <a:extLst>
                  <a:ext uri="{FF2B5EF4-FFF2-40B4-BE49-F238E27FC236}">
                    <a16:creationId xmlns:a16="http://schemas.microsoft.com/office/drawing/2014/main" id="{2940E178-9CFE-46F4-9596-15BEF2346D12}"/>
                  </a:ext>
                </a:extLst>
              </p:cNvPr>
              <p:cNvSpPr>
                <a:spLocks noChangeArrowheads="1"/>
              </p:cNvSpPr>
              <p:nvPr/>
            </p:nvSpPr>
            <p:spPr bwMode="auto">
              <a:xfrm>
                <a:off x="809" y="1246"/>
                <a:ext cx="179" cy="3"/>
              </a:xfrm>
              <a:prstGeom prst="rect">
                <a:avLst/>
              </a:prstGeom>
              <a:solidFill>
                <a:srgbClr val="A3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4" name="Rectangle 114">
                <a:extLst>
                  <a:ext uri="{FF2B5EF4-FFF2-40B4-BE49-F238E27FC236}">
                    <a16:creationId xmlns:a16="http://schemas.microsoft.com/office/drawing/2014/main" id="{CCF93612-92C1-476B-BB4E-799355723B8E}"/>
                  </a:ext>
                </a:extLst>
              </p:cNvPr>
              <p:cNvSpPr>
                <a:spLocks noChangeArrowheads="1"/>
              </p:cNvSpPr>
              <p:nvPr/>
            </p:nvSpPr>
            <p:spPr bwMode="auto">
              <a:xfrm>
                <a:off x="809" y="1249"/>
                <a:ext cx="179" cy="2"/>
              </a:xfrm>
              <a:prstGeom prst="rect">
                <a:avLst/>
              </a:prstGeom>
              <a:solidFill>
                <a:srgbClr val="7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5" name="Rectangle 115">
                <a:extLst>
                  <a:ext uri="{FF2B5EF4-FFF2-40B4-BE49-F238E27FC236}">
                    <a16:creationId xmlns:a16="http://schemas.microsoft.com/office/drawing/2014/main" id="{53A530BC-E482-4CDE-8F5D-0F4B4D76D5EA}"/>
                  </a:ext>
                </a:extLst>
              </p:cNvPr>
              <p:cNvSpPr>
                <a:spLocks noChangeArrowheads="1"/>
              </p:cNvSpPr>
              <p:nvPr/>
            </p:nvSpPr>
            <p:spPr bwMode="auto">
              <a:xfrm>
                <a:off x="809" y="1251"/>
                <a:ext cx="179" cy="3"/>
              </a:xfrm>
              <a:prstGeom prst="rect">
                <a:avLst/>
              </a:prstGeom>
              <a:solidFill>
                <a:srgbClr val="5B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6" name="Rectangle 116">
                <a:extLst>
                  <a:ext uri="{FF2B5EF4-FFF2-40B4-BE49-F238E27FC236}">
                    <a16:creationId xmlns:a16="http://schemas.microsoft.com/office/drawing/2014/main" id="{955DBCA0-C556-4949-A394-B25A08BEE809}"/>
                  </a:ext>
                </a:extLst>
              </p:cNvPr>
              <p:cNvSpPr>
                <a:spLocks noChangeArrowheads="1"/>
              </p:cNvSpPr>
              <p:nvPr/>
            </p:nvSpPr>
            <p:spPr bwMode="auto">
              <a:xfrm>
                <a:off x="809" y="1254"/>
                <a:ext cx="179" cy="2"/>
              </a:xfrm>
              <a:prstGeom prst="rect">
                <a:avLst/>
              </a:prstGeom>
              <a:solidFill>
                <a:srgbClr val="36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7" name="Rectangle 117">
                <a:extLst>
                  <a:ext uri="{FF2B5EF4-FFF2-40B4-BE49-F238E27FC236}">
                    <a16:creationId xmlns:a16="http://schemas.microsoft.com/office/drawing/2014/main" id="{4BB201ED-2A4D-4275-AB60-35D0C0D040F7}"/>
                  </a:ext>
                </a:extLst>
              </p:cNvPr>
              <p:cNvSpPr>
                <a:spLocks noChangeArrowheads="1"/>
              </p:cNvSpPr>
              <p:nvPr/>
            </p:nvSpPr>
            <p:spPr bwMode="auto">
              <a:xfrm>
                <a:off x="809" y="1256"/>
                <a:ext cx="179" cy="5"/>
              </a:xfrm>
              <a:prstGeom prst="rect">
                <a:avLst/>
              </a:prstGeom>
              <a:solidFill>
                <a:srgbClr val="12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8" name="Freeform 118">
                <a:extLst>
                  <a:ext uri="{FF2B5EF4-FFF2-40B4-BE49-F238E27FC236}">
                    <a16:creationId xmlns:a16="http://schemas.microsoft.com/office/drawing/2014/main" id="{ACBFCF4B-69BE-4441-AB68-7A88160EFFB0}"/>
                  </a:ext>
                </a:extLst>
              </p:cNvPr>
              <p:cNvSpPr>
                <a:spLocks noEditPoints="1"/>
              </p:cNvSpPr>
              <p:nvPr/>
            </p:nvSpPr>
            <p:spPr bwMode="auto">
              <a:xfrm>
                <a:off x="811" y="1224"/>
                <a:ext cx="177" cy="35"/>
              </a:xfrm>
              <a:custGeom>
                <a:avLst/>
                <a:gdLst>
                  <a:gd name="T0" fmla="*/ 1128 w 1151"/>
                  <a:gd name="T1" fmla="*/ 45 h 227"/>
                  <a:gd name="T2" fmla="*/ 1106 w 1151"/>
                  <a:gd name="T3" fmla="*/ 83 h 227"/>
                  <a:gd name="T4" fmla="*/ 1128 w 1151"/>
                  <a:gd name="T5" fmla="*/ 121 h 227"/>
                  <a:gd name="T6" fmla="*/ 1151 w 1151"/>
                  <a:gd name="T7" fmla="*/ 204 h 227"/>
                  <a:gd name="T8" fmla="*/ 1151 w 1151"/>
                  <a:gd name="T9" fmla="*/ 204 h 227"/>
                  <a:gd name="T10" fmla="*/ 1036 w 1151"/>
                  <a:gd name="T11" fmla="*/ 45 h 227"/>
                  <a:gd name="T12" fmla="*/ 1013 w 1151"/>
                  <a:gd name="T13" fmla="*/ 83 h 227"/>
                  <a:gd name="T14" fmla="*/ 1036 w 1151"/>
                  <a:gd name="T15" fmla="*/ 121 h 227"/>
                  <a:gd name="T16" fmla="*/ 1059 w 1151"/>
                  <a:gd name="T17" fmla="*/ 204 h 227"/>
                  <a:gd name="T18" fmla="*/ 1059 w 1151"/>
                  <a:gd name="T19" fmla="*/ 204 h 227"/>
                  <a:gd name="T20" fmla="*/ 944 w 1151"/>
                  <a:gd name="T21" fmla="*/ 45 h 227"/>
                  <a:gd name="T22" fmla="*/ 921 w 1151"/>
                  <a:gd name="T23" fmla="*/ 83 h 227"/>
                  <a:gd name="T24" fmla="*/ 944 w 1151"/>
                  <a:gd name="T25" fmla="*/ 121 h 227"/>
                  <a:gd name="T26" fmla="*/ 967 w 1151"/>
                  <a:gd name="T27" fmla="*/ 204 h 227"/>
                  <a:gd name="T28" fmla="*/ 967 w 1151"/>
                  <a:gd name="T29" fmla="*/ 204 h 227"/>
                  <a:gd name="T30" fmla="*/ 852 w 1151"/>
                  <a:gd name="T31" fmla="*/ 45 h 227"/>
                  <a:gd name="T32" fmla="*/ 829 w 1151"/>
                  <a:gd name="T33" fmla="*/ 83 h 227"/>
                  <a:gd name="T34" fmla="*/ 852 w 1151"/>
                  <a:gd name="T35" fmla="*/ 121 h 227"/>
                  <a:gd name="T36" fmla="*/ 875 w 1151"/>
                  <a:gd name="T37" fmla="*/ 204 h 227"/>
                  <a:gd name="T38" fmla="*/ 875 w 1151"/>
                  <a:gd name="T39" fmla="*/ 204 h 227"/>
                  <a:gd name="T40" fmla="*/ 760 w 1151"/>
                  <a:gd name="T41" fmla="*/ 45 h 227"/>
                  <a:gd name="T42" fmla="*/ 737 w 1151"/>
                  <a:gd name="T43" fmla="*/ 83 h 227"/>
                  <a:gd name="T44" fmla="*/ 760 w 1151"/>
                  <a:gd name="T45" fmla="*/ 121 h 227"/>
                  <a:gd name="T46" fmla="*/ 783 w 1151"/>
                  <a:gd name="T47" fmla="*/ 204 h 227"/>
                  <a:gd name="T48" fmla="*/ 783 w 1151"/>
                  <a:gd name="T49" fmla="*/ 204 h 227"/>
                  <a:gd name="T50" fmla="*/ 668 w 1151"/>
                  <a:gd name="T51" fmla="*/ 45 h 227"/>
                  <a:gd name="T52" fmla="*/ 645 w 1151"/>
                  <a:gd name="T53" fmla="*/ 83 h 227"/>
                  <a:gd name="T54" fmla="*/ 668 w 1151"/>
                  <a:gd name="T55" fmla="*/ 121 h 227"/>
                  <a:gd name="T56" fmla="*/ 690 w 1151"/>
                  <a:gd name="T57" fmla="*/ 204 h 227"/>
                  <a:gd name="T58" fmla="*/ 690 w 1151"/>
                  <a:gd name="T59" fmla="*/ 204 h 227"/>
                  <a:gd name="T60" fmla="*/ 484 w 1151"/>
                  <a:gd name="T61" fmla="*/ 45 h 227"/>
                  <a:gd name="T62" fmla="*/ 461 w 1151"/>
                  <a:gd name="T63" fmla="*/ 83 h 227"/>
                  <a:gd name="T64" fmla="*/ 484 w 1151"/>
                  <a:gd name="T65" fmla="*/ 121 h 227"/>
                  <a:gd name="T66" fmla="*/ 506 w 1151"/>
                  <a:gd name="T67" fmla="*/ 204 h 227"/>
                  <a:gd name="T68" fmla="*/ 506 w 1151"/>
                  <a:gd name="T69" fmla="*/ 204 h 227"/>
                  <a:gd name="T70" fmla="*/ 391 w 1151"/>
                  <a:gd name="T71" fmla="*/ 45 h 227"/>
                  <a:gd name="T72" fmla="*/ 369 w 1151"/>
                  <a:gd name="T73" fmla="*/ 83 h 227"/>
                  <a:gd name="T74" fmla="*/ 391 w 1151"/>
                  <a:gd name="T75" fmla="*/ 121 h 227"/>
                  <a:gd name="T76" fmla="*/ 414 w 1151"/>
                  <a:gd name="T77" fmla="*/ 204 h 227"/>
                  <a:gd name="T78" fmla="*/ 414 w 1151"/>
                  <a:gd name="T79" fmla="*/ 204 h 227"/>
                  <a:gd name="T80" fmla="*/ 299 w 1151"/>
                  <a:gd name="T81" fmla="*/ 45 h 227"/>
                  <a:gd name="T82" fmla="*/ 277 w 1151"/>
                  <a:gd name="T83" fmla="*/ 83 h 227"/>
                  <a:gd name="T84" fmla="*/ 299 w 1151"/>
                  <a:gd name="T85" fmla="*/ 121 h 227"/>
                  <a:gd name="T86" fmla="*/ 322 w 1151"/>
                  <a:gd name="T87" fmla="*/ 204 h 227"/>
                  <a:gd name="T88" fmla="*/ 322 w 1151"/>
                  <a:gd name="T89" fmla="*/ 204 h 227"/>
                  <a:gd name="T90" fmla="*/ 207 w 1151"/>
                  <a:gd name="T91" fmla="*/ 45 h 227"/>
                  <a:gd name="T92" fmla="*/ 185 w 1151"/>
                  <a:gd name="T93" fmla="*/ 83 h 227"/>
                  <a:gd name="T94" fmla="*/ 207 w 1151"/>
                  <a:gd name="T95" fmla="*/ 121 h 227"/>
                  <a:gd name="T96" fmla="*/ 230 w 1151"/>
                  <a:gd name="T97" fmla="*/ 204 h 227"/>
                  <a:gd name="T98" fmla="*/ 230 w 1151"/>
                  <a:gd name="T99" fmla="*/ 204 h 227"/>
                  <a:gd name="T100" fmla="*/ 115 w 1151"/>
                  <a:gd name="T101" fmla="*/ 45 h 227"/>
                  <a:gd name="T102" fmla="*/ 92 w 1151"/>
                  <a:gd name="T103" fmla="*/ 83 h 227"/>
                  <a:gd name="T104" fmla="*/ 115 w 1151"/>
                  <a:gd name="T105" fmla="*/ 121 h 227"/>
                  <a:gd name="T106" fmla="*/ 138 w 1151"/>
                  <a:gd name="T107" fmla="*/ 204 h 227"/>
                  <a:gd name="T108" fmla="*/ 138 w 1151"/>
                  <a:gd name="T109" fmla="*/ 204 h 227"/>
                  <a:gd name="T110" fmla="*/ 23 w 1151"/>
                  <a:gd name="T111" fmla="*/ 45 h 227"/>
                  <a:gd name="T112" fmla="*/ 0 w 1151"/>
                  <a:gd name="T113" fmla="*/ 83 h 227"/>
                  <a:gd name="T114" fmla="*/ 23 w 1151"/>
                  <a:gd name="T115" fmla="*/ 121 h 227"/>
                  <a:gd name="T116" fmla="*/ 46 w 1151"/>
                  <a:gd name="T117" fmla="*/ 204 h 227"/>
                  <a:gd name="T118" fmla="*/ 46 w 1151"/>
                  <a:gd name="T119" fmla="*/ 204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51" h="227">
                    <a:moveTo>
                      <a:pt x="1151" y="22"/>
                    </a:moveTo>
                    <a:cubicBezTo>
                      <a:pt x="1151" y="10"/>
                      <a:pt x="1141" y="0"/>
                      <a:pt x="1128" y="0"/>
                    </a:cubicBezTo>
                    <a:cubicBezTo>
                      <a:pt x="1116" y="0"/>
                      <a:pt x="1106" y="10"/>
                      <a:pt x="1106" y="22"/>
                    </a:cubicBezTo>
                    <a:cubicBezTo>
                      <a:pt x="1106" y="35"/>
                      <a:pt x="1116" y="45"/>
                      <a:pt x="1128" y="45"/>
                    </a:cubicBezTo>
                    <a:cubicBezTo>
                      <a:pt x="1141" y="45"/>
                      <a:pt x="1151" y="35"/>
                      <a:pt x="1151" y="22"/>
                    </a:cubicBezTo>
                    <a:close/>
                    <a:moveTo>
                      <a:pt x="1151" y="83"/>
                    </a:moveTo>
                    <a:cubicBezTo>
                      <a:pt x="1151" y="70"/>
                      <a:pt x="1141" y="60"/>
                      <a:pt x="1128" y="60"/>
                    </a:cubicBezTo>
                    <a:cubicBezTo>
                      <a:pt x="1116" y="60"/>
                      <a:pt x="1106" y="70"/>
                      <a:pt x="1106" y="83"/>
                    </a:cubicBezTo>
                    <a:cubicBezTo>
                      <a:pt x="1106" y="95"/>
                      <a:pt x="1116" y="106"/>
                      <a:pt x="1128" y="106"/>
                    </a:cubicBezTo>
                    <a:cubicBezTo>
                      <a:pt x="1141" y="106"/>
                      <a:pt x="1151" y="95"/>
                      <a:pt x="1151" y="83"/>
                    </a:cubicBezTo>
                    <a:close/>
                    <a:moveTo>
                      <a:pt x="1151" y="143"/>
                    </a:moveTo>
                    <a:cubicBezTo>
                      <a:pt x="1151" y="131"/>
                      <a:pt x="1141" y="121"/>
                      <a:pt x="1128" y="121"/>
                    </a:cubicBezTo>
                    <a:cubicBezTo>
                      <a:pt x="1116" y="121"/>
                      <a:pt x="1106" y="131"/>
                      <a:pt x="1106" y="143"/>
                    </a:cubicBezTo>
                    <a:cubicBezTo>
                      <a:pt x="1106" y="156"/>
                      <a:pt x="1116" y="166"/>
                      <a:pt x="1128" y="166"/>
                    </a:cubicBezTo>
                    <a:cubicBezTo>
                      <a:pt x="1141" y="166"/>
                      <a:pt x="1151" y="156"/>
                      <a:pt x="1151" y="143"/>
                    </a:cubicBezTo>
                    <a:close/>
                    <a:moveTo>
                      <a:pt x="1151" y="204"/>
                    </a:moveTo>
                    <a:cubicBezTo>
                      <a:pt x="1151" y="191"/>
                      <a:pt x="1141" y="181"/>
                      <a:pt x="1128" y="181"/>
                    </a:cubicBezTo>
                    <a:cubicBezTo>
                      <a:pt x="1116" y="181"/>
                      <a:pt x="1106" y="191"/>
                      <a:pt x="1106" y="204"/>
                    </a:cubicBezTo>
                    <a:cubicBezTo>
                      <a:pt x="1106" y="216"/>
                      <a:pt x="1116" y="227"/>
                      <a:pt x="1128" y="227"/>
                    </a:cubicBezTo>
                    <a:cubicBezTo>
                      <a:pt x="1141" y="227"/>
                      <a:pt x="1151" y="216"/>
                      <a:pt x="1151" y="204"/>
                    </a:cubicBezTo>
                    <a:close/>
                    <a:moveTo>
                      <a:pt x="1059" y="22"/>
                    </a:moveTo>
                    <a:cubicBezTo>
                      <a:pt x="1059" y="10"/>
                      <a:pt x="1049" y="0"/>
                      <a:pt x="1036" y="0"/>
                    </a:cubicBezTo>
                    <a:cubicBezTo>
                      <a:pt x="1024" y="0"/>
                      <a:pt x="1013" y="10"/>
                      <a:pt x="1013" y="22"/>
                    </a:cubicBezTo>
                    <a:cubicBezTo>
                      <a:pt x="1013" y="35"/>
                      <a:pt x="1024" y="45"/>
                      <a:pt x="1036" y="45"/>
                    </a:cubicBezTo>
                    <a:cubicBezTo>
                      <a:pt x="1049" y="45"/>
                      <a:pt x="1059" y="35"/>
                      <a:pt x="1059" y="22"/>
                    </a:cubicBezTo>
                    <a:close/>
                    <a:moveTo>
                      <a:pt x="1059" y="83"/>
                    </a:moveTo>
                    <a:cubicBezTo>
                      <a:pt x="1059" y="70"/>
                      <a:pt x="1049" y="60"/>
                      <a:pt x="1036" y="60"/>
                    </a:cubicBezTo>
                    <a:cubicBezTo>
                      <a:pt x="1024" y="60"/>
                      <a:pt x="1013" y="70"/>
                      <a:pt x="1013" y="83"/>
                    </a:cubicBezTo>
                    <a:cubicBezTo>
                      <a:pt x="1013" y="95"/>
                      <a:pt x="1024" y="106"/>
                      <a:pt x="1036" y="106"/>
                    </a:cubicBezTo>
                    <a:cubicBezTo>
                      <a:pt x="1049" y="106"/>
                      <a:pt x="1059" y="95"/>
                      <a:pt x="1059" y="83"/>
                    </a:cubicBezTo>
                    <a:close/>
                    <a:moveTo>
                      <a:pt x="1059" y="143"/>
                    </a:moveTo>
                    <a:cubicBezTo>
                      <a:pt x="1059" y="131"/>
                      <a:pt x="1049" y="121"/>
                      <a:pt x="1036" y="121"/>
                    </a:cubicBezTo>
                    <a:cubicBezTo>
                      <a:pt x="1024" y="121"/>
                      <a:pt x="1013" y="131"/>
                      <a:pt x="1013" y="143"/>
                    </a:cubicBezTo>
                    <a:cubicBezTo>
                      <a:pt x="1013" y="156"/>
                      <a:pt x="1024" y="166"/>
                      <a:pt x="1036" y="166"/>
                    </a:cubicBezTo>
                    <a:cubicBezTo>
                      <a:pt x="1049" y="166"/>
                      <a:pt x="1059" y="156"/>
                      <a:pt x="1059" y="143"/>
                    </a:cubicBezTo>
                    <a:close/>
                    <a:moveTo>
                      <a:pt x="1059" y="204"/>
                    </a:moveTo>
                    <a:cubicBezTo>
                      <a:pt x="1059" y="191"/>
                      <a:pt x="1049" y="181"/>
                      <a:pt x="1036" y="181"/>
                    </a:cubicBezTo>
                    <a:cubicBezTo>
                      <a:pt x="1024" y="181"/>
                      <a:pt x="1013" y="191"/>
                      <a:pt x="1013" y="204"/>
                    </a:cubicBezTo>
                    <a:cubicBezTo>
                      <a:pt x="1013" y="216"/>
                      <a:pt x="1024" y="227"/>
                      <a:pt x="1036" y="227"/>
                    </a:cubicBezTo>
                    <a:cubicBezTo>
                      <a:pt x="1049" y="227"/>
                      <a:pt x="1059" y="216"/>
                      <a:pt x="1059" y="204"/>
                    </a:cubicBezTo>
                    <a:close/>
                    <a:moveTo>
                      <a:pt x="967" y="22"/>
                    </a:moveTo>
                    <a:cubicBezTo>
                      <a:pt x="967" y="10"/>
                      <a:pt x="957" y="0"/>
                      <a:pt x="944" y="0"/>
                    </a:cubicBezTo>
                    <a:cubicBezTo>
                      <a:pt x="932" y="0"/>
                      <a:pt x="921" y="10"/>
                      <a:pt x="921" y="22"/>
                    </a:cubicBezTo>
                    <a:cubicBezTo>
                      <a:pt x="921" y="35"/>
                      <a:pt x="932" y="45"/>
                      <a:pt x="944" y="45"/>
                    </a:cubicBezTo>
                    <a:cubicBezTo>
                      <a:pt x="957" y="45"/>
                      <a:pt x="967" y="35"/>
                      <a:pt x="967" y="22"/>
                    </a:cubicBezTo>
                    <a:close/>
                    <a:moveTo>
                      <a:pt x="967" y="83"/>
                    </a:moveTo>
                    <a:cubicBezTo>
                      <a:pt x="967" y="70"/>
                      <a:pt x="957" y="60"/>
                      <a:pt x="944" y="60"/>
                    </a:cubicBezTo>
                    <a:cubicBezTo>
                      <a:pt x="932" y="60"/>
                      <a:pt x="921" y="70"/>
                      <a:pt x="921" y="83"/>
                    </a:cubicBezTo>
                    <a:cubicBezTo>
                      <a:pt x="921" y="95"/>
                      <a:pt x="932" y="106"/>
                      <a:pt x="944" y="106"/>
                    </a:cubicBezTo>
                    <a:cubicBezTo>
                      <a:pt x="957" y="106"/>
                      <a:pt x="967" y="95"/>
                      <a:pt x="967" y="83"/>
                    </a:cubicBezTo>
                    <a:close/>
                    <a:moveTo>
                      <a:pt x="967" y="143"/>
                    </a:moveTo>
                    <a:cubicBezTo>
                      <a:pt x="967" y="131"/>
                      <a:pt x="957" y="121"/>
                      <a:pt x="944" y="121"/>
                    </a:cubicBezTo>
                    <a:cubicBezTo>
                      <a:pt x="932" y="121"/>
                      <a:pt x="921" y="131"/>
                      <a:pt x="921" y="143"/>
                    </a:cubicBezTo>
                    <a:cubicBezTo>
                      <a:pt x="921" y="156"/>
                      <a:pt x="932" y="166"/>
                      <a:pt x="944" y="166"/>
                    </a:cubicBezTo>
                    <a:cubicBezTo>
                      <a:pt x="957" y="166"/>
                      <a:pt x="967" y="156"/>
                      <a:pt x="967" y="143"/>
                    </a:cubicBezTo>
                    <a:close/>
                    <a:moveTo>
                      <a:pt x="967" y="204"/>
                    </a:moveTo>
                    <a:cubicBezTo>
                      <a:pt x="967" y="191"/>
                      <a:pt x="957" y="181"/>
                      <a:pt x="944" y="181"/>
                    </a:cubicBezTo>
                    <a:cubicBezTo>
                      <a:pt x="932" y="181"/>
                      <a:pt x="921" y="191"/>
                      <a:pt x="921" y="204"/>
                    </a:cubicBezTo>
                    <a:cubicBezTo>
                      <a:pt x="921" y="216"/>
                      <a:pt x="932" y="227"/>
                      <a:pt x="944" y="227"/>
                    </a:cubicBezTo>
                    <a:cubicBezTo>
                      <a:pt x="957" y="227"/>
                      <a:pt x="967" y="216"/>
                      <a:pt x="967" y="204"/>
                    </a:cubicBezTo>
                    <a:close/>
                    <a:moveTo>
                      <a:pt x="875" y="22"/>
                    </a:moveTo>
                    <a:cubicBezTo>
                      <a:pt x="875" y="10"/>
                      <a:pt x="864" y="0"/>
                      <a:pt x="852" y="0"/>
                    </a:cubicBezTo>
                    <a:cubicBezTo>
                      <a:pt x="839" y="0"/>
                      <a:pt x="829" y="10"/>
                      <a:pt x="829" y="22"/>
                    </a:cubicBezTo>
                    <a:cubicBezTo>
                      <a:pt x="829" y="35"/>
                      <a:pt x="839" y="45"/>
                      <a:pt x="852" y="45"/>
                    </a:cubicBezTo>
                    <a:cubicBezTo>
                      <a:pt x="864" y="45"/>
                      <a:pt x="875" y="35"/>
                      <a:pt x="875" y="22"/>
                    </a:cubicBezTo>
                    <a:close/>
                    <a:moveTo>
                      <a:pt x="875" y="83"/>
                    </a:moveTo>
                    <a:cubicBezTo>
                      <a:pt x="875" y="70"/>
                      <a:pt x="864" y="60"/>
                      <a:pt x="852" y="60"/>
                    </a:cubicBezTo>
                    <a:cubicBezTo>
                      <a:pt x="839" y="60"/>
                      <a:pt x="829" y="70"/>
                      <a:pt x="829" y="83"/>
                    </a:cubicBezTo>
                    <a:cubicBezTo>
                      <a:pt x="829" y="95"/>
                      <a:pt x="839" y="106"/>
                      <a:pt x="852" y="106"/>
                    </a:cubicBezTo>
                    <a:cubicBezTo>
                      <a:pt x="864" y="106"/>
                      <a:pt x="875" y="95"/>
                      <a:pt x="875" y="83"/>
                    </a:cubicBezTo>
                    <a:close/>
                    <a:moveTo>
                      <a:pt x="875" y="143"/>
                    </a:moveTo>
                    <a:cubicBezTo>
                      <a:pt x="875" y="131"/>
                      <a:pt x="864" y="121"/>
                      <a:pt x="852" y="121"/>
                    </a:cubicBezTo>
                    <a:cubicBezTo>
                      <a:pt x="839" y="121"/>
                      <a:pt x="829" y="131"/>
                      <a:pt x="829" y="143"/>
                    </a:cubicBezTo>
                    <a:cubicBezTo>
                      <a:pt x="829" y="156"/>
                      <a:pt x="839" y="166"/>
                      <a:pt x="852" y="166"/>
                    </a:cubicBezTo>
                    <a:cubicBezTo>
                      <a:pt x="864" y="166"/>
                      <a:pt x="875" y="156"/>
                      <a:pt x="875" y="143"/>
                    </a:cubicBezTo>
                    <a:close/>
                    <a:moveTo>
                      <a:pt x="875" y="204"/>
                    </a:moveTo>
                    <a:cubicBezTo>
                      <a:pt x="875" y="191"/>
                      <a:pt x="864" y="181"/>
                      <a:pt x="852" y="181"/>
                    </a:cubicBezTo>
                    <a:cubicBezTo>
                      <a:pt x="839" y="181"/>
                      <a:pt x="829" y="191"/>
                      <a:pt x="829" y="204"/>
                    </a:cubicBezTo>
                    <a:cubicBezTo>
                      <a:pt x="829" y="216"/>
                      <a:pt x="839" y="227"/>
                      <a:pt x="852" y="227"/>
                    </a:cubicBezTo>
                    <a:cubicBezTo>
                      <a:pt x="864" y="227"/>
                      <a:pt x="875" y="216"/>
                      <a:pt x="875" y="204"/>
                    </a:cubicBezTo>
                    <a:close/>
                    <a:moveTo>
                      <a:pt x="783" y="22"/>
                    </a:moveTo>
                    <a:cubicBezTo>
                      <a:pt x="783" y="10"/>
                      <a:pt x="772" y="0"/>
                      <a:pt x="760" y="0"/>
                    </a:cubicBezTo>
                    <a:cubicBezTo>
                      <a:pt x="747" y="0"/>
                      <a:pt x="737" y="10"/>
                      <a:pt x="737" y="22"/>
                    </a:cubicBezTo>
                    <a:cubicBezTo>
                      <a:pt x="737" y="35"/>
                      <a:pt x="747" y="45"/>
                      <a:pt x="760" y="45"/>
                    </a:cubicBezTo>
                    <a:cubicBezTo>
                      <a:pt x="772" y="45"/>
                      <a:pt x="783" y="35"/>
                      <a:pt x="783" y="22"/>
                    </a:cubicBezTo>
                    <a:close/>
                    <a:moveTo>
                      <a:pt x="783" y="83"/>
                    </a:moveTo>
                    <a:cubicBezTo>
                      <a:pt x="783" y="70"/>
                      <a:pt x="772" y="60"/>
                      <a:pt x="760" y="60"/>
                    </a:cubicBezTo>
                    <a:cubicBezTo>
                      <a:pt x="747" y="60"/>
                      <a:pt x="737" y="70"/>
                      <a:pt x="737" y="83"/>
                    </a:cubicBezTo>
                    <a:cubicBezTo>
                      <a:pt x="737" y="95"/>
                      <a:pt x="747" y="106"/>
                      <a:pt x="760" y="106"/>
                    </a:cubicBezTo>
                    <a:cubicBezTo>
                      <a:pt x="772" y="106"/>
                      <a:pt x="783" y="95"/>
                      <a:pt x="783" y="83"/>
                    </a:cubicBezTo>
                    <a:close/>
                    <a:moveTo>
                      <a:pt x="783" y="143"/>
                    </a:moveTo>
                    <a:cubicBezTo>
                      <a:pt x="783" y="131"/>
                      <a:pt x="772" y="121"/>
                      <a:pt x="760" y="121"/>
                    </a:cubicBezTo>
                    <a:cubicBezTo>
                      <a:pt x="747" y="121"/>
                      <a:pt x="737" y="131"/>
                      <a:pt x="737" y="143"/>
                    </a:cubicBezTo>
                    <a:cubicBezTo>
                      <a:pt x="737" y="156"/>
                      <a:pt x="747" y="166"/>
                      <a:pt x="760" y="166"/>
                    </a:cubicBezTo>
                    <a:cubicBezTo>
                      <a:pt x="772" y="166"/>
                      <a:pt x="783" y="156"/>
                      <a:pt x="783" y="143"/>
                    </a:cubicBezTo>
                    <a:close/>
                    <a:moveTo>
                      <a:pt x="783" y="204"/>
                    </a:moveTo>
                    <a:cubicBezTo>
                      <a:pt x="783" y="191"/>
                      <a:pt x="772" y="181"/>
                      <a:pt x="760" y="181"/>
                    </a:cubicBezTo>
                    <a:cubicBezTo>
                      <a:pt x="747" y="181"/>
                      <a:pt x="737" y="191"/>
                      <a:pt x="737" y="204"/>
                    </a:cubicBezTo>
                    <a:cubicBezTo>
                      <a:pt x="737" y="216"/>
                      <a:pt x="747" y="227"/>
                      <a:pt x="760" y="227"/>
                    </a:cubicBezTo>
                    <a:cubicBezTo>
                      <a:pt x="772" y="227"/>
                      <a:pt x="783" y="216"/>
                      <a:pt x="783" y="204"/>
                    </a:cubicBezTo>
                    <a:close/>
                    <a:moveTo>
                      <a:pt x="690" y="22"/>
                    </a:moveTo>
                    <a:cubicBezTo>
                      <a:pt x="690" y="10"/>
                      <a:pt x="680" y="0"/>
                      <a:pt x="668" y="0"/>
                    </a:cubicBezTo>
                    <a:cubicBezTo>
                      <a:pt x="655" y="0"/>
                      <a:pt x="645" y="10"/>
                      <a:pt x="645" y="22"/>
                    </a:cubicBezTo>
                    <a:cubicBezTo>
                      <a:pt x="645" y="35"/>
                      <a:pt x="655" y="45"/>
                      <a:pt x="668" y="45"/>
                    </a:cubicBezTo>
                    <a:cubicBezTo>
                      <a:pt x="680" y="45"/>
                      <a:pt x="690" y="35"/>
                      <a:pt x="690" y="22"/>
                    </a:cubicBezTo>
                    <a:close/>
                    <a:moveTo>
                      <a:pt x="690" y="83"/>
                    </a:moveTo>
                    <a:cubicBezTo>
                      <a:pt x="690" y="70"/>
                      <a:pt x="680" y="60"/>
                      <a:pt x="668" y="60"/>
                    </a:cubicBezTo>
                    <a:cubicBezTo>
                      <a:pt x="655" y="60"/>
                      <a:pt x="645" y="70"/>
                      <a:pt x="645" y="83"/>
                    </a:cubicBezTo>
                    <a:cubicBezTo>
                      <a:pt x="645" y="95"/>
                      <a:pt x="655" y="106"/>
                      <a:pt x="668" y="106"/>
                    </a:cubicBezTo>
                    <a:cubicBezTo>
                      <a:pt x="680" y="106"/>
                      <a:pt x="690" y="95"/>
                      <a:pt x="690" y="83"/>
                    </a:cubicBezTo>
                    <a:close/>
                    <a:moveTo>
                      <a:pt x="690" y="143"/>
                    </a:moveTo>
                    <a:cubicBezTo>
                      <a:pt x="690" y="131"/>
                      <a:pt x="680" y="121"/>
                      <a:pt x="668" y="121"/>
                    </a:cubicBezTo>
                    <a:cubicBezTo>
                      <a:pt x="655" y="121"/>
                      <a:pt x="645" y="131"/>
                      <a:pt x="645" y="143"/>
                    </a:cubicBezTo>
                    <a:cubicBezTo>
                      <a:pt x="645" y="156"/>
                      <a:pt x="655" y="166"/>
                      <a:pt x="668" y="166"/>
                    </a:cubicBezTo>
                    <a:cubicBezTo>
                      <a:pt x="680" y="166"/>
                      <a:pt x="690" y="156"/>
                      <a:pt x="690" y="143"/>
                    </a:cubicBezTo>
                    <a:close/>
                    <a:moveTo>
                      <a:pt x="690" y="204"/>
                    </a:moveTo>
                    <a:cubicBezTo>
                      <a:pt x="690" y="191"/>
                      <a:pt x="680" y="181"/>
                      <a:pt x="668" y="181"/>
                    </a:cubicBezTo>
                    <a:cubicBezTo>
                      <a:pt x="655" y="181"/>
                      <a:pt x="645" y="191"/>
                      <a:pt x="645" y="204"/>
                    </a:cubicBezTo>
                    <a:cubicBezTo>
                      <a:pt x="645" y="216"/>
                      <a:pt x="655" y="227"/>
                      <a:pt x="668" y="227"/>
                    </a:cubicBezTo>
                    <a:cubicBezTo>
                      <a:pt x="680" y="227"/>
                      <a:pt x="690" y="216"/>
                      <a:pt x="690" y="204"/>
                    </a:cubicBezTo>
                    <a:close/>
                    <a:moveTo>
                      <a:pt x="506" y="22"/>
                    </a:moveTo>
                    <a:cubicBezTo>
                      <a:pt x="506" y="10"/>
                      <a:pt x="496" y="0"/>
                      <a:pt x="484" y="0"/>
                    </a:cubicBezTo>
                    <a:cubicBezTo>
                      <a:pt x="471" y="0"/>
                      <a:pt x="461" y="10"/>
                      <a:pt x="461" y="22"/>
                    </a:cubicBezTo>
                    <a:cubicBezTo>
                      <a:pt x="461" y="35"/>
                      <a:pt x="471" y="45"/>
                      <a:pt x="484" y="45"/>
                    </a:cubicBezTo>
                    <a:cubicBezTo>
                      <a:pt x="496" y="45"/>
                      <a:pt x="506" y="35"/>
                      <a:pt x="506" y="22"/>
                    </a:cubicBezTo>
                    <a:close/>
                    <a:moveTo>
                      <a:pt x="506" y="83"/>
                    </a:moveTo>
                    <a:cubicBezTo>
                      <a:pt x="506" y="70"/>
                      <a:pt x="496" y="60"/>
                      <a:pt x="484" y="60"/>
                    </a:cubicBezTo>
                    <a:cubicBezTo>
                      <a:pt x="471" y="60"/>
                      <a:pt x="461" y="70"/>
                      <a:pt x="461" y="83"/>
                    </a:cubicBezTo>
                    <a:cubicBezTo>
                      <a:pt x="461" y="95"/>
                      <a:pt x="471" y="106"/>
                      <a:pt x="484" y="106"/>
                    </a:cubicBezTo>
                    <a:cubicBezTo>
                      <a:pt x="496" y="106"/>
                      <a:pt x="506" y="95"/>
                      <a:pt x="506" y="83"/>
                    </a:cubicBezTo>
                    <a:close/>
                    <a:moveTo>
                      <a:pt x="506" y="143"/>
                    </a:moveTo>
                    <a:cubicBezTo>
                      <a:pt x="506" y="131"/>
                      <a:pt x="496" y="121"/>
                      <a:pt x="484" y="121"/>
                    </a:cubicBezTo>
                    <a:cubicBezTo>
                      <a:pt x="471" y="121"/>
                      <a:pt x="461" y="131"/>
                      <a:pt x="461" y="143"/>
                    </a:cubicBezTo>
                    <a:cubicBezTo>
                      <a:pt x="461" y="156"/>
                      <a:pt x="471" y="166"/>
                      <a:pt x="484" y="166"/>
                    </a:cubicBezTo>
                    <a:cubicBezTo>
                      <a:pt x="496" y="166"/>
                      <a:pt x="506" y="156"/>
                      <a:pt x="506" y="143"/>
                    </a:cubicBezTo>
                    <a:close/>
                    <a:moveTo>
                      <a:pt x="506" y="204"/>
                    </a:moveTo>
                    <a:cubicBezTo>
                      <a:pt x="506" y="191"/>
                      <a:pt x="496" y="181"/>
                      <a:pt x="484" y="181"/>
                    </a:cubicBezTo>
                    <a:cubicBezTo>
                      <a:pt x="471" y="181"/>
                      <a:pt x="461" y="191"/>
                      <a:pt x="461" y="204"/>
                    </a:cubicBezTo>
                    <a:cubicBezTo>
                      <a:pt x="461" y="216"/>
                      <a:pt x="471" y="227"/>
                      <a:pt x="484" y="227"/>
                    </a:cubicBezTo>
                    <a:cubicBezTo>
                      <a:pt x="496" y="227"/>
                      <a:pt x="506" y="216"/>
                      <a:pt x="506" y="204"/>
                    </a:cubicBezTo>
                    <a:close/>
                    <a:moveTo>
                      <a:pt x="414" y="22"/>
                    </a:moveTo>
                    <a:cubicBezTo>
                      <a:pt x="414" y="10"/>
                      <a:pt x="404" y="0"/>
                      <a:pt x="391" y="0"/>
                    </a:cubicBezTo>
                    <a:cubicBezTo>
                      <a:pt x="379" y="0"/>
                      <a:pt x="369" y="10"/>
                      <a:pt x="369" y="22"/>
                    </a:cubicBezTo>
                    <a:cubicBezTo>
                      <a:pt x="369" y="35"/>
                      <a:pt x="379" y="45"/>
                      <a:pt x="391" y="45"/>
                    </a:cubicBezTo>
                    <a:cubicBezTo>
                      <a:pt x="404" y="45"/>
                      <a:pt x="414" y="35"/>
                      <a:pt x="414" y="22"/>
                    </a:cubicBezTo>
                    <a:close/>
                    <a:moveTo>
                      <a:pt x="414" y="83"/>
                    </a:moveTo>
                    <a:cubicBezTo>
                      <a:pt x="414" y="70"/>
                      <a:pt x="404" y="60"/>
                      <a:pt x="391" y="60"/>
                    </a:cubicBezTo>
                    <a:cubicBezTo>
                      <a:pt x="379" y="60"/>
                      <a:pt x="369" y="70"/>
                      <a:pt x="369" y="83"/>
                    </a:cubicBezTo>
                    <a:cubicBezTo>
                      <a:pt x="369" y="95"/>
                      <a:pt x="379" y="106"/>
                      <a:pt x="391" y="106"/>
                    </a:cubicBezTo>
                    <a:cubicBezTo>
                      <a:pt x="404" y="106"/>
                      <a:pt x="414" y="95"/>
                      <a:pt x="414" y="83"/>
                    </a:cubicBezTo>
                    <a:close/>
                    <a:moveTo>
                      <a:pt x="414" y="143"/>
                    </a:moveTo>
                    <a:cubicBezTo>
                      <a:pt x="414" y="131"/>
                      <a:pt x="404" y="121"/>
                      <a:pt x="391" y="121"/>
                    </a:cubicBezTo>
                    <a:cubicBezTo>
                      <a:pt x="379" y="121"/>
                      <a:pt x="369" y="131"/>
                      <a:pt x="369" y="143"/>
                    </a:cubicBezTo>
                    <a:cubicBezTo>
                      <a:pt x="369" y="156"/>
                      <a:pt x="379" y="166"/>
                      <a:pt x="391" y="166"/>
                    </a:cubicBezTo>
                    <a:cubicBezTo>
                      <a:pt x="404" y="166"/>
                      <a:pt x="414" y="156"/>
                      <a:pt x="414" y="143"/>
                    </a:cubicBezTo>
                    <a:close/>
                    <a:moveTo>
                      <a:pt x="414" y="204"/>
                    </a:moveTo>
                    <a:cubicBezTo>
                      <a:pt x="414" y="191"/>
                      <a:pt x="404" y="181"/>
                      <a:pt x="391" y="181"/>
                    </a:cubicBezTo>
                    <a:cubicBezTo>
                      <a:pt x="379" y="181"/>
                      <a:pt x="369" y="191"/>
                      <a:pt x="369" y="204"/>
                    </a:cubicBezTo>
                    <a:cubicBezTo>
                      <a:pt x="369" y="216"/>
                      <a:pt x="379" y="227"/>
                      <a:pt x="391" y="227"/>
                    </a:cubicBezTo>
                    <a:cubicBezTo>
                      <a:pt x="404" y="227"/>
                      <a:pt x="414" y="216"/>
                      <a:pt x="414" y="204"/>
                    </a:cubicBezTo>
                    <a:close/>
                    <a:moveTo>
                      <a:pt x="322" y="22"/>
                    </a:moveTo>
                    <a:cubicBezTo>
                      <a:pt x="322" y="10"/>
                      <a:pt x="312" y="0"/>
                      <a:pt x="299" y="0"/>
                    </a:cubicBezTo>
                    <a:cubicBezTo>
                      <a:pt x="287" y="0"/>
                      <a:pt x="277" y="10"/>
                      <a:pt x="277" y="22"/>
                    </a:cubicBezTo>
                    <a:cubicBezTo>
                      <a:pt x="277" y="35"/>
                      <a:pt x="287" y="45"/>
                      <a:pt x="299" y="45"/>
                    </a:cubicBezTo>
                    <a:cubicBezTo>
                      <a:pt x="312" y="45"/>
                      <a:pt x="322" y="35"/>
                      <a:pt x="322" y="22"/>
                    </a:cubicBezTo>
                    <a:close/>
                    <a:moveTo>
                      <a:pt x="322" y="83"/>
                    </a:moveTo>
                    <a:cubicBezTo>
                      <a:pt x="322" y="70"/>
                      <a:pt x="312" y="60"/>
                      <a:pt x="299" y="60"/>
                    </a:cubicBezTo>
                    <a:cubicBezTo>
                      <a:pt x="287" y="60"/>
                      <a:pt x="277" y="70"/>
                      <a:pt x="277" y="83"/>
                    </a:cubicBezTo>
                    <a:cubicBezTo>
                      <a:pt x="277" y="95"/>
                      <a:pt x="287" y="106"/>
                      <a:pt x="299" y="106"/>
                    </a:cubicBezTo>
                    <a:cubicBezTo>
                      <a:pt x="312" y="106"/>
                      <a:pt x="322" y="95"/>
                      <a:pt x="322" y="83"/>
                    </a:cubicBezTo>
                    <a:close/>
                    <a:moveTo>
                      <a:pt x="322" y="143"/>
                    </a:moveTo>
                    <a:cubicBezTo>
                      <a:pt x="322" y="131"/>
                      <a:pt x="312" y="121"/>
                      <a:pt x="299" y="121"/>
                    </a:cubicBezTo>
                    <a:cubicBezTo>
                      <a:pt x="287" y="121"/>
                      <a:pt x="277" y="131"/>
                      <a:pt x="277" y="143"/>
                    </a:cubicBezTo>
                    <a:cubicBezTo>
                      <a:pt x="277" y="156"/>
                      <a:pt x="287" y="166"/>
                      <a:pt x="299" y="166"/>
                    </a:cubicBezTo>
                    <a:cubicBezTo>
                      <a:pt x="312" y="166"/>
                      <a:pt x="322" y="156"/>
                      <a:pt x="322" y="143"/>
                    </a:cubicBezTo>
                    <a:close/>
                    <a:moveTo>
                      <a:pt x="322" y="204"/>
                    </a:moveTo>
                    <a:cubicBezTo>
                      <a:pt x="322" y="191"/>
                      <a:pt x="312" y="181"/>
                      <a:pt x="299" y="181"/>
                    </a:cubicBezTo>
                    <a:cubicBezTo>
                      <a:pt x="287" y="181"/>
                      <a:pt x="277" y="191"/>
                      <a:pt x="277" y="204"/>
                    </a:cubicBezTo>
                    <a:cubicBezTo>
                      <a:pt x="277" y="216"/>
                      <a:pt x="287" y="227"/>
                      <a:pt x="299" y="227"/>
                    </a:cubicBezTo>
                    <a:cubicBezTo>
                      <a:pt x="312" y="227"/>
                      <a:pt x="322" y="216"/>
                      <a:pt x="322" y="204"/>
                    </a:cubicBezTo>
                    <a:close/>
                    <a:moveTo>
                      <a:pt x="230" y="22"/>
                    </a:moveTo>
                    <a:cubicBezTo>
                      <a:pt x="230" y="10"/>
                      <a:pt x="220" y="0"/>
                      <a:pt x="207" y="0"/>
                    </a:cubicBezTo>
                    <a:cubicBezTo>
                      <a:pt x="195" y="0"/>
                      <a:pt x="185" y="10"/>
                      <a:pt x="185" y="22"/>
                    </a:cubicBezTo>
                    <a:cubicBezTo>
                      <a:pt x="185" y="35"/>
                      <a:pt x="195" y="45"/>
                      <a:pt x="207" y="45"/>
                    </a:cubicBezTo>
                    <a:cubicBezTo>
                      <a:pt x="220" y="45"/>
                      <a:pt x="230" y="35"/>
                      <a:pt x="230" y="22"/>
                    </a:cubicBezTo>
                    <a:close/>
                    <a:moveTo>
                      <a:pt x="230" y="83"/>
                    </a:moveTo>
                    <a:cubicBezTo>
                      <a:pt x="230" y="70"/>
                      <a:pt x="220" y="60"/>
                      <a:pt x="207" y="60"/>
                    </a:cubicBezTo>
                    <a:cubicBezTo>
                      <a:pt x="195" y="60"/>
                      <a:pt x="185" y="70"/>
                      <a:pt x="185" y="83"/>
                    </a:cubicBezTo>
                    <a:cubicBezTo>
                      <a:pt x="185" y="95"/>
                      <a:pt x="195" y="106"/>
                      <a:pt x="207" y="106"/>
                    </a:cubicBezTo>
                    <a:cubicBezTo>
                      <a:pt x="220" y="106"/>
                      <a:pt x="230" y="95"/>
                      <a:pt x="230" y="83"/>
                    </a:cubicBezTo>
                    <a:close/>
                    <a:moveTo>
                      <a:pt x="230" y="143"/>
                    </a:moveTo>
                    <a:cubicBezTo>
                      <a:pt x="230" y="131"/>
                      <a:pt x="220" y="121"/>
                      <a:pt x="207" y="121"/>
                    </a:cubicBezTo>
                    <a:cubicBezTo>
                      <a:pt x="195" y="121"/>
                      <a:pt x="185" y="131"/>
                      <a:pt x="185" y="143"/>
                    </a:cubicBezTo>
                    <a:cubicBezTo>
                      <a:pt x="185" y="156"/>
                      <a:pt x="195" y="166"/>
                      <a:pt x="207" y="166"/>
                    </a:cubicBezTo>
                    <a:cubicBezTo>
                      <a:pt x="220" y="166"/>
                      <a:pt x="230" y="156"/>
                      <a:pt x="230" y="143"/>
                    </a:cubicBezTo>
                    <a:close/>
                    <a:moveTo>
                      <a:pt x="230" y="204"/>
                    </a:moveTo>
                    <a:cubicBezTo>
                      <a:pt x="230" y="191"/>
                      <a:pt x="220" y="181"/>
                      <a:pt x="207" y="181"/>
                    </a:cubicBezTo>
                    <a:cubicBezTo>
                      <a:pt x="195" y="181"/>
                      <a:pt x="185" y="191"/>
                      <a:pt x="185" y="204"/>
                    </a:cubicBezTo>
                    <a:cubicBezTo>
                      <a:pt x="185" y="216"/>
                      <a:pt x="195" y="227"/>
                      <a:pt x="207" y="227"/>
                    </a:cubicBezTo>
                    <a:cubicBezTo>
                      <a:pt x="220" y="227"/>
                      <a:pt x="230" y="216"/>
                      <a:pt x="230" y="204"/>
                    </a:cubicBezTo>
                    <a:close/>
                    <a:moveTo>
                      <a:pt x="138" y="22"/>
                    </a:moveTo>
                    <a:cubicBezTo>
                      <a:pt x="138" y="10"/>
                      <a:pt x="128" y="0"/>
                      <a:pt x="115" y="0"/>
                    </a:cubicBezTo>
                    <a:cubicBezTo>
                      <a:pt x="103" y="0"/>
                      <a:pt x="92" y="10"/>
                      <a:pt x="92" y="22"/>
                    </a:cubicBezTo>
                    <a:cubicBezTo>
                      <a:pt x="92" y="35"/>
                      <a:pt x="103" y="45"/>
                      <a:pt x="115" y="45"/>
                    </a:cubicBezTo>
                    <a:cubicBezTo>
                      <a:pt x="128" y="45"/>
                      <a:pt x="138" y="35"/>
                      <a:pt x="138" y="22"/>
                    </a:cubicBezTo>
                    <a:close/>
                    <a:moveTo>
                      <a:pt x="138" y="83"/>
                    </a:moveTo>
                    <a:cubicBezTo>
                      <a:pt x="138" y="70"/>
                      <a:pt x="128" y="60"/>
                      <a:pt x="115" y="60"/>
                    </a:cubicBezTo>
                    <a:cubicBezTo>
                      <a:pt x="103" y="60"/>
                      <a:pt x="92" y="70"/>
                      <a:pt x="92" y="83"/>
                    </a:cubicBezTo>
                    <a:cubicBezTo>
                      <a:pt x="92" y="95"/>
                      <a:pt x="103" y="106"/>
                      <a:pt x="115" y="106"/>
                    </a:cubicBezTo>
                    <a:cubicBezTo>
                      <a:pt x="128" y="106"/>
                      <a:pt x="138" y="95"/>
                      <a:pt x="138" y="83"/>
                    </a:cubicBezTo>
                    <a:close/>
                    <a:moveTo>
                      <a:pt x="138" y="143"/>
                    </a:moveTo>
                    <a:cubicBezTo>
                      <a:pt x="138" y="131"/>
                      <a:pt x="128" y="121"/>
                      <a:pt x="115" y="121"/>
                    </a:cubicBezTo>
                    <a:cubicBezTo>
                      <a:pt x="103" y="121"/>
                      <a:pt x="92" y="131"/>
                      <a:pt x="92" y="143"/>
                    </a:cubicBezTo>
                    <a:cubicBezTo>
                      <a:pt x="92" y="156"/>
                      <a:pt x="103" y="166"/>
                      <a:pt x="115" y="166"/>
                    </a:cubicBezTo>
                    <a:cubicBezTo>
                      <a:pt x="128" y="166"/>
                      <a:pt x="138" y="156"/>
                      <a:pt x="138" y="143"/>
                    </a:cubicBezTo>
                    <a:close/>
                    <a:moveTo>
                      <a:pt x="138" y="204"/>
                    </a:moveTo>
                    <a:cubicBezTo>
                      <a:pt x="138" y="191"/>
                      <a:pt x="128" y="181"/>
                      <a:pt x="115" y="181"/>
                    </a:cubicBezTo>
                    <a:cubicBezTo>
                      <a:pt x="103" y="181"/>
                      <a:pt x="92" y="191"/>
                      <a:pt x="92" y="204"/>
                    </a:cubicBezTo>
                    <a:cubicBezTo>
                      <a:pt x="92" y="216"/>
                      <a:pt x="103" y="227"/>
                      <a:pt x="115" y="227"/>
                    </a:cubicBezTo>
                    <a:cubicBezTo>
                      <a:pt x="128" y="227"/>
                      <a:pt x="138" y="216"/>
                      <a:pt x="138" y="204"/>
                    </a:cubicBezTo>
                    <a:close/>
                    <a:moveTo>
                      <a:pt x="46" y="22"/>
                    </a:moveTo>
                    <a:cubicBezTo>
                      <a:pt x="46" y="10"/>
                      <a:pt x="36" y="0"/>
                      <a:pt x="23" y="0"/>
                    </a:cubicBezTo>
                    <a:cubicBezTo>
                      <a:pt x="10" y="0"/>
                      <a:pt x="0" y="10"/>
                      <a:pt x="0" y="22"/>
                    </a:cubicBezTo>
                    <a:cubicBezTo>
                      <a:pt x="0" y="35"/>
                      <a:pt x="10" y="45"/>
                      <a:pt x="23" y="45"/>
                    </a:cubicBezTo>
                    <a:cubicBezTo>
                      <a:pt x="36" y="45"/>
                      <a:pt x="46" y="35"/>
                      <a:pt x="46" y="22"/>
                    </a:cubicBezTo>
                    <a:close/>
                    <a:moveTo>
                      <a:pt x="46" y="83"/>
                    </a:moveTo>
                    <a:cubicBezTo>
                      <a:pt x="46" y="70"/>
                      <a:pt x="36" y="60"/>
                      <a:pt x="23" y="60"/>
                    </a:cubicBezTo>
                    <a:cubicBezTo>
                      <a:pt x="10" y="60"/>
                      <a:pt x="0" y="70"/>
                      <a:pt x="0" y="83"/>
                    </a:cubicBezTo>
                    <a:cubicBezTo>
                      <a:pt x="0" y="95"/>
                      <a:pt x="10" y="106"/>
                      <a:pt x="23" y="106"/>
                    </a:cubicBezTo>
                    <a:cubicBezTo>
                      <a:pt x="36" y="106"/>
                      <a:pt x="46" y="95"/>
                      <a:pt x="46" y="83"/>
                    </a:cubicBezTo>
                    <a:close/>
                    <a:moveTo>
                      <a:pt x="46" y="143"/>
                    </a:moveTo>
                    <a:cubicBezTo>
                      <a:pt x="46" y="131"/>
                      <a:pt x="36" y="121"/>
                      <a:pt x="23" y="121"/>
                    </a:cubicBezTo>
                    <a:cubicBezTo>
                      <a:pt x="10" y="121"/>
                      <a:pt x="0" y="131"/>
                      <a:pt x="0" y="143"/>
                    </a:cubicBezTo>
                    <a:cubicBezTo>
                      <a:pt x="0" y="156"/>
                      <a:pt x="10" y="166"/>
                      <a:pt x="23" y="166"/>
                    </a:cubicBezTo>
                    <a:cubicBezTo>
                      <a:pt x="36" y="166"/>
                      <a:pt x="46" y="156"/>
                      <a:pt x="46" y="143"/>
                    </a:cubicBezTo>
                    <a:close/>
                    <a:moveTo>
                      <a:pt x="46" y="204"/>
                    </a:moveTo>
                    <a:cubicBezTo>
                      <a:pt x="46" y="191"/>
                      <a:pt x="36" y="181"/>
                      <a:pt x="23" y="181"/>
                    </a:cubicBezTo>
                    <a:cubicBezTo>
                      <a:pt x="10" y="181"/>
                      <a:pt x="0" y="191"/>
                      <a:pt x="0" y="204"/>
                    </a:cubicBezTo>
                    <a:cubicBezTo>
                      <a:pt x="0" y="216"/>
                      <a:pt x="10" y="227"/>
                      <a:pt x="23" y="227"/>
                    </a:cubicBezTo>
                    <a:cubicBezTo>
                      <a:pt x="36" y="227"/>
                      <a:pt x="46" y="216"/>
                      <a:pt x="46" y="204"/>
                    </a:cubicBez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9" name="Rectangle 119">
                <a:extLst>
                  <a:ext uri="{FF2B5EF4-FFF2-40B4-BE49-F238E27FC236}">
                    <a16:creationId xmlns:a16="http://schemas.microsoft.com/office/drawing/2014/main" id="{12C77CC0-9631-4D32-A809-137D1670DF37}"/>
                  </a:ext>
                </a:extLst>
              </p:cNvPr>
              <p:cNvSpPr>
                <a:spLocks noChangeArrowheads="1"/>
              </p:cNvSpPr>
              <p:nvPr/>
            </p:nvSpPr>
            <p:spPr bwMode="auto">
              <a:xfrm>
                <a:off x="289" y="1183"/>
                <a:ext cx="438" cy="2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0" name="Rectangle 120">
                <a:extLst>
                  <a:ext uri="{FF2B5EF4-FFF2-40B4-BE49-F238E27FC236}">
                    <a16:creationId xmlns:a16="http://schemas.microsoft.com/office/drawing/2014/main" id="{DF4EF029-0724-48B5-8C82-CCDD5CF8C61A}"/>
                  </a:ext>
                </a:extLst>
              </p:cNvPr>
              <p:cNvSpPr>
                <a:spLocks noChangeArrowheads="1"/>
              </p:cNvSpPr>
              <p:nvPr/>
            </p:nvSpPr>
            <p:spPr bwMode="auto">
              <a:xfrm>
                <a:off x="311" y="1176"/>
                <a:ext cx="368"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rgbClr val="000000"/>
                    </a:solidFill>
                    <a:effectLst/>
                    <a:latin typeface="Segoe UI" panose="020B0502040204020203" pitchFamily="34" charset="0"/>
                  </a:rPr>
                  <a:t>Infiniband Switch</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01" name="Rectangle 121">
                <a:extLst>
                  <a:ext uri="{FF2B5EF4-FFF2-40B4-BE49-F238E27FC236}">
                    <a16:creationId xmlns:a16="http://schemas.microsoft.com/office/drawing/2014/main" id="{E4D86CA4-49B4-4CC6-B07E-CD68B7716938}"/>
                  </a:ext>
                </a:extLst>
              </p:cNvPr>
              <p:cNvSpPr>
                <a:spLocks noChangeArrowheads="1"/>
              </p:cNvSpPr>
              <p:nvPr/>
            </p:nvSpPr>
            <p:spPr bwMode="auto">
              <a:xfrm>
                <a:off x="330" y="1239"/>
                <a:ext cx="419"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rgbClr val="000000"/>
                    </a:solidFill>
                    <a:effectLst/>
                    <a:latin typeface="Segoe UI" panose="020B0502040204020203" pitchFamily="34" charset="0"/>
                  </a:rPr>
                  <a:t>Ethernet Switch</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02" name="Rectangle 122">
                <a:extLst>
                  <a:ext uri="{FF2B5EF4-FFF2-40B4-BE49-F238E27FC236}">
                    <a16:creationId xmlns:a16="http://schemas.microsoft.com/office/drawing/2014/main" id="{D393621C-C78E-47A3-871D-96EC489C057E}"/>
                  </a:ext>
                </a:extLst>
              </p:cNvPr>
              <p:cNvSpPr>
                <a:spLocks noChangeArrowheads="1"/>
              </p:cNvSpPr>
              <p:nvPr/>
            </p:nvSpPr>
            <p:spPr bwMode="auto">
              <a:xfrm>
                <a:off x="291" y="1302"/>
                <a:ext cx="502"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rgbClr val="000000"/>
                    </a:solidFill>
                    <a:effectLst/>
                    <a:latin typeface="Segoe UI" panose="020B0502040204020203" pitchFamily="34" charset="0"/>
                  </a:rPr>
                  <a:t>Orchestration Host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03" name="Rectangle 123">
                <a:extLst>
                  <a:ext uri="{FF2B5EF4-FFF2-40B4-BE49-F238E27FC236}">
                    <a16:creationId xmlns:a16="http://schemas.microsoft.com/office/drawing/2014/main" id="{90045BE9-C543-4FAD-8BBC-81E55A3B36C0}"/>
                  </a:ext>
                </a:extLst>
              </p:cNvPr>
              <p:cNvSpPr>
                <a:spLocks noChangeArrowheads="1"/>
              </p:cNvSpPr>
              <p:nvPr/>
            </p:nvSpPr>
            <p:spPr bwMode="auto">
              <a:xfrm>
                <a:off x="365" y="1363"/>
                <a:ext cx="343"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000000"/>
                    </a:solidFill>
                    <a:effectLst/>
                    <a:latin typeface="Segoe UI" panose="020B0502040204020203" pitchFamily="34" charset="0"/>
                  </a:rPr>
                  <a:t>Passive Host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4" name="Picture 124">
                <a:extLst>
                  <a:ext uri="{FF2B5EF4-FFF2-40B4-BE49-F238E27FC236}">
                    <a16:creationId xmlns:a16="http://schemas.microsoft.com/office/drawing/2014/main" id="{7735F41F-6CBA-4654-A43C-28CB871DEDBA}"/>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72" y="1298"/>
                <a:ext cx="472" cy="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5" name="Rectangle 125">
                <a:extLst>
                  <a:ext uri="{FF2B5EF4-FFF2-40B4-BE49-F238E27FC236}">
                    <a16:creationId xmlns:a16="http://schemas.microsoft.com/office/drawing/2014/main" id="{9BA245E8-2280-475F-818C-1FBCC368ED6A}"/>
                  </a:ext>
                </a:extLst>
              </p:cNvPr>
              <p:cNvSpPr>
                <a:spLocks noChangeArrowheads="1"/>
              </p:cNvSpPr>
              <p:nvPr/>
            </p:nvSpPr>
            <p:spPr bwMode="auto">
              <a:xfrm>
                <a:off x="774" y="1299"/>
                <a:ext cx="471" cy="82"/>
              </a:xfrm>
              <a:prstGeom prst="rect">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406" name="Picture 126">
                <a:extLst>
                  <a:ext uri="{FF2B5EF4-FFF2-40B4-BE49-F238E27FC236}">
                    <a16:creationId xmlns:a16="http://schemas.microsoft.com/office/drawing/2014/main" id="{CA19D45F-8EAD-4C73-A47C-2B79B5CE4BCF}"/>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779" y="1369"/>
                <a:ext cx="12" cy="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7" name="Freeform 127">
                <a:extLst>
                  <a:ext uri="{FF2B5EF4-FFF2-40B4-BE49-F238E27FC236}">
                    <a16:creationId xmlns:a16="http://schemas.microsoft.com/office/drawing/2014/main" id="{B0EF5381-A09E-472E-8CFD-D1ED3DEA6E86}"/>
                  </a:ext>
                </a:extLst>
              </p:cNvPr>
              <p:cNvSpPr>
                <a:spLocks/>
              </p:cNvSpPr>
              <p:nvPr/>
            </p:nvSpPr>
            <p:spPr bwMode="auto">
              <a:xfrm>
                <a:off x="781" y="1371"/>
                <a:ext cx="8" cy="9"/>
              </a:xfrm>
              <a:custGeom>
                <a:avLst/>
                <a:gdLst>
                  <a:gd name="T0" fmla="*/ 0 w 8"/>
                  <a:gd name="T1" fmla="*/ 7 h 9"/>
                  <a:gd name="T2" fmla="*/ 4 w 8"/>
                  <a:gd name="T3" fmla="*/ 9 h 9"/>
                  <a:gd name="T4" fmla="*/ 8 w 8"/>
                  <a:gd name="T5" fmla="*/ 7 h 9"/>
                  <a:gd name="T6" fmla="*/ 8 w 8"/>
                  <a:gd name="T7" fmla="*/ 2 h 9"/>
                  <a:gd name="T8" fmla="*/ 4 w 8"/>
                  <a:gd name="T9" fmla="*/ 0 h 9"/>
                  <a:gd name="T10" fmla="*/ 0 w 8"/>
                  <a:gd name="T11" fmla="*/ 2 h 9"/>
                  <a:gd name="T12" fmla="*/ 0 w 8"/>
                  <a:gd name="T13" fmla="*/ 7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0" y="7"/>
                    </a:moveTo>
                    <a:lnTo>
                      <a:pt x="4" y="9"/>
                    </a:lnTo>
                    <a:lnTo>
                      <a:pt x="8" y="7"/>
                    </a:lnTo>
                    <a:lnTo>
                      <a:pt x="8" y="2"/>
                    </a:lnTo>
                    <a:lnTo>
                      <a:pt x="4" y="0"/>
                    </a:lnTo>
                    <a:lnTo>
                      <a:pt x="0" y="2"/>
                    </a:lnTo>
                    <a:lnTo>
                      <a:pt x="0" y="7"/>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408" name="Picture 128">
                <a:extLst>
                  <a:ext uri="{FF2B5EF4-FFF2-40B4-BE49-F238E27FC236}">
                    <a16:creationId xmlns:a16="http://schemas.microsoft.com/office/drawing/2014/main" id="{64591113-BD34-4631-A5B0-B9CC12195D63}"/>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779" y="1298"/>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 name="Freeform 129">
                <a:extLst>
                  <a:ext uri="{FF2B5EF4-FFF2-40B4-BE49-F238E27FC236}">
                    <a16:creationId xmlns:a16="http://schemas.microsoft.com/office/drawing/2014/main" id="{EB97B180-65E5-453D-B8F8-EBAB5430B2A3}"/>
                  </a:ext>
                </a:extLst>
              </p:cNvPr>
              <p:cNvSpPr>
                <a:spLocks/>
              </p:cNvSpPr>
              <p:nvPr/>
            </p:nvSpPr>
            <p:spPr bwMode="auto">
              <a:xfrm>
                <a:off x="781" y="1300"/>
                <a:ext cx="8" cy="9"/>
              </a:xfrm>
              <a:custGeom>
                <a:avLst/>
                <a:gdLst>
                  <a:gd name="T0" fmla="*/ 0 w 8"/>
                  <a:gd name="T1" fmla="*/ 7 h 9"/>
                  <a:gd name="T2" fmla="*/ 4 w 8"/>
                  <a:gd name="T3" fmla="*/ 9 h 9"/>
                  <a:gd name="T4" fmla="*/ 8 w 8"/>
                  <a:gd name="T5" fmla="*/ 7 h 9"/>
                  <a:gd name="T6" fmla="*/ 8 w 8"/>
                  <a:gd name="T7" fmla="*/ 3 h 9"/>
                  <a:gd name="T8" fmla="*/ 4 w 8"/>
                  <a:gd name="T9" fmla="*/ 0 h 9"/>
                  <a:gd name="T10" fmla="*/ 0 w 8"/>
                  <a:gd name="T11" fmla="*/ 3 h 9"/>
                  <a:gd name="T12" fmla="*/ 0 w 8"/>
                  <a:gd name="T13" fmla="*/ 7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0" y="7"/>
                    </a:moveTo>
                    <a:lnTo>
                      <a:pt x="4" y="9"/>
                    </a:lnTo>
                    <a:lnTo>
                      <a:pt x="8" y="7"/>
                    </a:lnTo>
                    <a:lnTo>
                      <a:pt x="8" y="3"/>
                    </a:lnTo>
                    <a:lnTo>
                      <a:pt x="4" y="0"/>
                    </a:lnTo>
                    <a:lnTo>
                      <a:pt x="0" y="3"/>
                    </a:lnTo>
                    <a:lnTo>
                      <a:pt x="0" y="7"/>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410" name="Picture 130">
                <a:extLst>
                  <a:ext uri="{FF2B5EF4-FFF2-40B4-BE49-F238E27FC236}">
                    <a16:creationId xmlns:a16="http://schemas.microsoft.com/office/drawing/2014/main" id="{2B0B39EB-5B2D-477E-8EF0-4D8A241DA756}"/>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230" y="1369"/>
                <a:ext cx="12" cy="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 name="Freeform 131">
                <a:extLst>
                  <a:ext uri="{FF2B5EF4-FFF2-40B4-BE49-F238E27FC236}">
                    <a16:creationId xmlns:a16="http://schemas.microsoft.com/office/drawing/2014/main" id="{6B06764A-1D46-443A-B897-065713A74468}"/>
                  </a:ext>
                </a:extLst>
              </p:cNvPr>
              <p:cNvSpPr>
                <a:spLocks/>
              </p:cNvSpPr>
              <p:nvPr/>
            </p:nvSpPr>
            <p:spPr bwMode="auto">
              <a:xfrm>
                <a:off x="1230" y="1371"/>
                <a:ext cx="8" cy="9"/>
              </a:xfrm>
              <a:custGeom>
                <a:avLst/>
                <a:gdLst>
                  <a:gd name="T0" fmla="*/ 0 w 8"/>
                  <a:gd name="T1" fmla="*/ 7 h 9"/>
                  <a:gd name="T2" fmla="*/ 4 w 8"/>
                  <a:gd name="T3" fmla="*/ 9 h 9"/>
                  <a:gd name="T4" fmla="*/ 8 w 8"/>
                  <a:gd name="T5" fmla="*/ 7 h 9"/>
                  <a:gd name="T6" fmla="*/ 8 w 8"/>
                  <a:gd name="T7" fmla="*/ 2 h 9"/>
                  <a:gd name="T8" fmla="*/ 4 w 8"/>
                  <a:gd name="T9" fmla="*/ 0 h 9"/>
                  <a:gd name="T10" fmla="*/ 0 w 8"/>
                  <a:gd name="T11" fmla="*/ 2 h 9"/>
                  <a:gd name="T12" fmla="*/ 0 w 8"/>
                  <a:gd name="T13" fmla="*/ 7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0" y="7"/>
                    </a:moveTo>
                    <a:lnTo>
                      <a:pt x="4" y="9"/>
                    </a:lnTo>
                    <a:lnTo>
                      <a:pt x="8" y="7"/>
                    </a:lnTo>
                    <a:lnTo>
                      <a:pt x="8" y="2"/>
                    </a:lnTo>
                    <a:lnTo>
                      <a:pt x="4" y="0"/>
                    </a:lnTo>
                    <a:lnTo>
                      <a:pt x="0" y="2"/>
                    </a:lnTo>
                    <a:lnTo>
                      <a:pt x="0" y="7"/>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412" name="Picture 132">
                <a:extLst>
                  <a:ext uri="{FF2B5EF4-FFF2-40B4-BE49-F238E27FC236}">
                    <a16:creationId xmlns:a16="http://schemas.microsoft.com/office/drawing/2014/main" id="{11454E17-5941-4EC1-819E-8A66D7055E52}"/>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230" y="1298"/>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3" name="Freeform 133">
                <a:extLst>
                  <a:ext uri="{FF2B5EF4-FFF2-40B4-BE49-F238E27FC236}">
                    <a16:creationId xmlns:a16="http://schemas.microsoft.com/office/drawing/2014/main" id="{E7DEE01C-363D-4916-96FB-506EB5DAB4B2}"/>
                  </a:ext>
                </a:extLst>
              </p:cNvPr>
              <p:cNvSpPr>
                <a:spLocks/>
              </p:cNvSpPr>
              <p:nvPr/>
            </p:nvSpPr>
            <p:spPr bwMode="auto">
              <a:xfrm>
                <a:off x="1230" y="1300"/>
                <a:ext cx="8" cy="9"/>
              </a:xfrm>
              <a:custGeom>
                <a:avLst/>
                <a:gdLst>
                  <a:gd name="T0" fmla="*/ 0 w 8"/>
                  <a:gd name="T1" fmla="*/ 7 h 9"/>
                  <a:gd name="T2" fmla="*/ 4 w 8"/>
                  <a:gd name="T3" fmla="*/ 9 h 9"/>
                  <a:gd name="T4" fmla="*/ 8 w 8"/>
                  <a:gd name="T5" fmla="*/ 7 h 9"/>
                  <a:gd name="T6" fmla="*/ 8 w 8"/>
                  <a:gd name="T7" fmla="*/ 3 h 9"/>
                  <a:gd name="T8" fmla="*/ 4 w 8"/>
                  <a:gd name="T9" fmla="*/ 0 h 9"/>
                  <a:gd name="T10" fmla="*/ 0 w 8"/>
                  <a:gd name="T11" fmla="*/ 3 h 9"/>
                  <a:gd name="T12" fmla="*/ 0 w 8"/>
                  <a:gd name="T13" fmla="*/ 7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0" y="7"/>
                    </a:moveTo>
                    <a:lnTo>
                      <a:pt x="4" y="9"/>
                    </a:lnTo>
                    <a:lnTo>
                      <a:pt x="8" y="7"/>
                    </a:lnTo>
                    <a:lnTo>
                      <a:pt x="8" y="3"/>
                    </a:lnTo>
                    <a:lnTo>
                      <a:pt x="4" y="0"/>
                    </a:lnTo>
                    <a:lnTo>
                      <a:pt x="0" y="3"/>
                    </a:lnTo>
                    <a:lnTo>
                      <a:pt x="0" y="7"/>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4" name="Rectangle 134">
                <a:extLst>
                  <a:ext uri="{FF2B5EF4-FFF2-40B4-BE49-F238E27FC236}">
                    <a16:creationId xmlns:a16="http://schemas.microsoft.com/office/drawing/2014/main" id="{B0290F06-25CA-405A-B9F1-AE8556C11133}"/>
                  </a:ext>
                </a:extLst>
              </p:cNvPr>
              <p:cNvSpPr>
                <a:spLocks noChangeArrowheads="1"/>
              </p:cNvSpPr>
              <p:nvPr/>
            </p:nvSpPr>
            <p:spPr bwMode="auto">
              <a:xfrm>
                <a:off x="806" y="1345"/>
                <a:ext cx="217" cy="27"/>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5" name="Freeform 135">
                <a:extLst>
                  <a:ext uri="{FF2B5EF4-FFF2-40B4-BE49-F238E27FC236}">
                    <a16:creationId xmlns:a16="http://schemas.microsoft.com/office/drawing/2014/main" id="{07D33B21-6B57-4CDB-A896-41F271A13796}"/>
                  </a:ext>
                </a:extLst>
              </p:cNvPr>
              <p:cNvSpPr>
                <a:spLocks noEditPoints="1"/>
              </p:cNvSpPr>
              <p:nvPr/>
            </p:nvSpPr>
            <p:spPr bwMode="auto">
              <a:xfrm>
                <a:off x="807" y="1347"/>
                <a:ext cx="212" cy="23"/>
              </a:xfrm>
              <a:custGeom>
                <a:avLst/>
                <a:gdLst>
                  <a:gd name="T0" fmla="*/ 0 w 212"/>
                  <a:gd name="T1" fmla="*/ 23 h 23"/>
                  <a:gd name="T2" fmla="*/ 84 w 212"/>
                  <a:gd name="T3" fmla="*/ 23 h 23"/>
                  <a:gd name="T4" fmla="*/ 84 w 212"/>
                  <a:gd name="T5" fmla="*/ 0 h 23"/>
                  <a:gd name="T6" fmla="*/ 0 w 212"/>
                  <a:gd name="T7" fmla="*/ 0 h 23"/>
                  <a:gd name="T8" fmla="*/ 0 w 212"/>
                  <a:gd name="T9" fmla="*/ 23 h 23"/>
                  <a:gd name="T10" fmla="*/ 98 w 212"/>
                  <a:gd name="T11" fmla="*/ 23 h 23"/>
                  <a:gd name="T12" fmla="*/ 182 w 212"/>
                  <a:gd name="T13" fmla="*/ 23 h 23"/>
                  <a:gd name="T14" fmla="*/ 182 w 212"/>
                  <a:gd name="T15" fmla="*/ 0 h 23"/>
                  <a:gd name="T16" fmla="*/ 98 w 212"/>
                  <a:gd name="T17" fmla="*/ 0 h 23"/>
                  <a:gd name="T18" fmla="*/ 98 w 212"/>
                  <a:gd name="T19" fmla="*/ 23 h 23"/>
                  <a:gd name="T20" fmla="*/ 198 w 212"/>
                  <a:gd name="T21" fmla="*/ 23 h 23"/>
                  <a:gd name="T22" fmla="*/ 212 w 212"/>
                  <a:gd name="T23" fmla="*/ 23 h 23"/>
                  <a:gd name="T24" fmla="*/ 212 w 212"/>
                  <a:gd name="T25" fmla="*/ 12 h 23"/>
                  <a:gd name="T26" fmla="*/ 198 w 212"/>
                  <a:gd name="T27" fmla="*/ 12 h 23"/>
                  <a:gd name="T28" fmla="*/ 198 w 212"/>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23">
                    <a:moveTo>
                      <a:pt x="0" y="23"/>
                    </a:moveTo>
                    <a:lnTo>
                      <a:pt x="84" y="23"/>
                    </a:lnTo>
                    <a:lnTo>
                      <a:pt x="84" y="0"/>
                    </a:lnTo>
                    <a:lnTo>
                      <a:pt x="0" y="0"/>
                    </a:lnTo>
                    <a:lnTo>
                      <a:pt x="0" y="23"/>
                    </a:lnTo>
                    <a:close/>
                    <a:moveTo>
                      <a:pt x="98" y="23"/>
                    </a:moveTo>
                    <a:lnTo>
                      <a:pt x="182" y="23"/>
                    </a:lnTo>
                    <a:lnTo>
                      <a:pt x="182" y="0"/>
                    </a:lnTo>
                    <a:lnTo>
                      <a:pt x="98" y="0"/>
                    </a:lnTo>
                    <a:lnTo>
                      <a:pt x="98" y="23"/>
                    </a:lnTo>
                    <a:close/>
                    <a:moveTo>
                      <a:pt x="198" y="23"/>
                    </a:moveTo>
                    <a:lnTo>
                      <a:pt x="212" y="23"/>
                    </a:lnTo>
                    <a:lnTo>
                      <a:pt x="212" y="12"/>
                    </a:lnTo>
                    <a:lnTo>
                      <a:pt x="198" y="12"/>
                    </a:lnTo>
                    <a:lnTo>
                      <a:pt x="198"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6" name="Rectangle 136">
                <a:extLst>
                  <a:ext uri="{FF2B5EF4-FFF2-40B4-BE49-F238E27FC236}">
                    <a16:creationId xmlns:a16="http://schemas.microsoft.com/office/drawing/2014/main" id="{95FFEDB3-2202-494D-B918-B95C665350BE}"/>
                  </a:ext>
                </a:extLst>
              </p:cNvPr>
              <p:cNvSpPr>
                <a:spLocks noChangeArrowheads="1"/>
              </p:cNvSpPr>
              <p:nvPr/>
            </p:nvSpPr>
            <p:spPr bwMode="auto">
              <a:xfrm>
                <a:off x="806" y="1345"/>
                <a:ext cx="217" cy="27"/>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7" name="Rectangle 137">
                <a:extLst>
                  <a:ext uri="{FF2B5EF4-FFF2-40B4-BE49-F238E27FC236}">
                    <a16:creationId xmlns:a16="http://schemas.microsoft.com/office/drawing/2014/main" id="{E3567EAE-8B7D-42D4-8759-81E7CD88BCDB}"/>
                  </a:ext>
                </a:extLst>
              </p:cNvPr>
              <p:cNvSpPr>
                <a:spLocks noChangeArrowheads="1"/>
              </p:cNvSpPr>
              <p:nvPr/>
            </p:nvSpPr>
            <p:spPr bwMode="auto">
              <a:xfrm>
                <a:off x="807" y="1347"/>
                <a:ext cx="84" cy="23"/>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8" name="Rectangle 138">
                <a:extLst>
                  <a:ext uri="{FF2B5EF4-FFF2-40B4-BE49-F238E27FC236}">
                    <a16:creationId xmlns:a16="http://schemas.microsoft.com/office/drawing/2014/main" id="{F12D2F2B-D524-4C9E-AF13-4F9086A0B23C}"/>
                  </a:ext>
                </a:extLst>
              </p:cNvPr>
              <p:cNvSpPr>
                <a:spLocks noChangeArrowheads="1"/>
              </p:cNvSpPr>
              <p:nvPr/>
            </p:nvSpPr>
            <p:spPr bwMode="auto">
              <a:xfrm>
                <a:off x="905" y="1347"/>
                <a:ext cx="84" cy="23"/>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9" name="Rectangle 139">
                <a:extLst>
                  <a:ext uri="{FF2B5EF4-FFF2-40B4-BE49-F238E27FC236}">
                    <a16:creationId xmlns:a16="http://schemas.microsoft.com/office/drawing/2014/main" id="{E6591B8B-7F36-4C99-B737-EC396840210C}"/>
                  </a:ext>
                </a:extLst>
              </p:cNvPr>
              <p:cNvSpPr>
                <a:spLocks noChangeArrowheads="1"/>
              </p:cNvSpPr>
              <p:nvPr/>
            </p:nvSpPr>
            <p:spPr bwMode="auto">
              <a:xfrm>
                <a:off x="1005" y="1359"/>
                <a:ext cx="14" cy="11"/>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0" name="Freeform 140">
                <a:extLst>
                  <a:ext uri="{FF2B5EF4-FFF2-40B4-BE49-F238E27FC236}">
                    <a16:creationId xmlns:a16="http://schemas.microsoft.com/office/drawing/2014/main" id="{621D9F97-8E35-441E-A0A0-B013814A9A5E}"/>
                  </a:ext>
                </a:extLst>
              </p:cNvPr>
              <p:cNvSpPr>
                <a:spLocks noEditPoints="1"/>
              </p:cNvSpPr>
              <p:nvPr/>
            </p:nvSpPr>
            <p:spPr bwMode="auto">
              <a:xfrm>
                <a:off x="808" y="1359"/>
                <a:ext cx="211" cy="11"/>
              </a:xfrm>
              <a:custGeom>
                <a:avLst/>
                <a:gdLst>
                  <a:gd name="T0" fmla="*/ 73 w 211"/>
                  <a:gd name="T1" fmla="*/ 10 h 11"/>
                  <a:gd name="T2" fmla="*/ 78 w 211"/>
                  <a:gd name="T3" fmla="*/ 11 h 11"/>
                  <a:gd name="T4" fmla="*/ 79 w 211"/>
                  <a:gd name="T5" fmla="*/ 8 h 11"/>
                  <a:gd name="T6" fmla="*/ 70 w 211"/>
                  <a:gd name="T7" fmla="*/ 0 h 11"/>
                  <a:gd name="T8" fmla="*/ 59 w 211"/>
                  <a:gd name="T9" fmla="*/ 8 h 11"/>
                  <a:gd name="T10" fmla="*/ 60 w 211"/>
                  <a:gd name="T11" fmla="*/ 11 h 11"/>
                  <a:gd name="T12" fmla="*/ 65 w 211"/>
                  <a:gd name="T13" fmla="*/ 10 h 11"/>
                  <a:gd name="T14" fmla="*/ 68 w 211"/>
                  <a:gd name="T15" fmla="*/ 0 h 11"/>
                  <a:gd name="T16" fmla="*/ 42 w 211"/>
                  <a:gd name="T17" fmla="*/ 8 h 11"/>
                  <a:gd name="T18" fmla="*/ 46 w 211"/>
                  <a:gd name="T19" fmla="*/ 10 h 11"/>
                  <a:gd name="T20" fmla="*/ 50 w 211"/>
                  <a:gd name="T21" fmla="*/ 10 h 11"/>
                  <a:gd name="T22" fmla="*/ 55 w 211"/>
                  <a:gd name="T23" fmla="*/ 8 h 11"/>
                  <a:gd name="T24" fmla="*/ 42 w 211"/>
                  <a:gd name="T25" fmla="*/ 8 h 11"/>
                  <a:gd name="T26" fmla="*/ 31 w 211"/>
                  <a:gd name="T27" fmla="*/ 10 h 11"/>
                  <a:gd name="T28" fmla="*/ 36 w 211"/>
                  <a:gd name="T29" fmla="*/ 11 h 11"/>
                  <a:gd name="T30" fmla="*/ 37 w 211"/>
                  <a:gd name="T31" fmla="*/ 8 h 11"/>
                  <a:gd name="T32" fmla="*/ 28 w 211"/>
                  <a:gd name="T33" fmla="*/ 0 h 11"/>
                  <a:gd name="T34" fmla="*/ 17 w 211"/>
                  <a:gd name="T35" fmla="*/ 8 h 11"/>
                  <a:gd name="T36" fmla="*/ 18 w 211"/>
                  <a:gd name="T37" fmla="*/ 11 h 11"/>
                  <a:gd name="T38" fmla="*/ 23 w 211"/>
                  <a:gd name="T39" fmla="*/ 10 h 11"/>
                  <a:gd name="T40" fmla="*/ 27 w 211"/>
                  <a:gd name="T41" fmla="*/ 0 h 11"/>
                  <a:gd name="T42" fmla="*/ 0 w 211"/>
                  <a:gd name="T43" fmla="*/ 8 h 11"/>
                  <a:gd name="T44" fmla="*/ 5 w 211"/>
                  <a:gd name="T45" fmla="*/ 10 h 11"/>
                  <a:gd name="T46" fmla="*/ 8 w 211"/>
                  <a:gd name="T47" fmla="*/ 10 h 11"/>
                  <a:gd name="T48" fmla="*/ 13 w 211"/>
                  <a:gd name="T49" fmla="*/ 8 h 11"/>
                  <a:gd name="T50" fmla="*/ 0 w 211"/>
                  <a:gd name="T51" fmla="*/ 8 h 11"/>
                  <a:gd name="T52" fmla="*/ 101 w 211"/>
                  <a:gd name="T53" fmla="*/ 10 h 11"/>
                  <a:gd name="T54" fmla="*/ 106 w 211"/>
                  <a:gd name="T55" fmla="*/ 11 h 11"/>
                  <a:gd name="T56" fmla="*/ 107 w 211"/>
                  <a:gd name="T57" fmla="*/ 8 h 11"/>
                  <a:gd name="T58" fmla="*/ 97 w 211"/>
                  <a:gd name="T59" fmla="*/ 0 h 11"/>
                  <a:gd name="T60" fmla="*/ 115 w 211"/>
                  <a:gd name="T61" fmla="*/ 8 h 11"/>
                  <a:gd name="T62" fmla="*/ 116 w 211"/>
                  <a:gd name="T63" fmla="*/ 11 h 11"/>
                  <a:gd name="T64" fmla="*/ 121 w 211"/>
                  <a:gd name="T65" fmla="*/ 10 h 11"/>
                  <a:gd name="T66" fmla="*/ 124 w 211"/>
                  <a:gd name="T67" fmla="*/ 0 h 11"/>
                  <a:gd name="T68" fmla="*/ 125 w 211"/>
                  <a:gd name="T69" fmla="*/ 8 h 11"/>
                  <a:gd name="T70" fmla="*/ 130 w 211"/>
                  <a:gd name="T71" fmla="*/ 10 h 11"/>
                  <a:gd name="T72" fmla="*/ 133 w 211"/>
                  <a:gd name="T73" fmla="*/ 10 h 11"/>
                  <a:gd name="T74" fmla="*/ 138 w 211"/>
                  <a:gd name="T75" fmla="*/ 8 h 11"/>
                  <a:gd name="T76" fmla="*/ 125 w 211"/>
                  <a:gd name="T77" fmla="*/ 8 h 11"/>
                  <a:gd name="T78" fmla="*/ 143 w 211"/>
                  <a:gd name="T79" fmla="*/ 10 h 11"/>
                  <a:gd name="T80" fmla="*/ 147 w 211"/>
                  <a:gd name="T81" fmla="*/ 11 h 11"/>
                  <a:gd name="T82" fmla="*/ 149 w 211"/>
                  <a:gd name="T83" fmla="*/ 8 h 11"/>
                  <a:gd name="T84" fmla="*/ 139 w 211"/>
                  <a:gd name="T85" fmla="*/ 0 h 11"/>
                  <a:gd name="T86" fmla="*/ 157 w 211"/>
                  <a:gd name="T87" fmla="*/ 8 h 11"/>
                  <a:gd name="T88" fmla="*/ 158 w 211"/>
                  <a:gd name="T89" fmla="*/ 11 h 11"/>
                  <a:gd name="T90" fmla="*/ 163 w 211"/>
                  <a:gd name="T91" fmla="*/ 10 h 11"/>
                  <a:gd name="T92" fmla="*/ 166 w 211"/>
                  <a:gd name="T93" fmla="*/ 0 h 11"/>
                  <a:gd name="T94" fmla="*/ 167 w 211"/>
                  <a:gd name="T95" fmla="*/ 8 h 11"/>
                  <a:gd name="T96" fmla="*/ 172 w 211"/>
                  <a:gd name="T97" fmla="*/ 10 h 11"/>
                  <a:gd name="T98" fmla="*/ 175 w 211"/>
                  <a:gd name="T99" fmla="*/ 10 h 11"/>
                  <a:gd name="T100" fmla="*/ 180 w 211"/>
                  <a:gd name="T101" fmla="*/ 8 h 11"/>
                  <a:gd name="T102" fmla="*/ 167 w 211"/>
                  <a:gd name="T103" fmla="*/ 8 h 11"/>
                  <a:gd name="T104" fmla="*/ 201 w 211"/>
                  <a:gd name="T105" fmla="*/ 10 h 11"/>
                  <a:gd name="T106" fmla="*/ 206 w 211"/>
                  <a:gd name="T107" fmla="*/ 11 h 11"/>
                  <a:gd name="T108" fmla="*/ 208 w 211"/>
                  <a:gd name="T109" fmla="*/ 8 h 11"/>
                  <a:gd name="T110" fmla="*/ 198 w 211"/>
                  <a:gd name="T11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1" h="11">
                    <a:moveTo>
                      <a:pt x="70" y="8"/>
                    </a:moveTo>
                    <a:lnTo>
                      <a:pt x="73" y="8"/>
                    </a:lnTo>
                    <a:lnTo>
                      <a:pt x="73" y="10"/>
                    </a:lnTo>
                    <a:lnTo>
                      <a:pt x="74" y="10"/>
                    </a:lnTo>
                    <a:lnTo>
                      <a:pt x="74" y="11"/>
                    </a:lnTo>
                    <a:lnTo>
                      <a:pt x="78" y="11"/>
                    </a:lnTo>
                    <a:lnTo>
                      <a:pt x="78" y="10"/>
                    </a:lnTo>
                    <a:lnTo>
                      <a:pt x="79" y="10"/>
                    </a:lnTo>
                    <a:lnTo>
                      <a:pt x="79" y="8"/>
                    </a:lnTo>
                    <a:lnTo>
                      <a:pt x="82" y="8"/>
                    </a:lnTo>
                    <a:lnTo>
                      <a:pt x="82" y="0"/>
                    </a:lnTo>
                    <a:lnTo>
                      <a:pt x="70" y="0"/>
                    </a:lnTo>
                    <a:lnTo>
                      <a:pt x="70" y="8"/>
                    </a:lnTo>
                    <a:close/>
                    <a:moveTo>
                      <a:pt x="56" y="8"/>
                    </a:moveTo>
                    <a:lnTo>
                      <a:pt x="59" y="8"/>
                    </a:lnTo>
                    <a:lnTo>
                      <a:pt x="59" y="10"/>
                    </a:lnTo>
                    <a:lnTo>
                      <a:pt x="60" y="10"/>
                    </a:lnTo>
                    <a:lnTo>
                      <a:pt x="60" y="11"/>
                    </a:lnTo>
                    <a:lnTo>
                      <a:pt x="64" y="11"/>
                    </a:lnTo>
                    <a:lnTo>
                      <a:pt x="64" y="10"/>
                    </a:lnTo>
                    <a:lnTo>
                      <a:pt x="65" y="10"/>
                    </a:lnTo>
                    <a:lnTo>
                      <a:pt x="65" y="8"/>
                    </a:lnTo>
                    <a:lnTo>
                      <a:pt x="68" y="8"/>
                    </a:lnTo>
                    <a:lnTo>
                      <a:pt x="68" y="0"/>
                    </a:lnTo>
                    <a:lnTo>
                      <a:pt x="56" y="0"/>
                    </a:lnTo>
                    <a:lnTo>
                      <a:pt x="56" y="8"/>
                    </a:lnTo>
                    <a:close/>
                    <a:moveTo>
                      <a:pt x="42" y="8"/>
                    </a:moveTo>
                    <a:lnTo>
                      <a:pt x="45" y="8"/>
                    </a:lnTo>
                    <a:lnTo>
                      <a:pt x="45" y="10"/>
                    </a:lnTo>
                    <a:lnTo>
                      <a:pt x="46" y="10"/>
                    </a:lnTo>
                    <a:lnTo>
                      <a:pt x="46" y="11"/>
                    </a:lnTo>
                    <a:lnTo>
                      <a:pt x="50" y="11"/>
                    </a:lnTo>
                    <a:lnTo>
                      <a:pt x="50" y="10"/>
                    </a:lnTo>
                    <a:lnTo>
                      <a:pt x="51" y="10"/>
                    </a:lnTo>
                    <a:lnTo>
                      <a:pt x="51" y="8"/>
                    </a:lnTo>
                    <a:lnTo>
                      <a:pt x="55" y="8"/>
                    </a:lnTo>
                    <a:lnTo>
                      <a:pt x="55" y="0"/>
                    </a:lnTo>
                    <a:lnTo>
                      <a:pt x="42" y="0"/>
                    </a:lnTo>
                    <a:lnTo>
                      <a:pt x="42" y="8"/>
                    </a:lnTo>
                    <a:close/>
                    <a:moveTo>
                      <a:pt x="28" y="8"/>
                    </a:moveTo>
                    <a:lnTo>
                      <a:pt x="31" y="8"/>
                    </a:lnTo>
                    <a:lnTo>
                      <a:pt x="31" y="10"/>
                    </a:lnTo>
                    <a:lnTo>
                      <a:pt x="32" y="10"/>
                    </a:lnTo>
                    <a:lnTo>
                      <a:pt x="32" y="11"/>
                    </a:lnTo>
                    <a:lnTo>
                      <a:pt x="36" y="11"/>
                    </a:lnTo>
                    <a:lnTo>
                      <a:pt x="36" y="10"/>
                    </a:lnTo>
                    <a:lnTo>
                      <a:pt x="37" y="10"/>
                    </a:lnTo>
                    <a:lnTo>
                      <a:pt x="37" y="8"/>
                    </a:lnTo>
                    <a:lnTo>
                      <a:pt x="41" y="8"/>
                    </a:lnTo>
                    <a:lnTo>
                      <a:pt x="41" y="0"/>
                    </a:lnTo>
                    <a:lnTo>
                      <a:pt x="28" y="0"/>
                    </a:lnTo>
                    <a:lnTo>
                      <a:pt x="28" y="8"/>
                    </a:lnTo>
                    <a:close/>
                    <a:moveTo>
                      <a:pt x="14" y="8"/>
                    </a:moveTo>
                    <a:lnTo>
                      <a:pt x="17" y="8"/>
                    </a:lnTo>
                    <a:lnTo>
                      <a:pt x="17" y="10"/>
                    </a:lnTo>
                    <a:lnTo>
                      <a:pt x="18" y="10"/>
                    </a:lnTo>
                    <a:lnTo>
                      <a:pt x="18" y="11"/>
                    </a:lnTo>
                    <a:lnTo>
                      <a:pt x="22" y="11"/>
                    </a:lnTo>
                    <a:lnTo>
                      <a:pt x="22" y="10"/>
                    </a:lnTo>
                    <a:lnTo>
                      <a:pt x="23" y="10"/>
                    </a:lnTo>
                    <a:lnTo>
                      <a:pt x="23" y="8"/>
                    </a:lnTo>
                    <a:lnTo>
                      <a:pt x="27" y="8"/>
                    </a:lnTo>
                    <a:lnTo>
                      <a:pt x="27" y="0"/>
                    </a:lnTo>
                    <a:lnTo>
                      <a:pt x="14" y="0"/>
                    </a:lnTo>
                    <a:lnTo>
                      <a:pt x="14" y="8"/>
                    </a:lnTo>
                    <a:close/>
                    <a:moveTo>
                      <a:pt x="0" y="8"/>
                    </a:moveTo>
                    <a:lnTo>
                      <a:pt x="3" y="8"/>
                    </a:lnTo>
                    <a:lnTo>
                      <a:pt x="3" y="10"/>
                    </a:lnTo>
                    <a:lnTo>
                      <a:pt x="5" y="10"/>
                    </a:lnTo>
                    <a:lnTo>
                      <a:pt x="5" y="11"/>
                    </a:lnTo>
                    <a:lnTo>
                      <a:pt x="8" y="11"/>
                    </a:lnTo>
                    <a:lnTo>
                      <a:pt x="8" y="10"/>
                    </a:lnTo>
                    <a:lnTo>
                      <a:pt x="9" y="10"/>
                    </a:lnTo>
                    <a:lnTo>
                      <a:pt x="9" y="8"/>
                    </a:lnTo>
                    <a:lnTo>
                      <a:pt x="13" y="8"/>
                    </a:lnTo>
                    <a:lnTo>
                      <a:pt x="13" y="0"/>
                    </a:lnTo>
                    <a:lnTo>
                      <a:pt x="0" y="0"/>
                    </a:lnTo>
                    <a:lnTo>
                      <a:pt x="0" y="8"/>
                    </a:lnTo>
                    <a:close/>
                    <a:moveTo>
                      <a:pt x="97" y="8"/>
                    </a:moveTo>
                    <a:lnTo>
                      <a:pt x="101" y="8"/>
                    </a:lnTo>
                    <a:lnTo>
                      <a:pt x="101" y="10"/>
                    </a:lnTo>
                    <a:lnTo>
                      <a:pt x="102" y="10"/>
                    </a:lnTo>
                    <a:lnTo>
                      <a:pt x="102" y="11"/>
                    </a:lnTo>
                    <a:lnTo>
                      <a:pt x="106" y="11"/>
                    </a:lnTo>
                    <a:lnTo>
                      <a:pt x="106" y="10"/>
                    </a:lnTo>
                    <a:lnTo>
                      <a:pt x="107" y="10"/>
                    </a:lnTo>
                    <a:lnTo>
                      <a:pt x="107" y="8"/>
                    </a:lnTo>
                    <a:lnTo>
                      <a:pt x="110" y="8"/>
                    </a:lnTo>
                    <a:lnTo>
                      <a:pt x="110" y="0"/>
                    </a:lnTo>
                    <a:lnTo>
                      <a:pt x="97" y="0"/>
                    </a:lnTo>
                    <a:lnTo>
                      <a:pt x="97" y="8"/>
                    </a:lnTo>
                    <a:close/>
                    <a:moveTo>
                      <a:pt x="111" y="8"/>
                    </a:moveTo>
                    <a:lnTo>
                      <a:pt x="115" y="8"/>
                    </a:lnTo>
                    <a:lnTo>
                      <a:pt x="115" y="10"/>
                    </a:lnTo>
                    <a:lnTo>
                      <a:pt x="116" y="10"/>
                    </a:lnTo>
                    <a:lnTo>
                      <a:pt x="116" y="11"/>
                    </a:lnTo>
                    <a:lnTo>
                      <a:pt x="119" y="11"/>
                    </a:lnTo>
                    <a:lnTo>
                      <a:pt x="119" y="10"/>
                    </a:lnTo>
                    <a:lnTo>
                      <a:pt x="121" y="10"/>
                    </a:lnTo>
                    <a:lnTo>
                      <a:pt x="121" y="8"/>
                    </a:lnTo>
                    <a:lnTo>
                      <a:pt x="124" y="8"/>
                    </a:lnTo>
                    <a:lnTo>
                      <a:pt x="124" y="0"/>
                    </a:lnTo>
                    <a:lnTo>
                      <a:pt x="111" y="0"/>
                    </a:lnTo>
                    <a:lnTo>
                      <a:pt x="111" y="8"/>
                    </a:lnTo>
                    <a:close/>
                    <a:moveTo>
                      <a:pt x="125" y="8"/>
                    </a:moveTo>
                    <a:lnTo>
                      <a:pt x="129" y="8"/>
                    </a:lnTo>
                    <a:lnTo>
                      <a:pt x="129" y="10"/>
                    </a:lnTo>
                    <a:lnTo>
                      <a:pt x="130" y="10"/>
                    </a:lnTo>
                    <a:lnTo>
                      <a:pt x="130" y="11"/>
                    </a:lnTo>
                    <a:lnTo>
                      <a:pt x="133" y="11"/>
                    </a:lnTo>
                    <a:lnTo>
                      <a:pt x="133" y="10"/>
                    </a:lnTo>
                    <a:lnTo>
                      <a:pt x="135" y="10"/>
                    </a:lnTo>
                    <a:lnTo>
                      <a:pt x="135" y="8"/>
                    </a:lnTo>
                    <a:lnTo>
                      <a:pt x="138" y="8"/>
                    </a:lnTo>
                    <a:lnTo>
                      <a:pt x="138" y="0"/>
                    </a:lnTo>
                    <a:lnTo>
                      <a:pt x="125" y="0"/>
                    </a:lnTo>
                    <a:lnTo>
                      <a:pt x="125" y="8"/>
                    </a:lnTo>
                    <a:close/>
                    <a:moveTo>
                      <a:pt x="139" y="8"/>
                    </a:moveTo>
                    <a:lnTo>
                      <a:pt x="143" y="8"/>
                    </a:lnTo>
                    <a:lnTo>
                      <a:pt x="143" y="10"/>
                    </a:lnTo>
                    <a:lnTo>
                      <a:pt x="144" y="10"/>
                    </a:lnTo>
                    <a:lnTo>
                      <a:pt x="144" y="11"/>
                    </a:lnTo>
                    <a:lnTo>
                      <a:pt x="147" y="11"/>
                    </a:lnTo>
                    <a:lnTo>
                      <a:pt x="147" y="10"/>
                    </a:lnTo>
                    <a:lnTo>
                      <a:pt x="149" y="10"/>
                    </a:lnTo>
                    <a:lnTo>
                      <a:pt x="149" y="8"/>
                    </a:lnTo>
                    <a:lnTo>
                      <a:pt x="152" y="8"/>
                    </a:lnTo>
                    <a:lnTo>
                      <a:pt x="152" y="0"/>
                    </a:lnTo>
                    <a:lnTo>
                      <a:pt x="139" y="0"/>
                    </a:lnTo>
                    <a:lnTo>
                      <a:pt x="139" y="8"/>
                    </a:lnTo>
                    <a:close/>
                    <a:moveTo>
                      <a:pt x="153" y="8"/>
                    </a:moveTo>
                    <a:lnTo>
                      <a:pt x="157" y="8"/>
                    </a:lnTo>
                    <a:lnTo>
                      <a:pt x="157" y="10"/>
                    </a:lnTo>
                    <a:lnTo>
                      <a:pt x="158" y="10"/>
                    </a:lnTo>
                    <a:lnTo>
                      <a:pt x="158" y="11"/>
                    </a:lnTo>
                    <a:lnTo>
                      <a:pt x="161" y="11"/>
                    </a:lnTo>
                    <a:lnTo>
                      <a:pt x="161" y="10"/>
                    </a:lnTo>
                    <a:lnTo>
                      <a:pt x="163" y="10"/>
                    </a:lnTo>
                    <a:lnTo>
                      <a:pt x="163" y="8"/>
                    </a:lnTo>
                    <a:lnTo>
                      <a:pt x="166" y="8"/>
                    </a:lnTo>
                    <a:lnTo>
                      <a:pt x="166" y="0"/>
                    </a:lnTo>
                    <a:lnTo>
                      <a:pt x="153" y="0"/>
                    </a:lnTo>
                    <a:lnTo>
                      <a:pt x="153" y="8"/>
                    </a:lnTo>
                    <a:close/>
                    <a:moveTo>
                      <a:pt x="167" y="8"/>
                    </a:moveTo>
                    <a:lnTo>
                      <a:pt x="171" y="8"/>
                    </a:lnTo>
                    <a:lnTo>
                      <a:pt x="171" y="10"/>
                    </a:lnTo>
                    <a:lnTo>
                      <a:pt x="172" y="10"/>
                    </a:lnTo>
                    <a:lnTo>
                      <a:pt x="172" y="11"/>
                    </a:lnTo>
                    <a:lnTo>
                      <a:pt x="175" y="11"/>
                    </a:lnTo>
                    <a:lnTo>
                      <a:pt x="175" y="10"/>
                    </a:lnTo>
                    <a:lnTo>
                      <a:pt x="177" y="10"/>
                    </a:lnTo>
                    <a:lnTo>
                      <a:pt x="177" y="8"/>
                    </a:lnTo>
                    <a:lnTo>
                      <a:pt x="180" y="8"/>
                    </a:lnTo>
                    <a:lnTo>
                      <a:pt x="180" y="0"/>
                    </a:lnTo>
                    <a:lnTo>
                      <a:pt x="167" y="0"/>
                    </a:lnTo>
                    <a:lnTo>
                      <a:pt x="167" y="8"/>
                    </a:lnTo>
                    <a:close/>
                    <a:moveTo>
                      <a:pt x="198" y="8"/>
                    </a:moveTo>
                    <a:lnTo>
                      <a:pt x="201" y="8"/>
                    </a:lnTo>
                    <a:lnTo>
                      <a:pt x="201" y="10"/>
                    </a:lnTo>
                    <a:lnTo>
                      <a:pt x="203" y="10"/>
                    </a:lnTo>
                    <a:lnTo>
                      <a:pt x="203" y="11"/>
                    </a:lnTo>
                    <a:lnTo>
                      <a:pt x="206" y="11"/>
                    </a:lnTo>
                    <a:lnTo>
                      <a:pt x="206" y="10"/>
                    </a:lnTo>
                    <a:lnTo>
                      <a:pt x="208" y="10"/>
                    </a:lnTo>
                    <a:lnTo>
                      <a:pt x="208" y="8"/>
                    </a:lnTo>
                    <a:lnTo>
                      <a:pt x="211" y="8"/>
                    </a:lnTo>
                    <a:lnTo>
                      <a:pt x="211" y="0"/>
                    </a:lnTo>
                    <a:lnTo>
                      <a:pt x="198" y="0"/>
                    </a:lnTo>
                    <a:lnTo>
                      <a:pt x="198"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1" name="Freeform 141">
                <a:extLst>
                  <a:ext uri="{FF2B5EF4-FFF2-40B4-BE49-F238E27FC236}">
                    <a16:creationId xmlns:a16="http://schemas.microsoft.com/office/drawing/2014/main" id="{4CEFFB5A-DD7E-47A6-BA74-EC0B2063CB3C}"/>
                  </a:ext>
                </a:extLst>
              </p:cNvPr>
              <p:cNvSpPr>
                <a:spLocks noEditPoints="1"/>
              </p:cNvSpPr>
              <p:nvPr/>
            </p:nvSpPr>
            <p:spPr bwMode="auto">
              <a:xfrm>
                <a:off x="811" y="1359"/>
                <a:ext cx="204" cy="3"/>
              </a:xfrm>
              <a:custGeom>
                <a:avLst/>
                <a:gdLst>
                  <a:gd name="T0" fmla="*/ 76 w 204"/>
                  <a:gd name="T1" fmla="*/ 3 h 3"/>
                  <a:gd name="T2" fmla="*/ 70 w 204"/>
                  <a:gd name="T3" fmla="*/ 0 h 3"/>
                  <a:gd name="T4" fmla="*/ 56 w 204"/>
                  <a:gd name="T5" fmla="*/ 3 h 3"/>
                  <a:gd name="T6" fmla="*/ 62 w 204"/>
                  <a:gd name="T7" fmla="*/ 0 h 3"/>
                  <a:gd name="T8" fmla="*/ 56 w 204"/>
                  <a:gd name="T9" fmla="*/ 3 h 3"/>
                  <a:gd name="T10" fmla="*/ 48 w 204"/>
                  <a:gd name="T11" fmla="*/ 3 h 3"/>
                  <a:gd name="T12" fmla="*/ 42 w 204"/>
                  <a:gd name="T13" fmla="*/ 0 h 3"/>
                  <a:gd name="T14" fmla="*/ 28 w 204"/>
                  <a:gd name="T15" fmla="*/ 3 h 3"/>
                  <a:gd name="T16" fmla="*/ 34 w 204"/>
                  <a:gd name="T17" fmla="*/ 0 h 3"/>
                  <a:gd name="T18" fmla="*/ 28 w 204"/>
                  <a:gd name="T19" fmla="*/ 3 h 3"/>
                  <a:gd name="T20" fmla="*/ 20 w 204"/>
                  <a:gd name="T21" fmla="*/ 3 h 3"/>
                  <a:gd name="T22" fmla="*/ 14 w 204"/>
                  <a:gd name="T23" fmla="*/ 0 h 3"/>
                  <a:gd name="T24" fmla="*/ 0 w 204"/>
                  <a:gd name="T25" fmla="*/ 3 h 3"/>
                  <a:gd name="T26" fmla="*/ 6 w 204"/>
                  <a:gd name="T27" fmla="*/ 0 h 3"/>
                  <a:gd name="T28" fmla="*/ 0 w 204"/>
                  <a:gd name="T29" fmla="*/ 3 h 3"/>
                  <a:gd name="T30" fmla="*/ 104 w 204"/>
                  <a:gd name="T31" fmla="*/ 3 h 3"/>
                  <a:gd name="T32" fmla="*/ 98 w 204"/>
                  <a:gd name="T33" fmla="*/ 0 h 3"/>
                  <a:gd name="T34" fmla="*/ 112 w 204"/>
                  <a:gd name="T35" fmla="*/ 3 h 3"/>
                  <a:gd name="T36" fmla="*/ 118 w 204"/>
                  <a:gd name="T37" fmla="*/ 0 h 3"/>
                  <a:gd name="T38" fmla="*/ 112 w 204"/>
                  <a:gd name="T39" fmla="*/ 3 h 3"/>
                  <a:gd name="T40" fmla="*/ 132 w 204"/>
                  <a:gd name="T41" fmla="*/ 3 h 3"/>
                  <a:gd name="T42" fmla="*/ 126 w 204"/>
                  <a:gd name="T43" fmla="*/ 0 h 3"/>
                  <a:gd name="T44" fmla="*/ 140 w 204"/>
                  <a:gd name="T45" fmla="*/ 3 h 3"/>
                  <a:gd name="T46" fmla="*/ 146 w 204"/>
                  <a:gd name="T47" fmla="*/ 0 h 3"/>
                  <a:gd name="T48" fmla="*/ 140 w 204"/>
                  <a:gd name="T49" fmla="*/ 3 h 3"/>
                  <a:gd name="T50" fmla="*/ 160 w 204"/>
                  <a:gd name="T51" fmla="*/ 3 h 3"/>
                  <a:gd name="T52" fmla="*/ 154 w 204"/>
                  <a:gd name="T53" fmla="*/ 0 h 3"/>
                  <a:gd name="T54" fmla="*/ 168 w 204"/>
                  <a:gd name="T55" fmla="*/ 3 h 3"/>
                  <a:gd name="T56" fmla="*/ 174 w 204"/>
                  <a:gd name="T57" fmla="*/ 0 h 3"/>
                  <a:gd name="T58" fmla="*/ 168 w 204"/>
                  <a:gd name="T59" fmla="*/ 3 h 3"/>
                  <a:gd name="T60" fmla="*/ 204 w 204"/>
                  <a:gd name="T61" fmla="*/ 3 h 3"/>
                  <a:gd name="T62" fmla="*/ 199 w 204"/>
                  <a:gd name="T6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4" h="3">
                    <a:moveTo>
                      <a:pt x="70" y="3"/>
                    </a:moveTo>
                    <a:lnTo>
                      <a:pt x="76" y="3"/>
                    </a:lnTo>
                    <a:lnTo>
                      <a:pt x="76" y="0"/>
                    </a:lnTo>
                    <a:lnTo>
                      <a:pt x="70" y="0"/>
                    </a:lnTo>
                    <a:lnTo>
                      <a:pt x="70" y="3"/>
                    </a:lnTo>
                    <a:close/>
                    <a:moveTo>
                      <a:pt x="56" y="3"/>
                    </a:moveTo>
                    <a:lnTo>
                      <a:pt x="62" y="3"/>
                    </a:lnTo>
                    <a:lnTo>
                      <a:pt x="62" y="0"/>
                    </a:lnTo>
                    <a:lnTo>
                      <a:pt x="56" y="0"/>
                    </a:lnTo>
                    <a:lnTo>
                      <a:pt x="56" y="3"/>
                    </a:lnTo>
                    <a:close/>
                    <a:moveTo>
                      <a:pt x="42" y="3"/>
                    </a:moveTo>
                    <a:lnTo>
                      <a:pt x="48" y="3"/>
                    </a:lnTo>
                    <a:lnTo>
                      <a:pt x="48" y="0"/>
                    </a:lnTo>
                    <a:lnTo>
                      <a:pt x="42" y="0"/>
                    </a:lnTo>
                    <a:lnTo>
                      <a:pt x="42" y="3"/>
                    </a:lnTo>
                    <a:close/>
                    <a:moveTo>
                      <a:pt x="28" y="3"/>
                    </a:moveTo>
                    <a:lnTo>
                      <a:pt x="34" y="3"/>
                    </a:lnTo>
                    <a:lnTo>
                      <a:pt x="34" y="0"/>
                    </a:lnTo>
                    <a:lnTo>
                      <a:pt x="28" y="0"/>
                    </a:lnTo>
                    <a:lnTo>
                      <a:pt x="28" y="3"/>
                    </a:lnTo>
                    <a:close/>
                    <a:moveTo>
                      <a:pt x="14" y="3"/>
                    </a:moveTo>
                    <a:lnTo>
                      <a:pt x="20" y="3"/>
                    </a:lnTo>
                    <a:lnTo>
                      <a:pt x="20" y="0"/>
                    </a:lnTo>
                    <a:lnTo>
                      <a:pt x="14" y="0"/>
                    </a:lnTo>
                    <a:lnTo>
                      <a:pt x="14" y="3"/>
                    </a:lnTo>
                    <a:close/>
                    <a:moveTo>
                      <a:pt x="0" y="3"/>
                    </a:moveTo>
                    <a:lnTo>
                      <a:pt x="6" y="3"/>
                    </a:lnTo>
                    <a:lnTo>
                      <a:pt x="6" y="0"/>
                    </a:lnTo>
                    <a:lnTo>
                      <a:pt x="0" y="0"/>
                    </a:lnTo>
                    <a:lnTo>
                      <a:pt x="0" y="3"/>
                    </a:lnTo>
                    <a:close/>
                    <a:moveTo>
                      <a:pt x="98" y="3"/>
                    </a:moveTo>
                    <a:lnTo>
                      <a:pt x="104" y="3"/>
                    </a:lnTo>
                    <a:lnTo>
                      <a:pt x="104" y="0"/>
                    </a:lnTo>
                    <a:lnTo>
                      <a:pt x="98" y="0"/>
                    </a:lnTo>
                    <a:lnTo>
                      <a:pt x="98" y="3"/>
                    </a:lnTo>
                    <a:close/>
                    <a:moveTo>
                      <a:pt x="112" y="3"/>
                    </a:moveTo>
                    <a:lnTo>
                      <a:pt x="118" y="3"/>
                    </a:lnTo>
                    <a:lnTo>
                      <a:pt x="118" y="0"/>
                    </a:lnTo>
                    <a:lnTo>
                      <a:pt x="112" y="0"/>
                    </a:lnTo>
                    <a:lnTo>
                      <a:pt x="112" y="3"/>
                    </a:lnTo>
                    <a:close/>
                    <a:moveTo>
                      <a:pt x="126" y="3"/>
                    </a:moveTo>
                    <a:lnTo>
                      <a:pt x="132" y="3"/>
                    </a:lnTo>
                    <a:lnTo>
                      <a:pt x="132" y="0"/>
                    </a:lnTo>
                    <a:lnTo>
                      <a:pt x="126" y="0"/>
                    </a:lnTo>
                    <a:lnTo>
                      <a:pt x="126" y="3"/>
                    </a:lnTo>
                    <a:close/>
                    <a:moveTo>
                      <a:pt x="140" y="3"/>
                    </a:moveTo>
                    <a:lnTo>
                      <a:pt x="146" y="3"/>
                    </a:lnTo>
                    <a:lnTo>
                      <a:pt x="146" y="0"/>
                    </a:lnTo>
                    <a:lnTo>
                      <a:pt x="140" y="0"/>
                    </a:lnTo>
                    <a:lnTo>
                      <a:pt x="140" y="3"/>
                    </a:lnTo>
                    <a:close/>
                    <a:moveTo>
                      <a:pt x="154" y="3"/>
                    </a:moveTo>
                    <a:lnTo>
                      <a:pt x="160" y="3"/>
                    </a:lnTo>
                    <a:lnTo>
                      <a:pt x="160" y="0"/>
                    </a:lnTo>
                    <a:lnTo>
                      <a:pt x="154" y="0"/>
                    </a:lnTo>
                    <a:lnTo>
                      <a:pt x="154" y="3"/>
                    </a:lnTo>
                    <a:close/>
                    <a:moveTo>
                      <a:pt x="168" y="3"/>
                    </a:moveTo>
                    <a:lnTo>
                      <a:pt x="174" y="3"/>
                    </a:lnTo>
                    <a:lnTo>
                      <a:pt x="174" y="0"/>
                    </a:lnTo>
                    <a:lnTo>
                      <a:pt x="168" y="0"/>
                    </a:lnTo>
                    <a:lnTo>
                      <a:pt x="168" y="3"/>
                    </a:lnTo>
                    <a:close/>
                    <a:moveTo>
                      <a:pt x="199" y="3"/>
                    </a:moveTo>
                    <a:lnTo>
                      <a:pt x="204" y="3"/>
                    </a:lnTo>
                    <a:lnTo>
                      <a:pt x="204" y="0"/>
                    </a:lnTo>
                    <a:lnTo>
                      <a:pt x="199" y="0"/>
                    </a:lnTo>
                    <a:lnTo>
                      <a:pt x="199" y="3"/>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2" name="Freeform 142">
                <a:extLst>
                  <a:ext uri="{FF2B5EF4-FFF2-40B4-BE49-F238E27FC236}">
                    <a16:creationId xmlns:a16="http://schemas.microsoft.com/office/drawing/2014/main" id="{A92FD279-8B5C-475E-9998-82587D219A88}"/>
                  </a:ext>
                </a:extLst>
              </p:cNvPr>
              <p:cNvSpPr>
                <a:spLocks noEditPoints="1"/>
              </p:cNvSpPr>
              <p:nvPr/>
            </p:nvSpPr>
            <p:spPr bwMode="auto">
              <a:xfrm>
                <a:off x="808" y="1348"/>
                <a:ext cx="180" cy="10"/>
              </a:xfrm>
              <a:custGeom>
                <a:avLst/>
                <a:gdLst>
                  <a:gd name="T0" fmla="*/ 3 w 180"/>
                  <a:gd name="T1" fmla="*/ 1 h 10"/>
                  <a:gd name="T2" fmla="*/ 8 w 180"/>
                  <a:gd name="T3" fmla="*/ 0 h 10"/>
                  <a:gd name="T4" fmla="*/ 9 w 180"/>
                  <a:gd name="T5" fmla="*/ 2 h 10"/>
                  <a:gd name="T6" fmla="*/ 0 w 180"/>
                  <a:gd name="T7" fmla="*/ 10 h 10"/>
                  <a:gd name="T8" fmla="*/ 17 w 180"/>
                  <a:gd name="T9" fmla="*/ 2 h 10"/>
                  <a:gd name="T10" fmla="*/ 18 w 180"/>
                  <a:gd name="T11" fmla="*/ 0 h 10"/>
                  <a:gd name="T12" fmla="*/ 23 w 180"/>
                  <a:gd name="T13" fmla="*/ 1 h 10"/>
                  <a:gd name="T14" fmla="*/ 27 w 180"/>
                  <a:gd name="T15" fmla="*/ 10 h 10"/>
                  <a:gd name="T16" fmla="*/ 28 w 180"/>
                  <a:gd name="T17" fmla="*/ 2 h 10"/>
                  <a:gd name="T18" fmla="*/ 32 w 180"/>
                  <a:gd name="T19" fmla="*/ 1 h 10"/>
                  <a:gd name="T20" fmla="*/ 36 w 180"/>
                  <a:gd name="T21" fmla="*/ 1 h 10"/>
                  <a:gd name="T22" fmla="*/ 41 w 180"/>
                  <a:gd name="T23" fmla="*/ 2 h 10"/>
                  <a:gd name="T24" fmla="*/ 28 w 180"/>
                  <a:gd name="T25" fmla="*/ 2 h 10"/>
                  <a:gd name="T26" fmla="*/ 45 w 180"/>
                  <a:gd name="T27" fmla="*/ 1 h 10"/>
                  <a:gd name="T28" fmla="*/ 50 w 180"/>
                  <a:gd name="T29" fmla="*/ 0 h 10"/>
                  <a:gd name="T30" fmla="*/ 51 w 180"/>
                  <a:gd name="T31" fmla="*/ 2 h 10"/>
                  <a:gd name="T32" fmla="*/ 42 w 180"/>
                  <a:gd name="T33" fmla="*/ 10 h 10"/>
                  <a:gd name="T34" fmla="*/ 59 w 180"/>
                  <a:gd name="T35" fmla="*/ 2 h 10"/>
                  <a:gd name="T36" fmla="*/ 60 w 180"/>
                  <a:gd name="T37" fmla="*/ 0 h 10"/>
                  <a:gd name="T38" fmla="*/ 65 w 180"/>
                  <a:gd name="T39" fmla="*/ 1 h 10"/>
                  <a:gd name="T40" fmla="*/ 68 w 180"/>
                  <a:gd name="T41" fmla="*/ 10 h 10"/>
                  <a:gd name="T42" fmla="*/ 70 w 180"/>
                  <a:gd name="T43" fmla="*/ 2 h 10"/>
                  <a:gd name="T44" fmla="*/ 74 w 180"/>
                  <a:gd name="T45" fmla="*/ 1 h 10"/>
                  <a:gd name="T46" fmla="*/ 78 w 180"/>
                  <a:gd name="T47" fmla="*/ 1 h 10"/>
                  <a:gd name="T48" fmla="*/ 82 w 180"/>
                  <a:gd name="T49" fmla="*/ 2 h 10"/>
                  <a:gd name="T50" fmla="*/ 70 w 180"/>
                  <a:gd name="T51" fmla="*/ 2 h 10"/>
                  <a:gd name="T52" fmla="*/ 101 w 180"/>
                  <a:gd name="T53" fmla="*/ 1 h 10"/>
                  <a:gd name="T54" fmla="*/ 106 w 180"/>
                  <a:gd name="T55" fmla="*/ 0 h 10"/>
                  <a:gd name="T56" fmla="*/ 107 w 180"/>
                  <a:gd name="T57" fmla="*/ 2 h 10"/>
                  <a:gd name="T58" fmla="*/ 97 w 180"/>
                  <a:gd name="T59" fmla="*/ 10 h 10"/>
                  <a:gd name="T60" fmla="*/ 115 w 180"/>
                  <a:gd name="T61" fmla="*/ 2 h 10"/>
                  <a:gd name="T62" fmla="*/ 116 w 180"/>
                  <a:gd name="T63" fmla="*/ 0 h 10"/>
                  <a:gd name="T64" fmla="*/ 121 w 180"/>
                  <a:gd name="T65" fmla="*/ 1 h 10"/>
                  <a:gd name="T66" fmla="*/ 124 w 180"/>
                  <a:gd name="T67" fmla="*/ 10 h 10"/>
                  <a:gd name="T68" fmla="*/ 125 w 180"/>
                  <a:gd name="T69" fmla="*/ 2 h 10"/>
                  <a:gd name="T70" fmla="*/ 130 w 180"/>
                  <a:gd name="T71" fmla="*/ 1 h 10"/>
                  <a:gd name="T72" fmla="*/ 133 w 180"/>
                  <a:gd name="T73" fmla="*/ 1 h 10"/>
                  <a:gd name="T74" fmla="*/ 138 w 180"/>
                  <a:gd name="T75" fmla="*/ 2 h 10"/>
                  <a:gd name="T76" fmla="*/ 125 w 180"/>
                  <a:gd name="T77" fmla="*/ 2 h 10"/>
                  <a:gd name="T78" fmla="*/ 143 w 180"/>
                  <a:gd name="T79" fmla="*/ 1 h 10"/>
                  <a:gd name="T80" fmla="*/ 147 w 180"/>
                  <a:gd name="T81" fmla="*/ 0 h 10"/>
                  <a:gd name="T82" fmla="*/ 149 w 180"/>
                  <a:gd name="T83" fmla="*/ 2 h 10"/>
                  <a:gd name="T84" fmla="*/ 139 w 180"/>
                  <a:gd name="T85" fmla="*/ 10 h 10"/>
                  <a:gd name="T86" fmla="*/ 157 w 180"/>
                  <a:gd name="T87" fmla="*/ 2 h 10"/>
                  <a:gd name="T88" fmla="*/ 158 w 180"/>
                  <a:gd name="T89" fmla="*/ 0 h 10"/>
                  <a:gd name="T90" fmla="*/ 163 w 180"/>
                  <a:gd name="T91" fmla="*/ 1 h 10"/>
                  <a:gd name="T92" fmla="*/ 166 w 180"/>
                  <a:gd name="T93" fmla="*/ 10 h 10"/>
                  <a:gd name="T94" fmla="*/ 167 w 180"/>
                  <a:gd name="T95" fmla="*/ 2 h 10"/>
                  <a:gd name="T96" fmla="*/ 172 w 180"/>
                  <a:gd name="T97" fmla="*/ 1 h 10"/>
                  <a:gd name="T98" fmla="*/ 175 w 180"/>
                  <a:gd name="T99" fmla="*/ 1 h 10"/>
                  <a:gd name="T100" fmla="*/ 180 w 180"/>
                  <a:gd name="T101" fmla="*/ 2 h 10"/>
                  <a:gd name="T102" fmla="*/ 167 w 180"/>
                  <a:gd name="T103"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0" h="10">
                    <a:moveTo>
                      <a:pt x="0" y="2"/>
                    </a:moveTo>
                    <a:lnTo>
                      <a:pt x="3" y="2"/>
                    </a:lnTo>
                    <a:lnTo>
                      <a:pt x="3" y="1"/>
                    </a:lnTo>
                    <a:lnTo>
                      <a:pt x="5" y="1"/>
                    </a:lnTo>
                    <a:lnTo>
                      <a:pt x="5" y="0"/>
                    </a:lnTo>
                    <a:lnTo>
                      <a:pt x="8" y="0"/>
                    </a:lnTo>
                    <a:lnTo>
                      <a:pt x="8" y="1"/>
                    </a:lnTo>
                    <a:lnTo>
                      <a:pt x="9" y="1"/>
                    </a:lnTo>
                    <a:lnTo>
                      <a:pt x="9" y="2"/>
                    </a:lnTo>
                    <a:lnTo>
                      <a:pt x="13" y="2"/>
                    </a:lnTo>
                    <a:lnTo>
                      <a:pt x="13" y="10"/>
                    </a:lnTo>
                    <a:lnTo>
                      <a:pt x="0" y="10"/>
                    </a:lnTo>
                    <a:lnTo>
                      <a:pt x="0" y="2"/>
                    </a:lnTo>
                    <a:close/>
                    <a:moveTo>
                      <a:pt x="14" y="2"/>
                    </a:moveTo>
                    <a:lnTo>
                      <a:pt x="17" y="2"/>
                    </a:lnTo>
                    <a:lnTo>
                      <a:pt x="17" y="1"/>
                    </a:lnTo>
                    <a:lnTo>
                      <a:pt x="18" y="1"/>
                    </a:lnTo>
                    <a:lnTo>
                      <a:pt x="18" y="0"/>
                    </a:lnTo>
                    <a:lnTo>
                      <a:pt x="22" y="0"/>
                    </a:lnTo>
                    <a:lnTo>
                      <a:pt x="22" y="1"/>
                    </a:lnTo>
                    <a:lnTo>
                      <a:pt x="23" y="1"/>
                    </a:lnTo>
                    <a:lnTo>
                      <a:pt x="23" y="2"/>
                    </a:lnTo>
                    <a:lnTo>
                      <a:pt x="27" y="2"/>
                    </a:lnTo>
                    <a:lnTo>
                      <a:pt x="27" y="10"/>
                    </a:lnTo>
                    <a:lnTo>
                      <a:pt x="14" y="10"/>
                    </a:lnTo>
                    <a:lnTo>
                      <a:pt x="14" y="2"/>
                    </a:lnTo>
                    <a:close/>
                    <a:moveTo>
                      <a:pt x="28" y="2"/>
                    </a:moveTo>
                    <a:lnTo>
                      <a:pt x="31" y="2"/>
                    </a:lnTo>
                    <a:lnTo>
                      <a:pt x="31" y="1"/>
                    </a:lnTo>
                    <a:lnTo>
                      <a:pt x="32" y="1"/>
                    </a:lnTo>
                    <a:lnTo>
                      <a:pt x="32" y="0"/>
                    </a:lnTo>
                    <a:lnTo>
                      <a:pt x="36" y="0"/>
                    </a:lnTo>
                    <a:lnTo>
                      <a:pt x="36" y="1"/>
                    </a:lnTo>
                    <a:lnTo>
                      <a:pt x="37" y="1"/>
                    </a:lnTo>
                    <a:lnTo>
                      <a:pt x="37" y="2"/>
                    </a:lnTo>
                    <a:lnTo>
                      <a:pt x="41" y="2"/>
                    </a:lnTo>
                    <a:lnTo>
                      <a:pt x="41" y="10"/>
                    </a:lnTo>
                    <a:lnTo>
                      <a:pt x="28" y="10"/>
                    </a:lnTo>
                    <a:lnTo>
                      <a:pt x="28" y="2"/>
                    </a:lnTo>
                    <a:close/>
                    <a:moveTo>
                      <a:pt x="42" y="2"/>
                    </a:moveTo>
                    <a:lnTo>
                      <a:pt x="45" y="2"/>
                    </a:lnTo>
                    <a:lnTo>
                      <a:pt x="45" y="1"/>
                    </a:lnTo>
                    <a:lnTo>
                      <a:pt x="46" y="1"/>
                    </a:lnTo>
                    <a:lnTo>
                      <a:pt x="46" y="0"/>
                    </a:lnTo>
                    <a:lnTo>
                      <a:pt x="50" y="0"/>
                    </a:lnTo>
                    <a:lnTo>
                      <a:pt x="50" y="1"/>
                    </a:lnTo>
                    <a:lnTo>
                      <a:pt x="51" y="1"/>
                    </a:lnTo>
                    <a:lnTo>
                      <a:pt x="51" y="2"/>
                    </a:lnTo>
                    <a:lnTo>
                      <a:pt x="55" y="2"/>
                    </a:lnTo>
                    <a:lnTo>
                      <a:pt x="55" y="10"/>
                    </a:lnTo>
                    <a:lnTo>
                      <a:pt x="42" y="10"/>
                    </a:lnTo>
                    <a:lnTo>
                      <a:pt x="42" y="2"/>
                    </a:lnTo>
                    <a:close/>
                    <a:moveTo>
                      <a:pt x="56" y="2"/>
                    </a:moveTo>
                    <a:lnTo>
                      <a:pt x="59" y="2"/>
                    </a:lnTo>
                    <a:lnTo>
                      <a:pt x="59" y="1"/>
                    </a:lnTo>
                    <a:lnTo>
                      <a:pt x="60" y="1"/>
                    </a:lnTo>
                    <a:lnTo>
                      <a:pt x="60" y="0"/>
                    </a:lnTo>
                    <a:lnTo>
                      <a:pt x="64" y="0"/>
                    </a:lnTo>
                    <a:lnTo>
                      <a:pt x="64" y="1"/>
                    </a:lnTo>
                    <a:lnTo>
                      <a:pt x="65" y="1"/>
                    </a:lnTo>
                    <a:lnTo>
                      <a:pt x="65" y="2"/>
                    </a:lnTo>
                    <a:lnTo>
                      <a:pt x="68" y="2"/>
                    </a:lnTo>
                    <a:lnTo>
                      <a:pt x="68" y="10"/>
                    </a:lnTo>
                    <a:lnTo>
                      <a:pt x="56" y="10"/>
                    </a:lnTo>
                    <a:lnTo>
                      <a:pt x="56" y="2"/>
                    </a:lnTo>
                    <a:close/>
                    <a:moveTo>
                      <a:pt x="70" y="2"/>
                    </a:moveTo>
                    <a:lnTo>
                      <a:pt x="73" y="2"/>
                    </a:lnTo>
                    <a:lnTo>
                      <a:pt x="73" y="1"/>
                    </a:lnTo>
                    <a:lnTo>
                      <a:pt x="74" y="1"/>
                    </a:lnTo>
                    <a:lnTo>
                      <a:pt x="74" y="0"/>
                    </a:lnTo>
                    <a:lnTo>
                      <a:pt x="78" y="0"/>
                    </a:lnTo>
                    <a:lnTo>
                      <a:pt x="78" y="1"/>
                    </a:lnTo>
                    <a:lnTo>
                      <a:pt x="79" y="1"/>
                    </a:lnTo>
                    <a:lnTo>
                      <a:pt x="79" y="2"/>
                    </a:lnTo>
                    <a:lnTo>
                      <a:pt x="82" y="2"/>
                    </a:lnTo>
                    <a:lnTo>
                      <a:pt x="82" y="10"/>
                    </a:lnTo>
                    <a:lnTo>
                      <a:pt x="70" y="10"/>
                    </a:lnTo>
                    <a:lnTo>
                      <a:pt x="70" y="2"/>
                    </a:lnTo>
                    <a:close/>
                    <a:moveTo>
                      <a:pt x="97" y="2"/>
                    </a:moveTo>
                    <a:lnTo>
                      <a:pt x="101" y="2"/>
                    </a:lnTo>
                    <a:lnTo>
                      <a:pt x="101" y="1"/>
                    </a:lnTo>
                    <a:lnTo>
                      <a:pt x="102" y="1"/>
                    </a:lnTo>
                    <a:lnTo>
                      <a:pt x="102" y="0"/>
                    </a:lnTo>
                    <a:lnTo>
                      <a:pt x="106" y="0"/>
                    </a:lnTo>
                    <a:lnTo>
                      <a:pt x="106" y="1"/>
                    </a:lnTo>
                    <a:lnTo>
                      <a:pt x="107" y="1"/>
                    </a:lnTo>
                    <a:lnTo>
                      <a:pt x="107" y="2"/>
                    </a:lnTo>
                    <a:lnTo>
                      <a:pt x="110" y="2"/>
                    </a:lnTo>
                    <a:lnTo>
                      <a:pt x="110" y="10"/>
                    </a:lnTo>
                    <a:lnTo>
                      <a:pt x="97" y="10"/>
                    </a:lnTo>
                    <a:lnTo>
                      <a:pt x="97" y="2"/>
                    </a:lnTo>
                    <a:close/>
                    <a:moveTo>
                      <a:pt x="111" y="2"/>
                    </a:moveTo>
                    <a:lnTo>
                      <a:pt x="115" y="2"/>
                    </a:lnTo>
                    <a:lnTo>
                      <a:pt x="115" y="1"/>
                    </a:lnTo>
                    <a:lnTo>
                      <a:pt x="116" y="1"/>
                    </a:lnTo>
                    <a:lnTo>
                      <a:pt x="116" y="0"/>
                    </a:lnTo>
                    <a:lnTo>
                      <a:pt x="119" y="0"/>
                    </a:lnTo>
                    <a:lnTo>
                      <a:pt x="119" y="1"/>
                    </a:lnTo>
                    <a:lnTo>
                      <a:pt x="121" y="1"/>
                    </a:lnTo>
                    <a:lnTo>
                      <a:pt x="121" y="2"/>
                    </a:lnTo>
                    <a:lnTo>
                      <a:pt x="124" y="2"/>
                    </a:lnTo>
                    <a:lnTo>
                      <a:pt x="124" y="10"/>
                    </a:lnTo>
                    <a:lnTo>
                      <a:pt x="111" y="10"/>
                    </a:lnTo>
                    <a:lnTo>
                      <a:pt x="111" y="2"/>
                    </a:lnTo>
                    <a:close/>
                    <a:moveTo>
                      <a:pt x="125" y="2"/>
                    </a:moveTo>
                    <a:lnTo>
                      <a:pt x="129" y="2"/>
                    </a:lnTo>
                    <a:lnTo>
                      <a:pt x="129" y="1"/>
                    </a:lnTo>
                    <a:lnTo>
                      <a:pt x="130" y="1"/>
                    </a:lnTo>
                    <a:lnTo>
                      <a:pt x="130" y="0"/>
                    </a:lnTo>
                    <a:lnTo>
                      <a:pt x="133" y="0"/>
                    </a:lnTo>
                    <a:lnTo>
                      <a:pt x="133" y="1"/>
                    </a:lnTo>
                    <a:lnTo>
                      <a:pt x="135" y="1"/>
                    </a:lnTo>
                    <a:lnTo>
                      <a:pt x="135" y="2"/>
                    </a:lnTo>
                    <a:lnTo>
                      <a:pt x="138" y="2"/>
                    </a:lnTo>
                    <a:lnTo>
                      <a:pt x="138" y="10"/>
                    </a:lnTo>
                    <a:lnTo>
                      <a:pt x="125" y="10"/>
                    </a:lnTo>
                    <a:lnTo>
                      <a:pt x="125" y="2"/>
                    </a:lnTo>
                    <a:close/>
                    <a:moveTo>
                      <a:pt x="139" y="2"/>
                    </a:moveTo>
                    <a:lnTo>
                      <a:pt x="143" y="2"/>
                    </a:lnTo>
                    <a:lnTo>
                      <a:pt x="143" y="1"/>
                    </a:lnTo>
                    <a:lnTo>
                      <a:pt x="144" y="1"/>
                    </a:lnTo>
                    <a:lnTo>
                      <a:pt x="144" y="0"/>
                    </a:lnTo>
                    <a:lnTo>
                      <a:pt x="147" y="0"/>
                    </a:lnTo>
                    <a:lnTo>
                      <a:pt x="147" y="1"/>
                    </a:lnTo>
                    <a:lnTo>
                      <a:pt x="149" y="1"/>
                    </a:lnTo>
                    <a:lnTo>
                      <a:pt x="149" y="2"/>
                    </a:lnTo>
                    <a:lnTo>
                      <a:pt x="152" y="2"/>
                    </a:lnTo>
                    <a:lnTo>
                      <a:pt x="152" y="10"/>
                    </a:lnTo>
                    <a:lnTo>
                      <a:pt x="139" y="10"/>
                    </a:lnTo>
                    <a:lnTo>
                      <a:pt x="139" y="2"/>
                    </a:lnTo>
                    <a:close/>
                    <a:moveTo>
                      <a:pt x="153" y="2"/>
                    </a:moveTo>
                    <a:lnTo>
                      <a:pt x="157" y="2"/>
                    </a:lnTo>
                    <a:lnTo>
                      <a:pt x="157" y="1"/>
                    </a:lnTo>
                    <a:lnTo>
                      <a:pt x="158" y="1"/>
                    </a:lnTo>
                    <a:lnTo>
                      <a:pt x="158" y="0"/>
                    </a:lnTo>
                    <a:lnTo>
                      <a:pt x="161" y="0"/>
                    </a:lnTo>
                    <a:lnTo>
                      <a:pt x="161" y="1"/>
                    </a:lnTo>
                    <a:lnTo>
                      <a:pt x="163" y="1"/>
                    </a:lnTo>
                    <a:lnTo>
                      <a:pt x="163" y="2"/>
                    </a:lnTo>
                    <a:lnTo>
                      <a:pt x="166" y="2"/>
                    </a:lnTo>
                    <a:lnTo>
                      <a:pt x="166" y="10"/>
                    </a:lnTo>
                    <a:lnTo>
                      <a:pt x="153" y="10"/>
                    </a:lnTo>
                    <a:lnTo>
                      <a:pt x="153" y="2"/>
                    </a:lnTo>
                    <a:close/>
                    <a:moveTo>
                      <a:pt x="167" y="2"/>
                    </a:moveTo>
                    <a:lnTo>
                      <a:pt x="171" y="2"/>
                    </a:lnTo>
                    <a:lnTo>
                      <a:pt x="171" y="1"/>
                    </a:lnTo>
                    <a:lnTo>
                      <a:pt x="172" y="1"/>
                    </a:lnTo>
                    <a:lnTo>
                      <a:pt x="172" y="0"/>
                    </a:lnTo>
                    <a:lnTo>
                      <a:pt x="175" y="0"/>
                    </a:lnTo>
                    <a:lnTo>
                      <a:pt x="175" y="1"/>
                    </a:lnTo>
                    <a:lnTo>
                      <a:pt x="177" y="1"/>
                    </a:lnTo>
                    <a:lnTo>
                      <a:pt x="177" y="2"/>
                    </a:lnTo>
                    <a:lnTo>
                      <a:pt x="180" y="2"/>
                    </a:lnTo>
                    <a:lnTo>
                      <a:pt x="180" y="10"/>
                    </a:lnTo>
                    <a:lnTo>
                      <a:pt x="167" y="10"/>
                    </a:lnTo>
                    <a:lnTo>
                      <a:pt x="167"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3" name="Freeform 143">
                <a:extLst>
                  <a:ext uri="{FF2B5EF4-FFF2-40B4-BE49-F238E27FC236}">
                    <a16:creationId xmlns:a16="http://schemas.microsoft.com/office/drawing/2014/main" id="{047930E5-25B6-4A5A-BB7D-B1665CDBAF33}"/>
                  </a:ext>
                </a:extLst>
              </p:cNvPr>
              <p:cNvSpPr>
                <a:spLocks noEditPoints="1"/>
              </p:cNvSpPr>
              <p:nvPr/>
            </p:nvSpPr>
            <p:spPr bwMode="auto">
              <a:xfrm>
                <a:off x="811" y="1354"/>
                <a:ext cx="174" cy="3"/>
              </a:xfrm>
              <a:custGeom>
                <a:avLst/>
                <a:gdLst>
                  <a:gd name="T0" fmla="*/ 70 w 174"/>
                  <a:gd name="T1" fmla="*/ 3 h 3"/>
                  <a:gd name="T2" fmla="*/ 76 w 174"/>
                  <a:gd name="T3" fmla="*/ 3 h 3"/>
                  <a:gd name="T4" fmla="*/ 76 w 174"/>
                  <a:gd name="T5" fmla="*/ 0 h 3"/>
                  <a:gd name="T6" fmla="*/ 70 w 174"/>
                  <a:gd name="T7" fmla="*/ 0 h 3"/>
                  <a:gd name="T8" fmla="*/ 70 w 174"/>
                  <a:gd name="T9" fmla="*/ 3 h 3"/>
                  <a:gd name="T10" fmla="*/ 56 w 174"/>
                  <a:gd name="T11" fmla="*/ 3 h 3"/>
                  <a:gd name="T12" fmla="*/ 62 w 174"/>
                  <a:gd name="T13" fmla="*/ 3 h 3"/>
                  <a:gd name="T14" fmla="*/ 62 w 174"/>
                  <a:gd name="T15" fmla="*/ 0 h 3"/>
                  <a:gd name="T16" fmla="*/ 56 w 174"/>
                  <a:gd name="T17" fmla="*/ 0 h 3"/>
                  <a:gd name="T18" fmla="*/ 56 w 174"/>
                  <a:gd name="T19" fmla="*/ 3 h 3"/>
                  <a:gd name="T20" fmla="*/ 42 w 174"/>
                  <a:gd name="T21" fmla="*/ 3 h 3"/>
                  <a:gd name="T22" fmla="*/ 48 w 174"/>
                  <a:gd name="T23" fmla="*/ 3 h 3"/>
                  <a:gd name="T24" fmla="*/ 48 w 174"/>
                  <a:gd name="T25" fmla="*/ 0 h 3"/>
                  <a:gd name="T26" fmla="*/ 42 w 174"/>
                  <a:gd name="T27" fmla="*/ 0 h 3"/>
                  <a:gd name="T28" fmla="*/ 42 w 174"/>
                  <a:gd name="T29" fmla="*/ 3 h 3"/>
                  <a:gd name="T30" fmla="*/ 28 w 174"/>
                  <a:gd name="T31" fmla="*/ 3 h 3"/>
                  <a:gd name="T32" fmla="*/ 34 w 174"/>
                  <a:gd name="T33" fmla="*/ 3 h 3"/>
                  <a:gd name="T34" fmla="*/ 34 w 174"/>
                  <a:gd name="T35" fmla="*/ 0 h 3"/>
                  <a:gd name="T36" fmla="*/ 28 w 174"/>
                  <a:gd name="T37" fmla="*/ 0 h 3"/>
                  <a:gd name="T38" fmla="*/ 28 w 174"/>
                  <a:gd name="T39" fmla="*/ 3 h 3"/>
                  <a:gd name="T40" fmla="*/ 14 w 174"/>
                  <a:gd name="T41" fmla="*/ 3 h 3"/>
                  <a:gd name="T42" fmla="*/ 20 w 174"/>
                  <a:gd name="T43" fmla="*/ 3 h 3"/>
                  <a:gd name="T44" fmla="*/ 20 w 174"/>
                  <a:gd name="T45" fmla="*/ 0 h 3"/>
                  <a:gd name="T46" fmla="*/ 14 w 174"/>
                  <a:gd name="T47" fmla="*/ 0 h 3"/>
                  <a:gd name="T48" fmla="*/ 14 w 174"/>
                  <a:gd name="T49" fmla="*/ 3 h 3"/>
                  <a:gd name="T50" fmla="*/ 0 w 174"/>
                  <a:gd name="T51" fmla="*/ 3 h 3"/>
                  <a:gd name="T52" fmla="*/ 6 w 174"/>
                  <a:gd name="T53" fmla="*/ 3 h 3"/>
                  <a:gd name="T54" fmla="*/ 6 w 174"/>
                  <a:gd name="T55" fmla="*/ 0 h 3"/>
                  <a:gd name="T56" fmla="*/ 0 w 174"/>
                  <a:gd name="T57" fmla="*/ 0 h 3"/>
                  <a:gd name="T58" fmla="*/ 0 w 174"/>
                  <a:gd name="T59" fmla="*/ 3 h 3"/>
                  <a:gd name="T60" fmla="*/ 98 w 174"/>
                  <a:gd name="T61" fmla="*/ 3 h 3"/>
                  <a:gd name="T62" fmla="*/ 104 w 174"/>
                  <a:gd name="T63" fmla="*/ 3 h 3"/>
                  <a:gd name="T64" fmla="*/ 104 w 174"/>
                  <a:gd name="T65" fmla="*/ 0 h 3"/>
                  <a:gd name="T66" fmla="*/ 98 w 174"/>
                  <a:gd name="T67" fmla="*/ 0 h 3"/>
                  <a:gd name="T68" fmla="*/ 98 w 174"/>
                  <a:gd name="T69" fmla="*/ 3 h 3"/>
                  <a:gd name="T70" fmla="*/ 112 w 174"/>
                  <a:gd name="T71" fmla="*/ 3 h 3"/>
                  <a:gd name="T72" fmla="*/ 118 w 174"/>
                  <a:gd name="T73" fmla="*/ 3 h 3"/>
                  <a:gd name="T74" fmla="*/ 118 w 174"/>
                  <a:gd name="T75" fmla="*/ 0 h 3"/>
                  <a:gd name="T76" fmla="*/ 112 w 174"/>
                  <a:gd name="T77" fmla="*/ 0 h 3"/>
                  <a:gd name="T78" fmla="*/ 112 w 174"/>
                  <a:gd name="T79" fmla="*/ 3 h 3"/>
                  <a:gd name="T80" fmla="*/ 126 w 174"/>
                  <a:gd name="T81" fmla="*/ 3 h 3"/>
                  <a:gd name="T82" fmla="*/ 132 w 174"/>
                  <a:gd name="T83" fmla="*/ 3 h 3"/>
                  <a:gd name="T84" fmla="*/ 132 w 174"/>
                  <a:gd name="T85" fmla="*/ 0 h 3"/>
                  <a:gd name="T86" fmla="*/ 126 w 174"/>
                  <a:gd name="T87" fmla="*/ 0 h 3"/>
                  <a:gd name="T88" fmla="*/ 126 w 174"/>
                  <a:gd name="T89" fmla="*/ 3 h 3"/>
                  <a:gd name="T90" fmla="*/ 140 w 174"/>
                  <a:gd name="T91" fmla="*/ 3 h 3"/>
                  <a:gd name="T92" fmla="*/ 146 w 174"/>
                  <a:gd name="T93" fmla="*/ 3 h 3"/>
                  <a:gd name="T94" fmla="*/ 146 w 174"/>
                  <a:gd name="T95" fmla="*/ 0 h 3"/>
                  <a:gd name="T96" fmla="*/ 140 w 174"/>
                  <a:gd name="T97" fmla="*/ 0 h 3"/>
                  <a:gd name="T98" fmla="*/ 140 w 174"/>
                  <a:gd name="T99" fmla="*/ 3 h 3"/>
                  <a:gd name="T100" fmla="*/ 154 w 174"/>
                  <a:gd name="T101" fmla="*/ 3 h 3"/>
                  <a:gd name="T102" fmla="*/ 160 w 174"/>
                  <a:gd name="T103" fmla="*/ 3 h 3"/>
                  <a:gd name="T104" fmla="*/ 160 w 174"/>
                  <a:gd name="T105" fmla="*/ 0 h 3"/>
                  <a:gd name="T106" fmla="*/ 154 w 174"/>
                  <a:gd name="T107" fmla="*/ 0 h 3"/>
                  <a:gd name="T108" fmla="*/ 154 w 174"/>
                  <a:gd name="T109" fmla="*/ 3 h 3"/>
                  <a:gd name="T110" fmla="*/ 168 w 174"/>
                  <a:gd name="T111" fmla="*/ 3 h 3"/>
                  <a:gd name="T112" fmla="*/ 174 w 174"/>
                  <a:gd name="T113" fmla="*/ 3 h 3"/>
                  <a:gd name="T114" fmla="*/ 174 w 174"/>
                  <a:gd name="T115" fmla="*/ 0 h 3"/>
                  <a:gd name="T116" fmla="*/ 168 w 174"/>
                  <a:gd name="T117" fmla="*/ 0 h 3"/>
                  <a:gd name="T118" fmla="*/ 168 w 174"/>
                  <a:gd name="T11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4" h="3">
                    <a:moveTo>
                      <a:pt x="70" y="3"/>
                    </a:moveTo>
                    <a:lnTo>
                      <a:pt x="76" y="3"/>
                    </a:lnTo>
                    <a:lnTo>
                      <a:pt x="76" y="0"/>
                    </a:lnTo>
                    <a:lnTo>
                      <a:pt x="70" y="0"/>
                    </a:lnTo>
                    <a:lnTo>
                      <a:pt x="70" y="3"/>
                    </a:lnTo>
                    <a:close/>
                    <a:moveTo>
                      <a:pt x="56" y="3"/>
                    </a:moveTo>
                    <a:lnTo>
                      <a:pt x="62" y="3"/>
                    </a:lnTo>
                    <a:lnTo>
                      <a:pt x="62" y="0"/>
                    </a:lnTo>
                    <a:lnTo>
                      <a:pt x="56" y="0"/>
                    </a:lnTo>
                    <a:lnTo>
                      <a:pt x="56" y="3"/>
                    </a:lnTo>
                    <a:close/>
                    <a:moveTo>
                      <a:pt x="42" y="3"/>
                    </a:moveTo>
                    <a:lnTo>
                      <a:pt x="48" y="3"/>
                    </a:lnTo>
                    <a:lnTo>
                      <a:pt x="48" y="0"/>
                    </a:lnTo>
                    <a:lnTo>
                      <a:pt x="42" y="0"/>
                    </a:lnTo>
                    <a:lnTo>
                      <a:pt x="42" y="3"/>
                    </a:lnTo>
                    <a:close/>
                    <a:moveTo>
                      <a:pt x="28" y="3"/>
                    </a:moveTo>
                    <a:lnTo>
                      <a:pt x="34" y="3"/>
                    </a:lnTo>
                    <a:lnTo>
                      <a:pt x="34" y="0"/>
                    </a:lnTo>
                    <a:lnTo>
                      <a:pt x="28" y="0"/>
                    </a:lnTo>
                    <a:lnTo>
                      <a:pt x="28" y="3"/>
                    </a:lnTo>
                    <a:close/>
                    <a:moveTo>
                      <a:pt x="14" y="3"/>
                    </a:moveTo>
                    <a:lnTo>
                      <a:pt x="20" y="3"/>
                    </a:lnTo>
                    <a:lnTo>
                      <a:pt x="20" y="0"/>
                    </a:lnTo>
                    <a:lnTo>
                      <a:pt x="14" y="0"/>
                    </a:lnTo>
                    <a:lnTo>
                      <a:pt x="14" y="3"/>
                    </a:lnTo>
                    <a:close/>
                    <a:moveTo>
                      <a:pt x="0" y="3"/>
                    </a:moveTo>
                    <a:lnTo>
                      <a:pt x="6" y="3"/>
                    </a:lnTo>
                    <a:lnTo>
                      <a:pt x="6" y="0"/>
                    </a:lnTo>
                    <a:lnTo>
                      <a:pt x="0" y="0"/>
                    </a:lnTo>
                    <a:lnTo>
                      <a:pt x="0" y="3"/>
                    </a:lnTo>
                    <a:close/>
                    <a:moveTo>
                      <a:pt x="98" y="3"/>
                    </a:moveTo>
                    <a:lnTo>
                      <a:pt x="104" y="3"/>
                    </a:lnTo>
                    <a:lnTo>
                      <a:pt x="104" y="0"/>
                    </a:lnTo>
                    <a:lnTo>
                      <a:pt x="98" y="0"/>
                    </a:lnTo>
                    <a:lnTo>
                      <a:pt x="98" y="3"/>
                    </a:lnTo>
                    <a:close/>
                    <a:moveTo>
                      <a:pt x="112" y="3"/>
                    </a:moveTo>
                    <a:lnTo>
                      <a:pt x="118" y="3"/>
                    </a:lnTo>
                    <a:lnTo>
                      <a:pt x="118" y="0"/>
                    </a:lnTo>
                    <a:lnTo>
                      <a:pt x="112" y="0"/>
                    </a:lnTo>
                    <a:lnTo>
                      <a:pt x="112" y="3"/>
                    </a:lnTo>
                    <a:close/>
                    <a:moveTo>
                      <a:pt x="126" y="3"/>
                    </a:moveTo>
                    <a:lnTo>
                      <a:pt x="132" y="3"/>
                    </a:lnTo>
                    <a:lnTo>
                      <a:pt x="132" y="0"/>
                    </a:lnTo>
                    <a:lnTo>
                      <a:pt x="126" y="0"/>
                    </a:lnTo>
                    <a:lnTo>
                      <a:pt x="126" y="3"/>
                    </a:lnTo>
                    <a:close/>
                    <a:moveTo>
                      <a:pt x="140" y="3"/>
                    </a:moveTo>
                    <a:lnTo>
                      <a:pt x="146" y="3"/>
                    </a:lnTo>
                    <a:lnTo>
                      <a:pt x="146" y="0"/>
                    </a:lnTo>
                    <a:lnTo>
                      <a:pt x="140" y="0"/>
                    </a:lnTo>
                    <a:lnTo>
                      <a:pt x="140" y="3"/>
                    </a:lnTo>
                    <a:close/>
                    <a:moveTo>
                      <a:pt x="154" y="3"/>
                    </a:moveTo>
                    <a:lnTo>
                      <a:pt x="160" y="3"/>
                    </a:lnTo>
                    <a:lnTo>
                      <a:pt x="160" y="0"/>
                    </a:lnTo>
                    <a:lnTo>
                      <a:pt x="154" y="0"/>
                    </a:lnTo>
                    <a:lnTo>
                      <a:pt x="154" y="3"/>
                    </a:lnTo>
                    <a:close/>
                    <a:moveTo>
                      <a:pt x="168" y="3"/>
                    </a:moveTo>
                    <a:lnTo>
                      <a:pt x="174" y="3"/>
                    </a:lnTo>
                    <a:lnTo>
                      <a:pt x="174" y="0"/>
                    </a:lnTo>
                    <a:lnTo>
                      <a:pt x="168" y="0"/>
                    </a:lnTo>
                    <a:lnTo>
                      <a:pt x="168" y="3"/>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4" name="Rectangle 144">
                <a:extLst>
                  <a:ext uri="{FF2B5EF4-FFF2-40B4-BE49-F238E27FC236}">
                    <a16:creationId xmlns:a16="http://schemas.microsoft.com/office/drawing/2014/main" id="{206EE6EB-FAF8-4148-9AD1-7EDBB78ECC9F}"/>
                  </a:ext>
                </a:extLst>
              </p:cNvPr>
              <p:cNvSpPr>
                <a:spLocks noChangeArrowheads="1"/>
              </p:cNvSpPr>
              <p:nvPr/>
            </p:nvSpPr>
            <p:spPr bwMode="auto">
              <a:xfrm>
                <a:off x="809" y="1305"/>
                <a:ext cx="179" cy="3"/>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5" name="Rectangle 145">
                <a:extLst>
                  <a:ext uri="{FF2B5EF4-FFF2-40B4-BE49-F238E27FC236}">
                    <a16:creationId xmlns:a16="http://schemas.microsoft.com/office/drawing/2014/main" id="{21D0E209-8712-4CF7-957D-A093A7B7B5E3}"/>
                  </a:ext>
                </a:extLst>
              </p:cNvPr>
              <p:cNvSpPr>
                <a:spLocks noChangeArrowheads="1"/>
              </p:cNvSpPr>
              <p:nvPr/>
            </p:nvSpPr>
            <p:spPr bwMode="auto">
              <a:xfrm>
                <a:off x="809" y="1308"/>
                <a:ext cx="179" cy="2"/>
              </a:xfrm>
              <a:prstGeom prst="rect">
                <a:avLst/>
              </a:prstGeom>
              <a:solidFill>
                <a:srgbClr val="21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6" name="Rectangle 146">
                <a:extLst>
                  <a:ext uri="{FF2B5EF4-FFF2-40B4-BE49-F238E27FC236}">
                    <a16:creationId xmlns:a16="http://schemas.microsoft.com/office/drawing/2014/main" id="{5B220287-9CFC-4C51-8BAB-84F3687A3F5A}"/>
                  </a:ext>
                </a:extLst>
              </p:cNvPr>
              <p:cNvSpPr>
                <a:spLocks noChangeArrowheads="1"/>
              </p:cNvSpPr>
              <p:nvPr/>
            </p:nvSpPr>
            <p:spPr bwMode="auto">
              <a:xfrm>
                <a:off x="809" y="1310"/>
                <a:ext cx="179" cy="3"/>
              </a:xfrm>
              <a:prstGeom prst="rect">
                <a:avLst/>
              </a:prstGeom>
              <a:solidFill>
                <a:srgbClr val="46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7" name="Rectangle 147">
                <a:extLst>
                  <a:ext uri="{FF2B5EF4-FFF2-40B4-BE49-F238E27FC236}">
                    <a16:creationId xmlns:a16="http://schemas.microsoft.com/office/drawing/2014/main" id="{74CD8C88-FD87-4CC6-9157-053CE8830D80}"/>
                  </a:ext>
                </a:extLst>
              </p:cNvPr>
              <p:cNvSpPr>
                <a:spLocks noChangeArrowheads="1"/>
              </p:cNvSpPr>
              <p:nvPr/>
            </p:nvSpPr>
            <p:spPr bwMode="auto">
              <a:xfrm>
                <a:off x="809" y="1313"/>
                <a:ext cx="179" cy="2"/>
              </a:xfrm>
              <a:prstGeom prst="rect">
                <a:avLst/>
              </a:prstGeom>
              <a:solidFill>
                <a:srgbClr val="6B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8" name="Rectangle 148">
                <a:extLst>
                  <a:ext uri="{FF2B5EF4-FFF2-40B4-BE49-F238E27FC236}">
                    <a16:creationId xmlns:a16="http://schemas.microsoft.com/office/drawing/2014/main" id="{6A76B51C-D195-4D4A-AAE0-41BD8F1D884E}"/>
                  </a:ext>
                </a:extLst>
              </p:cNvPr>
              <p:cNvSpPr>
                <a:spLocks noChangeArrowheads="1"/>
              </p:cNvSpPr>
              <p:nvPr/>
            </p:nvSpPr>
            <p:spPr bwMode="auto">
              <a:xfrm>
                <a:off x="809" y="1315"/>
                <a:ext cx="179" cy="3"/>
              </a:xfrm>
              <a:prstGeom prst="rect">
                <a:avLst/>
              </a:prstGeom>
              <a:solidFill>
                <a:srgbClr val="8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9" name="Rectangle 149">
                <a:extLst>
                  <a:ext uri="{FF2B5EF4-FFF2-40B4-BE49-F238E27FC236}">
                    <a16:creationId xmlns:a16="http://schemas.microsoft.com/office/drawing/2014/main" id="{62F2988E-B4D6-4384-9247-830BCED55B8D}"/>
                  </a:ext>
                </a:extLst>
              </p:cNvPr>
              <p:cNvSpPr>
                <a:spLocks noChangeArrowheads="1"/>
              </p:cNvSpPr>
              <p:nvPr/>
            </p:nvSpPr>
            <p:spPr bwMode="auto">
              <a:xfrm>
                <a:off x="809" y="1318"/>
                <a:ext cx="179" cy="2"/>
              </a:xfrm>
              <a:prstGeom prst="rect">
                <a:avLst/>
              </a:prstGeom>
              <a:solidFill>
                <a:srgbClr val="B4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0" name="Rectangle 150">
                <a:extLst>
                  <a:ext uri="{FF2B5EF4-FFF2-40B4-BE49-F238E27FC236}">
                    <a16:creationId xmlns:a16="http://schemas.microsoft.com/office/drawing/2014/main" id="{8A62D58B-2594-4EDB-A18D-C08FFDFDDBE5}"/>
                  </a:ext>
                </a:extLst>
              </p:cNvPr>
              <p:cNvSpPr>
                <a:spLocks noChangeArrowheads="1"/>
              </p:cNvSpPr>
              <p:nvPr/>
            </p:nvSpPr>
            <p:spPr bwMode="auto">
              <a:xfrm>
                <a:off x="809" y="1320"/>
                <a:ext cx="179" cy="3"/>
              </a:xfrm>
              <a:prstGeom prst="rect">
                <a:avLst/>
              </a:prstGeom>
              <a:solidFill>
                <a:srgbClr val="D8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1" name="Rectangle 151">
                <a:extLst>
                  <a:ext uri="{FF2B5EF4-FFF2-40B4-BE49-F238E27FC236}">
                    <a16:creationId xmlns:a16="http://schemas.microsoft.com/office/drawing/2014/main" id="{CE4CF72E-1E3C-4819-BBD1-635C95C2C6A9}"/>
                  </a:ext>
                </a:extLst>
              </p:cNvPr>
              <p:cNvSpPr>
                <a:spLocks noChangeArrowheads="1"/>
              </p:cNvSpPr>
              <p:nvPr/>
            </p:nvSpPr>
            <p:spPr bwMode="auto">
              <a:xfrm>
                <a:off x="809" y="1323"/>
                <a:ext cx="179" cy="2"/>
              </a:xfrm>
              <a:prstGeom prst="rect">
                <a:avLst/>
              </a:prstGeom>
              <a:solidFill>
                <a:srgbClr val="FD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2" name="Rectangle 152">
                <a:extLst>
                  <a:ext uri="{FF2B5EF4-FFF2-40B4-BE49-F238E27FC236}">
                    <a16:creationId xmlns:a16="http://schemas.microsoft.com/office/drawing/2014/main" id="{F4F8B606-46BD-414F-8CB1-AF8F60E71513}"/>
                  </a:ext>
                </a:extLst>
              </p:cNvPr>
              <p:cNvSpPr>
                <a:spLocks noChangeArrowheads="1"/>
              </p:cNvSpPr>
              <p:nvPr/>
            </p:nvSpPr>
            <p:spPr bwMode="auto">
              <a:xfrm>
                <a:off x="809" y="1325"/>
                <a:ext cx="179" cy="3"/>
              </a:xfrm>
              <a:prstGeom prst="rect">
                <a:avLst/>
              </a:prstGeom>
              <a:solidFill>
                <a:srgbClr val="DD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3" name="Rectangle 153">
                <a:extLst>
                  <a:ext uri="{FF2B5EF4-FFF2-40B4-BE49-F238E27FC236}">
                    <a16:creationId xmlns:a16="http://schemas.microsoft.com/office/drawing/2014/main" id="{EBB66A6D-2E76-4D1C-9EE7-58AF0E4E3290}"/>
                  </a:ext>
                </a:extLst>
              </p:cNvPr>
              <p:cNvSpPr>
                <a:spLocks noChangeArrowheads="1"/>
              </p:cNvSpPr>
              <p:nvPr/>
            </p:nvSpPr>
            <p:spPr bwMode="auto">
              <a:xfrm>
                <a:off x="809" y="1328"/>
                <a:ext cx="179" cy="2"/>
              </a:xfrm>
              <a:prstGeom prst="rect">
                <a:avLst/>
              </a:prstGeom>
              <a:solidFill>
                <a:srgbClr val="B9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4" name="Rectangle 154">
                <a:extLst>
                  <a:ext uri="{FF2B5EF4-FFF2-40B4-BE49-F238E27FC236}">
                    <a16:creationId xmlns:a16="http://schemas.microsoft.com/office/drawing/2014/main" id="{635C5BC4-EE6F-479E-A649-BC28C88696F3}"/>
                  </a:ext>
                </a:extLst>
              </p:cNvPr>
              <p:cNvSpPr>
                <a:spLocks noChangeArrowheads="1"/>
              </p:cNvSpPr>
              <p:nvPr/>
            </p:nvSpPr>
            <p:spPr bwMode="auto">
              <a:xfrm>
                <a:off x="809" y="1330"/>
                <a:ext cx="179" cy="2"/>
              </a:xfrm>
              <a:prstGeom prst="rect">
                <a:avLst/>
              </a:prstGeom>
              <a:solidFill>
                <a:srgbClr val="94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5" name="Rectangle 155">
                <a:extLst>
                  <a:ext uri="{FF2B5EF4-FFF2-40B4-BE49-F238E27FC236}">
                    <a16:creationId xmlns:a16="http://schemas.microsoft.com/office/drawing/2014/main" id="{2C371BA4-70BA-46B0-B1E6-A86ED4ACAAD7}"/>
                  </a:ext>
                </a:extLst>
              </p:cNvPr>
              <p:cNvSpPr>
                <a:spLocks noChangeArrowheads="1"/>
              </p:cNvSpPr>
              <p:nvPr/>
            </p:nvSpPr>
            <p:spPr bwMode="auto">
              <a:xfrm>
                <a:off x="809" y="1332"/>
                <a:ext cx="179" cy="3"/>
              </a:xfrm>
              <a:prstGeom prst="rect">
                <a:avLst/>
              </a:prstGeom>
              <a:solidFill>
                <a:srgbClr val="7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6" name="Rectangle 156">
                <a:extLst>
                  <a:ext uri="{FF2B5EF4-FFF2-40B4-BE49-F238E27FC236}">
                    <a16:creationId xmlns:a16="http://schemas.microsoft.com/office/drawing/2014/main" id="{4D8877C5-49D9-4680-B75F-A763C9B9ACDB}"/>
                  </a:ext>
                </a:extLst>
              </p:cNvPr>
              <p:cNvSpPr>
                <a:spLocks noChangeArrowheads="1"/>
              </p:cNvSpPr>
              <p:nvPr/>
            </p:nvSpPr>
            <p:spPr bwMode="auto">
              <a:xfrm>
                <a:off x="809" y="1335"/>
                <a:ext cx="179" cy="2"/>
              </a:xfrm>
              <a:prstGeom prst="rect">
                <a:avLst/>
              </a:prstGeom>
              <a:solidFill>
                <a:srgbClr val="4C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7" name="Rectangle 157">
                <a:extLst>
                  <a:ext uri="{FF2B5EF4-FFF2-40B4-BE49-F238E27FC236}">
                    <a16:creationId xmlns:a16="http://schemas.microsoft.com/office/drawing/2014/main" id="{D90A9641-F150-4D90-BC74-1B9C30D7969B}"/>
                  </a:ext>
                </a:extLst>
              </p:cNvPr>
              <p:cNvSpPr>
                <a:spLocks noChangeArrowheads="1"/>
              </p:cNvSpPr>
              <p:nvPr/>
            </p:nvSpPr>
            <p:spPr bwMode="auto">
              <a:xfrm>
                <a:off x="809" y="1337"/>
                <a:ext cx="179" cy="3"/>
              </a:xfrm>
              <a:prstGeom prst="rect">
                <a:avLst/>
              </a:prstGeom>
              <a:solidFill>
                <a:srgbClr val="28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8" name="Rectangle 158">
                <a:extLst>
                  <a:ext uri="{FF2B5EF4-FFF2-40B4-BE49-F238E27FC236}">
                    <a16:creationId xmlns:a16="http://schemas.microsoft.com/office/drawing/2014/main" id="{D4AB44FC-E386-4963-BB49-FA9145799B36}"/>
                  </a:ext>
                </a:extLst>
              </p:cNvPr>
              <p:cNvSpPr>
                <a:spLocks noChangeArrowheads="1"/>
              </p:cNvSpPr>
              <p:nvPr/>
            </p:nvSpPr>
            <p:spPr bwMode="auto">
              <a:xfrm>
                <a:off x="809" y="1340"/>
                <a:ext cx="179" cy="2"/>
              </a:xfrm>
              <a:prstGeom prst="rect">
                <a:avLst/>
              </a:prstGeom>
              <a:solidFill>
                <a:srgbClr val="04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9" name="Rectangle 159">
                <a:extLst>
                  <a:ext uri="{FF2B5EF4-FFF2-40B4-BE49-F238E27FC236}">
                    <a16:creationId xmlns:a16="http://schemas.microsoft.com/office/drawing/2014/main" id="{E0247CC4-92C3-436B-B87A-8471FC1D487D}"/>
                  </a:ext>
                </a:extLst>
              </p:cNvPr>
              <p:cNvSpPr>
                <a:spLocks noChangeArrowheads="1"/>
              </p:cNvSpPr>
              <p:nvPr/>
            </p:nvSpPr>
            <p:spPr bwMode="auto">
              <a:xfrm>
                <a:off x="809" y="1342"/>
                <a:ext cx="179" cy="3"/>
              </a:xfrm>
              <a:prstGeom prst="rect">
                <a:avLst/>
              </a:prstGeom>
              <a:solidFill>
                <a:srgbClr val="2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0" name="Freeform 160">
                <a:extLst>
                  <a:ext uri="{FF2B5EF4-FFF2-40B4-BE49-F238E27FC236}">
                    <a16:creationId xmlns:a16="http://schemas.microsoft.com/office/drawing/2014/main" id="{33ECCFED-F820-44ED-B565-2272D011DC58}"/>
                  </a:ext>
                </a:extLst>
              </p:cNvPr>
              <p:cNvSpPr>
                <a:spLocks noEditPoints="1"/>
              </p:cNvSpPr>
              <p:nvPr/>
            </p:nvSpPr>
            <p:spPr bwMode="auto">
              <a:xfrm>
                <a:off x="811" y="1307"/>
                <a:ext cx="177" cy="34"/>
              </a:xfrm>
              <a:custGeom>
                <a:avLst/>
                <a:gdLst>
                  <a:gd name="T0" fmla="*/ 1128 w 1151"/>
                  <a:gd name="T1" fmla="*/ 46 h 227"/>
                  <a:gd name="T2" fmla="*/ 1106 w 1151"/>
                  <a:gd name="T3" fmla="*/ 84 h 227"/>
                  <a:gd name="T4" fmla="*/ 1128 w 1151"/>
                  <a:gd name="T5" fmla="*/ 121 h 227"/>
                  <a:gd name="T6" fmla="*/ 1151 w 1151"/>
                  <a:gd name="T7" fmla="*/ 205 h 227"/>
                  <a:gd name="T8" fmla="*/ 1151 w 1151"/>
                  <a:gd name="T9" fmla="*/ 205 h 227"/>
                  <a:gd name="T10" fmla="*/ 1036 w 1151"/>
                  <a:gd name="T11" fmla="*/ 46 h 227"/>
                  <a:gd name="T12" fmla="*/ 1013 w 1151"/>
                  <a:gd name="T13" fmla="*/ 84 h 227"/>
                  <a:gd name="T14" fmla="*/ 1036 w 1151"/>
                  <a:gd name="T15" fmla="*/ 121 h 227"/>
                  <a:gd name="T16" fmla="*/ 1059 w 1151"/>
                  <a:gd name="T17" fmla="*/ 205 h 227"/>
                  <a:gd name="T18" fmla="*/ 1059 w 1151"/>
                  <a:gd name="T19" fmla="*/ 205 h 227"/>
                  <a:gd name="T20" fmla="*/ 944 w 1151"/>
                  <a:gd name="T21" fmla="*/ 46 h 227"/>
                  <a:gd name="T22" fmla="*/ 921 w 1151"/>
                  <a:gd name="T23" fmla="*/ 84 h 227"/>
                  <a:gd name="T24" fmla="*/ 944 w 1151"/>
                  <a:gd name="T25" fmla="*/ 121 h 227"/>
                  <a:gd name="T26" fmla="*/ 967 w 1151"/>
                  <a:gd name="T27" fmla="*/ 205 h 227"/>
                  <a:gd name="T28" fmla="*/ 967 w 1151"/>
                  <a:gd name="T29" fmla="*/ 205 h 227"/>
                  <a:gd name="T30" fmla="*/ 852 w 1151"/>
                  <a:gd name="T31" fmla="*/ 46 h 227"/>
                  <a:gd name="T32" fmla="*/ 829 w 1151"/>
                  <a:gd name="T33" fmla="*/ 84 h 227"/>
                  <a:gd name="T34" fmla="*/ 852 w 1151"/>
                  <a:gd name="T35" fmla="*/ 121 h 227"/>
                  <a:gd name="T36" fmla="*/ 875 w 1151"/>
                  <a:gd name="T37" fmla="*/ 205 h 227"/>
                  <a:gd name="T38" fmla="*/ 875 w 1151"/>
                  <a:gd name="T39" fmla="*/ 205 h 227"/>
                  <a:gd name="T40" fmla="*/ 760 w 1151"/>
                  <a:gd name="T41" fmla="*/ 46 h 227"/>
                  <a:gd name="T42" fmla="*/ 737 w 1151"/>
                  <a:gd name="T43" fmla="*/ 84 h 227"/>
                  <a:gd name="T44" fmla="*/ 760 w 1151"/>
                  <a:gd name="T45" fmla="*/ 121 h 227"/>
                  <a:gd name="T46" fmla="*/ 783 w 1151"/>
                  <a:gd name="T47" fmla="*/ 205 h 227"/>
                  <a:gd name="T48" fmla="*/ 783 w 1151"/>
                  <a:gd name="T49" fmla="*/ 205 h 227"/>
                  <a:gd name="T50" fmla="*/ 668 w 1151"/>
                  <a:gd name="T51" fmla="*/ 46 h 227"/>
                  <a:gd name="T52" fmla="*/ 645 w 1151"/>
                  <a:gd name="T53" fmla="*/ 84 h 227"/>
                  <a:gd name="T54" fmla="*/ 668 w 1151"/>
                  <a:gd name="T55" fmla="*/ 121 h 227"/>
                  <a:gd name="T56" fmla="*/ 690 w 1151"/>
                  <a:gd name="T57" fmla="*/ 205 h 227"/>
                  <a:gd name="T58" fmla="*/ 690 w 1151"/>
                  <a:gd name="T59" fmla="*/ 205 h 227"/>
                  <a:gd name="T60" fmla="*/ 484 w 1151"/>
                  <a:gd name="T61" fmla="*/ 46 h 227"/>
                  <a:gd name="T62" fmla="*/ 461 w 1151"/>
                  <a:gd name="T63" fmla="*/ 84 h 227"/>
                  <a:gd name="T64" fmla="*/ 484 w 1151"/>
                  <a:gd name="T65" fmla="*/ 121 h 227"/>
                  <a:gd name="T66" fmla="*/ 506 w 1151"/>
                  <a:gd name="T67" fmla="*/ 205 h 227"/>
                  <a:gd name="T68" fmla="*/ 506 w 1151"/>
                  <a:gd name="T69" fmla="*/ 205 h 227"/>
                  <a:gd name="T70" fmla="*/ 391 w 1151"/>
                  <a:gd name="T71" fmla="*/ 46 h 227"/>
                  <a:gd name="T72" fmla="*/ 369 w 1151"/>
                  <a:gd name="T73" fmla="*/ 84 h 227"/>
                  <a:gd name="T74" fmla="*/ 391 w 1151"/>
                  <a:gd name="T75" fmla="*/ 121 h 227"/>
                  <a:gd name="T76" fmla="*/ 414 w 1151"/>
                  <a:gd name="T77" fmla="*/ 205 h 227"/>
                  <a:gd name="T78" fmla="*/ 414 w 1151"/>
                  <a:gd name="T79" fmla="*/ 205 h 227"/>
                  <a:gd name="T80" fmla="*/ 299 w 1151"/>
                  <a:gd name="T81" fmla="*/ 46 h 227"/>
                  <a:gd name="T82" fmla="*/ 277 w 1151"/>
                  <a:gd name="T83" fmla="*/ 84 h 227"/>
                  <a:gd name="T84" fmla="*/ 299 w 1151"/>
                  <a:gd name="T85" fmla="*/ 121 h 227"/>
                  <a:gd name="T86" fmla="*/ 322 w 1151"/>
                  <a:gd name="T87" fmla="*/ 205 h 227"/>
                  <a:gd name="T88" fmla="*/ 322 w 1151"/>
                  <a:gd name="T89" fmla="*/ 205 h 227"/>
                  <a:gd name="T90" fmla="*/ 207 w 1151"/>
                  <a:gd name="T91" fmla="*/ 46 h 227"/>
                  <a:gd name="T92" fmla="*/ 185 w 1151"/>
                  <a:gd name="T93" fmla="*/ 84 h 227"/>
                  <a:gd name="T94" fmla="*/ 207 w 1151"/>
                  <a:gd name="T95" fmla="*/ 121 h 227"/>
                  <a:gd name="T96" fmla="*/ 230 w 1151"/>
                  <a:gd name="T97" fmla="*/ 205 h 227"/>
                  <a:gd name="T98" fmla="*/ 230 w 1151"/>
                  <a:gd name="T99" fmla="*/ 205 h 227"/>
                  <a:gd name="T100" fmla="*/ 115 w 1151"/>
                  <a:gd name="T101" fmla="*/ 46 h 227"/>
                  <a:gd name="T102" fmla="*/ 92 w 1151"/>
                  <a:gd name="T103" fmla="*/ 84 h 227"/>
                  <a:gd name="T104" fmla="*/ 115 w 1151"/>
                  <a:gd name="T105" fmla="*/ 121 h 227"/>
                  <a:gd name="T106" fmla="*/ 138 w 1151"/>
                  <a:gd name="T107" fmla="*/ 205 h 227"/>
                  <a:gd name="T108" fmla="*/ 138 w 1151"/>
                  <a:gd name="T109" fmla="*/ 205 h 227"/>
                  <a:gd name="T110" fmla="*/ 23 w 1151"/>
                  <a:gd name="T111" fmla="*/ 46 h 227"/>
                  <a:gd name="T112" fmla="*/ 0 w 1151"/>
                  <a:gd name="T113" fmla="*/ 84 h 227"/>
                  <a:gd name="T114" fmla="*/ 23 w 1151"/>
                  <a:gd name="T115" fmla="*/ 121 h 227"/>
                  <a:gd name="T116" fmla="*/ 46 w 1151"/>
                  <a:gd name="T117" fmla="*/ 205 h 227"/>
                  <a:gd name="T118" fmla="*/ 46 w 1151"/>
                  <a:gd name="T119" fmla="*/ 205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51" h="227">
                    <a:moveTo>
                      <a:pt x="1151" y="23"/>
                    </a:moveTo>
                    <a:cubicBezTo>
                      <a:pt x="1151" y="11"/>
                      <a:pt x="1141" y="0"/>
                      <a:pt x="1128" y="0"/>
                    </a:cubicBezTo>
                    <a:cubicBezTo>
                      <a:pt x="1116" y="0"/>
                      <a:pt x="1106" y="11"/>
                      <a:pt x="1106" y="23"/>
                    </a:cubicBezTo>
                    <a:cubicBezTo>
                      <a:pt x="1106" y="36"/>
                      <a:pt x="1116" y="46"/>
                      <a:pt x="1128" y="46"/>
                    </a:cubicBezTo>
                    <a:cubicBezTo>
                      <a:pt x="1141" y="46"/>
                      <a:pt x="1151" y="36"/>
                      <a:pt x="1151" y="23"/>
                    </a:cubicBezTo>
                    <a:close/>
                    <a:moveTo>
                      <a:pt x="1151" y="84"/>
                    </a:moveTo>
                    <a:cubicBezTo>
                      <a:pt x="1151" y="71"/>
                      <a:pt x="1141" y="61"/>
                      <a:pt x="1128" y="61"/>
                    </a:cubicBezTo>
                    <a:cubicBezTo>
                      <a:pt x="1116" y="61"/>
                      <a:pt x="1106" y="71"/>
                      <a:pt x="1106" y="84"/>
                    </a:cubicBezTo>
                    <a:cubicBezTo>
                      <a:pt x="1106" y="96"/>
                      <a:pt x="1116" y="106"/>
                      <a:pt x="1128" y="106"/>
                    </a:cubicBezTo>
                    <a:cubicBezTo>
                      <a:pt x="1141" y="106"/>
                      <a:pt x="1151" y="96"/>
                      <a:pt x="1151" y="84"/>
                    </a:cubicBezTo>
                    <a:close/>
                    <a:moveTo>
                      <a:pt x="1151" y="144"/>
                    </a:moveTo>
                    <a:cubicBezTo>
                      <a:pt x="1151" y="132"/>
                      <a:pt x="1141" y="121"/>
                      <a:pt x="1128" y="121"/>
                    </a:cubicBezTo>
                    <a:cubicBezTo>
                      <a:pt x="1116" y="121"/>
                      <a:pt x="1106" y="132"/>
                      <a:pt x="1106" y="144"/>
                    </a:cubicBezTo>
                    <a:cubicBezTo>
                      <a:pt x="1106" y="157"/>
                      <a:pt x="1116" y="167"/>
                      <a:pt x="1128" y="167"/>
                    </a:cubicBezTo>
                    <a:cubicBezTo>
                      <a:pt x="1141" y="167"/>
                      <a:pt x="1151" y="157"/>
                      <a:pt x="1151" y="144"/>
                    </a:cubicBezTo>
                    <a:close/>
                    <a:moveTo>
                      <a:pt x="1151" y="205"/>
                    </a:moveTo>
                    <a:cubicBezTo>
                      <a:pt x="1151" y="192"/>
                      <a:pt x="1141" y="182"/>
                      <a:pt x="1128" y="182"/>
                    </a:cubicBezTo>
                    <a:cubicBezTo>
                      <a:pt x="1116" y="182"/>
                      <a:pt x="1106" y="192"/>
                      <a:pt x="1106" y="205"/>
                    </a:cubicBezTo>
                    <a:cubicBezTo>
                      <a:pt x="1106" y="217"/>
                      <a:pt x="1116" y="227"/>
                      <a:pt x="1128" y="227"/>
                    </a:cubicBezTo>
                    <a:cubicBezTo>
                      <a:pt x="1141" y="227"/>
                      <a:pt x="1151" y="217"/>
                      <a:pt x="1151" y="205"/>
                    </a:cubicBezTo>
                    <a:close/>
                    <a:moveTo>
                      <a:pt x="1059" y="23"/>
                    </a:moveTo>
                    <a:cubicBezTo>
                      <a:pt x="1059" y="11"/>
                      <a:pt x="1049" y="0"/>
                      <a:pt x="1036" y="0"/>
                    </a:cubicBezTo>
                    <a:cubicBezTo>
                      <a:pt x="1024" y="0"/>
                      <a:pt x="1013" y="11"/>
                      <a:pt x="1013" y="23"/>
                    </a:cubicBezTo>
                    <a:cubicBezTo>
                      <a:pt x="1013" y="36"/>
                      <a:pt x="1024" y="46"/>
                      <a:pt x="1036" y="46"/>
                    </a:cubicBezTo>
                    <a:cubicBezTo>
                      <a:pt x="1049" y="46"/>
                      <a:pt x="1059" y="36"/>
                      <a:pt x="1059" y="23"/>
                    </a:cubicBezTo>
                    <a:close/>
                    <a:moveTo>
                      <a:pt x="1059" y="84"/>
                    </a:moveTo>
                    <a:cubicBezTo>
                      <a:pt x="1059" y="71"/>
                      <a:pt x="1049" y="61"/>
                      <a:pt x="1036" y="61"/>
                    </a:cubicBezTo>
                    <a:cubicBezTo>
                      <a:pt x="1024" y="61"/>
                      <a:pt x="1013" y="71"/>
                      <a:pt x="1013" y="84"/>
                    </a:cubicBezTo>
                    <a:cubicBezTo>
                      <a:pt x="1013" y="96"/>
                      <a:pt x="1024" y="106"/>
                      <a:pt x="1036" y="106"/>
                    </a:cubicBezTo>
                    <a:cubicBezTo>
                      <a:pt x="1049" y="106"/>
                      <a:pt x="1059" y="96"/>
                      <a:pt x="1059" y="84"/>
                    </a:cubicBezTo>
                    <a:close/>
                    <a:moveTo>
                      <a:pt x="1059" y="144"/>
                    </a:moveTo>
                    <a:cubicBezTo>
                      <a:pt x="1059" y="132"/>
                      <a:pt x="1049" y="121"/>
                      <a:pt x="1036" y="121"/>
                    </a:cubicBezTo>
                    <a:cubicBezTo>
                      <a:pt x="1024" y="121"/>
                      <a:pt x="1013" y="132"/>
                      <a:pt x="1013" y="144"/>
                    </a:cubicBezTo>
                    <a:cubicBezTo>
                      <a:pt x="1013" y="157"/>
                      <a:pt x="1024" y="167"/>
                      <a:pt x="1036" y="167"/>
                    </a:cubicBezTo>
                    <a:cubicBezTo>
                      <a:pt x="1049" y="167"/>
                      <a:pt x="1059" y="157"/>
                      <a:pt x="1059" y="144"/>
                    </a:cubicBezTo>
                    <a:close/>
                    <a:moveTo>
                      <a:pt x="1059" y="205"/>
                    </a:moveTo>
                    <a:cubicBezTo>
                      <a:pt x="1059" y="192"/>
                      <a:pt x="1049" y="182"/>
                      <a:pt x="1036" y="182"/>
                    </a:cubicBezTo>
                    <a:cubicBezTo>
                      <a:pt x="1024" y="182"/>
                      <a:pt x="1013" y="192"/>
                      <a:pt x="1013" y="205"/>
                    </a:cubicBezTo>
                    <a:cubicBezTo>
                      <a:pt x="1013" y="217"/>
                      <a:pt x="1024" y="227"/>
                      <a:pt x="1036" y="227"/>
                    </a:cubicBezTo>
                    <a:cubicBezTo>
                      <a:pt x="1049" y="227"/>
                      <a:pt x="1059" y="217"/>
                      <a:pt x="1059" y="205"/>
                    </a:cubicBezTo>
                    <a:close/>
                    <a:moveTo>
                      <a:pt x="967" y="23"/>
                    </a:moveTo>
                    <a:cubicBezTo>
                      <a:pt x="967" y="11"/>
                      <a:pt x="957" y="0"/>
                      <a:pt x="944" y="0"/>
                    </a:cubicBezTo>
                    <a:cubicBezTo>
                      <a:pt x="932" y="0"/>
                      <a:pt x="921" y="11"/>
                      <a:pt x="921" y="23"/>
                    </a:cubicBezTo>
                    <a:cubicBezTo>
                      <a:pt x="921" y="36"/>
                      <a:pt x="932" y="46"/>
                      <a:pt x="944" y="46"/>
                    </a:cubicBezTo>
                    <a:cubicBezTo>
                      <a:pt x="957" y="46"/>
                      <a:pt x="967" y="36"/>
                      <a:pt x="967" y="23"/>
                    </a:cubicBezTo>
                    <a:close/>
                    <a:moveTo>
                      <a:pt x="967" y="84"/>
                    </a:moveTo>
                    <a:cubicBezTo>
                      <a:pt x="967" y="71"/>
                      <a:pt x="957" y="61"/>
                      <a:pt x="944" y="61"/>
                    </a:cubicBezTo>
                    <a:cubicBezTo>
                      <a:pt x="932" y="61"/>
                      <a:pt x="921" y="71"/>
                      <a:pt x="921" y="84"/>
                    </a:cubicBezTo>
                    <a:cubicBezTo>
                      <a:pt x="921" y="96"/>
                      <a:pt x="932" y="106"/>
                      <a:pt x="944" y="106"/>
                    </a:cubicBezTo>
                    <a:cubicBezTo>
                      <a:pt x="957" y="106"/>
                      <a:pt x="967" y="96"/>
                      <a:pt x="967" y="84"/>
                    </a:cubicBezTo>
                    <a:close/>
                    <a:moveTo>
                      <a:pt x="967" y="144"/>
                    </a:moveTo>
                    <a:cubicBezTo>
                      <a:pt x="967" y="132"/>
                      <a:pt x="957" y="121"/>
                      <a:pt x="944" y="121"/>
                    </a:cubicBezTo>
                    <a:cubicBezTo>
                      <a:pt x="932" y="121"/>
                      <a:pt x="921" y="132"/>
                      <a:pt x="921" y="144"/>
                    </a:cubicBezTo>
                    <a:cubicBezTo>
                      <a:pt x="921" y="157"/>
                      <a:pt x="932" y="167"/>
                      <a:pt x="944" y="167"/>
                    </a:cubicBezTo>
                    <a:cubicBezTo>
                      <a:pt x="957" y="167"/>
                      <a:pt x="967" y="157"/>
                      <a:pt x="967" y="144"/>
                    </a:cubicBezTo>
                    <a:close/>
                    <a:moveTo>
                      <a:pt x="967" y="205"/>
                    </a:moveTo>
                    <a:cubicBezTo>
                      <a:pt x="967" y="192"/>
                      <a:pt x="957" y="182"/>
                      <a:pt x="944" y="182"/>
                    </a:cubicBezTo>
                    <a:cubicBezTo>
                      <a:pt x="932" y="182"/>
                      <a:pt x="921" y="192"/>
                      <a:pt x="921" y="205"/>
                    </a:cubicBezTo>
                    <a:cubicBezTo>
                      <a:pt x="921" y="217"/>
                      <a:pt x="932" y="227"/>
                      <a:pt x="944" y="227"/>
                    </a:cubicBezTo>
                    <a:cubicBezTo>
                      <a:pt x="957" y="227"/>
                      <a:pt x="967" y="217"/>
                      <a:pt x="967" y="205"/>
                    </a:cubicBezTo>
                    <a:close/>
                    <a:moveTo>
                      <a:pt x="875" y="23"/>
                    </a:moveTo>
                    <a:cubicBezTo>
                      <a:pt x="875" y="11"/>
                      <a:pt x="864" y="0"/>
                      <a:pt x="852" y="0"/>
                    </a:cubicBezTo>
                    <a:cubicBezTo>
                      <a:pt x="839" y="0"/>
                      <a:pt x="829" y="11"/>
                      <a:pt x="829" y="23"/>
                    </a:cubicBezTo>
                    <a:cubicBezTo>
                      <a:pt x="829" y="36"/>
                      <a:pt x="839" y="46"/>
                      <a:pt x="852" y="46"/>
                    </a:cubicBezTo>
                    <a:cubicBezTo>
                      <a:pt x="864" y="46"/>
                      <a:pt x="875" y="36"/>
                      <a:pt x="875" y="23"/>
                    </a:cubicBezTo>
                    <a:close/>
                    <a:moveTo>
                      <a:pt x="875" y="84"/>
                    </a:moveTo>
                    <a:cubicBezTo>
                      <a:pt x="875" y="71"/>
                      <a:pt x="864" y="61"/>
                      <a:pt x="852" y="61"/>
                    </a:cubicBezTo>
                    <a:cubicBezTo>
                      <a:pt x="839" y="61"/>
                      <a:pt x="829" y="71"/>
                      <a:pt x="829" y="84"/>
                    </a:cubicBezTo>
                    <a:cubicBezTo>
                      <a:pt x="829" y="96"/>
                      <a:pt x="839" y="106"/>
                      <a:pt x="852" y="106"/>
                    </a:cubicBezTo>
                    <a:cubicBezTo>
                      <a:pt x="864" y="106"/>
                      <a:pt x="875" y="96"/>
                      <a:pt x="875" y="84"/>
                    </a:cubicBezTo>
                    <a:close/>
                    <a:moveTo>
                      <a:pt x="875" y="144"/>
                    </a:moveTo>
                    <a:cubicBezTo>
                      <a:pt x="875" y="132"/>
                      <a:pt x="864" y="121"/>
                      <a:pt x="852" y="121"/>
                    </a:cubicBezTo>
                    <a:cubicBezTo>
                      <a:pt x="839" y="121"/>
                      <a:pt x="829" y="132"/>
                      <a:pt x="829" y="144"/>
                    </a:cubicBezTo>
                    <a:cubicBezTo>
                      <a:pt x="829" y="157"/>
                      <a:pt x="839" y="167"/>
                      <a:pt x="852" y="167"/>
                    </a:cubicBezTo>
                    <a:cubicBezTo>
                      <a:pt x="864" y="167"/>
                      <a:pt x="875" y="157"/>
                      <a:pt x="875" y="144"/>
                    </a:cubicBezTo>
                    <a:close/>
                    <a:moveTo>
                      <a:pt x="875" y="205"/>
                    </a:moveTo>
                    <a:cubicBezTo>
                      <a:pt x="875" y="192"/>
                      <a:pt x="864" y="182"/>
                      <a:pt x="852" y="182"/>
                    </a:cubicBezTo>
                    <a:cubicBezTo>
                      <a:pt x="839" y="182"/>
                      <a:pt x="829" y="192"/>
                      <a:pt x="829" y="205"/>
                    </a:cubicBezTo>
                    <a:cubicBezTo>
                      <a:pt x="829" y="217"/>
                      <a:pt x="839" y="227"/>
                      <a:pt x="852" y="227"/>
                    </a:cubicBezTo>
                    <a:cubicBezTo>
                      <a:pt x="864" y="227"/>
                      <a:pt x="875" y="217"/>
                      <a:pt x="875" y="205"/>
                    </a:cubicBezTo>
                    <a:close/>
                    <a:moveTo>
                      <a:pt x="783" y="23"/>
                    </a:moveTo>
                    <a:cubicBezTo>
                      <a:pt x="783" y="11"/>
                      <a:pt x="772" y="0"/>
                      <a:pt x="760" y="0"/>
                    </a:cubicBezTo>
                    <a:cubicBezTo>
                      <a:pt x="747" y="0"/>
                      <a:pt x="737" y="11"/>
                      <a:pt x="737" y="23"/>
                    </a:cubicBezTo>
                    <a:cubicBezTo>
                      <a:pt x="737" y="36"/>
                      <a:pt x="747" y="46"/>
                      <a:pt x="760" y="46"/>
                    </a:cubicBezTo>
                    <a:cubicBezTo>
                      <a:pt x="772" y="46"/>
                      <a:pt x="783" y="36"/>
                      <a:pt x="783" y="23"/>
                    </a:cubicBezTo>
                    <a:close/>
                    <a:moveTo>
                      <a:pt x="783" y="84"/>
                    </a:moveTo>
                    <a:cubicBezTo>
                      <a:pt x="783" y="71"/>
                      <a:pt x="772" y="61"/>
                      <a:pt x="760" y="61"/>
                    </a:cubicBezTo>
                    <a:cubicBezTo>
                      <a:pt x="747" y="61"/>
                      <a:pt x="737" y="71"/>
                      <a:pt x="737" y="84"/>
                    </a:cubicBezTo>
                    <a:cubicBezTo>
                      <a:pt x="737" y="96"/>
                      <a:pt x="747" y="106"/>
                      <a:pt x="760" y="106"/>
                    </a:cubicBezTo>
                    <a:cubicBezTo>
                      <a:pt x="772" y="106"/>
                      <a:pt x="783" y="96"/>
                      <a:pt x="783" y="84"/>
                    </a:cubicBezTo>
                    <a:close/>
                    <a:moveTo>
                      <a:pt x="783" y="144"/>
                    </a:moveTo>
                    <a:cubicBezTo>
                      <a:pt x="783" y="132"/>
                      <a:pt x="772" y="121"/>
                      <a:pt x="760" y="121"/>
                    </a:cubicBezTo>
                    <a:cubicBezTo>
                      <a:pt x="747" y="121"/>
                      <a:pt x="737" y="132"/>
                      <a:pt x="737" y="144"/>
                    </a:cubicBezTo>
                    <a:cubicBezTo>
                      <a:pt x="737" y="157"/>
                      <a:pt x="747" y="167"/>
                      <a:pt x="760" y="167"/>
                    </a:cubicBezTo>
                    <a:cubicBezTo>
                      <a:pt x="772" y="167"/>
                      <a:pt x="783" y="157"/>
                      <a:pt x="783" y="144"/>
                    </a:cubicBezTo>
                    <a:close/>
                    <a:moveTo>
                      <a:pt x="783" y="205"/>
                    </a:moveTo>
                    <a:cubicBezTo>
                      <a:pt x="783" y="192"/>
                      <a:pt x="772" y="182"/>
                      <a:pt x="760" y="182"/>
                    </a:cubicBezTo>
                    <a:cubicBezTo>
                      <a:pt x="747" y="182"/>
                      <a:pt x="737" y="192"/>
                      <a:pt x="737" y="205"/>
                    </a:cubicBezTo>
                    <a:cubicBezTo>
                      <a:pt x="737" y="217"/>
                      <a:pt x="747" y="227"/>
                      <a:pt x="760" y="227"/>
                    </a:cubicBezTo>
                    <a:cubicBezTo>
                      <a:pt x="772" y="227"/>
                      <a:pt x="783" y="217"/>
                      <a:pt x="783" y="205"/>
                    </a:cubicBezTo>
                    <a:close/>
                    <a:moveTo>
                      <a:pt x="690" y="23"/>
                    </a:moveTo>
                    <a:cubicBezTo>
                      <a:pt x="690" y="11"/>
                      <a:pt x="680" y="0"/>
                      <a:pt x="668" y="0"/>
                    </a:cubicBezTo>
                    <a:cubicBezTo>
                      <a:pt x="655" y="0"/>
                      <a:pt x="645" y="11"/>
                      <a:pt x="645" y="23"/>
                    </a:cubicBezTo>
                    <a:cubicBezTo>
                      <a:pt x="645" y="36"/>
                      <a:pt x="655" y="46"/>
                      <a:pt x="668" y="46"/>
                    </a:cubicBezTo>
                    <a:cubicBezTo>
                      <a:pt x="680" y="46"/>
                      <a:pt x="690" y="36"/>
                      <a:pt x="690" y="23"/>
                    </a:cubicBezTo>
                    <a:close/>
                    <a:moveTo>
                      <a:pt x="690" y="84"/>
                    </a:moveTo>
                    <a:cubicBezTo>
                      <a:pt x="690" y="71"/>
                      <a:pt x="680" y="61"/>
                      <a:pt x="668" y="61"/>
                    </a:cubicBezTo>
                    <a:cubicBezTo>
                      <a:pt x="655" y="61"/>
                      <a:pt x="645" y="71"/>
                      <a:pt x="645" y="84"/>
                    </a:cubicBezTo>
                    <a:cubicBezTo>
                      <a:pt x="645" y="96"/>
                      <a:pt x="655" y="106"/>
                      <a:pt x="668" y="106"/>
                    </a:cubicBezTo>
                    <a:cubicBezTo>
                      <a:pt x="680" y="106"/>
                      <a:pt x="690" y="96"/>
                      <a:pt x="690" y="84"/>
                    </a:cubicBezTo>
                    <a:close/>
                    <a:moveTo>
                      <a:pt x="690" y="144"/>
                    </a:moveTo>
                    <a:cubicBezTo>
                      <a:pt x="690" y="132"/>
                      <a:pt x="680" y="121"/>
                      <a:pt x="668" y="121"/>
                    </a:cubicBezTo>
                    <a:cubicBezTo>
                      <a:pt x="655" y="121"/>
                      <a:pt x="645" y="132"/>
                      <a:pt x="645" y="144"/>
                    </a:cubicBezTo>
                    <a:cubicBezTo>
                      <a:pt x="645" y="157"/>
                      <a:pt x="655" y="167"/>
                      <a:pt x="668" y="167"/>
                    </a:cubicBezTo>
                    <a:cubicBezTo>
                      <a:pt x="680" y="167"/>
                      <a:pt x="690" y="157"/>
                      <a:pt x="690" y="144"/>
                    </a:cubicBezTo>
                    <a:close/>
                    <a:moveTo>
                      <a:pt x="690" y="205"/>
                    </a:moveTo>
                    <a:cubicBezTo>
                      <a:pt x="690" y="192"/>
                      <a:pt x="680" y="182"/>
                      <a:pt x="668" y="182"/>
                    </a:cubicBezTo>
                    <a:cubicBezTo>
                      <a:pt x="655" y="182"/>
                      <a:pt x="645" y="192"/>
                      <a:pt x="645" y="205"/>
                    </a:cubicBezTo>
                    <a:cubicBezTo>
                      <a:pt x="645" y="217"/>
                      <a:pt x="655" y="227"/>
                      <a:pt x="668" y="227"/>
                    </a:cubicBezTo>
                    <a:cubicBezTo>
                      <a:pt x="680" y="227"/>
                      <a:pt x="690" y="217"/>
                      <a:pt x="690" y="205"/>
                    </a:cubicBezTo>
                    <a:close/>
                    <a:moveTo>
                      <a:pt x="506" y="23"/>
                    </a:moveTo>
                    <a:cubicBezTo>
                      <a:pt x="506" y="11"/>
                      <a:pt x="496" y="0"/>
                      <a:pt x="484" y="0"/>
                    </a:cubicBezTo>
                    <a:cubicBezTo>
                      <a:pt x="471" y="0"/>
                      <a:pt x="461" y="11"/>
                      <a:pt x="461" y="23"/>
                    </a:cubicBezTo>
                    <a:cubicBezTo>
                      <a:pt x="461" y="36"/>
                      <a:pt x="471" y="46"/>
                      <a:pt x="484" y="46"/>
                    </a:cubicBezTo>
                    <a:cubicBezTo>
                      <a:pt x="496" y="46"/>
                      <a:pt x="506" y="36"/>
                      <a:pt x="506" y="23"/>
                    </a:cubicBezTo>
                    <a:close/>
                    <a:moveTo>
                      <a:pt x="506" y="84"/>
                    </a:moveTo>
                    <a:cubicBezTo>
                      <a:pt x="506" y="71"/>
                      <a:pt x="496" y="61"/>
                      <a:pt x="484" y="61"/>
                    </a:cubicBezTo>
                    <a:cubicBezTo>
                      <a:pt x="471" y="61"/>
                      <a:pt x="461" y="71"/>
                      <a:pt x="461" y="84"/>
                    </a:cubicBezTo>
                    <a:cubicBezTo>
                      <a:pt x="461" y="96"/>
                      <a:pt x="471" y="106"/>
                      <a:pt x="484" y="106"/>
                    </a:cubicBezTo>
                    <a:cubicBezTo>
                      <a:pt x="496" y="106"/>
                      <a:pt x="506" y="96"/>
                      <a:pt x="506" y="84"/>
                    </a:cubicBezTo>
                    <a:close/>
                    <a:moveTo>
                      <a:pt x="506" y="144"/>
                    </a:moveTo>
                    <a:cubicBezTo>
                      <a:pt x="506" y="132"/>
                      <a:pt x="496" y="121"/>
                      <a:pt x="484" y="121"/>
                    </a:cubicBezTo>
                    <a:cubicBezTo>
                      <a:pt x="471" y="121"/>
                      <a:pt x="461" y="132"/>
                      <a:pt x="461" y="144"/>
                    </a:cubicBezTo>
                    <a:cubicBezTo>
                      <a:pt x="461" y="157"/>
                      <a:pt x="471" y="167"/>
                      <a:pt x="484" y="167"/>
                    </a:cubicBezTo>
                    <a:cubicBezTo>
                      <a:pt x="496" y="167"/>
                      <a:pt x="506" y="157"/>
                      <a:pt x="506" y="144"/>
                    </a:cubicBezTo>
                    <a:close/>
                    <a:moveTo>
                      <a:pt x="506" y="205"/>
                    </a:moveTo>
                    <a:cubicBezTo>
                      <a:pt x="506" y="192"/>
                      <a:pt x="496" y="182"/>
                      <a:pt x="484" y="182"/>
                    </a:cubicBezTo>
                    <a:cubicBezTo>
                      <a:pt x="471" y="182"/>
                      <a:pt x="461" y="192"/>
                      <a:pt x="461" y="205"/>
                    </a:cubicBezTo>
                    <a:cubicBezTo>
                      <a:pt x="461" y="217"/>
                      <a:pt x="471" y="227"/>
                      <a:pt x="484" y="227"/>
                    </a:cubicBezTo>
                    <a:cubicBezTo>
                      <a:pt x="496" y="227"/>
                      <a:pt x="506" y="217"/>
                      <a:pt x="506" y="205"/>
                    </a:cubicBezTo>
                    <a:close/>
                    <a:moveTo>
                      <a:pt x="414" y="23"/>
                    </a:moveTo>
                    <a:cubicBezTo>
                      <a:pt x="414" y="11"/>
                      <a:pt x="404" y="0"/>
                      <a:pt x="391" y="0"/>
                    </a:cubicBezTo>
                    <a:cubicBezTo>
                      <a:pt x="379" y="0"/>
                      <a:pt x="369" y="11"/>
                      <a:pt x="369" y="23"/>
                    </a:cubicBezTo>
                    <a:cubicBezTo>
                      <a:pt x="369" y="36"/>
                      <a:pt x="379" y="46"/>
                      <a:pt x="391" y="46"/>
                    </a:cubicBezTo>
                    <a:cubicBezTo>
                      <a:pt x="404" y="46"/>
                      <a:pt x="414" y="36"/>
                      <a:pt x="414" y="23"/>
                    </a:cubicBezTo>
                    <a:close/>
                    <a:moveTo>
                      <a:pt x="414" y="84"/>
                    </a:moveTo>
                    <a:cubicBezTo>
                      <a:pt x="414" y="71"/>
                      <a:pt x="404" y="61"/>
                      <a:pt x="391" y="61"/>
                    </a:cubicBezTo>
                    <a:cubicBezTo>
                      <a:pt x="379" y="61"/>
                      <a:pt x="369" y="71"/>
                      <a:pt x="369" y="84"/>
                    </a:cubicBezTo>
                    <a:cubicBezTo>
                      <a:pt x="369" y="96"/>
                      <a:pt x="379" y="106"/>
                      <a:pt x="391" y="106"/>
                    </a:cubicBezTo>
                    <a:cubicBezTo>
                      <a:pt x="404" y="106"/>
                      <a:pt x="414" y="96"/>
                      <a:pt x="414" y="84"/>
                    </a:cubicBezTo>
                    <a:close/>
                    <a:moveTo>
                      <a:pt x="414" y="144"/>
                    </a:moveTo>
                    <a:cubicBezTo>
                      <a:pt x="414" y="132"/>
                      <a:pt x="404" y="121"/>
                      <a:pt x="391" y="121"/>
                    </a:cubicBezTo>
                    <a:cubicBezTo>
                      <a:pt x="379" y="121"/>
                      <a:pt x="369" y="132"/>
                      <a:pt x="369" y="144"/>
                    </a:cubicBezTo>
                    <a:cubicBezTo>
                      <a:pt x="369" y="157"/>
                      <a:pt x="379" y="167"/>
                      <a:pt x="391" y="167"/>
                    </a:cubicBezTo>
                    <a:cubicBezTo>
                      <a:pt x="404" y="167"/>
                      <a:pt x="414" y="157"/>
                      <a:pt x="414" y="144"/>
                    </a:cubicBezTo>
                    <a:close/>
                    <a:moveTo>
                      <a:pt x="414" y="205"/>
                    </a:moveTo>
                    <a:cubicBezTo>
                      <a:pt x="414" y="192"/>
                      <a:pt x="404" y="182"/>
                      <a:pt x="391" y="182"/>
                    </a:cubicBezTo>
                    <a:cubicBezTo>
                      <a:pt x="379" y="182"/>
                      <a:pt x="369" y="192"/>
                      <a:pt x="369" y="205"/>
                    </a:cubicBezTo>
                    <a:cubicBezTo>
                      <a:pt x="369" y="217"/>
                      <a:pt x="379" y="227"/>
                      <a:pt x="391" y="227"/>
                    </a:cubicBezTo>
                    <a:cubicBezTo>
                      <a:pt x="404" y="227"/>
                      <a:pt x="414" y="217"/>
                      <a:pt x="414" y="205"/>
                    </a:cubicBezTo>
                    <a:close/>
                    <a:moveTo>
                      <a:pt x="322" y="23"/>
                    </a:moveTo>
                    <a:cubicBezTo>
                      <a:pt x="322" y="11"/>
                      <a:pt x="312" y="0"/>
                      <a:pt x="299" y="0"/>
                    </a:cubicBezTo>
                    <a:cubicBezTo>
                      <a:pt x="287" y="0"/>
                      <a:pt x="277" y="11"/>
                      <a:pt x="277" y="23"/>
                    </a:cubicBezTo>
                    <a:cubicBezTo>
                      <a:pt x="277" y="36"/>
                      <a:pt x="287" y="46"/>
                      <a:pt x="299" y="46"/>
                    </a:cubicBezTo>
                    <a:cubicBezTo>
                      <a:pt x="312" y="46"/>
                      <a:pt x="322" y="36"/>
                      <a:pt x="322" y="23"/>
                    </a:cubicBezTo>
                    <a:close/>
                    <a:moveTo>
                      <a:pt x="322" y="84"/>
                    </a:moveTo>
                    <a:cubicBezTo>
                      <a:pt x="322" y="71"/>
                      <a:pt x="312" y="61"/>
                      <a:pt x="299" y="61"/>
                    </a:cubicBezTo>
                    <a:cubicBezTo>
                      <a:pt x="287" y="61"/>
                      <a:pt x="277" y="71"/>
                      <a:pt x="277" y="84"/>
                    </a:cubicBezTo>
                    <a:cubicBezTo>
                      <a:pt x="277" y="96"/>
                      <a:pt x="287" y="106"/>
                      <a:pt x="299" y="106"/>
                    </a:cubicBezTo>
                    <a:cubicBezTo>
                      <a:pt x="312" y="106"/>
                      <a:pt x="322" y="96"/>
                      <a:pt x="322" y="84"/>
                    </a:cubicBezTo>
                    <a:close/>
                    <a:moveTo>
                      <a:pt x="322" y="144"/>
                    </a:moveTo>
                    <a:cubicBezTo>
                      <a:pt x="322" y="132"/>
                      <a:pt x="312" y="121"/>
                      <a:pt x="299" y="121"/>
                    </a:cubicBezTo>
                    <a:cubicBezTo>
                      <a:pt x="287" y="121"/>
                      <a:pt x="277" y="132"/>
                      <a:pt x="277" y="144"/>
                    </a:cubicBezTo>
                    <a:cubicBezTo>
                      <a:pt x="277" y="157"/>
                      <a:pt x="287" y="167"/>
                      <a:pt x="299" y="167"/>
                    </a:cubicBezTo>
                    <a:cubicBezTo>
                      <a:pt x="312" y="167"/>
                      <a:pt x="322" y="157"/>
                      <a:pt x="322" y="144"/>
                    </a:cubicBezTo>
                    <a:close/>
                    <a:moveTo>
                      <a:pt x="322" y="205"/>
                    </a:moveTo>
                    <a:cubicBezTo>
                      <a:pt x="322" y="192"/>
                      <a:pt x="312" y="182"/>
                      <a:pt x="299" y="182"/>
                    </a:cubicBezTo>
                    <a:cubicBezTo>
                      <a:pt x="287" y="182"/>
                      <a:pt x="277" y="192"/>
                      <a:pt x="277" y="205"/>
                    </a:cubicBezTo>
                    <a:cubicBezTo>
                      <a:pt x="277" y="217"/>
                      <a:pt x="287" y="227"/>
                      <a:pt x="299" y="227"/>
                    </a:cubicBezTo>
                    <a:cubicBezTo>
                      <a:pt x="312" y="227"/>
                      <a:pt x="322" y="217"/>
                      <a:pt x="322" y="205"/>
                    </a:cubicBezTo>
                    <a:close/>
                    <a:moveTo>
                      <a:pt x="230" y="23"/>
                    </a:moveTo>
                    <a:cubicBezTo>
                      <a:pt x="230" y="11"/>
                      <a:pt x="220" y="0"/>
                      <a:pt x="207" y="0"/>
                    </a:cubicBezTo>
                    <a:cubicBezTo>
                      <a:pt x="195" y="0"/>
                      <a:pt x="185" y="11"/>
                      <a:pt x="185" y="23"/>
                    </a:cubicBezTo>
                    <a:cubicBezTo>
                      <a:pt x="185" y="36"/>
                      <a:pt x="195" y="46"/>
                      <a:pt x="207" y="46"/>
                    </a:cubicBezTo>
                    <a:cubicBezTo>
                      <a:pt x="220" y="46"/>
                      <a:pt x="230" y="36"/>
                      <a:pt x="230" y="23"/>
                    </a:cubicBezTo>
                    <a:close/>
                    <a:moveTo>
                      <a:pt x="230" y="84"/>
                    </a:moveTo>
                    <a:cubicBezTo>
                      <a:pt x="230" y="71"/>
                      <a:pt x="220" y="61"/>
                      <a:pt x="207" y="61"/>
                    </a:cubicBezTo>
                    <a:cubicBezTo>
                      <a:pt x="195" y="61"/>
                      <a:pt x="185" y="71"/>
                      <a:pt x="185" y="84"/>
                    </a:cubicBezTo>
                    <a:cubicBezTo>
                      <a:pt x="185" y="96"/>
                      <a:pt x="195" y="106"/>
                      <a:pt x="207" y="106"/>
                    </a:cubicBezTo>
                    <a:cubicBezTo>
                      <a:pt x="220" y="106"/>
                      <a:pt x="230" y="96"/>
                      <a:pt x="230" y="84"/>
                    </a:cubicBezTo>
                    <a:close/>
                    <a:moveTo>
                      <a:pt x="230" y="144"/>
                    </a:moveTo>
                    <a:cubicBezTo>
                      <a:pt x="230" y="132"/>
                      <a:pt x="220" y="121"/>
                      <a:pt x="207" y="121"/>
                    </a:cubicBezTo>
                    <a:cubicBezTo>
                      <a:pt x="195" y="121"/>
                      <a:pt x="185" y="132"/>
                      <a:pt x="185" y="144"/>
                    </a:cubicBezTo>
                    <a:cubicBezTo>
                      <a:pt x="185" y="157"/>
                      <a:pt x="195" y="167"/>
                      <a:pt x="207" y="167"/>
                    </a:cubicBezTo>
                    <a:cubicBezTo>
                      <a:pt x="220" y="167"/>
                      <a:pt x="230" y="157"/>
                      <a:pt x="230" y="144"/>
                    </a:cubicBezTo>
                    <a:close/>
                    <a:moveTo>
                      <a:pt x="230" y="205"/>
                    </a:moveTo>
                    <a:cubicBezTo>
                      <a:pt x="230" y="192"/>
                      <a:pt x="220" y="182"/>
                      <a:pt x="207" y="182"/>
                    </a:cubicBezTo>
                    <a:cubicBezTo>
                      <a:pt x="195" y="182"/>
                      <a:pt x="185" y="192"/>
                      <a:pt x="185" y="205"/>
                    </a:cubicBezTo>
                    <a:cubicBezTo>
                      <a:pt x="185" y="217"/>
                      <a:pt x="195" y="227"/>
                      <a:pt x="207" y="227"/>
                    </a:cubicBezTo>
                    <a:cubicBezTo>
                      <a:pt x="220" y="227"/>
                      <a:pt x="230" y="217"/>
                      <a:pt x="230" y="205"/>
                    </a:cubicBezTo>
                    <a:close/>
                    <a:moveTo>
                      <a:pt x="138" y="23"/>
                    </a:moveTo>
                    <a:cubicBezTo>
                      <a:pt x="138" y="11"/>
                      <a:pt x="128" y="0"/>
                      <a:pt x="115" y="0"/>
                    </a:cubicBezTo>
                    <a:cubicBezTo>
                      <a:pt x="103" y="0"/>
                      <a:pt x="92" y="11"/>
                      <a:pt x="92" y="23"/>
                    </a:cubicBezTo>
                    <a:cubicBezTo>
                      <a:pt x="92" y="36"/>
                      <a:pt x="103" y="46"/>
                      <a:pt x="115" y="46"/>
                    </a:cubicBezTo>
                    <a:cubicBezTo>
                      <a:pt x="128" y="46"/>
                      <a:pt x="138" y="36"/>
                      <a:pt x="138" y="23"/>
                    </a:cubicBezTo>
                    <a:close/>
                    <a:moveTo>
                      <a:pt x="138" y="84"/>
                    </a:moveTo>
                    <a:cubicBezTo>
                      <a:pt x="138" y="71"/>
                      <a:pt x="128" y="61"/>
                      <a:pt x="115" y="61"/>
                    </a:cubicBezTo>
                    <a:cubicBezTo>
                      <a:pt x="103" y="61"/>
                      <a:pt x="92" y="71"/>
                      <a:pt x="92" y="84"/>
                    </a:cubicBezTo>
                    <a:cubicBezTo>
                      <a:pt x="92" y="96"/>
                      <a:pt x="103" y="106"/>
                      <a:pt x="115" y="106"/>
                    </a:cubicBezTo>
                    <a:cubicBezTo>
                      <a:pt x="128" y="106"/>
                      <a:pt x="138" y="96"/>
                      <a:pt x="138" y="84"/>
                    </a:cubicBezTo>
                    <a:close/>
                    <a:moveTo>
                      <a:pt x="138" y="144"/>
                    </a:moveTo>
                    <a:cubicBezTo>
                      <a:pt x="138" y="132"/>
                      <a:pt x="128" y="121"/>
                      <a:pt x="115" y="121"/>
                    </a:cubicBezTo>
                    <a:cubicBezTo>
                      <a:pt x="103" y="121"/>
                      <a:pt x="92" y="132"/>
                      <a:pt x="92" y="144"/>
                    </a:cubicBezTo>
                    <a:cubicBezTo>
                      <a:pt x="92" y="157"/>
                      <a:pt x="103" y="167"/>
                      <a:pt x="115" y="167"/>
                    </a:cubicBezTo>
                    <a:cubicBezTo>
                      <a:pt x="128" y="167"/>
                      <a:pt x="138" y="157"/>
                      <a:pt x="138" y="144"/>
                    </a:cubicBezTo>
                    <a:close/>
                    <a:moveTo>
                      <a:pt x="138" y="205"/>
                    </a:moveTo>
                    <a:cubicBezTo>
                      <a:pt x="138" y="192"/>
                      <a:pt x="128" y="182"/>
                      <a:pt x="115" y="182"/>
                    </a:cubicBezTo>
                    <a:cubicBezTo>
                      <a:pt x="103" y="182"/>
                      <a:pt x="92" y="192"/>
                      <a:pt x="92" y="205"/>
                    </a:cubicBezTo>
                    <a:cubicBezTo>
                      <a:pt x="92" y="217"/>
                      <a:pt x="103" y="227"/>
                      <a:pt x="115" y="227"/>
                    </a:cubicBezTo>
                    <a:cubicBezTo>
                      <a:pt x="128" y="227"/>
                      <a:pt x="138" y="217"/>
                      <a:pt x="138" y="205"/>
                    </a:cubicBezTo>
                    <a:close/>
                    <a:moveTo>
                      <a:pt x="46" y="23"/>
                    </a:moveTo>
                    <a:cubicBezTo>
                      <a:pt x="46" y="11"/>
                      <a:pt x="36" y="0"/>
                      <a:pt x="23" y="0"/>
                    </a:cubicBezTo>
                    <a:cubicBezTo>
                      <a:pt x="10" y="0"/>
                      <a:pt x="0" y="11"/>
                      <a:pt x="0" y="23"/>
                    </a:cubicBezTo>
                    <a:cubicBezTo>
                      <a:pt x="0" y="36"/>
                      <a:pt x="10" y="46"/>
                      <a:pt x="23" y="46"/>
                    </a:cubicBezTo>
                    <a:cubicBezTo>
                      <a:pt x="36" y="46"/>
                      <a:pt x="46" y="36"/>
                      <a:pt x="46" y="23"/>
                    </a:cubicBezTo>
                    <a:close/>
                    <a:moveTo>
                      <a:pt x="46" y="84"/>
                    </a:moveTo>
                    <a:cubicBezTo>
                      <a:pt x="46" y="71"/>
                      <a:pt x="36" y="61"/>
                      <a:pt x="23" y="61"/>
                    </a:cubicBezTo>
                    <a:cubicBezTo>
                      <a:pt x="10" y="61"/>
                      <a:pt x="0" y="71"/>
                      <a:pt x="0" y="84"/>
                    </a:cubicBezTo>
                    <a:cubicBezTo>
                      <a:pt x="0" y="96"/>
                      <a:pt x="10" y="106"/>
                      <a:pt x="23" y="106"/>
                    </a:cubicBezTo>
                    <a:cubicBezTo>
                      <a:pt x="36" y="106"/>
                      <a:pt x="46" y="96"/>
                      <a:pt x="46" y="84"/>
                    </a:cubicBezTo>
                    <a:close/>
                    <a:moveTo>
                      <a:pt x="46" y="144"/>
                    </a:moveTo>
                    <a:cubicBezTo>
                      <a:pt x="46" y="132"/>
                      <a:pt x="36" y="121"/>
                      <a:pt x="23" y="121"/>
                    </a:cubicBezTo>
                    <a:cubicBezTo>
                      <a:pt x="10" y="121"/>
                      <a:pt x="0" y="132"/>
                      <a:pt x="0" y="144"/>
                    </a:cubicBezTo>
                    <a:cubicBezTo>
                      <a:pt x="0" y="157"/>
                      <a:pt x="10" y="167"/>
                      <a:pt x="23" y="167"/>
                    </a:cubicBezTo>
                    <a:cubicBezTo>
                      <a:pt x="36" y="167"/>
                      <a:pt x="46" y="157"/>
                      <a:pt x="46" y="144"/>
                    </a:cubicBezTo>
                    <a:close/>
                    <a:moveTo>
                      <a:pt x="46" y="205"/>
                    </a:moveTo>
                    <a:cubicBezTo>
                      <a:pt x="46" y="192"/>
                      <a:pt x="36" y="182"/>
                      <a:pt x="23" y="182"/>
                    </a:cubicBezTo>
                    <a:cubicBezTo>
                      <a:pt x="10" y="182"/>
                      <a:pt x="0" y="192"/>
                      <a:pt x="0" y="205"/>
                    </a:cubicBezTo>
                    <a:cubicBezTo>
                      <a:pt x="0" y="217"/>
                      <a:pt x="10" y="227"/>
                      <a:pt x="23" y="227"/>
                    </a:cubicBezTo>
                    <a:cubicBezTo>
                      <a:pt x="36" y="227"/>
                      <a:pt x="46" y="217"/>
                      <a:pt x="46" y="205"/>
                    </a:cubicBez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441" name="Picture 161">
                <a:extLst>
                  <a:ext uri="{FF2B5EF4-FFF2-40B4-BE49-F238E27FC236}">
                    <a16:creationId xmlns:a16="http://schemas.microsoft.com/office/drawing/2014/main" id="{00899CD5-830D-4DC8-9295-DE17BCF4021D}"/>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72" y="1387"/>
                <a:ext cx="473"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2" name="Rectangle 162">
                <a:extLst>
                  <a:ext uri="{FF2B5EF4-FFF2-40B4-BE49-F238E27FC236}">
                    <a16:creationId xmlns:a16="http://schemas.microsoft.com/office/drawing/2014/main" id="{A173A56C-6371-4285-9D49-6C4EFF6C50D2}"/>
                  </a:ext>
                </a:extLst>
              </p:cNvPr>
              <p:cNvSpPr>
                <a:spLocks noChangeArrowheads="1"/>
              </p:cNvSpPr>
              <p:nvPr/>
            </p:nvSpPr>
            <p:spPr bwMode="auto">
              <a:xfrm>
                <a:off x="774" y="1388"/>
                <a:ext cx="471" cy="82"/>
              </a:xfrm>
              <a:prstGeom prst="rect">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443" name="Picture 163">
                <a:extLst>
                  <a:ext uri="{FF2B5EF4-FFF2-40B4-BE49-F238E27FC236}">
                    <a16:creationId xmlns:a16="http://schemas.microsoft.com/office/drawing/2014/main" id="{3FBB8B6C-29D9-451F-AE82-3338340CDE6C}"/>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779" y="1458"/>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4" name="Freeform 164">
                <a:extLst>
                  <a:ext uri="{FF2B5EF4-FFF2-40B4-BE49-F238E27FC236}">
                    <a16:creationId xmlns:a16="http://schemas.microsoft.com/office/drawing/2014/main" id="{B6116C21-7B95-42C2-ABB9-90432EEFFC0E}"/>
                  </a:ext>
                </a:extLst>
              </p:cNvPr>
              <p:cNvSpPr>
                <a:spLocks/>
              </p:cNvSpPr>
              <p:nvPr/>
            </p:nvSpPr>
            <p:spPr bwMode="auto">
              <a:xfrm>
                <a:off x="781" y="1460"/>
                <a:ext cx="8" cy="9"/>
              </a:xfrm>
              <a:custGeom>
                <a:avLst/>
                <a:gdLst>
                  <a:gd name="T0" fmla="*/ 0 w 8"/>
                  <a:gd name="T1" fmla="*/ 7 h 9"/>
                  <a:gd name="T2" fmla="*/ 4 w 8"/>
                  <a:gd name="T3" fmla="*/ 9 h 9"/>
                  <a:gd name="T4" fmla="*/ 8 w 8"/>
                  <a:gd name="T5" fmla="*/ 7 h 9"/>
                  <a:gd name="T6" fmla="*/ 8 w 8"/>
                  <a:gd name="T7" fmla="*/ 2 h 9"/>
                  <a:gd name="T8" fmla="*/ 4 w 8"/>
                  <a:gd name="T9" fmla="*/ 0 h 9"/>
                  <a:gd name="T10" fmla="*/ 0 w 8"/>
                  <a:gd name="T11" fmla="*/ 2 h 9"/>
                  <a:gd name="T12" fmla="*/ 0 w 8"/>
                  <a:gd name="T13" fmla="*/ 7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0" y="7"/>
                    </a:moveTo>
                    <a:lnTo>
                      <a:pt x="4" y="9"/>
                    </a:lnTo>
                    <a:lnTo>
                      <a:pt x="8" y="7"/>
                    </a:lnTo>
                    <a:lnTo>
                      <a:pt x="8" y="2"/>
                    </a:lnTo>
                    <a:lnTo>
                      <a:pt x="4" y="0"/>
                    </a:lnTo>
                    <a:lnTo>
                      <a:pt x="0" y="2"/>
                    </a:lnTo>
                    <a:lnTo>
                      <a:pt x="0" y="7"/>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445" name="Picture 165">
                <a:extLst>
                  <a:ext uri="{FF2B5EF4-FFF2-40B4-BE49-F238E27FC236}">
                    <a16:creationId xmlns:a16="http://schemas.microsoft.com/office/drawing/2014/main" id="{A390C4A8-037F-4651-8E79-FAEDFE3374D5}"/>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79" y="1389"/>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6" name="Freeform 166">
                <a:extLst>
                  <a:ext uri="{FF2B5EF4-FFF2-40B4-BE49-F238E27FC236}">
                    <a16:creationId xmlns:a16="http://schemas.microsoft.com/office/drawing/2014/main" id="{7D2EC8D3-4740-4FD6-84BB-32ADB7BBA017}"/>
                  </a:ext>
                </a:extLst>
              </p:cNvPr>
              <p:cNvSpPr>
                <a:spLocks/>
              </p:cNvSpPr>
              <p:nvPr/>
            </p:nvSpPr>
            <p:spPr bwMode="auto">
              <a:xfrm>
                <a:off x="781" y="1389"/>
                <a:ext cx="8" cy="9"/>
              </a:xfrm>
              <a:custGeom>
                <a:avLst/>
                <a:gdLst>
                  <a:gd name="T0" fmla="*/ 0 w 8"/>
                  <a:gd name="T1" fmla="*/ 7 h 9"/>
                  <a:gd name="T2" fmla="*/ 4 w 8"/>
                  <a:gd name="T3" fmla="*/ 9 h 9"/>
                  <a:gd name="T4" fmla="*/ 8 w 8"/>
                  <a:gd name="T5" fmla="*/ 7 h 9"/>
                  <a:gd name="T6" fmla="*/ 8 w 8"/>
                  <a:gd name="T7" fmla="*/ 2 h 9"/>
                  <a:gd name="T8" fmla="*/ 4 w 8"/>
                  <a:gd name="T9" fmla="*/ 0 h 9"/>
                  <a:gd name="T10" fmla="*/ 0 w 8"/>
                  <a:gd name="T11" fmla="*/ 2 h 9"/>
                  <a:gd name="T12" fmla="*/ 0 w 8"/>
                  <a:gd name="T13" fmla="*/ 7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0" y="7"/>
                    </a:moveTo>
                    <a:lnTo>
                      <a:pt x="4" y="9"/>
                    </a:lnTo>
                    <a:lnTo>
                      <a:pt x="8" y="7"/>
                    </a:lnTo>
                    <a:lnTo>
                      <a:pt x="8" y="2"/>
                    </a:lnTo>
                    <a:lnTo>
                      <a:pt x="4" y="0"/>
                    </a:lnTo>
                    <a:lnTo>
                      <a:pt x="0" y="2"/>
                    </a:lnTo>
                    <a:lnTo>
                      <a:pt x="0" y="7"/>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447" name="Picture 167">
                <a:extLst>
                  <a:ext uri="{FF2B5EF4-FFF2-40B4-BE49-F238E27FC236}">
                    <a16:creationId xmlns:a16="http://schemas.microsoft.com/office/drawing/2014/main" id="{894AF164-55CA-4D8D-AEB0-7DFF61094D78}"/>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230" y="1458"/>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8" name="Freeform 168">
                <a:extLst>
                  <a:ext uri="{FF2B5EF4-FFF2-40B4-BE49-F238E27FC236}">
                    <a16:creationId xmlns:a16="http://schemas.microsoft.com/office/drawing/2014/main" id="{F1541032-EDCA-427D-BB63-4EC91B5F9F03}"/>
                  </a:ext>
                </a:extLst>
              </p:cNvPr>
              <p:cNvSpPr>
                <a:spLocks/>
              </p:cNvSpPr>
              <p:nvPr/>
            </p:nvSpPr>
            <p:spPr bwMode="auto">
              <a:xfrm>
                <a:off x="1230" y="1460"/>
                <a:ext cx="8" cy="9"/>
              </a:xfrm>
              <a:custGeom>
                <a:avLst/>
                <a:gdLst>
                  <a:gd name="T0" fmla="*/ 0 w 8"/>
                  <a:gd name="T1" fmla="*/ 7 h 9"/>
                  <a:gd name="T2" fmla="*/ 4 w 8"/>
                  <a:gd name="T3" fmla="*/ 9 h 9"/>
                  <a:gd name="T4" fmla="*/ 8 w 8"/>
                  <a:gd name="T5" fmla="*/ 7 h 9"/>
                  <a:gd name="T6" fmla="*/ 8 w 8"/>
                  <a:gd name="T7" fmla="*/ 2 h 9"/>
                  <a:gd name="T8" fmla="*/ 4 w 8"/>
                  <a:gd name="T9" fmla="*/ 0 h 9"/>
                  <a:gd name="T10" fmla="*/ 0 w 8"/>
                  <a:gd name="T11" fmla="*/ 2 h 9"/>
                  <a:gd name="T12" fmla="*/ 0 w 8"/>
                  <a:gd name="T13" fmla="*/ 7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0" y="7"/>
                    </a:moveTo>
                    <a:lnTo>
                      <a:pt x="4" y="9"/>
                    </a:lnTo>
                    <a:lnTo>
                      <a:pt x="8" y="7"/>
                    </a:lnTo>
                    <a:lnTo>
                      <a:pt x="8" y="2"/>
                    </a:lnTo>
                    <a:lnTo>
                      <a:pt x="4" y="0"/>
                    </a:lnTo>
                    <a:lnTo>
                      <a:pt x="0" y="2"/>
                    </a:lnTo>
                    <a:lnTo>
                      <a:pt x="0" y="7"/>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449" name="Picture 169">
                <a:extLst>
                  <a:ext uri="{FF2B5EF4-FFF2-40B4-BE49-F238E27FC236}">
                    <a16:creationId xmlns:a16="http://schemas.microsoft.com/office/drawing/2014/main" id="{1C64E642-7B72-4767-9D79-679F175877F5}"/>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230" y="1389"/>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 name="Freeform 170">
                <a:extLst>
                  <a:ext uri="{FF2B5EF4-FFF2-40B4-BE49-F238E27FC236}">
                    <a16:creationId xmlns:a16="http://schemas.microsoft.com/office/drawing/2014/main" id="{33005D2F-4A76-4A18-AC84-2A8F7099C56E}"/>
                  </a:ext>
                </a:extLst>
              </p:cNvPr>
              <p:cNvSpPr>
                <a:spLocks/>
              </p:cNvSpPr>
              <p:nvPr/>
            </p:nvSpPr>
            <p:spPr bwMode="auto">
              <a:xfrm>
                <a:off x="1230" y="1389"/>
                <a:ext cx="8" cy="9"/>
              </a:xfrm>
              <a:custGeom>
                <a:avLst/>
                <a:gdLst>
                  <a:gd name="T0" fmla="*/ 0 w 8"/>
                  <a:gd name="T1" fmla="*/ 7 h 9"/>
                  <a:gd name="T2" fmla="*/ 4 w 8"/>
                  <a:gd name="T3" fmla="*/ 9 h 9"/>
                  <a:gd name="T4" fmla="*/ 8 w 8"/>
                  <a:gd name="T5" fmla="*/ 7 h 9"/>
                  <a:gd name="T6" fmla="*/ 8 w 8"/>
                  <a:gd name="T7" fmla="*/ 2 h 9"/>
                  <a:gd name="T8" fmla="*/ 4 w 8"/>
                  <a:gd name="T9" fmla="*/ 0 h 9"/>
                  <a:gd name="T10" fmla="*/ 0 w 8"/>
                  <a:gd name="T11" fmla="*/ 2 h 9"/>
                  <a:gd name="T12" fmla="*/ 0 w 8"/>
                  <a:gd name="T13" fmla="*/ 7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0" y="7"/>
                    </a:moveTo>
                    <a:lnTo>
                      <a:pt x="4" y="9"/>
                    </a:lnTo>
                    <a:lnTo>
                      <a:pt x="8" y="7"/>
                    </a:lnTo>
                    <a:lnTo>
                      <a:pt x="8" y="2"/>
                    </a:lnTo>
                    <a:lnTo>
                      <a:pt x="4" y="0"/>
                    </a:lnTo>
                    <a:lnTo>
                      <a:pt x="0" y="2"/>
                    </a:lnTo>
                    <a:lnTo>
                      <a:pt x="0" y="7"/>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1" name="Rectangle 171">
                <a:extLst>
                  <a:ext uri="{FF2B5EF4-FFF2-40B4-BE49-F238E27FC236}">
                    <a16:creationId xmlns:a16="http://schemas.microsoft.com/office/drawing/2014/main" id="{9214FE78-89F5-4DDD-A179-0EF13F4D54DE}"/>
                  </a:ext>
                </a:extLst>
              </p:cNvPr>
              <p:cNvSpPr>
                <a:spLocks noChangeArrowheads="1"/>
              </p:cNvSpPr>
              <p:nvPr/>
            </p:nvSpPr>
            <p:spPr bwMode="auto">
              <a:xfrm>
                <a:off x="806" y="1436"/>
                <a:ext cx="217" cy="27"/>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2" name="Freeform 172">
                <a:extLst>
                  <a:ext uri="{FF2B5EF4-FFF2-40B4-BE49-F238E27FC236}">
                    <a16:creationId xmlns:a16="http://schemas.microsoft.com/office/drawing/2014/main" id="{7369E0A7-BE39-4D77-9808-4AF11E07580F}"/>
                  </a:ext>
                </a:extLst>
              </p:cNvPr>
              <p:cNvSpPr>
                <a:spLocks noEditPoints="1"/>
              </p:cNvSpPr>
              <p:nvPr/>
            </p:nvSpPr>
            <p:spPr bwMode="auto">
              <a:xfrm>
                <a:off x="807" y="1436"/>
                <a:ext cx="212" cy="23"/>
              </a:xfrm>
              <a:custGeom>
                <a:avLst/>
                <a:gdLst>
                  <a:gd name="T0" fmla="*/ 0 w 212"/>
                  <a:gd name="T1" fmla="*/ 23 h 23"/>
                  <a:gd name="T2" fmla="*/ 84 w 212"/>
                  <a:gd name="T3" fmla="*/ 23 h 23"/>
                  <a:gd name="T4" fmla="*/ 84 w 212"/>
                  <a:gd name="T5" fmla="*/ 0 h 23"/>
                  <a:gd name="T6" fmla="*/ 0 w 212"/>
                  <a:gd name="T7" fmla="*/ 0 h 23"/>
                  <a:gd name="T8" fmla="*/ 0 w 212"/>
                  <a:gd name="T9" fmla="*/ 23 h 23"/>
                  <a:gd name="T10" fmla="*/ 98 w 212"/>
                  <a:gd name="T11" fmla="*/ 23 h 23"/>
                  <a:gd name="T12" fmla="*/ 182 w 212"/>
                  <a:gd name="T13" fmla="*/ 23 h 23"/>
                  <a:gd name="T14" fmla="*/ 182 w 212"/>
                  <a:gd name="T15" fmla="*/ 0 h 23"/>
                  <a:gd name="T16" fmla="*/ 98 w 212"/>
                  <a:gd name="T17" fmla="*/ 0 h 23"/>
                  <a:gd name="T18" fmla="*/ 98 w 212"/>
                  <a:gd name="T19" fmla="*/ 23 h 23"/>
                  <a:gd name="T20" fmla="*/ 198 w 212"/>
                  <a:gd name="T21" fmla="*/ 23 h 23"/>
                  <a:gd name="T22" fmla="*/ 212 w 212"/>
                  <a:gd name="T23" fmla="*/ 23 h 23"/>
                  <a:gd name="T24" fmla="*/ 212 w 212"/>
                  <a:gd name="T25" fmla="*/ 12 h 23"/>
                  <a:gd name="T26" fmla="*/ 198 w 212"/>
                  <a:gd name="T27" fmla="*/ 12 h 23"/>
                  <a:gd name="T28" fmla="*/ 198 w 212"/>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23">
                    <a:moveTo>
                      <a:pt x="0" y="23"/>
                    </a:moveTo>
                    <a:lnTo>
                      <a:pt x="84" y="23"/>
                    </a:lnTo>
                    <a:lnTo>
                      <a:pt x="84" y="0"/>
                    </a:lnTo>
                    <a:lnTo>
                      <a:pt x="0" y="0"/>
                    </a:lnTo>
                    <a:lnTo>
                      <a:pt x="0" y="23"/>
                    </a:lnTo>
                    <a:close/>
                    <a:moveTo>
                      <a:pt x="98" y="23"/>
                    </a:moveTo>
                    <a:lnTo>
                      <a:pt x="182" y="23"/>
                    </a:lnTo>
                    <a:lnTo>
                      <a:pt x="182" y="0"/>
                    </a:lnTo>
                    <a:lnTo>
                      <a:pt x="98" y="0"/>
                    </a:lnTo>
                    <a:lnTo>
                      <a:pt x="98" y="23"/>
                    </a:lnTo>
                    <a:close/>
                    <a:moveTo>
                      <a:pt x="198" y="23"/>
                    </a:moveTo>
                    <a:lnTo>
                      <a:pt x="212" y="23"/>
                    </a:lnTo>
                    <a:lnTo>
                      <a:pt x="212" y="12"/>
                    </a:lnTo>
                    <a:lnTo>
                      <a:pt x="198" y="12"/>
                    </a:lnTo>
                    <a:lnTo>
                      <a:pt x="198"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3" name="Rectangle 173">
                <a:extLst>
                  <a:ext uri="{FF2B5EF4-FFF2-40B4-BE49-F238E27FC236}">
                    <a16:creationId xmlns:a16="http://schemas.microsoft.com/office/drawing/2014/main" id="{8325F550-20AB-4859-973C-9B0CF82FA076}"/>
                  </a:ext>
                </a:extLst>
              </p:cNvPr>
              <p:cNvSpPr>
                <a:spLocks noChangeArrowheads="1"/>
              </p:cNvSpPr>
              <p:nvPr/>
            </p:nvSpPr>
            <p:spPr bwMode="auto">
              <a:xfrm>
                <a:off x="806" y="1436"/>
                <a:ext cx="217" cy="27"/>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4" name="Rectangle 174">
                <a:extLst>
                  <a:ext uri="{FF2B5EF4-FFF2-40B4-BE49-F238E27FC236}">
                    <a16:creationId xmlns:a16="http://schemas.microsoft.com/office/drawing/2014/main" id="{5B2D408A-4B90-4037-8B9C-944D5D478C35}"/>
                  </a:ext>
                </a:extLst>
              </p:cNvPr>
              <p:cNvSpPr>
                <a:spLocks noChangeArrowheads="1"/>
              </p:cNvSpPr>
              <p:nvPr/>
            </p:nvSpPr>
            <p:spPr bwMode="auto">
              <a:xfrm>
                <a:off x="807" y="1436"/>
                <a:ext cx="84" cy="23"/>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5" name="Rectangle 175">
                <a:extLst>
                  <a:ext uri="{FF2B5EF4-FFF2-40B4-BE49-F238E27FC236}">
                    <a16:creationId xmlns:a16="http://schemas.microsoft.com/office/drawing/2014/main" id="{FD5026C0-90E8-4A23-8721-857DB9C7FC99}"/>
                  </a:ext>
                </a:extLst>
              </p:cNvPr>
              <p:cNvSpPr>
                <a:spLocks noChangeArrowheads="1"/>
              </p:cNvSpPr>
              <p:nvPr/>
            </p:nvSpPr>
            <p:spPr bwMode="auto">
              <a:xfrm>
                <a:off x="905" y="1436"/>
                <a:ext cx="84" cy="23"/>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6" name="Rectangle 176">
                <a:extLst>
                  <a:ext uri="{FF2B5EF4-FFF2-40B4-BE49-F238E27FC236}">
                    <a16:creationId xmlns:a16="http://schemas.microsoft.com/office/drawing/2014/main" id="{E24976BA-A4FB-477A-B7AA-01F1633379AA}"/>
                  </a:ext>
                </a:extLst>
              </p:cNvPr>
              <p:cNvSpPr>
                <a:spLocks noChangeArrowheads="1"/>
              </p:cNvSpPr>
              <p:nvPr/>
            </p:nvSpPr>
            <p:spPr bwMode="auto">
              <a:xfrm>
                <a:off x="1005" y="1448"/>
                <a:ext cx="14" cy="11"/>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7" name="Freeform 177">
                <a:extLst>
                  <a:ext uri="{FF2B5EF4-FFF2-40B4-BE49-F238E27FC236}">
                    <a16:creationId xmlns:a16="http://schemas.microsoft.com/office/drawing/2014/main" id="{89BFDE88-4C09-43A8-BD84-912014C6D916}"/>
                  </a:ext>
                </a:extLst>
              </p:cNvPr>
              <p:cNvSpPr>
                <a:spLocks noEditPoints="1"/>
              </p:cNvSpPr>
              <p:nvPr/>
            </p:nvSpPr>
            <p:spPr bwMode="auto">
              <a:xfrm>
                <a:off x="808" y="1448"/>
                <a:ext cx="211" cy="11"/>
              </a:xfrm>
              <a:custGeom>
                <a:avLst/>
                <a:gdLst>
                  <a:gd name="T0" fmla="*/ 73 w 211"/>
                  <a:gd name="T1" fmla="*/ 9 h 11"/>
                  <a:gd name="T2" fmla="*/ 78 w 211"/>
                  <a:gd name="T3" fmla="*/ 11 h 11"/>
                  <a:gd name="T4" fmla="*/ 79 w 211"/>
                  <a:gd name="T5" fmla="*/ 8 h 11"/>
                  <a:gd name="T6" fmla="*/ 70 w 211"/>
                  <a:gd name="T7" fmla="*/ 0 h 11"/>
                  <a:gd name="T8" fmla="*/ 59 w 211"/>
                  <a:gd name="T9" fmla="*/ 8 h 11"/>
                  <a:gd name="T10" fmla="*/ 60 w 211"/>
                  <a:gd name="T11" fmla="*/ 11 h 11"/>
                  <a:gd name="T12" fmla="*/ 65 w 211"/>
                  <a:gd name="T13" fmla="*/ 9 h 11"/>
                  <a:gd name="T14" fmla="*/ 68 w 211"/>
                  <a:gd name="T15" fmla="*/ 0 h 11"/>
                  <a:gd name="T16" fmla="*/ 42 w 211"/>
                  <a:gd name="T17" fmla="*/ 8 h 11"/>
                  <a:gd name="T18" fmla="*/ 46 w 211"/>
                  <a:gd name="T19" fmla="*/ 9 h 11"/>
                  <a:gd name="T20" fmla="*/ 50 w 211"/>
                  <a:gd name="T21" fmla="*/ 9 h 11"/>
                  <a:gd name="T22" fmla="*/ 55 w 211"/>
                  <a:gd name="T23" fmla="*/ 8 h 11"/>
                  <a:gd name="T24" fmla="*/ 42 w 211"/>
                  <a:gd name="T25" fmla="*/ 8 h 11"/>
                  <a:gd name="T26" fmla="*/ 31 w 211"/>
                  <a:gd name="T27" fmla="*/ 9 h 11"/>
                  <a:gd name="T28" fmla="*/ 36 w 211"/>
                  <a:gd name="T29" fmla="*/ 11 h 11"/>
                  <a:gd name="T30" fmla="*/ 37 w 211"/>
                  <a:gd name="T31" fmla="*/ 8 h 11"/>
                  <a:gd name="T32" fmla="*/ 28 w 211"/>
                  <a:gd name="T33" fmla="*/ 0 h 11"/>
                  <a:gd name="T34" fmla="*/ 17 w 211"/>
                  <a:gd name="T35" fmla="*/ 8 h 11"/>
                  <a:gd name="T36" fmla="*/ 18 w 211"/>
                  <a:gd name="T37" fmla="*/ 11 h 11"/>
                  <a:gd name="T38" fmla="*/ 23 w 211"/>
                  <a:gd name="T39" fmla="*/ 9 h 11"/>
                  <a:gd name="T40" fmla="*/ 27 w 211"/>
                  <a:gd name="T41" fmla="*/ 0 h 11"/>
                  <a:gd name="T42" fmla="*/ 0 w 211"/>
                  <a:gd name="T43" fmla="*/ 8 h 11"/>
                  <a:gd name="T44" fmla="*/ 5 w 211"/>
                  <a:gd name="T45" fmla="*/ 9 h 11"/>
                  <a:gd name="T46" fmla="*/ 8 w 211"/>
                  <a:gd name="T47" fmla="*/ 9 h 11"/>
                  <a:gd name="T48" fmla="*/ 13 w 211"/>
                  <a:gd name="T49" fmla="*/ 8 h 11"/>
                  <a:gd name="T50" fmla="*/ 0 w 211"/>
                  <a:gd name="T51" fmla="*/ 8 h 11"/>
                  <a:gd name="T52" fmla="*/ 101 w 211"/>
                  <a:gd name="T53" fmla="*/ 9 h 11"/>
                  <a:gd name="T54" fmla="*/ 106 w 211"/>
                  <a:gd name="T55" fmla="*/ 11 h 11"/>
                  <a:gd name="T56" fmla="*/ 107 w 211"/>
                  <a:gd name="T57" fmla="*/ 8 h 11"/>
                  <a:gd name="T58" fmla="*/ 97 w 211"/>
                  <a:gd name="T59" fmla="*/ 0 h 11"/>
                  <a:gd name="T60" fmla="*/ 115 w 211"/>
                  <a:gd name="T61" fmla="*/ 8 h 11"/>
                  <a:gd name="T62" fmla="*/ 116 w 211"/>
                  <a:gd name="T63" fmla="*/ 11 h 11"/>
                  <a:gd name="T64" fmla="*/ 121 w 211"/>
                  <a:gd name="T65" fmla="*/ 9 h 11"/>
                  <a:gd name="T66" fmla="*/ 124 w 211"/>
                  <a:gd name="T67" fmla="*/ 0 h 11"/>
                  <a:gd name="T68" fmla="*/ 125 w 211"/>
                  <a:gd name="T69" fmla="*/ 8 h 11"/>
                  <a:gd name="T70" fmla="*/ 130 w 211"/>
                  <a:gd name="T71" fmla="*/ 9 h 11"/>
                  <a:gd name="T72" fmla="*/ 133 w 211"/>
                  <a:gd name="T73" fmla="*/ 9 h 11"/>
                  <a:gd name="T74" fmla="*/ 138 w 211"/>
                  <a:gd name="T75" fmla="*/ 8 h 11"/>
                  <a:gd name="T76" fmla="*/ 125 w 211"/>
                  <a:gd name="T77" fmla="*/ 8 h 11"/>
                  <a:gd name="T78" fmla="*/ 143 w 211"/>
                  <a:gd name="T79" fmla="*/ 9 h 11"/>
                  <a:gd name="T80" fmla="*/ 147 w 211"/>
                  <a:gd name="T81" fmla="*/ 11 h 11"/>
                  <a:gd name="T82" fmla="*/ 149 w 211"/>
                  <a:gd name="T83" fmla="*/ 8 h 11"/>
                  <a:gd name="T84" fmla="*/ 139 w 211"/>
                  <a:gd name="T85" fmla="*/ 0 h 11"/>
                  <a:gd name="T86" fmla="*/ 157 w 211"/>
                  <a:gd name="T87" fmla="*/ 8 h 11"/>
                  <a:gd name="T88" fmla="*/ 158 w 211"/>
                  <a:gd name="T89" fmla="*/ 11 h 11"/>
                  <a:gd name="T90" fmla="*/ 163 w 211"/>
                  <a:gd name="T91" fmla="*/ 9 h 11"/>
                  <a:gd name="T92" fmla="*/ 166 w 211"/>
                  <a:gd name="T93" fmla="*/ 0 h 11"/>
                  <a:gd name="T94" fmla="*/ 167 w 211"/>
                  <a:gd name="T95" fmla="*/ 8 h 11"/>
                  <a:gd name="T96" fmla="*/ 172 w 211"/>
                  <a:gd name="T97" fmla="*/ 9 h 11"/>
                  <a:gd name="T98" fmla="*/ 175 w 211"/>
                  <a:gd name="T99" fmla="*/ 9 h 11"/>
                  <a:gd name="T100" fmla="*/ 180 w 211"/>
                  <a:gd name="T101" fmla="*/ 8 h 11"/>
                  <a:gd name="T102" fmla="*/ 167 w 211"/>
                  <a:gd name="T103" fmla="*/ 8 h 11"/>
                  <a:gd name="T104" fmla="*/ 201 w 211"/>
                  <a:gd name="T105" fmla="*/ 9 h 11"/>
                  <a:gd name="T106" fmla="*/ 206 w 211"/>
                  <a:gd name="T107" fmla="*/ 11 h 11"/>
                  <a:gd name="T108" fmla="*/ 208 w 211"/>
                  <a:gd name="T109" fmla="*/ 8 h 11"/>
                  <a:gd name="T110" fmla="*/ 198 w 211"/>
                  <a:gd name="T11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1" h="11">
                    <a:moveTo>
                      <a:pt x="70" y="8"/>
                    </a:moveTo>
                    <a:lnTo>
                      <a:pt x="73" y="8"/>
                    </a:lnTo>
                    <a:lnTo>
                      <a:pt x="73" y="9"/>
                    </a:lnTo>
                    <a:lnTo>
                      <a:pt x="74" y="9"/>
                    </a:lnTo>
                    <a:lnTo>
                      <a:pt x="74" y="11"/>
                    </a:lnTo>
                    <a:lnTo>
                      <a:pt x="78" y="11"/>
                    </a:lnTo>
                    <a:lnTo>
                      <a:pt x="78" y="9"/>
                    </a:lnTo>
                    <a:lnTo>
                      <a:pt x="79" y="9"/>
                    </a:lnTo>
                    <a:lnTo>
                      <a:pt x="79" y="8"/>
                    </a:lnTo>
                    <a:lnTo>
                      <a:pt x="82" y="8"/>
                    </a:lnTo>
                    <a:lnTo>
                      <a:pt x="82" y="0"/>
                    </a:lnTo>
                    <a:lnTo>
                      <a:pt x="70" y="0"/>
                    </a:lnTo>
                    <a:lnTo>
                      <a:pt x="70" y="8"/>
                    </a:lnTo>
                    <a:close/>
                    <a:moveTo>
                      <a:pt x="56" y="8"/>
                    </a:moveTo>
                    <a:lnTo>
                      <a:pt x="59" y="8"/>
                    </a:lnTo>
                    <a:lnTo>
                      <a:pt x="59" y="9"/>
                    </a:lnTo>
                    <a:lnTo>
                      <a:pt x="60" y="9"/>
                    </a:lnTo>
                    <a:lnTo>
                      <a:pt x="60" y="11"/>
                    </a:lnTo>
                    <a:lnTo>
                      <a:pt x="64" y="11"/>
                    </a:lnTo>
                    <a:lnTo>
                      <a:pt x="64" y="9"/>
                    </a:lnTo>
                    <a:lnTo>
                      <a:pt x="65" y="9"/>
                    </a:lnTo>
                    <a:lnTo>
                      <a:pt x="65" y="8"/>
                    </a:lnTo>
                    <a:lnTo>
                      <a:pt x="68" y="8"/>
                    </a:lnTo>
                    <a:lnTo>
                      <a:pt x="68" y="0"/>
                    </a:lnTo>
                    <a:lnTo>
                      <a:pt x="56" y="0"/>
                    </a:lnTo>
                    <a:lnTo>
                      <a:pt x="56" y="8"/>
                    </a:lnTo>
                    <a:close/>
                    <a:moveTo>
                      <a:pt x="42" y="8"/>
                    </a:moveTo>
                    <a:lnTo>
                      <a:pt x="45" y="8"/>
                    </a:lnTo>
                    <a:lnTo>
                      <a:pt x="45" y="9"/>
                    </a:lnTo>
                    <a:lnTo>
                      <a:pt x="46" y="9"/>
                    </a:lnTo>
                    <a:lnTo>
                      <a:pt x="46" y="11"/>
                    </a:lnTo>
                    <a:lnTo>
                      <a:pt x="50" y="11"/>
                    </a:lnTo>
                    <a:lnTo>
                      <a:pt x="50" y="9"/>
                    </a:lnTo>
                    <a:lnTo>
                      <a:pt x="51" y="9"/>
                    </a:lnTo>
                    <a:lnTo>
                      <a:pt x="51" y="8"/>
                    </a:lnTo>
                    <a:lnTo>
                      <a:pt x="55" y="8"/>
                    </a:lnTo>
                    <a:lnTo>
                      <a:pt x="55" y="0"/>
                    </a:lnTo>
                    <a:lnTo>
                      <a:pt x="42" y="0"/>
                    </a:lnTo>
                    <a:lnTo>
                      <a:pt x="42" y="8"/>
                    </a:lnTo>
                    <a:close/>
                    <a:moveTo>
                      <a:pt x="28" y="8"/>
                    </a:moveTo>
                    <a:lnTo>
                      <a:pt x="31" y="8"/>
                    </a:lnTo>
                    <a:lnTo>
                      <a:pt x="31" y="9"/>
                    </a:lnTo>
                    <a:lnTo>
                      <a:pt x="32" y="9"/>
                    </a:lnTo>
                    <a:lnTo>
                      <a:pt x="32" y="11"/>
                    </a:lnTo>
                    <a:lnTo>
                      <a:pt x="36" y="11"/>
                    </a:lnTo>
                    <a:lnTo>
                      <a:pt x="36" y="9"/>
                    </a:lnTo>
                    <a:lnTo>
                      <a:pt x="37" y="9"/>
                    </a:lnTo>
                    <a:lnTo>
                      <a:pt x="37" y="8"/>
                    </a:lnTo>
                    <a:lnTo>
                      <a:pt x="41" y="8"/>
                    </a:lnTo>
                    <a:lnTo>
                      <a:pt x="41" y="0"/>
                    </a:lnTo>
                    <a:lnTo>
                      <a:pt x="28" y="0"/>
                    </a:lnTo>
                    <a:lnTo>
                      <a:pt x="28" y="8"/>
                    </a:lnTo>
                    <a:close/>
                    <a:moveTo>
                      <a:pt x="14" y="8"/>
                    </a:moveTo>
                    <a:lnTo>
                      <a:pt x="17" y="8"/>
                    </a:lnTo>
                    <a:lnTo>
                      <a:pt x="17" y="9"/>
                    </a:lnTo>
                    <a:lnTo>
                      <a:pt x="18" y="9"/>
                    </a:lnTo>
                    <a:lnTo>
                      <a:pt x="18" y="11"/>
                    </a:lnTo>
                    <a:lnTo>
                      <a:pt x="22" y="11"/>
                    </a:lnTo>
                    <a:lnTo>
                      <a:pt x="22" y="9"/>
                    </a:lnTo>
                    <a:lnTo>
                      <a:pt x="23" y="9"/>
                    </a:lnTo>
                    <a:lnTo>
                      <a:pt x="23" y="8"/>
                    </a:lnTo>
                    <a:lnTo>
                      <a:pt x="27" y="8"/>
                    </a:lnTo>
                    <a:lnTo>
                      <a:pt x="27" y="0"/>
                    </a:lnTo>
                    <a:lnTo>
                      <a:pt x="14" y="0"/>
                    </a:lnTo>
                    <a:lnTo>
                      <a:pt x="14" y="8"/>
                    </a:lnTo>
                    <a:close/>
                    <a:moveTo>
                      <a:pt x="0" y="8"/>
                    </a:moveTo>
                    <a:lnTo>
                      <a:pt x="3" y="8"/>
                    </a:lnTo>
                    <a:lnTo>
                      <a:pt x="3" y="9"/>
                    </a:lnTo>
                    <a:lnTo>
                      <a:pt x="5" y="9"/>
                    </a:lnTo>
                    <a:lnTo>
                      <a:pt x="5" y="11"/>
                    </a:lnTo>
                    <a:lnTo>
                      <a:pt x="8" y="11"/>
                    </a:lnTo>
                    <a:lnTo>
                      <a:pt x="8" y="9"/>
                    </a:lnTo>
                    <a:lnTo>
                      <a:pt x="9" y="9"/>
                    </a:lnTo>
                    <a:lnTo>
                      <a:pt x="9" y="8"/>
                    </a:lnTo>
                    <a:lnTo>
                      <a:pt x="13" y="8"/>
                    </a:lnTo>
                    <a:lnTo>
                      <a:pt x="13" y="0"/>
                    </a:lnTo>
                    <a:lnTo>
                      <a:pt x="0" y="0"/>
                    </a:lnTo>
                    <a:lnTo>
                      <a:pt x="0" y="8"/>
                    </a:lnTo>
                    <a:close/>
                    <a:moveTo>
                      <a:pt x="97" y="8"/>
                    </a:moveTo>
                    <a:lnTo>
                      <a:pt x="101" y="8"/>
                    </a:lnTo>
                    <a:lnTo>
                      <a:pt x="101" y="9"/>
                    </a:lnTo>
                    <a:lnTo>
                      <a:pt x="102" y="9"/>
                    </a:lnTo>
                    <a:lnTo>
                      <a:pt x="102" y="11"/>
                    </a:lnTo>
                    <a:lnTo>
                      <a:pt x="106" y="11"/>
                    </a:lnTo>
                    <a:lnTo>
                      <a:pt x="106" y="9"/>
                    </a:lnTo>
                    <a:lnTo>
                      <a:pt x="107" y="9"/>
                    </a:lnTo>
                    <a:lnTo>
                      <a:pt x="107" y="8"/>
                    </a:lnTo>
                    <a:lnTo>
                      <a:pt x="110" y="8"/>
                    </a:lnTo>
                    <a:lnTo>
                      <a:pt x="110" y="0"/>
                    </a:lnTo>
                    <a:lnTo>
                      <a:pt x="97" y="0"/>
                    </a:lnTo>
                    <a:lnTo>
                      <a:pt x="97" y="8"/>
                    </a:lnTo>
                    <a:close/>
                    <a:moveTo>
                      <a:pt x="111" y="8"/>
                    </a:moveTo>
                    <a:lnTo>
                      <a:pt x="115" y="8"/>
                    </a:lnTo>
                    <a:lnTo>
                      <a:pt x="115" y="9"/>
                    </a:lnTo>
                    <a:lnTo>
                      <a:pt x="116" y="9"/>
                    </a:lnTo>
                    <a:lnTo>
                      <a:pt x="116" y="11"/>
                    </a:lnTo>
                    <a:lnTo>
                      <a:pt x="119" y="11"/>
                    </a:lnTo>
                    <a:lnTo>
                      <a:pt x="119" y="9"/>
                    </a:lnTo>
                    <a:lnTo>
                      <a:pt x="121" y="9"/>
                    </a:lnTo>
                    <a:lnTo>
                      <a:pt x="121" y="8"/>
                    </a:lnTo>
                    <a:lnTo>
                      <a:pt x="124" y="8"/>
                    </a:lnTo>
                    <a:lnTo>
                      <a:pt x="124" y="0"/>
                    </a:lnTo>
                    <a:lnTo>
                      <a:pt x="111" y="0"/>
                    </a:lnTo>
                    <a:lnTo>
                      <a:pt x="111" y="8"/>
                    </a:lnTo>
                    <a:close/>
                    <a:moveTo>
                      <a:pt x="125" y="8"/>
                    </a:moveTo>
                    <a:lnTo>
                      <a:pt x="129" y="8"/>
                    </a:lnTo>
                    <a:lnTo>
                      <a:pt x="129" y="9"/>
                    </a:lnTo>
                    <a:lnTo>
                      <a:pt x="130" y="9"/>
                    </a:lnTo>
                    <a:lnTo>
                      <a:pt x="130" y="11"/>
                    </a:lnTo>
                    <a:lnTo>
                      <a:pt x="133" y="11"/>
                    </a:lnTo>
                    <a:lnTo>
                      <a:pt x="133" y="9"/>
                    </a:lnTo>
                    <a:lnTo>
                      <a:pt x="135" y="9"/>
                    </a:lnTo>
                    <a:lnTo>
                      <a:pt x="135" y="8"/>
                    </a:lnTo>
                    <a:lnTo>
                      <a:pt x="138" y="8"/>
                    </a:lnTo>
                    <a:lnTo>
                      <a:pt x="138" y="0"/>
                    </a:lnTo>
                    <a:lnTo>
                      <a:pt x="125" y="0"/>
                    </a:lnTo>
                    <a:lnTo>
                      <a:pt x="125" y="8"/>
                    </a:lnTo>
                    <a:close/>
                    <a:moveTo>
                      <a:pt x="139" y="8"/>
                    </a:moveTo>
                    <a:lnTo>
                      <a:pt x="143" y="8"/>
                    </a:lnTo>
                    <a:lnTo>
                      <a:pt x="143" y="9"/>
                    </a:lnTo>
                    <a:lnTo>
                      <a:pt x="144" y="9"/>
                    </a:lnTo>
                    <a:lnTo>
                      <a:pt x="144" y="11"/>
                    </a:lnTo>
                    <a:lnTo>
                      <a:pt x="147" y="11"/>
                    </a:lnTo>
                    <a:lnTo>
                      <a:pt x="147" y="9"/>
                    </a:lnTo>
                    <a:lnTo>
                      <a:pt x="149" y="9"/>
                    </a:lnTo>
                    <a:lnTo>
                      <a:pt x="149" y="8"/>
                    </a:lnTo>
                    <a:lnTo>
                      <a:pt x="152" y="8"/>
                    </a:lnTo>
                    <a:lnTo>
                      <a:pt x="152" y="0"/>
                    </a:lnTo>
                    <a:lnTo>
                      <a:pt x="139" y="0"/>
                    </a:lnTo>
                    <a:lnTo>
                      <a:pt x="139" y="8"/>
                    </a:lnTo>
                    <a:close/>
                    <a:moveTo>
                      <a:pt x="153" y="8"/>
                    </a:moveTo>
                    <a:lnTo>
                      <a:pt x="157" y="8"/>
                    </a:lnTo>
                    <a:lnTo>
                      <a:pt x="157" y="9"/>
                    </a:lnTo>
                    <a:lnTo>
                      <a:pt x="158" y="9"/>
                    </a:lnTo>
                    <a:lnTo>
                      <a:pt x="158" y="11"/>
                    </a:lnTo>
                    <a:lnTo>
                      <a:pt x="161" y="11"/>
                    </a:lnTo>
                    <a:lnTo>
                      <a:pt x="161" y="9"/>
                    </a:lnTo>
                    <a:lnTo>
                      <a:pt x="163" y="9"/>
                    </a:lnTo>
                    <a:lnTo>
                      <a:pt x="163" y="8"/>
                    </a:lnTo>
                    <a:lnTo>
                      <a:pt x="166" y="8"/>
                    </a:lnTo>
                    <a:lnTo>
                      <a:pt x="166" y="0"/>
                    </a:lnTo>
                    <a:lnTo>
                      <a:pt x="153" y="0"/>
                    </a:lnTo>
                    <a:lnTo>
                      <a:pt x="153" y="8"/>
                    </a:lnTo>
                    <a:close/>
                    <a:moveTo>
                      <a:pt x="167" y="8"/>
                    </a:moveTo>
                    <a:lnTo>
                      <a:pt x="171" y="8"/>
                    </a:lnTo>
                    <a:lnTo>
                      <a:pt x="171" y="9"/>
                    </a:lnTo>
                    <a:lnTo>
                      <a:pt x="172" y="9"/>
                    </a:lnTo>
                    <a:lnTo>
                      <a:pt x="172" y="11"/>
                    </a:lnTo>
                    <a:lnTo>
                      <a:pt x="175" y="11"/>
                    </a:lnTo>
                    <a:lnTo>
                      <a:pt x="175" y="9"/>
                    </a:lnTo>
                    <a:lnTo>
                      <a:pt x="177" y="9"/>
                    </a:lnTo>
                    <a:lnTo>
                      <a:pt x="177" y="8"/>
                    </a:lnTo>
                    <a:lnTo>
                      <a:pt x="180" y="8"/>
                    </a:lnTo>
                    <a:lnTo>
                      <a:pt x="180" y="0"/>
                    </a:lnTo>
                    <a:lnTo>
                      <a:pt x="167" y="0"/>
                    </a:lnTo>
                    <a:lnTo>
                      <a:pt x="167" y="8"/>
                    </a:lnTo>
                    <a:close/>
                    <a:moveTo>
                      <a:pt x="198" y="8"/>
                    </a:moveTo>
                    <a:lnTo>
                      <a:pt x="201" y="8"/>
                    </a:lnTo>
                    <a:lnTo>
                      <a:pt x="201" y="9"/>
                    </a:lnTo>
                    <a:lnTo>
                      <a:pt x="203" y="9"/>
                    </a:lnTo>
                    <a:lnTo>
                      <a:pt x="203" y="11"/>
                    </a:lnTo>
                    <a:lnTo>
                      <a:pt x="206" y="11"/>
                    </a:lnTo>
                    <a:lnTo>
                      <a:pt x="206" y="9"/>
                    </a:lnTo>
                    <a:lnTo>
                      <a:pt x="208" y="9"/>
                    </a:lnTo>
                    <a:lnTo>
                      <a:pt x="208" y="8"/>
                    </a:lnTo>
                    <a:lnTo>
                      <a:pt x="211" y="8"/>
                    </a:lnTo>
                    <a:lnTo>
                      <a:pt x="211" y="0"/>
                    </a:lnTo>
                    <a:lnTo>
                      <a:pt x="198" y="0"/>
                    </a:lnTo>
                    <a:lnTo>
                      <a:pt x="198"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8" name="Freeform 178">
                <a:extLst>
                  <a:ext uri="{FF2B5EF4-FFF2-40B4-BE49-F238E27FC236}">
                    <a16:creationId xmlns:a16="http://schemas.microsoft.com/office/drawing/2014/main" id="{53CA6E08-C1A5-49FE-80D1-17C82BBEA4A6}"/>
                  </a:ext>
                </a:extLst>
              </p:cNvPr>
              <p:cNvSpPr>
                <a:spLocks noEditPoints="1"/>
              </p:cNvSpPr>
              <p:nvPr/>
            </p:nvSpPr>
            <p:spPr bwMode="auto">
              <a:xfrm>
                <a:off x="811" y="1448"/>
                <a:ext cx="204" cy="3"/>
              </a:xfrm>
              <a:custGeom>
                <a:avLst/>
                <a:gdLst>
                  <a:gd name="T0" fmla="*/ 76 w 204"/>
                  <a:gd name="T1" fmla="*/ 3 h 3"/>
                  <a:gd name="T2" fmla="*/ 70 w 204"/>
                  <a:gd name="T3" fmla="*/ 0 h 3"/>
                  <a:gd name="T4" fmla="*/ 56 w 204"/>
                  <a:gd name="T5" fmla="*/ 3 h 3"/>
                  <a:gd name="T6" fmla="*/ 62 w 204"/>
                  <a:gd name="T7" fmla="*/ 0 h 3"/>
                  <a:gd name="T8" fmla="*/ 56 w 204"/>
                  <a:gd name="T9" fmla="*/ 3 h 3"/>
                  <a:gd name="T10" fmla="*/ 48 w 204"/>
                  <a:gd name="T11" fmla="*/ 3 h 3"/>
                  <a:gd name="T12" fmla="*/ 42 w 204"/>
                  <a:gd name="T13" fmla="*/ 0 h 3"/>
                  <a:gd name="T14" fmla="*/ 28 w 204"/>
                  <a:gd name="T15" fmla="*/ 3 h 3"/>
                  <a:gd name="T16" fmla="*/ 34 w 204"/>
                  <a:gd name="T17" fmla="*/ 0 h 3"/>
                  <a:gd name="T18" fmla="*/ 28 w 204"/>
                  <a:gd name="T19" fmla="*/ 3 h 3"/>
                  <a:gd name="T20" fmla="*/ 20 w 204"/>
                  <a:gd name="T21" fmla="*/ 3 h 3"/>
                  <a:gd name="T22" fmla="*/ 14 w 204"/>
                  <a:gd name="T23" fmla="*/ 0 h 3"/>
                  <a:gd name="T24" fmla="*/ 0 w 204"/>
                  <a:gd name="T25" fmla="*/ 3 h 3"/>
                  <a:gd name="T26" fmla="*/ 6 w 204"/>
                  <a:gd name="T27" fmla="*/ 0 h 3"/>
                  <a:gd name="T28" fmla="*/ 0 w 204"/>
                  <a:gd name="T29" fmla="*/ 3 h 3"/>
                  <a:gd name="T30" fmla="*/ 104 w 204"/>
                  <a:gd name="T31" fmla="*/ 3 h 3"/>
                  <a:gd name="T32" fmla="*/ 98 w 204"/>
                  <a:gd name="T33" fmla="*/ 0 h 3"/>
                  <a:gd name="T34" fmla="*/ 112 w 204"/>
                  <a:gd name="T35" fmla="*/ 3 h 3"/>
                  <a:gd name="T36" fmla="*/ 118 w 204"/>
                  <a:gd name="T37" fmla="*/ 0 h 3"/>
                  <a:gd name="T38" fmla="*/ 112 w 204"/>
                  <a:gd name="T39" fmla="*/ 3 h 3"/>
                  <a:gd name="T40" fmla="*/ 132 w 204"/>
                  <a:gd name="T41" fmla="*/ 3 h 3"/>
                  <a:gd name="T42" fmla="*/ 126 w 204"/>
                  <a:gd name="T43" fmla="*/ 0 h 3"/>
                  <a:gd name="T44" fmla="*/ 140 w 204"/>
                  <a:gd name="T45" fmla="*/ 3 h 3"/>
                  <a:gd name="T46" fmla="*/ 146 w 204"/>
                  <a:gd name="T47" fmla="*/ 0 h 3"/>
                  <a:gd name="T48" fmla="*/ 140 w 204"/>
                  <a:gd name="T49" fmla="*/ 3 h 3"/>
                  <a:gd name="T50" fmla="*/ 160 w 204"/>
                  <a:gd name="T51" fmla="*/ 3 h 3"/>
                  <a:gd name="T52" fmla="*/ 154 w 204"/>
                  <a:gd name="T53" fmla="*/ 0 h 3"/>
                  <a:gd name="T54" fmla="*/ 168 w 204"/>
                  <a:gd name="T55" fmla="*/ 3 h 3"/>
                  <a:gd name="T56" fmla="*/ 174 w 204"/>
                  <a:gd name="T57" fmla="*/ 0 h 3"/>
                  <a:gd name="T58" fmla="*/ 168 w 204"/>
                  <a:gd name="T59" fmla="*/ 3 h 3"/>
                  <a:gd name="T60" fmla="*/ 204 w 204"/>
                  <a:gd name="T61" fmla="*/ 3 h 3"/>
                  <a:gd name="T62" fmla="*/ 199 w 204"/>
                  <a:gd name="T6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4" h="3">
                    <a:moveTo>
                      <a:pt x="70" y="3"/>
                    </a:moveTo>
                    <a:lnTo>
                      <a:pt x="76" y="3"/>
                    </a:lnTo>
                    <a:lnTo>
                      <a:pt x="76" y="0"/>
                    </a:lnTo>
                    <a:lnTo>
                      <a:pt x="70" y="0"/>
                    </a:lnTo>
                    <a:lnTo>
                      <a:pt x="70" y="3"/>
                    </a:lnTo>
                    <a:close/>
                    <a:moveTo>
                      <a:pt x="56" y="3"/>
                    </a:moveTo>
                    <a:lnTo>
                      <a:pt x="62" y="3"/>
                    </a:lnTo>
                    <a:lnTo>
                      <a:pt x="62" y="0"/>
                    </a:lnTo>
                    <a:lnTo>
                      <a:pt x="56" y="0"/>
                    </a:lnTo>
                    <a:lnTo>
                      <a:pt x="56" y="3"/>
                    </a:lnTo>
                    <a:close/>
                    <a:moveTo>
                      <a:pt x="42" y="3"/>
                    </a:moveTo>
                    <a:lnTo>
                      <a:pt x="48" y="3"/>
                    </a:lnTo>
                    <a:lnTo>
                      <a:pt x="48" y="0"/>
                    </a:lnTo>
                    <a:lnTo>
                      <a:pt x="42" y="0"/>
                    </a:lnTo>
                    <a:lnTo>
                      <a:pt x="42" y="3"/>
                    </a:lnTo>
                    <a:close/>
                    <a:moveTo>
                      <a:pt x="28" y="3"/>
                    </a:moveTo>
                    <a:lnTo>
                      <a:pt x="34" y="3"/>
                    </a:lnTo>
                    <a:lnTo>
                      <a:pt x="34" y="0"/>
                    </a:lnTo>
                    <a:lnTo>
                      <a:pt x="28" y="0"/>
                    </a:lnTo>
                    <a:lnTo>
                      <a:pt x="28" y="3"/>
                    </a:lnTo>
                    <a:close/>
                    <a:moveTo>
                      <a:pt x="14" y="3"/>
                    </a:moveTo>
                    <a:lnTo>
                      <a:pt x="20" y="3"/>
                    </a:lnTo>
                    <a:lnTo>
                      <a:pt x="20" y="0"/>
                    </a:lnTo>
                    <a:lnTo>
                      <a:pt x="14" y="0"/>
                    </a:lnTo>
                    <a:lnTo>
                      <a:pt x="14" y="3"/>
                    </a:lnTo>
                    <a:close/>
                    <a:moveTo>
                      <a:pt x="0" y="3"/>
                    </a:moveTo>
                    <a:lnTo>
                      <a:pt x="6" y="3"/>
                    </a:lnTo>
                    <a:lnTo>
                      <a:pt x="6" y="0"/>
                    </a:lnTo>
                    <a:lnTo>
                      <a:pt x="0" y="0"/>
                    </a:lnTo>
                    <a:lnTo>
                      <a:pt x="0" y="3"/>
                    </a:lnTo>
                    <a:close/>
                    <a:moveTo>
                      <a:pt x="98" y="3"/>
                    </a:moveTo>
                    <a:lnTo>
                      <a:pt x="104" y="3"/>
                    </a:lnTo>
                    <a:lnTo>
                      <a:pt x="104" y="0"/>
                    </a:lnTo>
                    <a:lnTo>
                      <a:pt x="98" y="0"/>
                    </a:lnTo>
                    <a:lnTo>
                      <a:pt x="98" y="3"/>
                    </a:lnTo>
                    <a:close/>
                    <a:moveTo>
                      <a:pt x="112" y="3"/>
                    </a:moveTo>
                    <a:lnTo>
                      <a:pt x="118" y="3"/>
                    </a:lnTo>
                    <a:lnTo>
                      <a:pt x="118" y="0"/>
                    </a:lnTo>
                    <a:lnTo>
                      <a:pt x="112" y="0"/>
                    </a:lnTo>
                    <a:lnTo>
                      <a:pt x="112" y="3"/>
                    </a:lnTo>
                    <a:close/>
                    <a:moveTo>
                      <a:pt x="126" y="3"/>
                    </a:moveTo>
                    <a:lnTo>
                      <a:pt x="132" y="3"/>
                    </a:lnTo>
                    <a:lnTo>
                      <a:pt x="132" y="0"/>
                    </a:lnTo>
                    <a:lnTo>
                      <a:pt x="126" y="0"/>
                    </a:lnTo>
                    <a:lnTo>
                      <a:pt x="126" y="3"/>
                    </a:lnTo>
                    <a:close/>
                    <a:moveTo>
                      <a:pt x="140" y="3"/>
                    </a:moveTo>
                    <a:lnTo>
                      <a:pt x="146" y="3"/>
                    </a:lnTo>
                    <a:lnTo>
                      <a:pt x="146" y="0"/>
                    </a:lnTo>
                    <a:lnTo>
                      <a:pt x="140" y="0"/>
                    </a:lnTo>
                    <a:lnTo>
                      <a:pt x="140" y="3"/>
                    </a:lnTo>
                    <a:close/>
                    <a:moveTo>
                      <a:pt x="154" y="3"/>
                    </a:moveTo>
                    <a:lnTo>
                      <a:pt x="160" y="3"/>
                    </a:lnTo>
                    <a:lnTo>
                      <a:pt x="160" y="0"/>
                    </a:lnTo>
                    <a:lnTo>
                      <a:pt x="154" y="0"/>
                    </a:lnTo>
                    <a:lnTo>
                      <a:pt x="154" y="3"/>
                    </a:lnTo>
                    <a:close/>
                    <a:moveTo>
                      <a:pt x="168" y="3"/>
                    </a:moveTo>
                    <a:lnTo>
                      <a:pt x="174" y="3"/>
                    </a:lnTo>
                    <a:lnTo>
                      <a:pt x="174" y="0"/>
                    </a:lnTo>
                    <a:lnTo>
                      <a:pt x="168" y="0"/>
                    </a:lnTo>
                    <a:lnTo>
                      <a:pt x="168" y="3"/>
                    </a:lnTo>
                    <a:close/>
                    <a:moveTo>
                      <a:pt x="199" y="3"/>
                    </a:moveTo>
                    <a:lnTo>
                      <a:pt x="204" y="3"/>
                    </a:lnTo>
                    <a:lnTo>
                      <a:pt x="204" y="0"/>
                    </a:lnTo>
                    <a:lnTo>
                      <a:pt x="199" y="0"/>
                    </a:lnTo>
                    <a:lnTo>
                      <a:pt x="199" y="3"/>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9" name="Freeform 179">
                <a:extLst>
                  <a:ext uri="{FF2B5EF4-FFF2-40B4-BE49-F238E27FC236}">
                    <a16:creationId xmlns:a16="http://schemas.microsoft.com/office/drawing/2014/main" id="{C52D726B-146B-4DEF-BC9D-02169A7396FF}"/>
                  </a:ext>
                </a:extLst>
              </p:cNvPr>
              <p:cNvSpPr>
                <a:spLocks noEditPoints="1"/>
              </p:cNvSpPr>
              <p:nvPr/>
            </p:nvSpPr>
            <p:spPr bwMode="auto">
              <a:xfrm>
                <a:off x="808" y="1436"/>
                <a:ext cx="180" cy="11"/>
              </a:xfrm>
              <a:custGeom>
                <a:avLst/>
                <a:gdLst>
                  <a:gd name="T0" fmla="*/ 3 w 180"/>
                  <a:gd name="T1" fmla="*/ 2 h 11"/>
                  <a:gd name="T2" fmla="*/ 8 w 180"/>
                  <a:gd name="T3" fmla="*/ 0 h 11"/>
                  <a:gd name="T4" fmla="*/ 9 w 180"/>
                  <a:gd name="T5" fmla="*/ 3 h 11"/>
                  <a:gd name="T6" fmla="*/ 0 w 180"/>
                  <a:gd name="T7" fmla="*/ 11 h 11"/>
                  <a:gd name="T8" fmla="*/ 17 w 180"/>
                  <a:gd name="T9" fmla="*/ 3 h 11"/>
                  <a:gd name="T10" fmla="*/ 18 w 180"/>
                  <a:gd name="T11" fmla="*/ 0 h 11"/>
                  <a:gd name="T12" fmla="*/ 23 w 180"/>
                  <a:gd name="T13" fmla="*/ 2 h 11"/>
                  <a:gd name="T14" fmla="*/ 27 w 180"/>
                  <a:gd name="T15" fmla="*/ 11 h 11"/>
                  <a:gd name="T16" fmla="*/ 28 w 180"/>
                  <a:gd name="T17" fmla="*/ 3 h 11"/>
                  <a:gd name="T18" fmla="*/ 32 w 180"/>
                  <a:gd name="T19" fmla="*/ 2 h 11"/>
                  <a:gd name="T20" fmla="*/ 36 w 180"/>
                  <a:gd name="T21" fmla="*/ 2 h 11"/>
                  <a:gd name="T22" fmla="*/ 41 w 180"/>
                  <a:gd name="T23" fmla="*/ 3 h 11"/>
                  <a:gd name="T24" fmla="*/ 28 w 180"/>
                  <a:gd name="T25" fmla="*/ 3 h 11"/>
                  <a:gd name="T26" fmla="*/ 45 w 180"/>
                  <a:gd name="T27" fmla="*/ 2 h 11"/>
                  <a:gd name="T28" fmla="*/ 50 w 180"/>
                  <a:gd name="T29" fmla="*/ 0 h 11"/>
                  <a:gd name="T30" fmla="*/ 51 w 180"/>
                  <a:gd name="T31" fmla="*/ 3 h 11"/>
                  <a:gd name="T32" fmla="*/ 42 w 180"/>
                  <a:gd name="T33" fmla="*/ 11 h 11"/>
                  <a:gd name="T34" fmla="*/ 59 w 180"/>
                  <a:gd name="T35" fmla="*/ 3 h 11"/>
                  <a:gd name="T36" fmla="*/ 60 w 180"/>
                  <a:gd name="T37" fmla="*/ 0 h 11"/>
                  <a:gd name="T38" fmla="*/ 65 w 180"/>
                  <a:gd name="T39" fmla="*/ 2 h 11"/>
                  <a:gd name="T40" fmla="*/ 68 w 180"/>
                  <a:gd name="T41" fmla="*/ 11 h 11"/>
                  <a:gd name="T42" fmla="*/ 70 w 180"/>
                  <a:gd name="T43" fmla="*/ 3 h 11"/>
                  <a:gd name="T44" fmla="*/ 74 w 180"/>
                  <a:gd name="T45" fmla="*/ 2 h 11"/>
                  <a:gd name="T46" fmla="*/ 78 w 180"/>
                  <a:gd name="T47" fmla="*/ 2 h 11"/>
                  <a:gd name="T48" fmla="*/ 82 w 180"/>
                  <a:gd name="T49" fmla="*/ 3 h 11"/>
                  <a:gd name="T50" fmla="*/ 70 w 180"/>
                  <a:gd name="T51" fmla="*/ 3 h 11"/>
                  <a:gd name="T52" fmla="*/ 101 w 180"/>
                  <a:gd name="T53" fmla="*/ 2 h 11"/>
                  <a:gd name="T54" fmla="*/ 106 w 180"/>
                  <a:gd name="T55" fmla="*/ 0 h 11"/>
                  <a:gd name="T56" fmla="*/ 107 w 180"/>
                  <a:gd name="T57" fmla="*/ 3 h 11"/>
                  <a:gd name="T58" fmla="*/ 97 w 180"/>
                  <a:gd name="T59" fmla="*/ 11 h 11"/>
                  <a:gd name="T60" fmla="*/ 115 w 180"/>
                  <a:gd name="T61" fmla="*/ 3 h 11"/>
                  <a:gd name="T62" fmla="*/ 116 w 180"/>
                  <a:gd name="T63" fmla="*/ 0 h 11"/>
                  <a:gd name="T64" fmla="*/ 121 w 180"/>
                  <a:gd name="T65" fmla="*/ 2 h 11"/>
                  <a:gd name="T66" fmla="*/ 124 w 180"/>
                  <a:gd name="T67" fmla="*/ 11 h 11"/>
                  <a:gd name="T68" fmla="*/ 125 w 180"/>
                  <a:gd name="T69" fmla="*/ 3 h 11"/>
                  <a:gd name="T70" fmla="*/ 130 w 180"/>
                  <a:gd name="T71" fmla="*/ 2 h 11"/>
                  <a:gd name="T72" fmla="*/ 133 w 180"/>
                  <a:gd name="T73" fmla="*/ 2 h 11"/>
                  <a:gd name="T74" fmla="*/ 138 w 180"/>
                  <a:gd name="T75" fmla="*/ 3 h 11"/>
                  <a:gd name="T76" fmla="*/ 125 w 180"/>
                  <a:gd name="T77" fmla="*/ 3 h 11"/>
                  <a:gd name="T78" fmla="*/ 143 w 180"/>
                  <a:gd name="T79" fmla="*/ 2 h 11"/>
                  <a:gd name="T80" fmla="*/ 147 w 180"/>
                  <a:gd name="T81" fmla="*/ 0 h 11"/>
                  <a:gd name="T82" fmla="*/ 149 w 180"/>
                  <a:gd name="T83" fmla="*/ 3 h 11"/>
                  <a:gd name="T84" fmla="*/ 139 w 180"/>
                  <a:gd name="T85" fmla="*/ 11 h 11"/>
                  <a:gd name="T86" fmla="*/ 157 w 180"/>
                  <a:gd name="T87" fmla="*/ 3 h 11"/>
                  <a:gd name="T88" fmla="*/ 158 w 180"/>
                  <a:gd name="T89" fmla="*/ 0 h 11"/>
                  <a:gd name="T90" fmla="*/ 163 w 180"/>
                  <a:gd name="T91" fmla="*/ 2 h 11"/>
                  <a:gd name="T92" fmla="*/ 166 w 180"/>
                  <a:gd name="T93" fmla="*/ 11 h 11"/>
                  <a:gd name="T94" fmla="*/ 167 w 180"/>
                  <a:gd name="T95" fmla="*/ 3 h 11"/>
                  <a:gd name="T96" fmla="*/ 172 w 180"/>
                  <a:gd name="T97" fmla="*/ 2 h 11"/>
                  <a:gd name="T98" fmla="*/ 175 w 180"/>
                  <a:gd name="T99" fmla="*/ 2 h 11"/>
                  <a:gd name="T100" fmla="*/ 180 w 180"/>
                  <a:gd name="T101" fmla="*/ 3 h 11"/>
                  <a:gd name="T102" fmla="*/ 167 w 180"/>
                  <a:gd name="T103"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0" h="11">
                    <a:moveTo>
                      <a:pt x="0" y="3"/>
                    </a:moveTo>
                    <a:lnTo>
                      <a:pt x="3" y="3"/>
                    </a:lnTo>
                    <a:lnTo>
                      <a:pt x="3" y="2"/>
                    </a:lnTo>
                    <a:lnTo>
                      <a:pt x="5" y="2"/>
                    </a:lnTo>
                    <a:lnTo>
                      <a:pt x="5" y="0"/>
                    </a:lnTo>
                    <a:lnTo>
                      <a:pt x="8" y="0"/>
                    </a:lnTo>
                    <a:lnTo>
                      <a:pt x="8" y="2"/>
                    </a:lnTo>
                    <a:lnTo>
                      <a:pt x="9" y="2"/>
                    </a:lnTo>
                    <a:lnTo>
                      <a:pt x="9" y="3"/>
                    </a:lnTo>
                    <a:lnTo>
                      <a:pt x="13" y="3"/>
                    </a:lnTo>
                    <a:lnTo>
                      <a:pt x="13" y="11"/>
                    </a:lnTo>
                    <a:lnTo>
                      <a:pt x="0" y="11"/>
                    </a:lnTo>
                    <a:lnTo>
                      <a:pt x="0" y="3"/>
                    </a:lnTo>
                    <a:close/>
                    <a:moveTo>
                      <a:pt x="14" y="3"/>
                    </a:moveTo>
                    <a:lnTo>
                      <a:pt x="17" y="3"/>
                    </a:lnTo>
                    <a:lnTo>
                      <a:pt x="17" y="2"/>
                    </a:lnTo>
                    <a:lnTo>
                      <a:pt x="18" y="2"/>
                    </a:lnTo>
                    <a:lnTo>
                      <a:pt x="18" y="0"/>
                    </a:lnTo>
                    <a:lnTo>
                      <a:pt x="22" y="0"/>
                    </a:lnTo>
                    <a:lnTo>
                      <a:pt x="22" y="2"/>
                    </a:lnTo>
                    <a:lnTo>
                      <a:pt x="23" y="2"/>
                    </a:lnTo>
                    <a:lnTo>
                      <a:pt x="23" y="3"/>
                    </a:lnTo>
                    <a:lnTo>
                      <a:pt x="27" y="3"/>
                    </a:lnTo>
                    <a:lnTo>
                      <a:pt x="27" y="11"/>
                    </a:lnTo>
                    <a:lnTo>
                      <a:pt x="14" y="11"/>
                    </a:lnTo>
                    <a:lnTo>
                      <a:pt x="14" y="3"/>
                    </a:lnTo>
                    <a:close/>
                    <a:moveTo>
                      <a:pt x="28" y="3"/>
                    </a:moveTo>
                    <a:lnTo>
                      <a:pt x="31" y="3"/>
                    </a:lnTo>
                    <a:lnTo>
                      <a:pt x="31" y="2"/>
                    </a:lnTo>
                    <a:lnTo>
                      <a:pt x="32" y="2"/>
                    </a:lnTo>
                    <a:lnTo>
                      <a:pt x="32" y="0"/>
                    </a:lnTo>
                    <a:lnTo>
                      <a:pt x="36" y="0"/>
                    </a:lnTo>
                    <a:lnTo>
                      <a:pt x="36" y="2"/>
                    </a:lnTo>
                    <a:lnTo>
                      <a:pt x="37" y="2"/>
                    </a:lnTo>
                    <a:lnTo>
                      <a:pt x="37" y="3"/>
                    </a:lnTo>
                    <a:lnTo>
                      <a:pt x="41" y="3"/>
                    </a:lnTo>
                    <a:lnTo>
                      <a:pt x="41" y="11"/>
                    </a:lnTo>
                    <a:lnTo>
                      <a:pt x="28" y="11"/>
                    </a:lnTo>
                    <a:lnTo>
                      <a:pt x="28" y="3"/>
                    </a:lnTo>
                    <a:close/>
                    <a:moveTo>
                      <a:pt x="42" y="3"/>
                    </a:moveTo>
                    <a:lnTo>
                      <a:pt x="45" y="3"/>
                    </a:lnTo>
                    <a:lnTo>
                      <a:pt x="45" y="2"/>
                    </a:lnTo>
                    <a:lnTo>
                      <a:pt x="46" y="2"/>
                    </a:lnTo>
                    <a:lnTo>
                      <a:pt x="46" y="0"/>
                    </a:lnTo>
                    <a:lnTo>
                      <a:pt x="50" y="0"/>
                    </a:lnTo>
                    <a:lnTo>
                      <a:pt x="50" y="2"/>
                    </a:lnTo>
                    <a:lnTo>
                      <a:pt x="51" y="2"/>
                    </a:lnTo>
                    <a:lnTo>
                      <a:pt x="51" y="3"/>
                    </a:lnTo>
                    <a:lnTo>
                      <a:pt x="55" y="3"/>
                    </a:lnTo>
                    <a:lnTo>
                      <a:pt x="55" y="11"/>
                    </a:lnTo>
                    <a:lnTo>
                      <a:pt x="42" y="11"/>
                    </a:lnTo>
                    <a:lnTo>
                      <a:pt x="42" y="3"/>
                    </a:lnTo>
                    <a:close/>
                    <a:moveTo>
                      <a:pt x="56" y="3"/>
                    </a:moveTo>
                    <a:lnTo>
                      <a:pt x="59" y="3"/>
                    </a:lnTo>
                    <a:lnTo>
                      <a:pt x="59" y="2"/>
                    </a:lnTo>
                    <a:lnTo>
                      <a:pt x="60" y="2"/>
                    </a:lnTo>
                    <a:lnTo>
                      <a:pt x="60" y="0"/>
                    </a:lnTo>
                    <a:lnTo>
                      <a:pt x="64" y="0"/>
                    </a:lnTo>
                    <a:lnTo>
                      <a:pt x="64" y="2"/>
                    </a:lnTo>
                    <a:lnTo>
                      <a:pt x="65" y="2"/>
                    </a:lnTo>
                    <a:lnTo>
                      <a:pt x="65" y="3"/>
                    </a:lnTo>
                    <a:lnTo>
                      <a:pt x="68" y="3"/>
                    </a:lnTo>
                    <a:lnTo>
                      <a:pt x="68" y="11"/>
                    </a:lnTo>
                    <a:lnTo>
                      <a:pt x="56" y="11"/>
                    </a:lnTo>
                    <a:lnTo>
                      <a:pt x="56" y="3"/>
                    </a:lnTo>
                    <a:close/>
                    <a:moveTo>
                      <a:pt x="70" y="3"/>
                    </a:moveTo>
                    <a:lnTo>
                      <a:pt x="73" y="3"/>
                    </a:lnTo>
                    <a:lnTo>
                      <a:pt x="73" y="2"/>
                    </a:lnTo>
                    <a:lnTo>
                      <a:pt x="74" y="2"/>
                    </a:lnTo>
                    <a:lnTo>
                      <a:pt x="74" y="0"/>
                    </a:lnTo>
                    <a:lnTo>
                      <a:pt x="78" y="0"/>
                    </a:lnTo>
                    <a:lnTo>
                      <a:pt x="78" y="2"/>
                    </a:lnTo>
                    <a:lnTo>
                      <a:pt x="79" y="2"/>
                    </a:lnTo>
                    <a:lnTo>
                      <a:pt x="79" y="3"/>
                    </a:lnTo>
                    <a:lnTo>
                      <a:pt x="82" y="3"/>
                    </a:lnTo>
                    <a:lnTo>
                      <a:pt x="82" y="11"/>
                    </a:lnTo>
                    <a:lnTo>
                      <a:pt x="70" y="11"/>
                    </a:lnTo>
                    <a:lnTo>
                      <a:pt x="70" y="3"/>
                    </a:lnTo>
                    <a:close/>
                    <a:moveTo>
                      <a:pt x="97" y="3"/>
                    </a:moveTo>
                    <a:lnTo>
                      <a:pt x="101" y="3"/>
                    </a:lnTo>
                    <a:lnTo>
                      <a:pt x="101" y="2"/>
                    </a:lnTo>
                    <a:lnTo>
                      <a:pt x="102" y="2"/>
                    </a:lnTo>
                    <a:lnTo>
                      <a:pt x="102" y="0"/>
                    </a:lnTo>
                    <a:lnTo>
                      <a:pt x="106" y="0"/>
                    </a:lnTo>
                    <a:lnTo>
                      <a:pt x="106" y="2"/>
                    </a:lnTo>
                    <a:lnTo>
                      <a:pt x="107" y="2"/>
                    </a:lnTo>
                    <a:lnTo>
                      <a:pt x="107" y="3"/>
                    </a:lnTo>
                    <a:lnTo>
                      <a:pt x="110" y="3"/>
                    </a:lnTo>
                    <a:lnTo>
                      <a:pt x="110" y="11"/>
                    </a:lnTo>
                    <a:lnTo>
                      <a:pt x="97" y="11"/>
                    </a:lnTo>
                    <a:lnTo>
                      <a:pt x="97" y="3"/>
                    </a:lnTo>
                    <a:close/>
                    <a:moveTo>
                      <a:pt x="111" y="3"/>
                    </a:moveTo>
                    <a:lnTo>
                      <a:pt x="115" y="3"/>
                    </a:lnTo>
                    <a:lnTo>
                      <a:pt x="115" y="2"/>
                    </a:lnTo>
                    <a:lnTo>
                      <a:pt x="116" y="2"/>
                    </a:lnTo>
                    <a:lnTo>
                      <a:pt x="116" y="0"/>
                    </a:lnTo>
                    <a:lnTo>
                      <a:pt x="119" y="0"/>
                    </a:lnTo>
                    <a:lnTo>
                      <a:pt x="119" y="2"/>
                    </a:lnTo>
                    <a:lnTo>
                      <a:pt x="121" y="2"/>
                    </a:lnTo>
                    <a:lnTo>
                      <a:pt x="121" y="3"/>
                    </a:lnTo>
                    <a:lnTo>
                      <a:pt x="124" y="3"/>
                    </a:lnTo>
                    <a:lnTo>
                      <a:pt x="124" y="11"/>
                    </a:lnTo>
                    <a:lnTo>
                      <a:pt x="111" y="11"/>
                    </a:lnTo>
                    <a:lnTo>
                      <a:pt x="111" y="3"/>
                    </a:lnTo>
                    <a:close/>
                    <a:moveTo>
                      <a:pt x="125" y="3"/>
                    </a:moveTo>
                    <a:lnTo>
                      <a:pt x="129" y="3"/>
                    </a:lnTo>
                    <a:lnTo>
                      <a:pt x="129" y="2"/>
                    </a:lnTo>
                    <a:lnTo>
                      <a:pt x="130" y="2"/>
                    </a:lnTo>
                    <a:lnTo>
                      <a:pt x="130" y="0"/>
                    </a:lnTo>
                    <a:lnTo>
                      <a:pt x="133" y="0"/>
                    </a:lnTo>
                    <a:lnTo>
                      <a:pt x="133" y="2"/>
                    </a:lnTo>
                    <a:lnTo>
                      <a:pt x="135" y="2"/>
                    </a:lnTo>
                    <a:lnTo>
                      <a:pt x="135" y="3"/>
                    </a:lnTo>
                    <a:lnTo>
                      <a:pt x="138" y="3"/>
                    </a:lnTo>
                    <a:lnTo>
                      <a:pt x="138" y="11"/>
                    </a:lnTo>
                    <a:lnTo>
                      <a:pt x="125" y="11"/>
                    </a:lnTo>
                    <a:lnTo>
                      <a:pt x="125" y="3"/>
                    </a:lnTo>
                    <a:close/>
                    <a:moveTo>
                      <a:pt x="139" y="3"/>
                    </a:moveTo>
                    <a:lnTo>
                      <a:pt x="143" y="3"/>
                    </a:lnTo>
                    <a:lnTo>
                      <a:pt x="143" y="2"/>
                    </a:lnTo>
                    <a:lnTo>
                      <a:pt x="144" y="2"/>
                    </a:lnTo>
                    <a:lnTo>
                      <a:pt x="144" y="0"/>
                    </a:lnTo>
                    <a:lnTo>
                      <a:pt x="147" y="0"/>
                    </a:lnTo>
                    <a:lnTo>
                      <a:pt x="147" y="2"/>
                    </a:lnTo>
                    <a:lnTo>
                      <a:pt x="149" y="2"/>
                    </a:lnTo>
                    <a:lnTo>
                      <a:pt x="149" y="3"/>
                    </a:lnTo>
                    <a:lnTo>
                      <a:pt x="152" y="3"/>
                    </a:lnTo>
                    <a:lnTo>
                      <a:pt x="152" y="11"/>
                    </a:lnTo>
                    <a:lnTo>
                      <a:pt x="139" y="11"/>
                    </a:lnTo>
                    <a:lnTo>
                      <a:pt x="139" y="3"/>
                    </a:lnTo>
                    <a:close/>
                    <a:moveTo>
                      <a:pt x="153" y="3"/>
                    </a:moveTo>
                    <a:lnTo>
                      <a:pt x="157" y="3"/>
                    </a:lnTo>
                    <a:lnTo>
                      <a:pt x="157" y="2"/>
                    </a:lnTo>
                    <a:lnTo>
                      <a:pt x="158" y="2"/>
                    </a:lnTo>
                    <a:lnTo>
                      <a:pt x="158" y="0"/>
                    </a:lnTo>
                    <a:lnTo>
                      <a:pt x="161" y="0"/>
                    </a:lnTo>
                    <a:lnTo>
                      <a:pt x="161" y="2"/>
                    </a:lnTo>
                    <a:lnTo>
                      <a:pt x="163" y="2"/>
                    </a:lnTo>
                    <a:lnTo>
                      <a:pt x="163" y="3"/>
                    </a:lnTo>
                    <a:lnTo>
                      <a:pt x="166" y="3"/>
                    </a:lnTo>
                    <a:lnTo>
                      <a:pt x="166" y="11"/>
                    </a:lnTo>
                    <a:lnTo>
                      <a:pt x="153" y="11"/>
                    </a:lnTo>
                    <a:lnTo>
                      <a:pt x="153" y="3"/>
                    </a:lnTo>
                    <a:close/>
                    <a:moveTo>
                      <a:pt x="167" y="3"/>
                    </a:moveTo>
                    <a:lnTo>
                      <a:pt x="171" y="3"/>
                    </a:lnTo>
                    <a:lnTo>
                      <a:pt x="171" y="2"/>
                    </a:lnTo>
                    <a:lnTo>
                      <a:pt x="172" y="2"/>
                    </a:lnTo>
                    <a:lnTo>
                      <a:pt x="172" y="0"/>
                    </a:lnTo>
                    <a:lnTo>
                      <a:pt x="175" y="0"/>
                    </a:lnTo>
                    <a:lnTo>
                      <a:pt x="175" y="2"/>
                    </a:lnTo>
                    <a:lnTo>
                      <a:pt x="177" y="2"/>
                    </a:lnTo>
                    <a:lnTo>
                      <a:pt x="177" y="3"/>
                    </a:lnTo>
                    <a:lnTo>
                      <a:pt x="180" y="3"/>
                    </a:lnTo>
                    <a:lnTo>
                      <a:pt x="180" y="11"/>
                    </a:lnTo>
                    <a:lnTo>
                      <a:pt x="167" y="11"/>
                    </a:lnTo>
                    <a:lnTo>
                      <a:pt x="167"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0" name="Freeform 180">
                <a:extLst>
                  <a:ext uri="{FF2B5EF4-FFF2-40B4-BE49-F238E27FC236}">
                    <a16:creationId xmlns:a16="http://schemas.microsoft.com/office/drawing/2014/main" id="{E3BD580B-09BF-4DD8-AC5C-73BFA84812F7}"/>
                  </a:ext>
                </a:extLst>
              </p:cNvPr>
              <p:cNvSpPr>
                <a:spLocks noEditPoints="1"/>
              </p:cNvSpPr>
              <p:nvPr/>
            </p:nvSpPr>
            <p:spPr bwMode="auto">
              <a:xfrm>
                <a:off x="811" y="1443"/>
                <a:ext cx="174" cy="3"/>
              </a:xfrm>
              <a:custGeom>
                <a:avLst/>
                <a:gdLst>
                  <a:gd name="T0" fmla="*/ 70 w 174"/>
                  <a:gd name="T1" fmla="*/ 3 h 3"/>
                  <a:gd name="T2" fmla="*/ 76 w 174"/>
                  <a:gd name="T3" fmla="*/ 3 h 3"/>
                  <a:gd name="T4" fmla="*/ 76 w 174"/>
                  <a:gd name="T5" fmla="*/ 0 h 3"/>
                  <a:gd name="T6" fmla="*/ 70 w 174"/>
                  <a:gd name="T7" fmla="*/ 0 h 3"/>
                  <a:gd name="T8" fmla="*/ 70 w 174"/>
                  <a:gd name="T9" fmla="*/ 3 h 3"/>
                  <a:gd name="T10" fmla="*/ 56 w 174"/>
                  <a:gd name="T11" fmla="*/ 3 h 3"/>
                  <a:gd name="T12" fmla="*/ 62 w 174"/>
                  <a:gd name="T13" fmla="*/ 3 h 3"/>
                  <a:gd name="T14" fmla="*/ 62 w 174"/>
                  <a:gd name="T15" fmla="*/ 0 h 3"/>
                  <a:gd name="T16" fmla="*/ 56 w 174"/>
                  <a:gd name="T17" fmla="*/ 0 h 3"/>
                  <a:gd name="T18" fmla="*/ 56 w 174"/>
                  <a:gd name="T19" fmla="*/ 3 h 3"/>
                  <a:gd name="T20" fmla="*/ 42 w 174"/>
                  <a:gd name="T21" fmla="*/ 3 h 3"/>
                  <a:gd name="T22" fmla="*/ 48 w 174"/>
                  <a:gd name="T23" fmla="*/ 3 h 3"/>
                  <a:gd name="T24" fmla="*/ 48 w 174"/>
                  <a:gd name="T25" fmla="*/ 0 h 3"/>
                  <a:gd name="T26" fmla="*/ 42 w 174"/>
                  <a:gd name="T27" fmla="*/ 0 h 3"/>
                  <a:gd name="T28" fmla="*/ 42 w 174"/>
                  <a:gd name="T29" fmla="*/ 3 h 3"/>
                  <a:gd name="T30" fmla="*/ 28 w 174"/>
                  <a:gd name="T31" fmla="*/ 3 h 3"/>
                  <a:gd name="T32" fmla="*/ 34 w 174"/>
                  <a:gd name="T33" fmla="*/ 3 h 3"/>
                  <a:gd name="T34" fmla="*/ 34 w 174"/>
                  <a:gd name="T35" fmla="*/ 0 h 3"/>
                  <a:gd name="T36" fmla="*/ 28 w 174"/>
                  <a:gd name="T37" fmla="*/ 0 h 3"/>
                  <a:gd name="T38" fmla="*/ 28 w 174"/>
                  <a:gd name="T39" fmla="*/ 3 h 3"/>
                  <a:gd name="T40" fmla="*/ 14 w 174"/>
                  <a:gd name="T41" fmla="*/ 3 h 3"/>
                  <a:gd name="T42" fmla="*/ 20 w 174"/>
                  <a:gd name="T43" fmla="*/ 3 h 3"/>
                  <a:gd name="T44" fmla="*/ 20 w 174"/>
                  <a:gd name="T45" fmla="*/ 0 h 3"/>
                  <a:gd name="T46" fmla="*/ 14 w 174"/>
                  <a:gd name="T47" fmla="*/ 0 h 3"/>
                  <a:gd name="T48" fmla="*/ 14 w 174"/>
                  <a:gd name="T49" fmla="*/ 3 h 3"/>
                  <a:gd name="T50" fmla="*/ 0 w 174"/>
                  <a:gd name="T51" fmla="*/ 3 h 3"/>
                  <a:gd name="T52" fmla="*/ 6 w 174"/>
                  <a:gd name="T53" fmla="*/ 3 h 3"/>
                  <a:gd name="T54" fmla="*/ 6 w 174"/>
                  <a:gd name="T55" fmla="*/ 0 h 3"/>
                  <a:gd name="T56" fmla="*/ 0 w 174"/>
                  <a:gd name="T57" fmla="*/ 0 h 3"/>
                  <a:gd name="T58" fmla="*/ 0 w 174"/>
                  <a:gd name="T59" fmla="*/ 3 h 3"/>
                  <a:gd name="T60" fmla="*/ 98 w 174"/>
                  <a:gd name="T61" fmla="*/ 3 h 3"/>
                  <a:gd name="T62" fmla="*/ 104 w 174"/>
                  <a:gd name="T63" fmla="*/ 3 h 3"/>
                  <a:gd name="T64" fmla="*/ 104 w 174"/>
                  <a:gd name="T65" fmla="*/ 0 h 3"/>
                  <a:gd name="T66" fmla="*/ 98 w 174"/>
                  <a:gd name="T67" fmla="*/ 0 h 3"/>
                  <a:gd name="T68" fmla="*/ 98 w 174"/>
                  <a:gd name="T69" fmla="*/ 3 h 3"/>
                  <a:gd name="T70" fmla="*/ 112 w 174"/>
                  <a:gd name="T71" fmla="*/ 3 h 3"/>
                  <a:gd name="T72" fmla="*/ 118 w 174"/>
                  <a:gd name="T73" fmla="*/ 3 h 3"/>
                  <a:gd name="T74" fmla="*/ 118 w 174"/>
                  <a:gd name="T75" fmla="*/ 0 h 3"/>
                  <a:gd name="T76" fmla="*/ 112 w 174"/>
                  <a:gd name="T77" fmla="*/ 0 h 3"/>
                  <a:gd name="T78" fmla="*/ 112 w 174"/>
                  <a:gd name="T79" fmla="*/ 3 h 3"/>
                  <a:gd name="T80" fmla="*/ 126 w 174"/>
                  <a:gd name="T81" fmla="*/ 3 h 3"/>
                  <a:gd name="T82" fmla="*/ 132 w 174"/>
                  <a:gd name="T83" fmla="*/ 3 h 3"/>
                  <a:gd name="T84" fmla="*/ 132 w 174"/>
                  <a:gd name="T85" fmla="*/ 0 h 3"/>
                  <a:gd name="T86" fmla="*/ 126 w 174"/>
                  <a:gd name="T87" fmla="*/ 0 h 3"/>
                  <a:gd name="T88" fmla="*/ 126 w 174"/>
                  <a:gd name="T89" fmla="*/ 3 h 3"/>
                  <a:gd name="T90" fmla="*/ 140 w 174"/>
                  <a:gd name="T91" fmla="*/ 3 h 3"/>
                  <a:gd name="T92" fmla="*/ 146 w 174"/>
                  <a:gd name="T93" fmla="*/ 3 h 3"/>
                  <a:gd name="T94" fmla="*/ 146 w 174"/>
                  <a:gd name="T95" fmla="*/ 0 h 3"/>
                  <a:gd name="T96" fmla="*/ 140 w 174"/>
                  <a:gd name="T97" fmla="*/ 0 h 3"/>
                  <a:gd name="T98" fmla="*/ 140 w 174"/>
                  <a:gd name="T99" fmla="*/ 3 h 3"/>
                  <a:gd name="T100" fmla="*/ 154 w 174"/>
                  <a:gd name="T101" fmla="*/ 3 h 3"/>
                  <a:gd name="T102" fmla="*/ 160 w 174"/>
                  <a:gd name="T103" fmla="*/ 3 h 3"/>
                  <a:gd name="T104" fmla="*/ 160 w 174"/>
                  <a:gd name="T105" fmla="*/ 0 h 3"/>
                  <a:gd name="T106" fmla="*/ 154 w 174"/>
                  <a:gd name="T107" fmla="*/ 0 h 3"/>
                  <a:gd name="T108" fmla="*/ 154 w 174"/>
                  <a:gd name="T109" fmla="*/ 3 h 3"/>
                  <a:gd name="T110" fmla="*/ 168 w 174"/>
                  <a:gd name="T111" fmla="*/ 3 h 3"/>
                  <a:gd name="T112" fmla="*/ 174 w 174"/>
                  <a:gd name="T113" fmla="*/ 3 h 3"/>
                  <a:gd name="T114" fmla="*/ 174 w 174"/>
                  <a:gd name="T115" fmla="*/ 0 h 3"/>
                  <a:gd name="T116" fmla="*/ 168 w 174"/>
                  <a:gd name="T117" fmla="*/ 0 h 3"/>
                  <a:gd name="T118" fmla="*/ 168 w 174"/>
                  <a:gd name="T11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4" h="3">
                    <a:moveTo>
                      <a:pt x="70" y="3"/>
                    </a:moveTo>
                    <a:lnTo>
                      <a:pt x="76" y="3"/>
                    </a:lnTo>
                    <a:lnTo>
                      <a:pt x="76" y="0"/>
                    </a:lnTo>
                    <a:lnTo>
                      <a:pt x="70" y="0"/>
                    </a:lnTo>
                    <a:lnTo>
                      <a:pt x="70" y="3"/>
                    </a:lnTo>
                    <a:close/>
                    <a:moveTo>
                      <a:pt x="56" y="3"/>
                    </a:moveTo>
                    <a:lnTo>
                      <a:pt x="62" y="3"/>
                    </a:lnTo>
                    <a:lnTo>
                      <a:pt x="62" y="0"/>
                    </a:lnTo>
                    <a:lnTo>
                      <a:pt x="56" y="0"/>
                    </a:lnTo>
                    <a:lnTo>
                      <a:pt x="56" y="3"/>
                    </a:lnTo>
                    <a:close/>
                    <a:moveTo>
                      <a:pt x="42" y="3"/>
                    </a:moveTo>
                    <a:lnTo>
                      <a:pt x="48" y="3"/>
                    </a:lnTo>
                    <a:lnTo>
                      <a:pt x="48" y="0"/>
                    </a:lnTo>
                    <a:lnTo>
                      <a:pt x="42" y="0"/>
                    </a:lnTo>
                    <a:lnTo>
                      <a:pt x="42" y="3"/>
                    </a:lnTo>
                    <a:close/>
                    <a:moveTo>
                      <a:pt x="28" y="3"/>
                    </a:moveTo>
                    <a:lnTo>
                      <a:pt x="34" y="3"/>
                    </a:lnTo>
                    <a:lnTo>
                      <a:pt x="34" y="0"/>
                    </a:lnTo>
                    <a:lnTo>
                      <a:pt x="28" y="0"/>
                    </a:lnTo>
                    <a:lnTo>
                      <a:pt x="28" y="3"/>
                    </a:lnTo>
                    <a:close/>
                    <a:moveTo>
                      <a:pt x="14" y="3"/>
                    </a:moveTo>
                    <a:lnTo>
                      <a:pt x="20" y="3"/>
                    </a:lnTo>
                    <a:lnTo>
                      <a:pt x="20" y="0"/>
                    </a:lnTo>
                    <a:lnTo>
                      <a:pt x="14" y="0"/>
                    </a:lnTo>
                    <a:lnTo>
                      <a:pt x="14" y="3"/>
                    </a:lnTo>
                    <a:close/>
                    <a:moveTo>
                      <a:pt x="0" y="3"/>
                    </a:moveTo>
                    <a:lnTo>
                      <a:pt x="6" y="3"/>
                    </a:lnTo>
                    <a:lnTo>
                      <a:pt x="6" y="0"/>
                    </a:lnTo>
                    <a:lnTo>
                      <a:pt x="0" y="0"/>
                    </a:lnTo>
                    <a:lnTo>
                      <a:pt x="0" y="3"/>
                    </a:lnTo>
                    <a:close/>
                    <a:moveTo>
                      <a:pt x="98" y="3"/>
                    </a:moveTo>
                    <a:lnTo>
                      <a:pt x="104" y="3"/>
                    </a:lnTo>
                    <a:lnTo>
                      <a:pt x="104" y="0"/>
                    </a:lnTo>
                    <a:lnTo>
                      <a:pt x="98" y="0"/>
                    </a:lnTo>
                    <a:lnTo>
                      <a:pt x="98" y="3"/>
                    </a:lnTo>
                    <a:close/>
                    <a:moveTo>
                      <a:pt x="112" y="3"/>
                    </a:moveTo>
                    <a:lnTo>
                      <a:pt x="118" y="3"/>
                    </a:lnTo>
                    <a:lnTo>
                      <a:pt x="118" y="0"/>
                    </a:lnTo>
                    <a:lnTo>
                      <a:pt x="112" y="0"/>
                    </a:lnTo>
                    <a:lnTo>
                      <a:pt x="112" y="3"/>
                    </a:lnTo>
                    <a:close/>
                    <a:moveTo>
                      <a:pt x="126" y="3"/>
                    </a:moveTo>
                    <a:lnTo>
                      <a:pt x="132" y="3"/>
                    </a:lnTo>
                    <a:lnTo>
                      <a:pt x="132" y="0"/>
                    </a:lnTo>
                    <a:lnTo>
                      <a:pt x="126" y="0"/>
                    </a:lnTo>
                    <a:lnTo>
                      <a:pt x="126" y="3"/>
                    </a:lnTo>
                    <a:close/>
                    <a:moveTo>
                      <a:pt x="140" y="3"/>
                    </a:moveTo>
                    <a:lnTo>
                      <a:pt x="146" y="3"/>
                    </a:lnTo>
                    <a:lnTo>
                      <a:pt x="146" y="0"/>
                    </a:lnTo>
                    <a:lnTo>
                      <a:pt x="140" y="0"/>
                    </a:lnTo>
                    <a:lnTo>
                      <a:pt x="140" y="3"/>
                    </a:lnTo>
                    <a:close/>
                    <a:moveTo>
                      <a:pt x="154" y="3"/>
                    </a:moveTo>
                    <a:lnTo>
                      <a:pt x="160" y="3"/>
                    </a:lnTo>
                    <a:lnTo>
                      <a:pt x="160" y="0"/>
                    </a:lnTo>
                    <a:lnTo>
                      <a:pt x="154" y="0"/>
                    </a:lnTo>
                    <a:lnTo>
                      <a:pt x="154" y="3"/>
                    </a:lnTo>
                    <a:close/>
                    <a:moveTo>
                      <a:pt x="168" y="3"/>
                    </a:moveTo>
                    <a:lnTo>
                      <a:pt x="174" y="3"/>
                    </a:lnTo>
                    <a:lnTo>
                      <a:pt x="174" y="0"/>
                    </a:lnTo>
                    <a:lnTo>
                      <a:pt x="168" y="0"/>
                    </a:lnTo>
                    <a:lnTo>
                      <a:pt x="168" y="3"/>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1" name="Rectangle 181">
                <a:extLst>
                  <a:ext uri="{FF2B5EF4-FFF2-40B4-BE49-F238E27FC236}">
                    <a16:creationId xmlns:a16="http://schemas.microsoft.com/office/drawing/2014/main" id="{7A651783-BF99-4BDD-8F54-B724B5D2D203}"/>
                  </a:ext>
                </a:extLst>
              </p:cNvPr>
              <p:cNvSpPr>
                <a:spLocks noChangeArrowheads="1"/>
              </p:cNvSpPr>
              <p:nvPr/>
            </p:nvSpPr>
            <p:spPr bwMode="auto">
              <a:xfrm>
                <a:off x="809" y="1394"/>
                <a:ext cx="179" cy="2"/>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2" name="Rectangle 182">
                <a:extLst>
                  <a:ext uri="{FF2B5EF4-FFF2-40B4-BE49-F238E27FC236}">
                    <a16:creationId xmlns:a16="http://schemas.microsoft.com/office/drawing/2014/main" id="{82EED502-4E0F-405A-9636-FACBCDA08B30}"/>
                  </a:ext>
                </a:extLst>
              </p:cNvPr>
              <p:cNvSpPr>
                <a:spLocks noChangeArrowheads="1"/>
              </p:cNvSpPr>
              <p:nvPr/>
            </p:nvSpPr>
            <p:spPr bwMode="auto">
              <a:xfrm>
                <a:off x="809" y="1396"/>
                <a:ext cx="179" cy="3"/>
              </a:xfrm>
              <a:prstGeom prst="rect">
                <a:avLst/>
              </a:prstGeom>
              <a:solidFill>
                <a:srgbClr val="1C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3" name="Rectangle 183">
                <a:extLst>
                  <a:ext uri="{FF2B5EF4-FFF2-40B4-BE49-F238E27FC236}">
                    <a16:creationId xmlns:a16="http://schemas.microsoft.com/office/drawing/2014/main" id="{43DC5274-94C0-408D-B935-5884F2E8E680}"/>
                  </a:ext>
                </a:extLst>
              </p:cNvPr>
              <p:cNvSpPr>
                <a:spLocks noChangeArrowheads="1"/>
              </p:cNvSpPr>
              <p:nvPr/>
            </p:nvSpPr>
            <p:spPr bwMode="auto">
              <a:xfrm>
                <a:off x="809" y="1399"/>
                <a:ext cx="179" cy="2"/>
              </a:xfrm>
              <a:prstGeom prst="rect">
                <a:avLst/>
              </a:prstGeom>
              <a:solidFill>
                <a:srgbClr val="42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4" name="Rectangle 184">
                <a:extLst>
                  <a:ext uri="{FF2B5EF4-FFF2-40B4-BE49-F238E27FC236}">
                    <a16:creationId xmlns:a16="http://schemas.microsoft.com/office/drawing/2014/main" id="{614F7ABC-13F9-45C7-B02E-EABFFDEE55ED}"/>
                  </a:ext>
                </a:extLst>
              </p:cNvPr>
              <p:cNvSpPr>
                <a:spLocks noChangeArrowheads="1"/>
              </p:cNvSpPr>
              <p:nvPr/>
            </p:nvSpPr>
            <p:spPr bwMode="auto">
              <a:xfrm>
                <a:off x="809" y="1401"/>
                <a:ext cx="179" cy="3"/>
              </a:xfrm>
              <a:prstGeom prst="rect">
                <a:avLst/>
              </a:prstGeom>
              <a:solidFill>
                <a:srgbClr val="67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5" name="Rectangle 185">
                <a:extLst>
                  <a:ext uri="{FF2B5EF4-FFF2-40B4-BE49-F238E27FC236}">
                    <a16:creationId xmlns:a16="http://schemas.microsoft.com/office/drawing/2014/main" id="{F28A0E57-2D98-4EA6-AAE3-6540BAE2A34F}"/>
                  </a:ext>
                </a:extLst>
              </p:cNvPr>
              <p:cNvSpPr>
                <a:spLocks noChangeArrowheads="1"/>
              </p:cNvSpPr>
              <p:nvPr/>
            </p:nvSpPr>
            <p:spPr bwMode="auto">
              <a:xfrm>
                <a:off x="809" y="1404"/>
                <a:ext cx="179" cy="2"/>
              </a:xfrm>
              <a:prstGeom prst="rect">
                <a:avLst/>
              </a:prstGeom>
              <a:solidFill>
                <a:srgbClr val="8B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6" name="Rectangle 186">
                <a:extLst>
                  <a:ext uri="{FF2B5EF4-FFF2-40B4-BE49-F238E27FC236}">
                    <a16:creationId xmlns:a16="http://schemas.microsoft.com/office/drawing/2014/main" id="{F29266C3-19D8-444B-B02B-D5627E935B49}"/>
                  </a:ext>
                </a:extLst>
              </p:cNvPr>
              <p:cNvSpPr>
                <a:spLocks noChangeArrowheads="1"/>
              </p:cNvSpPr>
              <p:nvPr/>
            </p:nvSpPr>
            <p:spPr bwMode="auto">
              <a:xfrm>
                <a:off x="809" y="1406"/>
                <a:ext cx="179" cy="3"/>
              </a:xfrm>
              <a:prstGeom prst="rect">
                <a:avLst/>
              </a:prstGeom>
              <a:solidFill>
                <a:srgbClr val="B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7" name="Rectangle 187">
                <a:extLst>
                  <a:ext uri="{FF2B5EF4-FFF2-40B4-BE49-F238E27FC236}">
                    <a16:creationId xmlns:a16="http://schemas.microsoft.com/office/drawing/2014/main" id="{73B4AEC9-3A56-46BA-947C-FF087A105830}"/>
                  </a:ext>
                </a:extLst>
              </p:cNvPr>
              <p:cNvSpPr>
                <a:spLocks noChangeArrowheads="1"/>
              </p:cNvSpPr>
              <p:nvPr/>
            </p:nvSpPr>
            <p:spPr bwMode="auto">
              <a:xfrm>
                <a:off x="809" y="1409"/>
                <a:ext cx="179" cy="2"/>
              </a:xfrm>
              <a:prstGeom prst="rect">
                <a:avLst/>
              </a:prstGeom>
              <a:solidFill>
                <a:srgbClr val="D4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8" name="Rectangle 188">
                <a:extLst>
                  <a:ext uri="{FF2B5EF4-FFF2-40B4-BE49-F238E27FC236}">
                    <a16:creationId xmlns:a16="http://schemas.microsoft.com/office/drawing/2014/main" id="{0B9641A9-4884-4DB7-894E-50B8A22B59E4}"/>
                  </a:ext>
                </a:extLst>
              </p:cNvPr>
              <p:cNvSpPr>
                <a:spLocks noChangeArrowheads="1"/>
              </p:cNvSpPr>
              <p:nvPr/>
            </p:nvSpPr>
            <p:spPr bwMode="auto">
              <a:xfrm>
                <a:off x="809" y="1411"/>
                <a:ext cx="179" cy="3"/>
              </a:xfrm>
              <a:prstGeom prst="rect">
                <a:avLst/>
              </a:prstGeom>
              <a:solidFill>
                <a:srgbClr val="F9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9" name="Rectangle 189">
                <a:extLst>
                  <a:ext uri="{FF2B5EF4-FFF2-40B4-BE49-F238E27FC236}">
                    <a16:creationId xmlns:a16="http://schemas.microsoft.com/office/drawing/2014/main" id="{94B89174-8310-4AA5-8405-9F80538C056A}"/>
                  </a:ext>
                </a:extLst>
              </p:cNvPr>
              <p:cNvSpPr>
                <a:spLocks noChangeArrowheads="1"/>
              </p:cNvSpPr>
              <p:nvPr/>
            </p:nvSpPr>
            <p:spPr bwMode="auto">
              <a:xfrm>
                <a:off x="809" y="1414"/>
                <a:ext cx="179" cy="2"/>
              </a:xfrm>
              <a:prstGeom prst="rect">
                <a:avLst/>
              </a:prstGeom>
              <a:solidFill>
                <a:srgbClr val="E1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0" name="Rectangle 190">
                <a:extLst>
                  <a:ext uri="{FF2B5EF4-FFF2-40B4-BE49-F238E27FC236}">
                    <a16:creationId xmlns:a16="http://schemas.microsoft.com/office/drawing/2014/main" id="{E59E7AA3-714F-408A-9787-A1B2C91A0D9C}"/>
                  </a:ext>
                </a:extLst>
              </p:cNvPr>
              <p:cNvSpPr>
                <a:spLocks noChangeArrowheads="1"/>
              </p:cNvSpPr>
              <p:nvPr/>
            </p:nvSpPr>
            <p:spPr bwMode="auto">
              <a:xfrm>
                <a:off x="809" y="1416"/>
                <a:ext cx="179" cy="3"/>
              </a:xfrm>
              <a:prstGeom prst="rect">
                <a:avLst/>
              </a:prstGeom>
              <a:solidFill>
                <a:srgbClr val="BD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1" name="Rectangle 191">
                <a:extLst>
                  <a:ext uri="{FF2B5EF4-FFF2-40B4-BE49-F238E27FC236}">
                    <a16:creationId xmlns:a16="http://schemas.microsoft.com/office/drawing/2014/main" id="{5E6D6649-1B34-48C8-BC46-6AEAE2C2A75B}"/>
                  </a:ext>
                </a:extLst>
              </p:cNvPr>
              <p:cNvSpPr>
                <a:spLocks noChangeArrowheads="1"/>
              </p:cNvSpPr>
              <p:nvPr/>
            </p:nvSpPr>
            <p:spPr bwMode="auto">
              <a:xfrm>
                <a:off x="809" y="1419"/>
                <a:ext cx="179" cy="2"/>
              </a:xfrm>
              <a:prstGeom prst="rect">
                <a:avLst/>
              </a:prstGeom>
              <a:solidFill>
                <a:srgbClr val="98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2" name="Rectangle 192">
                <a:extLst>
                  <a:ext uri="{FF2B5EF4-FFF2-40B4-BE49-F238E27FC236}">
                    <a16:creationId xmlns:a16="http://schemas.microsoft.com/office/drawing/2014/main" id="{CBE51A74-9674-4034-B89F-76F08F1D6892}"/>
                  </a:ext>
                </a:extLst>
              </p:cNvPr>
              <p:cNvSpPr>
                <a:spLocks noChangeArrowheads="1"/>
              </p:cNvSpPr>
              <p:nvPr/>
            </p:nvSpPr>
            <p:spPr bwMode="auto">
              <a:xfrm>
                <a:off x="809" y="1421"/>
                <a:ext cx="179" cy="3"/>
              </a:xfrm>
              <a:prstGeom prst="rect">
                <a:avLst/>
              </a:prstGeom>
              <a:solidFill>
                <a:srgbClr val="74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3" name="Rectangle 193">
                <a:extLst>
                  <a:ext uri="{FF2B5EF4-FFF2-40B4-BE49-F238E27FC236}">
                    <a16:creationId xmlns:a16="http://schemas.microsoft.com/office/drawing/2014/main" id="{5AA97261-7F56-43A9-A218-F86482E64E3A}"/>
                  </a:ext>
                </a:extLst>
              </p:cNvPr>
              <p:cNvSpPr>
                <a:spLocks noChangeArrowheads="1"/>
              </p:cNvSpPr>
              <p:nvPr/>
            </p:nvSpPr>
            <p:spPr bwMode="auto">
              <a:xfrm>
                <a:off x="809" y="1424"/>
                <a:ext cx="179" cy="2"/>
              </a:xfrm>
              <a:prstGeom prst="rect">
                <a:avLst/>
              </a:prstGeom>
              <a:solidFill>
                <a:srgbClr val="5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4" name="Rectangle 194">
                <a:extLst>
                  <a:ext uri="{FF2B5EF4-FFF2-40B4-BE49-F238E27FC236}">
                    <a16:creationId xmlns:a16="http://schemas.microsoft.com/office/drawing/2014/main" id="{90A32AEB-9457-4FE4-AB20-1817B48D7563}"/>
                  </a:ext>
                </a:extLst>
              </p:cNvPr>
              <p:cNvSpPr>
                <a:spLocks noChangeArrowheads="1"/>
              </p:cNvSpPr>
              <p:nvPr/>
            </p:nvSpPr>
            <p:spPr bwMode="auto">
              <a:xfrm>
                <a:off x="809" y="1426"/>
                <a:ext cx="179" cy="2"/>
              </a:xfrm>
              <a:prstGeom prst="rect">
                <a:avLst/>
              </a:prstGeom>
              <a:solidFill>
                <a:srgbClr val="2C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5" name="Rectangle 195">
                <a:extLst>
                  <a:ext uri="{FF2B5EF4-FFF2-40B4-BE49-F238E27FC236}">
                    <a16:creationId xmlns:a16="http://schemas.microsoft.com/office/drawing/2014/main" id="{D0D252F0-EFC7-4D0C-9420-1068E5C21DD5}"/>
                  </a:ext>
                </a:extLst>
              </p:cNvPr>
              <p:cNvSpPr>
                <a:spLocks noChangeArrowheads="1"/>
              </p:cNvSpPr>
              <p:nvPr/>
            </p:nvSpPr>
            <p:spPr bwMode="auto">
              <a:xfrm>
                <a:off x="809" y="1428"/>
                <a:ext cx="179" cy="3"/>
              </a:xfrm>
              <a:prstGeom prst="rect">
                <a:avLst/>
              </a:prstGeom>
              <a:solidFill>
                <a:srgbClr val="08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6" name="Rectangle 196">
                <a:extLst>
                  <a:ext uri="{FF2B5EF4-FFF2-40B4-BE49-F238E27FC236}">
                    <a16:creationId xmlns:a16="http://schemas.microsoft.com/office/drawing/2014/main" id="{E6110272-B223-411D-A79F-B1107F618C08}"/>
                  </a:ext>
                </a:extLst>
              </p:cNvPr>
              <p:cNvSpPr>
                <a:spLocks noChangeArrowheads="1"/>
              </p:cNvSpPr>
              <p:nvPr/>
            </p:nvSpPr>
            <p:spPr bwMode="auto">
              <a:xfrm>
                <a:off x="809" y="1431"/>
                <a:ext cx="179" cy="2"/>
              </a:xfrm>
              <a:prstGeom prst="rect">
                <a:avLst/>
              </a:prstGeom>
              <a:solidFill>
                <a:srgbClr val="1C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7" name="Freeform 197">
                <a:extLst>
                  <a:ext uri="{FF2B5EF4-FFF2-40B4-BE49-F238E27FC236}">
                    <a16:creationId xmlns:a16="http://schemas.microsoft.com/office/drawing/2014/main" id="{0D00FB4F-CECE-42B2-B06F-32C4ADB34E1A}"/>
                  </a:ext>
                </a:extLst>
              </p:cNvPr>
              <p:cNvSpPr>
                <a:spLocks noEditPoints="1"/>
              </p:cNvSpPr>
              <p:nvPr/>
            </p:nvSpPr>
            <p:spPr bwMode="auto">
              <a:xfrm>
                <a:off x="811" y="1395"/>
                <a:ext cx="177" cy="35"/>
              </a:xfrm>
              <a:custGeom>
                <a:avLst/>
                <a:gdLst>
                  <a:gd name="T0" fmla="*/ 1128 w 1151"/>
                  <a:gd name="T1" fmla="*/ 46 h 227"/>
                  <a:gd name="T2" fmla="*/ 1106 w 1151"/>
                  <a:gd name="T3" fmla="*/ 83 h 227"/>
                  <a:gd name="T4" fmla="*/ 1128 w 1151"/>
                  <a:gd name="T5" fmla="*/ 121 h 227"/>
                  <a:gd name="T6" fmla="*/ 1151 w 1151"/>
                  <a:gd name="T7" fmla="*/ 204 h 227"/>
                  <a:gd name="T8" fmla="*/ 1151 w 1151"/>
                  <a:gd name="T9" fmla="*/ 204 h 227"/>
                  <a:gd name="T10" fmla="*/ 1036 w 1151"/>
                  <a:gd name="T11" fmla="*/ 46 h 227"/>
                  <a:gd name="T12" fmla="*/ 1013 w 1151"/>
                  <a:gd name="T13" fmla="*/ 83 h 227"/>
                  <a:gd name="T14" fmla="*/ 1036 w 1151"/>
                  <a:gd name="T15" fmla="*/ 121 h 227"/>
                  <a:gd name="T16" fmla="*/ 1059 w 1151"/>
                  <a:gd name="T17" fmla="*/ 204 h 227"/>
                  <a:gd name="T18" fmla="*/ 1059 w 1151"/>
                  <a:gd name="T19" fmla="*/ 204 h 227"/>
                  <a:gd name="T20" fmla="*/ 944 w 1151"/>
                  <a:gd name="T21" fmla="*/ 46 h 227"/>
                  <a:gd name="T22" fmla="*/ 921 w 1151"/>
                  <a:gd name="T23" fmla="*/ 83 h 227"/>
                  <a:gd name="T24" fmla="*/ 944 w 1151"/>
                  <a:gd name="T25" fmla="*/ 121 h 227"/>
                  <a:gd name="T26" fmla="*/ 967 w 1151"/>
                  <a:gd name="T27" fmla="*/ 204 h 227"/>
                  <a:gd name="T28" fmla="*/ 967 w 1151"/>
                  <a:gd name="T29" fmla="*/ 204 h 227"/>
                  <a:gd name="T30" fmla="*/ 852 w 1151"/>
                  <a:gd name="T31" fmla="*/ 46 h 227"/>
                  <a:gd name="T32" fmla="*/ 829 w 1151"/>
                  <a:gd name="T33" fmla="*/ 83 h 227"/>
                  <a:gd name="T34" fmla="*/ 852 w 1151"/>
                  <a:gd name="T35" fmla="*/ 121 h 227"/>
                  <a:gd name="T36" fmla="*/ 875 w 1151"/>
                  <a:gd name="T37" fmla="*/ 204 h 227"/>
                  <a:gd name="T38" fmla="*/ 875 w 1151"/>
                  <a:gd name="T39" fmla="*/ 204 h 227"/>
                  <a:gd name="T40" fmla="*/ 760 w 1151"/>
                  <a:gd name="T41" fmla="*/ 46 h 227"/>
                  <a:gd name="T42" fmla="*/ 737 w 1151"/>
                  <a:gd name="T43" fmla="*/ 83 h 227"/>
                  <a:gd name="T44" fmla="*/ 760 w 1151"/>
                  <a:gd name="T45" fmla="*/ 121 h 227"/>
                  <a:gd name="T46" fmla="*/ 783 w 1151"/>
                  <a:gd name="T47" fmla="*/ 204 h 227"/>
                  <a:gd name="T48" fmla="*/ 783 w 1151"/>
                  <a:gd name="T49" fmla="*/ 204 h 227"/>
                  <a:gd name="T50" fmla="*/ 668 w 1151"/>
                  <a:gd name="T51" fmla="*/ 46 h 227"/>
                  <a:gd name="T52" fmla="*/ 645 w 1151"/>
                  <a:gd name="T53" fmla="*/ 83 h 227"/>
                  <a:gd name="T54" fmla="*/ 668 w 1151"/>
                  <a:gd name="T55" fmla="*/ 121 h 227"/>
                  <a:gd name="T56" fmla="*/ 690 w 1151"/>
                  <a:gd name="T57" fmla="*/ 204 h 227"/>
                  <a:gd name="T58" fmla="*/ 690 w 1151"/>
                  <a:gd name="T59" fmla="*/ 204 h 227"/>
                  <a:gd name="T60" fmla="*/ 484 w 1151"/>
                  <a:gd name="T61" fmla="*/ 46 h 227"/>
                  <a:gd name="T62" fmla="*/ 461 w 1151"/>
                  <a:gd name="T63" fmla="*/ 83 h 227"/>
                  <a:gd name="T64" fmla="*/ 484 w 1151"/>
                  <a:gd name="T65" fmla="*/ 121 h 227"/>
                  <a:gd name="T66" fmla="*/ 506 w 1151"/>
                  <a:gd name="T67" fmla="*/ 204 h 227"/>
                  <a:gd name="T68" fmla="*/ 506 w 1151"/>
                  <a:gd name="T69" fmla="*/ 204 h 227"/>
                  <a:gd name="T70" fmla="*/ 391 w 1151"/>
                  <a:gd name="T71" fmla="*/ 46 h 227"/>
                  <a:gd name="T72" fmla="*/ 369 w 1151"/>
                  <a:gd name="T73" fmla="*/ 83 h 227"/>
                  <a:gd name="T74" fmla="*/ 391 w 1151"/>
                  <a:gd name="T75" fmla="*/ 121 h 227"/>
                  <a:gd name="T76" fmla="*/ 414 w 1151"/>
                  <a:gd name="T77" fmla="*/ 204 h 227"/>
                  <a:gd name="T78" fmla="*/ 414 w 1151"/>
                  <a:gd name="T79" fmla="*/ 204 h 227"/>
                  <a:gd name="T80" fmla="*/ 299 w 1151"/>
                  <a:gd name="T81" fmla="*/ 46 h 227"/>
                  <a:gd name="T82" fmla="*/ 277 w 1151"/>
                  <a:gd name="T83" fmla="*/ 83 h 227"/>
                  <a:gd name="T84" fmla="*/ 299 w 1151"/>
                  <a:gd name="T85" fmla="*/ 121 h 227"/>
                  <a:gd name="T86" fmla="*/ 322 w 1151"/>
                  <a:gd name="T87" fmla="*/ 204 h 227"/>
                  <a:gd name="T88" fmla="*/ 322 w 1151"/>
                  <a:gd name="T89" fmla="*/ 204 h 227"/>
                  <a:gd name="T90" fmla="*/ 207 w 1151"/>
                  <a:gd name="T91" fmla="*/ 46 h 227"/>
                  <a:gd name="T92" fmla="*/ 185 w 1151"/>
                  <a:gd name="T93" fmla="*/ 83 h 227"/>
                  <a:gd name="T94" fmla="*/ 207 w 1151"/>
                  <a:gd name="T95" fmla="*/ 121 h 227"/>
                  <a:gd name="T96" fmla="*/ 230 w 1151"/>
                  <a:gd name="T97" fmla="*/ 204 h 227"/>
                  <a:gd name="T98" fmla="*/ 230 w 1151"/>
                  <a:gd name="T99" fmla="*/ 204 h 227"/>
                  <a:gd name="T100" fmla="*/ 115 w 1151"/>
                  <a:gd name="T101" fmla="*/ 46 h 227"/>
                  <a:gd name="T102" fmla="*/ 92 w 1151"/>
                  <a:gd name="T103" fmla="*/ 83 h 227"/>
                  <a:gd name="T104" fmla="*/ 115 w 1151"/>
                  <a:gd name="T105" fmla="*/ 121 h 227"/>
                  <a:gd name="T106" fmla="*/ 138 w 1151"/>
                  <a:gd name="T107" fmla="*/ 204 h 227"/>
                  <a:gd name="T108" fmla="*/ 138 w 1151"/>
                  <a:gd name="T109" fmla="*/ 204 h 227"/>
                  <a:gd name="T110" fmla="*/ 23 w 1151"/>
                  <a:gd name="T111" fmla="*/ 46 h 227"/>
                  <a:gd name="T112" fmla="*/ 0 w 1151"/>
                  <a:gd name="T113" fmla="*/ 83 h 227"/>
                  <a:gd name="T114" fmla="*/ 23 w 1151"/>
                  <a:gd name="T115" fmla="*/ 121 h 227"/>
                  <a:gd name="T116" fmla="*/ 46 w 1151"/>
                  <a:gd name="T117" fmla="*/ 204 h 227"/>
                  <a:gd name="T118" fmla="*/ 46 w 1151"/>
                  <a:gd name="T119" fmla="*/ 204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51" h="227">
                    <a:moveTo>
                      <a:pt x="1151" y="23"/>
                    </a:moveTo>
                    <a:cubicBezTo>
                      <a:pt x="1151" y="10"/>
                      <a:pt x="1141" y="0"/>
                      <a:pt x="1128" y="0"/>
                    </a:cubicBezTo>
                    <a:cubicBezTo>
                      <a:pt x="1116" y="0"/>
                      <a:pt x="1106" y="10"/>
                      <a:pt x="1106" y="23"/>
                    </a:cubicBezTo>
                    <a:cubicBezTo>
                      <a:pt x="1106" y="35"/>
                      <a:pt x="1116" y="46"/>
                      <a:pt x="1128" y="46"/>
                    </a:cubicBezTo>
                    <a:cubicBezTo>
                      <a:pt x="1141" y="46"/>
                      <a:pt x="1151" y="35"/>
                      <a:pt x="1151" y="23"/>
                    </a:cubicBezTo>
                    <a:close/>
                    <a:moveTo>
                      <a:pt x="1151" y="83"/>
                    </a:moveTo>
                    <a:cubicBezTo>
                      <a:pt x="1151" y="71"/>
                      <a:pt x="1141" y="61"/>
                      <a:pt x="1128" y="61"/>
                    </a:cubicBezTo>
                    <a:cubicBezTo>
                      <a:pt x="1116" y="61"/>
                      <a:pt x="1106" y="71"/>
                      <a:pt x="1106" y="83"/>
                    </a:cubicBezTo>
                    <a:cubicBezTo>
                      <a:pt x="1106" y="96"/>
                      <a:pt x="1116" y="106"/>
                      <a:pt x="1128" y="106"/>
                    </a:cubicBezTo>
                    <a:cubicBezTo>
                      <a:pt x="1141" y="106"/>
                      <a:pt x="1151" y="96"/>
                      <a:pt x="1151" y="83"/>
                    </a:cubicBezTo>
                    <a:close/>
                    <a:moveTo>
                      <a:pt x="1151" y="144"/>
                    </a:moveTo>
                    <a:cubicBezTo>
                      <a:pt x="1151" y="131"/>
                      <a:pt x="1141" y="121"/>
                      <a:pt x="1128" y="121"/>
                    </a:cubicBezTo>
                    <a:cubicBezTo>
                      <a:pt x="1116" y="121"/>
                      <a:pt x="1106" y="131"/>
                      <a:pt x="1106" y="144"/>
                    </a:cubicBezTo>
                    <a:cubicBezTo>
                      <a:pt x="1106" y="156"/>
                      <a:pt x="1116" y="167"/>
                      <a:pt x="1128" y="167"/>
                    </a:cubicBezTo>
                    <a:cubicBezTo>
                      <a:pt x="1141" y="167"/>
                      <a:pt x="1151" y="156"/>
                      <a:pt x="1151" y="144"/>
                    </a:cubicBezTo>
                    <a:close/>
                    <a:moveTo>
                      <a:pt x="1151" y="204"/>
                    </a:moveTo>
                    <a:cubicBezTo>
                      <a:pt x="1151" y="192"/>
                      <a:pt x="1141" y="182"/>
                      <a:pt x="1128" y="182"/>
                    </a:cubicBezTo>
                    <a:cubicBezTo>
                      <a:pt x="1116" y="182"/>
                      <a:pt x="1106" y="192"/>
                      <a:pt x="1106" y="204"/>
                    </a:cubicBezTo>
                    <a:cubicBezTo>
                      <a:pt x="1106" y="217"/>
                      <a:pt x="1116" y="227"/>
                      <a:pt x="1128" y="227"/>
                    </a:cubicBezTo>
                    <a:cubicBezTo>
                      <a:pt x="1141" y="227"/>
                      <a:pt x="1151" y="217"/>
                      <a:pt x="1151" y="204"/>
                    </a:cubicBezTo>
                    <a:close/>
                    <a:moveTo>
                      <a:pt x="1059" y="23"/>
                    </a:moveTo>
                    <a:cubicBezTo>
                      <a:pt x="1059" y="10"/>
                      <a:pt x="1049" y="0"/>
                      <a:pt x="1036" y="0"/>
                    </a:cubicBezTo>
                    <a:cubicBezTo>
                      <a:pt x="1024" y="0"/>
                      <a:pt x="1013" y="10"/>
                      <a:pt x="1013" y="23"/>
                    </a:cubicBezTo>
                    <a:cubicBezTo>
                      <a:pt x="1013" y="35"/>
                      <a:pt x="1024" y="46"/>
                      <a:pt x="1036" y="46"/>
                    </a:cubicBezTo>
                    <a:cubicBezTo>
                      <a:pt x="1049" y="46"/>
                      <a:pt x="1059" y="35"/>
                      <a:pt x="1059" y="23"/>
                    </a:cubicBezTo>
                    <a:close/>
                    <a:moveTo>
                      <a:pt x="1059" y="83"/>
                    </a:moveTo>
                    <a:cubicBezTo>
                      <a:pt x="1059" y="71"/>
                      <a:pt x="1049" y="61"/>
                      <a:pt x="1036" y="61"/>
                    </a:cubicBezTo>
                    <a:cubicBezTo>
                      <a:pt x="1024" y="61"/>
                      <a:pt x="1013" y="71"/>
                      <a:pt x="1013" y="83"/>
                    </a:cubicBezTo>
                    <a:cubicBezTo>
                      <a:pt x="1013" y="96"/>
                      <a:pt x="1024" y="106"/>
                      <a:pt x="1036" y="106"/>
                    </a:cubicBezTo>
                    <a:cubicBezTo>
                      <a:pt x="1049" y="106"/>
                      <a:pt x="1059" y="96"/>
                      <a:pt x="1059" y="83"/>
                    </a:cubicBezTo>
                    <a:close/>
                    <a:moveTo>
                      <a:pt x="1059" y="144"/>
                    </a:moveTo>
                    <a:cubicBezTo>
                      <a:pt x="1059" y="131"/>
                      <a:pt x="1049" y="121"/>
                      <a:pt x="1036" y="121"/>
                    </a:cubicBezTo>
                    <a:cubicBezTo>
                      <a:pt x="1024" y="121"/>
                      <a:pt x="1013" y="131"/>
                      <a:pt x="1013" y="144"/>
                    </a:cubicBezTo>
                    <a:cubicBezTo>
                      <a:pt x="1013" y="156"/>
                      <a:pt x="1024" y="167"/>
                      <a:pt x="1036" y="167"/>
                    </a:cubicBezTo>
                    <a:cubicBezTo>
                      <a:pt x="1049" y="167"/>
                      <a:pt x="1059" y="156"/>
                      <a:pt x="1059" y="144"/>
                    </a:cubicBezTo>
                    <a:close/>
                    <a:moveTo>
                      <a:pt x="1059" y="204"/>
                    </a:moveTo>
                    <a:cubicBezTo>
                      <a:pt x="1059" y="192"/>
                      <a:pt x="1049" y="182"/>
                      <a:pt x="1036" y="182"/>
                    </a:cubicBezTo>
                    <a:cubicBezTo>
                      <a:pt x="1024" y="182"/>
                      <a:pt x="1013" y="192"/>
                      <a:pt x="1013" y="204"/>
                    </a:cubicBezTo>
                    <a:cubicBezTo>
                      <a:pt x="1013" y="217"/>
                      <a:pt x="1024" y="227"/>
                      <a:pt x="1036" y="227"/>
                    </a:cubicBezTo>
                    <a:cubicBezTo>
                      <a:pt x="1049" y="227"/>
                      <a:pt x="1059" y="217"/>
                      <a:pt x="1059" y="204"/>
                    </a:cubicBezTo>
                    <a:close/>
                    <a:moveTo>
                      <a:pt x="967" y="23"/>
                    </a:moveTo>
                    <a:cubicBezTo>
                      <a:pt x="967" y="10"/>
                      <a:pt x="957" y="0"/>
                      <a:pt x="944" y="0"/>
                    </a:cubicBezTo>
                    <a:cubicBezTo>
                      <a:pt x="932" y="0"/>
                      <a:pt x="921" y="10"/>
                      <a:pt x="921" y="23"/>
                    </a:cubicBezTo>
                    <a:cubicBezTo>
                      <a:pt x="921" y="35"/>
                      <a:pt x="932" y="46"/>
                      <a:pt x="944" y="46"/>
                    </a:cubicBezTo>
                    <a:cubicBezTo>
                      <a:pt x="957" y="46"/>
                      <a:pt x="967" y="35"/>
                      <a:pt x="967" y="23"/>
                    </a:cubicBezTo>
                    <a:close/>
                    <a:moveTo>
                      <a:pt x="967" y="83"/>
                    </a:moveTo>
                    <a:cubicBezTo>
                      <a:pt x="967" y="71"/>
                      <a:pt x="957" y="61"/>
                      <a:pt x="944" y="61"/>
                    </a:cubicBezTo>
                    <a:cubicBezTo>
                      <a:pt x="932" y="61"/>
                      <a:pt x="921" y="71"/>
                      <a:pt x="921" y="83"/>
                    </a:cubicBezTo>
                    <a:cubicBezTo>
                      <a:pt x="921" y="96"/>
                      <a:pt x="932" y="106"/>
                      <a:pt x="944" y="106"/>
                    </a:cubicBezTo>
                    <a:cubicBezTo>
                      <a:pt x="957" y="106"/>
                      <a:pt x="967" y="96"/>
                      <a:pt x="967" y="83"/>
                    </a:cubicBezTo>
                    <a:close/>
                    <a:moveTo>
                      <a:pt x="967" y="144"/>
                    </a:moveTo>
                    <a:cubicBezTo>
                      <a:pt x="967" y="131"/>
                      <a:pt x="957" y="121"/>
                      <a:pt x="944" y="121"/>
                    </a:cubicBezTo>
                    <a:cubicBezTo>
                      <a:pt x="932" y="121"/>
                      <a:pt x="921" y="131"/>
                      <a:pt x="921" y="144"/>
                    </a:cubicBezTo>
                    <a:cubicBezTo>
                      <a:pt x="921" y="156"/>
                      <a:pt x="932" y="167"/>
                      <a:pt x="944" y="167"/>
                    </a:cubicBezTo>
                    <a:cubicBezTo>
                      <a:pt x="957" y="167"/>
                      <a:pt x="967" y="156"/>
                      <a:pt x="967" y="144"/>
                    </a:cubicBezTo>
                    <a:close/>
                    <a:moveTo>
                      <a:pt x="967" y="204"/>
                    </a:moveTo>
                    <a:cubicBezTo>
                      <a:pt x="967" y="192"/>
                      <a:pt x="957" y="182"/>
                      <a:pt x="944" y="182"/>
                    </a:cubicBezTo>
                    <a:cubicBezTo>
                      <a:pt x="932" y="182"/>
                      <a:pt x="921" y="192"/>
                      <a:pt x="921" y="204"/>
                    </a:cubicBezTo>
                    <a:cubicBezTo>
                      <a:pt x="921" y="217"/>
                      <a:pt x="932" y="227"/>
                      <a:pt x="944" y="227"/>
                    </a:cubicBezTo>
                    <a:cubicBezTo>
                      <a:pt x="957" y="227"/>
                      <a:pt x="967" y="217"/>
                      <a:pt x="967" y="204"/>
                    </a:cubicBezTo>
                    <a:close/>
                    <a:moveTo>
                      <a:pt x="875" y="23"/>
                    </a:moveTo>
                    <a:cubicBezTo>
                      <a:pt x="875" y="10"/>
                      <a:pt x="864" y="0"/>
                      <a:pt x="852" y="0"/>
                    </a:cubicBezTo>
                    <a:cubicBezTo>
                      <a:pt x="839" y="0"/>
                      <a:pt x="829" y="10"/>
                      <a:pt x="829" y="23"/>
                    </a:cubicBezTo>
                    <a:cubicBezTo>
                      <a:pt x="829" y="35"/>
                      <a:pt x="839" y="46"/>
                      <a:pt x="852" y="46"/>
                    </a:cubicBezTo>
                    <a:cubicBezTo>
                      <a:pt x="864" y="46"/>
                      <a:pt x="875" y="35"/>
                      <a:pt x="875" y="23"/>
                    </a:cubicBezTo>
                    <a:close/>
                    <a:moveTo>
                      <a:pt x="875" y="83"/>
                    </a:moveTo>
                    <a:cubicBezTo>
                      <a:pt x="875" y="71"/>
                      <a:pt x="864" y="61"/>
                      <a:pt x="852" y="61"/>
                    </a:cubicBezTo>
                    <a:cubicBezTo>
                      <a:pt x="839" y="61"/>
                      <a:pt x="829" y="71"/>
                      <a:pt x="829" y="83"/>
                    </a:cubicBezTo>
                    <a:cubicBezTo>
                      <a:pt x="829" y="96"/>
                      <a:pt x="839" y="106"/>
                      <a:pt x="852" y="106"/>
                    </a:cubicBezTo>
                    <a:cubicBezTo>
                      <a:pt x="864" y="106"/>
                      <a:pt x="875" y="96"/>
                      <a:pt x="875" y="83"/>
                    </a:cubicBezTo>
                    <a:close/>
                    <a:moveTo>
                      <a:pt x="875" y="144"/>
                    </a:moveTo>
                    <a:cubicBezTo>
                      <a:pt x="875" y="131"/>
                      <a:pt x="864" y="121"/>
                      <a:pt x="852" y="121"/>
                    </a:cubicBezTo>
                    <a:cubicBezTo>
                      <a:pt x="839" y="121"/>
                      <a:pt x="829" y="131"/>
                      <a:pt x="829" y="144"/>
                    </a:cubicBezTo>
                    <a:cubicBezTo>
                      <a:pt x="829" y="156"/>
                      <a:pt x="839" y="167"/>
                      <a:pt x="852" y="167"/>
                    </a:cubicBezTo>
                    <a:cubicBezTo>
                      <a:pt x="864" y="167"/>
                      <a:pt x="875" y="156"/>
                      <a:pt x="875" y="144"/>
                    </a:cubicBezTo>
                    <a:close/>
                    <a:moveTo>
                      <a:pt x="875" y="204"/>
                    </a:moveTo>
                    <a:cubicBezTo>
                      <a:pt x="875" y="192"/>
                      <a:pt x="864" y="182"/>
                      <a:pt x="852" y="182"/>
                    </a:cubicBezTo>
                    <a:cubicBezTo>
                      <a:pt x="839" y="182"/>
                      <a:pt x="829" y="192"/>
                      <a:pt x="829" y="204"/>
                    </a:cubicBezTo>
                    <a:cubicBezTo>
                      <a:pt x="829" y="217"/>
                      <a:pt x="839" y="227"/>
                      <a:pt x="852" y="227"/>
                    </a:cubicBezTo>
                    <a:cubicBezTo>
                      <a:pt x="864" y="227"/>
                      <a:pt x="875" y="217"/>
                      <a:pt x="875" y="204"/>
                    </a:cubicBezTo>
                    <a:close/>
                    <a:moveTo>
                      <a:pt x="783" y="23"/>
                    </a:moveTo>
                    <a:cubicBezTo>
                      <a:pt x="783" y="10"/>
                      <a:pt x="772" y="0"/>
                      <a:pt x="760" y="0"/>
                    </a:cubicBezTo>
                    <a:cubicBezTo>
                      <a:pt x="747" y="0"/>
                      <a:pt x="737" y="10"/>
                      <a:pt x="737" y="23"/>
                    </a:cubicBezTo>
                    <a:cubicBezTo>
                      <a:pt x="737" y="35"/>
                      <a:pt x="747" y="46"/>
                      <a:pt x="760" y="46"/>
                    </a:cubicBezTo>
                    <a:cubicBezTo>
                      <a:pt x="772" y="46"/>
                      <a:pt x="783" y="35"/>
                      <a:pt x="783" y="23"/>
                    </a:cubicBezTo>
                    <a:close/>
                    <a:moveTo>
                      <a:pt x="783" y="83"/>
                    </a:moveTo>
                    <a:cubicBezTo>
                      <a:pt x="783" y="71"/>
                      <a:pt x="772" y="61"/>
                      <a:pt x="760" y="61"/>
                    </a:cubicBezTo>
                    <a:cubicBezTo>
                      <a:pt x="747" y="61"/>
                      <a:pt x="737" y="71"/>
                      <a:pt x="737" y="83"/>
                    </a:cubicBezTo>
                    <a:cubicBezTo>
                      <a:pt x="737" y="96"/>
                      <a:pt x="747" y="106"/>
                      <a:pt x="760" y="106"/>
                    </a:cubicBezTo>
                    <a:cubicBezTo>
                      <a:pt x="772" y="106"/>
                      <a:pt x="783" y="96"/>
                      <a:pt x="783" y="83"/>
                    </a:cubicBezTo>
                    <a:close/>
                    <a:moveTo>
                      <a:pt x="783" y="144"/>
                    </a:moveTo>
                    <a:cubicBezTo>
                      <a:pt x="783" y="131"/>
                      <a:pt x="772" y="121"/>
                      <a:pt x="760" y="121"/>
                    </a:cubicBezTo>
                    <a:cubicBezTo>
                      <a:pt x="747" y="121"/>
                      <a:pt x="737" y="131"/>
                      <a:pt x="737" y="144"/>
                    </a:cubicBezTo>
                    <a:cubicBezTo>
                      <a:pt x="737" y="156"/>
                      <a:pt x="747" y="167"/>
                      <a:pt x="760" y="167"/>
                    </a:cubicBezTo>
                    <a:cubicBezTo>
                      <a:pt x="772" y="167"/>
                      <a:pt x="783" y="156"/>
                      <a:pt x="783" y="144"/>
                    </a:cubicBezTo>
                    <a:close/>
                    <a:moveTo>
                      <a:pt x="783" y="204"/>
                    </a:moveTo>
                    <a:cubicBezTo>
                      <a:pt x="783" y="192"/>
                      <a:pt x="772" y="182"/>
                      <a:pt x="760" y="182"/>
                    </a:cubicBezTo>
                    <a:cubicBezTo>
                      <a:pt x="747" y="182"/>
                      <a:pt x="737" y="192"/>
                      <a:pt x="737" y="204"/>
                    </a:cubicBezTo>
                    <a:cubicBezTo>
                      <a:pt x="737" y="217"/>
                      <a:pt x="747" y="227"/>
                      <a:pt x="760" y="227"/>
                    </a:cubicBezTo>
                    <a:cubicBezTo>
                      <a:pt x="772" y="227"/>
                      <a:pt x="783" y="217"/>
                      <a:pt x="783" y="204"/>
                    </a:cubicBezTo>
                    <a:close/>
                    <a:moveTo>
                      <a:pt x="690" y="23"/>
                    </a:moveTo>
                    <a:cubicBezTo>
                      <a:pt x="690" y="10"/>
                      <a:pt x="680" y="0"/>
                      <a:pt x="668" y="0"/>
                    </a:cubicBezTo>
                    <a:cubicBezTo>
                      <a:pt x="655" y="0"/>
                      <a:pt x="645" y="10"/>
                      <a:pt x="645" y="23"/>
                    </a:cubicBezTo>
                    <a:cubicBezTo>
                      <a:pt x="645" y="35"/>
                      <a:pt x="655" y="46"/>
                      <a:pt x="668" y="46"/>
                    </a:cubicBezTo>
                    <a:cubicBezTo>
                      <a:pt x="680" y="46"/>
                      <a:pt x="690" y="35"/>
                      <a:pt x="690" y="23"/>
                    </a:cubicBezTo>
                    <a:close/>
                    <a:moveTo>
                      <a:pt x="690" y="83"/>
                    </a:moveTo>
                    <a:cubicBezTo>
                      <a:pt x="690" y="71"/>
                      <a:pt x="680" y="61"/>
                      <a:pt x="668" y="61"/>
                    </a:cubicBezTo>
                    <a:cubicBezTo>
                      <a:pt x="655" y="61"/>
                      <a:pt x="645" y="71"/>
                      <a:pt x="645" y="83"/>
                    </a:cubicBezTo>
                    <a:cubicBezTo>
                      <a:pt x="645" y="96"/>
                      <a:pt x="655" y="106"/>
                      <a:pt x="668" y="106"/>
                    </a:cubicBezTo>
                    <a:cubicBezTo>
                      <a:pt x="680" y="106"/>
                      <a:pt x="690" y="96"/>
                      <a:pt x="690" y="83"/>
                    </a:cubicBezTo>
                    <a:close/>
                    <a:moveTo>
                      <a:pt x="690" y="144"/>
                    </a:moveTo>
                    <a:cubicBezTo>
                      <a:pt x="690" y="131"/>
                      <a:pt x="680" y="121"/>
                      <a:pt x="668" y="121"/>
                    </a:cubicBezTo>
                    <a:cubicBezTo>
                      <a:pt x="655" y="121"/>
                      <a:pt x="645" y="131"/>
                      <a:pt x="645" y="144"/>
                    </a:cubicBezTo>
                    <a:cubicBezTo>
                      <a:pt x="645" y="156"/>
                      <a:pt x="655" y="167"/>
                      <a:pt x="668" y="167"/>
                    </a:cubicBezTo>
                    <a:cubicBezTo>
                      <a:pt x="680" y="167"/>
                      <a:pt x="690" y="156"/>
                      <a:pt x="690" y="144"/>
                    </a:cubicBezTo>
                    <a:close/>
                    <a:moveTo>
                      <a:pt x="690" y="204"/>
                    </a:moveTo>
                    <a:cubicBezTo>
                      <a:pt x="690" y="192"/>
                      <a:pt x="680" y="182"/>
                      <a:pt x="668" y="182"/>
                    </a:cubicBezTo>
                    <a:cubicBezTo>
                      <a:pt x="655" y="182"/>
                      <a:pt x="645" y="192"/>
                      <a:pt x="645" y="204"/>
                    </a:cubicBezTo>
                    <a:cubicBezTo>
                      <a:pt x="645" y="217"/>
                      <a:pt x="655" y="227"/>
                      <a:pt x="668" y="227"/>
                    </a:cubicBezTo>
                    <a:cubicBezTo>
                      <a:pt x="680" y="227"/>
                      <a:pt x="690" y="217"/>
                      <a:pt x="690" y="204"/>
                    </a:cubicBezTo>
                    <a:close/>
                    <a:moveTo>
                      <a:pt x="506" y="23"/>
                    </a:moveTo>
                    <a:cubicBezTo>
                      <a:pt x="506" y="10"/>
                      <a:pt x="496" y="0"/>
                      <a:pt x="484" y="0"/>
                    </a:cubicBezTo>
                    <a:cubicBezTo>
                      <a:pt x="471" y="0"/>
                      <a:pt x="461" y="10"/>
                      <a:pt x="461" y="23"/>
                    </a:cubicBezTo>
                    <a:cubicBezTo>
                      <a:pt x="461" y="35"/>
                      <a:pt x="471" y="46"/>
                      <a:pt x="484" y="46"/>
                    </a:cubicBezTo>
                    <a:cubicBezTo>
                      <a:pt x="496" y="46"/>
                      <a:pt x="506" y="35"/>
                      <a:pt x="506" y="23"/>
                    </a:cubicBezTo>
                    <a:close/>
                    <a:moveTo>
                      <a:pt x="506" y="83"/>
                    </a:moveTo>
                    <a:cubicBezTo>
                      <a:pt x="506" y="71"/>
                      <a:pt x="496" y="61"/>
                      <a:pt x="484" y="61"/>
                    </a:cubicBezTo>
                    <a:cubicBezTo>
                      <a:pt x="471" y="61"/>
                      <a:pt x="461" y="71"/>
                      <a:pt x="461" y="83"/>
                    </a:cubicBezTo>
                    <a:cubicBezTo>
                      <a:pt x="461" y="96"/>
                      <a:pt x="471" y="106"/>
                      <a:pt x="484" y="106"/>
                    </a:cubicBezTo>
                    <a:cubicBezTo>
                      <a:pt x="496" y="106"/>
                      <a:pt x="506" y="96"/>
                      <a:pt x="506" y="83"/>
                    </a:cubicBezTo>
                    <a:close/>
                    <a:moveTo>
                      <a:pt x="506" y="144"/>
                    </a:moveTo>
                    <a:cubicBezTo>
                      <a:pt x="506" y="131"/>
                      <a:pt x="496" y="121"/>
                      <a:pt x="484" y="121"/>
                    </a:cubicBezTo>
                    <a:cubicBezTo>
                      <a:pt x="471" y="121"/>
                      <a:pt x="461" y="131"/>
                      <a:pt x="461" y="144"/>
                    </a:cubicBezTo>
                    <a:cubicBezTo>
                      <a:pt x="461" y="156"/>
                      <a:pt x="471" y="167"/>
                      <a:pt x="484" y="167"/>
                    </a:cubicBezTo>
                    <a:cubicBezTo>
                      <a:pt x="496" y="167"/>
                      <a:pt x="506" y="156"/>
                      <a:pt x="506" y="144"/>
                    </a:cubicBezTo>
                    <a:close/>
                    <a:moveTo>
                      <a:pt x="506" y="204"/>
                    </a:moveTo>
                    <a:cubicBezTo>
                      <a:pt x="506" y="192"/>
                      <a:pt x="496" y="182"/>
                      <a:pt x="484" y="182"/>
                    </a:cubicBezTo>
                    <a:cubicBezTo>
                      <a:pt x="471" y="182"/>
                      <a:pt x="461" y="192"/>
                      <a:pt x="461" y="204"/>
                    </a:cubicBezTo>
                    <a:cubicBezTo>
                      <a:pt x="461" y="217"/>
                      <a:pt x="471" y="227"/>
                      <a:pt x="484" y="227"/>
                    </a:cubicBezTo>
                    <a:cubicBezTo>
                      <a:pt x="496" y="227"/>
                      <a:pt x="506" y="217"/>
                      <a:pt x="506" y="204"/>
                    </a:cubicBezTo>
                    <a:close/>
                    <a:moveTo>
                      <a:pt x="414" y="23"/>
                    </a:moveTo>
                    <a:cubicBezTo>
                      <a:pt x="414" y="10"/>
                      <a:pt x="404" y="0"/>
                      <a:pt x="391" y="0"/>
                    </a:cubicBezTo>
                    <a:cubicBezTo>
                      <a:pt x="379" y="0"/>
                      <a:pt x="369" y="10"/>
                      <a:pt x="369" y="23"/>
                    </a:cubicBezTo>
                    <a:cubicBezTo>
                      <a:pt x="369" y="35"/>
                      <a:pt x="379" y="46"/>
                      <a:pt x="391" y="46"/>
                    </a:cubicBezTo>
                    <a:cubicBezTo>
                      <a:pt x="404" y="46"/>
                      <a:pt x="414" y="35"/>
                      <a:pt x="414" y="23"/>
                    </a:cubicBezTo>
                    <a:close/>
                    <a:moveTo>
                      <a:pt x="414" y="83"/>
                    </a:moveTo>
                    <a:cubicBezTo>
                      <a:pt x="414" y="71"/>
                      <a:pt x="404" y="61"/>
                      <a:pt x="391" y="61"/>
                    </a:cubicBezTo>
                    <a:cubicBezTo>
                      <a:pt x="379" y="61"/>
                      <a:pt x="369" y="71"/>
                      <a:pt x="369" y="83"/>
                    </a:cubicBezTo>
                    <a:cubicBezTo>
                      <a:pt x="369" y="96"/>
                      <a:pt x="379" y="106"/>
                      <a:pt x="391" y="106"/>
                    </a:cubicBezTo>
                    <a:cubicBezTo>
                      <a:pt x="404" y="106"/>
                      <a:pt x="414" y="96"/>
                      <a:pt x="414" y="83"/>
                    </a:cubicBezTo>
                    <a:close/>
                    <a:moveTo>
                      <a:pt x="414" y="144"/>
                    </a:moveTo>
                    <a:cubicBezTo>
                      <a:pt x="414" y="131"/>
                      <a:pt x="404" y="121"/>
                      <a:pt x="391" y="121"/>
                    </a:cubicBezTo>
                    <a:cubicBezTo>
                      <a:pt x="379" y="121"/>
                      <a:pt x="369" y="131"/>
                      <a:pt x="369" y="144"/>
                    </a:cubicBezTo>
                    <a:cubicBezTo>
                      <a:pt x="369" y="156"/>
                      <a:pt x="379" y="167"/>
                      <a:pt x="391" y="167"/>
                    </a:cubicBezTo>
                    <a:cubicBezTo>
                      <a:pt x="404" y="167"/>
                      <a:pt x="414" y="156"/>
                      <a:pt x="414" y="144"/>
                    </a:cubicBezTo>
                    <a:close/>
                    <a:moveTo>
                      <a:pt x="414" y="204"/>
                    </a:moveTo>
                    <a:cubicBezTo>
                      <a:pt x="414" y="192"/>
                      <a:pt x="404" y="182"/>
                      <a:pt x="391" y="182"/>
                    </a:cubicBezTo>
                    <a:cubicBezTo>
                      <a:pt x="379" y="182"/>
                      <a:pt x="369" y="192"/>
                      <a:pt x="369" y="204"/>
                    </a:cubicBezTo>
                    <a:cubicBezTo>
                      <a:pt x="369" y="217"/>
                      <a:pt x="379" y="227"/>
                      <a:pt x="391" y="227"/>
                    </a:cubicBezTo>
                    <a:cubicBezTo>
                      <a:pt x="404" y="227"/>
                      <a:pt x="414" y="217"/>
                      <a:pt x="414" y="204"/>
                    </a:cubicBezTo>
                    <a:close/>
                    <a:moveTo>
                      <a:pt x="322" y="23"/>
                    </a:moveTo>
                    <a:cubicBezTo>
                      <a:pt x="322" y="10"/>
                      <a:pt x="312" y="0"/>
                      <a:pt x="299" y="0"/>
                    </a:cubicBezTo>
                    <a:cubicBezTo>
                      <a:pt x="287" y="0"/>
                      <a:pt x="277" y="10"/>
                      <a:pt x="277" y="23"/>
                    </a:cubicBezTo>
                    <a:cubicBezTo>
                      <a:pt x="277" y="35"/>
                      <a:pt x="287" y="46"/>
                      <a:pt x="299" y="46"/>
                    </a:cubicBezTo>
                    <a:cubicBezTo>
                      <a:pt x="312" y="46"/>
                      <a:pt x="322" y="35"/>
                      <a:pt x="322" y="23"/>
                    </a:cubicBezTo>
                    <a:close/>
                    <a:moveTo>
                      <a:pt x="322" y="83"/>
                    </a:moveTo>
                    <a:cubicBezTo>
                      <a:pt x="322" y="71"/>
                      <a:pt x="312" y="61"/>
                      <a:pt x="299" y="61"/>
                    </a:cubicBezTo>
                    <a:cubicBezTo>
                      <a:pt x="287" y="61"/>
                      <a:pt x="277" y="71"/>
                      <a:pt x="277" y="83"/>
                    </a:cubicBezTo>
                    <a:cubicBezTo>
                      <a:pt x="277" y="96"/>
                      <a:pt x="287" y="106"/>
                      <a:pt x="299" y="106"/>
                    </a:cubicBezTo>
                    <a:cubicBezTo>
                      <a:pt x="312" y="106"/>
                      <a:pt x="322" y="96"/>
                      <a:pt x="322" y="83"/>
                    </a:cubicBezTo>
                    <a:close/>
                    <a:moveTo>
                      <a:pt x="322" y="144"/>
                    </a:moveTo>
                    <a:cubicBezTo>
                      <a:pt x="322" y="131"/>
                      <a:pt x="312" y="121"/>
                      <a:pt x="299" y="121"/>
                    </a:cubicBezTo>
                    <a:cubicBezTo>
                      <a:pt x="287" y="121"/>
                      <a:pt x="277" y="131"/>
                      <a:pt x="277" y="144"/>
                    </a:cubicBezTo>
                    <a:cubicBezTo>
                      <a:pt x="277" y="156"/>
                      <a:pt x="287" y="167"/>
                      <a:pt x="299" y="167"/>
                    </a:cubicBezTo>
                    <a:cubicBezTo>
                      <a:pt x="312" y="167"/>
                      <a:pt x="322" y="156"/>
                      <a:pt x="322" y="144"/>
                    </a:cubicBezTo>
                    <a:close/>
                    <a:moveTo>
                      <a:pt x="322" y="204"/>
                    </a:moveTo>
                    <a:cubicBezTo>
                      <a:pt x="322" y="192"/>
                      <a:pt x="312" y="182"/>
                      <a:pt x="299" y="182"/>
                    </a:cubicBezTo>
                    <a:cubicBezTo>
                      <a:pt x="287" y="182"/>
                      <a:pt x="277" y="192"/>
                      <a:pt x="277" y="204"/>
                    </a:cubicBezTo>
                    <a:cubicBezTo>
                      <a:pt x="277" y="217"/>
                      <a:pt x="287" y="227"/>
                      <a:pt x="299" y="227"/>
                    </a:cubicBezTo>
                    <a:cubicBezTo>
                      <a:pt x="312" y="227"/>
                      <a:pt x="322" y="217"/>
                      <a:pt x="322" y="204"/>
                    </a:cubicBezTo>
                    <a:close/>
                    <a:moveTo>
                      <a:pt x="230" y="23"/>
                    </a:moveTo>
                    <a:cubicBezTo>
                      <a:pt x="230" y="10"/>
                      <a:pt x="220" y="0"/>
                      <a:pt x="207" y="0"/>
                    </a:cubicBezTo>
                    <a:cubicBezTo>
                      <a:pt x="195" y="0"/>
                      <a:pt x="185" y="10"/>
                      <a:pt x="185" y="23"/>
                    </a:cubicBezTo>
                    <a:cubicBezTo>
                      <a:pt x="185" y="35"/>
                      <a:pt x="195" y="46"/>
                      <a:pt x="207" y="46"/>
                    </a:cubicBezTo>
                    <a:cubicBezTo>
                      <a:pt x="220" y="46"/>
                      <a:pt x="230" y="35"/>
                      <a:pt x="230" y="23"/>
                    </a:cubicBezTo>
                    <a:close/>
                    <a:moveTo>
                      <a:pt x="230" y="83"/>
                    </a:moveTo>
                    <a:cubicBezTo>
                      <a:pt x="230" y="71"/>
                      <a:pt x="220" y="61"/>
                      <a:pt x="207" y="61"/>
                    </a:cubicBezTo>
                    <a:cubicBezTo>
                      <a:pt x="195" y="61"/>
                      <a:pt x="185" y="71"/>
                      <a:pt x="185" y="83"/>
                    </a:cubicBezTo>
                    <a:cubicBezTo>
                      <a:pt x="185" y="96"/>
                      <a:pt x="195" y="106"/>
                      <a:pt x="207" y="106"/>
                    </a:cubicBezTo>
                    <a:cubicBezTo>
                      <a:pt x="220" y="106"/>
                      <a:pt x="230" y="96"/>
                      <a:pt x="230" y="83"/>
                    </a:cubicBezTo>
                    <a:close/>
                    <a:moveTo>
                      <a:pt x="230" y="144"/>
                    </a:moveTo>
                    <a:cubicBezTo>
                      <a:pt x="230" y="131"/>
                      <a:pt x="220" y="121"/>
                      <a:pt x="207" y="121"/>
                    </a:cubicBezTo>
                    <a:cubicBezTo>
                      <a:pt x="195" y="121"/>
                      <a:pt x="185" y="131"/>
                      <a:pt x="185" y="144"/>
                    </a:cubicBezTo>
                    <a:cubicBezTo>
                      <a:pt x="185" y="156"/>
                      <a:pt x="195" y="167"/>
                      <a:pt x="207" y="167"/>
                    </a:cubicBezTo>
                    <a:cubicBezTo>
                      <a:pt x="220" y="167"/>
                      <a:pt x="230" y="156"/>
                      <a:pt x="230" y="144"/>
                    </a:cubicBezTo>
                    <a:close/>
                    <a:moveTo>
                      <a:pt x="230" y="204"/>
                    </a:moveTo>
                    <a:cubicBezTo>
                      <a:pt x="230" y="192"/>
                      <a:pt x="220" y="182"/>
                      <a:pt x="207" y="182"/>
                    </a:cubicBezTo>
                    <a:cubicBezTo>
                      <a:pt x="195" y="182"/>
                      <a:pt x="185" y="192"/>
                      <a:pt x="185" y="204"/>
                    </a:cubicBezTo>
                    <a:cubicBezTo>
                      <a:pt x="185" y="217"/>
                      <a:pt x="195" y="227"/>
                      <a:pt x="207" y="227"/>
                    </a:cubicBezTo>
                    <a:cubicBezTo>
                      <a:pt x="220" y="227"/>
                      <a:pt x="230" y="217"/>
                      <a:pt x="230" y="204"/>
                    </a:cubicBezTo>
                    <a:close/>
                    <a:moveTo>
                      <a:pt x="138" y="23"/>
                    </a:moveTo>
                    <a:cubicBezTo>
                      <a:pt x="138" y="10"/>
                      <a:pt x="128" y="0"/>
                      <a:pt x="115" y="0"/>
                    </a:cubicBezTo>
                    <a:cubicBezTo>
                      <a:pt x="103" y="0"/>
                      <a:pt x="92" y="10"/>
                      <a:pt x="92" y="23"/>
                    </a:cubicBezTo>
                    <a:cubicBezTo>
                      <a:pt x="92" y="35"/>
                      <a:pt x="103" y="46"/>
                      <a:pt x="115" y="46"/>
                    </a:cubicBezTo>
                    <a:cubicBezTo>
                      <a:pt x="128" y="46"/>
                      <a:pt x="138" y="35"/>
                      <a:pt x="138" y="23"/>
                    </a:cubicBezTo>
                    <a:close/>
                    <a:moveTo>
                      <a:pt x="138" y="83"/>
                    </a:moveTo>
                    <a:cubicBezTo>
                      <a:pt x="138" y="71"/>
                      <a:pt x="128" y="61"/>
                      <a:pt x="115" y="61"/>
                    </a:cubicBezTo>
                    <a:cubicBezTo>
                      <a:pt x="103" y="61"/>
                      <a:pt x="92" y="71"/>
                      <a:pt x="92" y="83"/>
                    </a:cubicBezTo>
                    <a:cubicBezTo>
                      <a:pt x="92" y="96"/>
                      <a:pt x="103" y="106"/>
                      <a:pt x="115" y="106"/>
                    </a:cubicBezTo>
                    <a:cubicBezTo>
                      <a:pt x="128" y="106"/>
                      <a:pt x="138" y="96"/>
                      <a:pt x="138" y="83"/>
                    </a:cubicBezTo>
                    <a:close/>
                    <a:moveTo>
                      <a:pt x="138" y="144"/>
                    </a:moveTo>
                    <a:cubicBezTo>
                      <a:pt x="138" y="131"/>
                      <a:pt x="128" y="121"/>
                      <a:pt x="115" y="121"/>
                    </a:cubicBezTo>
                    <a:cubicBezTo>
                      <a:pt x="103" y="121"/>
                      <a:pt x="92" y="131"/>
                      <a:pt x="92" y="144"/>
                    </a:cubicBezTo>
                    <a:cubicBezTo>
                      <a:pt x="92" y="156"/>
                      <a:pt x="103" y="167"/>
                      <a:pt x="115" y="167"/>
                    </a:cubicBezTo>
                    <a:cubicBezTo>
                      <a:pt x="128" y="167"/>
                      <a:pt x="138" y="156"/>
                      <a:pt x="138" y="144"/>
                    </a:cubicBezTo>
                    <a:close/>
                    <a:moveTo>
                      <a:pt x="138" y="204"/>
                    </a:moveTo>
                    <a:cubicBezTo>
                      <a:pt x="138" y="192"/>
                      <a:pt x="128" y="182"/>
                      <a:pt x="115" y="182"/>
                    </a:cubicBezTo>
                    <a:cubicBezTo>
                      <a:pt x="103" y="182"/>
                      <a:pt x="92" y="192"/>
                      <a:pt x="92" y="204"/>
                    </a:cubicBezTo>
                    <a:cubicBezTo>
                      <a:pt x="92" y="217"/>
                      <a:pt x="103" y="227"/>
                      <a:pt x="115" y="227"/>
                    </a:cubicBezTo>
                    <a:cubicBezTo>
                      <a:pt x="128" y="227"/>
                      <a:pt x="138" y="217"/>
                      <a:pt x="138" y="204"/>
                    </a:cubicBezTo>
                    <a:close/>
                    <a:moveTo>
                      <a:pt x="46" y="23"/>
                    </a:moveTo>
                    <a:cubicBezTo>
                      <a:pt x="46" y="10"/>
                      <a:pt x="36" y="0"/>
                      <a:pt x="23" y="0"/>
                    </a:cubicBezTo>
                    <a:cubicBezTo>
                      <a:pt x="10" y="0"/>
                      <a:pt x="0" y="10"/>
                      <a:pt x="0" y="23"/>
                    </a:cubicBezTo>
                    <a:cubicBezTo>
                      <a:pt x="0" y="35"/>
                      <a:pt x="10" y="46"/>
                      <a:pt x="23" y="46"/>
                    </a:cubicBezTo>
                    <a:cubicBezTo>
                      <a:pt x="36" y="46"/>
                      <a:pt x="46" y="35"/>
                      <a:pt x="46" y="23"/>
                    </a:cubicBezTo>
                    <a:close/>
                    <a:moveTo>
                      <a:pt x="46" y="83"/>
                    </a:moveTo>
                    <a:cubicBezTo>
                      <a:pt x="46" y="71"/>
                      <a:pt x="36" y="61"/>
                      <a:pt x="23" y="61"/>
                    </a:cubicBezTo>
                    <a:cubicBezTo>
                      <a:pt x="10" y="61"/>
                      <a:pt x="0" y="71"/>
                      <a:pt x="0" y="83"/>
                    </a:cubicBezTo>
                    <a:cubicBezTo>
                      <a:pt x="0" y="96"/>
                      <a:pt x="10" y="106"/>
                      <a:pt x="23" y="106"/>
                    </a:cubicBezTo>
                    <a:cubicBezTo>
                      <a:pt x="36" y="106"/>
                      <a:pt x="46" y="96"/>
                      <a:pt x="46" y="83"/>
                    </a:cubicBezTo>
                    <a:close/>
                    <a:moveTo>
                      <a:pt x="46" y="144"/>
                    </a:moveTo>
                    <a:cubicBezTo>
                      <a:pt x="46" y="131"/>
                      <a:pt x="36" y="121"/>
                      <a:pt x="23" y="121"/>
                    </a:cubicBezTo>
                    <a:cubicBezTo>
                      <a:pt x="10" y="121"/>
                      <a:pt x="0" y="131"/>
                      <a:pt x="0" y="144"/>
                    </a:cubicBezTo>
                    <a:cubicBezTo>
                      <a:pt x="0" y="156"/>
                      <a:pt x="10" y="167"/>
                      <a:pt x="23" y="167"/>
                    </a:cubicBezTo>
                    <a:cubicBezTo>
                      <a:pt x="36" y="167"/>
                      <a:pt x="46" y="156"/>
                      <a:pt x="46" y="144"/>
                    </a:cubicBezTo>
                    <a:close/>
                    <a:moveTo>
                      <a:pt x="46" y="204"/>
                    </a:moveTo>
                    <a:cubicBezTo>
                      <a:pt x="46" y="192"/>
                      <a:pt x="36" y="182"/>
                      <a:pt x="23" y="182"/>
                    </a:cubicBezTo>
                    <a:cubicBezTo>
                      <a:pt x="10" y="182"/>
                      <a:pt x="0" y="192"/>
                      <a:pt x="0" y="204"/>
                    </a:cubicBezTo>
                    <a:cubicBezTo>
                      <a:pt x="0" y="217"/>
                      <a:pt x="10" y="227"/>
                      <a:pt x="23" y="227"/>
                    </a:cubicBezTo>
                    <a:cubicBezTo>
                      <a:pt x="36" y="227"/>
                      <a:pt x="46" y="217"/>
                      <a:pt x="46" y="204"/>
                    </a:cubicBez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478" name="Picture 198">
                <a:extLst>
                  <a:ext uri="{FF2B5EF4-FFF2-40B4-BE49-F238E27FC236}">
                    <a16:creationId xmlns:a16="http://schemas.microsoft.com/office/drawing/2014/main" id="{B1C8F550-06F3-4BAA-8386-1DBBE3C1A885}"/>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772" y="3259"/>
                <a:ext cx="473"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9" name="Rectangle 199">
                <a:extLst>
                  <a:ext uri="{FF2B5EF4-FFF2-40B4-BE49-F238E27FC236}">
                    <a16:creationId xmlns:a16="http://schemas.microsoft.com/office/drawing/2014/main" id="{F53DDD04-2AD1-4A66-AA13-9BB8B775112F}"/>
                  </a:ext>
                </a:extLst>
              </p:cNvPr>
              <p:cNvSpPr>
                <a:spLocks noChangeArrowheads="1"/>
              </p:cNvSpPr>
              <p:nvPr/>
            </p:nvSpPr>
            <p:spPr bwMode="auto">
              <a:xfrm>
                <a:off x="772" y="3260"/>
                <a:ext cx="472" cy="124"/>
              </a:xfrm>
              <a:prstGeom prst="rect">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480" name="Picture 200">
                <a:extLst>
                  <a:ext uri="{FF2B5EF4-FFF2-40B4-BE49-F238E27FC236}">
                    <a16:creationId xmlns:a16="http://schemas.microsoft.com/office/drawing/2014/main" id="{5988A656-11BC-437B-9C83-94C544D3D773}"/>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779" y="3372"/>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 name="Freeform 201">
                <a:extLst>
                  <a:ext uri="{FF2B5EF4-FFF2-40B4-BE49-F238E27FC236}">
                    <a16:creationId xmlns:a16="http://schemas.microsoft.com/office/drawing/2014/main" id="{011498EA-3CE5-43E6-A5D7-CB0537E2C7FE}"/>
                  </a:ext>
                </a:extLst>
              </p:cNvPr>
              <p:cNvSpPr>
                <a:spLocks/>
              </p:cNvSpPr>
              <p:nvPr/>
            </p:nvSpPr>
            <p:spPr bwMode="auto">
              <a:xfrm>
                <a:off x="780" y="3374"/>
                <a:ext cx="8" cy="9"/>
              </a:xfrm>
              <a:custGeom>
                <a:avLst/>
                <a:gdLst>
                  <a:gd name="T0" fmla="*/ 0 w 8"/>
                  <a:gd name="T1" fmla="*/ 7 h 9"/>
                  <a:gd name="T2" fmla="*/ 4 w 8"/>
                  <a:gd name="T3" fmla="*/ 9 h 9"/>
                  <a:gd name="T4" fmla="*/ 8 w 8"/>
                  <a:gd name="T5" fmla="*/ 7 h 9"/>
                  <a:gd name="T6" fmla="*/ 8 w 8"/>
                  <a:gd name="T7" fmla="*/ 2 h 9"/>
                  <a:gd name="T8" fmla="*/ 4 w 8"/>
                  <a:gd name="T9" fmla="*/ 0 h 9"/>
                  <a:gd name="T10" fmla="*/ 0 w 8"/>
                  <a:gd name="T11" fmla="*/ 2 h 9"/>
                  <a:gd name="T12" fmla="*/ 0 w 8"/>
                  <a:gd name="T13" fmla="*/ 7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0" y="7"/>
                    </a:moveTo>
                    <a:lnTo>
                      <a:pt x="4" y="9"/>
                    </a:lnTo>
                    <a:lnTo>
                      <a:pt x="8" y="7"/>
                    </a:lnTo>
                    <a:lnTo>
                      <a:pt x="8" y="2"/>
                    </a:lnTo>
                    <a:lnTo>
                      <a:pt x="4" y="0"/>
                    </a:lnTo>
                    <a:lnTo>
                      <a:pt x="0" y="2"/>
                    </a:lnTo>
                    <a:lnTo>
                      <a:pt x="0" y="7"/>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482" name="Picture 202">
                <a:extLst>
                  <a:ext uri="{FF2B5EF4-FFF2-40B4-BE49-F238E27FC236}">
                    <a16:creationId xmlns:a16="http://schemas.microsoft.com/office/drawing/2014/main" id="{C842A2BB-64B5-455A-A2B6-99D5EDD02BA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9" y="3261"/>
                <a:ext cx="12" cy="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3" name="Freeform 203">
                <a:extLst>
                  <a:ext uri="{FF2B5EF4-FFF2-40B4-BE49-F238E27FC236}">
                    <a16:creationId xmlns:a16="http://schemas.microsoft.com/office/drawing/2014/main" id="{87309BBF-EC1B-4136-9C6A-7D2FD2D46A9B}"/>
                  </a:ext>
                </a:extLst>
              </p:cNvPr>
              <p:cNvSpPr>
                <a:spLocks/>
              </p:cNvSpPr>
              <p:nvPr/>
            </p:nvSpPr>
            <p:spPr bwMode="auto">
              <a:xfrm>
                <a:off x="780" y="3262"/>
                <a:ext cx="8" cy="9"/>
              </a:xfrm>
              <a:custGeom>
                <a:avLst/>
                <a:gdLst>
                  <a:gd name="T0" fmla="*/ 0 w 8"/>
                  <a:gd name="T1" fmla="*/ 6 h 9"/>
                  <a:gd name="T2" fmla="*/ 4 w 8"/>
                  <a:gd name="T3" fmla="*/ 9 h 9"/>
                  <a:gd name="T4" fmla="*/ 8 w 8"/>
                  <a:gd name="T5" fmla="*/ 6 h 9"/>
                  <a:gd name="T6" fmla="*/ 8 w 8"/>
                  <a:gd name="T7" fmla="*/ 2 h 9"/>
                  <a:gd name="T8" fmla="*/ 4 w 8"/>
                  <a:gd name="T9" fmla="*/ 0 h 9"/>
                  <a:gd name="T10" fmla="*/ 0 w 8"/>
                  <a:gd name="T11" fmla="*/ 2 h 9"/>
                  <a:gd name="T12" fmla="*/ 0 w 8"/>
                  <a:gd name="T13" fmla="*/ 6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0" y="6"/>
                    </a:moveTo>
                    <a:lnTo>
                      <a:pt x="4" y="9"/>
                    </a:lnTo>
                    <a:lnTo>
                      <a:pt x="8" y="6"/>
                    </a:lnTo>
                    <a:lnTo>
                      <a:pt x="8" y="2"/>
                    </a:lnTo>
                    <a:lnTo>
                      <a:pt x="4" y="0"/>
                    </a:lnTo>
                    <a:lnTo>
                      <a:pt x="0" y="2"/>
                    </a:lnTo>
                    <a:lnTo>
                      <a:pt x="0" y="6"/>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484" name="Picture 204">
                <a:extLst>
                  <a:ext uri="{FF2B5EF4-FFF2-40B4-BE49-F238E27FC236}">
                    <a16:creationId xmlns:a16="http://schemas.microsoft.com/office/drawing/2014/main" id="{B28C02C8-31C7-4BBE-805E-697AC1C75E96}"/>
                  </a:ext>
                </a:extLst>
              </p:cNvPr>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777" y="3281"/>
                <a:ext cx="14" cy="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7" name="Group 406">
              <a:extLst>
                <a:ext uri="{FF2B5EF4-FFF2-40B4-BE49-F238E27FC236}">
                  <a16:creationId xmlns:a16="http://schemas.microsoft.com/office/drawing/2014/main" id="{ACA759DC-5B00-4C8F-A477-D825E9E4F522}"/>
                </a:ext>
              </a:extLst>
            </p:cNvPr>
            <p:cNvGrpSpPr>
              <a:grpSpLocks/>
            </p:cNvGrpSpPr>
            <p:nvPr/>
          </p:nvGrpSpPr>
          <p:grpSpPr bwMode="auto">
            <a:xfrm>
              <a:off x="772" y="1495"/>
              <a:ext cx="473" cy="1889"/>
              <a:chOff x="772" y="1495"/>
              <a:chExt cx="473" cy="1889"/>
            </a:xfrm>
          </p:grpSpPr>
          <p:sp>
            <p:nvSpPr>
              <p:cNvPr id="85" name="Freeform 206">
                <a:extLst>
                  <a:ext uri="{FF2B5EF4-FFF2-40B4-BE49-F238E27FC236}">
                    <a16:creationId xmlns:a16="http://schemas.microsoft.com/office/drawing/2014/main" id="{B52F9A79-7861-4DD1-89CE-E50D5F13A7EE}"/>
                  </a:ext>
                </a:extLst>
              </p:cNvPr>
              <p:cNvSpPr>
                <a:spLocks/>
              </p:cNvSpPr>
              <p:nvPr/>
            </p:nvSpPr>
            <p:spPr bwMode="auto">
              <a:xfrm>
                <a:off x="778" y="3283"/>
                <a:ext cx="11" cy="79"/>
              </a:xfrm>
              <a:custGeom>
                <a:avLst/>
                <a:gdLst>
                  <a:gd name="T0" fmla="*/ 0 w 72"/>
                  <a:gd name="T1" fmla="*/ 480 h 516"/>
                  <a:gd name="T2" fmla="*/ 36 w 72"/>
                  <a:gd name="T3" fmla="*/ 516 h 516"/>
                  <a:gd name="T4" fmla="*/ 72 w 72"/>
                  <a:gd name="T5" fmla="*/ 480 h 516"/>
                  <a:gd name="T6" fmla="*/ 72 w 72"/>
                  <a:gd name="T7" fmla="*/ 36 h 516"/>
                  <a:gd name="T8" fmla="*/ 36 w 72"/>
                  <a:gd name="T9" fmla="*/ 0 h 516"/>
                  <a:gd name="T10" fmla="*/ 0 w 72"/>
                  <a:gd name="T11" fmla="*/ 36 h 516"/>
                  <a:gd name="T12" fmla="*/ 0 w 72"/>
                  <a:gd name="T13" fmla="*/ 480 h 516"/>
                </a:gdLst>
                <a:ahLst/>
                <a:cxnLst>
                  <a:cxn ang="0">
                    <a:pos x="T0" y="T1"/>
                  </a:cxn>
                  <a:cxn ang="0">
                    <a:pos x="T2" y="T3"/>
                  </a:cxn>
                  <a:cxn ang="0">
                    <a:pos x="T4" y="T5"/>
                  </a:cxn>
                  <a:cxn ang="0">
                    <a:pos x="T6" y="T7"/>
                  </a:cxn>
                  <a:cxn ang="0">
                    <a:pos x="T8" y="T9"/>
                  </a:cxn>
                  <a:cxn ang="0">
                    <a:pos x="T10" y="T11"/>
                  </a:cxn>
                  <a:cxn ang="0">
                    <a:pos x="T12" y="T13"/>
                  </a:cxn>
                </a:cxnLst>
                <a:rect l="0" t="0" r="r" b="b"/>
                <a:pathLst>
                  <a:path w="72" h="516">
                    <a:moveTo>
                      <a:pt x="0" y="480"/>
                    </a:moveTo>
                    <a:cubicBezTo>
                      <a:pt x="0" y="500"/>
                      <a:pt x="16" y="516"/>
                      <a:pt x="36" y="516"/>
                    </a:cubicBezTo>
                    <a:cubicBezTo>
                      <a:pt x="56" y="516"/>
                      <a:pt x="72" y="500"/>
                      <a:pt x="72" y="480"/>
                    </a:cubicBezTo>
                    <a:lnTo>
                      <a:pt x="72" y="36"/>
                    </a:lnTo>
                    <a:cubicBezTo>
                      <a:pt x="72" y="16"/>
                      <a:pt x="56" y="0"/>
                      <a:pt x="36" y="0"/>
                    </a:cubicBezTo>
                    <a:cubicBezTo>
                      <a:pt x="16" y="0"/>
                      <a:pt x="0" y="16"/>
                      <a:pt x="0" y="36"/>
                    </a:cubicBezTo>
                    <a:lnTo>
                      <a:pt x="0" y="480"/>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86" name="Picture 207">
                <a:extLst>
                  <a:ext uri="{FF2B5EF4-FFF2-40B4-BE49-F238E27FC236}">
                    <a16:creationId xmlns:a16="http://schemas.microsoft.com/office/drawing/2014/main" id="{D46CEB94-6E0A-4E95-8506-217051D95BC4}"/>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227" y="3372"/>
                <a:ext cx="13"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Freeform 208">
                <a:extLst>
                  <a:ext uri="{FF2B5EF4-FFF2-40B4-BE49-F238E27FC236}">
                    <a16:creationId xmlns:a16="http://schemas.microsoft.com/office/drawing/2014/main" id="{B543024A-CDC5-44C3-88DE-823FFDB6E206}"/>
                  </a:ext>
                </a:extLst>
              </p:cNvPr>
              <p:cNvSpPr>
                <a:spLocks/>
              </p:cNvSpPr>
              <p:nvPr/>
            </p:nvSpPr>
            <p:spPr bwMode="auto">
              <a:xfrm>
                <a:off x="1229" y="3374"/>
                <a:ext cx="8" cy="9"/>
              </a:xfrm>
              <a:custGeom>
                <a:avLst/>
                <a:gdLst>
                  <a:gd name="T0" fmla="*/ 0 w 8"/>
                  <a:gd name="T1" fmla="*/ 7 h 9"/>
                  <a:gd name="T2" fmla="*/ 4 w 8"/>
                  <a:gd name="T3" fmla="*/ 9 h 9"/>
                  <a:gd name="T4" fmla="*/ 8 w 8"/>
                  <a:gd name="T5" fmla="*/ 7 h 9"/>
                  <a:gd name="T6" fmla="*/ 8 w 8"/>
                  <a:gd name="T7" fmla="*/ 2 h 9"/>
                  <a:gd name="T8" fmla="*/ 4 w 8"/>
                  <a:gd name="T9" fmla="*/ 0 h 9"/>
                  <a:gd name="T10" fmla="*/ 0 w 8"/>
                  <a:gd name="T11" fmla="*/ 2 h 9"/>
                  <a:gd name="T12" fmla="*/ 0 w 8"/>
                  <a:gd name="T13" fmla="*/ 7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0" y="7"/>
                    </a:moveTo>
                    <a:lnTo>
                      <a:pt x="4" y="9"/>
                    </a:lnTo>
                    <a:lnTo>
                      <a:pt x="8" y="7"/>
                    </a:lnTo>
                    <a:lnTo>
                      <a:pt x="8" y="2"/>
                    </a:lnTo>
                    <a:lnTo>
                      <a:pt x="4" y="0"/>
                    </a:lnTo>
                    <a:lnTo>
                      <a:pt x="0" y="2"/>
                    </a:lnTo>
                    <a:lnTo>
                      <a:pt x="0" y="7"/>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88" name="Picture 209">
                <a:extLst>
                  <a:ext uri="{FF2B5EF4-FFF2-40B4-BE49-F238E27FC236}">
                    <a16:creationId xmlns:a16="http://schemas.microsoft.com/office/drawing/2014/main" id="{414544A4-35AB-498E-966D-0277B2E8D92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27" y="3261"/>
                <a:ext cx="13" cy="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 name="Freeform 210">
                <a:extLst>
                  <a:ext uri="{FF2B5EF4-FFF2-40B4-BE49-F238E27FC236}">
                    <a16:creationId xmlns:a16="http://schemas.microsoft.com/office/drawing/2014/main" id="{6959C164-1037-4179-869C-7726ABCC24EF}"/>
                  </a:ext>
                </a:extLst>
              </p:cNvPr>
              <p:cNvSpPr>
                <a:spLocks/>
              </p:cNvSpPr>
              <p:nvPr/>
            </p:nvSpPr>
            <p:spPr bwMode="auto">
              <a:xfrm>
                <a:off x="1229" y="3262"/>
                <a:ext cx="8" cy="9"/>
              </a:xfrm>
              <a:custGeom>
                <a:avLst/>
                <a:gdLst>
                  <a:gd name="T0" fmla="*/ 0 w 8"/>
                  <a:gd name="T1" fmla="*/ 6 h 9"/>
                  <a:gd name="T2" fmla="*/ 4 w 8"/>
                  <a:gd name="T3" fmla="*/ 9 h 9"/>
                  <a:gd name="T4" fmla="*/ 8 w 8"/>
                  <a:gd name="T5" fmla="*/ 6 h 9"/>
                  <a:gd name="T6" fmla="*/ 8 w 8"/>
                  <a:gd name="T7" fmla="*/ 2 h 9"/>
                  <a:gd name="T8" fmla="*/ 4 w 8"/>
                  <a:gd name="T9" fmla="*/ 0 h 9"/>
                  <a:gd name="T10" fmla="*/ 0 w 8"/>
                  <a:gd name="T11" fmla="*/ 2 h 9"/>
                  <a:gd name="T12" fmla="*/ 0 w 8"/>
                  <a:gd name="T13" fmla="*/ 6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0" y="6"/>
                    </a:moveTo>
                    <a:lnTo>
                      <a:pt x="4" y="9"/>
                    </a:lnTo>
                    <a:lnTo>
                      <a:pt x="8" y="6"/>
                    </a:lnTo>
                    <a:lnTo>
                      <a:pt x="8" y="2"/>
                    </a:lnTo>
                    <a:lnTo>
                      <a:pt x="4" y="0"/>
                    </a:lnTo>
                    <a:lnTo>
                      <a:pt x="0" y="2"/>
                    </a:lnTo>
                    <a:lnTo>
                      <a:pt x="0" y="6"/>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90" name="Picture 211">
                <a:extLst>
                  <a:ext uri="{FF2B5EF4-FFF2-40B4-BE49-F238E27FC236}">
                    <a16:creationId xmlns:a16="http://schemas.microsoft.com/office/drawing/2014/main" id="{B03665E4-352C-46C3-9253-1D7ED94217FF}"/>
                  </a:ext>
                </a:extLst>
              </p:cNvPr>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1227" y="3281"/>
                <a:ext cx="15" cy="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Freeform 212">
                <a:extLst>
                  <a:ext uri="{FF2B5EF4-FFF2-40B4-BE49-F238E27FC236}">
                    <a16:creationId xmlns:a16="http://schemas.microsoft.com/office/drawing/2014/main" id="{F925A85E-A399-4F31-9A85-48AB51D2441C}"/>
                  </a:ext>
                </a:extLst>
              </p:cNvPr>
              <p:cNvSpPr>
                <a:spLocks/>
              </p:cNvSpPr>
              <p:nvPr/>
            </p:nvSpPr>
            <p:spPr bwMode="auto">
              <a:xfrm>
                <a:off x="1227" y="3283"/>
                <a:ext cx="11" cy="79"/>
              </a:xfrm>
              <a:custGeom>
                <a:avLst/>
                <a:gdLst>
                  <a:gd name="T0" fmla="*/ 0 w 73"/>
                  <a:gd name="T1" fmla="*/ 480 h 516"/>
                  <a:gd name="T2" fmla="*/ 36 w 73"/>
                  <a:gd name="T3" fmla="*/ 516 h 516"/>
                  <a:gd name="T4" fmla="*/ 73 w 73"/>
                  <a:gd name="T5" fmla="*/ 480 h 516"/>
                  <a:gd name="T6" fmla="*/ 73 w 73"/>
                  <a:gd name="T7" fmla="*/ 36 h 516"/>
                  <a:gd name="T8" fmla="*/ 36 w 73"/>
                  <a:gd name="T9" fmla="*/ 0 h 516"/>
                  <a:gd name="T10" fmla="*/ 0 w 73"/>
                  <a:gd name="T11" fmla="*/ 36 h 516"/>
                  <a:gd name="T12" fmla="*/ 0 w 73"/>
                  <a:gd name="T13" fmla="*/ 480 h 516"/>
                </a:gdLst>
                <a:ahLst/>
                <a:cxnLst>
                  <a:cxn ang="0">
                    <a:pos x="T0" y="T1"/>
                  </a:cxn>
                  <a:cxn ang="0">
                    <a:pos x="T2" y="T3"/>
                  </a:cxn>
                  <a:cxn ang="0">
                    <a:pos x="T4" y="T5"/>
                  </a:cxn>
                  <a:cxn ang="0">
                    <a:pos x="T6" y="T7"/>
                  </a:cxn>
                  <a:cxn ang="0">
                    <a:pos x="T8" y="T9"/>
                  </a:cxn>
                  <a:cxn ang="0">
                    <a:pos x="T10" y="T11"/>
                  </a:cxn>
                  <a:cxn ang="0">
                    <a:pos x="T12" y="T13"/>
                  </a:cxn>
                </a:cxnLst>
                <a:rect l="0" t="0" r="r" b="b"/>
                <a:pathLst>
                  <a:path w="73" h="516">
                    <a:moveTo>
                      <a:pt x="0" y="480"/>
                    </a:moveTo>
                    <a:cubicBezTo>
                      <a:pt x="0" y="500"/>
                      <a:pt x="16" y="516"/>
                      <a:pt x="36" y="516"/>
                    </a:cubicBezTo>
                    <a:cubicBezTo>
                      <a:pt x="56" y="516"/>
                      <a:pt x="73" y="500"/>
                      <a:pt x="73" y="480"/>
                    </a:cubicBezTo>
                    <a:lnTo>
                      <a:pt x="73" y="36"/>
                    </a:lnTo>
                    <a:cubicBezTo>
                      <a:pt x="73" y="16"/>
                      <a:pt x="56" y="0"/>
                      <a:pt x="36" y="0"/>
                    </a:cubicBezTo>
                    <a:cubicBezTo>
                      <a:pt x="16" y="0"/>
                      <a:pt x="0" y="16"/>
                      <a:pt x="0" y="36"/>
                    </a:cubicBezTo>
                    <a:lnTo>
                      <a:pt x="0" y="480"/>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2" name="Rectangle 213">
                <a:extLst>
                  <a:ext uri="{FF2B5EF4-FFF2-40B4-BE49-F238E27FC236}">
                    <a16:creationId xmlns:a16="http://schemas.microsoft.com/office/drawing/2014/main" id="{03A203E9-CD6E-41F0-A6FD-68469090D858}"/>
                  </a:ext>
                </a:extLst>
              </p:cNvPr>
              <p:cNvSpPr>
                <a:spLocks noChangeArrowheads="1"/>
              </p:cNvSpPr>
              <p:nvPr/>
            </p:nvSpPr>
            <p:spPr bwMode="auto">
              <a:xfrm>
                <a:off x="811" y="3271"/>
                <a:ext cx="394" cy="106"/>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Freeform 214">
                <a:extLst>
                  <a:ext uri="{FF2B5EF4-FFF2-40B4-BE49-F238E27FC236}">
                    <a16:creationId xmlns:a16="http://schemas.microsoft.com/office/drawing/2014/main" id="{E581A8DE-DA36-4F28-B722-2D9F734A763D}"/>
                  </a:ext>
                </a:extLst>
              </p:cNvPr>
              <p:cNvSpPr>
                <a:spLocks noEditPoints="1"/>
              </p:cNvSpPr>
              <p:nvPr/>
            </p:nvSpPr>
            <p:spPr bwMode="auto">
              <a:xfrm>
                <a:off x="813" y="3271"/>
                <a:ext cx="391" cy="102"/>
              </a:xfrm>
              <a:custGeom>
                <a:avLst/>
                <a:gdLst>
                  <a:gd name="T0" fmla="*/ 26 w 391"/>
                  <a:gd name="T1" fmla="*/ 102 h 102"/>
                  <a:gd name="T2" fmla="*/ 0 w 391"/>
                  <a:gd name="T3" fmla="*/ 0 h 102"/>
                  <a:gd name="T4" fmla="*/ 26 w 391"/>
                  <a:gd name="T5" fmla="*/ 102 h 102"/>
                  <a:gd name="T6" fmla="*/ 52 w 391"/>
                  <a:gd name="T7" fmla="*/ 0 h 102"/>
                  <a:gd name="T8" fmla="*/ 26 w 391"/>
                  <a:gd name="T9" fmla="*/ 102 h 102"/>
                  <a:gd name="T10" fmla="*/ 78 w 391"/>
                  <a:gd name="T11" fmla="*/ 102 h 102"/>
                  <a:gd name="T12" fmla="*/ 52 w 391"/>
                  <a:gd name="T13" fmla="*/ 0 h 102"/>
                  <a:gd name="T14" fmla="*/ 78 w 391"/>
                  <a:gd name="T15" fmla="*/ 102 h 102"/>
                  <a:gd name="T16" fmla="*/ 104 w 391"/>
                  <a:gd name="T17" fmla="*/ 0 h 102"/>
                  <a:gd name="T18" fmla="*/ 78 w 391"/>
                  <a:gd name="T19" fmla="*/ 102 h 102"/>
                  <a:gd name="T20" fmla="*/ 130 w 391"/>
                  <a:gd name="T21" fmla="*/ 102 h 102"/>
                  <a:gd name="T22" fmla="*/ 104 w 391"/>
                  <a:gd name="T23" fmla="*/ 0 h 102"/>
                  <a:gd name="T24" fmla="*/ 130 w 391"/>
                  <a:gd name="T25" fmla="*/ 102 h 102"/>
                  <a:gd name="T26" fmla="*/ 156 w 391"/>
                  <a:gd name="T27" fmla="*/ 0 h 102"/>
                  <a:gd name="T28" fmla="*/ 130 w 391"/>
                  <a:gd name="T29" fmla="*/ 102 h 102"/>
                  <a:gd name="T30" fmla="*/ 182 w 391"/>
                  <a:gd name="T31" fmla="*/ 102 h 102"/>
                  <a:gd name="T32" fmla="*/ 156 w 391"/>
                  <a:gd name="T33" fmla="*/ 0 h 102"/>
                  <a:gd name="T34" fmla="*/ 208 w 391"/>
                  <a:gd name="T35" fmla="*/ 102 h 102"/>
                  <a:gd name="T36" fmla="*/ 234 w 391"/>
                  <a:gd name="T37" fmla="*/ 0 h 102"/>
                  <a:gd name="T38" fmla="*/ 208 w 391"/>
                  <a:gd name="T39" fmla="*/ 102 h 102"/>
                  <a:gd name="T40" fmla="*/ 260 w 391"/>
                  <a:gd name="T41" fmla="*/ 102 h 102"/>
                  <a:gd name="T42" fmla="*/ 234 w 391"/>
                  <a:gd name="T43" fmla="*/ 0 h 102"/>
                  <a:gd name="T44" fmla="*/ 260 w 391"/>
                  <a:gd name="T45" fmla="*/ 102 h 102"/>
                  <a:gd name="T46" fmla="*/ 286 w 391"/>
                  <a:gd name="T47" fmla="*/ 0 h 102"/>
                  <a:gd name="T48" fmla="*/ 260 w 391"/>
                  <a:gd name="T49" fmla="*/ 102 h 102"/>
                  <a:gd name="T50" fmla="*/ 312 w 391"/>
                  <a:gd name="T51" fmla="*/ 102 h 102"/>
                  <a:gd name="T52" fmla="*/ 286 w 391"/>
                  <a:gd name="T53" fmla="*/ 0 h 102"/>
                  <a:gd name="T54" fmla="*/ 312 w 391"/>
                  <a:gd name="T55" fmla="*/ 102 h 102"/>
                  <a:gd name="T56" fmla="*/ 339 w 391"/>
                  <a:gd name="T57" fmla="*/ 0 h 102"/>
                  <a:gd name="T58" fmla="*/ 312 w 391"/>
                  <a:gd name="T59" fmla="*/ 102 h 102"/>
                  <a:gd name="T60" fmla="*/ 365 w 391"/>
                  <a:gd name="T61" fmla="*/ 102 h 102"/>
                  <a:gd name="T62" fmla="*/ 339 w 391"/>
                  <a:gd name="T63" fmla="*/ 0 h 102"/>
                  <a:gd name="T64" fmla="*/ 365 w 391"/>
                  <a:gd name="T65" fmla="*/ 102 h 102"/>
                  <a:gd name="T66" fmla="*/ 391 w 391"/>
                  <a:gd name="T67" fmla="*/ 0 h 102"/>
                  <a:gd name="T68" fmla="*/ 365 w 391"/>
                  <a:gd name="T69"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1" h="102">
                    <a:moveTo>
                      <a:pt x="0" y="102"/>
                    </a:moveTo>
                    <a:lnTo>
                      <a:pt x="26" y="102"/>
                    </a:lnTo>
                    <a:lnTo>
                      <a:pt x="26" y="0"/>
                    </a:lnTo>
                    <a:lnTo>
                      <a:pt x="0" y="0"/>
                    </a:lnTo>
                    <a:lnTo>
                      <a:pt x="0" y="102"/>
                    </a:lnTo>
                    <a:close/>
                    <a:moveTo>
                      <a:pt x="26" y="102"/>
                    </a:moveTo>
                    <a:lnTo>
                      <a:pt x="52" y="102"/>
                    </a:lnTo>
                    <a:lnTo>
                      <a:pt x="52" y="0"/>
                    </a:lnTo>
                    <a:lnTo>
                      <a:pt x="26" y="0"/>
                    </a:lnTo>
                    <a:lnTo>
                      <a:pt x="26" y="102"/>
                    </a:lnTo>
                    <a:close/>
                    <a:moveTo>
                      <a:pt x="52" y="102"/>
                    </a:moveTo>
                    <a:lnTo>
                      <a:pt x="78" y="102"/>
                    </a:lnTo>
                    <a:lnTo>
                      <a:pt x="78" y="0"/>
                    </a:lnTo>
                    <a:lnTo>
                      <a:pt x="52" y="0"/>
                    </a:lnTo>
                    <a:lnTo>
                      <a:pt x="52" y="102"/>
                    </a:lnTo>
                    <a:close/>
                    <a:moveTo>
                      <a:pt x="78" y="102"/>
                    </a:moveTo>
                    <a:lnTo>
                      <a:pt x="104" y="102"/>
                    </a:lnTo>
                    <a:lnTo>
                      <a:pt x="104" y="0"/>
                    </a:lnTo>
                    <a:lnTo>
                      <a:pt x="78" y="0"/>
                    </a:lnTo>
                    <a:lnTo>
                      <a:pt x="78" y="102"/>
                    </a:lnTo>
                    <a:close/>
                    <a:moveTo>
                      <a:pt x="104" y="102"/>
                    </a:moveTo>
                    <a:lnTo>
                      <a:pt x="130" y="102"/>
                    </a:lnTo>
                    <a:lnTo>
                      <a:pt x="130" y="0"/>
                    </a:lnTo>
                    <a:lnTo>
                      <a:pt x="104" y="0"/>
                    </a:lnTo>
                    <a:lnTo>
                      <a:pt x="104" y="102"/>
                    </a:lnTo>
                    <a:close/>
                    <a:moveTo>
                      <a:pt x="130" y="102"/>
                    </a:moveTo>
                    <a:lnTo>
                      <a:pt x="156" y="102"/>
                    </a:lnTo>
                    <a:lnTo>
                      <a:pt x="156" y="0"/>
                    </a:lnTo>
                    <a:lnTo>
                      <a:pt x="130" y="0"/>
                    </a:lnTo>
                    <a:lnTo>
                      <a:pt x="130" y="102"/>
                    </a:lnTo>
                    <a:close/>
                    <a:moveTo>
                      <a:pt x="156" y="102"/>
                    </a:moveTo>
                    <a:lnTo>
                      <a:pt x="182" y="102"/>
                    </a:lnTo>
                    <a:lnTo>
                      <a:pt x="182" y="0"/>
                    </a:lnTo>
                    <a:lnTo>
                      <a:pt x="156" y="0"/>
                    </a:lnTo>
                    <a:lnTo>
                      <a:pt x="156" y="102"/>
                    </a:lnTo>
                    <a:close/>
                    <a:moveTo>
                      <a:pt x="208" y="102"/>
                    </a:moveTo>
                    <a:lnTo>
                      <a:pt x="234" y="102"/>
                    </a:lnTo>
                    <a:lnTo>
                      <a:pt x="234" y="0"/>
                    </a:lnTo>
                    <a:lnTo>
                      <a:pt x="208" y="0"/>
                    </a:lnTo>
                    <a:lnTo>
                      <a:pt x="208" y="102"/>
                    </a:lnTo>
                    <a:close/>
                    <a:moveTo>
                      <a:pt x="234" y="102"/>
                    </a:moveTo>
                    <a:lnTo>
                      <a:pt x="260" y="102"/>
                    </a:lnTo>
                    <a:lnTo>
                      <a:pt x="260" y="0"/>
                    </a:lnTo>
                    <a:lnTo>
                      <a:pt x="234" y="0"/>
                    </a:lnTo>
                    <a:lnTo>
                      <a:pt x="234" y="102"/>
                    </a:lnTo>
                    <a:close/>
                    <a:moveTo>
                      <a:pt x="260" y="102"/>
                    </a:moveTo>
                    <a:lnTo>
                      <a:pt x="286" y="102"/>
                    </a:lnTo>
                    <a:lnTo>
                      <a:pt x="286" y="0"/>
                    </a:lnTo>
                    <a:lnTo>
                      <a:pt x="260" y="0"/>
                    </a:lnTo>
                    <a:lnTo>
                      <a:pt x="260" y="102"/>
                    </a:lnTo>
                    <a:close/>
                    <a:moveTo>
                      <a:pt x="286" y="102"/>
                    </a:moveTo>
                    <a:lnTo>
                      <a:pt x="312" y="102"/>
                    </a:lnTo>
                    <a:lnTo>
                      <a:pt x="312" y="0"/>
                    </a:lnTo>
                    <a:lnTo>
                      <a:pt x="286" y="0"/>
                    </a:lnTo>
                    <a:lnTo>
                      <a:pt x="286" y="102"/>
                    </a:lnTo>
                    <a:close/>
                    <a:moveTo>
                      <a:pt x="312" y="102"/>
                    </a:moveTo>
                    <a:lnTo>
                      <a:pt x="339" y="102"/>
                    </a:lnTo>
                    <a:lnTo>
                      <a:pt x="339" y="0"/>
                    </a:lnTo>
                    <a:lnTo>
                      <a:pt x="312" y="0"/>
                    </a:lnTo>
                    <a:lnTo>
                      <a:pt x="312" y="102"/>
                    </a:lnTo>
                    <a:close/>
                    <a:moveTo>
                      <a:pt x="339" y="102"/>
                    </a:moveTo>
                    <a:lnTo>
                      <a:pt x="365" y="102"/>
                    </a:lnTo>
                    <a:lnTo>
                      <a:pt x="365" y="0"/>
                    </a:lnTo>
                    <a:lnTo>
                      <a:pt x="339" y="0"/>
                    </a:lnTo>
                    <a:lnTo>
                      <a:pt x="339" y="102"/>
                    </a:lnTo>
                    <a:close/>
                    <a:moveTo>
                      <a:pt x="365" y="102"/>
                    </a:moveTo>
                    <a:lnTo>
                      <a:pt x="391" y="102"/>
                    </a:lnTo>
                    <a:lnTo>
                      <a:pt x="391" y="0"/>
                    </a:lnTo>
                    <a:lnTo>
                      <a:pt x="365" y="0"/>
                    </a:lnTo>
                    <a:lnTo>
                      <a:pt x="365"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Rectangle 215">
                <a:extLst>
                  <a:ext uri="{FF2B5EF4-FFF2-40B4-BE49-F238E27FC236}">
                    <a16:creationId xmlns:a16="http://schemas.microsoft.com/office/drawing/2014/main" id="{3CF7C5C0-B175-4A63-B0E1-32F1AF63D30A}"/>
                  </a:ext>
                </a:extLst>
              </p:cNvPr>
              <p:cNvSpPr>
                <a:spLocks noChangeArrowheads="1"/>
              </p:cNvSpPr>
              <p:nvPr/>
            </p:nvSpPr>
            <p:spPr bwMode="auto">
              <a:xfrm>
                <a:off x="811" y="3271"/>
                <a:ext cx="394" cy="106"/>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Rectangle 216">
                <a:extLst>
                  <a:ext uri="{FF2B5EF4-FFF2-40B4-BE49-F238E27FC236}">
                    <a16:creationId xmlns:a16="http://schemas.microsoft.com/office/drawing/2014/main" id="{A8AAF13D-480A-4EAC-BB17-5E7D51E5BFA9}"/>
                  </a:ext>
                </a:extLst>
              </p:cNvPr>
              <p:cNvSpPr>
                <a:spLocks noChangeArrowheads="1"/>
              </p:cNvSpPr>
              <p:nvPr/>
            </p:nvSpPr>
            <p:spPr bwMode="auto">
              <a:xfrm>
                <a:off x="813" y="3271"/>
                <a:ext cx="26" cy="102"/>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Rectangle 217">
                <a:extLst>
                  <a:ext uri="{FF2B5EF4-FFF2-40B4-BE49-F238E27FC236}">
                    <a16:creationId xmlns:a16="http://schemas.microsoft.com/office/drawing/2014/main" id="{51C55CD6-98FA-4B64-AEE3-4003A39D8437}"/>
                  </a:ext>
                </a:extLst>
              </p:cNvPr>
              <p:cNvSpPr>
                <a:spLocks noChangeArrowheads="1"/>
              </p:cNvSpPr>
              <p:nvPr/>
            </p:nvSpPr>
            <p:spPr bwMode="auto">
              <a:xfrm>
                <a:off x="839" y="3271"/>
                <a:ext cx="26" cy="102"/>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Rectangle 218">
                <a:extLst>
                  <a:ext uri="{FF2B5EF4-FFF2-40B4-BE49-F238E27FC236}">
                    <a16:creationId xmlns:a16="http://schemas.microsoft.com/office/drawing/2014/main" id="{AA5175CA-B394-427E-BE06-684EBE9B0906}"/>
                  </a:ext>
                </a:extLst>
              </p:cNvPr>
              <p:cNvSpPr>
                <a:spLocks noChangeArrowheads="1"/>
              </p:cNvSpPr>
              <p:nvPr/>
            </p:nvSpPr>
            <p:spPr bwMode="auto">
              <a:xfrm>
                <a:off x="865" y="3271"/>
                <a:ext cx="26" cy="102"/>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8" name="Rectangle 219">
                <a:extLst>
                  <a:ext uri="{FF2B5EF4-FFF2-40B4-BE49-F238E27FC236}">
                    <a16:creationId xmlns:a16="http://schemas.microsoft.com/office/drawing/2014/main" id="{D6068D46-ED63-4DD3-8559-2745B2BE174D}"/>
                  </a:ext>
                </a:extLst>
              </p:cNvPr>
              <p:cNvSpPr>
                <a:spLocks noChangeArrowheads="1"/>
              </p:cNvSpPr>
              <p:nvPr/>
            </p:nvSpPr>
            <p:spPr bwMode="auto">
              <a:xfrm>
                <a:off x="891" y="3271"/>
                <a:ext cx="26" cy="102"/>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9" name="Rectangle 220">
                <a:extLst>
                  <a:ext uri="{FF2B5EF4-FFF2-40B4-BE49-F238E27FC236}">
                    <a16:creationId xmlns:a16="http://schemas.microsoft.com/office/drawing/2014/main" id="{95B8F1EC-583B-4ABA-B3BB-DEEE68E61022}"/>
                  </a:ext>
                </a:extLst>
              </p:cNvPr>
              <p:cNvSpPr>
                <a:spLocks noChangeArrowheads="1"/>
              </p:cNvSpPr>
              <p:nvPr/>
            </p:nvSpPr>
            <p:spPr bwMode="auto">
              <a:xfrm>
                <a:off x="917" y="3271"/>
                <a:ext cx="26" cy="102"/>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0" name="Rectangle 221">
                <a:extLst>
                  <a:ext uri="{FF2B5EF4-FFF2-40B4-BE49-F238E27FC236}">
                    <a16:creationId xmlns:a16="http://schemas.microsoft.com/office/drawing/2014/main" id="{51C24485-834B-405E-B1EE-638400364B84}"/>
                  </a:ext>
                </a:extLst>
              </p:cNvPr>
              <p:cNvSpPr>
                <a:spLocks noChangeArrowheads="1"/>
              </p:cNvSpPr>
              <p:nvPr/>
            </p:nvSpPr>
            <p:spPr bwMode="auto">
              <a:xfrm>
                <a:off x="943" y="3271"/>
                <a:ext cx="26" cy="102"/>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1" name="Rectangle 222">
                <a:extLst>
                  <a:ext uri="{FF2B5EF4-FFF2-40B4-BE49-F238E27FC236}">
                    <a16:creationId xmlns:a16="http://schemas.microsoft.com/office/drawing/2014/main" id="{BE160C17-32D6-48B3-8CD7-A6957718F803}"/>
                  </a:ext>
                </a:extLst>
              </p:cNvPr>
              <p:cNvSpPr>
                <a:spLocks noChangeArrowheads="1"/>
              </p:cNvSpPr>
              <p:nvPr/>
            </p:nvSpPr>
            <p:spPr bwMode="auto">
              <a:xfrm>
                <a:off x="969" y="3271"/>
                <a:ext cx="26" cy="102"/>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2" name="Rectangle 223">
                <a:extLst>
                  <a:ext uri="{FF2B5EF4-FFF2-40B4-BE49-F238E27FC236}">
                    <a16:creationId xmlns:a16="http://schemas.microsoft.com/office/drawing/2014/main" id="{B3D8DB97-5521-4555-BCF8-99572EE39506}"/>
                  </a:ext>
                </a:extLst>
              </p:cNvPr>
              <p:cNvSpPr>
                <a:spLocks noChangeArrowheads="1"/>
              </p:cNvSpPr>
              <p:nvPr/>
            </p:nvSpPr>
            <p:spPr bwMode="auto">
              <a:xfrm>
                <a:off x="1021" y="3271"/>
                <a:ext cx="26" cy="102"/>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3" name="Rectangle 224">
                <a:extLst>
                  <a:ext uri="{FF2B5EF4-FFF2-40B4-BE49-F238E27FC236}">
                    <a16:creationId xmlns:a16="http://schemas.microsoft.com/office/drawing/2014/main" id="{A253B512-DA8D-4227-BB57-A4E99E0D8875}"/>
                  </a:ext>
                </a:extLst>
              </p:cNvPr>
              <p:cNvSpPr>
                <a:spLocks noChangeArrowheads="1"/>
              </p:cNvSpPr>
              <p:nvPr/>
            </p:nvSpPr>
            <p:spPr bwMode="auto">
              <a:xfrm>
                <a:off x="1047" y="3271"/>
                <a:ext cx="26" cy="102"/>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4" name="Rectangle 225">
                <a:extLst>
                  <a:ext uri="{FF2B5EF4-FFF2-40B4-BE49-F238E27FC236}">
                    <a16:creationId xmlns:a16="http://schemas.microsoft.com/office/drawing/2014/main" id="{232CC4A3-9C39-4E7E-A69E-DB6C978FBE67}"/>
                  </a:ext>
                </a:extLst>
              </p:cNvPr>
              <p:cNvSpPr>
                <a:spLocks noChangeArrowheads="1"/>
              </p:cNvSpPr>
              <p:nvPr/>
            </p:nvSpPr>
            <p:spPr bwMode="auto">
              <a:xfrm>
                <a:off x="1073" y="3271"/>
                <a:ext cx="26" cy="102"/>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5" name="Rectangle 226">
                <a:extLst>
                  <a:ext uri="{FF2B5EF4-FFF2-40B4-BE49-F238E27FC236}">
                    <a16:creationId xmlns:a16="http://schemas.microsoft.com/office/drawing/2014/main" id="{5B158871-10C5-4CF4-BD1A-BB7B7254E707}"/>
                  </a:ext>
                </a:extLst>
              </p:cNvPr>
              <p:cNvSpPr>
                <a:spLocks noChangeArrowheads="1"/>
              </p:cNvSpPr>
              <p:nvPr/>
            </p:nvSpPr>
            <p:spPr bwMode="auto">
              <a:xfrm>
                <a:off x="1099" y="3271"/>
                <a:ext cx="26" cy="102"/>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6" name="Rectangle 227">
                <a:extLst>
                  <a:ext uri="{FF2B5EF4-FFF2-40B4-BE49-F238E27FC236}">
                    <a16:creationId xmlns:a16="http://schemas.microsoft.com/office/drawing/2014/main" id="{001826FA-50CA-4CA1-8B7E-4CEF86BA5A0F}"/>
                  </a:ext>
                </a:extLst>
              </p:cNvPr>
              <p:cNvSpPr>
                <a:spLocks noChangeArrowheads="1"/>
              </p:cNvSpPr>
              <p:nvPr/>
            </p:nvSpPr>
            <p:spPr bwMode="auto">
              <a:xfrm>
                <a:off x="1125" y="3271"/>
                <a:ext cx="27" cy="102"/>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7" name="Rectangle 228">
                <a:extLst>
                  <a:ext uri="{FF2B5EF4-FFF2-40B4-BE49-F238E27FC236}">
                    <a16:creationId xmlns:a16="http://schemas.microsoft.com/office/drawing/2014/main" id="{D27F7E08-60D0-4A16-BA08-5B5BE51D2740}"/>
                  </a:ext>
                </a:extLst>
              </p:cNvPr>
              <p:cNvSpPr>
                <a:spLocks noChangeArrowheads="1"/>
              </p:cNvSpPr>
              <p:nvPr/>
            </p:nvSpPr>
            <p:spPr bwMode="auto">
              <a:xfrm>
                <a:off x="1152" y="3271"/>
                <a:ext cx="26" cy="102"/>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229">
                <a:extLst>
                  <a:ext uri="{FF2B5EF4-FFF2-40B4-BE49-F238E27FC236}">
                    <a16:creationId xmlns:a16="http://schemas.microsoft.com/office/drawing/2014/main" id="{1FD30747-C6C3-44DE-B5DE-0B81565F9F06}"/>
                  </a:ext>
                </a:extLst>
              </p:cNvPr>
              <p:cNvSpPr>
                <a:spLocks noChangeArrowheads="1"/>
              </p:cNvSpPr>
              <p:nvPr/>
            </p:nvSpPr>
            <p:spPr bwMode="auto">
              <a:xfrm>
                <a:off x="1178" y="3271"/>
                <a:ext cx="26" cy="102"/>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230">
                <a:extLst>
                  <a:ext uri="{FF2B5EF4-FFF2-40B4-BE49-F238E27FC236}">
                    <a16:creationId xmlns:a16="http://schemas.microsoft.com/office/drawing/2014/main" id="{3DFA6DBB-75BE-44A9-985B-EDEBDA13BB77}"/>
                  </a:ext>
                </a:extLst>
              </p:cNvPr>
              <p:cNvSpPr>
                <a:spLocks noEditPoints="1"/>
              </p:cNvSpPr>
              <p:nvPr/>
            </p:nvSpPr>
            <p:spPr bwMode="auto">
              <a:xfrm>
                <a:off x="819" y="3285"/>
                <a:ext cx="378" cy="74"/>
              </a:xfrm>
              <a:custGeom>
                <a:avLst/>
                <a:gdLst>
                  <a:gd name="T0" fmla="*/ 42 w 2455"/>
                  <a:gd name="T1" fmla="*/ 482 h 482"/>
                  <a:gd name="T2" fmla="*/ 84 w 2455"/>
                  <a:gd name="T3" fmla="*/ 42 h 482"/>
                  <a:gd name="T4" fmla="*/ 0 w 2455"/>
                  <a:gd name="T5" fmla="*/ 42 h 482"/>
                  <a:gd name="T6" fmla="*/ 169 w 2455"/>
                  <a:gd name="T7" fmla="*/ 439 h 482"/>
                  <a:gd name="T8" fmla="*/ 254 w 2455"/>
                  <a:gd name="T9" fmla="*/ 439 h 482"/>
                  <a:gd name="T10" fmla="*/ 211 w 2455"/>
                  <a:gd name="T11" fmla="*/ 0 h 482"/>
                  <a:gd name="T12" fmla="*/ 169 w 2455"/>
                  <a:gd name="T13" fmla="*/ 439 h 482"/>
                  <a:gd name="T14" fmla="*/ 381 w 2455"/>
                  <a:gd name="T15" fmla="*/ 482 h 482"/>
                  <a:gd name="T16" fmla="*/ 423 w 2455"/>
                  <a:gd name="T17" fmla="*/ 42 h 482"/>
                  <a:gd name="T18" fmla="*/ 338 w 2455"/>
                  <a:gd name="T19" fmla="*/ 42 h 482"/>
                  <a:gd name="T20" fmla="*/ 508 w 2455"/>
                  <a:gd name="T21" fmla="*/ 439 h 482"/>
                  <a:gd name="T22" fmla="*/ 592 w 2455"/>
                  <a:gd name="T23" fmla="*/ 439 h 482"/>
                  <a:gd name="T24" fmla="*/ 550 w 2455"/>
                  <a:gd name="T25" fmla="*/ 0 h 482"/>
                  <a:gd name="T26" fmla="*/ 508 w 2455"/>
                  <a:gd name="T27" fmla="*/ 439 h 482"/>
                  <a:gd name="T28" fmla="*/ 719 w 2455"/>
                  <a:gd name="T29" fmla="*/ 482 h 482"/>
                  <a:gd name="T30" fmla="*/ 762 w 2455"/>
                  <a:gd name="T31" fmla="*/ 42 h 482"/>
                  <a:gd name="T32" fmla="*/ 677 w 2455"/>
                  <a:gd name="T33" fmla="*/ 42 h 482"/>
                  <a:gd name="T34" fmla="*/ 846 w 2455"/>
                  <a:gd name="T35" fmla="*/ 439 h 482"/>
                  <a:gd name="T36" fmla="*/ 931 w 2455"/>
                  <a:gd name="T37" fmla="*/ 439 h 482"/>
                  <a:gd name="T38" fmla="*/ 889 w 2455"/>
                  <a:gd name="T39" fmla="*/ 0 h 482"/>
                  <a:gd name="T40" fmla="*/ 846 w 2455"/>
                  <a:gd name="T41" fmla="*/ 439 h 482"/>
                  <a:gd name="T42" fmla="*/ 1058 w 2455"/>
                  <a:gd name="T43" fmla="*/ 482 h 482"/>
                  <a:gd name="T44" fmla="*/ 1100 w 2455"/>
                  <a:gd name="T45" fmla="*/ 42 h 482"/>
                  <a:gd name="T46" fmla="*/ 1016 w 2455"/>
                  <a:gd name="T47" fmla="*/ 42 h 482"/>
                  <a:gd name="T48" fmla="*/ 1354 w 2455"/>
                  <a:gd name="T49" fmla="*/ 439 h 482"/>
                  <a:gd name="T50" fmla="*/ 1439 w 2455"/>
                  <a:gd name="T51" fmla="*/ 439 h 482"/>
                  <a:gd name="T52" fmla="*/ 1396 w 2455"/>
                  <a:gd name="T53" fmla="*/ 0 h 482"/>
                  <a:gd name="T54" fmla="*/ 1354 w 2455"/>
                  <a:gd name="T55" fmla="*/ 439 h 482"/>
                  <a:gd name="T56" fmla="*/ 1566 w 2455"/>
                  <a:gd name="T57" fmla="*/ 482 h 482"/>
                  <a:gd name="T58" fmla="*/ 1608 w 2455"/>
                  <a:gd name="T59" fmla="*/ 42 h 482"/>
                  <a:gd name="T60" fmla="*/ 1523 w 2455"/>
                  <a:gd name="T61" fmla="*/ 42 h 482"/>
                  <a:gd name="T62" fmla="*/ 1693 w 2455"/>
                  <a:gd name="T63" fmla="*/ 439 h 482"/>
                  <a:gd name="T64" fmla="*/ 1777 w 2455"/>
                  <a:gd name="T65" fmla="*/ 439 h 482"/>
                  <a:gd name="T66" fmla="*/ 1735 w 2455"/>
                  <a:gd name="T67" fmla="*/ 0 h 482"/>
                  <a:gd name="T68" fmla="*/ 1693 w 2455"/>
                  <a:gd name="T69" fmla="*/ 439 h 482"/>
                  <a:gd name="T70" fmla="*/ 1904 w 2455"/>
                  <a:gd name="T71" fmla="*/ 482 h 482"/>
                  <a:gd name="T72" fmla="*/ 1947 w 2455"/>
                  <a:gd name="T73" fmla="*/ 42 h 482"/>
                  <a:gd name="T74" fmla="*/ 1862 w 2455"/>
                  <a:gd name="T75" fmla="*/ 42 h 482"/>
                  <a:gd name="T76" fmla="*/ 2031 w 2455"/>
                  <a:gd name="T77" fmla="*/ 439 h 482"/>
                  <a:gd name="T78" fmla="*/ 2116 w 2455"/>
                  <a:gd name="T79" fmla="*/ 439 h 482"/>
                  <a:gd name="T80" fmla="*/ 2074 w 2455"/>
                  <a:gd name="T81" fmla="*/ 0 h 482"/>
                  <a:gd name="T82" fmla="*/ 2031 w 2455"/>
                  <a:gd name="T83" fmla="*/ 439 h 482"/>
                  <a:gd name="T84" fmla="*/ 2243 w 2455"/>
                  <a:gd name="T85" fmla="*/ 482 h 482"/>
                  <a:gd name="T86" fmla="*/ 2285 w 2455"/>
                  <a:gd name="T87" fmla="*/ 42 h 482"/>
                  <a:gd name="T88" fmla="*/ 2201 w 2455"/>
                  <a:gd name="T89" fmla="*/ 42 h 482"/>
                  <a:gd name="T90" fmla="*/ 2370 w 2455"/>
                  <a:gd name="T91" fmla="*/ 439 h 482"/>
                  <a:gd name="T92" fmla="*/ 2455 w 2455"/>
                  <a:gd name="T93" fmla="*/ 439 h 482"/>
                  <a:gd name="T94" fmla="*/ 2412 w 2455"/>
                  <a:gd name="T95" fmla="*/ 0 h 482"/>
                  <a:gd name="T96" fmla="*/ 2370 w 2455"/>
                  <a:gd name="T97" fmla="*/ 439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5" h="482">
                    <a:moveTo>
                      <a:pt x="0" y="439"/>
                    </a:moveTo>
                    <a:cubicBezTo>
                      <a:pt x="0" y="463"/>
                      <a:pt x="19" y="482"/>
                      <a:pt x="42" y="482"/>
                    </a:cubicBezTo>
                    <a:cubicBezTo>
                      <a:pt x="65" y="482"/>
                      <a:pt x="84" y="463"/>
                      <a:pt x="84" y="439"/>
                    </a:cubicBezTo>
                    <a:lnTo>
                      <a:pt x="84" y="42"/>
                    </a:lnTo>
                    <a:cubicBezTo>
                      <a:pt x="84" y="19"/>
                      <a:pt x="65" y="0"/>
                      <a:pt x="42" y="0"/>
                    </a:cubicBezTo>
                    <a:cubicBezTo>
                      <a:pt x="19" y="0"/>
                      <a:pt x="0" y="19"/>
                      <a:pt x="0" y="42"/>
                    </a:cubicBezTo>
                    <a:lnTo>
                      <a:pt x="0" y="439"/>
                    </a:lnTo>
                    <a:close/>
                    <a:moveTo>
                      <a:pt x="169" y="439"/>
                    </a:moveTo>
                    <a:cubicBezTo>
                      <a:pt x="169" y="463"/>
                      <a:pt x="188" y="482"/>
                      <a:pt x="211" y="482"/>
                    </a:cubicBezTo>
                    <a:cubicBezTo>
                      <a:pt x="235" y="482"/>
                      <a:pt x="254" y="463"/>
                      <a:pt x="254" y="439"/>
                    </a:cubicBezTo>
                    <a:lnTo>
                      <a:pt x="254" y="42"/>
                    </a:lnTo>
                    <a:cubicBezTo>
                      <a:pt x="254" y="19"/>
                      <a:pt x="235" y="0"/>
                      <a:pt x="211" y="0"/>
                    </a:cubicBezTo>
                    <a:cubicBezTo>
                      <a:pt x="188" y="0"/>
                      <a:pt x="169" y="19"/>
                      <a:pt x="169" y="42"/>
                    </a:cubicBezTo>
                    <a:lnTo>
                      <a:pt x="169" y="439"/>
                    </a:lnTo>
                    <a:close/>
                    <a:moveTo>
                      <a:pt x="338" y="439"/>
                    </a:moveTo>
                    <a:cubicBezTo>
                      <a:pt x="338" y="463"/>
                      <a:pt x="357" y="482"/>
                      <a:pt x="381" y="482"/>
                    </a:cubicBezTo>
                    <a:cubicBezTo>
                      <a:pt x="404" y="482"/>
                      <a:pt x="423" y="463"/>
                      <a:pt x="423" y="439"/>
                    </a:cubicBezTo>
                    <a:lnTo>
                      <a:pt x="423" y="42"/>
                    </a:lnTo>
                    <a:cubicBezTo>
                      <a:pt x="423" y="19"/>
                      <a:pt x="404" y="0"/>
                      <a:pt x="381" y="0"/>
                    </a:cubicBezTo>
                    <a:cubicBezTo>
                      <a:pt x="357" y="0"/>
                      <a:pt x="338" y="19"/>
                      <a:pt x="338" y="42"/>
                    </a:cubicBezTo>
                    <a:lnTo>
                      <a:pt x="338" y="439"/>
                    </a:lnTo>
                    <a:close/>
                    <a:moveTo>
                      <a:pt x="508" y="439"/>
                    </a:moveTo>
                    <a:cubicBezTo>
                      <a:pt x="508" y="463"/>
                      <a:pt x="526" y="482"/>
                      <a:pt x="550" y="482"/>
                    </a:cubicBezTo>
                    <a:cubicBezTo>
                      <a:pt x="573" y="482"/>
                      <a:pt x="592" y="463"/>
                      <a:pt x="592" y="439"/>
                    </a:cubicBezTo>
                    <a:lnTo>
                      <a:pt x="592" y="42"/>
                    </a:lnTo>
                    <a:cubicBezTo>
                      <a:pt x="592" y="19"/>
                      <a:pt x="573" y="0"/>
                      <a:pt x="550" y="0"/>
                    </a:cubicBezTo>
                    <a:cubicBezTo>
                      <a:pt x="526" y="0"/>
                      <a:pt x="508" y="19"/>
                      <a:pt x="508" y="42"/>
                    </a:cubicBezTo>
                    <a:lnTo>
                      <a:pt x="508" y="439"/>
                    </a:lnTo>
                    <a:close/>
                    <a:moveTo>
                      <a:pt x="677" y="439"/>
                    </a:moveTo>
                    <a:cubicBezTo>
                      <a:pt x="677" y="463"/>
                      <a:pt x="696" y="482"/>
                      <a:pt x="719" y="482"/>
                    </a:cubicBezTo>
                    <a:cubicBezTo>
                      <a:pt x="743" y="482"/>
                      <a:pt x="762" y="463"/>
                      <a:pt x="762" y="439"/>
                    </a:cubicBezTo>
                    <a:lnTo>
                      <a:pt x="762" y="42"/>
                    </a:lnTo>
                    <a:cubicBezTo>
                      <a:pt x="762" y="19"/>
                      <a:pt x="743" y="0"/>
                      <a:pt x="719" y="0"/>
                    </a:cubicBezTo>
                    <a:cubicBezTo>
                      <a:pt x="696" y="0"/>
                      <a:pt x="677" y="19"/>
                      <a:pt x="677" y="42"/>
                    </a:cubicBezTo>
                    <a:lnTo>
                      <a:pt x="677" y="439"/>
                    </a:lnTo>
                    <a:close/>
                    <a:moveTo>
                      <a:pt x="846" y="439"/>
                    </a:moveTo>
                    <a:cubicBezTo>
                      <a:pt x="846" y="463"/>
                      <a:pt x="865" y="482"/>
                      <a:pt x="889" y="482"/>
                    </a:cubicBezTo>
                    <a:cubicBezTo>
                      <a:pt x="912" y="482"/>
                      <a:pt x="931" y="463"/>
                      <a:pt x="931" y="439"/>
                    </a:cubicBezTo>
                    <a:lnTo>
                      <a:pt x="931" y="42"/>
                    </a:lnTo>
                    <a:cubicBezTo>
                      <a:pt x="931" y="19"/>
                      <a:pt x="912" y="0"/>
                      <a:pt x="889" y="0"/>
                    </a:cubicBezTo>
                    <a:cubicBezTo>
                      <a:pt x="865" y="0"/>
                      <a:pt x="846" y="19"/>
                      <a:pt x="846" y="42"/>
                    </a:cubicBezTo>
                    <a:lnTo>
                      <a:pt x="846" y="439"/>
                    </a:lnTo>
                    <a:close/>
                    <a:moveTo>
                      <a:pt x="1016" y="439"/>
                    </a:moveTo>
                    <a:cubicBezTo>
                      <a:pt x="1016" y="463"/>
                      <a:pt x="1034" y="482"/>
                      <a:pt x="1058" y="482"/>
                    </a:cubicBezTo>
                    <a:cubicBezTo>
                      <a:pt x="1081" y="482"/>
                      <a:pt x="1100" y="463"/>
                      <a:pt x="1100" y="439"/>
                    </a:cubicBezTo>
                    <a:lnTo>
                      <a:pt x="1100" y="42"/>
                    </a:lnTo>
                    <a:cubicBezTo>
                      <a:pt x="1100" y="19"/>
                      <a:pt x="1081" y="0"/>
                      <a:pt x="1058" y="0"/>
                    </a:cubicBezTo>
                    <a:cubicBezTo>
                      <a:pt x="1034" y="0"/>
                      <a:pt x="1016" y="19"/>
                      <a:pt x="1016" y="42"/>
                    </a:cubicBezTo>
                    <a:lnTo>
                      <a:pt x="1016" y="439"/>
                    </a:lnTo>
                    <a:close/>
                    <a:moveTo>
                      <a:pt x="1354" y="439"/>
                    </a:moveTo>
                    <a:cubicBezTo>
                      <a:pt x="1354" y="463"/>
                      <a:pt x="1373" y="482"/>
                      <a:pt x="1396" y="482"/>
                    </a:cubicBezTo>
                    <a:cubicBezTo>
                      <a:pt x="1420" y="482"/>
                      <a:pt x="1439" y="463"/>
                      <a:pt x="1439" y="439"/>
                    </a:cubicBezTo>
                    <a:lnTo>
                      <a:pt x="1439" y="42"/>
                    </a:lnTo>
                    <a:cubicBezTo>
                      <a:pt x="1439" y="19"/>
                      <a:pt x="1420" y="0"/>
                      <a:pt x="1396" y="0"/>
                    </a:cubicBezTo>
                    <a:cubicBezTo>
                      <a:pt x="1373" y="0"/>
                      <a:pt x="1354" y="19"/>
                      <a:pt x="1354" y="42"/>
                    </a:cubicBezTo>
                    <a:lnTo>
                      <a:pt x="1354" y="439"/>
                    </a:lnTo>
                    <a:close/>
                    <a:moveTo>
                      <a:pt x="1523" y="439"/>
                    </a:moveTo>
                    <a:cubicBezTo>
                      <a:pt x="1523" y="463"/>
                      <a:pt x="1542" y="482"/>
                      <a:pt x="1566" y="482"/>
                    </a:cubicBezTo>
                    <a:cubicBezTo>
                      <a:pt x="1589" y="482"/>
                      <a:pt x="1608" y="463"/>
                      <a:pt x="1608" y="439"/>
                    </a:cubicBezTo>
                    <a:lnTo>
                      <a:pt x="1608" y="42"/>
                    </a:lnTo>
                    <a:cubicBezTo>
                      <a:pt x="1608" y="19"/>
                      <a:pt x="1589" y="0"/>
                      <a:pt x="1566" y="0"/>
                    </a:cubicBezTo>
                    <a:cubicBezTo>
                      <a:pt x="1542" y="0"/>
                      <a:pt x="1523" y="19"/>
                      <a:pt x="1523" y="42"/>
                    </a:cubicBezTo>
                    <a:lnTo>
                      <a:pt x="1523" y="439"/>
                    </a:lnTo>
                    <a:close/>
                    <a:moveTo>
                      <a:pt x="1693" y="439"/>
                    </a:moveTo>
                    <a:cubicBezTo>
                      <a:pt x="1693" y="463"/>
                      <a:pt x="1712" y="482"/>
                      <a:pt x="1735" y="482"/>
                    </a:cubicBezTo>
                    <a:cubicBezTo>
                      <a:pt x="1759" y="482"/>
                      <a:pt x="1777" y="463"/>
                      <a:pt x="1777" y="439"/>
                    </a:cubicBezTo>
                    <a:lnTo>
                      <a:pt x="1777" y="42"/>
                    </a:lnTo>
                    <a:cubicBezTo>
                      <a:pt x="1777" y="19"/>
                      <a:pt x="1759" y="0"/>
                      <a:pt x="1735" y="0"/>
                    </a:cubicBezTo>
                    <a:cubicBezTo>
                      <a:pt x="1712" y="0"/>
                      <a:pt x="1693" y="19"/>
                      <a:pt x="1693" y="42"/>
                    </a:cubicBezTo>
                    <a:lnTo>
                      <a:pt x="1693" y="439"/>
                    </a:lnTo>
                    <a:close/>
                    <a:moveTo>
                      <a:pt x="1862" y="439"/>
                    </a:moveTo>
                    <a:cubicBezTo>
                      <a:pt x="1862" y="463"/>
                      <a:pt x="1881" y="482"/>
                      <a:pt x="1904" y="482"/>
                    </a:cubicBezTo>
                    <a:cubicBezTo>
                      <a:pt x="1928" y="482"/>
                      <a:pt x="1947" y="463"/>
                      <a:pt x="1947" y="439"/>
                    </a:cubicBezTo>
                    <a:lnTo>
                      <a:pt x="1947" y="42"/>
                    </a:lnTo>
                    <a:cubicBezTo>
                      <a:pt x="1947" y="19"/>
                      <a:pt x="1928" y="0"/>
                      <a:pt x="1904" y="0"/>
                    </a:cubicBezTo>
                    <a:cubicBezTo>
                      <a:pt x="1881" y="0"/>
                      <a:pt x="1862" y="19"/>
                      <a:pt x="1862" y="42"/>
                    </a:cubicBezTo>
                    <a:lnTo>
                      <a:pt x="1862" y="439"/>
                    </a:lnTo>
                    <a:close/>
                    <a:moveTo>
                      <a:pt x="2031" y="439"/>
                    </a:moveTo>
                    <a:cubicBezTo>
                      <a:pt x="2031" y="463"/>
                      <a:pt x="2050" y="482"/>
                      <a:pt x="2074" y="482"/>
                    </a:cubicBezTo>
                    <a:cubicBezTo>
                      <a:pt x="2097" y="482"/>
                      <a:pt x="2116" y="463"/>
                      <a:pt x="2116" y="439"/>
                    </a:cubicBezTo>
                    <a:lnTo>
                      <a:pt x="2116" y="42"/>
                    </a:lnTo>
                    <a:cubicBezTo>
                      <a:pt x="2116" y="19"/>
                      <a:pt x="2097" y="0"/>
                      <a:pt x="2074" y="0"/>
                    </a:cubicBezTo>
                    <a:cubicBezTo>
                      <a:pt x="2050" y="0"/>
                      <a:pt x="2031" y="19"/>
                      <a:pt x="2031" y="42"/>
                    </a:cubicBezTo>
                    <a:lnTo>
                      <a:pt x="2031" y="439"/>
                    </a:lnTo>
                    <a:close/>
                    <a:moveTo>
                      <a:pt x="2201" y="439"/>
                    </a:moveTo>
                    <a:cubicBezTo>
                      <a:pt x="2201" y="463"/>
                      <a:pt x="2220" y="482"/>
                      <a:pt x="2243" y="482"/>
                    </a:cubicBezTo>
                    <a:cubicBezTo>
                      <a:pt x="2266" y="482"/>
                      <a:pt x="2285" y="463"/>
                      <a:pt x="2285" y="439"/>
                    </a:cubicBezTo>
                    <a:lnTo>
                      <a:pt x="2285" y="42"/>
                    </a:lnTo>
                    <a:cubicBezTo>
                      <a:pt x="2285" y="19"/>
                      <a:pt x="2266" y="0"/>
                      <a:pt x="2243" y="0"/>
                    </a:cubicBezTo>
                    <a:cubicBezTo>
                      <a:pt x="2220" y="0"/>
                      <a:pt x="2201" y="19"/>
                      <a:pt x="2201" y="42"/>
                    </a:cubicBezTo>
                    <a:lnTo>
                      <a:pt x="2201" y="439"/>
                    </a:lnTo>
                    <a:close/>
                    <a:moveTo>
                      <a:pt x="2370" y="439"/>
                    </a:moveTo>
                    <a:cubicBezTo>
                      <a:pt x="2370" y="463"/>
                      <a:pt x="2389" y="482"/>
                      <a:pt x="2412" y="482"/>
                    </a:cubicBezTo>
                    <a:cubicBezTo>
                      <a:pt x="2436" y="482"/>
                      <a:pt x="2455" y="463"/>
                      <a:pt x="2455" y="439"/>
                    </a:cubicBezTo>
                    <a:lnTo>
                      <a:pt x="2455" y="42"/>
                    </a:lnTo>
                    <a:cubicBezTo>
                      <a:pt x="2455" y="19"/>
                      <a:pt x="2436" y="0"/>
                      <a:pt x="2412" y="0"/>
                    </a:cubicBezTo>
                    <a:cubicBezTo>
                      <a:pt x="2389" y="0"/>
                      <a:pt x="2370" y="19"/>
                      <a:pt x="2370" y="42"/>
                    </a:cubicBezTo>
                    <a:lnTo>
                      <a:pt x="2370" y="43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31">
                <a:extLst>
                  <a:ext uri="{FF2B5EF4-FFF2-40B4-BE49-F238E27FC236}">
                    <a16:creationId xmlns:a16="http://schemas.microsoft.com/office/drawing/2014/main" id="{9D9561F5-4FE5-4FE9-A4F1-B12F8DBC6790}"/>
                  </a:ext>
                </a:extLst>
              </p:cNvPr>
              <p:cNvSpPr>
                <a:spLocks noEditPoints="1"/>
              </p:cNvSpPr>
              <p:nvPr/>
            </p:nvSpPr>
            <p:spPr bwMode="auto">
              <a:xfrm>
                <a:off x="999" y="3300"/>
                <a:ext cx="18" cy="44"/>
              </a:xfrm>
              <a:custGeom>
                <a:avLst/>
                <a:gdLst>
                  <a:gd name="T0" fmla="*/ 36 w 115"/>
                  <a:gd name="T1" fmla="*/ 270 h 288"/>
                  <a:gd name="T2" fmla="*/ 18 w 115"/>
                  <a:gd name="T3" fmla="*/ 252 h 288"/>
                  <a:gd name="T4" fmla="*/ 0 w 115"/>
                  <a:gd name="T5" fmla="*/ 270 h 288"/>
                  <a:gd name="T6" fmla="*/ 18 w 115"/>
                  <a:gd name="T7" fmla="*/ 288 h 288"/>
                  <a:gd name="T8" fmla="*/ 36 w 115"/>
                  <a:gd name="T9" fmla="*/ 270 h 288"/>
                  <a:gd name="T10" fmla="*/ 36 w 115"/>
                  <a:gd name="T11" fmla="*/ 144 h 288"/>
                  <a:gd name="T12" fmla="*/ 18 w 115"/>
                  <a:gd name="T13" fmla="*/ 126 h 288"/>
                  <a:gd name="T14" fmla="*/ 0 w 115"/>
                  <a:gd name="T15" fmla="*/ 144 h 288"/>
                  <a:gd name="T16" fmla="*/ 18 w 115"/>
                  <a:gd name="T17" fmla="*/ 162 h 288"/>
                  <a:gd name="T18" fmla="*/ 36 w 115"/>
                  <a:gd name="T19" fmla="*/ 144 h 288"/>
                  <a:gd name="T20" fmla="*/ 115 w 115"/>
                  <a:gd name="T21" fmla="*/ 270 h 288"/>
                  <a:gd name="T22" fmla="*/ 97 w 115"/>
                  <a:gd name="T23" fmla="*/ 252 h 288"/>
                  <a:gd name="T24" fmla="*/ 78 w 115"/>
                  <a:gd name="T25" fmla="*/ 270 h 288"/>
                  <a:gd name="T26" fmla="*/ 97 w 115"/>
                  <a:gd name="T27" fmla="*/ 288 h 288"/>
                  <a:gd name="T28" fmla="*/ 115 w 115"/>
                  <a:gd name="T29" fmla="*/ 270 h 288"/>
                  <a:gd name="T30" fmla="*/ 115 w 115"/>
                  <a:gd name="T31" fmla="*/ 144 h 288"/>
                  <a:gd name="T32" fmla="*/ 97 w 115"/>
                  <a:gd name="T33" fmla="*/ 126 h 288"/>
                  <a:gd name="T34" fmla="*/ 78 w 115"/>
                  <a:gd name="T35" fmla="*/ 144 h 288"/>
                  <a:gd name="T36" fmla="*/ 97 w 115"/>
                  <a:gd name="T37" fmla="*/ 162 h 288"/>
                  <a:gd name="T38" fmla="*/ 115 w 115"/>
                  <a:gd name="T39" fmla="*/ 144 h 288"/>
                  <a:gd name="T40" fmla="*/ 75 w 115"/>
                  <a:gd name="T41" fmla="*/ 18 h 288"/>
                  <a:gd name="T42" fmla="*/ 57 w 115"/>
                  <a:gd name="T43" fmla="*/ 0 h 288"/>
                  <a:gd name="T44" fmla="*/ 39 w 115"/>
                  <a:gd name="T45" fmla="*/ 18 h 288"/>
                  <a:gd name="T46" fmla="*/ 57 w 115"/>
                  <a:gd name="T47" fmla="*/ 36 h 288"/>
                  <a:gd name="T48" fmla="*/ 75 w 115"/>
                  <a:gd name="T49" fmla="*/ 1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 h="288">
                    <a:moveTo>
                      <a:pt x="36" y="270"/>
                    </a:moveTo>
                    <a:cubicBezTo>
                      <a:pt x="36" y="260"/>
                      <a:pt x="28" y="252"/>
                      <a:pt x="18" y="252"/>
                    </a:cubicBezTo>
                    <a:cubicBezTo>
                      <a:pt x="8" y="252"/>
                      <a:pt x="0" y="260"/>
                      <a:pt x="0" y="270"/>
                    </a:cubicBezTo>
                    <a:cubicBezTo>
                      <a:pt x="0" y="280"/>
                      <a:pt x="8" y="288"/>
                      <a:pt x="18" y="288"/>
                    </a:cubicBezTo>
                    <a:cubicBezTo>
                      <a:pt x="28" y="288"/>
                      <a:pt x="36" y="280"/>
                      <a:pt x="36" y="270"/>
                    </a:cubicBezTo>
                    <a:close/>
                    <a:moveTo>
                      <a:pt x="36" y="144"/>
                    </a:moveTo>
                    <a:cubicBezTo>
                      <a:pt x="36" y="134"/>
                      <a:pt x="28" y="126"/>
                      <a:pt x="18" y="126"/>
                    </a:cubicBezTo>
                    <a:cubicBezTo>
                      <a:pt x="8" y="126"/>
                      <a:pt x="0" y="134"/>
                      <a:pt x="0" y="144"/>
                    </a:cubicBezTo>
                    <a:cubicBezTo>
                      <a:pt x="0" y="154"/>
                      <a:pt x="8" y="162"/>
                      <a:pt x="18" y="162"/>
                    </a:cubicBezTo>
                    <a:cubicBezTo>
                      <a:pt x="28" y="162"/>
                      <a:pt x="36" y="154"/>
                      <a:pt x="36" y="144"/>
                    </a:cubicBezTo>
                    <a:close/>
                    <a:moveTo>
                      <a:pt x="115" y="270"/>
                    </a:moveTo>
                    <a:cubicBezTo>
                      <a:pt x="115" y="260"/>
                      <a:pt x="107" y="252"/>
                      <a:pt x="97" y="252"/>
                    </a:cubicBezTo>
                    <a:cubicBezTo>
                      <a:pt x="87" y="252"/>
                      <a:pt x="78" y="260"/>
                      <a:pt x="78" y="270"/>
                    </a:cubicBezTo>
                    <a:cubicBezTo>
                      <a:pt x="78" y="280"/>
                      <a:pt x="87" y="288"/>
                      <a:pt x="97" y="288"/>
                    </a:cubicBezTo>
                    <a:cubicBezTo>
                      <a:pt x="107" y="288"/>
                      <a:pt x="115" y="280"/>
                      <a:pt x="115" y="270"/>
                    </a:cubicBezTo>
                    <a:close/>
                    <a:moveTo>
                      <a:pt x="115" y="144"/>
                    </a:moveTo>
                    <a:cubicBezTo>
                      <a:pt x="115" y="134"/>
                      <a:pt x="107" y="126"/>
                      <a:pt x="97" y="126"/>
                    </a:cubicBezTo>
                    <a:cubicBezTo>
                      <a:pt x="87" y="126"/>
                      <a:pt x="78" y="134"/>
                      <a:pt x="78" y="144"/>
                    </a:cubicBezTo>
                    <a:cubicBezTo>
                      <a:pt x="78" y="154"/>
                      <a:pt x="87" y="162"/>
                      <a:pt x="97" y="162"/>
                    </a:cubicBezTo>
                    <a:cubicBezTo>
                      <a:pt x="107" y="162"/>
                      <a:pt x="115" y="154"/>
                      <a:pt x="115" y="144"/>
                    </a:cubicBezTo>
                    <a:close/>
                    <a:moveTo>
                      <a:pt x="75" y="18"/>
                    </a:moveTo>
                    <a:cubicBezTo>
                      <a:pt x="75" y="8"/>
                      <a:pt x="67" y="0"/>
                      <a:pt x="57" y="0"/>
                    </a:cubicBezTo>
                    <a:cubicBezTo>
                      <a:pt x="47" y="0"/>
                      <a:pt x="39" y="8"/>
                      <a:pt x="39" y="18"/>
                    </a:cubicBezTo>
                    <a:cubicBezTo>
                      <a:pt x="39" y="28"/>
                      <a:pt x="47" y="36"/>
                      <a:pt x="57" y="36"/>
                    </a:cubicBezTo>
                    <a:cubicBezTo>
                      <a:pt x="67" y="36"/>
                      <a:pt x="75" y="28"/>
                      <a:pt x="75" y="18"/>
                    </a:cubicBezTo>
                    <a:close/>
                  </a:path>
                </a:pathLst>
              </a:custGeom>
              <a:solidFill>
                <a:srgbClr val="00FF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32">
                <a:extLst>
                  <a:ext uri="{FF2B5EF4-FFF2-40B4-BE49-F238E27FC236}">
                    <a16:creationId xmlns:a16="http://schemas.microsoft.com/office/drawing/2014/main" id="{69EF8774-F41C-4739-84D6-DBCE90CF4CE6}"/>
                  </a:ext>
                </a:extLst>
              </p:cNvPr>
              <p:cNvSpPr>
                <a:spLocks noEditPoints="1"/>
              </p:cNvSpPr>
              <p:nvPr/>
            </p:nvSpPr>
            <p:spPr bwMode="auto">
              <a:xfrm>
                <a:off x="999" y="3300"/>
                <a:ext cx="18" cy="44"/>
              </a:xfrm>
              <a:custGeom>
                <a:avLst/>
                <a:gdLst>
                  <a:gd name="T0" fmla="*/ 36 w 115"/>
                  <a:gd name="T1" fmla="*/ 270 h 288"/>
                  <a:gd name="T2" fmla="*/ 18 w 115"/>
                  <a:gd name="T3" fmla="*/ 252 h 288"/>
                  <a:gd name="T4" fmla="*/ 0 w 115"/>
                  <a:gd name="T5" fmla="*/ 270 h 288"/>
                  <a:gd name="T6" fmla="*/ 18 w 115"/>
                  <a:gd name="T7" fmla="*/ 288 h 288"/>
                  <a:gd name="T8" fmla="*/ 36 w 115"/>
                  <a:gd name="T9" fmla="*/ 270 h 288"/>
                  <a:gd name="T10" fmla="*/ 36 w 115"/>
                  <a:gd name="T11" fmla="*/ 144 h 288"/>
                  <a:gd name="T12" fmla="*/ 18 w 115"/>
                  <a:gd name="T13" fmla="*/ 126 h 288"/>
                  <a:gd name="T14" fmla="*/ 0 w 115"/>
                  <a:gd name="T15" fmla="*/ 144 h 288"/>
                  <a:gd name="T16" fmla="*/ 18 w 115"/>
                  <a:gd name="T17" fmla="*/ 162 h 288"/>
                  <a:gd name="T18" fmla="*/ 36 w 115"/>
                  <a:gd name="T19" fmla="*/ 144 h 288"/>
                  <a:gd name="T20" fmla="*/ 115 w 115"/>
                  <a:gd name="T21" fmla="*/ 270 h 288"/>
                  <a:gd name="T22" fmla="*/ 97 w 115"/>
                  <a:gd name="T23" fmla="*/ 252 h 288"/>
                  <a:gd name="T24" fmla="*/ 78 w 115"/>
                  <a:gd name="T25" fmla="*/ 270 h 288"/>
                  <a:gd name="T26" fmla="*/ 97 w 115"/>
                  <a:gd name="T27" fmla="*/ 288 h 288"/>
                  <a:gd name="T28" fmla="*/ 115 w 115"/>
                  <a:gd name="T29" fmla="*/ 270 h 288"/>
                  <a:gd name="T30" fmla="*/ 115 w 115"/>
                  <a:gd name="T31" fmla="*/ 144 h 288"/>
                  <a:gd name="T32" fmla="*/ 97 w 115"/>
                  <a:gd name="T33" fmla="*/ 126 h 288"/>
                  <a:gd name="T34" fmla="*/ 78 w 115"/>
                  <a:gd name="T35" fmla="*/ 144 h 288"/>
                  <a:gd name="T36" fmla="*/ 97 w 115"/>
                  <a:gd name="T37" fmla="*/ 162 h 288"/>
                  <a:gd name="T38" fmla="*/ 115 w 115"/>
                  <a:gd name="T39" fmla="*/ 144 h 288"/>
                  <a:gd name="T40" fmla="*/ 75 w 115"/>
                  <a:gd name="T41" fmla="*/ 18 h 288"/>
                  <a:gd name="T42" fmla="*/ 57 w 115"/>
                  <a:gd name="T43" fmla="*/ 0 h 288"/>
                  <a:gd name="T44" fmla="*/ 39 w 115"/>
                  <a:gd name="T45" fmla="*/ 18 h 288"/>
                  <a:gd name="T46" fmla="*/ 57 w 115"/>
                  <a:gd name="T47" fmla="*/ 36 h 288"/>
                  <a:gd name="T48" fmla="*/ 75 w 115"/>
                  <a:gd name="T49" fmla="*/ 1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 h="288">
                    <a:moveTo>
                      <a:pt x="36" y="270"/>
                    </a:moveTo>
                    <a:cubicBezTo>
                      <a:pt x="36" y="260"/>
                      <a:pt x="28" y="252"/>
                      <a:pt x="18" y="252"/>
                    </a:cubicBezTo>
                    <a:cubicBezTo>
                      <a:pt x="8" y="252"/>
                      <a:pt x="0" y="260"/>
                      <a:pt x="0" y="270"/>
                    </a:cubicBezTo>
                    <a:cubicBezTo>
                      <a:pt x="0" y="280"/>
                      <a:pt x="8" y="288"/>
                      <a:pt x="18" y="288"/>
                    </a:cubicBezTo>
                    <a:cubicBezTo>
                      <a:pt x="28" y="288"/>
                      <a:pt x="36" y="280"/>
                      <a:pt x="36" y="270"/>
                    </a:cubicBezTo>
                    <a:close/>
                    <a:moveTo>
                      <a:pt x="36" y="144"/>
                    </a:moveTo>
                    <a:cubicBezTo>
                      <a:pt x="36" y="134"/>
                      <a:pt x="28" y="126"/>
                      <a:pt x="18" y="126"/>
                    </a:cubicBezTo>
                    <a:cubicBezTo>
                      <a:pt x="8" y="126"/>
                      <a:pt x="0" y="134"/>
                      <a:pt x="0" y="144"/>
                    </a:cubicBezTo>
                    <a:cubicBezTo>
                      <a:pt x="0" y="154"/>
                      <a:pt x="8" y="162"/>
                      <a:pt x="18" y="162"/>
                    </a:cubicBezTo>
                    <a:cubicBezTo>
                      <a:pt x="28" y="162"/>
                      <a:pt x="36" y="154"/>
                      <a:pt x="36" y="144"/>
                    </a:cubicBezTo>
                    <a:close/>
                    <a:moveTo>
                      <a:pt x="115" y="270"/>
                    </a:moveTo>
                    <a:cubicBezTo>
                      <a:pt x="115" y="260"/>
                      <a:pt x="107" y="252"/>
                      <a:pt x="97" y="252"/>
                    </a:cubicBezTo>
                    <a:cubicBezTo>
                      <a:pt x="87" y="252"/>
                      <a:pt x="78" y="260"/>
                      <a:pt x="78" y="270"/>
                    </a:cubicBezTo>
                    <a:cubicBezTo>
                      <a:pt x="78" y="280"/>
                      <a:pt x="87" y="288"/>
                      <a:pt x="97" y="288"/>
                    </a:cubicBezTo>
                    <a:cubicBezTo>
                      <a:pt x="107" y="288"/>
                      <a:pt x="115" y="280"/>
                      <a:pt x="115" y="270"/>
                    </a:cubicBezTo>
                    <a:close/>
                    <a:moveTo>
                      <a:pt x="115" y="144"/>
                    </a:moveTo>
                    <a:cubicBezTo>
                      <a:pt x="115" y="134"/>
                      <a:pt x="107" y="126"/>
                      <a:pt x="97" y="126"/>
                    </a:cubicBezTo>
                    <a:cubicBezTo>
                      <a:pt x="87" y="126"/>
                      <a:pt x="78" y="134"/>
                      <a:pt x="78" y="144"/>
                    </a:cubicBezTo>
                    <a:cubicBezTo>
                      <a:pt x="78" y="154"/>
                      <a:pt x="87" y="162"/>
                      <a:pt x="97" y="162"/>
                    </a:cubicBezTo>
                    <a:cubicBezTo>
                      <a:pt x="107" y="162"/>
                      <a:pt x="115" y="154"/>
                      <a:pt x="115" y="144"/>
                    </a:cubicBezTo>
                    <a:close/>
                    <a:moveTo>
                      <a:pt x="75" y="18"/>
                    </a:moveTo>
                    <a:cubicBezTo>
                      <a:pt x="75" y="8"/>
                      <a:pt x="67" y="0"/>
                      <a:pt x="57" y="0"/>
                    </a:cubicBezTo>
                    <a:cubicBezTo>
                      <a:pt x="47" y="0"/>
                      <a:pt x="39" y="8"/>
                      <a:pt x="39" y="18"/>
                    </a:cubicBezTo>
                    <a:cubicBezTo>
                      <a:pt x="39" y="28"/>
                      <a:pt x="47" y="36"/>
                      <a:pt x="57" y="36"/>
                    </a:cubicBezTo>
                    <a:cubicBezTo>
                      <a:pt x="67" y="36"/>
                      <a:pt x="75" y="28"/>
                      <a:pt x="75" y="18"/>
                    </a:cubicBez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12" name="Picture 233">
                <a:extLst>
                  <a:ext uri="{FF2B5EF4-FFF2-40B4-BE49-F238E27FC236}">
                    <a16:creationId xmlns:a16="http://schemas.microsoft.com/office/drawing/2014/main" id="{091CFFD0-7764-45D7-BE16-7643EA73450C}"/>
                  </a:ext>
                </a:extLst>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794" y="3136"/>
                <a:ext cx="42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Rectangle 234">
                <a:extLst>
                  <a:ext uri="{FF2B5EF4-FFF2-40B4-BE49-F238E27FC236}">
                    <a16:creationId xmlns:a16="http://schemas.microsoft.com/office/drawing/2014/main" id="{84D29207-6B2F-4C37-BF61-CB128C3F817A}"/>
                  </a:ext>
                </a:extLst>
              </p:cNvPr>
              <p:cNvSpPr>
                <a:spLocks noChangeArrowheads="1"/>
              </p:cNvSpPr>
              <p:nvPr/>
            </p:nvSpPr>
            <p:spPr bwMode="auto">
              <a:xfrm>
                <a:off x="795" y="3136"/>
                <a:ext cx="427" cy="124"/>
              </a:xfrm>
              <a:prstGeom prst="rect">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4" name="Rectangle 235">
                <a:extLst>
                  <a:ext uri="{FF2B5EF4-FFF2-40B4-BE49-F238E27FC236}">
                    <a16:creationId xmlns:a16="http://schemas.microsoft.com/office/drawing/2014/main" id="{5F6A2027-5BC6-4929-A647-EEEB34DEEA4F}"/>
                  </a:ext>
                </a:extLst>
              </p:cNvPr>
              <p:cNvSpPr>
                <a:spLocks noChangeArrowheads="1"/>
              </p:cNvSpPr>
              <p:nvPr/>
            </p:nvSpPr>
            <p:spPr bwMode="auto">
              <a:xfrm>
                <a:off x="1091" y="3185"/>
                <a:ext cx="59" cy="15"/>
              </a:xfrm>
              <a:prstGeom prst="rect">
                <a:avLst/>
              </a:prstGeom>
              <a:solidFill>
                <a:srgbClr val="3399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Rectangle 236">
                <a:extLst>
                  <a:ext uri="{FF2B5EF4-FFF2-40B4-BE49-F238E27FC236}">
                    <a16:creationId xmlns:a16="http://schemas.microsoft.com/office/drawing/2014/main" id="{0FCDB6AB-3D3D-4824-AAF9-2846796116AF}"/>
                  </a:ext>
                </a:extLst>
              </p:cNvPr>
              <p:cNvSpPr>
                <a:spLocks noChangeArrowheads="1"/>
              </p:cNvSpPr>
              <p:nvPr/>
            </p:nvSpPr>
            <p:spPr bwMode="auto">
              <a:xfrm>
                <a:off x="1091" y="3185"/>
                <a:ext cx="59" cy="15"/>
              </a:xfrm>
              <a:prstGeom prst="rect">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16" name="Picture 237">
                <a:extLst>
                  <a:ext uri="{FF2B5EF4-FFF2-40B4-BE49-F238E27FC236}">
                    <a16:creationId xmlns:a16="http://schemas.microsoft.com/office/drawing/2014/main" id="{3F9010E4-2C16-4445-9699-989D8ACE910E}"/>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772" y="3217"/>
                <a:ext cx="24" cy="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 name="Rectangle 238">
                <a:extLst>
                  <a:ext uri="{FF2B5EF4-FFF2-40B4-BE49-F238E27FC236}">
                    <a16:creationId xmlns:a16="http://schemas.microsoft.com/office/drawing/2014/main" id="{9B3BF68E-B767-4409-8342-2F58027A5FE3}"/>
                  </a:ext>
                </a:extLst>
              </p:cNvPr>
              <p:cNvSpPr>
                <a:spLocks noChangeArrowheads="1"/>
              </p:cNvSpPr>
              <p:nvPr/>
            </p:nvSpPr>
            <p:spPr bwMode="auto">
              <a:xfrm>
                <a:off x="772" y="3219"/>
                <a:ext cx="23" cy="41"/>
              </a:xfrm>
              <a:prstGeom prst="rect">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18" name="Picture 239">
                <a:extLst>
                  <a:ext uri="{FF2B5EF4-FFF2-40B4-BE49-F238E27FC236}">
                    <a16:creationId xmlns:a16="http://schemas.microsoft.com/office/drawing/2014/main" id="{A64B0D27-C00D-4E47-9E31-5094B2A42933}"/>
                  </a:ext>
                </a:extLst>
              </p:cNvPr>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779" y="3249"/>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 name="Freeform 240">
                <a:extLst>
                  <a:ext uri="{FF2B5EF4-FFF2-40B4-BE49-F238E27FC236}">
                    <a16:creationId xmlns:a16="http://schemas.microsoft.com/office/drawing/2014/main" id="{E2871DBD-CA42-41BF-8B47-68875147F1F0}"/>
                  </a:ext>
                </a:extLst>
              </p:cNvPr>
              <p:cNvSpPr>
                <a:spLocks/>
              </p:cNvSpPr>
              <p:nvPr/>
            </p:nvSpPr>
            <p:spPr bwMode="auto">
              <a:xfrm>
                <a:off x="780" y="3250"/>
                <a:ext cx="8" cy="9"/>
              </a:xfrm>
              <a:custGeom>
                <a:avLst/>
                <a:gdLst>
                  <a:gd name="T0" fmla="*/ 0 w 8"/>
                  <a:gd name="T1" fmla="*/ 7 h 9"/>
                  <a:gd name="T2" fmla="*/ 4 w 8"/>
                  <a:gd name="T3" fmla="*/ 9 h 9"/>
                  <a:gd name="T4" fmla="*/ 8 w 8"/>
                  <a:gd name="T5" fmla="*/ 7 h 9"/>
                  <a:gd name="T6" fmla="*/ 8 w 8"/>
                  <a:gd name="T7" fmla="*/ 2 h 9"/>
                  <a:gd name="T8" fmla="*/ 4 w 8"/>
                  <a:gd name="T9" fmla="*/ 0 h 9"/>
                  <a:gd name="T10" fmla="*/ 0 w 8"/>
                  <a:gd name="T11" fmla="*/ 2 h 9"/>
                  <a:gd name="T12" fmla="*/ 0 w 8"/>
                  <a:gd name="T13" fmla="*/ 7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0" y="7"/>
                    </a:moveTo>
                    <a:lnTo>
                      <a:pt x="4" y="9"/>
                    </a:lnTo>
                    <a:lnTo>
                      <a:pt x="8" y="7"/>
                    </a:lnTo>
                    <a:lnTo>
                      <a:pt x="8" y="2"/>
                    </a:lnTo>
                    <a:lnTo>
                      <a:pt x="4" y="0"/>
                    </a:lnTo>
                    <a:lnTo>
                      <a:pt x="0" y="2"/>
                    </a:lnTo>
                    <a:lnTo>
                      <a:pt x="0" y="7"/>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20" name="Picture 241">
                <a:extLst>
                  <a:ext uri="{FF2B5EF4-FFF2-40B4-BE49-F238E27FC236}">
                    <a16:creationId xmlns:a16="http://schemas.microsoft.com/office/drawing/2014/main" id="{E1981CDD-3995-473B-9883-5526763F4309}"/>
                  </a:ext>
                </a:extLst>
              </p:cNvPr>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779" y="322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Freeform 242">
                <a:extLst>
                  <a:ext uri="{FF2B5EF4-FFF2-40B4-BE49-F238E27FC236}">
                    <a16:creationId xmlns:a16="http://schemas.microsoft.com/office/drawing/2014/main" id="{B646D401-04B8-4E7A-9351-FFC32FFD8EB1}"/>
                  </a:ext>
                </a:extLst>
              </p:cNvPr>
              <p:cNvSpPr>
                <a:spLocks/>
              </p:cNvSpPr>
              <p:nvPr/>
            </p:nvSpPr>
            <p:spPr bwMode="auto">
              <a:xfrm>
                <a:off x="780" y="3220"/>
                <a:ext cx="8" cy="9"/>
              </a:xfrm>
              <a:custGeom>
                <a:avLst/>
                <a:gdLst>
                  <a:gd name="T0" fmla="*/ 0 w 8"/>
                  <a:gd name="T1" fmla="*/ 7 h 9"/>
                  <a:gd name="T2" fmla="*/ 4 w 8"/>
                  <a:gd name="T3" fmla="*/ 9 h 9"/>
                  <a:gd name="T4" fmla="*/ 8 w 8"/>
                  <a:gd name="T5" fmla="*/ 7 h 9"/>
                  <a:gd name="T6" fmla="*/ 8 w 8"/>
                  <a:gd name="T7" fmla="*/ 3 h 9"/>
                  <a:gd name="T8" fmla="*/ 4 w 8"/>
                  <a:gd name="T9" fmla="*/ 0 h 9"/>
                  <a:gd name="T10" fmla="*/ 0 w 8"/>
                  <a:gd name="T11" fmla="*/ 3 h 9"/>
                  <a:gd name="T12" fmla="*/ 0 w 8"/>
                  <a:gd name="T13" fmla="*/ 7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0" y="7"/>
                    </a:moveTo>
                    <a:lnTo>
                      <a:pt x="4" y="9"/>
                    </a:lnTo>
                    <a:lnTo>
                      <a:pt x="8" y="7"/>
                    </a:lnTo>
                    <a:lnTo>
                      <a:pt x="8" y="3"/>
                    </a:lnTo>
                    <a:lnTo>
                      <a:pt x="4" y="0"/>
                    </a:lnTo>
                    <a:lnTo>
                      <a:pt x="0" y="3"/>
                    </a:lnTo>
                    <a:lnTo>
                      <a:pt x="0" y="7"/>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22" name="Picture 243">
                <a:extLst>
                  <a:ext uri="{FF2B5EF4-FFF2-40B4-BE49-F238E27FC236}">
                    <a16:creationId xmlns:a16="http://schemas.microsoft.com/office/drawing/2014/main" id="{C6BCFC69-EBCA-4663-A991-92EA39AAC5F7}"/>
                  </a:ext>
                </a:extLst>
              </p:cNvPr>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1220" y="3217"/>
                <a:ext cx="25" cy="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 name="Rectangle 244">
                <a:extLst>
                  <a:ext uri="{FF2B5EF4-FFF2-40B4-BE49-F238E27FC236}">
                    <a16:creationId xmlns:a16="http://schemas.microsoft.com/office/drawing/2014/main" id="{DB695B38-F4A4-476B-AA44-90D2B4D7E9B4}"/>
                  </a:ext>
                </a:extLst>
              </p:cNvPr>
              <p:cNvSpPr>
                <a:spLocks noChangeArrowheads="1"/>
              </p:cNvSpPr>
              <p:nvPr/>
            </p:nvSpPr>
            <p:spPr bwMode="auto">
              <a:xfrm>
                <a:off x="1222" y="3219"/>
                <a:ext cx="22" cy="41"/>
              </a:xfrm>
              <a:prstGeom prst="rect">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24" name="Picture 245">
                <a:extLst>
                  <a:ext uri="{FF2B5EF4-FFF2-40B4-BE49-F238E27FC236}">
                    <a16:creationId xmlns:a16="http://schemas.microsoft.com/office/drawing/2014/main" id="{3F1CC78A-B715-40A5-A0D8-0E9CEAB0FD1B}"/>
                  </a:ext>
                </a:extLst>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1227" y="3249"/>
                <a:ext cx="13"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Freeform 246">
                <a:extLst>
                  <a:ext uri="{FF2B5EF4-FFF2-40B4-BE49-F238E27FC236}">
                    <a16:creationId xmlns:a16="http://schemas.microsoft.com/office/drawing/2014/main" id="{570CD56F-F46D-4D6E-B850-7F4F1B0B02D3}"/>
                  </a:ext>
                </a:extLst>
              </p:cNvPr>
              <p:cNvSpPr>
                <a:spLocks/>
              </p:cNvSpPr>
              <p:nvPr/>
            </p:nvSpPr>
            <p:spPr bwMode="auto">
              <a:xfrm>
                <a:off x="1229" y="3250"/>
                <a:ext cx="8" cy="9"/>
              </a:xfrm>
              <a:custGeom>
                <a:avLst/>
                <a:gdLst>
                  <a:gd name="T0" fmla="*/ 0 w 8"/>
                  <a:gd name="T1" fmla="*/ 7 h 9"/>
                  <a:gd name="T2" fmla="*/ 4 w 8"/>
                  <a:gd name="T3" fmla="*/ 9 h 9"/>
                  <a:gd name="T4" fmla="*/ 8 w 8"/>
                  <a:gd name="T5" fmla="*/ 7 h 9"/>
                  <a:gd name="T6" fmla="*/ 8 w 8"/>
                  <a:gd name="T7" fmla="*/ 2 h 9"/>
                  <a:gd name="T8" fmla="*/ 4 w 8"/>
                  <a:gd name="T9" fmla="*/ 0 h 9"/>
                  <a:gd name="T10" fmla="*/ 0 w 8"/>
                  <a:gd name="T11" fmla="*/ 2 h 9"/>
                  <a:gd name="T12" fmla="*/ 0 w 8"/>
                  <a:gd name="T13" fmla="*/ 7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0" y="7"/>
                    </a:moveTo>
                    <a:lnTo>
                      <a:pt x="4" y="9"/>
                    </a:lnTo>
                    <a:lnTo>
                      <a:pt x="8" y="7"/>
                    </a:lnTo>
                    <a:lnTo>
                      <a:pt x="8" y="2"/>
                    </a:lnTo>
                    <a:lnTo>
                      <a:pt x="4" y="0"/>
                    </a:lnTo>
                    <a:lnTo>
                      <a:pt x="0" y="2"/>
                    </a:lnTo>
                    <a:lnTo>
                      <a:pt x="0" y="7"/>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26" name="Picture 247">
                <a:extLst>
                  <a:ext uri="{FF2B5EF4-FFF2-40B4-BE49-F238E27FC236}">
                    <a16:creationId xmlns:a16="http://schemas.microsoft.com/office/drawing/2014/main" id="{0EBBAAAC-A607-4BAC-AF8A-367F2F931769}"/>
                  </a:ext>
                </a:extLst>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1227" y="3220"/>
                <a:ext cx="13"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7" name="Freeform 248">
                <a:extLst>
                  <a:ext uri="{FF2B5EF4-FFF2-40B4-BE49-F238E27FC236}">
                    <a16:creationId xmlns:a16="http://schemas.microsoft.com/office/drawing/2014/main" id="{730456D0-E2BA-4784-8FA7-28834BC14130}"/>
                  </a:ext>
                </a:extLst>
              </p:cNvPr>
              <p:cNvSpPr>
                <a:spLocks/>
              </p:cNvSpPr>
              <p:nvPr/>
            </p:nvSpPr>
            <p:spPr bwMode="auto">
              <a:xfrm>
                <a:off x="1229" y="3220"/>
                <a:ext cx="8" cy="9"/>
              </a:xfrm>
              <a:custGeom>
                <a:avLst/>
                <a:gdLst>
                  <a:gd name="T0" fmla="*/ 0 w 8"/>
                  <a:gd name="T1" fmla="*/ 7 h 9"/>
                  <a:gd name="T2" fmla="*/ 4 w 8"/>
                  <a:gd name="T3" fmla="*/ 9 h 9"/>
                  <a:gd name="T4" fmla="*/ 8 w 8"/>
                  <a:gd name="T5" fmla="*/ 7 h 9"/>
                  <a:gd name="T6" fmla="*/ 8 w 8"/>
                  <a:gd name="T7" fmla="*/ 3 h 9"/>
                  <a:gd name="T8" fmla="*/ 4 w 8"/>
                  <a:gd name="T9" fmla="*/ 0 h 9"/>
                  <a:gd name="T10" fmla="*/ 0 w 8"/>
                  <a:gd name="T11" fmla="*/ 3 h 9"/>
                  <a:gd name="T12" fmla="*/ 0 w 8"/>
                  <a:gd name="T13" fmla="*/ 7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0" y="7"/>
                    </a:moveTo>
                    <a:lnTo>
                      <a:pt x="4" y="9"/>
                    </a:lnTo>
                    <a:lnTo>
                      <a:pt x="8" y="7"/>
                    </a:lnTo>
                    <a:lnTo>
                      <a:pt x="8" y="3"/>
                    </a:lnTo>
                    <a:lnTo>
                      <a:pt x="4" y="0"/>
                    </a:lnTo>
                    <a:lnTo>
                      <a:pt x="0" y="3"/>
                    </a:lnTo>
                    <a:lnTo>
                      <a:pt x="0" y="7"/>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28" name="Picture 249">
                <a:extLst>
                  <a:ext uri="{FF2B5EF4-FFF2-40B4-BE49-F238E27FC236}">
                    <a16:creationId xmlns:a16="http://schemas.microsoft.com/office/drawing/2014/main" id="{0D57DF59-B41D-4F4F-B775-47FB24471BE1}"/>
                  </a:ext>
                </a:extLst>
              </p:cNvPr>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772" y="3136"/>
                <a:ext cx="24" cy="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 name="Rectangle 250">
                <a:extLst>
                  <a:ext uri="{FF2B5EF4-FFF2-40B4-BE49-F238E27FC236}">
                    <a16:creationId xmlns:a16="http://schemas.microsoft.com/office/drawing/2014/main" id="{DA0418DF-34F3-4A24-853B-2CB7611044BA}"/>
                  </a:ext>
                </a:extLst>
              </p:cNvPr>
              <p:cNvSpPr>
                <a:spLocks noChangeArrowheads="1"/>
              </p:cNvSpPr>
              <p:nvPr/>
            </p:nvSpPr>
            <p:spPr bwMode="auto">
              <a:xfrm>
                <a:off x="772" y="3136"/>
                <a:ext cx="23" cy="42"/>
              </a:xfrm>
              <a:prstGeom prst="rect">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30" name="Picture 251">
                <a:extLst>
                  <a:ext uri="{FF2B5EF4-FFF2-40B4-BE49-F238E27FC236}">
                    <a16:creationId xmlns:a16="http://schemas.microsoft.com/office/drawing/2014/main" id="{CA450437-33E0-4C11-9761-58E09FDF83C8}"/>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779" y="3165"/>
                <a:ext cx="12" cy="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 name="Freeform 252">
                <a:extLst>
                  <a:ext uri="{FF2B5EF4-FFF2-40B4-BE49-F238E27FC236}">
                    <a16:creationId xmlns:a16="http://schemas.microsoft.com/office/drawing/2014/main" id="{998E9299-DC5A-46B2-A844-DEBE8D1E3B77}"/>
                  </a:ext>
                </a:extLst>
              </p:cNvPr>
              <p:cNvSpPr>
                <a:spLocks/>
              </p:cNvSpPr>
              <p:nvPr/>
            </p:nvSpPr>
            <p:spPr bwMode="auto">
              <a:xfrm>
                <a:off x="780" y="3167"/>
                <a:ext cx="8" cy="9"/>
              </a:xfrm>
              <a:custGeom>
                <a:avLst/>
                <a:gdLst>
                  <a:gd name="T0" fmla="*/ 0 w 8"/>
                  <a:gd name="T1" fmla="*/ 7 h 9"/>
                  <a:gd name="T2" fmla="*/ 4 w 8"/>
                  <a:gd name="T3" fmla="*/ 9 h 9"/>
                  <a:gd name="T4" fmla="*/ 8 w 8"/>
                  <a:gd name="T5" fmla="*/ 7 h 9"/>
                  <a:gd name="T6" fmla="*/ 8 w 8"/>
                  <a:gd name="T7" fmla="*/ 2 h 9"/>
                  <a:gd name="T8" fmla="*/ 4 w 8"/>
                  <a:gd name="T9" fmla="*/ 0 h 9"/>
                  <a:gd name="T10" fmla="*/ 0 w 8"/>
                  <a:gd name="T11" fmla="*/ 2 h 9"/>
                  <a:gd name="T12" fmla="*/ 0 w 8"/>
                  <a:gd name="T13" fmla="*/ 7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0" y="7"/>
                    </a:moveTo>
                    <a:lnTo>
                      <a:pt x="4" y="9"/>
                    </a:lnTo>
                    <a:lnTo>
                      <a:pt x="8" y="7"/>
                    </a:lnTo>
                    <a:lnTo>
                      <a:pt x="8" y="2"/>
                    </a:lnTo>
                    <a:lnTo>
                      <a:pt x="4" y="0"/>
                    </a:lnTo>
                    <a:lnTo>
                      <a:pt x="0" y="2"/>
                    </a:lnTo>
                    <a:lnTo>
                      <a:pt x="0" y="7"/>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32" name="Picture 253">
                <a:extLst>
                  <a:ext uri="{FF2B5EF4-FFF2-40B4-BE49-F238E27FC236}">
                    <a16:creationId xmlns:a16="http://schemas.microsoft.com/office/drawing/2014/main" id="{736CC0F0-CC73-49CF-93B4-32D6E7A85CEF}"/>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779" y="3136"/>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 name="Freeform 254">
                <a:extLst>
                  <a:ext uri="{FF2B5EF4-FFF2-40B4-BE49-F238E27FC236}">
                    <a16:creationId xmlns:a16="http://schemas.microsoft.com/office/drawing/2014/main" id="{F27040AB-A937-44B0-B1BB-78990CA6DDF1}"/>
                  </a:ext>
                </a:extLst>
              </p:cNvPr>
              <p:cNvSpPr>
                <a:spLocks/>
              </p:cNvSpPr>
              <p:nvPr/>
            </p:nvSpPr>
            <p:spPr bwMode="auto">
              <a:xfrm>
                <a:off x="780" y="3138"/>
                <a:ext cx="8" cy="8"/>
              </a:xfrm>
              <a:custGeom>
                <a:avLst/>
                <a:gdLst>
                  <a:gd name="T0" fmla="*/ 0 w 8"/>
                  <a:gd name="T1" fmla="*/ 6 h 8"/>
                  <a:gd name="T2" fmla="*/ 4 w 8"/>
                  <a:gd name="T3" fmla="*/ 8 h 8"/>
                  <a:gd name="T4" fmla="*/ 8 w 8"/>
                  <a:gd name="T5" fmla="*/ 6 h 8"/>
                  <a:gd name="T6" fmla="*/ 8 w 8"/>
                  <a:gd name="T7" fmla="*/ 2 h 8"/>
                  <a:gd name="T8" fmla="*/ 4 w 8"/>
                  <a:gd name="T9" fmla="*/ 0 h 8"/>
                  <a:gd name="T10" fmla="*/ 0 w 8"/>
                  <a:gd name="T11" fmla="*/ 2 h 8"/>
                  <a:gd name="T12" fmla="*/ 0 w 8"/>
                  <a:gd name="T13" fmla="*/ 6 h 8"/>
                </a:gdLst>
                <a:ahLst/>
                <a:cxnLst>
                  <a:cxn ang="0">
                    <a:pos x="T0" y="T1"/>
                  </a:cxn>
                  <a:cxn ang="0">
                    <a:pos x="T2" y="T3"/>
                  </a:cxn>
                  <a:cxn ang="0">
                    <a:pos x="T4" y="T5"/>
                  </a:cxn>
                  <a:cxn ang="0">
                    <a:pos x="T6" y="T7"/>
                  </a:cxn>
                  <a:cxn ang="0">
                    <a:pos x="T8" y="T9"/>
                  </a:cxn>
                  <a:cxn ang="0">
                    <a:pos x="T10" y="T11"/>
                  </a:cxn>
                  <a:cxn ang="0">
                    <a:pos x="T12" y="T13"/>
                  </a:cxn>
                </a:cxnLst>
                <a:rect l="0" t="0" r="r" b="b"/>
                <a:pathLst>
                  <a:path w="8" h="8">
                    <a:moveTo>
                      <a:pt x="0" y="6"/>
                    </a:moveTo>
                    <a:lnTo>
                      <a:pt x="4" y="8"/>
                    </a:lnTo>
                    <a:lnTo>
                      <a:pt x="8" y="6"/>
                    </a:lnTo>
                    <a:lnTo>
                      <a:pt x="8" y="2"/>
                    </a:lnTo>
                    <a:lnTo>
                      <a:pt x="4" y="0"/>
                    </a:lnTo>
                    <a:lnTo>
                      <a:pt x="0" y="2"/>
                    </a:lnTo>
                    <a:lnTo>
                      <a:pt x="0" y="6"/>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34" name="Picture 255">
                <a:extLst>
                  <a:ext uri="{FF2B5EF4-FFF2-40B4-BE49-F238E27FC236}">
                    <a16:creationId xmlns:a16="http://schemas.microsoft.com/office/drawing/2014/main" id="{925214BF-3DD3-4043-A492-E8E37A14FCB3}"/>
                  </a:ext>
                </a:extLst>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1220" y="3136"/>
                <a:ext cx="25" cy="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 name="Rectangle 256">
                <a:extLst>
                  <a:ext uri="{FF2B5EF4-FFF2-40B4-BE49-F238E27FC236}">
                    <a16:creationId xmlns:a16="http://schemas.microsoft.com/office/drawing/2014/main" id="{2007C58B-84AA-4D4B-94A5-4642435F6EA2}"/>
                  </a:ext>
                </a:extLst>
              </p:cNvPr>
              <p:cNvSpPr>
                <a:spLocks noChangeArrowheads="1"/>
              </p:cNvSpPr>
              <p:nvPr/>
            </p:nvSpPr>
            <p:spPr bwMode="auto">
              <a:xfrm>
                <a:off x="1222" y="3136"/>
                <a:ext cx="22" cy="42"/>
              </a:xfrm>
              <a:prstGeom prst="rect">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36" name="Picture 257">
                <a:extLst>
                  <a:ext uri="{FF2B5EF4-FFF2-40B4-BE49-F238E27FC236}">
                    <a16:creationId xmlns:a16="http://schemas.microsoft.com/office/drawing/2014/main" id="{9CE89CFC-A557-4C9E-A990-FD82E9D47A3A}"/>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227" y="3165"/>
                <a:ext cx="13" cy="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 name="Freeform 258">
                <a:extLst>
                  <a:ext uri="{FF2B5EF4-FFF2-40B4-BE49-F238E27FC236}">
                    <a16:creationId xmlns:a16="http://schemas.microsoft.com/office/drawing/2014/main" id="{3CD4D46D-D75A-4D55-BC35-3D8BEC7D5EC6}"/>
                  </a:ext>
                </a:extLst>
              </p:cNvPr>
              <p:cNvSpPr>
                <a:spLocks/>
              </p:cNvSpPr>
              <p:nvPr/>
            </p:nvSpPr>
            <p:spPr bwMode="auto">
              <a:xfrm>
                <a:off x="1229" y="3167"/>
                <a:ext cx="8" cy="9"/>
              </a:xfrm>
              <a:custGeom>
                <a:avLst/>
                <a:gdLst>
                  <a:gd name="T0" fmla="*/ 0 w 8"/>
                  <a:gd name="T1" fmla="*/ 7 h 9"/>
                  <a:gd name="T2" fmla="*/ 4 w 8"/>
                  <a:gd name="T3" fmla="*/ 9 h 9"/>
                  <a:gd name="T4" fmla="*/ 8 w 8"/>
                  <a:gd name="T5" fmla="*/ 7 h 9"/>
                  <a:gd name="T6" fmla="*/ 8 w 8"/>
                  <a:gd name="T7" fmla="*/ 2 h 9"/>
                  <a:gd name="T8" fmla="*/ 4 w 8"/>
                  <a:gd name="T9" fmla="*/ 0 h 9"/>
                  <a:gd name="T10" fmla="*/ 0 w 8"/>
                  <a:gd name="T11" fmla="*/ 2 h 9"/>
                  <a:gd name="T12" fmla="*/ 0 w 8"/>
                  <a:gd name="T13" fmla="*/ 7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0" y="7"/>
                    </a:moveTo>
                    <a:lnTo>
                      <a:pt x="4" y="9"/>
                    </a:lnTo>
                    <a:lnTo>
                      <a:pt x="8" y="7"/>
                    </a:lnTo>
                    <a:lnTo>
                      <a:pt x="8" y="2"/>
                    </a:lnTo>
                    <a:lnTo>
                      <a:pt x="4" y="0"/>
                    </a:lnTo>
                    <a:lnTo>
                      <a:pt x="0" y="2"/>
                    </a:lnTo>
                    <a:lnTo>
                      <a:pt x="0" y="7"/>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38" name="Picture 259">
                <a:extLst>
                  <a:ext uri="{FF2B5EF4-FFF2-40B4-BE49-F238E27FC236}">
                    <a16:creationId xmlns:a16="http://schemas.microsoft.com/office/drawing/2014/main" id="{7FE39EDB-684E-451F-A7DF-D6DCA2C97269}"/>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227" y="3136"/>
                <a:ext cx="13"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 name="Freeform 260">
                <a:extLst>
                  <a:ext uri="{FF2B5EF4-FFF2-40B4-BE49-F238E27FC236}">
                    <a16:creationId xmlns:a16="http://schemas.microsoft.com/office/drawing/2014/main" id="{A05E6476-8C3A-45D7-A492-50D944EB7F60}"/>
                  </a:ext>
                </a:extLst>
              </p:cNvPr>
              <p:cNvSpPr>
                <a:spLocks/>
              </p:cNvSpPr>
              <p:nvPr/>
            </p:nvSpPr>
            <p:spPr bwMode="auto">
              <a:xfrm>
                <a:off x="1229" y="3138"/>
                <a:ext cx="8" cy="8"/>
              </a:xfrm>
              <a:custGeom>
                <a:avLst/>
                <a:gdLst>
                  <a:gd name="T0" fmla="*/ 0 w 8"/>
                  <a:gd name="T1" fmla="*/ 6 h 8"/>
                  <a:gd name="T2" fmla="*/ 4 w 8"/>
                  <a:gd name="T3" fmla="*/ 8 h 8"/>
                  <a:gd name="T4" fmla="*/ 8 w 8"/>
                  <a:gd name="T5" fmla="*/ 6 h 8"/>
                  <a:gd name="T6" fmla="*/ 8 w 8"/>
                  <a:gd name="T7" fmla="*/ 2 h 8"/>
                  <a:gd name="T8" fmla="*/ 4 w 8"/>
                  <a:gd name="T9" fmla="*/ 0 h 8"/>
                  <a:gd name="T10" fmla="*/ 0 w 8"/>
                  <a:gd name="T11" fmla="*/ 2 h 8"/>
                  <a:gd name="T12" fmla="*/ 0 w 8"/>
                  <a:gd name="T13" fmla="*/ 6 h 8"/>
                </a:gdLst>
                <a:ahLst/>
                <a:cxnLst>
                  <a:cxn ang="0">
                    <a:pos x="T0" y="T1"/>
                  </a:cxn>
                  <a:cxn ang="0">
                    <a:pos x="T2" y="T3"/>
                  </a:cxn>
                  <a:cxn ang="0">
                    <a:pos x="T4" y="T5"/>
                  </a:cxn>
                  <a:cxn ang="0">
                    <a:pos x="T6" y="T7"/>
                  </a:cxn>
                  <a:cxn ang="0">
                    <a:pos x="T8" y="T9"/>
                  </a:cxn>
                  <a:cxn ang="0">
                    <a:pos x="T10" y="T11"/>
                  </a:cxn>
                  <a:cxn ang="0">
                    <a:pos x="T12" y="T13"/>
                  </a:cxn>
                </a:cxnLst>
                <a:rect l="0" t="0" r="r" b="b"/>
                <a:pathLst>
                  <a:path w="8" h="8">
                    <a:moveTo>
                      <a:pt x="0" y="6"/>
                    </a:moveTo>
                    <a:lnTo>
                      <a:pt x="4" y="8"/>
                    </a:lnTo>
                    <a:lnTo>
                      <a:pt x="8" y="6"/>
                    </a:lnTo>
                    <a:lnTo>
                      <a:pt x="8" y="2"/>
                    </a:lnTo>
                    <a:lnTo>
                      <a:pt x="4" y="0"/>
                    </a:lnTo>
                    <a:lnTo>
                      <a:pt x="0" y="2"/>
                    </a:lnTo>
                    <a:lnTo>
                      <a:pt x="0" y="6"/>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Rectangle 261">
                <a:extLst>
                  <a:ext uri="{FF2B5EF4-FFF2-40B4-BE49-F238E27FC236}">
                    <a16:creationId xmlns:a16="http://schemas.microsoft.com/office/drawing/2014/main" id="{4E6BE891-1991-4625-A3BB-EA037117D601}"/>
                  </a:ext>
                </a:extLst>
              </p:cNvPr>
              <p:cNvSpPr>
                <a:spLocks noChangeArrowheads="1"/>
              </p:cNvSpPr>
              <p:nvPr/>
            </p:nvSpPr>
            <p:spPr bwMode="auto">
              <a:xfrm>
                <a:off x="1020" y="3162"/>
                <a:ext cx="178" cy="70"/>
              </a:xfrm>
              <a:prstGeom prst="rect">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Rectangle 262">
                <a:extLst>
                  <a:ext uri="{FF2B5EF4-FFF2-40B4-BE49-F238E27FC236}">
                    <a16:creationId xmlns:a16="http://schemas.microsoft.com/office/drawing/2014/main" id="{3F0E8F45-7D65-48A4-B6EF-ACF7C84E3576}"/>
                  </a:ext>
                </a:extLst>
              </p:cNvPr>
              <p:cNvSpPr>
                <a:spLocks noChangeArrowheads="1"/>
              </p:cNvSpPr>
              <p:nvPr/>
            </p:nvSpPr>
            <p:spPr bwMode="auto">
              <a:xfrm>
                <a:off x="1055" y="3174"/>
                <a:ext cx="132" cy="46"/>
              </a:xfrm>
              <a:prstGeom prst="rect">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Rectangle 263">
                <a:extLst>
                  <a:ext uri="{FF2B5EF4-FFF2-40B4-BE49-F238E27FC236}">
                    <a16:creationId xmlns:a16="http://schemas.microsoft.com/office/drawing/2014/main" id="{E7674A5B-F19E-42F6-A091-0B0B34A1E212}"/>
                  </a:ext>
                </a:extLst>
              </p:cNvPr>
              <p:cNvSpPr>
                <a:spLocks noChangeArrowheads="1"/>
              </p:cNvSpPr>
              <p:nvPr/>
            </p:nvSpPr>
            <p:spPr bwMode="auto">
              <a:xfrm>
                <a:off x="1066" y="3179"/>
                <a:ext cx="109" cy="32"/>
              </a:xfrm>
              <a:prstGeom prst="rect">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264">
                <a:extLst>
                  <a:ext uri="{FF2B5EF4-FFF2-40B4-BE49-F238E27FC236}">
                    <a16:creationId xmlns:a16="http://schemas.microsoft.com/office/drawing/2014/main" id="{4C5E1E37-14A3-41CD-B257-8A183882A15B}"/>
                  </a:ext>
                </a:extLst>
              </p:cNvPr>
              <p:cNvSpPr>
                <a:spLocks noChangeShapeType="1"/>
              </p:cNvSpPr>
              <p:nvPr/>
            </p:nvSpPr>
            <p:spPr bwMode="auto">
              <a:xfrm>
                <a:off x="818" y="3246"/>
                <a:ext cx="380" cy="0"/>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265">
                <a:extLst>
                  <a:ext uri="{FF2B5EF4-FFF2-40B4-BE49-F238E27FC236}">
                    <a16:creationId xmlns:a16="http://schemas.microsoft.com/office/drawing/2014/main" id="{16AC3247-990F-41A8-AFF7-0B47983FDF87}"/>
                  </a:ext>
                </a:extLst>
              </p:cNvPr>
              <p:cNvSpPr>
                <a:spLocks noChangeShapeType="1"/>
              </p:cNvSpPr>
              <p:nvPr/>
            </p:nvSpPr>
            <p:spPr bwMode="auto">
              <a:xfrm flipV="1">
                <a:off x="818" y="3136"/>
                <a:ext cx="0" cy="28"/>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266">
                <a:extLst>
                  <a:ext uri="{FF2B5EF4-FFF2-40B4-BE49-F238E27FC236}">
                    <a16:creationId xmlns:a16="http://schemas.microsoft.com/office/drawing/2014/main" id="{7BFE54B6-0524-4ADF-95F5-F987C71DA799}"/>
                  </a:ext>
                </a:extLst>
              </p:cNvPr>
              <p:cNvSpPr>
                <a:spLocks noChangeShapeType="1"/>
              </p:cNvSpPr>
              <p:nvPr/>
            </p:nvSpPr>
            <p:spPr bwMode="auto">
              <a:xfrm flipV="1">
                <a:off x="1198" y="3136"/>
                <a:ext cx="0" cy="28"/>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6" name="Line 267">
                <a:extLst>
                  <a:ext uri="{FF2B5EF4-FFF2-40B4-BE49-F238E27FC236}">
                    <a16:creationId xmlns:a16="http://schemas.microsoft.com/office/drawing/2014/main" id="{B119DD8C-BB7A-4E74-955E-B8BB729F824C}"/>
                  </a:ext>
                </a:extLst>
              </p:cNvPr>
              <p:cNvSpPr>
                <a:spLocks noChangeShapeType="1"/>
              </p:cNvSpPr>
              <p:nvPr/>
            </p:nvSpPr>
            <p:spPr bwMode="auto">
              <a:xfrm flipV="1">
                <a:off x="1020" y="3220"/>
                <a:ext cx="35" cy="12"/>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7" name="Line 268">
                <a:extLst>
                  <a:ext uri="{FF2B5EF4-FFF2-40B4-BE49-F238E27FC236}">
                    <a16:creationId xmlns:a16="http://schemas.microsoft.com/office/drawing/2014/main" id="{6B8EF08D-7E99-4CA1-9D5D-9950B25DA1FE}"/>
                  </a:ext>
                </a:extLst>
              </p:cNvPr>
              <p:cNvSpPr>
                <a:spLocks noChangeShapeType="1"/>
              </p:cNvSpPr>
              <p:nvPr/>
            </p:nvSpPr>
            <p:spPr bwMode="auto">
              <a:xfrm>
                <a:off x="1020" y="3162"/>
                <a:ext cx="35" cy="12"/>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8" name="Line 269">
                <a:extLst>
                  <a:ext uri="{FF2B5EF4-FFF2-40B4-BE49-F238E27FC236}">
                    <a16:creationId xmlns:a16="http://schemas.microsoft.com/office/drawing/2014/main" id="{0EF6132F-5F0C-4D8F-834B-35B278F40904}"/>
                  </a:ext>
                </a:extLst>
              </p:cNvPr>
              <p:cNvSpPr>
                <a:spLocks noChangeShapeType="1"/>
              </p:cNvSpPr>
              <p:nvPr/>
            </p:nvSpPr>
            <p:spPr bwMode="auto">
              <a:xfrm flipH="1" flipV="1">
                <a:off x="1187" y="3220"/>
                <a:ext cx="11" cy="12"/>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9" name="Line 270">
                <a:extLst>
                  <a:ext uri="{FF2B5EF4-FFF2-40B4-BE49-F238E27FC236}">
                    <a16:creationId xmlns:a16="http://schemas.microsoft.com/office/drawing/2014/main" id="{3F185D07-0292-4137-9914-E51E027EE8FB}"/>
                  </a:ext>
                </a:extLst>
              </p:cNvPr>
              <p:cNvSpPr>
                <a:spLocks noChangeShapeType="1"/>
              </p:cNvSpPr>
              <p:nvPr/>
            </p:nvSpPr>
            <p:spPr bwMode="auto">
              <a:xfrm flipH="1">
                <a:off x="1187" y="3162"/>
                <a:ext cx="11" cy="12"/>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0" name="Line 271">
                <a:extLst>
                  <a:ext uri="{FF2B5EF4-FFF2-40B4-BE49-F238E27FC236}">
                    <a16:creationId xmlns:a16="http://schemas.microsoft.com/office/drawing/2014/main" id="{66C1BA9F-CBA9-4F20-B6DD-436F44050FB0}"/>
                  </a:ext>
                </a:extLst>
              </p:cNvPr>
              <p:cNvSpPr>
                <a:spLocks noChangeShapeType="1"/>
              </p:cNvSpPr>
              <p:nvPr/>
            </p:nvSpPr>
            <p:spPr bwMode="auto">
              <a:xfrm flipV="1">
                <a:off x="1103" y="3174"/>
                <a:ext cx="0" cy="5"/>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1" name="Line 272">
                <a:extLst>
                  <a:ext uri="{FF2B5EF4-FFF2-40B4-BE49-F238E27FC236}">
                    <a16:creationId xmlns:a16="http://schemas.microsoft.com/office/drawing/2014/main" id="{6EC759DB-D681-4678-9C32-C82570CB9E3D}"/>
                  </a:ext>
                </a:extLst>
              </p:cNvPr>
              <p:cNvSpPr>
                <a:spLocks noChangeShapeType="1"/>
              </p:cNvSpPr>
              <p:nvPr/>
            </p:nvSpPr>
            <p:spPr bwMode="auto">
              <a:xfrm flipV="1">
                <a:off x="1149" y="3174"/>
                <a:ext cx="0" cy="5"/>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2" name="Freeform 273">
                <a:extLst>
                  <a:ext uri="{FF2B5EF4-FFF2-40B4-BE49-F238E27FC236}">
                    <a16:creationId xmlns:a16="http://schemas.microsoft.com/office/drawing/2014/main" id="{0882E7B5-A351-486E-B3CC-1137E101DD0D}"/>
                  </a:ext>
                </a:extLst>
              </p:cNvPr>
              <p:cNvSpPr>
                <a:spLocks noEditPoints="1"/>
              </p:cNvSpPr>
              <p:nvPr/>
            </p:nvSpPr>
            <p:spPr bwMode="auto">
              <a:xfrm>
                <a:off x="818" y="3162"/>
                <a:ext cx="190" cy="70"/>
              </a:xfrm>
              <a:custGeom>
                <a:avLst/>
                <a:gdLst>
                  <a:gd name="T0" fmla="*/ 0 w 190"/>
                  <a:gd name="T1" fmla="*/ 70 h 70"/>
                  <a:gd name="T2" fmla="*/ 3 w 190"/>
                  <a:gd name="T3" fmla="*/ 57 h 70"/>
                  <a:gd name="T4" fmla="*/ 187 w 190"/>
                  <a:gd name="T5" fmla="*/ 57 h 70"/>
                  <a:gd name="T6" fmla="*/ 190 w 190"/>
                  <a:gd name="T7" fmla="*/ 70 h 70"/>
                  <a:gd name="T8" fmla="*/ 190 w 190"/>
                  <a:gd name="T9" fmla="*/ 56 h 70"/>
                  <a:gd name="T10" fmla="*/ 0 w 190"/>
                  <a:gd name="T11" fmla="*/ 56 h 70"/>
                  <a:gd name="T12" fmla="*/ 0 w 190"/>
                  <a:gd name="T13" fmla="*/ 70 h 70"/>
                  <a:gd name="T14" fmla="*/ 0 w 190"/>
                  <a:gd name="T15" fmla="*/ 42 h 70"/>
                  <a:gd name="T16" fmla="*/ 3 w 190"/>
                  <a:gd name="T17" fmla="*/ 29 h 70"/>
                  <a:gd name="T18" fmla="*/ 187 w 190"/>
                  <a:gd name="T19" fmla="*/ 29 h 70"/>
                  <a:gd name="T20" fmla="*/ 190 w 190"/>
                  <a:gd name="T21" fmla="*/ 42 h 70"/>
                  <a:gd name="T22" fmla="*/ 190 w 190"/>
                  <a:gd name="T23" fmla="*/ 28 h 70"/>
                  <a:gd name="T24" fmla="*/ 0 w 190"/>
                  <a:gd name="T25" fmla="*/ 28 h 70"/>
                  <a:gd name="T26" fmla="*/ 0 w 190"/>
                  <a:gd name="T27" fmla="*/ 42 h 70"/>
                  <a:gd name="T28" fmla="*/ 0 w 190"/>
                  <a:gd name="T29" fmla="*/ 14 h 70"/>
                  <a:gd name="T30" fmla="*/ 3 w 190"/>
                  <a:gd name="T31" fmla="*/ 1 h 70"/>
                  <a:gd name="T32" fmla="*/ 187 w 190"/>
                  <a:gd name="T33" fmla="*/ 1 h 70"/>
                  <a:gd name="T34" fmla="*/ 190 w 190"/>
                  <a:gd name="T35" fmla="*/ 14 h 70"/>
                  <a:gd name="T36" fmla="*/ 190 w 190"/>
                  <a:gd name="T37" fmla="*/ 0 h 70"/>
                  <a:gd name="T38" fmla="*/ 0 w 190"/>
                  <a:gd name="T39" fmla="*/ 0 h 70"/>
                  <a:gd name="T40" fmla="*/ 0 w 190"/>
                  <a:gd name="T41" fmla="*/ 1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70">
                    <a:moveTo>
                      <a:pt x="0" y="70"/>
                    </a:moveTo>
                    <a:lnTo>
                      <a:pt x="3" y="57"/>
                    </a:lnTo>
                    <a:lnTo>
                      <a:pt x="187" y="57"/>
                    </a:lnTo>
                    <a:lnTo>
                      <a:pt x="190" y="70"/>
                    </a:lnTo>
                    <a:lnTo>
                      <a:pt x="190" y="56"/>
                    </a:lnTo>
                    <a:lnTo>
                      <a:pt x="0" y="56"/>
                    </a:lnTo>
                    <a:lnTo>
                      <a:pt x="0" y="70"/>
                    </a:lnTo>
                    <a:close/>
                    <a:moveTo>
                      <a:pt x="0" y="42"/>
                    </a:moveTo>
                    <a:lnTo>
                      <a:pt x="3" y="29"/>
                    </a:lnTo>
                    <a:lnTo>
                      <a:pt x="187" y="29"/>
                    </a:lnTo>
                    <a:lnTo>
                      <a:pt x="190" y="42"/>
                    </a:lnTo>
                    <a:lnTo>
                      <a:pt x="190" y="28"/>
                    </a:lnTo>
                    <a:lnTo>
                      <a:pt x="0" y="28"/>
                    </a:lnTo>
                    <a:lnTo>
                      <a:pt x="0" y="42"/>
                    </a:lnTo>
                    <a:close/>
                    <a:moveTo>
                      <a:pt x="0" y="14"/>
                    </a:moveTo>
                    <a:lnTo>
                      <a:pt x="3" y="1"/>
                    </a:lnTo>
                    <a:lnTo>
                      <a:pt x="187" y="1"/>
                    </a:lnTo>
                    <a:lnTo>
                      <a:pt x="190" y="14"/>
                    </a:lnTo>
                    <a:lnTo>
                      <a:pt x="190" y="0"/>
                    </a:lnTo>
                    <a:lnTo>
                      <a:pt x="0" y="0"/>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3" name="Rectangle 274">
                <a:extLst>
                  <a:ext uri="{FF2B5EF4-FFF2-40B4-BE49-F238E27FC236}">
                    <a16:creationId xmlns:a16="http://schemas.microsoft.com/office/drawing/2014/main" id="{2F05085D-F292-4F35-A1E8-FE59154207EB}"/>
                  </a:ext>
                </a:extLst>
              </p:cNvPr>
              <p:cNvSpPr>
                <a:spLocks noChangeArrowheads="1"/>
              </p:cNvSpPr>
              <p:nvPr/>
            </p:nvSpPr>
            <p:spPr bwMode="auto">
              <a:xfrm>
                <a:off x="818" y="3218"/>
                <a:ext cx="190" cy="14"/>
              </a:xfrm>
              <a:prstGeom prst="rect">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4" name="Freeform 275">
                <a:extLst>
                  <a:ext uri="{FF2B5EF4-FFF2-40B4-BE49-F238E27FC236}">
                    <a16:creationId xmlns:a16="http://schemas.microsoft.com/office/drawing/2014/main" id="{0063F1FE-AC7C-456B-A683-D48AAF522981}"/>
                  </a:ext>
                </a:extLst>
              </p:cNvPr>
              <p:cNvSpPr>
                <a:spLocks/>
              </p:cNvSpPr>
              <p:nvPr/>
            </p:nvSpPr>
            <p:spPr bwMode="auto">
              <a:xfrm>
                <a:off x="818" y="3218"/>
                <a:ext cx="190" cy="14"/>
              </a:xfrm>
              <a:custGeom>
                <a:avLst/>
                <a:gdLst>
                  <a:gd name="T0" fmla="*/ 0 w 190"/>
                  <a:gd name="T1" fmla="*/ 14 h 14"/>
                  <a:gd name="T2" fmla="*/ 3 w 190"/>
                  <a:gd name="T3" fmla="*/ 1 h 14"/>
                  <a:gd name="T4" fmla="*/ 187 w 190"/>
                  <a:gd name="T5" fmla="*/ 1 h 14"/>
                  <a:gd name="T6" fmla="*/ 190 w 190"/>
                  <a:gd name="T7" fmla="*/ 14 h 14"/>
                  <a:gd name="T8" fmla="*/ 190 w 190"/>
                  <a:gd name="T9" fmla="*/ 0 h 14"/>
                  <a:gd name="T10" fmla="*/ 0 w 190"/>
                  <a:gd name="T11" fmla="*/ 0 h 14"/>
                  <a:gd name="T12" fmla="*/ 0 w 190"/>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190" h="14">
                    <a:moveTo>
                      <a:pt x="0" y="14"/>
                    </a:moveTo>
                    <a:lnTo>
                      <a:pt x="3" y="1"/>
                    </a:lnTo>
                    <a:lnTo>
                      <a:pt x="187" y="1"/>
                    </a:lnTo>
                    <a:lnTo>
                      <a:pt x="190" y="14"/>
                    </a:lnTo>
                    <a:lnTo>
                      <a:pt x="190" y="0"/>
                    </a:lnTo>
                    <a:lnTo>
                      <a:pt x="0" y="0"/>
                    </a:lnTo>
                    <a:lnTo>
                      <a:pt x="0" y="14"/>
                    </a:lnTo>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5" name="Rectangle 276">
                <a:extLst>
                  <a:ext uri="{FF2B5EF4-FFF2-40B4-BE49-F238E27FC236}">
                    <a16:creationId xmlns:a16="http://schemas.microsoft.com/office/drawing/2014/main" id="{ABF1FC08-49DE-402F-9077-4F1F5384B6BA}"/>
                  </a:ext>
                </a:extLst>
              </p:cNvPr>
              <p:cNvSpPr>
                <a:spLocks noChangeArrowheads="1"/>
              </p:cNvSpPr>
              <p:nvPr/>
            </p:nvSpPr>
            <p:spPr bwMode="auto">
              <a:xfrm>
                <a:off x="818" y="3190"/>
                <a:ext cx="190" cy="14"/>
              </a:xfrm>
              <a:prstGeom prst="rect">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6" name="Freeform 277">
                <a:extLst>
                  <a:ext uri="{FF2B5EF4-FFF2-40B4-BE49-F238E27FC236}">
                    <a16:creationId xmlns:a16="http://schemas.microsoft.com/office/drawing/2014/main" id="{69C9EDB6-CEDC-4470-A87A-06F6F6FFBBAE}"/>
                  </a:ext>
                </a:extLst>
              </p:cNvPr>
              <p:cNvSpPr>
                <a:spLocks/>
              </p:cNvSpPr>
              <p:nvPr/>
            </p:nvSpPr>
            <p:spPr bwMode="auto">
              <a:xfrm>
                <a:off x="818" y="3190"/>
                <a:ext cx="190" cy="14"/>
              </a:xfrm>
              <a:custGeom>
                <a:avLst/>
                <a:gdLst>
                  <a:gd name="T0" fmla="*/ 0 w 190"/>
                  <a:gd name="T1" fmla="*/ 14 h 14"/>
                  <a:gd name="T2" fmla="*/ 3 w 190"/>
                  <a:gd name="T3" fmla="*/ 1 h 14"/>
                  <a:gd name="T4" fmla="*/ 187 w 190"/>
                  <a:gd name="T5" fmla="*/ 1 h 14"/>
                  <a:gd name="T6" fmla="*/ 190 w 190"/>
                  <a:gd name="T7" fmla="*/ 14 h 14"/>
                  <a:gd name="T8" fmla="*/ 190 w 190"/>
                  <a:gd name="T9" fmla="*/ 0 h 14"/>
                  <a:gd name="T10" fmla="*/ 0 w 190"/>
                  <a:gd name="T11" fmla="*/ 0 h 14"/>
                  <a:gd name="T12" fmla="*/ 0 w 190"/>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190" h="14">
                    <a:moveTo>
                      <a:pt x="0" y="14"/>
                    </a:moveTo>
                    <a:lnTo>
                      <a:pt x="3" y="1"/>
                    </a:lnTo>
                    <a:lnTo>
                      <a:pt x="187" y="1"/>
                    </a:lnTo>
                    <a:lnTo>
                      <a:pt x="190" y="14"/>
                    </a:lnTo>
                    <a:lnTo>
                      <a:pt x="190" y="0"/>
                    </a:lnTo>
                    <a:lnTo>
                      <a:pt x="0" y="0"/>
                    </a:lnTo>
                    <a:lnTo>
                      <a:pt x="0" y="14"/>
                    </a:lnTo>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7" name="Rectangle 278">
                <a:extLst>
                  <a:ext uri="{FF2B5EF4-FFF2-40B4-BE49-F238E27FC236}">
                    <a16:creationId xmlns:a16="http://schemas.microsoft.com/office/drawing/2014/main" id="{3C2AD237-E958-43DB-BCF0-67368A6C68EF}"/>
                  </a:ext>
                </a:extLst>
              </p:cNvPr>
              <p:cNvSpPr>
                <a:spLocks noChangeArrowheads="1"/>
              </p:cNvSpPr>
              <p:nvPr/>
            </p:nvSpPr>
            <p:spPr bwMode="auto">
              <a:xfrm>
                <a:off x="818" y="3162"/>
                <a:ext cx="190" cy="14"/>
              </a:xfrm>
              <a:prstGeom prst="rect">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8" name="Freeform 279">
                <a:extLst>
                  <a:ext uri="{FF2B5EF4-FFF2-40B4-BE49-F238E27FC236}">
                    <a16:creationId xmlns:a16="http://schemas.microsoft.com/office/drawing/2014/main" id="{019B2EC7-B63C-48F4-8A05-B837D219F44F}"/>
                  </a:ext>
                </a:extLst>
              </p:cNvPr>
              <p:cNvSpPr>
                <a:spLocks/>
              </p:cNvSpPr>
              <p:nvPr/>
            </p:nvSpPr>
            <p:spPr bwMode="auto">
              <a:xfrm>
                <a:off x="818" y="3162"/>
                <a:ext cx="190" cy="14"/>
              </a:xfrm>
              <a:custGeom>
                <a:avLst/>
                <a:gdLst>
                  <a:gd name="T0" fmla="*/ 0 w 190"/>
                  <a:gd name="T1" fmla="*/ 14 h 14"/>
                  <a:gd name="T2" fmla="*/ 3 w 190"/>
                  <a:gd name="T3" fmla="*/ 1 h 14"/>
                  <a:gd name="T4" fmla="*/ 187 w 190"/>
                  <a:gd name="T5" fmla="*/ 1 h 14"/>
                  <a:gd name="T6" fmla="*/ 190 w 190"/>
                  <a:gd name="T7" fmla="*/ 14 h 14"/>
                  <a:gd name="T8" fmla="*/ 190 w 190"/>
                  <a:gd name="T9" fmla="*/ 0 h 14"/>
                  <a:gd name="T10" fmla="*/ 0 w 190"/>
                  <a:gd name="T11" fmla="*/ 0 h 14"/>
                  <a:gd name="T12" fmla="*/ 0 w 190"/>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190" h="14">
                    <a:moveTo>
                      <a:pt x="0" y="14"/>
                    </a:moveTo>
                    <a:lnTo>
                      <a:pt x="3" y="1"/>
                    </a:lnTo>
                    <a:lnTo>
                      <a:pt x="187" y="1"/>
                    </a:lnTo>
                    <a:lnTo>
                      <a:pt x="190" y="14"/>
                    </a:lnTo>
                    <a:lnTo>
                      <a:pt x="190" y="0"/>
                    </a:lnTo>
                    <a:lnTo>
                      <a:pt x="0" y="0"/>
                    </a:lnTo>
                    <a:lnTo>
                      <a:pt x="0" y="14"/>
                    </a:lnTo>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9" name="Freeform 280">
                <a:extLst>
                  <a:ext uri="{FF2B5EF4-FFF2-40B4-BE49-F238E27FC236}">
                    <a16:creationId xmlns:a16="http://schemas.microsoft.com/office/drawing/2014/main" id="{270FD1AA-3D13-4A6A-A128-0B8526148790}"/>
                  </a:ext>
                </a:extLst>
              </p:cNvPr>
              <p:cNvSpPr>
                <a:spLocks noEditPoints="1"/>
              </p:cNvSpPr>
              <p:nvPr/>
            </p:nvSpPr>
            <p:spPr bwMode="auto">
              <a:xfrm>
                <a:off x="1078" y="3207"/>
                <a:ext cx="84" cy="9"/>
              </a:xfrm>
              <a:custGeom>
                <a:avLst/>
                <a:gdLst>
                  <a:gd name="T0" fmla="*/ 0 w 547"/>
                  <a:gd name="T1" fmla="*/ 29 h 58"/>
                  <a:gd name="T2" fmla="*/ 29 w 547"/>
                  <a:gd name="T3" fmla="*/ 0 h 58"/>
                  <a:gd name="T4" fmla="*/ 57 w 547"/>
                  <a:gd name="T5" fmla="*/ 29 h 58"/>
                  <a:gd name="T6" fmla="*/ 29 w 547"/>
                  <a:gd name="T7" fmla="*/ 58 h 58"/>
                  <a:gd name="T8" fmla="*/ 0 w 547"/>
                  <a:gd name="T9" fmla="*/ 29 h 58"/>
                  <a:gd name="T10" fmla="*/ 86 w 547"/>
                  <a:gd name="T11" fmla="*/ 29 h 58"/>
                  <a:gd name="T12" fmla="*/ 115 w 547"/>
                  <a:gd name="T13" fmla="*/ 0 h 58"/>
                  <a:gd name="T14" fmla="*/ 144 w 547"/>
                  <a:gd name="T15" fmla="*/ 29 h 58"/>
                  <a:gd name="T16" fmla="*/ 115 w 547"/>
                  <a:gd name="T17" fmla="*/ 58 h 58"/>
                  <a:gd name="T18" fmla="*/ 86 w 547"/>
                  <a:gd name="T19" fmla="*/ 29 h 58"/>
                  <a:gd name="T20" fmla="*/ 201 w 547"/>
                  <a:gd name="T21" fmla="*/ 58 h 58"/>
                  <a:gd name="T22" fmla="*/ 259 w 547"/>
                  <a:gd name="T23" fmla="*/ 58 h 58"/>
                  <a:gd name="T24" fmla="*/ 259 w 547"/>
                  <a:gd name="T25" fmla="*/ 0 h 58"/>
                  <a:gd name="T26" fmla="*/ 201 w 547"/>
                  <a:gd name="T27" fmla="*/ 0 h 58"/>
                  <a:gd name="T28" fmla="*/ 173 w 547"/>
                  <a:gd name="T29" fmla="*/ 29 h 58"/>
                  <a:gd name="T30" fmla="*/ 201 w 547"/>
                  <a:gd name="T31" fmla="*/ 58 h 58"/>
                  <a:gd name="T32" fmla="*/ 259 w 547"/>
                  <a:gd name="T33" fmla="*/ 58 h 58"/>
                  <a:gd name="T34" fmla="*/ 317 w 547"/>
                  <a:gd name="T35" fmla="*/ 58 h 58"/>
                  <a:gd name="T36" fmla="*/ 345 w 547"/>
                  <a:gd name="T37" fmla="*/ 29 h 58"/>
                  <a:gd name="T38" fmla="*/ 317 w 547"/>
                  <a:gd name="T39" fmla="*/ 0 h 58"/>
                  <a:gd name="T40" fmla="*/ 259 w 547"/>
                  <a:gd name="T41" fmla="*/ 0 h 58"/>
                  <a:gd name="T42" fmla="*/ 259 w 547"/>
                  <a:gd name="T43" fmla="*/ 58 h 58"/>
                  <a:gd name="T44" fmla="*/ 403 w 547"/>
                  <a:gd name="T45" fmla="*/ 58 h 58"/>
                  <a:gd name="T46" fmla="*/ 461 w 547"/>
                  <a:gd name="T47" fmla="*/ 58 h 58"/>
                  <a:gd name="T48" fmla="*/ 461 w 547"/>
                  <a:gd name="T49" fmla="*/ 0 h 58"/>
                  <a:gd name="T50" fmla="*/ 403 w 547"/>
                  <a:gd name="T51" fmla="*/ 0 h 58"/>
                  <a:gd name="T52" fmla="*/ 374 w 547"/>
                  <a:gd name="T53" fmla="*/ 29 h 58"/>
                  <a:gd name="T54" fmla="*/ 403 w 547"/>
                  <a:gd name="T55" fmla="*/ 58 h 58"/>
                  <a:gd name="T56" fmla="*/ 461 w 547"/>
                  <a:gd name="T57" fmla="*/ 58 h 58"/>
                  <a:gd name="T58" fmla="*/ 518 w 547"/>
                  <a:gd name="T59" fmla="*/ 58 h 58"/>
                  <a:gd name="T60" fmla="*/ 547 w 547"/>
                  <a:gd name="T61" fmla="*/ 29 h 58"/>
                  <a:gd name="T62" fmla="*/ 518 w 547"/>
                  <a:gd name="T63" fmla="*/ 0 h 58"/>
                  <a:gd name="T64" fmla="*/ 461 w 547"/>
                  <a:gd name="T65" fmla="*/ 0 h 58"/>
                  <a:gd name="T66" fmla="*/ 461 w 547"/>
                  <a:gd name="T67"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7" h="58">
                    <a:moveTo>
                      <a:pt x="0" y="29"/>
                    </a:moveTo>
                    <a:cubicBezTo>
                      <a:pt x="0" y="13"/>
                      <a:pt x="13" y="0"/>
                      <a:pt x="29" y="0"/>
                    </a:cubicBezTo>
                    <a:cubicBezTo>
                      <a:pt x="44" y="0"/>
                      <a:pt x="57" y="13"/>
                      <a:pt x="57" y="29"/>
                    </a:cubicBezTo>
                    <a:cubicBezTo>
                      <a:pt x="57" y="45"/>
                      <a:pt x="44" y="58"/>
                      <a:pt x="29" y="58"/>
                    </a:cubicBezTo>
                    <a:cubicBezTo>
                      <a:pt x="13" y="58"/>
                      <a:pt x="0" y="45"/>
                      <a:pt x="0" y="29"/>
                    </a:cubicBezTo>
                    <a:close/>
                    <a:moveTo>
                      <a:pt x="86" y="29"/>
                    </a:moveTo>
                    <a:cubicBezTo>
                      <a:pt x="86" y="13"/>
                      <a:pt x="99" y="0"/>
                      <a:pt x="115" y="0"/>
                    </a:cubicBezTo>
                    <a:cubicBezTo>
                      <a:pt x="131" y="0"/>
                      <a:pt x="144" y="13"/>
                      <a:pt x="144" y="29"/>
                    </a:cubicBezTo>
                    <a:cubicBezTo>
                      <a:pt x="144" y="45"/>
                      <a:pt x="131" y="58"/>
                      <a:pt x="115" y="58"/>
                    </a:cubicBezTo>
                    <a:cubicBezTo>
                      <a:pt x="99" y="58"/>
                      <a:pt x="86" y="45"/>
                      <a:pt x="86" y="29"/>
                    </a:cubicBezTo>
                    <a:close/>
                    <a:moveTo>
                      <a:pt x="201" y="58"/>
                    </a:moveTo>
                    <a:lnTo>
                      <a:pt x="259" y="58"/>
                    </a:lnTo>
                    <a:lnTo>
                      <a:pt x="259" y="0"/>
                    </a:lnTo>
                    <a:lnTo>
                      <a:pt x="201" y="0"/>
                    </a:lnTo>
                    <a:cubicBezTo>
                      <a:pt x="185" y="0"/>
                      <a:pt x="173" y="13"/>
                      <a:pt x="173" y="29"/>
                    </a:cubicBezTo>
                    <a:cubicBezTo>
                      <a:pt x="173" y="45"/>
                      <a:pt x="185" y="58"/>
                      <a:pt x="201" y="58"/>
                    </a:cubicBezTo>
                    <a:close/>
                    <a:moveTo>
                      <a:pt x="259" y="58"/>
                    </a:moveTo>
                    <a:lnTo>
                      <a:pt x="317" y="58"/>
                    </a:lnTo>
                    <a:cubicBezTo>
                      <a:pt x="332" y="58"/>
                      <a:pt x="345" y="45"/>
                      <a:pt x="345" y="29"/>
                    </a:cubicBezTo>
                    <a:cubicBezTo>
                      <a:pt x="345" y="13"/>
                      <a:pt x="332" y="0"/>
                      <a:pt x="317" y="0"/>
                    </a:cubicBezTo>
                    <a:lnTo>
                      <a:pt x="259" y="0"/>
                    </a:lnTo>
                    <a:lnTo>
                      <a:pt x="259" y="58"/>
                    </a:lnTo>
                    <a:close/>
                    <a:moveTo>
                      <a:pt x="403" y="58"/>
                    </a:moveTo>
                    <a:lnTo>
                      <a:pt x="461" y="58"/>
                    </a:lnTo>
                    <a:lnTo>
                      <a:pt x="461" y="0"/>
                    </a:lnTo>
                    <a:lnTo>
                      <a:pt x="403" y="0"/>
                    </a:lnTo>
                    <a:cubicBezTo>
                      <a:pt x="387" y="0"/>
                      <a:pt x="374" y="13"/>
                      <a:pt x="374" y="29"/>
                    </a:cubicBezTo>
                    <a:cubicBezTo>
                      <a:pt x="374" y="45"/>
                      <a:pt x="387" y="58"/>
                      <a:pt x="403" y="58"/>
                    </a:cubicBezTo>
                    <a:close/>
                    <a:moveTo>
                      <a:pt x="461" y="58"/>
                    </a:moveTo>
                    <a:lnTo>
                      <a:pt x="518" y="58"/>
                    </a:lnTo>
                    <a:cubicBezTo>
                      <a:pt x="534" y="58"/>
                      <a:pt x="547" y="45"/>
                      <a:pt x="547" y="29"/>
                    </a:cubicBezTo>
                    <a:cubicBezTo>
                      <a:pt x="547" y="13"/>
                      <a:pt x="534" y="0"/>
                      <a:pt x="518" y="0"/>
                    </a:cubicBezTo>
                    <a:lnTo>
                      <a:pt x="461" y="0"/>
                    </a:lnTo>
                    <a:lnTo>
                      <a:pt x="461" y="58"/>
                    </a:lnTo>
                    <a:close/>
                  </a:path>
                </a:pathLst>
              </a:custGeom>
              <a:solidFill>
                <a:srgbClr val="9A9A9A"/>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281">
                <a:extLst>
                  <a:ext uri="{FF2B5EF4-FFF2-40B4-BE49-F238E27FC236}">
                    <a16:creationId xmlns:a16="http://schemas.microsoft.com/office/drawing/2014/main" id="{4D05BA18-579C-435F-A1EC-A433BF79939C}"/>
                  </a:ext>
                </a:extLst>
              </p:cNvPr>
              <p:cNvSpPr>
                <a:spLocks noEditPoints="1"/>
              </p:cNvSpPr>
              <p:nvPr/>
            </p:nvSpPr>
            <p:spPr bwMode="auto">
              <a:xfrm>
                <a:off x="1078" y="3207"/>
                <a:ext cx="84" cy="9"/>
              </a:xfrm>
              <a:custGeom>
                <a:avLst/>
                <a:gdLst>
                  <a:gd name="T0" fmla="*/ 0 w 547"/>
                  <a:gd name="T1" fmla="*/ 29 h 58"/>
                  <a:gd name="T2" fmla="*/ 29 w 547"/>
                  <a:gd name="T3" fmla="*/ 0 h 58"/>
                  <a:gd name="T4" fmla="*/ 57 w 547"/>
                  <a:gd name="T5" fmla="*/ 29 h 58"/>
                  <a:gd name="T6" fmla="*/ 29 w 547"/>
                  <a:gd name="T7" fmla="*/ 58 h 58"/>
                  <a:gd name="T8" fmla="*/ 0 w 547"/>
                  <a:gd name="T9" fmla="*/ 29 h 58"/>
                  <a:gd name="T10" fmla="*/ 86 w 547"/>
                  <a:gd name="T11" fmla="*/ 29 h 58"/>
                  <a:gd name="T12" fmla="*/ 115 w 547"/>
                  <a:gd name="T13" fmla="*/ 0 h 58"/>
                  <a:gd name="T14" fmla="*/ 144 w 547"/>
                  <a:gd name="T15" fmla="*/ 29 h 58"/>
                  <a:gd name="T16" fmla="*/ 115 w 547"/>
                  <a:gd name="T17" fmla="*/ 58 h 58"/>
                  <a:gd name="T18" fmla="*/ 86 w 547"/>
                  <a:gd name="T19" fmla="*/ 29 h 58"/>
                  <a:gd name="T20" fmla="*/ 201 w 547"/>
                  <a:gd name="T21" fmla="*/ 58 h 58"/>
                  <a:gd name="T22" fmla="*/ 259 w 547"/>
                  <a:gd name="T23" fmla="*/ 58 h 58"/>
                  <a:gd name="T24" fmla="*/ 259 w 547"/>
                  <a:gd name="T25" fmla="*/ 0 h 58"/>
                  <a:gd name="T26" fmla="*/ 201 w 547"/>
                  <a:gd name="T27" fmla="*/ 0 h 58"/>
                  <a:gd name="T28" fmla="*/ 173 w 547"/>
                  <a:gd name="T29" fmla="*/ 29 h 58"/>
                  <a:gd name="T30" fmla="*/ 201 w 547"/>
                  <a:gd name="T31" fmla="*/ 58 h 58"/>
                  <a:gd name="T32" fmla="*/ 259 w 547"/>
                  <a:gd name="T33" fmla="*/ 58 h 58"/>
                  <a:gd name="T34" fmla="*/ 317 w 547"/>
                  <a:gd name="T35" fmla="*/ 58 h 58"/>
                  <a:gd name="T36" fmla="*/ 345 w 547"/>
                  <a:gd name="T37" fmla="*/ 29 h 58"/>
                  <a:gd name="T38" fmla="*/ 317 w 547"/>
                  <a:gd name="T39" fmla="*/ 0 h 58"/>
                  <a:gd name="T40" fmla="*/ 259 w 547"/>
                  <a:gd name="T41" fmla="*/ 0 h 58"/>
                  <a:gd name="T42" fmla="*/ 259 w 547"/>
                  <a:gd name="T43" fmla="*/ 58 h 58"/>
                  <a:gd name="T44" fmla="*/ 403 w 547"/>
                  <a:gd name="T45" fmla="*/ 58 h 58"/>
                  <a:gd name="T46" fmla="*/ 461 w 547"/>
                  <a:gd name="T47" fmla="*/ 58 h 58"/>
                  <a:gd name="T48" fmla="*/ 461 w 547"/>
                  <a:gd name="T49" fmla="*/ 0 h 58"/>
                  <a:gd name="T50" fmla="*/ 403 w 547"/>
                  <a:gd name="T51" fmla="*/ 0 h 58"/>
                  <a:gd name="T52" fmla="*/ 374 w 547"/>
                  <a:gd name="T53" fmla="*/ 29 h 58"/>
                  <a:gd name="T54" fmla="*/ 403 w 547"/>
                  <a:gd name="T55" fmla="*/ 58 h 58"/>
                  <a:gd name="T56" fmla="*/ 461 w 547"/>
                  <a:gd name="T57" fmla="*/ 58 h 58"/>
                  <a:gd name="T58" fmla="*/ 518 w 547"/>
                  <a:gd name="T59" fmla="*/ 58 h 58"/>
                  <a:gd name="T60" fmla="*/ 547 w 547"/>
                  <a:gd name="T61" fmla="*/ 29 h 58"/>
                  <a:gd name="T62" fmla="*/ 518 w 547"/>
                  <a:gd name="T63" fmla="*/ 0 h 58"/>
                  <a:gd name="T64" fmla="*/ 461 w 547"/>
                  <a:gd name="T65" fmla="*/ 0 h 58"/>
                  <a:gd name="T66" fmla="*/ 461 w 547"/>
                  <a:gd name="T67"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7" h="58">
                    <a:moveTo>
                      <a:pt x="0" y="29"/>
                    </a:moveTo>
                    <a:cubicBezTo>
                      <a:pt x="0" y="13"/>
                      <a:pt x="13" y="0"/>
                      <a:pt x="29" y="0"/>
                    </a:cubicBezTo>
                    <a:cubicBezTo>
                      <a:pt x="44" y="0"/>
                      <a:pt x="57" y="13"/>
                      <a:pt x="57" y="29"/>
                    </a:cubicBezTo>
                    <a:cubicBezTo>
                      <a:pt x="57" y="45"/>
                      <a:pt x="44" y="58"/>
                      <a:pt x="29" y="58"/>
                    </a:cubicBezTo>
                    <a:cubicBezTo>
                      <a:pt x="13" y="58"/>
                      <a:pt x="0" y="45"/>
                      <a:pt x="0" y="29"/>
                    </a:cubicBezTo>
                    <a:close/>
                    <a:moveTo>
                      <a:pt x="86" y="29"/>
                    </a:moveTo>
                    <a:cubicBezTo>
                      <a:pt x="86" y="13"/>
                      <a:pt x="99" y="0"/>
                      <a:pt x="115" y="0"/>
                    </a:cubicBezTo>
                    <a:cubicBezTo>
                      <a:pt x="131" y="0"/>
                      <a:pt x="144" y="13"/>
                      <a:pt x="144" y="29"/>
                    </a:cubicBezTo>
                    <a:cubicBezTo>
                      <a:pt x="144" y="45"/>
                      <a:pt x="131" y="58"/>
                      <a:pt x="115" y="58"/>
                    </a:cubicBezTo>
                    <a:cubicBezTo>
                      <a:pt x="99" y="58"/>
                      <a:pt x="86" y="45"/>
                      <a:pt x="86" y="29"/>
                    </a:cubicBezTo>
                    <a:close/>
                    <a:moveTo>
                      <a:pt x="201" y="58"/>
                    </a:moveTo>
                    <a:lnTo>
                      <a:pt x="259" y="58"/>
                    </a:lnTo>
                    <a:lnTo>
                      <a:pt x="259" y="0"/>
                    </a:lnTo>
                    <a:lnTo>
                      <a:pt x="201" y="0"/>
                    </a:lnTo>
                    <a:cubicBezTo>
                      <a:pt x="185" y="0"/>
                      <a:pt x="173" y="13"/>
                      <a:pt x="173" y="29"/>
                    </a:cubicBezTo>
                    <a:cubicBezTo>
                      <a:pt x="173" y="45"/>
                      <a:pt x="185" y="58"/>
                      <a:pt x="201" y="58"/>
                    </a:cubicBezTo>
                    <a:close/>
                    <a:moveTo>
                      <a:pt x="259" y="58"/>
                    </a:moveTo>
                    <a:lnTo>
                      <a:pt x="317" y="58"/>
                    </a:lnTo>
                    <a:cubicBezTo>
                      <a:pt x="332" y="58"/>
                      <a:pt x="345" y="45"/>
                      <a:pt x="345" y="29"/>
                    </a:cubicBezTo>
                    <a:cubicBezTo>
                      <a:pt x="345" y="13"/>
                      <a:pt x="332" y="0"/>
                      <a:pt x="317" y="0"/>
                    </a:cubicBezTo>
                    <a:lnTo>
                      <a:pt x="259" y="0"/>
                    </a:lnTo>
                    <a:lnTo>
                      <a:pt x="259" y="58"/>
                    </a:lnTo>
                    <a:close/>
                    <a:moveTo>
                      <a:pt x="403" y="58"/>
                    </a:moveTo>
                    <a:lnTo>
                      <a:pt x="461" y="58"/>
                    </a:lnTo>
                    <a:lnTo>
                      <a:pt x="461" y="0"/>
                    </a:lnTo>
                    <a:lnTo>
                      <a:pt x="403" y="0"/>
                    </a:lnTo>
                    <a:cubicBezTo>
                      <a:pt x="387" y="0"/>
                      <a:pt x="374" y="13"/>
                      <a:pt x="374" y="29"/>
                    </a:cubicBezTo>
                    <a:cubicBezTo>
                      <a:pt x="374" y="45"/>
                      <a:pt x="387" y="58"/>
                      <a:pt x="403" y="58"/>
                    </a:cubicBezTo>
                    <a:close/>
                    <a:moveTo>
                      <a:pt x="461" y="58"/>
                    </a:moveTo>
                    <a:lnTo>
                      <a:pt x="518" y="58"/>
                    </a:lnTo>
                    <a:cubicBezTo>
                      <a:pt x="534" y="58"/>
                      <a:pt x="547" y="45"/>
                      <a:pt x="547" y="29"/>
                    </a:cubicBezTo>
                    <a:cubicBezTo>
                      <a:pt x="547" y="13"/>
                      <a:pt x="534" y="0"/>
                      <a:pt x="518" y="0"/>
                    </a:cubicBezTo>
                    <a:lnTo>
                      <a:pt x="461" y="0"/>
                    </a:lnTo>
                    <a:lnTo>
                      <a:pt x="461" y="58"/>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61" name="Picture 282">
                <a:extLst>
                  <a:ext uri="{FF2B5EF4-FFF2-40B4-BE49-F238E27FC236}">
                    <a16:creationId xmlns:a16="http://schemas.microsoft.com/office/drawing/2014/main" id="{208B0204-D481-4C9B-9310-D6A3FBD087DD}"/>
                  </a:ext>
                </a:extLst>
              </p:cNvPr>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772" y="3006"/>
                <a:ext cx="473"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2" name="Rectangle 283">
                <a:extLst>
                  <a:ext uri="{FF2B5EF4-FFF2-40B4-BE49-F238E27FC236}">
                    <a16:creationId xmlns:a16="http://schemas.microsoft.com/office/drawing/2014/main" id="{B09967F1-D213-45FA-9923-D3392826D5D7}"/>
                  </a:ext>
                </a:extLst>
              </p:cNvPr>
              <p:cNvSpPr>
                <a:spLocks noChangeArrowheads="1"/>
              </p:cNvSpPr>
              <p:nvPr/>
            </p:nvSpPr>
            <p:spPr bwMode="auto">
              <a:xfrm>
                <a:off x="772" y="3008"/>
                <a:ext cx="472" cy="124"/>
              </a:xfrm>
              <a:prstGeom prst="rect">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63" name="Picture 284">
                <a:extLst>
                  <a:ext uri="{FF2B5EF4-FFF2-40B4-BE49-F238E27FC236}">
                    <a16:creationId xmlns:a16="http://schemas.microsoft.com/office/drawing/2014/main" id="{739515A0-C6B2-4969-8D0C-E18C053BA660}"/>
                  </a:ext>
                </a:extLst>
              </p:cNvPr>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779" y="3121"/>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 name="Freeform 285">
                <a:extLst>
                  <a:ext uri="{FF2B5EF4-FFF2-40B4-BE49-F238E27FC236}">
                    <a16:creationId xmlns:a16="http://schemas.microsoft.com/office/drawing/2014/main" id="{EE954955-D488-4BB5-8B1C-12383065E174}"/>
                  </a:ext>
                </a:extLst>
              </p:cNvPr>
              <p:cNvSpPr>
                <a:spLocks/>
              </p:cNvSpPr>
              <p:nvPr/>
            </p:nvSpPr>
            <p:spPr bwMode="auto">
              <a:xfrm>
                <a:off x="780" y="3121"/>
                <a:ext cx="8" cy="9"/>
              </a:xfrm>
              <a:custGeom>
                <a:avLst/>
                <a:gdLst>
                  <a:gd name="T0" fmla="*/ 0 w 8"/>
                  <a:gd name="T1" fmla="*/ 7 h 9"/>
                  <a:gd name="T2" fmla="*/ 4 w 8"/>
                  <a:gd name="T3" fmla="*/ 9 h 9"/>
                  <a:gd name="T4" fmla="*/ 8 w 8"/>
                  <a:gd name="T5" fmla="*/ 7 h 9"/>
                  <a:gd name="T6" fmla="*/ 8 w 8"/>
                  <a:gd name="T7" fmla="*/ 3 h 9"/>
                  <a:gd name="T8" fmla="*/ 4 w 8"/>
                  <a:gd name="T9" fmla="*/ 0 h 9"/>
                  <a:gd name="T10" fmla="*/ 0 w 8"/>
                  <a:gd name="T11" fmla="*/ 3 h 9"/>
                  <a:gd name="T12" fmla="*/ 0 w 8"/>
                  <a:gd name="T13" fmla="*/ 7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0" y="7"/>
                    </a:moveTo>
                    <a:lnTo>
                      <a:pt x="4" y="9"/>
                    </a:lnTo>
                    <a:lnTo>
                      <a:pt x="8" y="7"/>
                    </a:lnTo>
                    <a:lnTo>
                      <a:pt x="8" y="3"/>
                    </a:lnTo>
                    <a:lnTo>
                      <a:pt x="4" y="0"/>
                    </a:lnTo>
                    <a:lnTo>
                      <a:pt x="0" y="3"/>
                    </a:lnTo>
                    <a:lnTo>
                      <a:pt x="0" y="7"/>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65" name="Picture 286">
                <a:extLst>
                  <a:ext uri="{FF2B5EF4-FFF2-40B4-BE49-F238E27FC236}">
                    <a16:creationId xmlns:a16="http://schemas.microsoft.com/office/drawing/2014/main" id="{2B342007-7B47-4E42-8E0A-2C40373DA902}"/>
                  </a:ext>
                </a:extLst>
              </p:cNvPr>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779" y="3008"/>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6" name="Freeform 287">
                <a:extLst>
                  <a:ext uri="{FF2B5EF4-FFF2-40B4-BE49-F238E27FC236}">
                    <a16:creationId xmlns:a16="http://schemas.microsoft.com/office/drawing/2014/main" id="{A3D2D889-A681-4E28-8AA7-059F8B3589AB}"/>
                  </a:ext>
                </a:extLst>
              </p:cNvPr>
              <p:cNvSpPr>
                <a:spLocks/>
              </p:cNvSpPr>
              <p:nvPr/>
            </p:nvSpPr>
            <p:spPr bwMode="auto">
              <a:xfrm>
                <a:off x="780" y="3009"/>
                <a:ext cx="8" cy="9"/>
              </a:xfrm>
              <a:custGeom>
                <a:avLst/>
                <a:gdLst>
                  <a:gd name="T0" fmla="*/ 0 w 8"/>
                  <a:gd name="T1" fmla="*/ 7 h 9"/>
                  <a:gd name="T2" fmla="*/ 4 w 8"/>
                  <a:gd name="T3" fmla="*/ 9 h 9"/>
                  <a:gd name="T4" fmla="*/ 8 w 8"/>
                  <a:gd name="T5" fmla="*/ 7 h 9"/>
                  <a:gd name="T6" fmla="*/ 8 w 8"/>
                  <a:gd name="T7" fmla="*/ 2 h 9"/>
                  <a:gd name="T8" fmla="*/ 4 w 8"/>
                  <a:gd name="T9" fmla="*/ 0 h 9"/>
                  <a:gd name="T10" fmla="*/ 0 w 8"/>
                  <a:gd name="T11" fmla="*/ 2 h 9"/>
                  <a:gd name="T12" fmla="*/ 0 w 8"/>
                  <a:gd name="T13" fmla="*/ 7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0" y="7"/>
                    </a:moveTo>
                    <a:lnTo>
                      <a:pt x="4" y="9"/>
                    </a:lnTo>
                    <a:lnTo>
                      <a:pt x="8" y="7"/>
                    </a:lnTo>
                    <a:lnTo>
                      <a:pt x="8" y="2"/>
                    </a:lnTo>
                    <a:lnTo>
                      <a:pt x="4" y="0"/>
                    </a:lnTo>
                    <a:lnTo>
                      <a:pt x="0" y="2"/>
                    </a:lnTo>
                    <a:lnTo>
                      <a:pt x="0" y="7"/>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67" name="Picture 288">
                <a:extLst>
                  <a:ext uri="{FF2B5EF4-FFF2-40B4-BE49-F238E27FC236}">
                    <a16:creationId xmlns:a16="http://schemas.microsoft.com/office/drawing/2014/main" id="{816AB5E1-D9E0-4441-AC2C-661920367CFB}"/>
                  </a:ext>
                </a:extLst>
              </p:cNvPr>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777" y="3028"/>
                <a:ext cx="14"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8" name="Freeform 289">
                <a:extLst>
                  <a:ext uri="{FF2B5EF4-FFF2-40B4-BE49-F238E27FC236}">
                    <a16:creationId xmlns:a16="http://schemas.microsoft.com/office/drawing/2014/main" id="{FEDE7C3C-E768-4457-910A-8F0D3C5DDB86}"/>
                  </a:ext>
                </a:extLst>
              </p:cNvPr>
              <p:cNvSpPr>
                <a:spLocks/>
              </p:cNvSpPr>
              <p:nvPr/>
            </p:nvSpPr>
            <p:spPr bwMode="auto">
              <a:xfrm>
                <a:off x="778" y="3030"/>
                <a:ext cx="11" cy="79"/>
              </a:xfrm>
              <a:custGeom>
                <a:avLst/>
                <a:gdLst>
                  <a:gd name="T0" fmla="*/ 0 w 72"/>
                  <a:gd name="T1" fmla="*/ 480 h 516"/>
                  <a:gd name="T2" fmla="*/ 36 w 72"/>
                  <a:gd name="T3" fmla="*/ 516 h 516"/>
                  <a:gd name="T4" fmla="*/ 72 w 72"/>
                  <a:gd name="T5" fmla="*/ 480 h 516"/>
                  <a:gd name="T6" fmla="*/ 72 w 72"/>
                  <a:gd name="T7" fmla="*/ 36 h 516"/>
                  <a:gd name="T8" fmla="*/ 36 w 72"/>
                  <a:gd name="T9" fmla="*/ 0 h 516"/>
                  <a:gd name="T10" fmla="*/ 0 w 72"/>
                  <a:gd name="T11" fmla="*/ 36 h 516"/>
                  <a:gd name="T12" fmla="*/ 0 w 72"/>
                  <a:gd name="T13" fmla="*/ 480 h 516"/>
                </a:gdLst>
                <a:ahLst/>
                <a:cxnLst>
                  <a:cxn ang="0">
                    <a:pos x="T0" y="T1"/>
                  </a:cxn>
                  <a:cxn ang="0">
                    <a:pos x="T2" y="T3"/>
                  </a:cxn>
                  <a:cxn ang="0">
                    <a:pos x="T4" y="T5"/>
                  </a:cxn>
                  <a:cxn ang="0">
                    <a:pos x="T6" y="T7"/>
                  </a:cxn>
                  <a:cxn ang="0">
                    <a:pos x="T8" y="T9"/>
                  </a:cxn>
                  <a:cxn ang="0">
                    <a:pos x="T10" y="T11"/>
                  </a:cxn>
                  <a:cxn ang="0">
                    <a:pos x="T12" y="T13"/>
                  </a:cxn>
                </a:cxnLst>
                <a:rect l="0" t="0" r="r" b="b"/>
                <a:pathLst>
                  <a:path w="72" h="516">
                    <a:moveTo>
                      <a:pt x="0" y="480"/>
                    </a:moveTo>
                    <a:cubicBezTo>
                      <a:pt x="0" y="500"/>
                      <a:pt x="16" y="516"/>
                      <a:pt x="36" y="516"/>
                    </a:cubicBezTo>
                    <a:cubicBezTo>
                      <a:pt x="56" y="516"/>
                      <a:pt x="72" y="500"/>
                      <a:pt x="72" y="480"/>
                    </a:cubicBezTo>
                    <a:lnTo>
                      <a:pt x="72" y="36"/>
                    </a:lnTo>
                    <a:cubicBezTo>
                      <a:pt x="72" y="16"/>
                      <a:pt x="56" y="0"/>
                      <a:pt x="36" y="0"/>
                    </a:cubicBezTo>
                    <a:cubicBezTo>
                      <a:pt x="16" y="0"/>
                      <a:pt x="0" y="16"/>
                      <a:pt x="0" y="36"/>
                    </a:cubicBezTo>
                    <a:lnTo>
                      <a:pt x="0" y="480"/>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69" name="Picture 290">
                <a:extLst>
                  <a:ext uri="{FF2B5EF4-FFF2-40B4-BE49-F238E27FC236}">
                    <a16:creationId xmlns:a16="http://schemas.microsoft.com/office/drawing/2014/main" id="{B594CE15-5096-4082-89E4-9E7EA7985269}"/>
                  </a:ext>
                </a:extLst>
              </p:cNvPr>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1227" y="3121"/>
                <a:ext cx="13"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0" name="Freeform 291">
                <a:extLst>
                  <a:ext uri="{FF2B5EF4-FFF2-40B4-BE49-F238E27FC236}">
                    <a16:creationId xmlns:a16="http://schemas.microsoft.com/office/drawing/2014/main" id="{880DC1A8-A29F-4170-97CA-DA6C48811970}"/>
                  </a:ext>
                </a:extLst>
              </p:cNvPr>
              <p:cNvSpPr>
                <a:spLocks/>
              </p:cNvSpPr>
              <p:nvPr/>
            </p:nvSpPr>
            <p:spPr bwMode="auto">
              <a:xfrm>
                <a:off x="1229" y="3121"/>
                <a:ext cx="8" cy="9"/>
              </a:xfrm>
              <a:custGeom>
                <a:avLst/>
                <a:gdLst>
                  <a:gd name="T0" fmla="*/ 0 w 8"/>
                  <a:gd name="T1" fmla="*/ 7 h 9"/>
                  <a:gd name="T2" fmla="*/ 4 w 8"/>
                  <a:gd name="T3" fmla="*/ 9 h 9"/>
                  <a:gd name="T4" fmla="*/ 8 w 8"/>
                  <a:gd name="T5" fmla="*/ 7 h 9"/>
                  <a:gd name="T6" fmla="*/ 8 w 8"/>
                  <a:gd name="T7" fmla="*/ 3 h 9"/>
                  <a:gd name="T8" fmla="*/ 4 w 8"/>
                  <a:gd name="T9" fmla="*/ 0 h 9"/>
                  <a:gd name="T10" fmla="*/ 0 w 8"/>
                  <a:gd name="T11" fmla="*/ 3 h 9"/>
                  <a:gd name="T12" fmla="*/ 0 w 8"/>
                  <a:gd name="T13" fmla="*/ 7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0" y="7"/>
                    </a:moveTo>
                    <a:lnTo>
                      <a:pt x="4" y="9"/>
                    </a:lnTo>
                    <a:lnTo>
                      <a:pt x="8" y="7"/>
                    </a:lnTo>
                    <a:lnTo>
                      <a:pt x="8" y="3"/>
                    </a:lnTo>
                    <a:lnTo>
                      <a:pt x="4" y="0"/>
                    </a:lnTo>
                    <a:lnTo>
                      <a:pt x="0" y="3"/>
                    </a:lnTo>
                    <a:lnTo>
                      <a:pt x="0" y="7"/>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71" name="Picture 292">
                <a:extLst>
                  <a:ext uri="{FF2B5EF4-FFF2-40B4-BE49-F238E27FC236}">
                    <a16:creationId xmlns:a16="http://schemas.microsoft.com/office/drawing/2014/main" id="{FFCECC5F-0A66-4FB4-AE9A-C6736F00C6D9}"/>
                  </a:ext>
                </a:extLst>
              </p:cNvPr>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1227" y="3008"/>
                <a:ext cx="13"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2" name="Freeform 293">
                <a:extLst>
                  <a:ext uri="{FF2B5EF4-FFF2-40B4-BE49-F238E27FC236}">
                    <a16:creationId xmlns:a16="http://schemas.microsoft.com/office/drawing/2014/main" id="{7069B509-50E2-459E-A860-605CAF9BD4F8}"/>
                  </a:ext>
                </a:extLst>
              </p:cNvPr>
              <p:cNvSpPr>
                <a:spLocks/>
              </p:cNvSpPr>
              <p:nvPr/>
            </p:nvSpPr>
            <p:spPr bwMode="auto">
              <a:xfrm>
                <a:off x="1229" y="3009"/>
                <a:ext cx="8" cy="9"/>
              </a:xfrm>
              <a:custGeom>
                <a:avLst/>
                <a:gdLst>
                  <a:gd name="T0" fmla="*/ 0 w 8"/>
                  <a:gd name="T1" fmla="*/ 7 h 9"/>
                  <a:gd name="T2" fmla="*/ 4 w 8"/>
                  <a:gd name="T3" fmla="*/ 9 h 9"/>
                  <a:gd name="T4" fmla="*/ 8 w 8"/>
                  <a:gd name="T5" fmla="*/ 7 h 9"/>
                  <a:gd name="T6" fmla="*/ 8 w 8"/>
                  <a:gd name="T7" fmla="*/ 2 h 9"/>
                  <a:gd name="T8" fmla="*/ 4 w 8"/>
                  <a:gd name="T9" fmla="*/ 0 h 9"/>
                  <a:gd name="T10" fmla="*/ 0 w 8"/>
                  <a:gd name="T11" fmla="*/ 2 h 9"/>
                  <a:gd name="T12" fmla="*/ 0 w 8"/>
                  <a:gd name="T13" fmla="*/ 7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0" y="7"/>
                    </a:moveTo>
                    <a:lnTo>
                      <a:pt x="4" y="9"/>
                    </a:lnTo>
                    <a:lnTo>
                      <a:pt x="8" y="7"/>
                    </a:lnTo>
                    <a:lnTo>
                      <a:pt x="8" y="2"/>
                    </a:lnTo>
                    <a:lnTo>
                      <a:pt x="4" y="0"/>
                    </a:lnTo>
                    <a:lnTo>
                      <a:pt x="0" y="2"/>
                    </a:lnTo>
                    <a:lnTo>
                      <a:pt x="0" y="7"/>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73" name="Picture 294">
                <a:extLst>
                  <a:ext uri="{FF2B5EF4-FFF2-40B4-BE49-F238E27FC236}">
                    <a16:creationId xmlns:a16="http://schemas.microsoft.com/office/drawing/2014/main" id="{955E0EA3-453A-4F94-96CB-B05D917E7FD5}"/>
                  </a:ext>
                </a:extLst>
              </p:cNvPr>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1227" y="3028"/>
                <a:ext cx="15"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295">
                <a:extLst>
                  <a:ext uri="{FF2B5EF4-FFF2-40B4-BE49-F238E27FC236}">
                    <a16:creationId xmlns:a16="http://schemas.microsoft.com/office/drawing/2014/main" id="{275BE851-2849-46A6-BF6C-72155C7AD91C}"/>
                  </a:ext>
                </a:extLst>
              </p:cNvPr>
              <p:cNvSpPr>
                <a:spLocks/>
              </p:cNvSpPr>
              <p:nvPr/>
            </p:nvSpPr>
            <p:spPr bwMode="auto">
              <a:xfrm>
                <a:off x="1227" y="3030"/>
                <a:ext cx="11" cy="79"/>
              </a:xfrm>
              <a:custGeom>
                <a:avLst/>
                <a:gdLst>
                  <a:gd name="T0" fmla="*/ 0 w 73"/>
                  <a:gd name="T1" fmla="*/ 480 h 516"/>
                  <a:gd name="T2" fmla="*/ 36 w 73"/>
                  <a:gd name="T3" fmla="*/ 516 h 516"/>
                  <a:gd name="T4" fmla="*/ 73 w 73"/>
                  <a:gd name="T5" fmla="*/ 480 h 516"/>
                  <a:gd name="T6" fmla="*/ 73 w 73"/>
                  <a:gd name="T7" fmla="*/ 36 h 516"/>
                  <a:gd name="T8" fmla="*/ 36 w 73"/>
                  <a:gd name="T9" fmla="*/ 0 h 516"/>
                  <a:gd name="T10" fmla="*/ 0 w 73"/>
                  <a:gd name="T11" fmla="*/ 36 h 516"/>
                  <a:gd name="T12" fmla="*/ 0 w 73"/>
                  <a:gd name="T13" fmla="*/ 480 h 516"/>
                </a:gdLst>
                <a:ahLst/>
                <a:cxnLst>
                  <a:cxn ang="0">
                    <a:pos x="T0" y="T1"/>
                  </a:cxn>
                  <a:cxn ang="0">
                    <a:pos x="T2" y="T3"/>
                  </a:cxn>
                  <a:cxn ang="0">
                    <a:pos x="T4" y="T5"/>
                  </a:cxn>
                  <a:cxn ang="0">
                    <a:pos x="T6" y="T7"/>
                  </a:cxn>
                  <a:cxn ang="0">
                    <a:pos x="T8" y="T9"/>
                  </a:cxn>
                  <a:cxn ang="0">
                    <a:pos x="T10" y="T11"/>
                  </a:cxn>
                  <a:cxn ang="0">
                    <a:pos x="T12" y="T13"/>
                  </a:cxn>
                </a:cxnLst>
                <a:rect l="0" t="0" r="r" b="b"/>
                <a:pathLst>
                  <a:path w="73" h="516">
                    <a:moveTo>
                      <a:pt x="0" y="480"/>
                    </a:moveTo>
                    <a:cubicBezTo>
                      <a:pt x="0" y="500"/>
                      <a:pt x="16" y="516"/>
                      <a:pt x="36" y="516"/>
                    </a:cubicBezTo>
                    <a:cubicBezTo>
                      <a:pt x="56" y="516"/>
                      <a:pt x="73" y="500"/>
                      <a:pt x="73" y="480"/>
                    </a:cubicBezTo>
                    <a:lnTo>
                      <a:pt x="73" y="36"/>
                    </a:lnTo>
                    <a:cubicBezTo>
                      <a:pt x="73" y="16"/>
                      <a:pt x="56" y="0"/>
                      <a:pt x="36" y="0"/>
                    </a:cubicBezTo>
                    <a:cubicBezTo>
                      <a:pt x="16" y="0"/>
                      <a:pt x="0" y="16"/>
                      <a:pt x="0" y="36"/>
                    </a:cubicBezTo>
                    <a:lnTo>
                      <a:pt x="0" y="480"/>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5" name="Rectangle 296">
                <a:extLst>
                  <a:ext uri="{FF2B5EF4-FFF2-40B4-BE49-F238E27FC236}">
                    <a16:creationId xmlns:a16="http://schemas.microsoft.com/office/drawing/2014/main" id="{2CE0C85D-27A5-4876-A07A-D0D72FF4C9F9}"/>
                  </a:ext>
                </a:extLst>
              </p:cNvPr>
              <p:cNvSpPr>
                <a:spLocks noChangeArrowheads="1"/>
              </p:cNvSpPr>
              <p:nvPr/>
            </p:nvSpPr>
            <p:spPr bwMode="auto">
              <a:xfrm>
                <a:off x="811" y="3018"/>
                <a:ext cx="394" cy="106"/>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6" name="Freeform 297">
                <a:extLst>
                  <a:ext uri="{FF2B5EF4-FFF2-40B4-BE49-F238E27FC236}">
                    <a16:creationId xmlns:a16="http://schemas.microsoft.com/office/drawing/2014/main" id="{905696F7-0369-4D6A-8A50-25142E1A7611}"/>
                  </a:ext>
                </a:extLst>
              </p:cNvPr>
              <p:cNvSpPr>
                <a:spLocks noEditPoints="1"/>
              </p:cNvSpPr>
              <p:nvPr/>
            </p:nvSpPr>
            <p:spPr bwMode="auto">
              <a:xfrm>
                <a:off x="813" y="3019"/>
                <a:ext cx="391" cy="101"/>
              </a:xfrm>
              <a:custGeom>
                <a:avLst/>
                <a:gdLst>
                  <a:gd name="T0" fmla="*/ 26 w 391"/>
                  <a:gd name="T1" fmla="*/ 101 h 101"/>
                  <a:gd name="T2" fmla="*/ 0 w 391"/>
                  <a:gd name="T3" fmla="*/ 0 h 101"/>
                  <a:gd name="T4" fmla="*/ 26 w 391"/>
                  <a:gd name="T5" fmla="*/ 101 h 101"/>
                  <a:gd name="T6" fmla="*/ 52 w 391"/>
                  <a:gd name="T7" fmla="*/ 0 h 101"/>
                  <a:gd name="T8" fmla="*/ 26 w 391"/>
                  <a:gd name="T9" fmla="*/ 101 h 101"/>
                  <a:gd name="T10" fmla="*/ 78 w 391"/>
                  <a:gd name="T11" fmla="*/ 101 h 101"/>
                  <a:gd name="T12" fmla="*/ 52 w 391"/>
                  <a:gd name="T13" fmla="*/ 0 h 101"/>
                  <a:gd name="T14" fmla="*/ 78 w 391"/>
                  <a:gd name="T15" fmla="*/ 101 h 101"/>
                  <a:gd name="T16" fmla="*/ 104 w 391"/>
                  <a:gd name="T17" fmla="*/ 0 h 101"/>
                  <a:gd name="T18" fmla="*/ 78 w 391"/>
                  <a:gd name="T19" fmla="*/ 101 h 101"/>
                  <a:gd name="T20" fmla="*/ 130 w 391"/>
                  <a:gd name="T21" fmla="*/ 101 h 101"/>
                  <a:gd name="T22" fmla="*/ 104 w 391"/>
                  <a:gd name="T23" fmla="*/ 0 h 101"/>
                  <a:gd name="T24" fmla="*/ 130 w 391"/>
                  <a:gd name="T25" fmla="*/ 101 h 101"/>
                  <a:gd name="T26" fmla="*/ 156 w 391"/>
                  <a:gd name="T27" fmla="*/ 0 h 101"/>
                  <a:gd name="T28" fmla="*/ 130 w 391"/>
                  <a:gd name="T29" fmla="*/ 101 h 101"/>
                  <a:gd name="T30" fmla="*/ 182 w 391"/>
                  <a:gd name="T31" fmla="*/ 101 h 101"/>
                  <a:gd name="T32" fmla="*/ 156 w 391"/>
                  <a:gd name="T33" fmla="*/ 0 h 101"/>
                  <a:gd name="T34" fmla="*/ 208 w 391"/>
                  <a:gd name="T35" fmla="*/ 101 h 101"/>
                  <a:gd name="T36" fmla="*/ 234 w 391"/>
                  <a:gd name="T37" fmla="*/ 0 h 101"/>
                  <a:gd name="T38" fmla="*/ 208 w 391"/>
                  <a:gd name="T39" fmla="*/ 101 h 101"/>
                  <a:gd name="T40" fmla="*/ 260 w 391"/>
                  <a:gd name="T41" fmla="*/ 101 h 101"/>
                  <a:gd name="T42" fmla="*/ 234 w 391"/>
                  <a:gd name="T43" fmla="*/ 0 h 101"/>
                  <a:gd name="T44" fmla="*/ 260 w 391"/>
                  <a:gd name="T45" fmla="*/ 101 h 101"/>
                  <a:gd name="T46" fmla="*/ 286 w 391"/>
                  <a:gd name="T47" fmla="*/ 0 h 101"/>
                  <a:gd name="T48" fmla="*/ 260 w 391"/>
                  <a:gd name="T49" fmla="*/ 101 h 101"/>
                  <a:gd name="T50" fmla="*/ 312 w 391"/>
                  <a:gd name="T51" fmla="*/ 101 h 101"/>
                  <a:gd name="T52" fmla="*/ 286 w 391"/>
                  <a:gd name="T53" fmla="*/ 0 h 101"/>
                  <a:gd name="T54" fmla="*/ 312 w 391"/>
                  <a:gd name="T55" fmla="*/ 101 h 101"/>
                  <a:gd name="T56" fmla="*/ 339 w 391"/>
                  <a:gd name="T57" fmla="*/ 0 h 101"/>
                  <a:gd name="T58" fmla="*/ 312 w 391"/>
                  <a:gd name="T59" fmla="*/ 101 h 101"/>
                  <a:gd name="T60" fmla="*/ 365 w 391"/>
                  <a:gd name="T61" fmla="*/ 101 h 101"/>
                  <a:gd name="T62" fmla="*/ 339 w 391"/>
                  <a:gd name="T63" fmla="*/ 0 h 101"/>
                  <a:gd name="T64" fmla="*/ 365 w 391"/>
                  <a:gd name="T65" fmla="*/ 101 h 101"/>
                  <a:gd name="T66" fmla="*/ 391 w 391"/>
                  <a:gd name="T67" fmla="*/ 0 h 101"/>
                  <a:gd name="T68" fmla="*/ 365 w 391"/>
                  <a:gd name="T69"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1" h="101">
                    <a:moveTo>
                      <a:pt x="0" y="101"/>
                    </a:moveTo>
                    <a:lnTo>
                      <a:pt x="26" y="101"/>
                    </a:lnTo>
                    <a:lnTo>
                      <a:pt x="26" y="0"/>
                    </a:lnTo>
                    <a:lnTo>
                      <a:pt x="0" y="0"/>
                    </a:lnTo>
                    <a:lnTo>
                      <a:pt x="0" y="101"/>
                    </a:lnTo>
                    <a:close/>
                    <a:moveTo>
                      <a:pt x="26" y="101"/>
                    </a:moveTo>
                    <a:lnTo>
                      <a:pt x="52" y="101"/>
                    </a:lnTo>
                    <a:lnTo>
                      <a:pt x="52" y="0"/>
                    </a:lnTo>
                    <a:lnTo>
                      <a:pt x="26" y="0"/>
                    </a:lnTo>
                    <a:lnTo>
                      <a:pt x="26" y="101"/>
                    </a:lnTo>
                    <a:close/>
                    <a:moveTo>
                      <a:pt x="52" y="101"/>
                    </a:moveTo>
                    <a:lnTo>
                      <a:pt x="78" y="101"/>
                    </a:lnTo>
                    <a:lnTo>
                      <a:pt x="78" y="0"/>
                    </a:lnTo>
                    <a:lnTo>
                      <a:pt x="52" y="0"/>
                    </a:lnTo>
                    <a:lnTo>
                      <a:pt x="52" y="101"/>
                    </a:lnTo>
                    <a:close/>
                    <a:moveTo>
                      <a:pt x="78" y="101"/>
                    </a:moveTo>
                    <a:lnTo>
                      <a:pt x="104" y="101"/>
                    </a:lnTo>
                    <a:lnTo>
                      <a:pt x="104" y="0"/>
                    </a:lnTo>
                    <a:lnTo>
                      <a:pt x="78" y="0"/>
                    </a:lnTo>
                    <a:lnTo>
                      <a:pt x="78" y="101"/>
                    </a:lnTo>
                    <a:close/>
                    <a:moveTo>
                      <a:pt x="104" y="101"/>
                    </a:moveTo>
                    <a:lnTo>
                      <a:pt x="130" y="101"/>
                    </a:lnTo>
                    <a:lnTo>
                      <a:pt x="130" y="0"/>
                    </a:lnTo>
                    <a:lnTo>
                      <a:pt x="104" y="0"/>
                    </a:lnTo>
                    <a:lnTo>
                      <a:pt x="104" y="101"/>
                    </a:lnTo>
                    <a:close/>
                    <a:moveTo>
                      <a:pt x="130" y="101"/>
                    </a:moveTo>
                    <a:lnTo>
                      <a:pt x="156" y="101"/>
                    </a:lnTo>
                    <a:lnTo>
                      <a:pt x="156" y="0"/>
                    </a:lnTo>
                    <a:lnTo>
                      <a:pt x="130" y="0"/>
                    </a:lnTo>
                    <a:lnTo>
                      <a:pt x="130" y="101"/>
                    </a:lnTo>
                    <a:close/>
                    <a:moveTo>
                      <a:pt x="156" y="101"/>
                    </a:moveTo>
                    <a:lnTo>
                      <a:pt x="182" y="101"/>
                    </a:lnTo>
                    <a:lnTo>
                      <a:pt x="182" y="0"/>
                    </a:lnTo>
                    <a:lnTo>
                      <a:pt x="156" y="0"/>
                    </a:lnTo>
                    <a:lnTo>
                      <a:pt x="156" y="101"/>
                    </a:lnTo>
                    <a:close/>
                    <a:moveTo>
                      <a:pt x="208" y="101"/>
                    </a:moveTo>
                    <a:lnTo>
                      <a:pt x="234" y="101"/>
                    </a:lnTo>
                    <a:lnTo>
                      <a:pt x="234" y="0"/>
                    </a:lnTo>
                    <a:lnTo>
                      <a:pt x="208" y="0"/>
                    </a:lnTo>
                    <a:lnTo>
                      <a:pt x="208" y="101"/>
                    </a:lnTo>
                    <a:close/>
                    <a:moveTo>
                      <a:pt x="234" y="101"/>
                    </a:moveTo>
                    <a:lnTo>
                      <a:pt x="260" y="101"/>
                    </a:lnTo>
                    <a:lnTo>
                      <a:pt x="260" y="0"/>
                    </a:lnTo>
                    <a:lnTo>
                      <a:pt x="234" y="0"/>
                    </a:lnTo>
                    <a:lnTo>
                      <a:pt x="234" y="101"/>
                    </a:lnTo>
                    <a:close/>
                    <a:moveTo>
                      <a:pt x="260" y="101"/>
                    </a:moveTo>
                    <a:lnTo>
                      <a:pt x="286" y="101"/>
                    </a:lnTo>
                    <a:lnTo>
                      <a:pt x="286" y="0"/>
                    </a:lnTo>
                    <a:lnTo>
                      <a:pt x="260" y="0"/>
                    </a:lnTo>
                    <a:lnTo>
                      <a:pt x="260" y="101"/>
                    </a:lnTo>
                    <a:close/>
                    <a:moveTo>
                      <a:pt x="286" y="101"/>
                    </a:moveTo>
                    <a:lnTo>
                      <a:pt x="312" y="101"/>
                    </a:lnTo>
                    <a:lnTo>
                      <a:pt x="312" y="0"/>
                    </a:lnTo>
                    <a:lnTo>
                      <a:pt x="286" y="0"/>
                    </a:lnTo>
                    <a:lnTo>
                      <a:pt x="286" y="101"/>
                    </a:lnTo>
                    <a:close/>
                    <a:moveTo>
                      <a:pt x="312" y="101"/>
                    </a:moveTo>
                    <a:lnTo>
                      <a:pt x="339" y="101"/>
                    </a:lnTo>
                    <a:lnTo>
                      <a:pt x="339" y="0"/>
                    </a:lnTo>
                    <a:lnTo>
                      <a:pt x="312" y="0"/>
                    </a:lnTo>
                    <a:lnTo>
                      <a:pt x="312" y="101"/>
                    </a:lnTo>
                    <a:close/>
                    <a:moveTo>
                      <a:pt x="339" y="101"/>
                    </a:moveTo>
                    <a:lnTo>
                      <a:pt x="365" y="101"/>
                    </a:lnTo>
                    <a:lnTo>
                      <a:pt x="365" y="0"/>
                    </a:lnTo>
                    <a:lnTo>
                      <a:pt x="339" y="0"/>
                    </a:lnTo>
                    <a:lnTo>
                      <a:pt x="339" y="101"/>
                    </a:lnTo>
                    <a:close/>
                    <a:moveTo>
                      <a:pt x="365" y="101"/>
                    </a:moveTo>
                    <a:lnTo>
                      <a:pt x="391" y="101"/>
                    </a:lnTo>
                    <a:lnTo>
                      <a:pt x="391" y="0"/>
                    </a:lnTo>
                    <a:lnTo>
                      <a:pt x="365" y="0"/>
                    </a:lnTo>
                    <a:lnTo>
                      <a:pt x="365" y="1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7" name="Rectangle 298">
                <a:extLst>
                  <a:ext uri="{FF2B5EF4-FFF2-40B4-BE49-F238E27FC236}">
                    <a16:creationId xmlns:a16="http://schemas.microsoft.com/office/drawing/2014/main" id="{3CFB870B-56A0-48F8-A6B2-095ADBCA6BFE}"/>
                  </a:ext>
                </a:extLst>
              </p:cNvPr>
              <p:cNvSpPr>
                <a:spLocks noChangeArrowheads="1"/>
              </p:cNvSpPr>
              <p:nvPr/>
            </p:nvSpPr>
            <p:spPr bwMode="auto">
              <a:xfrm>
                <a:off x="811" y="3018"/>
                <a:ext cx="394" cy="106"/>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8" name="Rectangle 299">
                <a:extLst>
                  <a:ext uri="{FF2B5EF4-FFF2-40B4-BE49-F238E27FC236}">
                    <a16:creationId xmlns:a16="http://schemas.microsoft.com/office/drawing/2014/main" id="{1B56C724-8898-4B57-873B-E23199C6EF45}"/>
                  </a:ext>
                </a:extLst>
              </p:cNvPr>
              <p:cNvSpPr>
                <a:spLocks noChangeArrowheads="1"/>
              </p:cNvSpPr>
              <p:nvPr/>
            </p:nvSpPr>
            <p:spPr bwMode="auto">
              <a:xfrm>
                <a:off x="813" y="3019"/>
                <a:ext cx="26" cy="101"/>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9" name="Rectangle 300">
                <a:extLst>
                  <a:ext uri="{FF2B5EF4-FFF2-40B4-BE49-F238E27FC236}">
                    <a16:creationId xmlns:a16="http://schemas.microsoft.com/office/drawing/2014/main" id="{B0683C2D-81EE-4AB2-89DA-6D3DD5A517BE}"/>
                  </a:ext>
                </a:extLst>
              </p:cNvPr>
              <p:cNvSpPr>
                <a:spLocks noChangeArrowheads="1"/>
              </p:cNvSpPr>
              <p:nvPr/>
            </p:nvSpPr>
            <p:spPr bwMode="auto">
              <a:xfrm>
                <a:off x="839" y="3019"/>
                <a:ext cx="26" cy="101"/>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0" name="Rectangle 301">
                <a:extLst>
                  <a:ext uri="{FF2B5EF4-FFF2-40B4-BE49-F238E27FC236}">
                    <a16:creationId xmlns:a16="http://schemas.microsoft.com/office/drawing/2014/main" id="{76F987C3-D14D-4B05-91DB-B5A4CD8D7DB8}"/>
                  </a:ext>
                </a:extLst>
              </p:cNvPr>
              <p:cNvSpPr>
                <a:spLocks noChangeArrowheads="1"/>
              </p:cNvSpPr>
              <p:nvPr/>
            </p:nvSpPr>
            <p:spPr bwMode="auto">
              <a:xfrm>
                <a:off x="865" y="3019"/>
                <a:ext cx="26" cy="101"/>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1" name="Rectangle 302">
                <a:extLst>
                  <a:ext uri="{FF2B5EF4-FFF2-40B4-BE49-F238E27FC236}">
                    <a16:creationId xmlns:a16="http://schemas.microsoft.com/office/drawing/2014/main" id="{69EB3A7B-0142-44AF-8063-40C4D6C3F003}"/>
                  </a:ext>
                </a:extLst>
              </p:cNvPr>
              <p:cNvSpPr>
                <a:spLocks noChangeArrowheads="1"/>
              </p:cNvSpPr>
              <p:nvPr/>
            </p:nvSpPr>
            <p:spPr bwMode="auto">
              <a:xfrm>
                <a:off x="891" y="3019"/>
                <a:ext cx="26" cy="101"/>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2" name="Rectangle 303">
                <a:extLst>
                  <a:ext uri="{FF2B5EF4-FFF2-40B4-BE49-F238E27FC236}">
                    <a16:creationId xmlns:a16="http://schemas.microsoft.com/office/drawing/2014/main" id="{D5DC75BE-CCA6-4D01-BE94-21AA1E77C3C0}"/>
                  </a:ext>
                </a:extLst>
              </p:cNvPr>
              <p:cNvSpPr>
                <a:spLocks noChangeArrowheads="1"/>
              </p:cNvSpPr>
              <p:nvPr/>
            </p:nvSpPr>
            <p:spPr bwMode="auto">
              <a:xfrm>
                <a:off x="917" y="3019"/>
                <a:ext cx="26" cy="101"/>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3" name="Rectangle 304">
                <a:extLst>
                  <a:ext uri="{FF2B5EF4-FFF2-40B4-BE49-F238E27FC236}">
                    <a16:creationId xmlns:a16="http://schemas.microsoft.com/office/drawing/2014/main" id="{4D8FAA51-847C-4BE2-8BB8-E298097E5C0C}"/>
                  </a:ext>
                </a:extLst>
              </p:cNvPr>
              <p:cNvSpPr>
                <a:spLocks noChangeArrowheads="1"/>
              </p:cNvSpPr>
              <p:nvPr/>
            </p:nvSpPr>
            <p:spPr bwMode="auto">
              <a:xfrm>
                <a:off x="943" y="3019"/>
                <a:ext cx="26" cy="101"/>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4" name="Rectangle 305">
                <a:extLst>
                  <a:ext uri="{FF2B5EF4-FFF2-40B4-BE49-F238E27FC236}">
                    <a16:creationId xmlns:a16="http://schemas.microsoft.com/office/drawing/2014/main" id="{C0124AB4-B45E-43B6-B9D8-43B7859228AB}"/>
                  </a:ext>
                </a:extLst>
              </p:cNvPr>
              <p:cNvSpPr>
                <a:spLocks noChangeArrowheads="1"/>
              </p:cNvSpPr>
              <p:nvPr/>
            </p:nvSpPr>
            <p:spPr bwMode="auto">
              <a:xfrm>
                <a:off x="969" y="3019"/>
                <a:ext cx="26" cy="101"/>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5" name="Rectangle 306">
                <a:extLst>
                  <a:ext uri="{FF2B5EF4-FFF2-40B4-BE49-F238E27FC236}">
                    <a16:creationId xmlns:a16="http://schemas.microsoft.com/office/drawing/2014/main" id="{65C6733B-87E7-4D37-8D50-6A44572C5582}"/>
                  </a:ext>
                </a:extLst>
              </p:cNvPr>
              <p:cNvSpPr>
                <a:spLocks noChangeArrowheads="1"/>
              </p:cNvSpPr>
              <p:nvPr/>
            </p:nvSpPr>
            <p:spPr bwMode="auto">
              <a:xfrm>
                <a:off x="1021" y="3019"/>
                <a:ext cx="26" cy="101"/>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6" name="Rectangle 307">
                <a:extLst>
                  <a:ext uri="{FF2B5EF4-FFF2-40B4-BE49-F238E27FC236}">
                    <a16:creationId xmlns:a16="http://schemas.microsoft.com/office/drawing/2014/main" id="{3FA7B54B-4F1C-457D-A923-C01C869E1A61}"/>
                  </a:ext>
                </a:extLst>
              </p:cNvPr>
              <p:cNvSpPr>
                <a:spLocks noChangeArrowheads="1"/>
              </p:cNvSpPr>
              <p:nvPr/>
            </p:nvSpPr>
            <p:spPr bwMode="auto">
              <a:xfrm>
                <a:off x="1047" y="3019"/>
                <a:ext cx="26" cy="101"/>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7" name="Rectangle 308">
                <a:extLst>
                  <a:ext uri="{FF2B5EF4-FFF2-40B4-BE49-F238E27FC236}">
                    <a16:creationId xmlns:a16="http://schemas.microsoft.com/office/drawing/2014/main" id="{B4F808F1-7FF1-49D6-89FD-54AB85151B01}"/>
                  </a:ext>
                </a:extLst>
              </p:cNvPr>
              <p:cNvSpPr>
                <a:spLocks noChangeArrowheads="1"/>
              </p:cNvSpPr>
              <p:nvPr/>
            </p:nvSpPr>
            <p:spPr bwMode="auto">
              <a:xfrm>
                <a:off x="1073" y="3019"/>
                <a:ext cx="26" cy="101"/>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8" name="Rectangle 309">
                <a:extLst>
                  <a:ext uri="{FF2B5EF4-FFF2-40B4-BE49-F238E27FC236}">
                    <a16:creationId xmlns:a16="http://schemas.microsoft.com/office/drawing/2014/main" id="{467E4BAE-511B-43A7-9064-891060013F81}"/>
                  </a:ext>
                </a:extLst>
              </p:cNvPr>
              <p:cNvSpPr>
                <a:spLocks noChangeArrowheads="1"/>
              </p:cNvSpPr>
              <p:nvPr/>
            </p:nvSpPr>
            <p:spPr bwMode="auto">
              <a:xfrm>
                <a:off x="1099" y="3019"/>
                <a:ext cx="26" cy="101"/>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Rectangle 310">
                <a:extLst>
                  <a:ext uri="{FF2B5EF4-FFF2-40B4-BE49-F238E27FC236}">
                    <a16:creationId xmlns:a16="http://schemas.microsoft.com/office/drawing/2014/main" id="{CFD317EE-5075-47FB-868E-27E1880387A3}"/>
                  </a:ext>
                </a:extLst>
              </p:cNvPr>
              <p:cNvSpPr>
                <a:spLocks noChangeArrowheads="1"/>
              </p:cNvSpPr>
              <p:nvPr/>
            </p:nvSpPr>
            <p:spPr bwMode="auto">
              <a:xfrm>
                <a:off x="1125" y="3019"/>
                <a:ext cx="27" cy="101"/>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Rectangle 311">
                <a:extLst>
                  <a:ext uri="{FF2B5EF4-FFF2-40B4-BE49-F238E27FC236}">
                    <a16:creationId xmlns:a16="http://schemas.microsoft.com/office/drawing/2014/main" id="{E7A193A9-45B2-40C6-BB36-5E9C9DEC214E}"/>
                  </a:ext>
                </a:extLst>
              </p:cNvPr>
              <p:cNvSpPr>
                <a:spLocks noChangeArrowheads="1"/>
              </p:cNvSpPr>
              <p:nvPr/>
            </p:nvSpPr>
            <p:spPr bwMode="auto">
              <a:xfrm>
                <a:off x="1152" y="3019"/>
                <a:ext cx="26" cy="101"/>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Rectangle 312">
                <a:extLst>
                  <a:ext uri="{FF2B5EF4-FFF2-40B4-BE49-F238E27FC236}">
                    <a16:creationId xmlns:a16="http://schemas.microsoft.com/office/drawing/2014/main" id="{09C03373-2DAB-42FB-B83F-CBBDF019F16C}"/>
                  </a:ext>
                </a:extLst>
              </p:cNvPr>
              <p:cNvSpPr>
                <a:spLocks noChangeArrowheads="1"/>
              </p:cNvSpPr>
              <p:nvPr/>
            </p:nvSpPr>
            <p:spPr bwMode="auto">
              <a:xfrm>
                <a:off x="1178" y="3019"/>
                <a:ext cx="26" cy="101"/>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Freeform 313">
                <a:extLst>
                  <a:ext uri="{FF2B5EF4-FFF2-40B4-BE49-F238E27FC236}">
                    <a16:creationId xmlns:a16="http://schemas.microsoft.com/office/drawing/2014/main" id="{FA431ED8-AD93-4A77-B812-6CFC49359F0E}"/>
                  </a:ext>
                </a:extLst>
              </p:cNvPr>
              <p:cNvSpPr>
                <a:spLocks noEditPoints="1"/>
              </p:cNvSpPr>
              <p:nvPr/>
            </p:nvSpPr>
            <p:spPr bwMode="auto">
              <a:xfrm>
                <a:off x="819" y="3033"/>
                <a:ext cx="378" cy="74"/>
              </a:xfrm>
              <a:custGeom>
                <a:avLst/>
                <a:gdLst>
                  <a:gd name="T0" fmla="*/ 42 w 2455"/>
                  <a:gd name="T1" fmla="*/ 482 h 482"/>
                  <a:gd name="T2" fmla="*/ 84 w 2455"/>
                  <a:gd name="T3" fmla="*/ 43 h 482"/>
                  <a:gd name="T4" fmla="*/ 0 w 2455"/>
                  <a:gd name="T5" fmla="*/ 43 h 482"/>
                  <a:gd name="T6" fmla="*/ 169 w 2455"/>
                  <a:gd name="T7" fmla="*/ 440 h 482"/>
                  <a:gd name="T8" fmla="*/ 254 w 2455"/>
                  <a:gd name="T9" fmla="*/ 440 h 482"/>
                  <a:gd name="T10" fmla="*/ 211 w 2455"/>
                  <a:gd name="T11" fmla="*/ 0 h 482"/>
                  <a:gd name="T12" fmla="*/ 169 w 2455"/>
                  <a:gd name="T13" fmla="*/ 440 h 482"/>
                  <a:gd name="T14" fmla="*/ 381 w 2455"/>
                  <a:gd name="T15" fmla="*/ 482 h 482"/>
                  <a:gd name="T16" fmla="*/ 423 w 2455"/>
                  <a:gd name="T17" fmla="*/ 43 h 482"/>
                  <a:gd name="T18" fmla="*/ 338 w 2455"/>
                  <a:gd name="T19" fmla="*/ 43 h 482"/>
                  <a:gd name="T20" fmla="*/ 508 w 2455"/>
                  <a:gd name="T21" fmla="*/ 440 h 482"/>
                  <a:gd name="T22" fmla="*/ 592 w 2455"/>
                  <a:gd name="T23" fmla="*/ 440 h 482"/>
                  <a:gd name="T24" fmla="*/ 550 w 2455"/>
                  <a:gd name="T25" fmla="*/ 0 h 482"/>
                  <a:gd name="T26" fmla="*/ 508 w 2455"/>
                  <a:gd name="T27" fmla="*/ 440 h 482"/>
                  <a:gd name="T28" fmla="*/ 719 w 2455"/>
                  <a:gd name="T29" fmla="*/ 482 h 482"/>
                  <a:gd name="T30" fmla="*/ 762 w 2455"/>
                  <a:gd name="T31" fmla="*/ 43 h 482"/>
                  <a:gd name="T32" fmla="*/ 677 w 2455"/>
                  <a:gd name="T33" fmla="*/ 43 h 482"/>
                  <a:gd name="T34" fmla="*/ 846 w 2455"/>
                  <a:gd name="T35" fmla="*/ 440 h 482"/>
                  <a:gd name="T36" fmla="*/ 931 w 2455"/>
                  <a:gd name="T37" fmla="*/ 440 h 482"/>
                  <a:gd name="T38" fmla="*/ 889 w 2455"/>
                  <a:gd name="T39" fmla="*/ 0 h 482"/>
                  <a:gd name="T40" fmla="*/ 846 w 2455"/>
                  <a:gd name="T41" fmla="*/ 440 h 482"/>
                  <a:gd name="T42" fmla="*/ 1058 w 2455"/>
                  <a:gd name="T43" fmla="*/ 482 h 482"/>
                  <a:gd name="T44" fmla="*/ 1100 w 2455"/>
                  <a:gd name="T45" fmla="*/ 43 h 482"/>
                  <a:gd name="T46" fmla="*/ 1016 w 2455"/>
                  <a:gd name="T47" fmla="*/ 43 h 482"/>
                  <a:gd name="T48" fmla="*/ 1354 w 2455"/>
                  <a:gd name="T49" fmla="*/ 440 h 482"/>
                  <a:gd name="T50" fmla="*/ 1439 w 2455"/>
                  <a:gd name="T51" fmla="*/ 440 h 482"/>
                  <a:gd name="T52" fmla="*/ 1396 w 2455"/>
                  <a:gd name="T53" fmla="*/ 0 h 482"/>
                  <a:gd name="T54" fmla="*/ 1354 w 2455"/>
                  <a:gd name="T55" fmla="*/ 440 h 482"/>
                  <a:gd name="T56" fmla="*/ 1566 w 2455"/>
                  <a:gd name="T57" fmla="*/ 482 h 482"/>
                  <a:gd name="T58" fmla="*/ 1608 w 2455"/>
                  <a:gd name="T59" fmla="*/ 43 h 482"/>
                  <a:gd name="T60" fmla="*/ 1523 w 2455"/>
                  <a:gd name="T61" fmla="*/ 43 h 482"/>
                  <a:gd name="T62" fmla="*/ 1693 w 2455"/>
                  <a:gd name="T63" fmla="*/ 440 h 482"/>
                  <a:gd name="T64" fmla="*/ 1777 w 2455"/>
                  <a:gd name="T65" fmla="*/ 440 h 482"/>
                  <a:gd name="T66" fmla="*/ 1735 w 2455"/>
                  <a:gd name="T67" fmla="*/ 0 h 482"/>
                  <a:gd name="T68" fmla="*/ 1693 w 2455"/>
                  <a:gd name="T69" fmla="*/ 440 h 482"/>
                  <a:gd name="T70" fmla="*/ 1904 w 2455"/>
                  <a:gd name="T71" fmla="*/ 482 h 482"/>
                  <a:gd name="T72" fmla="*/ 1947 w 2455"/>
                  <a:gd name="T73" fmla="*/ 43 h 482"/>
                  <a:gd name="T74" fmla="*/ 1862 w 2455"/>
                  <a:gd name="T75" fmla="*/ 43 h 482"/>
                  <a:gd name="T76" fmla="*/ 2031 w 2455"/>
                  <a:gd name="T77" fmla="*/ 440 h 482"/>
                  <a:gd name="T78" fmla="*/ 2116 w 2455"/>
                  <a:gd name="T79" fmla="*/ 440 h 482"/>
                  <a:gd name="T80" fmla="*/ 2074 w 2455"/>
                  <a:gd name="T81" fmla="*/ 0 h 482"/>
                  <a:gd name="T82" fmla="*/ 2031 w 2455"/>
                  <a:gd name="T83" fmla="*/ 440 h 482"/>
                  <a:gd name="T84" fmla="*/ 2243 w 2455"/>
                  <a:gd name="T85" fmla="*/ 482 h 482"/>
                  <a:gd name="T86" fmla="*/ 2285 w 2455"/>
                  <a:gd name="T87" fmla="*/ 43 h 482"/>
                  <a:gd name="T88" fmla="*/ 2201 w 2455"/>
                  <a:gd name="T89" fmla="*/ 43 h 482"/>
                  <a:gd name="T90" fmla="*/ 2370 w 2455"/>
                  <a:gd name="T91" fmla="*/ 440 h 482"/>
                  <a:gd name="T92" fmla="*/ 2455 w 2455"/>
                  <a:gd name="T93" fmla="*/ 440 h 482"/>
                  <a:gd name="T94" fmla="*/ 2412 w 2455"/>
                  <a:gd name="T95" fmla="*/ 0 h 482"/>
                  <a:gd name="T96" fmla="*/ 2370 w 2455"/>
                  <a:gd name="T97" fmla="*/ 44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5" h="482">
                    <a:moveTo>
                      <a:pt x="0" y="440"/>
                    </a:moveTo>
                    <a:cubicBezTo>
                      <a:pt x="0" y="463"/>
                      <a:pt x="19" y="482"/>
                      <a:pt x="42" y="482"/>
                    </a:cubicBezTo>
                    <a:cubicBezTo>
                      <a:pt x="65" y="482"/>
                      <a:pt x="84" y="463"/>
                      <a:pt x="84" y="440"/>
                    </a:cubicBezTo>
                    <a:lnTo>
                      <a:pt x="84" y="43"/>
                    </a:lnTo>
                    <a:cubicBezTo>
                      <a:pt x="84" y="19"/>
                      <a:pt x="65" y="0"/>
                      <a:pt x="42" y="0"/>
                    </a:cubicBezTo>
                    <a:cubicBezTo>
                      <a:pt x="19" y="0"/>
                      <a:pt x="0" y="19"/>
                      <a:pt x="0" y="43"/>
                    </a:cubicBezTo>
                    <a:lnTo>
                      <a:pt x="0" y="440"/>
                    </a:lnTo>
                    <a:close/>
                    <a:moveTo>
                      <a:pt x="169" y="440"/>
                    </a:moveTo>
                    <a:cubicBezTo>
                      <a:pt x="169" y="463"/>
                      <a:pt x="188" y="482"/>
                      <a:pt x="211" y="482"/>
                    </a:cubicBezTo>
                    <a:cubicBezTo>
                      <a:pt x="235" y="482"/>
                      <a:pt x="254" y="463"/>
                      <a:pt x="254" y="440"/>
                    </a:cubicBezTo>
                    <a:lnTo>
                      <a:pt x="254" y="43"/>
                    </a:lnTo>
                    <a:cubicBezTo>
                      <a:pt x="254" y="19"/>
                      <a:pt x="235" y="0"/>
                      <a:pt x="211" y="0"/>
                    </a:cubicBezTo>
                    <a:cubicBezTo>
                      <a:pt x="188" y="0"/>
                      <a:pt x="169" y="19"/>
                      <a:pt x="169" y="43"/>
                    </a:cubicBezTo>
                    <a:lnTo>
                      <a:pt x="169" y="440"/>
                    </a:lnTo>
                    <a:close/>
                    <a:moveTo>
                      <a:pt x="338" y="440"/>
                    </a:moveTo>
                    <a:cubicBezTo>
                      <a:pt x="338" y="463"/>
                      <a:pt x="357" y="482"/>
                      <a:pt x="381" y="482"/>
                    </a:cubicBezTo>
                    <a:cubicBezTo>
                      <a:pt x="404" y="482"/>
                      <a:pt x="423" y="463"/>
                      <a:pt x="423" y="440"/>
                    </a:cubicBezTo>
                    <a:lnTo>
                      <a:pt x="423" y="43"/>
                    </a:lnTo>
                    <a:cubicBezTo>
                      <a:pt x="423" y="19"/>
                      <a:pt x="404" y="0"/>
                      <a:pt x="381" y="0"/>
                    </a:cubicBezTo>
                    <a:cubicBezTo>
                      <a:pt x="357" y="0"/>
                      <a:pt x="338" y="19"/>
                      <a:pt x="338" y="43"/>
                    </a:cubicBezTo>
                    <a:lnTo>
                      <a:pt x="338" y="440"/>
                    </a:lnTo>
                    <a:close/>
                    <a:moveTo>
                      <a:pt x="508" y="440"/>
                    </a:moveTo>
                    <a:cubicBezTo>
                      <a:pt x="508" y="463"/>
                      <a:pt x="526" y="482"/>
                      <a:pt x="550" y="482"/>
                    </a:cubicBezTo>
                    <a:cubicBezTo>
                      <a:pt x="573" y="482"/>
                      <a:pt x="592" y="463"/>
                      <a:pt x="592" y="440"/>
                    </a:cubicBezTo>
                    <a:lnTo>
                      <a:pt x="592" y="43"/>
                    </a:lnTo>
                    <a:cubicBezTo>
                      <a:pt x="592" y="19"/>
                      <a:pt x="573" y="0"/>
                      <a:pt x="550" y="0"/>
                    </a:cubicBezTo>
                    <a:cubicBezTo>
                      <a:pt x="526" y="0"/>
                      <a:pt x="508" y="19"/>
                      <a:pt x="508" y="43"/>
                    </a:cubicBezTo>
                    <a:lnTo>
                      <a:pt x="508" y="440"/>
                    </a:lnTo>
                    <a:close/>
                    <a:moveTo>
                      <a:pt x="677" y="440"/>
                    </a:moveTo>
                    <a:cubicBezTo>
                      <a:pt x="677" y="463"/>
                      <a:pt x="696" y="482"/>
                      <a:pt x="719" y="482"/>
                    </a:cubicBezTo>
                    <a:cubicBezTo>
                      <a:pt x="743" y="482"/>
                      <a:pt x="762" y="463"/>
                      <a:pt x="762" y="440"/>
                    </a:cubicBezTo>
                    <a:lnTo>
                      <a:pt x="762" y="43"/>
                    </a:lnTo>
                    <a:cubicBezTo>
                      <a:pt x="762" y="19"/>
                      <a:pt x="743" y="0"/>
                      <a:pt x="719" y="0"/>
                    </a:cubicBezTo>
                    <a:cubicBezTo>
                      <a:pt x="696" y="0"/>
                      <a:pt x="677" y="19"/>
                      <a:pt x="677" y="43"/>
                    </a:cubicBezTo>
                    <a:lnTo>
                      <a:pt x="677" y="440"/>
                    </a:lnTo>
                    <a:close/>
                    <a:moveTo>
                      <a:pt x="846" y="440"/>
                    </a:moveTo>
                    <a:cubicBezTo>
                      <a:pt x="846" y="463"/>
                      <a:pt x="865" y="482"/>
                      <a:pt x="889" y="482"/>
                    </a:cubicBezTo>
                    <a:cubicBezTo>
                      <a:pt x="912" y="482"/>
                      <a:pt x="931" y="463"/>
                      <a:pt x="931" y="440"/>
                    </a:cubicBezTo>
                    <a:lnTo>
                      <a:pt x="931" y="43"/>
                    </a:lnTo>
                    <a:cubicBezTo>
                      <a:pt x="931" y="19"/>
                      <a:pt x="912" y="0"/>
                      <a:pt x="889" y="0"/>
                    </a:cubicBezTo>
                    <a:cubicBezTo>
                      <a:pt x="865" y="0"/>
                      <a:pt x="846" y="19"/>
                      <a:pt x="846" y="43"/>
                    </a:cubicBezTo>
                    <a:lnTo>
                      <a:pt x="846" y="440"/>
                    </a:lnTo>
                    <a:close/>
                    <a:moveTo>
                      <a:pt x="1016" y="440"/>
                    </a:moveTo>
                    <a:cubicBezTo>
                      <a:pt x="1016" y="463"/>
                      <a:pt x="1034" y="482"/>
                      <a:pt x="1058" y="482"/>
                    </a:cubicBezTo>
                    <a:cubicBezTo>
                      <a:pt x="1081" y="482"/>
                      <a:pt x="1100" y="463"/>
                      <a:pt x="1100" y="440"/>
                    </a:cubicBezTo>
                    <a:lnTo>
                      <a:pt x="1100" y="43"/>
                    </a:lnTo>
                    <a:cubicBezTo>
                      <a:pt x="1100" y="19"/>
                      <a:pt x="1081" y="0"/>
                      <a:pt x="1058" y="0"/>
                    </a:cubicBezTo>
                    <a:cubicBezTo>
                      <a:pt x="1034" y="0"/>
                      <a:pt x="1016" y="19"/>
                      <a:pt x="1016" y="43"/>
                    </a:cubicBezTo>
                    <a:lnTo>
                      <a:pt x="1016" y="440"/>
                    </a:lnTo>
                    <a:close/>
                    <a:moveTo>
                      <a:pt x="1354" y="440"/>
                    </a:moveTo>
                    <a:cubicBezTo>
                      <a:pt x="1354" y="463"/>
                      <a:pt x="1373" y="482"/>
                      <a:pt x="1396" y="482"/>
                    </a:cubicBezTo>
                    <a:cubicBezTo>
                      <a:pt x="1420" y="482"/>
                      <a:pt x="1439" y="463"/>
                      <a:pt x="1439" y="440"/>
                    </a:cubicBezTo>
                    <a:lnTo>
                      <a:pt x="1439" y="43"/>
                    </a:lnTo>
                    <a:cubicBezTo>
                      <a:pt x="1439" y="19"/>
                      <a:pt x="1420" y="0"/>
                      <a:pt x="1396" y="0"/>
                    </a:cubicBezTo>
                    <a:cubicBezTo>
                      <a:pt x="1373" y="0"/>
                      <a:pt x="1354" y="19"/>
                      <a:pt x="1354" y="43"/>
                    </a:cubicBezTo>
                    <a:lnTo>
                      <a:pt x="1354" y="440"/>
                    </a:lnTo>
                    <a:close/>
                    <a:moveTo>
                      <a:pt x="1523" y="440"/>
                    </a:moveTo>
                    <a:cubicBezTo>
                      <a:pt x="1523" y="463"/>
                      <a:pt x="1542" y="482"/>
                      <a:pt x="1566" y="482"/>
                    </a:cubicBezTo>
                    <a:cubicBezTo>
                      <a:pt x="1589" y="482"/>
                      <a:pt x="1608" y="463"/>
                      <a:pt x="1608" y="440"/>
                    </a:cubicBezTo>
                    <a:lnTo>
                      <a:pt x="1608" y="43"/>
                    </a:lnTo>
                    <a:cubicBezTo>
                      <a:pt x="1608" y="19"/>
                      <a:pt x="1589" y="0"/>
                      <a:pt x="1566" y="0"/>
                    </a:cubicBezTo>
                    <a:cubicBezTo>
                      <a:pt x="1542" y="0"/>
                      <a:pt x="1523" y="19"/>
                      <a:pt x="1523" y="43"/>
                    </a:cubicBezTo>
                    <a:lnTo>
                      <a:pt x="1523" y="440"/>
                    </a:lnTo>
                    <a:close/>
                    <a:moveTo>
                      <a:pt x="1693" y="440"/>
                    </a:moveTo>
                    <a:cubicBezTo>
                      <a:pt x="1693" y="463"/>
                      <a:pt x="1712" y="482"/>
                      <a:pt x="1735" y="482"/>
                    </a:cubicBezTo>
                    <a:cubicBezTo>
                      <a:pt x="1759" y="482"/>
                      <a:pt x="1777" y="463"/>
                      <a:pt x="1777" y="440"/>
                    </a:cubicBezTo>
                    <a:lnTo>
                      <a:pt x="1777" y="43"/>
                    </a:lnTo>
                    <a:cubicBezTo>
                      <a:pt x="1777" y="19"/>
                      <a:pt x="1759" y="0"/>
                      <a:pt x="1735" y="0"/>
                    </a:cubicBezTo>
                    <a:cubicBezTo>
                      <a:pt x="1712" y="0"/>
                      <a:pt x="1693" y="19"/>
                      <a:pt x="1693" y="43"/>
                    </a:cubicBezTo>
                    <a:lnTo>
                      <a:pt x="1693" y="440"/>
                    </a:lnTo>
                    <a:close/>
                    <a:moveTo>
                      <a:pt x="1862" y="440"/>
                    </a:moveTo>
                    <a:cubicBezTo>
                      <a:pt x="1862" y="463"/>
                      <a:pt x="1881" y="482"/>
                      <a:pt x="1904" y="482"/>
                    </a:cubicBezTo>
                    <a:cubicBezTo>
                      <a:pt x="1928" y="482"/>
                      <a:pt x="1947" y="463"/>
                      <a:pt x="1947" y="440"/>
                    </a:cubicBezTo>
                    <a:lnTo>
                      <a:pt x="1947" y="43"/>
                    </a:lnTo>
                    <a:cubicBezTo>
                      <a:pt x="1947" y="19"/>
                      <a:pt x="1928" y="0"/>
                      <a:pt x="1904" y="0"/>
                    </a:cubicBezTo>
                    <a:cubicBezTo>
                      <a:pt x="1881" y="0"/>
                      <a:pt x="1862" y="19"/>
                      <a:pt x="1862" y="43"/>
                    </a:cubicBezTo>
                    <a:lnTo>
                      <a:pt x="1862" y="440"/>
                    </a:lnTo>
                    <a:close/>
                    <a:moveTo>
                      <a:pt x="2031" y="440"/>
                    </a:moveTo>
                    <a:cubicBezTo>
                      <a:pt x="2031" y="463"/>
                      <a:pt x="2050" y="482"/>
                      <a:pt x="2074" y="482"/>
                    </a:cubicBezTo>
                    <a:cubicBezTo>
                      <a:pt x="2097" y="482"/>
                      <a:pt x="2116" y="463"/>
                      <a:pt x="2116" y="440"/>
                    </a:cubicBezTo>
                    <a:lnTo>
                      <a:pt x="2116" y="43"/>
                    </a:lnTo>
                    <a:cubicBezTo>
                      <a:pt x="2116" y="19"/>
                      <a:pt x="2097" y="0"/>
                      <a:pt x="2074" y="0"/>
                    </a:cubicBezTo>
                    <a:cubicBezTo>
                      <a:pt x="2050" y="0"/>
                      <a:pt x="2031" y="19"/>
                      <a:pt x="2031" y="43"/>
                    </a:cubicBezTo>
                    <a:lnTo>
                      <a:pt x="2031" y="440"/>
                    </a:lnTo>
                    <a:close/>
                    <a:moveTo>
                      <a:pt x="2201" y="440"/>
                    </a:moveTo>
                    <a:cubicBezTo>
                      <a:pt x="2201" y="463"/>
                      <a:pt x="2220" y="482"/>
                      <a:pt x="2243" y="482"/>
                    </a:cubicBezTo>
                    <a:cubicBezTo>
                      <a:pt x="2266" y="482"/>
                      <a:pt x="2285" y="463"/>
                      <a:pt x="2285" y="440"/>
                    </a:cubicBezTo>
                    <a:lnTo>
                      <a:pt x="2285" y="43"/>
                    </a:lnTo>
                    <a:cubicBezTo>
                      <a:pt x="2285" y="19"/>
                      <a:pt x="2266" y="0"/>
                      <a:pt x="2243" y="0"/>
                    </a:cubicBezTo>
                    <a:cubicBezTo>
                      <a:pt x="2220" y="0"/>
                      <a:pt x="2201" y="19"/>
                      <a:pt x="2201" y="43"/>
                    </a:cubicBezTo>
                    <a:lnTo>
                      <a:pt x="2201" y="440"/>
                    </a:lnTo>
                    <a:close/>
                    <a:moveTo>
                      <a:pt x="2370" y="440"/>
                    </a:moveTo>
                    <a:cubicBezTo>
                      <a:pt x="2370" y="463"/>
                      <a:pt x="2389" y="482"/>
                      <a:pt x="2412" y="482"/>
                    </a:cubicBezTo>
                    <a:cubicBezTo>
                      <a:pt x="2436" y="482"/>
                      <a:pt x="2455" y="463"/>
                      <a:pt x="2455" y="440"/>
                    </a:cubicBezTo>
                    <a:lnTo>
                      <a:pt x="2455" y="43"/>
                    </a:lnTo>
                    <a:cubicBezTo>
                      <a:pt x="2455" y="19"/>
                      <a:pt x="2436" y="0"/>
                      <a:pt x="2412" y="0"/>
                    </a:cubicBezTo>
                    <a:cubicBezTo>
                      <a:pt x="2389" y="0"/>
                      <a:pt x="2370" y="19"/>
                      <a:pt x="2370" y="43"/>
                    </a:cubicBezTo>
                    <a:lnTo>
                      <a:pt x="2370" y="44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314">
                <a:extLst>
                  <a:ext uri="{FF2B5EF4-FFF2-40B4-BE49-F238E27FC236}">
                    <a16:creationId xmlns:a16="http://schemas.microsoft.com/office/drawing/2014/main" id="{D7552E02-94E0-4FB0-A386-6B2843B72815}"/>
                  </a:ext>
                </a:extLst>
              </p:cNvPr>
              <p:cNvSpPr>
                <a:spLocks noEditPoints="1"/>
              </p:cNvSpPr>
              <p:nvPr/>
            </p:nvSpPr>
            <p:spPr bwMode="auto">
              <a:xfrm>
                <a:off x="999" y="3047"/>
                <a:ext cx="18" cy="45"/>
              </a:xfrm>
              <a:custGeom>
                <a:avLst/>
                <a:gdLst>
                  <a:gd name="T0" fmla="*/ 36 w 115"/>
                  <a:gd name="T1" fmla="*/ 270 h 288"/>
                  <a:gd name="T2" fmla="*/ 18 w 115"/>
                  <a:gd name="T3" fmla="*/ 252 h 288"/>
                  <a:gd name="T4" fmla="*/ 0 w 115"/>
                  <a:gd name="T5" fmla="*/ 270 h 288"/>
                  <a:gd name="T6" fmla="*/ 18 w 115"/>
                  <a:gd name="T7" fmla="*/ 288 h 288"/>
                  <a:gd name="T8" fmla="*/ 36 w 115"/>
                  <a:gd name="T9" fmla="*/ 270 h 288"/>
                  <a:gd name="T10" fmla="*/ 36 w 115"/>
                  <a:gd name="T11" fmla="*/ 144 h 288"/>
                  <a:gd name="T12" fmla="*/ 18 w 115"/>
                  <a:gd name="T13" fmla="*/ 126 h 288"/>
                  <a:gd name="T14" fmla="*/ 0 w 115"/>
                  <a:gd name="T15" fmla="*/ 144 h 288"/>
                  <a:gd name="T16" fmla="*/ 18 w 115"/>
                  <a:gd name="T17" fmla="*/ 162 h 288"/>
                  <a:gd name="T18" fmla="*/ 36 w 115"/>
                  <a:gd name="T19" fmla="*/ 144 h 288"/>
                  <a:gd name="T20" fmla="*/ 115 w 115"/>
                  <a:gd name="T21" fmla="*/ 270 h 288"/>
                  <a:gd name="T22" fmla="*/ 97 w 115"/>
                  <a:gd name="T23" fmla="*/ 252 h 288"/>
                  <a:gd name="T24" fmla="*/ 78 w 115"/>
                  <a:gd name="T25" fmla="*/ 270 h 288"/>
                  <a:gd name="T26" fmla="*/ 97 w 115"/>
                  <a:gd name="T27" fmla="*/ 288 h 288"/>
                  <a:gd name="T28" fmla="*/ 115 w 115"/>
                  <a:gd name="T29" fmla="*/ 270 h 288"/>
                  <a:gd name="T30" fmla="*/ 115 w 115"/>
                  <a:gd name="T31" fmla="*/ 144 h 288"/>
                  <a:gd name="T32" fmla="*/ 97 w 115"/>
                  <a:gd name="T33" fmla="*/ 126 h 288"/>
                  <a:gd name="T34" fmla="*/ 78 w 115"/>
                  <a:gd name="T35" fmla="*/ 144 h 288"/>
                  <a:gd name="T36" fmla="*/ 97 w 115"/>
                  <a:gd name="T37" fmla="*/ 162 h 288"/>
                  <a:gd name="T38" fmla="*/ 115 w 115"/>
                  <a:gd name="T39" fmla="*/ 144 h 288"/>
                  <a:gd name="T40" fmla="*/ 75 w 115"/>
                  <a:gd name="T41" fmla="*/ 18 h 288"/>
                  <a:gd name="T42" fmla="*/ 57 w 115"/>
                  <a:gd name="T43" fmla="*/ 0 h 288"/>
                  <a:gd name="T44" fmla="*/ 39 w 115"/>
                  <a:gd name="T45" fmla="*/ 18 h 288"/>
                  <a:gd name="T46" fmla="*/ 57 w 115"/>
                  <a:gd name="T47" fmla="*/ 36 h 288"/>
                  <a:gd name="T48" fmla="*/ 75 w 115"/>
                  <a:gd name="T49" fmla="*/ 1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 h="288">
                    <a:moveTo>
                      <a:pt x="36" y="270"/>
                    </a:moveTo>
                    <a:cubicBezTo>
                      <a:pt x="36" y="260"/>
                      <a:pt x="28" y="252"/>
                      <a:pt x="18" y="252"/>
                    </a:cubicBezTo>
                    <a:cubicBezTo>
                      <a:pt x="8" y="252"/>
                      <a:pt x="0" y="260"/>
                      <a:pt x="0" y="270"/>
                    </a:cubicBezTo>
                    <a:cubicBezTo>
                      <a:pt x="0" y="280"/>
                      <a:pt x="8" y="288"/>
                      <a:pt x="18" y="288"/>
                    </a:cubicBezTo>
                    <a:cubicBezTo>
                      <a:pt x="28" y="288"/>
                      <a:pt x="36" y="280"/>
                      <a:pt x="36" y="270"/>
                    </a:cubicBezTo>
                    <a:close/>
                    <a:moveTo>
                      <a:pt x="36" y="144"/>
                    </a:moveTo>
                    <a:cubicBezTo>
                      <a:pt x="36" y="134"/>
                      <a:pt x="28" y="126"/>
                      <a:pt x="18" y="126"/>
                    </a:cubicBezTo>
                    <a:cubicBezTo>
                      <a:pt x="8" y="126"/>
                      <a:pt x="0" y="134"/>
                      <a:pt x="0" y="144"/>
                    </a:cubicBezTo>
                    <a:cubicBezTo>
                      <a:pt x="0" y="154"/>
                      <a:pt x="8" y="162"/>
                      <a:pt x="18" y="162"/>
                    </a:cubicBezTo>
                    <a:cubicBezTo>
                      <a:pt x="28" y="162"/>
                      <a:pt x="36" y="154"/>
                      <a:pt x="36" y="144"/>
                    </a:cubicBezTo>
                    <a:close/>
                    <a:moveTo>
                      <a:pt x="115" y="270"/>
                    </a:moveTo>
                    <a:cubicBezTo>
                      <a:pt x="115" y="260"/>
                      <a:pt x="107" y="252"/>
                      <a:pt x="97" y="252"/>
                    </a:cubicBezTo>
                    <a:cubicBezTo>
                      <a:pt x="87" y="252"/>
                      <a:pt x="78" y="260"/>
                      <a:pt x="78" y="270"/>
                    </a:cubicBezTo>
                    <a:cubicBezTo>
                      <a:pt x="78" y="280"/>
                      <a:pt x="87" y="288"/>
                      <a:pt x="97" y="288"/>
                    </a:cubicBezTo>
                    <a:cubicBezTo>
                      <a:pt x="107" y="288"/>
                      <a:pt x="115" y="280"/>
                      <a:pt x="115" y="270"/>
                    </a:cubicBezTo>
                    <a:close/>
                    <a:moveTo>
                      <a:pt x="115" y="144"/>
                    </a:moveTo>
                    <a:cubicBezTo>
                      <a:pt x="115" y="134"/>
                      <a:pt x="107" y="126"/>
                      <a:pt x="97" y="126"/>
                    </a:cubicBezTo>
                    <a:cubicBezTo>
                      <a:pt x="87" y="126"/>
                      <a:pt x="78" y="134"/>
                      <a:pt x="78" y="144"/>
                    </a:cubicBezTo>
                    <a:cubicBezTo>
                      <a:pt x="78" y="154"/>
                      <a:pt x="87" y="162"/>
                      <a:pt x="97" y="162"/>
                    </a:cubicBezTo>
                    <a:cubicBezTo>
                      <a:pt x="107" y="162"/>
                      <a:pt x="115" y="154"/>
                      <a:pt x="115" y="144"/>
                    </a:cubicBezTo>
                    <a:close/>
                    <a:moveTo>
                      <a:pt x="75" y="18"/>
                    </a:moveTo>
                    <a:cubicBezTo>
                      <a:pt x="75" y="8"/>
                      <a:pt x="67" y="0"/>
                      <a:pt x="57" y="0"/>
                    </a:cubicBezTo>
                    <a:cubicBezTo>
                      <a:pt x="47" y="0"/>
                      <a:pt x="39" y="8"/>
                      <a:pt x="39" y="18"/>
                    </a:cubicBezTo>
                    <a:cubicBezTo>
                      <a:pt x="39" y="28"/>
                      <a:pt x="47" y="36"/>
                      <a:pt x="57" y="36"/>
                    </a:cubicBezTo>
                    <a:cubicBezTo>
                      <a:pt x="67" y="36"/>
                      <a:pt x="75" y="28"/>
                      <a:pt x="75" y="18"/>
                    </a:cubicBezTo>
                    <a:close/>
                  </a:path>
                </a:pathLst>
              </a:custGeom>
              <a:solidFill>
                <a:srgbClr val="00FF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315">
                <a:extLst>
                  <a:ext uri="{FF2B5EF4-FFF2-40B4-BE49-F238E27FC236}">
                    <a16:creationId xmlns:a16="http://schemas.microsoft.com/office/drawing/2014/main" id="{08A0D0EF-B3BF-42DF-9BC5-2C8FCD0E2E2D}"/>
                  </a:ext>
                </a:extLst>
              </p:cNvPr>
              <p:cNvSpPr>
                <a:spLocks noEditPoints="1"/>
              </p:cNvSpPr>
              <p:nvPr/>
            </p:nvSpPr>
            <p:spPr bwMode="auto">
              <a:xfrm>
                <a:off x="999" y="3047"/>
                <a:ext cx="18" cy="45"/>
              </a:xfrm>
              <a:custGeom>
                <a:avLst/>
                <a:gdLst>
                  <a:gd name="T0" fmla="*/ 36 w 115"/>
                  <a:gd name="T1" fmla="*/ 270 h 288"/>
                  <a:gd name="T2" fmla="*/ 18 w 115"/>
                  <a:gd name="T3" fmla="*/ 252 h 288"/>
                  <a:gd name="T4" fmla="*/ 0 w 115"/>
                  <a:gd name="T5" fmla="*/ 270 h 288"/>
                  <a:gd name="T6" fmla="*/ 18 w 115"/>
                  <a:gd name="T7" fmla="*/ 288 h 288"/>
                  <a:gd name="T8" fmla="*/ 36 w 115"/>
                  <a:gd name="T9" fmla="*/ 270 h 288"/>
                  <a:gd name="T10" fmla="*/ 36 w 115"/>
                  <a:gd name="T11" fmla="*/ 144 h 288"/>
                  <a:gd name="T12" fmla="*/ 18 w 115"/>
                  <a:gd name="T13" fmla="*/ 126 h 288"/>
                  <a:gd name="T14" fmla="*/ 0 w 115"/>
                  <a:gd name="T15" fmla="*/ 144 h 288"/>
                  <a:gd name="T16" fmla="*/ 18 w 115"/>
                  <a:gd name="T17" fmla="*/ 162 h 288"/>
                  <a:gd name="T18" fmla="*/ 36 w 115"/>
                  <a:gd name="T19" fmla="*/ 144 h 288"/>
                  <a:gd name="T20" fmla="*/ 115 w 115"/>
                  <a:gd name="T21" fmla="*/ 270 h 288"/>
                  <a:gd name="T22" fmla="*/ 97 w 115"/>
                  <a:gd name="T23" fmla="*/ 252 h 288"/>
                  <a:gd name="T24" fmla="*/ 78 w 115"/>
                  <a:gd name="T25" fmla="*/ 270 h 288"/>
                  <a:gd name="T26" fmla="*/ 97 w 115"/>
                  <a:gd name="T27" fmla="*/ 288 h 288"/>
                  <a:gd name="T28" fmla="*/ 115 w 115"/>
                  <a:gd name="T29" fmla="*/ 270 h 288"/>
                  <a:gd name="T30" fmla="*/ 115 w 115"/>
                  <a:gd name="T31" fmla="*/ 144 h 288"/>
                  <a:gd name="T32" fmla="*/ 97 w 115"/>
                  <a:gd name="T33" fmla="*/ 126 h 288"/>
                  <a:gd name="T34" fmla="*/ 78 w 115"/>
                  <a:gd name="T35" fmla="*/ 144 h 288"/>
                  <a:gd name="T36" fmla="*/ 97 w 115"/>
                  <a:gd name="T37" fmla="*/ 162 h 288"/>
                  <a:gd name="T38" fmla="*/ 115 w 115"/>
                  <a:gd name="T39" fmla="*/ 144 h 288"/>
                  <a:gd name="T40" fmla="*/ 75 w 115"/>
                  <a:gd name="T41" fmla="*/ 18 h 288"/>
                  <a:gd name="T42" fmla="*/ 57 w 115"/>
                  <a:gd name="T43" fmla="*/ 0 h 288"/>
                  <a:gd name="T44" fmla="*/ 39 w 115"/>
                  <a:gd name="T45" fmla="*/ 18 h 288"/>
                  <a:gd name="T46" fmla="*/ 57 w 115"/>
                  <a:gd name="T47" fmla="*/ 36 h 288"/>
                  <a:gd name="T48" fmla="*/ 75 w 115"/>
                  <a:gd name="T49" fmla="*/ 1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 h="288">
                    <a:moveTo>
                      <a:pt x="36" y="270"/>
                    </a:moveTo>
                    <a:cubicBezTo>
                      <a:pt x="36" y="260"/>
                      <a:pt x="28" y="252"/>
                      <a:pt x="18" y="252"/>
                    </a:cubicBezTo>
                    <a:cubicBezTo>
                      <a:pt x="8" y="252"/>
                      <a:pt x="0" y="260"/>
                      <a:pt x="0" y="270"/>
                    </a:cubicBezTo>
                    <a:cubicBezTo>
                      <a:pt x="0" y="280"/>
                      <a:pt x="8" y="288"/>
                      <a:pt x="18" y="288"/>
                    </a:cubicBezTo>
                    <a:cubicBezTo>
                      <a:pt x="28" y="288"/>
                      <a:pt x="36" y="280"/>
                      <a:pt x="36" y="270"/>
                    </a:cubicBezTo>
                    <a:close/>
                    <a:moveTo>
                      <a:pt x="36" y="144"/>
                    </a:moveTo>
                    <a:cubicBezTo>
                      <a:pt x="36" y="134"/>
                      <a:pt x="28" y="126"/>
                      <a:pt x="18" y="126"/>
                    </a:cubicBezTo>
                    <a:cubicBezTo>
                      <a:pt x="8" y="126"/>
                      <a:pt x="0" y="134"/>
                      <a:pt x="0" y="144"/>
                    </a:cubicBezTo>
                    <a:cubicBezTo>
                      <a:pt x="0" y="154"/>
                      <a:pt x="8" y="162"/>
                      <a:pt x="18" y="162"/>
                    </a:cubicBezTo>
                    <a:cubicBezTo>
                      <a:pt x="28" y="162"/>
                      <a:pt x="36" y="154"/>
                      <a:pt x="36" y="144"/>
                    </a:cubicBezTo>
                    <a:close/>
                    <a:moveTo>
                      <a:pt x="115" y="270"/>
                    </a:moveTo>
                    <a:cubicBezTo>
                      <a:pt x="115" y="260"/>
                      <a:pt x="107" y="252"/>
                      <a:pt x="97" y="252"/>
                    </a:cubicBezTo>
                    <a:cubicBezTo>
                      <a:pt x="87" y="252"/>
                      <a:pt x="78" y="260"/>
                      <a:pt x="78" y="270"/>
                    </a:cubicBezTo>
                    <a:cubicBezTo>
                      <a:pt x="78" y="280"/>
                      <a:pt x="87" y="288"/>
                      <a:pt x="97" y="288"/>
                    </a:cubicBezTo>
                    <a:cubicBezTo>
                      <a:pt x="107" y="288"/>
                      <a:pt x="115" y="280"/>
                      <a:pt x="115" y="270"/>
                    </a:cubicBezTo>
                    <a:close/>
                    <a:moveTo>
                      <a:pt x="115" y="144"/>
                    </a:moveTo>
                    <a:cubicBezTo>
                      <a:pt x="115" y="134"/>
                      <a:pt x="107" y="126"/>
                      <a:pt x="97" y="126"/>
                    </a:cubicBezTo>
                    <a:cubicBezTo>
                      <a:pt x="87" y="126"/>
                      <a:pt x="78" y="134"/>
                      <a:pt x="78" y="144"/>
                    </a:cubicBezTo>
                    <a:cubicBezTo>
                      <a:pt x="78" y="154"/>
                      <a:pt x="87" y="162"/>
                      <a:pt x="97" y="162"/>
                    </a:cubicBezTo>
                    <a:cubicBezTo>
                      <a:pt x="107" y="162"/>
                      <a:pt x="115" y="154"/>
                      <a:pt x="115" y="144"/>
                    </a:cubicBezTo>
                    <a:close/>
                    <a:moveTo>
                      <a:pt x="75" y="18"/>
                    </a:moveTo>
                    <a:cubicBezTo>
                      <a:pt x="75" y="8"/>
                      <a:pt x="67" y="0"/>
                      <a:pt x="57" y="0"/>
                    </a:cubicBezTo>
                    <a:cubicBezTo>
                      <a:pt x="47" y="0"/>
                      <a:pt x="39" y="8"/>
                      <a:pt x="39" y="18"/>
                    </a:cubicBezTo>
                    <a:cubicBezTo>
                      <a:pt x="39" y="28"/>
                      <a:pt x="47" y="36"/>
                      <a:pt x="57" y="36"/>
                    </a:cubicBezTo>
                    <a:cubicBezTo>
                      <a:pt x="67" y="36"/>
                      <a:pt x="75" y="28"/>
                      <a:pt x="75" y="18"/>
                    </a:cubicBez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95" name="Picture 316">
                <a:extLst>
                  <a:ext uri="{FF2B5EF4-FFF2-40B4-BE49-F238E27FC236}">
                    <a16:creationId xmlns:a16="http://schemas.microsoft.com/office/drawing/2014/main" id="{4E846675-C8F6-4375-8EFD-4E68B235DCC4}"/>
                  </a:ext>
                </a:extLst>
              </p:cNvPr>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772" y="2882"/>
                <a:ext cx="47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6" name="Rectangle 317">
                <a:extLst>
                  <a:ext uri="{FF2B5EF4-FFF2-40B4-BE49-F238E27FC236}">
                    <a16:creationId xmlns:a16="http://schemas.microsoft.com/office/drawing/2014/main" id="{6CFC337A-D874-4E5C-A673-205D9DE19AF9}"/>
                  </a:ext>
                </a:extLst>
              </p:cNvPr>
              <p:cNvSpPr>
                <a:spLocks noChangeArrowheads="1"/>
              </p:cNvSpPr>
              <p:nvPr/>
            </p:nvSpPr>
            <p:spPr bwMode="auto">
              <a:xfrm>
                <a:off x="772" y="2884"/>
                <a:ext cx="472" cy="124"/>
              </a:xfrm>
              <a:prstGeom prst="rect">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97" name="Picture 318">
                <a:extLst>
                  <a:ext uri="{FF2B5EF4-FFF2-40B4-BE49-F238E27FC236}">
                    <a16:creationId xmlns:a16="http://schemas.microsoft.com/office/drawing/2014/main" id="{5238E0D6-C0AE-4D97-B478-0C628EE8B5A0}"/>
                  </a:ext>
                </a:extLst>
              </p:cNvPr>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779" y="2996"/>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8" name="Freeform 319">
                <a:extLst>
                  <a:ext uri="{FF2B5EF4-FFF2-40B4-BE49-F238E27FC236}">
                    <a16:creationId xmlns:a16="http://schemas.microsoft.com/office/drawing/2014/main" id="{F8BEE6B0-4C84-4400-BA8C-B0779A2E64A0}"/>
                  </a:ext>
                </a:extLst>
              </p:cNvPr>
              <p:cNvSpPr>
                <a:spLocks/>
              </p:cNvSpPr>
              <p:nvPr/>
            </p:nvSpPr>
            <p:spPr bwMode="auto">
              <a:xfrm>
                <a:off x="780" y="2997"/>
                <a:ext cx="8" cy="9"/>
              </a:xfrm>
              <a:custGeom>
                <a:avLst/>
                <a:gdLst>
                  <a:gd name="T0" fmla="*/ 0 w 8"/>
                  <a:gd name="T1" fmla="*/ 7 h 9"/>
                  <a:gd name="T2" fmla="*/ 4 w 8"/>
                  <a:gd name="T3" fmla="*/ 9 h 9"/>
                  <a:gd name="T4" fmla="*/ 8 w 8"/>
                  <a:gd name="T5" fmla="*/ 7 h 9"/>
                  <a:gd name="T6" fmla="*/ 8 w 8"/>
                  <a:gd name="T7" fmla="*/ 2 h 9"/>
                  <a:gd name="T8" fmla="*/ 4 w 8"/>
                  <a:gd name="T9" fmla="*/ 0 h 9"/>
                  <a:gd name="T10" fmla="*/ 0 w 8"/>
                  <a:gd name="T11" fmla="*/ 2 h 9"/>
                  <a:gd name="T12" fmla="*/ 0 w 8"/>
                  <a:gd name="T13" fmla="*/ 7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0" y="7"/>
                    </a:moveTo>
                    <a:lnTo>
                      <a:pt x="4" y="9"/>
                    </a:lnTo>
                    <a:lnTo>
                      <a:pt x="8" y="7"/>
                    </a:lnTo>
                    <a:lnTo>
                      <a:pt x="8" y="2"/>
                    </a:lnTo>
                    <a:lnTo>
                      <a:pt x="4" y="0"/>
                    </a:lnTo>
                    <a:lnTo>
                      <a:pt x="0" y="2"/>
                    </a:lnTo>
                    <a:lnTo>
                      <a:pt x="0" y="7"/>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99" name="Picture 320">
                <a:extLst>
                  <a:ext uri="{FF2B5EF4-FFF2-40B4-BE49-F238E27FC236}">
                    <a16:creationId xmlns:a16="http://schemas.microsoft.com/office/drawing/2014/main" id="{18578B1D-EF43-40D6-9B6C-D5C4DBC5E178}"/>
                  </a:ext>
                </a:extLst>
              </p:cNvPr>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779" y="2885"/>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0" name="Freeform 321">
                <a:extLst>
                  <a:ext uri="{FF2B5EF4-FFF2-40B4-BE49-F238E27FC236}">
                    <a16:creationId xmlns:a16="http://schemas.microsoft.com/office/drawing/2014/main" id="{F2CC798B-B148-4359-BC79-3C1203C4F0E2}"/>
                  </a:ext>
                </a:extLst>
              </p:cNvPr>
              <p:cNvSpPr>
                <a:spLocks/>
              </p:cNvSpPr>
              <p:nvPr/>
            </p:nvSpPr>
            <p:spPr bwMode="auto">
              <a:xfrm>
                <a:off x="780" y="2885"/>
                <a:ext cx="8" cy="9"/>
              </a:xfrm>
              <a:custGeom>
                <a:avLst/>
                <a:gdLst>
                  <a:gd name="T0" fmla="*/ 0 w 8"/>
                  <a:gd name="T1" fmla="*/ 7 h 9"/>
                  <a:gd name="T2" fmla="*/ 4 w 8"/>
                  <a:gd name="T3" fmla="*/ 9 h 9"/>
                  <a:gd name="T4" fmla="*/ 8 w 8"/>
                  <a:gd name="T5" fmla="*/ 7 h 9"/>
                  <a:gd name="T6" fmla="*/ 8 w 8"/>
                  <a:gd name="T7" fmla="*/ 2 h 9"/>
                  <a:gd name="T8" fmla="*/ 4 w 8"/>
                  <a:gd name="T9" fmla="*/ 0 h 9"/>
                  <a:gd name="T10" fmla="*/ 0 w 8"/>
                  <a:gd name="T11" fmla="*/ 2 h 9"/>
                  <a:gd name="T12" fmla="*/ 0 w 8"/>
                  <a:gd name="T13" fmla="*/ 7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0" y="7"/>
                    </a:moveTo>
                    <a:lnTo>
                      <a:pt x="4" y="9"/>
                    </a:lnTo>
                    <a:lnTo>
                      <a:pt x="8" y="7"/>
                    </a:lnTo>
                    <a:lnTo>
                      <a:pt x="8" y="2"/>
                    </a:lnTo>
                    <a:lnTo>
                      <a:pt x="4" y="0"/>
                    </a:lnTo>
                    <a:lnTo>
                      <a:pt x="0" y="2"/>
                    </a:lnTo>
                    <a:lnTo>
                      <a:pt x="0" y="7"/>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201" name="Picture 322">
                <a:extLst>
                  <a:ext uri="{FF2B5EF4-FFF2-40B4-BE49-F238E27FC236}">
                    <a16:creationId xmlns:a16="http://schemas.microsoft.com/office/drawing/2014/main" id="{4B8858A1-7221-4266-BCCF-29CEF8F16F44}"/>
                  </a:ext>
                </a:extLst>
              </p:cNvPr>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777" y="2905"/>
                <a:ext cx="14"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2" name="Freeform 323">
                <a:extLst>
                  <a:ext uri="{FF2B5EF4-FFF2-40B4-BE49-F238E27FC236}">
                    <a16:creationId xmlns:a16="http://schemas.microsoft.com/office/drawing/2014/main" id="{573FC101-06DD-4962-8140-5DAEBAD9197F}"/>
                  </a:ext>
                </a:extLst>
              </p:cNvPr>
              <p:cNvSpPr>
                <a:spLocks/>
              </p:cNvSpPr>
              <p:nvPr/>
            </p:nvSpPr>
            <p:spPr bwMode="auto">
              <a:xfrm>
                <a:off x="778" y="2906"/>
                <a:ext cx="11" cy="79"/>
              </a:xfrm>
              <a:custGeom>
                <a:avLst/>
                <a:gdLst>
                  <a:gd name="T0" fmla="*/ 0 w 72"/>
                  <a:gd name="T1" fmla="*/ 480 h 516"/>
                  <a:gd name="T2" fmla="*/ 36 w 72"/>
                  <a:gd name="T3" fmla="*/ 516 h 516"/>
                  <a:gd name="T4" fmla="*/ 72 w 72"/>
                  <a:gd name="T5" fmla="*/ 480 h 516"/>
                  <a:gd name="T6" fmla="*/ 72 w 72"/>
                  <a:gd name="T7" fmla="*/ 36 h 516"/>
                  <a:gd name="T8" fmla="*/ 36 w 72"/>
                  <a:gd name="T9" fmla="*/ 0 h 516"/>
                  <a:gd name="T10" fmla="*/ 0 w 72"/>
                  <a:gd name="T11" fmla="*/ 36 h 516"/>
                  <a:gd name="T12" fmla="*/ 0 w 72"/>
                  <a:gd name="T13" fmla="*/ 480 h 516"/>
                </a:gdLst>
                <a:ahLst/>
                <a:cxnLst>
                  <a:cxn ang="0">
                    <a:pos x="T0" y="T1"/>
                  </a:cxn>
                  <a:cxn ang="0">
                    <a:pos x="T2" y="T3"/>
                  </a:cxn>
                  <a:cxn ang="0">
                    <a:pos x="T4" y="T5"/>
                  </a:cxn>
                  <a:cxn ang="0">
                    <a:pos x="T6" y="T7"/>
                  </a:cxn>
                  <a:cxn ang="0">
                    <a:pos x="T8" y="T9"/>
                  </a:cxn>
                  <a:cxn ang="0">
                    <a:pos x="T10" y="T11"/>
                  </a:cxn>
                  <a:cxn ang="0">
                    <a:pos x="T12" y="T13"/>
                  </a:cxn>
                </a:cxnLst>
                <a:rect l="0" t="0" r="r" b="b"/>
                <a:pathLst>
                  <a:path w="72" h="516">
                    <a:moveTo>
                      <a:pt x="0" y="480"/>
                    </a:moveTo>
                    <a:cubicBezTo>
                      <a:pt x="0" y="500"/>
                      <a:pt x="16" y="516"/>
                      <a:pt x="36" y="516"/>
                    </a:cubicBezTo>
                    <a:cubicBezTo>
                      <a:pt x="56" y="516"/>
                      <a:pt x="72" y="500"/>
                      <a:pt x="72" y="480"/>
                    </a:cubicBezTo>
                    <a:lnTo>
                      <a:pt x="72" y="36"/>
                    </a:lnTo>
                    <a:cubicBezTo>
                      <a:pt x="72" y="16"/>
                      <a:pt x="56" y="0"/>
                      <a:pt x="36" y="0"/>
                    </a:cubicBezTo>
                    <a:cubicBezTo>
                      <a:pt x="16" y="0"/>
                      <a:pt x="0" y="16"/>
                      <a:pt x="0" y="36"/>
                    </a:cubicBezTo>
                    <a:lnTo>
                      <a:pt x="0" y="480"/>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203" name="Picture 324">
                <a:extLst>
                  <a:ext uri="{FF2B5EF4-FFF2-40B4-BE49-F238E27FC236}">
                    <a16:creationId xmlns:a16="http://schemas.microsoft.com/office/drawing/2014/main" id="{A30187CF-D2B8-4892-8D28-13E707A87583}"/>
                  </a:ext>
                </a:extLst>
              </p:cNvPr>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1227" y="2996"/>
                <a:ext cx="13"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 name="Freeform 325">
                <a:extLst>
                  <a:ext uri="{FF2B5EF4-FFF2-40B4-BE49-F238E27FC236}">
                    <a16:creationId xmlns:a16="http://schemas.microsoft.com/office/drawing/2014/main" id="{81BBD3F6-BD70-4653-BF83-075788B80E02}"/>
                  </a:ext>
                </a:extLst>
              </p:cNvPr>
              <p:cNvSpPr>
                <a:spLocks/>
              </p:cNvSpPr>
              <p:nvPr/>
            </p:nvSpPr>
            <p:spPr bwMode="auto">
              <a:xfrm>
                <a:off x="1229" y="2997"/>
                <a:ext cx="8" cy="9"/>
              </a:xfrm>
              <a:custGeom>
                <a:avLst/>
                <a:gdLst>
                  <a:gd name="T0" fmla="*/ 0 w 8"/>
                  <a:gd name="T1" fmla="*/ 7 h 9"/>
                  <a:gd name="T2" fmla="*/ 4 w 8"/>
                  <a:gd name="T3" fmla="*/ 9 h 9"/>
                  <a:gd name="T4" fmla="*/ 8 w 8"/>
                  <a:gd name="T5" fmla="*/ 7 h 9"/>
                  <a:gd name="T6" fmla="*/ 8 w 8"/>
                  <a:gd name="T7" fmla="*/ 2 h 9"/>
                  <a:gd name="T8" fmla="*/ 4 w 8"/>
                  <a:gd name="T9" fmla="*/ 0 h 9"/>
                  <a:gd name="T10" fmla="*/ 0 w 8"/>
                  <a:gd name="T11" fmla="*/ 2 h 9"/>
                  <a:gd name="T12" fmla="*/ 0 w 8"/>
                  <a:gd name="T13" fmla="*/ 7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0" y="7"/>
                    </a:moveTo>
                    <a:lnTo>
                      <a:pt x="4" y="9"/>
                    </a:lnTo>
                    <a:lnTo>
                      <a:pt x="8" y="7"/>
                    </a:lnTo>
                    <a:lnTo>
                      <a:pt x="8" y="2"/>
                    </a:lnTo>
                    <a:lnTo>
                      <a:pt x="4" y="0"/>
                    </a:lnTo>
                    <a:lnTo>
                      <a:pt x="0" y="2"/>
                    </a:lnTo>
                    <a:lnTo>
                      <a:pt x="0" y="7"/>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205" name="Picture 326">
                <a:extLst>
                  <a:ext uri="{FF2B5EF4-FFF2-40B4-BE49-F238E27FC236}">
                    <a16:creationId xmlns:a16="http://schemas.microsoft.com/office/drawing/2014/main" id="{E0238F08-9D2A-4270-9800-DB2B9951F73D}"/>
                  </a:ext>
                </a:extLst>
              </p:cNvPr>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1227" y="2885"/>
                <a:ext cx="13"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 name="Freeform 327">
                <a:extLst>
                  <a:ext uri="{FF2B5EF4-FFF2-40B4-BE49-F238E27FC236}">
                    <a16:creationId xmlns:a16="http://schemas.microsoft.com/office/drawing/2014/main" id="{78E010D6-5F8A-437C-B66F-3BE2902B6A3D}"/>
                  </a:ext>
                </a:extLst>
              </p:cNvPr>
              <p:cNvSpPr>
                <a:spLocks/>
              </p:cNvSpPr>
              <p:nvPr/>
            </p:nvSpPr>
            <p:spPr bwMode="auto">
              <a:xfrm>
                <a:off x="1229" y="2885"/>
                <a:ext cx="8" cy="9"/>
              </a:xfrm>
              <a:custGeom>
                <a:avLst/>
                <a:gdLst>
                  <a:gd name="T0" fmla="*/ 0 w 8"/>
                  <a:gd name="T1" fmla="*/ 7 h 9"/>
                  <a:gd name="T2" fmla="*/ 4 w 8"/>
                  <a:gd name="T3" fmla="*/ 9 h 9"/>
                  <a:gd name="T4" fmla="*/ 8 w 8"/>
                  <a:gd name="T5" fmla="*/ 7 h 9"/>
                  <a:gd name="T6" fmla="*/ 8 w 8"/>
                  <a:gd name="T7" fmla="*/ 2 h 9"/>
                  <a:gd name="T8" fmla="*/ 4 w 8"/>
                  <a:gd name="T9" fmla="*/ 0 h 9"/>
                  <a:gd name="T10" fmla="*/ 0 w 8"/>
                  <a:gd name="T11" fmla="*/ 2 h 9"/>
                  <a:gd name="T12" fmla="*/ 0 w 8"/>
                  <a:gd name="T13" fmla="*/ 7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0" y="7"/>
                    </a:moveTo>
                    <a:lnTo>
                      <a:pt x="4" y="9"/>
                    </a:lnTo>
                    <a:lnTo>
                      <a:pt x="8" y="7"/>
                    </a:lnTo>
                    <a:lnTo>
                      <a:pt x="8" y="2"/>
                    </a:lnTo>
                    <a:lnTo>
                      <a:pt x="4" y="0"/>
                    </a:lnTo>
                    <a:lnTo>
                      <a:pt x="0" y="2"/>
                    </a:lnTo>
                    <a:lnTo>
                      <a:pt x="0" y="7"/>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207" name="Picture 328">
                <a:extLst>
                  <a:ext uri="{FF2B5EF4-FFF2-40B4-BE49-F238E27FC236}">
                    <a16:creationId xmlns:a16="http://schemas.microsoft.com/office/drawing/2014/main" id="{35C30211-CB1E-4F04-9F72-7C9C177CD0B6}"/>
                  </a:ext>
                </a:extLst>
              </p:cNvPr>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1227" y="2905"/>
                <a:ext cx="15"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 name="Freeform 329">
                <a:extLst>
                  <a:ext uri="{FF2B5EF4-FFF2-40B4-BE49-F238E27FC236}">
                    <a16:creationId xmlns:a16="http://schemas.microsoft.com/office/drawing/2014/main" id="{6E2ED8F9-ADA3-41D5-AC99-149F87C6220F}"/>
                  </a:ext>
                </a:extLst>
              </p:cNvPr>
              <p:cNvSpPr>
                <a:spLocks/>
              </p:cNvSpPr>
              <p:nvPr/>
            </p:nvSpPr>
            <p:spPr bwMode="auto">
              <a:xfrm>
                <a:off x="1227" y="2906"/>
                <a:ext cx="11" cy="79"/>
              </a:xfrm>
              <a:custGeom>
                <a:avLst/>
                <a:gdLst>
                  <a:gd name="T0" fmla="*/ 0 w 73"/>
                  <a:gd name="T1" fmla="*/ 480 h 516"/>
                  <a:gd name="T2" fmla="*/ 36 w 73"/>
                  <a:gd name="T3" fmla="*/ 516 h 516"/>
                  <a:gd name="T4" fmla="*/ 73 w 73"/>
                  <a:gd name="T5" fmla="*/ 480 h 516"/>
                  <a:gd name="T6" fmla="*/ 73 w 73"/>
                  <a:gd name="T7" fmla="*/ 36 h 516"/>
                  <a:gd name="T8" fmla="*/ 36 w 73"/>
                  <a:gd name="T9" fmla="*/ 0 h 516"/>
                  <a:gd name="T10" fmla="*/ 0 w 73"/>
                  <a:gd name="T11" fmla="*/ 36 h 516"/>
                  <a:gd name="T12" fmla="*/ 0 w 73"/>
                  <a:gd name="T13" fmla="*/ 480 h 516"/>
                </a:gdLst>
                <a:ahLst/>
                <a:cxnLst>
                  <a:cxn ang="0">
                    <a:pos x="T0" y="T1"/>
                  </a:cxn>
                  <a:cxn ang="0">
                    <a:pos x="T2" y="T3"/>
                  </a:cxn>
                  <a:cxn ang="0">
                    <a:pos x="T4" y="T5"/>
                  </a:cxn>
                  <a:cxn ang="0">
                    <a:pos x="T6" y="T7"/>
                  </a:cxn>
                  <a:cxn ang="0">
                    <a:pos x="T8" y="T9"/>
                  </a:cxn>
                  <a:cxn ang="0">
                    <a:pos x="T10" y="T11"/>
                  </a:cxn>
                  <a:cxn ang="0">
                    <a:pos x="T12" y="T13"/>
                  </a:cxn>
                </a:cxnLst>
                <a:rect l="0" t="0" r="r" b="b"/>
                <a:pathLst>
                  <a:path w="73" h="516">
                    <a:moveTo>
                      <a:pt x="0" y="480"/>
                    </a:moveTo>
                    <a:cubicBezTo>
                      <a:pt x="0" y="500"/>
                      <a:pt x="16" y="516"/>
                      <a:pt x="36" y="516"/>
                    </a:cubicBezTo>
                    <a:cubicBezTo>
                      <a:pt x="56" y="516"/>
                      <a:pt x="73" y="500"/>
                      <a:pt x="73" y="480"/>
                    </a:cubicBezTo>
                    <a:lnTo>
                      <a:pt x="73" y="36"/>
                    </a:lnTo>
                    <a:cubicBezTo>
                      <a:pt x="73" y="16"/>
                      <a:pt x="56" y="0"/>
                      <a:pt x="36" y="0"/>
                    </a:cubicBezTo>
                    <a:cubicBezTo>
                      <a:pt x="16" y="0"/>
                      <a:pt x="0" y="16"/>
                      <a:pt x="0" y="36"/>
                    </a:cubicBezTo>
                    <a:lnTo>
                      <a:pt x="0" y="480"/>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9" name="Rectangle 330">
                <a:extLst>
                  <a:ext uri="{FF2B5EF4-FFF2-40B4-BE49-F238E27FC236}">
                    <a16:creationId xmlns:a16="http://schemas.microsoft.com/office/drawing/2014/main" id="{6455E6AA-3BC5-4251-A78C-31A86FED1ED5}"/>
                  </a:ext>
                </a:extLst>
              </p:cNvPr>
              <p:cNvSpPr>
                <a:spLocks noChangeArrowheads="1"/>
              </p:cNvSpPr>
              <p:nvPr/>
            </p:nvSpPr>
            <p:spPr bwMode="auto">
              <a:xfrm>
                <a:off x="811" y="2895"/>
                <a:ext cx="394" cy="106"/>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0" name="Freeform 331">
                <a:extLst>
                  <a:ext uri="{FF2B5EF4-FFF2-40B4-BE49-F238E27FC236}">
                    <a16:creationId xmlns:a16="http://schemas.microsoft.com/office/drawing/2014/main" id="{BBFD16E2-0E5D-4AD4-9C6A-A98023A476A9}"/>
                  </a:ext>
                </a:extLst>
              </p:cNvPr>
              <p:cNvSpPr>
                <a:spLocks noEditPoints="1"/>
              </p:cNvSpPr>
              <p:nvPr/>
            </p:nvSpPr>
            <p:spPr bwMode="auto">
              <a:xfrm>
                <a:off x="813" y="2895"/>
                <a:ext cx="391" cy="101"/>
              </a:xfrm>
              <a:custGeom>
                <a:avLst/>
                <a:gdLst>
                  <a:gd name="T0" fmla="*/ 26 w 391"/>
                  <a:gd name="T1" fmla="*/ 101 h 101"/>
                  <a:gd name="T2" fmla="*/ 0 w 391"/>
                  <a:gd name="T3" fmla="*/ 0 h 101"/>
                  <a:gd name="T4" fmla="*/ 26 w 391"/>
                  <a:gd name="T5" fmla="*/ 101 h 101"/>
                  <a:gd name="T6" fmla="*/ 52 w 391"/>
                  <a:gd name="T7" fmla="*/ 0 h 101"/>
                  <a:gd name="T8" fmla="*/ 26 w 391"/>
                  <a:gd name="T9" fmla="*/ 101 h 101"/>
                  <a:gd name="T10" fmla="*/ 78 w 391"/>
                  <a:gd name="T11" fmla="*/ 101 h 101"/>
                  <a:gd name="T12" fmla="*/ 52 w 391"/>
                  <a:gd name="T13" fmla="*/ 0 h 101"/>
                  <a:gd name="T14" fmla="*/ 78 w 391"/>
                  <a:gd name="T15" fmla="*/ 101 h 101"/>
                  <a:gd name="T16" fmla="*/ 104 w 391"/>
                  <a:gd name="T17" fmla="*/ 0 h 101"/>
                  <a:gd name="T18" fmla="*/ 78 w 391"/>
                  <a:gd name="T19" fmla="*/ 101 h 101"/>
                  <a:gd name="T20" fmla="*/ 130 w 391"/>
                  <a:gd name="T21" fmla="*/ 101 h 101"/>
                  <a:gd name="T22" fmla="*/ 104 w 391"/>
                  <a:gd name="T23" fmla="*/ 0 h 101"/>
                  <a:gd name="T24" fmla="*/ 130 w 391"/>
                  <a:gd name="T25" fmla="*/ 101 h 101"/>
                  <a:gd name="T26" fmla="*/ 156 w 391"/>
                  <a:gd name="T27" fmla="*/ 0 h 101"/>
                  <a:gd name="T28" fmla="*/ 130 w 391"/>
                  <a:gd name="T29" fmla="*/ 101 h 101"/>
                  <a:gd name="T30" fmla="*/ 182 w 391"/>
                  <a:gd name="T31" fmla="*/ 101 h 101"/>
                  <a:gd name="T32" fmla="*/ 156 w 391"/>
                  <a:gd name="T33" fmla="*/ 0 h 101"/>
                  <a:gd name="T34" fmla="*/ 208 w 391"/>
                  <a:gd name="T35" fmla="*/ 101 h 101"/>
                  <a:gd name="T36" fmla="*/ 234 w 391"/>
                  <a:gd name="T37" fmla="*/ 0 h 101"/>
                  <a:gd name="T38" fmla="*/ 208 w 391"/>
                  <a:gd name="T39" fmla="*/ 101 h 101"/>
                  <a:gd name="T40" fmla="*/ 260 w 391"/>
                  <a:gd name="T41" fmla="*/ 101 h 101"/>
                  <a:gd name="T42" fmla="*/ 234 w 391"/>
                  <a:gd name="T43" fmla="*/ 0 h 101"/>
                  <a:gd name="T44" fmla="*/ 260 w 391"/>
                  <a:gd name="T45" fmla="*/ 101 h 101"/>
                  <a:gd name="T46" fmla="*/ 286 w 391"/>
                  <a:gd name="T47" fmla="*/ 0 h 101"/>
                  <a:gd name="T48" fmla="*/ 260 w 391"/>
                  <a:gd name="T49" fmla="*/ 101 h 101"/>
                  <a:gd name="T50" fmla="*/ 312 w 391"/>
                  <a:gd name="T51" fmla="*/ 101 h 101"/>
                  <a:gd name="T52" fmla="*/ 286 w 391"/>
                  <a:gd name="T53" fmla="*/ 0 h 101"/>
                  <a:gd name="T54" fmla="*/ 312 w 391"/>
                  <a:gd name="T55" fmla="*/ 101 h 101"/>
                  <a:gd name="T56" fmla="*/ 339 w 391"/>
                  <a:gd name="T57" fmla="*/ 0 h 101"/>
                  <a:gd name="T58" fmla="*/ 312 w 391"/>
                  <a:gd name="T59" fmla="*/ 101 h 101"/>
                  <a:gd name="T60" fmla="*/ 365 w 391"/>
                  <a:gd name="T61" fmla="*/ 101 h 101"/>
                  <a:gd name="T62" fmla="*/ 339 w 391"/>
                  <a:gd name="T63" fmla="*/ 0 h 101"/>
                  <a:gd name="T64" fmla="*/ 365 w 391"/>
                  <a:gd name="T65" fmla="*/ 101 h 101"/>
                  <a:gd name="T66" fmla="*/ 391 w 391"/>
                  <a:gd name="T67" fmla="*/ 0 h 101"/>
                  <a:gd name="T68" fmla="*/ 365 w 391"/>
                  <a:gd name="T69"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1" h="101">
                    <a:moveTo>
                      <a:pt x="0" y="101"/>
                    </a:moveTo>
                    <a:lnTo>
                      <a:pt x="26" y="101"/>
                    </a:lnTo>
                    <a:lnTo>
                      <a:pt x="26" y="0"/>
                    </a:lnTo>
                    <a:lnTo>
                      <a:pt x="0" y="0"/>
                    </a:lnTo>
                    <a:lnTo>
                      <a:pt x="0" y="101"/>
                    </a:lnTo>
                    <a:close/>
                    <a:moveTo>
                      <a:pt x="26" y="101"/>
                    </a:moveTo>
                    <a:lnTo>
                      <a:pt x="52" y="101"/>
                    </a:lnTo>
                    <a:lnTo>
                      <a:pt x="52" y="0"/>
                    </a:lnTo>
                    <a:lnTo>
                      <a:pt x="26" y="0"/>
                    </a:lnTo>
                    <a:lnTo>
                      <a:pt x="26" y="101"/>
                    </a:lnTo>
                    <a:close/>
                    <a:moveTo>
                      <a:pt x="52" y="101"/>
                    </a:moveTo>
                    <a:lnTo>
                      <a:pt x="78" y="101"/>
                    </a:lnTo>
                    <a:lnTo>
                      <a:pt x="78" y="0"/>
                    </a:lnTo>
                    <a:lnTo>
                      <a:pt x="52" y="0"/>
                    </a:lnTo>
                    <a:lnTo>
                      <a:pt x="52" y="101"/>
                    </a:lnTo>
                    <a:close/>
                    <a:moveTo>
                      <a:pt x="78" y="101"/>
                    </a:moveTo>
                    <a:lnTo>
                      <a:pt x="104" y="101"/>
                    </a:lnTo>
                    <a:lnTo>
                      <a:pt x="104" y="0"/>
                    </a:lnTo>
                    <a:lnTo>
                      <a:pt x="78" y="0"/>
                    </a:lnTo>
                    <a:lnTo>
                      <a:pt x="78" y="101"/>
                    </a:lnTo>
                    <a:close/>
                    <a:moveTo>
                      <a:pt x="104" y="101"/>
                    </a:moveTo>
                    <a:lnTo>
                      <a:pt x="130" y="101"/>
                    </a:lnTo>
                    <a:lnTo>
                      <a:pt x="130" y="0"/>
                    </a:lnTo>
                    <a:lnTo>
                      <a:pt x="104" y="0"/>
                    </a:lnTo>
                    <a:lnTo>
                      <a:pt x="104" y="101"/>
                    </a:lnTo>
                    <a:close/>
                    <a:moveTo>
                      <a:pt x="130" y="101"/>
                    </a:moveTo>
                    <a:lnTo>
                      <a:pt x="156" y="101"/>
                    </a:lnTo>
                    <a:lnTo>
                      <a:pt x="156" y="0"/>
                    </a:lnTo>
                    <a:lnTo>
                      <a:pt x="130" y="0"/>
                    </a:lnTo>
                    <a:lnTo>
                      <a:pt x="130" y="101"/>
                    </a:lnTo>
                    <a:close/>
                    <a:moveTo>
                      <a:pt x="156" y="101"/>
                    </a:moveTo>
                    <a:lnTo>
                      <a:pt x="182" y="101"/>
                    </a:lnTo>
                    <a:lnTo>
                      <a:pt x="182" y="0"/>
                    </a:lnTo>
                    <a:lnTo>
                      <a:pt x="156" y="0"/>
                    </a:lnTo>
                    <a:lnTo>
                      <a:pt x="156" y="101"/>
                    </a:lnTo>
                    <a:close/>
                    <a:moveTo>
                      <a:pt x="208" y="101"/>
                    </a:moveTo>
                    <a:lnTo>
                      <a:pt x="234" y="101"/>
                    </a:lnTo>
                    <a:lnTo>
                      <a:pt x="234" y="0"/>
                    </a:lnTo>
                    <a:lnTo>
                      <a:pt x="208" y="0"/>
                    </a:lnTo>
                    <a:lnTo>
                      <a:pt x="208" y="101"/>
                    </a:lnTo>
                    <a:close/>
                    <a:moveTo>
                      <a:pt x="234" y="101"/>
                    </a:moveTo>
                    <a:lnTo>
                      <a:pt x="260" y="101"/>
                    </a:lnTo>
                    <a:lnTo>
                      <a:pt x="260" y="0"/>
                    </a:lnTo>
                    <a:lnTo>
                      <a:pt x="234" y="0"/>
                    </a:lnTo>
                    <a:lnTo>
                      <a:pt x="234" y="101"/>
                    </a:lnTo>
                    <a:close/>
                    <a:moveTo>
                      <a:pt x="260" y="101"/>
                    </a:moveTo>
                    <a:lnTo>
                      <a:pt x="286" y="101"/>
                    </a:lnTo>
                    <a:lnTo>
                      <a:pt x="286" y="0"/>
                    </a:lnTo>
                    <a:lnTo>
                      <a:pt x="260" y="0"/>
                    </a:lnTo>
                    <a:lnTo>
                      <a:pt x="260" y="101"/>
                    </a:lnTo>
                    <a:close/>
                    <a:moveTo>
                      <a:pt x="286" y="101"/>
                    </a:moveTo>
                    <a:lnTo>
                      <a:pt x="312" y="101"/>
                    </a:lnTo>
                    <a:lnTo>
                      <a:pt x="312" y="0"/>
                    </a:lnTo>
                    <a:lnTo>
                      <a:pt x="286" y="0"/>
                    </a:lnTo>
                    <a:lnTo>
                      <a:pt x="286" y="101"/>
                    </a:lnTo>
                    <a:close/>
                    <a:moveTo>
                      <a:pt x="312" y="101"/>
                    </a:moveTo>
                    <a:lnTo>
                      <a:pt x="339" y="101"/>
                    </a:lnTo>
                    <a:lnTo>
                      <a:pt x="339" y="0"/>
                    </a:lnTo>
                    <a:lnTo>
                      <a:pt x="312" y="0"/>
                    </a:lnTo>
                    <a:lnTo>
                      <a:pt x="312" y="101"/>
                    </a:lnTo>
                    <a:close/>
                    <a:moveTo>
                      <a:pt x="339" y="101"/>
                    </a:moveTo>
                    <a:lnTo>
                      <a:pt x="365" y="101"/>
                    </a:lnTo>
                    <a:lnTo>
                      <a:pt x="365" y="0"/>
                    </a:lnTo>
                    <a:lnTo>
                      <a:pt x="339" y="0"/>
                    </a:lnTo>
                    <a:lnTo>
                      <a:pt x="339" y="101"/>
                    </a:lnTo>
                    <a:close/>
                    <a:moveTo>
                      <a:pt x="365" y="101"/>
                    </a:moveTo>
                    <a:lnTo>
                      <a:pt x="391" y="101"/>
                    </a:lnTo>
                    <a:lnTo>
                      <a:pt x="391" y="0"/>
                    </a:lnTo>
                    <a:lnTo>
                      <a:pt x="365" y="0"/>
                    </a:lnTo>
                    <a:lnTo>
                      <a:pt x="365" y="1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1" name="Rectangle 332">
                <a:extLst>
                  <a:ext uri="{FF2B5EF4-FFF2-40B4-BE49-F238E27FC236}">
                    <a16:creationId xmlns:a16="http://schemas.microsoft.com/office/drawing/2014/main" id="{FE51A456-19B8-4580-90F9-406C179A3774}"/>
                  </a:ext>
                </a:extLst>
              </p:cNvPr>
              <p:cNvSpPr>
                <a:spLocks noChangeArrowheads="1"/>
              </p:cNvSpPr>
              <p:nvPr/>
            </p:nvSpPr>
            <p:spPr bwMode="auto">
              <a:xfrm>
                <a:off x="811" y="2895"/>
                <a:ext cx="394" cy="106"/>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2" name="Rectangle 333">
                <a:extLst>
                  <a:ext uri="{FF2B5EF4-FFF2-40B4-BE49-F238E27FC236}">
                    <a16:creationId xmlns:a16="http://schemas.microsoft.com/office/drawing/2014/main" id="{05C212BB-5EA2-4D20-9A8C-08CC3A6B810B}"/>
                  </a:ext>
                </a:extLst>
              </p:cNvPr>
              <p:cNvSpPr>
                <a:spLocks noChangeArrowheads="1"/>
              </p:cNvSpPr>
              <p:nvPr/>
            </p:nvSpPr>
            <p:spPr bwMode="auto">
              <a:xfrm>
                <a:off x="813" y="2895"/>
                <a:ext cx="26" cy="101"/>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3" name="Rectangle 334">
                <a:extLst>
                  <a:ext uri="{FF2B5EF4-FFF2-40B4-BE49-F238E27FC236}">
                    <a16:creationId xmlns:a16="http://schemas.microsoft.com/office/drawing/2014/main" id="{EC36E08C-FF42-4728-B86E-3329C0E708A2}"/>
                  </a:ext>
                </a:extLst>
              </p:cNvPr>
              <p:cNvSpPr>
                <a:spLocks noChangeArrowheads="1"/>
              </p:cNvSpPr>
              <p:nvPr/>
            </p:nvSpPr>
            <p:spPr bwMode="auto">
              <a:xfrm>
                <a:off x="839" y="2895"/>
                <a:ext cx="26" cy="101"/>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4" name="Rectangle 335">
                <a:extLst>
                  <a:ext uri="{FF2B5EF4-FFF2-40B4-BE49-F238E27FC236}">
                    <a16:creationId xmlns:a16="http://schemas.microsoft.com/office/drawing/2014/main" id="{465C2E60-0651-479A-B775-1791A00511E8}"/>
                  </a:ext>
                </a:extLst>
              </p:cNvPr>
              <p:cNvSpPr>
                <a:spLocks noChangeArrowheads="1"/>
              </p:cNvSpPr>
              <p:nvPr/>
            </p:nvSpPr>
            <p:spPr bwMode="auto">
              <a:xfrm>
                <a:off x="865" y="2895"/>
                <a:ext cx="26" cy="101"/>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5" name="Rectangle 336">
                <a:extLst>
                  <a:ext uri="{FF2B5EF4-FFF2-40B4-BE49-F238E27FC236}">
                    <a16:creationId xmlns:a16="http://schemas.microsoft.com/office/drawing/2014/main" id="{1B396FAF-0870-4377-9D88-8D571943286A}"/>
                  </a:ext>
                </a:extLst>
              </p:cNvPr>
              <p:cNvSpPr>
                <a:spLocks noChangeArrowheads="1"/>
              </p:cNvSpPr>
              <p:nvPr/>
            </p:nvSpPr>
            <p:spPr bwMode="auto">
              <a:xfrm>
                <a:off x="891" y="2895"/>
                <a:ext cx="26" cy="101"/>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6" name="Rectangle 337">
                <a:extLst>
                  <a:ext uri="{FF2B5EF4-FFF2-40B4-BE49-F238E27FC236}">
                    <a16:creationId xmlns:a16="http://schemas.microsoft.com/office/drawing/2014/main" id="{3C6E5BDB-CD84-443D-9819-F66F013581F3}"/>
                  </a:ext>
                </a:extLst>
              </p:cNvPr>
              <p:cNvSpPr>
                <a:spLocks noChangeArrowheads="1"/>
              </p:cNvSpPr>
              <p:nvPr/>
            </p:nvSpPr>
            <p:spPr bwMode="auto">
              <a:xfrm>
                <a:off x="917" y="2895"/>
                <a:ext cx="26" cy="101"/>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7" name="Rectangle 338">
                <a:extLst>
                  <a:ext uri="{FF2B5EF4-FFF2-40B4-BE49-F238E27FC236}">
                    <a16:creationId xmlns:a16="http://schemas.microsoft.com/office/drawing/2014/main" id="{37EBFB2D-3A5D-4A3A-BCC4-CA70E538E8C8}"/>
                  </a:ext>
                </a:extLst>
              </p:cNvPr>
              <p:cNvSpPr>
                <a:spLocks noChangeArrowheads="1"/>
              </p:cNvSpPr>
              <p:nvPr/>
            </p:nvSpPr>
            <p:spPr bwMode="auto">
              <a:xfrm>
                <a:off x="943" y="2895"/>
                <a:ext cx="26" cy="101"/>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8" name="Rectangle 339">
                <a:extLst>
                  <a:ext uri="{FF2B5EF4-FFF2-40B4-BE49-F238E27FC236}">
                    <a16:creationId xmlns:a16="http://schemas.microsoft.com/office/drawing/2014/main" id="{783E4CB3-751C-4147-998D-71629575F307}"/>
                  </a:ext>
                </a:extLst>
              </p:cNvPr>
              <p:cNvSpPr>
                <a:spLocks noChangeArrowheads="1"/>
              </p:cNvSpPr>
              <p:nvPr/>
            </p:nvSpPr>
            <p:spPr bwMode="auto">
              <a:xfrm>
                <a:off x="969" y="2895"/>
                <a:ext cx="26" cy="101"/>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9" name="Rectangle 340">
                <a:extLst>
                  <a:ext uri="{FF2B5EF4-FFF2-40B4-BE49-F238E27FC236}">
                    <a16:creationId xmlns:a16="http://schemas.microsoft.com/office/drawing/2014/main" id="{6A80448A-F886-4CA9-BD75-B76BDE7574A4}"/>
                  </a:ext>
                </a:extLst>
              </p:cNvPr>
              <p:cNvSpPr>
                <a:spLocks noChangeArrowheads="1"/>
              </p:cNvSpPr>
              <p:nvPr/>
            </p:nvSpPr>
            <p:spPr bwMode="auto">
              <a:xfrm>
                <a:off x="1021" y="2895"/>
                <a:ext cx="26" cy="101"/>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0" name="Rectangle 341">
                <a:extLst>
                  <a:ext uri="{FF2B5EF4-FFF2-40B4-BE49-F238E27FC236}">
                    <a16:creationId xmlns:a16="http://schemas.microsoft.com/office/drawing/2014/main" id="{E4A6BF13-EE39-41B5-896F-16205A43A2AE}"/>
                  </a:ext>
                </a:extLst>
              </p:cNvPr>
              <p:cNvSpPr>
                <a:spLocks noChangeArrowheads="1"/>
              </p:cNvSpPr>
              <p:nvPr/>
            </p:nvSpPr>
            <p:spPr bwMode="auto">
              <a:xfrm>
                <a:off x="1047" y="2895"/>
                <a:ext cx="26" cy="101"/>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1" name="Rectangle 342">
                <a:extLst>
                  <a:ext uri="{FF2B5EF4-FFF2-40B4-BE49-F238E27FC236}">
                    <a16:creationId xmlns:a16="http://schemas.microsoft.com/office/drawing/2014/main" id="{68345468-877C-42DB-A3AD-677A2191ACEB}"/>
                  </a:ext>
                </a:extLst>
              </p:cNvPr>
              <p:cNvSpPr>
                <a:spLocks noChangeArrowheads="1"/>
              </p:cNvSpPr>
              <p:nvPr/>
            </p:nvSpPr>
            <p:spPr bwMode="auto">
              <a:xfrm>
                <a:off x="1073" y="2895"/>
                <a:ext cx="26" cy="101"/>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2" name="Rectangle 343">
                <a:extLst>
                  <a:ext uri="{FF2B5EF4-FFF2-40B4-BE49-F238E27FC236}">
                    <a16:creationId xmlns:a16="http://schemas.microsoft.com/office/drawing/2014/main" id="{85BA2312-D803-4855-B104-7C6E490A93B9}"/>
                  </a:ext>
                </a:extLst>
              </p:cNvPr>
              <p:cNvSpPr>
                <a:spLocks noChangeArrowheads="1"/>
              </p:cNvSpPr>
              <p:nvPr/>
            </p:nvSpPr>
            <p:spPr bwMode="auto">
              <a:xfrm>
                <a:off x="1099" y="2895"/>
                <a:ext cx="26" cy="101"/>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3" name="Rectangle 344">
                <a:extLst>
                  <a:ext uri="{FF2B5EF4-FFF2-40B4-BE49-F238E27FC236}">
                    <a16:creationId xmlns:a16="http://schemas.microsoft.com/office/drawing/2014/main" id="{D834CEC0-474C-4D94-A529-BD6D71FA99F8}"/>
                  </a:ext>
                </a:extLst>
              </p:cNvPr>
              <p:cNvSpPr>
                <a:spLocks noChangeArrowheads="1"/>
              </p:cNvSpPr>
              <p:nvPr/>
            </p:nvSpPr>
            <p:spPr bwMode="auto">
              <a:xfrm>
                <a:off x="1125" y="2895"/>
                <a:ext cx="27" cy="101"/>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4" name="Rectangle 345">
                <a:extLst>
                  <a:ext uri="{FF2B5EF4-FFF2-40B4-BE49-F238E27FC236}">
                    <a16:creationId xmlns:a16="http://schemas.microsoft.com/office/drawing/2014/main" id="{6BBDB671-B7E1-42ED-9641-B2B58A058B6E}"/>
                  </a:ext>
                </a:extLst>
              </p:cNvPr>
              <p:cNvSpPr>
                <a:spLocks noChangeArrowheads="1"/>
              </p:cNvSpPr>
              <p:nvPr/>
            </p:nvSpPr>
            <p:spPr bwMode="auto">
              <a:xfrm>
                <a:off x="1152" y="2895"/>
                <a:ext cx="26" cy="101"/>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5" name="Rectangle 346">
                <a:extLst>
                  <a:ext uri="{FF2B5EF4-FFF2-40B4-BE49-F238E27FC236}">
                    <a16:creationId xmlns:a16="http://schemas.microsoft.com/office/drawing/2014/main" id="{A4019319-FEE4-425A-9F76-C54C81B4C8F1}"/>
                  </a:ext>
                </a:extLst>
              </p:cNvPr>
              <p:cNvSpPr>
                <a:spLocks noChangeArrowheads="1"/>
              </p:cNvSpPr>
              <p:nvPr/>
            </p:nvSpPr>
            <p:spPr bwMode="auto">
              <a:xfrm>
                <a:off x="1178" y="2895"/>
                <a:ext cx="26" cy="101"/>
              </a:xfrm>
              <a:prstGeom prst="rect">
                <a:avLst/>
              </a:prstGeom>
              <a:noFill/>
              <a:ln w="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6" name="Freeform 347">
                <a:extLst>
                  <a:ext uri="{FF2B5EF4-FFF2-40B4-BE49-F238E27FC236}">
                    <a16:creationId xmlns:a16="http://schemas.microsoft.com/office/drawing/2014/main" id="{9A72E83F-A5CF-46D5-8673-BC13B98384B2}"/>
                  </a:ext>
                </a:extLst>
              </p:cNvPr>
              <p:cNvSpPr>
                <a:spLocks noEditPoints="1"/>
              </p:cNvSpPr>
              <p:nvPr/>
            </p:nvSpPr>
            <p:spPr bwMode="auto">
              <a:xfrm>
                <a:off x="819" y="2909"/>
                <a:ext cx="378" cy="74"/>
              </a:xfrm>
              <a:custGeom>
                <a:avLst/>
                <a:gdLst>
                  <a:gd name="T0" fmla="*/ 42 w 2455"/>
                  <a:gd name="T1" fmla="*/ 481 h 481"/>
                  <a:gd name="T2" fmla="*/ 84 w 2455"/>
                  <a:gd name="T3" fmla="*/ 42 h 481"/>
                  <a:gd name="T4" fmla="*/ 0 w 2455"/>
                  <a:gd name="T5" fmla="*/ 42 h 481"/>
                  <a:gd name="T6" fmla="*/ 169 w 2455"/>
                  <a:gd name="T7" fmla="*/ 439 h 481"/>
                  <a:gd name="T8" fmla="*/ 254 w 2455"/>
                  <a:gd name="T9" fmla="*/ 439 h 481"/>
                  <a:gd name="T10" fmla="*/ 211 w 2455"/>
                  <a:gd name="T11" fmla="*/ 0 h 481"/>
                  <a:gd name="T12" fmla="*/ 169 w 2455"/>
                  <a:gd name="T13" fmla="*/ 439 h 481"/>
                  <a:gd name="T14" fmla="*/ 381 w 2455"/>
                  <a:gd name="T15" fmla="*/ 481 h 481"/>
                  <a:gd name="T16" fmla="*/ 423 w 2455"/>
                  <a:gd name="T17" fmla="*/ 42 h 481"/>
                  <a:gd name="T18" fmla="*/ 338 w 2455"/>
                  <a:gd name="T19" fmla="*/ 42 h 481"/>
                  <a:gd name="T20" fmla="*/ 508 w 2455"/>
                  <a:gd name="T21" fmla="*/ 439 h 481"/>
                  <a:gd name="T22" fmla="*/ 592 w 2455"/>
                  <a:gd name="T23" fmla="*/ 439 h 481"/>
                  <a:gd name="T24" fmla="*/ 550 w 2455"/>
                  <a:gd name="T25" fmla="*/ 0 h 481"/>
                  <a:gd name="T26" fmla="*/ 508 w 2455"/>
                  <a:gd name="T27" fmla="*/ 439 h 481"/>
                  <a:gd name="T28" fmla="*/ 719 w 2455"/>
                  <a:gd name="T29" fmla="*/ 481 h 481"/>
                  <a:gd name="T30" fmla="*/ 762 w 2455"/>
                  <a:gd name="T31" fmla="*/ 42 h 481"/>
                  <a:gd name="T32" fmla="*/ 677 w 2455"/>
                  <a:gd name="T33" fmla="*/ 42 h 481"/>
                  <a:gd name="T34" fmla="*/ 846 w 2455"/>
                  <a:gd name="T35" fmla="*/ 439 h 481"/>
                  <a:gd name="T36" fmla="*/ 931 w 2455"/>
                  <a:gd name="T37" fmla="*/ 439 h 481"/>
                  <a:gd name="T38" fmla="*/ 889 w 2455"/>
                  <a:gd name="T39" fmla="*/ 0 h 481"/>
                  <a:gd name="T40" fmla="*/ 846 w 2455"/>
                  <a:gd name="T41" fmla="*/ 439 h 481"/>
                  <a:gd name="T42" fmla="*/ 1058 w 2455"/>
                  <a:gd name="T43" fmla="*/ 481 h 481"/>
                  <a:gd name="T44" fmla="*/ 1100 w 2455"/>
                  <a:gd name="T45" fmla="*/ 42 h 481"/>
                  <a:gd name="T46" fmla="*/ 1016 w 2455"/>
                  <a:gd name="T47" fmla="*/ 42 h 481"/>
                  <a:gd name="T48" fmla="*/ 1354 w 2455"/>
                  <a:gd name="T49" fmla="*/ 439 h 481"/>
                  <a:gd name="T50" fmla="*/ 1439 w 2455"/>
                  <a:gd name="T51" fmla="*/ 439 h 481"/>
                  <a:gd name="T52" fmla="*/ 1396 w 2455"/>
                  <a:gd name="T53" fmla="*/ 0 h 481"/>
                  <a:gd name="T54" fmla="*/ 1354 w 2455"/>
                  <a:gd name="T55" fmla="*/ 439 h 481"/>
                  <a:gd name="T56" fmla="*/ 1566 w 2455"/>
                  <a:gd name="T57" fmla="*/ 481 h 481"/>
                  <a:gd name="T58" fmla="*/ 1608 w 2455"/>
                  <a:gd name="T59" fmla="*/ 42 h 481"/>
                  <a:gd name="T60" fmla="*/ 1523 w 2455"/>
                  <a:gd name="T61" fmla="*/ 42 h 481"/>
                  <a:gd name="T62" fmla="*/ 1693 w 2455"/>
                  <a:gd name="T63" fmla="*/ 439 h 481"/>
                  <a:gd name="T64" fmla="*/ 1777 w 2455"/>
                  <a:gd name="T65" fmla="*/ 439 h 481"/>
                  <a:gd name="T66" fmla="*/ 1735 w 2455"/>
                  <a:gd name="T67" fmla="*/ 0 h 481"/>
                  <a:gd name="T68" fmla="*/ 1693 w 2455"/>
                  <a:gd name="T69" fmla="*/ 439 h 481"/>
                  <a:gd name="T70" fmla="*/ 1904 w 2455"/>
                  <a:gd name="T71" fmla="*/ 481 h 481"/>
                  <a:gd name="T72" fmla="*/ 1947 w 2455"/>
                  <a:gd name="T73" fmla="*/ 42 h 481"/>
                  <a:gd name="T74" fmla="*/ 1862 w 2455"/>
                  <a:gd name="T75" fmla="*/ 42 h 481"/>
                  <a:gd name="T76" fmla="*/ 2031 w 2455"/>
                  <a:gd name="T77" fmla="*/ 439 h 481"/>
                  <a:gd name="T78" fmla="*/ 2116 w 2455"/>
                  <a:gd name="T79" fmla="*/ 439 h 481"/>
                  <a:gd name="T80" fmla="*/ 2074 w 2455"/>
                  <a:gd name="T81" fmla="*/ 0 h 481"/>
                  <a:gd name="T82" fmla="*/ 2031 w 2455"/>
                  <a:gd name="T83" fmla="*/ 439 h 481"/>
                  <a:gd name="T84" fmla="*/ 2243 w 2455"/>
                  <a:gd name="T85" fmla="*/ 481 h 481"/>
                  <a:gd name="T86" fmla="*/ 2285 w 2455"/>
                  <a:gd name="T87" fmla="*/ 42 h 481"/>
                  <a:gd name="T88" fmla="*/ 2201 w 2455"/>
                  <a:gd name="T89" fmla="*/ 42 h 481"/>
                  <a:gd name="T90" fmla="*/ 2370 w 2455"/>
                  <a:gd name="T91" fmla="*/ 439 h 481"/>
                  <a:gd name="T92" fmla="*/ 2455 w 2455"/>
                  <a:gd name="T93" fmla="*/ 439 h 481"/>
                  <a:gd name="T94" fmla="*/ 2412 w 2455"/>
                  <a:gd name="T95" fmla="*/ 0 h 481"/>
                  <a:gd name="T96" fmla="*/ 2370 w 2455"/>
                  <a:gd name="T97" fmla="*/ 43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5" h="481">
                    <a:moveTo>
                      <a:pt x="0" y="439"/>
                    </a:moveTo>
                    <a:cubicBezTo>
                      <a:pt x="0" y="463"/>
                      <a:pt x="19" y="481"/>
                      <a:pt x="42" y="481"/>
                    </a:cubicBezTo>
                    <a:cubicBezTo>
                      <a:pt x="65" y="481"/>
                      <a:pt x="84" y="463"/>
                      <a:pt x="84" y="439"/>
                    </a:cubicBezTo>
                    <a:lnTo>
                      <a:pt x="84" y="42"/>
                    </a:lnTo>
                    <a:cubicBezTo>
                      <a:pt x="84" y="19"/>
                      <a:pt x="65" y="0"/>
                      <a:pt x="42" y="0"/>
                    </a:cubicBezTo>
                    <a:cubicBezTo>
                      <a:pt x="19" y="0"/>
                      <a:pt x="0" y="19"/>
                      <a:pt x="0" y="42"/>
                    </a:cubicBezTo>
                    <a:lnTo>
                      <a:pt x="0" y="439"/>
                    </a:lnTo>
                    <a:close/>
                    <a:moveTo>
                      <a:pt x="169" y="439"/>
                    </a:moveTo>
                    <a:cubicBezTo>
                      <a:pt x="169" y="463"/>
                      <a:pt x="188" y="481"/>
                      <a:pt x="211" y="481"/>
                    </a:cubicBezTo>
                    <a:cubicBezTo>
                      <a:pt x="235" y="481"/>
                      <a:pt x="254" y="463"/>
                      <a:pt x="254" y="439"/>
                    </a:cubicBezTo>
                    <a:lnTo>
                      <a:pt x="254" y="42"/>
                    </a:lnTo>
                    <a:cubicBezTo>
                      <a:pt x="254" y="19"/>
                      <a:pt x="235" y="0"/>
                      <a:pt x="211" y="0"/>
                    </a:cubicBezTo>
                    <a:cubicBezTo>
                      <a:pt x="188" y="0"/>
                      <a:pt x="169" y="19"/>
                      <a:pt x="169" y="42"/>
                    </a:cubicBezTo>
                    <a:lnTo>
                      <a:pt x="169" y="439"/>
                    </a:lnTo>
                    <a:close/>
                    <a:moveTo>
                      <a:pt x="338" y="439"/>
                    </a:moveTo>
                    <a:cubicBezTo>
                      <a:pt x="338" y="463"/>
                      <a:pt x="357" y="481"/>
                      <a:pt x="381" y="481"/>
                    </a:cubicBezTo>
                    <a:cubicBezTo>
                      <a:pt x="404" y="481"/>
                      <a:pt x="423" y="463"/>
                      <a:pt x="423" y="439"/>
                    </a:cubicBezTo>
                    <a:lnTo>
                      <a:pt x="423" y="42"/>
                    </a:lnTo>
                    <a:cubicBezTo>
                      <a:pt x="423" y="19"/>
                      <a:pt x="404" y="0"/>
                      <a:pt x="381" y="0"/>
                    </a:cubicBezTo>
                    <a:cubicBezTo>
                      <a:pt x="357" y="0"/>
                      <a:pt x="338" y="19"/>
                      <a:pt x="338" y="42"/>
                    </a:cubicBezTo>
                    <a:lnTo>
                      <a:pt x="338" y="439"/>
                    </a:lnTo>
                    <a:close/>
                    <a:moveTo>
                      <a:pt x="508" y="439"/>
                    </a:moveTo>
                    <a:cubicBezTo>
                      <a:pt x="508" y="463"/>
                      <a:pt x="526" y="481"/>
                      <a:pt x="550" y="481"/>
                    </a:cubicBezTo>
                    <a:cubicBezTo>
                      <a:pt x="573" y="481"/>
                      <a:pt x="592" y="463"/>
                      <a:pt x="592" y="439"/>
                    </a:cubicBezTo>
                    <a:lnTo>
                      <a:pt x="592" y="42"/>
                    </a:lnTo>
                    <a:cubicBezTo>
                      <a:pt x="592" y="19"/>
                      <a:pt x="573" y="0"/>
                      <a:pt x="550" y="0"/>
                    </a:cubicBezTo>
                    <a:cubicBezTo>
                      <a:pt x="526" y="0"/>
                      <a:pt x="508" y="19"/>
                      <a:pt x="508" y="42"/>
                    </a:cubicBezTo>
                    <a:lnTo>
                      <a:pt x="508" y="439"/>
                    </a:lnTo>
                    <a:close/>
                    <a:moveTo>
                      <a:pt x="677" y="439"/>
                    </a:moveTo>
                    <a:cubicBezTo>
                      <a:pt x="677" y="463"/>
                      <a:pt x="696" y="481"/>
                      <a:pt x="719" y="481"/>
                    </a:cubicBezTo>
                    <a:cubicBezTo>
                      <a:pt x="743" y="481"/>
                      <a:pt x="762" y="463"/>
                      <a:pt x="762" y="439"/>
                    </a:cubicBezTo>
                    <a:lnTo>
                      <a:pt x="762" y="42"/>
                    </a:lnTo>
                    <a:cubicBezTo>
                      <a:pt x="762" y="19"/>
                      <a:pt x="743" y="0"/>
                      <a:pt x="719" y="0"/>
                    </a:cubicBezTo>
                    <a:cubicBezTo>
                      <a:pt x="696" y="0"/>
                      <a:pt x="677" y="19"/>
                      <a:pt x="677" y="42"/>
                    </a:cubicBezTo>
                    <a:lnTo>
                      <a:pt x="677" y="439"/>
                    </a:lnTo>
                    <a:close/>
                    <a:moveTo>
                      <a:pt x="846" y="439"/>
                    </a:moveTo>
                    <a:cubicBezTo>
                      <a:pt x="846" y="463"/>
                      <a:pt x="865" y="481"/>
                      <a:pt x="889" y="481"/>
                    </a:cubicBezTo>
                    <a:cubicBezTo>
                      <a:pt x="912" y="481"/>
                      <a:pt x="931" y="463"/>
                      <a:pt x="931" y="439"/>
                    </a:cubicBezTo>
                    <a:lnTo>
                      <a:pt x="931" y="42"/>
                    </a:lnTo>
                    <a:cubicBezTo>
                      <a:pt x="931" y="19"/>
                      <a:pt x="912" y="0"/>
                      <a:pt x="889" y="0"/>
                    </a:cubicBezTo>
                    <a:cubicBezTo>
                      <a:pt x="865" y="0"/>
                      <a:pt x="846" y="19"/>
                      <a:pt x="846" y="42"/>
                    </a:cubicBezTo>
                    <a:lnTo>
                      <a:pt x="846" y="439"/>
                    </a:lnTo>
                    <a:close/>
                    <a:moveTo>
                      <a:pt x="1016" y="439"/>
                    </a:moveTo>
                    <a:cubicBezTo>
                      <a:pt x="1016" y="463"/>
                      <a:pt x="1034" y="481"/>
                      <a:pt x="1058" y="481"/>
                    </a:cubicBezTo>
                    <a:cubicBezTo>
                      <a:pt x="1081" y="481"/>
                      <a:pt x="1100" y="463"/>
                      <a:pt x="1100" y="439"/>
                    </a:cubicBezTo>
                    <a:lnTo>
                      <a:pt x="1100" y="42"/>
                    </a:lnTo>
                    <a:cubicBezTo>
                      <a:pt x="1100" y="19"/>
                      <a:pt x="1081" y="0"/>
                      <a:pt x="1058" y="0"/>
                    </a:cubicBezTo>
                    <a:cubicBezTo>
                      <a:pt x="1034" y="0"/>
                      <a:pt x="1016" y="19"/>
                      <a:pt x="1016" y="42"/>
                    </a:cubicBezTo>
                    <a:lnTo>
                      <a:pt x="1016" y="439"/>
                    </a:lnTo>
                    <a:close/>
                    <a:moveTo>
                      <a:pt x="1354" y="439"/>
                    </a:moveTo>
                    <a:cubicBezTo>
                      <a:pt x="1354" y="463"/>
                      <a:pt x="1373" y="481"/>
                      <a:pt x="1396" y="481"/>
                    </a:cubicBezTo>
                    <a:cubicBezTo>
                      <a:pt x="1420" y="481"/>
                      <a:pt x="1439" y="463"/>
                      <a:pt x="1439" y="439"/>
                    </a:cubicBezTo>
                    <a:lnTo>
                      <a:pt x="1439" y="42"/>
                    </a:lnTo>
                    <a:cubicBezTo>
                      <a:pt x="1439" y="19"/>
                      <a:pt x="1420" y="0"/>
                      <a:pt x="1396" y="0"/>
                    </a:cubicBezTo>
                    <a:cubicBezTo>
                      <a:pt x="1373" y="0"/>
                      <a:pt x="1354" y="19"/>
                      <a:pt x="1354" y="42"/>
                    </a:cubicBezTo>
                    <a:lnTo>
                      <a:pt x="1354" y="439"/>
                    </a:lnTo>
                    <a:close/>
                    <a:moveTo>
                      <a:pt x="1523" y="439"/>
                    </a:moveTo>
                    <a:cubicBezTo>
                      <a:pt x="1523" y="463"/>
                      <a:pt x="1542" y="481"/>
                      <a:pt x="1566" y="481"/>
                    </a:cubicBezTo>
                    <a:cubicBezTo>
                      <a:pt x="1589" y="481"/>
                      <a:pt x="1608" y="463"/>
                      <a:pt x="1608" y="439"/>
                    </a:cubicBezTo>
                    <a:lnTo>
                      <a:pt x="1608" y="42"/>
                    </a:lnTo>
                    <a:cubicBezTo>
                      <a:pt x="1608" y="19"/>
                      <a:pt x="1589" y="0"/>
                      <a:pt x="1566" y="0"/>
                    </a:cubicBezTo>
                    <a:cubicBezTo>
                      <a:pt x="1542" y="0"/>
                      <a:pt x="1523" y="19"/>
                      <a:pt x="1523" y="42"/>
                    </a:cubicBezTo>
                    <a:lnTo>
                      <a:pt x="1523" y="439"/>
                    </a:lnTo>
                    <a:close/>
                    <a:moveTo>
                      <a:pt x="1693" y="439"/>
                    </a:moveTo>
                    <a:cubicBezTo>
                      <a:pt x="1693" y="463"/>
                      <a:pt x="1712" y="481"/>
                      <a:pt x="1735" y="481"/>
                    </a:cubicBezTo>
                    <a:cubicBezTo>
                      <a:pt x="1759" y="481"/>
                      <a:pt x="1777" y="463"/>
                      <a:pt x="1777" y="439"/>
                    </a:cubicBezTo>
                    <a:lnTo>
                      <a:pt x="1777" y="42"/>
                    </a:lnTo>
                    <a:cubicBezTo>
                      <a:pt x="1777" y="19"/>
                      <a:pt x="1759" y="0"/>
                      <a:pt x="1735" y="0"/>
                    </a:cubicBezTo>
                    <a:cubicBezTo>
                      <a:pt x="1712" y="0"/>
                      <a:pt x="1693" y="19"/>
                      <a:pt x="1693" y="42"/>
                    </a:cubicBezTo>
                    <a:lnTo>
                      <a:pt x="1693" y="439"/>
                    </a:lnTo>
                    <a:close/>
                    <a:moveTo>
                      <a:pt x="1862" y="439"/>
                    </a:moveTo>
                    <a:cubicBezTo>
                      <a:pt x="1862" y="463"/>
                      <a:pt x="1881" y="481"/>
                      <a:pt x="1904" y="481"/>
                    </a:cubicBezTo>
                    <a:cubicBezTo>
                      <a:pt x="1928" y="481"/>
                      <a:pt x="1947" y="463"/>
                      <a:pt x="1947" y="439"/>
                    </a:cubicBezTo>
                    <a:lnTo>
                      <a:pt x="1947" y="42"/>
                    </a:lnTo>
                    <a:cubicBezTo>
                      <a:pt x="1947" y="19"/>
                      <a:pt x="1928" y="0"/>
                      <a:pt x="1904" y="0"/>
                    </a:cubicBezTo>
                    <a:cubicBezTo>
                      <a:pt x="1881" y="0"/>
                      <a:pt x="1862" y="19"/>
                      <a:pt x="1862" y="42"/>
                    </a:cubicBezTo>
                    <a:lnTo>
                      <a:pt x="1862" y="439"/>
                    </a:lnTo>
                    <a:close/>
                    <a:moveTo>
                      <a:pt x="2031" y="439"/>
                    </a:moveTo>
                    <a:cubicBezTo>
                      <a:pt x="2031" y="463"/>
                      <a:pt x="2050" y="481"/>
                      <a:pt x="2074" y="481"/>
                    </a:cubicBezTo>
                    <a:cubicBezTo>
                      <a:pt x="2097" y="481"/>
                      <a:pt x="2116" y="463"/>
                      <a:pt x="2116" y="439"/>
                    </a:cubicBezTo>
                    <a:lnTo>
                      <a:pt x="2116" y="42"/>
                    </a:lnTo>
                    <a:cubicBezTo>
                      <a:pt x="2116" y="19"/>
                      <a:pt x="2097" y="0"/>
                      <a:pt x="2074" y="0"/>
                    </a:cubicBezTo>
                    <a:cubicBezTo>
                      <a:pt x="2050" y="0"/>
                      <a:pt x="2031" y="19"/>
                      <a:pt x="2031" y="42"/>
                    </a:cubicBezTo>
                    <a:lnTo>
                      <a:pt x="2031" y="439"/>
                    </a:lnTo>
                    <a:close/>
                    <a:moveTo>
                      <a:pt x="2201" y="439"/>
                    </a:moveTo>
                    <a:cubicBezTo>
                      <a:pt x="2201" y="463"/>
                      <a:pt x="2220" y="481"/>
                      <a:pt x="2243" y="481"/>
                    </a:cubicBezTo>
                    <a:cubicBezTo>
                      <a:pt x="2266" y="481"/>
                      <a:pt x="2285" y="463"/>
                      <a:pt x="2285" y="439"/>
                    </a:cubicBezTo>
                    <a:lnTo>
                      <a:pt x="2285" y="42"/>
                    </a:lnTo>
                    <a:cubicBezTo>
                      <a:pt x="2285" y="19"/>
                      <a:pt x="2266" y="0"/>
                      <a:pt x="2243" y="0"/>
                    </a:cubicBezTo>
                    <a:cubicBezTo>
                      <a:pt x="2220" y="0"/>
                      <a:pt x="2201" y="19"/>
                      <a:pt x="2201" y="42"/>
                    </a:cubicBezTo>
                    <a:lnTo>
                      <a:pt x="2201" y="439"/>
                    </a:lnTo>
                    <a:close/>
                    <a:moveTo>
                      <a:pt x="2370" y="439"/>
                    </a:moveTo>
                    <a:cubicBezTo>
                      <a:pt x="2370" y="463"/>
                      <a:pt x="2389" y="481"/>
                      <a:pt x="2412" y="481"/>
                    </a:cubicBezTo>
                    <a:cubicBezTo>
                      <a:pt x="2436" y="481"/>
                      <a:pt x="2455" y="463"/>
                      <a:pt x="2455" y="439"/>
                    </a:cubicBezTo>
                    <a:lnTo>
                      <a:pt x="2455" y="42"/>
                    </a:lnTo>
                    <a:cubicBezTo>
                      <a:pt x="2455" y="19"/>
                      <a:pt x="2436" y="0"/>
                      <a:pt x="2412" y="0"/>
                    </a:cubicBezTo>
                    <a:cubicBezTo>
                      <a:pt x="2389" y="0"/>
                      <a:pt x="2370" y="19"/>
                      <a:pt x="2370" y="42"/>
                    </a:cubicBezTo>
                    <a:lnTo>
                      <a:pt x="2370" y="43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348">
                <a:extLst>
                  <a:ext uri="{FF2B5EF4-FFF2-40B4-BE49-F238E27FC236}">
                    <a16:creationId xmlns:a16="http://schemas.microsoft.com/office/drawing/2014/main" id="{269ED53A-6ADA-47C2-9F88-D1F3CC32901E}"/>
                  </a:ext>
                </a:extLst>
              </p:cNvPr>
              <p:cNvSpPr>
                <a:spLocks noEditPoints="1"/>
              </p:cNvSpPr>
              <p:nvPr/>
            </p:nvSpPr>
            <p:spPr bwMode="auto">
              <a:xfrm>
                <a:off x="999" y="2924"/>
                <a:ext cx="18" cy="44"/>
              </a:xfrm>
              <a:custGeom>
                <a:avLst/>
                <a:gdLst>
                  <a:gd name="T0" fmla="*/ 36 w 115"/>
                  <a:gd name="T1" fmla="*/ 270 h 288"/>
                  <a:gd name="T2" fmla="*/ 18 w 115"/>
                  <a:gd name="T3" fmla="*/ 251 h 288"/>
                  <a:gd name="T4" fmla="*/ 0 w 115"/>
                  <a:gd name="T5" fmla="*/ 270 h 288"/>
                  <a:gd name="T6" fmla="*/ 18 w 115"/>
                  <a:gd name="T7" fmla="*/ 288 h 288"/>
                  <a:gd name="T8" fmla="*/ 36 w 115"/>
                  <a:gd name="T9" fmla="*/ 270 h 288"/>
                  <a:gd name="T10" fmla="*/ 36 w 115"/>
                  <a:gd name="T11" fmla="*/ 144 h 288"/>
                  <a:gd name="T12" fmla="*/ 18 w 115"/>
                  <a:gd name="T13" fmla="*/ 126 h 288"/>
                  <a:gd name="T14" fmla="*/ 0 w 115"/>
                  <a:gd name="T15" fmla="*/ 144 h 288"/>
                  <a:gd name="T16" fmla="*/ 18 w 115"/>
                  <a:gd name="T17" fmla="*/ 162 h 288"/>
                  <a:gd name="T18" fmla="*/ 36 w 115"/>
                  <a:gd name="T19" fmla="*/ 144 h 288"/>
                  <a:gd name="T20" fmla="*/ 115 w 115"/>
                  <a:gd name="T21" fmla="*/ 270 h 288"/>
                  <a:gd name="T22" fmla="*/ 97 w 115"/>
                  <a:gd name="T23" fmla="*/ 251 h 288"/>
                  <a:gd name="T24" fmla="*/ 78 w 115"/>
                  <a:gd name="T25" fmla="*/ 270 h 288"/>
                  <a:gd name="T26" fmla="*/ 97 w 115"/>
                  <a:gd name="T27" fmla="*/ 288 h 288"/>
                  <a:gd name="T28" fmla="*/ 115 w 115"/>
                  <a:gd name="T29" fmla="*/ 270 h 288"/>
                  <a:gd name="T30" fmla="*/ 115 w 115"/>
                  <a:gd name="T31" fmla="*/ 144 h 288"/>
                  <a:gd name="T32" fmla="*/ 97 w 115"/>
                  <a:gd name="T33" fmla="*/ 126 h 288"/>
                  <a:gd name="T34" fmla="*/ 78 w 115"/>
                  <a:gd name="T35" fmla="*/ 144 h 288"/>
                  <a:gd name="T36" fmla="*/ 97 w 115"/>
                  <a:gd name="T37" fmla="*/ 162 h 288"/>
                  <a:gd name="T38" fmla="*/ 115 w 115"/>
                  <a:gd name="T39" fmla="*/ 144 h 288"/>
                  <a:gd name="T40" fmla="*/ 75 w 115"/>
                  <a:gd name="T41" fmla="*/ 18 h 288"/>
                  <a:gd name="T42" fmla="*/ 57 w 115"/>
                  <a:gd name="T43" fmla="*/ 0 h 288"/>
                  <a:gd name="T44" fmla="*/ 39 w 115"/>
                  <a:gd name="T45" fmla="*/ 18 h 288"/>
                  <a:gd name="T46" fmla="*/ 57 w 115"/>
                  <a:gd name="T47" fmla="*/ 36 h 288"/>
                  <a:gd name="T48" fmla="*/ 75 w 115"/>
                  <a:gd name="T49" fmla="*/ 1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 h="288">
                    <a:moveTo>
                      <a:pt x="36" y="270"/>
                    </a:moveTo>
                    <a:cubicBezTo>
                      <a:pt x="36" y="260"/>
                      <a:pt x="28" y="251"/>
                      <a:pt x="18" y="251"/>
                    </a:cubicBezTo>
                    <a:cubicBezTo>
                      <a:pt x="8" y="251"/>
                      <a:pt x="0" y="260"/>
                      <a:pt x="0" y="270"/>
                    </a:cubicBezTo>
                    <a:cubicBezTo>
                      <a:pt x="0" y="280"/>
                      <a:pt x="8" y="288"/>
                      <a:pt x="18" y="288"/>
                    </a:cubicBezTo>
                    <a:cubicBezTo>
                      <a:pt x="28" y="288"/>
                      <a:pt x="36" y="280"/>
                      <a:pt x="36" y="270"/>
                    </a:cubicBezTo>
                    <a:close/>
                    <a:moveTo>
                      <a:pt x="36" y="144"/>
                    </a:moveTo>
                    <a:cubicBezTo>
                      <a:pt x="36" y="134"/>
                      <a:pt x="28" y="126"/>
                      <a:pt x="18" y="126"/>
                    </a:cubicBezTo>
                    <a:cubicBezTo>
                      <a:pt x="8" y="126"/>
                      <a:pt x="0" y="134"/>
                      <a:pt x="0" y="144"/>
                    </a:cubicBezTo>
                    <a:cubicBezTo>
                      <a:pt x="0" y="154"/>
                      <a:pt x="8" y="162"/>
                      <a:pt x="18" y="162"/>
                    </a:cubicBezTo>
                    <a:cubicBezTo>
                      <a:pt x="28" y="162"/>
                      <a:pt x="36" y="154"/>
                      <a:pt x="36" y="144"/>
                    </a:cubicBezTo>
                    <a:close/>
                    <a:moveTo>
                      <a:pt x="115" y="270"/>
                    </a:moveTo>
                    <a:cubicBezTo>
                      <a:pt x="115" y="260"/>
                      <a:pt x="107" y="251"/>
                      <a:pt x="97" y="251"/>
                    </a:cubicBezTo>
                    <a:cubicBezTo>
                      <a:pt x="87" y="251"/>
                      <a:pt x="78" y="260"/>
                      <a:pt x="78" y="270"/>
                    </a:cubicBezTo>
                    <a:cubicBezTo>
                      <a:pt x="78" y="280"/>
                      <a:pt x="87" y="288"/>
                      <a:pt x="97" y="288"/>
                    </a:cubicBezTo>
                    <a:cubicBezTo>
                      <a:pt x="107" y="288"/>
                      <a:pt x="115" y="280"/>
                      <a:pt x="115" y="270"/>
                    </a:cubicBezTo>
                    <a:close/>
                    <a:moveTo>
                      <a:pt x="115" y="144"/>
                    </a:moveTo>
                    <a:cubicBezTo>
                      <a:pt x="115" y="134"/>
                      <a:pt x="107" y="126"/>
                      <a:pt x="97" y="126"/>
                    </a:cubicBezTo>
                    <a:cubicBezTo>
                      <a:pt x="87" y="126"/>
                      <a:pt x="78" y="134"/>
                      <a:pt x="78" y="144"/>
                    </a:cubicBezTo>
                    <a:cubicBezTo>
                      <a:pt x="78" y="154"/>
                      <a:pt x="87" y="162"/>
                      <a:pt x="97" y="162"/>
                    </a:cubicBezTo>
                    <a:cubicBezTo>
                      <a:pt x="107" y="162"/>
                      <a:pt x="115" y="154"/>
                      <a:pt x="115" y="144"/>
                    </a:cubicBezTo>
                    <a:close/>
                    <a:moveTo>
                      <a:pt x="75" y="18"/>
                    </a:moveTo>
                    <a:cubicBezTo>
                      <a:pt x="75" y="8"/>
                      <a:pt x="67" y="0"/>
                      <a:pt x="57" y="0"/>
                    </a:cubicBezTo>
                    <a:cubicBezTo>
                      <a:pt x="47" y="0"/>
                      <a:pt x="39" y="8"/>
                      <a:pt x="39" y="18"/>
                    </a:cubicBezTo>
                    <a:cubicBezTo>
                      <a:pt x="39" y="28"/>
                      <a:pt x="47" y="36"/>
                      <a:pt x="57" y="36"/>
                    </a:cubicBezTo>
                    <a:cubicBezTo>
                      <a:pt x="67" y="36"/>
                      <a:pt x="75" y="28"/>
                      <a:pt x="75" y="18"/>
                    </a:cubicBezTo>
                    <a:close/>
                  </a:path>
                </a:pathLst>
              </a:custGeom>
              <a:solidFill>
                <a:srgbClr val="00FF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349">
                <a:extLst>
                  <a:ext uri="{FF2B5EF4-FFF2-40B4-BE49-F238E27FC236}">
                    <a16:creationId xmlns:a16="http://schemas.microsoft.com/office/drawing/2014/main" id="{DEB61122-C80C-4869-A66B-0D4FF520581B}"/>
                  </a:ext>
                </a:extLst>
              </p:cNvPr>
              <p:cNvSpPr>
                <a:spLocks noEditPoints="1"/>
              </p:cNvSpPr>
              <p:nvPr/>
            </p:nvSpPr>
            <p:spPr bwMode="auto">
              <a:xfrm>
                <a:off x="999" y="2924"/>
                <a:ext cx="18" cy="44"/>
              </a:xfrm>
              <a:custGeom>
                <a:avLst/>
                <a:gdLst>
                  <a:gd name="T0" fmla="*/ 36 w 115"/>
                  <a:gd name="T1" fmla="*/ 270 h 288"/>
                  <a:gd name="T2" fmla="*/ 18 w 115"/>
                  <a:gd name="T3" fmla="*/ 251 h 288"/>
                  <a:gd name="T4" fmla="*/ 0 w 115"/>
                  <a:gd name="T5" fmla="*/ 270 h 288"/>
                  <a:gd name="T6" fmla="*/ 18 w 115"/>
                  <a:gd name="T7" fmla="*/ 288 h 288"/>
                  <a:gd name="T8" fmla="*/ 36 w 115"/>
                  <a:gd name="T9" fmla="*/ 270 h 288"/>
                  <a:gd name="T10" fmla="*/ 36 w 115"/>
                  <a:gd name="T11" fmla="*/ 144 h 288"/>
                  <a:gd name="T12" fmla="*/ 18 w 115"/>
                  <a:gd name="T13" fmla="*/ 126 h 288"/>
                  <a:gd name="T14" fmla="*/ 0 w 115"/>
                  <a:gd name="T15" fmla="*/ 144 h 288"/>
                  <a:gd name="T16" fmla="*/ 18 w 115"/>
                  <a:gd name="T17" fmla="*/ 162 h 288"/>
                  <a:gd name="T18" fmla="*/ 36 w 115"/>
                  <a:gd name="T19" fmla="*/ 144 h 288"/>
                  <a:gd name="T20" fmla="*/ 115 w 115"/>
                  <a:gd name="T21" fmla="*/ 270 h 288"/>
                  <a:gd name="T22" fmla="*/ 97 w 115"/>
                  <a:gd name="T23" fmla="*/ 251 h 288"/>
                  <a:gd name="T24" fmla="*/ 78 w 115"/>
                  <a:gd name="T25" fmla="*/ 270 h 288"/>
                  <a:gd name="T26" fmla="*/ 97 w 115"/>
                  <a:gd name="T27" fmla="*/ 288 h 288"/>
                  <a:gd name="T28" fmla="*/ 115 w 115"/>
                  <a:gd name="T29" fmla="*/ 270 h 288"/>
                  <a:gd name="T30" fmla="*/ 115 w 115"/>
                  <a:gd name="T31" fmla="*/ 144 h 288"/>
                  <a:gd name="T32" fmla="*/ 97 w 115"/>
                  <a:gd name="T33" fmla="*/ 126 h 288"/>
                  <a:gd name="T34" fmla="*/ 78 w 115"/>
                  <a:gd name="T35" fmla="*/ 144 h 288"/>
                  <a:gd name="T36" fmla="*/ 97 w 115"/>
                  <a:gd name="T37" fmla="*/ 162 h 288"/>
                  <a:gd name="T38" fmla="*/ 115 w 115"/>
                  <a:gd name="T39" fmla="*/ 144 h 288"/>
                  <a:gd name="T40" fmla="*/ 75 w 115"/>
                  <a:gd name="T41" fmla="*/ 18 h 288"/>
                  <a:gd name="T42" fmla="*/ 57 w 115"/>
                  <a:gd name="T43" fmla="*/ 0 h 288"/>
                  <a:gd name="T44" fmla="*/ 39 w 115"/>
                  <a:gd name="T45" fmla="*/ 18 h 288"/>
                  <a:gd name="T46" fmla="*/ 57 w 115"/>
                  <a:gd name="T47" fmla="*/ 36 h 288"/>
                  <a:gd name="T48" fmla="*/ 75 w 115"/>
                  <a:gd name="T49" fmla="*/ 1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 h="288">
                    <a:moveTo>
                      <a:pt x="36" y="270"/>
                    </a:moveTo>
                    <a:cubicBezTo>
                      <a:pt x="36" y="260"/>
                      <a:pt x="28" y="251"/>
                      <a:pt x="18" y="251"/>
                    </a:cubicBezTo>
                    <a:cubicBezTo>
                      <a:pt x="8" y="251"/>
                      <a:pt x="0" y="260"/>
                      <a:pt x="0" y="270"/>
                    </a:cubicBezTo>
                    <a:cubicBezTo>
                      <a:pt x="0" y="280"/>
                      <a:pt x="8" y="288"/>
                      <a:pt x="18" y="288"/>
                    </a:cubicBezTo>
                    <a:cubicBezTo>
                      <a:pt x="28" y="288"/>
                      <a:pt x="36" y="280"/>
                      <a:pt x="36" y="270"/>
                    </a:cubicBezTo>
                    <a:close/>
                    <a:moveTo>
                      <a:pt x="36" y="144"/>
                    </a:moveTo>
                    <a:cubicBezTo>
                      <a:pt x="36" y="134"/>
                      <a:pt x="28" y="126"/>
                      <a:pt x="18" y="126"/>
                    </a:cubicBezTo>
                    <a:cubicBezTo>
                      <a:pt x="8" y="126"/>
                      <a:pt x="0" y="134"/>
                      <a:pt x="0" y="144"/>
                    </a:cubicBezTo>
                    <a:cubicBezTo>
                      <a:pt x="0" y="154"/>
                      <a:pt x="8" y="162"/>
                      <a:pt x="18" y="162"/>
                    </a:cubicBezTo>
                    <a:cubicBezTo>
                      <a:pt x="28" y="162"/>
                      <a:pt x="36" y="154"/>
                      <a:pt x="36" y="144"/>
                    </a:cubicBezTo>
                    <a:close/>
                    <a:moveTo>
                      <a:pt x="115" y="270"/>
                    </a:moveTo>
                    <a:cubicBezTo>
                      <a:pt x="115" y="260"/>
                      <a:pt x="107" y="251"/>
                      <a:pt x="97" y="251"/>
                    </a:cubicBezTo>
                    <a:cubicBezTo>
                      <a:pt x="87" y="251"/>
                      <a:pt x="78" y="260"/>
                      <a:pt x="78" y="270"/>
                    </a:cubicBezTo>
                    <a:cubicBezTo>
                      <a:pt x="78" y="280"/>
                      <a:pt x="87" y="288"/>
                      <a:pt x="97" y="288"/>
                    </a:cubicBezTo>
                    <a:cubicBezTo>
                      <a:pt x="107" y="288"/>
                      <a:pt x="115" y="280"/>
                      <a:pt x="115" y="270"/>
                    </a:cubicBezTo>
                    <a:close/>
                    <a:moveTo>
                      <a:pt x="115" y="144"/>
                    </a:moveTo>
                    <a:cubicBezTo>
                      <a:pt x="115" y="134"/>
                      <a:pt x="107" y="126"/>
                      <a:pt x="97" y="126"/>
                    </a:cubicBezTo>
                    <a:cubicBezTo>
                      <a:pt x="87" y="126"/>
                      <a:pt x="78" y="134"/>
                      <a:pt x="78" y="144"/>
                    </a:cubicBezTo>
                    <a:cubicBezTo>
                      <a:pt x="78" y="154"/>
                      <a:pt x="87" y="162"/>
                      <a:pt x="97" y="162"/>
                    </a:cubicBezTo>
                    <a:cubicBezTo>
                      <a:pt x="107" y="162"/>
                      <a:pt x="115" y="154"/>
                      <a:pt x="115" y="144"/>
                    </a:cubicBezTo>
                    <a:close/>
                    <a:moveTo>
                      <a:pt x="75" y="18"/>
                    </a:moveTo>
                    <a:cubicBezTo>
                      <a:pt x="75" y="8"/>
                      <a:pt x="67" y="0"/>
                      <a:pt x="57" y="0"/>
                    </a:cubicBezTo>
                    <a:cubicBezTo>
                      <a:pt x="47" y="0"/>
                      <a:pt x="39" y="8"/>
                      <a:pt x="39" y="18"/>
                    </a:cubicBezTo>
                    <a:cubicBezTo>
                      <a:pt x="39" y="28"/>
                      <a:pt x="47" y="36"/>
                      <a:pt x="57" y="36"/>
                    </a:cubicBezTo>
                    <a:cubicBezTo>
                      <a:pt x="67" y="36"/>
                      <a:pt x="75" y="28"/>
                      <a:pt x="75" y="18"/>
                    </a:cubicBez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229" name="Picture 350">
                <a:extLst>
                  <a:ext uri="{FF2B5EF4-FFF2-40B4-BE49-F238E27FC236}">
                    <a16:creationId xmlns:a16="http://schemas.microsoft.com/office/drawing/2014/main" id="{C38AADD7-C849-47B5-B9C6-DF2A2922F84B}"/>
                  </a:ext>
                </a:extLst>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794" y="2759"/>
                <a:ext cx="428"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0" name="Rectangle 351">
                <a:extLst>
                  <a:ext uri="{FF2B5EF4-FFF2-40B4-BE49-F238E27FC236}">
                    <a16:creationId xmlns:a16="http://schemas.microsoft.com/office/drawing/2014/main" id="{2292D11F-3F5E-4034-BF00-84396700C54E}"/>
                  </a:ext>
                </a:extLst>
              </p:cNvPr>
              <p:cNvSpPr>
                <a:spLocks noChangeArrowheads="1"/>
              </p:cNvSpPr>
              <p:nvPr/>
            </p:nvSpPr>
            <p:spPr bwMode="auto">
              <a:xfrm>
                <a:off x="795" y="2760"/>
                <a:ext cx="427" cy="124"/>
              </a:xfrm>
              <a:prstGeom prst="rect">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1" name="Rectangle 352">
                <a:extLst>
                  <a:ext uri="{FF2B5EF4-FFF2-40B4-BE49-F238E27FC236}">
                    <a16:creationId xmlns:a16="http://schemas.microsoft.com/office/drawing/2014/main" id="{9FA08D8E-046B-40DE-A4F7-BF977D883B2F}"/>
                  </a:ext>
                </a:extLst>
              </p:cNvPr>
              <p:cNvSpPr>
                <a:spLocks noChangeArrowheads="1"/>
              </p:cNvSpPr>
              <p:nvPr/>
            </p:nvSpPr>
            <p:spPr bwMode="auto">
              <a:xfrm>
                <a:off x="1091" y="2808"/>
                <a:ext cx="59" cy="15"/>
              </a:xfrm>
              <a:prstGeom prst="rect">
                <a:avLst/>
              </a:prstGeom>
              <a:solidFill>
                <a:srgbClr val="3399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2" name="Rectangle 353">
                <a:extLst>
                  <a:ext uri="{FF2B5EF4-FFF2-40B4-BE49-F238E27FC236}">
                    <a16:creationId xmlns:a16="http://schemas.microsoft.com/office/drawing/2014/main" id="{B2F194EC-4C52-4AE2-B61C-B9B97E782969}"/>
                  </a:ext>
                </a:extLst>
              </p:cNvPr>
              <p:cNvSpPr>
                <a:spLocks noChangeArrowheads="1"/>
              </p:cNvSpPr>
              <p:nvPr/>
            </p:nvSpPr>
            <p:spPr bwMode="auto">
              <a:xfrm>
                <a:off x="1091" y="2808"/>
                <a:ext cx="59" cy="15"/>
              </a:xfrm>
              <a:prstGeom prst="rect">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233" name="Picture 354">
                <a:extLst>
                  <a:ext uri="{FF2B5EF4-FFF2-40B4-BE49-F238E27FC236}">
                    <a16:creationId xmlns:a16="http://schemas.microsoft.com/office/drawing/2014/main" id="{9E281A02-2346-4091-A3E5-261A9850AA03}"/>
                  </a:ext>
                </a:extLst>
              </p:cNvPr>
              <p:cNvPicPr>
                <a:picLocks noChangeAspect="1"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772" y="2841"/>
                <a:ext cx="24" cy="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4" name="Rectangle 355">
                <a:extLst>
                  <a:ext uri="{FF2B5EF4-FFF2-40B4-BE49-F238E27FC236}">
                    <a16:creationId xmlns:a16="http://schemas.microsoft.com/office/drawing/2014/main" id="{BD8036B2-A5FD-4731-AC13-36A1E6E3BC4F}"/>
                  </a:ext>
                </a:extLst>
              </p:cNvPr>
              <p:cNvSpPr>
                <a:spLocks noChangeArrowheads="1"/>
              </p:cNvSpPr>
              <p:nvPr/>
            </p:nvSpPr>
            <p:spPr bwMode="auto">
              <a:xfrm>
                <a:off x="772" y="2842"/>
                <a:ext cx="23" cy="42"/>
              </a:xfrm>
              <a:prstGeom prst="rect">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235" name="Picture 356">
                <a:extLst>
                  <a:ext uri="{FF2B5EF4-FFF2-40B4-BE49-F238E27FC236}">
                    <a16:creationId xmlns:a16="http://schemas.microsoft.com/office/drawing/2014/main" id="{F94ACB50-2EF2-4880-B8F0-4BD27918E798}"/>
                  </a:ext>
                </a:extLst>
              </p:cNvPr>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779" y="2873"/>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 name="Freeform 357">
                <a:extLst>
                  <a:ext uri="{FF2B5EF4-FFF2-40B4-BE49-F238E27FC236}">
                    <a16:creationId xmlns:a16="http://schemas.microsoft.com/office/drawing/2014/main" id="{1D41F4AD-BB5E-463E-8B31-219A11A706A0}"/>
                  </a:ext>
                </a:extLst>
              </p:cNvPr>
              <p:cNvSpPr>
                <a:spLocks/>
              </p:cNvSpPr>
              <p:nvPr/>
            </p:nvSpPr>
            <p:spPr bwMode="auto">
              <a:xfrm>
                <a:off x="780" y="2873"/>
                <a:ext cx="8" cy="9"/>
              </a:xfrm>
              <a:custGeom>
                <a:avLst/>
                <a:gdLst>
                  <a:gd name="T0" fmla="*/ 0 w 8"/>
                  <a:gd name="T1" fmla="*/ 7 h 9"/>
                  <a:gd name="T2" fmla="*/ 4 w 8"/>
                  <a:gd name="T3" fmla="*/ 9 h 9"/>
                  <a:gd name="T4" fmla="*/ 8 w 8"/>
                  <a:gd name="T5" fmla="*/ 7 h 9"/>
                  <a:gd name="T6" fmla="*/ 8 w 8"/>
                  <a:gd name="T7" fmla="*/ 3 h 9"/>
                  <a:gd name="T8" fmla="*/ 4 w 8"/>
                  <a:gd name="T9" fmla="*/ 0 h 9"/>
                  <a:gd name="T10" fmla="*/ 0 w 8"/>
                  <a:gd name="T11" fmla="*/ 3 h 9"/>
                  <a:gd name="T12" fmla="*/ 0 w 8"/>
                  <a:gd name="T13" fmla="*/ 7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0" y="7"/>
                    </a:moveTo>
                    <a:lnTo>
                      <a:pt x="4" y="9"/>
                    </a:lnTo>
                    <a:lnTo>
                      <a:pt x="8" y="7"/>
                    </a:lnTo>
                    <a:lnTo>
                      <a:pt x="8" y="3"/>
                    </a:lnTo>
                    <a:lnTo>
                      <a:pt x="4" y="0"/>
                    </a:lnTo>
                    <a:lnTo>
                      <a:pt x="0" y="3"/>
                    </a:lnTo>
                    <a:lnTo>
                      <a:pt x="0" y="7"/>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237" name="Picture 358">
                <a:extLst>
                  <a:ext uri="{FF2B5EF4-FFF2-40B4-BE49-F238E27FC236}">
                    <a16:creationId xmlns:a16="http://schemas.microsoft.com/office/drawing/2014/main" id="{8B1C79F6-7361-4807-B36A-4E86E1FA751E}"/>
                  </a:ext>
                </a:extLst>
              </p:cNvPr>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779" y="2843"/>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 name="Freeform 359">
                <a:extLst>
                  <a:ext uri="{FF2B5EF4-FFF2-40B4-BE49-F238E27FC236}">
                    <a16:creationId xmlns:a16="http://schemas.microsoft.com/office/drawing/2014/main" id="{663C0B7E-023C-45F0-9D4A-D0EED7DD59B6}"/>
                  </a:ext>
                </a:extLst>
              </p:cNvPr>
              <p:cNvSpPr>
                <a:spLocks/>
              </p:cNvSpPr>
              <p:nvPr/>
            </p:nvSpPr>
            <p:spPr bwMode="auto">
              <a:xfrm>
                <a:off x="780" y="2844"/>
                <a:ext cx="8" cy="9"/>
              </a:xfrm>
              <a:custGeom>
                <a:avLst/>
                <a:gdLst>
                  <a:gd name="T0" fmla="*/ 0 w 8"/>
                  <a:gd name="T1" fmla="*/ 6 h 9"/>
                  <a:gd name="T2" fmla="*/ 4 w 8"/>
                  <a:gd name="T3" fmla="*/ 9 h 9"/>
                  <a:gd name="T4" fmla="*/ 8 w 8"/>
                  <a:gd name="T5" fmla="*/ 6 h 9"/>
                  <a:gd name="T6" fmla="*/ 8 w 8"/>
                  <a:gd name="T7" fmla="*/ 2 h 9"/>
                  <a:gd name="T8" fmla="*/ 4 w 8"/>
                  <a:gd name="T9" fmla="*/ 0 h 9"/>
                  <a:gd name="T10" fmla="*/ 0 w 8"/>
                  <a:gd name="T11" fmla="*/ 2 h 9"/>
                  <a:gd name="T12" fmla="*/ 0 w 8"/>
                  <a:gd name="T13" fmla="*/ 6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0" y="6"/>
                    </a:moveTo>
                    <a:lnTo>
                      <a:pt x="4" y="9"/>
                    </a:lnTo>
                    <a:lnTo>
                      <a:pt x="8" y="6"/>
                    </a:lnTo>
                    <a:lnTo>
                      <a:pt x="8" y="2"/>
                    </a:lnTo>
                    <a:lnTo>
                      <a:pt x="4" y="0"/>
                    </a:lnTo>
                    <a:lnTo>
                      <a:pt x="0" y="2"/>
                    </a:lnTo>
                    <a:lnTo>
                      <a:pt x="0" y="6"/>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239" name="Picture 360">
                <a:extLst>
                  <a:ext uri="{FF2B5EF4-FFF2-40B4-BE49-F238E27FC236}">
                    <a16:creationId xmlns:a16="http://schemas.microsoft.com/office/drawing/2014/main" id="{386664FB-D3FA-46FF-9AA0-CBC451E4A026}"/>
                  </a:ext>
                </a:extLst>
              </p:cNvPr>
              <p:cNvPicPr>
                <a:picLocks noChangeAspect="1" noChangeArrowheads="1"/>
              </p:cNvPicPr>
              <p:nvPr/>
            </p:nvPicPr>
            <p:blipFill>
              <a:blip r:embed="rId61">
                <a:extLst>
                  <a:ext uri="{28A0092B-C50C-407E-A947-70E740481C1C}">
                    <a14:useLocalDpi xmlns:a14="http://schemas.microsoft.com/office/drawing/2010/main" val="0"/>
                  </a:ext>
                </a:extLst>
              </a:blip>
              <a:srcRect/>
              <a:stretch>
                <a:fillRect/>
              </a:stretch>
            </p:blipFill>
            <p:spPr bwMode="auto">
              <a:xfrm>
                <a:off x="1220" y="2841"/>
                <a:ext cx="25" cy="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0" name="Rectangle 361">
                <a:extLst>
                  <a:ext uri="{FF2B5EF4-FFF2-40B4-BE49-F238E27FC236}">
                    <a16:creationId xmlns:a16="http://schemas.microsoft.com/office/drawing/2014/main" id="{742FFF0F-0172-417F-8FA9-7BB6D8D7D241}"/>
                  </a:ext>
                </a:extLst>
              </p:cNvPr>
              <p:cNvSpPr>
                <a:spLocks noChangeArrowheads="1"/>
              </p:cNvSpPr>
              <p:nvPr/>
            </p:nvSpPr>
            <p:spPr bwMode="auto">
              <a:xfrm>
                <a:off x="1222" y="2842"/>
                <a:ext cx="22" cy="42"/>
              </a:xfrm>
              <a:prstGeom prst="rect">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241" name="Picture 362">
                <a:extLst>
                  <a:ext uri="{FF2B5EF4-FFF2-40B4-BE49-F238E27FC236}">
                    <a16:creationId xmlns:a16="http://schemas.microsoft.com/office/drawing/2014/main" id="{4DA11985-17A3-4DC6-B5A6-86681A94A829}"/>
                  </a:ext>
                </a:extLst>
              </p:cNvPr>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1227" y="2873"/>
                <a:ext cx="13"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2" name="Freeform 363">
                <a:extLst>
                  <a:ext uri="{FF2B5EF4-FFF2-40B4-BE49-F238E27FC236}">
                    <a16:creationId xmlns:a16="http://schemas.microsoft.com/office/drawing/2014/main" id="{9D608A50-6317-40F2-AD80-961666D92DC4}"/>
                  </a:ext>
                </a:extLst>
              </p:cNvPr>
              <p:cNvSpPr>
                <a:spLocks/>
              </p:cNvSpPr>
              <p:nvPr/>
            </p:nvSpPr>
            <p:spPr bwMode="auto">
              <a:xfrm>
                <a:off x="1229" y="2873"/>
                <a:ext cx="8" cy="9"/>
              </a:xfrm>
              <a:custGeom>
                <a:avLst/>
                <a:gdLst>
                  <a:gd name="T0" fmla="*/ 0 w 8"/>
                  <a:gd name="T1" fmla="*/ 7 h 9"/>
                  <a:gd name="T2" fmla="*/ 4 w 8"/>
                  <a:gd name="T3" fmla="*/ 9 h 9"/>
                  <a:gd name="T4" fmla="*/ 8 w 8"/>
                  <a:gd name="T5" fmla="*/ 7 h 9"/>
                  <a:gd name="T6" fmla="*/ 8 w 8"/>
                  <a:gd name="T7" fmla="*/ 3 h 9"/>
                  <a:gd name="T8" fmla="*/ 4 w 8"/>
                  <a:gd name="T9" fmla="*/ 0 h 9"/>
                  <a:gd name="T10" fmla="*/ 0 w 8"/>
                  <a:gd name="T11" fmla="*/ 3 h 9"/>
                  <a:gd name="T12" fmla="*/ 0 w 8"/>
                  <a:gd name="T13" fmla="*/ 7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0" y="7"/>
                    </a:moveTo>
                    <a:lnTo>
                      <a:pt x="4" y="9"/>
                    </a:lnTo>
                    <a:lnTo>
                      <a:pt x="8" y="7"/>
                    </a:lnTo>
                    <a:lnTo>
                      <a:pt x="8" y="3"/>
                    </a:lnTo>
                    <a:lnTo>
                      <a:pt x="4" y="0"/>
                    </a:lnTo>
                    <a:lnTo>
                      <a:pt x="0" y="3"/>
                    </a:lnTo>
                    <a:lnTo>
                      <a:pt x="0" y="7"/>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243" name="Picture 364">
                <a:extLst>
                  <a:ext uri="{FF2B5EF4-FFF2-40B4-BE49-F238E27FC236}">
                    <a16:creationId xmlns:a16="http://schemas.microsoft.com/office/drawing/2014/main" id="{B1F991E4-F5ED-4870-B305-020FB4883642}"/>
                  </a:ext>
                </a:extLst>
              </p:cNvPr>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1227" y="2843"/>
                <a:ext cx="13"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4" name="Freeform 365">
                <a:extLst>
                  <a:ext uri="{FF2B5EF4-FFF2-40B4-BE49-F238E27FC236}">
                    <a16:creationId xmlns:a16="http://schemas.microsoft.com/office/drawing/2014/main" id="{EF87BA77-62C3-4878-A2F4-3018302058D4}"/>
                  </a:ext>
                </a:extLst>
              </p:cNvPr>
              <p:cNvSpPr>
                <a:spLocks/>
              </p:cNvSpPr>
              <p:nvPr/>
            </p:nvSpPr>
            <p:spPr bwMode="auto">
              <a:xfrm>
                <a:off x="1229" y="2844"/>
                <a:ext cx="8" cy="9"/>
              </a:xfrm>
              <a:custGeom>
                <a:avLst/>
                <a:gdLst>
                  <a:gd name="T0" fmla="*/ 0 w 8"/>
                  <a:gd name="T1" fmla="*/ 6 h 9"/>
                  <a:gd name="T2" fmla="*/ 4 w 8"/>
                  <a:gd name="T3" fmla="*/ 9 h 9"/>
                  <a:gd name="T4" fmla="*/ 8 w 8"/>
                  <a:gd name="T5" fmla="*/ 6 h 9"/>
                  <a:gd name="T6" fmla="*/ 8 w 8"/>
                  <a:gd name="T7" fmla="*/ 2 h 9"/>
                  <a:gd name="T8" fmla="*/ 4 w 8"/>
                  <a:gd name="T9" fmla="*/ 0 h 9"/>
                  <a:gd name="T10" fmla="*/ 0 w 8"/>
                  <a:gd name="T11" fmla="*/ 2 h 9"/>
                  <a:gd name="T12" fmla="*/ 0 w 8"/>
                  <a:gd name="T13" fmla="*/ 6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0" y="6"/>
                    </a:moveTo>
                    <a:lnTo>
                      <a:pt x="4" y="9"/>
                    </a:lnTo>
                    <a:lnTo>
                      <a:pt x="8" y="6"/>
                    </a:lnTo>
                    <a:lnTo>
                      <a:pt x="8" y="2"/>
                    </a:lnTo>
                    <a:lnTo>
                      <a:pt x="4" y="0"/>
                    </a:lnTo>
                    <a:lnTo>
                      <a:pt x="0" y="2"/>
                    </a:lnTo>
                    <a:lnTo>
                      <a:pt x="0" y="6"/>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245" name="Picture 366">
                <a:extLst>
                  <a:ext uri="{FF2B5EF4-FFF2-40B4-BE49-F238E27FC236}">
                    <a16:creationId xmlns:a16="http://schemas.microsoft.com/office/drawing/2014/main" id="{0E2151E0-8C62-42A7-99EC-DD02B513E4EF}"/>
                  </a:ext>
                </a:extLst>
              </p:cNvPr>
              <p:cNvPicPr>
                <a:picLocks noChangeAspect="1" noChangeArrowheads="1"/>
              </p:cNvPicPr>
              <p:nvPr/>
            </p:nvPicPr>
            <p:blipFill>
              <a:blip r:embed="rId63">
                <a:extLst>
                  <a:ext uri="{28A0092B-C50C-407E-A947-70E740481C1C}">
                    <a14:useLocalDpi xmlns:a14="http://schemas.microsoft.com/office/drawing/2010/main" val="0"/>
                  </a:ext>
                </a:extLst>
              </a:blip>
              <a:srcRect/>
              <a:stretch>
                <a:fillRect/>
              </a:stretch>
            </p:blipFill>
            <p:spPr bwMode="auto">
              <a:xfrm>
                <a:off x="772" y="2759"/>
                <a:ext cx="24" cy="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 name="Rectangle 367">
                <a:extLst>
                  <a:ext uri="{FF2B5EF4-FFF2-40B4-BE49-F238E27FC236}">
                    <a16:creationId xmlns:a16="http://schemas.microsoft.com/office/drawing/2014/main" id="{2F94FD63-E9A2-48A3-BD7F-8EFB2B0668BC}"/>
                  </a:ext>
                </a:extLst>
              </p:cNvPr>
              <p:cNvSpPr>
                <a:spLocks noChangeArrowheads="1"/>
              </p:cNvSpPr>
              <p:nvPr/>
            </p:nvSpPr>
            <p:spPr bwMode="auto">
              <a:xfrm>
                <a:off x="772" y="2760"/>
                <a:ext cx="23" cy="41"/>
              </a:xfrm>
              <a:prstGeom prst="rect">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247" name="Picture 368">
                <a:extLst>
                  <a:ext uri="{FF2B5EF4-FFF2-40B4-BE49-F238E27FC236}">
                    <a16:creationId xmlns:a16="http://schemas.microsoft.com/office/drawing/2014/main" id="{8CC38699-EF4D-4F41-9187-EBF2A6452E39}"/>
                  </a:ext>
                </a:extLst>
              </p:cNvPr>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779" y="2789"/>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8" name="Freeform 369">
                <a:extLst>
                  <a:ext uri="{FF2B5EF4-FFF2-40B4-BE49-F238E27FC236}">
                    <a16:creationId xmlns:a16="http://schemas.microsoft.com/office/drawing/2014/main" id="{13EAFA2A-416B-4BB5-A31D-AC750635BE2F}"/>
                  </a:ext>
                </a:extLst>
              </p:cNvPr>
              <p:cNvSpPr>
                <a:spLocks/>
              </p:cNvSpPr>
              <p:nvPr/>
            </p:nvSpPr>
            <p:spPr bwMode="auto">
              <a:xfrm>
                <a:off x="780" y="2791"/>
                <a:ext cx="8" cy="8"/>
              </a:xfrm>
              <a:custGeom>
                <a:avLst/>
                <a:gdLst>
                  <a:gd name="T0" fmla="*/ 0 w 8"/>
                  <a:gd name="T1" fmla="*/ 6 h 8"/>
                  <a:gd name="T2" fmla="*/ 4 w 8"/>
                  <a:gd name="T3" fmla="*/ 8 h 8"/>
                  <a:gd name="T4" fmla="*/ 8 w 8"/>
                  <a:gd name="T5" fmla="*/ 6 h 8"/>
                  <a:gd name="T6" fmla="*/ 8 w 8"/>
                  <a:gd name="T7" fmla="*/ 2 h 8"/>
                  <a:gd name="T8" fmla="*/ 4 w 8"/>
                  <a:gd name="T9" fmla="*/ 0 h 8"/>
                  <a:gd name="T10" fmla="*/ 0 w 8"/>
                  <a:gd name="T11" fmla="*/ 2 h 8"/>
                  <a:gd name="T12" fmla="*/ 0 w 8"/>
                  <a:gd name="T13" fmla="*/ 6 h 8"/>
                </a:gdLst>
                <a:ahLst/>
                <a:cxnLst>
                  <a:cxn ang="0">
                    <a:pos x="T0" y="T1"/>
                  </a:cxn>
                  <a:cxn ang="0">
                    <a:pos x="T2" y="T3"/>
                  </a:cxn>
                  <a:cxn ang="0">
                    <a:pos x="T4" y="T5"/>
                  </a:cxn>
                  <a:cxn ang="0">
                    <a:pos x="T6" y="T7"/>
                  </a:cxn>
                  <a:cxn ang="0">
                    <a:pos x="T8" y="T9"/>
                  </a:cxn>
                  <a:cxn ang="0">
                    <a:pos x="T10" y="T11"/>
                  </a:cxn>
                  <a:cxn ang="0">
                    <a:pos x="T12" y="T13"/>
                  </a:cxn>
                </a:cxnLst>
                <a:rect l="0" t="0" r="r" b="b"/>
                <a:pathLst>
                  <a:path w="8" h="8">
                    <a:moveTo>
                      <a:pt x="0" y="6"/>
                    </a:moveTo>
                    <a:lnTo>
                      <a:pt x="4" y="8"/>
                    </a:lnTo>
                    <a:lnTo>
                      <a:pt x="8" y="6"/>
                    </a:lnTo>
                    <a:lnTo>
                      <a:pt x="8" y="2"/>
                    </a:lnTo>
                    <a:lnTo>
                      <a:pt x="4" y="0"/>
                    </a:lnTo>
                    <a:lnTo>
                      <a:pt x="0" y="2"/>
                    </a:lnTo>
                    <a:lnTo>
                      <a:pt x="0" y="6"/>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249" name="Picture 370">
                <a:extLst>
                  <a:ext uri="{FF2B5EF4-FFF2-40B4-BE49-F238E27FC236}">
                    <a16:creationId xmlns:a16="http://schemas.microsoft.com/office/drawing/2014/main" id="{E28E8EEF-B744-492F-A831-806FBAE4FF72}"/>
                  </a:ext>
                </a:extLst>
              </p:cNvPr>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779" y="2759"/>
                <a:ext cx="12" cy="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0" name="Freeform 371">
                <a:extLst>
                  <a:ext uri="{FF2B5EF4-FFF2-40B4-BE49-F238E27FC236}">
                    <a16:creationId xmlns:a16="http://schemas.microsoft.com/office/drawing/2014/main" id="{4E39F57F-CC1F-4321-8375-EF857EFF166C}"/>
                  </a:ext>
                </a:extLst>
              </p:cNvPr>
              <p:cNvSpPr>
                <a:spLocks/>
              </p:cNvSpPr>
              <p:nvPr/>
            </p:nvSpPr>
            <p:spPr bwMode="auto">
              <a:xfrm>
                <a:off x="780" y="2761"/>
                <a:ext cx="8" cy="9"/>
              </a:xfrm>
              <a:custGeom>
                <a:avLst/>
                <a:gdLst>
                  <a:gd name="T0" fmla="*/ 0 w 8"/>
                  <a:gd name="T1" fmla="*/ 7 h 9"/>
                  <a:gd name="T2" fmla="*/ 4 w 8"/>
                  <a:gd name="T3" fmla="*/ 9 h 9"/>
                  <a:gd name="T4" fmla="*/ 8 w 8"/>
                  <a:gd name="T5" fmla="*/ 7 h 9"/>
                  <a:gd name="T6" fmla="*/ 8 w 8"/>
                  <a:gd name="T7" fmla="*/ 2 h 9"/>
                  <a:gd name="T8" fmla="*/ 4 w 8"/>
                  <a:gd name="T9" fmla="*/ 0 h 9"/>
                  <a:gd name="T10" fmla="*/ 0 w 8"/>
                  <a:gd name="T11" fmla="*/ 2 h 9"/>
                  <a:gd name="T12" fmla="*/ 0 w 8"/>
                  <a:gd name="T13" fmla="*/ 7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0" y="7"/>
                    </a:moveTo>
                    <a:lnTo>
                      <a:pt x="4" y="9"/>
                    </a:lnTo>
                    <a:lnTo>
                      <a:pt x="8" y="7"/>
                    </a:lnTo>
                    <a:lnTo>
                      <a:pt x="8" y="2"/>
                    </a:lnTo>
                    <a:lnTo>
                      <a:pt x="4" y="0"/>
                    </a:lnTo>
                    <a:lnTo>
                      <a:pt x="0" y="2"/>
                    </a:lnTo>
                    <a:lnTo>
                      <a:pt x="0" y="7"/>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251" name="Picture 372">
                <a:extLst>
                  <a:ext uri="{FF2B5EF4-FFF2-40B4-BE49-F238E27FC236}">
                    <a16:creationId xmlns:a16="http://schemas.microsoft.com/office/drawing/2014/main" id="{53577DAF-F793-4332-B190-3E22F5744F26}"/>
                  </a:ext>
                </a:extLst>
              </p:cNvPr>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1220" y="2759"/>
                <a:ext cx="25" cy="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2" name="Rectangle 373">
                <a:extLst>
                  <a:ext uri="{FF2B5EF4-FFF2-40B4-BE49-F238E27FC236}">
                    <a16:creationId xmlns:a16="http://schemas.microsoft.com/office/drawing/2014/main" id="{F4235027-9028-45A6-8CCB-810162CF5EA1}"/>
                  </a:ext>
                </a:extLst>
              </p:cNvPr>
              <p:cNvSpPr>
                <a:spLocks noChangeArrowheads="1"/>
              </p:cNvSpPr>
              <p:nvPr/>
            </p:nvSpPr>
            <p:spPr bwMode="auto">
              <a:xfrm>
                <a:off x="1222" y="2760"/>
                <a:ext cx="22" cy="41"/>
              </a:xfrm>
              <a:prstGeom prst="rect">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253" name="Picture 374">
                <a:extLst>
                  <a:ext uri="{FF2B5EF4-FFF2-40B4-BE49-F238E27FC236}">
                    <a16:creationId xmlns:a16="http://schemas.microsoft.com/office/drawing/2014/main" id="{D5766110-B462-4E02-A2B8-8DEB1416033F}"/>
                  </a:ext>
                </a:extLst>
              </p:cNvPr>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1227" y="2789"/>
                <a:ext cx="13"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 name="Freeform 375">
                <a:extLst>
                  <a:ext uri="{FF2B5EF4-FFF2-40B4-BE49-F238E27FC236}">
                    <a16:creationId xmlns:a16="http://schemas.microsoft.com/office/drawing/2014/main" id="{65B6DE84-7FAE-48F3-B6C6-75055007BBBE}"/>
                  </a:ext>
                </a:extLst>
              </p:cNvPr>
              <p:cNvSpPr>
                <a:spLocks/>
              </p:cNvSpPr>
              <p:nvPr/>
            </p:nvSpPr>
            <p:spPr bwMode="auto">
              <a:xfrm>
                <a:off x="1229" y="2791"/>
                <a:ext cx="8" cy="8"/>
              </a:xfrm>
              <a:custGeom>
                <a:avLst/>
                <a:gdLst>
                  <a:gd name="T0" fmla="*/ 0 w 8"/>
                  <a:gd name="T1" fmla="*/ 6 h 8"/>
                  <a:gd name="T2" fmla="*/ 4 w 8"/>
                  <a:gd name="T3" fmla="*/ 8 h 8"/>
                  <a:gd name="T4" fmla="*/ 8 w 8"/>
                  <a:gd name="T5" fmla="*/ 6 h 8"/>
                  <a:gd name="T6" fmla="*/ 8 w 8"/>
                  <a:gd name="T7" fmla="*/ 2 h 8"/>
                  <a:gd name="T8" fmla="*/ 4 w 8"/>
                  <a:gd name="T9" fmla="*/ 0 h 8"/>
                  <a:gd name="T10" fmla="*/ 0 w 8"/>
                  <a:gd name="T11" fmla="*/ 2 h 8"/>
                  <a:gd name="T12" fmla="*/ 0 w 8"/>
                  <a:gd name="T13" fmla="*/ 6 h 8"/>
                </a:gdLst>
                <a:ahLst/>
                <a:cxnLst>
                  <a:cxn ang="0">
                    <a:pos x="T0" y="T1"/>
                  </a:cxn>
                  <a:cxn ang="0">
                    <a:pos x="T2" y="T3"/>
                  </a:cxn>
                  <a:cxn ang="0">
                    <a:pos x="T4" y="T5"/>
                  </a:cxn>
                  <a:cxn ang="0">
                    <a:pos x="T6" y="T7"/>
                  </a:cxn>
                  <a:cxn ang="0">
                    <a:pos x="T8" y="T9"/>
                  </a:cxn>
                  <a:cxn ang="0">
                    <a:pos x="T10" y="T11"/>
                  </a:cxn>
                  <a:cxn ang="0">
                    <a:pos x="T12" y="T13"/>
                  </a:cxn>
                </a:cxnLst>
                <a:rect l="0" t="0" r="r" b="b"/>
                <a:pathLst>
                  <a:path w="8" h="8">
                    <a:moveTo>
                      <a:pt x="0" y="6"/>
                    </a:moveTo>
                    <a:lnTo>
                      <a:pt x="4" y="8"/>
                    </a:lnTo>
                    <a:lnTo>
                      <a:pt x="8" y="6"/>
                    </a:lnTo>
                    <a:lnTo>
                      <a:pt x="8" y="2"/>
                    </a:lnTo>
                    <a:lnTo>
                      <a:pt x="4" y="0"/>
                    </a:lnTo>
                    <a:lnTo>
                      <a:pt x="0" y="2"/>
                    </a:lnTo>
                    <a:lnTo>
                      <a:pt x="0" y="6"/>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255" name="Picture 376">
                <a:extLst>
                  <a:ext uri="{FF2B5EF4-FFF2-40B4-BE49-F238E27FC236}">
                    <a16:creationId xmlns:a16="http://schemas.microsoft.com/office/drawing/2014/main" id="{45CF9E47-A2BA-49A4-AB52-70E689649A18}"/>
                  </a:ext>
                </a:extLst>
              </p:cNvPr>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1227" y="2759"/>
                <a:ext cx="13" cy="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 name="Freeform 377">
                <a:extLst>
                  <a:ext uri="{FF2B5EF4-FFF2-40B4-BE49-F238E27FC236}">
                    <a16:creationId xmlns:a16="http://schemas.microsoft.com/office/drawing/2014/main" id="{A5E65689-F06C-4A0C-B345-FB21311973AF}"/>
                  </a:ext>
                </a:extLst>
              </p:cNvPr>
              <p:cNvSpPr>
                <a:spLocks/>
              </p:cNvSpPr>
              <p:nvPr/>
            </p:nvSpPr>
            <p:spPr bwMode="auto">
              <a:xfrm>
                <a:off x="1229" y="2761"/>
                <a:ext cx="8" cy="9"/>
              </a:xfrm>
              <a:custGeom>
                <a:avLst/>
                <a:gdLst>
                  <a:gd name="T0" fmla="*/ 0 w 8"/>
                  <a:gd name="T1" fmla="*/ 7 h 9"/>
                  <a:gd name="T2" fmla="*/ 4 w 8"/>
                  <a:gd name="T3" fmla="*/ 9 h 9"/>
                  <a:gd name="T4" fmla="*/ 8 w 8"/>
                  <a:gd name="T5" fmla="*/ 7 h 9"/>
                  <a:gd name="T6" fmla="*/ 8 w 8"/>
                  <a:gd name="T7" fmla="*/ 2 h 9"/>
                  <a:gd name="T8" fmla="*/ 4 w 8"/>
                  <a:gd name="T9" fmla="*/ 0 h 9"/>
                  <a:gd name="T10" fmla="*/ 0 w 8"/>
                  <a:gd name="T11" fmla="*/ 2 h 9"/>
                  <a:gd name="T12" fmla="*/ 0 w 8"/>
                  <a:gd name="T13" fmla="*/ 7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0" y="7"/>
                    </a:moveTo>
                    <a:lnTo>
                      <a:pt x="4" y="9"/>
                    </a:lnTo>
                    <a:lnTo>
                      <a:pt x="8" y="7"/>
                    </a:lnTo>
                    <a:lnTo>
                      <a:pt x="8" y="2"/>
                    </a:lnTo>
                    <a:lnTo>
                      <a:pt x="4" y="0"/>
                    </a:lnTo>
                    <a:lnTo>
                      <a:pt x="0" y="2"/>
                    </a:lnTo>
                    <a:lnTo>
                      <a:pt x="0" y="7"/>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7" name="Rectangle 378">
                <a:extLst>
                  <a:ext uri="{FF2B5EF4-FFF2-40B4-BE49-F238E27FC236}">
                    <a16:creationId xmlns:a16="http://schemas.microsoft.com/office/drawing/2014/main" id="{391FE260-AD74-42BB-9E89-0DC1BAA56E93}"/>
                  </a:ext>
                </a:extLst>
              </p:cNvPr>
              <p:cNvSpPr>
                <a:spLocks noChangeArrowheads="1"/>
              </p:cNvSpPr>
              <p:nvPr/>
            </p:nvSpPr>
            <p:spPr bwMode="auto">
              <a:xfrm>
                <a:off x="1020" y="2785"/>
                <a:ext cx="178" cy="71"/>
              </a:xfrm>
              <a:prstGeom prst="rect">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8" name="Rectangle 379">
                <a:extLst>
                  <a:ext uri="{FF2B5EF4-FFF2-40B4-BE49-F238E27FC236}">
                    <a16:creationId xmlns:a16="http://schemas.microsoft.com/office/drawing/2014/main" id="{5BD9A6DA-AC39-46DD-84DD-11E677521C52}"/>
                  </a:ext>
                </a:extLst>
              </p:cNvPr>
              <p:cNvSpPr>
                <a:spLocks noChangeArrowheads="1"/>
              </p:cNvSpPr>
              <p:nvPr/>
            </p:nvSpPr>
            <p:spPr bwMode="auto">
              <a:xfrm>
                <a:off x="1055" y="2797"/>
                <a:ext cx="132" cy="47"/>
              </a:xfrm>
              <a:prstGeom prst="rect">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9" name="Rectangle 380">
                <a:extLst>
                  <a:ext uri="{FF2B5EF4-FFF2-40B4-BE49-F238E27FC236}">
                    <a16:creationId xmlns:a16="http://schemas.microsoft.com/office/drawing/2014/main" id="{E076B515-05F9-44DC-8B57-8E2CD0295E24}"/>
                  </a:ext>
                </a:extLst>
              </p:cNvPr>
              <p:cNvSpPr>
                <a:spLocks noChangeArrowheads="1"/>
              </p:cNvSpPr>
              <p:nvPr/>
            </p:nvSpPr>
            <p:spPr bwMode="auto">
              <a:xfrm>
                <a:off x="1066" y="2803"/>
                <a:ext cx="109" cy="32"/>
              </a:xfrm>
              <a:prstGeom prst="rect">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0" name="Line 381">
                <a:extLst>
                  <a:ext uri="{FF2B5EF4-FFF2-40B4-BE49-F238E27FC236}">
                    <a16:creationId xmlns:a16="http://schemas.microsoft.com/office/drawing/2014/main" id="{755C50DA-DADD-44F2-AC94-305D930F2557}"/>
                  </a:ext>
                </a:extLst>
              </p:cNvPr>
              <p:cNvSpPr>
                <a:spLocks noChangeShapeType="1"/>
              </p:cNvSpPr>
              <p:nvPr/>
            </p:nvSpPr>
            <p:spPr bwMode="auto">
              <a:xfrm>
                <a:off x="818" y="2870"/>
                <a:ext cx="380" cy="0"/>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1" name="Line 382">
                <a:extLst>
                  <a:ext uri="{FF2B5EF4-FFF2-40B4-BE49-F238E27FC236}">
                    <a16:creationId xmlns:a16="http://schemas.microsoft.com/office/drawing/2014/main" id="{DE8AF87F-10FE-4892-BE14-A56C7077D110}"/>
                  </a:ext>
                </a:extLst>
              </p:cNvPr>
              <p:cNvSpPr>
                <a:spLocks noChangeShapeType="1"/>
              </p:cNvSpPr>
              <p:nvPr/>
            </p:nvSpPr>
            <p:spPr bwMode="auto">
              <a:xfrm flipV="1">
                <a:off x="818" y="2760"/>
                <a:ext cx="0" cy="28"/>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2" name="Line 383">
                <a:extLst>
                  <a:ext uri="{FF2B5EF4-FFF2-40B4-BE49-F238E27FC236}">
                    <a16:creationId xmlns:a16="http://schemas.microsoft.com/office/drawing/2014/main" id="{1C1664A9-9293-4C6A-9499-69FDF6AC03CB}"/>
                  </a:ext>
                </a:extLst>
              </p:cNvPr>
              <p:cNvSpPr>
                <a:spLocks noChangeShapeType="1"/>
              </p:cNvSpPr>
              <p:nvPr/>
            </p:nvSpPr>
            <p:spPr bwMode="auto">
              <a:xfrm flipV="1">
                <a:off x="1198" y="2760"/>
                <a:ext cx="0" cy="28"/>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3" name="Line 384">
                <a:extLst>
                  <a:ext uri="{FF2B5EF4-FFF2-40B4-BE49-F238E27FC236}">
                    <a16:creationId xmlns:a16="http://schemas.microsoft.com/office/drawing/2014/main" id="{42CCE422-E09D-4E91-B8BF-B6E9DE8AD2C3}"/>
                  </a:ext>
                </a:extLst>
              </p:cNvPr>
              <p:cNvSpPr>
                <a:spLocks noChangeShapeType="1"/>
              </p:cNvSpPr>
              <p:nvPr/>
            </p:nvSpPr>
            <p:spPr bwMode="auto">
              <a:xfrm flipV="1">
                <a:off x="1020" y="2844"/>
                <a:ext cx="35" cy="12"/>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4" name="Line 385">
                <a:extLst>
                  <a:ext uri="{FF2B5EF4-FFF2-40B4-BE49-F238E27FC236}">
                    <a16:creationId xmlns:a16="http://schemas.microsoft.com/office/drawing/2014/main" id="{0FFD24C4-7814-4F47-94E7-D55BF2518B45}"/>
                  </a:ext>
                </a:extLst>
              </p:cNvPr>
              <p:cNvSpPr>
                <a:spLocks noChangeShapeType="1"/>
              </p:cNvSpPr>
              <p:nvPr/>
            </p:nvSpPr>
            <p:spPr bwMode="auto">
              <a:xfrm>
                <a:off x="1020" y="2785"/>
                <a:ext cx="35" cy="12"/>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5" name="Line 386">
                <a:extLst>
                  <a:ext uri="{FF2B5EF4-FFF2-40B4-BE49-F238E27FC236}">
                    <a16:creationId xmlns:a16="http://schemas.microsoft.com/office/drawing/2014/main" id="{A4BFABA5-7A11-414B-9A72-679B158BA708}"/>
                  </a:ext>
                </a:extLst>
              </p:cNvPr>
              <p:cNvSpPr>
                <a:spLocks noChangeShapeType="1"/>
              </p:cNvSpPr>
              <p:nvPr/>
            </p:nvSpPr>
            <p:spPr bwMode="auto">
              <a:xfrm flipH="1" flipV="1">
                <a:off x="1187" y="2844"/>
                <a:ext cx="11" cy="12"/>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6" name="Line 387">
                <a:extLst>
                  <a:ext uri="{FF2B5EF4-FFF2-40B4-BE49-F238E27FC236}">
                    <a16:creationId xmlns:a16="http://schemas.microsoft.com/office/drawing/2014/main" id="{4D2BB9B1-BF2A-44BE-BE22-57C2944C89B7}"/>
                  </a:ext>
                </a:extLst>
              </p:cNvPr>
              <p:cNvSpPr>
                <a:spLocks noChangeShapeType="1"/>
              </p:cNvSpPr>
              <p:nvPr/>
            </p:nvSpPr>
            <p:spPr bwMode="auto">
              <a:xfrm flipH="1">
                <a:off x="1187" y="2785"/>
                <a:ext cx="11" cy="12"/>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7" name="Line 388">
                <a:extLst>
                  <a:ext uri="{FF2B5EF4-FFF2-40B4-BE49-F238E27FC236}">
                    <a16:creationId xmlns:a16="http://schemas.microsoft.com/office/drawing/2014/main" id="{3365CDF7-A19E-4A2D-8599-D46248C6A949}"/>
                  </a:ext>
                </a:extLst>
              </p:cNvPr>
              <p:cNvSpPr>
                <a:spLocks noChangeShapeType="1"/>
              </p:cNvSpPr>
              <p:nvPr/>
            </p:nvSpPr>
            <p:spPr bwMode="auto">
              <a:xfrm flipV="1">
                <a:off x="1103" y="2797"/>
                <a:ext cx="0" cy="6"/>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8" name="Line 389">
                <a:extLst>
                  <a:ext uri="{FF2B5EF4-FFF2-40B4-BE49-F238E27FC236}">
                    <a16:creationId xmlns:a16="http://schemas.microsoft.com/office/drawing/2014/main" id="{378518F4-D5CA-4246-B32A-D81CFB6820A8}"/>
                  </a:ext>
                </a:extLst>
              </p:cNvPr>
              <p:cNvSpPr>
                <a:spLocks noChangeShapeType="1"/>
              </p:cNvSpPr>
              <p:nvPr/>
            </p:nvSpPr>
            <p:spPr bwMode="auto">
              <a:xfrm flipV="1">
                <a:off x="1149" y="2797"/>
                <a:ext cx="0" cy="6"/>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9" name="Freeform 390">
                <a:extLst>
                  <a:ext uri="{FF2B5EF4-FFF2-40B4-BE49-F238E27FC236}">
                    <a16:creationId xmlns:a16="http://schemas.microsoft.com/office/drawing/2014/main" id="{4531225B-6031-41DB-BB6D-EEBB6A444B4C}"/>
                  </a:ext>
                </a:extLst>
              </p:cNvPr>
              <p:cNvSpPr>
                <a:spLocks noEditPoints="1"/>
              </p:cNvSpPr>
              <p:nvPr/>
            </p:nvSpPr>
            <p:spPr bwMode="auto">
              <a:xfrm>
                <a:off x="818" y="2785"/>
                <a:ext cx="190" cy="71"/>
              </a:xfrm>
              <a:custGeom>
                <a:avLst/>
                <a:gdLst>
                  <a:gd name="T0" fmla="*/ 0 w 190"/>
                  <a:gd name="T1" fmla="*/ 71 h 71"/>
                  <a:gd name="T2" fmla="*/ 3 w 190"/>
                  <a:gd name="T3" fmla="*/ 57 h 71"/>
                  <a:gd name="T4" fmla="*/ 187 w 190"/>
                  <a:gd name="T5" fmla="*/ 57 h 71"/>
                  <a:gd name="T6" fmla="*/ 190 w 190"/>
                  <a:gd name="T7" fmla="*/ 71 h 71"/>
                  <a:gd name="T8" fmla="*/ 190 w 190"/>
                  <a:gd name="T9" fmla="*/ 56 h 71"/>
                  <a:gd name="T10" fmla="*/ 0 w 190"/>
                  <a:gd name="T11" fmla="*/ 56 h 71"/>
                  <a:gd name="T12" fmla="*/ 0 w 190"/>
                  <a:gd name="T13" fmla="*/ 71 h 71"/>
                  <a:gd name="T14" fmla="*/ 0 w 190"/>
                  <a:gd name="T15" fmla="*/ 43 h 71"/>
                  <a:gd name="T16" fmla="*/ 3 w 190"/>
                  <a:gd name="T17" fmla="*/ 29 h 71"/>
                  <a:gd name="T18" fmla="*/ 187 w 190"/>
                  <a:gd name="T19" fmla="*/ 29 h 71"/>
                  <a:gd name="T20" fmla="*/ 190 w 190"/>
                  <a:gd name="T21" fmla="*/ 43 h 71"/>
                  <a:gd name="T22" fmla="*/ 190 w 190"/>
                  <a:gd name="T23" fmla="*/ 28 h 71"/>
                  <a:gd name="T24" fmla="*/ 0 w 190"/>
                  <a:gd name="T25" fmla="*/ 28 h 71"/>
                  <a:gd name="T26" fmla="*/ 0 w 190"/>
                  <a:gd name="T27" fmla="*/ 43 h 71"/>
                  <a:gd name="T28" fmla="*/ 0 w 190"/>
                  <a:gd name="T29" fmla="*/ 15 h 71"/>
                  <a:gd name="T30" fmla="*/ 3 w 190"/>
                  <a:gd name="T31" fmla="*/ 2 h 71"/>
                  <a:gd name="T32" fmla="*/ 187 w 190"/>
                  <a:gd name="T33" fmla="*/ 2 h 71"/>
                  <a:gd name="T34" fmla="*/ 190 w 190"/>
                  <a:gd name="T35" fmla="*/ 15 h 71"/>
                  <a:gd name="T36" fmla="*/ 190 w 190"/>
                  <a:gd name="T37" fmla="*/ 0 h 71"/>
                  <a:gd name="T38" fmla="*/ 0 w 190"/>
                  <a:gd name="T39" fmla="*/ 0 h 71"/>
                  <a:gd name="T40" fmla="*/ 0 w 190"/>
                  <a:gd name="T41" fmla="*/ 1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71">
                    <a:moveTo>
                      <a:pt x="0" y="71"/>
                    </a:moveTo>
                    <a:lnTo>
                      <a:pt x="3" y="57"/>
                    </a:lnTo>
                    <a:lnTo>
                      <a:pt x="187" y="57"/>
                    </a:lnTo>
                    <a:lnTo>
                      <a:pt x="190" y="71"/>
                    </a:lnTo>
                    <a:lnTo>
                      <a:pt x="190" y="56"/>
                    </a:lnTo>
                    <a:lnTo>
                      <a:pt x="0" y="56"/>
                    </a:lnTo>
                    <a:lnTo>
                      <a:pt x="0" y="71"/>
                    </a:lnTo>
                    <a:close/>
                    <a:moveTo>
                      <a:pt x="0" y="43"/>
                    </a:moveTo>
                    <a:lnTo>
                      <a:pt x="3" y="29"/>
                    </a:lnTo>
                    <a:lnTo>
                      <a:pt x="187" y="29"/>
                    </a:lnTo>
                    <a:lnTo>
                      <a:pt x="190" y="43"/>
                    </a:lnTo>
                    <a:lnTo>
                      <a:pt x="190" y="28"/>
                    </a:lnTo>
                    <a:lnTo>
                      <a:pt x="0" y="28"/>
                    </a:lnTo>
                    <a:lnTo>
                      <a:pt x="0" y="43"/>
                    </a:lnTo>
                    <a:close/>
                    <a:moveTo>
                      <a:pt x="0" y="15"/>
                    </a:moveTo>
                    <a:lnTo>
                      <a:pt x="3" y="2"/>
                    </a:lnTo>
                    <a:lnTo>
                      <a:pt x="187" y="2"/>
                    </a:lnTo>
                    <a:lnTo>
                      <a:pt x="190" y="15"/>
                    </a:lnTo>
                    <a:lnTo>
                      <a:pt x="190" y="0"/>
                    </a:lnTo>
                    <a:lnTo>
                      <a:pt x="0" y="0"/>
                    </a:lnTo>
                    <a:lnTo>
                      <a:pt x="0"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0" name="Rectangle 391">
                <a:extLst>
                  <a:ext uri="{FF2B5EF4-FFF2-40B4-BE49-F238E27FC236}">
                    <a16:creationId xmlns:a16="http://schemas.microsoft.com/office/drawing/2014/main" id="{C9984CDD-8084-4C69-8B29-42B7BDC39A42}"/>
                  </a:ext>
                </a:extLst>
              </p:cNvPr>
              <p:cNvSpPr>
                <a:spLocks noChangeArrowheads="1"/>
              </p:cNvSpPr>
              <p:nvPr/>
            </p:nvSpPr>
            <p:spPr bwMode="auto">
              <a:xfrm>
                <a:off x="818" y="2841"/>
                <a:ext cx="190" cy="15"/>
              </a:xfrm>
              <a:prstGeom prst="rect">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1" name="Freeform 392">
                <a:extLst>
                  <a:ext uri="{FF2B5EF4-FFF2-40B4-BE49-F238E27FC236}">
                    <a16:creationId xmlns:a16="http://schemas.microsoft.com/office/drawing/2014/main" id="{C67AEAF0-4DCC-4CE7-B7E1-FFA4C09005FB}"/>
                  </a:ext>
                </a:extLst>
              </p:cNvPr>
              <p:cNvSpPr>
                <a:spLocks/>
              </p:cNvSpPr>
              <p:nvPr/>
            </p:nvSpPr>
            <p:spPr bwMode="auto">
              <a:xfrm>
                <a:off x="818" y="2841"/>
                <a:ext cx="190" cy="15"/>
              </a:xfrm>
              <a:custGeom>
                <a:avLst/>
                <a:gdLst>
                  <a:gd name="T0" fmla="*/ 0 w 190"/>
                  <a:gd name="T1" fmla="*/ 15 h 15"/>
                  <a:gd name="T2" fmla="*/ 3 w 190"/>
                  <a:gd name="T3" fmla="*/ 1 h 15"/>
                  <a:gd name="T4" fmla="*/ 187 w 190"/>
                  <a:gd name="T5" fmla="*/ 1 h 15"/>
                  <a:gd name="T6" fmla="*/ 190 w 190"/>
                  <a:gd name="T7" fmla="*/ 15 h 15"/>
                  <a:gd name="T8" fmla="*/ 190 w 190"/>
                  <a:gd name="T9" fmla="*/ 0 h 15"/>
                  <a:gd name="T10" fmla="*/ 0 w 190"/>
                  <a:gd name="T11" fmla="*/ 0 h 15"/>
                  <a:gd name="T12" fmla="*/ 0 w 190"/>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190" h="15">
                    <a:moveTo>
                      <a:pt x="0" y="15"/>
                    </a:moveTo>
                    <a:lnTo>
                      <a:pt x="3" y="1"/>
                    </a:lnTo>
                    <a:lnTo>
                      <a:pt x="187" y="1"/>
                    </a:lnTo>
                    <a:lnTo>
                      <a:pt x="190" y="15"/>
                    </a:lnTo>
                    <a:lnTo>
                      <a:pt x="190" y="0"/>
                    </a:lnTo>
                    <a:lnTo>
                      <a:pt x="0" y="0"/>
                    </a:lnTo>
                    <a:lnTo>
                      <a:pt x="0" y="15"/>
                    </a:lnTo>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2" name="Rectangle 393">
                <a:extLst>
                  <a:ext uri="{FF2B5EF4-FFF2-40B4-BE49-F238E27FC236}">
                    <a16:creationId xmlns:a16="http://schemas.microsoft.com/office/drawing/2014/main" id="{5D5CC281-D364-429B-902C-51E6D88789F7}"/>
                  </a:ext>
                </a:extLst>
              </p:cNvPr>
              <p:cNvSpPr>
                <a:spLocks noChangeArrowheads="1"/>
              </p:cNvSpPr>
              <p:nvPr/>
            </p:nvSpPr>
            <p:spPr bwMode="auto">
              <a:xfrm>
                <a:off x="818" y="2813"/>
                <a:ext cx="190" cy="15"/>
              </a:xfrm>
              <a:prstGeom prst="rect">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3" name="Freeform 394">
                <a:extLst>
                  <a:ext uri="{FF2B5EF4-FFF2-40B4-BE49-F238E27FC236}">
                    <a16:creationId xmlns:a16="http://schemas.microsoft.com/office/drawing/2014/main" id="{7D382DC3-76EA-4996-B9E5-A6C30C4AFAF6}"/>
                  </a:ext>
                </a:extLst>
              </p:cNvPr>
              <p:cNvSpPr>
                <a:spLocks/>
              </p:cNvSpPr>
              <p:nvPr/>
            </p:nvSpPr>
            <p:spPr bwMode="auto">
              <a:xfrm>
                <a:off x="818" y="2813"/>
                <a:ext cx="190" cy="15"/>
              </a:xfrm>
              <a:custGeom>
                <a:avLst/>
                <a:gdLst>
                  <a:gd name="T0" fmla="*/ 0 w 190"/>
                  <a:gd name="T1" fmla="*/ 15 h 15"/>
                  <a:gd name="T2" fmla="*/ 3 w 190"/>
                  <a:gd name="T3" fmla="*/ 1 h 15"/>
                  <a:gd name="T4" fmla="*/ 187 w 190"/>
                  <a:gd name="T5" fmla="*/ 1 h 15"/>
                  <a:gd name="T6" fmla="*/ 190 w 190"/>
                  <a:gd name="T7" fmla="*/ 15 h 15"/>
                  <a:gd name="T8" fmla="*/ 190 w 190"/>
                  <a:gd name="T9" fmla="*/ 0 h 15"/>
                  <a:gd name="T10" fmla="*/ 0 w 190"/>
                  <a:gd name="T11" fmla="*/ 0 h 15"/>
                  <a:gd name="T12" fmla="*/ 0 w 190"/>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190" h="15">
                    <a:moveTo>
                      <a:pt x="0" y="15"/>
                    </a:moveTo>
                    <a:lnTo>
                      <a:pt x="3" y="1"/>
                    </a:lnTo>
                    <a:lnTo>
                      <a:pt x="187" y="1"/>
                    </a:lnTo>
                    <a:lnTo>
                      <a:pt x="190" y="15"/>
                    </a:lnTo>
                    <a:lnTo>
                      <a:pt x="190" y="0"/>
                    </a:lnTo>
                    <a:lnTo>
                      <a:pt x="0" y="0"/>
                    </a:lnTo>
                    <a:lnTo>
                      <a:pt x="0" y="15"/>
                    </a:lnTo>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4" name="Rectangle 395">
                <a:extLst>
                  <a:ext uri="{FF2B5EF4-FFF2-40B4-BE49-F238E27FC236}">
                    <a16:creationId xmlns:a16="http://schemas.microsoft.com/office/drawing/2014/main" id="{7CCE059F-3E28-4F9D-839E-7ECAD26FAF77}"/>
                  </a:ext>
                </a:extLst>
              </p:cNvPr>
              <p:cNvSpPr>
                <a:spLocks noChangeArrowheads="1"/>
              </p:cNvSpPr>
              <p:nvPr/>
            </p:nvSpPr>
            <p:spPr bwMode="auto">
              <a:xfrm>
                <a:off x="818" y="2785"/>
                <a:ext cx="190" cy="15"/>
              </a:xfrm>
              <a:prstGeom prst="rect">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5" name="Freeform 396">
                <a:extLst>
                  <a:ext uri="{FF2B5EF4-FFF2-40B4-BE49-F238E27FC236}">
                    <a16:creationId xmlns:a16="http://schemas.microsoft.com/office/drawing/2014/main" id="{C35DA4D1-F9E7-4A20-89AB-1406083763B4}"/>
                  </a:ext>
                </a:extLst>
              </p:cNvPr>
              <p:cNvSpPr>
                <a:spLocks/>
              </p:cNvSpPr>
              <p:nvPr/>
            </p:nvSpPr>
            <p:spPr bwMode="auto">
              <a:xfrm>
                <a:off x="818" y="2785"/>
                <a:ext cx="190" cy="15"/>
              </a:xfrm>
              <a:custGeom>
                <a:avLst/>
                <a:gdLst>
                  <a:gd name="T0" fmla="*/ 0 w 190"/>
                  <a:gd name="T1" fmla="*/ 15 h 15"/>
                  <a:gd name="T2" fmla="*/ 3 w 190"/>
                  <a:gd name="T3" fmla="*/ 2 h 15"/>
                  <a:gd name="T4" fmla="*/ 187 w 190"/>
                  <a:gd name="T5" fmla="*/ 2 h 15"/>
                  <a:gd name="T6" fmla="*/ 190 w 190"/>
                  <a:gd name="T7" fmla="*/ 15 h 15"/>
                  <a:gd name="T8" fmla="*/ 190 w 190"/>
                  <a:gd name="T9" fmla="*/ 0 h 15"/>
                  <a:gd name="T10" fmla="*/ 0 w 190"/>
                  <a:gd name="T11" fmla="*/ 0 h 15"/>
                  <a:gd name="T12" fmla="*/ 0 w 190"/>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190" h="15">
                    <a:moveTo>
                      <a:pt x="0" y="15"/>
                    </a:moveTo>
                    <a:lnTo>
                      <a:pt x="3" y="2"/>
                    </a:lnTo>
                    <a:lnTo>
                      <a:pt x="187" y="2"/>
                    </a:lnTo>
                    <a:lnTo>
                      <a:pt x="190" y="15"/>
                    </a:lnTo>
                    <a:lnTo>
                      <a:pt x="190" y="0"/>
                    </a:lnTo>
                    <a:lnTo>
                      <a:pt x="0" y="0"/>
                    </a:lnTo>
                    <a:lnTo>
                      <a:pt x="0" y="15"/>
                    </a:lnTo>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6" name="Freeform 397">
                <a:extLst>
                  <a:ext uri="{FF2B5EF4-FFF2-40B4-BE49-F238E27FC236}">
                    <a16:creationId xmlns:a16="http://schemas.microsoft.com/office/drawing/2014/main" id="{67E99737-91A4-456B-A93F-86BD365B6B87}"/>
                  </a:ext>
                </a:extLst>
              </p:cNvPr>
              <p:cNvSpPr>
                <a:spLocks noEditPoints="1"/>
              </p:cNvSpPr>
              <p:nvPr/>
            </p:nvSpPr>
            <p:spPr bwMode="auto">
              <a:xfrm>
                <a:off x="1078" y="2830"/>
                <a:ext cx="84" cy="9"/>
              </a:xfrm>
              <a:custGeom>
                <a:avLst/>
                <a:gdLst>
                  <a:gd name="T0" fmla="*/ 0 w 547"/>
                  <a:gd name="T1" fmla="*/ 29 h 58"/>
                  <a:gd name="T2" fmla="*/ 29 w 547"/>
                  <a:gd name="T3" fmla="*/ 0 h 58"/>
                  <a:gd name="T4" fmla="*/ 57 w 547"/>
                  <a:gd name="T5" fmla="*/ 29 h 58"/>
                  <a:gd name="T6" fmla="*/ 29 w 547"/>
                  <a:gd name="T7" fmla="*/ 58 h 58"/>
                  <a:gd name="T8" fmla="*/ 0 w 547"/>
                  <a:gd name="T9" fmla="*/ 29 h 58"/>
                  <a:gd name="T10" fmla="*/ 86 w 547"/>
                  <a:gd name="T11" fmla="*/ 29 h 58"/>
                  <a:gd name="T12" fmla="*/ 115 w 547"/>
                  <a:gd name="T13" fmla="*/ 0 h 58"/>
                  <a:gd name="T14" fmla="*/ 144 w 547"/>
                  <a:gd name="T15" fmla="*/ 29 h 58"/>
                  <a:gd name="T16" fmla="*/ 115 w 547"/>
                  <a:gd name="T17" fmla="*/ 58 h 58"/>
                  <a:gd name="T18" fmla="*/ 86 w 547"/>
                  <a:gd name="T19" fmla="*/ 29 h 58"/>
                  <a:gd name="T20" fmla="*/ 201 w 547"/>
                  <a:gd name="T21" fmla="*/ 58 h 58"/>
                  <a:gd name="T22" fmla="*/ 259 w 547"/>
                  <a:gd name="T23" fmla="*/ 58 h 58"/>
                  <a:gd name="T24" fmla="*/ 259 w 547"/>
                  <a:gd name="T25" fmla="*/ 0 h 58"/>
                  <a:gd name="T26" fmla="*/ 201 w 547"/>
                  <a:gd name="T27" fmla="*/ 0 h 58"/>
                  <a:gd name="T28" fmla="*/ 173 w 547"/>
                  <a:gd name="T29" fmla="*/ 29 h 58"/>
                  <a:gd name="T30" fmla="*/ 201 w 547"/>
                  <a:gd name="T31" fmla="*/ 58 h 58"/>
                  <a:gd name="T32" fmla="*/ 259 w 547"/>
                  <a:gd name="T33" fmla="*/ 58 h 58"/>
                  <a:gd name="T34" fmla="*/ 317 w 547"/>
                  <a:gd name="T35" fmla="*/ 58 h 58"/>
                  <a:gd name="T36" fmla="*/ 345 w 547"/>
                  <a:gd name="T37" fmla="*/ 29 h 58"/>
                  <a:gd name="T38" fmla="*/ 317 w 547"/>
                  <a:gd name="T39" fmla="*/ 0 h 58"/>
                  <a:gd name="T40" fmla="*/ 259 w 547"/>
                  <a:gd name="T41" fmla="*/ 0 h 58"/>
                  <a:gd name="T42" fmla="*/ 259 w 547"/>
                  <a:gd name="T43" fmla="*/ 58 h 58"/>
                  <a:gd name="T44" fmla="*/ 403 w 547"/>
                  <a:gd name="T45" fmla="*/ 58 h 58"/>
                  <a:gd name="T46" fmla="*/ 461 w 547"/>
                  <a:gd name="T47" fmla="*/ 58 h 58"/>
                  <a:gd name="T48" fmla="*/ 461 w 547"/>
                  <a:gd name="T49" fmla="*/ 0 h 58"/>
                  <a:gd name="T50" fmla="*/ 403 w 547"/>
                  <a:gd name="T51" fmla="*/ 0 h 58"/>
                  <a:gd name="T52" fmla="*/ 374 w 547"/>
                  <a:gd name="T53" fmla="*/ 29 h 58"/>
                  <a:gd name="T54" fmla="*/ 403 w 547"/>
                  <a:gd name="T55" fmla="*/ 58 h 58"/>
                  <a:gd name="T56" fmla="*/ 461 w 547"/>
                  <a:gd name="T57" fmla="*/ 58 h 58"/>
                  <a:gd name="T58" fmla="*/ 518 w 547"/>
                  <a:gd name="T59" fmla="*/ 58 h 58"/>
                  <a:gd name="T60" fmla="*/ 547 w 547"/>
                  <a:gd name="T61" fmla="*/ 29 h 58"/>
                  <a:gd name="T62" fmla="*/ 518 w 547"/>
                  <a:gd name="T63" fmla="*/ 0 h 58"/>
                  <a:gd name="T64" fmla="*/ 461 w 547"/>
                  <a:gd name="T65" fmla="*/ 0 h 58"/>
                  <a:gd name="T66" fmla="*/ 461 w 547"/>
                  <a:gd name="T67"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7" h="58">
                    <a:moveTo>
                      <a:pt x="0" y="29"/>
                    </a:moveTo>
                    <a:cubicBezTo>
                      <a:pt x="0" y="13"/>
                      <a:pt x="13" y="0"/>
                      <a:pt x="29" y="0"/>
                    </a:cubicBezTo>
                    <a:cubicBezTo>
                      <a:pt x="44" y="0"/>
                      <a:pt x="57" y="13"/>
                      <a:pt x="57" y="29"/>
                    </a:cubicBezTo>
                    <a:cubicBezTo>
                      <a:pt x="57" y="45"/>
                      <a:pt x="44" y="58"/>
                      <a:pt x="29" y="58"/>
                    </a:cubicBezTo>
                    <a:cubicBezTo>
                      <a:pt x="13" y="58"/>
                      <a:pt x="0" y="45"/>
                      <a:pt x="0" y="29"/>
                    </a:cubicBezTo>
                    <a:close/>
                    <a:moveTo>
                      <a:pt x="86" y="29"/>
                    </a:moveTo>
                    <a:cubicBezTo>
                      <a:pt x="86" y="13"/>
                      <a:pt x="99" y="0"/>
                      <a:pt x="115" y="0"/>
                    </a:cubicBezTo>
                    <a:cubicBezTo>
                      <a:pt x="131" y="0"/>
                      <a:pt x="144" y="13"/>
                      <a:pt x="144" y="29"/>
                    </a:cubicBezTo>
                    <a:cubicBezTo>
                      <a:pt x="144" y="45"/>
                      <a:pt x="131" y="58"/>
                      <a:pt x="115" y="58"/>
                    </a:cubicBezTo>
                    <a:cubicBezTo>
                      <a:pt x="99" y="58"/>
                      <a:pt x="86" y="45"/>
                      <a:pt x="86" y="29"/>
                    </a:cubicBezTo>
                    <a:close/>
                    <a:moveTo>
                      <a:pt x="201" y="58"/>
                    </a:moveTo>
                    <a:lnTo>
                      <a:pt x="259" y="58"/>
                    </a:lnTo>
                    <a:lnTo>
                      <a:pt x="259" y="0"/>
                    </a:lnTo>
                    <a:lnTo>
                      <a:pt x="201" y="0"/>
                    </a:lnTo>
                    <a:cubicBezTo>
                      <a:pt x="185" y="0"/>
                      <a:pt x="173" y="13"/>
                      <a:pt x="173" y="29"/>
                    </a:cubicBezTo>
                    <a:cubicBezTo>
                      <a:pt x="173" y="45"/>
                      <a:pt x="185" y="58"/>
                      <a:pt x="201" y="58"/>
                    </a:cubicBezTo>
                    <a:close/>
                    <a:moveTo>
                      <a:pt x="259" y="58"/>
                    </a:moveTo>
                    <a:lnTo>
                      <a:pt x="317" y="58"/>
                    </a:lnTo>
                    <a:cubicBezTo>
                      <a:pt x="332" y="58"/>
                      <a:pt x="345" y="45"/>
                      <a:pt x="345" y="29"/>
                    </a:cubicBezTo>
                    <a:cubicBezTo>
                      <a:pt x="345" y="13"/>
                      <a:pt x="332" y="0"/>
                      <a:pt x="317" y="0"/>
                    </a:cubicBezTo>
                    <a:lnTo>
                      <a:pt x="259" y="0"/>
                    </a:lnTo>
                    <a:lnTo>
                      <a:pt x="259" y="58"/>
                    </a:lnTo>
                    <a:close/>
                    <a:moveTo>
                      <a:pt x="403" y="58"/>
                    </a:moveTo>
                    <a:lnTo>
                      <a:pt x="461" y="58"/>
                    </a:lnTo>
                    <a:lnTo>
                      <a:pt x="461" y="0"/>
                    </a:lnTo>
                    <a:lnTo>
                      <a:pt x="403" y="0"/>
                    </a:lnTo>
                    <a:cubicBezTo>
                      <a:pt x="387" y="0"/>
                      <a:pt x="374" y="13"/>
                      <a:pt x="374" y="29"/>
                    </a:cubicBezTo>
                    <a:cubicBezTo>
                      <a:pt x="374" y="45"/>
                      <a:pt x="387" y="58"/>
                      <a:pt x="403" y="58"/>
                    </a:cubicBezTo>
                    <a:close/>
                    <a:moveTo>
                      <a:pt x="461" y="58"/>
                    </a:moveTo>
                    <a:lnTo>
                      <a:pt x="518" y="58"/>
                    </a:lnTo>
                    <a:cubicBezTo>
                      <a:pt x="534" y="58"/>
                      <a:pt x="547" y="45"/>
                      <a:pt x="547" y="29"/>
                    </a:cubicBezTo>
                    <a:cubicBezTo>
                      <a:pt x="547" y="13"/>
                      <a:pt x="534" y="0"/>
                      <a:pt x="518" y="0"/>
                    </a:cubicBezTo>
                    <a:lnTo>
                      <a:pt x="461" y="0"/>
                    </a:lnTo>
                    <a:lnTo>
                      <a:pt x="461" y="58"/>
                    </a:lnTo>
                    <a:close/>
                  </a:path>
                </a:pathLst>
              </a:custGeom>
              <a:solidFill>
                <a:srgbClr val="9A9A9A"/>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398">
                <a:extLst>
                  <a:ext uri="{FF2B5EF4-FFF2-40B4-BE49-F238E27FC236}">
                    <a16:creationId xmlns:a16="http://schemas.microsoft.com/office/drawing/2014/main" id="{A5F131C6-3945-4F1B-B158-6150185CBE68}"/>
                  </a:ext>
                </a:extLst>
              </p:cNvPr>
              <p:cNvSpPr>
                <a:spLocks noEditPoints="1"/>
              </p:cNvSpPr>
              <p:nvPr/>
            </p:nvSpPr>
            <p:spPr bwMode="auto">
              <a:xfrm>
                <a:off x="1078" y="2830"/>
                <a:ext cx="84" cy="9"/>
              </a:xfrm>
              <a:custGeom>
                <a:avLst/>
                <a:gdLst>
                  <a:gd name="T0" fmla="*/ 0 w 547"/>
                  <a:gd name="T1" fmla="*/ 29 h 58"/>
                  <a:gd name="T2" fmla="*/ 29 w 547"/>
                  <a:gd name="T3" fmla="*/ 0 h 58"/>
                  <a:gd name="T4" fmla="*/ 57 w 547"/>
                  <a:gd name="T5" fmla="*/ 29 h 58"/>
                  <a:gd name="T6" fmla="*/ 29 w 547"/>
                  <a:gd name="T7" fmla="*/ 58 h 58"/>
                  <a:gd name="T8" fmla="*/ 0 w 547"/>
                  <a:gd name="T9" fmla="*/ 29 h 58"/>
                  <a:gd name="T10" fmla="*/ 86 w 547"/>
                  <a:gd name="T11" fmla="*/ 29 h 58"/>
                  <a:gd name="T12" fmla="*/ 115 w 547"/>
                  <a:gd name="T13" fmla="*/ 0 h 58"/>
                  <a:gd name="T14" fmla="*/ 144 w 547"/>
                  <a:gd name="T15" fmla="*/ 29 h 58"/>
                  <a:gd name="T16" fmla="*/ 115 w 547"/>
                  <a:gd name="T17" fmla="*/ 58 h 58"/>
                  <a:gd name="T18" fmla="*/ 86 w 547"/>
                  <a:gd name="T19" fmla="*/ 29 h 58"/>
                  <a:gd name="T20" fmla="*/ 201 w 547"/>
                  <a:gd name="T21" fmla="*/ 58 h 58"/>
                  <a:gd name="T22" fmla="*/ 259 w 547"/>
                  <a:gd name="T23" fmla="*/ 58 h 58"/>
                  <a:gd name="T24" fmla="*/ 259 w 547"/>
                  <a:gd name="T25" fmla="*/ 0 h 58"/>
                  <a:gd name="T26" fmla="*/ 201 w 547"/>
                  <a:gd name="T27" fmla="*/ 0 h 58"/>
                  <a:gd name="T28" fmla="*/ 173 w 547"/>
                  <a:gd name="T29" fmla="*/ 29 h 58"/>
                  <a:gd name="T30" fmla="*/ 201 w 547"/>
                  <a:gd name="T31" fmla="*/ 58 h 58"/>
                  <a:gd name="T32" fmla="*/ 259 w 547"/>
                  <a:gd name="T33" fmla="*/ 58 h 58"/>
                  <a:gd name="T34" fmla="*/ 317 w 547"/>
                  <a:gd name="T35" fmla="*/ 58 h 58"/>
                  <a:gd name="T36" fmla="*/ 345 w 547"/>
                  <a:gd name="T37" fmla="*/ 29 h 58"/>
                  <a:gd name="T38" fmla="*/ 317 w 547"/>
                  <a:gd name="T39" fmla="*/ 0 h 58"/>
                  <a:gd name="T40" fmla="*/ 259 w 547"/>
                  <a:gd name="T41" fmla="*/ 0 h 58"/>
                  <a:gd name="T42" fmla="*/ 259 w 547"/>
                  <a:gd name="T43" fmla="*/ 58 h 58"/>
                  <a:gd name="T44" fmla="*/ 403 w 547"/>
                  <a:gd name="T45" fmla="*/ 58 h 58"/>
                  <a:gd name="T46" fmla="*/ 461 w 547"/>
                  <a:gd name="T47" fmla="*/ 58 h 58"/>
                  <a:gd name="T48" fmla="*/ 461 w 547"/>
                  <a:gd name="T49" fmla="*/ 0 h 58"/>
                  <a:gd name="T50" fmla="*/ 403 w 547"/>
                  <a:gd name="T51" fmla="*/ 0 h 58"/>
                  <a:gd name="T52" fmla="*/ 374 w 547"/>
                  <a:gd name="T53" fmla="*/ 29 h 58"/>
                  <a:gd name="T54" fmla="*/ 403 w 547"/>
                  <a:gd name="T55" fmla="*/ 58 h 58"/>
                  <a:gd name="T56" fmla="*/ 461 w 547"/>
                  <a:gd name="T57" fmla="*/ 58 h 58"/>
                  <a:gd name="T58" fmla="*/ 518 w 547"/>
                  <a:gd name="T59" fmla="*/ 58 h 58"/>
                  <a:gd name="T60" fmla="*/ 547 w 547"/>
                  <a:gd name="T61" fmla="*/ 29 h 58"/>
                  <a:gd name="T62" fmla="*/ 518 w 547"/>
                  <a:gd name="T63" fmla="*/ 0 h 58"/>
                  <a:gd name="T64" fmla="*/ 461 w 547"/>
                  <a:gd name="T65" fmla="*/ 0 h 58"/>
                  <a:gd name="T66" fmla="*/ 461 w 547"/>
                  <a:gd name="T67"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7" h="58">
                    <a:moveTo>
                      <a:pt x="0" y="29"/>
                    </a:moveTo>
                    <a:cubicBezTo>
                      <a:pt x="0" y="13"/>
                      <a:pt x="13" y="0"/>
                      <a:pt x="29" y="0"/>
                    </a:cubicBezTo>
                    <a:cubicBezTo>
                      <a:pt x="44" y="0"/>
                      <a:pt x="57" y="13"/>
                      <a:pt x="57" y="29"/>
                    </a:cubicBezTo>
                    <a:cubicBezTo>
                      <a:pt x="57" y="45"/>
                      <a:pt x="44" y="58"/>
                      <a:pt x="29" y="58"/>
                    </a:cubicBezTo>
                    <a:cubicBezTo>
                      <a:pt x="13" y="58"/>
                      <a:pt x="0" y="45"/>
                      <a:pt x="0" y="29"/>
                    </a:cubicBezTo>
                    <a:close/>
                    <a:moveTo>
                      <a:pt x="86" y="29"/>
                    </a:moveTo>
                    <a:cubicBezTo>
                      <a:pt x="86" y="13"/>
                      <a:pt x="99" y="0"/>
                      <a:pt x="115" y="0"/>
                    </a:cubicBezTo>
                    <a:cubicBezTo>
                      <a:pt x="131" y="0"/>
                      <a:pt x="144" y="13"/>
                      <a:pt x="144" y="29"/>
                    </a:cubicBezTo>
                    <a:cubicBezTo>
                      <a:pt x="144" y="45"/>
                      <a:pt x="131" y="58"/>
                      <a:pt x="115" y="58"/>
                    </a:cubicBezTo>
                    <a:cubicBezTo>
                      <a:pt x="99" y="58"/>
                      <a:pt x="86" y="45"/>
                      <a:pt x="86" y="29"/>
                    </a:cubicBezTo>
                    <a:close/>
                    <a:moveTo>
                      <a:pt x="201" y="58"/>
                    </a:moveTo>
                    <a:lnTo>
                      <a:pt x="259" y="58"/>
                    </a:lnTo>
                    <a:lnTo>
                      <a:pt x="259" y="0"/>
                    </a:lnTo>
                    <a:lnTo>
                      <a:pt x="201" y="0"/>
                    </a:lnTo>
                    <a:cubicBezTo>
                      <a:pt x="185" y="0"/>
                      <a:pt x="173" y="13"/>
                      <a:pt x="173" y="29"/>
                    </a:cubicBezTo>
                    <a:cubicBezTo>
                      <a:pt x="173" y="45"/>
                      <a:pt x="185" y="58"/>
                      <a:pt x="201" y="58"/>
                    </a:cubicBezTo>
                    <a:close/>
                    <a:moveTo>
                      <a:pt x="259" y="58"/>
                    </a:moveTo>
                    <a:lnTo>
                      <a:pt x="317" y="58"/>
                    </a:lnTo>
                    <a:cubicBezTo>
                      <a:pt x="332" y="58"/>
                      <a:pt x="345" y="45"/>
                      <a:pt x="345" y="29"/>
                    </a:cubicBezTo>
                    <a:cubicBezTo>
                      <a:pt x="345" y="13"/>
                      <a:pt x="332" y="0"/>
                      <a:pt x="317" y="0"/>
                    </a:cubicBezTo>
                    <a:lnTo>
                      <a:pt x="259" y="0"/>
                    </a:lnTo>
                    <a:lnTo>
                      <a:pt x="259" y="58"/>
                    </a:lnTo>
                    <a:close/>
                    <a:moveTo>
                      <a:pt x="403" y="58"/>
                    </a:moveTo>
                    <a:lnTo>
                      <a:pt x="461" y="58"/>
                    </a:lnTo>
                    <a:lnTo>
                      <a:pt x="461" y="0"/>
                    </a:lnTo>
                    <a:lnTo>
                      <a:pt x="403" y="0"/>
                    </a:lnTo>
                    <a:cubicBezTo>
                      <a:pt x="387" y="0"/>
                      <a:pt x="374" y="13"/>
                      <a:pt x="374" y="29"/>
                    </a:cubicBezTo>
                    <a:cubicBezTo>
                      <a:pt x="374" y="45"/>
                      <a:pt x="387" y="58"/>
                      <a:pt x="403" y="58"/>
                    </a:cubicBezTo>
                    <a:close/>
                    <a:moveTo>
                      <a:pt x="461" y="58"/>
                    </a:moveTo>
                    <a:lnTo>
                      <a:pt x="518" y="58"/>
                    </a:lnTo>
                    <a:cubicBezTo>
                      <a:pt x="534" y="58"/>
                      <a:pt x="547" y="45"/>
                      <a:pt x="547" y="29"/>
                    </a:cubicBezTo>
                    <a:cubicBezTo>
                      <a:pt x="547" y="13"/>
                      <a:pt x="534" y="0"/>
                      <a:pt x="518" y="0"/>
                    </a:cubicBezTo>
                    <a:lnTo>
                      <a:pt x="461" y="0"/>
                    </a:lnTo>
                    <a:lnTo>
                      <a:pt x="461" y="58"/>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8" name="Rectangle 399">
                <a:extLst>
                  <a:ext uri="{FF2B5EF4-FFF2-40B4-BE49-F238E27FC236}">
                    <a16:creationId xmlns:a16="http://schemas.microsoft.com/office/drawing/2014/main" id="{EABE23D5-34BC-4E52-99B5-04F329B2BB66}"/>
                  </a:ext>
                </a:extLst>
              </p:cNvPr>
              <p:cNvSpPr>
                <a:spLocks noChangeArrowheads="1"/>
              </p:cNvSpPr>
              <p:nvPr/>
            </p:nvSpPr>
            <p:spPr bwMode="auto">
              <a:xfrm>
                <a:off x="804" y="1495"/>
                <a:ext cx="409" cy="1228"/>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9" name="Rectangle 400">
                <a:extLst>
                  <a:ext uri="{FF2B5EF4-FFF2-40B4-BE49-F238E27FC236}">
                    <a16:creationId xmlns:a16="http://schemas.microsoft.com/office/drawing/2014/main" id="{9E116483-16E4-485B-8E62-587CC57DCCB8}"/>
                  </a:ext>
                </a:extLst>
              </p:cNvPr>
              <p:cNvSpPr>
                <a:spLocks noChangeArrowheads="1"/>
              </p:cNvSpPr>
              <p:nvPr/>
            </p:nvSpPr>
            <p:spPr bwMode="auto">
              <a:xfrm>
                <a:off x="804" y="1495"/>
                <a:ext cx="409" cy="1228"/>
              </a:xfrm>
              <a:prstGeom prst="rect">
                <a:avLst/>
              </a:prstGeom>
              <a:noFill/>
              <a:ln w="7938" cap="rnd">
                <a:solidFill>
                  <a:srgbClr val="0078D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0" name="Rectangle 401">
                <a:extLst>
                  <a:ext uri="{FF2B5EF4-FFF2-40B4-BE49-F238E27FC236}">
                    <a16:creationId xmlns:a16="http://schemas.microsoft.com/office/drawing/2014/main" id="{64945AA9-4B9A-4386-8078-5BA147F3F886}"/>
                  </a:ext>
                </a:extLst>
              </p:cNvPr>
              <p:cNvSpPr>
                <a:spLocks noChangeArrowheads="1"/>
              </p:cNvSpPr>
              <p:nvPr/>
            </p:nvSpPr>
            <p:spPr bwMode="auto">
              <a:xfrm>
                <a:off x="1156" y="2675"/>
                <a:ext cx="79"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1" i="0" u="none" strike="noStrike" cap="none" normalizeH="0" baseline="0" dirty="0">
                    <a:ln>
                      <a:noFill/>
                    </a:ln>
                    <a:solidFill>
                      <a:srgbClr val="FFFFFF"/>
                    </a:solidFill>
                    <a:effectLst/>
                    <a:latin typeface="Calibri" panose="020F0502020204030204" pitchFamily="34" charset="0"/>
                  </a:rPr>
                  <a:t>VM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1" name="Freeform 402">
                <a:extLst>
                  <a:ext uri="{FF2B5EF4-FFF2-40B4-BE49-F238E27FC236}">
                    <a16:creationId xmlns:a16="http://schemas.microsoft.com/office/drawing/2014/main" id="{6900B5BB-AE2D-445B-ADC6-E1F8077E8D78}"/>
                  </a:ext>
                </a:extLst>
              </p:cNvPr>
              <p:cNvSpPr>
                <a:spLocks/>
              </p:cNvSpPr>
              <p:nvPr/>
            </p:nvSpPr>
            <p:spPr bwMode="auto">
              <a:xfrm>
                <a:off x="901" y="1540"/>
                <a:ext cx="214" cy="171"/>
              </a:xfrm>
              <a:custGeom>
                <a:avLst/>
                <a:gdLst>
                  <a:gd name="T0" fmla="*/ 1331 w 1392"/>
                  <a:gd name="T1" fmla="*/ 0 h 1114"/>
                  <a:gd name="T2" fmla="*/ 61 w 1392"/>
                  <a:gd name="T3" fmla="*/ 0 h 1114"/>
                  <a:gd name="T4" fmla="*/ 0 w 1392"/>
                  <a:gd name="T5" fmla="*/ 61 h 1114"/>
                  <a:gd name="T6" fmla="*/ 0 w 1392"/>
                  <a:gd name="T7" fmla="*/ 1052 h 1114"/>
                  <a:gd name="T8" fmla="*/ 61 w 1392"/>
                  <a:gd name="T9" fmla="*/ 1114 h 1114"/>
                  <a:gd name="T10" fmla="*/ 1331 w 1392"/>
                  <a:gd name="T11" fmla="*/ 1114 h 1114"/>
                  <a:gd name="T12" fmla="*/ 1392 w 1392"/>
                  <a:gd name="T13" fmla="*/ 1052 h 1114"/>
                  <a:gd name="T14" fmla="*/ 1392 w 1392"/>
                  <a:gd name="T15" fmla="*/ 61 h 1114"/>
                  <a:gd name="T16" fmla="*/ 1331 w 1392"/>
                  <a:gd name="T17" fmla="*/ 0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2" h="1114">
                    <a:moveTo>
                      <a:pt x="1331" y="0"/>
                    </a:moveTo>
                    <a:lnTo>
                      <a:pt x="61" y="0"/>
                    </a:lnTo>
                    <a:cubicBezTo>
                      <a:pt x="28" y="0"/>
                      <a:pt x="0" y="28"/>
                      <a:pt x="0" y="61"/>
                    </a:cubicBezTo>
                    <a:lnTo>
                      <a:pt x="0" y="1052"/>
                    </a:lnTo>
                    <a:cubicBezTo>
                      <a:pt x="0" y="1086"/>
                      <a:pt x="28" y="1114"/>
                      <a:pt x="61" y="1114"/>
                    </a:cubicBezTo>
                    <a:lnTo>
                      <a:pt x="1331" y="1114"/>
                    </a:lnTo>
                    <a:cubicBezTo>
                      <a:pt x="1365" y="1114"/>
                      <a:pt x="1392" y="1086"/>
                      <a:pt x="1392" y="1052"/>
                    </a:cubicBezTo>
                    <a:lnTo>
                      <a:pt x="1392" y="61"/>
                    </a:lnTo>
                    <a:cubicBezTo>
                      <a:pt x="1392" y="28"/>
                      <a:pt x="1365" y="0"/>
                      <a:pt x="1331" y="0"/>
                    </a:cubicBez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403">
                <a:extLst>
                  <a:ext uri="{FF2B5EF4-FFF2-40B4-BE49-F238E27FC236}">
                    <a16:creationId xmlns:a16="http://schemas.microsoft.com/office/drawing/2014/main" id="{96FC1740-A52A-4A9F-A495-8C57C40242F9}"/>
                  </a:ext>
                </a:extLst>
              </p:cNvPr>
              <p:cNvSpPr>
                <a:spLocks/>
              </p:cNvSpPr>
              <p:nvPr/>
            </p:nvSpPr>
            <p:spPr bwMode="auto">
              <a:xfrm>
                <a:off x="901" y="1540"/>
                <a:ext cx="214" cy="171"/>
              </a:xfrm>
              <a:custGeom>
                <a:avLst/>
                <a:gdLst>
                  <a:gd name="T0" fmla="*/ 1331 w 1392"/>
                  <a:gd name="T1" fmla="*/ 0 h 1114"/>
                  <a:gd name="T2" fmla="*/ 61 w 1392"/>
                  <a:gd name="T3" fmla="*/ 0 h 1114"/>
                  <a:gd name="T4" fmla="*/ 0 w 1392"/>
                  <a:gd name="T5" fmla="*/ 61 h 1114"/>
                  <a:gd name="T6" fmla="*/ 0 w 1392"/>
                  <a:gd name="T7" fmla="*/ 1052 h 1114"/>
                  <a:gd name="T8" fmla="*/ 61 w 1392"/>
                  <a:gd name="T9" fmla="*/ 1114 h 1114"/>
                  <a:gd name="T10" fmla="*/ 1331 w 1392"/>
                  <a:gd name="T11" fmla="*/ 1114 h 1114"/>
                  <a:gd name="T12" fmla="*/ 1392 w 1392"/>
                  <a:gd name="T13" fmla="*/ 1052 h 1114"/>
                  <a:gd name="T14" fmla="*/ 1392 w 1392"/>
                  <a:gd name="T15" fmla="*/ 61 h 1114"/>
                  <a:gd name="T16" fmla="*/ 1331 w 1392"/>
                  <a:gd name="T17" fmla="*/ 0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2" h="1114">
                    <a:moveTo>
                      <a:pt x="1331" y="0"/>
                    </a:moveTo>
                    <a:lnTo>
                      <a:pt x="61" y="0"/>
                    </a:lnTo>
                    <a:cubicBezTo>
                      <a:pt x="28" y="0"/>
                      <a:pt x="0" y="28"/>
                      <a:pt x="0" y="61"/>
                    </a:cubicBezTo>
                    <a:lnTo>
                      <a:pt x="0" y="1052"/>
                    </a:lnTo>
                    <a:cubicBezTo>
                      <a:pt x="0" y="1086"/>
                      <a:pt x="28" y="1114"/>
                      <a:pt x="61" y="1114"/>
                    </a:cubicBezTo>
                    <a:lnTo>
                      <a:pt x="1331" y="1114"/>
                    </a:lnTo>
                    <a:cubicBezTo>
                      <a:pt x="1365" y="1114"/>
                      <a:pt x="1392" y="1086"/>
                      <a:pt x="1392" y="1052"/>
                    </a:cubicBezTo>
                    <a:lnTo>
                      <a:pt x="1392" y="61"/>
                    </a:lnTo>
                    <a:cubicBezTo>
                      <a:pt x="1392" y="28"/>
                      <a:pt x="1365" y="0"/>
                      <a:pt x="1331" y="0"/>
                    </a:cubicBez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3" name="Freeform 404">
                <a:extLst>
                  <a:ext uri="{FF2B5EF4-FFF2-40B4-BE49-F238E27FC236}">
                    <a16:creationId xmlns:a16="http://schemas.microsoft.com/office/drawing/2014/main" id="{3BBE0FD9-BC03-4C96-A770-D003EEDA5E6B}"/>
                  </a:ext>
                </a:extLst>
              </p:cNvPr>
              <p:cNvSpPr>
                <a:spLocks noEditPoints="1"/>
              </p:cNvSpPr>
              <p:nvPr/>
            </p:nvSpPr>
            <p:spPr bwMode="auto">
              <a:xfrm>
                <a:off x="971" y="1580"/>
                <a:ext cx="81" cy="54"/>
              </a:xfrm>
              <a:custGeom>
                <a:avLst/>
                <a:gdLst>
                  <a:gd name="T0" fmla="*/ 0 w 81"/>
                  <a:gd name="T1" fmla="*/ 54 h 54"/>
                  <a:gd name="T2" fmla="*/ 81 w 81"/>
                  <a:gd name="T3" fmla="*/ 54 h 54"/>
                  <a:gd name="T4" fmla="*/ 81 w 81"/>
                  <a:gd name="T5" fmla="*/ 0 h 54"/>
                  <a:gd name="T6" fmla="*/ 0 w 81"/>
                  <a:gd name="T7" fmla="*/ 0 h 54"/>
                  <a:gd name="T8" fmla="*/ 0 w 81"/>
                  <a:gd name="T9" fmla="*/ 54 h 54"/>
                  <a:gd name="T10" fmla="*/ 58 w 81"/>
                  <a:gd name="T11" fmla="*/ 38 h 54"/>
                  <a:gd name="T12" fmla="*/ 43 w 81"/>
                  <a:gd name="T13" fmla="*/ 47 h 54"/>
                  <a:gd name="T14" fmla="*/ 43 w 81"/>
                  <a:gd name="T15" fmla="*/ 29 h 54"/>
                  <a:gd name="T16" fmla="*/ 58 w 81"/>
                  <a:gd name="T17" fmla="*/ 21 h 54"/>
                  <a:gd name="T18" fmla="*/ 58 w 81"/>
                  <a:gd name="T19" fmla="*/ 38 h 54"/>
                  <a:gd name="T20" fmla="*/ 42 w 81"/>
                  <a:gd name="T21" fmla="*/ 9 h 54"/>
                  <a:gd name="T22" fmla="*/ 57 w 81"/>
                  <a:gd name="T23" fmla="*/ 18 h 54"/>
                  <a:gd name="T24" fmla="*/ 42 w 81"/>
                  <a:gd name="T25" fmla="*/ 27 h 54"/>
                  <a:gd name="T26" fmla="*/ 27 w 81"/>
                  <a:gd name="T27" fmla="*/ 18 h 54"/>
                  <a:gd name="T28" fmla="*/ 42 w 81"/>
                  <a:gd name="T29" fmla="*/ 9 h 54"/>
                  <a:gd name="T30" fmla="*/ 25 w 81"/>
                  <a:gd name="T31" fmla="*/ 21 h 54"/>
                  <a:gd name="T32" fmla="*/ 40 w 81"/>
                  <a:gd name="T33" fmla="*/ 29 h 54"/>
                  <a:gd name="T34" fmla="*/ 40 w 81"/>
                  <a:gd name="T35" fmla="*/ 47 h 54"/>
                  <a:gd name="T36" fmla="*/ 25 w 81"/>
                  <a:gd name="T37" fmla="*/ 38 h 54"/>
                  <a:gd name="T38" fmla="*/ 25 w 81"/>
                  <a:gd name="T39" fmla="*/ 2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1" h="54">
                    <a:moveTo>
                      <a:pt x="0" y="54"/>
                    </a:moveTo>
                    <a:lnTo>
                      <a:pt x="81" y="54"/>
                    </a:lnTo>
                    <a:lnTo>
                      <a:pt x="81" y="0"/>
                    </a:lnTo>
                    <a:lnTo>
                      <a:pt x="0" y="0"/>
                    </a:lnTo>
                    <a:lnTo>
                      <a:pt x="0" y="54"/>
                    </a:lnTo>
                    <a:close/>
                    <a:moveTo>
                      <a:pt x="58" y="38"/>
                    </a:moveTo>
                    <a:lnTo>
                      <a:pt x="43" y="47"/>
                    </a:lnTo>
                    <a:lnTo>
                      <a:pt x="43" y="29"/>
                    </a:lnTo>
                    <a:lnTo>
                      <a:pt x="58" y="21"/>
                    </a:lnTo>
                    <a:lnTo>
                      <a:pt x="58" y="38"/>
                    </a:lnTo>
                    <a:close/>
                    <a:moveTo>
                      <a:pt x="42" y="9"/>
                    </a:moveTo>
                    <a:lnTo>
                      <a:pt x="57" y="18"/>
                    </a:lnTo>
                    <a:lnTo>
                      <a:pt x="42" y="27"/>
                    </a:lnTo>
                    <a:lnTo>
                      <a:pt x="27" y="18"/>
                    </a:lnTo>
                    <a:lnTo>
                      <a:pt x="42" y="9"/>
                    </a:lnTo>
                    <a:close/>
                    <a:moveTo>
                      <a:pt x="25" y="21"/>
                    </a:moveTo>
                    <a:lnTo>
                      <a:pt x="40" y="29"/>
                    </a:lnTo>
                    <a:lnTo>
                      <a:pt x="40" y="47"/>
                    </a:lnTo>
                    <a:lnTo>
                      <a:pt x="25" y="38"/>
                    </a:lnTo>
                    <a:lnTo>
                      <a:pt x="25" y="21"/>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4" name="Freeform 405">
                <a:extLst>
                  <a:ext uri="{FF2B5EF4-FFF2-40B4-BE49-F238E27FC236}">
                    <a16:creationId xmlns:a16="http://schemas.microsoft.com/office/drawing/2014/main" id="{F790E1F3-4687-4DD3-B875-2E57FACAA686}"/>
                  </a:ext>
                </a:extLst>
              </p:cNvPr>
              <p:cNvSpPr>
                <a:spLocks noEditPoints="1"/>
              </p:cNvSpPr>
              <p:nvPr/>
            </p:nvSpPr>
            <p:spPr bwMode="auto">
              <a:xfrm>
                <a:off x="901" y="1540"/>
                <a:ext cx="214" cy="171"/>
              </a:xfrm>
              <a:custGeom>
                <a:avLst/>
                <a:gdLst>
                  <a:gd name="T0" fmla="*/ 61 w 1392"/>
                  <a:gd name="T1" fmla="*/ 0 h 1114"/>
                  <a:gd name="T2" fmla="*/ 0 w 1392"/>
                  <a:gd name="T3" fmla="*/ 1052 h 1114"/>
                  <a:gd name="T4" fmla="*/ 1331 w 1392"/>
                  <a:gd name="T5" fmla="*/ 1114 h 1114"/>
                  <a:gd name="T6" fmla="*/ 1392 w 1392"/>
                  <a:gd name="T7" fmla="*/ 61 h 1114"/>
                  <a:gd name="T8" fmla="*/ 692 w 1392"/>
                  <a:gd name="T9" fmla="*/ 922 h 1114"/>
                  <a:gd name="T10" fmla="*/ 652 w 1392"/>
                  <a:gd name="T11" fmla="*/ 1040 h 1114"/>
                  <a:gd name="T12" fmla="*/ 644 w 1392"/>
                  <a:gd name="T13" fmla="*/ 1042 h 1114"/>
                  <a:gd name="T14" fmla="*/ 629 w 1392"/>
                  <a:gd name="T15" fmla="*/ 1042 h 1114"/>
                  <a:gd name="T16" fmla="*/ 621 w 1392"/>
                  <a:gd name="T17" fmla="*/ 1041 h 1114"/>
                  <a:gd name="T18" fmla="*/ 618 w 1392"/>
                  <a:gd name="T19" fmla="*/ 1039 h 1114"/>
                  <a:gd name="T20" fmla="*/ 578 w 1392"/>
                  <a:gd name="T21" fmla="*/ 922 h 1114"/>
                  <a:gd name="T22" fmla="*/ 578 w 1392"/>
                  <a:gd name="T23" fmla="*/ 913 h 1114"/>
                  <a:gd name="T24" fmla="*/ 590 w 1392"/>
                  <a:gd name="T25" fmla="*/ 911 h 1114"/>
                  <a:gd name="T26" fmla="*/ 601 w 1392"/>
                  <a:gd name="T27" fmla="*/ 912 h 1114"/>
                  <a:gd name="T28" fmla="*/ 604 w 1392"/>
                  <a:gd name="T29" fmla="*/ 916 h 1114"/>
                  <a:gd name="T30" fmla="*/ 636 w 1392"/>
                  <a:gd name="T31" fmla="*/ 1016 h 1114"/>
                  <a:gd name="T32" fmla="*/ 668 w 1392"/>
                  <a:gd name="T33" fmla="*/ 914 h 1114"/>
                  <a:gd name="T34" fmla="*/ 674 w 1392"/>
                  <a:gd name="T35" fmla="*/ 912 h 1114"/>
                  <a:gd name="T36" fmla="*/ 689 w 1392"/>
                  <a:gd name="T37" fmla="*/ 912 h 1114"/>
                  <a:gd name="T38" fmla="*/ 693 w 1392"/>
                  <a:gd name="T39" fmla="*/ 916 h 1114"/>
                  <a:gd name="T40" fmla="*/ 861 w 1392"/>
                  <a:gd name="T41" fmla="*/ 1038 h 1114"/>
                  <a:gd name="T42" fmla="*/ 858 w 1392"/>
                  <a:gd name="T43" fmla="*/ 1041 h 1114"/>
                  <a:gd name="T44" fmla="*/ 848 w 1392"/>
                  <a:gd name="T45" fmla="*/ 1042 h 1114"/>
                  <a:gd name="T46" fmla="*/ 839 w 1392"/>
                  <a:gd name="T47" fmla="*/ 1041 h 1114"/>
                  <a:gd name="T48" fmla="*/ 836 w 1392"/>
                  <a:gd name="T49" fmla="*/ 1038 h 1114"/>
                  <a:gd name="T50" fmla="*/ 836 w 1392"/>
                  <a:gd name="T51" fmla="*/ 933 h 1114"/>
                  <a:gd name="T52" fmla="*/ 797 w 1392"/>
                  <a:gd name="T53" fmla="*/ 1040 h 1114"/>
                  <a:gd name="T54" fmla="*/ 790 w 1392"/>
                  <a:gd name="T55" fmla="*/ 1042 h 1114"/>
                  <a:gd name="T56" fmla="*/ 779 w 1392"/>
                  <a:gd name="T57" fmla="*/ 1042 h 1114"/>
                  <a:gd name="T58" fmla="*/ 772 w 1392"/>
                  <a:gd name="T59" fmla="*/ 1040 h 1114"/>
                  <a:gd name="T60" fmla="*/ 735 w 1392"/>
                  <a:gd name="T61" fmla="*/ 933 h 1114"/>
                  <a:gd name="T62" fmla="*/ 735 w 1392"/>
                  <a:gd name="T63" fmla="*/ 1038 h 1114"/>
                  <a:gd name="T64" fmla="*/ 732 w 1392"/>
                  <a:gd name="T65" fmla="*/ 1041 h 1114"/>
                  <a:gd name="T66" fmla="*/ 722 w 1392"/>
                  <a:gd name="T67" fmla="*/ 1042 h 1114"/>
                  <a:gd name="T68" fmla="*/ 712 w 1392"/>
                  <a:gd name="T69" fmla="*/ 1041 h 1114"/>
                  <a:gd name="T70" fmla="*/ 710 w 1392"/>
                  <a:gd name="T71" fmla="*/ 1038 h 1114"/>
                  <a:gd name="T72" fmla="*/ 712 w 1392"/>
                  <a:gd name="T73" fmla="*/ 915 h 1114"/>
                  <a:gd name="T74" fmla="*/ 737 w 1392"/>
                  <a:gd name="T75" fmla="*/ 912 h 1114"/>
                  <a:gd name="T76" fmla="*/ 750 w 1392"/>
                  <a:gd name="T77" fmla="*/ 915 h 1114"/>
                  <a:gd name="T78" fmla="*/ 757 w 1392"/>
                  <a:gd name="T79" fmla="*/ 927 h 1114"/>
                  <a:gd name="T80" fmla="*/ 786 w 1392"/>
                  <a:gd name="T81" fmla="*/ 1004 h 1114"/>
                  <a:gd name="T82" fmla="*/ 818 w 1392"/>
                  <a:gd name="T83" fmla="*/ 920 h 1114"/>
                  <a:gd name="T84" fmla="*/ 826 w 1392"/>
                  <a:gd name="T85" fmla="*/ 913 h 1114"/>
                  <a:gd name="T86" fmla="*/ 850 w 1392"/>
                  <a:gd name="T87" fmla="*/ 912 h 1114"/>
                  <a:gd name="T88" fmla="*/ 858 w 1392"/>
                  <a:gd name="T89" fmla="*/ 915 h 1114"/>
                  <a:gd name="T90" fmla="*/ 861 w 1392"/>
                  <a:gd name="T91" fmla="*/ 922 h 1114"/>
                  <a:gd name="T92" fmla="*/ 861 w 1392"/>
                  <a:gd name="T93" fmla="*/ 1038 h 1114"/>
                  <a:gd name="T94" fmla="*/ 991 w 1392"/>
                  <a:gd name="T95" fmla="*/ 657 h 1114"/>
                  <a:gd name="T96" fmla="*/ 919 w 1392"/>
                  <a:gd name="T97" fmla="*/ 741 h 1114"/>
                  <a:gd name="T98" fmla="*/ 518 w 1392"/>
                  <a:gd name="T99" fmla="*/ 771 h 1114"/>
                  <a:gd name="T100" fmla="*/ 635 w 1392"/>
                  <a:gd name="T101" fmla="*/ 657 h 1114"/>
                  <a:gd name="T102" fmla="*/ 413 w 1392"/>
                  <a:gd name="T103" fmla="*/ 623 h 1114"/>
                  <a:gd name="T104" fmla="*/ 446 w 1392"/>
                  <a:gd name="T105" fmla="*/ 218 h 1114"/>
                  <a:gd name="T106" fmla="*/ 1025 w 1392"/>
                  <a:gd name="T107" fmla="*/ 252 h 1114"/>
                  <a:gd name="T108" fmla="*/ 1025 w 1392"/>
                  <a:gd name="T109" fmla="*/ 623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92" h="1114">
                    <a:moveTo>
                      <a:pt x="1331" y="0"/>
                    </a:moveTo>
                    <a:lnTo>
                      <a:pt x="61" y="0"/>
                    </a:lnTo>
                    <a:cubicBezTo>
                      <a:pt x="28" y="0"/>
                      <a:pt x="0" y="28"/>
                      <a:pt x="0" y="61"/>
                    </a:cubicBezTo>
                    <a:lnTo>
                      <a:pt x="0" y="1052"/>
                    </a:lnTo>
                    <a:cubicBezTo>
                      <a:pt x="0" y="1086"/>
                      <a:pt x="28" y="1114"/>
                      <a:pt x="61" y="1114"/>
                    </a:cubicBezTo>
                    <a:lnTo>
                      <a:pt x="1331" y="1114"/>
                    </a:lnTo>
                    <a:cubicBezTo>
                      <a:pt x="1365" y="1114"/>
                      <a:pt x="1392" y="1086"/>
                      <a:pt x="1392" y="1052"/>
                    </a:cubicBezTo>
                    <a:lnTo>
                      <a:pt x="1392" y="61"/>
                    </a:lnTo>
                    <a:cubicBezTo>
                      <a:pt x="1392" y="28"/>
                      <a:pt x="1365" y="0"/>
                      <a:pt x="1331" y="0"/>
                    </a:cubicBezTo>
                    <a:close/>
                    <a:moveTo>
                      <a:pt x="692" y="922"/>
                    </a:moveTo>
                    <a:lnTo>
                      <a:pt x="653" y="1037"/>
                    </a:lnTo>
                    <a:cubicBezTo>
                      <a:pt x="653" y="1038"/>
                      <a:pt x="652" y="1039"/>
                      <a:pt x="652" y="1040"/>
                    </a:cubicBezTo>
                    <a:cubicBezTo>
                      <a:pt x="651" y="1041"/>
                      <a:pt x="650" y="1041"/>
                      <a:pt x="649" y="1041"/>
                    </a:cubicBezTo>
                    <a:cubicBezTo>
                      <a:pt x="648" y="1042"/>
                      <a:pt x="646" y="1042"/>
                      <a:pt x="644" y="1042"/>
                    </a:cubicBezTo>
                    <a:cubicBezTo>
                      <a:pt x="642" y="1042"/>
                      <a:pt x="639" y="1042"/>
                      <a:pt x="636" y="1042"/>
                    </a:cubicBezTo>
                    <a:cubicBezTo>
                      <a:pt x="633" y="1042"/>
                      <a:pt x="631" y="1042"/>
                      <a:pt x="629" y="1042"/>
                    </a:cubicBezTo>
                    <a:cubicBezTo>
                      <a:pt x="627" y="1042"/>
                      <a:pt x="626" y="1042"/>
                      <a:pt x="624" y="1042"/>
                    </a:cubicBezTo>
                    <a:cubicBezTo>
                      <a:pt x="623" y="1042"/>
                      <a:pt x="622" y="1042"/>
                      <a:pt x="621" y="1041"/>
                    </a:cubicBezTo>
                    <a:cubicBezTo>
                      <a:pt x="620" y="1041"/>
                      <a:pt x="619" y="1041"/>
                      <a:pt x="619" y="1040"/>
                    </a:cubicBezTo>
                    <a:cubicBezTo>
                      <a:pt x="618" y="1040"/>
                      <a:pt x="618" y="1040"/>
                      <a:pt x="618" y="1039"/>
                    </a:cubicBezTo>
                    <a:cubicBezTo>
                      <a:pt x="617" y="1038"/>
                      <a:pt x="617" y="1038"/>
                      <a:pt x="617" y="1037"/>
                    </a:cubicBezTo>
                    <a:lnTo>
                      <a:pt x="578" y="922"/>
                    </a:lnTo>
                    <a:cubicBezTo>
                      <a:pt x="577" y="919"/>
                      <a:pt x="577" y="917"/>
                      <a:pt x="577" y="916"/>
                    </a:cubicBezTo>
                    <a:cubicBezTo>
                      <a:pt x="576" y="915"/>
                      <a:pt x="577" y="914"/>
                      <a:pt x="578" y="913"/>
                    </a:cubicBezTo>
                    <a:cubicBezTo>
                      <a:pt x="578" y="912"/>
                      <a:pt x="580" y="912"/>
                      <a:pt x="582" y="912"/>
                    </a:cubicBezTo>
                    <a:cubicBezTo>
                      <a:pt x="584" y="911"/>
                      <a:pt x="587" y="911"/>
                      <a:pt x="590" y="911"/>
                    </a:cubicBezTo>
                    <a:cubicBezTo>
                      <a:pt x="593" y="911"/>
                      <a:pt x="596" y="911"/>
                      <a:pt x="597" y="912"/>
                    </a:cubicBezTo>
                    <a:cubicBezTo>
                      <a:pt x="599" y="912"/>
                      <a:pt x="601" y="912"/>
                      <a:pt x="601" y="912"/>
                    </a:cubicBezTo>
                    <a:cubicBezTo>
                      <a:pt x="602" y="913"/>
                      <a:pt x="603" y="913"/>
                      <a:pt x="603" y="914"/>
                    </a:cubicBezTo>
                    <a:cubicBezTo>
                      <a:pt x="604" y="914"/>
                      <a:pt x="604" y="915"/>
                      <a:pt x="604" y="916"/>
                    </a:cubicBezTo>
                    <a:lnTo>
                      <a:pt x="636" y="1016"/>
                    </a:lnTo>
                    <a:lnTo>
                      <a:pt x="636" y="1016"/>
                    </a:lnTo>
                    <a:lnTo>
                      <a:pt x="667" y="917"/>
                    </a:lnTo>
                    <a:cubicBezTo>
                      <a:pt x="667" y="916"/>
                      <a:pt x="668" y="915"/>
                      <a:pt x="668" y="914"/>
                    </a:cubicBezTo>
                    <a:cubicBezTo>
                      <a:pt x="669" y="913"/>
                      <a:pt x="669" y="913"/>
                      <a:pt x="670" y="912"/>
                    </a:cubicBezTo>
                    <a:cubicBezTo>
                      <a:pt x="671" y="912"/>
                      <a:pt x="673" y="912"/>
                      <a:pt x="674" y="912"/>
                    </a:cubicBezTo>
                    <a:cubicBezTo>
                      <a:pt x="676" y="911"/>
                      <a:pt x="679" y="911"/>
                      <a:pt x="682" y="911"/>
                    </a:cubicBezTo>
                    <a:cubicBezTo>
                      <a:pt x="685" y="911"/>
                      <a:pt x="687" y="911"/>
                      <a:pt x="689" y="912"/>
                    </a:cubicBezTo>
                    <a:cubicBezTo>
                      <a:pt x="691" y="912"/>
                      <a:pt x="692" y="912"/>
                      <a:pt x="692" y="913"/>
                    </a:cubicBezTo>
                    <a:cubicBezTo>
                      <a:pt x="693" y="914"/>
                      <a:pt x="693" y="915"/>
                      <a:pt x="693" y="916"/>
                    </a:cubicBezTo>
                    <a:cubicBezTo>
                      <a:pt x="693" y="918"/>
                      <a:pt x="692" y="920"/>
                      <a:pt x="692" y="922"/>
                    </a:cubicBezTo>
                    <a:close/>
                    <a:moveTo>
                      <a:pt x="861" y="1038"/>
                    </a:moveTo>
                    <a:cubicBezTo>
                      <a:pt x="861" y="1039"/>
                      <a:pt x="861" y="1039"/>
                      <a:pt x="860" y="1040"/>
                    </a:cubicBezTo>
                    <a:cubicBezTo>
                      <a:pt x="860" y="1040"/>
                      <a:pt x="859" y="1041"/>
                      <a:pt x="858" y="1041"/>
                    </a:cubicBezTo>
                    <a:cubicBezTo>
                      <a:pt x="857" y="1042"/>
                      <a:pt x="856" y="1042"/>
                      <a:pt x="855" y="1042"/>
                    </a:cubicBezTo>
                    <a:cubicBezTo>
                      <a:pt x="853" y="1042"/>
                      <a:pt x="851" y="1042"/>
                      <a:pt x="848" y="1042"/>
                    </a:cubicBezTo>
                    <a:cubicBezTo>
                      <a:pt x="846" y="1042"/>
                      <a:pt x="844" y="1042"/>
                      <a:pt x="842" y="1042"/>
                    </a:cubicBezTo>
                    <a:cubicBezTo>
                      <a:pt x="841" y="1042"/>
                      <a:pt x="840" y="1042"/>
                      <a:pt x="839" y="1041"/>
                    </a:cubicBezTo>
                    <a:cubicBezTo>
                      <a:pt x="838" y="1041"/>
                      <a:pt x="837" y="1040"/>
                      <a:pt x="837" y="1040"/>
                    </a:cubicBezTo>
                    <a:cubicBezTo>
                      <a:pt x="836" y="1039"/>
                      <a:pt x="836" y="1039"/>
                      <a:pt x="836" y="1038"/>
                    </a:cubicBezTo>
                    <a:lnTo>
                      <a:pt x="836" y="933"/>
                    </a:lnTo>
                    <a:lnTo>
                      <a:pt x="836" y="933"/>
                    </a:lnTo>
                    <a:lnTo>
                      <a:pt x="798" y="1038"/>
                    </a:lnTo>
                    <a:cubicBezTo>
                      <a:pt x="798" y="1039"/>
                      <a:pt x="798" y="1040"/>
                      <a:pt x="797" y="1040"/>
                    </a:cubicBezTo>
                    <a:cubicBezTo>
                      <a:pt x="796" y="1041"/>
                      <a:pt x="795" y="1041"/>
                      <a:pt x="794" y="1042"/>
                    </a:cubicBezTo>
                    <a:cubicBezTo>
                      <a:pt x="793" y="1042"/>
                      <a:pt x="792" y="1042"/>
                      <a:pt x="790" y="1042"/>
                    </a:cubicBezTo>
                    <a:cubicBezTo>
                      <a:pt x="789" y="1042"/>
                      <a:pt x="787" y="1042"/>
                      <a:pt x="785" y="1042"/>
                    </a:cubicBezTo>
                    <a:cubicBezTo>
                      <a:pt x="782" y="1042"/>
                      <a:pt x="780" y="1042"/>
                      <a:pt x="779" y="1042"/>
                    </a:cubicBezTo>
                    <a:cubicBezTo>
                      <a:pt x="777" y="1042"/>
                      <a:pt x="776" y="1042"/>
                      <a:pt x="775" y="1041"/>
                    </a:cubicBezTo>
                    <a:cubicBezTo>
                      <a:pt x="774" y="1041"/>
                      <a:pt x="773" y="1040"/>
                      <a:pt x="772" y="1040"/>
                    </a:cubicBezTo>
                    <a:cubicBezTo>
                      <a:pt x="772" y="1039"/>
                      <a:pt x="771" y="1039"/>
                      <a:pt x="771" y="1038"/>
                    </a:cubicBezTo>
                    <a:lnTo>
                      <a:pt x="735" y="933"/>
                    </a:lnTo>
                    <a:lnTo>
                      <a:pt x="735" y="933"/>
                    </a:lnTo>
                    <a:lnTo>
                      <a:pt x="735" y="1038"/>
                    </a:lnTo>
                    <a:cubicBezTo>
                      <a:pt x="735" y="1039"/>
                      <a:pt x="734" y="1039"/>
                      <a:pt x="734" y="1040"/>
                    </a:cubicBezTo>
                    <a:cubicBezTo>
                      <a:pt x="734" y="1040"/>
                      <a:pt x="733" y="1041"/>
                      <a:pt x="732" y="1041"/>
                    </a:cubicBezTo>
                    <a:cubicBezTo>
                      <a:pt x="731" y="1042"/>
                      <a:pt x="730" y="1042"/>
                      <a:pt x="728" y="1042"/>
                    </a:cubicBezTo>
                    <a:cubicBezTo>
                      <a:pt x="727" y="1042"/>
                      <a:pt x="725" y="1042"/>
                      <a:pt x="722" y="1042"/>
                    </a:cubicBezTo>
                    <a:cubicBezTo>
                      <a:pt x="720" y="1042"/>
                      <a:pt x="718" y="1042"/>
                      <a:pt x="716" y="1042"/>
                    </a:cubicBezTo>
                    <a:cubicBezTo>
                      <a:pt x="714" y="1042"/>
                      <a:pt x="713" y="1042"/>
                      <a:pt x="712" y="1041"/>
                    </a:cubicBezTo>
                    <a:cubicBezTo>
                      <a:pt x="711" y="1041"/>
                      <a:pt x="711" y="1040"/>
                      <a:pt x="710" y="1040"/>
                    </a:cubicBezTo>
                    <a:cubicBezTo>
                      <a:pt x="710" y="1039"/>
                      <a:pt x="710" y="1039"/>
                      <a:pt x="710" y="1038"/>
                    </a:cubicBezTo>
                    <a:lnTo>
                      <a:pt x="710" y="922"/>
                    </a:lnTo>
                    <a:cubicBezTo>
                      <a:pt x="710" y="919"/>
                      <a:pt x="711" y="916"/>
                      <a:pt x="712" y="915"/>
                    </a:cubicBezTo>
                    <a:cubicBezTo>
                      <a:pt x="714" y="913"/>
                      <a:pt x="717" y="912"/>
                      <a:pt x="720" y="912"/>
                    </a:cubicBezTo>
                    <a:lnTo>
                      <a:pt x="737" y="912"/>
                    </a:lnTo>
                    <a:cubicBezTo>
                      <a:pt x="740" y="912"/>
                      <a:pt x="743" y="912"/>
                      <a:pt x="745" y="913"/>
                    </a:cubicBezTo>
                    <a:cubicBezTo>
                      <a:pt x="747" y="913"/>
                      <a:pt x="749" y="914"/>
                      <a:pt x="750" y="915"/>
                    </a:cubicBezTo>
                    <a:cubicBezTo>
                      <a:pt x="752" y="916"/>
                      <a:pt x="753" y="918"/>
                      <a:pt x="754" y="920"/>
                    </a:cubicBezTo>
                    <a:cubicBezTo>
                      <a:pt x="756" y="922"/>
                      <a:pt x="757" y="924"/>
                      <a:pt x="757" y="927"/>
                    </a:cubicBezTo>
                    <a:lnTo>
                      <a:pt x="785" y="1004"/>
                    </a:lnTo>
                    <a:lnTo>
                      <a:pt x="786" y="1004"/>
                    </a:lnTo>
                    <a:lnTo>
                      <a:pt x="815" y="927"/>
                    </a:lnTo>
                    <a:cubicBezTo>
                      <a:pt x="816" y="924"/>
                      <a:pt x="817" y="922"/>
                      <a:pt x="818" y="920"/>
                    </a:cubicBezTo>
                    <a:cubicBezTo>
                      <a:pt x="819" y="918"/>
                      <a:pt x="820" y="916"/>
                      <a:pt x="821" y="915"/>
                    </a:cubicBezTo>
                    <a:cubicBezTo>
                      <a:pt x="823" y="914"/>
                      <a:pt x="824" y="913"/>
                      <a:pt x="826" y="913"/>
                    </a:cubicBezTo>
                    <a:cubicBezTo>
                      <a:pt x="828" y="912"/>
                      <a:pt x="830" y="912"/>
                      <a:pt x="833" y="912"/>
                    </a:cubicBezTo>
                    <a:lnTo>
                      <a:pt x="850" y="912"/>
                    </a:lnTo>
                    <a:cubicBezTo>
                      <a:pt x="852" y="912"/>
                      <a:pt x="854" y="912"/>
                      <a:pt x="855" y="913"/>
                    </a:cubicBezTo>
                    <a:cubicBezTo>
                      <a:pt x="856" y="913"/>
                      <a:pt x="858" y="914"/>
                      <a:pt x="858" y="915"/>
                    </a:cubicBezTo>
                    <a:cubicBezTo>
                      <a:pt x="859" y="916"/>
                      <a:pt x="860" y="917"/>
                      <a:pt x="860" y="918"/>
                    </a:cubicBezTo>
                    <a:cubicBezTo>
                      <a:pt x="861" y="919"/>
                      <a:pt x="861" y="921"/>
                      <a:pt x="861" y="922"/>
                    </a:cubicBezTo>
                    <a:lnTo>
                      <a:pt x="861" y="1038"/>
                    </a:lnTo>
                    <a:lnTo>
                      <a:pt x="861" y="1038"/>
                    </a:lnTo>
                    <a:close/>
                    <a:moveTo>
                      <a:pt x="1025" y="623"/>
                    </a:moveTo>
                    <a:cubicBezTo>
                      <a:pt x="1025" y="642"/>
                      <a:pt x="1010" y="657"/>
                      <a:pt x="991" y="657"/>
                    </a:cubicBezTo>
                    <a:lnTo>
                      <a:pt x="800" y="657"/>
                    </a:lnTo>
                    <a:cubicBezTo>
                      <a:pt x="781" y="731"/>
                      <a:pt x="790" y="741"/>
                      <a:pt x="919" y="741"/>
                    </a:cubicBezTo>
                    <a:lnTo>
                      <a:pt x="919" y="771"/>
                    </a:lnTo>
                    <a:lnTo>
                      <a:pt x="518" y="771"/>
                    </a:lnTo>
                    <a:lnTo>
                      <a:pt x="518" y="741"/>
                    </a:lnTo>
                    <a:cubicBezTo>
                      <a:pt x="634" y="741"/>
                      <a:pt x="653" y="731"/>
                      <a:pt x="635" y="657"/>
                    </a:cubicBezTo>
                    <a:lnTo>
                      <a:pt x="446" y="657"/>
                    </a:lnTo>
                    <a:cubicBezTo>
                      <a:pt x="428" y="657"/>
                      <a:pt x="413" y="642"/>
                      <a:pt x="413" y="623"/>
                    </a:cubicBezTo>
                    <a:lnTo>
                      <a:pt x="413" y="252"/>
                    </a:lnTo>
                    <a:cubicBezTo>
                      <a:pt x="413" y="233"/>
                      <a:pt x="428" y="218"/>
                      <a:pt x="446" y="218"/>
                    </a:cubicBezTo>
                    <a:lnTo>
                      <a:pt x="991" y="218"/>
                    </a:lnTo>
                    <a:cubicBezTo>
                      <a:pt x="1010" y="218"/>
                      <a:pt x="1025" y="233"/>
                      <a:pt x="1025" y="252"/>
                    </a:cubicBezTo>
                    <a:lnTo>
                      <a:pt x="1025" y="623"/>
                    </a:lnTo>
                    <a:lnTo>
                      <a:pt x="1025" y="623"/>
                    </a:lnTo>
                    <a:close/>
                  </a:path>
                </a:pathLst>
              </a:custGeom>
              <a:solidFill>
                <a:srgbClr val="0078D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68" name="Rectangle 407">
              <a:extLst>
                <a:ext uri="{FF2B5EF4-FFF2-40B4-BE49-F238E27FC236}">
                  <a16:creationId xmlns:a16="http://schemas.microsoft.com/office/drawing/2014/main" id="{F76EA013-AE3B-425B-B4F5-2AA317C81BD0}"/>
                </a:ext>
              </a:extLst>
            </p:cNvPr>
            <p:cNvSpPr>
              <a:spLocks noChangeArrowheads="1"/>
            </p:cNvSpPr>
            <p:nvPr/>
          </p:nvSpPr>
          <p:spPr bwMode="auto">
            <a:xfrm>
              <a:off x="818" y="1719"/>
              <a:ext cx="33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FFFFFF"/>
                  </a:solidFill>
                  <a:effectLst/>
                  <a:latin typeface="Segoe UI" panose="020B0502040204020203" pitchFamily="34" charset="0"/>
                </a:rPr>
                <a:t> Server  X or empty slot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9" name="Freeform 408">
              <a:extLst>
                <a:ext uri="{FF2B5EF4-FFF2-40B4-BE49-F238E27FC236}">
                  <a16:creationId xmlns:a16="http://schemas.microsoft.com/office/drawing/2014/main" id="{73035CB6-7BED-46C4-98FA-F0815BA14438}"/>
                </a:ext>
              </a:extLst>
            </p:cNvPr>
            <p:cNvSpPr>
              <a:spLocks/>
            </p:cNvSpPr>
            <p:nvPr/>
          </p:nvSpPr>
          <p:spPr bwMode="auto">
            <a:xfrm>
              <a:off x="901" y="1826"/>
              <a:ext cx="214" cy="171"/>
            </a:xfrm>
            <a:custGeom>
              <a:avLst/>
              <a:gdLst>
                <a:gd name="T0" fmla="*/ 1331 w 1392"/>
                <a:gd name="T1" fmla="*/ 0 h 1114"/>
                <a:gd name="T2" fmla="*/ 61 w 1392"/>
                <a:gd name="T3" fmla="*/ 0 h 1114"/>
                <a:gd name="T4" fmla="*/ 0 w 1392"/>
                <a:gd name="T5" fmla="*/ 61 h 1114"/>
                <a:gd name="T6" fmla="*/ 0 w 1392"/>
                <a:gd name="T7" fmla="*/ 1052 h 1114"/>
                <a:gd name="T8" fmla="*/ 61 w 1392"/>
                <a:gd name="T9" fmla="*/ 1114 h 1114"/>
                <a:gd name="T10" fmla="*/ 1331 w 1392"/>
                <a:gd name="T11" fmla="*/ 1114 h 1114"/>
                <a:gd name="T12" fmla="*/ 1392 w 1392"/>
                <a:gd name="T13" fmla="*/ 1052 h 1114"/>
                <a:gd name="T14" fmla="*/ 1392 w 1392"/>
                <a:gd name="T15" fmla="*/ 61 h 1114"/>
                <a:gd name="T16" fmla="*/ 1331 w 1392"/>
                <a:gd name="T17" fmla="*/ 0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2" h="1114">
                  <a:moveTo>
                    <a:pt x="1331" y="0"/>
                  </a:moveTo>
                  <a:lnTo>
                    <a:pt x="61" y="0"/>
                  </a:lnTo>
                  <a:cubicBezTo>
                    <a:pt x="28" y="0"/>
                    <a:pt x="0" y="28"/>
                    <a:pt x="0" y="61"/>
                  </a:cubicBezTo>
                  <a:lnTo>
                    <a:pt x="0" y="1052"/>
                  </a:lnTo>
                  <a:cubicBezTo>
                    <a:pt x="0" y="1086"/>
                    <a:pt x="28" y="1114"/>
                    <a:pt x="61" y="1114"/>
                  </a:cubicBezTo>
                  <a:lnTo>
                    <a:pt x="1331" y="1114"/>
                  </a:lnTo>
                  <a:cubicBezTo>
                    <a:pt x="1365" y="1114"/>
                    <a:pt x="1392" y="1086"/>
                    <a:pt x="1392" y="1052"/>
                  </a:cubicBezTo>
                  <a:lnTo>
                    <a:pt x="1392" y="61"/>
                  </a:lnTo>
                  <a:cubicBezTo>
                    <a:pt x="1392" y="28"/>
                    <a:pt x="1365" y="0"/>
                    <a:pt x="1331" y="0"/>
                  </a:cubicBez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409">
              <a:extLst>
                <a:ext uri="{FF2B5EF4-FFF2-40B4-BE49-F238E27FC236}">
                  <a16:creationId xmlns:a16="http://schemas.microsoft.com/office/drawing/2014/main" id="{9ACD1D5C-5592-43EB-8FEF-0A7F0355D82E}"/>
                </a:ext>
              </a:extLst>
            </p:cNvPr>
            <p:cNvSpPr>
              <a:spLocks/>
            </p:cNvSpPr>
            <p:nvPr/>
          </p:nvSpPr>
          <p:spPr bwMode="auto">
            <a:xfrm>
              <a:off x="901" y="1826"/>
              <a:ext cx="214" cy="171"/>
            </a:xfrm>
            <a:custGeom>
              <a:avLst/>
              <a:gdLst>
                <a:gd name="T0" fmla="*/ 1331 w 1392"/>
                <a:gd name="T1" fmla="*/ 0 h 1114"/>
                <a:gd name="T2" fmla="*/ 61 w 1392"/>
                <a:gd name="T3" fmla="*/ 0 h 1114"/>
                <a:gd name="T4" fmla="*/ 0 w 1392"/>
                <a:gd name="T5" fmla="*/ 61 h 1114"/>
                <a:gd name="T6" fmla="*/ 0 w 1392"/>
                <a:gd name="T7" fmla="*/ 1052 h 1114"/>
                <a:gd name="T8" fmla="*/ 61 w 1392"/>
                <a:gd name="T9" fmla="*/ 1114 h 1114"/>
                <a:gd name="T10" fmla="*/ 1331 w 1392"/>
                <a:gd name="T11" fmla="*/ 1114 h 1114"/>
                <a:gd name="T12" fmla="*/ 1392 w 1392"/>
                <a:gd name="T13" fmla="*/ 1052 h 1114"/>
                <a:gd name="T14" fmla="*/ 1392 w 1392"/>
                <a:gd name="T15" fmla="*/ 61 h 1114"/>
                <a:gd name="T16" fmla="*/ 1331 w 1392"/>
                <a:gd name="T17" fmla="*/ 0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2" h="1114">
                  <a:moveTo>
                    <a:pt x="1331" y="0"/>
                  </a:moveTo>
                  <a:lnTo>
                    <a:pt x="61" y="0"/>
                  </a:lnTo>
                  <a:cubicBezTo>
                    <a:pt x="28" y="0"/>
                    <a:pt x="0" y="28"/>
                    <a:pt x="0" y="61"/>
                  </a:cubicBezTo>
                  <a:lnTo>
                    <a:pt x="0" y="1052"/>
                  </a:lnTo>
                  <a:cubicBezTo>
                    <a:pt x="0" y="1086"/>
                    <a:pt x="28" y="1114"/>
                    <a:pt x="61" y="1114"/>
                  </a:cubicBezTo>
                  <a:lnTo>
                    <a:pt x="1331" y="1114"/>
                  </a:lnTo>
                  <a:cubicBezTo>
                    <a:pt x="1365" y="1114"/>
                    <a:pt x="1392" y="1086"/>
                    <a:pt x="1392" y="1052"/>
                  </a:cubicBezTo>
                  <a:lnTo>
                    <a:pt x="1392" y="61"/>
                  </a:lnTo>
                  <a:cubicBezTo>
                    <a:pt x="1392" y="28"/>
                    <a:pt x="1365" y="0"/>
                    <a:pt x="1331" y="0"/>
                  </a:cubicBez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410">
              <a:extLst>
                <a:ext uri="{FF2B5EF4-FFF2-40B4-BE49-F238E27FC236}">
                  <a16:creationId xmlns:a16="http://schemas.microsoft.com/office/drawing/2014/main" id="{D298B0C5-A325-4E23-9221-88D722845F7B}"/>
                </a:ext>
              </a:extLst>
            </p:cNvPr>
            <p:cNvSpPr>
              <a:spLocks noEditPoints="1"/>
            </p:cNvSpPr>
            <p:nvPr/>
          </p:nvSpPr>
          <p:spPr bwMode="auto">
            <a:xfrm>
              <a:off x="971" y="1866"/>
              <a:ext cx="81" cy="54"/>
            </a:xfrm>
            <a:custGeom>
              <a:avLst/>
              <a:gdLst>
                <a:gd name="T0" fmla="*/ 0 w 81"/>
                <a:gd name="T1" fmla="*/ 54 h 54"/>
                <a:gd name="T2" fmla="*/ 81 w 81"/>
                <a:gd name="T3" fmla="*/ 54 h 54"/>
                <a:gd name="T4" fmla="*/ 81 w 81"/>
                <a:gd name="T5" fmla="*/ 0 h 54"/>
                <a:gd name="T6" fmla="*/ 0 w 81"/>
                <a:gd name="T7" fmla="*/ 0 h 54"/>
                <a:gd name="T8" fmla="*/ 0 w 81"/>
                <a:gd name="T9" fmla="*/ 54 h 54"/>
                <a:gd name="T10" fmla="*/ 58 w 81"/>
                <a:gd name="T11" fmla="*/ 39 h 54"/>
                <a:gd name="T12" fmla="*/ 43 w 81"/>
                <a:gd name="T13" fmla="*/ 47 h 54"/>
                <a:gd name="T14" fmla="*/ 43 w 81"/>
                <a:gd name="T15" fmla="*/ 30 h 54"/>
                <a:gd name="T16" fmla="*/ 58 w 81"/>
                <a:gd name="T17" fmla="*/ 21 h 54"/>
                <a:gd name="T18" fmla="*/ 58 w 81"/>
                <a:gd name="T19" fmla="*/ 39 h 54"/>
                <a:gd name="T20" fmla="*/ 42 w 81"/>
                <a:gd name="T21" fmla="*/ 10 h 54"/>
                <a:gd name="T22" fmla="*/ 57 w 81"/>
                <a:gd name="T23" fmla="*/ 19 h 54"/>
                <a:gd name="T24" fmla="*/ 42 w 81"/>
                <a:gd name="T25" fmla="*/ 27 h 54"/>
                <a:gd name="T26" fmla="*/ 27 w 81"/>
                <a:gd name="T27" fmla="*/ 19 h 54"/>
                <a:gd name="T28" fmla="*/ 42 w 81"/>
                <a:gd name="T29" fmla="*/ 10 h 54"/>
                <a:gd name="T30" fmla="*/ 25 w 81"/>
                <a:gd name="T31" fmla="*/ 21 h 54"/>
                <a:gd name="T32" fmla="*/ 40 w 81"/>
                <a:gd name="T33" fmla="*/ 30 h 54"/>
                <a:gd name="T34" fmla="*/ 40 w 81"/>
                <a:gd name="T35" fmla="*/ 47 h 54"/>
                <a:gd name="T36" fmla="*/ 25 w 81"/>
                <a:gd name="T37" fmla="*/ 39 h 54"/>
                <a:gd name="T38" fmla="*/ 25 w 81"/>
                <a:gd name="T39" fmla="*/ 2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1" h="54">
                  <a:moveTo>
                    <a:pt x="0" y="54"/>
                  </a:moveTo>
                  <a:lnTo>
                    <a:pt x="81" y="54"/>
                  </a:lnTo>
                  <a:lnTo>
                    <a:pt x="81" y="0"/>
                  </a:lnTo>
                  <a:lnTo>
                    <a:pt x="0" y="0"/>
                  </a:lnTo>
                  <a:lnTo>
                    <a:pt x="0" y="54"/>
                  </a:lnTo>
                  <a:close/>
                  <a:moveTo>
                    <a:pt x="58" y="39"/>
                  </a:moveTo>
                  <a:lnTo>
                    <a:pt x="43" y="47"/>
                  </a:lnTo>
                  <a:lnTo>
                    <a:pt x="43" y="30"/>
                  </a:lnTo>
                  <a:lnTo>
                    <a:pt x="58" y="21"/>
                  </a:lnTo>
                  <a:lnTo>
                    <a:pt x="58" y="39"/>
                  </a:lnTo>
                  <a:close/>
                  <a:moveTo>
                    <a:pt x="42" y="10"/>
                  </a:moveTo>
                  <a:lnTo>
                    <a:pt x="57" y="19"/>
                  </a:lnTo>
                  <a:lnTo>
                    <a:pt x="42" y="27"/>
                  </a:lnTo>
                  <a:lnTo>
                    <a:pt x="27" y="19"/>
                  </a:lnTo>
                  <a:lnTo>
                    <a:pt x="42" y="10"/>
                  </a:lnTo>
                  <a:close/>
                  <a:moveTo>
                    <a:pt x="25" y="21"/>
                  </a:moveTo>
                  <a:lnTo>
                    <a:pt x="40" y="30"/>
                  </a:lnTo>
                  <a:lnTo>
                    <a:pt x="40" y="47"/>
                  </a:lnTo>
                  <a:lnTo>
                    <a:pt x="25" y="39"/>
                  </a:lnTo>
                  <a:lnTo>
                    <a:pt x="25" y="21"/>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411">
              <a:extLst>
                <a:ext uri="{FF2B5EF4-FFF2-40B4-BE49-F238E27FC236}">
                  <a16:creationId xmlns:a16="http://schemas.microsoft.com/office/drawing/2014/main" id="{94C97354-D235-4A67-9A3B-585679E55AAD}"/>
                </a:ext>
              </a:extLst>
            </p:cNvPr>
            <p:cNvSpPr>
              <a:spLocks noEditPoints="1"/>
            </p:cNvSpPr>
            <p:nvPr/>
          </p:nvSpPr>
          <p:spPr bwMode="auto">
            <a:xfrm>
              <a:off x="901" y="1826"/>
              <a:ext cx="214" cy="171"/>
            </a:xfrm>
            <a:custGeom>
              <a:avLst/>
              <a:gdLst>
                <a:gd name="T0" fmla="*/ 61 w 1392"/>
                <a:gd name="T1" fmla="*/ 0 h 1114"/>
                <a:gd name="T2" fmla="*/ 0 w 1392"/>
                <a:gd name="T3" fmla="*/ 1052 h 1114"/>
                <a:gd name="T4" fmla="*/ 1331 w 1392"/>
                <a:gd name="T5" fmla="*/ 1114 h 1114"/>
                <a:gd name="T6" fmla="*/ 1392 w 1392"/>
                <a:gd name="T7" fmla="*/ 61 h 1114"/>
                <a:gd name="T8" fmla="*/ 692 w 1392"/>
                <a:gd name="T9" fmla="*/ 922 h 1114"/>
                <a:gd name="T10" fmla="*/ 652 w 1392"/>
                <a:gd name="T11" fmla="*/ 1040 h 1114"/>
                <a:gd name="T12" fmla="*/ 644 w 1392"/>
                <a:gd name="T13" fmla="*/ 1042 h 1114"/>
                <a:gd name="T14" fmla="*/ 629 w 1392"/>
                <a:gd name="T15" fmla="*/ 1042 h 1114"/>
                <a:gd name="T16" fmla="*/ 621 w 1392"/>
                <a:gd name="T17" fmla="*/ 1041 h 1114"/>
                <a:gd name="T18" fmla="*/ 618 w 1392"/>
                <a:gd name="T19" fmla="*/ 1039 h 1114"/>
                <a:gd name="T20" fmla="*/ 578 w 1392"/>
                <a:gd name="T21" fmla="*/ 922 h 1114"/>
                <a:gd name="T22" fmla="*/ 578 w 1392"/>
                <a:gd name="T23" fmla="*/ 913 h 1114"/>
                <a:gd name="T24" fmla="*/ 590 w 1392"/>
                <a:gd name="T25" fmla="*/ 911 h 1114"/>
                <a:gd name="T26" fmla="*/ 601 w 1392"/>
                <a:gd name="T27" fmla="*/ 912 h 1114"/>
                <a:gd name="T28" fmla="*/ 604 w 1392"/>
                <a:gd name="T29" fmla="*/ 916 h 1114"/>
                <a:gd name="T30" fmla="*/ 636 w 1392"/>
                <a:gd name="T31" fmla="*/ 1016 h 1114"/>
                <a:gd name="T32" fmla="*/ 668 w 1392"/>
                <a:gd name="T33" fmla="*/ 914 h 1114"/>
                <a:gd name="T34" fmla="*/ 674 w 1392"/>
                <a:gd name="T35" fmla="*/ 912 h 1114"/>
                <a:gd name="T36" fmla="*/ 689 w 1392"/>
                <a:gd name="T37" fmla="*/ 912 h 1114"/>
                <a:gd name="T38" fmla="*/ 693 w 1392"/>
                <a:gd name="T39" fmla="*/ 916 h 1114"/>
                <a:gd name="T40" fmla="*/ 861 w 1392"/>
                <a:gd name="T41" fmla="*/ 1038 h 1114"/>
                <a:gd name="T42" fmla="*/ 858 w 1392"/>
                <a:gd name="T43" fmla="*/ 1041 h 1114"/>
                <a:gd name="T44" fmla="*/ 848 w 1392"/>
                <a:gd name="T45" fmla="*/ 1042 h 1114"/>
                <a:gd name="T46" fmla="*/ 839 w 1392"/>
                <a:gd name="T47" fmla="*/ 1041 h 1114"/>
                <a:gd name="T48" fmla="*/ 836 w 1392"/>
                <a:gd name="T49" fmla="*/ 1038 h 1114"/>
                <a:gd name="T50" fmla="*/ 836 w 1392"/>
                <a:gd name="T51" fmla="*/ 933 h 1114"/>
                <a:gd name="T52" fmla="*/ 797 w 1392"/>
                <a:gd name="T53" fmla="*/ 1040 h 1114"/>
                <a:gd name="T54" fmla="*/ 790 w 1392"/>
                <a:gd name="T55" fmla="*/ 1042 h 1114"/>
                <a:gd name="T56" fmla="*/ 779 w 1392"/>
                <a:gd name="T57" fmla="*/ 1042 h 1114"/>
                <a:gd name="T58" fmla="*/ 772 w 1392"/>
                <a:gd name="T59" fmla="*/ 1040 h 1114"/>
                <a:gd name="T60" fmla="*/ 735 w 1392"/>
                <a:gd name="T61" fmla="*/ 933 h 1114"/>
                <a:gd name="T62" fmla="*/ 735 w 1392"/>
                <a:gd name="T63" fmla="*/ 1038 h 1114"/>
                <a:gd name="T64" fmla="*/ 732 w 1392"/>
                <a:gd name="T65" fmla="*/ 1041 h 1114"/>
                <a:gd name="T66" fmla="*/ 722 w 1392"/>
                <a:gd name="T67" fmla="*/ 1042 h 1114"/>
                <a:gd name="T68" fmla="*/ 712 w 1392"/>
                <a:gd name="T69" fmla="*/ 1041 h 1114"/>
                <a:gd name="T70" fmla="*/ 710 w 1392"/>
                <a:gd name="T71" fmla="*/ 1038 h 1114"/>
                <a:gd name="T72" fmla="*/ 712 w 1392"/>
                <a:gd name="T73" fmla="*/ 915 h 1114"/>
                <a:gd name="T74" fmla="*/ 737 w 1392"/>
                <a:gd name="T75" fmla="*/ 912 h 1114"/>
                <a:gd name="T76" fmla="*/ 750 w 1392"/>
                <a:gd name="T77" fmla="*/ 915 h 1114"/>
                <a:gd name="T78" fmla="*/ 757 w 1392"/>
                <a:gd name="T79" fmla="*/ 927 h 1114"/>
                <a:gd name="T80" fmla="*/ 786 w 1392"/>
                <a:gd name="T81" fmla="*/ 1004 h 1114"/>
                <a:gd name="T82" fmla="*/ 818 w 1392"/>
                <a:gd name="T83" fmla="*/ 920 h 1114"/>
                <a:gd name="T84" fmla="*/ 826 w 1392"/>
                <a:gd name="T85" fmla="*/ 913 h 1114"/>
                <a:gd name="T86" fmla="*/ 850 w 1392"/>
                <a:gd name="T87" fmla="*/ 912 h 1114"/>
                <a:gd name="T88" fmla="*/ 858 w 1392"/>
                <a:gd name="T89" fmla="*/ 915 h 1114"/>
                <a:gd name="T90" fmla="*/ 861 w 1392"/>
                <a:gd name="T91" fmla="*/ 922 h 1114"/>
                <a:gd name="T92" fmla="*/ 861 w 1392"/>
                <a:gd name="T93" fmla="*/ 1038 h 1114"/>
                <a:gd name="T94" fmla="*/ 991 w 1392"/>
                <a:gd name="T95" fmla="*/ 657 h 1114"/>
                <a:gd name="T96" fmla="*/ 919 w 1392"/>
                <a:gd name="T97" fmla="*/ 740 h 1114"/>
                <a:gd name="T98" fmla="*/ 518 w 1392"/>
                <a:gd name="T99" fmla="*/ 771 h 1114"/>
                <a:gd name="T100" fmla="*/ 635 w 1392"/>
                <a:gd name="T101" fmla="*/ 657 h 1114"/>
                <a:gd name="T102" fmla="*/ 413 w 1392"/>
                <a:gd name="T103" fmla="*/ 623 h 1114"/>
                <a:gd name="T104" fmla="*/ 446 w 1392"/>
                <a:gd name="T105" fmla="*/ 218 h 1114"/>
                <a:gd name="T106" fmla="*/ 1025 w 1392"/>
                <a:gd name="T107" fmla="*/ 252 h 1114"/>
                <a:gd name="T108" fmla="*/ 1025 w 1392"/>
                <a:gd name="T109" fmla="*/ 623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92" h="1114">
                  <a:moveTo>
                    <a:pt x="1331" y="0"/>
                  </a:moveTo>
                  <a:lnTo>
                    <a:pt x="61" y="0"/>
                  </a:lnTo>
                  <a:cubicBezTo>
                    <a:pt x="28" y="0"/>
                    <a:pt x="0" y="28"/>
                    <a:pt x="0" y="61"/>
                  </a:cubicBezTo>
                  <a:lnTo>
                    <a:pt x="0" y="1052"/>
                  </a:lnTo>
                  <a:cubicBezTo>
                    <a:pt x="0" y="1086"/>
                    <a:pt x="28" y="1114"/>
                    <a:pt x="61" y="1114"/>
                  </a:cubicBezTo>
                  <a:lnTo>
                    <a:pt x="1331" y="1114"/>
                  </a:lnTo>
                  <a:cubicBezTo>
                    <a:pt x="1365" y="1114"/>
                    <a:pt x="1392" y="1086"/>
                    <a:pt x="1392" y="1052"/>
                  </a:cubicBezTo>
                  <a:lnTo>
                    <a:pt x="1392" y="61"/>
                  </a:lnTo>
                  <a:cubicBezTo>
                    <a:pt x="1392" y="28"/>
                    <a:pt x="1365" y="0"/>
                    <a:pt x="1331" y="0"/>
                  </a:cubicBezTo>
                  <a:close/>
                  <a:moveTo>
                    <a:pt x="692" y="922"/>
                  </a:moveTo>
                  <a:lnTo>
                    <a:pt x="653" y="1037"/>
                  </a:lnTo>
                  <a:cubicBezTo>
                    <a:pt x="653" y="1038"/>
                    <a:pt x="652" y="1039"/>
                    <a:pt x="652" y="1040"/>
                  </a:cubicBezTo>
                  <a:cubicBezTo>
                    <a:pt x="651" y="1041"/>
                    <a:pt x="650" y="1041"/>
                    <a:pt x="649" y="1041"/>
                  </a:cubicBezTo>
                  <a:cubicBezTo>
                    <a:pt x="648" y="1042"/>
                    <a:pt x="646" y="1042"/>
                    <a:pt x="644" y="1042"/>
                  </a:cubicBezTo>
                  <a:cubicBezTo>
                    <a:pt x="642" y="1042"/>
                    <a:pt x="639" y="1042"/>
                    <a:pt x="636" y="1042"/>
                  </a:cubicBezTo>
                  <a:cubicBezTo>
                    <a:pt x="633" y="1042"/>
                    <a:pt x="631" y="1042"/>
                    <a:pt x="629" y="1042"/>
                  </a:cubicBezTo>
                  <a:cubicBezTo>
                    <a:pt x="627" y="1042"/>
                    <a:pt x="626" y="1042"/>
                    <a:pt x="624" y="1042"/>
                  </a:cubicBezTo>
                  <a:cubicBezTo>
                    <a:pt x="623" y="1042"/>
                    <a:pt x="622" y="1042"/>
                    <a:pt x="621" y="1041"/>
                  </a:cubicBezTo>
                  <a:cubicBezTo>
                    <a:pt x="620" y="1041"/>
                    <a:pt x="619" y="1041"/>
                    <a:pt x="619" y="1040"/>
                  </a:cubicBezTo>
                  <a:cubicBezTo>
                    <a:pt x="618" y="1040"/>
                    <a:pt x="618" y="1040"/>
                    <a:pt x="618" y="1039"/>
                  </a:cubicBezTo>
                  <a:cubicBezTo>
                    <a:pt x="617" y="1038"/>
                    <a:pt x="617" y="1038"/>
                    <a:pt x="617" y="1037"/>
                  </a:cubicBezTo>
                  <a:lnTo>
                    <a:pt x="578" y="922"/>
                  </a:lnTo>
                  <a:cubicBezTo>
                    <a:pt x="577" y="919"/>
                    <a:pt x="577" y="917"/>
                    <a:pt x="577" y="916"/>
                  </a:cubicBezTo>
                  <a:cubicBezTo>
                    <a:pt x="576" y="915"/>
                    <a:pt x="577" y="914"/>
                    <a:pt x="578" y="913"/>
                  </a:cubicBezTo>
                  <a:cubicBezTo>
                    <a:pt x="578" y="912"/>
                    <a:pt x="580" y="912"/>
                    <a:pt x="582" y="912"/>
                  </a:cubicBezTo>
                  <a:cubicBezTo>
                    <a:pt x="584" y="911"/>
                    <a:pt x="587" y="911"/>
                    <a:pt x="590" y="911"/>
                  </a:cubicBezTo>
                  <a:cubicBezTo>
                    <a:pt x="593" y="911"/>
                    <a:pt x="596" y="911"/>
                    <a:pt x="597" y="912"/>
                  </a:cubicBezTo>
                  <a:cubicBezTo>
                    <a:pt x="599" y="912"/>
                    <a:pt x="601" y="912"/>
                    <a:pt x="601" y="912"/>
                  </a:cubicBezTo>
                  <a:cubicBezTo>
                    <a:pt x="602" y="913"/>
                    <a:pt x="603" y="913"/>
                    <a:pt x="603" y="914"/>
                  </a:cubicBezTo>
                  <a:cubicBezTo>
                    <a:pt x="604" y="914"/>
                    <a:pt x="604" y="915"/>
                    <a:pt x="604" y="916"/>
                  </a:cubicBezTo>
                  <a:lnTo>
                    <a:pt x="636" y="1016"/>
                  </a:lnTo>
                  <a:lnTo>
                    <a:pt x="636" y="1016"/>
                  </a:lnTo>
                  <a:lnTo>
                    <a:pt x="667" y="917"/>
                  </a:lnTo>
                  <a:cubicBezTo>
                    <a:pt x="667" y="916"/>
                    <a:pt x="668" y="915"/>
                    <a:pt x="668" y="914"/>
                  </a:cubicBezTo>
                  <a:cubicBezTo>
                    <a:pt x="669" y="913"/>
                    <a:pt x="669" y="913"/>
                    <a:pt x="670" y="912"/>
                  </a:cubicBezTo>
                  <a:cubicBezTo>
                    <a:pt x="671" y="912"/>
                    <a:pt x="673" y="912"/>
                    <a:pt x="674" y="912"/>
                  </a:cubicBezTo>
                  <a:cubicBezTo>
                    <a:pt x="676" y="911"/>
                    <a:pt x="679" y="911"/>
                    <a:pt x="682" y="911"/>
                  </a:cubicBezTo>
                  <a:cubicBezTo>
                    <a:pt x="685" y="911"/>
                    <a:pt x="687" y="911"/>
                    <a:pt x="689" y="912"/>
                  </a:cubicBezTo>
                  <a:cubicBezTo>
                    <a:pt x="691" y="912"/>
                    <a:pt x="692" y="912"/>
                    <a:pt x="692" y="913"/>
                  </a:cubicBezTo>
                  <a:cubicBezTo>
                    <a:pt x="693" y="914"/>
                    <a:pt x="693" y="915"/>
                    <a:pt x="693" y="916"/>
                  </a:cubicBezTo>
                  <a:cubicBezTo>
                    <a:pt x="693" y="918"/>
                    <a:pt x="692" y="920"/>
                    <a:pt x="692" y="922"/>
                  </a:cubicBezTo>
                  <a:close/>
                  <a:moveTo>
                    <a:pt x="861" y="1038"/>
                  </a:moveTo>
                  <a:cubicBezTo>
                    <a:pt x="861" y="1039"/>
                    <a:pt x="861" y="1039"/>
                    <a:pt x="860" y="1040"/>
                  </a:cubicBezTo>
                  <a:cubicBezTo>
                    <a:pt x="860" y="1040"/>
                    <a:pt x="859" y="1041"/>
                    <a:pt x="858" y="1041"/>
                  </a:cubicBezTo>
                  <a:cubicBezTo>
                    <a:pt x="857" y="1042"/>
                    <a:pt x="856" y="1042"/>
                    <a:pt x="855" y="1042"/>
                  </a:cubicBezTo>
                  <a:cubicBezTo>
                    <a:pt x="853" y="1042"/>
                    <a:pt x="851" y="1042"/>
                    <a:pt x="848" y="1042"/>
                  </a:cubicBezTo>
                  <a:cubicBezTo>
                    <a:pt x="846" y="1042"/>
                    <a:pt x="844" y="1042"/>
                    <a:pt x="842" y="1042"/>
                  </a:cubicBezTo>
                  <a:cubicBezTo>
                    <a:pt x="841" y="1042"/>
                    <a:pt x="840" y="1042"/>
                    <a:pt x="839" y="1041"/>
                  </a:cubicBezTo>
                  <a:cubicBezTo>
                    <a:pt x="838" y="1041"/>
                    <a:pt x="837" y="1040"/>
                    <a:pt x="837" y="1040"/>
                  </a:cubicBezTo>
                  <a:cubicBezTo>
                    <a:pt x="836" y="1039"/>
                    <a:pt x="836" y="1039"/>
                    <a:pt x="836" y="1038"/>
                  </a:cubicBezTo>
                  <a:lnTo>
                    <a:pt x="836" y="933"/>
                  </a:lnTo>
                  <a:lnTo>
                    <a:pt x="836" y="933"/>
                  </a:lnTo>
                  <a:lnTo>
                    <a:pt x="798" y="1038"/>
                  </a:lnTo>
                  <a:cubicBezTo>
                    <a:pt x="798" y="1039"/>
                    <a:pt x="798" y="1040"/>
                    <a:pt x="797" y="1040"/>
                  </a:cubicBezTo>
                  <a:cubicBezTo>
                    <a:pt x="796" y="1041"/>
                    <a:pt x="795" y="1041"/>
                    <a:pt x="794" y="1042"/>
                  </a:cubicBezTo>
                  <a:cubicBezTo>
                    <a:pt x="793" y="1042"/>
                    <a:pt x="792" y="1042"/>
                    <a:pt x="790" y="1042"/>
                  </a:cubicBezTo>
                  <a:cubicBezTo>
                    <a:pt x="789" y="1042"/>
                    <a:pt x="787" y="1042"/>
                    <a:pt x="785" y="1042"/>
                  </a:cubicBezTo>
                  <a:cubicBezTo>
                    <a:pt x="782" y="1042"/>
                    <a:pt x="780" y="1042"/>
                    <a:pt x="779" y="1042"/>
                  </a:cubicBezTo>
                  <a:cubicBezTo>
                    <a:pt x="777" y="1042"/>
                    <a:pt x="776" y="1042"/>
                    <a:pt x="775" y="1041"/>
                  </a:cubicBezTo>
                  <a:cubicBezTo>
                    <a:pt x="774" y="1041"/>
                    <a:pt x="773" y="1040"/>
                    <a:pt x="772" y="1040"/>
                  </a:cubicBezTo>
                  <a:cubicBezTo>
                    <a:pt x="772" y="1039"/>
                    <a:pt x="771" y="1039"/>
                    <a:pt x="771" y="1038"/>
                  </a:cubicBezTo>
                  <a:lnTo>
                    <a:pt x="735" y="933"/>
                  </a:lnTo>
                  <a:lnTo>
                    <a:pt x="735" y="933"/>
                  </a:lnTo>
                  <a:lnTo>
                    <a:pt x="735" y="1038"/>
                  </a:lnTo>
                  <a:cubicBezTo>
                    <a:pt x="735" y="1039"/>
                    <a:pt x="734" y="1039"/>
                    <a:pt x="734" y="1040"/>
                  </a:cubicBezTo>
                  <a:cubicBezTo>
                    <a:pt x="734" y="1040"/>
                    <a:pt x="733" y="1041"/>
                    <a:pt x="732" y="1041"/>
                  </a:cubicBezTo>
                  <a:cubicBezTo>
                    <a:pt x="731" y="1042"/>
                    <a:pt x="730" y="1042"/>
                    <a:pt x="728" y="1042"/>
                  </a:cubicBezTo>
                  <a:cubicBezTo>
                    <a:pt x="727" y="1042"/>
                    <a:pt x="725" y="1042"/>
                    <a:pt x="722" y="1042"/>
                  </a:cubicBezTo>
                  <a:cubicBezTo>
                    <a:pt x="720" y="1042"/>
                    <a:pt x="718" y="1042"/>
                    <a:pt x="716" y="1042"/>
                  </a:cubicBezTo>
                  <a:cubicBezTo>
                    <a:pt x="714" y="1042"/>
                    <a:pt x="713" y="1042"/>
                    <a:pt x="712" y="1041"/>
                  </a:cubicBezTo>
                  <a:cubicBezTo>
                    <a:pt x="711" y="1041"/>
                    <a:pt x="711" y="1040"/>
                    <a:pt x="710" y="1040"/>
                  </a:cubicBezTo>
                  <a:cubicBezTo>
                    <a:pt x="710" y="1039"/>
                    <a:pt x="710" y="1039"/>
                    <a:pt x="710" y="1038"/>
                  </a:cubicBezTo>
                  <a:lnTo>
                    <a:pt x="710" y="922"/>
                  </a:lnTo>
                  <a:cubicBezTo>
                    <a:pt x="710" y="919"/>
                    <a:pt x="711" y="916"/>
                    <a:pt x="712" y="915"/>
                  </a:cubicBezTo>
                  <a:cubicBezTo>
                    <a:pt x="714" y="913"/>
                    <a:pt x="717" y="912"/>
                    <a:pt x="720" y="912"/>
                  </a:cubicBezTo>
                  <a:lnTo>
                    <a:pt x="737" y="912"/>
                  </a:lnTo>
                  <a:cubicBezTo>
                    <a:pt x="740" y="912"/>
                    <a:pt x="743" y="912"/>
                    <a:pt x="745" y="913"/>
                  </a:cubicBezTo>
                  <a:cubicBezTo>
                    <a:pt x="747" y="913"/>
                    <a:pt x="749" y="914"/>
                    <a:pt x="750" y="915"/>
                  </a:cubicBezTo>
                  <a:cubicBezTo>
                    <a:pt x="752" y="916"/>
                    <a:pt x="753" y="918"/>
                    <a:pt x="754" y="920"/>
                  </a:cubicBezTo>
                  <a:cubicBezTo>
                    <a:pt x="756" y="922"/>
                    <a:pt x="757" y="924"/>
                    <a:pt x="757" y="927"/>
                  </a:cubicBezTo>
                  <a:lnTo>
                    <a:pt x="785" y="1004"/>
                  </a:lnTo>
                  <a:lnTo>
                    <a:pt x="786" y="1004"/>
                  </a:lnTo>
                  <a:lnTo>
                    <a:pt x="815" y="927"/>
                  </a:lnTo>
                  <a:cubicBezTo>
                    <a:pt x="816" y="924"/>
                    <a:pt x="817" y="922"/>
                    <a:pt x="818" y="920"/>
                  </a:cubicBezTo>
                  <a:cubicBezTo>
                    <a:pt x="819" y="918"/>
                    <a:pt x="820" y="916"/>
                    <a:pt x="821" y="915"/>
                  </a:cubicBezTo>
                  <a:cubicBezTo>
                    <a:pt x="823" y="914"/>
                    <a:pt x="824" y="913"/>
                    <a:pt x="826" y="913"/>
                  </a:cubicBezTo>
                  <a:cubicBezTo>
                    <a:pt x="828" y="912"/>
                    <a:pt x="830" y="912"/>
                    <a:pt x="833" y="912"/>
                  </a:cubicBezTo>
                  <a:lnTo>
                    <a:pt x="850" y="912"/>
                  </a:lnTo>
                  <a:cubicBezTo>
                    <a:pt x="852" y="912"/>
                    <a:pt x="854" y="912"/>
                    <a:pt x="855" y="913"/>
                  </a:cubicBezTo>
                  <a:cubicBezTo>
                    <a:pt x="856" y="913"/>
                    <a:pt x="858" y="914"/>
                    <a:pt x="858" y="915"/>
                  </a:cubicBezTo>
                  <a:cubicBezTo>
                    <a:pt x="859" y="916"/>
                    <a:pt x="860" y="917"/>
                    <a:pt x="860" y="918"/>
                  </a:cubicBezTo>
                  <a:cubicBezTo>
                    <a:pt x="861" y="919"/>
                    <a:pt x="861" y="921"/>
                    <a:pt x="861" y="922"/>
                  </a:cubicBezTo>
                  <a:lnTo>
                    <a:pt x="861" y="1038"/>
                  </a:lnTo>
                  <a:lnTo>
                    <a:pt x="861" y="1038"/>
                  </a:lnTo>
                  <a:close/>
                  <a:moveTo>
                    <a:pt x="1025" y="623"/>
                  </a:moveTo>
                  <a:cubicBezTo>
                    <a:pt x="1025" y="642"/>
                    <a:pt x="1010" y="657"/>
                    <a:pt x="991" y="657"/>
                  </a:cubicBezTo>
                  <a:lnTo>
                    <a:pt x="800" y="657"/>
                  </a:lnTo>
                  <a:cubicBezTo>
                    <a:pt x="781" y="731"/>
                    <a:pt x="790" y="740"/>
                    <a:pt x="919" y="740"/>
                  </a:cubicBezTo>
                  <a:lnTo>
                    <a:pt x="919" y="771"/>
                  </a:lnTo>
                  <a:lnTo>
                    <a:pt x="518" y="771"/>
                  </a:lnTo>
                  <a:lnTo>
                    <a:pt x="518" y="740"/>
                  </a:lnTo>
                  <a:cubicBezTo>
                    <a:pt x="634" y="740"/>
                    <a:pt x="653" y="731"/>
                    <a:pt x="635" y="657"/>
                  </a:cubicBezTo>
                  <a:lnTo>
                    <a:pt x="446" y="657"/>
                  </a:lnTo>
                  <a:cubicBezTo>
                    <a:pt x="428" y="657"/>
                    <a:pt x="413" y="642"/>
                    <a:pt x="413" y="623"/>
                  </a:cubicBezTo>
                  <a:lnTo>
                    <a:pt x="413" y="252"/>
                  </a:lnTo>
                  <a:cubicBezTo>
                    <a:pt x="413" y="233"/>
                    <a:pt x="428" y="218"/>
                    <a:pt x="446" y="218"/>
                  </a:cubicBezTo>
                  <a:lnTo>
                    <a:pt x="991" y="218"/>
                  </a:lnTo>
                  <a:cubicBezTo>
                    <a:pt x="1010" y="218"/>
                    <a:pt x="1025" y="233"/>
                    <a:pt x="1025" y="252"/>
                  </a:cubicBezTo>
                  <a:lnTo>
                    <a:pt x="1025" y="623"/>
                  </a:lnTo>
                  <a:lnTo>
                    <a:pt x="1025" y="623"/>
                  </a:lnTo>
                  <a:close/>
                </a:path>
              </a:pathLst>
            </a:custGeom>
            <a:solidFill>
              <a:srgbClr val="0078D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Rectangle 412">
              <a:extLst>
                <a:ext uri="{FF2B5EF4-FFF2-40B4-BE49-F238E27FC236}">
                  <a16:creationId xmlns:a16="http://schemas.microsoft.com/office/drawing/2014/main" id="{BD33C4DD-F039-4FB5-B217-AEE1560180CD}"/>
                </a:ext>
              </a:extLst>
            </p:cNvPr>
            <p:cNvSpPr>
              <a:spLocks noChangeArrowheads="1"/>
            </p:cNvSpPr>
            <p:nvPr/>
          </p:nvSpPr>
          <p:spPr bwMode="auto">
            <a:xfrm>
              <a:off x="844" y="2047"/>
              <a:ext cx="396"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FFFFFF"/>
                  </a:solidFill>
                  <a:effectLst/>
                  <a:latin typeface="Segoe UI" panose="020B0502040204020203" pitchFamily="34" charset="0"/>
                </a:rPr>
                <a:t>Server 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4" name="Freeform 413">
              <a:extLst>
                <a:ext uri="{FF2B5EF4-FFF2-40B4-BE49-F238E27FC236}">
                  <a16:creationId xmlns:a16="http://schemas.microsoft.com/office/drawing/2014/main" id="{FC5985C0-BBF4-4D40-9CB8-C3A14D11442D}"/>
                </a:ext>
              </a:extLst>
            </p:cNvPr>
            <p:cNvSpPr>
              <a:spLocks/>
            </p:cNvSpPr>
            <p:nvPr/>
          </p:nvSpPr>
          <p:spPr bwMode="auto">
            <a:xfrm>
              <a:off x="901" y="2402"/>
              <a:ext cx="214" cy="172"/>
            </a:xfrm>
            <a:custGeom>
              <a:avLst/>
              <a:gdLst>
                <a:gd name="T0" fmla="*/ 1331 w 1392"/>
                <a:gd name="T1" fmla="*/ 0 h 1114"/>
                <a:gd name="T2" fmla="*/ 61 w 1392"/>
                <a:gd name="T3" fmla="*/ 0 h 1114"/>
                <a:gd name="T4" fmla="*/ 0 w 1392"/>
                <a:gd name="T5" fmla="*/ 62 h 1114"/>
                <a:gd name="T6" fmla="*/ 0 w 1392"/>
                <a:gd name="T7" fmla="*/ 1053 h 1114"/>
                <a:gd name="T8" fmla="*/ 61 w 1392"/>
                <a:gd name="T9" fmla="*/ 1114 h 1114"/>
                <a:gd name="T10" fmla="*/ 1331 w 1392"/>
                <a:gd name="T11" fmla="*/ 1114 h 1114"/>
                <a:gd name="T12" fmla="*/ 1392 w 1392"/>
                <a:gd name="T13" fmla="*/ 1053 h 1114"/>
                <a:gd name="T14" fmla="*/ 1392 w 1392"/>
                <a:gd name="T15" fmla="*/ 62 h 1114"/>
                <a:gd name="T16" fmla="*/ 1331 w 1392"/>
                <a:gd name="T17" fmla="*/ 0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2" h="1114">
                  <a:moveTo>
                    <a:pt x="1331" y="0"/>
                  </a:moveTo>
                  <a:lnTo>
                    <a:pt x="61" y="0"/>
                  </a:lnTo>
                  <a:cubicBezTo>
                    <a:pt x="28" y="0"/>
                    <a:pt x="0" y="28"/>
                    <a:pt x="0" y="62"/>
                  </a:cubicBezTo>
                  <a:lnTo>
                    <a:pt x="0" y="1053"/>
                  </a:lnTo>
                  <a:cubicBezTo>
                    <a:pt x="0" y="1087"/>
                    <a:pt x="28" y="1114"/>
                    <a:pt x="61" y="1114"/>
                  </a:cubicBezTo>
                  <a:lnTo>
                    <a:pt x="1331" y="1114"/>
                  </a:lnTo>
                  <a:cubicBezTo>
                    <a:pt x="1365" y="1114"/>
                    <a:pt x="1392" y="1087"/>
                    <a:pt x="1392" y="1053"/>
                  </a:cubicBezTo>
                  <a:lnTo>
                    <a:pt x="1392" y="62"/>
                  </a:lnTo>
                  <a:cubicBezTo>
                    <a:pt x="1392" y="28"/>
                    <a:pt x="1365" y="0"/>
                    <a:pt x="1331" y="0"/>
                  </a:cubicBez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414">
              <a:extLst>
                <a:ext uri="{FF2B5EF4-FFF2-40B4-BE49-F238E27FC236}">
                  <a16:creationId xmlns:a16="http://schemas.microsoft.com/office/drawing/2014/main" id="{4000A151-DA8F-40B7-B622-E870D7E52F69}"/>
                </a:ext>
              </a:extLst>
            </p:cNvPr>
            <p:cNvSpPr>
              <a:spLocks/>
            </p:cNvSpPr>
            <p:nvPr/>
          </p:nvSpPr>
          <p:spPr bwMode="auto">
            <a:xfrm>
              <a:off x="901" y="2402"/>
              <a:ext cx="214" cy="172"/>
            </a:xfrm>
            <a:custGeom>
              <a:avLst/>
              <a:gdLst>
                <a:gd name="T0" fmla="*/ 1331 w 1392"/>
                <a:gd name="T1" fmla="*/ 0 h 1114"/>
                <a:gd name="T2" fmla="*/ 61 w 1392"/>
                <a:gd name="T3" fmla="*/ 0 h 1114"/>
                <a:gd name="T4" fmla="*/ 0 w 1392"/>
                <a:gd name="T5" fmla="*/ 62 h 1114"/>
                <a:gd name="T6" fmla="*/ 0 w 1392"/>
                <a:gd name="T7" fmla="*/ 1053 h 1114"/>
                <a:gd name="T8" fmla="*/ 61 w 1392"/>
                <a:gd name="T9" fmla="*/ 1114 h 1114"/>
                <a:gd name="T10" fmla="*/ 1331 w 1392"/>
                <a:gd name="T11" fmla="*/ 1114 h 1114"/>
                <a:gd name="T12" fmla="*/ 1392 w 1392"/>
                <a:gd name="T13" fmla="*/ 1053 h 1114"/>
                <a:gd name="T14" fmla="*/ 1392 w 1392"/>
                <a:gd name="T15" fmla="*/ 62 h 1114"/>
                <a:gd name="T16" fmla="*/ 1331 w 1392"/>
                <a:gd name="T17" fmla="*/ 0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2" h="1114">
                  <a:moveTo>
                    <a:pt x="1331" y="0"/>
                  </a:moveTo>
                  <a:lnTo>
                    <a:pt x="61" y="0"/>
                  </a:lnTo>
                  <a:cubicBezTo>
                    <a:pt x="28" y="0"/>
                    <a:pt x="0" y="28"/>
                    <a:pt x="0" y="62"/>
                  </a:cubicBezTo>
                  <a:lnTo>
                    <a:pt x="0" y="1053"/>
                  </a:lnTo>
                  <a:cubicBezTo>
                    <a:pt x="0" y="1087"/>
                    <a:pt x="28" y="1114"/>
                    <a:pt x="61" y="1114"/>
                  </a:cubicBezTo>
                  <a:lnTo>
                    <a:pt x="1331" y="1114"/>
                  </a:lnTo>
                  <a:cubicBezTo>
                    <a:pt x="1365" y="1114"/>
                    <a:pt x="1392" y="1087"/>
                    <a:pt x="1392" y="1053"/>
                  </a:cubicBezTo>
                  <a:lnTo>
                    <a:pt x="1392" y="62"/>
                  </a:lnTo>
                  <a:cubicBezTo>
                    <a:pt x="1392" y="28"/>
                    <a:pt x="1365" y="0"/>
                    <a:pt x="1331" y="0"/>
                  </a:cubicBez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415">
              <a:extLst>
                <a:ext uri="{FF2B5EF4-FFF2-40B4-BE49-F238E27FC236}">
                  <a16:creationId xmlns:a16="http://schemas.microsoft.com/office/drawing/2014/main" id="{1F315B22-F237-4D74-8110-3F73C132AA35}"/>
                </a:ext>
              </a:extLst>
            </p:cNvPr>
            <p:cNvSpPr>
              <a:spLocks noEditPoints="1"/>
            </p:cNvSpPr>
            <p:nvPr/>
          </p:nvSpPr>
          <p:spPr bwMode="auto">
            <a:xfrm>
              <a:off x="971" y="2443"/>
              <a:ext cx="81" cy="54"/>
            </a:xfrm>
            <a:custGeom>
              <a:avLst/>
              <a:gdLst>
                <a:gd name="T0" fmla="*/ 0 w 81"/>
                <a:gd name="T1" fmla="*/ 54 h 54"/>
                <a:gd name="T2" fmla="*/ 81 w 81"/>
                <a:gd name="T3" fmla="*/ 54 h 54"/>
                <a:gd name="T4" fmla="*/ 81 w 81"/>
                <a:gd name="T5" fmla="*/ 0 h 54"/>
                <a:gd name="T6" fmla="*/ 0 w 81"/>
                <a:gd name="T7" fmla="*/ 0 h 54"/>
                <a:gd name="T8" fmla="*/ 0 w 81"/>
                <a:gd name="T9" fmla="*/ 54 h 54"/>
                <a:gd name="T10" fmla="*/ 58 w 81"/>
                <a:gd name="T11" fmla="*/ 38 h 54"/>
                <a:gd name="T12" fmla="*/ 43 w 81"/>
                <a:gd name="T13" fmla="*/ 47 h 54"/>
                <a:gd name="T14" fmla="*/ 43 w 81"/>
                <a:gd name="T15" fmla="*/ 29 h 54"/>
                <a:gd name="T16" fmla="*/ 58 w 81"/>
                <a:gd name="T17" fmla="*/ 20 h 54"/>
                <a:gd name="T18" fmla="*/ 58 w 81"/>
                <a:gd name="T19" fmla="*/ 38 h 54"/>
                <a:gd name="T20" fmla="*/ 42 w 81"/>
                <a:gd name="T21" fmla="*/ 9 h 54"/>
                <a:gd name="T22" fmla="*/ 57 w 81"/>
                <a:gd name="T23" fmla="*/ 18 h 54"/>
                <a:gd name="T24" fmla="*/ 42 w 81"/>
                <a:gd name="T25" fmla="*/ 27 h 54"/>
                <a:gd name="T26" fmla="*/ 27 w 81"/>
                <a:gd name="T27" fmla="*/ 18 h 54"/>
                <a:gd name="T28" fmla="*/ 42 w 81"/>
                <a:gd name="T29" fmla="*/ 9 h 54"/>
                <a:gd name="T30" fmla="*/ 25 w 81"/>
                <a:gd name="T31" fmla="*/ 20 h 54"/>
                <a:gd name="T32" fmla="*/ 40 w 81"/>
                <a:gd name="T33" fmla="*/ 29 h 54"/>
                <a:gd name="T34" fmla="*/ 40 w 81"/>
                <a:gd name="T35" fmla="*/ 47 h 54"/>
                <a:gd name="T36" fmla="*/ 25 w 81"/>
                <a:gd name="T37" fmla="*/ 38 h 54"/>
                <a:gd name="T38" fmla="*/ 25 w 81"/>
                <a:gd name="T39" fmla="*/ 2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1" h="54">
                  <a:moveTo>
                    <a:pt x="0" y="54"/>
                  </a:moveTo>
                  <a:lnTo>
                    <a:pt x="81" y="54"/>
                  </a:lnTo>
                  <a:lnTo>
                    <a:pt x="81" y="0"/>
                  </a:lnTo>
                  <a:lnTo>
                    <a:pt x="0" y="0"/>
                  </a:lnTo>
                  <a:lnTo>
                    <a:pt x="0" y="54"/>
                  </a:lnTo>
                  <a:close/>
                  <a:moveTo>
                    <a:pt x="58" y="38"/>
                  </a:moveTo>
                  <a:lnTo>
                    <a:pt x="43" y="47"/>
                  </a:lnTo>
                  <a:lnTo>
                    <a:pt x="43" y="29"/>
                  </a:lnTo>
                  <a:lnTo>
                    <a:pt x="58" y="20"/>
                  </a:lnTo>
                  <a:lnTo>
                    <a:pt x="58" y="38"/>
                  </a:lnTo>
                  <a:close/>
                  <a:moveTo>
                    <a:pt x="42" y="9"/>
                  </a:moveTo>
                  <a:lnTo>
                    <a:pt x="57" y="18"/>
                  </a:lnTo>
                  <a:lnTo>
                    <a:pt x="42" y="27"/>
                  </a:lnTo>
                  <a:lnTo>
                    <a:pt x="27" y="18"/>
                  </a:lnTo>
                  <a:lnTo>
                    <a:pt x="42" y="9"/>
                  </a:lnTo>
                  <a:close/>
                  <a:moveTo>
                    <a:pt x="25" y="20"/>
                  </a:moveTo>
                  <a:lnTo>
                    <a:pt x="40" y="29"/>
                  </a:lnTo>
                  <a:lnTo>
                    <a:pt x="40" y="47"/>
                  </a:lnTo>
                  <a:lnTo>
                    <a:pt x="25" y="38"/>
                  </a:lnTo>
                  <a:lnTo>
                    <a:pt x="25" y="2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416">
              <a:extLst>
                <a:ext uri="{FF2B5EF4-FFF2-40B4-BE49-F238E27FC236}">
                  <a16:creationId xmlns:a16="http://schemas.microsoft.com/office/drawing/2014/main" id="{46F57237-39E3-4E01-A852-807DF173BBB4}"/>
                </a:ext>
              </a:extLst>
            </p:cNvPr>
            <p:cNvSpPr>
              <a:spLocks noEditPoints="1"/>
            </p:cNvSpPr>
            <p:nvPr/>
          </p:nvSpPr>
          <p:spPr bwMode="auto">
            <a:xfrm>
              <a:off x="901" y="2402"/>
              <a:ext cx="214" cy="172"/>
            </a:xfrm>
            <a:custGeom>
              <a:avLst/>
              <a:gdLst>
                <a:gd name="T0" fmla="*/ 61 w 1392"/>
                <a:gd name="T1" fmla="*/ 0 h 1114"/>
                <a:gd name="T2" fmla="*/ 0 w 1392"/>
                <a:gd name="T3" fmla="*/ 1053 h 1114"/>
                <a:gd name="T4" fmla="*/ 1331 w 1392"/>
                <a:gd name="T5" fmla="*/ 1114 h 1114"/>
                <a:gd name="T6" fmla="*/ 1392 w 1392"/>
                <a:gd name="T7" fmla="*/ 62 h 1114"/>
                <a:gd name="T8" fmla="*/ 692 w 1392"/>
                <a:gd name="T9" fmla="*/ 922 h 1114"/>
                <a:gd name="T10" fmla="*/ 652 w 1392"/>
                <a:gd name="T11" fmla="*/ 1040 h 1114"/>
                <a:gd name="T12" fmla="*/ 644 w 1392"/>
                <a:gd name="T13" fmla="*/ 1042 h 1114"/>
                <a:gd name="T14" fmla="*/ 629 w 1392"/>
                <a:gd name="T15" fmla="*/ 1043 h 1114"/>
                <a:gd name="T16" fmla="*/ 621 w 1392"/>
                <a:gd name="T17" fmla="*/ 1042 h 1114"/>
                <a:gd name="T18" fmla="*/ 618 w 1392"/>
                <a:gd name="T19" fmla="*/ 1039 h 1114"/>
                <a:gd name="T20" fmla="*/ 578 w 1392"/>
                <a:gd name="T21" fmla="*/ 922 h 1114"/>
                <a:gd name="T22" fmla="*/ 578 w 1392"/>
                <a:gd name="T23" fmla="*/ 913 h 1114"/>
                <a:gd name="T24" fmla="*/ 590 w 1392"/>
                <a:gd name="T25" fmla="*/ 912 h 1114"/>
                <a:gd name="T26" fmla="*/ 601 w 1392"/>
                <a:gd name="T27" fmla="*/ 912 h 1114"/>
                <a:gd name="T28" fmla="*/ 604 w 1392"/>
                <a:gd name="T29" fmla="*/ 916 h 1114"/>
                <a:gd name="T30" fmla="*/ 636 w 1392"/>
                <a:gd name="T31" fmla="*/ 1017 h 1114"/>
                <a:gd name="T32" fmla="*/ 668 w 1392"/>
                <a:gd name="T33" fmla="*/ 914 h 1114"/>
                <a:gd name="T34" fmla="*/ 674 w 1392"/>
                <a:gd name="T35" fmla="*/ 912 h 1114"/>
                <a:gd name="T36" fmla="*/ 689 w 1392"/>
                <a:gd name="T37" fmla="*/ 912 h 1114"/>
                <a:gd name="T38" fmla="*/ 693 w 1392"/>
                <a:gd name="T39" fmla="*/ 917 h 1114"/>
                <a:gd name="T40" fmla="*/ 861 w 1392"/>
                <a:gd name="T41" fmla="*/ 1038 h 1114"/>
                <a:gd name="T42" fmla="*/ 858 w 1392"/>
                <a:gd name="T43" fmla="*/ 1042 h 1114"/>
                <a:gd name="T44" fmla="*/ 848 w 1392"/>
                <a:gd name="T45" fmla="*/ 1043 h 1114"/>
                <a:gd name="T46" fmla="*/ 839 w 1392"/>
                <a:gd name="T47" fmla="*/ 1042 h 1114"/>
                <a:gd name="T48" fmla="*/ 836 w 1392"/>
                <a:gd name="T49" fmla="*/ 1038 h 1114"/>
                <a:gd name="T50" fmla="*/ 836 w 1392"/>
                <a:gd name="T51" fmla="*/ 933 h 1114"/>
                <a:gd name="T52" fmla="*/ 797 w 1392"/>
                <a:gd name="T53" fmla="*/ 1040 h 1114"/>
                <a:gd name="T54" fmla="*/ 790 w 1392"/>
                <a:gd name="T55" fmla="*/ 1042 h 1114"/>
                <a:gd name="T56" fmla="*/ 779 w 1392"/>
                <a:gd name="T57" fmla="*/ 1042 h 1114"/>
                <a:gd name="T58" fmla="*/ 772 w 1392"/>
                <a:gd name="T59" fmla="*/ 1040 h 1114"/>
                <a:gd name="T60" fmla="*/ 735 w 1392"/>
                <a:gd name="T61" fmla="*/ 933 h 1114"/>
                <a:gd name="T62" fmla="*/ 735 w 1392"/>
                <a:gd name="T63" fmla="*/ 1038 h 1114"/>
                <a:gd name="T64" fmla="*/ 732 w 1392"/>
                <a:gd name="T65" fmla="*/ 1042 h 1114"/>
                <a:gd name="T66" fmla="*/ 722 w 1392"/>
                <a:gd name="T67" fmla="*/ 1043 h 1114"/>
                <a:gd name="T68" fmla="*/ 712 w 1392"/>
                <a:gd name="T69" fmla="*/ 1042 h 1114"/>
                <a:gd name="T70" fmla="*/ 710 w 1392"/>
                <a:gd name="T71" fmla="*/ 1038 h 1114"/>
                <a:gd name="T72" fmla="*/ 712 w 1392"/>
                <a:gd name="T73" fmla="*/ 915 h 1114"/>
                <a:gd name="T74" fmla="*/ 737 w 1392"/>
                <a:gd name="T75" fmla="*/ 912 h 1114"/>
                <a:gd name="T76" fmla="*/ 750 w 1392"/>
                <a:gd name="T77" fmla="*/ 916 h 1114"/>
                <a:gd name="T78" fmla="*/ 757 w 1392"/>
                <a:gd name="T79" fmla="*/ 927 h 1114"/>
                <a:gd name="T80" fmla="*/ 786 w 1392"/>
                <a:gd name="T81" fmla="*/ 1005 h 1114"/>
                <a:gd name="T82" fmla="*/ 818 w 1392"/>
                <a:gd name="T83" fmla="*/ 920 h 1114"/>
                <a:gd name="T84" fmla="*/ 826 w 1392"/>
                <a:gd name="T85" fmla="*/ 913 h 1114"/>
                <a:gd name="T86" fmla="*/ 850 w 1392"/>
                <a:gd name="T87" fmla="*/ 912 h 1114"/>
                <a:gd name="T88" fmla="*/ 858 w 1392"/>
                <a:gd name="T89" fmla="*/ 915 h 1114"/>
                <a:gd name="T90" fmla="*/ 861 w 1392"/>
                <a:gd name="T91" fmla="*/ 923 h 1114"/>
                <a:gd name="T92" fmla="*/ 861 w 1392"/>
                <a:gd name="T93" fmla="*/ 1038 h 1114"/>
                <a:gd name="T94" fmla="*/ 991 w 1392"/>
                <a:gd name="T95" fmla="*/ 657 h 1114"/>
                <a:gd name="T96" fmla="*/ 919 w 1392"/>
                <a:gd name="T97" fmla="*/ 741 h 1114"/>
                <a:gd name="T98" fmla="*/ 518 w 1392"/>
                <a:gd name="T99" fmla="*/ 772 h 1114"/>
                <a:gd name="T100" fmla="*/ 635 w 1392"/>
                <a:gd name="T101" fmla="*/ 657 h 1114"/>
                <a:gd name="T102" fmla="*/ 413 w 1392"/>
                <a:gd name="T103" fmla="*/ 623 h 1114"/>
                <a:gd name="T104" fmla="*/ 446 w 1392"/>
                <a:gd name="T105" fmla="*/ 218 h 1114"/>
                <a:gd name="T106" fmla="*/ 1025 w 1392"/>
                <a:gd name="T107" fmla="*/ 252 h 1114"/>
                <a:gd name="T108" fmla="*/ 1025 w 1392"/>
                <a:gd name="T109" fmla="*/ 623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92" h="1114">
                  <a:moveTo>
                    <a:pt x="1331" y="0"/>
                  </a:moveTo>
                  <a:lnTo>
                    <a:pt x="61" y="0"/>
                  </a:lnTo>
                  <a:cubicBezTo>
                    <a:pt x="28" y="0"/>
                    <a:pt x="0" y="28"/>
                    <a:pt x="0" y="62"/>
                  </a:cubicBezTo>
                  <a:lnTo>
                    <a:pt x="0" y="1053"/>
                  </a:lnTo>
                  <a:cubicBezTo>
                    <a:pt x="0" y="1087"/>
                    <a:pt x="28" y="1114"/>
                    <a:pt x="61" y="1114"/>
                  </a:cubicBezTo>
                  <a:lnTo>
                    <a:pt x="1331" y="1114"/>
                  </a:lnTo>
                  <a:cubicBezTo>
                    <a:pt x="1365" y="1114"/>
                    <a:pt x="1392" y="1087"/>
                    <a:pt x="1392" y="1053"/>
                  </a:cubicBezTo>
                  <a:lnTo>
                    <a:pt x="1392" y="62"/>
                  </a:lnTo>
                  <a:cubicBezTo>
                    <a:pt x="1392" y="28"/>
                    <a:pt x="1365" y="0"/>
                    <a:pt x="1331" y="0"/>
                  </a:cubicBezTo>
                  <a:close/>
                  <a:moveTo>
                    <a:pt x="692" y="922"/>
                  </a:moveTo>
                  <a:lnTo>
                    <a:pt x="653" y="1037"/>
                  </a:lnTo>
                  <a:cubicBezTo>
                    <a:pt x="653" y="1039"/>
                    <a:pt x="652" y="1039"/>
                    <a:pt x="652" y="1040"/>
                  </a:cubicBezTo>
                  <a:cubicBezTo>
                    <a:pt x="651" y="1041"/>
                    <a:pt x="650" y="1041"/>
                    <a:pt x="649" y="1042"/>
                  </a:cubicBezTo>
                  <a:cubicBezTo>
                    <a:pt x="648" y="1042"/>
                    <a:pt x="646" y="1042"/>
                    <a:pt x="644" y="1042"/>
                  </a:cubicBezTo>
                  <a:cubicBezTo>
                    <a:pt x="642" y="1043"/>
                    <a:pt x="639" y="1043"/>
                    <a:pt x="636" y="1043"/>
                  </a:cubicBezTo>
                  <a:cubicBezTo>
                    <a:pt x="633" y="1043"/>
                    <a:pt x="631" y="1043"/>
                    <a:pt x="629" y="1043"/>
                  </a:cubicBezTo>
                  <a:cubicBezTo>
                    <a:pt x="627" y="1043"/>
                    <a:pt x="626" y="1042"/>
                    <a:pt x="624" y="1042"/>
                  </a:cubicBezTo>
                  <a:cubicBezTo>
                    <a:pt x="623" y="1042"/>
                    <a:pt x="622" y="1042"/>
                    <a:pt x="621" y="1042"/>
                  </a:cubicBezTo>
                  <a:cubicBezTo>
                    <a:pt x="620" y="1041"/>
                    <a:pt x="619" y="1041"/>
                    <a:pt x="619" y="1041"/>
                  </a:cubicBezTo>
                  <a:cubicBezTo>
                    <a:pt x="618" y="1040"/>
                    <a:pt x="618" y="1040"/>
                    <a:pt x="618" y="1039"/>
                  </a:cubicBezTo>
                  <a:cubicBezTo>
                    <a:pt x="617" y="1039"/>
                    <a:pt x="617" y="1038"/>
                    <a:pt x="617" y="1037"/>
                  </a:cubicBezTo>
                  <a:lnTo>
                    <a:pt x="578" y="922"/>
                  </a:lnTo>
                  <a:cubicBezTo>
                    <a:pt x="577" y="920"/>
                    <a:pt x="577" y="918"/>
                    <a:pt x="577" y="916"/>
                  </a:cubicBezTo>
                  <a:cubicBezTo>
                    <a:pt x="576" y="915"/>
                    <a:pt x="577" y="914"/>
                    <a:pt x="578" y="913"/>
                  </a:cubicBezTo>
                  <a:cubicBezTo>
                    <a:pt x="578" y="912"/>
                    <a:pt x="580" y="912"/>
                    <a:pt x="582" y="912"/>
                  </a:cubicBezTo>
                  <a:cubicBezTo>
                    <a:pt x="584" y="912"/>
                    <a:pt x="587" y="912"/>
                    <a:pt x="590" y="912"/>
                  </a:cubicBezTo>
                  <a:cubicBezTo>
                    <a:pt x="593" y="912"/>
                    <a:pt x="596" y="912"/>
                    <a:pt x="597" y="912"/>
                  </a:cubicBezTo>
                  <a:cubicBezTo>
                    <a:pt x="599" y="912"/>
                    <a:pt x="601" y="912"/>
                    <a:pt x="601" y="912"/>
                  </a:cubicBezTo>
                  <a:cubicBezTo>
                    <a:pt x="602" y="913"/>
                    <a:pt x="603" y="913"/>
                    <a:pt x="603" y="914"/>
                  </a:cubicBezTo>
                  <a:cubicBezTo>
                    <a:pt x="604" y="915"/>
                    <a:pt x="604" y="916"/>
                    <a:pt x="604" y="916"/>
                  </a:cubicBezTo>
                  <a:lnTo>
                    <a:pt x="636" y="1017"/>
                  </a:lnTo>
                  <a:lnTo>
                    <a:pt x="636" y="1017"/>
                  </a:lnTo>
                  <a:lnTo>
                    <a:pt x="667" y="917"/>
                  </a:lnTo>
                  <a:cubicBezTo>
                    <a:pt x="667" y="916"/>
                    <a:pt x="668" y="915"/>
                    <a:pt x="668" y="914"/>
                  </a:cubicBezTo>
                  <a:cubicBezTo>
                    <a:pt x="669" y="914"/>
                    <a:pt x="669" y="913"/>
                    <a:pt x="670" y="913"/>
                  </a:cubicBezTo>
                  <a:cubicBezTo>
                    <a:pt x="671" y="912"/>
                    <a:pt x="673" y="912"/>
                    <a:pt x="674" y="912"/>
                  </a:cubicBezTo>
                  <a:cubicBezTo>
                    <a:pt x="676" y="912"/>
                    <a:pt x="679" y="912"/>
                    <a:pt x="682" y="912"/>
                  </a:cubicBezTo>
                  <a:cubicBezTo>
                    <a:pt x="685" y="912"/>
                    <a:pt x="687" y="912"/>
                    <a:pt x="689" y="912"/>
                  </a:cubicBezTo>
                  <a:cubicBezTo>
                    <a:pt x="691" y="912"/>
                    <a:pt x="692" y="913"/>
                    <a:pt x="692" y="913"/>
                  </a:cubicBezTo>
                  <a:cubicBezTo>
                    <a:pt x="693" y="914"/>
                    <a:pt x="693" y="915"/>
                    <a:pt x="693" y="917"/>
                  </a:cubicBezTo>
                  <a:cubicBezTo>
                    <a:pt x="693" y="918"/>
                    <a:pt x="692" y="920"/>
                    <a:pt x="692" y="922"/>
                  </a:cubicBezTo>
                  <a:close/>
                  <a:moveTo>
                    <a:pt x="861" y="1038"/>
                  </a:moveTo>
                  <a:cubicBezTo>
                    <a:pt x="861" y="1039"/>
                    <a:pt x="861" y="1040"/>
                    <a:pt x="860" y="1040"/>
                  </a:cubicBezTo>
                  <a:cubicBezTo>
                    <a:pt x="860" y="1041"/>
                    <a:pt x="859" y="1041"/>
                    <a:pt x="858" y="1042"/>
                  </a:cubicBezTo>
                  <a:cubicBezTo>
                    <a:pt x="857" y="1042"/>
                    <a:pt x="856" y="1042"/>
                    <a:pt x="855" y="1042"/>
                  </a:cubicBezTo>
                  <a:cubicBezTo>
                    <a:pt x="853" y="1043"/>
                    <a:pt x="851" y="1043"/>
                    <a:pt x="848" y="1043"/>
                  </a:cubicBezTo>
                  <a:cubicBezTo>
                    <a:pt x="846" y="1043"/>
                    <a:pt x="844" y="1043"/>
                    <a:pt x="842" y="1042"/>
                  </a:cubicBezTo>
                  <a:cubicBezTo>
                    <a:pt x="841" y="1042"/>
                    <a:pt x="840" y="1042"/>
                    <a:pt x="839" y="1042"/>
                  </a:cubicBezTo>
                  <a:cubicBezTo>
                    <a:pt x="838" y="1041"/>
                    <a:pt x="837" y="1041"/>
                    <a:pt x="837" y="1040"/>
                  </a:cubicBezTo>
                  <a:cubicBezTo>
                    <a:pt x="836" y="1040"/>
                    <a:pt x="836" y="1039"/>
                    <a:pt x="836" y="1038"/>
                  </a:cubicBezTo>
                  <a:lnTo>
                    <a:pt x="836" y="933"/>
                  </a:lnTo>
                  <a:lnTo>
                    <a:pt x="836" y="933"/>
                  </a:lnTo>
                  <a:lnTo>
                    <a:pt x="798" y="1038"/>
                  </a:lnTo>
                  <a:cubicBezTo>
                    <a:pt x="798" y="1039"/>
                    <a:pt x="798" y="1040"/>
                    <a:pt x="797" y="1040"/>
                  </a:cubicBezTo>
                  <a:cubicBezTo>
                    <a:pt x="796" y="1041"/>
                    <a:pt x="795" y="1042"/>
                    <a:pt x="794" y="1042"/>
                  </a:cubicBezTo>
                  <a:cubicBezTo>
                    <a:pt x="793" y="1042"/>
                    <a:pt x="792" y="1042"/>
                    <a:pt x="790" y="1042"/>
                  </a:cubicBezTo>
                  <a:cubicBezTo>
                    <a:pt x="789" y="1043"/>
                    <a:pt x="787" y="1043"/>
                    <a:pt x="785" y="1043"/>
                  </a:cubicBezTo>
                  <a:cubicBezTo>
                    <a:pt x="782" y="1043"/>
                    <a:pt x="780" y="1043"/>
                    <a:pt x="779" y="1042"/>
                  </a:cubicBezTo>
                  <a:cubicBezTo>
                    <a:pt x="777" y="1042"/>
                    <a:pt x="776" y="1042"/>
                    <a:pt x="775" y="1042"/>
                  </a:cubicBezTo>
                  <a:cubicBezTo>
                    <a:pt x="774" y="1041"/>
                    <a:pt x="773" y="1041"/>
                    <a:pt x="772" y="1040"/>
                  </a:cubicBezTo>
                  <a:cubicBezTo>
                    <a:pt x="772" y="1040"/>
                    <a:pt x="771" y="1039"/>
                    <a:pt x="771" y="1038"/>
                  </a:cubicBezTo>
                  <a:lnTo>
                    <a:pt x="735" y="933"/>
                  </a:lnTo>
                  <a:lnTo>
                    <a:pt x="735" y="933"/>
                  </a:lnTo>
                  <a:lnTo>
                    <a:pt x="735" y="1038"/>
                  </a:lnTo>
                  <a:cubicBezTo>
                    <a:pt x="735" y="1039"/>
                    <a:pt x="734" y="1040"/>
                    <a:pt x="734" y="1040"/>
                  </a:cubicBezTo>
                  <a:cubicBezTo>
                    <a:pt x="734" y="1041"/>
                    <a:pt x="733" y="1041"/>
                    <a:pt x="732" y="1042"/>
                  </a:cubicBezTo>
                  <a:cubicBezTo>
                    <a:pt x="731" y="1042"/>
                    <a:pt x="730" y="1042"/>
                    <a:pt x="728" y="1042"/>
                  </a:cubicBezTo>
                  <a:cubicBezTo>
                    <a:pt x="727" y="1043"/>
                    <a:pt x="725" y="1043"/>
                    <a:pt x="722" y="1043"/>
                  </a:cubicBezTo>
                  <a:cubicBezTo>
                    <a:pt x="720" y="1043"/>
                    <a:pt x="718" y="1043"/>
                    <a:pt x="716" y="1042"/>
                  </a:cubicBezTo>
                  <a:cubicBezTo>
                    <a:pt x="714" y="1042"/>
                    <a:pt x="713" y="1042"/>
                    <a:pt x="712" y="1042"/>
                  </a:cubicBezTo>
                  <a:cubicBezTo>
                    <a:pt x="711" y="1041"/>
                    <a:pt x="711" y="1041"/>
                    <a:pt x="710" y="1040"/>
                  </a:cubicBezTo>
                  <a:cubicBezTo>
                    <a:pt x="710" y="1040"/>
                    <a:pt x="710" y="1039"/>
                    <a:pt x="710" y="1038"/>
                  </a:cubicBezTo>
                  <a:lnTo>
                    <a:pt x="710" y="923"/>
                  </a:lnTo>
                  <a:cubicBezTo>
                    <a:pt x="710" y="919"/>
                    <a:pt x="711" y="917"/>
                    <a:pt x="712" y="915"/>
                  </a:cubicBezTo>
                  <a:cubicBezTo>
                    <a:pt x="714" y="913"/>
                    <a:pt x="717" y="912"/>
                    <a:pt x="720" y="912"/>
                  </a:cubicBezTo>
                  <a:lnTo>
                    <a:pt x="737" y="912"/>
                  </a:lnTo>
                  <a:cubicBezTo>
                    <a:pt x="740" y="912"/>
                    <a:pt x="743" y="912"/>
                    <a:pt x="745" y="913"/>
                  </a:cubicBezTo>
                  <a:cubicBezTo>
                    <a:pt x="747" y="914"/>
                    <a:pt x="749" y="914"/>
                    <a:pt x="750" y="916"/>
                  </a:cubicBezTo>
                  <a:cubicBezTo>
                    <a:pt x="752" y="917"/>
                    <a:pt x="753" y="918"/>
                    <a:pt x="754" y="920"/>
                  </a:cubicBezTo>
                  <a:cubicBezTo>
                    <a:pt x="756" y="922"/>
                    <a:pt x="757" y="924"/>
                    <a:pt x="757" y="927"/>
                  </a:cubicBezTo>
                  <a:lnTo>
                    <a:pt x="785" y="1005"/>
                  </a:lnTo>
                  <a:lnTo>
                    <a:pt x="786" y="1005"/>
                  </a:lnTo>
                  <a:lnTo>
                    <a:pt x="815" y="927"/>
                  </a:lnTo>
                  <a:cubicBezTo>
                    <a:pt x="816" y="925"/>
                    <a:pt x="817" y="922"/>
                    <a:pt x="818" y="920"/>
                  </a:cubicBezTo>
                  <a:cubicBezTo>
                    <a:pt x="819" y="918"/>
                    <a:pt x="820" y="917"/>
                    <a:pt x="821" y="916"/>
                  </a:cubicBezTo>
                  <a:cubicBezTo>
                    <a:pt x="823" y="914"/>
                    <a:pt x="824" y="914"/>
                    <a:pt x="826" y="913"/>
                  </a:cubicBezTo>
                  <a:cubicBezTo>
                    <a:pt x="828" y="913"/>
                    <a:pt x="830" y="912"/>
                    <a:pt x="833" y="912"/>
                  </a:cubicBezTo>
                  <a:lnTo>
                    <a:pt x="850" y="912"/>
                  </a:lnTo>
                  <a:cubicBezTo>
                    <a:pt x="852" y="912"/>
                    <a:pt x="854" y="912"/>
                    <a:pt x="855" y="913"/>
                  </a:cubicBezTo>
                  <a:cubicBezTo>
                    <a:pt x="856" y="913"/>
                    <a:pt x="858" y="914"/>
                    <a:pt x="858" y="915"/>
                  </a:cubicBezTo>
                  <a:cubicBezTo>
                    <a:pt x="859" y="916"/>
                    <a:pt x="860" y="917"/>
                    <a:pt x="860" y="918"/>
                  </a:cubicBezTo>
                  <a:cubicBezTo>
                    <a:pt x="861" y="920"/>
                    <a:pt x="861" y="921"/>
                    <a:pt x="861" y="923"/>
                  </a:cubicBezTo>
                  <a:lnTo>
                    <a:pt x="861" y="1038"/>
                  </a:lnTo>
                  <a:lnTo>
                    <a:pt x="861" y="1038"/>
                  </a:lnTo>
                  <a:close/>
                  <a:moveTo>
                    <a:pt x="1025" y="623"/>
                  </a:moveTo>
                  <a:cubicBezTo>
                    <a:pt x="1025" y="642"/>
                    <a:pt x="1010" y="657"/>
                    <a:pt x="991" y="657"/>
                  </a:cubicBezTo>
                  <a:lnTo>
                    <a:pt x="800" y="657"/>
                  </a:lnTo>
                  <a:cubicBezTo>
                    <a:pt x="781" y="732"/>
                    <a:pt x="790" y="741"/>
                    <a:pt x="919" y="741"/>
                  </a:cubicBezTo>
                  <a:lnTo>
                    <a:pt x="919" y="772"/>
                  </a:lnTo>
                  <a:lnTo>
                    <a:pt x="518" y="772"/>
                  </a:lnTo>
                  <a:lnTo>
                    <a:pt x="518" y="741"/>
                  </a:lnTo>
                  <a:cubicBezTo>
                    <a:pt x="634" y="741"/>
                    <a:pt x="653" y="732"/>
                    <a:pt x="635" y="657"/>
                  </a:cubicBezTo>
                  <a:lnTo>
                    <a:pt x="446" y="657"/>
                  </a:lnTo>
                  <a:cubicBezTo>
                    <a:pt x="428" y="657"/>
                    <a:pt x="413" y="642"/>
                    <a:pt x="413" y="623"/>
                  </a:cubicBezTo>
                  <a:lnTo>
                    <a:pt x="413" y="252"/>
                  </a:lnTo>
                  <a:cubicBezTo>
                    <a:pt x="413" y="234"/>
                    <a:pt x="428" y="218"/>
                    <a:pt x="446" y="218"/>
                  </a:cubicBezTo>
                  <a:lnTo>
                    <a:pt x="991" y="218"/>
                  </a:lnTo>
                  <a:cubicBezTo>
                    <a:pt x="1010" y="218"/>
                    <a:pt x="1025" y="234"/>
                    <a:pt x="1025" y="252"/>
                  </a:cubicBezTo>
                  <a:lnTo>
                    <a:pt x="1025" y="623"/>
                  </a:lnTo>
                  <a:lnTo>
                    <a:pt x="1025" y="623"/>
                  </a:lnTo>
                  <a:close/>
                </a:path>
              </a:pathLst>
            </a:custGeom>
            <a:solidFill>
              <a:srgbClr val="0078D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Rectangle 417">
              <a:extLst>
                <a:ext uri="{FF2B5EF4-FFF2-40B4-BE49-F238E27FC236}">
                  <a16:creationId xmlns:a16="http://schemas.microsoft.com/office/drawing/2014/main" id="{4946CA8B-8B3B-4790-9ADE-885D71483BCD}"/>
                </a:ext>
              </a:extLst>
            </p:cNvPr>
            <p:cNvSpPr>
              <a:spLocks noChangeArrowheads="1"/>
            </p:cNvSpPr>
            <p:nvPr/>
          </p:nvSpPr>
          <p:spPr bwMode="auto">
            <a:xfrm>
              <a:off x="814" y="2585"/>
              <a:ext cx="460" cy="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FFFFFF"/>
                  </a:solidFill>
                  <a:effectLst/>
                  <a:latin typeface="Segoe UI" panose="020B0502040204020203" pitchFamily="34" charset="0"/>
                </a:rPr>
                <a:t>Back Up Server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9" name="Rectangle 418">
              <a:extLst>
                <a:ext uri="{FF2B5EF4-FFF2-40B4-BE49-F238E27FC236}">
                  <a16:creationId xmlns:a16="http://schemas.microsoft.com/office/drawing/2014/main" id="{625C1194-80B3-4CDC-BDDD-36E9C3EFDF02}"/>
                </a:ext>
              </a:extLst>
            </p:cNvPr>
            <p:cNvSpPr>
              <a:spLocks noChangeArrowheads="1"/>
            </p:cNvSpPr>
            <p:nvPr/>
          </p:nvSpPr>
          <p:spPr bwMode="auto">
            <a:xfrm>
              <a:off x="778" y="3586"/>
              <a:ext cx="517"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alibri" panose="020F0502020204030204" pitchFamily="34" charset="0"/>
                </a:rPr>
                <a:t>APS (Qtr Rack)</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0" name="Freeform 419">
              <a:extLst>
                <a:ext uri="{FF2B5EF4-FFF2-40B4-BE49-F238E27FC236}">
                  <a16:creationId xmlns:a16="http://schemas.microsoft.com/office/drawing/2014/main" id="{51A54B4C-005E-40FA-978D-9E14C40F7388}"/>
                </a:ext>
              </a:extLst>
            </p:cNvPr>
            <p:cNvSpPr>
              <a:spLocks/>
            </p:cNvSpPr>
            <p:nvPr/>
          </p:nvSpPr>
          <p:spPr bwMode="auto">
            <a:xfrm>
              <a:off x="901" y="2109"/>
              <a:ext cx="214" cy="171"/>
            </a:xfrm>
            <a:custGeom>
              <a:avLst/>
              <a:gdLst>
                <a:gd name="T0" fmla="*/ 1331 w 1392"/>
                <a:gd name="T1" fmla="*/ 0 h 1114"/>
                <a:gd name="T2" fmla="*/ 61 w 1392"/>
                <a:gd name="T3" fmla="*/ 0 h 1114"/>
                <a:gd name="T4" fmla="*/ 0 w 1392"/>
                <a:gd name="T5" fmla="*/ 62 h 1114"/>
                <a:gd name="T6" fmla="*/ 0 w 1392"/>
                <a:gd name="T7" fmla="*/ 1053 h 1114"/>
                <a:gd name="T8" fmla="*/ 61 w 1392"/>
                <a:gd name="T9" fmla="*/ 1114 h 1114"/>
                <a:gd name="T10" fmla="*/ 1331 w 1392"/>
                <a:gd name="T11" fmla="*/ 1114 h 1114"/>
                <a:gd name="T12" fmla="*/ 1392 w 1392"/>
                <a:gd name="T13" fmla="*/ 1053 h 1114"/>
                <a:gd name="T14" fmla="*/ 1392 w 1392"/>
                <a:gd name="T15" fmla="*/ 62 h 1114"/>
                <a:gd name="T16" fmla="*/ 1331 w 1392"/>
                <a:gd name="T17" fmla="*/ 0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2" h="1114">
                  <a:moveTo>
                    <a:pt x="1331" y="0"/>
                  </a:moveTo>
                  <a:lnTo>
                    <a:pt x="61" y="0"/>
                  </a:lnTo>
                  <a:cubicBezTo>
                    <a:pt x="28" y="0"/>
                    <a:pt x="0" y="28"/>
                    <a:pt x="0" y="62"/>
                  </a:cubicBezTo>
                  <a:lnTo>
                    <a:pt x="0" y="1053"/>
                  </a:lnTo>
                  <a:cubicBezTo>
                    <a:pt x="0" y="1087"/>
                    <a:pt x="28" y="1114"/>
                    <a:pt x="61" y="1114"/>
                  </a:cubicBezTo>
                  <a:lnTo>
                    <a:pt x="1331" y="1114"/>
                  </a:lnTo>
                  <a:cubicBezTo>
                    <a:pt x="1365" y="1114"/>
                    <a:pt x="1392" y="1087"/>
                    <a:pt x="1392" y="1053"/>
                  </a:cubicBezTo>
                  <a:lnTo>
                    <a:pt x="1392" y="62"/>
                  </a:lnTo>
                  <a:cubicBezTo>
                    <a:pt x="1392" y="28"/>
                    <a:pt x="1365" y="0"/>
                    <a:pt x="1331" y="0"/>
                  </a:cubicBez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420">
              <a:extLst>
                <a:ext uri="{FF2B5EF4-FFF2-40B4-BE49-F238E27FC236}">
                  <a16:creationId xmlns:a16="http://schemas.microsoft.com/office/drawing/2014/main" id="{BADA4CF3-9C07-44E1-845B-44D763FFD49A}"/>
                </a:ext>
              </a:extLst>
            </p:cNvPr>
            <p:cNvSpPr>
              <a:spLocks/>
            </p:cNvSpPr>
            <p:nvPr/>
          </p:nvSpPr>
          <p:spPr bwMode="auto">
            <a:xfrm>
              <a:off x="901" y="2109"/>
              <a:ext cx="214" cy="171"/>
            </a:xfrm>
            <a:custGeom>
              <a:avLst/>
              <a:gdLst>
                <a:gd name="T0" fmla="*/ 1331 w 1392"/>
                <a:gd name="T1" fmla="*/ 0 h 1114"/>
                <a:gd name="T2" fmla="*/ 61 w 1392"/>
                <a:gd name="T3" fmla="*/ 0 h 1114"/>
                <a:gd name="T4" fmla="*/ 0 w 1392"/>
                <a:gd name="T5" fmla="*/ 62 h 1114"/>
                <a:gd name="T6" fmla="*/ 0 w 1392"/>
                <a:gd name="T7" fmla="*/ 1053 h 1114"/>
                <a:gd name="T8" fmla="*/ 61 w 1392"/>
                <a:gd name="T9" fmla="*/ 1114 h 1114"/>
                <a:gd name="T10" fmla="*/ 1331 w 1392"/>
                <a:gd name="T11" fmla="*/ 1114 h 1114"/>
                <a:gd name="T12" fmla="*/ 1392 w 1392"/>
                <a:gd name="T13" fmla="*/ 1053 h 1114"/>
                <a:gd name="T14" fmla="*/ 1392 w 1392"/>
                <a:gd name="T15" fmla="*/ 62 h 1114"/>
                <a:gd name="T16" fmla="*/ 1331 w 1392"/>
                <a:gd name="T17" fmla="*/ 0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2" h="1114">
                  <a:moveTo>
                    <a:pt x="1331" y="0"/>
                  </a:moveTo>
                  <a:lnTo>
                    <a:pt x="61" y="0"/>
                  </a:lnTo>
                  <a:cubicBezTo>
                    <a:pt x="28" y="0"/>
                    <a:pt x="0" y="28"/>
                    <a:pt x="0" y="62"/>
                  </a:cubicBezTo>
                  <a:lnTo>
                    <a:pt x="0" y="1053"/>
                  </a:lnTo>
                  <a:cubicBezTo>
                    <a:pt x="0" y="1087"/>
                    <a:pt x="28" y="1114"/>
                    <a:pt x="61" y="1114"/>
                  </a:cubicBezTo>
                  <a:lnTo>
                    <a:pt x="1331" y="1114"/>
                  </a:lnTo>
                  <a:cubicBezTo>
                    <a:pt x="1365" y="1114"/>
                    <a:pt x="1392" y="1087"/>
                    <a:pt x="1392" y="1053"/>
                  </a:cubicBezTo>
                  <a:lnTo>
                    <a:pt x="1392" y="62"/>
                  </a:lnTo>
                  <a:cubicBezTo>
                    <a:pt x="1392" y="28"/>
                    <a:pt x="1365" y="0"/>
                    <a:pt x="1331" y="0"/>
                  </a:cubicBez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421">
              <a:extLst>
                <a:ext uri="{FF2B5EF4-FFF2-40B4-BE49-F238E27FC236}">
                  <a16:creationId xmlns:a16="http://schemas.microsoft.com/office/drawing/2014/main" id="{3966E011-0C17-4AAE-B3D2-1F0D71A28265}"/>
                </a:ext>
              </a:extLst>
            </p:cNvPr>
            <p:cNvSpPr>
              <a:spLocks noEditPoints="1"/>
            </p:cNvSpPr>
            <p:nvPr/>
          </p:nvSpPr>
          <p:spPr bwMode="auto">
            <a:xfrm>
              <a:off x="971" y="2149"/>
              <a:ext cx="81" cy="54"/>
            </a:xfrm>
            <a:custGeom>
              <a:avLst/>
              <a:gdLst>
                <a:gd name="T0" fmla="*/ 0 w 81"/>
                <a:gd name="T1" fmla="*/ 54 h 54"/>
                <a:gd name="T2" fmla="*/ 81 w 81"/>
                <a:gd name="T3" fmla="*/ 54 h 54"/>
                <a:gd name="T4" fmla="*/ 81 w 81"/>
                <a:gd name="T5" fmla="*/ 0 h 54"/>
                <a:gd name="T6" fmla="*/ 0 w 81"/>
                <a:gd name="T7" fmla="*/ 0 h 54"/>
                <a:gd name="T8" fmla="*/ 0 w 81"/>
                <a:gd name="T9" fmla="*/ 54 h 54"/>
                <a:gd name="T10" fmla="*/ 58 w 81"/>
                <a:gd name="T11" fmla="*/ 38 h 54"/>
                <a:gd name="T12" fmla="*/ 43 w 81"/>
                <a:gd name="T13" fmla="*/ 47 h 54"/>
                <a:gd name="T14" fmla="*/ 43 w 81"/>
                <a:gd name="T15" fmla="*/ 30 h 54"/>
                <a:gd name="T16" fmla="*/ 58 w 81"/>
                <a:gd name="T17" fmla="*/ 21 h 54"/>
                <a:gd name="T18" fmla="*/ 58 w 81"/>
                <a:gd name="T19" fmla="*/ 38 h 54"/>
                <a:gd name="T20" fmla="*/ 42 w 81"/>
                <a:gd name="T21" fmla="*/ 10 h 54"/>
                <a:gd name="T22" fmla="*/ 57 w 81"/>
                <a:gd name="T23" fmla="*/ 18 h 54"/>
                <a:gd name="T24" fmla="*/ 42 w 81"/>
                <a:gd name="T25" fmla="*/ 27 h 54"/>
                <a:gd name="T26" fmla="*/ 27 w 81"/>
                <a:gd name="T27" fmla="*/ 18 h 54"/>
                <a:gd name="T28" fmla="*/ 42 w 81"/>
                <a:gd name="T29" fmla="*/ 10 h 54"/>
                <a:gd name="T30" fmla="*/ 25 w 81"/>
                <a:gd name="T31" fmla="*/ 21 h 54"/>
                <a:gd name="T32" fmla="*/ 40 w 81"/>
                <a:gd name="T33" fmla="*/ 30 h 54"/>
                <a:gd name="T34" fmla="*/ 40 w 81"/>
                <a:gd name="T35" fmla="*/ 47 h 54"/>
                <a:gd name="T36" fmla="*/ 25 w 81"/>
                <a:gd name="T37" fmla="*/ 38 h 54"/>
                <a:gd name="T38" fmla="*/ 25 w 81"/>
                <a:gd name="T39" fmla="*/ 2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1" h="54">
                  <a:moveTo>
                    <a:pt x="0" y="54"/>
                  </a:moveTo>
                  <a:lnTo>
                    <a:pt x="81" y="54"/>
                  </a:lnTo>
                  <a:lnTo>
                    <a:pt x="81" y="0"/>
                  </a:lnTo>
                  <a:lnTo>
                    <a:pt x="0" y="0"/>
                  </a:lnTo>
                  <a:lnTo>
                    <a:pt x="0" y="54"/>
                  </a:lnTo>
                  <a:close/>
                  <a:moveTo>
                    <a:pt x="58" y="38"/>
                  </a:moveTo>
                  <a:lnTo>
                    <a:pt x="43" y="47"/>
                  </a:lnTo>
                  <a:lnTo>
                    <a:pt x="43" y="30"/>
                  </a:lnTo>
                  <a:lnTo>
                    <a:pt x="58" y="21"/>
                  </a:lnTo>
                  <a:lnTo>
                    <a:pt x="58" y="38"/>
                  </a:lnTo>
                  <a:close/>
                  <a:moveTo>
                    <a:pt x="42" y="10"/>
                  </a:moveTo>
                  <a:lnTo>
                    <a:pt x="57" y="18"/>
                  </a:lnTo>
                  <a:lnTo>
                    <a:pt x="42" y="27"/>
                  </a:lnTo>
                  <a:lnTo>
                    <a:pt x="27" y="18"/>
                  </a:lnTo>
                  <a:lnTo>
                    <a:pt x="42" y="10"/>
                  </a:lnTo>
                  <a:close/>
                  <a:moveTo>
                    <a:pt x="25" y="21"/>
                  </a:moveTo>
                  <a:lnTo>
                    <a:pt x="40" y="30"/>
                  </a:lnTo>
                  <a:lnTo>
                    <a:pt x="40" y="47"/>
                  </a:lnTo>
                  <a:lnTo>
                    <a:pt x="25" y="38"/>
                  </a:lnTo>
                  <a:lnTo>
                    <a:pt x="25" y="21"/>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422">
              <a:extLst>
                <a:ext uri="{FF2B5EF4-FFF2-40B4-BE49-F238E27FC236}">
                  <a16:creationId xmlns:a16="http://schemas.microsoft.com/office/drawing/2014/main" id="{71C25329-FDD9-456F-A700-2548936587A1}"/>
                </a:ext>
              </a:extLst>
            </p:cNvPr>
            <p:cNvSpPr>
              <a:spLocks noEditPoints="1"/>
            </p:cNvSpPr>
            <p:nvPr/>
          </p:nvSpPr>
          <p:spPr bwMode="auto">
            <a:xfrm>
              <a:off x="901" y="2109"/>
              <a:ext cx="214" cy="171"/>
            </a:xfrm>
            <a:custGeom>
              <a:avLst/>
              <a:gdLst>
                <a:gd name="T0" fmla="*/ 61 w 1392"/>
                <a:gd name="T1" fmla="*/ 0 h 1114"/>
                <a:gd name="T2" fmla="*/ 0 w 1392"/>
                <a:gd name="T3" fmla="*/ 1053 h 1114"/>
                <a:gd name="T4" fmla="*/ 1331 w 1392"/>
                <a:gd name="T5" fmla="*/ 1114 h 1114"/>
                <a:gd name="T6" fmla="*/ 1392 w 1392"/>
                <a:gd name="T7" fmla="*/ 62 h 1114"/>
                <a:gd name="T8" fmla="*/ 692 w 1392"/>
                <a:gd name="T9" fmla="*/ 922 h 1114"/>
                <a:gd name="T10" fmla="*/ 652 w 1392"/>
                <a:gd name="T11" fmla="*/ 1040 h 1114"/>
                <a:gd name="T12" fmla="*/ 644 w 1392"/>
                <a:gd name="T13" fmla="*/ 1043 h 1114"/>
                <a:gd name="T14" fmla="*/ 629 w 1392"/>
                <a:gd name="T15" fmla="*/ 1043 h 1114"/>
                <a:gd name="T16" fmla="*/ 621 w 1392"/>
                <a:gd name="T17" fmla="*/ 1042 h 1114"/>
                <a:gd name="T18" fmla="*/ 618 w 1392"/>
                <a:gd name="T19" fmla="*/ 1039 h 1114"/>
                <a:gd name="T20" fmla="*/ 578 w 1392"/>
                <a:gd name="T21" fmla="*/ 922 h 1114"/>
                <a:gd name="T22" fmla="*/ 578 w 1392"/>
                <a:gd name="T23" fmla="*/ 913 h 1114"/>
                <a:gd name="T24" fmla="*/ 590 w 1392"/>
                <a:gd name="T25" fmla="*/ 912 h 1114"/>
                <a:gd name="T26" fmla="*/ 601 w 1392"/>
                <a:gd name="T27" fmla="*/ 913 h 1114"/>
                <a:gd name="T28" fmla="*/ 604 w 1392"/>
                <a:gd name="T29" fmla="*/ 917 h 1114"/>
                <a:gd name="T30" fmla="*/ 636 w 1392"/>
                <a:gd name="T31" fmla="*/ 1017 h 1114"/>
                <a:gd name="T32" fmla="*/ 668 w 1392"/>
                <a:gd name="T33" fmla="*/ 914 h 1114"/>
                <a:gd name="T34" fmla="*/ 674 w 1392"/>
                <a:gd name="T35" fmla="*/ 912 h 1114"/>
                <a:gd name="T36" fmla="*/ 689 w 1392"/>
                <a:gd name="T37" fmla="*/ 912 h 1114"/>
                <a:gd name="T38" fmla="*/ 693 w 1392"/>
                <a:gd name="T39" fmla="*/ 917 h 1114"/>
                <a:gd name="T40" fmla="*/ 861 w 1392"/>
                <a:gd name="T41" fmla="*/ 1039 h 1114"/>
                <a:gd name="T42" fmla="*/ 858 w 1392"/>
                <a:gd name="T43" fmla="*/ 1042 h 1114"/>
                <a:gd name="T44" fmla="*/ 848 w 1392"/>
                <a:gd name="T45" fmla="*/ 1043 h 1114"/>
                <a:gd name="T46" fmla="*/ 839 w 1392"/>
                <a:gd name="T47" fmla="*/ 1042 h 1114"/>
                <a:gd name="T48" fmla="*/ 836 w 1392"/>
                <a:gd name="T49" fmla="*/ 1039 h 1114"/>
                <a:gd name="T50" fmla="*/ 836 w 1392"/>
                <a:gd name="T51" fmla="*/ 933 h 1114"/>
                <a:gd name="T52" fmla="*/ 797 w 1392"/>
                <a:gd name="T53" fmla="*/ 1041 h 1114"/>
                <a:gd name="T54" fmla="*/ 790 w 1392"/>
                <a:gd name="T55" fmla="*/ 1043 h 1114"/>
                <a:gd name="T56" fmla="*/ 779 w 1392"/>
                <a:gd name="T57" fmla="*/ 1043 h 1114"/>
                <a:gd name="T58" fmla="*/ 772 w 1392"/>
                <a:gd name="T59" fmla="*/ 1040 h 1114"/>
                <a:gd name="T60" fmla="*/ 735 w 1392"/>
                <a:gd name="T61" fmla="*/ 933 h 1114"/>
                <a:gd name="T62" fmla="*/ 735 w 1392"/>
                <a:gd name="T63" fmla="*/ 1039 h 1114"/>
                <a:gd name="T64" fmla="*/ 732 w 1392"/>
                <a:gd name="T65" fmla="*/ 1042 h 1114"/>
                <a:gd name="T66" fmla="*/ 722 w 1392"/>
                <a:gd name="T67" fmla="*/ 1043 h 1114"/>
                <a:gd name="T68" fmla="*/ 712 w 1392"/>
                <a:gd name="T69" fmla="*/ 1042 h 1114"/>
                <a:gd name="T70" fmla="*/ 710 w 1392"/>
                <a:gd name="T71" fmla="*/ 1039 h 1114"/>
                <a:gd name="T72" fmla="*/ 712 w 1392"/>
                <a:gd name="T73" fmla="*/ 915 h 1114"/>
                <a:gd name="T74" fmla="*/ 737 w 1392"/>
                <a:gd name="T75" fmla="*/ 912 h 1114"/>
                <a:gd name="T76" fmla="*/ 750 w 1392"/>
                <a:gd name="T77" fmla="*/ 916 h 1114"/>
                <a:gd name="T78" fmla="*/ 757 w 1392"/>
                <a:gd name="T79" fmla="*/ 927 h 1114"/>
                <a:gd name="T80" fmla="*/ 786 w 1392"/>
                <a:gd name="T81" fmla="*/ 1005 h 1114"/>
                <a:gd name="T82" fmla="*/ 818 w 1392"/>
                <a:gd name="T83" fmla="*/ 920 h 1114"/>
                <a:gd name="T84" fmla="*/ 826 w 1392"/>
                <a:gd name="T85" fmla="*/ 913 h 1114"/>
                <a:gd name="T86" fmla="*/ 850 w 1392"/>
                <a:gd name="T87" fmla="*/ 912 h 1114"/>
                <a:gd name="T88" fmla="*/ 858 w 1392"/>
                <a:gd name="T89" fmla="*/ 915 h 1114"/>
                <a:gd name="T90" fmla="*/ 861 w 1392"/>
                <a:gd name="T91" fmla="*/ 923 h 1114"/>
                <a:gd name="T92" fmla="*/ 861 w 1392"/>
                <a:gd name="T93" fmla="*/ 1039 h 1114"/>
                <a:gd name="T94" fmla="*/ 991 w 1392"/>
                <a:gd name="T95" fmla="*/ 657 h 1114"/>
                <a:gd name="T96" fmla="*/ 919 w 1392"/>
                <a:gd name="T97" fmla="*/ 741 h 1114"/>
                <a:gd name="T98" fmla="*/ 518 w 1392"/>
                <a:gd name="T99" fmla="*/ 772 h 1114"/>
                <a:gd name="T100" fmla="*/ 635 w 1392"/>
                <a:gd name="T101" fmla="*/ 657 h 1114"/>
                <a:gd name="T102" fmla="*/ 413 w 1392"/>
                <a:gd name="T103" fmla="*/ 624 h 1114"/>
                <a:gd name="T104" fmla="*/ 446 w 1392"/>
                <a:gd name="T105" fmla="*/ 219 h 1114"/>
                <a:gd name="T106" fmla="*/ 1025 w 1392"/>
                <a:gd name="T107" fmla="*/ 252 h 1114"/>
                <a:gd name="T108" fmla="*/ 1025 w 1392"/>
                <a:gd name="T109" fmla="*/ 624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92" h="1114">
                  <a:moveTo>
                    <a:pt x="1331" y="0"/>
                  </a:moveTo>
                  <a:lnTo>
                    <a:pt x="61" y="0"/>
                  </a:lnTo>
                  <a:cubicBezTo>
                    <a:pt x="28" y="0"/>
                    <a:pt x="0" y="28"/>
                    <a:pt x="0" y="62"/>
                  </a:cubicBezTo>
                  <a:lnTo>
                    <a:pt x="0" y="1053"/>
                  </a:lnTo>
                  <a:cubicBezTo>
                    <a:pt x="0" y="1087"/>
                    <a:pt x="28" y="1114"/>
                    <a:pt x="61" y="1114"/>
                  </a:cubicBezTo>
                  <a:lnTo>
                    <a:pt x="1331" y="1114"/>
                  </a:lnTo>
                  <a:cubicBezTo>
                    <a:pt x="1365" y="1114"/>
                    <a:pt x="1392" y="1087"/>
                    <a:pt x="1392" y="1053"/>
                  </a:cubicBezTo>
                  <a:lnTo>
                    <a:pt x="1392" y="62"/>
                  </a:lnTo>
                  <a:cubicBezTo>
                    <a:pt x="1392" y="28"/>
                    <a:pt x="1365" y="0"/>
                    <a:pt x="1331" y="0"/>
                  </a:cubicBezTo>
                  <a:close/>
                  <a:moveTo>
                    <a:pt x="692" y="922"/>
                  </a:moveTo>
                  <a:lnTo>
                    <a:pt x="653" y="1038"/>
                  </a:lnTo>
                  <a:cubicBezTo>
                    <a:pt x="653" y="1039"/>
                    <a:pt x="652" y="1040"/>
                    <a:pt x="652" y="1040"/>
                  </a:cubicBezTo>
                  <a:cubicBezTo>
                    <a:pt x="651" y="1041"/>
                    <a:pt x="650" y="1042"/>
                    <a:pt x="649" y="1042"/>
                  </a:cubicBezTo>
                  <a:cubicBezTo>
                    <a:pt x="648" y="1042"/>
                    <a:pt x="646" y="1043"/>
                    <a:pt x="644" y="1043"/>
                  </a:cubicBezTo>
                  <a:cubicBezTo>
                    <a:pt x="642" y="1043"/>
                    <a:pt x="639" y="1043"/>
                    <a:pt x="636" y="1043"/>
                  </a:cubicBezTo>
                  <a:cubicBezTo>
                    <a:pt x="633" y="1043"/>
                    <a:pt x="631" y="1043"/>
                    <a:pt x="629" y="1043"/>
                  </a:cubicBezTo>
                  <a:cubicBezTo>
                    <a:pt x="627" y="1043"/>
                    <a:pt x="626" y="1043"/>
                    <a:pt x="624" y="1042"/>
                  </a:cubicBezTo>
                  <a:cubicBezTo>
                    <a:pt x="623" y="1042"/>
                    <a:pt x="622" y="1042"/>
                    <a:pt x="621" y="1042"/>
                  </a:cubicBezTo>
                  <a:cubicBezTo>
                    <a:pt x="620" y="1042"/>
                    <a:pt x="619" y="1041"/>
                    <a:pt x="619" y="1041"/>
                  </a:cubicBezTo>
                  <a:cubicBezTo>
                    <a:pt x="618" y="1041"/>
                    <a:pt x="618" y="1040"/>
                    <a:pt x="618" y="1039"/>
                  </a:cubicBezTo>
                  <a:cubicBezTo>
                    <a:pt x="617" y="1039"/>
                    <a:pt x="617" y="1038"/>
                    <a:pt x="617" y="1037"/>
                  </a:cubicBezTo>
                  <a:lnTo>
                    <a:pt x="578" y="922"/>
                  </a:lnTo>
                  <a:cubicBezTo>
                    <a:pt x="577" y="920"/>
                    <a:pt x="577" y="918"/>
                    <a:pt x="577" y="917"/>
                  </a:cubicBezTo>
                  <a:cubicBezTo>
                    <a:pt x="576" y="915"/>
                    <a:pt x="577" y="914"/>
                    <a:pt x="578" y="913"/>
                  </a:cubicBezTo>
                  <a:cubicBezTo>
                    <a:pt x="578" y="913"/>
                    <a:pt x="580" y="912"/>
                    <a:pt x="582" y="912"/>
                  </a:cubicBezTo>
                  <a:cubicBezTo>
                    <a:pt x="584" y="912"/>
                    <a:pt x="587" y="912"/>
                    <a:pt x="590" y="912"/>
                  </a:cubicBezTo>
                  <a:cubicBezTo>
                    <a:pt x="593" y="912"/>
                    <a:pt x="596" y="912"/>
                    <a:pt x="597" y="912"/>
                  </a:cubicBezTo>
                  <a:cubicBezTo>
                    <a:pt x="599" y="912"/>
                    <a:pt x="601" y="912"/>
                    <a:pt x="601" y="913"/>
                  </a:cubicBezTo>
                  <a:cubicBezTo>
                    <a:pt x="602" y="913"/>
                    <a:pt x="603" y="914"/>
                    <a:pt x="603" y="914"/>
                  </a:cubicBezTo>
                  <a:cubicBezTo>
                    <a:pt x="604" y="915"/>
                    <a:pt x="604" y="916"/>
                    <a:pt x="604" y="917"/>
                  </a:cubicBezTo>
                  <a:lnTo>
                    <a:pt x="636" y="1017"/>
                  </a:lnTo>
                  <a:lnTo>
                    <a:pt x="636" y="1017"/>
                  </a:lnTo>
                  <a:lnTo>
                    <a:pt x="667" y="917"/>
                  </a:lnTo>
                  <a:cubicBezTo>
                    <a:pt x="667" y="916"/>
                    <a:pt x="668" y="915"/>
                    <a:pt x="668" y="914"/>
                  </a:cubicBezTo>
                  <a:cubicBezTo>
                    <a:pt x="669" y="914"/>
                    <a:pt x="669" y="913"/>
                    <a:pt x="670" y="913"/>
                  </a:cubicBezTo>
                  <a:cubicBezTo>
                    <a:pt x="671" y="912"/>
                    <a:pt x="673" y="912"/>
                    <a:pt x="674" y="912"/>
                  </a:cubicBezTo>
                  <a:cubicBezTo>
                    <a:pt x="676" y="912"/>
                    <a:pt x="679" y="912"/>
                    <a:pt x="682" y="912"/>
                  </a:cubicBezTo>
                  <a:cubicBezTo>
                    <a:pt x="685" y="912"/>
                    <a:pt x="687" y="912"/>
                    <a:pt x="689" y="912"/>
                  </a:cubicBezTo>
                  <a:cubicBezTo>
                    <a:pt x="691" y="912"/>
                    <a:pt x="692" y="913"/>
                    <a:pt x="692" y="914"/>
                  </a:cubicBezTo>
                  <a:cubicBezTo>
                    <a:pt x="693" y="914"/>
                    <a:pt x="693" y="915"/>
                    <a:pt x="693" y="917"/>
                  </a:cubicBezTo>
                  <a:cubicBezTo>
                    <a:pt x="693" y="918"/>
                    <a:pt x="692" y="920"/>
                    <a:pt x="692" y="922"/>
                  </a:cubicBezTo>
                  <a:close/>
                  <a:moveTo>
                    <a:pt x="861" y="1039"/>
                  </a:moveTo>
                  <a:cubicBezTo>
                    <a:pt x="861" y="1039"/>
                    <a:pt x="861" y="1040"/>
                    <a:pt x="860" y="1040"/>
                  </a:cubicBezTo>
                  <a:cubicBezTo>
                    <a:pt x="860" y="1041"/>
                    <a:pt x="859" y="1041"/>
                    <a:pt x="858" y="1042"/>
                  </a:cubicBezTo>
                  <a:cubicBezTo>
                    <a:pt x="857" y="1042"/>
                    <a:pt x="856" y="1042"/>
                    <a:pt x="855" y="1043"/>
                  </a:cubicBezTo>
                  <a:cubicBezTo>
                    <a:pt x="853" y="1043"/>
                    <a:pt x="851" y="1043"/>
                    <a:pt x="848" y="1043"/>
                  </a:cubicBezTo>
                  <a:cubicBezTo>
                    <a:pt x="846" y="1043"/>
                    <a:pt x="844" y="1043"/>
                    <a:pt x="842" y="1043"/>
                  </a:cubicBezTo>
                  <a:cubicBezTo>
                    <a:pt x="841" y="1042"/>
                    <a:pt x="840" y="1042"/>
                    <a:pt x="839" y="1042"/>
                  </a:cubicBezTo>
                  <a:cubicBezTo>
                    <a:pt x="838" y="1041"/>
                    <a:pt x="837" y="1041"/>
                    <a:pt x="837" y="1040"/>
                  </a:cubicBezTo>
                  <a:cubicBezTo>
                    <a:pt x="836" y="1040"/>
                    <a:pt x="836" y="1039"/>
                    <a:pt x="836" y="1039"/>
                  </a:cubicBezTo>
                  <a:lnTo>
                    <a:pt x="836" y="933"/>
                  </a:lnTo>
                  <a:lnTo>
                    <a:pt x="836" y="933"/>
                  </a:lnTo>
                  <a:lnTo>
                    <a:pt x="798" y="1039"/>
                  </a:lnTo>
                  <a:cubicBezTo>
                    <a:pt x="798" y="1039"/>
                    <a:pt x="798" y="1040"/>
                    <a:pt x="797" y="1041"/>
                  </a:cubicBezTo>
                  <a:cubicBezTo>
                    <a:pt x="796" y="1041"/>
                    <a:pt x="795" y="1042"/>
                    <a:pt x="794" y="1042"/>
                  </a:cubicBezTo>
                  <a:cubicBezTo>
                    <a:pt x="793" y="1042"/>
                    <a:pt x="792" y="1043"/>
                    <a:pt x="790" y="1043"/>
                  </a:cubicBezTo>
                  <a:cubicBezTo>
                    <a:pt x="789" y="1043"/>
                    <a:pt x="787" y="1043"/>
                    <a:pt x="785" y="1043"/>
                  </a:cubicBezTo>
                  <a:cubicBezTo>
                    <a:pt x="782" y="1043"/>
                    <a:pt x="780" y="1043"/>
                    <a:pt x="779" y="1043"/>
                  </a:cubicBezTo>
                  <a:cubicBezTo>
                    <a:pt x="777" y="1042"/>
                    <a:pt x="776" y="1042"/>
                    <a:pt x="775" y="1042"/>
                  </a:cubicBezTo>
                  <a:cubicBezTo>
                    <a:pt x="774" y="1041"/>
                    <a:pt x="773" y="1041"/>
                    <a:pt x="772" y="1040"/>
                  </a:cubicBezTo>
                  <a:cubicBezTo>
                    <a:pt x="772" y="1040"/>
                    <a:pt x="771" y="1039"/>
                    <a:pt x="771" y="1039"/>
                  </a:cubicBezTo>
                  <a:lnTo>
                    <a:pt x="735" y="933"/>
                  </a:lnTo>
                  <a:lnTo>
                    <a:pt x="735" y="933"/>
                  </a:lnTo>
                  <a:lnTo>
                    <a:pt x="735" y="1039"/>
                  </a:lnTo>
                  <a:cubicBezTo>
                    <a:pt x="735" y="1039"/>
                    <a:pt x="734" y="1040"/>
                    <a:pt x="734" y="1040"/>
                  </a:cubicBezTo>
                  <a:cubicBezTo>
                    <a:pt x="734" y="1041"/>
                    <a:pt x="733" y="1041"/>
                    <a:pt x="732" y="1042"/>
                  </a:cubicBezTo>
                  <a:cubicBezTo>
                    <a:pt x="731" y="1042"/>
                    <a:pt x="730" y="1042"/>
                    <a:pt x="728" y="1043"/>
                  </a:cubicBezTo>
                  <a:cubicBezTo>
                    <a:pt x="727" y="1043"/>
                    <a:pt x="725" y="1043"/>
                    <a:pt x="722" y="1043"/>
                  </a:cubicBezTo>
                  <a:cubicBezTo>
                    <a:pt x="720" y="1043"/>
                    <a:pt x="718" y="1043"/>
                    <a:pt x="716" y="1043"/>
                  </a:cubicBezTo>
                  <a:cubicBezTo>
                    <a:pt x="714" y="1042"/>
                    <a:pt x="713" y="1042"/>
                    <a:pt x="712" y="1042"/>
                  </a:cubicBezTo>
                  <a:cubicBezTo>
                    <a:pt x="711" y="1041"/>
                    <a:pt x="711" y="1041"/>
                    <a:pt x="710" y="1040"/>
                  </a:cubicBezTo>
                  <a:cubicBezTo>
                    <a:pt x="710" y="1040"/>
                    <a:pt x="710" y="1039"/>
                    <a:pt x="710" y="1039"/>
                  </a:cubicBezTo>
                  <a:lnTo>
                    <a:pt x="710" y="923"/>
                  </a:lnTo>
                  <a:cubicBezTo>
                    <a:pt x="710" y="920"/>
                    <a:pt x="711" y="917"/>
                    <a:pt x="712" y="915"/>
                  </a:cubicBezTo>
                  <a:cubicBezTo>
                    <a:pt x="714" y="913"/>
                    <a:pt x="717" y="912"/>
                    <a:pt x="720" y="912"/>
                  </a:cubicBezTo>
                  <a:lnTo>
                    <a:pt x="737" y="912"/>
                  </a:lnTo>
                  <a:cubicBezTo>
                    <a:pt x="740" y="912"/>
                    <a:pt x="743" y="913"/>
                    <a:pt x="745" y="913"/>
                  </a:cubicBezTo>
                  <a:cubicBezTo>
                    <a:pt x="747" y="914"/>
                    <a:pt x="749" y="915"/>
                    <a:pt x="750" y="916"/>
                  </a:cubicBezTo>
                  <a:cubicBezTo>
                    <a:pt x="752" y="917"/>
                    <a:pt x="753" y="918"/>
                    <a:pt x="754" y="920"/>
                  </a:cubicBezTo>
                  <a:cubicBezTo>
                    <a:pt x="756" y="922"/>
                    <a:pt x="757" y="925"/>
                    <a:pt x="757" y="927"/>
                  </a:cubicBezTo>
                  <a:lnTo>
                    <a:pt x="785" y="1005"/>
                  </a:lnTo>
                  <a:lnTo>
                    <a:pt x="786" y="1005"/>
                  </a:lnTo>
                  <a:lnTo>
                    <a:pt x="815" y="928"/>
                  </a:lnTo>
                  <a:cubicBezTo>
                    <a:pt x="816" y="925"/>
                    <a:pt x="817" y="922"/>
                    <a:pt x="818" y="920"/>
                  </a:cubicBezTo>
                  <a:cubicBezTo>
                    <a:pt x="819" y="919"/>
                    <a:pt x="820" y="917"/>
                    <a:pt x="821" y="916"/>
                  </a:cubicBezTo>
                  <a:cubicBezTo>
                    <a:pt x="823" y="915"/>
                    <a:pt x="824" y="914"/>
                    <a:pt x="826" y="913"/>
                  </a:cubicBezTo>
                  <a:cubicBezTo>
                    <a:pt x="828" y="913"/>
                    <a:pt x="830" y="912"/>
                    <a:pt x="833" y="912"/>
                  </a:cubicBezTo>
                  <a:lnTo>
                    <a:pt x="850" y="912"/>
                  </a:lnTo>
                  <a:cubicBezTo>
                    <a:pt x="852" y="912"/>
                    <a:pt x="854" y="913"/>
                    <a:pt x="855" y="913"/>
                  </a:cubicBezTo>
                  <a:cubicBezTo>
                    <a:pt x="856" y="914"/>
                    <a:pt x="858" y="914"/>
                    <a:pt x="858" y="915"/>
                  </a:cubicBezTo>
                  <a:cubicBezTo>
                    <a:pt x="859" y="916"/>
                    <a:pt x="860" y="917"/>
                    <a:pt x="860" y="919"/>
                  </a:cubicBezTo>
                  <a:cubicBezTo>
                    <a:pt x="861" y="920"/>
                    <a:pt x="861" y="921"/>
                    <a:pt x="861" y="923"/>
                  </a:cubicBezTo>
                  <a:lnTo>
                    <a:pt x="861" y="1039"/>
                  </a:lnTo>
                  <a:lnTo>
                    <a:pt x="861" y="1039"/>
                  </a:lnTo>
                  <a:close/>
                  <a:moveTo>
                    <a:pt x="1025" y="624"/>
                  </a:moveTo>
                  <a:cubicBezTo>
                    <a:pt x="1025" y="642"/>
                    <a:pt x="1010" y="657"/>
                    <a:pt x="991" y="657"/>
                  </a:cubicBezTo>
                  <a:lnTo>
                    <a:pt x="800" y="657"/>
                  </a:lnTo>
                  <a:cubicBezTo>
                    <a:pt x="781" y="732"/>
                    <a:pt x="790" y="741"/>
                    <a:pt x="919" y="741"/>
                  </a:cubicBezTo>
                  <a:lnTo>
                    <a:pt x="919" y="772"/>
                  </a:lnTo>
                  <a:lnTo>
                    <a:pt x="518" y="772"/>
                  </a:lnTo>
                  <a:lnTo>
                    <a:pt x="518" y="741"/>
                  </a:lnTo>
                  <a:cubicBezTo>
                    <a:pt x="634" y="741"/>
                    <a:pt x="653" y="732"/>
                    <a:pt x="635" y="657"/>
                  </a:cubicBezTo>
                  <a:lnTo>
                    <a:pt x="446" y="657"/>
                  </a:lnTo>
                  <a:cubicBezTo>
                    <a:pt x="428" y="657"/>
                    <a:pt x="413" y="642"/>
                    <a:pt x="413" y="624"/>
                  </a:cubicBezTo>
                  <a:lnTo>
                    <a:pt x="413" y="252"/>
                  </a:lnTo>
                  <a:cubicBezTo>
                    <a:pt x="413" y="234"/>
                    <a:pt x="428" y="219"/>
                    <a:pt x="446" y="219"/>
                  </a:cubicBezTo>
                  <a:lnTo>
                    <a:pt x="991" y="219"/>
                  </a:lnTo>
                  <a:cubicBezTo>
                    <a:pt x="1010" y="219"/>
                    <a:pt x="1025" y="234"/>
                    <a:pt x="1025" y="252"/>
                  </a:cubicBezTo>
                  <a:lnTo>
                    <a:pt x="1025" y="624"/>
                  </a:lnTo>
                  <a:lnTo>
                    <a:pt x="1025" y="624"/>
                  </a:lnTo>
                  <a:close/>
                </a:path>
              </a:pathLst>
            </a:custGeom>
            <a:solidFill>
              <a:srgbClr val="0078D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Rectangle 423">
              <a:extLst>
                <a:ext uri="{FF2B5EF4-FFF2-40B4-BE49-F238E27FC236}">
                  <a16:creationId xmlns:a16="http://schemas.microsoft.com/office/drawing/2014/main" id="{EAA1E6A7-6AAB-4336-8E05-6EDCAFDF084C}"/>
                </a:ext>
              </a:extLst>
            </p:cNvPr>
            <p:cNvSpPr>
              <a:spLocks noChangeArrowheads="1"/>
            </p:cNvSpPr>
            <p:nvPr/>
          </p:nvSpPr>
          <p:spPr bwMode="auto">
            <a:xfrm>
              <a:off x="821" y="2291"/>
              <a:ext cx="217"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FFFFFF"/>
                  </a:solidFill>
                  <a:effectLst/>
                  <a:latin typeface="Segoe UI" panose="020B0502040204020203" pitchFamily="34" charset="0"/>
                </a:rPr>
                <a:t>Server  Z</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
        <p:nvSpPr>
          <p:cNvPr id="485" name="Rectangle 484">
            <a:extLst>
              <a:ext uri="{FF2B5EF4-FFF2-40B4-BE49-F238E27FC236}">
                <a16:creationId xmlns:a16="http://schemas.microsoft.com/office/drawing/2014/main" id="{83E9C02C-8D12-47BA-A12D-48540C5CF942}"/>
              </a:ext>
            </a:extLst>
          </p:cNvPr>
          <p:cNvSpPr/>
          <p:nvPr/>
        </p:nvSpPr>
        <p:spPr bwMode="auto">
          <a:xfrm>
            <a:off x="9084601" y="3205026"/>
            <a:ext cx="969165" cy="849446"/>
          </a:xfrm>
          <a:prstGeom prst="rect">
            <a:avLst/>
          </a:prstGeom>
          <a:solidFill>
            <a:schemeClr val="bg1"/>
          </a:solidFill>
          <a:ln w="15875">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486" name="Straight Arrow Connector 485">
            <a:extLst>
              <a:ext uri="{FF2B5EF4-FFF2-40B4-BE49-F238E27FC236}">
                <a16:creationId xmlns:a16="http://schemas.microsoft.com/office/drawing/2014/main" id="{9BFF929E-6B64-49BA-ABFE-C6CFF2BCC660}"/>
              </a:ext>
            </a:extLst>
          </p:cNvPr>
          <p:cNvCxnSpPr>
            <a:cxnSpLocks/>
            <a:stCxn id="37" idx="2"/>
            <a:endCxn id="26" idx="0"/>
          </p:cNvCxnSpPr>
          <p:nvPr/>
        </p:nvCxnSpPr>
        <p:spPr>
          <a:xfrm flipH="1">
            <a:off x="7558785" y="2729142"/>
            <a:ext cx="5024" cy="1451617"/>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87" name="Straight Arrow Connector 486">
            <a:extLst>
              <a:ext uri="{FF2B5EF4-FFF2-40B4-BE49-F238E27FC236}">
                <a16:creationId xmlns:a16="http://schemas.microsoft.com/office/drawing/2014/main" id="{7831E2E1-D2F3-469B-AA67-1998491260C6}"/>
              </a:ext>
            </a:extLst>
          </p:cNvPr>
          <p:cNvCxnSpPr>
            <a:cxnSpLocks/>
          </p:cNvCxnSpPr>
          <p:nvPr/>
        </p:nvCxnSpPr>
        <p:spPr>
          <a:xfrm flipH="1">
            <a:off x="9581636" y="4037764"/>
            <a:ext cx="1" cy="970041"/>
          </a:xfrm>
          <a:prstGeom prst="straightConnector1">
            <a:avLst/>
          </a:prstGeom>
          <a:ln w="22225">
            <a:solidFill>
              <a:schemeClr val="tx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88" name="Straight Arrow Connector 487">
            <a:extLst>
              <a:ext uri="{FF2B5EF4-FFF2-40B4-BE49-F238E27FC236}">
                <a16:creationId xmlns:a16="http://schemas.microsoft.com/office/drawing/2014/main" id="{82214D78-4A21-4017-95DA-CE876C609B27}"/>
              </a:ext>
            </a:extLst>
          </p:cNvPr>
          <p:cNvCxnSpPr>
            <a:cxnSpLocks/>
          </p:cNvCxnSpPr>
          <p:nvPr/>
        </p:nvCxnSpPr>
        <p:spPr>
          <a:xfrm flipH="1">
            <a:off x="8716892" y="5008359"/>
            <a:ext cx="867456" cy="0"/>
          </a:xfrm>
          <a:prstGeom prst="straightConnector1">
            <a:avLst/>
          </a:prstGeom>
          <a:ln w="22225">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89" name="Rectangle 488">
            <a:extLst>
              <a:ext uri="{FF2B5EF4-FFF2-40B4-BE49-F238E27FC236}">
                <a16:creationId xmlns:a16="http://schemas.microsoft.com/office/drawing/2014/main" id="{79527DCE-204A-48ED-ACC7-0658CB229BA1}"/>
              </a:ext>
            </a:extLst>
          </p:cNvPr>
          <p:cNvSpPr/>
          <p:nvPr/>
        </p:nvSpPr>
        <p:spPr bwMode="auto">
          <a:xfrm>
            <a:off x="9199754" y="3085406"/>
            <a:ext cx="969165" cy="849446"/>
          </a:xfrm>
          <a:prstGeom prst="rect">
            <a:avLst/>
          </a:prstGeom>
          <a:solidFill>
            <a:schemeClr val="bg1"/>
          </a:solidFill>
          <a:ln w="15875">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solidFill>
                <a:srgbClr val="0070C0"/>
              </a:solidFill>
            </a:endParaRPr>
          </a:p>
        </p:txBody>
      </p:sp>
      <p:cxnSp>
        <p:nvCxnSpPr>
          <p:cNvPr id="490" name="Straight Arrow Connector 489">
            <a:extLst>
              <a:ext uri="{FF2B5EF4-FFF2-40B4-BE49-F238E27FC236}">
                <a16:creationId xmlns:a16="http://schemas.microsoft.com/office/drawing/2014/main" id="{487A3859-B07B-40B4-AC15-9E41F6E9B13E}"/>
              </a:ext>
            </a:extLst>
          </p:cNvPr>
          <p:cNvCxnSpPr>
            <a:cxnSpLocks/>
          </p:cNvCxnSpPr>
          <p:nvPr/>
        </p:nvCxnSpPr>
        <p:spPr>
          <a:xfrm flipH="1">
            <a:off x="8716892" y="5252284"/>
            <a:ext cx="2775406" cy="50100"/>
          </a:xfrm>
          <a:prstGeom prst="straightConnector1">
            <a:avLst/>
          </a:prstGeom>
          <a:ln w="22225">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91" name="Straight Arrow Connector 490">
            <a:extLst>
              <a:ext uri="{FF2B5EF4-FFF2-40B4-BE49-F238E27FC236}">
                <a16:creationId xmlns:a16="http://schemas.microsoft.com/office/drawing/2014/main" id="{1F6F6D2E-ECE4-4288-B6FD-F685C70FAF2F}"/>
              </a:ext>
            </a:extLst>
          </p:cNvPr>
          <p:cNvCxnSpPr>
            <a:cxnSpLocks/>
          </p:cNvCxnSpPr>
          <p:nvPr/>
        </p:nvCxnSpPr>
        <p:spPr>
          <a:xfrm>
            <a:off x="11482216" y="4068582"/>
            <a:ext cx="1" cy="1177905"/>
          </a:xfrm>
          <a:prstGeom prst="straightConnector1">
            <a:avLst/>
          </a:prstGeom>
          <a:ln w="22225">
            <a:solidFill>
              <a:schemeClr val="tx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492" name="Rectangle 491">
            <a:extLst>
              <a:ext uri="{FF2B5EF4-FFF2-40B4-BE49-F238E27FC236}">
                <a16:creationId xmlns:a16="http://schemas.microsoft.com/office/drawing/2014/main" id="{6534E309-97C3-4D7C-87E8-F0E42DDAF73A}"/>
              </a:ext>
            </a:extLst>
          </p:cNvPr>
          <p:cNvSpPr/>
          <p:nvPr/>
        </p:nvSpPr>
        <p:spPr bwMode="auto">
          <a:xfrm>
            <a:off x="11109733" y="3069848"/>
            <a:ext cx="969165" cy="849446"/>
          </a:xfrm>
          <a:prstGeom prst="rect">
            <a:avLst/>
          </a:prstGeom>
          <a:solidFill>
            <a:schemeClr val="bg1"/>
          </a:solidFill>
          <a:ln w="15875">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93" name="Rectangle 492">
            <a:extLst>
              <a:ext uri="{FF2B5EF4-FFF2-40B4-BE49-F238E27FC236}">
                <a16:creationId xmlns:a16="http://schemas.microsoft.com/office/drawing/2014/main" id="{A585553A-9E25-444A-ABB6-A0640EDCAE17}"/>
              </a:ext>
            </a:extLst>
          </p:cNvPr>
          <p:cNvSpPr/>
          <p:nvPr/>
        </p:nvSpPr>
        <p:spPr bwMode="auto">
          <a:xfrm>
            <a:off x="10998390" y="3164649"/>
            <a:ext cx="969165" cy="849446"/>
          </a:xfrm>
          <a:prstGeom prst="rect">
            <a:avLst/>
          </a:prstGeom>
          <a:solidFill>
            <a:schemeClr val="bg1"/>
          </a:solidFill>
          <a:ln w="15875">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94" name="TextBox 493">
            <a:extLst>
              <a:ext uri="{FF2B5EF4-FFF2-40B4-BE49-F238E27FC236}">
                <a16:creationId xmlns:a16="http://schemas.microsoft.com/office/drawing/2014/main" id="{0E0AA787-AC42-4039-BA4A-DD4A905AB595}"/>
              </a:ext>
            </a:extLst>
          </p:cNvPr>
          <p:cNvSpPr txBox="1"/>
          <p:nvPr/>
        </p:nvSpPr>
        <p:spPr>
          <a:xfrm>
            <a:off x="11122766" y="3373928"/>
            <a:ext cx="767948" cy="430887"/>
          </a:xfrm>
          <a:prstGeom prst="rect">
            <a:avLst/>
          </a:prstGeom>
          <a:noFill/>
        </p:spPr>
        <p:txBody>
          <a:bodyPr wrap="square" rtlCol="0">
            <a:spAutoFit/>
          </a:bodyPr>
          <a:lstStyle/>
          <a:p>
            <a:pPr marL="0" marR="0" lvl="0" indent="0" algn="ctr" defTabSz="914342"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On-Prem </a:t>
            </a:r>
          </a:p>
          <a:p>
            <a:pPr marL="0" marR="0" lvl="0" indent="0" algn="ctr" defTabSz="914342" rtl="0" eaLnBrk="1" fontAlgn="auto" latinLnBrk="0" hangingPunct="1">
              <a:lnSpc>
                <a:spcPct val="100000"/>
              </a:lnSpc>
              <a:spcBef>
                <a:spcPts val="0"/>
              </a:spcBef>
              <a:spcAft>
                <a:spcPts val="0"/>
              </a:spcAft>
              <a:buClrTx/>
              <a:buSzTx/>
              <a:buFontTx/>
              <a:buNone/>
              <a:tabLst/>
              <a:defRPr/>
            </a:pPr>
            <a:r>
              <a:rPr lang="en-US" sz="1100" kern="0" dirty="0">
                <a:solidFill>
                  <a:srgbClr val="0078D7"/>
                </a:solidFill>
                <a:latin typeface="Segoe UI Semibold" panose="020B0702040204020203" pitchFamily="34" charset="0"/>
                <a:cs typeface="Segoe UI Semibold" panose="020B0702040204020203" pitchFamily="34" charset="0"/>
              </a:rPr>
              <a:t>System?</a:t>
            </a:r>
            <a:endPar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endParaRPr>
          </a:p>
        </p:txBody>
      </p:sp>
      <p:sp>
        <p:nvSpPr>
          <p:cNvPr id="495" name="TextBox 494">
            <a:extLst>
              <a:ext uri="{FF2B5EF4-FFF2-40B4-BE49-F238E27FC236}">
                <a16:creationId xmlns:a16="http://schemas.microsoft.com/office/drawing/2014/main" id="{EA4AC282-B857-446C-A359-34AF80909F49}"/>
              </a:ext>
            </a:extLst>
          </p:cNvPr>
          <p:cNvSpPr txBox="1"/>
          <p:nvPr/>
        </p:nvSpPr>
        <p:spPr>
          <a:xfrm>
            <a:off x="9285818" y="3270942"/>
            <a:ext cx="767948" cy="430887"/>
          </a:xfrm>
          <a:prstGeom prst="rect">
            <a:avLst/>
          </a:prstGeom>
          <a:noFill/>
        </p:spPr>
        <p:txBody>
          <a:bodyPr wrap="square" rtlCol="0">
            <a:spAutoFit/>
          </a:bodyPr>
          <a:lstStyle/>
          <a:p>
            <a:pPr marL="0" marR="0" lvl="0" indent="0" algn="ctr" defTabSz="914342"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Move to Azure?</a:t>
            </a:r>
          </a:p>
        </p:txBody>
      </p:sp>
      <p:sp>
        <p:nvSpPr>
          <p:cNvPr id="5" name="Rectangle 4">
            <a:extLst>
              <a:ext uri="{FF2B5EF4-FFF2-40B4-BE49-F238E27FC236}">
                <a16:creationId xmlns:a16="http://schemas.microsoft.com/office/drawing/2014/main" id="{A5BB8D13-5882-41B6-B3A1-8573E952C543}"/>
              </a:ext>
            </a:extLst>
          </p:cNvPr>
          <p:cNvSpPr/>
          <p:nvPr/>
        </p:nvSpPr>
        <p:spPr>
          <a:xfrm>
            <a:off x="4663511" y="733391"/>
            <a:ext cx="2581156"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Sample</a:t>
            </a:r>
          </a:p>
        </p:txBody>
      </p:sp>
    </p:spTree>
    <p:extLst>
      <p:ext uri="{BB962C8B-B14F-4D97-AF65-F5344CB8AC3E}">
        <p14:creationId xmlns:p14="http://schemas.microsoft.com/office/powerpoint/2010/main" val="4266989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88099" y="133598"/>
            <a:ext cx="11781071" cy="767254"/>
          </a:xfrm>
          <a:prstGeom prst="rect">
            <a:avLst/>
          </a:prstGeom>
          <a:solidFill>
            <a:srgbClr val="002050"/>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lvl="0" algn="ctr">
              <a:defRPr/>
            </a:pPr>
            <a:endParaRPr lang="en-US" sz="4000" dirty="0">
              <a:solidFill>
                <a:srgbClr val="FFFFFF"/>
              </a:solidFill>
              <a:latin typeface="Segoe UI Light" panose="020B0502040204020203" pitchFamily="34" charset="0"/>
              <a:cs typeface="Segoe UI Light" panose="020B0502040204020203" pitchFamily="34" charset="0"/>
            </a:endParaRP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7" name="TextBox 26">
            <a:extLst>
              <a:ext uri="{FF2B5EF4-FFF2-40B4-BE49-F238E27FC236}">
                <a16:creationId xmlns:a16="http://schemas.microsoft.com/office/drawing/2014/main" id="{A9F66073-192C-4672-B99C-DBBEA8634C2E}"/>
              </a:ext>
            </a:extLst>
          </p:cNvPr>
          <p:cNvSpPr txBox="1"/>
          <p:nvPr/>
        </p:nvSpPr>
        <p:spPr>
          <a:xfrm>
            <a:off x="1920841" y="1641574"/>
            <a:ext cx="7964957" cy="2917722"/>
          </a:xfrm>
          <a:prstGeom prst="rect">
            <a:avLst/>
          </a:prstGeom>
          <a:noFill/>
        </p:spPr>
        <p:txBody>
          <a:bodyPr wrap="square" rtlCol="0">
            <a:spAutoFit/>
          </a:bodyPr>
          <a:lstStyle/>
          <a:p>
            <a:pPr lvl="0" defTabSz="913505" fontAlgn="base">
              <a:lnSpc>
                <a:spcPct val="90000"/>
              </a:lnSpc>
              <a:spcBef>
                <a:spcPct val="0"/>
              </a:spcBef>
              <a:spcAft>
                <a:spcPct val="0"/>
              </a:spcAft>
              <a:defRPr/>
            </a:pPr>
            <a:r>
              <a:rPr lang="en-US" sz="3600" b="1" dirty="0">
                <a:latin typeface="Segoe UI Light"/>
              </a:rPr>
              <a:t>Outlines</a:t>
            </a:r>
          </a:p>
          <a:p>
            <a:pPr lvl="0" defTabSz="913505" fontAlgn="base">
              <a:lnSpc>
                <a:spcPct val="90000"/>
              </a:lnSpc>
              <a:spcBef>
                <a:spcPct val="0"/>
              </a:spcBef>
              <a:spcAft>
                <a:spcPct val="0"/>
              </a:spcAft>
              <a:defRPr/>
            </a:pPr>
            <a:endParaRPr lang="en-US" sz="2800" b="1" dirty="0">
              <a:latin typeface="Segoe UI Light"/>
            </a:endParaRPr>
          </a:p>
          <a:p>
            <a:pPr marL="914400" lvl="1" indent="-457200" defTabSz="913505" fontAlgn="base">
              <a:lnSpc>
                <a:spcPct val="90000"/>
              </a:lnSpc>
              <a:spcBef>
                <a:spcPct val="0"/>
              </a:spcBef>
              <a:spcAft>
                <a:spcPct val="0"/>
              </a:spcAft>
              <a:buFont typeface="Arial" panose="020B0604020202020204" pitchFamily="34" charset="0"/>
              <a:buChar char="•"/>
              <a:defRPr/>
            </a:pPr>
            <a:r>
              <a:rPr lang="en-US" sz="2800" b="1" dirty="0">
                <a:latin typeface="Segoe UI Light"/>
              </a:rPr>
              <a:t>Benefits of Migrating to Azure SQLDW</a:t>
            </a:r>
          </a:p>
          <a:p>
            <a:pPr marL="914400" lvl="1" indent="-457200" defTabSz="913505" fontAlgn="base">
              <a:lnSpc>
                <a:spcPct val="90000"/>
              </a:lnSpc>
              <a:spcBef>
                <a:spcPct val="0"/>
              </a:spcBef>
              <a:spcAft>
                <a:spcPct val="0"/>
              </a:spcAft>
              <a:buFont typeface="Arial" panose="020B0604020202020204" pitchFamily="34" charset="0"/>
              <a:buChar char="•"/>
              <a:defRPr/>
            </a:pPr>
            <a:r>
              <a:rPr lang="en-US" sz="2800" b="1" dirty="0">
                <a:latin typeface="Segoe UI Light"/>
              </a:rPr>
              <a:t>APS vs. Azure SQL DW (Comparison) </a:t>
            </a:r>
          </a:p>
          <a:p>
            <a:pPr marL="914400" lvl="1" indent="-457200" defTabSz="913505" fontAlgn="base">
              <a:lnSpc>
                <a:spcPct val="90000"/>
              </a:lnSpc>
              <a:spcBef>
                <a:spcPct val="0"/>
              </a:spcBef>
              <a:spcAft>
                <a:spcPct val="0"/>
              </a:spcAft>
              <a:buFont typeface="Arial" panose="020B0604020202020204" pitchFamily="34" charset="0"/>
              <a:buChar char="•"/>
              <a:defRPr/>
            </a:pPr>
            <a:r>
              <a:rPr lang="en-US" sz="2800" b="1" dirty="0">
                <a:latin typeface="Segoe UI Light"/>
              </a:rPr>
              <a:t>Migration Roadmap</a:t>
            </a:r>
          </a:p>
          <a:p>
            <a:pPr marL="914400" lvl="1" indent="-457200" defTabSz="913505" fontAlgn="base">
              <a:lnSpc>
                <a:spcPct val="90000"/>
              </a:lnSpc>
              <a:spcBef>
                <a:spcPct val="0"/>
              </a:spcBef>
              <a:spcAft>
                <a:spcPct val="0"/>
              </a:spcAft>
              <a:buFont typeface="Arial" panose="020B0604020202020204" pitchFamily="34" charset="0"/>
              <a:buChar char="•"/>
              <a:defRPr/>
            </a:pPr>
            <a:r>
              <a:rPr lang="en-US" sz="2800" b="1" dirty="0">
                <a:latin typeface="Segoe UI Light"/>
              </a:rPr>
              <a:t>Sample Migration Architectures</a:t>
            </a:r>
          </a:p>
          <a:p>
            <a:pPr marL="914400" lvl="1" indent="-457200" defTabSz="913505" fontAlgn="base">
              <a:lnSpc>
                <a:spcPct val="90000"/>
              </a:lnSpc>
              <a:spcBef>
                <a:spcPct val="0"/>
              </a:spcBef>
              <a:spcAft>
                <a:spcPct val="0"/>
              </a:spcAft>
              <a:buFont typeface="Arial" panose="020B0604020202020204" pitchFamily="34" charset="0"/>
              <a:buChar char="•"/>
              <a:defRPr/>
            </a:pPr>
            <a:r>
              <a:rPr lang="en-US" sz="2800" b="1" dirty="0">
                <a:latin typeface="Segoe UI Light"/>
              </a:rPr>
              <a:t>Migration Process, and Tools</a:t>
            </a:r>
          </a:p>
        </p:txBody>
      </p:sp>
    </p:spTree>
    <p:extLst>
      <p:ext uri="{BB962C8B-B14F-4D97-AF65-F5344CB8AC3E}">
        <p14:creationId xmlns:p14="http://schemas.microsoft.com/office/powerpoint/2010/main" val="452413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74639" y="125601"/>
            <a:ext cx="11781071" cy="767254"/>
          </a:xfrm>
          <a:prstGeom prst="rect">
            <a:avLst/>
          </a:prstGeom>
          <a:solidFill>
            <a:srgbClr val="002050"/>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lvl="0" algn="ctr">
              <a:defRPr/>
            </a:pPr>
            <a:r>
              <a:rPr lang="en-US" sz="2800" spc="500" dirty="0"/>
              <a:t>On-Going Data Ingestion Mechanism (</a:t>
            </a:r>
            <a:r>
              <a:rPr lang="en-US" sz="2800" b="1" spc="500" dirty="0"/>
              <a:t>Sample</a:t>
            </a:r>
            <a:r>
              <a:rPr lang="en-US" sz="4000" spc="500" dirty="0"/>
              <a:t>)</a:t>
            </a:r>
            <a:r>
              <a:rPr kumimoji="0" lang="en-US" sz="4000" b="0"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rPr>
              <a:t> </a:t>
            </a: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25" name="Straight Connector 24">
            <a:extLst>
              <a:ext uri="{FF2B5EF4-FFF2-40B4-BE49-F238E27FC236}">
                <a16:creationId xmlns:a16="http://schemas.microsoft.com/office/drawing/2014/main" id="{71968BA5-10AA-4571-85B2-25FF4B44AB70}"/>
              </a:ext>
            </a:extLst>
          </p:cNvPr>
          <p:cNvCxnSpPr/>
          <p:nvPr/>
        </p:nvCxnSpPr>
        <p:spPr>
          <a:xfrm>
            <a:off x="4099249" y="1388560"/>
            <a:ext cx="0" cy="4677104"/>
          </a:xfrm>
          <a:prstGeom prst="line">
            <a:avLst/>
          </a:prstGeom>
          <a:ln w="19050">
            <a:solidFill>
              <a:srgbClr val="00B050"/>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174A1DE3-F5C9-4D2E-9004-1A597EFBEF8E}"/>
              </a:ext>
            </a:extLst>
          </p:cNvPr>
          <p:cNvSpPr/>
          <p:nvPr/>
        </p:nvSpPr>
        <p:spPr bwMode="auto">
          <a:xfrm>
            <a:off x="1191044" y="1705740"/>
            <a:ext cx="975205" cy="804924"/>
          </a:xfrm>
          <a:prstGeom prst="rect">
            <a:avLst/>
          </a:prstGeom>
          <a:solidFill>
            <a:schemeClr val="bg1"/>
          </a:solidFill>
          <a:ln w="15875">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 name="TextBox 26">
            <a:extLst>
              <a:ext uri="{FF2B5EF4-FFF2-40B4-BE49-F238E27FC236}">
                <a16:creationId xmlns:a16="http://schemas.microsoft.com/office/drawing/2014/main" id="{667421DE-C10E-46EE-89C2-DDC8D193AF27}"/>
              </a:ext>
            </a:extLst>
          </p:cNvPr>
          <p:cNvSpPr txBox="1"/>
          <p:nvPr/>
        </p:nvSpPr>
        <p:spPr>
          <a:xfrm>
            <a:off x="1205308" y="1831203"/>
            <a:ext cx="855998" cy="738664"/>
          </a:xfrm>
          <a:prstGeom prst="rect">
            <a:avLst/>
          </a:prstGeom>
          <a:noFill/>
        </p:spPr>
        <p:txBody>
          <a:bodyPr wrap="square" rtlCol="0">
            <a:spAutoFit/>
          </a:bodyPr>
          <a:lstStyle/>
          <a:p>
            <a:pPr marL="0" marR="0" lvl="0" indent="0" algn="ctr" defTabSz="914342" rtl="0" eaLnBrk="1" fontAlgn="auto" latinLnBrk="0" hangingPunct="1">
              <a:lnSpc>
                <a:spcPct val="100000"/>
              </a:lnSpc>
              <a:spcBef>
                <a:spcPts val="0"/>
              </a:spcBef>
              <a:spcAft>
                <a:spcPts val="0"/>
              </a:spcAft>
              <a:buClrTx/>
              <a:buSzTx/>
              <a:buFontTx/>
              <a:buNone/>
              <a:tabLst/>
              <a:defRPr/>
            </a:pPr>
            <a:r>
              <a:rPr lang="en-US" sz="1050" kern="0" dirty="0">
                <a:solidFill>
                  <a:srgbClr val="0078D7"/>
                </a:solidFill>
                <a:latin typeface="Segoe UI Semibold" panose="020B0702040204020203" pitchFamily="34" charset="0"/>
                <a:cs typeface="Segoe UI Semibold" panose="020B0702040204020203" pitchFamily="34" charset="0"/>
              </a:rPr>
              <a:t>System to Deliver all Files to File Server</a:t>
            </a:r>
            <a:endParaRPr kumimoji="0" lang="en-US" sz="105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endParaRPr>
          </a:p>
        </p:txBody>
      </p:sp>
      <p:cxnSp>
        <p:nvCxnSpPr>
          <p:cNvPr id="28" name="Straight Arrow Connector 27">
            <a:extLst>
              <a:ext uri="{FF2B5EF4-FFF2-40B4-BE49-F238E27FC236}">
                <a16:creationId xmlns:a16="http://schemas.microsoft.com/office/drawing/2014/main" id="{E75B385C-F019-4CE3-A337-CD045C1DE971}"/>
              </a:ext>
            </a:extLst>
          </p:cNvPr>
          <p:cNvCxnSpPr>
            <a:cxnSpLocks/>
            <a:stCxn id="26" idx="3"/>
            <a:endCxn id="29" idx="1"/>
          </p:cNvCxnSpPr>
          <p:nvPr/>
        </p:nvCxnSpPr>
        <p:spPr>
          <a:xfrm>
            <a:off x="2166249" y="2108202"/>
            <a:ext cx="284483" cy="20014"/>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B79EE58B-BE00-4F83-8FCB-79AB40679A7C}"/>
              </a:ext>
            </a:extLst>
          </p:cNvPr>
          <p:cNvSpPr/>
          <p:nvPr/>
        </p:nvSpPr>
        <p:spPr bwMode="auto">
          <a:xfrm>
            <a:off x="2450732" y="1713761"/>
            <a:ext cx="1029024" cy="828909"/>
          </a:xfrm>
          <a:prstGeom prst="rect">
            <a:avLst/>
          </a:prstGeom>
          <a:solidFill>
            <a:schemeClr val="bg1"/>
          </a:solidFill>
          <a:ln w="15875">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0" name="TextBox 29">
            <a:extLst>
              <a:ext uri="{FF2B5EF4-FFF2-40B4-BE49-F238E27FC236}">
                <a16:creationId xmlns:a16="http://schemas.microsoft.com/office/drawing/2014/main" id="{14EF1AC4-67B7-4A2F-A139-6DFD5FD863A8}"/>
              </a:ext>
            </a:extLst>
          </p:cNvPr>
          <p:cNvSpPr txBox="1"/>
          <p:nvPr/>
        </p:nvSpPr>
        <p:spPr>
          <a:xfrm>
            <a:off x="2486491" y="1798629"/>
            <a:ext cx="968815" cy="709425"/>
          </a:xfrm>
          <a:prstGeom prst="rect">
            <a:avLst/>
          </a:prstGeom>
          <a:noFill/>
        </p:spPr>
        <p:txBody>
          <a:bodyPr wrap="square" lIns="91440" tIns="45720" rIns="91440" bIns="45720" rtlCol="0">
            <a:spAutoFit/>
          </a:bodyPr>
          <a:lstStyle/>
          <a:p>
            <a:pPr algn="ctr">
              <a:lnSpc>
                <a:spcPct val="90000"/>
              </a:lnSpc>
              <a:spcAft>
                <a:spcPts val="600"/>
              </a:spcAft>
            </a:pPr>
            <a:r>
              <a:rPr lang="en-US" sz="1200" dirty="0">
                <a:solidFill>
                  <a:srgbClr val="0078D7"/>
                </a:solidFill>
                <a:latin typeface="Segoe UI Semibold" panose="020B0702040204020203" pitchFamily="34" charset="0"/>
                <a:ea typeface="Segoe UI" pitchFamily="34" charset="0"/>
                <a:cs typeface="Segoe UI Semibold" panose="020B0702040204020203" pitchFamily="34" charset="0"/>
              </a:rPr>
              <a:t>File Server</a:t>
            </a:r>
          </a:p>
          <a:p>
            <a:pPr algn="ctr">
              <a:lnSpc>
                <a:spcPct val="90000"/>
              </a:lnSpc>
              <a:spcAft>
                <a:spcPts val="600"/>
              </a:spcAft>
            </a:pPr>
            <a:r>
              <a:rPr lang="en-US" sz="900" dirty="0">
                <a:solidFill>
                  <a:srgbClr val="0078D7"/>
                </a:solidFill>
                <a:latin typeface="Segoe UI Semibold" panose="020B0702040204020203" pitchFamily="34" charset="0"/>
                <a:ea typeface="Segoe UI" pitchFamily="34" charset="0"/>
                <a:cs typeface="Segoe UI Semibold" panose="020B0702040204020203" pitchFamily="34" charset="0"/>
              </a:rPr>
              <a:t>Data extracts generated by BODS</a:t>
            </a:r>
            <a:endParaRPr lang="en-US" sz="800" dirty="0">
              <a:solidFill>
                <a:srgbClr val="0078D7"/>
              </a:solidFill>
              <a:latin typeface="Segoe UI Semibold" panose="020B0702040204020203" pitchFamily="34" charset="0"/>
              <a:ea typeface="Segoe UI" pitchFamily="34" charset="0"/>
              <a:cs typeface="Segoe UI Semibold" panose="020B0702040204020203" pitchFamily="34" charset="0"/>
            </a:endParaRPr>
          </a:p>
        </p:txBody>
      </p:sp>
      <p:sp>
        <p:nvSpPr>
          <p:cNvPr id="31" name="Rectangle 30">
            <a:extLst>
              <a:ext uri="{FF2B5EF4-FFF2-40B4-BE49-F238E27FC236}">
                <a16:creationId xmlns:a16="http://schemas.microsoft.com/office/drawing/2014/main" id="{5CE86F16-A5FA-4EF4-95CD-60CD094519BF}"/>
              </a:ext>
            </a:extLst>
          </p:cNvPr>
          <p:cNvSpPr/>
          <p:nvPr/>
        </p:nvSpPr>
        <p:spPr bwMode="auto">
          <a:xfrm>
            <a:off x="1801821" y="3747299"/>
            <a:ext cx="1236031" cy="823282"/>
          </a:xfrm>
          <a:prstGeom prst="rect">
            <a:avLst/>
          </a:prstGeom>
          <a:solidFill>
            <a:schemeClr val="bg1"/>
          </a:solidFill>
          <a:ln w="15875">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2" name="TextBox 31">
            <a:extLst>
              <a:ext uri="{FF2B5EF4-FFF2-40B4-BE49-F238E27FC236}">
                <a16:creationId xmlns:a16="http://schemas.microsoft.com/office/drawing/2014/main" id="{04ECAECE-AA0E-449F-AC61-1A5474BCE642}"/>
              </a:ext>
            </a:extLst>
          </p:cNvPr>
          <p:cNvSpPr txBox="1"/>
          <p:nvPr/>
        </p:nvSpPr>
        <p:spPr>
          <a:xfrm>
            <a:off x="1864298" y="3833332"/>
            <a:ext cx="1083440" cy="612475"/>
          </a:xfrm>
          <a:prstGeom prst="rect">
            <a:avLst/>
          </a:prstGeom>
          <a:noFill/>
        </p:spPr>
        <p:txBody>
          <a:bodyPr wrap="square" lIns="91440" tIns="45720" rIns="91440" bIns="45720" rtlCol="0">
            <a:spAutoFit/>
          </a:bodyPr>
          <a:lstStyle/>
          <a:p>
            <a:pPr algn="ctr">
              <a:lnSpc>
                <a:spcPct val="90000"/>
              </a:lnSpc>
              <a:spcAft>
                <a:spcPts val="600"/>
              </a:spcAft>
            </a:pPr>
            <a:r>
              <a:rPr lang="en-US" sz="1400" dirty="0">
                <a:solidFill>
                  <a:srgbClr val="0078D7"/>
                </a:solidFill>
                <a:latin typeface="Segoe UI Semibold" panose="020B0702040204020203" pitchFamily="34" charset="0"/>
                <a:ea typeface="Segoe UI" pitchFamily="34" charset="0"/>
                <a:cs typeface="Segoe UI Semibold" panose="020B0702040204020203" pitchFamily="34" charset="0"/>
              </a:rPr>
              <a:t>Schedular</a:t>
            </a:r>
            <a:endParaRPr lang="en-US" sz="900" dirty="0">
              <a:solidFill>
                <a:srgbClr val="0078D7"/>
              </a:solidFill>
              <a:latin typeface="Segoe UI Semibold" panose="020B0702040204020203" pitchFamily="34" charset="0"/>
              <a:ea typeface="Segoe UI" pitchFamily="34" charset="0"/>
              <a:cs typeface="Segoe UI Semibold" panose="020B0702040204020203" pitchFamily="34" charset="0"/>
            </a:endParaRPr>
          </a:p>
          <a:p>
            <a:pPr algn="ctr">
              <a:lnSpc>
                <a:spcPct val="90000"/>
              </a:lnSpc>
              <a:spcAft>
                <a:spcPts val="600"/>
              </a:spcAft>
            </a:pPr>
            <a:r>
              <a:rPr lang="en-US" sz="900" dirty="0">
                <a:solidFill>
                  <a:srgbClr val="0078D7"/>
                </a:solidFill>
                <a:latin typeface="Segoe UI Semibold" panose="020B0702040204020203" pitchFamily="34" charset="0"/>
                <a:ea typeface="Segoe UI" pitchFamily="34" charset="0"/>
                <a:cs typeface="Segoe UI Semibold" panose="020B0702040204020203" pitchFamily="34" charset="0"/>
              </a:rPr>
              <a:t>Central Process Scheduling</a:t>
            </a:r>
          </a:p>
        </p:txBody>
      </p:sp>
      <p:sp>
        <p:nvSpPr>
          <p:cNvPr id="33" name="TextBox 32">
            <a:extLst>
              <a:ext uri="{FF2B5EF4-FFF2-40B4-BE49-F238E27FC236}">
                <a16:creationId xmlns:a16="http://schemas.microsoft.com/office/drawing/2014/main" id="{6E4448BA-9D90-498C-9068-F13F0FF1BA28}"/>
              </a:ext>
            </a:extLst>
          </p:cNvPr>
          <p:cNvSpPr txBox="1"/>
          <p:nvPr/>
        </p:nvSpPr>
        <p:spPr>
          <a:xfrm>
            <a:off x="1759898" y="4615809"/>
            <a:ext cx="1173504" cy="430887"/>
          </a:xfrm>
          <a:prstGeom prst="rect">
            <a:avLst/>
          </a:prstGeom>
          <a:noFill/>
        </p:spPr>
        <p:txBody>
          <a:bodyPr wrap="square" rtlCol="0">
            <a:spAutoFit/>
          </a:bodyPr>
          <a:lstStyle/>
          <a:p>
            <a:pPr marL="0" marR="0" lvl="0" indent="0" algn="ctr" defTabSz="91434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Job Scheduler &amp; Orchestrator</a:t>
            </a:r>
          </a:p>
        </p:txBody>
      </p:sp>
      <p:cxnSp>
        <p:nvCxnSpPr>
          <p:cNvPr id="34" name="Connector: Elbow 33">
            <a:extLst>
              <a:ext uri="{FF2B5EF4-FFF2-40B4-BE49-F238E27FC236}">
                <a16:creationId xmlns:a16="http://schemas.microsoft.com/office/drawing/2014/main" id="{477F45AE-E9EF-4DA1-8531-D8365659B10C}"/>
              </a:ext>
            </a:extLst>
          </p:cNvPr>
          <p:cNvCxnSpPr>
            <a:cxnSpLocks/>
            <a:stCxn id="31" idx="1"/>
            <a:endCxn id="26" idx="2"/>
          </p:cNvCxnSpPr>
          <p:nvPr/>
        </p:nvCxnSpPr>
        <p:spPr>
          <a:xfrm rot="10800000">
            <a:off x="1678647" y="2510664"/>
            <a:ext cx="123174" cy="1648276"/>
          </a:xfrm>
          <a:prstGeom prst="bentConnector2">
            <a:avLst/>
          </a:prstGeom>
          <a:ln w="1905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28F492E2-3F71-4FE8-B8DD-43963808DA23}"/>
              </a:ext>
            </a:extLst>
          </p:cNvPr>
          <p:cNvSpPr/>
          <p:nvPr/>
        </p:nvSpPr>
        <p:spPr bwMode="auto">
          <a:xfrm>
            <a:off x="4255302" y="1724271"/>
            <a:ext cx="1013641" cy="809793"/>
          </a:xfrm>
          <a:prstGeom prst="rect">
            <a:avLst/>
          </a:prstGeom>
          <a:solidFill>
            <a:schemeClr val="bg1"/>
          </a:solidFill>
          <a:ln w="15875">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36" name="Picture 35">
            <a:extLst>
              <a:ext uri="{FF2B5EF4-FFF2-40B4-BE49-F238E27FC236}">
                <a16:creationId xmlns:a16="http://schemas.microsoft.com/office/drawing/2014/main" id="{B703BE8F-464C-4475-BB30-5AF8ABEE3B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9932" y="1825279"/>
            <a:ext cx="327560" cy="327560"/>
          </a:xfrm>
          <a:prstGeom prst="rect">
            <a:avLst/>
          </a:prstGeom>
        </p:spPr>
      </p:pic>
      <p:sp>
        <p:nvSpPr>
          <p:cNvPr id="37" name="TextBox 36">
            <a:extLst>
              <a:ext uri="{FF2B5EF4-FFF2-40B4-BE49-F238E27FC236}">
                <a16:creationId xmlns:a16="http://schemas.microsoft.com/office/drawing/2014/main" id="{534495F5-AD6B-47B6-AA99-640AD095B431}"/>
              </a:ext>
            </a:extLst>
          </p:cNvPr>
          <p:cNvSpPr txBox="1"/>
          <p:nvPr/>
        </p:nvSpPr>
        <p:spPr>
          <a:xfrm>
            <a:off x="4363501" y="2155674"/>
            <a:ext cx="785533" cy="369332"/>
          </a:xfrm>
          <a:prstGeom prst="rect">
            <a:avLst/>
          </a:prstGeom>
          <a:noFill/>
        </p:spPr>
        <p:txBody>
          <a:bodyPr wrap="square" rtlCol="0">
            <a:spAutoFit/>
          </a:bodyPr>
          <a:lstStyle/>
          <a:p>
            <a:pPr marL="0" marR="0" lvl="0" indent="0" algn="ctr" defTabSz="914342"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Azure Data Factory V2</a:t>
            </a:r>
          </a:p>
        </p:txBody>
      </p:sp>
      <p:cxnSp>
        <p:nvCxnSpPr>
          <p:cNvPr id="38" name="Straight Arrow Connector 37">
            <a:extLst>
              <a:ext uri="{FF2B5EF4-FFF2-40B4-BE49-F238E27FC236}">
                <a16:creationId xmlns:a16="http://schemas.microsoft.com/office/drawing/2014/main" id="{0792A6CA-F2DF-42DA-8AB8-0F88378669DB}"/>
              </a:ext>
            </a:extLst>
          </p:cNvPr>
          <p:cNvCxnSpPr>
            <a:cxnSpLocks/>
            <a:stCxn id="29" idx="3"/>
            <a:endCxn id="35" idx="1"/>
          </p:cNvCxnSpPr>
          <p:nvPr/>
        </p:nvCxnSpPr>
        <p:spPr>
          <a:xfrm>
            <a:off x="3479756" y="2128216"/>
            <a:ext cx="775546" cy="952"/>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E556950E-AEAD-4949-A5F2-2A9F1ABA8F89}"/>
              </a:ext>
            </a:extLst>
          </p:cNvPr>
          <p:cNvCxnSpPr>
            <a:cxnSpLocks/>
          </p:cNvCxnSpPr>
          <p:nvPr/>
        </p:nvCxnSpPr>
        <p:spPr>
          <a:xfrm rot="5400000" flipH="1" flipV="1">
            <a:off x="2804425" y="1919698"/>
            <a:ext cx="1200159" cy="2450573"/>
          </a:xfrm>
          <a:prstGeom prst="bentConnector3">
            <a:avLst>
              <a:gd name="adj1" fmla="val 25780"/>
            </a:avLst>
          </a:prstGeom>
          <a:ln w="1905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87E700E4-87B9-4002-954B-9A50CEC3D8DE}"/>
              </a:ext>
            </a:extLst>
          </p:cNvPr>
          <p:cNvSpPr txBox="1"/>
          <p:nvPr/>
        </p:nvSpPr>
        <p:spPr>
          <a:xfrm>
            <a:off x="3051042" y="3687330"/>
            <a:ext cx="994249" cy="307777"/>
          </a:xfrm>
          <a:prstGeom prst="rect">
            <a:avLst/>
          </a:prstGeom>
          <a:noFill/>
        </p:spPr>
        <p:txBody>
          <a:bodyPr wrap="square" rtlCol="0">
            <a:spAutoFit/>
          </a:bodyPr>
          <a:lstStyle/>
          <a:p>
            <a:pPr marL="0" marR="0" lvl="0" indent="0" algn="ctr" defTabSz="914342" rtl="0" eaLnBrk="1" fontAlgn="auto" latinLnBrk="0" hangingPunct="1">
              <a:lnSpc>
                <a:spcPct val="100000"/>
              </a:lnSpc>
              <a:spcBef>
                <a:spcPts val="0"/>
              </a:spcBef>
              <a:spcAft>
                <a:spcPts val="0"/>
              </a:spcAft>
              <a:buClrTx/>
              <a:buSzTx/>
              <a:buFontTx/>
              <a:buNone/>
              <a:tabLst/>
              <a:defRPr/>
            </a:pPr>
            <a:r>
              <a:rPr lang="en-US" sz="700" kern="0" dirty="0">
                <a:solidFill>
                  <a:srgbClr val="0078D7"/>
                </a:solidFill>
                <a:latin typeface="Segoe UI Semibold" panose="020B0702040204020203" pitchFamily="34" charset="0"/>
                <a:cs typeface="Segoe UI Semibold" panose="020B0702040204020203" pitchFamily="34" charset="0"/>
              </a:rPr>
              <a:t>Schedule SQLDW  Stored Procedures</a:t>
            </a:r>
            <a:endParaRPr kumimoji="0" lang="en-US" sz="7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endParaRPr>
          </a:p>
        </p:txBody>
      </p:sp>
      <p:sp>
        <p:nvSpPr>
          <p:cNvPr id="41" name="TextBox 40">
            <a:extLst>
              <a:ext uri="{FF2B5EF4-FFF2-40B4-BE49-F238E27FC236}">
                <a16:creationId xmlns:a16="http://schemas.microsoft.com/office/drawing/2014/main" id="{7580A1D1-BB9A-467A-9519-0606A5D21E8E}"/>
              </a:ext>
            </a:extLst>
          </p:cNvPr>
          <p:cNvSpPr txBox="1"/>
          <p:nvPr/>
        </p:nvSpPr>
        <p:spPr>
          <a:xfrm>
            <a:off x="2496659" y="3118212"/>
            <a:ext cx="1339497" cy="200055"/>
          </a:xfrm>
          <a:prstGeom prst="rect">
            <a:avLst/>
          </a:prstGeom>
          <a:noFill/>
        </p:spPr>
        <p:txBody>
          <a:bodyPr wrap="square" rtlCol="0">
            <a:spAutoFit/>
          </a:bodyPr>
          <a:lstStyle/>
          <a:p>
            <a:pPr marL="0" marR="0" lvl="0" indent="0" algn="ctr" defTabSz="914342" rtl="0" eaLnBrk="1" fontAlgn="auto" latinLnBrk="0" hangingPunct="1">
              <a:lnSpc>
                <a:spcPct val="100000"/>
              </a:lnSpc>
              <a:spcBef>
                <a:spcPts val="0"/>
              </a:spcBef>
              <a:spcAft>
                <a:spcPts val="0"/>
              </a:spcAft>
              <a:buClrTx/>
              <a:buSzTx/>
              <a:buFontTx/>
              <a:buNone/>
              <a:tabLst/>
              <a:defRPr/>
            </a:pPr>
            <a:r>
              <a:rPr lang="en-US" sz="700" kern="0" dirty="0">
                <a:solidFill>
                  <a:srgbClr val="0078D7"/>
                </a:solidFill>
                <a:latin typeface="Segoe UI Semibold" panose="020B0702040204020203" pitchFamily="34" charset="0"/>
                <a:cs typeface="Segoe UI Semibold" panose="020B0702040204020203" pitchFamily="34" charset="0"/>
              </a:rPr>
              <a:t>Schedule ADF Pipelines</a:t>
            </a:r>
            <a:endParaRPr kumimoji="0" lang="en-US" sz="7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endParaRPr>
          </a:p>
        </p:txBody>
      </p:sp>
      <p:sp>
        <p:nvSpPr>
          <p:cNvPr id="42" name="TextBox 41">
            <a:extLst>
              <a:ext uri="{FF2B5EF4-FFF2-40B4-BE49-F238E27FC236}">
                <a16:creationId xmlns:a16="http://schemas.microsoft.com/office/drawing/2014/main" id="{A0E8C55C-CC58-4E32-8D49-4DCCD23C8FF3}"/>
              </a:ext>
            </a:extLst>
          </p:cNvPr>
          <p:cNvSpPr txBox="1"/>
          <p:nvPr/>
        </p:nvSpPr>
        <p:spPr>
          <a:xfrm rot="16200000">
            <a:off x="839992" y="3217888"/>
            <a:ext cx="1126499" cy="307777"/>
          </a:xfrm>
          <a:prstGeom prst="rect">
            <a:avLst/>
          </a:prstGeom>
          <a:noFill/>
        </p:spPr>
        <p:txBody>
          <a:bodyPr wrap="square" rtlCol="0">
            <a:spAutoFit/>
          </a:bodyPr>
          <a:lstStyle/>
          <a:p>
            <a:pPr marL="0" marR="0" lvl="0" indent="0" algn="ctr" defTabSz="914342" rtl="0" eaLnBrk="1" fontAlgn="auto" latinLnBrk="0" hangingPunct="1">
              <a:lnSpc>
                <a:spcPct val="100000"/>
              </a:lnSpc>
              <a:spcBef>
                <a:spcPts val="0"/>
              </a:spcBef>
              <a:spcAft>
                <a:spcPts val="0"/>
              </a:spcAft>
              <a:buClrTx/>
              <a:buSzTx/>
              <a:buFontTx/>
              <a:buNone/>
              <a:tabLst/>
              <a:defRPr/>
            </a:pPr>
            <a:r>
              <a:rPr lang="en-US" sz="700" kern="0" dirty="0">
                <a:solidFill>
                  <a:srgbClr val="0078D7"/>
                </a:solidFill>
                <a:latin typeface="Segoe UI Semibold" panose="020B0702040204020203" pitchFamily="34" charset="0"/>
                <a:cs typeface="Segoe UI Semibold" panose="020B0702040204020203" pitchFamily="34" charset="0"/>
              </a:rPr>
              <a:t>Schedule BODS jobs to create file extracts </a:t>
            </a:r>
            <a:endParaRPr kumimoji="0" lang="en-US" sz="7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endParaRPr>
          </a:p>
        </p:txBody>
      </p:sp>
      <p:sp>
        <p:nvSpPr>
          <p:cNvPr id="43" name="Rectangle 42">
            <a:extLst>
              <a:ext uri="{FF2B5EF4-FFF2-40B4-BE49-F238E27FC236}">
                <a16:creationId xmlns:a16="http://schemas.microsoft.com/office/drawing/2014/main" id="{5E7561A9-F73C-47AA-BA87-A797611D9EC2}"/>
              </a:ext>
            </a:extLst>
          </p:cNvPr>
          <p:cNvSpPr/>
          <p:nvPr/>
        </p:nvSpPr>
        <p:spPr bwMode="auto">
          <a:xfrm>
            <a:off x="3479756" y="1713761"/>
            <a:ext cx="243968" cy="82890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a:extLst>
              <a:ext uri="{FF2B5EF4-FFF2-40B4-BE49-F238E27FC236}">
                <a16:creationId xmlns:a16="http://schemas.microsoft.com/office/drawing/2014/main" id="{31C06F97-E01C-4542-87E0-F8075BE14D7F}"/>
              </a:ext>
            </a:extLst>
          </p:cNvPr>
          <p:cNvSpPr txBox="1"/>
          <p:nvPr/>
        </p:nvSpPr>
        <p:spPr>
          <a:xfrm rot="16200000">
            <a:off x="3187493" y="1981547"/>
            <a:ext cx="801519" cy="253916"/>
          </a:xfrm>
          <a:prstGeom prst="rect">
            <a:avLst/>
          </a:prstGeom>
          <a:noFill/>
        </p:spPr>
        <p:txBody>
          <a:bodyPr wrap="square" rtlCol="0">
            <a:spAutoFit/>
          </a:bodyPr>
          <a:lstStyle/>
          <a:p>
            <a:pPr marL="0" marR="0" lvl="0" indent="0" algn="ctr" defTabSz="914342" rtl="0" eaLnBrk="1" fontAlgn="auto" latinLnBrk="0" hangingPunct="1">
              <a:lnSpc>
                <a:spcPct val="100000"/>
              </a:lnSpc>
              <a:spcBef>
                <a:spcPts val="0"/>
              </a:spcBef>
              <a:spcAft>
                <a:spcPts val="0"/>
              </a:spcAft>
              <a:buClrTx/>
              <a:buSzTx/>
              <a:buFontTx/>
              <a:buNone/>
              <a:tabLst/>
              <a:defRPr/>
            </a:pPr>
            <a:r>
              <a:rPr kumimoji="0" lang="en-US" sz="1050" i="0" u="none" strike="noStrike" kern="0" cap="none" spc="0" normalizeH="0" baseline="0" noProof="0" dirty="0">
                <a:ln>
                  <a:noFill/>
                </a:ln>
                <a:solidFill>
                  <a:schemeClr val="bg1"/>
                </a:solidFill>
                <a:effectLst/>
                <a:uLnTx/>
                <a:uFillTx/>
                <a:latin typeface="Segoe UI Semibold" panose="020B0702040204020203" pitchFamily="34" charset="0"/>
                <a:ea typeface="+mn-ea"/>
                <a:cs typeface="Segoe UI Semibold" panose="020B0702040204020203" pitchFamily="34" charset="0"/>
              </a:rPr>
              <a:t>Gateway</a:t>
            </a:r>
          </a:p>
        </p:txBody>
      </p:sp>
      <p:pic>
        <p:nvPicPr>
          <p:cNvPr id="45" name="Graphic 44">
            <a:extLst>
              <a:ext uri="{FF2B5EF4-FFF2-40B4-BE49-F238E27FC236}">
                <a16:creationId xmlns:a16="http://schemas.microsoft.com/office/drawing/2014/main" id="{6A5B3CF0-BF87-4FE3-877A-8CC3C6D59B3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05075" y="5674132"/>
            <a:ext cx="587611" cy="587611"/>
          </a:xfrm>
          <a:prstGeom prst="rect">
            <a:avLst/>
          </a:prstGeom>
        </p:spPr>
      </p:pic>
      <p:sp>
        <p:nvSpPr>
          <p:cNvPr id="46" name="TextBox 45">
            <a:extLst>
              <a:ext uri="{FF2B5EF4-FFF2-40B4-BE49-F238E27FC236}">
                <a16:creationId xmlns:a16="http://schemas.microsoft.com/office/drawing/2014/main" id="{7C65BDB2-6412-42E9-8C95-68BEE55E4F15}"/>
              </a:ext>
            </a:extLst>
          </p:cNvPr>
          <p:cNvSpPr txBox="1"/>
          <p:nvPr/>
        </p:nvSpPr>
        <p:spPr>
          <a:xfrm>
            <a:off x="3708352" y="6114811"/>
            <a:ext cx="801519" cy="415498"/>
          </a:xfrm>
          <a:prstGeom prst="rect">
            <a:avLst/>
          </a:prstGeom>
          <a:noFill/>
        </p:spPr>
        <p:txBody>
          <a:bodyPr wrap="square" rtlCol="0">
            <a:spAutoFit/>
          </a:bodyPr>
          <a:lstStyle/>
          <a:p>
            <a:pPr marL="0" marR="0" lvl="0" indent="0" algn="ctr" defTabSz="914342" rtl="0" eaLnBrk="1" fontAlgn="auto" latinLnBrk="0" hangingPunct="1">
              <a:lnSpc>
                <a:spcPct val="100000"/>
              </a:lnSpc>
              <a:spcBef>
                <a:spcPts val="0"/>
              </a:spcBef>
              <a:spcAft>
                <a:spcPts val="0"/>
              </a:spcAft>
              <a:buClrTx/>
              <a:buSzTx/>
              <a:buFontTx/>
              <a:buNone/>
              <a:tabLst/>
              <a:defRPr/>
            </a:pPr>
            <a:r>
              <a:rPr kumimoji="0" lang="en-US" sz="105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Express Route</a:t>
            </a:r>
          </a:p>
        </p:txBody>
      </p:sp>
      <p:sp>
        <p:nvSpPr>
          <p:cNvPr id="47" name="Rectangle 46">
            <a:extLst>
              <a:ext uri="{FF2B5EF4-FFF2-40B4-BE49-F238E27FC236}">
                <a16:creationId xmlns:a16="http://schemas.microsoft.com/office/drawing/2014/main" id="{E5D335F2-DAAA-4174-AEC7-6C201B636561}"/>
              </a:ext>
            </a:extLst>
          </p:cNvPr>
          <p:cNvSpPr/>
          <p:nvPr/>
        </p:nvSpPr>
        <p:spPr bwMode="auto">
          <a:xfrm>
            <a:off x="5760784" y="1301308"/>
            <a:ext cx="4512748" cy="5044059"/>
          </a:xfrm>
          <a:prstGeom prst="rect">
            <a:avLst/>
          </a:prstGeom>
          <a:solidFill>
            <a:schemeClr val="accent1">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a:extLst>
              <a:ext uri="{FF2B5EF4-FFF2-40B4-BE49-F238E27FC236}">
                <a16:creationId xmlns:a16="http://schemas.microsoft.com/office/drawing/2014/main" id="{EA882A96-D017-4900-BEE5-B2F637B2B8CF}"/>
              </a:ext>
            </a:extLst>
          </p:cNvPr>
          <p:cNvSpPr/>
          <p:nvPr/>
        </p:nvSpPr>
        <p:spPr bwMode="auto">
          <a:xfrm>
            <a:off x="6237450" y="3994595"/>
            <a:ext cx="2303164" cy="1643038"/>
          </a:xfrm>
          <a:prstGeom prst="rect">
            <a:avLst/>
          </a:prstGeom>
          <a:solidFill>
            <a:schemeClr val="bg1"/>
          </a:solidFill>
          <a:ln w="15875">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9" name="Freeform 146">
            <a:extLst>
              <a:ext uri="{FF2B5EF4-FFF2-40B4-BE49-F238E27FC236}">
                <a16:creationId xmlns:a16="http://schemas.microsoft.com/office/drawing/2014/main" id="{80C49FA1-DF87-4EFF-9FDB-51A12850C5E5}"/>
              </a:ext>
            </a:extLst>
          </p:cNvPr>
          <p:cNvSpPr>
            <a:spLocks noChangeAspect="1"/>
          </p:cNvSpPr>
          <p:nvPr/>
        </p:nvSpPr>
        <p:spPr bwMode="auto">
          <a:xfrm>
            <a:off x="8737068" y="1429423"/>
            <a:ext cx="1153914" cy="514955"/>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solidFill>
          <a:ln w="15875">
            <a:solidFill>
              <a:srgbClr val="0078D7"/>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144000" rIns="0" bIns="36000" numCol="1" rtlCol="0" anchor="ctr" anchorCtr="0" compatLnSpc="1">
            <a:prstTxWarp prst="textNoShape">
              <a:avLst/>
            </a:prstTxWarp>
          </a:bodyPr>
          <a:lstStyle/>
          <a:p>
            <a:pPr algn="ctr" defTabSz="932472" fontAlgn="base">
              <a:spcBef>
                <a:spcPct val="0"/>
              </a:spcBef>
              <a:spcAft>
                <a:spcPct val="0"/>
              </a:spcAft>
            </a:pPr>
            <a:r>
              <a:rPr lang="en-IN" sz="1200" b="1" dirty="0">
                <a:solidFill>
                  <a:schemeClr val="tx1">
                    <a:lumMod val="50000"/>
                  </a:schemeClr>
                </a:solidFill>
              </a:rPr>
              <a:t>Azure</a:t>
            </a:r>
            <a:endParaRPr lang="en-IN" b="1" dirty="0">
              <a:solidFill>
                <a:schemeClr val="tx1">
                  <a:lumMod val="50000"/>
                </a:schemeClr>
              </a:solidFill>
            </a:endParaRPr>
          </a:p>
        </p:txBody>
      </p:sp>
      <p:sp>
        <p:nvSpPr>
          <p:cNvPr id="50" name="Rectangle 49">
            <a:extLst>
              <a:ext uri="{FF2B5EF4-FFF2-40B4-BE49-F238E27FC236}">
                <a16:creationId xmlns:a16="http://schemas.microsoft.com/office/drawing/2014/main" id="{5E59F77E-20F1-45C9-9922-1A27C2734C92}"/>
              </a:ext>
            </a:extLst>
          </p:cNvPr>
          <p:cNvSpPr/>
          <p:nvPr/>
        </p:nvSpPr>
        <p:spPr bwMode="auto">
          <a:xfrm>
            <a:off x="7292468" y="4164131"/>
            <a:ext cx="457200" cy="935769"/>
          </a:xfrm>
          <a:prstGeom prst="rect">
            <a:avLst/>
          </a:prstGeom>
          <a:solidFill>
            <a:schemeClr val="tx2"/>
          </a:solidFill>
          <a:ln w="15875">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900" dirty="0">
                <a:gradFill>
                  <a:gsLst>
                    <a:gs pos="0">
                      <a:srgbClr val="FFFFFF"/>
                    </a:gs>
                    <a:gs pos="100000">
                      <a:srgbClr val="FFFFFF"/>
                    </a:gs>
                  </a:gsLst>
                  <a:lin ang="5400000" scaled="0"/>
                </a:gradFill>
              </a:rPr>
              <a:t>DW Schemas and Tables</a:t>
            </a:r>
          </a:p>
        </p:txBody>
      </p:sp>
      <p:sp>
        <p:nvSpPr>
          <p:cNvPr id="52" name="TextBox 51">
            <a:extLst>
              <a:ext uri="{FF2B5EF4-FFF2-40B4-BE49-F238E27FC236}">
                <a16:creationId xmlns:a16="http://schemas.microsoft.com/office/drawing/2014/main" id="{2933B125-0340-4F6F-A86E-08C119006A45}"/>
              </a:ext>
            </a:extLst>
          </p:cNvPr>
          <p:cNvSpPr txBox="1"/>
          <p:nvPr/>
        </p:nvSpPr>
        <p:spPr>
          <a:xfrm>
            <a:off x="6485395" y="2971551"/>
            <a:ext cx="801519" cy="253916"/>
          </a:xfrm>
          <a:prstGeom prst="rect">
            <a:avLst/>
          </a:prstGeom>
          <a:noFill/>
        </p:spPr>
        <p:txBody>
          <a:bodyPr wrap="square" rtlCol="0">
            <a:spAutoFit/>
          </a:bodyPr>
          <a:lstStyle/>
          <a:p>
            <a:pPr marL="0" marR="0" lvl="0" indent="0" algn="ctr" defTabSz="914342" rtl="0" eaLnBrk="1" fontAlgn="auto" latinLnBrk="0" hangingPunct="1">
              <a:lnSpc>
                <a:spcPct val="100000"/>
              </a:lnSpc>
              <a:spcBef>
                <a:spcPts val="0"/>
              </a:spcBef>
              <a:spcAft>
                <a:spcPts val="0"/>
              </a:spcAft>
              <a:buClrTx/>
              <a:buSzTx/>
              <a:buFontTx/>
              <a:buNone/>
              <a:tabLst/>
              <a:defRPr/>
            </a:pPr>
            <a:r>
              <a:rPr kumimoji="0" lang="en-US" sz="105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Polybase</a:t>
            </a:r>
          </a:p>
        </p:txBody>
      </p:sp>
      <p:cxnSp>
        <p:nvCxnSpPr>
          <p:cNvPr id="54" name="Straight Connector 53">
            <a:extLst>
              <a:ext uri="{FF2B5EF4-FFF2-40B4-BE49-F238E27FC236}">
                <a16:creationId xmlns:a16="http://schemas.microsoft.com/office/drawing/2014/main" id="{8B58EA2E-FC98-4808-BB83-DCC9E78DBD3F}"/>
              </a:ext>
            </a:extLst>
          </p:cNvPr>
          <p:cNvCxnSpPr/>
          <p:nvPr/>
        </p:nvCxnSpPr>
        <p:spPr>
          <a:xfrm>
            <a:off x="10728250" y="1192982"/>
            <a:ext cx="0" cy="4677104"/>
          </a:xfrm>
          <a:prstGeom prst="line">
            <a:avLst/>
          </a:prstGeom>
          <a:ln w="19050">
            <a:solidFill>
              <a:srgbClr val="00B050"/>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B3526D3C-4A8B-43E5-BE24-3F5D8250344C}"/>
              </a:ext>
            </a:extLst>
          </p:cNvPr>
          <p:cNvSpPr txBox="1"/>
          <p:nvPr/>
        </p:nvSpPr>
        <p:spPr>
          <a:xfrm>
            <a:off x="7630917" y="2771250"/>
            <a:ext cx="976990" cy="523220"/>
          </a:xfrm>
          <a:prstGeom prst="rect">
            <a:avLst/>
          </a:prstGeom>
          <a:noFill/>
        </p:spPr>
        <p:txBody>
          <a:bodyPr wrap="square" rtlCol="0">
            <a:spAutoFit/>
          </a:bodyPr>
          <a:lstStyle/>
          <a:p>
            <a:pPr marL="0" marR="0" lvl="0" indent="0" algn="ctr" defTabSz="914342" rtl="0" eaLnBrk="1" fontAlgn="auto" latinLnBrk="0" hangingPunct="1">
              <a:lnSpc>
                <a:spcPct val="100000"/>
              </a:lnSpc>
              <a:spcBef>
                <a:spcPts val="0"/>
              </a:spcBef>
              <a:spcAft>
                <a:spcPts val="0"/>
              </a:spcAft>
              <a:buClrTx/>
              <a:buSzTx/>
              <a:buFontTx/>
              <a:buNone/>
              <a:tabLst/>
              <a:defRPr/>
            </a:pPr>
            <a:r>
              <a:rPr lang="en-US" sz="700" kern="0" dirty="0">
                <a:solidFill>
                  <a:srgbClr val="0078D7"/>
                </a:solidFill>
                <a:latin typeface="Segoe UI Semibold" panose="020B0702040204020203" pitchFamily="34" charset="0"/>
                <a:cs typeface="Segoe UI Semibold" panose="020B0702040204020203" pitchFamily="34" charset="0"/>
              </a:rPr>
              <a:t>On-going data ingestion process to load data into Azure SQLDW</a:t>
            </a:r>
            <a:endParaRPr kumimoji="0" lang="en-US" sz="7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endParaRPr>
          </a:p>
        </p:txBody>
      </p:sp>
      <p:sp>
        <p:nvSpPr>
          <p:cNvPr id="56" name="Rectangle 55">
            <a:extLst>
              <a:ext uri="{FF2B5EF4-FFF2-40B4-BE49-F238E27FC236}">
                <a16:creationId xmlns:a16="http://schemas.microsoft.com/office/drawing/2014/main" id="{96215420-8CA3-4817-AFD5-F488AC1FFADF}"/>
              </a:ext>
            </a:extLst>
          </p:cNvPr>
          <p:cNvSpPr/>
          <p:nvPr/>
        </p:nvSpPr>
        <p:spPr bwMode="auto">
          <a:xfrm>
            <a:off x="6799838" y="4164131"/>
            <a:ext cx="457200" cy="935769"/>
          </a:xfrm>
          <a:prstGeom prst="rect">
            <a:avLst/>
          </a:prstGeom>
          <a:solidFill>
            <a:schemeClr val="tx2"/>
          </a:solidFill>
          <a:ln w="15875">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AU" sz="900" dirty="0">
                <a:gradFill>
                  <a:gsLst>
                    <a:gs pos="0">
                      <a:srgbClr val="FFFFFF"/>
                    </a:gs>
                    <a:gs pos="100000">
                      <a:srgbClr val="FFFFFF"/>
                    </a:gs>
                  </a:gsLst>
                  <a:lin ang="5400000" scaled="0"/>
                </a:gradFill>
              </a:rPr>
              <a:t>STATING Schemas and Tables </a:t>
            </a:r>
          </a:p>
        </p:txBody>
      </p:sp>
      <p:sp>
        <p:nvSpPr>
          <p:cNvPr id="57" name="Rectangle 56">
            <a:extLst>
              <a:ext uri="{FF2B5EF4-FFF2-40B4-BE49-F238E27FC236}">
                <a16:creationId xmlns:a16="http://schemas.microsoft.com/office/drawing/2014/main" id="{8FD83EA4-CA5A-401D-AB1D-C853DABD3AD9}"/>
              </a:ext>
            </a:extLst>
          </p:cNvPr>
          <p:cNvSpPr/>
          <p:nvPr/>
        </p:nvSpPr>
        <p:spPr bwMode="auto">
          <a:xfrm>
            <a:off x="6714725" y="1498883"/>
            <a:ext cx="1358661" cy="1044095"/>
          </a:xfrm>
          <a:prstGeom prst="rect">
            <a:avLst/>
          </a:prstGeom>
          <a:solidFill>
            <a:schemeClr val="bg1"/>
          </a:solidFill>
          <a:ln w="15875">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8" name="TextBox 57">
            <a:extLst>
              <a:ext uri="{FF2B5EF4-FFF2-40B4-BE49-F238E27FC236}">
                <a16:creationId xmlns:a16="http://schemas.microsoft.com/office/drawing/2014/main" id="{F1244721-B562-45E3-AAC3-4B16E9854D79}"/>
              </a:ext>
            </a:extLst>
          </p:cNvPr>
          <p:cNvSpPr txBox="1"/>
          <p:nvPr/>
        </p:nvSpPr>
        <p:spPr>
          <a:xfrm>
            <a:off x="6670011" y="2111781"/>
            <a:ext cx="1358663" cy="430887"/>
          </a:xfrm>
          <a:prstGeom prst="rect">
            <a:avLst/>
          </a:prstGeom>
          <a:noFill/>
        </p:spPr>
        <p:txBody>
          <a:bodyPr wrap="square" rtlCol="0">
            <a:spAutoFit/>
          </a:bodyPr>
          <a:lstStyle/>
          <a:p>
            <a:pPr marL="0" marR="0" lvl="0" indent="0" algn="ctr" defTabSz="914342"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Azure Blob Storage</a:t>
            </a:r>
          </a:p>
        </p:txBody>
      </p:sp>
      <p:pic>
        <p:nvPicPr>
          <p:cNvPr id="59" name="Graphic 58">
            <a:extLst>
              <a:ext uri="{FF2B5EF4-FFF2-40B4-BE49-F238E27FC236}">
                <a16:creationId xmlns:a16="http://schemas.microsoft.com/office/drawing/2014/main" id="{E5345CD3-2F2F-48DF-B887-C3CF5419D25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452456" y="5515067"/>
            <a:ext cx="587611" cy="587611"/>
          </a:xfrm>
          <a:prstGeom prst="rect">
            <a:avLst/>
          </a:prstGeom>
        </p:spPr>
      </p:pic>
      <p:sp>
        <p:nvSpPr>
          <p:cNvPr id="60" name="TextBox 59">
            <a:extLst>
              <a:ext uri="{FF2B5EF4-FFF2-40B4-BE49-F238E27FC236}">
                <a16:creationId xmlns:a16="http://schemas.microsoft.com/office/drawing/2014/main" id="{73AF0AC4-03C7-48EF-9F07-E03341D8DD46}"/>
              </a:ext>
            </a:extLst>
          </p:cNvPr>
          <p:cNvSpPr txBox="1"/>
          <p:nvPr/>
        </p:nvSpPr>
        <p:spPr>
          <a:xfrm>
            <a:off x="10327490" y="5929870"/>
            <a:ext cx="801519" cy="415498"/>
          </a:xfrm>
          <a:prstGeom prst="rect">
            <a:avLst/>
          </a:prstGeom>
          <a:noFill/>
        </p:spPr>
        <p:txBody>
          <a:bodyPr wrap="square" rtlCol="0">
            <a:spAutoFit/>
          </a:bodyPr>
          <a:lstStyle/>
          <a:p>
            <a:pPr marL="0" marR="0" lvl="0" indent="0" algn="ctr" defTabSz="914342" rtl="0" eaLnBrk="1" fontAlgn="auto" latinLnBrk="0" hangingPunct="1">
              <a:lnSpc>
                <a:spcPct val="100000"/>
              </a:lnSpc>
              <a:spcBef>
                <a:spcPts val="0"/>
              </a:spcBef>
              <a:spcAft>
                <a:spcPts val="0"/>
              </a:spcAft>
              <a:buClrTx/>
              <a:buSzTx/>
              <a:buFontTx/>
              <a:buNone/>
              <a:tabLst/>
              <a:defRPr/>
            </a:pPr>
            <a:r>
              <a:rPr kumimoji="0" lang="en-US" sz="105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Express Route</a:t>
            </a:r>
          </a:p>
        </p:txBody>
      </p:sp>
      <p:pic>
        <p:nvPicPr>
          <p:cNvPr id="61" name="Picture 60" descr="A stop sign&#10;&#10;Description generated with high confidence">
            <a:extLst>
              <a:ext uri="{FF2B5EF4-FFF2-40B4-BE49-F238E27FC236}">
                <a16:creationId xmlns:a16="http://schemas.microsoft.com/office/drawing/2014/main" id="{98C9D498-FA6D-4459-BC4E-DAE78FB0A71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32212" y="1563343"/>
            <a:ext cx="613227" cy="613227"/>
          </a:xfrm>
          <a:prstGeom prst="rect">
            <a:avLst/>
          </a:prstGeom>
        </p:spPr>
      </p:pic>
      <p:sp>
        <p:nvSpPr>
          <p:cNvPr id="62" name="TextBox 61">
            <a:extLst>
              <a:ext uri="{FF2B5EF4-FFF2-40B4-BE49-F238E27FC236}">
                <a16:creationId xmlns:a16="http://schemas.microsoft.com/office/drawing/2014/main" id="{305CF3BA-D54B-42A6-B2C8-280CE9673BC2}"/>
              </a:ext>
            </a:extLst>
          </p:cNvPr>
          <p:cNvSpPr txBox="1"/>
          <p:nvPr/>
        </p:nvSpPr>
        <p:spPr>
          <a:xfrm>
            <a:off x="5420057" y="1700254"/>
            <a:ext cx="1488012" cy="253916"/>
          </a:xfrm>
          <a:prstGeom prst="rect">
            <a:avLst/>
          </a:prstGeom>
          <a:noFill/>
        </p:spPr>
        <p:txBody>
          <a:bodyPr wrap="square" rtlCol="0">
            <a:spAutoFit/>
          </a:bodyPr>
          <a:lstStyle/>
          <a:p>
            <a:pPr marL="0" marR="0" lvl="0" indent="0" algn="ctr" defTabSz="914342" rtl="0" eaLnBrk="1" fontAlgn="auto" latinLnBrk="0" hangingPunct="1">
              <a:lnSpc>
                <a:spcPct val="100000"/>
              </a:lnSpc>
              <a:spcBef>
                <a:spcPts val="0"/>
              </a:spcBef>
              <a:spcAft>
                <a:spcPts val="0"/>
              </a:spcAft>
              <a:buClrTx/>
              <a:buSzTx/>
              <a:buFontTx/>
              <a:buNone/>
              <a:tabLst/>
              <a:defRPr/>
            </a:pPr>
            <a:r>
              <a:rPr kumimoji="0" lang="en-US" sz="105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Polybase  </a:t>
            </a:r>
          </a:p>
        </p:txBody>
      </p:sp>
      <p:sp>
        <p:nvSpPr>
          <p:cNvPr id="63" name="Rectangle 62">
            <a:extLst>
              <a:ext uri="{FF2B5EF4-FFF2-40B4-BE49-F238E27FC236}">
                <a16:creationId xmlns:a16="http://schemas.microsoft.com/office/drawing/2014/main" id="{1B87976B-2BAD-4949-B91D-B1E98F2F390F}"/>
              </a:ext>
            </a:extLst>
          </p:cNvPr>
          <p:cNvSpPr/>
          <p:nvPr/>
        </p:nvSpPr>
        <p:spPr bwMode="auto">
          <a:xfrm>
            <a:off x="7785097" y="4164131"/>
            <a:ext cx="457200" cy="935769"/>
          </a:xfrm>
          <a:prstGeom prst="rect">
            <a:avLst/>
          </a:prstGeom>
          <a:solidFill>
            <a:schemeClr val="tx2"/>
          </a:solidFill>
          <a:ln w="15875">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900" dirty="0">
                <a:gradFill>
                  <a:gsLst>
                    <a:gs pos="0">
                      <a:srgbClr val="FFFFFF"/>
                    </a:gs>
                    <a:gs pos="100000">
                      <a:srgbClr val="FFFFFF"/>
                    </a:gs>
                  </a:gsLst>
                  <a:lin ang="5400000" scaled="0"/>
                </a:gradFill>
              </a:rPr>
              <a:t>DATA MART Schemas and Tables</a:t>
            </a:r>
          </a:p>
        </p:txBody>
      </p:sp>
      <p:sp>
        <p:nvSpPr>
          <p:cNvPr id="64" name="Rectangle 63">
            <a:extLst>
              <a:ext uri="{FF2B5EF4-FFF2-40B4-BE49-F238E27FC236}">
                <a16:creationId xmlns:a16="http://schemas.microsoft.com/office/drawing/2014/main" id="{62D14CB3-2897-4144-93E9-2CA694AD3D1F}"/>
              </a:ext>
            </a:extLst>
          </p:cNvPr>
          <p:cNvSpPr/>
          <p:nvPr/>
        </p:nvSpPr>
        <p:spPr bwMode="auto">
          <a:xfrm rot="5400000">
            <a:off x="7311706" y="4620274"/>
            <a:ext cx="421617" cy="1451217"/>
          </a:xfrm>
          <a:prstGeom prst="rect">
            <a:avLst/>
          </a:prstGeom>
          <a:solidFill>
            <a:schemeClr val="tx2"/>
          </a:solidFill>
          <a:ln w="15875">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AU" sz="900" dirty="0">
                <a:gradFill>
                  <a:gsLst>
                    <a:gs pos="0">
                      <a:srgbClr val="FFFFFF"/>
                    </a:gs>
                    <a:gs pos="100000">
                      <a:srgbClr val="FFFFFF"/>
                    </a:gs>
                  </a:gsLst>
                  <a:lin ang="5400000" scaled="0"/>
                </a:gradFill>
              </a:rPr>
              <a:t>STORED PROCEDURES </a:t>
            </a:r>
          </a:p>
          <a:p>
            <a:pPr algn="ctr" defTabSz="932472" fontAlgn="base">
              <a:spcBef>
                <a:spcPct val="0"/>
              </a:spcBef>
              <a:spcAft>
                <a:spcPct val="0"/>
              </a:spcAft>
            </a:pPr>
            <a:r>
              <a:rPr lang="en-AU" sz="900" dirty="0">
                <a:gradFill>
                  <a:gsLst>
                    <a:gs pos="0">
                      <a:srgbClr val="FFFFFF"/>
                    </a:gs>
                    <a:gs pos="100000">
                      <a:srgbClr val="FFFFFF"/>
                    </a:gs>
                  </a:gsLst>
                  <a:lin ang="5400000" scaled="0"/>
                </a:gradFill>
              </a:rPr>
              <a:t>And VIEWS </a:t>
            </a:r>
          </a:p>
          <a:p>
            <a:pPr algn="ctr" defTabSz="932472" fontAlgn="base">
              <a:spcBef>
                <a:spcPct val="0"/>
              </a:spcBef>
              <a:spcAft>
                <a:spcPct val="0"/>
              </a:spcAft>
            </a:pPr>
            <a:r>
              <a:rPr lang="en-AU" sz="900" dirty="0">
                <a:gradFill>
                  <a:gsLst>
                    <a:gs pos="0">
                      <a:srgbClr val="FFFFFF"/>
                    </a:gs>
                    <a:gs pos="100000">
                      <a:srgbClr val="FFFFFF"/>
                    </a:gs>
                  </a:gsLst>
                  <a:lin ang="5400000" scaled="0"/>
                </a:gradFill>
              </a:rPr>
              <a:t>(with New Schemas)</a:t>
            </a:r>
          </a:p>
        </p:txBody>
      </p:sp>
      <p:pic>
        <p:nvPicPr>
          <p:cNvPr id="65" name="Picture 64" descr="A close up of a sign&#10;&#10;Description generated with very high confidence">
            <a:extLst>
              <a:ext uri="{FF2B5EF4-FFF2-40B4-BE49-F238E27FC236}">
                <a16:creationId xmlns:a16="http://schemas.microsoft.com/office/drawing/2014/main" id="{68C4EA57-8D9D-4CE1-B869-86AFA0AA747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92711" y="4595141"/>
            <a:ext cx="404259" cy="404259"/>
          </a:xfrm>
          <a:prstGeom prst="rect">
            <a:avLst/>
          </a:prstGeom>
        </p:spPr>
      </p:pic>
      <p:sp>
        <p:nvSpPr>
          <p:cNvPr id="66" name="Rectangle 65">
            <a:extLst>
              <a:ext uri="{FF2B5EF4-FFF2-40B4-BE49-F238E27FC236}">
                <a16:creationId xmlns:a16="http://schemas.microsoft.com/office/drawing/2014/main" id="{C3FCBAB5-265A-447E-8B58-889B2BD5F6AF}"/>
              </a:ext>
            </a:extLst>
          </p:cNvPr>
          <p:cNvSpPr/>
          <p:nvPr/>
        </p:nvSpPr>
        <p:spPr bwMode="auto">
          <a:xfrm>
            <a:off x="8914848" y="2898267"/>
            <a:ext cx="1097934" cy="970041"/>
          </a:xfrm>
          <a:prstGeom prst="rect">
            <a:avLst/>
          </a:prstGeom>
          <a:solidFill>
            <a:schemeClr val="bg1"/>
          </a:solidFill>
          <a:ln w="15875">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67" name="Straight Arrow Connector 66">
            <a:extLst>
              <a:ext uri="{FF2B5EF4-FFF2-40B4-BE49-F238E27FC236}">
                <a16:creationId xmlns:a16="http://schemas.microsoft.com/office/drawing/2014/main" id="{F0A7A144-173C-406B-ABA1-92F1A162E27C}"/>
              </a:ext>
            </a:extLst>
          </p:cNvPr>
          <p:cNvCxnSpPr>
            <a:cxnSpLocks/>
            <a:stCxn id="57" idx="2"/>
            <a:endCxn id="48" idx="0"/>
          </p:cNvCxnSpPr>
          <p:nvPr/>
        </p:nvCxnSpPr>
        <p:spPr>
          <a:xfrm flipH="1">
            <a:off x="7389032" y="2542978"/>
            <a:ext cx="5024" cy="1451617"/>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BD45264F-51DA-4DD1-83B9-BFA3552CD7E6}"/>
              </a:ext>
            </a:extLst>
          </p:cNvPr>
          <p:cNvCxnSpPr>
            <a:cxnSpLocks/>
          </p:cNvCxnSpPr>
          <p:nvPr/>
        </p:nvCxnSpPr>
        <p:spPr>
          <a:xfrm flipH="1">
            <a:off x="9411883" y="3851600"/>
            <a:ext cx="1" cy="970041"/>
          </a:xfrm>
          <a:prstGeom prst="straightConnector1">
            <a:avLst/>
          </a:prstGeom>
          <a:ln w="22225">
            <a:solidFill>
              <a:schemeClr val="tx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180A7B0A-22D6-4CD3-A9C8-882CF1882BF7}"/>
              </a:ext>
            </a:extLst>
          </p:cNvPr>
          <p:cNvCxnSpPr>
            <a:cxnSpLocks/>
          </p:cNvCxnSpPr>
          <p:nvPr/>
        </p:nvCxnSpPr>
        <p:spPr>
          <a:xfrm flipH="1">
            <a:off x="8547139" y="4822195"/>
            <a:ext cx="867456" cy="0"/>
          </a:xfrm>
          <a:prstGeom prst="straightConnector1">
            <a:avLst/>
          </a:prstGeom>
          <a:ln w="22225">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03F8920C-144D-4089-B1B4-4B71EA50C981}"/>
              </a:ext>
            </a:extLst>
          </p:cNvPr>
          <p:cNvSpPr/>
          <p:nvPr/>
        </p:nvSpPr>
        <p:spPr bwMode="auto">
          <a:xfrm>
            <a:off x="9030001" y="2713885"/>
            <a:ext cx="1194739" cy="1034803"/>
          </a:xfrm>
          <a:prstGeom prst="rect">
            <a:avLst/>
          </a:prstGeom>
          <a:solidFill>
            <a:schemeClr val="bg1"/>
          </a:solidFill>
          <a:ln w="15875">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solidFill>
                <a:srgbClr val="0070C0"/>
              </a:solidFill>
            </a:endParaRPr>
          </a:p>
        </p:txBody>
      </p:sp>
      <p:cxnSp>
        <p:nvCxnSpPr>
          <p:cNvPr id="71" name="Straight Arrow Connector 70">
            <a:extLst>
              <a:ext uri="{FF2B5EF4-FFF2-40B4-BE49-F238E27FC236}">
                <a16:creationId xmlns:a16="http://schemas.microsoft.com/office/drawing/2014/main" id="{4C1E692E-8E1C-4214-A7CB-DBB1A6FEF904}"/>
              </a:ext>
            </a:extLst>
          </p:cNvPr>
          <p:cNvCxnSpPr>
            <a:cxnSpLocks/>
          </p:cNvCxnSpPr>
          <p:nvPr/>
        </p:nvCxnSpPr>
        <p:spPr>
          <a:xfrm flipH="1">
            <a:off x="8547139" y="5066120"/>
            <a:ext cx="2775406" cy="50100"/>
          </a:xfrm>
          <a:prstGeom prst="straightConnector1">
            <a:avLst/>
          </a:prstGeom>
          <a:ln w="22225">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0FF6A449-D0C2-4BB1-8D7A-95419DD54C64}"/>
              </a:ext>
            </a:extLst>
          </p:cNvPr>
          <p:cNvCxnSpPr>
            <a:cxnSpLocks/>
          </p:cNvCxnSpPr>
          <p:nvPr/>
        </p:nvCxnSpPr>
        <p:spPr>
          <a:xfrm>
            <a:off x="11312463" y="3882418"/>
            <a:ext cx="1" cy="1177905"/>
          </a:xfrm>
          <a:prstGeom prst="straightConnector1">
            <a:avLst/>
          </a:prstGeom>
          <a:ln w="22225">
            <a:solidFill>
              <a:schemeClr val="tx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BF3F90BC-B628-4FE2-98F2-EC9235128384}"/>
              </a:ext>
            </a:extLst>
          </p:cNvPr>
          <p:cNvSpPr/>
          <p:nvPr/>
        </p:nvSpPr>
        <p:spPr bwMode="auto">
          <a:xfrm>
            <a:off x="10939980" y="2679933"/>
            <a:ext cx="1115726" cy="1053197"/>
          </a:xfrm>
          <a:prstGeom prst="rect">
            <a:avLst/>
          </a:prstGeom>
          <a:solidFill>
            <a:schemeClr val="bg1"/>
          </a:solidFill>
          <a:ln w="15875">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4" name="Rectangle 73">
            <a:extLst>
              <a:ext uri="{FF2B5EF4-FFF2-40B4-BE49-F238E27FC236}">
                <a16:creationId xmlns:a16="http://schemas.microsoft.com/office/drawing/2014/main" id="{D186E563-FACF-4A79-8178-958AF3F022A2}"/>
              </a:ext>
            </a:extLst>
          </p:cNvPr>
          <p:cNvSpPr/>
          <p:nvPr/>
        </p:nvSpPr>
        <p:spPr bwMode="auto">
          <a:xfrm>
            <a:off x="10828637" y="2808527"/>
            <a:ext cx="1073142" cy="1019404"/>
          </a:xfrm>
          <a:prstGeom prst="rect">
            <a:avLst/>
          </a:prstGeom>
          <a:solidFill>
            <a:schemeClr val="bg1"/>
          </a:solidFill>
          <a:ln w="15875">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5" name="TextBox 74">
            <a:extLst>
              <a:ext uri="{FF2B5EF4-FFF2-40B4-BE49-F238E27FC236}">
                <a16:creationId xmlns:a16="http://schemas.microsoft.com/office/drawing/2014/main" id="{23F0E3B5-056A-4463-BBEC-C1A5DD6D3038}"/>
              </a:ext>
            </a:extLst>
          </p:cNvPr>
          <p:cNvSpPr txBox="1"/>
          <p:nvPr/>
        </p:nvSpPr>
        <p:spPr>
          <a:xfrm>
            <a:off x="10948389" y="2902417"/>
            <a:ext cx="953389" cy="769441"/>
          </a:xfrm>
          <a:prstGeom prst="rect">
            <a:avLst/>
          </a:prstGeom>
          <a:noFill/>
        </p:spPr>
        <p:txBody>
          <a:bodyPr wrap="square" rtlCol="0">
            <a:spAutoFit/>
          </a:bodyPr>
          <a:lstStyle/>
          <a:p>
            <a:pPr marL="0" marR="0" lvl="0" indent="0" algn="ctr" defTabSz="914342"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Downstream Systems </a:t>
            </a:r>
          </a:p>
          <a:p>
            <a:pPr marL="0" marR="0" lvl="0" indent="0" algn="ctr" defTabSz="914342"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(Stay On-Prem?)</a:t>
            </a:r>
          </a:p>
        </p:txBody>
      </p:sp>
      <p:sp>
        <p:nvSpPr>
          <p:cNvPr id="76" name="TextBox 75">
            <a:extLst>
              <a:ext uri="{FF2B5EF4-FFF2-40B4-BE49-F238E27FC236}">
                <a16:creationId xmlns:a16="http://schemas.microsoft.com/office/drawing/2014/main" id="{B065B611-7B85-4C4D-91F1-B4EEA46D813F}"/>
              </a:ext>
            </a:extLst>
          </p:cNvPr>
          <p:cNvSpPr txBox="1"/>
          <p:nvPr/>
        </p:nvSpPr>
        <p:spPr>
          <a:xfrm>
            <a:off x="9071330" y="2787962"/>
            <a:ext cx="1052795" cy="769441"/>
          </a:xfrm>
          <a:prstGeom prst="rect">
            <a:avLst/>
          </a:prstGeom>
          <a:noFill/>
        </p:spPr>
        <p:txBody>
          <a:bodyPr wrap="square" rtlCol="0">
            <a:spAutoFit/>
          </a:bodyPr>
          <a:lstStyle/>
          <a:p>
            <a:pPr marL="0" marR="0" lvl="0" indent="0" algn="ctr" defTabSz="914342"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Downstream </a:t>
            </a:r>
            <a:r>
              <a:rPr lang="en-US" sz="1100" kern="0" dirty="0">
                <a:solidFill>
                  <a:srgbClr val="0078D7"/>
                </a:solidFill>
                <a:latin typeface="Segoe UI Semibold" panose="020B0702040204020203" pitchFamily="34" charset="0"/>
                <a:cs typeface="Segoe UI Semibold" panose="020B0702040204020203" pitchFamily="34" charset="0"/>
              </a:rPr>
              <a:t>System </a:t>
            </a:r>
          </a:p>
          <a:p>
            <a:pPr marL="0" marR="0" lvl="0" indent="0" algn="ctr" defTabSz="914342"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(Move to Azure?)</a:t>
            </a:r>
          </a:p>
        </p:txBody>
      </p:sp>
      <p:cxnSp>
        <p:nvCxnSpPr>
          <p:cNvPr id="77" name="Connector: Elbow 76">
            <a:extLst>
              <a:ext uri="{FF2B5EF4-FFF2-40B4-BE49-F238E27FC236}">
                <a16:creationId xmlns:a16="http://schemas.microsoft.com/office/drawing/2014/main" id="{97354399-CCF1-4B3F-BC73-4151208BB2BD}"/>
              </a:ext>
            </a:extLst>
          </p:cNvPr>
          <p:cNvCxnSpPr>
            <a:cxnSpLocks/>
            <a:endCxn id="64" idx="2"/>
          </p:cNvCxnSpPr>
          <p:nvPr/>
        </p:nvCxnSpPr>
        <p:spPr>
          <a:xfrm rot="16200000" flipH="1">
            <a:off x="4503683" y="3052660"/>
            <a:ext cx="2797624" cy="1788822"/>
          </a:xfrm>
          <a:prstGeom prst="bentConnector2">
            <a:avLst/>
          </a:prstGeom>
          <a:ln w="1905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B5703EE-B3A7-4B16-BF45-248B478669D2}"/>
              </a:ext>
            </a:extLst>
          </p:cNvPr>
          <p:cNvCxnSpPr>
            <a:cxnSpLocks/>
          </p:cNvCxnSpPr>
          <p:nvPr/>
        </p:nvCxnSpPr>
        <p:spPr>
          <a:xfrm>
            <a:off x="5265097" y="2118209"/>
            <a:ext cx="1449628" cy="10006"/>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60EE1F1C-BD89-4FF0-80F0-5A65E24DE87C}"/>
              </a:ext>
            </a:extLst>
          </p:cNvPr>
          <p:cNvCxnSpPr>
            <a:cxnSpLocks/>
            <a:stCxn id="31" idx="3"/>
          </p:cNvCxnSpPr>
          <p:nvPr/>
        </p:nvCxnSpPr>
        <p:spPr>
          <a:xfrm>
            <a:off x="3037852" y="4158940"/>
            <a:ext cx="3776141" cy="1324937"/>
          </a:xfrm>
          <a:prstGeom prst="bentConnector3">
            <a:avLst>
              <a:gd name="adj1" fmla="val 45825"/>
            </a:avLst>
          </a:prstGeom>
          <a:ln w="1905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E7FE3E5F-1223-453C-83F9-0398EE7B6C55}"/>
              </a:ext>
            </a:extLst>
          </p:cNvPr>
          <p:cNvSpPr/>
          <p:nvPr/>
        </p:nvSpPr>
        <p:spPr>
          <a:xfrm>
            <a:off x="3947147" y="902322"/>
            <a:ext cx="2581156"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Sample</a:t>
            </a:r>
          </a:p>
        </p:txBody>
      </p:sp>
      <p:sp>
        <p:nvSpPr>
          <p:cNvPr id="81" name="Freeform 146">
            <a:extLst>
              <a:ext uri="{FF2B5EF4-FFF2-40B4-BE49-F238E27FC236}">
                <a16:creationId xmlns:a16="http://schemas.microsoft.com/office/drawing/2014/main" id="{02E12731-AA21-427E-8AD9-F7DE090052B0}"/>
              </a:ext>
            </a:extLst>
          </p:cNvPr>
          <p:cNvSpPr>
            <a:spLocks noChangeAspect="1"/>
          </p:cNvSpPr>
          <p:nvPr/>
        </p:nvSpPr>
        <p:spPr bwMode="auto">
          <a:xfrm>
            <a:off x="5116741" y="2430750"/>
            <a:ext cx="1153914" cy="514955"/>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solidFill>
          <a:ln w="15875">
            <a:solidFill>
              <a:srgbClr val="0078D7"/>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144000" rIns="0" bIns="36000" numCol="1" rtlCol="0" anchor="ctr" anchorCtr="0" compatLnSpc="1">
            <a:prstTxWarp prst="textNoShape">
              <a:avLst/>
            </a:prstTxWarp>
          </a:bodyPr>
          <a:lstStyle/>
          <a:p>
            <a:pPr algn="ctr" defTabSz="932472" fontAlgn="base">
              <a:spcBef>
                <a:spcPct val="0"/>
              </a:spcBef>
              <a:spcAft>
                <a:spcPct val="0"/>
              </a:spcAft>
            </a:pPr>
            <a:r>
              <a:rPr lang="en-IN" sz="1200" b="1" dirty="0">
                <a:solidFill>
                  <a:schemeClr val="tx1">
                    <a:lumMod val="50000"/>
                  </a:schemeClr>
                </a:solidFill>
              </a:rPr>
              <a:t>Azure</a:t>
            </a:r>
            <a:endParaRPr lang="en-IN" b="1" dirty="0">
              <a:solidFill>
                <a:schemeClr val="tx1">
                  <a:lumMod val="50000"/>
                </a:schemeClr>
              </a:solidFill>
            </a:endParaRPr>
          </a:p>
        </p:txBody>
      </p:sp>
      <p:cxnSp>
        <p:nvCxnSpPr>
          <p:cNvPr id="82" name="Straight Arrow Connector 81">
            <a:extLst>
              <a:ext uri="{FF2B5EF4-FFF2-40B4-BE49-F238E27FC236}">
                <a16:creationId xmlns:a16="http://schemas.microsoft.com/office/drawing/2014/main" id="{ABB227E6-EA3E-4369-964B-976B2DDF71B4}"/>
              </a:ext>
            </a:extLst>
          </p:cNvPr>
          <p:cNvCxnSpPr>
            <a:cxnSpLocks/>
            <a:stCxn id="74" idx="1"/>
            <a:endCxn id="70" idx="3"/>
          </p:cNvCxnSpPr>
          <p:nvPr/>
        </p:nvCxnSpPr>
        <p:spPr>
          <a:xfrm flipH="1" flipV="1">
            <a:off x="10224740" y="3231287"/>
            <a:ext cx="603897" cy="86942"/>
          </a:xfrm>
          <a:prstGeom prst="straightConnector1">
            <a:avLst/>
          </a:prstGeom>
          <a:ln w="22225">
            <a:solidFill>
              <a:schemeClr val="tx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3318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74639" y="125601"/>
            <a:ext cx="11781071" cy="767254"/>
          </a:xfrm>
          <a:prstGeom prst="rect">
            <a:avLst/>
          </a:prstGeom>
          <a:solidFill>
            <a:srgbClr val="002050"/>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lvl="0" algn="ctr">
              <a:defRPr/>
            </a:pPr>
            <a:endParaRPr kumimoji="0" lang="en-US" sz="3600" b="0" i="0" u="none" strike="noStrike" kern="1200" cap="none" spc="0" normalizeH="0" baseline="0" noProof="0" dirty="0">
              <a:ln>
                <a:noFill/>
              </a:ln>
              <a:solidFill>
                <a:srgbClr val="FFC000"/>
              </a:solidFill>
              <a:effectLst/>
              <a:uLnTx/>
              <a:uFillTx/>
              <a:latin typeface="Segoe UI Light" panose="020B0502040204020203" pitchFamily="34" charset="0"/>
              <a:cs typeface="Segoe UI Light" panose="020B0502040204020203" pitchFamily="34" charset="0"/>
            </a:endParaRP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7" name="TextBox 36">
            <a:extLst>
              <a:ext uri="{FF2B5EF4-FFF2-40B4-BE49-F238E27FC236}">
                <a16:creationId xmlns:a16="http://schemas.microsoft.com/office/drawing/2014/main" id="{09A99AA2-1C69-42E4-B4DE-2806576D0F5D}"/>
              </a:ext>
            </a:extLst>
          </p:cNvPr>
          <p:cNvSpPr txBox="1"/>
          <p:nvPr/>
        </p:nvSpPr>
        <p:spPr>
          <a:xfrm>
            <a:off x="2182695" y="2420176"/>
            <a:ext cx="7964957" cy="1938992"/>
          </a:xfrm>
          <a:prstGeom prst="rect">
            <a:avLst/>
          </a:prstGeom>
          <a:noFill/>
        </p:spPr>
        <p:txBody>
          <a:bodyPr wrap="square" rtlCol="0">
            <a:spAutoFit/>
          </a:bodyPr>
          <a:lstStyle/>
          <a:p>
            <a:r>
              <a:rPr lang="en-GB" sz="6000" dirty="0">
                <a:solidFill>
                  <a:srgbClr val="0000CC"/>
                </a:solidFill>
              </a:rPr>
              <a:t>Migration Framework and Tools</a:t>
            </a:r>
          </a:p>
        </p:txBody>
      </p:sp>
    </p:spTree>
    <p:extLst>
      <p:ext uri="{BB962C8B-B14F-4D97-AF65-F5344CB8AC3E}">
        <p14:creationId xmlns:p14="http://schemas.microsoft.com/office/powerpoint/2010/main" val="100341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74639" y="125601"/>
            <a:ext cx="11781071" cy="767254"/>
          </a:xfrm>
          <a:prstGeom prst="rect">
            <a:avLst/>
          </a:prstGeom>
          <a:solidFill>
            <a:srgbClr val="002050"/>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lvl="0" algn="ctr">
              <a:defRPr/>
            </a:pPr>
            <a:endParaRPr kumimoji="0" lang="en-US" sz="3600" b="0" i="0" u="none" strike="noStrike" kern="1200" cap="none" spc="0" normalizeH="0" baseline="0" noProof="0" dirty="0">
              <a:ln>
                <a:noFill/>
              </a:ln>
              <a:solidFill>
                <a:srgbClr val="FFC000"/>
              </a:solidFill>
              <a:effectLst/>
              <a:uLnTx/>
              <a:uFillTx/>
              <a:latin typeface="Segoe UI Light" panose="020B0502040204020203" pitchFamily="34" charset="0"/>
              <a:cs typeface="Segoe UI Light" panose="020B0502040204020203" pitchFamily="34" charset="0"/>
            </a:endParaRP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7" name="TextBox 36">
            <a:extLst>
              <a:ext uri="{FF2B5EF4-FFF2-40B4-BE49-F238E27FC236}">
                <a16:creationId xmlns:a16="http://schemas.microsoft.com/office/drawing/2014/main" id="{09A99AA2-1C69-42E4-B4DE-2806576D0F5D}"/>
              </a:ext>
            </a:extLst>
          </p:cNvPr>
          <p:cNvSpPr txBox="1"/>
          <p:nvPr/>
        </p:nvSpPr>
        <p:spPr>
          <a:xfrm>
            <a:off x="1009923" y="1490007"/>
            <a:ext cx="9718179" cy="4154984"/>
          </a:xfrm>
          <a:prstGeom prst="rect">
            <a:avLst/>
          </a:prstGeom>
          <a:noFill/>
        </p:spPr>
        <p:txBody>
          <a:bodyPr wrap="square" rtlCol="0">
            <a:spAutoFit/>
          </a:bodyPr>
          <a:lstStyle/>
          <a:p>
            <a:pPr lvl="0">
              <a:defRPr/>
            </a:pPr>
            <a:r>
              <a:rPr lang="en-US" dirty="0">
                <a:solidFill>
                  <a:prstClr val="black"/>
                </a:solidFill>
                <a:latin typeface="Segoe"/>
                <a:cs typeface="Segoe UI Light" panose="020B0502040204020203" pitchFamily="34" charset="0"/>
              </a:rPr>
              <a:t>The following items need to be migrated from APS to Azure SQL DW</a:t>
            </a:r>
          </a:p>
          <a:p>
            <a:pPr lvl="0">
              <a:defRPr/>
            </a:pPr>
            <a:endParaRPr lang="en-US" dirty="0">
              <a:solidFill>
                <a:prstClr val="black"/>
              </a:solidFill>
              <a:latin typeface="Segoe"/>
              <a:cs typeface="Segoe UI Light" panose="020B0502040204020203" pitchFamily="34" charset="0"/>
            </a:endParaRPr>
          </a:p>
          <a:p>
            <a:pPr marL="800100" lvl="1" indent="-342900">
              <a:buFont typeface="+mj-lt"/>
              <a:buAutoNum type="arabicPeriod"/>
              <a:defRPr/>
            </a:pPr>
            <a:r>
              <a:rPr lang="en-US" dirty="0" err="1">
                <a:solidFill>
                  <a:prstClr val="black"/>
                </a:solidFill>
                <a:latin typeface="Segoe"/>
                <a:cs typeface="Segoe UI Light" panose="020B0502040204020203" pitchFamily="34" charset="0"/>
              </a:rPr>
              <a:t>DDLs</a:t>
            </a:r>
            <a:r>
              <a:rPr lang="en-US" dirty="0">
                <a:solidFill>
                  <a:prstClr val="black"/>
                </a:solidFill>
                <a:latin typeface="Segoe"/>
                <a:cs typeface="Segoe UI Light" panose="020B0502040204020203" pitchFamily="34" charset="0"/>
              </a:rPr>
              <a:t> (Tables)</a:t>
            </a:r>
          </a:p>
          <a:p>
            <a:pPr marL="800100" lvl="1" indent="-342900">
              <a:buFont typeface="+mj-lt"/>
              <a:buAutoNum type="arabicPeriod"/>
              <a:defRPr/>
            </a:pPr>
            <a:r>
              <a:rPr lang="en-US" dirty="0" err="1">
                <a:solidFill>
                  <a:prstClr val="black"/>
                </a:solidFill>
                <a:latin typeface="Segoe"/>
                <a:cs typeface="Segoe UI Light" panose="020B0502040204020203" pitchFamily="34" charset="0"/>
              </a:rPr>
              <a:t>DMLs</a:t>
            </a:r>
            <a:r>
              <a:rPr lang="en-US" dirty="0">
                <a:solidFill>
                  <a:prstClr val="black"/>
                </a:solidFill>
                <a:latin typeface="Segoe"/>
                <a:cs typeface="Segoe UI Light" panose="020B0502040204020203" pitchFamily="34" charset="0"/>
              </a:rPr>
              <a:t> </a:t>
            </a:r>
            <a:r>
              <a:rPr lang="en-US" dirty="0">
                <a:latin typeface="Segoe"/>
                <a:cs typeface="Segoe UI Light" panose="020B0502040204020203" pitchFamily="34" charset="0"/>
              </a:rPr>
              <a:t>(Stored Procedures, Views) </a:t>
            </a:r>
          </a:p>
          <a:p>
            <a:pPr marL="800100" lvl="1" indent="-342900">
              <a:buFont typeface="+mj-lt"/>
              <a:buAutoNum type="arabicPeriod"/>
              <a:defRPr/>
            </a:pPr>
            <a:r>
              <a:rPr lang="en-US" dirty="0">
                <a:solidFill>
                  <a:prstClr val="black"/>
                </a:solidFill>
                <a:latin typeface="Segoe"/>
                <a:cs typeface="Segoe UI Light" panose="020B0502040204020203" pitchFamily="34" charset="0"/>
              </a:rPr>
              <a:t>Data</a:t>
            </a:r>
          </a:p>
          <a:p>
            <a:pPr marL="800100" lvl="1" indent="-342900">
              <a:buFont typeface="+mj-lt"/>
              <a:buAutoNum type="arabicPeriod"/>
              <a:defRPr/>
            </a:pPr>
            <a:r>
              <a:rPr lang="en-US" dirty="0">
                <a:solidFill>
                  <a:prstClr val="black"/>
                </a:solidFill>
                <a:latin typeface="Segoe"/>
                <a:cs typeface="Segoe UI Light" panose="020B0502040204020203" pitchFamily="34" charset="0"/>
              </a:rPr>
              <a:t>Security</a:t>
            </a:r>
            <a:endParaRPr lang="en-US" dirty="0">
              <a:latin typeface="Segoe"/>
              <a:cs typeface="Segoe UI Light" panose="020B0502040204020203" pitchFamily="34" charset="0"/>
            </a:endParaRPr>
          </a:p>
          <a:p>
            <a:pPr marL="800100" lvl="1" indent="-342900">
              <a:buFont typeface="+mj-lt"/>
              <a:buAutoNum type="arabicPeriod"/>
              <a:defRPr/>
            </a:pPr>
            <a:r>
              <a:rPr lang="en-US" dirty="0">
                <a:latin typeface="Segoe"/>
                <a:cs typeface="Segoe UI Light" panose="020B0502040204020203" pitchFamily="34" charset="0"/>
              </a:rPr>
              <a:t>ETL process  </a:t>
            </a:r>
          </a:p>
          <a:p>
            <a:pPr lvl="0">
              <a:defRPr/>
            </a:pPr>
            <a:endParaRPr lang="en-US" dirty="0">
              <a:solidFill>
                <a:prstClr val="black"/>
              </a:solidFill>
              <a:latin typeface="Segoe"/>
              <a:cs typeface="Segoe UI Light" panose="020B0502040204020203" pitchFamily="34" charset="0"/>
            </a:endParaRPr>
          </a:p>
          <a:p>
            <a:pPr>
              <a:defRPr/>
            </a:pPr>
            <a:r>
              <a:rPr lang="en-US" dirty="0">
                <a:solidFill>
                  <a:prstClr val="black"/>
                </a:solidFill>
                <a:latin typeface="Segoe"/>
                <a:cs typeface="Segoe UI Light" panose="020B0502040204020203" pitchFamily="34" charset="0"/>
              </a:rPr>
              <a:t>The </a:t>
            </a:r>
            <a:r>
              <a:rPr lang="en-US" dirty="0" err="1">
                <a:solidFill>
                  <a:prstClr val="black"/>
                </a:solidFill>
                <a:latin typeface="Segoe"/>
                <a:cs typeface="Segoe UI Light" panose="020B0502040204020203" pitchFamily="34" charset="0"/>
              </a:rPr>
              <a:t>DDLs</a:t>
            </a:r>
            <a:r>
              <a:rPr lang="en-US" dirty="0">
                <a:solidFill>
                  <a:prstClr val="black"/>
                </a:solidFill>
                <a:latin typeface="Segoe"/>
                <a:cs typeface="Segoe UI Light" panose="020B0502040204020203" pitchFamily="34" charset="0"/>
              </a:rPr>
              <a:t>,  </a:t>
            </a:r>
            <a:r>
              <a:rPr lang="en-US" dirty="0" err="1">
                <a:solidFill>
                  <a:prstClr val="black"/>
                </a:solidFill>
                <a:latin typeface="Segoe"/>
                <a:cs typeface="Segoe UI Light" panose="020B0502040204020203" pitchFamily="34" charset="0"/>
              </a:rPr>
              <a:t>DMLs</a:t>
            </a:r>
            <a:r>
              <a:rPr lang="en-US" dirty="0">
                <a:solidFill>
                  <a:prstClr val="black"/>
                </a:solidFill>
                <a:latin typeface="Segoe"/>
                <a:cs typeface="Segoe UI Light" panose="020B0502040204020203" pitchFamily="34" charset="0"/>
              </a:rPr>
              <a:t>, and Data Migration can be migrated using </a:t>
            </a:r>
          </a:p>
          <a:p>
            <a:pPr>
              <a:defRPr/>
            </a:pPr>
            <a:r>
              <a:rPr lang="en-US" dirty="0">
                <a:solidFill>
                  <a:srgbClr val="0000FF"/>
                </a:solidFill>
                <a:latin typeface="Segoe"/>
                <a:cs typeface="Segoe UI Light" panose="020B0502040204020203" pitchFamily="34" charset="0"/>
              </a:rPr>
              <a:t>proven tools/scripts </a:t>
            </a:r>
            <a:r>
              <a:rPr lang="en-US" dirty="0">
                <a:solidFill>
                  <a:prstClr val="black"/>
                </a:solidFill>
                <a:latin typeface="Segoe"/>
                <a:cs typeface="Segoe UI Light" panose="020B0502040204020203" pitchFamily="34" charset="0"/>
              </a:rPr>
              <a:t>(</a:t>
            </a:r>
            <a:r>
              <a:rPr lang="en-US" dirty="0" err="1">
                <a:solidFill>
                  <a:prstClr val="black"/>
                </a:solidFill>
                <a:latin typeface="Segoe"/>
                <a:cs typeface="Segoe UI Light" panose="020B0502040204020203" pitchFamily="34" charset="0"/>
              </a:rPr>
              <a:t>Github</a:t>
            </a:r>
            <a:r>
              <a:rPr lang="en-US" dirty="0">
                <a:solidFill>
                  <a:prstClr val="black"/>
                </a:solidFill>
                <a:latin typeface="Segoe"/>
                <a:cs typeface="Segoe UI Light" panose="020B0502040204020203" pitchFamily="34" charset="0"/>
              </a:rPr>
              <a:t> </a:t>
            </a:r>
            <a:r>
              <a:rPr lang="en-US" dirty="0">
                <a:solidFill>
                  <a:prstClr val="black"/>
                </a:solidFill>
                <a:latin typeface="Segoe"/>
                <a:cs typeface="Segoe UI Light" panose="020B0502040204020203" pitchFamily="34" charset="0"/>
                <a:hlinkClick r:id="rId4"/>
              </a:rPr>
              <a:t>link</a:t>
            </a:r>
            <a:r>
              <a:rPr lang="en-US" dirty="0">
                <a:solidFill>
                  <a:prstClr val="black"/>
                </a:solidFill>
                <a:latin typeface="Segoe"/>
                <a:cs typeface="Segoe UI Light" panose="020B0502040204020203" pitchFamily="34" charset="0"/>
              </a:rPr>
              <a:t>) </a:t>
            </a:r>
          </a:p>
          <a:p>
            <a:pPr lvl="0">
              <a:defRPr/>
            </a:pPr>
            <a:endParaRPr lang="en-US" dirty="0">
              <a:solidFill>
                <a:prstClr val="black"/>
              </a:solidFill>
              <a:latin typeface="Segoe"/>
              <a:cs typeface="Segoe UI Light" panose="020B0502040204020203" pitchFamily="34" charset="0"/>
            </a:endParaRPr>
          </a:p>
          <a:p>
            <a:pPr lvl="0">
              <a:defRPr/>
            </a:pPr>
            <a:r>
              <a:rPr lang="en-US" dirty="0">
                <a:solidFill>
                  <a:prstClr val="black"/>
                </a:solidFill>
                <a:latin typeface="Segoe"/>
                <a:cs typeface="Segoe UI Light" panose="020B0502040204020203" pitchFamily="34" charset="0"/>
              </a:rPr>
              <a:t>Security will need to be migrated manually.  </a:t>
            </a:r>
          </a:p>
          <a:p>
            <a:pPr lvl="0">
              <a:defRPr/>
            </a:pPr>
            <a:r>
              <a:rPr lang="en-US" dirty="0">
                <a:solidFill>
                  <a:prstClr val="black"/>
                </a:solidFill>
                <a:latin typeface="Segoe"/>
                <a:cs typeface="Segoe UI Light" panose="020B0502040204020203" pitchFamily="34" charset="0"/>
              </a:rPr>
              <a:t>ETL process needs to be modified to load Data into Azure SQL DW. </a:t>
            </a:r>
          </a:p>
          <a:p>
            <a:pPr lvl="0">
              <a:defRPr/>
            </a:pPr>
            <a:endParaRPr lang="en-US" dirty="0">
              <a:solidFill>
                <a:prstClr val="black"/>
              </a:solidFill>
              <a:latin typeface="Segoe"/>
              <a:cs typeface="Segoe UI Light" panose="020B0502040204020203" pitchFamily="34" charset="0"/>
            </a:endParaRPr>
          </a:p>
          <a:p>
            <a:endParaRPr lang="en-GB" sz="1200" dirty="0">
              <a:solidFill>
                <a:srgbClr val="0000CC"/>
              </a:solidFill>
            </a:endParaRPr>
          </a:p>
        </p:txBody>
      </p:sp>
      <p:sp>
        <p:nvSpPr>
          <p:cNvPr id="3" name="Rectangle 2">
            <a:extLst>
              <a:ext uri="{FF2B5EF4-FFF2-40B4-BE49-F238E27FC236}">
                <a16:creationId xmlns:a16="http://schemas.microsoft.com/office/drawing/2014/main" id="{5DACE18B-8817-4AA0-984F-FF9833F52DA5}"/>
              </a:ext>
            </a:extLst>
          </p:cNvPr>
          <p:cNvSpPr/>
          <p:nvPr/>
        </p:nvSpPr>
        <p:spPr>
          <a:xfrm>
            <a:off x="3447011" y="174188"/>
            <a:ext cx="3449086" cy="707886"/>
          </a:xfrm>
          <a:prstGeom prst="rect">
            <a:avLst/>
          </a:prstGeom>
        </p:spPr>
        <p:txBody>
          <a:bodyPr wrap="none">
            <a:spAutoFit/>
          </a:bodyPr>
          <a:lstStyle/>
          <a:p>
            <a:pPr lvl="0" algn="ctr">
              <a:defRPr/>
            </a:pPr>
            <a:r>
              <a:rPr lang="en-US" sz="4000" dirty="0">
                <a:solidFill>
                  <a:srgbClr val="FFFFFF"/>
                </a:solidFill>
                <a:latin typeface="Segoe UI Light" panose="020B0502040204020203" pitchFamily="34" charset="0"/>
                <a:cs typeface="Segoe UI Light" panose="020B0502040204020203" pitchFamily="34" charset="0"/>
              </a:rPr>
              <a:t>Migration Tasks</a:t>
            </a:r>
          </a:p>
        </p:txBody>
      </p:sp>
      <p:sp>
        <p:nvSpPr>
          <p:cNvPr id="25" name="TextBox 24">
            <a:extLst>
              <a:ext uri="{FF2B5EF4-FFF2-40B4-BE49-F238E27FC236}">
                <a16:creationId xmlns:a16="http://schemas.microsoft.com/office/drawing/2014/main" id="{1E1FA7AE-32C1-47FE-9A56-603FDF5DA6E4}"/>
              </a:ext>
            </a:extLst>
          </p:cNvPr>
          <p:cNvSpPr txBox="1"/>
          <p:nvPr/>
        </p:nvSpPr>
        <p:spPr>
          <a:xfrm>
            <a:off x="8863647" y="3628020"/>
            <a:ext cx="2440178" cy="794064"/>
          </a:xfrm>
          <a:prstGeom prst="rect">
            <a:avLst/>
          </a:prstGeom>
          <a:noFill/>
        </p:spPr>
        <p:txBody>
          <a:bodyPr wrap="square" lIns="182880" tIns="146304" rIns="182880" bIns="146304" rtlCol="0">
            <a:spAutoFit/>
          </a:bodyPr>
          <a:lstStyle/>
          <a:p>
            <a:pPr>
              <a:lnSpc>
                <a:spcPct val="90000"/>
              </a:lnSpc>
              <a:spcAft>
                <a:spcPts val="600"/>
              </a:spcAft>
            </a:pPr>
            <a:r>
              <a:rPr lang="en-US" dirty="0">
                <a:solidFill>
                  <a:srgbClr val="0000FF"/>
                </a:solidFill>
                <a:hlinkClick r:id="rId5">
                  <a:extLst>
                    <a:ext uri="{A12FA001-AC4F-418D-AE19-62706E023703}">
                      <ahyp:hlinkClr xmlns:ahyp="http://schemas.microsoft.com/office/drawing/2018/hyperlinkcolor" val="tx"/>
                    </a:ext>
                  </a:extLst>
                </a:hlinkClick>
              </a:rPr>
              <a:t>Migration Scripts and Utilities (Link)</a:t>
            </a:r>
            <a:endParaRPr lang="en-US" dirty="0">
              <a:solidFill>
                <a:srgbClr val="0000FF"/>
              </a:solidFill>
            </a:endParaRPr>
          </a:p>
        </p:txBody>
      </p:sp>
      <p:sp>
        <p:nvSpPr>
          <p:cNvPr id="26" name="TextBox 25">
            <a:extLst>
              <a:ext uri="{FF2B5EF4-FFF2-40B4-BE49-F238E27FC236}">
                <a16:creationId xmlns:a16="http://schemas.microsoft.com/office/drawing/2014/main" id="{7B60A5F9-F04C-4D84-80A5-CA8375CF33C6}"/>
              </a:ext>
            </a:extLst>
          </p:cNvPr>
          <p:cNvSpPr txBox="1"/>
          <p:nvPr/>
        </p:nvSpPr>
        <p:spPr>
          <a:xfrm>
            <a:off x="8916791" y="4313307"/>
            <a:ext cx="1991259" cy="4616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Segoe UI"/>
                <a:ea typeface="+mn-ea"/>
                <a:cs typeface="+mn-cs"/>
              </a:rPr>
              <a:t>Training Available</a:t>
            </a:r>
          </a:p>
        </p:txBody>
      </p:sp>
    </p:spTree>
    <p:extLst>
      <p:ext uri="{BB962C8B-B14F-4D97-AF65-F5344CB8AC3E}">
        <p14:creationId xmlns:p14="http://schemas.microsoft.com/office/powerpoint/2010/main" val="3249641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90516" y="103000"/>
            <a:ext cx="11781071" cy="767254"/>
          </a:xfrm>
          <a:prstGeom prst="rect">
            <a:avLst/>
          </a:prstGeom>
          <a:solidFill>
            <a:srgbClr val="002050"/>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a:ln>
                  <a:noFill/>
                </a:ln>
                <a:solidFill>
                  <a:srgbClr val="FFFFFF"/>
                </a:solidFill>
                <a:effectLst/>
                <a:uLnTx/>
                <a:uFillTx/>
                <a:latin typeface="Segoe UI Light" panose="020B0502040204020203" pitchFamily="34" charset="0"/>
                <a:ea typeface="+mn-ea"/>
                <a:cs typeface="Segoe UI Light" panose="020B0502040204020203" pitchFamily="34" charset="0"/>
              </a:rPr>
              <a:t>DDL</a:t>
            </a:r>
            <a:r>
              <a:rPr kumimoji="0" lang="en-US" sz="4000" b="0"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rPr>
              <a:t> and </a:t>
            </a:r>
            <a:r>
              <a:rPr kumimoji="0" lang="en-US" sz="4000" b="0" i="0" u="none" strike="noStrike" kern="1200" cap="none" spc="0" normalizeH="0" baseline="0" noProof="0" dirty="0" err="1">
                <a:ln>
                  <a:noFill/>
                </a:ln>
                <a:solidFill>
                  <a:srgbClr val="FFFFFF"/>
                </a:solidFill>
                <a:effectLst/>
                <a:uLnTx/>
                <a:uFillTx/>
                <a:latin typeface="Segoe UI Light" panose="020B0502040204020203" pitchFamily="34" charset="0"/>
                <a:ea typeface="+mn-ea"/>
                <a:cs typeface="Segoe UI Light" panose="020B0502040204020203" pitchFamily="34" charset="0"/>
              </a:rPr>
              <a:t>DML</a:t>
            </a:r>
            <a:r>
              <a:rPr kumimoji="0" lang="en-US" sz="4000" b="0"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rPr>
              <a:t> Migration </a:t>
            </a: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401175" y="217625"/>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 name="Group 1">
            <a:extLst>
              <a:ext uri="{FF2B5EF4-FFF2-40B4-BE49-F238E27FC236}">
                <a16:creationId xmlns:a16="http://schemas.microsoft.com/office/drawing/2014/main" id="{1C5B9F8C-01A1-4C04-B2F0-0A64512F010E}"/>
              </a:ext>
            </a:extLst>
          </p:cNvPr>
          <p:cNvGrpSpPr/>
          <p:nvPr/>
        </p:nvGrpSpPr>
        <p:grpSpPr>
          <a:xfrm>
            <a:off x="932756" y="3809019"/>
            <a:ext cx="1037015" cy="1189621"/>
            <a:chOff x="832364" y="1083337"/>
            <a:chExt cx="1329000" cy="1392832"/>
          </a:xfrm>
        </p:grpSpPr>
        <p:pic>
          <p:nvPicPr>
            <p:cNvPr id="25" name="Picture 24">
              <a:extLst>
                <a:ext uri="{FF2B5EF4-FFF2-40B4-BE49-F238E27FC236}">
                  <a16:creationId xmlns:a16="http://schemas.microsoft.com/office/drawing/2014/main" id="{F879B026-A87E-4A51-B0F6-4EB8850BE8C6}"/>
                </a:ext>
              </a:extLst>
            </p:cNvPr>
            <p:cNvPicPr>
              <a:picLocks noChangeAspect="1"/>
            </p:cNvPicPr>
            <p:nvPr/>
          </p:nvPicPr>
          <p:blipFill>
            <a:blip r:embed="rId4"/>
            <a:stretch>
              <a:fillRect/>
            </a:stretch>
          </p:blipFill>
          <p:spPr>
            <a:xfrm>
              <a:off x="832364" y="1083337"/>
              <a:ext cx="1040387" cy="1040387"/>
            </a:xfrm>
            <a:prstGeom prst="rect">
              <a:avLst/>
            </a:prstGeom>
          </p:spPr>
        </p:pic>
        <p:sp>
          <p:nvSpPr>
            <p:cNvPr id="26" name="TextBox 25">
              <a:extLst>
                <a:ext uri="{FF2B5EF4-FFF2-40B4-BE49-F238E27FC236}">
                  <a16:creationId xmlns:a16="http://schemas.microsoft.com/office/drawing/2014/main" id="{F41FF6F5-A05A-41AD-B963-F281F34A074E}"/>
                </a:ext>
              </a:extLst>
            </p:cNvPr>
            <p:cNvSpPr txBox="1"/>
            <p:nvPr/>
          </p:nvSpPr>
          <p:spPr>
            <a:xfrm>
              <a:off x="1007716" y="2151853"/>
              <a:ext cx="1153648" cy="324316"/>
            </a:xfrm>
            <a:prstGeom prst="rect">
              <a:avLst/>
            </a:prstGeom>
            <a:noFill/>
          </p:spPr>
          <p:txBody>
            <a:bodyPr wrap="square" rtlCol="0">
              <a:spAutoFit/>
            </a:bodyPr>
            <a:lstStyle/>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292929"/>
                  </a:solidFill>
                  <a:effectLst/>
                  <a:uLnTx/>
                  <a:uFillTx/>
                  <a:latin typeface="Segoe UI"/>
                  <a:ea typeface="+mn-ea"/>
                  <a:cs typeface="+mn-cs"/>
                </a:rPr>
                <a:t>APS</a:t>
              </a:r>
            </a:p>
          </p:txBody>
        </p:sp>
      </p:grpSp>
      <p:grpSp>
        <p:nvGrpSpPr>
          <p:cNvPr id="47" name="Group 46">
            <a:extLst>
              <a:ext uri="{FF2B5EF4-FFF2-40B4-BE49-F238E27FC236}">
                <a16:creationId xmlns:a16="http://schemas.microsoft.com/office/drawing/2014/main" id="{E59985EC-F41B-4067-9D75-966AED265220}"/>
              </a:ext>
            </a:extLst>
          </p:cNvPr>
          <p:cNvGrpSpPr/>
          <p:nvPr/>
        </p:nvGrpSpPr>
        <p:grpSpPr>
          <a:xfrm>
            <a:off x="2497493" y="1719775"/>
            <a:ext cx="1614403" cy="1389622"/>
            <a:chOff x="2224144" y="1249190"/>
            <a:chExt cx="2934561" cy="2159289"/>
          </a:xfrm>
        </p:grpSpPr>
        <p:sp>
          <p:nvSpPr>
            <p:cNvPr id="46" name="Rectangle 45">
              <a:extLst>
                <a:ext uri="{FF2B5EF4-FFF2-40B4-BE49-F238E27FC236}">
                  <a16:creationId xmlns:a16="http://schemas.microsoft.com/office/drawing/2014/main" id="{BBBF52B0-B1A9-4AD7-9B1A-2371A2FB2A0B}"/>
                </a:ext>
              </a:extLst>
            </p:cNvPr>
            <p:cNvSpPr/>
            <p:nvPr/>
          </p:nvSpPr>
          <p:spPr bwMode="auto">
            <a:xfrm>
              <a:off x="2734056" y="1426464"/>
              <a:ext cx="950976" cy="124358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nvGrpSpPr>
            <p:cNvPr id="45" name="Group 44">
              <a:extLst>
                <a:ext uri="{FF2B5EF4-FFF2-40B4-BE49-F238E27FC236}">
                  <a16:creationId xmlns:a16="http://schemas.microsoft.com/office/drawing/2014/main" id="{51AF23F7-8DC1-409E-817B-B1BD749DFF39}"/>
                </a:ext>
              </a:extLst>
            </p:cNvPr>
            <p:cNvGrpSpPr/>
            <p:nvPr/>
          </p:nvGrpSpPr>
          <p:grpSpPr>
            <a:xfrm>
              <a:off x="2224144" y="1249190"/>
              <a:ext cx="2934561" cy="2159289"/>
              <a:chOff x="2160136" y="938294"/>
              <a:chExt cx="2934561" cy="2159289"/>
            </a:xfrm>
          </p:grpSpPr>
          <p:grpSp>
            <p:nvGrpSpPr>
              <p:cNvPr id="28" name="Group 27">
                <a:extLst>
                  <a:ext uri="{FF2B5EF4-FFF2-40B4-BE49-F238E27FC236}">
                    <a16:creationId xmlns:a16="http://schemas.microsoft.com/office/drawing/2014/main" id="{A7E59A2F-A95B-4F0C-A9E3-2C4EB381B4BA}"/>
                  </a:ext>
                </a:extLst>
              </p:cNvPr>
              <p:cNvGrpSpPr/>
              <p:nvPr/>
            </p:nvGrpSpPr>
            <p:grpSpPr>
              <a:xfrm>
                <a:off x="2160136" y="1369073"/>
                <a:ext cx="2934561" cy="1728510"/>
                <a:chOff x="2160136" y="1369073"/>
                <a:chExt cx="2934561" cy="1728510"/>
              </a:xfrm>
            </p:grpSpPr>
            <p:pic>
              <p:nvPicPr>
                <p:cNvPr id="27" name="Picture 26">
                  <a:extLst>
                    <a:ext uri="{FF2B5EF4-FFF2-40B4-BE49-F238E27FC236}">
                      <a16:creationId xmlns:a16="http://schemas.microsoft.com/office/drawing/2014/main" id="{BB2FCBAB-ED2F-4004-9350-84EFF2ED353A}"/>
                    </a:ext>
                  </a:extLst>
                </p:cNvPr>
                <p:cNvPicPr>
                  <a:picLocks noChangeAspect="1"/>
                </p:cNvPicPr>
                <p:nvPr/>
              </p:nvPicPr>
              <p:blipFill>
                <a:blip r:embed="rId5"/>
                <a:stretch>
                  <a:fillRect/>
                </a:stretch>
              </p:blipFill>
              <p:spPr>
                <a:xfrm>
                  <a:off x="2756937" y="1369073"/>
                  <a:ext cx="789073" cy="927364"/>
                </a:xfrm>
                <a:prstGeom prst="rect">
                  <a:avLst/>
                </a:prstGeom>
              </p:spPr>
            </p:pic>
            <p:sp>
              <p:nvSpPr>
                <p:cNvPr id="5" name="TextBox 4">
                  <a:extLst>
                    <a:ext uri="{FF2B5EF4-FFF2-40B4-BE49-F238E27FC236}">
                      <a16:creationId xmlns:a16="http://schemas.microsoft.com/office/drawing/2014/main" id="{64A6CF4E-1EDD-4228-8F54-E16C81652A63}"/>
                    </a:ext>
                  </a:extLst>
                </p:cNvPr>
                <p:cNvSpPr txBox="1"/>
                <p:nvPr/>
              </p:nvSpPr>
              <p:spPr>
                <a:xfrm>
                  <a:off x="2160136" y="2208050"/>
                  <a:ext cx="2934561" cy="88953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Create Table</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grpSp>
          <p:sp>
            <p:nvSpPr>
              <p:cNvPr id="44" name="TextBox 43">
                <a:extLst>
                  <a:ext uri="{FF2B5EF4-FFF2-40B4-BE49-F238E27FC236}">
                    <a16:creationId xmlns:a16="http://schemas.microsoft.com/office/drawing/2014/main" id="{2AB39451-B0B4-4AF6-AA3D-6626C5102B43}"/>
                  </a:ext>
                </a:extLst>
              </p:cNvPr>
              <p:cNvSpPr txBox="1"/>
              <p:nvPr/>
            </p:nvSpPr>
            <p:spPr>
              <a:xfrm>
                <a:off x="2579968" y="938294"/>
                <a:ext cx="1148761" cy="652804"/>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DDL</a:t>
                </a:r>
              </a:p>
            </p:txBody>
          </p:sp>
        </p:grpSp>
      </p:grpSp>
      <p:sp>
        <p:nvSpPr>
          <p:cNvPr id="67" name="Rectangle 66">
            <a:extLst>
              <a:ext uri="{FF2B5EF4-FFF2-40B4-BE49-F238E27FC236}">
                <a16:creationId xmlns:a16="http://schemas.microsoft.com/office/drawing/2014/main" id="{4580A686-0634-48E2-A406-DD5E6FD0E2B1}"/>
              </a:ext>
            </a:extLst>
          </p:cNvPr>
          <p:cNvSpPr/>
          <p:nvPr/>
        </p:nvSpPr>
        <p:spPr bwMode="auto">
          <a:xfrm>
            <a:off x="2429031" y="1782133"/>
            <a:ext cx="1561818" cy="2718126"/>
          </a:xfrm>
          <a:prstGeom prst="rect">
            <a:avLst/>
          </a:prstGeom>
          <a:noFill/>
          <a:ln>
            <a:solidFill>
              <a:schemeClr val="bg2">
                <a:lumMod val="50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nvGrpSpPr>
          <p:cNvPr id="79" name="Group 78">
            <a:extLst>
              <a:ext uri="{FF2B5EF4-FFF2-40B4-BE49-F238E27FC236}">
                <a16:creationId xmlns:a16="http://schemas.microsoft.com/office/drawing/2014/main" id="{C859902C-87D3-4A94-AD19-8D4CCAF805B0}"/>
              </a:ext>
            </a:extLst>
          </p:cNvPr>
          <p:cNvGrpSpPr/>
          <p:nvPr/>
        </p:nvGrpSpPr>
        <p:grpSpPr>
          <a:xfrm>
            <a:off x="984012" y="1650474"/>
            <a:ext cx="1491400" cy="646817"/>
            <a:chOff x="2608408" y="780793"/>
            <a:chExt cx="1491400" cy="646817"/>
          </a:xfrm>
        </p:grpSpPr>
        <p:sp>
          <p:nvSpPr>
            <p:cNvPr id="68" name="TextBox 67">
              <a:extLst>
                <a:ext uri="{FF2B5EF4-FFF2-40B4-BE49-F238E27FC236}">
                  <a16:creationId xmlns:a16="http://schemas.microsoft.com/office/drawing/2014/main" id="{5B412AE4-A6AA-4981-9EA6-1F47045B5810}"/>
                </a:ext>
              </a:extLst>
            </p:cNvPr>
            <p:cNvSpPr txBox="1"/>
            <p:nvPr/>
          </p:nvSpPr>
          <p:spPr>
            <a:xfrm>
              <a:off x="2830061" y="780793"/>
              <a:ext cx="1269747"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Script </a:t>
              </a:r>
              <a:r>
                <a:rPr kumimoji="0" lang="en-US" sz="12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MPP</a:t>
              </a: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Objects</a:t>
              </a:r>
            </a:p>
          </p:txBody>
        </p:sp>
        <p:grpSp>
          <p:nvGrpSpPr>
            <p:cNvPr id="78" name="Group 77">
              <a:extLst>
                <a:ext uri="{FF2B5EF4-FFF2-40B4-BE49-F238E27FC236}">
                  <a16:creationId xmlns:a16="http://schemas.microsoft.com/office/drawing/2014/main" id="{1675F7E2-4C19-4CE2-8727-11975C61613A}"/>
                </a:ext>
              </a:extLst>
            </p:cNvPr>
            <p:cNvGrpSpPr/>
            <p:nvPr/>
          </p:nvGrpSpPr>
          <p:grpSpPr>
            <a:xfrm>
              <a:off x="2608408" y="855146"/>
              <a:ext cx="299426" cy="572464"/>
              <a:chOff x="5586984" y="1582465"/>
              <a:chExt cx="299426" cy="572464"/>
            </a:xfrm>
          </p:grpSpPr>
          <p:sp>
            <p:nvSpPr>
              <p:cNvPr id="76" name="Oval 75">
                <a:extLst>
                  <a:ext uri="{FF2B5EF4-FFF2-40B4-BE49-F238E27FC236}">
                    <a16:creationId xmlns:a16="http://schemas.microsoft.com/office/drawing/2014/main" id="{C7C970C2-F5B2-4FB8-81D5-06E11B4AEF33}"/>
                  </a:ext>
                </a:extLst>
              </p:cNvPr>
              <p:cNvSpPr/>
              <p:nvPr/>
            </p:nvSpPr>
            <p:spPr bwMode="auto">
              <a:xfrm>
                <a:off x="5623560" y="1725714"/>
                <a:ext cx="262850" cy="267678"/>
              </a:xfrm>
              <a:prstGeom prst="ellipse">
                <a:avLst/>
              </a:prstGeom>
              <a:solidFill>
                <a:srgbClr val="FFFF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77" name="TextBox 76">
                <a:extLst>
                  <a:ext uri="{FF2B5EF4-FFF2-40B4-BE49-F238E27FC236}">
                    <a16:creationId xmlns:a16="http://schemas.microsoft.com/office/drawing/2014/main" id="{583B09A0-4D44-46D0-9272-6B25D92033A5}"/>
                  </a:ext>
                </a:extLst>
              </p:cNvPr>
              <p:cNvSpPr txBox="1"/>
              <p:nvPr/>
            </p:nvSpPr>
            <p:spPr>
              <a:xfrm>
                <a:off x="5586984" y="1582465"/>
                <a:ext cx="220942" cy="5724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1</a:t>
                </a:r>
              </a:p>
            </p:txBody>
          </p:sp>
        </p:grpSp>
      </p:grpSp>
      <p:grpSp>
        <p:nvGrpSpPr>
          <p:cNvPr id="153" name="Group 152">
            <a:extLst>
              <a:ext uri="{FF2B5EF4-FFF2-40B4-BE49-F238E27FC236}">
                <a16:creationId xmlns:a16="http://schemas.microsoft.com/office/drawing/2014/main" id="{91D46990-BC05-470C-9710-0B497A92C9EF}"/>
              </a:ext>
            </a:extLst>
          </p:cNvPr>
          <p:cNvGrpSpPr/>
          <p:nvPr/>
        </p:nvGrpSpPr>
        <p:grpSpPr>
          <a:xfrm>
            <a:off x="2397237" y="2911035"/>
            <a:ext cx="1926385" cy="1391634"/>
            <a:chOff x="2663540" y="2448864"/>
            <a:chExt cx="1926385" cy="1391634"/>
          </a:xfrm>
        </p:grpSpPr>
        <p:sp>
          <p:nvSpPr>
            <p:cNvPr id="121" name="TextBox 120">
              <a:extLst>
                <a:ext uri="{FF2B5EF4-FFF2-40B4-BE49-F238E27FC236}">
                  <a16:creationId xmlns:a16="http://schemas.microsoft.com/office/drawing/2014/main" id="{46724BA4-88BE-444B-AE8B-CED69793ECAA}"/>
                </a:ext>
              </a:extLst>
            </p:cNvPr>
            <p:cNvSpPr txBox="1"/>
            <p:nvPr/>
          </p:nvSpPr>
          <p:spPr>
            <a:xfrm>
              <a:off x="2663540" y="3268034"/>
              <a:ext cx="1926385" cy="5724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View</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Stored Procedure</a:t>
              </a:r>
            </a:p>
          </p:txBody>
        </p:sp>
        <p:sp>
          <p:nvSpPr>
            <p:cNvPr id="150" name="Rectangle 149">
              <a:extLst>
                <a:ext uri="{FF2B5EF4-FFF2-40B4-BE49-F238E27FC236}">
                  <a16:creationId xmlns:a16="http://schemas.microsoft.com/office/drawing/2014/main" id="{EA52AA18-A0AD-40E4-8421-E2CA669FF1A7}"/>
                </a:ext>
              </a:extLst>
            </p:cNvPr>
            <p:cNvSpPr/>
            <p:nvPr/>
          </p:nvSpPr>
          <p:spPr bwMode="auto">
            <a:xfrm>
              <a:off x="3074488" y="2562950"/>
              <a:ext cx="523165" cy="80031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151" name="Picture 150">
              <a:extLst>
                <a:ext uri="{FF2B5EF4-FFF2-40B4-BE49-F238E27FC236}">
                  <a16:creationId xmlns:a16="http://schemas.microsoft.com/office/drawing/2014/main" id="{A620D62A-485E-4B0E-894F-8AA652E94E4E}"/>
                </a:ext>
              </a:extLst>
            </p:cNvPr>
            <p:cNvPicPr>
              <a:picLocks noChangeAspect="1"/>
            </p:cNvPicPr>
            <p:nvPr/>
          </p:nvPicPr>
          <p:blipFill>
            <a:blip r:embed="rId5"/>
            <a:stretch>
              <a:fillRect/>
            </a:stretch>
          </p:blipFill>
          <p:spPr>
            <a:xfrm>
              <a:off x="3122289" y="2726094"/>
              <a:ext cx="434096" cy="596810"/>
            </a:xfrm>
            <a:prstGeom prst="rect">
              <a:avLst/>
            </a:prstGeom>
          </p:spPr>
        </p:pic>
        <p:sp>
          <p:nvSpPr>
            <p:cNvPr id="152" name="TextBox 151">
              <a:extLst>
                <a:ext uri="{FF2B5EF4-FFF2-40B4-BE49-F238E27FC236}">
                  <a16:creationId xmlns:a16="http://schemas.microsoft.com/office/drawing/2014/main" id="{2E2CC49E-E8D9-462F-BE3C-7594B72E54EC}"/>
                </a:ext>
              </a:extLst>
            </p:cNvPr>
            <p:cNvSpPr txBox="1"/>
            <p:nvPr/>
          </p:nvSpPr>
          <p:spPr>
            <a:xfrm>
              <a:off x="3024932" y="2448864"/>
              <a:ext cx="631973" cy="42011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DML</a:t>
              </a:r>
            </a:p>
          </p:txBody>
        </p:sp>
      </p:grpSp>
      <p:sp>
        <p:nvSpPr>
          <p:cNvPr id="217" name="Rectangle 1">
            <a:extLst>
              <a:ext uri="{FF2B5EF4-FFF2-40B4-BE49-F238E27FC236}">
                <a16:creationId xmlns:a16="http://schemas.microsoft.com/office/drawing/2014/main" id="{A4B93891-859E-4C40-AD1E-85C3DFF1370A}"/>
              </a:ext>
            </a:extLst>
          </p:cNvPr>
          <p:cNvSpPr>
            <a:spLocks noChangeArrowheads="1"/>
          </p:cNvSpPr>
          <p:nvPr/>
        </p:nvSpPr>
        <p:spPr bwMode="auto">
          <a:xfrm>
            <a:off x="22131" y="-2260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https://www.microsoft.com/en-us/download/confirmation.aspx?id=53591 </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pic>
        <p:nvPicPr>
          <p:cNvPr id="127" name="Picture 126">
            <a:extLst>
              <a:ext uri="{FF2B5EF4-FFF2-40B4-BE49-F238E27FC236}">
                <a16:creationId xmlns:a16="http://schemas.microsoft.com/office/drawing/2014/main" id="{CE43D812-98B3-4F39-AA77-BCEBCB5DEA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0314" y="2357441"/>
            <a:ext cx="548640" cy="548640"/>
          </a:xfrm>
          <a:prstGeom prst="rect">
            <a:avLst/>
          </a:prstGeom>
        </p:spPr>
      </p:pic>
      <p:sp>
        <p:nvSpPr>
          <p:cNvPr id="148" name="Arrow: Right 147">
            <a:extLst>
              <a:ext uri="{FF2B5EF4-FFF2-40B4-BE49-F238E27FC236}">
                <a16:creationId xmlns:a16="http://schemas.microsoft.com/office/drawing/2014/main" id="{9B32BFD2-E3A1-48D9-825D-4988C25E155E}"/>
              </a:ext>
            </a:extLst>
          </p:cNvPr>
          <p:cNvSpPr/>
          <p:nvPr/>
        </p:nvSpPr>
        <p:spPr bwMode="auto">
          <a:xfrm rot="16200000">
            <a:off x="1035635" y="3253460"/>
            <a:ext cx="640080" cy="238896"/>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49" name="Arrow: Right 148">
            <a:extLst>
              <a:ext uri="{FF2B5EF4-FFF2-40B4-BE49-F238E27FC236}">
                <a16:creationId xmlns:a16="http://schemas.microsoft.com/office/drawing/2014/main" id="{DD68B767-1281-4142-8860-B800D1B2240B}"/>
              </a:ext>
            </a:extLst>
          </p:cNvPr>
          <p:cNvSpPr/>
          <p:nvPr/>
        </p:nvSpPr>
        <p:spPr bwMode="auto">
          <a:xfrm>
            <a:off x="1691410" y="2547596"/>
            <a:ext cx="548640" cy="238896"/>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235" name="TextBox 234">
            <a:extLst>
              <a:ext uri="{FF2B5EF4-FFF2-40B4-BE49-F238E27FC236}">
                <a16:creationId xmlns:a16="http://schemas.microsoft.com/office/drawing/2014/main" id="{FC908EBB-AE6F-4BE3-9D50-7870EDD685AE}"/>
              </a:ext>
            </a:extLst>
          </p:cNvPr>
          <p:cNvSpPr txBox="1"/>
          <p:nvPr/>
        </p:nvSpPr>
        <p:spPr>
          <a:xfrm>
            <a:off x="4568235" y="2707561"/>
            <a:ext cx="1841943" cy="4893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a:t>
            </a: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Change Schemas</a:t>
            </a:r>
          </a:p>
        </p:txBody>
      </p:sp>
      <p:sp>
        <p:nvSpPr>
          <p:cNvPr id="236" name="Arrow: Right 235">
            <a:extLst>
              <a:ext uri="{FF2B5EF4-FFF2-40B4-BE49-F238E27FC236}">
                <a16:creationId xmlns:a16="http://schemas.microsoft.com/office/drawing/2014/main" id="{D188D090-9F50-48CF-8D50-671BA3822D0D}"/>
              </a:ext>
            </a:extLst>
          </p:cNvPr>
          <p:cNvSpPr/>
          <p:nvPr/>
        </p:nvSpPr>
        <p:spPr bwMode="auto">
          <a:xfrm>
            <a:off x="5700936" y="3372504"/>
            <a:ext cx="457200" cy="238896"/>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250" name="Picture 249">
            <a:extLst>
              <a:ext uri="{FF2B5EF4-FFF2-40B4-BE49-F238E27FC236}">
                <a16:creationId xmlns:a16="http://schemas.microsoft.com/office/drawing/2014/main" id="{D6E94801-3B30-4675-AF44-1D630D55881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47935" y="3154302"/>
            <a:ext cx="640080" cy="640080"/>
          </a:xfrm>
          <a:prstGeom prst="rect">
            <a:avLst/>
          </a:prstGeom>
        </p:spPr>
      </p:pic>
      <p:sp>
        <p:nvSpPr>
          <p:cNvPr id="251" name="Arrow: Right 250">
            <a:extLst>
              <a:ext uri="{FF2B5EF4-FFF2-40B4-BE49-F238E27FC236}">
                <a16:creationId xmlns:a16="http://schemas.microsoft.com/office/drawing/2014/main" id="{C598D764-253A-4651-B309-E925FEE89849}"/>
              </a:ext>
            </a:extLst>
          </p:cNvPr>
          <p:cNvSpPr/>
          <p:nvPr/>
        </p:nvSpPr>
        <p:spPr bwMode="auto">
          <a:xfrm>
            <a:off x="4384662" y="3376584"/>
            <a:ext cx="457200" cy="238896"/>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252" name="TextBox 251">
            <a:extLst>
              <a:ext uri="{FF2B5EF4-FFF2-40B4-BE49-F238E27FC236}">
                <a16:creationId xmlns:a16="http://schemas.microsoft.com/office/drawing/2014/main" id="{AD3707A4-1EA5-4D42-90C4-B37AEC52B0E0}"/>
              </a:ext>
            </a:extLst>
          </p:cNvPr>
          <p:cNvSpPr txBox="1"/>
          <p:nvPr/>
        </p:nvSpPr>
        <p:spPr>
          <a:xfrm>
            <a:off x="4650281" y="2371659"/>
            <a:ext cx="1668542" cy="4616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Clean Scripts</a:t>
            </a:r>
          </a:p>
        </p:txBody>
      </p:sp>
      <p:grpSp>
        <p:nvGrpSpPr>
          <p:cNvPr id="253" name="Group 252">
            <a:extLst>
              <a:ext uri="{FF2B5EF4-FFF2-40B4-BE49-F238E27FC236}">
                <a16:creationId xmlns:a16="http://schemas.microsoft.com/office/drawing/2014/main" id="{243438E7-4FE0-4B93-85EB-CC5DB6EA8CC7}"/>
              </a:ext>
            </a:extLst>
          </p:cNvPr>
          <p:cNvGrpSpPr/>
          <p:nvPr/>
        </p:nvGrpSpPr>
        <p:grpSpPr>
          <a:xfrm>
            <a:off x="4434096" y="2656278"/>
            <a:ext cx="299426" cy="572464"/>
            <a:chOff x="5586984" y="1582465"/>
            <a:chExt cx="299426" cy="572464"/>
          </a:xfrm>
        </p:grpSpPr>
        <p:sp>
          <p:nvSpPr>
            <p:cNvPr id="254" name="Oval 253">
              <a:extLst>
                <a:ext uri="{FF2B5EF4-FFF2-40B4-BE49-F238E27FC236}">
                  <a16:creationId xmlns:a16="http://schemas.microsoft.com/office/drawing/2014/main" id="{70FBD563-9ACF-4521-BF0B-43961B322B53}"/>
                </a:ext>
              </a:extLst>
            </p:cNvPr>
            <p:cNvSpPr/>
            <p:nvPr/>
          </p:nvSpPr>
          <p:spPr bwMode="auto">
            <a:xfrm>
              <a:off x="5623560" y="1725714"/>
              <a:ext cx="262850" cy="267678"/>
            </a:xfrm>
            <a:prstGeom prst="ellipse">
              <a:avLst/>
            </a:prstGeom>
            <a:solidFill>
              <a:srgbClr val="FFFF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255" name="TextBox 254">
              <a:extLst>
                <a:ext uri="{FF2B5EF4-FFF2-40B4-BE49-F238E27FC236}">
                  <a16:creationId xmlns:a16="http://schemas.microsoft.com/office/drawing/2014/main" id="{3E04DF6B-FD35-402E-B477-A162E70CAD17}"/>
                </a:ext>
              </a:extLst>
            </p:cNvPr>
            <p:cNvSpPr txBox="1"/>
            <p:nvPr/>
          </p:nvSpPr>
          <p:spPr>
            <a:xfrm>
              <a:off x="5586984" y="1582465"/>
              <a:ext cx="220942" cy="5724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3</a:t>
              </a:r>
            </a:p>
          </p:txBody>
        </p:sp>
      </p:grpSp>
      <p:grpSp>
        <p:nvGrpSpPr>
          <p:cNvPr id="256" name="Group 255">
            <a:extLst>
              <a:ext uri="{FF2B5EF4-FFF2-40B4-BE49-F238E27FC236}">
                <a16:creationId xmlns:a16="http://schemas.microsoft.com/office/drawing/2014/main" id="{6B19BCFC-5182-492C-9AAB-E8EC465DFFB6}"/>
              </a:ext>
            </a:extLst>
          </p:cNvPr>
          <p:cNvGrpSpPr/>
          <p:nvPr/>
        </p:nvGrpSpPr>
        <p:grpSpPr>
          <a:xfrm>
            <a:off x="4438434" y="2302889"/>
            <a:ext cx="299426" cy="572464"/>
            <a:chOff x="5586984" y="1582465"/>
            <a:chExt cx="299426" cy="572464"/>
          </a:xfrm>
        </p:grpSpPr>
        <p:sp>
          <p:nvSpPr>
            <p:cNvPr id="257" name="Oval 256">
              <a:extLst>
                <a:ext uri="{FF2B5EF4-FFF2-40B4-BE49-F238E27FC236}">
                  <a16:creationId xmlns:a16="http://schemas.microsoft.com/office/drawing/2014/main" id="{6B1A5906-4FD2-402B-A0CB-246647F31A06}"/>
                </a:ext>
              </a:extLst>
            </p:cNvPr>
            <p:cNvSpPr/>
            <p:nvPr/>
          </p:nvSpPr>
          <p:spPr bwMode="auto">
            <a:xfrm>
              <a:off x="5623560" y="1725714"/>
              <a:ext cx="262850" cy="267678"/>
            </a:xfrm>
            <a:prstGeom prst="ellipse">
              <a:avLst/>
            </a:prstGeom>
            <a:solidFill>
              <a:srgbClr val="FFFF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258" name="TextBox 257">
              <a:extLst>
                <a:ext uri="{FF2B5EF4-FFF2-40B4-BE49-F238E27FC236}">
                  <a16:creationId xmlns:a16="http://schemas.microsoft.com/office/drawing/2014/main" id="{5DB7839F-CF59-43FE-A4F7-E207F70A5525}"/>
                </a:ext>
              </a:extLst>
            </p:cNvPr>
            <p:cNvSpPr txBox="1"/>
            <p:nvPr/>
          </p:nvSpPr>
          <p:spPr>
            <a:xfrm>
              <a:off x="5586984" y="1582465"/>
              <a:ext cx="220942" cy="5724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2</a:t>
              </a:r>
            </a:p>
          </p:txBody>
        </p:sp>
      </p:grpSp>
      <p:grpSp>
        <p:nvGrpSpPr>
          <p:cNvPr id="261" name="Group 260">
            <a:extLst>
              <a:ext uri="{FF2B5EF4-FFF2-40B4-BE49-F238E27FC236}">
                <a16:creationId xmlns:a16="http://schemas.microsoft.com/office/drawing/2014/main" id="{23D5C1A5-0602-4C42-9FFF-737ADBD9409D}"/>
              </a:ext>
            </a:extLst>
          </p:cNvPr>
          <p:cNvGrpSpPr/>
          <p:nvPr/>
        </p:nvGrpSpPr>
        <p:grpSpPr>
          <a:xfrm>
            <a:off x="6473089" y="1233391"/>
            <a:ext cx="1364462" cy="1268171"/>
            <a:chOff x="2358764" y="1249190"/>
            <a:chExt cx="2480234" cy="1970570"/>
          </a:xfrm>
        </p:grpSpPr>
        <p:sp>
          <p:nvSpPr>
            <p:cNvPr id="262" name="Rectangle 261">
              <a:extLst>
                <a:ext uri="{FF2B5EF4-FFF2-40B4-BE49-F238E27FC236}">
                  <a16:creationId xmlns:a16="http://schemas.microsoft.com/office/drawing/2014/main" id="{B93F51FE-2EEA-4EED-8FC8-F060286A1B29}"/>
                </a:ext>
              </a:extLst>
            </p:cNvPr>
            <p:cNvSpPr/>
            <p:nvPr/>
          </p:nvSpPr>
          <p:spPr bwMode="auto">
            <a:xfrm>
              <a:off x="2734056" y="1426464"/>
              <a:ext cx="950976" cy="124358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263" name="Group 262">
              <a:extLst>
                <a:ext uri="{FF2B5EF4-FFF2-40B4-BE49-F238E27FC236}">
                  <a16:creationId xmlns:a16="http://schemas.microsoft.com/office/drawing/2014/main" id="{DCB9C8A9-BF62-4EC0-B71D-172F135AB117}"/>
                </a:ext>
              </a:extLst>
            </p:cNvPr>
            <p:cNvGrpSpPr/>
            <p:nvPr/>
          </p:nvGrpSpPr>
          <p:grpSpPr>
            <a:xfrm>
              <a:off x="2358764" y="1249190"/>
              <a:ext cx="2480234" cy="1970570"/>
              <a:chOff x="2294756" y="938294"/>
              <a:chExt cx="2480234" cy="1970570"/>
            </a:xfrm>
          </p:grpSpPr>
          <p:grpSp>
            <p:nvGrpSpPr>
              <p:cNvPr id="264" name="Group 263">
                <a:extLst>
                  <a:ext uri="{FF2B5EF4-FFF2-40B4-BE49-F238E27FC236}">
                    <a16:creationId xmlns:a16="http://schemas.microsoft.com/office/drawing/2014/main" id="{273DCE10-0A62-408C-A093-6B3A9F3D5FED}"/>
                  </a:ext>
                </a:extLst>
              </p:cNvPr>
              <p:cNvGrpSpPr/>
              <p:nvPr/>
            </p:nvGrpSpPr>
            <p:grpSpPr>
              <a:xfrm>
                <a:off x="2294756" y="1369073"/>
                <a:ext cx="2480234" cy="1539791"/>
                <a:chOff x="2294756" y="1369073"/>
                <a:chExt cx="2480234" cy="1539791"/>
              </a:xfrm>
            </p:grpSpPr>
            <p:pic>
              <p:nvPicPr>
                <p:cNvPr id="266" name="Picture 265">
                  <a:extLst>
                    <a:ext uri="{FF2B5EF4-FFF2-40B4-BE49-F238E27FC236}">
                      <a16:creationId xmlns:a16="http://schemas.microsoft.com/office/drawing/2014/main" id="{7C3027D3-1733-42B9-A499-E724A4293DC4}"/>
                    </a:ext>
                  </a:extLst>
                </p:cNvPr>
                <p:cNvPicPr>
                  <a:picLocks noChangeAspect="1"/>
                </p:cNvPicPr>
                <p:nvPr/>
              </p:nvPicPr>
              <p:blipFill>
                <a:blip r:embed="rId5"/>
                <a:stretch>
                  <a:fillRect/>
                </a:stretch>
              </p:blipFill>
              <p:spPr>
                <a:xfrm>
                  <a:off x="2756937" y="1369073"/>
                  <a:ext cx="789073" cy="927364"/>
                </a:xfrm>
                <a:prstGeom prst="rect">
                  <a:avLst/>
                </a:prstGeom>
              </p:spPr>
            </p:pic>
            <p:sp>
              <p:nvSpPr>
                <p:cNvPr id="267" name="TextBox 266">
                  <a:extLst>
                    <a:ext uri="{FF2B5EF4-FFF2-40B4-BE49-F238E27FC236}">
                      <a16:creationId xmlns:a16="http://schemas.microsoft.com/office/drawing/2014/main" id="{1B0DDE94-2878-4461-83C7-06EE197E27FE}"/>
                    </a:ext>
                  </a:extLst>
                </p:cNvPr>
                <p:cNvSpPr txBox="1"/>
                <p:nvPr/>
              </p:nvSpPr>
              <p:spPr>
                <a:xfrm>
                  <a:off x="2294756" y="2234540"/>
                  <a:ext cx="2480234" cy="67432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Create Table</a:t>
                  </a:r>
                </a:p>
              </p:txBody>
            </p:sp>
          </p:grpSp>
          <p:sp>
            <p:nvSpPr>
              <p:cNvPr id="265" name="TextBox 264">
                <a:extLst>
                  <a:ext uri="{FF2B5EF4-FFF2-40B4-BE49-F238E27FC236}">
                    <a16:creationId xmlns:a16="http://schemas.microsoft.com/office/drawing/2014/main" id="{95C5D8FF-7D0B-48B2-8A82-FA79164D6AD8}"/>
                  </a:ext>
                </a:extLst>
              </p:cNvPr>
              <p:cNvSpPr txBox="1"/>
              <p:nvPr/>
            </p:nvSpPr>
            <p:spPr>
              <a:xfrm>
                <a:off x="2579968" y="938294"/>
                <a:ext cx="1148761" cy="652804"/>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DDL</a:t>
                </a:r>
              </a:p>
            </p:txBody>
          </p:sp>
        </p:grpSp>
      </p:grpSp>
      <p:sp>
        <p:nvSpPr>
          <p:cNvPr id="268" name="Rectangle 267">
            <a:extLst>
              <a:ext uri="{FF2B5EF4-FFF2-40B4-BE49-F238E27FC236}">
                <a16:creationId xmlns:a16="http://schemas.microsoft.com/office/drawing/2014/main" id="{59EE9149-F8F1-4876-8C77-897E0ECE6666}"/>
              </a:ext>
            </a:extLst>
          </p:cNvPr>
          <p:cNvSpPr/>
          <p:nvPr/>
        </p:nvSpPr>
        <p:spPr bwMode="auto">
          <a:xfrm>
            <a:off x="6209286" y="1065887"/>
            <a:ext cx="1784148" cy="4186381"/>
          </a:xfrm>
          <a:prstGeom prst="rect">
            <a:avLst/>
          </a:prstGeom>
          <a:noFill/>
          <a:ln>
            <a:solidFill>
              <a:schemeClr val="bg2">
                <a:lumMod val="50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269" name="Group 268">
            <a:extLst>
              <a:ext uri="{FF2B5EF4-FFF2-40B4-BE49-F238E27FC236}">
                <a16:creationId xmlns:a16="http://schemas.microsoft.com/office/drawing/2014/main" id="{934F1C94-5346-4121-8AB6-3D3D2BF726CA}"/>
              </a:ext>
            </a:extLst>
          </p:cNvPr>
          <p:cNvGrpSpPr/>
          <p:nvPr/>
        </p:nvGrpSpPr>
        <p:grpSpPr>
          <a:xfrm>
            <a:off x="6277369" y="2567445"/>
            <a:ext cx="1926385" cy="1391634"/>
            <a:chOff x="2663540" y="2448864"/>
            <a:chExt cx="1926385" cy="1391634"/>
          </a:xfrm>
        </p:grpSpPr>
        <p:sp>
          <p:nvSpPr>
            <p:cNvPr id="270" name="TextBox 269">
              <a:extLst>
                <a:ext uri="{FF2B5EF4-FFF2-40B4-BE49-F238E27FC236}">
                  <a16:creationId xmlns:a16="http://schemas.microsoft.com/office/drawing/2014/main" id="{1D19E190-05B1-4E03-A573-63B1D932FB28}"/>
                </a:ext>
              </a:extLst>
            </p:cNvPr>
            <p:cNvSpPr txBox="1"/>
            <p:nvPr/>
          </p:nvSpPr>
          <p:spPr>
            <a:xfrm>
              <a:off x="2663540" y="3268034"/>
              <a:ext cx="1926385" cy="5724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Create View</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Create Stored Procedure</a:t>
              </a:r>
            </a:p>
          </p:txBody>
        </p:sp>
        <p:sp>
          <p:nvSpPr>
            <p:cNvPr id="271" name="Rectangle 270">
              <a:extLst>
                <a:ext uri="{FF2B5EF4-FFF2-40B4-BE49-F238E27FC236}">
                  <a16:creationId xmlns:a16="http://schemas.microsoft.com/office/drawing/2014/main" id="{C1BA0FB7-2E3C-4665-BC5F-310A970771F2}"/>
                </a:ext>
              </a:extLst>
            </p:cNvPr>
            <p:cNvSpPr/>
            <p:nvPr/>
          </p:nvSpPr>
          <p:spPr bwMode="auto">
            <a:xfrm>
              <a:off x="3074488" y="2562950"/>
              <a:ext cx="523165" cy="80031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272" name="Picture 271">
              <a:extLst>
                <a:ext uri="{FF2B5EF4-FFF2-40B4-BE49-F238E27FC236}">
                  <a16:creationId xmlns:a16="http://schemas.microsoft.com/office/drawing/2014/main" id="{A5EE8ED0-FEC7-4760-97F6-A9692CB65A75}"/>
                </a:ext>
              </a:extLst>
            </p:cNvPr>
            <p:cNvPicPr>
              <a:picLocks noChangeAspect="1"/>
            </p:cNvPicPr>
            <p:nvPr/>
          </p:nvPicPr>
          <p:blipFill>
            <a:blip r:embed="rId5"/>
            <a:stretch>
              <a:fillRect/>
            </a:stretch>
          </p:blipFill>
          <p:spPr>
            <a:xfrm>
              <a:off x="3122289" y="2726094"/>
              <a:ext cx="434096" cy="596810"/>
            </a:xfrm>
            <a:prstGeom prst="rect">
              <a:avLst/>
            </a:prstGeom>
          </p:spPr>
        </p:pic>
        <p:sp>
          <p:nvSpPr>
            <p:cNvPr id="273" name="TextBox 272">
              <a:extLst>
                <a:ext uri="{FF2B5EF4-FFF2-40B4-BE49-F238E27FC236}">
                  <a16:creationId xmlns:a16="http://schemas.microsoft.com/office/drawing/2014/main" id="{3295D5C7-6016-4EE5-A04D-D49875FBAC9A}"/>
                </a:ext>
              </a:extLst>
            </p:cNvPr>
            <p:cNvSpPr txBox="1"/>
            <p:nvPr/>
          </p:nvSpPr>
          <p:spPr>
            <a:xfrm>
              <a:off x="3024932" y="2448864"/>
              <a:ext cx="631973" cy="42011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DML</a:t>
              </a:r>
            </a:p>
          </p:txBody>
        </p:sp>
      </p:grpSp>
      <p:sp>
        <p:nvSpPr>
          <p:cNvPr id="284" name="TextBox 283">
            <a:extLst>
              <a:ext uri="{FF2B5EF4-FFF2-40B4-BE49-F238E27FC236}">
                <a16:creationId xmlns:a16="http://schemas.microsoft.com/office/drawing/2014/main" id="{5870B760-3D62-4D79-B66A-03D14E034CE3}"/>
              </a:ext>
            </a:extLst>
          </p:cNvPr>
          <p:cNvSpPr txBox="1"/>
          <p:nvPr/>
        </p:nvSpPr>
        <p:spPr>
          <a:xfrm>
            <a:off x="2354512" y="4761368"/>
            <a:ext cx="1668542"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1"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APS </a:t>
            </a:r>
            <a:r>
              <a:rPr kumimoji="0" lang="en-US" sz="1200" b="1"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DDL</a:t>
            </a:r>
            <a:r>
              <a:rPr kumimoji="0" lang="en-US" sz="1200" b="1"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and </a:t>
            </a:r>
            <a:r>
              <a:rPr kumimoji="0" lang="en-US" sz="1200" b="1"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DML</a:t>
            </a:r>
            <a:r>
              <a:rPr kumimoji="0" lang="en-US" sz="1200" b="1"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Scripts</a:t>
            </a:r>
          </a:p>
        </p:txBody>
      </p:sp>
      <p:sp>
        <p:nvSpPr>
          <p:cNvPr id="285" name="TextBox 284">
            <a:extLst>
              <a:ext uri="{FF2B5EF4-FFF2-40B4-BE49-F238E27FC236}">
                <a16:creationId xmlns:a16="http://schemas.microsoft.com/office/drawing/2014/main" id="{0176AC42-BB1B-4C3B-B8F4-34E367066624}"/>
              </a:ext>
            </a:extLst>
          </p:cNvPr>
          <p:cNvSpPr txBox="1"/>
          <p:nvPr/>
        </p:nvSpPr>
        <p:spPr>
          <a:xfrm>
            <a:off x="6277370" y="5254844"/>
            <a:ext cx="1926384"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1"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Azure SQL DW </a:t>
            </a:r>
            <a:r>
              <a:rPr kumimoji="0" lang="en-US" sz="1200" b="1"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DDL</a:t>
            </a:r>
            <a:r>
              <a:rPr kumimoji="0" lang="en-US" sz="1200" b="1"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and </a:t>
            </a:r>
            <a:r>
              <a:rPr kumimoji="0" lang="en-US" sz="1200" b="1"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DML</a:t>
            </a:r>
            <a:r>
              <a:rPr kumimoji="0" lang="en-US" sz="1200" b="1"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Scripts</a:t>
            </a:r>
          </a:p>
        </p:txBody>
      </p:sp>
      <p:pic>
        <p:nvPicPr>
          <p:cNvPr id="305" name="Picture 304">
            <a:extLst>
              <a:ext uri="{FF2B5EF4-FFF2-40B4-BE49-F238E27FC236}">
                <a16:creationId xmlns:a16="http://schemas.microsoft.com/office/drawing/2014/main" id="{36D17D59-923A-46A9-BCF1-AA0B1C020C2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63055" y="3021622"/>
            <a:ext cx="974547" cy="974547"/>
          </a:xfrm>
          <a:prstGeom prst="rect">
            <a:avLst/>
          </a:prstGeom>
        </p:spPr>
      </p:pic>
      <p:sp>
        <p:nvSpPr>
          <p:cNvPr id="306" name="Arrow: Right 305">
            <a:extLst>
              <a:ext uri="{FF2B5EF4-FFF2-40B4-BE49-F238E27FC236}">
                <a16:creationId xmlns:a16="http://schemas.microsoft.com/office/drawing/2014/main" id="{0E7AB004-B9C3-49E0-A7C9-0CC20D0BD3EE}"/>
              </a:ext>
            </a:extLst>
          </p:cNvPr>
          <p:cNvSpPr/>
          <p:nvPr/>
        </p:nvSpPr>
        <p:spPr bwMode="auto">
          <a:xfrm>
            <a:off x="9617597" y="3429269"/>
            <a:ext cx="548640" cy="238896"/>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307" name="Picture 306">
            <a:extLst>
              <a:ext uri="{FF2B5EF4-FFF2-40B4-BE49-F238E27FC236}">
                <a16:creationId xmlns:a16="http://schemas.microsoft.com/office/drawing/2014/main" id="{E0D5200B-1D6D-4740-9E8B-80BFD6F2F2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65503" y="3241438"/>
            <a:ext cx="548640" cy="548640"/>
          </a:xfrm>
          <a:prstGeom prst="rect">
            <a:avLst/>
          </a:prstGeom>
        </p:spPr>
      </p:pic>
      <p:sp>
        <p:nvSpPr>
          <p:cNvPr id="308" name="Arrow: Right 307">
            <a:extLst>
              <a:ext uri="{FF2B5EF4-FFF2-40B4-BE49-F238E27FC236}">
                <a16:creationId xmlns:a16="http://schemas.microsoft.com/office/drawing/2014/main" id="{C3D60FD1-98C4-475C-891E-14E7C68C156B}"/>
              </a:ext>
            </a:extLst>
          </p:cNvPr>
          <p:cNvSpPr/>
          <p:nvPr/>
        </p:nvSpPr>
        <p:spPr bwMode="auto">
          <a:xfrm>
            <a:off x="8103699" y="3445695"/>
            <a:ext cx="612974" cy="247254"/>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311" name="TextBox 310">
            <a:extLst>
              <a:ext uri="{FF2B5EF4-FFF2-40B4-BE49-F238E27FC236}">
                <a16:creationId xmlns:a16="http://schemas.microsoft.com/office/drawing/2014/main" id="{61D758DB-31C2-473D-B46E-36FAA93E1045}"/>
              </a:ext>
            </a:extLst>
          </p:cNvPr>
          <p:cNvSpPr txBox="1"/>
          <p:nvPr/>
        </p:nvSpPr>
        <p:spPr>
          <a:xfrm>
            <a:off x="10382679" y="1741219"/>
            <a:ext cx="901963" cy="5724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Create Users</a:t>
            </a:r>
          </a:p>
        </p:txBody>
      </p:sp>
      <p:pic>
        <p:nvPicPr>
          <p:cNvPr id="312" name="Picture 311">
            <a:extLst>
              <a:ext uri="{FF2B5EF4-FFF2-40B4-BE49-F238E27FC236}">
                <a16:creationId xmlns:a16="http://schemas.microsoft.com/office/drawing/2014/main" id="{EF2321C9-5728-4287-B69D-A97737664155}"/>
              </a:ext>
            </a:extLst>
          </p:cNvPr>
          <p:cNvPicPr>
            <a:picLocks noChangeAspect="1"/>
          </p:cNvPicPr>
          <p:nvPr/>
        </p:nvPicPr>
        <p:blipFill>
          <a:blip r:embed="rId5"/>
          <a:stretch>
            <a:fillRect/>
          </a:stretch>
        </p:blipFill>
        <p:spPr>
          <a:xfrm>
            <a:off x="10492986" y="1216351"/>
            <a:ext cx="434096" cy="596810"/>
          </a:xfrm>
          <a:prstGeom prst="rect">
            <a:avLst/>
          </a:prstGeom>
        </p:spPr>
      </p:pic>
      <p:sp>
        <p:nvSpPr>
          <p:cNvPr id="314" name="Arrow: Right 313">
            <a:extLst>
              <a:ext uri="{FF2B5EF4-FFF2-40B4-BE49-F238E27FC236}">
                <a16:creationId xmlns:a16="http://schemas.microsoft.com/office/drawing/2014/main" id="{CF1D8896-E4F6-4AB4-856A-BBAA35A5C393}"/>
              </a:ext>
            </a:extLst>
          </p:cNvPr>
          <p:cNvSpPr/>
          <p:nvPr/>
        </p:nvSpPr>
        <p:spPr bwMode="auto">
          <a:xfrm rot="5400000">
            <a:off x="10403547" y="2514903"/>
            <a:ext cx="612974" cy="247254"/>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315" name="TextBox 314">
            <a:extLst>
              <a:ext uri="{FF2B5EF4-FFF2-40B4-BE49-F238E27FC236}">
                <a16:creationId xmlns:a16="http://schemas.microsoft.com/office/drawing/2014/main" id="{B6E9FEAF-C03F-494A-9F33-F7F21FE5E709}"/>
              </a:ext>
            </a:extLst>
          </p:cNvPr>
          <p:cNvSpPr txBox="1"/>
          <p:nvPr/>
        </p:nvSpPr>
        <p:spPr>
          <a:xfrm>
            <a:off x="11043358" y="2413688"/>
            <a:ext cx="959082" cy="4616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Manual</a:t>
            </a:r>
          </a:p>
        </p:txBody>
      </p:sp>
      <p:sp>
        <p:nvSpPr>
          <p:cNvPr id="317" name="TextBox 316">
            <a:extLst>
              <a:ext uri="{FF2B5EF4-FFF2-40B4-BE49-F238E27FC236}">
                <a16:creationId xmlns:a16="http://schemas.microsoft.com/office/drawing/2014/main" id="{4DC34046-F9DD-4291-ACAB-ECAB4C53FCB3}"/>
              </a:ext>
            </a:extLst>
          </p:cNvPr>
          <p:cNvSpPr txBox="1"/>
          <p:nvPr/>
        </p:nvSpPr>
        <p:spPr>
          <a:xfrm>
            <a:off x="8727199" y="2459011"/>
            <a:ext cx="1002528"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Execute Scripts</a:t>
            </a:r>
          </a:p>
        </p:txBody>
      </p:sp>
      <p:grpSp>
        <p:nvGrpSpPr>
          <p:cNvPr id="319" name="Group 318">
            <a:extLst>
              <a:ext uri="{FF2B5EF4-FFF2-40B4-BE49-F238E27FC236}">
                <a16:creationId xmlns:a16="http://schemas.microsoft.com/office/drawing/2014/main" id="{E9B14AC2-5C6C-4A2B-B487-654616D287B6}"/>
              </a:ext>
            </a:extLst>
          </p:cNvPr>
          <p:cNvGrpSpPr/>
          <p:nvPr/>
        </p:nvGrpSpPr>
        <p:grpSpPr>
          <a:xfrm>
            <a:off x="8479801" y="2446138"/>
            <a:ext cx="299426" cy="572464"/>
            <a:chOff x="5586984" y="1582465"/>
            <a:chExt cx="299426" cy="572464"/>
          </a:xfrm>
        </p:grpSpPr>
        <p:sp>
          <p:nvSpPr>
            <p:cNvPr id="320" name="Oval 319">
              <a:extLst>
                <a:ext uri="{FF2B5EF4-FFF2-40B4-BE49-F238E27FC236}">
                  <a16:creationId xmlns:a16="http://schemas.microsoft.com/office/drawing/2014/main" id="{826AA127-EF44-44BB-AD13-4AACB91EC978}"/>
                </a:ext>
              </a:extLst>
            </p:cNvPr>
            <p:cNvSpPr/>
            <p:nvPr/>
          </p:nvSpPr>
          <p:spPr bwMode="auto">
            <a:xfrm>
              <a:off x="5623560" y="1725714"/>
              <a:ext cx="262850" cy="267678"/>
            </a:xfrm>
            <a:prstGeom prst="ellipse">
              <a:avLst/>
            </a:prstGeom>
            <a:solidFill>
              <a:srgbClr val="FFFF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321" name="TextBox 320">
              <a:extLst>
                <a:ext uri="{FF2B5EF4-FFF2-40B4-BE49-F238E27FC236}">
                  <a16:creationId xmlns:a16="http://schemas.microsoft.com/office/drawing/2014/main" id="{EF3FDE1D-90C4-48DE-997D-6C1C358F676F}"/>
                </a:ext>
              </a:extLst>
            </p:cNvPr>
            <p:cNvSpPr txBox="1"/>
            <p:nvPr/>
          </p:nvSpPr>
          <p:spPr>
            <a:xfrm>
              <a:off x="5586984" y="1582465"/>
              <a:ext cx="220942" cy="5724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4</a:t>
              </a:r>
            </a:p>
          </p:txBody>
        </p:sp>
      </p:grpSp>
      <p:grpSp>
        <p:nvGrpSpPr>
          <p:cNvPr id="328" name="Group 327">
            <a:extLst>
              <a:ext uri="{FF2B5EF4-FFF2-40B4-BE49-F238E27FC236}">
                <a16:creationId xmlns:a16="http://schemas.microsoft.com/office/drawing/2014/main" id="{D1F66C02-4B5B-4CB5-BB73-D96D9BD55B0F}"/>
              </a:ext>
            </a:extLst>
          </p:cNvPr>
          <p:cNvGrpSpPr/>
          <p:nvPr/>
        </p:nvGrpSpPr>
        <p:grpSpPr>
          <a:xfrm>
            <a:off x="10814058" y="2342698"/>
            <a:ext cx="298921" cy="605790"/>
            <a:chOff x="5586984" y="1582465"/>
            <a:chExt cx="299426" cy="572464"/>
          </a:xfrm>
        </p:grpSpPr>
        <p:sp>
          <p:nvSpPr>
            <p:cNvPr id="329" name="Oval 328">
              <a:extLst>
                <a:ext uri="{FF2B5EF4-FFF2-40B4-BE49-F238E27FC236}">
                  <a16:creationId xmlns:a16="http://schemas.microsoft.com/office/drawing/2014/main" id="{90001D62-C877-4A67-A8F0-5A0206D56267}"/>
                </a:ext>
              </a:extLst>
            </p:cNvPr>
            <p:cNvSpPr/>
            <p:nvPr/>
          </p:nvSpPr>
          <p:spPr bwMode="auto">
            <a:xfrm>
              <a:off x="5623560" y="1725714"/>
              <a:ext cx="262850" cy="267678"/>
            </a:xfrm>
            <a:prstGeom prst="ellipse">
              <a:avLst/>
            </a:prstGeom>
            <a:solidFill>
              <a:srgbClr val="92D05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330" name="TextBox 329">
              <a:extLst>
                <a:ext uri="{FF2B5EF4-FFF2-40B4-BE49-F238E27FC236}">
                  <a16:creationId xmlns:a16="http://schemas.microsoft.com/office/drawing/2014/main" id="{AC07DDCD-686A-4B9C-BBF8-2EC238D32A19}"/>
                </a:ext>
              </a:extLst>
            </p:cNvPr>
            <p:cNvSpPr txBox="1"/>
            <p:nvPr/>
          </p:nvSpPr>
          <p:spPr>
            <a:xfrm>
              <a:off x="5586984" y="1582465"/>
              <a:ext cx="220942" cy="5724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5</a:t>
              </a:r>
            </a:p>
          </p:txBody>
        </p:sp>
      </p:grpSp>
      <p:grpSp>
        <p:nvGrpSpPr>
          <p:cNvPr id="331" name="Group 330">
            <a:extLst>
              <a:ext uri="{FF2B5EF4-FFF2-40B4-BE49-F238E27FC236}">
                <a16:creationId xmlns:a16="http://schemas.microsoft.com/office/drawing/2014/main" id="{A8B3960A-E77F-48F6-8E4C-C4D19B7E0889}"/>
              </a:ext>
            </a:extLst>
          </p:cNvPr>
          <p:cNvGrpSpPr/>
          <p:nvPr/>
        </p:nvGrpSpPr>
        <p:grpSpPr>
          <a:xfrm>
            <a:off x="6418205" y="3861211"/>
            <a:ext cx="1926385" cy="1391058"/>
            <a:chOff x="2789428" y="2448864"/>
            <a:chExt cx="1926385" cy="1391058"/>
          </a:xfrm>
        </p:grpSpPr>
        <p:sp>
          <p:nvSpPr>
            <p:cNvPr id="332" name="TextBox 331">
              <a:extLst>
                <a:ext uri="{FF2B5EF4-FFF2-40B4-BE49-F238E27FC236}">
                  <a16:creationId xmlns:a16="http://schemas.microsoft.com/office/drawing/2014/main" id="{28C64392-25CB-48D5-A9A4-E1C0CB2E6FC1}"/>
                </a:ext>
              </a:extLst>
            </p:cNvPr>
            <p:cNvSpPr txBox="1"/>
            <p:nvPr/>
          </p:nvSpPr>
          <p:spPr>
            <a:xfrm>
              <a:off x="2789428" y="3267458"/>
              <a:ext cx="1926385" cy="5724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Create </a:t>
              </a:r>
              <a:r>
                <a:rPr lang="en-US" sz="1000" dirty="0">
                  <a:gradFill>
                    <a:gsLst>
                      <a:gs pos="2917">
                        <a:srgbClr val="000000"/>
                      </a:gs>
                      <a:gs pos="30000">
                        <a:srgbClr val="000000"/>
                      </a:gs>
                    </a:gsLst>
                    <a:lin ang="5400000" scaled="0"/>
                  </a:gradFill>
                  <a:latin typeface="Segoe UI"/>
                </a:rPr>
                <a:t>Index </a:t>
              </a:r>
            </a:p>
            <a:p>
              <a:pPr marL="0" marR="0" lvl="0" indent="0" algn="l" defTabSz="914400" rtl="0" eaLnBrk="1" fontAlgn="auto" latinLnBrk="0" hangingPunct="1">
                <a:lnSpc>
                  <a:spcPct val="90000"/>
                </a:lnSpc>
                <a:spcBef>
                  <a:spcPts val="0"/>
                </a:spcBef>
                <a:spcAft>
                  <a:spcPts val="0"/>
                </a:spcAft>
                <a:buClrTx/>
                <a:buSzTx/>
                <a:buFontTx/>
                <a:buNone/>
                <a:tabLst/>
                <a:defRPr/>
              </a:pPr>
              <a:r>
                <a:rPr lang="en-US" sz="1000" dirty="0">
                  <a:gradFill>
                    <a:gsLst>
                      <a:gs pos="2917">
                        <a:srgbClr val="000000"/>
                      </a:gs>
                      <a:gs pos="30000">
                        <a:srgbClr val="000000"/>
                      </a:gs>
                    </a:gsLst>
                    <a:lin ang="5400000" scaled="0"/>
                  </a:gradFill>
                  <a:latin typeface="Segoe UI"/>
                </a:rPr>
                <a:t>Create Statistics </a:t>
              </a:r>
              <a:endPar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sp>
          <p:nvSpPr>
            <p:cNvPr id="333" name="Rectangle 332">
              <a:extLst>
                <a:ext uri="{FF2B5EF4-FFF2-40B4-BE49-F238E27FC236}">
                  <a16:creationId xmlns:a16="http://schemas.microsoft.com/office/drawing/2014/main" id="{DD2557BE-DEF2-4B81-B418-EA9A223E22A3}"/>
                </a:ext>
              </a:extLst>
            </p:cNvPr>
            <p:cNvSpPr/>
            <p:nvPr/>
          </p:nvSpPr>
          <p:spPr bwMode="auto">
            <a:xfrm>
              <a:off x="3074488" y="2562950"/>
              <a:ext cx="523165" cy="80031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334" name="Picture 333">
              <a:extLst>
                <a:ext uri="{FF2B5EF4-FFF2-40B4-BE49-F238E27FC236}">
                  <a16:creationId xmlns:a16="http://schemas.microsoft.com/office/drawing/2014/main" id="{B6663D40-A5DD-4596-9EEE-F3358D3CC5F6}"/>
                </a:ext>
              </a:extLst>
            </p:cNvPr>
            <p:cNvPicPr>
              <a:picLocks noChangeAspect="1"/>
            </p:cNvPicPr>
            <p:nvPr/>
          </p:nvPicPr>
          <p:blipFill>
            <a:blip r:embed="rId5"/>
            <a:stretch>
              <a:fillRect/>
            </a:stretch>
          </p:blipFill>
          <p:spPr>
            <a:xfrm>
              <a:off x="3122289" y="2726094"/>
              <a:ext cx="434096" cy="596810"/>
            </a:xfrm>
            <a:prstGeom prst="rect">
              <a:avLst/>
            </a:prstGeom>
          </p:spPr>
        </p:pic>
        <p:sp>
          <p:nvSpPr>
            <p:cNvPr id="335" name="TextBox 334">
              <a:extLst>
                <a:ext uri="{FF2B5EF4-FFF2-40B4-BE49-F238E27FC236}">
                  <a16:creationId xmlns:a16="http://schemas.microsoft.com/office/drawing/2014/main" id="{B5ECF16A-410C-4676-B71D-049EFF1A3ADC}"/>
                </a:ext>
              </a:extLst>
            </p:cNvPr>
            <p:cNvSpPr txBox="1"/>
            <p:nvPr/>
          </p:nvSpPr>
          <p:spPr>
            <a:xfrm>
              <a:off x="3024932" y="2448864"/>
              <a:ext cx="631973" cy="42011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DDL</a:t>
              </a:r>
              <a:endParaRPr kumimoji="0" lang="en-US" sz="9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grpSp>
      <p:sp>
        <p:nvSpPr>
          <p:cNvPr id="336" name="TextBox 335">
            <a:extLst>
              <a:ext uri="{FF2B5EF4-FFF2-40B4-BE49-F238E27FC236}">
                <a16:creationId xmlns:a16="http://schemas.microsoft.com/office/drawing/2014/main" id="{646B5380-5A65-4D4A-88C5-C5D5E7EE4B75}"/>
              </a:ext>
            </a:extLst>
          </p:cNvPr>
          <p:cNvSpPr txBox="1"/>
          <p:nvPr/>
        </p:nvSpPr>
        <p:spPr>
          <a:xfrm>
            <a:off x="10424973" y="4074368"/>
            <a:ext cx="834271" cy="4616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1"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ADW</a:t>
            </a:r>
          </a:p>
        </p:txBody>
      </p:sp>
    </p:spTree>
    <p:extLst>
      <p:ext uri="{BB962C8B-B14F-4D97-AF65-F5344CB8AC3E}">
        <p14:creationId xmlns:p14="http://schemas.microsoft.com/office/powerpoint/2010/main" val="2569976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90516" y="103000"/>
            <a:ext cx="11781071" cy="767254"/>
          </a:xfrm>
          <a:prstGeom prst="rect">
            <a:avLst/>
          </a:prstGeom>
          <a:solidFill>
            <a:srgbClr val="002050"/>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rPr>
              <a:t>Data Migration – Export </a:t>
            </a: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401175" y="217625"/>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17" name="Rectangle 1">
            <a:extLst>
              <a:ext uri="{FF2B5EF4-FFF2-40B4-BE49-F238E27FC236}">
                <a16:creationId xmlns:a16="http://schemas.microsoft.com/office/drawing/2014/main" id="{A4B93891-859E-4C40-AD1E-85C3DFF1370A}"/>
              </a:ext>
            </a:extLst>
          </p:cNvPr>
          <p:cNvSpPr>
            <a:spLocks noChangeArrowheads="1"/>
          </p:cNvSpPr>
          <p:nvPr/>
        </p:nvSpPr>
        <p:spPr bwMode="auto">
          <a:xfrm>
            <a:off x="22131" y="-2260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https://www.microsoft.com/en-us/download/confirmation.aspx?id=53591 </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113" name="Group 112">
            <a:extLst>
              <a:ext uri="{FF2B5EF4-FFF2-40B4-BE49-F238E27FC236}">
                <a16:creationId xmlns:a16="http://schemas.microsoft.com/office/drawing/2014/main" id="{D61CEC33-B094-4D15-A63A-EA156B243B80}"/>
              </a:ext>
            </a:extLst>
          </p:cNvPr>
          <p:cNvGrpSpPr/>
          <p:nvPr/>
        </p:nvGrpSpPr>
        <p:grpSpPr>
          <a:xfrm>
            <a:off x="1453837" y="2258561"/>
            <a:ext cx="1614403" cy="1263778"/>
            <a:chOff x="2325455" y="1249190"/>
            <a:chExt cx="2934561" cy="1963744"/>
          </a:xfrm>
        </p:grpSpPr>
        <p:sp>
          <p:nvSpPr>
            <p:cNvPr id="114" name="Rectangle 113">
              <a:extLst>
                <a:ext uri="{FF2B5EF4-FFF2-40B4-BE49-F238E27FC236}">
                  <a16:creationId xmlns:a16="http://schemas.microsoft.com/office/drawing/2014/main" id="{91A519B2-9A5A-4FDB-9606-40A9E349176E}"/>
                </a:ext>
              </a:extLst>
            </p:cNvPr>
            <p:cNvSpPr/>
            <p:nvPr/>
          </p:nvSpPr>
          <p:spPr bwMode="auto">
            <a:xfrm>
              <a:off x="2734056" y="1426464"/>
              <a:ext cx="950976" cy="124358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115" name="Group 114">
              <a:extLst>
                <a:ext uri="{FF2B5EF4-FFF2-40B4-BE49-F238E27FC236}">
                  <a16:creationId xmlns:a16="http://schemas.microsoft.com/office/drawing/2014/main" id="{142DC1C8-D745-4A08-B2FF-E0F80F84958C}"/>
                </a:ext>
              </a:extLst>
            </p:cNvPr>
            <p:cNvGrpSpPr/>
            <p:nvPr/>
          </p:nvGrpSpPr>
          <p:grpSpPr>
            <a:xfrm>
              <a:off x="2325455" y="1249190"/>
              <a:ext cx="2934561" cy="1963744"/>
              <a:chOff x="2261447" y="938294"/>
              <a:chExt cx="2934561" cy="1963744"/>
            </a:xfrm>
          </p:grpSpPr>
          <p:grpSp>
            <p:nvGrpSpPr>
              <p:cNvPr id="116" name="Group 115">
                <a:extLst>
                  <a:ext uri="{FF2B5EF4-FFF2-40B4-BE49-F238E27FC236}">
                    <a16:creationId xmlns:a16="http://schemas.microsoft.com/office/drawing/2014/main" id="{FA70E817-96E0-4736-B7A8-1D61794ECE13}"/>
                  </a:ext>
                </a:extLst>
              </p:cNvPr>
              <p:cNvGrpSpPr/>
              <p:nvPr/>
            </p:nvGrpSpPr>
            <p:grpSpPr>
              <a:xfrm>
                <a:off x="2261447" y="1369073"/>
                <a:ext cx="2934561" cy="1532965"/>
                <a:chOff x="2261447" y="1369073"/>
                <a:chExt cx="2934561" cy="1532965"/>
              </a:xfrm>
            </p:grpSpPr>
            <p:pic>
              <p:nvPicPr>
                <p:cNvPr id="118" name="Picture 117">
                  <a:extLst>
                    <a:ext uri="{FF2B5EF4-FFF2-40B4-BE49-F238E27FC236}">
                      <a16:creationId xmlns:a16="http://schemas.microsoft.com/office/drawing/2014/main" id="{61967BF3-7FD4-4B80-9F16-D481EF65B4C8}"/>
                    </a:ext>
                  </a:extLst>
                </p:cNvPr>
                <p:cNvPicPr>
                  <a:picLocks noChangeAspect="1"/>
                </p:cNvPicPr>
                <p:nvPr/>
              </p:nvPicPr>
              <p:blipFill>
                <a:blip r:embed="rId4"/>
                <a:stretch>
                  <a:fillRect/>
                </a:stretch>
              </p:blipFill>
              <p:spPr>
                <a:xfrm>
                  <a:off x="2756937" y="1369073"/>
                  <a:ext cx="789073" cy="927364"/>
                </a:xfrm>
                <a:prstGeom prst="rect">
                  <a:avLst/>
                </a:prstGeom>
              </p:spPr>
            </p:pic>
            <p:sp>
              <p:nvSpPr>
                <p:cNvPr id="119" name="TextBox 118">
                  <a:extLst>
                    <a:ext uri="{FF2B5EF4-FFF2-40B4-BE49-F238E27FC236}">
                      <a16:creationId xmlns:a16="http://schemas.microsoft.com/office/drawing/2014/main" id="{5BA3E4CE-E075-4530-98D5-365CDA094186}"/>
                    </a:ext>
                  </a:extLst>
                </p:cNvPr>
                <p:cNvSpPr txBox="1"/>
                <p:nvPr/>
              </p:nvSpPr>
              <p:spPr>
                <a:xfrm>
                  <a:off x="2261447" y="2227714"/>
                  <a:ext cx="2934561" cy="67432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Create Table</a:t>
                  </a:r>
                </a:p>
              </p:txBody>
            </p:sp>
          </p:grpSp>
          <p:sp>
            <p:nvSpPr>
              <p:cNvPr id="117" name="TextBox 116">
                <a:extLst>
                  <a:ext uri="{FF2B5EF4-FFF2-40B4-BE49-F238E27FC236}">
                    <a16:creationId xmlns:a16="http://schemas.microsoft.com/office/drawing/2014/main" id="{CC304442-CF94-48E3-8FF3-B25FD79C0A8A}"/>
                  </a:ext>
                </a:extLst>
              </p:cNvPr>
              <p:cNvSpPr txBox="1"/>
              <p:nvPr/>
            </p:nvSpPr>
            <p:spPr>
              <a:xfrm>
                <a:off x="2579968" y="938294"/>
                <a:ext cx="1148761" cy="652804"/>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DDL</a:t>
                </a:r>
              </a:p>
            </p:txBody>
          </p:sp>
        </p:grpSp>
      </p:grpSp>
      <p:grpSp>
        <p:nvGrpSpPr>
          <p:cNvPr id="142" name="Group 141">
            <a:extLst>
              <a:ext uri="{FF2B5EF4-FFF2-40B4-BE49-F238E27FC236}">
                <a16:creationId xmlns:a16="http://schemas.microsoft.com/office/drawing/2014/main" id="{F024DC58-254B-4727-B88F-E13451435ACF}"/>
              </a:ext>
            </a:extLst>
          </p:cNvPr>
          <p:cNvGrpSpPr/>
          <p:nvPr/>
        </p:nvGrpSpPr>
        <p:grpSpPr>
          <a:xfrm>
            <a:off x="5258154" y="2204863"/>
            <a:ext cx="1926385" cy="1252559"/>
            <a:chOff x="2803942" y="2448864"/>
            <a:chExt cx="1926385" cy="1252559"/>
          </a:xfrm>
        </p:grpSpPr>
        <p:sp>
          <p:nvSpPr>
            <p:cNvPr id="143" name="TextBox 142">
              <a:extLst>
                <a:ext uri="{FF2B5EF4-FFF2-40B4-BE49-F238E27FC236}">
                  <a16:creationId xmlns:a16="http://schemas.microsoft.com/office/drawing/2014/main" id="{C1B068FF-7DDB-4E7B-83B7-6BBF94FB99E4}"/>
                </a:ext>
              </a:extLst>
            </p:cNvPr>
            <p:cNvSpPr txBox="1"/>
            <p:nvPr/>
          </p:nvSpPr>
          <p:spPr>
            <a:xfrm>
              <a:off x="2803942" y="3267458"/>
              <a:ext cx="1926385" cy="4339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a:t>
              </a:r>
              <a:r>
                <a:rPr kumimoji="0" lang="en-US" sz="10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CETAS</a:t>
              </a:r>
              <a:r>
                <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Scripts</a:t>
              </a:r>
              <a:endParaRPr lang="en-US" sz="1000" dirty="0">
                <a:gradFill>
                  <a:gsLst>
                    <a:gs pos="2917">
                      <a:srgbClr val="000000"/>
                    </a:gs>
                    <a:gs pos="30000">
                      <a:srgbClr val="000000"/>
                    </a:gs>
                  </a:gsLst>
                  <a:lin ang="5400000" scaled="0"/>
                </a:gradFill>
                <a:latin typeface="Segoe UI"/>
              </a:endParaRPr>
            </a:p>
          </p:txBody>
        </p:sp>
        <p:sp>
          <p:nvSpPr>
            <p:cNvPr id="144" name="Rectangle 143">
              <a:extLst>
                <a:ext uri="{FF2B5EF4-FFF2-40B4-BE49-F238E27FC236}">
                  <a16:creationId xmlns:a16="http://schemas.microsoft.com/office/drawing/2014/main" id="{D1185B99-446C-41FA-97C6-1462220B31C8}"/>
                </a:ext>
              </a:extLst>
            </p:cNvPr>
            <p:cNvSpPr/>
            <p:nvPr/>
          </p:nvSpPr>
          <p:spPr bwMode="auto">
            <a:xfrm>
              <a:off x="3074488" y="2562950"/>
              <a:ext cx="523165" cy="80031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145" name="Picture 144">
              <a:extLst>
                <a:ext uri="{FF2B5EF4-FFF2-40B4-BE49-F238E27FC236}">
                  <a16:creationId xmlns:a16="http://schemas.microsoft.com/office/drawing/2014/main" id="{4C0F63A2-28B1-423A-8D5F-7F35778ED513}"/>
                </a:ext>
              </a:extLst>
            </p:cNvPr>
            <p:cNvPicPr>
              <a:picLocks noChangeAspect="1"/>
            </p:cNvPicPr>
            <p:nvPr/>
          </p:nvPicPr>
          <p:blipFill>
            <a:blip r:embed="rId4"/>
            <a:stretch>
              <a:fillRect/>
            </a:stretch>
          </p:blipFill>
          <p:spPr>
            <a:xfrm>
              <a:off x="3136803" y="2726094"/>
              <a:ext cx="434096" cy="596810"/>
            </a:xfrm>
            <a:prstGeom prst="rect">
              <a:avLst/>
            </a:prstGeom>
          </p:spPr>
        </p:pic>
        <p:sp>
          <p:nvSpPr>
            <p:cNvPr id="146" name="TextBox 145">
              <a:extLst>
                <a:ext uri="{FF2B5EF4-FFF2-40B4-BE49-F238E27FC236}">
                  <a16:creationId xmlns:a16="http://schemas.microsoft.com/office/drawing/2014/main" id="{EF87F573-A8A2-46C9-9193-0C2E7580D0D6}"/>
                </a:ext>
              </a:extLst>
            </p:cNvPr>
            <p:cNvSpPr txBox="1"/>
            <p:nvPr/>
          </p:nvSpPr>
          <p:spPr>
            <a:xfrm>
              <a:off x="3039446" y="2448864"/>
              <a:ext cx="631973" cy="42011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DDL</a:t>
              </a:r>
              <a:endParaRPr kumimoji="0" lang="en-US" sz="9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grpSp>
      <p:pic>
        <p:nvPicPr>
          <p:cNvPr id="147" name="Picture 146">
            <a:extLst>
              <a:ext uri="{FF2B5EF4-FFF2-40B4-BE49-F238E27FC236}">
                <a16:creationId xmlns:a16="http://schemas.microsoft.com/office/drawing/2014/main" id="{789669B8-74C1-49D3-983E-5AF8C10612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68476" y="2514211"/>
            <a:ext cx="548640" cy="548640"/>
          </a:xfrm>
          <a:prstGeom prst="rect">
            <a:avLst/>
          </a:prstGeom>
        </p:spPr>
      </p:pic>
      <p:sp>
        <p:nvSpPr>
          <p:cNvPr id="154" name="Arrow: Right 153">
            <a:extLst>
              <a:ext uri="{FF2B5EF4-FFF2-40B4-BE49-F238E27FC236}">
                <a16:creationId xmlns:a16="http://schemas.microsoft.com/office/drawing/2014/main" id="{45C931F1-F341-475C-AF3D-1C388AF4AEF5}"/>
              </a:ext>
            </a:extLst>
          </p:cNvPr>
          <p:cNvSpPr/>
          <p:nvPr/>
        </p:nvSpPr>
        <p:spPr bwMode="auto">
          <a:xfrm>
            <a:off x="2665020" y="2672793"/>
            <a:ext cx="548640" cy="238896"/>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58" name="Arrow: Right 157">
            <a:extLst>
              <a:ext uri="{FF2B5EF4-FFF2-40B4-BE49-F238E27FC236}">
                <a16:creationId xmlns:a16="http://schemas.microsoft.com/office/drawing/2014/main" id="{F5D6BF76-9E51-4642-80D5-392AC2D5D807}"/>
              </a:ext>
            </a:extLst>
          </p:cNvPr>
          <p:cNvSpPr/>
          <p:nvPr/>
        </p:nvSpPr>
        <p:spPr bwMode="auto">
          <a:xfrm>
            <a:off x="4557095" y="2672793"/>
            <a:ext cx="548640" cy="238896"/>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159" name="Picture 158">
            <a:extLst>
              <a:ext uri="{FF2B5EF4-FFF2-40B4-BE49-F238E27FC236}">
                <a16:creationId xmlns:a16="http://schemas.microsoft.com/office/drawing/2014/main" id="{7CD7F761-1426-4C71-ACE0-C0396C2AD6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09279" y="2510420"/>
            <a:ext cx="548640" cy="548640"/>
          </a:xfrm>
          <a:prstGeom prst="rect">
            <a:avLst/>
          </a:prstGeom>
        </p:spPr>
      </p:pic>
      <p:grpSp>
        <p:nvGrpSpPr>
          <p:cNvPr id="160" name="Group 159">
            <a:extLst>
              <a:ext uri="{FF2B5EF4-FFF2-40B4-BE49-F238E27FC236}">
                <a16:creationId xmlns:a16="http://schemas.microsoft.com/office/drawing/2014/main" id="{D6B8B91E-118C-46F1-98EF-090A9E207A3D}"/>
              </a:ext>
            </a:extLst>
          </p:cNvPr>
          <p:cNvGrpSpPr/>
          <p:nvPr/>
        </p:nvGrpSpPr>
        <p:grpSpPr>
          <a:xfrm>
            <a:off x="7184539" y="4189659"/>
            <a:ext cx="1037015" cy="1189621"/>
            <a:chOff x="832364" y="1083337"/>
            <a:chExt cx="1329000" cy="1392832"/>
          </a:xfrm>
        </p:grpSpPr>
        <p:pic>
          <p:nvPicPr>
            <p:cNvPr id="161" name="Picture 160">
              <a:extLst>
                <a:ext uri="{FF2B5EF4-FFF2-40B4-BE49-F238E27FC236}">
                  <a16:creationId xmlns:a16="http://schemas.microsoft.com/office/drawing/2014/main" id="{AAF64500-2C82-4B01-BF47-CACE574EA8D6}"/>
                </a:ext>
              </a:extLst>
            </p:cNvPr>
            <p:cNvPicPr>
              <a:picLocks noChangeAspect="1"/>
            </p:cNvPicPr>
            <p:nvPr/>
          </p:nvPicPr>
          <p:blipFill>
            <a:blip r:embed="rId6"/>
            <a:stretch>
              <a:fillRect/>
            </a:stretch>
          </p:blipFill>
          <p:spPr>
            <a:xfrm>
              <a:off x="832364" y="1083337"/>
              <a:ext cx="1040387" cy="1040387"/>
            </a:xfrm>
            <a:prstGeom prst="rect">
              <a:avLst/>
            </a:prstGeom>
          </p:spPr>
        </p:pic>
        <p:sp>
          <p:nvSpPr>
            <p:cNvPr id="162" name="TextBox 161">
              <a:extLst>
                <a:ext uri="{FF2B5EF4-FFF2-40B4-BE49-F238E27FC236}">
                  <a16:creationId xmlns:a16="http://schemas.microsoft.com/office/drawing/2014/main" id="{F28DF298-42D6-4B7F-850E-141DE6B9EBAC}"/>
                </a:ext>
              </a:extLst>
            </p:cNvPr>
            <p:cNvSpPr txBox="1"/>
            <p:nvPr/>
          </p:nvSpPr>
          <p:spPr>
            <a:xfrm>
              <a:off x="1007716" y="2151853"/>
              <a:ext cx="1153648" cy="324316"/>
            </a:xfrm>
            <a:prstGeom prst="rect">
              <a:avLst/>
            </a:prstGeom>
            <a:noFill/>
          </p:spPr>
          <p:txBody>
            <a:bodyPr wrap="square" rtlCol="0">
              <a:spAutoFit/>
            </a:bodyPr>
            <a:lstStyle/>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292929"/>
                  </a:solidFill>
                  <a:effectLst/>
                  <a:uLnTx/>
                  <a:uFillTx/>
                  <a:latin typeface="Segoe UI"/>
                  <a:ea typeface="+mn-ea"/>
                  <a:cs typeface="+mn-cs"/>
                </a:rPr>
                <a:t>APS</a:t>
              </a:r>
            </a:p>
          </p:txBody>
        </p:sp>
      </p:grpSp>
      <p:pic>
        <p:nvPicPr>
          <p:cNvPr id="163" name="Picture 162" descr="A stop sign&#10;&#10;Description generated with high confidence">
            <a:extLst>
              <a:ext uri="{FF2B5EF4-FFF2-40B4-BE49-F238E27FC236}">
                <a16:creationId xmlns:a16="http://schemas.microsoft.com/office/drawing/2014/main" id="{0D59DEA0-FB9E-4EC0-AF75-0299C86CA04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94756" y="2478126"/>
            <a:ext cx="613227" cy="613227"/>
          </a:xfrm>
          <a:prstGeom prst="rect">
            <a:avLst/>
          </a:prstGeom>
        </p:spPr>
      </p:pic>
      <p:grpSp>
        <p:nvGrpSpPr>
          <p:cNvPr id="164" name="Group 163">
            <a:extLst>
              <a:ext uri="{FF2B5EF4-FFF2-40B4-BE49-F238E27FC236}">
                <a16:creationId xmlns:a16="http://schemas.microsoft.com/office/drawing/2014/main" id="{9D08021C-8430-4BA4-A0F8-4C08C9FD4B05}"/>
              </a:ext>
            </a:extLst>
          </p:cNvPr>
          <p:cNvGrpSpPr/>
          <p:nvPr/>
        </p:nvGrpSpPr>
        <p:grpSpPr>
          <a:xfrm>
            <a:off x="3161630" y="1707234"/>
            <a:ext cx="299426" cy="572464"/>
            <a:chOff x="5586984" y="1582465"/>
            <a:chExt cx="299426" cy="572464"/>
          </a:xfrm>
        </p:grpSpPr>
        <p:sp>
          <p:nvSpPr>
            <p:cNvPr id="165" name="Oval 164">
              <a:extLst>
                <a:ext uri="{FF2B5EF4-FFF2-40B4-BE49-F238E27FC236}">
                  <a16:creationId xmlns:a16="http://schemas.microsoft.com/office/drawing/2014/main" id="{84C68373-468A-4C2E-ABBA-5379F4AB2B20}"/>
                </a:ext>
              </a:extLst>
            </p:cNvPr>
            <p:cNvSpPr/>
            <p:nvPr/>
          </p:nvSpPr>
          <p:spPr bwMode="auto">
            <a:xfrm>
              <a:off x="5623560" y="1725714"/>
              <a:ext cx="262850" cy="267678"/>
            </a:xfrm>
            <a:prstGeom prst="ellipse">
              <a:avLst/>
            </a:prstGeom>
            <a:solidFill>
              <a:srgbClr val="FFFF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66" name="TextBox 165">
              <a:extLst>
                <a:ext uri="{FF2B5EF4-FFF2-40B4-BE49-F238E27FC236}">
                  <a16:creationId xmlns:a16="http://schemas.microsoft.com/office/drawing/2014/main" id="{49B548FF-DA75-4C49-84D2-F5EDB7B2A0B1}"/>
                </a:ext>
              </a:extLst>
            </p:cNvPr>
            <p:cNvSpPr txBox="1"/>
            <p:nvPr/>
          </p:nvSpPr>
          <p:spPr>
            <a:xfrm>
              <a:off x="5586984" y="1582465"/>
              <a:ext cx="220942" cy="5724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1</a:t>
              </a:r>
            </a:p>
          </p:txBody>
        </p:sp>
      </p:grpSp>
      <p:sp>
        <p:nvSpPr>
          <p:cNvPr id="167" name="TextBox 166">
            <a:extLst>
              <a:ext uri="{FF2B5EF4-FFF2-40B4-BE49-F238E27FC236}">
                <a16:creationId xmlns:a16="http://schemas.microsoft.com/office/drawing/2014/main" id="{F0DAC6A9-6146-4D6A-9234-49229FCFD5FB}"/>
              </a:ext>
            </a:extLst>
          </p:cNvPr>
          <p:cNvSpPr txBox="1"/>
          <p:nvPr/>
        </p:nvSpPr>
        <p:spPr>
          <a:xfrm>
            <a:off x="3404281" y="1707234"/>
            <a:ext cx="1668542" cy="704808"/>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sz="1200" dirty="0">
                <a:gradFill>
                  <a:gsLst>
                    <a:gs pos="2917">
                      <a:srgbClr val="000000"/>
                    </a:gs>
                    <a:gs pos="30000">
                      <a:srgbClr val="000000"/>
                    </a:gs>
                  </a:gsLst>
                  <a:lin ang="5400000" scaled="0"/>
                </a:gradFill>
                <a:latin typeface="Segoe UI"/>
              </a:rPr>
              <a:t>Create</a:t>
            </a: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a:t>
            </a:r>
            <a:r>
              <a:rPr kumimoji="0" lang="en-US" sz="12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CETAS</a:t>
            </a:r>
            <a:endPar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Scripts </a:t>
            </a:r>
          </a:p>
        </p:txBody>
      </p:sp>
      <p:sp>
        <p:nvSpPr>
          <p:cNvPr id="168" name="Arrow: Right 167">
            <a:extLst>
              <a:ext uri="{FF2B5EF4-FFF2-40B4-BE49-F238E27FC236}">
                <a16:creationId xmlns:a16="http://schemas.microsoft.com/office/drawing/2014/main" id="{9EB317F6-B766-4FF2-9A2E-8CA03CD41437}"/>
              </a:ext>
            </a:extLst>
          </p:cNvPr>
          <p:cNvSpPr/>
          <p:nvPr/>
        </p:nvSpPr>
        <p:spPr bwMode="auto">
          <a:xfrm>
            <a:off x="6449170" y="2672793"/>
            <a:ext cx="548640" cy="238896"/>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169" name="Group 168">
            <a:extLst>
              <a:ext uri="{FF2B5EF4-FFF2-40B4-BE49-F238E27FC236}">
                <a16:creationId xmlns:a16="http://schemas.microsoft.com/office/drawing/2014/main" id="{326B8810-C086-4ED9-9609-50EFA920B80F}"/>
              </a:ext>
            </a:extLst>
          </p:cNvPr>
          <p:cNvGrpSpPr/>
          <p:nvPr/>
        </p:nvGrpSpPr>
        <p:grpSpPr>
          <a:xfrm>
            <a:off x="6923195" y="1707234"/>
            <a:ext cx="299426" cy="572464"/>
            <a:chOff x="5586984" y="1582465"/>
            <a:chExt cx="299426" cy="572464"/>
          </a:xfrm>
        </p:grpSpPr>
        <p:sp>
          <p:nvSpPr>
            <p:cNvPr id="170" name="Oval 169">
              <a:extLst>
                <a:ext uri="{FF2B5EF4-FFF2-40B4-BE49-F238E27FC236}">
                  <a16:creationId xmlns:a16="http://schemas.microsoft.com/office/drawing/2014/main" id="{C1A85A04-7052-4D06-A559-4DC3DA6E61E8}"/>
                </a:ext>
              </a:extLst>
            </p:cNvPr>
            <p:cNvSpPr/>
            <p:nvPr/>
          </p:nvSpPr>
          <p:spPr bwMode="auto">
            <a:xfrm>
              <a:off x="5623560" y="1725714"/>
              <a:ext cx="262850" cy="267678"/>
            </a:xfrm>
            <a:prstGeom prst="ellipse">
              <a:avLst/>
            </a:prstGeom>
            <a:solidFill>
              <a:srgbClr val="FFFF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71" name="TextBox 170">
              <a:extLst>
                <a:ext uri="{FF2B5EF4-FFF2-40B4-BE49-F238E27FC236}">
                  <a16:creationId xmlns:a16="http://schemas.microsoft.com/office/drawing/2014/main" id="{2956CCF4-8FB7-4582-8B0A-78F2A3110A2E}"/>
                </a:ext>
              </a:extLst>
            </p:cNvPr>
            <p:cNvSpPr txBox="1"/>
            <p:nvPr/>
          </p:nvSpPr>
          <p:spPr>
            <a:xfrm>
              <a:off x="5586984" y="1582465"/>
              <a:ext cx="220942" cy="5724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sz="2000" dirty="0">
                  <a:gradFill>
                    <a:gsLst>
                      <a:gs pos="2917">
                        <a:srgbClr val="000000"/>
                      </a:gs>
                      <a:gs pos="30000">
                        <a:srgbClr val="000000"/>
                      </a:gs>
                    </a:gsLst>
                    <a:lin ang="5400000" scaled="0"/>
                  </a:gradFill>
                  <a:latin typeface="Segoe UI"/>
                </a:rPr>
                <a:t>2</a:t>
              </a:r>
              <a:endPar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grpSp>
      <p:sp>
        <p:nvSpPr>
          <p:cNvPr id="172" name="TextBox 171">
            <a:extLst>
              <a:ext uri="{FF2B5EF4-FFF2-40B4-BE49-F238E27FC236}">
                <a16:creationId xmlns:a16="http://schemas.microsoft.com/office/drawing/2014/main" id="{C12FA349-F775-465C-9442-31D6A61A1BD6}"/>
              </a:ext>
            </a:extLst>
          </p:cNvPr>
          <p:cNvSpPr txBox="1"/>
          <p:nvPr/>
        </p:nvSpPr>
        <p:spPr>
          <a:xfrm>
            <a:off x="7165846" y="1707234"/>
            <a:ext cx="1668542" cy="704808"/>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sz="1200" dirty="0">
                <a:gradFill>
                  <a:gsLst>
                    <a:gs pos="2917">
                      <a:srgbClr val="000000"/>
                    </a:gs>
                    <a:gs pos="30000">
                      <a:srgbClr val="000000"/>
                    </a:gs>
                  </a:gsLst>
                  <a:lin ang="5400000" scaled="0"/>
                </a:gradFill>
                <a:latin typeface="Segoe UI"/>
              </a:rPr>
              <a:t>Execute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CETAS</a:t>
            </a: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Scripts</a:t>
            </a:r>
          </a:p>
        </p:txBody>
      </p:sp>
      <p:sp>
        <p:nvSpPr>
          <p:cNvPr id="173" name="Arrow: Right 172">
            <a:extLst>
              <a:ext uri="{FF2B5EF4-FFF2-40B4-BE49-F238E27FC236}">
                <a16:creationId xmlns:a16="http://schemas.microsoft.com/office/drawing/2014/main" id="{09E6A6C3-DD5D-4BF9-BDEA-E699FD9333D4}"/>
              </a:ext>
            </a:extLst>
          </p:cNvPr>
          <p:cNvSpPr/>
          <p:nvPr/>
        </p:nvSpPr>
        <p:spPr bwMode="auto">
          <a:xfrm>
            <a:off x="8341244" y="2672793"/>
            <a:ext cx="548640" cy="238896"/>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75" name="Arrow: Right 174">
            <a:extLst>
              <a:ext uri="{FF2B5EF4-FFF2-40B4-BE49-F238E27FC236}">
                <a16:creationId xmlns:a16="http://schemas.microsoft.com/office/drawing/2014/main" id="{F2943C43-5424-4B50-B283-AB7E69CBA0E9}"/>
              </a:ext>
            </a:extLst>
          </p:cNvPr>
          <p:cNvSpPr/>
          <p:nvPr/>
        </p:nvSpPr>
        <p:spPr bwMode="auto">
          <a:xfrm rot="16200000">
            <a:off x="7263559" y="3504912"/>
            <a:ext cx="640080" cy="238896"/>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76" name="TextBox 175">
            <a:extLst>
              <a:ext uri="{FF2B5EF4-FFF2-40B4-BE49-F238E27FC236}">
                <a16:creationId xmlns:a16="http://schemas.microsoft.com/office/drawing/2014/main" id="{1B3473AC-0D11-42C9-B3CC-849417EF206B}"/>
              </a:ext>
            </a:extLst>
          </p:cNvPr>
          <p:cNvSpPr txBox="1"/>
          <p:nvPr/>
        </p:nvSpPr>
        <p:spPr>
          <a:xfrm>
            <a:off x="1629066" y="4590543"/>
            <a:ext cx="4048964" cy="4616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1"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CETAS</a:t>
            </a:r>
            <a:r>
              <a:rPr kumimoji="0" lang="en-US" sz="1200" b="1"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 Create External Table As Select </a:t>
            </a:r>
          </a:p>
        </p:txBody>
      </p:sp>
      <p:sp>
        <p:nvSpPr>
          <p:cNvPr id="178" name="TextBox 177">
            <a:extLst>
              <a:ext uri="{FF2B5EF4-FFF2-40B4-BE49-F238E27FC236}">
                <a16:creationId xmlns:a16="http://schemas.microsoft.com/office/drawing/2014/main" id="{9C7CED29-EFC7-4EA2-A006-3868BD44F70C}"/>
              </a:ext>
            </a:extLst>
          </p:cNvPr>
          <p:cNvSpPr txBox="1"/>
          <p:nvPr/>
        </p:nvSpPr>
        <p:spPr>
          <a:xfrm>
            <a:off x="9115333" y="3042457"/>
            <a:ext cx="1462335" cy="4339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Exported Data </a:t>
            </a:r>
          </a:p>
        </p:txBody>
      </p:sp>
    </p:spTree>
    <p:extLst>
      <p:ext uri="{BB962C8B-B14F-4D97-AF65-F5344CB8AC3E}">
        <p14:creationId xmlns:p14="http://schemas.microsoft.com/office/powerpoint/2010/main" val="1187082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90516" y="103000"/>
            <a:ext cx="11781071" cy="767254"/>
          </a:xfrm>
          <a:prstGeom prst="rect">
            <a:avLst/>
          </a:prstGeom>
          <a:solidFill>
            <a:srgbClr val="002050"/>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rPr>
              <a:t>Data Migration –  Import</a:t>
            </a: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401175" y="217625"/>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17" name="Rectangle 1">
            <a:extLst>
              <a:ext uri="{FF2B5EF4-FFF2-40B4-BE49-F238E27FC236}">
                <a16:creationId xmlns:a16="http://schemas.microsoft.com/office/drawing/2014/main" id="{A4B93891-859E-4C40-AD1E-85C3DFF1370A}"/>
              </a:ext>
            </a:extLst>
          </p:cNvPr>
          <p:cNvSpPr>
            <a:spLocks noChangeArrowheads="1"/>
          </p:cNvSpPr>
          <p:nvPr/>
        </p:nvSpPr>
        <p:spPr bwMode="auto">
          <a:xfrm>
            <a:off x="22131" y="-2260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https://www.microsoft.com/en-us/download/confirmation.aspx?id=53591 </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113" name="Group 112">
            <a:extLst>
              <a:ext uri="{FF2B5EF4-FFF2-40B4-BE49-F238E27FC236}">
                <a16:creationId xmlns:a16="http://schemas.microsoft.com/office/drawing/2014/main" id="{D61CEC33-B094-4D15-A63A-EA156B243B80}"/>
              </a:ext>
            </a:extLst>
          </p:cNvPr>
          <p:cNvGrpSpPr/>
          <p:nvPr/>
        </p:nvGrpSpPr>
        <p:grpSpPr>
          <a:xfrm>
            <a:off x="1453837" y="1978631"/>
            <a:ext cx="1614403" cy="1263778"/>
            <a:chOff x="2325455" y="1249190"/>
            <a:chExt cx="2934561" cy="1963744"/>
          </a:xfrm>
        </p:grpSpPr>
        <p:sp>
          <p:nvSpPr>
            <p:cNvPr id="114" name="Rectangle 113">
              <a:extLst>
                <a:ext uri="{FF2B5EF4-FFF2-40B4-BE49-F238E27FC236}">
                  <a16:creationId xmlns:a16="http://schemas.microsoft.com/office/drawing/2014/main" id="{91A519B2-9A5A-4FDB-9606-40A9E349176E}"/>
                </a:ext>
              </a:extLst>
            </p:cNvPr>
            <p:cNvSpPr/>
            <p:nvPr/>
          </p:nvSpPr>
          <p:spPr bwMode="auto">
            <a:xfrm>
              <a:off x="2734056" y="1426464"/>
              <a:ext cx="950976" cy="124358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115" name="Group 114">
              <a:extLst>
                <a:ext uri="{FF2B5EF4-FFF2-40B4-BE49-F238E27FC236}">
                  <a16:creationId xmlns:a16="http://schemas.microsoft.com/office/drawing/2014/main" id="{142DC1C8-D745-4A08-B2FF-E0F80F84958C}"/>
                </a:ext>
              </a:extLst>
            </p:cNvPr>
            <p:cNvGrpSpPr/>
            <p:nvPr/>
          </p:nvGrpSpPr>
          <p:grpSpPr>
            <a:xfrm>
              <a:off x="2325455" y="1249190"/>
              <a:ext cx="2934561" cy="1963744"/>
              <a:chOff x="2261447" y="938294"/>
              <a:chExt cx="2934561" cy="1963744"/>
            </a:xfrm>
          </p:grpSpPr>
          <p:grpSp>
            <p:nvGrpSpPr>
              <p:cNvPr id="116" name="Group 115">
                <a:extLst>
                  <a:ext uri="{FF2B5EF4-FFF2-40B4-BE49-F238E27FC236}">
                    <a16:creationId xmlns:a16="http://schemas.microsoft.com/office/drawing/2014/main" id="{FA70E817-96E0-4736-B7A8-1D61794ECE13}"/>
                  </a:ext>
                </a:extLst>
              </p:cNvPr>
              <p:cNvGrpSpPr/>
              <p:nvPr/>
            </p:nvGrpSpPr>
            <p:grpSpPr>
              <a:xfrm>
                <a:off x="2261447" y="1369073"/>
                <a:ext cx="2934561" cy="1532965"/>
                <a:chOff x="2261447" y="1369073"/>
                <a:chExt cx="2934561" cy="1532965"/>
              </a:xfrm>
            </p:grpSpPr>
            <p:pic>
              <p:nvPicPr>
                <p:cNvPr id="118" name="Picture 117">
                  <a:extLst>
                    <a:ext uri="{FF2B5EF4-FFF2-40B4-BE49-F238E27FC236}">
                      <a16:creationId xmlns:a16="http://schemas.microsoft.com/office/drawing/2014/main" id="{61967BF3-7FD4-4B80-9F16-D481EF65B4C8}"/>
                    </a:ext>
                  </a:extLst>
                </p:cNvPr>
                <p:cNvPicPr>
                  <a:picLocks noChangeAspect="1"/>
                </p:cNvPicPr>
                <p:nvPr/>
              </p:nvPicPr>
              <p:blipFill>
                <a:blip r:embed="rId4"/>
                <a:stretch>
                  <a:fillRect/>
                </a:stretch>
              </p:blipFill>
              <p:spPr>
                <a:xfrm>
                  <a:off x="2756937" y="1369073"/>
                  <a:ext cx="789073" cy="927364"/>
                </a:xfrm>
                <a:prstGeom prst="rect">
                  <a:avLst/>
                </a:prstGeom>
              </p:spPr>
            </p:pic>
            <p:sp>
              <p:nvSpPr>
                <p:cNvPr id="119" name="TextBox 118">
                  <a:extLst>
                    <a:ext uri="{FF2B5EF4-FFF2-40B4-BE49-F238E27FC236}">
                      <a16:creationId xmlns:a16="http://schemas.microsoft.com/office/drawing/2014/main" id="{5BA3E4CE-E075-4530-98D5-365CDA094186}"/>
                    </a:ext>
                  </a:extLst>
                </p:cNvPr>
                <p:cNvSpPr txBox="1"/>
                <p:nvPr/>
              </p:nvSpPr>
              <p:spPr>
                <a:xfrm>
                  <a:off x="2261447" y="2227714"/>
                  <a:ext cx="2934561" cy="67432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Create Table</a:t>
                  </a:r>
                </a:p>
              </p:txBody>
            </p:sp>
          </p:grpSp>
          <p:sp>
            <p:nvSpPr>
              <p:cNvPr id="117" name="TextBox 116">
                <a:extLst>
                  <a:ext uri="{FF2B5EF4-FFF2-40B4-BE49-F238E27FC236}">
                    <a16:creationId xmlns:a16="http://schemas.microsoft.com/office/drawing/2014/main" id="{CC304442-CF94-48E3-8FF3-B25FD79C0A8A}"/>
                  </a:ext>
                </a:extLst>
              </p:cNvPr>
              <p:cNvSpPr txBox="1"/>
              <p:nvPr/>
            </p:nvSpPr>
            <p:spPr>
              <a:xfrm>
                <a:off x="2579968" y="938294"/>
                <a:ext cx="1148761" cy="652804"/>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DDL</a:t>
                </a:r>
              </a:p>
            </p:txBody>
          </p:sp>
        </p:grpSp>
      </p:grpSp>
      <p:grpSp>
        <p:nvGrpSpPr>
          <p:cNvPr id="142" name="Group 141">
            <a:extLst>
              <a:ext uri="{FF2B5EF4-FFF2-40B4-BE49-F238E27FC236}">
                <a16:creationId xmlns:a16="http://schemas.microsoft.com/office/drawing/2014/main" id="{F024DC58-254B-4727-B88F-E13451435ACF}"/>
              </a:ext>
            </a:extLst>
          </p:cNvPr>
          <p:cNvGrpSpPr/>
          <p:nvPr/>
        </p:nvGrpSpPr>
        <p:grpSpPr>
          <a:xfrm>
            <a:off x="5258154" y="1924933"/>
            <a:ext cx="1926385" cy="1391058"/>
            <a:chOff x="2803942" y="2448864"/>
            <a:chExt cx="1926385" cy="1391058"/>
          </a:xfrm>
        </p:grpSpPr>
        <p:sp>
          <p:nvSpPr>
            <p:cNvPr id="143" name="TextBox 142">
              <a:extLst>
                <a:ext uri="{FF2B5EF4-FFF2-40B4-BE49-F238E27FC236}">
                  <a16:creationId xmlns:a16="http://schemas.microsoft.com/office/drawing/2014/main" id="{C1B068FF-7DDB-4E7B-83B7-6BBF94FB99E4}"/>
                </a:ext>
              </a:extLst>
            </p:cNvPr>
            <p:cNvSpPr txBox="1"/>
            <p:nvPr/>
          </p:nvSpPr>
          <p:spPr>
            <a:xfrm>
              <a:off x="2803942" y="3267458"/>
              <a:ext cx="1926385" cy="5724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Create External</a:t>
              </a:r>
            </a:p>
            <a:p>
              <a:pPr marL="0" marR="0" lvl="0" indent="0" algn="l" defTabSz="914400" rtl="0" eaLnBrk="1" fontAlgn="auto" latinLnBrk="0" hangingPunct="1">
                <a:lnSpc>
                  <a:spcPct val="90000"/>
                </a:lnSpc>
                <a:spcBef>
                  <a:spcPts val="0"/>
                </a:spcBef>
                <a:spcAft>
                  <a:spcPts val="0"/>
                </a:spcAft>
                <a:buClrTx/>
                <a:buSzTx/>
                <a:buFontTx/>
                <a:buNone/>
                <a:tabLst/>
                <a:defRPr/>
              </a:pPr>
              <a:r>
                <a:rPr lang="en-US" sz="1000" dirty="0">
                  <a:gradFill>
                    <a:gsLst>
                      <a:gs pos="2917">
                        <a:srgbClr val="000000"/>
                      </a:gs>
                      <a:gs pos="30000">
                        <a:srgbClr val="000000"/>
                      </a:gs>
                    </a:gsLst>
                    <a:lin ang="5400000" scaled="0"/>
                  </a:gradFill>
                  <a:latin typeface="Segoe UI"/>
                </a:rPr>
                <a:t>   Table</a:t>
              </a:r>
            </a:p>
          </p:txBody>
        </p:sp>
        <p:sp>
          <p:nvSpPr>
            <p:cNvPr id="144" name="Rectangle 143">
              <a:extLst>
                <a:ext uri="{FF2B5EF4-FFF2-40B4-BE49-F238E27FC236}">
                  <a16:creationId xmlns:a16="http://schemas.microsoft.com/office/drawing/2014/main" id="{D1185B99-446C-41FA-97C6-1462220B31C8}"/>
                </a:ext>
              </a:extLst>
            </p:cNvPr>
            <p:cNvSpPr/>
            <p:nvPr/>
          </p:nvSpPr>
          <p:spPr bwMode="auto">
            <a:xfrm>
              <a:off x="3074488" y="2562950"/>
              <a:ext cx="523165" cy="80031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145" name="Picture 144">
              <a:extLst>
                <a:ext uri="{FF2B5EF4-FFF2-40B4-BE49-F238E27FC236}">
                  <a16:creationId xmlns:a16="http://schemas.microsoft.com/office/drawing/2014/main" id="{4C0F63A2-28B1-423A-8D5F-7F35778ED513}"/>
                </a:ext>
              </a:extLst>
            </p:cNvPr>
            <p:cNvPicPr>
              <a:picLocks noChangeAspect="1"/>
            </p:cNvPicPr>
            <p:nvPr/>
          </p:nvPicPr>
          <p:blipFill>
            <a:blip r:embed="rId4"/>
            <a:stretch>
              <a:fillRect/>
            </a:stretch>
          </p:blipFill>
          <p:spPr>
            <a:xfrm>
              <a:off x="3136803" y="2726094"/>
              <a:ext cx="434096" cy="596810"/>
            </a:xfrm>
            <a:prstGeom prst="rect">
              <a:avLst/>
            </a:prstGeom>
          </p:spPr>
        </p:pic>
        <p:sp>
          <p:nvSpPr>
            <p:cNvPr id="146" name="TextBox 145">
              <a:extLst>
                <a:ext uri="{FF2B5EF4-FFF2-40B4-BE49-F238E27FC236}">
                  <a16:creationId xmlns:a16="http://schemas.microsoft.com/office/drawing/2014/main" id="{EF87F573-A8A2-46C9-9193-0C2E7580D0D6}"/>
                </a:ext>
              </a:extLst>
            </p:cNvPr>
            <p:cNvSpPr txBox="1"/>
            <p:nvPr/>
          </p:nvSpPr>
          <p:spPr>
            <a:xfrm>
              <a:off x="3039446" y="2448864"/>
              <a:ext cx="631973" cy="42011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DDL</a:t>
              </a:r>
              <a:endParaRPr kumimoji="0" lang="en-US" sz="9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grpSp>
      <p:pic>
        <p:nvPicPr>
          <p:cNvPr id="147" name="Picture 146">
            <a:extLst>
              <a:ext uri="{FF2B5EF4-FFF2-40B4-BE49-F238E27FC236}">
                <a16:creationId xmlns:a16="http://schemas.microsoft.com/office/drawing/2014/main" id="{789669B8-74C1-49D3-983E-5AF8C10612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68476" y="2234281"/>
            <a:ext cx="548640" cy="548640"/>
          </a:xfrm>
          <a:prstGeom prst="rect">
            <a:avLst/>
          </a:prstGeom>
        </p:spPr>
      </p:pic>
      <p:sp>
        <p:nvSpPr>
          <p:cNvPr id="154" name="Arrow: Right 153">
            <a:extLst>
              <a:ext uri="{FF2B5EF4-FFF2-40B4-BE49-F238E27FC236}">
                <a16:creationId xmlns:a16="http://schemas.microsoft.com/office/drawing/2014/main" id="{45C931F1-F341-475C-AF3D-1C388AF4AEF5}"/>
              </a:ext>
            </a:extLst>
          </p:cNvPr>
          <p:cNvSpPr/>
          <p:nvPr/>
        </p:nvSpPr>
        <p:spPr bwMode="auto">
          <a:xfrm>
            <a:off x="2609034" y="2392863"/>
            <a:ext cx="548640" cy="238896"/>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58" name="Arrow: Right 157">
            <a:extLst>
              <a:ext uri="{FF2B5EF4-FFF2-40B4-BE49-F238E27FC236}">
                <a16:creationId xmlns:a16="http://schemas.microsoft.com/office/drawing/2014/main" id="{F5D6BF76-9E51-4642-80D5-392AC2D5D807}"/>
              </a:ext>
            </a:extLst>
          </p:cNvPr>
          <p:cNvSpPr/>
          <p:nvPr/>
        </p:nvSpPr>
        <p:spPr bwMode="auto">
          <a:xfrm>
            <a:off x="4557095" y="2392863"/>
            <a:ext cx="548640" cy="238896"/>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159" name="Picture 158">
            <a:extLst>
              <a:ext uri="{FF2B5EF4-FFF2-40B4-BE49-F238E27FC236}">
                <a16:creationId xmlns:a16="http://schemas.microsoft.com/office/drawing/2014/main" id="{7CD7F761-1426-4C71-ACE0-C0396C2AD6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09279" y="2230490"/>
            <a:ext cx="548640" cy="548640"/>
          </a:xfrm>
          <a:prstGeom prst="rect">
            <a:avLst/>
          </a:prstGeom>
        </p:spPr>
      </p:pic>
      <p:pic>
        <p:nvPicPr>
          <p:cNvPr id="163" name="Picture 162" descr="A stop sign&#10;&#10;Description generated with high confidence">
            <a:extLst>
              <a:ext uri="{FF2B5EF4-FFF2-40B4-BE49-F238E27FC236}">
                <a16:creationId xmlns:a16="http://schemas.microsoft.com/office/drawing/2014/main" id="{0D59DEA0-FB9E-4EC0-AF75-0299C86CA0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07681" y="5206549"/>
            <a:ext cx="613227" cy="613227"/>
          </a:xfrm>
          <a:prstGeom prst="rect">
            <a:avLst/>
          </a:prstGeom>
        </p:spPr>
      </p:pic>
      <p:grpSp>
        <p:nvGrpSpPr>
          <p:cNvPr id="164" name="Group 163">
            <a:extLst>
              <a:ext uri="{FF2B5EF4-FFF2-40B4-BE49-F238E27FC236}">
                <a16:creationId xmlns:a16="http://schemas.microsoft.com/office/drawing/2014/main" id="{9D08021C-8430-4BA4-A0F8-4C08C9FD4B05}"/>
              </a:ext>
            </a:extLst>
          </p:cNvPr>
          <p:cNvGrpSpPr/>
          <p:nvPr/>
        </p:nvGrpSpPr>
        <p:grpSpPr>
          <a:xfrm>
            <a:off x="3161630" y="1455297"/>
            <a:ext cx="299426" cy="572464"/>
            <a:chOff x="5586984" y="1582465"/>
            <a:chExt cx="299426" cy="572464"/>
          </a:xfrm>
        </p:grpSpPr>
        <p:sp>
          <p:nvSpPr>
            <p:cNvPr id="165" name="Oval 164">
              <a:extLst>
                <a:ext uri="{FF2B5EF4-FFF2-40B4-BE49-F238E27FC236}">
                  <a16:creationId xmlns:a16="http://schemas.microsoft.com/office/drawing/2014/main" id="{84C68373-468A-4C2E-ABBA-5379F4AB2B20}"/>
                </a:ext>
              </a:extLst>
            </p:cNvPr>
            <p:cNvSpPr/>
            <p:nvPr/>
          </p:nvSpPr>
          <p:spPr bwMode="auto">
            <a:xfrm>
              <a:off x="5623560" y="1725714"/>
              <a:ext cx="262850" cy="267678"/>
            </a:xfrm>
            <a:prstGeom prst="ellipse">
              <a:avLst/>
            </a:prstGeom>
            <a:solidFill>
              <a:srgbClr val="FFFF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66" name="TextBox 165">
              <a:extLst>
                <a:ext uri="{FF2B5EF4-FFF2-40B4-BE49-F238E27FC236}">
                  <a16:creationId xmlns:a16="http://schemas.microsoft.com/office/drawing/2014/main" id="{49B548FF-DA75-4C49-84D2-F5EDB7B2A0B1}"/>
                </a:ext>
              </a:extLst>
            </p:cNvPr>
            <p:cNvSpPr txBox="1"/>
            <p:nvPr/>
          </p:nvSpPr>
          <p:spPr>
            <a:xfrm>
              <a:off x="5586984" y="1582465"/>
              <a:ext cx="220942" cy="5724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1</a:t>
              </a:r>
            </a:p>
          </p:txBody>
        </p:sp>
      </p:grpSp>
      <p:sp>
        <p:nvSpPr>
          <p:cNvPr id="167" name="TextBox 166">
            <a:extLst>
              <a:ext uri="{FF2B5EF4-FFF2-40B4-BE49-F238E27FC236}">
                <a16:creationId xmlns:a16="http://schemas.microsoft.com/office/drawing/2014/main" id="{F0DAC6A9-6146-4D6A-9234-49229FCFD5FB}"/>
              </a:ext>
            </a:extLst>
          </p:cNvPr>
          <p:cNvSpPr txBox="1"/>
          <p:nvPr/>
        </p:nvSpPr>
        <p:spPr>
          <a:xfrm>
            <a:off x="3404281" y="1455297"/>
            <a:ext cx="1668542"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sz="1200" dirty="0">
                <a:gradFill>
                  <a:gsLst>
                    <a:gs pos="2917">
                      <a:srgbClr val="000000"/>
                    </a:gs>
                    <a:gs pos="30000">
                      <a:srgbClr val="000000"/>
                    </a:gs>
                  </a:gsLst>
                  <a:lin ang="5400000" scaled="0"/>
                </a:gradFill>
                <a:latin typeface="Segoe UI"/>
              </a:rPr>
              <a:t>Create External Table </a:t>
            </a: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Scripts </a:t>
            </a:r>
          </a:p>
        </p:txBody>
      </p:sp>
      <p:sp>
        <p:nvSpPr>
          <p:cNvPr id="168" name="Arrow: Right 167">
            <a:extLst>
              <a:ext uri="{FF2B5EF4-FFF2-40B4-BE49-F238E27FC236}">
                <a16:creationId xmlns:a16="http://schemas.microsoft.com/office/drawing/2014/main" id="{9EB317F6-B766-4FF2-9A2E-8CA03CD41437}"/>
              </a:ext>
            </a:extLst>
          </p:cNvPr>
          <p:cNvSpPr/>
          <p:nvPr/>
        </p:nvSpPr>
        <p:spPr bwMode="auto">
          <a:xfrm>
            <a:off x="6449170" y="2392863"/>
            <a:ext cx="548640" cy="238896"/>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169" name="Group 168">
            <a:extLst>
              <a:ext uri="{FF2B5EF4-FFF2-40B4-BE49-F238E27FC236}">
                <a16:creationId xmlns:a16="http://schemas.microsoft.com/office/drawing/2014/main" id="{326B8810-C086-4ED9-9609-50EFA920B80F}"/>
              </a:ext>
            </a:extLst>
          </p:cNvPr>
          <p:cNvGrpSpPr/>
          <p:nvPr/>
        </p:nvGrpSpPr>
        <p:grpSpPr>
          <a:xfrm>
            <a:off x="6923195" y="1455297"/>
            <a:ext cx="299426" cy="572464"/>
            <a:chOff x="5586984" y="1582465"/>
            <a:chExt cx="299426" cy="572464"/>
          </a:xfrm>
        </p:grpSpPr>
        <p:sp>
          <p:nvSpPr>
            <p:cNvPr id="170" name="Oval 169">
              <a:extLst>
                <a:ext uri="{FF2B5EF4-FFF2-40B4-BE49-F238E27FC236}">
                  <a16:creationId xmlns:a16="http://schemas.microsoft.com/office/drawing/2014/main" id="{C1A85A04-7052-4D06-A559-4DC3DA6E61E8}"/>
                </a:ext>
              </a:extLst>
            </p:cNvPr>
            <p:cNvSpPr/>
            <p:nvPr/>
          </p:nvSpPr>
          <p:spPr bwMode="auto">
            <a:xfrm>
              <a:off x="5623560" y="1725714"/>
              <a:ext cx="262850" cy="267678"/>
            </a:xfrm>
            <a:prstGeom prst="ellipse">
              <a:avLst/>
            </a:prstGeom>
            <a:solidFill>
              <a:srgbClr val="FFFF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71" name="TextBox 170">
              <a:extLst>
                <a:ext uri="{FF2B5EF4-FFF2-40B4-BE49-F238E27FC236}">
                  <a16:creationId xmlns:a16="http://schemas.microsoft.com/office/drawing/2014/main" id="{2956CCF4-8FB7-4582-8B0A-78F2A3110A2E}"/>
                </a:ext>
              </a:extLst>
            </p:cNvPr>
            <p:cNvSpPr txBox="1"/>
            <p:nvPr/>
          </p:nvSpPr>
          <p:spPr>
            <a:xfrm>
              <a:off x="5586984" y="1582465"/>
              <a:ext cx="220942" cy="5724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sz="2000" dirty="0">
                  <a:gradFill>
                    <a:gsLst>
                      <a:gs pos="2917">
                        <a:srgbClr val="000000"/>
                      </a:gs>
                      <a:gs pos="30000">
                        <a:srgbClr val="000000"/>
                      </a:gs>
                    </a:gsLst>
                    <a:lin ang="5400000" scaled="0"/>
                  </a:gradFill>
                  <a:latin typeface="Segoe UI"/>
                </a:rPr>
                <a:t>2</a:t>
              </a:r>
              <a:endPar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grpSp>
      <p:sp>
        <p:nvSpPr>
          <p:cNvPr id="172" name="TextBox 171">
            <a:extLst>
              <a:ext uri="{FF2B5EF4-FFF2-40B4-BE49-F238E27FC236}">
                <a16:creationId xmlns:a16="http://schemas.microsoft.com/office/drawing/2014/main" id="{C12FA349-F775-465C-9442-31D6A61A1BD6}"/>
              </a:ext>
            </a:extLst>
          </p:cNvPr>
          <p:cNvSpPr txBox="1"/>
          <p:nvPr/>
        </p:nvSpPr>
        <p:spPr>
          <a:xfrm>
            <a:off x="7165846" y="1455297"/>
            <a:ext cx="1668542" cy="871008"/>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sz="1200" dirty="0">
                <a:gradFill>
                  <a:gsLst>
                    <a:gs pos="2917">
                      <a:srgbClr val="000000"/>
                    </a:gs>
                    <a:gs pos="30000">
                      <a:srgbClr val="000000"/>
                    </a:gs>
                  </a:gsLst>
                  <a:lin ang="5400000" scaled="0"/>
                </a:gradFill>
                <a:latin typeface="Segoe UI"/>
              </a:rPr>
              <a:t>Execute </a:t>
            </a:r>
          </a:p>
          <a:p>
            <a:pPr marL="0" marR="0" lvl="0" indent="0" algn="l" defTabSz="914400" rtl="0" eaLnBrk="1" fontAlgn="auto" latinLnBrk="0" hangingPunct="1">
              <a:lnSpc>
                <a:spcPct val="90000"/>
              </a:lnSpc>
              <a:spcBef>
                <a:spcPts val="0"/>
              </a:spcBef>
              <a:spcAft>
                <a:spcPts val="600"/>
              </a:spcAft>
              <a:buClrTx/>
              <a:buSzTx/>
              <a:buFontTx/>
              <a:buNone/>
              <a:tabLst/>
              <a:defRPr/>
            </a:pPr>
            <a:r>
              <a:rPr lang="en-US" sz="1200" dirty="0">
                <a:gradFill>
                  <a:gsLst>
                    <a:gs pos="2917">
                      <a:srgbClr val="000000"/>
                    </a:gs>
                    <a:gs pos="30000">
                      <a:srgbClr val="000000"/>
                    </a:gs>
                  </a:gsLst>
                  <a:lin ang="5400000" scaled="0"/>
                </a:gradFill>
                <a:latin typeface="Segoe UI"/>
              </a:rPr>
              <a:t>Create External Table Scripts</a:t>
            </a:r>
            <a:endPar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sp>
        <p:nvSpPr>
          <p:cNvPr id="175" name="Arrow: Right 174">
            <a:extLst>
              <a:ext uri="{FF2B5EF4-FFF2-40B4-BE49-F238E27FC236}">
                <a16:creationId xmlns:a16="http://schemas.microsoft.com/office/drawing/2014/main" id="{F2943C43-5424-4B50-B283-AB7E69CBA0E9}"/>
              </a:ext>
            </a:extLst>
          </p:cNvPr>
          <p:cNvSpPr/>
          <p:nvPr/>
        </p:nvSpPr>
        <p:spPr bwMode="auto">
          <a:xfrm rot="16200000">
            <a:off x="7276051" y="4803517"/>
            <a:ext cx="440927" cy="238896"/>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78" name="TextBox 177">
            <a:extLst>
              <a:ext uri="{FF2B5EF4-FFF2-40B4-BE49-F238E27FC236}">
                <a16:creationId xmlns:a16="http://schemas.microsoft.com/office/drawing/2014/main" id="{9C7CED29-EFC7-4EA2-A006-3868BD44F70C}"/>
              </a:ext>
            </a:extLst>
          </p:cNvPr>
          <p:cNvSpPr txBox="1"/>
          <p:nvPr/>
        </p:nvSpPr>
        <p:spPr>
          <a:xfrm>
            <a:off x="6971512" y="5731207"/>
            <a:ext cx="1462335" cy="4339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Exported Data </a:t>
            </a:r>
          </a:p>
        </p:txBody>
      </p:sp>
      <p:grpSp>
        <p:nvGrpSpPr>
          <p:cNvPr id="55" name="Group 54">
            <a:extLst>
              <a:ext uri="{FF2B5EF4-FFF2-40B4-BE49-F238E27FC236}">
                <a16:creationId xmlns:a16="http://schemas.microsoft.com/office/drawing/2014/main" id="{C16BBEF6-0C04-4F97-B09F-2C18EE892CCB}"/>
              </a:ext>
            </a:extLst>
          </p:cNvPr>
          <p:cNvGrpSpPr/>
          <p:nvPr/>
        </p:nvGrpSpPr>
        <p:grpSpPr>
          <a:xfrm>
            <a:off x="1453837" y="3747260"/>
            <a:ext cx="1614403" cy="1263778"/>
            <a:chOff x="2325455" y="1249190"/>
            <a:chExt cx="2934561" cy="1963744"/>
          </a:xfrm>
        </p:grpSpPr>
        <p:sp>
          <p:nvSpPr>
            <p:cNvPr id="56" name="Rectangle 55">
              <a:extLst>
                <a:ext uri="{FF2B5EF4-FFF2-40B4-BE49-F238E27FC236}">
                  <a16:creationId xmlns:a16="http://schemas.microsoft.com/office/drawing/2014/main" id="{298B2CDE-F04D-4DEB-AEC0-E676BB68B3A4}"/>
                </a:ext>
              </a:extLst>
            </p:cNvPr>
            <p:cNvSpPr/>
            <p:nvPr/>
          </p:nvSpPr>
          <p:spPr bwMode="auto">
            <a:xfrm>
              <a:off x="2734056" y="1426464"/>
              <a:ext cx="950976" cy="124358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57" name="Group 56">
              <a:extLst>
                <a:ext uri="{FF2B5EF4-FFF2-40B4-BE49-F238E27FC236}">
                  <a16:creationId xmlns:a16="http://schemas.microsoft.com/office/drawing/2014/main" id="{7E97876A-1D73-4388-B2E9-B613CC7BF6F4}"/>
                </a:ext>
              </a:extLst>
            </p:cNvPr>
            <p:cNvGrpSpPr/>
            <p:nvPr/>
          </p:nvGrpSpPr>
          <p:grpSpPr>
            <a:xfrm>
              <a:off x="2325455" y="1249190"/>
              <a:ext cx="2934561" cy="1963744"/>
              <a:chOff x="2261447" y="938294"/>
              <a:chExt cx="2934561" cy="1963744"/>
            </a:xfrm>
          </p:grpSpPr>
          <p:grpSp>
            <p:nvGrpSpPr>
              <p:cNvPr id="58" name="Group 57">
                <a:extLst>
                  <a:ext uri="{FF2B5EF4-FFF2-40B4-BE49-F238E27FC236}">
                    <a16:creationId xmlns:a16="http://schemas.microsoft.com/office/drawing/2014/main" id="{C3F0B601-ABAA-405C-B874-97E6C274915F}"/>
                  </a:ext>
                </a:extLst>
              </p:cNvPr>
              <p:cNvGrpSpPr/>
              <p:nvPr/>
            </p:nvGrpSpPr>
            <p:grpSpPr>
              <a:xfrm>
                <a:off x="2261447" y="1369073"/>
                <a:ext cx="2934561" cy="1532965"/>
                <a:chOff x="2261447" y="1369073"/>
                <a:chExt cx="2934561" cy="1532965"/>
              </a:xfrm>
            </p:grpSpPr>
            <p:pic>
              <p:nvPicPr>
                <p:cNvPr id="60" name="Picture 59">
                  <a:extLst>
                    <a:ext uri="{FF2B5EF4-FFF2-40B4-BE49-F238E27FC236}">
                      <a16:creationId xmlns:a16="http://schemas.microsoft.com/office/drawing/2014/main" id="{CFEDE29B-1901-44EA-99B6-BB1997706217}"/>
                    </a:ext>
                  </a:extLst>
                </p:cNvPr>
                <p:cNvPicPr>
                  <a:picLocks noChangeAspect="1"/>
                </p:cNvPicPr>
                <p:nvPr/>
              </p:nvPicPr>
              <p:blipFill>
                <a:blip r:embed="rId4"/>
                <a:stretch>
                  <a:fillRect/>
                </a:stretch>
              </p:blipFill>
              <p:spPr>
                <a:xfrm>
                  <a:off x="2756937" y="1369073"/>
                  <a:ext cx="789073" cy="927364"/>
                </a:xfrm>
                <a:prstGeom prst="rect">
                  <a:avLst/>
                </a:prstGeom>
              </p:spPr>
            </p:pic>
            <p:sp>
              <p:nvSpPr>
                <p:cNvPr id="61" name="TextBox 60">
                  <a:extLst>
                    <a:ext uri="{FF2B5EF4-FFF2-40B4-BE49-F238E27FC236}">
                      <a16:creationId xmlns:a16="http://schemas.microsoft.com/office/drawing/2014/main" id="{6C908224-9D3A-4064-9B3F-599B98F727AC}"/>
                    </a:ext>
                  </a:extLst>
                </p:cNvPr>
                <p:cNvSpPr txBox="1"/>
                <p:nvPr/>
              </p:nvSpPr>
              <p:spPr>
                <a:xfrm>
                  <a:off x="2261447" y="2227714"/>
                  <a:ext cx="2934561" cy="67432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Create Table</a:t>
                  </a:r>
                </a:p>
              </p:txBody>
            </p:sp>
          </p:grpSp>
          <p:sp>
            <p:nvSpPr>
              <p:cNvPr id="59" name="TextBox 58">
                <a:extLst>
                  <a:ext uri="{FF2B5EF4-FFF2-40B4-BE49-F238E27FC236}">
                    <a16:creationId xmlns:a16="http://schemas.microsoft.com/office/drawing/2014/main" id="{C0FEAD50-4F01-4FA7-B738-EA43FAF4FE78}"/>
                  </a:ext>
                </a:extLst>
              </p:cNvPr>
              <p:cNvSpPr txBox="1"/>
              <p:nvPr/>
            </p:nvSpPr>
            <p:spPr>
              <a:xfrm>
                <a:off x="2579968" y="938294"/>
                <a:ext cx="1148761" cy="652804"/>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DDL</a:t>
                </a:r>
              </a:p>
            </p:txBody>
          </p:sp>
        </p:grpSp>
      </p:grpSp>
      <p:pic>
        <p:nvPicPr>
          <p:cNvPr id="62" name="Picture 61">
            <a:extLst>
              <a:ext uri="{FF2B5EF4-FFF2-40B4-BE49-F238E27FC236}">
                <a16:creationId xmlns:a16="http://schemas.microsoft.com/office/drawing/2014/main" id="{8B61ACF7-934D-4BC2-A48C-3EFFC2B548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68476" y="3940908"/>
            <a:ext cx="548640" cy="548640"/>
          </a:xfrm>
          <a:prstGeom prst="rect">
            <a:avLst/>
          </a:prstGeom>
        </p:spPr>
      </p:pic>
      <p:sp>
        <p:nvSpPr>
          <p:cNvPr id="63" name="Arrow: Right 62">
            <a:extLst>
              <a:ext uri="{FF2B5EF4-FFF2-40B4-BE49-F238E27FC236}">
                <a16:creationId xmlns:a16="http://schemas.microsoft.com/office/drawing/2014/main" id="{5B2424E6-3623-45A6-90FA-4CB3A4966C6A}"/>
              </a:ext>
            </a:extLst>
          </p:cNvPr>
          <p:cNvSpPr/>
          <p:nvPr/>
        </p:nvSpPr>
        <p:spPr bwMode="auto">
          <a:xfrm>
            <a:off x="2592450" y="4145793"/>
            <a:ext cx="548640" cy="238896"/>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64" name="Group 63">
            <a:extLst>
              <a:ext uri="{FF2B5EF4-FFF2-40B4-BE49-F238E27FC236}">
                <a16:creationId xmlns:a16="http://schemas.microsoft.com/office/drawing/2014/main" id="{6D39C176-79A0-4D95-B7A6-3942BB151029}"/>
              </a:ext>
            </a:extLst>
          </p:cNvPr>
          <p:cNvGrpSpPr/>
          <p:nvPr/>
        </p:nvGrpSpPr>
        <p:grpSpPr>
          <a:xfrm>
            <a:off x="3161630" y="3285337"/>
            <a:ext cx="299426" cy="572464"/>
            <a:chOff x="5586984" y="1582465"/>
            <a:chExt cx="299426" cy="572464"/>
          </a:xfrm>
        </p:grpSpPr>
        <p:sp>
          <p:nvSpPr>
            <p:cNvPr id="65" name="Oval 64">
              <a:extLst>
                <a:ext uri="{FF2B5EF4-FFF2-40B4-BE49-F238E27FC236}">
                  <a16:creationId xmlns:a16="http://schemas.microsoft.com/office/drawing/2014/main" id="{FC366949-6E34-486F-A184-3EDAA0511863}"/>
                </a:ext>
              </a:extLst>
            </p:cNvPr>
            <p:cNvSpPr/>
            <p:nvPr/>
          </p:nvSpPr>
          <p:spPr bwMode="auto">
            <a:xfrm>
              <a:off x="5623560" y="1725714"/>
              <a:ext cx="262850" cy="267678"/>
            </a:xfrm>
            <a:prstGeom prst="ellipse">
              <a:avLst/>
            </a:prstGeom>
            <a:solidFill>
              <a:srgbClr val="FFFF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66" name="TextBox 65">
              <a:extLst>
                <a:ext uri="{FF2B5EF4-FFF2-40B4-BE49-F238E27FC236}">
                  <a16:creationId xmlns:a16="http://schemas.microsoft.com/office/drawing/2014/main" id="{DBD1B858-051C-4F69-999B-405540CA7552}"/>
                </a:ext>
              </a:extLst>
            </p:cNvPr>
            <p:cNvSpPr txBox="1"/>
            <p:nvPr/>
          </p:nvSpPr>
          <p:spPr>
            <a:xfrm>
              <a:off x="5586984" y="1582465"/>
              <a:ext cx="220942" cy="5724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3</a:t>
              </a:r>
            </a:p>
          </p:txBody>
        </p:sp>
      </p:grpSp>
      <p:sp>
        <p:nvSpPr>
          <p:cNvPr id="67" name="TextBox 66">
            <a:extLst>
              <a:ext uri="{FF2B5EF4-FFF2-40B4-BE49-F238E27FC236}">
                <a16:creationId xmlns:a16="http://schemas.microsoft.com/office/drawing/2014/main" id="{ACF13666-1C1D-4323-8920-75BC92ACBDA4}"/>
              </a:ext>
            </a:extLst>
          </p:cNvPr>
          <p:cNvSpPr txBox="1"/>
          <p:nvPr/>
        </p:nvSpPr>
        <p:spPr>
          <a:xfrm>
            <a:off x="3404281" y="3285337"/>
            <a:ext cx="1668542" cy="704808"/>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sz="1200" dirty="0">
                <a:gradFill>
                  <a:gsLst>
                    <a:gs pos="2917">
                      <a:srgbClr val="000000"/>
                    </a:gs>
                    <a:gs pos="30000">
                      <a:srgbClr val="000000"/>
                    </a:gs>
                  </a:gsLst>
                  <a:lin ang="5400000" scaled="0"/>
                </a:gradFill>
                <a:latin typeface="Segoe UI"/>
              </a:rPr>
              <a:t>Create Insert Into</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Scripts</a:t>
            </a:r>
          </a:p>
        </p:txBody>
      </p:sp>
      <p:pic>
        <p:nvPicPr>
          <p:cNvPr id="68" name="Picture 67">
            <a:extLst>
              <a:ext uri="{FF2B5EF4-FFF2-40B4-BE49-F238E27FC236}">
                <a16:creationId xmlns:a16="http://schemas.microsoft.com/office/drawing/2014/main" id="{CE8C29FF-985B-4419-8009-2A8A6562AD0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47599" y="3727955"/>
            <a:ext cx="974547" cy="974547"/>
          </a:xfrm>
          <a:prstGeom prst="rect">
            <a:avLst/>
          </a:prstGeom>
        </p:spPr>
      </p:pic>
      <p:grpSp>
        <p:nvGrpSpPr>
          <p:cNvPr id="69" name="Group 68">
            <a:extLst>
              <a:ext uri="{FF2B5EF4-FFF2-40B4-BE49-F238E27FC236}">
                <a16:creationId xmlns:a16="http://schemas.microsoft.com/office/drawing/2014/main" id="{96AE6A7D-105C-4D0B-9C3F-FA7EF2D7885E}"/>
              </a:ext>
            </a:extLst>
          </p:cNvPr>
          <p:cNvGrpSpPr/>
          <p:nvPr/>
        </p:nvGrpSpPr>
        <p:grpSpPr>
          <a:xfrm>
            <a:off x="5382894" y="3668465"/>
            <a:ext cx="1926385" cy="1336902"/>
            <a:chOff x="2932861" y="2448864"/>
            <a:chExt cx="1926385" cy="1336902"/>
          </a:xfrm>
        </p:grpSpPr>
        <p:sp>
          <p:nvSpPr>
            <p:cNvPr id="70" name="TextBox 69">
              <a:extLst>
                <a:ext uri="{FF2B5EF4-FFF2-40B4-BE49-F238E27FC236}">
                  <a16:creationId xmlns:a16="http://schemas.microsoft.com/office/drawing/2014/main" id="{7D7E4FC4-E285-4ACF-B13A-7E9D444B3011}"/>
                </a:ext>
              </a:extLst>
            </p:cNvPr>
            <p:cNvSpPr txBox="1"/>
            <p:nvPr/>
          </p:nvSpPr>
          <p:spPr>
            <a:xfrm>
              <a:off x="2932861" y="3351801"/>
              <a:ext cx="1926385" cy="4339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1000" dirty="0">
                  <a:gradFill>
                    <a:gsLst>
                      <a:gs pos="2917">
                        <a:srgbClr val="000000"/>
                      </a:gs>
                      <a:gs pos="30000">
                        <a:srgbClr val="000000"/>
                      </a:gs>
                    </a:gsLst>
                    <a:lin ang="5400000" scaled="0"/>
                  </a:gradFill>
                  <a:latin typeface="Segoe UI"/>
                </a:rPr>
                <a:t>Insert Into  </a:t>
              </a:r>
              <a:endPar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sp>
          <p:nvSpPr>
            <p:cNvPr id="71" name="Rectangle 70">
              <a:extLst>
                <a:ext uri="{FF2B5EF4-FFF2-40B4-BE49-F238E27FC236}">
                  <a16:creationId xmlns:a16="http://schemas.microsoft.com/office/drawing/2014/main" id="{96D76D6B-E83C-4312-828A-AB4D563FED82}"/>
                </a:ext>
              </a:extLst>
            </p:cNvPr>
            <p:cNvSpPr/>
            <p:nvPr/>
          </p:nvSpPr>
          <p:spPr bwMode="auto">
            <a:xfrm>
              <a:off x="3074488" y="2562950"/>
              <a:ext cx="523165" cy="80031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72" name="Picture 71">
              <a:extLst>
                <a:ext uri="{FF2B5EF4-FFF2-40B4-BE49-F238E27FC236}">
                  <a16:creationId xmlns:a16="http://schemas.microsoft.com/office/drawing/2014/main" id="{B1E2C8C4-B45C-421A-830D-C24717FECF5B}"/>
                </a:ext>
              </a:extLst>
            </p:cNvPr>
            <p:cNvPicPr>
              <a:picLocks noChangeAspect="1"/>
            </p:cNvPicPr>
            <p:nvPr/>
          </p:nvPicPr>
          <p:blipFill>
            <a:blip r:embed="rId4"/>
            <a:stretch>
              <a:fillRect/>
            </a:stretch>
          </p:blipFill>
          <p:spPr>
            <a:xfrm>
              <a:off x="3122289" y="2726094"/>
              <a:ext cx="434096" cy="596810"/>
            </a:xfrm>
            <a:prstGeom prst="rect">
              <a:avLst/>
            </a:prstGeom>
          </p:spPr>
        </p:pic>
        <p:sp>
          <p:nvSpPr>
            <p:cNvPr id="73" name="TextBox 72">
              <a:extLst>
                <a:ext uri="{FF2B5EF4-FFF2-40B4-BE49-F238E27FC236}">
                  <a16:creationId xmlns:a16="http://schemas.microsoft.com/office/drawing/2014/main" id="{4E0C5AF6-D77D-42F6-A6E3-62C7DDF3C6CF}"/>
                </a:ext>
              </a:extLst>
            </p:cNvPr>
            <p:cNvSpPr txBox="1"/>
            <p:nvPr/>
          </p:nvSpPr>
          <p:spPr>
            <a:xfrm>
              <a:off x="3024932" y="2448864"/>
              <a:ext cx="631973" cy="42011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DML</a:t>
              </a:r>
              <a:endParaRPr kumimoji="0" lang="en-US" sz="9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grpSp>
      <p:grpSp>
        <p:nvGrpSpPr>
          <p:cNvPr id="74" name="Group 73">
            <a:extLst>
              <a:ext uri="{FF2B5EF4-FFF2-40B4-BE49-F238E27FC236}">
                <a16:creationId xmlns:a16="http://schemas.microsoft.com/office/drawing/2014/main" id="{DBDC2512-C4D8-47DC-AF31-C1DE6C38BAB0}"/>
              </a:ext>
            </a:extLst>
          </p:cNvPr>
          <p:cNvGrpSpPr/>
          <p:nvPr/>
        </p:nvGrpSpPr>
        <p:grpSpPr>
          <a:xfrm>
            <a:off x="6941888" y="3285337"/>
            <a:ext cx="299426" cy="572464"/>
            <a:chOff x="5586984" y="1582465"/>
            <a:chExt cx="299426" cy="572464"/>
          </a:xfrm>
        </p:grpSpPr>
        <p:sp>
          <p:nvSpPr>
            <p:cNvPr id="75" name="Oval 74">
              <a:extLst>
                <a:ext uri="{FF2B5EF4-FFF2-40B4-BE49-F238E27FC236}">
                  <a16:creationId xmlns:a16="http://schemas.microsoft.com/office/drawing/2014/main" id="{FCFD5E3C-CB86-4F22-B090-10DF312487B9}"/>
                </a:ext>
              </a:extLst>
            </p:cNvPr>
            <p:cNvSpPr/>
            <p:nvPr/>
          </p:nvSpPr>
          <p:spPr bwMode="auto">
            <a:xfrm>
              <a:off x="5623560" y="1725714"/>
              <a:ext cx="262850" cy="267678"/>
            </a:xfrm>
            <a:prstGeom prst="ellipse">
              <a:avLst/>
            </a:prstGeom>
            <a:solidFill>
              <a:srgbClr val="FFFF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76" name="TextBox 75">
              <a:extLst>
                <a:ext uri="{FF2B5EF4-FFF2-40B4-BE49-F238E27FC236}">
                  <a16:creationId xmlns:a16="http://schemas.microsoft.com/office/drawing/2014/main" id="{BF1493DC-35CF-48E7-B6A5-A5E104F894A8}"/>
                </a:ext>
              </a:extLst>
            </p:cNvPr>
            <p:cNvSpPr txBox="1"/>
            <p:nvPr/>
          </p:nvSpPr>
          <p:spPr>
            <a:xfrm>
              <a:off x="5586984" y="1582465"/>
              <a:ext cx="220942" cy="5724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sz="2000" dirty="0">
                  <a:gradFill>
                    <a:gsLst>
                      <a:gs pos="2917">
                        <a:srgbClr val="000000"/>
                      </a:gs>
                      <a:gs pos="30000">
                        <a:srgbClr val="000000"/>
                      </a:gs>
                    </a:gsLst>
                    <a:lin ang="5400000" scaled="0"/>
                  </a:gradFill>
                  <a:latin typeface="Segoe UI"/>
                </a:rPr>
                <a:t>4</a:t>
              </a:r>
              <a:endPar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grpSp>
      <p:sp>
        <p:nvSpPr>
          <p:cNvPr id="77" name="TextBox 76">
            <a:extLst>
              <a:ext uri="{FF2B5EF4-FFF2-40B4-BE49-F238E27FC236}">
                <a16:creationId xmlns:a16="http://schemas.microsoft.com/office/drawing/2014/main" id="{B59290F2-7E08-4840-BD88-085446909979}"/>
              </a:ext>
            </a:extLst>
          </p:cNvPr>
          <p:cNvSpPr txBox="1"/>
          <p:nvPr/>
        </p:nvSpPr>
        <p:spPr>
          <a:xfrm>
            <a:off x="7184539" y="3285337"/>
            <a:ext cx="1668542"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sz="1200" dirty="0">
                <a:gradFill>
                  <a:gsLst>
                    <a:gs pos="2917">
                      <a:srgbClr val="000000"/>
                    </a:gs>
                    <a:gs pos="30000">
                      <a:srgbClr val="000000"/>
                    </a:gs>
                  </a:gsLst>
                  <a:lin ang="5400000" scaled="0"/>
                </a:gradFill>
                <a:latin typeface="Segoe UI"/>
              </a:rPr>
              <a:t>Execute Insert Into </a:t>
            </a: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Scripts </a:t>
            </a:r>
          </a:p>
        </p:txBody>
      </p:sp>
      <p:pic>
        <p:nvPicPr>
          <p:cNvPr id="78" name="Picture 77">
            <a:extLst>
              <a:ext uri="{FF2B5EF4-FFF2-40B4-BE49-F238E27FC236}">
                <a16:creationId xmlns:a16="http://schemas.microsoft.com/office/drawing/2014/main" id="{9B83E9EC-9E8F-4BDE-B253-D462B32477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3958" y="3940908"/>
            <a:ext cx="548640" cy="548640"/>
          </a:xfrm>
          <a:prstGeom prst="rect">
            <a:avLst/>
          </a:prstGeom>
        </p:spPr>
      </p:pic>
      <p:sp>
        <p:nvSpPr>
          <p:cNvPr id="27" name="Arrow: Bent 26">
            <a:extLst>
              <a:ext uri="{FF2B5EF4-FFF2-40B4-BE49-F238E27FC236}">
                <a16:creationId xmlns:a16="http://schemas.microsoft.com/office/drawing/2014/main" id="{A667578D-B192-439C-8321-80D7DA2E15CD}"/>
              </a:ext>
            </a:extLst>
          </p:cNvPr>
          <p:cNvSpPr/>
          <p:nvPr/>
        </p:nvSpPr>
        <p:spPr bwMode="auto">
          <a:xfrm rot="5400000">
            <a:off x="8837081" y="1717884"/>
            <a:ext cx="871007" cy="2220966"/>
          </a:xfrm>
          <a:prstGeom prst="bentArrow">
            <a:avLst>
              <a:gd name="adj1" fmla="val 18742"/>
              <a:gd name="adj2" fmla="val 25000"/>
              <a:gd name="adj3" fmla="val 25000"/>
              <a:gd name="adj4" fmla="val 43750"/>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sp>
        <p:nvSpPr>
          <p:cNvPr id="86" name="Arrow: Right 85">
            <a:extLst>
              <a:ext uri="{FF2B5EF4-FFF2-40B4-BE49-F238E27FC236}">
                <a16:creationId xmlns:a16="http://schemas.microsoft.com/office/drawing/2014/main" id="{5390FB86-4670-4CE7-9FFA-6A48CE3587F3}"/>
              </a:ext>
            </a:extLst>
          </p:cNvPr>
          <p:cNvSpPr/>
          <p:nvPr/>
        </p:nvSpPr>
        <p:spPr bwMode="auto">
          <a:xfrm>
            <a:off x="8207000" y="4145793"/>
            <a:ext cx="1437171" cy="282640"/>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87" name="Arrow: Right 86">
            <a:extLst>
              <a:ext uri="{FF2B5EF4-FFF2-40B4-BE49-F238E27FC236}">
                <a16:creationId xmlns:a16="http://schemas.microsoft.com/office/drawing/2014/main" id="{771EC9E2-D85B-47EC-B820-E61334DEF72A}"/>
              </a:ext>
            </a:extLst>
          </p:cNvPr>
          <p:cNvSpPr/>
          <p:nvPr/>
        </p:nvSpPr>
        <p:spPr bwMode="auto">
          <a:xfrm>
            <a:off x="4585302" y="4145793"/>
            <a:ext cx="548640" cy="238896"/>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88" name="Arrow: Right 87">
            <a:extLst>
              <a:ext uri="{FF2B5EF4-FFF2-40B4-BE49-F238E27FC236}">
                <a16:creationId xmlns:a16="http://schemas.microsoft.com/office/drawing/2014/main" id="{115DE2FB-2BAF-4541-B747-AE1053CF7215}"/>
              </a:ext>
            </a:extLst>
          </p:cNvPr>
          <p:cNvSpPr/>
          <p:nvPr/>
        </p:nvSpPr>
        <p:spPr bwMode="auto">
          <a:xfrm>
            <a:off x="6430754" y="4145793"/>
            <a:ext cx="548640" cy="238896"/>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Tree>
    <p:extLst>
      <p:ext uri="{BB962C8B-B14F-4D97-AF65-F5344CB8AC3E}">
        <p14:creationId xmlns:p14="http://schemas.microsoft.com/office/powerpoint/2010/main" val="3329844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88099" y="133598"/>
            <a:ext cx="11781071" cy="767254"/>
          </a:xfrm>
          <a:prstGeom prst="rect">
            <a:avLst/>
          </a:prstGeom>
          <a:solidFill>
            <a:srgbClr val="002050"/>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lvl="0" algn="ctr">
              <a:defRPr/>
            </a:pPr>
            <a:endParaRPr lang="en-US" sz="4000" dirty="0">
              <a:solidFill>
                <a:srgbClr val="FFFFFF"/>
              </a:solidFill>
              <a:latin typeface="Segoe UI Light" panose="020B0502040204020203" pitchFamily="34" charset="0"/>
              <a:cs typeface="Segoe UI Light" panose="020B0502040204020203" pitchFamily="34" charset="0"/>
            </a:endParaRP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5" name="TextBox 24">
            <a:extLst>
              <a:ext uri="{FF2B5EF4-FFF2-40B4-BE49-F238E27FC236}">
                <a16:creationId xmlns:a16="http://schemas.microsoft.com/office/drawing/2014/main" id="{9B8B25BA-F240-4BAB-B4BD-55BE53527836}"/>
              </a:ext>
            </a:extLst>
          </p:cNvPr>
          <p:cNvSpPr txBox="1"/>
          <p:nvPr/>
        </p:nvSpPr>
        <p:spPr>
          <a:xfrm>
            <a:off x="2196155" y="2613123"/>
            <a:ext cx="7964957" cy="1938992"/>
          </a:xfrm>
          <a:prstGeom prst="rect">
            <a:avLst/>
          </a:prstGeom>
          <a:noFill/>
        </p:spPr>
        <p:txBody>
          <a:bodyPr wrap="square" rtlCol="0">
            <a:spAutoFit/>
          </a:bodyPr>
          <a:lstStyle/>
          <a:p>
            <a:r>
              <a:rPr lang="en-GB" sz="6000" dirty="0">
                <a:solidFill>
                  <a:srgbClr val="0000CC"/>
                </a:solidFill>
              </a:rPr>
              <a:t>Benefits of Migrating to Azure SQL DW</a:t>
            </a:r>
          </a:p>
        </p:txBody>
      </p:sp>
    </p:spTree>
    <p:extLst>
      <p:ext uri="{BB962C8B-B14F-4D97-AF65-F5344CB8AC3E}">
        <p14:creationId xmlns:p14="http://schemas.microsoft.com/office/powerpoint/2010/main" val="800154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74639" y="125601"/>
            <a:ext cx="11781071" cy="767254"/>
          </a:xfrm>
          <a:prstGeom prst="rect">
            <a:avLst/>
          </a:prstGeom>
          <a:solidFill>
            <a:srgbClr val="002050"/>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solidFill>
                  <a:srgbClr val="FFFFFF"/>
                </a:solidFill>
                <a:latin typeface="Segoe UI Light" panose="020B0502040204020203" pitchFamily="34" charset="0"/>
                <a:cs typeface="Segoe UI Light" panose="020B0502040204020203" pitchFamily="34" charset="0"/>
              </a:rPr>
              <a:t>APS to SQLDW Migration </a:t>
            </a:r>
            <a:r>
              <a:rPr lang="en-US" sz="2800" b="1" dirty="0">
                <a:solidFill>
                  <a:srgbClr val="FFC000"/>
                </a:solidFill>
                <a:latin typeface="Segoe UI Light" panose="020B0502040204020203" pitchFamily="34" charset="0"/>
                <a:cs typeface="Segoe UI Light" panose="020B0502040204020203" pitchFamily="34" charset="0"/>
              </a:rPr>
              <a:t>General Benefits</a:t>
            </a:r>
            <a:endParaRPr kumimoji="0" lang="en-US" sz="2800" b="1" i="0" u="none" strike="noStrike" kern="1200" cap="none" spc="0" normalizeH="0" baseline="0" noProof="0" dirty="0">
              <a:ln>
                <a:noFill/>
              </a:ln>
              <a:solidFill>
                <a:srgbClr val="FFC000"/>
              </a:solidFill>
              <a:effectLst/>
              <a:uLnTx/>
              <a:uFillTx/>
              <a:latin typeface="Segoe UI Light" panose="020B0502040204020203" pitchFamily="34" charset="0"/>
              <a:cs typeface="Segoe UI Light" panose="020B0502040204020203" pitchFamily="34" charset="0"/>
            </a:endParaRP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1" name="Rectangle 30">
            <a:extLst>
              <a:ext uri="{FF2B5EF4-FFF2-40B4-BE49-F238E27FC236}">
                <a16:creationId xmlns:a16="http://schemas.microsoft.com/office/drawing/2014/main" id="{68D2CB7B-D10F-4887-861A-BD223AA4BB07}"/>
              </a:ext>
            </a:extLst>
          </p:cNvPr>
          <p:cNvSpPr/>
          <p:nvPr/>
        </p:nvSpPr>
        <p:spPr bwMode="auto">
          <a:xfrm>
            <a:off x="979156" y="1093025"/>
            <a:ext cx="10372035" cy="5014067"/>
          </a:xfrm>
          <a:prstGeom prst="rect">
            <a:avLst/>
          </a:prstGeom>
          <a:noFill/>
          <a:ln w="19050">
            <a:solidFill>
              <a:srgbClr val="0000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spcAft>
                <a:spcPts val="600"/>
              </a:spcAft>
            </a:pPr>
            <a:r>
              <a:rPr lang="en-US" sz="1400" b="1" dirty="0">
                <a:solidFill>
                  <a:schemeClr val="tx1"/>
                </a:solidFill>
              </a:rPr>
              <a:t>General Benefit Summary </a:t>
            </a:r>
          </a:p>
          <a:p>
            <a:pPr>
              <a:lnSpc>
                <a:spcPct val="90000"/>
              </a:lnSpc>
              <a:spcAft>
                <a:spcPts val="600"/>
              </a:spcAft>
            </a:pPr>
            <a:r>
              <a:rPr lang="en-US" sz="1400" b="1" dirty="0">
                <a:solidFill>
                  <a:schemeClr val="tx1"/>
                </a:solidFill>
              </a:rPr>
              <a:t>Business Benefits:</a:t>
            </a:r>
          </a:p>
          <a:p>
            <a:pPr marL="742950" lvl="1" indent="-285750">
              <a:buFont typeface="Arial" panose="020B0604020202020204" pitchFamily="34" charset="0"/>
              <a:buChar char="•"/>
            </a:pPr>
            <a:r>
              <a:rPr lang="en-US" altLang="en-US" sz="1400" b="1" dirty="0">
                <a:solidFill>
                  <a:schemeClr val="tx1"/>
                </a:solidFill>
              </a:rPr>
              <a:t>Support Business Agility</a:t>
            </a:r>
            <a:r>
              <a:rPr lang="en-US" altLang="en-US" sz="1400" dirty="0">
                <a:solidFill>
                  <a:schemeClr val="tx1"/>
                </a:solidFill>
              </a:rPr>
              <a:t>: Azure platforms have advanced and growing capabilities ready to use. Company is relieved from infrastructure planning and management which costs money and </a:t>
            </a:r>
            <a:r>
              <a:rPr lang="en-US" altLang="en-US" sz="1400" b="1" dirty="0">
                <a:solidFill>
                  <a:schemeClr val="tx1"/>
                </a:solidFill>
              </a:rPr>
              <a:t>time</a:t>
            </a:r>
            <a:r>
              <a:rPr lang="en-US" altLang="en-US" sz="1400" dirty="0">
                <a:solidFill>
                  <a:schemeClr val="tx1"/>
                </a:solidFill>
              </a:rPr>
              <a:t>. With Azure platforms and Azure SQLDW, company can focus on providing expediated business solutions. </a:t>
            </a:r>
          </a:p>
          <a:p>
            <a:pPr marL="742950" lvl="1" indent="-285750">
              <a:buFont typeface="Arial" panose="020B0604020202020204" pitchFamily="34" charset="0"/>
              <a:buChar char="•"/>
            </a:pPr>
            <a:r>
              <a:rPr lang="en-US" altLang="en-US" sz="1400" b="1" dirty="0">
                <a:solidFill>
                  <a:schemeClr val="tx1"/>
                </a:solidFill>
              </a:rPr>
              <a:t>Advanced Security Features (Built-In)</a:t>
            </a:r>
            <a:r>
              <a:rPr lang="en-US" altLang="en-US" sz="1400" dirty="0">
                <a:solidFill>
                  <a:schemeClr val="tx1"/>
                </a:solidFill>
              </a:rPr>
              <a:t>: SQLDW firewall rules, Transparent</a:t>
            </a:r>
            <a:r>
              <a:rPr lang="en-US" sz="1400" dirty="0">
                <a:solidFill>
                  <a:schemeClr val="tx1"/>
                </a:solidFill>
              </a:rPr>
              <a:t> Data Encryption, Row level Security, Column Level Security.</a:t>
            </a:r>
            <a:endParaRPr lang="en-US" altLang="en-US" sz="1400" dirty="0">
              <a:solidFill>
                <a:schemeClr val="tx1"/>
              </a:solidFill>
            </a:endParaRPr>
          </a:p>
          <a:p>
            <a:pPr marL="742950" lvl="1" indent="-285750">
              <a:buFont typeface="Arial" panose="020B0604020202020204" pitchFamily="34" charset="0"/>
              <a:buChar char="•"/>
            </a:pPr>
            <a:r>
              <a:rPr lang="en-US" altLang="en-US" sz="1400" b="1" dirty="0">
                <a:solidFill>
                  <a:schemeClr val="tx1"/>
                </a:solidFill>
              </a:rPr>
              <a:t>Speed to Market</a:t>
            </a:r>
            <a:r>
              <a:rPr lang="en-US" altLang="en-US" sz="1400" dirty="0">
                <a:solidFill>
                  <a:schemeClr val="tx1"/>
                </a:solidFill>
              </a:rPr>
              <a:t>: Azure Platforms with growing capabilities support the needs to deploy solutions quickly. In addition, Azure platform has built-in security features that meet foundational and common regulatory and compliance requirements. </a:t>
            </a:r>
          </a:p>
          <a:p>
            <a:pPr marL="742950" lvl="1" indent="-285750">
              <a:buFont typeface="Arial" panose="020B0604020202020204" pitchFamily="34" charset="0"/>
              <a:buChar char="•"/>
            </a:pPr>
            <a:r>
              <a:rPr lang="en-US" altLang="en-US" sz="1400" b="1" dirty="0">
                <a:solidFill>
                  <a:schemeClr val="tx1"/>
                </a:solidFill>
              </a:rPr>
              <a:t>Cost Predictability</a:t>
            </a:r>
            <a:r>
              <a:rPr lang="en-US" altLang="en-US" sz="1400" dirty="0">
                <a:solidFill>
                  <a:schemeClr val="tx1"/>
                </a:solidFill>
              </a:rPr>
              <a:t>: Pay as you go model. Many options. Published usage prices. Possible discount for large volume consumption customers. </a:t>
            </a:r>
          </a:p>
          <a:p>
            <a:pPr marL="742950" lvl="1" indent="-285750">
              <a:buFont typeface="Arial" panose="020B0604020202020204" pitchFamily="34" charset="0"/>
              <a:buChar char="•"/>
            </a:pPr>
            <a:r>
              <a:rPr lang="en-US" altLang="en-US" sz="1400" b="1" dirty="0">
                <a:solidFill>
                  <a:schemeClr val="tx1"/>
                </a:solidFill>
              </a:rPr>
              <a:t>Cost Efficiency</a:t>
            </a:r>
            <a:r>
              <a:rPr lang="en-US" altLang="en-US" sz="1400" dirty="0">
                <a:solidFill>
                  <a:schemeClr val="tx1"/>
                </a:solidFill>
              </a:rPr>
              <a:t>: Scale up or down in a matter of minutes. When Azure SQLDW is paused, customer will not pay for the compute resources. </a:t>
            </a:r>
          </a:p>
          <a:p>
            <a:pPr marL="742950" lvl="1" indent="-285750">
              <a:buFont typeface="Arial" panose="020B0604020202020204" pitchFamily="34" charset="0"/>
              <a:buChar char="•"/>
            </a:pPr>
            <a:r>
              <a:rPr lang="en-US" altLang="en-US" sz="1400" b="1" dirty="0">
                <a:solidFill>
                  <a:schemeClr val="tx1"/>
                </a:solidFill>
              </a:rPr>
              <a:t>Technology Simplification</a:t>
            </a:r>
            <a:r>
              <a:rPr lang="en-US" altLang="en-US" sz="1400" dirty="0">
                <a:solidFill>
                  <a:schemeClr val="tx1"/>
                </a:solidFill>
              </a:rPr>
              <a:t>: Eliminate the responsibilities associated with owing APS such maintain/upgrade hardware and software.</a:t>
            </a:r>
          </a:p>
          <a:p>
            <a:pPr>
              <a:lnSpc>
                <a:spcPct val="90000"/>
              </a:lnSpc>
              <a:spcAft>
                <a:spcPts val="600"/>
              </a:spcAft>
            </a:pPr>
            <a:r>
              <a:rPr lang="en-US" sz="1400" b="1" dirty="0">
                <a:solidFill>
                  <a:schemeClr val="tx1"/>
                </a:solidFill>
              </a:rPr>
              <a:t>Technical and Internal Benefits:</a:t>
            </a:r>
          </a:p>
          <a:p>
            <a:pPr marL="742950" lvl="1" indent="-285750">
              <a:buFont typeface="Arial" panose="020B0604020202020204" pitchFamily="34" charset="0"/>
              <a:buChar char="•"/>
            </a:pPr>
            <a:r>
              <a:rPr lang="en-US" altLang="en-US" sz="1400" b="1" dirty="0">
                <a:solidFill>
                  <a:schemeClr val="tx1"/>
                </a:solidFill>
              </a:rPr>
              <a:t>Better Skillset Availability: </a:t>
            </a:r>
            <a:r>
              <a:rPr lang="en-US" altLang="en-US" sz="1400" dirty="0">
                <a:solidFill>
                  <a:schemeClr val="tx1"/>
                </a:solidFill>
              </a:rPr>
              <a:t>APS knowledge is scarce. Azure SQL DW and Azure Platforms are supported by very large number of developers/practitioners worldwide.</a:t>
            </a:r>
          </a:p>
          <a:p>
            <a:pPr marL="742950" lvl="1" indent="-285750">
              <a:buFont typeface="Arial" panose="020B0604020202020204" pitchFamily="34" charset="0"/>
              <a:buChar char="•"/>
            </a:pPr>
            <a:r>
              <a:rPr lang="en-US" altLang="en-US" sz="1400" b="1" dirty="0">
                <a:solidFill>
                  <a:schemeClr val="tx1"/>
                </a:solidFill>
              </a:rPr>
              <a:t>PaaS model</a:t>
            </a:r>
            <a:r>
              <a:rPr lang="en-US" altLang="en-US" sz="1400" dirty="0">
                <a:solidFill>
                  <a:schemeClr val="tx1"/>
                </a:solidFill>
              </a:rPr>
              <a:t>: Eliminate the responsibilities to upgrade and maintain hardware, software, or back up data. </a:t>
            </a:r>
          </a:p>
          <a:p>
            <a:pPr marL="742950" lvl="1" indent="-285750">
              <a:buFont typeface="Arial" panose="020B0604020202020204" pitchFamily="34" charset="0"/>
              <a:buChar char="•"/>
            </a:pPr>
            <a:r>
              <a:rPr lang="en-US" altLang="en-US" sz="1400" b="1" dirty="0">
                <a:solidFill>
                  <a:schemeClr val="tx1"/>
                </a:solidFill>
              </a:rPr>
              <a:t>Instant Scalability</a:t>
            </a:r>
            <a:r>
              <a:rPr lang="en-US" altLang="en-US" sz="1400" dirty="0">
                <a:solidFill>
                  <a:schemeClr val="tx1"/>
                </a:solidFill>
              </a:rPr>
              <a:t>: Azure SQLDW can be scaled up or down in minutes. </a:t>
            </a:r>
          </a:p>
        </p:txBody>
      </p:sp>
    </p:spTree>
    <p:extLst>
      <p:ext uri="{BB962C8B-B14F-4D97-AF65-F5344CB8AC3E}">
        <p14:creationId xmlns:p14="http://schemas.microsoft.com/office/powerpoint/2010/main" val="2855243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74639" y="125601"/>
            <a:ext cx="11781071" cy="767254"/>
          </a:xfrm>
          <a:prstGeom prst="rect">
            <a:avLst/>
          </a:prstGeom>
          <a:solidFill>
            <a:srgbClr val="002050"/>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dirty="0">
                <a:solidFill>
                  <a:srgbClr val="FFC000"/>
                </a:solidFill>
                <a:latin typeface="Segoe UI Light" panose="020B0502040204020203" pitchFamily="34" charset="0"/>
                <a:cs typeface="Segoe UI Light" panose="020B0502040204020203" pitchFamily="34" charset="0"/>
              </a:rPr>
              <a:t>Example Azure SQLDW Business Benefits</a:t>
            </a:r>
            <a:endParaRPr kumimoji="0" lang="en-US" sz="3600" b="0" i="0" u="none" strike="noStrike" kern="1200" cap="none" spc="0" normalizeH="0" baseline="0" noProof="0" dirty="0">
              <a:ln>
                <a:noFill/>
              </a:ln>
              <a:solidFill>
                <a:srgbClr val="FFC000"/>
              </a:solidFill>
              <a:effectLst/>
              <a:uLnTx/>
              <a:uFillTx/>
              <a:latin typeface="Segoe UI Light" panose="020B0502040204020203" pitchFamily="34" charset="0"/>
              <a:cs typeface="Segoe UI Light" panose="020B0502040204020203" pitchFamily="34" charset="0"/>
            </a:endParaRP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1" name="Rectangle 30">
            <a:extLst>
              <a:ext uri="{FF2B5EF4-FFF2-40B4-BE49-F238E27FC236}">
                <a16:creationId xmlns:a16="http://schemas.microsoft.com/office/drawing/2014/main" id="{68D2CB7B-D10F-4887-861A-BD223AA4BB07}"/>
              </a:ext>
            </a:extLst>
          </p:cNvPr>
          <p:cNvSpPr/>
          <p:nvPr/>
        </p:nvSpPr>
        <p:spPr bwMode="auto">
          <a:xfrm>
            <a:off x="909982" y="1338242"/>
            <a:ext cx="10372035" cy="4930036"/>
          </a:xfrm>
          <a:prstGeom prst="rect">
            <a:avLst/>
          </a:prstGeom>
          <a:noFill/>
          <a:ln w="19050">
            <a:solidFill>
              <a:schemeClr val="accent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spcAft>
                <a:spcPts val="600"/>
              </a:spcAft>
            </a:pPr>
            <a:r>
              <a:rPr lang="en-US" sz="1600" b="1" u="sng" dirty="0">
                <a:solidFill>
                  <a:schemeClr val="tx1"/>
                </a:solidFill>
              </a:rPr>
              <a:t>Key Points </a:t>
            </a:r>
          </a:p>
          <a:p>
            <a:pPr marL="742950" lvl="1" indent="-285750">
              <a:buFont typeface="Arial" panose="020B0604020202020204" pitchFamily="34" charset="0"/>
              <a:buChar char="•"/>
            </a:pPr>
            <a:r>
              <a:rPr lang="en-US" sz="1600" b="1" dirty="0">
                <a:solidFill>
                  <a:schemeClr val="tx1"/>
                </a:solidFill>
              </a:rPr>
              <a:t>Faster time to market </a:t>
            </a:r>
            <a:r>
              <a:rPr lang="en-US" sz="1600" dirty="0">
                <a:solidFill>
                  <a:schemeClr val="tx1"/>
                </a:solidFill>
              </a:rPr>
              <a:t>with new services that requires capital expenditure and new hardware</a:t>
            </a:r>
          </a:p>
          <a:p>
            <a:pPr marL="1200150" lvl="2" indent="-285750">
              <a:buFont typeface="Wingdings" panose="05000000000000000000" pitchFamily="2" charset="2"/>
              <a:buChar char="ü"/>
            </a:pPr>
            <a:r>
              <a:rPr lang="en-US" sz="1600" dirty="0">
                <a:solidFill>
                  <a:schemeClr val="tx1"/>
                </a:solidFill>
              </a:rPr>
              <a:t>No infrastructure to stand up </a:t>
            </a:r>
          </a:p>
          <a:p>
            <a:pPr marL="1200150" lvl="2" indent="-285750">
              <a:buFont typeface="Wingdings" panose="05000000000000000000" pitchFamily="2" charset="2"/>
              <a:buChar char="ü"/>
            </a:pPr>
            <a:r>
              <a:rPr lang="en-US" sz="1600" dirty="0">
                <a:solidFill>
                  <a:schemeClr val="tx1"/>
                </a:solidFill>
              </a:rPr>
              <a:t>For cloud born data, easily to process in Azure platforms, and utilize ML and Advanced Analytics to produce new business insights/reports.</a:t>
            </a:r>
          </a:p>
          <a:p>
            <a:pPr marL="742950" lvl="1" indent="-285750">
              <a:buFont typeface="Arial" panose="020B0604020202020204" pitchFamily="34" charset="0"/>
              <a:buChar char="•"/>
            </a:pPr>
            <a:r>
              <a:rPr lang="en-US" sz="1600" b="1" dirty="0">
                <a:solidFill>
                  <a:schemeClr val="tx1"/>
                </a:solidFill>
              </a:rPr>
              <a:t>Cross region / country reporting </a:t>
            </a:r>
          </a:p>
          <a:p>
            <a:pPr marL="1200150" lvl="2" indent="-285750">
              <a:buFont typeface="Wingdings" panose="05000000000000000000" pitchFamily="2" charset="2"/>
              <a:buChar char="ü"/>
            </a:pPr>
            <a:r>
              <a:rPr lang="en-US" sz="1600" dirty="0">
                <a:solidFill>
                  <a:schemeClr val="tx1"/>
                </a:solidFill>
              </a:rPr>
              <a:t>Data from multiple countries/regions can be integrated into one data set, in one place, to allow the global business to produce cross region/country reports. </a:t>
            </a:r>
          </a:p>
          <a:p>
            <a:pPr marL="1200150" lvl="2" indent="-285750">
              <a:buFont typeface="Wingdings" panose="05000000000000000000" pitchFamily="2" charset="2"/>
              <a:buChar char="ü"/>
            </a:pPr>
            <a:endParaRPr lang="en-US" sz="1600" dirty="0">
              <a:solidFill>
                <a:schemeClr val="tx1"/>
              </a:solidFill>
            </a:endParaRPr>
          </a:p>
          <a:p>
            <a:pPr marL="742950" lvl="1" indent="-285750">
              <a:buFont typeface="Arial" panose="020B0604020202020204" pitchFamily="34" charset="0"/>
              <a:buChar char="•"/>
            </a:pPr>
            <a:r>
              <a:rPr lang="en-US" sz="1600" b="1" dirty="0">
                <a:solidFill>
                  <a:schemeClr val="tx1"/>
                </a:solidFill>
              </a:rPr>
              <a:t>Reduction of IT cost </a:t>
            </a:r>
            <a:r>
              <a:rPr lang="en-US" sz="1600" dirty="0">
                <a:solidFill>
                  <a:schemeClr val="tx1"/>
                </a:solidFill>
              </a:rPr>
              <a:t>(example: for backups, storage)</a:t>
            </a:r>
          </a:p>
          <a:p>
            <a:pPr marL="1200150" lvl="2" indent="-285750">
              <a:buFont typeface="Wingdings" panose="05000000000000000000" pitchFamily="2" charset="2"/>
              <a:buChar char="ü"/>
            </a:pPr>
            <a:r>
              <a:rPr lang="en-US" sz="1600" dirty="0">
                <a:solidFill>
                  <a:schemeClr val="tx1"/>
                </a:solidFill>
              </a:rPr>
              <a:t>Single Azure Platform and Database for all countries, eliminate the cost of multiple infrastructure and systems.</a:t>
            </a:r>
          </a:p>
          <a:p>
            <a:pPr lvl="2"/>
            <a:endParaRPr lang="en-US" sz="1600" dirty="0">
              <a:solidFill>
                <a:schemeClr val="tx1"/>
              </a:solidFill>
            </a:endParaRPr>
          </a:p>
          <a:p>
            <a:pPr marL="742950" lvl="1" indent="-285750">
              <a:buFont typeface="Arial" panose="020B0604020202020204" pitchFamily="34" charset="0"/>
              <a:buChar char="•"/>
            </a:pPr>
            <a:r>
              <a:rPr lang="en-US" sz="1600" b="1" dirty="0">
                <a:solidFill>
                  <a:schemeClr val="tx1"/>
                </a:solidFill>
              </a:rPr>
              <a:t>Secured data repositories in Azure Blob Storage</a:t>
            </a:r>
            <a:r>
              <a:rPr lang="en-US" sz="1600" dirty="0">
                <a:solidFill>
                  <a:schemeClr val="tx1"/>
                </a:solidFill>
              </a:rPr>
              <a:t> </a:t>
            </a:r>
          </a:p>
          <a:p>
            <a:pPr marL="1200150" lvl="2" indent="-285750">
              <a:buFont typeface="Wingdings" panose="05000000000000000000" pitchFamily="2" charset="2"/>
              <a:buChar char="ü"/>
            </a:pPr>
            <a:r>
              <a:rPr lang="en-US" sz="1600" dirty="0">
                <a:solidFill>
                  <a:schemeClr val="tx1"/>
                </a:solidFill>
              </a:rPr>
              <a:t>Flexibility of storing data for specified length of time or indefinitely to support new/additional business requirements </a:t>
            </a:r>
          </a:p>
          <a:p>
            <a:pPr marL="1200150" lvl="2" indent="-285750">
              <a:buFont typeface="Wingdings" panose="05000000000000000000" pitchFamily="2" charset="2"/>
              <a:buChar char="ü"/>
            </a:pPr>
            <a:r>
              <a:rPr lang="en-US" sz="1600" dirty="0">
                <a:solidFill>
                  <a:schemeClr val="tx1"/>
                </a:solidFill>
              </a:rPr>
              <a:t>Lower cost </a:t>
            </a:r>
          </a:p>
        </p:txBody>
      </p:sp>
    </p:spTree>
    <p:extLst>
      <p:ext uri="{BB962C8B-B14F-4D97-AF65-F5344CB8AC3E}">
        <p14:creationId xmlns:p14="http://schemas.microsoft.com/office/powerpoint/2010/main" val="2143322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88099" y="133598"/>
            <a:ext cx="11781071" cy="767254"/>
          </a:xfrm>
          <a:prstGeom prst="rect">
            <a:avLst/>
          </a:prstGeom>
          <a:solidFill>
            <a:srgbClr val="002050"/>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lvl="0" algn="ctr">
              <a:defRPr/>
            </a:pPr>
            <a:endParaRPr lang="en-US" sz="4000" dirty="0">
              <a:solidFill>
                <a:srgbClr val="FFFFFF"/>
              </a:solidFill>
              <a:latin typeface="Segoe UI Light" panose="020B0502040204020203" pitchFamily="34" charset="0"/>
              <a:cs typeface="Segoe UI Light" panose="020B0502040204020203" pitchFamily="34" charset="0"/>
            </a:endParaRP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5" name="TextBox 24">
            <a:extLst>
              <a:ext uri="{FF2B5EF4-FFF2-40B4-BE49-F238E27FC236}">
                <a16:creationId xmlns:a16="http://schemas.microsoft.com/office/drawing/2014/main" id="{9B8B25BA-F240-4BAB-B4BD-55BE53527836}"/>
              </a:ext>
            </a:extLst>
          </p:cNvPr>
          <p:cNvSpPr txBox="1"/>
          <p:nvPr/>
        </p:nvSpPr>
        <p:spPr>
          <a:xfrm>
            <a:off x="2543733" y="2377039"/>
            <a:ext cx="8438494" cy="1938992"/>
          </a:xfrm>
          <a:prstGeom prst="rect">
            <a:avLst/>
          </a:prstGeom>
          <a:noFill/>
        </p:spPr>
        <p:txBody>
          <a:bodyPr wrap="square" rtlCol="0">
            <a:spAutoFit/>
          </a:bodyPr>
          <a:lstStyle/>
          <a:p>
            <a:r>
              <a:rPr lang="en-GB" sz="6000" dirty="0">
                <a:solidFill>
                  <a:srgbClr val="0000CC"/>
                </a:solidFill>
              </a:rPr>
              <a:t>APS vs. </a:t>
            </a:r>
          </a:p>
          <a:p>
            <a:r>
              <a:rPr lang="en-GB" sz="6000" dirty="0">
                <a:solidFill>
                  <a:srgbClr val="0000CC"/>
                </a:solidFill>
              </a:rPr>
              <a:t>Azure SQL DW (ADW)</a:t>
            </a:r>
          </a:p>
        </p:txBody>
      </p:sp>
    </p:spTree>
    <p:extLst>
      <p:ext uri="{BB962C8B-B14F-4D97-AF65-F5344CB8AC3E}">
        <p14:creationId xmlns:p14="http://schemas.microsoft.com/office/powerpoint/2010/main" val="1760507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88099" y="133598"/>
            <a:ext cx="11781071" cy="767254"/>
          </a:xfrm>
          <a:prstGeom prst="rect">
            <a:avLst/>
          </a:prstGeom>
          <a:solidFill>
            <a:srgbClr val="002050"/>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lvl="0" algn="ctr">
              <a:defRPr/>
            </a:pPr>
            <a:r>
              <a:rPr lang="en-US" sz="4000" dirty="0">
                <a:solidFill>
                  <a:srgbClr val="FFFFFF"/>
                </a:solidFill>
                <a:latin typeface="Segoe UI Light" panose="020B0502040204020203" pitchFamily="34" charset="0"/>
                <a:cs typeface="Segoe UI Light" panose="020B0502040204020203" pitchFamily="34" charset="0"/>
              </a:rPr>
              <a:t>APS vs. ADW </a:t>
            </a: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aphicFrame>
        <p:nvGraphicFramePr>
          <p:cNvPr id="2" name="Table 1">
            <a:extLst>
              <a:ext uri="{FF2B5EF4-FFF2-40B4-BE49-F238E27FC236}">
                <a16:creationId xmlns:a16="http://schemas.microsoft.com/office/drawing/2014/main" id="{43B77876-BD82-446B-878F-6E8D1C6BF95D}"/>
              </a:ext>
            </a:extLst>
          </p:cNvPr>
          <p:cNvGraphicFramePr>
            <a:graphicFrameLocks noGrp="1"/>
          </p:cNvGraphicFramePr>
          <p:nvPr>
            <p:extLst>
              <p:ext uri="{D42A27DB-BD31-4B8C-83A1-F6EECF244321}">
                <p14:modId xmlns:p14="http://schemas.microsoft.com/office/powerpoint/2010/main" val="126496601"/>
              </p:ext>
            </p:extLst>
          </p:nvPr>
        </p:nvGraphicFramePr>
        <p:xfrm>
          <a:off x="724360" y="1400964"/>
          <a:ext cx="11066941" cy="3955548"/>
        </p:xfrm>
        <a:graphic>
          <a:graphicData uri="http://schemas.openxmlformats.org/drawingml/2006/table">
            <a:tbl>
              <a:tblPr firstRow="1" firstCol="1" bandRow="1">
                <a:tableStyleId>{5C22544A-7EE6-4342-B048-85BDC9FD1C3A}</a:tableStyleId>
              </a:tblPr>
              <a:tblGrid>
                <a:gridCol w="1255269">
                  <a:extLst>
                    <a:ext uri="{9D8B030D-6E8A-4147-A177-3AD203B41FA5}">
                      <a16:colId xmlns:a16="http://schemas.microsoft.com/office/drawing/2014/main" val="2072539177"/>
                    </a:ext>
                  </a:extLst>
                </a:gridCol>
                <a:gridCol w="1176846">
                  <a:extLst>
                    <a:ext uri="{9D8B030D-6E8A-4147-A177-3AD203B41FA5}">
                      <a16:colId xmlns:a16="http://schemas.microsoft.com/office/drawing/2014/main" val="3436564478"/>
                    </a:ext>
                  </a:extLst>
                </a:gridCol>
                <a:gridCol w="2899162">
                  <a:extLst>
                    <a:ext uri="{9D8B030D-6E8A-4147-A177-3AD203B41FA5}">
                      <a16:colId xmlns:a16="http://schemas.microsoft.com/office/drawing/2014/main" val="3418098610"/>
                    </a:ext>
                  </a:extLst>
                </a:gridCol>
                <a:gridCol w="2786705">
                  <a:extLst>
                    <a:ext uri="{9D8B030D-6E8A-4147-A177-3AD203B41FA5}">
                      <a16:colId xmlns:a16="http://schemas.microsoft.com/office/drawing/2014/main" val="615152710"/>
                    </a:ext>
                  </a:extLst>
                </a:gridCol>
                <a:gridCol w="2948959">
                  <a:extLst>
                    <a:ext uri="{9D8B030D-6E8A-4147-A177-3AD203B41FA5}">
                      <a16:colId xmlns:a16="http://schemas.microsoft.com/office/drawing/2014/main" val="4069221878"/>
                    </a:ext>
                  </a:extLst>
                </a:gridCol>
              </a:tblGrid>
              <a:tr h="508992">
                <a:tc>
                  <a:txBody>
                    <a:bodyPr/>
                    <a:lstStyle/>
                    <a:p>
                      <a:pPr marL="0" marR="0">
                        <a:spcBef>
                          <a:spcPts val="0"/>
                        </a:spcBef>
                        <a:spcAft>
                          <a:spcPts val="0"/>
                        </a:spcAft>
                      </a:pPr>
                      <a:r>
                        <a:rPr lang="en-US" sz="1600">
                          <a:effectLst/>
                        </a:rPr>
                        <a:t>Category</a:t>
                      </a:r>
                      <a:endParaRPr lang="en-US" sz="1600">
                        <a:effectLst/>
                        <a:latin typeface="Times New Roman" panose="02020603050405020304" pitchFamily="18" charset="0"/>
                        <a:ea typeface="DengXian" panose="02010600030101010101" pitchFamily="2" charset="-122"/>
                      </a:endParaRPr>
                    </a:p>
                  </a:txBody>
                  <a:tcPr marL="23046" marR="23046" marT="23046" marB="23046"/>
                </a:tc>
                <a:tc>
                  <a:txBody>
                    <a:bodyPr/>
                    <a:lstStyle/>
                    <a:p>
                      <a:pPr marL="0" marR="0">
                        <a:spcBef>
                          <a:spcPts val="0"/>
                        </a:spcBef>
                        <a:spcAft>
                          <a:spcPts val="0"/>
                        </a:spcAft>
                      </a:pPr>
                      <a:r>
                        <a:rPr lang="en-US" sz="1600" dirty="0">
                          <a:effectLst/>
                        </a:rPr>
                        <a:t>Sub-category</a:t>
                      </a:r>
                      <a:endParaRPr lang="en-US" sz="1600" dirty="0">
                        <a:effectLst/>
                        <a:latin typeface="Times New Roman" panose="02020603050405020304" pitchFamily="18" charset="0"/>
                        <a:ea typeface="DengXian" panose="02010600030101010101" pitchFamily="2" charset="-122"/>
                      </a:endParaRPr>
                    </a:p>
                  </a:txBody>
                  <a:tcPr marL="23046" marR="23046" marT="23046" marB="23046"/>
                </a:tc>
                <a:tc>
                  <a:txBody>
                    <a:bodyPr/>
                    <a:lstStyle/>
                    <a:p>
                      <a:pPr marL="0" marR="0">
                        <a:spcBef>
                          <a:spcPts val="0"/>
                        </a:spcBef>
                        <a:spcAft>
                          <a:spcPts val="0"/>
                        </a:spcAft>
                      </a:pPr>
                      <a:r>
                        <a:rPr lang="en-US" sz="1600">
                          <a:effectLst/>
                        </a:rPr>
                        <a:t>APS</a:t>
                      </a:r>
                      <a:endParaRPr lang="en-US" sz="1600">
                        <a:effectLst/>
                        <a:latin typeface="Times New Roman" panose="02020603050405020304" pitchFamily="18" charset="0"/>
                        <a:ea typeface="DengXian" panose="02010600030101010101" pitchFamily="2" charset="-122"/>
                      </a:endParaRPr>
                    </a:p>
                  </a:txBody>
                  <a:tcPr marL="23046" marR="23046" marT="23046" marB="23046"/>
                </a:tc>
                <a:tc>
                  <a:txBody>
                    <a:bodyPr/>
                    <a:lstStyle/>
                    <a:p>
                      <a:pPr marL="0" marR="0">
                        <a:spcBef>
                          <a:spcPts val="0"/>
                        </a:spcBef>
                        <a:spcAft>
                          <a:spcPts val="0"/>
                        </a:spcAft>
                      </a:pPr>
                      <a:r>
                        <a:rPr lang="en-US" sz="1600">
                          <a:effectLst/>
                        </a:rPr>
                        <a:t>Azure Data Warehouse</a:t>
                      </a:r>
                      <a:endParaRPr lang="en-US" sz="1600" dirty="0">
                        <a:effectLst/>
                        <a:latin typeface="Times New Roman" panose="02020603050405020304" pitchFamily="18" charset="0"/>
                        <a:ea typeface="DengXian" panose="02010600030101010101" pitchFamily="2" charset="-122"/>
                      </a:endParaRPr>
                    </a:p>
                  </a:txBody>
                  <a:tcPr marL="23046" marR="23046" marT="23046" marB="23046"/>
                </a:tc>
                <a:tc>
                  <a:txBody>
                    <a:bodyPr/>
                    <a:lstStyle/>
                    <a:p>
                      <a:pPr marL="0" marR="0">
                        <a:spcBef>
                          <a:spcPts val="0"/>
                        </a:spcBef>
                        <a:spcAft>
                          <a:spcPts val="0"/>
                        </a:spcAft>
                      </a:pPr>
                      <a:r>
                        <a:rPr lang="en-US" sz="1600" dirty="0">
                          <a:effectLst/>
                        </a:rPr>
                        <a:t>Comment</a:t>
                      </a:r>
                      <a:endParaRPr lang="en-US" sz="1600" dirty="0">
                        <a:effectLst/>
                        <a:latin typeface="Times New Roman" panose="02020603050405020304" pitchFamily="18" charset="0"/>
                        <a:ea typeface="DengXian" panose="02010600030101010101" pitchFamily="2" charset="-122"/>
                      </a:endParaRPr>
                    </a:p>
                  </a:txBody>
                  <a:tcPr marL="23046" marR="23046" marT="23046" marB="23046"/>
                </a:tc>
                <a:extLst>
                  <a:ext uri="{0D108BD9-81ED-4DB2-BD59-A6C34878D82A}">
                    <a16:rowId xmlns:a16="http://schemas.microsoft.com/office/drawing/2014/main" val="3981036994"/>
                  </a:ext>
                </a:extLst>
              </a:tr>
              <a:tr h="407644">
                <a:tc>
                  <a:txBody>
                    <a:bodyPr/>
                    <a:lstStyle/>
                    <a:p>
                      <a:pPr marL="0" marR="0">
                        <a:spcBef>
                          <a:spcPts val="0"/>
                        </a:spcBef>
                        <a:spcAft>
                          <a:spcPts val="0"/>
                        </a:spcAft>
                      </a:pPr>
                      <a:r>
                        <a:rPr lang="en-US" sz="1600">
                          <a:effectLst/>
                        </a:rPr>
                        <a:t>Architecture</a:t>
                      </a:r>
                      <a:endParaRPr lang="en-US" sz="1600">
                        <a:effectLst/>
                        <a:latin typeface="Times New Roman" panose="02020603050405020304" pitchFamily="18" charset="0"/>
                        <a:ea typeface="DengXian" panose="02010600030101010101" pitchFamily="2" charset="-122"/>
                      </a:endParaRPr>
                    </a:p>
                  </a:txBody>
                  <a:tcPr marL="23046" marR="23046" marT="23046" marB="23046"/>
                </a:tc>
                <a:tc>
                  <a:txBody>
                    <a:bodyPr/>
                    <a:lstStyle/>
                    <a:p>
                      <a:pPr marL="0" marR="0">
                        <a:spcBef>
                          <a:spcPts val="0"/>
                        </a:spcBef>
                        <a:spcAft>
                          <a:spcPts val="0"/>
                        </a:spcAft>
                      </a:pPr>
                      <a:r>
                        <a:rPr lang="en-US" sz="1200">
                          <a:effectLst/>
                        </a:rPr>
                        <a:t>Topology</a:t>
                      </a:r>
                      <a:endParaRPr lang="en-US" sz="1200">
                        <a:effectLst/>
                        <a:latin typeface="Times New Roman" panose="02020603050405020304" pitchFamily="18" charset="0"/>
                        <a:ea typeface="DengXian" panose="02010600030101010101" pitchFamily="2" charset="-122"/>
                      </a:endParaRPr>
                    </a:p>
                  </a:txBody>
                  <a:tcPr marL="23046" marR="23046" marT="23046" marB="23046"/>
                </a:tc>
                <a:tc>
                  <a:txBody>
                    <a:bodyPr/>
                    <a:lstStyle/>
                    <a:p>
                      <a:pPr marL="0" marR="0">
                        <a:spcBef>
                          <a:spcPts val="0"/>
                        </a:spcBef>
                        <a:spcAft>
                          <a:spcPts val="0"/>
                        </a:spcAft>
                      </a:pPr>
                      <a:r>
                        <a:rPr lang="en-US" sz="1200" dirty="0">
                          <a:effectLst/>
                        </a:rPr>
                        <a:t>Server as an instance. </a:t>
                      </a:r>
                    </a:p>
                    <a:p>
                      <a:pPr marL="0" marR="0">
                        <a:spcBef>
                          <a:spcPts val="0"/>
                        </a:spcBef>
                        <a:spcAft>
                          <a:spcPts val="0"/>
                        </a:spcAft>
                      </a:pPr>
                      <a:r>
                        <a:rPr lang="en-US" sz="1200" dirty="0">
                          <a:effectLst/>
                        </a:rPr>
                        <a:t>Cross database queries allowed with 3-part names.</a:t>
                      </a:r>
                      <a:endParaRPr lang="en-US" sz="1200" dirty="0">
                        <a:effectLst/>
                        <a:latin typeface="Times New Roman" panose="02020603050405020304" pitchFamily="18" charset="0"/>
                        <a:ea typeface="DengXian" panose="02010600030101010101" pitchFamily="2" charset="-122"/>
                      </a:endParaRPr>
                    </a:p>
                  </a:txBody>
                  <a:tcPr marL="23046" marR="23046" marT="23046" marB="23046"/>
                </a:tc>
                <a:tc>
                  <a:txBody>
                    <a:bodyPr/>
                    <a:lstStyle/>
                    <a:p>
                      <a:pPr marL="0" marR="0">
                        <a:spcBef>
                          <a:spcPts val="0"/>
                        </a:spcBef>
                        <a:spcAft>
                          <a:spcPts val="0"/>
                        </a:spcAft>
                      </a:pPr>
                      <a:r>
                        <a:rPr lang="en-US" sz="1200" dirty="0">
                          <a:effectLst/>
                        </a:rPr>
                        <a:t>Database as an instance. </a:t>
                      </a:r>
                    </a:p>
                    <a:p>
                      <a:pPr marL="0" marR="0">
                        <a:spcBef>
                          <a:spcPts val="0"/>
                        </a:spcBef>
                        <a:spcAft>
                          <a:spcPts val="0"/>
                        </a:spcAft>
                      </a:pPr>
                      <a:r>
                        <a:rPr lang="en-US" sz="1200" dirty="0">
                          <a:effectLst/>
                        </a:rPr>
                        <a:t>Cross database queries are not supported. </a:t>
                      </a:r>
                      <a:endParaRPr lang="en-US" sz="1200" dirty="0">
                        <a:effectLst/>
                        <a:latin typeface="Times New Roman" panose="02020603050405020304" pitchFamily="18" charset="0"/>
                        <a:ea typeface="DengXian" panose="02010600030101010101" pitchFamily="2" charset="-122"/>
                      </a:endParaRPr>
                    </a:p>
                  </a:txBody>
                  <a:tcPr marL="23046" marR="23046" marT="23046" marB="23046"/>
                </a:tc>
                <a:tc>
                  <a:txBody>
                    <a:bodyPr/>
                    <a:lstStyle/>
                    <a:p>
                      <a:pPr marL="0" marR="0">
                        <a:spcBef>
                          <a:spcPts val="0"/>
                        </a:spcBef>
                        <a:spcAft>
                          <a:spcPts val="0"/>
                        </a:spcAft>
                      </a:pPr>
                      <a:r>
                        <a:rPr lang="en-US" sz="1200" dirty="0">
                          <a:effectLst/>
                        </a:rPr>
                        <a:t>ADW is a single database supporting multiple schemas to manage security and support queries.</a:t>
                      </a:r>
                      <a:endParaRPr lang="en-US" sz="1200" dirty="0">
                        <a:effectLst/>
                        <a:latin typeface="Times New Roman" panose="02020603050405020304" pitchFamily="18" charset="0"/>
                        <a:ea typeface="DengXian" panose="02010600030101010101" pitchFamily="2" charset="-122"/>
                      </a:endParaRPr>
                    </a:p>
                  </a:txBody>
                  <a:tcPr marL="23046" marR="23046" marT="23046" marB="23046"/>
                </a:tc>
                <a:extLst>
                  <a:ext uri="{0D108BD9-81ED-4DB2-BD59-A6C34878D82A}">
                    <a16:rowId xmlns:a16="http://schemas.microsoft.com/office/drawing/2014/main" val="3409982786"/>
                  </a:ext>
                </a:extLst>
              </a:tr>
              <a:tr h="520725">
                <a:tc>
                  <a:txBody>
                    <a:bodyPr/>
                    <a:lstStyle/>
                    <a:p>
                      <a:pPr marL="0" marR="0">
                        <a:spcBef>
                          <a:spcPts val="0"/>
                        </a:spcBef>
                        <a:spcAft>
                          <a:spcPts val="0"/>
                        </a:spcAft>
                      </a:pPr>
                      <a:r>
                        <a:rPr lang="en-US" sz="1600">
                          <a:effectLst/>
                        </a:rPr>
                        <a:t> </a:t>
                      </a:r>
                      <a:endParaRPr lang="en-US" sz="1600">
                        <a:effectLst/>
                        <a:latin typeface="Times New Roman" panose="02020603050405020304" pitchFamily="18" charset="0"/>
                        <a:ea typeface="DengXian" panose="02010600030101010101" pitchFamily="2" charset="-122"/>
                      </a:endParaRPr>
                    </a:p>
                  </a:txBody>
                  <a:tcPr marL="23046" marR="23046" marT="23046" marB="23046"/>
                </a:tc>
                <a:tc>
                  <a:txBody>
                    <a:bodyPr/>
                    <a:lstStyle/>
                    <a:p>
                      <a:pPr marL="0" marR="0">
                        <a:spcBef>
                          <a:spcPts val="0"/>
                        </a:spcBef>
                        <a:spcAft>
                          <a:spcPts val="0"/>
                        </a:spcAft>
                      </a:pPr>
                      <a:r>
                        <a:rPr lang="en-US" sz="1200">
                          <a:effectLst/>
                        </a:rPr>
                        <a:t>Scale up/down</a:t>
                      </a:r>
                      <a:endParaRPr lang="en-US" sz="1200">
                        <a:effectLst/>
                        <a:latin typeface="Times New Roman" panose="02020603050405020304" pitchFamily="18" charset="0"/>
                        <a:ea typeface="DengXian" panose="02010600030101010101" pitchFamily="2" charset="-122"/>
                      </a:endParaRPr>
                    </a:p>
                  </a:txBody>
                  <a:tcPr marL="23046" marR="23046" marT="23046" marB="23046"/>
                </a:tc>
                <a:tc>
                  <a:txBody>
                    <a:bodyPr/>
                    <a:lstStyle/>
                    <a:p>
                      <a:pPr marL="0" marR="0">
                        <a:spcBef>
                          <a:spcPts val="0"/>
                        </a:spcBef>
                        <a:spcAft>
                          <a:spcPts val="0"/>
                        </a:spcAft>
                      </a:pPr>
                      <a:r>
                        <a:rPr lang="en-US" sz="1200" dirty="0">
                          <a:effectLst/>
                        </a:rPr>
                        <a:t>Scale up by adding unit (takes months to acquire hardware and days to expand data)</a:t>
                      </a:r>
                    </a:p>
                    <a:p>
                      <a:pPr marL="0" marR="0">
                        <a:spcBef>
                          <a:spcPts val="0"/>
                        </a:spcBef>
                        <a:spcAft>
                          <a:spcPts val="0"/>
                        </a:spcAft>
                      </a:pPr>
                      <a:r>
                        <a:rPr lang="en-US" sz="1200" dirty="0">
                          <a:effectLst/>
                        </a:rPr>
                        <a:t>Scaling down is not an option.</a:t>
                      </a:r>
                      <a:endParaRPr lang="en-US" sz="1200" dirty="0">
                        <a:effectLst/>
                        <a:latin typeface="Times New Roman" panose="02020603050405020304" pitchFamily="18" charset="0"/>
                        <a:ea typeface="DengXian" panose="02010600030101010101" pitchFamily="2" charset="-122"/>
                      </a:endParaRPr>
                    </a:p>
                  </a:txBody>
                  <a:tcPr marL="23046" marR="23046" marT="23046" marB="23046"/>
                </a:tc>
                <a:tc>
                  <a:txBody>
                    <a:bodyPr/>
                    <a:lstStyle/>
                    <a:p>
                      <a:pPr marL="0" marR="0">
                        <a:spcBef>
                          <a:spcPts val="0"/>
                        </a:spcBef>
                        <a:spcAft>
                          <a:spcPts val="0"/>
                        </a:spcAft>
                      </a:pPr>
                      <a:r>
                        <a:rPr lang="en-US" sz="1200">
                          <a:effectLst/>
                        </a:rPr>
                        <a:t>Quickly scale up for more or scale down for less compute. Scaling up for ETL and then scaling down for queries is a common cost saving pattern.</a:t>
                      </a:r>
                      <a:endParaRPr lang="en-US" sz="1200" dirty="0">
                        <a:effectLst/>
                        <a:latin typeface="Times New Roman" panose="02020603050405020304" pitchFamily="18" charset="0"/>
                        <a:ea typeface="DengXian" panose="02010600030101010101" pitchFamily="2" charset="-122"/>
                      </a:endParaRPr>
                    </a:p>
                  </a:txBody>
                  <a:tcPr marL="23046" marR="23046" marT="23046" marB="23046"/>
                </a:tc>
                <a:tc>
                  <a:txBody>
                    <a:bodyPr/>
                    <a:lstStyle/>
                    <a:p>
                      <a:pPr marL="0" marR="0">
                        <a:spcBef>
                          <a:spcPts val="0"/>
                        </a:spcBef>
                        <a:spcAft>
                          <a:spcPts val="0"/>
                        </a:spcAft>
                      </a:pPr>
                      <a:r>
                        <a:rPr lang="en-US" sz="1200" dirty="0"/>
                        <a:t>Compute and storage are separate in ADW, no need to purchase more scale when your dataset grows, storage grows automatically.</a:t>
                      </a:r>
                      <a:endParaRPr lang="en-US" sz="1200" dirty="0">
                        <a:effectLst/>
                        <a:latin typeface="Times New Roman" panose="02020603050405020304" pitchFamily="18" charset="0"/>
                        <a:ea typeface="DengXian" panose="02010600030101010101" pitchFamily="2" charset="-122"/>
                      </a:endParaRPr>
                    </a:p>
                  </a:txBody>
                  <a:tcPr marL="23046" marR="23046" marT="23046" marB="23046"/>
                </a:tc>
                <a:extLst>
                  <a:ext uri="{0D108BD9-81ED-4DB2-BD59-A6C34878D82A}">
                    <a16:rowId xmlns:a16="http://schemas.microsoft.com/office/drawing/2014/main" val="1491574392"/>
                  </a:ext>
                </a:extLst>
              </a:tr>
              <a:tr h="859968">
                <a:tc>
                  <a:txBody>
                    <a:bodyPr/>
                    <a:lstStyle/>
                    <a:p>
                      <a:pPr marL="0" marR="0">
                        <a:spcBef>
                          <a:spcPts val="0"/>
                        </a:spcBef>
                        <a:spcAft>
                          <a:spcPts val="0"/>
                        </a:spcAft>
                      </a:pPr>
                      <a:r>
                        <a:rPr lang="en-US" sz="1600">
                          <a:effectLst/>
                        </a:rPr>
                        <a:t> </a:t>
                      </a:r>
                      <a:endParaRPr lang="en-US" sz="1600">
                        <a:effectLst/>
                        <a:latin typeface="Times New Roman" panose="02020603050405020304" pitchFamily="18" charset="0"/>
                        <a:ea typeface="DengXian" panose="02010600030101010101" pitchFamily="2" charset="-122"/>
                      </a:endParaRPr>
                    </a:p>
                  </a:txBody>
                  <a:tcPr marL="23046" marR="23046" marT="23046" marB="23046"/>
                </a:tc>
                <a:tc>
                  <a:txBody>
                    <a:bodyPr/>
                    <a:lstStyle/>
                    <a:p>
                      <a:pPr marL="0" marR="0">
                        <a:spcBef>
                          <a:spcPts val="0"/>
                        </a:spcBef>
                        <a:spcAft>
                          <a:spcPts val="0"/>
                        </a:spcAft>
                      </a:pPr>
                      <a:r>
                        <a:rPr lang="en-US" sz="1200">
                          <a:effectLst/>
                        </a:rPr>
                        <a:t>Tables</a:t>
                      </a:r>
                      <a:endParaRPr lang="en-US" sz="1200">
                        <a:effectLst/>
                        <a:latin typeface="Times New Roman" panose="02020603050405020304" pitchFamily="18" charset="0"/>
                        <a:ea typeface="DengXian" panose="02010600030101010101" pitchFamily="2" charset="-122"/>
                      </a:endParaRPr>
                    </a:p>
                  </a:txBody>
                  <a:tcPr marL="23046" marR="23046" marT="23046" marB="23046"/>
                </a:tc>
                <a:tc>
                  <a:txBody>
                    <a:bodyPr/>
                    <a:lstStyle/>
                    <a:p>
                      <a:pPr marL="0" marR="0">
                        <a:spcBef>
                          <a:spcPts val="0"/>
                        </a:spcBef>
                        <a:spcAft>
                          <a:spcPts val="0"/>
                        </a:spcAft>
                      </a:pPr>
                      <a:r>
                        <a:rPr lang="en-US" sz="1200" dirty="0">
                          <a:effectLst/>
                        </a:rPr>
                        <a:t>Hash</a:t>
                      </a:r>
                    </a:p>
                    <a:p>
                      <a:pPr marL="0" marR="0">
                        <a:spcBef>
                          <a:spcPts val="0"/>
                        </a:spcBef>
                        <a:spcAft>
                          <a:spcPts val="0"/>
                        </a:spcAft>
                      </a:pPr>
                      <a:r>
                        <a:rPr lang="en-US" sz="1200" dirty="0">
                          <a:effectLst/>
                        </a:rPr>
                        <a:t>Round Robin</a:t>
                      </a:r>
                    </a:p>
                    <a:p>
                      <a:pPr marL="0" marR="0">
                        <a:spcBef>
                          <a:spcPts val="0"/>
                        </a:spcBef>
                        <a:spcAft>
                          <a:spcPts val="0"/>
                        </a:spcAft>
                      </a:pPr>
                      <a:r>
                        <a:rPr lang="en-US" sz="1200" dirty="0">
                          <a:effectLst/>
                        </a:rPr>
                        <a:t>Replicated (default)</a:t>
                      </a:r>
                      <a:endParaRPr lang="en-US" sz="1200" dirty="0">
                        <a:effectLst/>
                        <a:latin typeface="Times New Roman" panose="02020603050405020304" pitchFamily="18" charset="0"/>
                        <a:ea typeface="DengXian" panose="02010600030101010101" pitchFamily="2" charset="-122"/>
                      </a:endParaRPr>
                    </a:p>
                  </a:txBody>
                  <a:tcPr marL="23046" marR="23046" marT="23046" marB="23046"/>
                </a:tc>
                <a:tc>
                  <a:txBody>
                    <a:bodyPr/>
                    <a:lstStyle/>
                    <a:p>
                      <a:pPr marL="0" marR="0">
                        <a:spcBef>
                          <a:spcPts val="0"/>
                        </a:spcBef>
                        <a:spcAft>
                          <a:spcPts val="0"/>
                        </a:spcAft>
                      </a:pPr>
                      <a:r>
                        <a:rPr lang="en-US" sz="1200" dirty="0">
                          <a:effectLst/>
                        </a:rPr>
                        <a:t>Hash</a:t>
                      </a:r>
                    </a:p>
                    <a:p>
                      <a:pPr marL="0" marR="0">
                        <a:spcBef>
                          <a:spcPts val="0"/>
                        </a:spcBef>
                        <a:spcAft>
                          <a:spcPts val="0"/>
                        </a:spcAft>
                      </a:pPr>
                      <a:r>
                        <a:rPr lang="en-US" sz="1200" dirty="0">
                          <a:effectLst/>
                        </a:rPr>
                        <a:t>Round Robin (Default)</a:t>
                      </a:r>
                    </a:p>
                    <a:p>
                      <a:pPr marL="0" marR="0">
                        <a:spcBef>
                          <a:spcPts val="0"/>
                        </a:spcBef>
                        <a:spcAft>
                          <a:spcPts val="0"/>
                        </a:spcAft>
                      </a:pPr>
                      <a:r>
                        <a:rPr lang="en-US" sz="1200" dirty="0">
                          <a:effectLst/>
                        </a:rPr>
                        <a:t>Replicated</a:t>
                      </a:r>
                      <a:endParaRPr lang="en-US" sz="1200" dirty="0">
                        <a:effectLst/>
                        <a:latin typeface="Times New Roman" panose="02020603050405020304" pitchFamily="18" charset="0"/>
                        <a:ea typeface="DengXian" panose="02010600030101010101" pitchFamily="2" charset="-122"/>
                      </a:endParaRPr>
                    </a:p>
                  </a:txBody>
                  <a:tcPr marL="23046" marR="23046" marT="23046" marB="23046"/>
                </a:tc>
                <a:tc>
                  <a:txBody>
                    <a:bodyPr/>
                    <a:lstStyle/>
                    <a:p>
                      <a:pPr marL="0" marR="0">
                        <a:spcBef>
                          <a:spcPts val="0"/>
                        </a:spcBef>
                        <a:spcAft>
                          <a:spcPts val="0"/>
                        </a:spcAft>
                      </a:pPr>
                      <a:r>
                        <a:rPr lang="en-US" sz="1200" dirty="0"/>
                        <a:t>Replicated tables incur NO increase in storage or storage costs on ADW.</a:t>
                      </a:r>
                      <a:endParaRPr lang="en-US" sz="1200" dirty="0">
                        <a:effectLst/>
                        <a:latin typeface="Times New Roman" panose="02020603050405020304" pitchFamily="18" charset="0"/>
                        <a:ea typeface="DengXian" panose="02010600030101010101" pitchFamily="2" charset="-122"/>
                      </a:endParaRPr>
                    </a:p>
                  </a:txBody>
                  <a:tcPr marL="23046" marR="23046" marT="23046" marB="23046"/>
                </a:tc>
                <a:extLst>
                  <a:ext uri="{0D108BD9-81ED-4DB2-BD59-A6C34878D82A}">
                    <a16:rowId xmlns:a16="http://schemas.microsoft.com/office/drawing/2014/main" val="2487729776"/>
                  </a:ext>
                </a:extLst>
              </a:tr>
              <a:tr h="407644">
                <a:tc>
                  <a:txBody>
                    <a:bodyPr/>
                    <a:lstStyle/>
                    <a:p>
                      <a:pPr marL="0" marR="0">
                        <a:spcBef>
                          <a:spcPts val="0"/>
                        </a:spcBef>
                        <a:spcAft>
                          <a:spcPts val="0"/>
                        </a:spcAft>
                      </a:pPr>
                      <a:r>
                        <a:rPr lang="en-US" sz="1600" dirty="0">
                          <a:effectLst/>
                        </a:rPr>
                        <a:t> </a:t>
                      </a:r>
                      <a:endParaRPr lang="en-US" sz="1600" dirty="0">
                        <a:effectLst/>
                        <a:latin typeface="Times New Roman" panose="02020603050405020304" pitchFamily="18" charset="0"/>
                        <a:ea typeface="DengXian" panose="02010600030101010101" pitchFamily="2" charset="-122"/>
                      </a:endParaRPr>
                    </a:p>
                  </a:txBody>
                  <a:tcPr marL="23046" marR="23046" marT="23046" marB="23046"/>
                </a:tc>
                <a:tc>
                  <a:txBody>
                    <a:bodyPr/>
                    <a:lstStyle/>
                    <a:p>
                      <a:pPr marL="0" marR="0">
                        <a:spcBef>
                          <a:spcPts val="0"/>
                        </a:spcBef>
                        <a:spcAft>
                          <a:spcPts val="0"/>
                        </a:spcAft>
                      </a:pPr>
                      <a:r>
                        <a:rPr lang="en-US" sz="1200">
                          <a:effectLst/>
                        </a:rPr>
                        <a:t>Index</a:t>
                      </a:r>
                      <a:endParaRPr lang="en-US" sz="1200">
                        <a:effectLst/>
                        <a:latin typeface="Times New Roman" panose="02020603050405020304" pitchFamily="18" charset="0"/>
                        <a:ea typeface="DengXian" panose="02010600030101010101" pitchFamily="2" charset="-122"/>
                      </a:endParaRPr>
                    </a:p>
                  </a:txBody>
                  <a:tcPr marL="23046" marR="23046" marT="23046" marB="23046"/>
                </a:tc>
                <a:tc>
                  <a:txBody>
                    <a:bodyPr/>
                    <a:lstStyle/>
                    <a:p>
                      <a:pPr marL="0" marR="0">
                        <a:spcBef>
                          <a:spcPts val="0"/>
                        </a:spcBef>
                        <a:spcAft>
                          <a:spcPts val="0"/>
                        </a:spcAft>
                      </a:pPr>
                      <a:r>
                        <a:rPr lang="en-US" sz="1200">
                          <a:effectLst/>
                        </a:rPr>
                        <a:t>Heap (default)</a:t>
                      </a:r>
                    </a:p>
                    <a:p>
                      <a:pPr marL="0" marR="0">
                        <a:spcBef>
                          <a:spcPts val="0"/>
                        </a:spcBef>
                        <a:spcAft>
                          <a:spcPts val="0"/>
                        </a:spcAft>
                      </a:pPr>
                      <a:r>
                        <a:rPr lang="en-US" sz="1200">
                          <a:effectLst/>
                        </a:rPr>
                        <a:t>CCI</a:t>
                      </a:r>
                    </a:p>
                    <a:p>
                      <a:pPr marL="0" marR="0">
                        <a:spcBef>
                          <a:spcPts val="0"/>
                        </a:spcBef>
                        <a:spcAft>
                          <a:spcPts val="0"/>
                        </a:spcAft>
                      </a:pPr>
                      <a:r>
                        <a:rPr lang="en-US" sz="1200">
                          <a:effectLst/>
                        </a:rPr>
                        <a:t>CI</a:t>
                      </a:r>
                      <a:endParaRPr lang="en-US" sz="1200">
                        <a:effectLst/>
                        <a:latin typeface="Times New Roman" panose="02020603050405020304" pitchFamily="18" charset="0"/>
                        <a:ea typeface="DengXian" panose="02010600030101010101" pitchFamily="2" charset="-122"/>
                      </a:endParaRPr>
                    </a:p>
                  </a:txBody>
                  <a:tcPr marL="23046" marR="23046" marT="23046" marB="23046"/>
                </a:tc>
                <a:tc>
                  <a:txBody>
                    <a:bodyPr/>
                    <a:lstStyle/>
                    <a:p>
                      <a:pPr marL="0" marR="0">
                        <a:spcBef>
                          <a:spcPts val="0"/>
                        </a:spcBef>
                        <a:spcAft>
                          <a:spcPts val="0"/>
                        </a:spcAft>
                      </a:pPr>
                      <a:r>
                        <a:rPr lang="en-US" sz="1200">
                          <a:effectLst/>
                        </a:rPr>
                        <a:t>Heap</a:t>
                      </a:r>
                    </a:p>
                    <a:p>
                      <a:pPr marL="0" marR="0">
                        <a:spcBef>
                          <a:spcPts val="0"/>
                        </a:spcBef>
                        <a:spcAft>
                          <a:spcPts val="0"/>
                        </a:spcAft>
                      </a:pPr>
                      <a:r>
                        <a:rPr lang="en-US" sz="1200">
                          <a:effectLst/>
                        </a:rPr>
                        <a:t>CCI (default)</a:t>
                      </a:r>
                    </a:p>
                    <a:p>
                      <a:pPr marL="0" marR="0">
                        <a:spcBef>
                          <a:spcPts val="0"/>
                        </a:spcBef>
                        <a:spcAft>
                          <a:spcPts val="0"/>
                        </a:spcAft>
                      </a:pPr>
                      <a:r>
                        <a:rPr lang="en-US" sz="1200">
                          <a:effectLst/>
                        </a:rPr>
                        <a:t>CI</a:t>
                      </a:r>
                      <a:endParaRPr lang="en-US" sz="1200">
                        <a:effectLst/>
                        <a:latin typeface="Times New Roman" panose="02020603050405020304" pitchFamily="18" charset="0"/>
                        <a:ea typeface="DengXian" panose="02010600030101010101" pitchFamily="2" charset="-122"/>
                      </a:endParaRPr>
                    </a:p>
                  </a:txBody>
                  <a:tcPr marL="23046" marR="23046" marT="23046" marB="23046"/>
                </a:tc>
                <a:tc>
                  <a:txBody>
                    <a:bodyPr/>
                    <a:lstStyle/>
                    <a:p>
                      <a:pPr marL="0" marR="0">
                        <a:spcBef>
                          <a:spcPts val="0"/>
                        </a:spcBef>
                        <a:spcAft>
                          <a:spcPts val="0"/>
                        </a:spcAft>
                      </a:pPr>
                      <a:r>
                        <a:rPr lang="en-US" sz="1200" dirty="0"/>
                        <a:t>CCI offers unlimited storage and takes advantage of  Adaptive Caching for improved query performance on ADW</a:t>
                      </a:r>
                      <a:endParaRPr lang="en-US" sz="1200" dirty="0">
                        <a:effectLst/>
                        <a:latin typeface="Times New Roman" panose="02020603050405020304" pitchFamily="18" charset="0"/>
                        <a:ea typeface="DengXian" panose="02010600030101010101" pitchFamily="2" charset="-122"/>
                      </a:endParaRPr>
                    </a:p>
                  </a:txBody>
                  <a:tcPr marL="23046" marR="23046" marT="23046" marB="23046"/>
                </a:tc>
                <a:extLst>
                  <a:ext uri="{0D108BD9-81ED-4DB2-BD59-A6C34878D82A}">
                    <a16:rowId xmlns:a16="http://schemas.microsoft.com/office/drawing/2014/main" val="836404911"/>
                  </a:ext>
                </a:extLst>
              </a:tr>
              <a:tr h="407644">
                <a:tc>
                  <a:txBody>
                    <a:bodyPr/>
                    <a:lstStyle/>
                    <a:p>
                      <a:pPr marL="0" marR="0">
                        <a:spcBef>
                          <a:spcPts val="0"/>
                        </a:spcBef>
                        <a:spcAft>
                          <a:spcPts val="0"/>
                        </a:spcAft>
                      </a:pPr>
                      <a:r>
                        <a:rPr lang="en-US" sz="1600">
                          <a:effectLst/>
                        </a:rPr>
                        <a:t> </a:t>
                      </a:r>
                      <a:endParaRPr lang="en-US" sz="1600">
                        <a:effectLst/>
                        <a:latin typeface="Times New Roman" panose="02020603050405020304" pitchFamily="18" charset="0"/>
                        <a:ea typeface="DengXian" panose="02010600030101010101" pitchFamily="2" charset="-122"/>
                      </a:endParaRPr>
                    </a:p>
                  </a:txBody>
                  <a:tcPr marL="23046" marR="23046" marT="23046" marB="23046"/>
                </a:tc>
                <a:tc>
                  <a:txBody>
                    <a:bodyPr/>
                    <a:lstStyle/>
                    <a:p>
                      <a:pPr marL="0" marR="0">
                        <a:spcBef>
                          <a:spcPts val="0"/>
                        </a:spcBef>
                        <a:spcAft>
                          <a:spcPts val="0"/>
                        </a:spcAft>
                      </a:pPr>
                      <a:r>
                        <a:rPr lang="en-US" sz="1200">
                          <a:effectLst/>
                        </a:rPr>
                        <a:t>Workload Management (WLM)</a:t>
                      </a:r>
                      <a:endParaRPr lang="en-US" sz="1200">
                        <a:effectLst/>
                        <a:latin typeface="Times New Roman" panose="02020603050405020304" pitchFamily="18" charset="0"/>
                        <a:ea typeface="DengXian" panose="02010600030101010101" pitchFamily="2" charset="-122"/>
                      </a:endParaRPr>
                    </a:p>
                  </a:txBody>
                  <a:tcPr marL="23046" marR="23046" marT="23046" marB="23046"/>
                </a:tc>
                <a:tc>
                  <a:txBody>
                    <a:bodyPr/>
                    <a:lstStyle/>
                    <a:p>
                      <a:pPr marL="0" marR="0">
                        <a:spcBef>
                          <a:spcPts val="0"/>
                        </a:spcBef>
                        <a:spcAft>
                          <a:spcPts val="0"/>
                        </a:spcAft>
                      </a:pPr>
                      <a:r>
                        <a:rPr lang="en-US" sz="1200" dirty="0">
                          <a:effectLst/>
                        </a:rPr>
                        <a:t>Dynamic resource classes</a:t>
                      </a:r>
                      <a:endParaRPr lang="en-US" sz="1200" dirty="0">
                        <a:effectLst/>
                        <a:latin typeface="Times New Roman" panose="02020603050405020304" pitchFamily="18" charset="0"/>
                        <a:ea typeface="DengXian" panose="02010600030101010101" pitchFamily="2" charset="-122"/>
                      </a:endParaRPr>
                    </a:p>
                  </a:txBody>
                  <a:tcPr marL="23046" marR="23046" marT="23046" marB="23046"/>
                </a:tc>
                <a:tc>
                  <a:txBody>
                    <a:bodyPr/>
                    <a:lstStyle/>
                    <a:p>
                      <a:pPr marL="0" marR="0">
                        <a:spcBef>
                          <a:spcPts val="0"/>
                        </a:spcBef>
                        <a:spcAft>
                          <a:spcPts val="0"/>
                        </a:spcAft>
                      </a:pPr>
                      <a:r>
                        <a:rPr lang="en-US" sz="1200" dirty="0">
                          <a:effectLst/>
                        </a:rPr>
                        <a:t>Dynamic resource classes</a:t>
                      </a:r>
                    </a:p>
                    <a:p>
                      <a:pPr marL="0" marR="0">
                        <a:spcBef>
                          <a:spcPts val="0"/>
                        </a:spcBef>
                        <a:spcAft>
                          <a:spcPts val="0"/>
                        </a:spcAft>
                      </a:pPr>
                      <a:r>
                        <a:rPr lang="en-US" sz="1200" dirty="0">
                          <a:effectLst/>
                        </a:rPr>
                        <a:t>Static resource classes</a:t>
                      </a:r>
                    </a:p>
                    <a:p>
                      <a:pPr marL="0" marR="0">
                        <a:spcBef>
                          <a:spcPts val="0"/>
                        </a:spcBef>
                        <a:spcAft>
                          <a:spcPts val="0"/>
                        </a:spcAft>
                      </a:pPr>
                      <a:r>
                        <a:rPr lang="en-US" sz="1200" dirty="0">
                          <a:effectLst/>
                        </a:rPr>
                        <a:t>Workload classification with importance</a:t>
                      </a:r>
                      <a:endParaRPr lang="en-US" sz="1200" dirty="0">
                        <a:effectLst/>
                        <a:latin typeface="Times New Roman" panose="02020603050405020304" pitchFamily="18" charset="0"/>
                        <a:ea typeface="DengXian" panose="02010600030101010101" pitchFamily="2" charset="-122"/>
                      </a:endParaRPr>
                    </a:p>
                  </a:txBody>
                  <a:tcPr marL="23046" marR="23046" marT="23046" marB="23046"/>
                </a:tc>
                <a:tc>
                  <a:txBody>
                    <a:bodyPr/>
                    <a:lstStyle/>
                    <a:p>
                      <a:pPr marL="0" marR="0">
                        <a:spcBef>
                          <a:spcPts val="0"/>
                        </a:spcBef>
                        <a:spcAft>
                          <a:spcPts val="0"/>
                        </a:spcAft>
                      </a:pPr>
                      <a:r>
                        <a:rPr lang="en-US" sz="1200" dirty="0">
                          <a:effectLst/>
                        </a:rPr>
                        <a:t>ADW offers more features to control your resource usage when needed</a:t>
                      </a:r>
                      <a:endParaRPr lang="en-US" sz="1200" dirty="0">
                        <a:effectLst/>
                        <a:latin typeface="Times New Roman" panose="02020603050405020304" pitchFamily="18" charset="0"/>
                        <a:ea typeface="DengXian" panose="02010600030101010101" pitchFamily="2" charset="-122"/>
                      </a:endParaRPr>
                    </a:p>
                  </a:txBody>
                  <a:tcPr marL="23046" marR="23046" marT="23046" marB="23046"/>
                </a:tc>
                <a:extLst>
                  <a:ext uri="{0D108BD9-81ED-4DB2-BD59-A6C34878D82A}">
                    <a16:rowId xmlns:a16="http://schemas.microsoft.com/office/drawing/2014/main" val="116315180"/>
                  </a:ext>
                </a:extLst>
              </a:tr>
            </a:tbl>
          </a:graphicData>
        </a:graphic>
      </p:graphicFrame>
    </p:spTree>
    <p:extLst>
      <p:ext uri="{BB962C8B-B14F-4D97-AF65-F5344CB8AC3E}">
        <p14:creationId xmlns:p14="http://schemas.microsoft.com/office/powerpoint/2010/main" val="18404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88099" y="133598"/>
            <a:ext cx="11781071" cy="767254"/>
          </a:xfrm>
          <a:prstGeom prst="rect">
            <a:avLst/>
          </a:prstGeom>
          <a:solidFill>
            <a:srgbClr val="002050"/>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lvl="0" algn="ctr">
              <a:defRPr/>
            </a:pPr>
            <a:r>
              <a:rPr lang="en-US" sz="4000">
                <a:solidFill>
                  <a:srgbClr val="FFFFFF"/>
                </a:solidFill>
                <a:latin typeface="Segoe UI Light" panose="020B0502040204020203" pitchFamily="34" charset="0"/>
                <a:cs typeface="Segoe UI Light" panose="020B0502040204020203" pitchFamily="34" charset="0"/>
              </a:rPr>
              <a:t>APS vs. ADW </a:t>
            </a:r>
            <a:endParaRPr lang="en-US" sz="4000" dirty="0">
              <a:solidFill>
                <a:srgbClr val="FFFFFF"/>
              </a:solidFill>
              <a:latin typeface="Segoe UI Light" panose="020B0502040204020203" pitchFamily="34" charset="0"/>
              <a:cs typeface="Segoe UI Light" panose="020B0502040204020203" pitchFamily="34" charset="0"/>
            </a:endParaRP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aphicFrame>
        <p:nvGraphicFramePr>
          <p:cNvPr id="2" name="Table 1">
            <a:extLst>
              <a:ext uri="{FF2B5EF4-FFF2-40B4-BE49-F238E27FC236}">
                <a16:creationId xmlns:a16="http://schemas.microsoft.com/office/drawing/2014/main" id="{43B77876-BD82-446B-878F-6E8D1C6BF95D}"/>
              </a:ext>
            </a:extLst>
          </p:cNvPr>
          <p:cNvGraphicFramePr>
            <a:graphicFrameLocks noGrp="1"/>
          </p:cNvGraphicFramePr>
          <p:nvPr>
            <p:extLst>
              <p:ext uri="{D42A27DB-BD31-4B8C-83A1-F6EECF244321}">
                <p14:modId xmlns:p14="http://schemas.microsoft.com/office/powerpoint/2010/main" val="1799730013"/>
              </p:ext>
            </p:extLst>
          </p:nvPr>
        </p:nvGraphicFramePr>
        <p:xfrm>
          <a:off x="724360" y="1153128"/>
          <a:ext cx="11149779" cy="5315999"/>
        </p:xfrm>
        <a:graphic>
          <a:graphicData uri="http://schemas.openxmlformats.org/drawingml/2006/table">
            <a:tbl>
              <a:tblPr firstRow="1" firstCol="1" bandRow="1">
                <a:tableStyleId>{5C22544A-7EE6-4342-B048-85BDC9FD1C3A}</a:tableStyleId>
              </a:tblPr>
              <a:tblGrid>
                <a:gridCol w="1383736">
                  <a:extLst>
                    <a:ext uri="{9D8B030D-6E8A-4147-A177-3AD203B41FA5}">
                      <a16:colId xmlns:a16="http://schemas.microsoft.com/office/drawing/2014/main" val="2072539177"/>
                    </a:ext>
                  </a:extLst>
                </a:gridCol>
                <a:gridCol w="1150071">
                  <a:extLst>
                    <a:ext uri="{9D8B030D-6E8A-4147-A177-3AD203B41FA5}">
                      <a16:colId xmlns:a16="http://schemas.microsoft.com/office/drawing/2014/main" val="3436564478"/>
                    </a:ext>
                  </a:extLst>
                </a:gridCol>
                <a:gridCol w="2880308">
                  <a:extLst>
                    <a:ext uri="{9D8B030D-6E8A-4147-A177-3AD203B41FA5}">
                      <a16:colId xmlns:a16="http://schemas.microsoft.com/office/drawing/2014/main" val="3418098610"/>
                    </a:ext>
                  </a:extLst>
                </a:gridCol>
                <a:gridCol w="3550092">
                  <a:extLst>
                    <a:ext uri="{9D8B030D-6E8A-4147-A177-3AD203B41FA5}">
                      <a16:colId xmlns:a16="http://schemas.microsoft.com/office/drawing/2014/main" val="615152710"/>
                    </a:ext>
                  </a:extLst>
                </a:gridCol>
                <a:gridCol w="2185572">
                  <a:extLst>
                    <a:ext uri="{9D8B030D-6E8A-4147-A177-3AD203B41FA5}">
                      <a16:colId xmlns:a16="http://schemas.microsoft.com/office/drawing/2014/main" val="4069221878"/>
                    </a:ext>
                  </a:extLst>
                </a:gridCol>
              </a:tblGrid>
              <a:tr h="188478">
                <a:tc>
                  <a:txBody>
                    <a:bodyPr/>
                    <a:lstStyle/>
                    <a:p>
                      <a:pPr marL="0" marR="0">
                        <a:spcBef>
                          <a:spcPts val="0"/>
                        </a:spcBef>
                        <a:spcAft>
                          <a:spcPts val="0"/>
                        </a:spcAft>
                      </a:pPr>
                      <a:r>
                        <a:rPr lang="en-US" sz="1600">
                          <a:effectLst/>
                        </a:rPr>
                        <a:t>Category</a:t>
                      </a:r>
                      <a:endParaRPr lang="en-US" sz="1600">
                        <a:effectLst/>
                        <a:latin typeface="Times New Roman" panose="02020603050405020304" pitchFamily="18" charset="0"/>
                        <a:ea typeface="DengXian" panose="02010600030101010101" pitchFamily="2" charset="-122"/>
                      </a:endParaRPr>
                    </a:p>
                  </a:txBody>
                  <a:tcPr marL="23046" marR="23046" marT="23046" marB="23046"/>
                </a:tc>
                <a:tc>
                  <a:txBody>
                    <a:bodyPr/>
                    <a:lstStyle/>
                    <a:p>
                      <a:pPr marL="0" marR="0">
                        <a:spcBef>
                          <a:spcPts val="0"/>
                        </a:spcBef>
                        <a:spcAft>
                          <a:spcPts val="0"/>
                        </a:spcAft>
                      </a:pPr>
                      <a:r>
                        <a:rPr lang="en-US" sz="1600">
                          <a:effectLst/>
                        </a:rPr>
                        <a:t>Sub-category</a:t>
                      </a:r>
                      <a:endParaRPr lang="en-US" sz="1600">
                        <a:effectLst/>
                        <a:latin typeface="Times New Roman" panose="02020603050405020304" pitchFamily="18" charset="0"/>
                        <a:ea typeface="DengXian" panose="02010600030101010101" pitchFamily="2" charset="-122"/>
                      </a:endParaRPr>
                    </a:p>
                  </a:txBody>
                  <a:tcPr marL="23046" marR="23046" marT="23046" marB="23046"/>
                </a:tc>
                <a:tc>
                  <a:txBody>
                    <a:bodyPr/>
                    <a:lstStyle/>
                    <a:p>
                      <a:pPr marL="0" marR="0">
                        <a:spcBef>
                          <a:spcPts val="0"/>
                        </a:spcBef>
                        <a:spcAft>
                          <a:spcPts val="0"/>
                        </a:spcAft>
                      </a:pPr>
                      <a:r>
                        <a:rPr lang="en-US" sz="1600">
                          <a:effectLst/>
                        </a:rPr>
                        <a:t>APS</a:t>
                      </a:r>
                      <a:endParaRPr lang="en-US" sz="1600">
                        <a:effectLst/>
                        <a:latin typeface="Times New Roman" panose="02020603050405020304" pitchFamily="18" charset="0"/>
                        <a:ea typeface="DengXian" panose="02010600030101010101" pitchFamily="2" charset="-122"/>
                      </a:endParaRPr>
                    </a:p>
                  </a:txBody>
                  <a:tcPr marL="23046" marR="23046" marT="23046" marB="23046"/>
                </a:tc>
                <a:tc>
                  <a:txBody>
                    <a:bodyPr/>
                    <a:lstStyle/>
                    <a:p>
                      <a:pPr marL="0" marR="0">
                        <a:spcBef>
                          <a:spcPts val="0"/>
                        </a:spcBef>
                        <a:spcAft>
                          <a:spcPts val="0"/>
                        </a:spcAft>
                      </a:pPr>
                      <a:r>
                        <a:rPr lang="en-US" sz="1600">
                          <a:effectLst/>
                        </a:rPr>
                        <a:t>Azure Data Warehouse</a:t>
                      </a:r>
                      <a:endParaRPr lang="en-US" sz="1600" dirty="0">
                        <a:effectLst/>
                        <a:latin typeface="Times New Roman" panose="02020603050405020304" pitchFamily="18" charset="0"/>
                        <a:ea typeface="DengXian" panose="02010600030101010101" pitchFamily="2" charset="-122"/>
                      </a:endParaRPr>
                    </a:p>
                  </a:txBody>
                  <a:tcPr marL="23046" marR="23046" marT="23046" marB="23046"/>
                </a:tc>
                <a:tc>
                  <a:txBody>
                    <a:bodyPr/>
                    <a:lstStyle/>
                    <a:p>
                      <a:pPr marL="0" marR="0">
                        <a:spcBef>
                          <a:spcPts val="0"/>
                        </a:spcBef>
                        <a:spcAft>
                          <a:spcPts val="0"/>
                        </a:spcAft>
                      </a:pPr>
                      <a:r>
                        <a:rPr lang="en-US" sz="1600" dirty="0">
                          <a:effectLst/>
                        </a:rPr>
                        <a:t>Comment</a:t>
                      </a:r>
                      <a:endParaRPr lang="en-US" sz="1600" dirty="0">
                        <a:effectLst/>
                        <a:latin typeface="Times New Roman" panose="02020603050405020304" pitchFamily="18" charset="0"/>
                        <a:ea typeface="DengXian" panose="02010600030101010101" pitchFamily="2" charset="-122"/>
                      </a:endParaRPr>
                    </a:p>
                  </a:txBody>
                  <a:tcPr marL="23046" marR="23046" marT="23046" marB="23046"/>
                </a:tc>
                <a:extLst>
                  <a:ext uri="{0D108BD9-81ED-4DB2-BD59-A6C34878D82A}">
                    <a16:rowId xmlns:a16="http://schemas.microsoft.com/office/drawing/2014/main" val="3981036994"/>
                  </a:ext>
                </a:extLst>
              </a:tr>
              <a:tr h="407644">
                <a:tc>
                  <a:txBody>
                    <a:bodyPr/>
                    <a:lstStyle/>
                    <a:p>
                      <a:pPr marL="0" marR="0">
                        <a:spcBef>
                          <a:spcPts val="0"/>
                        </a:spcBef>
                        <a:spcAft>
                          <a:spcPts val="0"/>
                        </a:spcAft>
                      </a:pPr>
                      <a:r>
                        <a:rPr lang="en-US" sz="1600" dirty="0">
                          <a:effectLst/>
                        </a:rPr>
                        <a:t>Security</a:t>
                      </a:r>
                      <a:endParaRPr lang="en-US" sz="1600" dirty="0">
                        <a:effectLst/>
                        <a:latin typeface="Times New Roman" panose="02020603050405020304" pitchFamily="18" charset="0"/>
                        <a:ea typeface="DengXian" panose="02010600030101010101" pitchFamily="2" charset="-122"/>
                      </a:endParaRPr>
                    </a:p>
                  </a:txBody>
                  <a:tcPr marL="23046" marR="23046" marT="23046" marB="23046"/>
                </a:tc>
                <a:tc>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DengXian" panose="02010600030101010101" pitchFamily="2" charset="-122"/>
                      </a:endParaRPr>
                    </a:p>
                  </a:txBody>
                  <a:tcPr marL="23046" marR="23046" marT="23046" marB="23046"/>
                </a:tc>
                <a:tc>
                  <a:txBody>
                    <a:bodyPr/>
                    <a:lstStyle/>
                    <a:p>
                      <a:pPr marL="0" marR="0">
                        <a:spcBef>
                          <a:spcPts val="0"/>
                        </a:spcBef>
                        <a:spcAft>
                          <a:spcPts val="0"/>
                        </a:spcAft>
                      </a:pPr>
                      <a:r>
                        <a:rPr lang="en-US" sz="1200" dirty="0" err="1">
                          <a:effectLst/>
                        </a:rPr>
                        <a:t>TDE</a:t>
                      </a:r>
                      <a:endParaRPr lang="en-US" sz="1200" dirty="0">
                        <a:effectLst/>
                      </a:endParaRPr>
                    </a:p>
                    <a:p>
                      <a:pPr marL="0" marR="0">
                        <a:spcBef>
                          <a:spcPts val="0"/>
                        </a:spcBef>
                        <a:spcAft>
                          <a:spcPts val="0"/>
                        </a:spcAft>
                      </a:pPr>
                      <a:r>
                        <a:rPr lang="en-US" sz="1200" dirty="0">
                          <a:effectLst/>
                        </a:rPr>
                        <a:t>Firewall</a:t>
                      </a:r>
                      <a:endParaRPr lang="en-US" sz="1200" dirty="0">
                        <a:effectLst/>
                        <a:latin typeface="Times New Roman" panose="02020603050405020304" pitchFamily="18" charset="0"/>
                        <a:ea typeface="DengXian" panose="02010600030101010101" pitchFamily="2" charset="-122"/>
                      </a:endParaRPr>
                    </a:p>
                  </a:txBody>
                  <a:tcPr marL="23046" marR="23046" marT="23046" marB="23046"/>
                </a:tc>
                <a:tc>
                  <a:txBody>
                    <a:bodyPr/>
                    <a:lstStyle/>
                    <a:p>
                      <a:pPr marL="0" marR="0">
                        <a:spcBef>
                          <a:spcPts val="0"/>
                        </a:spcBef>
                        <a:spcAft>
                          <a:spcPts val="0"/>
                        </a:spcAft>
                      </a:pPr>
                      <a:r>
                        <a:rPr lang="en-US" sz="1200">
                          <a:effectLst/>
                        </a:rPr>
                        <a:t>TDE (BYOK with Azure Key Vault integration)</a:t>
                      </a:r>
                    </a:p>
                    <a:p>
                      <a:pPr marL="0" marR="0">
                        <a:spcBef>
                          <a:spcPts val="0"/>
                        </a:spcBef>
                        <a:spcAft>
                          <a:spcPts val="0"/>
                        </a:spcAft>
                      </a:pPr>
                      <a:r>
                        <a:rPr lang="en-US" sz="1200">
                          <a:effectLst/>
                        </a:rPr>
                        <a:t>Firewall</a:t>
                      </a:r>
                    </a:p>
                    <a:p>
                      <a:pPr marL="0" marR="0">
                        <a:spcBef>
                          <a:spcPts val="0"/>
                        </a:spcBef>
                        <a:spcAft>
                          <a:spcPts val="0"/>
                        </a:spcAft>
                      </a:pPr>
                      <a:r>
                        <a:rPr lang="en-US" sz="1200">
                          <a:effectLst/>
                        </a:rPr>
                        <a:t>Auditing</a:t>
                      </a:r>
                    </a:p>
                    <a:p>
                      <a:pPr marL="0" marR="0">
                        <a:spcBef>
                          <a:spcPts val="0"/>
                        </a:spcBef>
                        <a:spcAft>
                          <a:spcPts val="0"/>
                        </a:spcAft>
                      </a:pPr>
                      <a:r>
                        <a:rPr lang="en-US" sz="1200">
                          <a:effectLst/>
                        </a:rPr>
                        <a:t>VNet Isolation</a:t>
                      </a:r>
                    </a:p>
                    <a:p>
                      <a:pPr marL="0" marR="0">
                        <a:spcBef>
                          <a:spcPts val="0"/>
                        </a:spcBef>
                        <a:spcAft>
                          <a:spcPts val="0"/>
                        </a:spcAft>
                      </a:pPr>
                      <a:r>
                        <a:rPr lang="en-US" sz="1200">
                          <a:effectLst/>
                        </a:rPr>
                        <a:t>Row Level Security</a:t>
                      </a:r>
                    </a:p>
                    <a:p>
                      <a:pPr marL="0" marR="0">
                        <a:spcBef>
                          <a:spcPts val="0"/>
                        </a:spcBef>
                        <a:spcAft>
                          <a:spcPts val="0"/>
                        </a:spcAft>
                      </a:pPr>
                      <a:r>
                        <a:rPr lang="en-US" sz="1200">
                          <a:effectLst/>
                        </a:rPr>
                        <a:t>Column Level Security</a:t>
                      </a:r>
                      <a:endParaRPr lang="en-US" sz="1200">
                        <a:effectLst/>
                        <a:latin typeface="Times New Roman" panose="02020603050405020304" pitchFamily="18" charset="0"/>
                        <a:ea typeface="DengXian" panose="02010600030101010101" pitchFamily="2" charset="-122"/>
                      </a:endParaRPr>
                    </a:p>
                  </a:txBody>
                  <a:tcPr marL="23046" marR="23046" marT="23046" marB="23046"/>
                </a:tc>
                <a:tc>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DengXian" panose="02010600030101010101" pitchFamily="2" charset="-122"/>
                      </a:endParaRPr>
                    </a:p>
                  </a:txBody>
                  <a:tcPr marL="23046" marR="23046" marT="23046" marB="23046"/>
                </a:tc>
                <a:extLst>
                  <a:ext uri="{0D108BD9-81ED-4DB2-BD59-A6C34878D82A}">
                    <a16:rowId xmlns:a16="http://schemas.microsoft.com/office/drawing/2014/main" val="2352228612"/>
                  </a:ext>
                </a:extLst>
              </a:tr>
              <a:tr h="407644">
                <a:tc>
                  <a:txBody>
                    <a:bodyPr/>
                    <a:lstStyle/>
                    <a:p>
                      <a:pPr marL="0" marR="0">
                        <a:spcBef>
                          <a:spcPts val="0"/>
                        </a:spcBef>
                        <a:spcAft>
                          <a:spcPts val="0"/>
                        </a:spcAft>
                      </a:pPr>
                      <a:r>
                        <a:rPr lang="en-US" sz="1600" dirty="0">
                          <a:effectLst/>
                          <a:latin typeface="+mn-lt"/>
                          <a:ea typeface="DengXian" panose="02010600030101010101" pitchFamily="2" charset="-122"/>
                        </a:rPr>
                        <a:t>Performance</a:t>
                      </a:r>
                    </a:p>
                  </a:txBody>
                  <a:tcPr marL="50800" marR="50800" marT="50800" marB="50800"/>
                </a:tc>
                <a:tc>
                  <a:txBody>
                    <a:bodyPr/>
                    <a:lstStyle/>
                    <a:p>
                      <a:pPr marL="0" marR="0">
                        <a:spcBef>
                          <a:spcPts val="0"/>
                        </a:spcBef>
                        <a:spcAft>
                          <a:spcPts val="0"/>
                        </a:spcAft>
                      </a:pPr>
                      <a:r>
                        <a:rPr lang="en-US" sz="1200">
                          <a:effectLst/>
                          <a:latin typeface="+mn-lt"/>
                          <a:ea typeface="DengXian" panose="02010600030101010101" pitchFamily="2" charset="-122"/>
                        </a:rPr>
                        <a:t>Benchmark</a:t>
                      </a:r>
                    </a:p>
                  </a:txBody>
                  <a:tcPr marL="50800" marR="50800" marT="50800" marB="50800"/>
                </a:tc>
                <a:tc>
                  <a:txBody>
                    <a:bodyPr/>
                    <a:lstStyle/>
                    <a:p>
                      <a:pPr marL="0" marR="0">
                        <a:spcBef>
                          <a:spcPts val="0"/>
                        </a:spcBef>
                        <a:spcAft>
                          <a:spcPts val="0"/>
                        </a:spcAft>
                      </a:pPr>
                      <a:r>
                        <a:rPr lang="en-US" sz="1200" dirty="0">
                          <a:effectLst/>
                          <a:latin typeface="+mn-lt"/>
                          <a:ea typeface="DengXian" panose="02010600030101010101" pitchFamily="2" charset="-122"/>
                        </a:rPr>
                        <a:t>No published benchmark exists</a:t>
                      </a:r>
                    </a:p>
                  </a:txBody>
                  <a:tcPr marL="50800" marR="50800" marT="50800" marB="50800"/>
                </a:tc>
                <a:tc>
                  <a:txBody>
                    <a:bodyPr/>
                    <a:lstStyle/>
                    <a:p>
                      <a:pPr marL="0" marR="0">
                        <a:spcBef>
                          <a:spcPts val="0"/>
                        </a:spcBef>
                        <a:spcAft>
                          <a:spcPts val="0"/>
                        </a:spcAft>
                      </a:pPr>
                      <a:r>
                        <a:rPr lang="en-US" sz="1200" u="sng">
                          <a:solidFill>
                            <a:srgbClr val="0563C1"/>
                          </a:solidFill>
                          <a:effectLst/>
                          <a:latin typeface="+mn-lt"/>
                          <a:ea typeface="DengXian" panose="02010600030101010101" pitchFamily="2" charset="-122"/>
                          <a:hlinkClick r:id="rId4"/>
                        </a:rPr>
                        <a:t>SQL DW is leading in price-performance with various benchmarks against competitors</a:t>
                      </a:r>
                      <a:r>
                        <a:rPr lang="en-US" sz="1200">
                          <a:effectLst/>
                          <a:latin typeface="+mn-lt"/>
                          <a:ea typeface="DengXian" panose="02010600030101010101" pitchFamily="2" charset="-122"/>
                        </a:rPr>
                        <a:t>  published by independent companies</a:t>
                      </a:r>
                    </a:p>
                  </a:txBody>
                  <a:tcPr marL="50800" marR="50800" marT="50800" marB="50800"/>
                </a:tc>
                <a:tc>
                  <a:txBody>
                    <a:bodyPr/>
                    <a:lstStyle/>
                    <a:p>
                      <a:pPr marL="0" marR="0">
                        <a:spcBef>
                          <a:spcPts val="0"/>
                        </a:spcBef>
                        <a:spcAft>
                          <a:spcPts val="0"/>
                        </a:spcAft>
                      </a:pPr>
                      <a:r>
                        <a:rPr lang="en-US" sz="1200">
                          <a:effectLst/>
                          <a:latin typeface="+mn-lt"/>
                          <a:ea typeface="DengXian" panose="02010600030101010101" pitchFamily="2" charset="-122"/>
                        </a:rPr>
                        <a:t> </a:t>
                      </a:r>
                    </a:p>
                  </a:txBody>
                  <a:tcPr marL="50800" marR="50800" marT="50800" marB="50800"/>
                </a:tc>
                <a:extLst>
                  <a:ext uri="{0D108BD9-81ED-4DB2-BD59-A6C34878D82A}">
                    <a16:rowId xmlns:a16="http://schemas.microsoft.com/office/drawing/2014/main" val="3409982786"/>
                  </a:ext>
                </a:extLst>
              </a:tr>
              <a:tr h="859968">
                <a:tc>
                  <a:txBody>
                    <a:bodyPr/>
                    <a:lstStyle/>
                    <a:p>
                      <a:pPr marL="0" marR="0">
                        <a:spcBef>
                          <a:spcPts val="0"/>
                        </a:spcBef>
                        <a:spcAft>
                          <a:spcPts val="0"/>
                        </a:spcAft>
                      </a:pPr>
                      <a:r>
                        <a:rPr lang="en-US" sz="1600">
                          <a:effectLst/>
                          <a:latin typeface="+mn-lt"/>
                          <a:ea typeface="DengXian" panose="02010600030101010101" pitchFamily="2" charset="-122"/>
                        </a:rPr>
                        <a:t>Connection</a:t>
                      </a:r>
                    </a:p>
                  </a:txBody>
                  <a:tcPr marL="50800" marR="50800" marT="50800" marB="50800"/>
                </a:tc>
                <a:tc>
                  <a:txBody>
                    <a:bodyPr/>
                    <a:lstStyle/>
                    <a:p>
                      <a:pPr marL="0" marR="0">
                        <a:spcBef>
                          <a:spcPts val="0"/>
                        </a:spcBef>
                        <a:spcAft>
                          <a:spcPts val="0"/>
                        </a:spcAft>
                      </a:pPr>
                      <a:r>
                        <a:rPr lang="en-US" sz="1200" dirty="0">
                          <a:effectLst/>
                          <a:latin typeface="+mn-lt"/>
                          <a:ea typeface="DengXian" panose="02010600030101010101" pitchFamily="2" charset="-122"/>
                        </a:rPr>
                        <a:t>Port</a:t>
                      </a:r>
                    </a:p>
                  </a:txBody>
                  <a:tcPr marL="50800" marR="50800" marT="50800" marB="50800"/>
                </a:tc>
                <a:tc>
                  <a:txBody>
                    <a:bodyPr/>
                    <a:lstStyle/>
                    <a:p>
                      <a:pPr marL="0" marR="0">
                        <a:spcBef>
                          <a:spcPts val="0"/>
                        </a:spcBef>
                        <a:spcAft>
                          <a:spcPts val="0"/>
                        </a:spcAft>
                      </a:pPr>
                      <a:r>
                        <a:rPr lang="en-US" sz="1200" dirty="0">
                          <a:effectLst/>
                          <a:latin typeface="+mn-lt"/>
                          <a:ea typeface="DengXian" panose="02010600030101010101" pitchFamily="2" charset="-122"/>
                        </a:rPr>
                        <a:t>17001</a:t>
                      </a:r>
                    </a:p>
                  </a:txBody>
                  <a:tcPr marL="50800" marR="50800" marT="50800" marB="50800"/>
                </a:tc>
                <a:tc>
                  <a:txBody>
                    <a:bodyPr/>
                    <a:lstStyle/>
                    <a:p>
                      <a:pPr marL="0" marR="0">
                        <a:spcBef>
                          <a:spcPts val="0"/>
                        </a:spcBef>
                        <a:spcAft>
                          <a:spcPts val="0"/>
                        </a:spcAft>
                      </a:pPr>
                      <a:r>
                        <a:rPr lang="en-US" sz="1200" dirty="0">
                          <a:effectLst/>
                          <a:latin typeface="+mn-lt"/>
                          <a:ea typeface="DengXian" panose="02010600030101010101" pitchFamily="2" charset="-122"/>
                        </a:rPr>
                        <a:t>1433, (default SQL Server Port)</a:t>
                      </a:r>
                    </a:p>
                  </a:txBody>
                  <a:tcPr marL="50800" marR="50800" marT="50800" marB="50800"/>
                </a:tc>
                <a:tc>
                  <a:txBody>
                    <a:bodyPr/>
                    <a:lstStyle/>
                    <a:p>
                      <a:pPr marL="0" marR="0">
                        <a:spcBef>
                          <a:spcPts val="0"/>
                        </a:spcBef>
                        <a:spcAft>
                          <a:spcPts val="0"/>
                        </a:spcAft>
                      </a:pPr>
                      <a:r>
                        <a:rPr lang="en-US" sz="1200">
                          <a:effectLst/>
                          <a:latin typeface="+mn-lt"/>
                          <a:ea typeface="DengXian" panose="02010600030101010101" pitchFamily="2" charset="-122"/>
                        </a:rPr>
                        <a:t>No need to specify port in ADW connections</a:t>
                      </a:r>
                      <a:endParaRPr lang="en-US" sz="1200" dirty="0">
                        <a:effectLst/>
                        <a:latin typeface="+mn-lt"/>
                        <a:ea typeface="DengXian" panose="02010600030101010101" pitchFamily="2" charset="-122"/>
                      </a:endParaRPr>
                    </a:p>
                  </a:txBody>
                  <a:tcPr marL="50800" marR="50800" marT="50800" marB="50800"/>
                </a:tc>
                <a:extLst>
                  <a:ext uri="{0D108BD9-81ED-4DB2-BD59-A6C34878D82A}">
                    <a16:rowId xmlns:a16="http://schemas.microsoft.com/office/drawing/2014/main" val="2487729776"/>
                  </a:ext>
                </a:extLst>
              </a:tr>
              <a:tr h="407644">
                <a:tc>
                  <a:txBody>
                    <a:bodyPr/>
                    <a:lstStyle/>
                    <a:p>
                      <a:pPr marL="0" marR="0">
                        <a:spcBef>
                          <a:spcPts val="0"/>
                        </a:spcBef>
                        <a:spcAft>
                          <a:spcPts val="0"/>
                        </a:spcAft>
                      </a:pPr>
                      <a:r>
                        <a:rPr lang="en-US" sz="1600">
                          <a:effectLst/>
                          <a:latin typeface="+mn-lt"/>
                          <a:ea typeface="DengXian" panose="02010600030101010101" pitchFamily="2" charset="-122"/>
                        </a:rPr>
                        <a:t>Language Surface</a:t>
                      </a:r>
                    </a:p>
                  </a:txBody>
                  <a:tcPr marL="50800" marR="50800" marT="50800" marB="50800"/>
                </a:tc>
                <a:tc>
                  <a:txBody>
                    <a:bodyPr/>
                    <a:lstStyle/>
                    <a:p>
                      <a:pPr marL="0" marR="0">
                        <a:spcBef>
                          <a:spcPts val="0"/>
                        </a:spcBef>
                        <a:spcAft>
                          <a:spcPts val="0"/>
                        </a:spcAft>
                      </a:pPr>
                      <a:r>
                        <a:rPr lang="en-US" sz="1200">
                          <a:effectLst/>
                          <a:latin typeface="+mn-lt"/>
                          <a:ea typeface="DengXian" panose="02010600030101010101" pitchFamily="2" charset="-122"/>
                        </a:rPr>
                        <a:t>T-SQL</a:t>
                      </a:r>
                    </a:p>
                  </a:txBody>
                  <a:tcPr marL="50800" marR="50800" marT="50800" marB="50800"/>
                </a:tc>
                <a:tc>
                  <a:txBody>
                    <a:bodyPr/>
                    <a:lstStyle/>
                    <a:p>
                      <a:pPr marL="0" marR="0">
                        <a:spcBef>
                          <a:spcPts val="0"/>
                        </a:spcBef>
                        <a:spcAft>
                          <a:spcPts val="0"/>
                        </a:spcAft>
                      </a:pPr>
                      <a:r>
                        <a:rPr lang="en-US" sz="1200" dirty="0" err="1">
                          <a:effectLst/>
                          <a:latin typeface="+mn-lt"/>
                          <a:ea typeface="DengXian" panose="02010600030101010101" pitchFamily="2" charset="-122"/>
                        </a:rPr>
                        <a:t>SQLDW</a:t>
                      </a:r>
                      <a:r>
                        <a:rPr lang="en-US" sz="1200" dirty="0">
                          <a:effectLst/>
                          <a:latin typeface="+mn-lt"/>
                          <a:ea typeface="DengXian" panose="02010600030101010101" pitchFamily="2" charset="-122"/>
                        </a:rPr>
                        <a:t> - </a:t>
                      </a:r>
                      <a:r>
                        <a:rPr lang="en-US" sz="1200" i="1" dirty="0">
                          <a:effectLst/>
                          <a:latin typeface="+mn-lt"/>
                          <a:ea typeface="DengXian" panose="02010600030101010101" pitchFamily="2" charset="-122"/>
                        </a:rPr>
                        <a:t>n</a:t>
                      </a:r>
                      <a:endParaRPr lang="en-US" sz="1200" dirty="0">
                        <a:effectLst/>
                        <a:latin typeface="+mn-lt"/>
                        <a:ea typeface="DengXian" panose="02010600030101010101" pitchFamily="2" charset="-122"/>
                      </a:endParaRPr>
                    </a:p>
                  </a:txBody>
                  <a:tcPr marL="50800" marR="50800" marT="50800" marB="50800"/>
                </a:tc>
                <a:tc>
                  <a:txBody>
                    <a:bodyPr/>
                    <a:lstStyle/>
                    <a:p>
                      <a:pPr marL="0" marR="0">
                        <a:spcBef>
                          <a:spcPts val="0"/>
                        </a:spcBef>
                        <a:spcAft>
                          <a:spcPts val="0"/>
                        </a:spcAft>
                      </a:pPr>
                      <a:r>
                        <a:rPr lang="en-US" sz="1200">
                          <a:effectLst/>
                          <a:latin typeface="+mn-lt"/>
                          <a:ea typeface="DengXian" panose="02010600030101010101" pitchFamily="2" charset="-122"/>
                        </a:rPr>
                        <a:t>ADW supports more T-SQL statements than APS such as;</a:t>
                      </a:r>
                    </a:p>
                    <a:p>
                      <a:pPr marL="342900" marR="0" indent="-228600" fontAlgn="ctr">
                        <a:spcBef>
                          <a:spcPts val="0"/>
                        </a:spcBef>
                        <a:spcAft>
                          <a:spcPts val="0"/>
                        </a:spcAft>
                      </a:pPr>
                      <a:r>
                        <a:rPr lang="en-US" sz="1200">
                          <a:effectLst/>
                          <a:latin typeface="+mn-lt"/>
                          <a:ea typeface="DengXian" panose="02010600030101010101" pitchFamily="2" charset="-122"/>
                        </a:rPr>
                        <a:t>·        GROUP BY ROLLUP</a:t>
                      </a:r>
                    </a:p>
                    <a:p>
                      <a:pPr marL="342900" marR="0" indent="-228600" fontAlgn="ctr">
                        <a:spcBef>
                          <a:spcPts val="0"/>
                        </a:spcBef>
                        <a:spcAft>
                          <a:spcPts val="0"/>
                        </a:spcAft>
                      </a:pPr>
                      <a:r>
                        <a:rPr lang="en-US" sz="1200">
                          <a:effectLst/>
                          <a:latin typeface="+mn-lt"/>
                          <a:ea typeface="DengXian" panose="02010600030101010101" pitchFamily="2" charset="-122"/>
                        </a:rPr>
                        <a:t>·        TRIM</a:t>
                      </a:r>
                    </a:p>
                    <a:p>
                      <a:pPr marL="342900" marR="0" indent="-228600" fontAlgn="ctr">
                        <a:spcBef>
                          <a:spcPts val="0"/>
                        </a:spcBef>
                        <a:spcAft>
                          <a:spcPts val="0"/>
                        </a:spcAft>
                      </a:pPr>
                      <a:r>
                        <a:rPr lang="en-US" sz="1200">
                          <a:effectLst/>
                          <a:latin typeface="+mn-lt"/>
                          <a:ea typeface="DengXian" panose="02010600030101010101" pitchFamily="2" charset="-122"/>
                        </a:rPr>
                        <a:t>·        TRANSLATE</a:t>
                      </a:r>
                    </a:p>
                    <a:p>
                      <a:pPr marL="342900" marR="0" indent="-228600" fontAlgn="ctr">
                        <a:spcBef>
                          <a:spcPts val="0"/>
                        </a:spcBef>
                        <a:spcAft>
                          <a:spcPts val="0"/>
                        </a:spcAft>
                      </a:pPr>
                      <a:r>
                        <a:rPr lang="en-US" sz="1200">
                          <a:effectLst/>
                          <a:latin typeface="+mn-lt"/>
                          <a:ea typeface="DengXian" panose="02010600030101010101" pitchFamily="2" charset="-122"/>
                        </a:rPr>
                        <a:t>·        FORMAT</a:t>
                      </a:r>
                    </a:p>
                    <a:p>
                      <a:pPr marL="342900" marR="0" indent="-228600" fontAlgn="ctr">
                        <a:spcBef>
                          <a:spcPts val="0"/>
                        </a:spcBef>
                        <a:spcAft>
                          <a:spcPts val="0"/>
                        </a:spcAft>
                      </a:pPr>
                      <a:r>
                        <a:rPr lang="en-US" sz="1200">
                          <a:effectLst/>
                          <a:latin typeface="+mn-lt"/>
                          <a:ea typeface="DengXian" panose="02010600030101010101" pitchFamily="2" charset="-122"/>
                        </a:rPr>
                        <a:t>·        DROP </a:t>
                      </a:r>
                      <a:r>
                        <a:rPr lang="en-US" sz="1200" i="1">
                          <a:effectLst/>
                          <a:latin typeface="+mn-lt"/>
                          <a:ea typeface="DengXian" panose="02010600030101010101" pitchFamily="2" charset="-122"/>
                        </a:rPr>
                        <a:t>object</a:t>
                      </a:r>
                      <a:r>
                        <a:rPr lang="en-US" sz="1200">
                          <a:effectLst/>
                          <a:latin typeface="+mn-lt"/>
                          <a:ea typeface="DengXian" panose="02010600030101010101" pitchFamily="2" charset="-122"/>
                        </a:rPr>
                        <a:t> IF EXISTS</a:t>
                      </a:r>
                      <a:endParaRPr lang="en-US" sz="1200" dirty="0">
                        <a:effectLst/>
                        <a:latin typeface="+mn-lt"/>
                        <a:ea typeface="DengXian" panose="02010600030101010101" pitchFamily="2" charset="-122"/>
                      </a:endParaRPr>
                    </a:p>
                  </a:txBody>
                  <a:tcPr marL="50800" marR="50800" marT="50800" marB="50800"/>
                </a:tc>
                <a:tc>
                  <a:txBody>
                    <a:bodyPr/>
                    <a:lstStyle/>
                    <a:p>
                      <a:pPr marL="0" marR="0">
                        <a:spcBef>
                          <a:spcPts val="0"/>
                        </a:spcBef>
                        <a:spcAft>
                          <a:spcPts val="0"/>
                        </a:spcAft>
                      </a:pPr>
                      <a:r>
                        <a:rPr lang="en-US" sz="1200">
                          <a:effectLst/>
                          <a:latin typeface="+mn-lt"/>
                          <a:ea typeface="DengXian" panose="02010600030101010101" pitchFamily="2" charset="-122"/>
                        </a:rPr>
                        <a:t>This is not an exhaustive list. ADW T-SQL language area is much more advanced than what APS supports today.</a:t>
                      </a:r>
                      <a:endParaRPr lang="en-US" sz="1200" dirty="0">
                        <a:effectLst/>
                        <a:latin typeface="+mn-lt"/>
                        <a:ea typeface="DengXian" panose="02010600030101010101" pitchFamily="2" charset="-122"/>
                      </a:endParaRPr>
                    </a:p>
                  </a:txBody>
                  <a:tcPr marL="50800" marR="50800" marT="50800" marB="50800"/>
                </a:tc>
                <a:extLst>
                  <a:ext uri="{0D108BD9-81ED-4DB2-BD59-A6C34878D82A}">
                    <a16:rowId xmlns:a16="http://schemas.microsoft.com/office/drawing/2014/main" val="116315180"/>
                  </a:ext>
                </a:extLst>
              </a:tr>
              <a:tr h="746887">
                <a:tc>
                  <a:txBody>
                    <a:bodyPr/>
                    <a:lstStyle/>
                    <a:p>
                      <a:pPr marL="0" marR="0">
                        <a:spcBef>
                          <a:spcPts val="0"/>
                        </a:spcBef>
                        <a:spcAft>
                          <a:spcPts val="0"/>
                        </a:spcAft>
                      </a:pPr>
                      <a:r>
                        <a:rPr lang="en-US" sz="1600" dirty="0">
                          <a:effectLst/>
                          <a:latin typeface="+mn-lt"/>
                          <a:ea typeface="DengXian" panose="02010600030101010101" pitchFamily="2" charset="-122"/>
                          <a:cs typeface="Segoe UI" panose="020B0502040204020203" pitchFamily="34" charset="0"/>
                        </a:rPr>
                        <a:t>Tools</a:t>
                      </a:r>
                    </a:p>
                  </a:txBody>
                  <a:tcPr marL="50800" marR="50800" marT="50800" marB="50800"/>
                </a:tc>
                <a:tc>
                  <a:txBody>
                    <a:bodyPr/>
                    <a:lstStyle/>
                    <a:p>
                      <a:pPr marL="0" marR="0">
                        <a:spcBef>
                          <a:spcPts val="0"/>
                        </a:spcBef>
                        <a:spcAft>
                          <a:spcPts val="0"/>
                        </a:spcAft>
                      </a:pPr>
                      <a:r>
                        <a:rPr lang="en-US" sz="1200" dirty="0">
                          <a:effectLst/>
                          <a:latin typeface="Segoe UI" panose="020B0502040204020203" pitchFamily="34" charset="0"/>
                          <a:ea typeface="DengXian" panose="02010600030101010101" pitchFamily="2" charset="-122"/>
                          <a:cs typeface="Segoe UI" panose="020B0502040204020203" pitchFamily="34" charset="0"/>
                        </a:rPr>
                        <a:t>Client tools</a:t>
                      </a:r>
                    </a:p>
                  </a:txBody>
                  <a:tcPr marL="50800" marR="50800" marT="50800" marB="50800"/>
                </a:tc>
                <a:tc>
                  <a:txBody>
                    <a:bodyPr/>
                    <a:lstStyle/>
                    <a:p>
                      <a:pPr marL="0" marR="0">
                        <a:spcBef>
                          <a:spcPts val="0"/>
                        </a:spcBef>
                        <a:spcAft>
                          <a:spcPts val="0"/>
                        </a:spcAft>
                      </a:pPr>
                      <a:r>
                        <a:rPr lang="en-US" sz="1200">
                          <a:effectLst/>
                          <a:latin typeface="Segoe UI" panose="020B0502040204020203" pitchFamily="34" charset="0"/>
                          <a:ea typeface="DengXian" panose="02010600030101010101" pitchFamily="2" charset="-122"/>
                          <a:cs typeface="Segoe UI" panose="020B0502040204020203" pitchFamily="34" charset="0"/>
                        </a:rPr>
                        <a:t>SSDT</a:t>
                      </a:r>
                    </a:p>
                  </a:txBody>
                  <a:tcPr marL="50800" marR="50800" marT="50800" marB="50800"/>
                </a:tc>
                <a:tc>
                  <a:txBody>
                    <a:bodyPr/>
                    <a:lstStyle/>
                    <a:p>
                      <a:pPr marL="0" marR="0">
                        <a:spcBef>
                          <a:spcPts val="0"/>
                        </a:spcBef>
                        <a:spcAft>
                          <a:spcPts val="0"/>
                        </a:spcAft>
                      </a:pPr>
                      <a:r>
                        <a:rPr lang="en-US" sz="1200">
                          <a:effectLst/>
                          <a:latin typeface="Segoe UI" panose="020B0502040204020203" pitchFamily="34" charset="0"/>
                          <a:ea typeface="DengXian" panose="02010600030101010101" pitchFamily="2" charset="-122"/>
                          <a:cs typeface="Segoe UI" panose="020B0502040204020203" pitchFamily="34" charset="0"/>
                        </a:rPr>
                        <a:t>SSMS, SSDT (with support for database projects), Azure Data Studio, Azure DevOps</a:t>
                      </a:r>
                      <a:endParaRPr lang="en-US" sz="1200" dirty="0">
                        <a:effectLst/>
                        <a:latin typeface="Segoe UI" panose="020B0502040204020203" pitchFamily="34" charset="0"/>
                        <a:ea typeface="DengXian" panose="02010600030101010101" pitchFamily="2" charset="-122"/>
                        <a:cs typeface="Segoe UI" panose="020B0502040204020203" pitchFamily="34" charset="0"/>
                      </a:endParaRPr>
                    </a:p>
                  </a:txBody>
                  <a:tcPr marL="50800" marR="50800" marT="50800" marB="50800"/>
                </a:tc>
                <a:tc>
                  <a:txBody>
                    <a:bodyPr/>
                    <a:lstStyle/>
                    <a:p>
                      <a:pPr marL="0" marR="0">
                        <a:spcBef>
                          <a:spcPts val="0"/>
                        </a:spcBef>
                        <a:spcAft>
                          <a:spcPts val="0"/>
                        </a:spcAft>
                      </a:pPr>
                      <a:r>
                        <a:rPr lang="en-US" sz="1200" dirty="0">
                          <a:effectLst/>
                          <a:latin typeface="Segoe UI" panose="020B0502040204020203" pitchFamily="34" charset="0"/>
                          <a:ea typeface="DengXian" panose="02010600030101010101" pitchFamily="2" charset="-122"/>
                          <a:cs typeface="Segoe UI" panose="020B0502040204020203" pitchFamily="34" charset="0"/>
                        </a:rPr>
                        <a:t> </a:t>
                      </a:r>
                    </a:p>
                  </a:txBody>
                  <a:tcPr marL="50800" marR="50800" marT="50800" marB="50800"/>
                </a:tc>
                <a:extLst>
                  <a:ext uri="{0D108BD9-81ED-4DB2-BD59-A6C34878D82A}">
                    <a16:rowId xmlns:a16="http://schemas.microsoft.com/office/drawing/2014/main" val="1120857432"/>
                  </a:ext>
                </a:extLst>
              </a:tr>
            </a:tbl>
          </a:graphicData>
        </a:graphic>
      </p:graphicFrame>
    </p:spTree>
    <p:extLst>
      <p:ext uri="{BB962C8B-B14F-4D97-AF65-F5344CB8AC3E}">
        <p14:creationId xmlns:p14="http://schemas.microsoft.com/office/powerpoint/2010/main" val="1603587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88099" y="133598"/>
            <a:ext cx="11781071" cy="767254"/>
          </a:xfrm>
          <a:prstGeom prst="rect">
            <a:avLst/>
          </a:prstGeom>
          <a:solidFill>
            <a:srgbClr val="002050"/>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lvl="0" algn="ctr">
              <a:defRPr/>
            </a:pPr>
            <a:r>
              <a:rPr lang="en-US" sz="4000">
                <a:solidFill>
                  <a:srgbClr val="FFFFFF"/>
                </a:solidFill>
                <a:latin typeface="Segoe UI Light" panose="020B0502040204020203" pitchFamily="34" charset="0"/>
                <a:cs typeface="Segoe UI Light" panose="020B0502040204020203" pitchFamily="34" charset="0"/>
              </a:rPr>
              <a:t>APS vs. ADW </a:t>
            </a:r>
            <a:endParaRPr lang="en-US" sz="4000" dirty="0">
              <a:solidFill>
                <a:srgbClr val="FFFFFF"/>
              </a:solidFill>
              <a:latin typeface="Segoe UI Light" panose="020B0502040204020203" pitchFamily="34" charset="0"/>
              <a:cs typeface="Segoe UI Light" panose="020B0502040204020203" pitchFamily="34" charset="0"/>
            </a:endParaRP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aphicFrame>
        <p:nvGraphicFramePr>
          <p:cNvPr id="2" name="Table 1">
            <a:extLst>
              <a:ext uri="{FF2B5EF4-FFF2-40B4-BE49-F238E27FC236}">
                <a16:creationId xmlns:a16="http://schemas.microsoft.com/office/drawing/2014/main" id="{43B77876-BD82-446B-878F-6E8D1C6BF95D}"/>
              </a:ext>
            </a:extLst>
          </p:cNvPr>
          <p:cNvGraphicFramePr>
            <a:graphicFrameLocks noGrp="1"/>
          </p:cNvGraphicFramePr>
          <p:nvPr>
            <p:extLst>
              <p:ext uri="{D42A27DB-BD31-4B8C-83A1-F6EECF244321}">
                <p14:modId xmlns:p14="http://schemas.microsoft.com/office/powerpoint/2010/main" val="2152493935"/>
              </p:ext>
            </p:extLst>
          </p:nvPr>
        </p:nvGraphicFramePr>
        <p:xfrm>
          <a:off x="754144" y="1252345"/>
          <a:ext cx="11057515" cy="3214945"/>
        </p:xfrm>
        <a:graphic>
          <a:graphicData uri="http://schemas.openxmlformats.org/drawingml/2006/table">
            <a:tbl>
              <a:tblPr firstRow="1" firstCol="1" bandRow="1">
                <a:tableStyleId>{5C22544A-7EE6-4342-B048-85BDC9FD1C3A}</a:tableStyleId>
              </a:tblPr>
              <a:tblGrid>
                <a:gridCol w="1027522">
                  <a:extLst>
                    <a:ext uri="{9D8B030D-6E8A-4147-A177-3AD203B41FA5}">
                      <a16:colId xmlns:a16="http://schemas.microsoft.com/office/drawing/2014/main" val="2072539177"/>
                    </a:ext>
                  </a:extLst>
                </a:gridCol>
                <a:gridCol w="1056166">
                  <a:extLst>
                    <a:ext uri="{9D8B030D-6E8A-4147-A177-3AD203B41FA5}">
                      <a16:colId xmlns:a16="http://schemas.microsoft.com/office/drawing/2014/main" val="3436564478"/>
                    </a:ext>
                  </a:extLst>
                </a:gridCol>
                <a:gridCol w="3238163">
                  <a:extLst>
                    <a:ext uri="{9D8B030D-6E8A-4147-A177-3AD203B41FA5}">
                      <a16:colId xmlns:a16="http://schemas.microsoft.com/office/drawing/2014/main" val="3418098610"/>
                    </a:ext>
                  </a:extLst>
                </a:gridCol>
                <a:gridCol w="3550092">
                  <a:extLst>
                    <a:ext uri="{9D8B030D-6E8A-4147-A177-3AD203B41FA5}">
                      <a16:colId xmlns:a16="http://schemas.microsoft.com/office/drawing/2014/main" val="615152710"/>
                    </a:ext>
                  </a:extLst>
                </a:gridCol>
                <a:gridCol w="2185572">
                  <a:extLst>
                    <a:ext uri="{9D8B030D-6E8A-4147-A177-3AD203B41FA5}">
                      <a16:colId xmlns:a16="http://schemas.microsoft.com/office/drawing/2014/main" val="4069221878"/>
                    </a:ext>
                  </a:extLst>
                </a:gridCol>
              </a:tblGrid>
              <a:tr h="181482">
                <a:tc>
                  <a:txBody>
                    <a:bodyPr/>
                    <a:lstStyle/>
                    <a:p>
                      <a:pPr marL="0" marR="0">
                        <a:spcBef>
                          <a:spcPts val="0"/>
                        </a:spcBef>
                        <a:spcAft>
                          <a:spcPts val="0"/>
                        </a:spcAft>
                      </a:pPr>
                      <a:r>
                        <a:rPr lang="en-US" sz="1600" dirty="0">
                          <a:effectLst/>
                          <a:latin typeface="+mn-lt"/>
                        </a:rPr>
                        <a:t>Category</a:t>
                      </a:r>
                      <a:endParaRPr lang="en-US" sz="1600" dirty="0">
                        <a:effectLst/>
                        <a:latin typeface="+mn-lt"/>
                        <a:ea typeface="DengXian" panose="02010600030101010101" pitchFamily="2" charset="-122"/>
                      </a:endParaRPr>
                    </a:p>
                  </a:txBody>
                  <a:tcPr marL="23046" marR="23046" marT="23046" marB="23046"/>
                </a:tc>
                <a:tc>
                  <a:txBody>
                    <a:bodyPr/>
                    <a:lstStyle/>
                    <a:p>
                      <a:pPr marL="0" marR="0">
                        <a:spcBef>
                          <a:spcPts val="0"/>
                        </a:spcBef>
                        <a:spcAft>
                          <a:spcPts val="0"/>
                        </a:spcAft>
                      </a:pPr>
                      <a:r>
                        <a:rPr lang="en-US" sz="1600" dirty="0">
                          <a:effectLst/>
                        </a:rPr>
                        <a:t>Sub-category</a:t>
                      </a:r>
                      <a:endParaRPr lang="en-US" sz="1600" dirty="0">
                        <a:effectLst/>
                        <a:latin typeface="Times New Roman" panose="02020603050405020304" pitchFamily="18" charset="0"/>
                        <a:ea typeface="DengXian" panose="02010600030101010101" pitchFamily="2" charset="-122"/>
                      </a:endParaRPr>
                    </a:p>
                  </a:txBody>
                  <a:tcPr marL="23046" marR="23046" marT="23046" marB="23046"/>
                </a:tc>
                <a:tc>
                  <a:txBody>
                    <a:bodyPr/>
                    <a:lstStyle/>
                    <a:p>
                      <a:pPr marL="0" marR="0">
                        <a:spcBef>
                          <a:spcPts val="0"/>
                        </a:spcBef>
                        <a:spcAft>
                          <a:spcPts val="0"/>
                        </a:spcAft>
                      </a:pPr>
                      <a:r>
                        <a:rPr lang="en-US" sz="1600">
                          <a:effectLst/>
                        </a:rPr>
                        <a:t>APS</a:t>
                      </a:r>
                      <a:endParaRPr lang="en-US" sz="1600">
                        <a:effectLst/>
                        <a:latin typeface="Times New Roman" panose="02020603050405020304" pitchFamily="18" charset="0"/>
                        <a:ea typeface="DengXian" panose="02010600030101010101" pitchFamily="2" charset="-122"/>
                      </a:endParaRPr>
                    </a:p>
                  </a:txBody>
                  <a:tcPr marL="23046" marR="23046" marT="23046" marB="23046"/>
                </a:tc>
                <a:tc>
                  <a:txBody>
                    <a:bodyPr/>
                    <a:lstStyle/>
                    <a:p>
                      <a:pPr marL="0" marR="0">
                        <a:spcBef>
                          <a:spcPts val="0"/>
                        </a:spcBef>
                        <a:spcAft>
                          <a:spcPts val="0"/>
                        </a:spcAft>
                      </a:pPr>
                      <a:r>
                        <a:rPr lang="en-US" sz="1600">
                          <a:effectLst/>
                        </a:rPr>
                        <a:t>Azure Data Warehouse</a:t>
                      </a:r>
                      <a:endParaRPr lang="en-US" sz="1600" dirty="0">
                        <a:effectLst/>
                        <a:latin typeface="Times New Roman" panose="02020603050405020304" pitchFamily="18" charset="0"/>
                        <a:ea typeface="DengXian" panose="02010600030101010101" pitchFamily="2" charset="-122"/>
                      </a:endParaRPr>
                    </a:p>
                  </a:txBody>
                  <a:tcPr marL="23046" marR="23046" marT="23046" marB="23046"/>
                </a:tc>
                <a:tc>
                  <a:txBody>
                    <a:bodyPr/>
                    <a:lstStyle/>
                    <a:p>
                      <a:pPr marL="0" marR="0">
                        <a:spcBef>
                          <a:spcPts val="0"/>
                        </a:spcBef>
                        <a:spcAft>
                          <a:spcPts val="0"/>
                        </a:spcAft>
                      </a:pPr>
                      <a:r>
                        <a:rPr lang="en-US" sz="1600" dirty="0">
                          <a:effectLst/>
                        </a:rPr>
                        <a:t>Comment</a:t>
                      </a:r>
                      <a:endParaRPr lang="en-US" sz="1600" dirty="0">
                        <a:effectLst/>
                        <a:latin typeface="Times New Roman" panose="02020603050405020304" pitchFamily="18" charset="0"/>
                        <a:ea typeface="DengXian" panose="02010600030101010101" pitchFamily="2" charset="-122"/>
                      </a:endParaRPr>
                    </a:p>
                  </a:txBody>
                  <a:tcPr marL="23046" marR="23046" marT="23046" marB="23046"/>
                </a:tc>
                <a:extLst>
                  <a:ext uri="{0D108BD9-81ED-4DB2-BD59-A6C34878D82A}">
                    <a16:rowId xmlns:a16="http://schemas.microsoft.com/office/drawing/2014/main" val="3981036994"/>
                  </a:ext>
                </a:extLst>
              </a:tr>
              <a:tr h="407644">
                <a:tc>
                  <a:txBody>
                    <a:bodyPr/>
                    <a:lstStyle/>
                    <a:p>
                      <a:pPr marL="0" marR="0">
                        <a:spcBef>
                          <a:spcPts val="0"/>
                        </a:spcBef>
                        <a:spcAft>
                          <a:spcPts val="0"/>
                        </a:spcAft>
                      </a:pPr>
                      <a:r>
                        <a:rPr lang="en-US" sz="1600" dirty="0">
                          <a:effectLst/>
                          <a:latin typeface="+mn-lt"/>
                          <a:ea typeface="DengXian" panose="02010600030101010101" pitchFamily="2" charset="-122"/>
                          <a:cs typeface="Segoe UI" panose="020B0502040204020203" pitchFamily="34" charset="0"/>
                        </a:rPr>
                        <a:t>Loading</a:t>
                      </a:r>
                    </a:p>
                  </a:txBody>
                  <a:tcPr marL="50800" marR="50800" marT="50800" marB="50800"/>
                </a:tc>
                <a:tc>
                  <a:txBody>
                    <a:bodyPr/>
                    <a:lstStyle/>
                    <a:p>
                      <a:pPr marL="0" marR="0">
                        <a:spcBef>
                          <a:spcPts val="0"/>
                        </a:spcBef>
                        <a:spcAft>
                          <a:spcPts val="0"/>
                        </a:spcAft>
                      </a:pPr>
                      <a:r>
                        <a:rPr lang="en-US" sz="1200">
                          <a:effectLst/>
                          <a:latin typeface="Segoe UI" panose="020B0502040204020203" pitchFamily="34" charset="0"/>
                          <a:ea typeface="DengXian" panose="02010600030101010101" pitchFamily="2" charset="-122"/>
                          <a:cs typeface="Segoe UI" panose="020B0502040204020203" pitchFamily="34" charset="0"/>
                        </a:rPr>
                        <a:t>PolyBase</a:t>
                      </a:r>
                      <a:endParaRPr lang="en-US" sz="1200" dirty="0">
                        <a:effectLst/>
                        <a:latin typeface="Segoe UI" panose="020B0502040204020203" pitchFamily="34" charset="0"/>
                        <a:ea typeface="DengXian" panose="02010600030101010101" pitchFamily="2" charset="-122"/>
                        <a:cs typeface="Segoe UI" panose="020B0502040204020203" pitchFamily="34" charset="0"/>
                      </a:endParaRPr>
                    </a:p>
                  </a:txBody>
                  <a:tcPr marL="50800" marR="50800" marT="50800" marB="50800"/>
                </a:tc>
                <a:tc>
                  <a:txBody>
                    <a:bodyPr/>
                    <a:lstStyle/>
                    <a:p>
                      <a:pPr marL="0" marR="0">
                        <a:spcBef>
                          <a:spcPts val="0"/>
                        </a:spcBef>
                        <a:spcAft>
                          <a:spcPts val="0"/>
                        </a:spcAft>
                      </a:pPr>
                      <a:r>
                        <a:rPr lang="en-US" sz="1200">
                          <a:effectLst/>
                          <a:latin typeface="Segoe UI" panose="020B0502040204020203" pitchFamily="34" charset="0"/>
                          <a:ea typeface="DengXian" panose="02010600030101010101" pitchFamily="2" charset="-122"/>
                          <a:cs typeface="Segoe UI" panose="020B0502040204020203" pitchFamily="34" charset="0"/>
                        </a:rPr>
                        <a:t>APS can read and load data from Hadoop (HDP and CDH) and v1 Blob Storage</a:t>
                      </a:r>
                    </a:p>
                  </a:txBody>
                  <a:tcPr marL="50800" marR="50800" marT="50800" marB="50800"/>
                </a:tc>
                <a:tc>
                  <a:txBody>
                    <a:bodyPr/>
                    <a:lstStyle/>
                    <a:p>
                      <a:pPr marL="0" marR="0">
                        <a:spcBef>
                          <a:spcPts val="0"/>
                        </a:spcBef>
                        <a:spcAft>
                          <a:spcPts val="0"/>
                        </a:spcAft>
                      </a:pPr>
                      <a:r>
                        <a:rPr lang="en-US" sz="1200">
                          <a:effectLst/>
                          <a:latin typeface="Segoe UI" panose="020B0502040204020203" pitchFamily="34" charset="0"/>
                          <a:ea typeface="DengXian" panose="02010600030101010101" pitchFamily="2" charset="-122"/>
                          <a:cs typeface="Segoe UI" panose="020B0502040204020203" pitchFamily="34" charset="0"/>
                        </a:rPr>
                        <a:t>ADW can read from blob storage and Azure Data Lake</a:t>
                      </a:r>
                      <a:endParaRPr lang="en-US" sz="1200" dirty="0">
                        <a:effectLst/>
                        <a:latin typeface="Segoe UI" panose="020B0502040204020203" pitchFamily="34" charset="0"/>
                        <a:ea typeface="DengXian" panose="02010600030101010101" pitchFamily="2" charset="-122"/>
                        <a:cs typeface="Segoe UI" panose="020B0502040204020203" pitchFamily="34" charset="0"/>
                      </a:endParaRPr>
                    </a:p>
                  </a:txBody>
                  <a:tcPr marL="50800" marR="50800" marT="50800" marB="50800"/>
                </a:tc>
                <a:tc>
                  <a:txBody>
                    <a:bodyPr/>
                    <a:lstStyle/>
                    <a:p>
                      <a:pPr marL="0" marR="0">
                        <a:spcBef>
                          <a:spcPts val="0"/>
                        </a:spcBef>
                        <a:spcAft>
                          <a:spcPts val="0"/>
                        </a:spcAft>
                      </a:pPr>
                      <a:r>
                        <a:rPr lang="en-US" sz="1200">
                          <a:effectLst/>
                          <a:latin typeface="Segoe UI" panose="020B0502040204020203" pitchFamily="34" charset="0"/>
                          <a:ea typeface="DengXian" panose="02010600030101010101" pitchFamily="2" charset="-122"/>
                          <a:cs typeface="Segoe UI" panose="020B0502040204020203" pitchFamily="34" charset="0"/>
                        </a:rPr>
                        <a:t>Polybase is the fastest loading method and supports many file formats and file compression </a:t>
                      </a:r>
                      <a:endParaRPr lang="en-US" sz="1200" dirty="0">
                        <a:effectLst/>
                        <a:latin typeface="Segoe UI" panose="020B0502040204020203" pitchFamily="34" charset="0"/>
                        <a:ea typeface="DengXian" panose="02010600030101010101" pitchFamily="2" charset="-122"/>
                        <a:cs typeface="Segoe UI" panose="020B0502040204020203" pitchFamily="34" charset="0"/>
                      </a:endParaRPr>
                    </a:p>
                  </a:txBody>
                  <a:tcPr marL="50800" marR="50800" marT="50800" marB="50800"/>
                </a:tc>
                <a:extLst>
                  <a:ext uri="{0D108BD9-81ED-4DB2-BD59-A6C34878D82A}">
                    <a16:rowId xmlns:a16="http://schemas.microsoft.com/office/drawing/2014/main" val="3409982786"/>
                  </a:ext>
                </a:extLst>
              </a:tr>
              <a:tr h="520725">
                <a:tc>
                  <a:txBody>
                    <a:bodyPr/>
                    <a:lstStyle/>
                    <a:p>
                      <a:pPr marL="0" marR="0">
                        <a:spcBef>
                          <a:spcPts val="0"/>
                        </a:spcBef>
                        <a:spcAft>
                          <a:spcPts val="0"/>
                        </a:spcAft>
                      </a:pPr>
                      <a:r>
                        <a:rPr lang="en-US" sz="1600">
                          <a:effectLst/>
                          <a:latin typeface="+mn-lt"/>
                          <a:ea typeface="DengXian" panose="02010600030101010101" pitchFamily="2" charset="-122"/>
                          <a:cs typeface="Segoe UI" panose="020B0502040204020203" pitchFamily="34" charset="0"/>
                        </a:rPr>
                        <a:t> </a:t>
                      </a:r>
                    </a:p>
                  </a:txBody>
                  <a:tcPr marL="50800" marR="50800" marT="50800" marB="50800"/>
                </a:tc>
                <a:tc>
                  <a:txBody>
                    <a:bodyPr/>
                    <a:lstStyle/>
                    <a:p>
                      <a:pPr marL="0" marR="0">
                        <a:spcBef>
                          <a:spcPts val="0"/>
                        </a:spcBef>
                        <a:spcAft>
                          <a:spcPts val="0"/>
                        </a:spcAft>
                      </a:pPr>
                      <a:r>
                        <a:rPr lang="en-US" sz="1200">
                          <a:effectLst/>
                          <a:latin typeface="Segoe UI" panose="020B0502040204020203" pitchFamily="34" charset="0"/>
                          <a:ea typeface="DengXian" panose="02010600030101010101" pitchFamily="2" charset="-122"/>
                          <a:cs typeface="Segoe UI" panose="020B0502040204020203" pitchFamily="34" charset="0"/>
                        </a:rPr>
                        <a:t>Command line loader</a:t>
                      </a:r>
                    </a:p>
                  </a:txBody>
                  <a:tcPr marL="50800" marR="50800" marT="50800" marB="50800"/>
                </a:tc>
                <a:tc>
                  <a:txBody>
                    <a:bodyPr/>
                    <a:lstStyle/>
                    <a:p>
                      <a:pPr marL="0" marR="0">
                        <a:spcBef>
                          <a:spcPts val="0"/>
                        </a:spcBef>
                        <a:spcAft>
                          <a:spcPts val="0"/>
                        </a:spcAft>
                      </a:pPr>
                      <a:r>
                        <a:rPr lang="en-US" sz="1200">
                          <a:effectLst/>
                          <a:latin typeface="Segoe UI" panose="020B0502040204020203" pitchFamily="34" charset="0"/>
                          <a:ea typeface="DengXian" panose="02010600030101010101" pitchFamily="2" charset="-122"/>
                          <a:cs typeface="Segoe UI" panose="020B0502040204020203" pitchFamily="34" charset="0"/>
                        </a:rPr>
                        <a:t>DWLoader, BCP</a:t>
                      </a:r>
                      <a:endParaRPr lang="en-US" sz="1200" dirty="0">
                        <a:effectLst/>
                        <a:latin typeface="Segoe UI" panose="020B0502040204020203" pitchFamily="34" charset="0"/>
                        <a:ea typeface="DengXian" panose="02010600030101010101" pitchFamily="2" charset="-122"/>
                        <a:cs typeface="Segoe UI" panose="020B0502040204020203" pitchFamily="34" charset="0"/>
                      </a:endParaRPr>
                    </a:p>
                  </a:txBody>
                  <a:tcPr marL="50800" marR="50800" marT="50800" marB="50800"/>
                </a:tc>
                <a:tc>
                  <a:txBody>
                    <a:bodyPr/>
                    <a:lstStyle/>
                    <a:p>
                      <a:pPr marL="0" marR="0">
                        <a:spcBef>
                          <a:spcPts val="0"/>
                        </a:spcBef>
                        <a:spcAft>
                          <a:spcPts val="0"/>
                        </a:spcAft>
                      </a:pPr>
                      <a:r>
                        <a:rPr lang="en-US" sz="1200">
                          <a:effectLst/>
                          <a:latin typeface="Segoe UI" panose="020B0502040204020203" pitchFamily="34" charset="0"/>
                          <a:ea typeface="DengXian" panose="02010600030101010101" pitchFamily="2" charset="-122"/>
                          <a:cs typeface="Segoe UI" panose="020B0502040204020203" pitchFamily="34" charset="0"/>
                        </a:rPr>
                        <a:t>BCP</a:t>
                      </a:r>
                    </a:p>
                  </a:txBody>
                  <a:tcPr marL="50800" marR="50800" marT="50800" marB="50800"/>
                </a:tc>
                <a:tc>
                  <a:txBody>
                    <a:bodyPr/>
                    <a:lstStyle/>
                    <a:p>
                      <a:pPr marL="0" marR="0">
                        <a:spcBef>
                          <a:spcPts val="0"/>
                        </a:spcBef>
                        <a:spcAft>
                          <a:spcPts val="0"/>
                        </a:spcAft>
                      </a:pPr>
                      <a:r>
                        <a:rPr lang="en-US" sz="1200" dirty="0" err="1">
                          <a:effectLst/>
                          <a:latin typeface="Segoe UI" panose="020B0502040204020203" pitchFamily="34" charset="0"/>
                          <a:ea typeface="DengXian" panose="02010600030101010101" pitchFamily="2" charset="-122"/>
                          <a:cs typeface="Segoe UI" panose="020B0502040204020203" pitchFamily="34" charset="0"/>
                        </a:rPr>
                        <a:t>BCP</a:t>
                      </a:r>
                      <a:r>
                        <a:rPr lang="en-US" sz="1200" dirty="0">
                          <a:effectLst/>
                          <a:latin typeface="Segoe UI" panose="020B0502040204020203" pitchFamily="34" charset="0"/>
                          <a:ea typeface="DengXian" panose="02010600030101010101" pitchFamily="2" charset="-122"/>
                          <a:cs typeface="Segoe UI" panose="020B0502040204020203" pitchFamily="34" charset="0"/>
                        </a:rPr>
                        <a:t> is used for loading max types on both</a:t>
                      </a:r>
                    </a:p>
                  </a:txBody>
                  <a:tcPr marL="50800" marR="50800" marT="50800" marB="50800"/>
                </a:tc>
                <a:extLst>
                  <a:ext uri="{0D108BD9-81ED-4DB2-BD59-A6C34878D82A}">
                    <a16:rowId xmlns:a16="http://schemas.microsoft.com/office/drawing/2014/main" val="1491574392"/>
                  </a:ext>
                </a:extLst>
              </a:tr>
              <a:tr h="859968">
                <a:tc>
                  <a:txBody>
                    <a:bodyPr/>
                    <a:lstStyle/>
                    <a:p>
                      <a:pPr marL="0" marR="0">
                        <a:spcBef>
                          <a:spcPts val="0"/>
                        </a:spcBef>
                        <a:spcAft>
                          <a:spcPts val="0"/>
                        </a:spcAft>
                      </a:pPr>
                      <a:r>
                        <a:rPr lang="en-US" sz="1600">
                          <a:effectLst/>
                          <a:latin typeface="+mn-lt"/>
                          <a:ea typeface="DengXian" panose="02010600030101010101" pitchFamily="2" charset="-122"/>
                          <a:cs typeface="Segoe UI" panose="020B0502040204020203" pitchFamily="34" charset="0"/>
                        </a:rPr>
                        <a:t> </a:t>
                      </a:r>
                    </a:p>
                  </a:txBody>
                  <a:tcPr marL="50800" marR="50800" marT="50800" marB="50800"/>
                </a:tc>
                <a:tc>
                  <a:txBody>
                    <a:bodyPr/>
                    <a:lstStyle/>
                    <a:p>
                      <a:pPr marL="0" marR="0">
                        <a:spcBef>
                          <a:spcPts val="0"/>
                        </a:spcBef>
                        <a:spcAft>
                          <a:spcPts val="0"/>
                        </a:spcAft>
                      </a:pPr>
                      <a:r>
                        <a:rPr lang="en-US" sz="1200">
                          <a:effectLst/>
                          <a:latin typeface="Segoe UI" panose="020B0502040204020203" pitchFamily="34" charset="0"/>
                          <a:ea typeface="DengXian" panose="02010600030101010101" pitchFamily="2" charset="-122"/>
                          <a:cs typeface="Segoe UI" panose="020B0502040204020203" pitchFamily="34" charset="0"/>
                        </a:rPr>
                        <a:t>SSIS</a:t>
                      </a:r>
                    </a:p>
                  </a:txBody>
                  <a:tcPr marL="50800" marR="50800" marT="50800" marB="50800"/>
                </a:tc>
                <a:tc>
                  <a:txBody>
                    <a:bodyPr/>
                    <a:lstStyle/>
                    <a:p>
                      <a:pPr marL="0" marR="0">
                        <a:spcBef>
                          <a:spcPts val="0"/>
                        </a:spcBef>
                        <a:spcAft>
                          <a:spcPts val="0"/>
                        </a:spcAft>
                      </a:pPr>
                      <a:r>
                        <a:rPr lang="en-US" sz="1200">
                          <a:effectLst/>
                          <a:latin typeface="Segoe UI" panose="020B0502040204020203" pitchFamily="34" charset="0"/>
                          <a:ea typeface="DengXian" panose="02010600030101010101" pitchFamily="2" charset="-122"/>
                          <a:cs typeface="Segoe UI" panose="020B0502040204020203" pitchFamily="34" charset="0"/>
                        </a:rPr>
                        <a:t>APS specific destination adapter </a:t>
                      </a:r>
                    </a:p>
                  </a:txBody>
                  <a:tcPr marL="50800" marR="50800" marT="50800" marB="50800"/>
                </a:tc>
                <a:tc>
                  <a:txBody>
                    <a:bodyPr/>
                    <a:lstStyle/>
                    <a:p>
                      <a:pPr marL="0" marR="0">
                        <a:spcBef>
                          <a:spcPts val="0"/>
                        </a:spcBef>
                        <a:spcAft>
                          <a:spcPts val="0"/>
                        </a:spcAft>
                      </a:pPr>
                      <a:r>
                        <a:rPr lang="en-US" sz="1200">
                          <a:effectLst/>
                          <a:latin typeface="Segoe UI" panose="020B0502040204020203" pitchFamily="34" charset="0"/>
                          <a:ea typeface="DengXian" panose="02010600030101010101" pitchFamily="2" charset="-122"/>
                          <a:cs typeface="Segoe UI" panose="020B0502040204020203" pitchFamily="34" charset="0"/>
                        </a:rPr>
                        <a:t>Azure Feature Pack optimized for ADW. Packages can be hosted in Azure Data Factory (ADF) SSIS-IR </a:t>
                      </a:r>
                      <a:endParaRPr lang="en-US" sz="1200" dirty="0">
                        <a:effectLst/>
                        <a:latin typeface="Segoe UI" panose="020B0502040204020203" pitchFamily="34" charset="0"/>
                        <a:ea typeface="DengXian" panose="02010600030101010101" pitchFamily="2" charset="-122"/>
                        <a:cs typeface="Segoe UI" panose="020B0502040204020203" pitchFamily="34" charset="0"/>
                      </a:endParaRPr>
                    </a:p>
                  </a:txBody>
                  <a:tcPr marL="50800" marR="50800" marT="50800" marB="50800"/>
                </a:tc>
                <a:tc>
                  <a:txBody>
                    <a:bodyPr/>
                    <a:lstStyle/>
                    <a:p>
                      <a:pPr marL="0" marR="0">
                        <a:spcBef>
                          <a:spcPts val="0"/>
                        </a:spcBef>
                        <a:spcAft>
                          <a:spcPts val="0"/>
                        </a:spcAft>
                      </a:pPr>
                      <a:r>
                        <a:rPr lang="en-US" sz="1200">
                          <a:effectLst/>
                          <a:latin typeface="Segoe UI" panose="020B0502040204020203" pitchFamily="34" charset="0"/>
                          <a:ea typeface="DengXian" panose="02010600030101010101" pitchFamily="2" charset="-122"/>
                          <a:cs typeface="Segoe UI" panose="020B0502040204020203" pitchFamily="34" charset="0"/>
                        </a:rPr>
                        <a:t> </a:t>
                      </a:r>
                    </a:p>
                  </a:txBody>
                  <a:tcPr marL="50800" marR="50800" marT="50800" marB="50800"/>
                </a:tc>
                <a:extLst>
                  <a:ext uri="{0D108BD9-81ED-4DB2-BD59-A6C34878D82A}">
                    <a16:rowId xmlns:a16="http://schemas.microsoft.com/office/drawing/2014/main" val="2487729776"/>
                  </a:ext>
                </a:extLst>
              </a:tr>
              <a:tr h="407644">
                <a:tc>
                  <a:txBody>
                    <a:bodyPr/>
                    <a:lstStyle/>
                    <a:p>
                      <a:pPr marL="0" marR="0">
                        <a:spcBef>
                          <a:spcPts val="0"/>
                        </a:spcBef>
                        <a:spcAft>
                          <a:spcPts val="0"/>
                        </a:spcAft>
                      </a:pPr>
                      <a:r>
                        <a:rPr lang="en-US" sz="1600">
                          <a:effectLst/>
                          <a:latin typeface="+mn-lt"/>
                          <a:ea typeface="DengXian" panose="02010600030101010101" pitchFamily="2" charset="-122"/>
                          <a:cs typeface="Segoe UI" panose="020B0502040204020203" pitchFamily="34" charset="0"/>
                        </a:rPr>
                        <a:t> </a:t>
                      </a:r>
                    </a:p>
                  </a:txBody>
                  <a:tcPr marL="50800" marR="50800" marT="50800" marB="50800"/>
                </a:tc>
                <a:tc>
                  <a:txBody>
                    <a:bodyPr/>
                    <a:lstStyle/>
                    <a:p>
                      <a:pPr marL="0" marR="0">
                        <a:spcBef>
                          <a:spcPts val="0"/>
                        </a:spcBef>
                        <a:spcAft>
                          <a:spcPts val="0"/>
                        </a:spcAft>
                      </a:pPr>
                      <a:r>
                        <a:rPr lang="en-US" sz="1200">
                          <a:effectLst/>
                          <a:latin typeface="Segoe UI" panose="020B0502040204020203" pitchFamily="34" charset="0"/>
                          <a:ea typeface="DengXian" panose="02010600030101010101" pitchFamily="2" charset="-122"/>
                          <a:cs typeface="Segoe UI" panose="020B0502040204020203" pitchFamily="34" charset="0"/>
                        </a:rPr>
                        <a:t>Orchestration </a:t>
                      </a:r>
                    </a:p>
                  </a:txBody>
                  <a:tcPr marL="50800" marR="50800" marT="50800" marB="50800"/>
                </a:tc>
                <a:tc>
                  <a:txBody>
                    <a:bodyPr/>
                    <a:lstStyle/>
                    <a:p>
                      <a:pPr marL="0" marR="0">
                        <a:spcBef>
                          <a:spcPts val="0"/>
                        </a:spcBef>
                        <a:spcAft>
                          <a:spcPts val="0"/>
                        </a:spcAft>
                      </a:pPr>
                      <a:r>
                        <a:rPr lang="en-US" sz="1200">
                          <a:effectLst/>
                          <a:latin typeface="Segoe UI" panose="020B0502040204020203" pitchFamily="34" charset="0"/>
                          <a:ea typeface="DengXian" panose="02010600030101010101" pitchFamily="2" charset="-122"/>
                          <a:cs typeface="Segoe UI" panose="020B0502040204020203" pitchFamily="34" charset="0"/>
                        </a:rPr>
                        <a:t>SQL Agent or other tools outside of APS</a:t>
                      </a:r>
                    </a:p>
                  </a:txBody>
                  <a:tcPr marL="50800" marR="50800" marT="50800" marB="50800"/>
                </a:tc>
                <a:tc>
                  <a:txBody>
                    <a:bodyPr/>
                    <a:lstStyle/>
                    <a:p>
                      <a:pPr marL="0" marR="0">
                        <a:spcBef>
                          <a:spcPts val="0"/>
                        </a:spcBef>
                        <a:spcAft>
                          <a:spcPts val="0"/>
                        </a:spcAft>
                      </a:pPr>
                      <a:r>
                        <a:rPr lang="en-US" sz="1200">
                          <a:effectLst/>
                          <a:latin typeface="Segoe UI" panose="020B0502040204020203" pitchFamily="34" charset="0"/>
                          <a:ea typeface="DengXian" panose="02010600030101010101" pitchFamily="2" charset="-122"/>
                          <a:cs typeface="Segoe UI" panose="020B0502040204020203" pitchFamily="34" charset="0"/>
                        </a:rPr>
                        <a:t>Azure Data Factory (ADF,) PaaS Job Service, </a:t>
                      </a:r>
                    </a:p>
                    <a:p>
                      <a:pPr marL="0" marR="0">
                        <a:spcBef>
                          <a:spcPts val="0"/>
                        </a:spcBef>
                        <a:spcAft>
                          <a:spcPts val="0"/>
                        </a:spcAft>
                      </a:pPr>
                      <a:r>
                        <a:rPr lang="en-US" sz="1200">
                          <a:effectLst/>
                          <a:latin typeface="Segoe UI" panose="020B0502040204020203" pitchFamily="34" charset="0"/>
                          <a:ea typeface="DengXian" panose="02010600030101010101" pitchFamily="2" charset="-122"/>
                          <a:cs typeface="Segoe UI" panose="020B0502040204020203" pitchFamily="34" charset="0"/>
                        </a:rPr>
                        <a:t>Azure Functions</a:t>
                      </a:r>
                      <a:endParaRPr lang="en-US" sz="1200" dirty="0">
                        <a:effectLst/>
                        <a:latin typeface="Segoe UI" panose="020B0502040204020203" pitchFamily="34" charset="0"/>
                        <a:ea typeface="DengXian" panose="02010600030101010101" pitchFamily="2" charset="-122"/>
                        <a:cs typeface="Segoe UI" panose="020B0502040204020203" pitchFamily="34" charset="0"/>
                      </a:endParaRPr>
                    </a:p>
                  </a:txBody>
                  <a:tcPr marL="50800" marR="50800" marT="50800" marB="50800"/>
                </a:tc>
                <a:tc>
                  <a:txBody>
                    <a:bodyPr/>
                    <a:lstStyle/>
                    <a:p>
                      <a:pPr marL="0" marR="0">
                        <a:spcBef>
                          <a:spcPts val="0"/>
                        </a:spcBef>
                        <a:spcAft>
                          <a:spcPts val="0"/>
                        </a:spcAft>
                      </a:pPr>
                      <a:endParaRPr lang="en-US" sz="1200" dirty="0">
                        <a:effectLst/>
                        <a:latin typeface="Segoe UI" panose="020B0502040204020203" pitchFamily="34" charset="0"/>
                        <a:ea typeface="DengXian" panose="02010600030101010101" pitchFamily="2" charset="-122"/>
                        <a:cs typeface="Segoe UI" panose="020B0502040204020203" pitchFamily="34" charset="0"/>
                      </a:endParaRPr>
                    </a:p>
                  </a:txBody>
                  <a:tcPr marL="50800" marR="50800" marT="50800" marB="50800"/>
                </a:tc>
                <a:extLst>
                  <a:ext uri="{0D108BD9-81ED-4DB2-BD59-A6C34878D82A}">
                    <a16:rowId xmlns:a16="http://schemas.microsoft.com/office/drawing/2014/main" val="836404911"/>
                  </a:ext>
                </a:extLst>
              </a:tr>
            </a:tbl>
          </a:graphicData>
        </a:graphic>
      </p:graphicFrame>
    </p:spTree>
    <p:extLst>
      <p:ext uri="{BB962C8B-B14F-4D97-AF65-F5344CB8AC3E}">
        <p14:creationId xmlns:p14="http://schemas.microsoft.com/office/powerpoint/2010/main" val="543376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15.xml><?xml version="1.0" encoding="utf-8"?>
<p:tagLst xmlns:a="http://schemas.openxmlformats.org/drawingml/2006/main" xmlns:r="http://schemas.openxmlformats.org/officeDocument/2006/relationships" xmlns:p="http://schemas.openxmlformats.org/presentationml/2006/main">
  <p:tag name="MT_TILE" val="YES"/>
</p:tagLst>
</file>

<file path=ppt/tags/tag16.xml><?xml version="1.0" encoding="utf-8"?>
<p:tagLst xmlns:a="http://schemas.openxmlformats.org/drawingml/2006/main" xmlns:r="http://schemas.openxmlformats.org/officeDocument/2006/relationships" xmlns:p="http://schemas.openxmlformats.org/presentationml/2006/main">
  <p:tag name="MT_TILE" val="YES"/>
</p:tagLst>
</file>

<file path=ppt/tags/tag17.xml><?xml version="1.0" encoding="utf-8"?>
<p:tagLst xmlns:a="http://schemas.openxmlformats.org/drawingml/2006/main" xmlns:r="http://schemas.openxmlformats.org/officeDocument/2006/relationships" xmlns:p="http://schemas.openxmlformats.org/presentationml/2006/main">
  <p:tag name="MT_TILE" val="YES"/>
</p:tagLst>
</file>

<file path=ppt/tags/tag18.xml><?xml version="1.0" encoding="utf-8"?>
<p:tagLst xmlns:a="http://schemas.openxmlformats.org/drawingml/2006/main" xmlns:r="http://schemas.openxmlformats.org/officeDocument/2006/relationships" xmlns:p="http://schemas.openxmlformats.org/presentationml/2006/main">
  <p:tag name="MT_TILE" val="YES"/>
</p:tagLst>
</file>

<file path=ppt/tags/tag19.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MT_TILE" val="YES"/>
</p:tagLst>
</file>

<file path=ppt/tags/tag21.xml><?xml version="1.0" encoding="utf-8"?>
<p:tagLst xmlns:a="http://schemas.openxmlformats.org/drawingml/2006/main" xmlns:r="http://schemas.openxmlformats.org/officeDocument/2006/relationships" xmlns:p="http://schemas.openxmlformats.org/presentationml/2006/main">
  <p:tag name="MT_TILE" val="YES"/>
</p:tagLst>
</file>

<file path=ppt/tags/tag22.xml><?xml version="1.0" encoding="utf-8"?>
<p:tagLst xmlns:a="http://schemas.openxmlformats.org/drawingml/2006/main" xmlns:r="http://schemas.openxmlformats.org/officeDocument/2006/relationships" xmlns:p="http://schemas.openxmlformats.org/presentationml/2006/main">
  <p:tag name="MT_TILE" val="YES"/>
</p:tagLst>
</file>

<file path=ppt/tags/tag23.xml><?xml version="1.0" encoding="utf-8"?>
<p:tagLst xmlns:a="http://schemas.openxmlformats.org/drawingml/2006/main" xmlns:r="http://schemas.openxmlformats.org/officeDocument/2006/relationships" xmlns:p="http://schemas.openxmlformats.org/presentationml/2006/main">
  <p:tag name="MT_TILE" val="YES"/>
</p:tagLst>
</file>

<file path=ppt/tags/tag24.xml><?xml version="1.0" encoding="utf-8"?>
<p:tagLst xmlns:a="http://schemas.openxmlformats.org/drawingml/2006/main" xmlns:r="http://schemas.openxmlformats.org/officeDocument/2006/relationships" xmlns:p="http://schemas.openxmlformats.org/presentationml/2006/main">
  <p:tag name="MT_TILE" val="YES"/>
</p:tagLst>
</file>

<file path=ppt/tags/tag25.xml><?xml version="1.0" encoding="utf-8"?>
<p:tagLst xmlns:a="http://schemas.openxmlformats.org/drawingml/2006/main" xmlns:r="http://schemas.openxmlformats.org/officeDocument/2006/relationships" xmlns:p="http://schemas.openxmlformats.org/presentationml/2006/main">
  <p:tag name="MT_TILE" val="YES"/>
</p:tagLst>
</file>

<file path=ppt/tags/tag26.xml><?xml version="1.0" encoding="utf-8"?>
<p:tagLst xmlns:a="http://schemas.openxmlformats.org/drawingml/2006/main" xmlns:r="http://schemas.openxmlformats.org/officeDocument/2006/relationships" xmlns:p="http://schemas.openxmlformats.org/presentationml/2006/main">
  <p:tag name="MT_TILE" val="YES"/>
</p:tagLst>
</file>

<file path=ppt/tags/tag27.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5-50113_Microsoft_Ready_Light_Template">
  <a:themeElements>
    <a:clrScheme name="Microsoft Ready Light">
      <a:dk1>
        <a:srgbClr val="353535"/>
      </a:dk1>
      <a:lt1>
        <a:srgbClr val="FFFFFF"/>
      </a:lt1>
      <a:dk2>
        <a:srgbClr val="002050"/>
      </a:dk2>
      <a:lt2>
        <a:srgbClr val="E6E6E6"/>
      </a:lt2>
      <a:accent1>
        <a:srgbClr val="002050"/>
      </a:accent1>
      <a:accent2>
        <a:srgbClr val="00188F"/>
      </a:accent2>
      <a:accent3>
        <a:srgbClr val="0078D7"/>
      </a:accent3>
      <a:accent4>
        <a:srgbClr val="00BCF2"/>
      </a:accent4>
      <a:accent5>
        <a:srgbClr val="00B294"/>
      </a:accent5>
      <a:accent6>
        <a:srgbClr val="BAD80A"/>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Template_16x9.potx" id="{558C9411-013B-46AF-B938-3E69E5A4C174}" vid="{FABAFD44-59DC-4902-BC77-D5753F5AB942}"/>
    </a:ext>
  </a:extLst>
</a:theme>
</file>

<file path=ppt/theme/theme2.xml><?xml version="1.0" encoding="utf-8"?>
<a:theme xmlns:a="http://schemas.openxmlformats.org/drawingml/2006/main" name="WHITE TEMPLATE">
  <a:themeElements>
    <a:clrScheme name="BT - Dark Blue - white background">
      <a:dk1>
        <a:srgbClr val="353535"/>
      </a:dk1>
      <a:lt1>
        <a:srgbClr val="FFFFFF"/>
      </a:lt1>
      <a:dk2>
        <a:srgbClr val="002050"/>
      </a:dk2>
      <a:lt2>
        <a:srgbClr val="EAEAEA"/>
      </a:lt2>
      <a:accent1>
        <a:srgbClr val="002050"/>
      </a:accent1>
      <a:accent2>
        <a:srgbClr val="0078D7"/>
      </a:accent2>
      <a:accent3>
        <a:srgbClr val="00BCF2"/>
      </a:accent3>
      <a:accent4>
        <a:srgbClr val="FF8C00"/>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DK_BLUE_2017_08.potx" id="{460F357C-E2AC-4053-B34D-CDC1E857F44A}" vid="{D457EFB2-ABF8-447D-8C67-3714B4DBFFE1}"/>
    </a:ext>
  </a:extLst>
</a:theme>
</file>

<file path=ppt/theme/theme3.xml><?xml version="1.0" encoding="utf-8"?>
<a:theme xmlns:a="http://schemas.openxmlformats.org/drawingml/2006/main" name="1_Theme1">
  <a:themeElements>
    <a:clrScheme name="Custom 3">
      <a:dk1>
        <a:srgbClr val="000000"/>
      </a:dk1>
      <a:lt1>
        <a:srgbClr val="FFFFFF"/>
      </a:lt1>
      <a:dk2>
        <a:srgbClr val="505050"/>
      </a:dk2>
      <a:lt2>
        <a:srgbClr val="D2D2D2"/>
      </a:lt2>
      <a:accent1>
        <a:srgbClr val="0D163D"/>
      </a:accent1>
      <a:accent2>
        <a:srgbClr val="50B347"/>
      </a:accent2>
      <a:accent3>
        <a:srgbClr val="FEF808"/>
      </a:accent3>
      <a:accent4>
        <a:srgbClr val="A5ACAF"/>
      </a:accent4>
      <a:accent5>
        <a:srgbClr val="FB7D37"/>
      </a:accent5>
      <a:accent6>
        <a:srgbClr val="00BCF2"/>
      </a:accent6>
      <a:hlink>
        <a:srgbClr val="505050"/>
      </a:hlink>
      <a:folHlink>
        <a:srgbClr val="505050"/>
      </a:folHlink>
    </a:clrScheme>
    <a:fontScheme name="STB-2013-SegoeUI">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4"/>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000" b="1" dirty="0" smtClean="0">
            <a:solidFill>
              <a:schemeClr val="bg1"/>
            </a:solidFill>
            <a:latin typeface="+mj-lt"/>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spcAft>
            <a:spcPts val="600"/>
          </a:spcAft>
          <a:defRPr sz="2400" dirty="0"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heme1" id="{3B365E36-265F-42ED-90CB-897686AA20D5}" vid="{42BB44ED-578C-437B-982F-BE4F33A2196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MediaServiceKeyPoints xmlns="b018db0b-322c-4925-9fdb-2f34949f0610"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90242BDE30F014F83329AA536B70806" ma:contentTypeVersion="14" ma:contentTypeDescription="Create a new document." ma:contentTypeScope="" ma:versionID="61e14dbbf8e08a8ab4ea95551eeb838b">
  <xsd:schema xmlns:xsd="http://www.w3.org/2001/XMLSchema" xmlns:xs="http://www.w3.org/2001/XMLSchema" xmlns:p="http://schemas.microsoft.com/office/2006/metadata/properties" xmlns:ns1="http://schemas.microsoft.com/sharepoint/v3" xmlns:ns2="b018db0b-322c-4925-9fdb-2f34949f0610" xmlns:ns3="738c2dd8-7dd6-440d-aa04-76a8929a2564" targetNamespace="http://schemas.microsoft.com/office/2006/metadata/properties" ma:root="true" ma:fieldsID="31da9dec1efb6139bf90db12b99ee28a" ns1:_="" ns2:_="" ns3:_="">
    <xsd:import namespace="http://schemas.microsoft.com/sharepoint/v3"/>
    <xsd:import namespace="b018db0b-322c-4925-9fdb-2f34949f0610"/>
    <xsd:import namespace="738c2dd8-7dd6-440d-aa04-76a8929a256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MediaServiceEventHashCode" minOccurs="0"/>
                <xsd:element ref="ns2:MediaServiceGenerationTime" minOccurs="0"/>
                <xsd:element ref="ns2:MediaServiceAutoTags" minOccurs="0"/>
                <xsd:element ref="ns2:MediaServiceOCR" minOccurs="0"/>
                <xsd:element ref="ns2:MediaServiceAutoKeyPoints" minOccurs="0"/>
                <xsd:element ref="ns2: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018db0b-322c-4925-9fdb-2f34949f06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38c2dd8-7dd6-440d-aa04-76a8929a256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87B6712-5993-49C4-A8BA-75CCEB3C0580}">
  <ds:schemaRefs>
    <ds:schemaRef ds:uri="http://schemas.microsoft.com/sharepoint/v3/contenttype/forms"/>
  </ds:schemaRefs>
</ds:datastoreItem>
</file>

<file path=customXml/itemProps2.xml><?xml version="1.0" encoding="utf-8"?>
<ds:datastoreItem xmlns:ds="http://schemas.openxmlformats.org/officeDocument/2006/customXml" ds:itemID="{1B961B2B-3EE1-4C1D-BAD9-87B4E6A05BB9}">
  <ds:schemaRefs>
    <ds:schemaRef ds:uri="http://schemas.microsoft.com/office/2006/metadata/properties"/>
    <ds:schemaRef ds:uri="http://schemas.microsoft.com/sharepoint/v3"/>
    <ds:schemaRef ds:uri="738c2dd8-7dd6-440d-aa04-76a8929a2564"/>
    <ds:schemaRef ds:uri="http://purl.org/dc/terms/"/>
    <ds:schemaRef ds:uri="http://schemas.openxmlformats.org/package/2006/metadata/core-properties"/>
    <ds:schemaRef ds:uri="b018db0b-322c-4925-9fdb-2f34949f0610"/>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customXml/itemProps3.xml><?xml version="1.0" encoding="utf-8"?>
<ds:datastoreItem xmlns:ds="http://schemas.openxmlformats.org/officeDocument/2006/customXml" ds:itemID="{109F3744-287C-43DF-BDD4-EEA87D41A0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018db0b-322c-4925-9fdb-2f34949f0610"/>
    <ds:schemaRef ds:uri="738c2dd8-7dd6-440d-aa04-76a8929a25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2743</Words>
  <Application>Microsoft Office PowerPoint</Application>
  <PresentationFormat>Widescreen</PresentationFormat>
  <Paragraphs>551</Paragraphs>
  <Slides>25</Slides>
  <Notes>25</Notes>
  <HiddenSlides>0</HiddenSlides>
  <MMClips>0</MMClips>
  <ScaleCrop>false</ScaleCrop>
  <HeadingPairs>
    <vt:vector size="8" baseType="variant">
      <vt:variant>
        <vt:lpstr>Fonts Used</vt:lpstr>
      </vt:variant>
      <vt:variant>
        <vt:i4>11</vt:i4>
      </vt:variant>
      <vt:variant>
        <vt:lpstr>Theme</vt:lpstr>
      </vt:variant>
      <vt:variant>
        <vt:i4>3</vt:i4>
      </vt:variant>
      <vt:variant>
        <vt:lpstr>Embedded OLE Servers</vt:lpstr>
      </vt:variant>
      <vt:variant>
        <vt:i4>1</vt:i4>
      </vt:variant>
      <vt:variant>
        <vt:lpstr>Slide Titles</vt:lpstr>
      </vt:variant>
      <vt:variant>
        <vt:i4>25</vt:i4>
      </vt:variant>
    </vt:vector>
  </HeadingPairs>
  <TitlesOfParts>
    <vt:vector size="40" baseType="lpstr">
      <vt:lpstr>微軟正黑體</vt:lpstr>
      <vt:lpstr>Segoe</vt:lpstr>
      <vt:lpstr>Arial</vt:lpstr>
      <vt:lpstr>Calibri</vt:lpstr>
      <vt:lpstr>Consolas</vt:lpstr>
      <vt:lpstr>Segoe UI</vt:lpstr>
      <vt:lpstr>Segoe UI Light</vt:lpstr>
      <vt:lpstr>Segoe UI Semibold</vt:lpstr>
      <vt:lpstr>Segoe UI Semilight</vt:lpstr>
      <vt:lpstr>Times New Roman</vt:lpstr>
      <vt:lpstr>Wingdings</vt:lpstr>
      <vt:lpstr>5-50113_Microsoft_Ready_Light_Template</vt:lpstr>
      <vt:lpstr>WHITE TEMPLATE</vt:lpstr>
      <vt:lpstr>1_Theme1</vt:lpstr>
      <vt:lpstr>think-cell Slide</vt:lpstr>
      <vt:lpstr>APS to Azure SQL DW (ADW) Migration Considerations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2018-10-15T21:14:15Z</dcterms:created>
  <dcterms:modified xsi:type="dcterms:W3CDTF">2019-07-03T16:32:20Z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gazho@microsoft.com</vt:lpwstr>
  </property>
  <property fmtid="{D5CDD505-2E9C-101B-9397-08002B2CF9AE}" pid="5" name="MSIP_Label_f42aa342-8706-4288-bd11-ebb85995028c_SetDate">
    <vt:lpwstr>2018-12-07T15:10:16.1943676Z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0x010100690242BDE30F014F83329AA536B70806</vt:lpwstr>
  </property>
</Properties>
</file>