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81" r:id="rId13"/>
    <p:sldId id="282" r:id="rId14"/>
    <p:sldId id="278" r:id="rId15"/>
    <p:sldId id="279" r:id="rId16"/>
    <p:sldId id="280" r:id="rId17"/>
  </p:sldIdLst>
  <p:sldSz cx="18288000" cy="10287000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Bold" charset="0"/>
      <p:regular r:id="rId22"/>
    </p:embeddedFont>
    <p:embeddedFont>
      <p:font typeface="DM Sans Italics" panose="020B0604020202020204" charset="0"/>
      <p:regular r:id="rId23"/>
    </p:embeddedFont>
    <p:embeddedFont>
      <p:font typeface="Montserrat Classic Bold" panose="020B0604020202020204" charset="0"/>
      <p:regular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13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257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spc="1610" dirty="0">
                <a:solidFill>
                  <a:srgbClr val="231F20"/>
                </a:solidFill>
                <a:latin typeface="Oswald Bold"/>
              </a:rPr>
              <a:t>With 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89773" y="3784428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Banking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267200" y="11811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12E33-8152-7CA1-98BA-75A50EE0DB3C}"/>
              </a:ext>
            </a:extLst>
          </p:cNvPr>
          <p:cNvSpPr txBox="1"/>
          <p:nvPr/>
        </p:nvSpPr>
        <p:spPr>
          <a:xfrm>
            <a:off x="2286000" y="3315122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DM Sans" pitchFamily="2" charset="0"/>
              </a:rPr>
              <a:t>A programming technique where multiple method calls are chained together in a single statement known as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DM Sans" pitchFamily="2" charset="0"/>
              </a:rPr>
              <a:t>‘Method Chaining’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DM Sans" pitchFamily="2" charset="0"/>
              </a:rPr>
              <a:t> Each method call returns an object, and subsequent methods are invoked on that returned object. This creates a concise and readable syntax, especially when performing a sequence of operations on the same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DM Sans" pitchFamily="2" charset="0"/>
            </a:endParaRPr>
          </a:p>
          <a:p>
            <a:r>
              <a:rPr lang="en-US" sz="2400" b="1" dirty="0">
                <a:solidFill>
                  <a:srgbClr val="374151"/>
                </a:solidFill>
                <a:latin typeface="DM Sans" pitchFamily="2" charset="0"/>
              </a:rPr>
              <a:t>Key Benefits of Method Chaining-</a:t>
            </a:r>
          </a:p>
          <a:p>
            <a:endParaRPr lang="en-US" sz="2400" b="1" dirty="0">
              <a:solidFill>
                <a:srgbClr val="374151"/>
              </a:solidFill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DM Sans" pitchFamily="2" charset="0"/>
              </a:rPr>
              <a:t>Concise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DM Sans" pitchFamily="2" charset="0"/>
              </a:rPr>
              <a:t>Improved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DM Sans" pitchFamily="2" charset="0"/>
              </a:rPr>
              <a:t>Fluent Interfaces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374151"/>
              </a:solidFill>
              <a:latin typeface="DM Sans" pitchFamily="2" charset="0"/>
            </a:endParaRPr>
          </a:p>
          <a:p>
            <a:endParaRPr lang="en-IN" sz="2400" dirty="0">
              <a:latin typeface="DM Sans" pitchFamily="2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2147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This functionality involves establishing a connection to the MySQL database to facilitate interactions with transaction records.</a:t>
                      </a:r>
                      <a:endParaRPr lang="en-US" sz="2400" dirty="0">
                        <a:latin typeface="DM Sans" pitchFamily="2" charset="0"/>
                        <a:cs typeface="Mongolian Baiti" pitchFamily="66" charset="0"/>
                      </a:endParaRPr>
                    </a:p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</a:p>
                    <a:p>
                      <a:pPr marL="280671" marR="0" lvl="1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Uses JDBC to load the MySQL driver and establish a connection.</a:t>
                      </a: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Ensures the connection is created only if it does not already exist.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  Considerations: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Handles exceptions related to database connection, printing stack traces if necessary.</a:t>
                      </a:r>
                      <a:endParaRPr lang="en-US" sz="2400" dirty="0">
                        <a:solidFill>
                          <a:srgbClr val="000000"/>
                        </a:solidFill>
                        <a:latin typeface="DM Sans" pitchFamily="2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45069D-E62B-6C5A-1FFC-E89FB167A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5281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E9A6A7-A53D-C4A4-DE17-3A3A5813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42685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UPDATING </a:t>
                      </a:r>
                      <a:r>
                        <a:rPr lang="en-US" sz="2600" baseline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This functionality involves updating transaction details, such as new balance and transaction status, in the database.</a:t>
                      </a:r>
                      <a:endParaRPr lang="en-US" sz="2400" dirty="0">
                        <a:latin typeface="DM Sans" pitchFamily="2" charset="0"/>
                        <a:cs typeface="Mongolian Baiti" pitchFamily="66" charset="0"/>
                      </a:endParaRPr>
                    </a:p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Parameters: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: New balance after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: Unique identifier for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 Implementation Details: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Prepares and executes an SQL update statement using JDBC.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Updates the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and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TransStat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columns in the transactions table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C53598-443C-0D81-6BED-4843F8EA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5281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DDD5DF-D8AD-397E-7409-47B9B2DD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41675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INSERTING</a:t>
                      </a:r>
                      <a:r>
                        <a:rPr lang="en-US" sz="2600" baseline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This functionality involves inserting transaction records into the appropriate tables based on their validity.</a:t>
                      </a:r>
                      <a:endParaRPr lang="en-US" sz="2400" dirty="0">
                        <a:latin typeface="DM Sans" pitchFamily="2" charset="0"/>
                        <a:cs typeface="Mongolian Baiti" pitchFamily="66" charset="0"/>
                      </a:endParaRPr>
                    </a:p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Parameters: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tableName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: Name of the table (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ValidTrans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transType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transAmt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: Transaction details.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   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baseline="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  </a:t>
                      </a: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DM Sans" pitchFamily="2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Determines the appropriate SQL query based on the table name.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latin typeface="DM Sans" pitchFamily="2" charset="0"/>
                          <a:ea typeface="+mn-ea"/>
                          <a:cs typeface="Mongolian Baiti" pitchFamily="66" charset="0"/>
                        </a:rPr>
                        <a:t> Prepares and executes the insertion statement using JDBC.</a:t>
                      </a:r>
                      <a:endParaRPr lang="en-US" sz="2400" dirty="0">
                        <a:solidFill>
                          <a:srgbClr val="000000"/>
                        </a:solidFill>
                        <a:latin typeface="DM Sans" pitchFamily="2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106602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2203603" y="659130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779206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7505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58062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48619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TextBox 30"/>
          <p:cNvSpPr txBox="1"/>
          <p:nvPr/>
        </p:nvSpPr>
        <p:spPr>
          <a:xfrm>
            <a:off x="2913507" y="1210020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 dirty="0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B4118B19-2C6F-68DF-E5CD-935ABCE8DD2F}"/>
              </a:ext>
            </a:extLst>
          </p:cNvPr>
          <p:cNvSpPr/>
          <p:nvPr/>
        </p:nvSpPr>
        <p:spPr>
          <a:xfrm>
            <a:off x="9220200" y="3562175"/>
            <a:ext cx="76200" cy="60771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DDDDA-8CB6-52BB-CE66-D2DA966BAD42}"/>
              </a:ext>
            </a:extLst>
          </p:cNvPr>
          <p:cNvSpPr txBox="1"/>
          <p:nvPr/>
        </p:nvSpPr>
        <p:spPr>
          <a:xfrm>
            <a:off x="2438400" y="4076703"/>
            <a:ext cx="615967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DM Sans" charset="0"/>
              </a:rPr>
              <a:t>Database and Server:</a:t>
            </a:r>
            <a:endParaRPr lang="en-US" sz="2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MySQL Server: Ensure proper    configuration.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Version: Compatible with MySQL, </a:t>
            </a:r>
          </a:p>
          <a:p>
            <a:r>
              <a:rPr lang="en-US" sz="2400" dirty="0">
                <a:latin typeface="DM Sans" charset="0"/>
              </a:rPr>
              <a:t>specify the version.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75180-B73E-85A7-20EA-A02770BAB9C9}"/>
              </a:ext>
            </a:extLst>
          </p:cNvPr>
          <p:cNvSpPr txBox="1"/>
          <p:nvPr/>
        </p:nvSpPr>
        <p:spPr>
          <a:xfrm>
            <a:off x="10052620" y="4126309"/>
            <a:ext cx="747337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DM Sans" charset="0"/>
              </a:rPr>
              <a:t>Java Environment:</a:t>
            </a:r>
            <a:endParaRPr lang="en-US" sz="2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JRE Version: Specify the required Java Runtime  Environment version.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Dependencies: List necessary libraries or dependencies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EA57-6882-607C-4B3B-A1CD646BC5E7}"/>
              </a:ext>
            </a:extLst>
          </p:cNvPr>
          <p:cNvSpPr txBox="1"/>
          <p:nvPr/>
        </p:nvSpPr>
        <p:spPr>
          <a:xfrm>
            <a:off x="2527278" y="7180627"/>
            <a:ext cx="535779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DM Sans" charset="0"/>
              </a:rPr>
              <a:t>Development Environment:</a:t>
            </a:r>
            <a:endParaRPr lang="en-US" sz="2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Integrated Development Environment (IDE): Mention the IDE used for development (e.g., IntelliJ IDEA, Eclipse).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4FBDBB-3EE1-CE74-F079-A8E9D265E512}"/>
              </a:ext>
            </a:extLst>
          </p:cNvPr>
          <p:cNvSpPr txBox="1"/>
          <p:nvPr/>
        </p:nvSpPr>
        <p:spPr>
          <a:xfrm>
            <a:off x="10275337" y="7086522"/>
            <a:ext cx="70485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DM Sans" charset="0"/>
              </a:rPr>
              <a:t>Network and Configuration:</a:t>
            </a:r>
            <a:endParaRPr lang="en-US" sz="2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Connection: Stable network connection to the MySQL database server.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Ports: Specify required open network ports.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DM Sans" charset="0"/>
              </a:rPr>
              <a:t> Security: Briefly mention security measures and configuration files.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C63EE-D20A-CDA1-77DD-F1C2AF4D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407" y="2628900"/>
            <a:ext cx="14237994" cy="7010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000000"/>
                </a:solidFill>
                <a:latin typeface="DM Sans Italics"/>
              </a:rPr>
              <a:t>By :</a:t>
            </a:r>
            <a:endParaRPr lang="en-US" sz="4044" dirty="0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F6C5-072C-3145-67C7-8851D45A28D2}"/>
              </a:ext>
            </a:extLst>
          </p:cNvPr>
          <p:cNvSpPr txBox="1"/>
          <p:nvPr/>
        </p:nvSpPr>
        <p:spPr>
          <a:xfrm>
            <a:off x="1893739" y="4742379"/>
            <a:ext cx="2954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i="1" dirty="0" err="1"/>
              <a:t>Arjoo</a:t>
            </a:r>
            <a:r>
              <a:rPr lang="en-IN" sz="4400" i="1" dirty="0"/>
              <a:t> Gupta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328457" y="122641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947754" y="337474"/>
            <a:ext cx="401178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676400" y="467821"/>
            <a:ext cx="7279446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6912" y="2343134"/>
            <a:ext cx="11380618" cy="8889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is a high level, object oriented programming language which is discovered by James Gosling in 1995 at Sun Microsystems.</a:t>
            </a: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applications are typically complied to bytecode (class file) that can run on any Java Virtual Machine (JVM) regardless of computer architecture which makes it platform independent.</a:t>
            </a: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is guaranteed to be </a:t>
            </a:r>
            <a:r>
              <a:rPr lang="en-US" sz="2400" b="1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Once, Run Anywhere.</a:t>
            </a: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400" b="1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is considered as a very popular programming language for developing mobile applications and web development.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200" b="1" spc="216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aspects of Java –</a:t>
            </a: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200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Object-oriented: 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organizing code into reusable objects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Platform-independent: 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runs on different operating systems without modification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and reliable: 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known for its stability and robustness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community and resources: 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extensive online resources and support available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602" y="3495904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2263618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508425" y="654444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5226" y="2340786"/>
            <a:ext cx="11057320" cy="7120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stands for Java Database Connectivity. It's an API (Application Programming Interface) specifically designed for Java applications to access and interact with various types of databases. 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allows Java applications to access and manipulate databases, execute SQL queries, and retrieve results.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simpler terms, it's a set of classes and methods that bridge the gap between Java programs and databases.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Here, What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Provides- 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Standardized access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Execution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ts val="3050"/>
              </a:lnSpc>
              <a:spcBef>
                <a:spcPct val="0"/>
              </a:spcBef>
            </a:pPr>
            <a:endParaRPr lang="en-US" sz="2400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400" spc="216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305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210" spc="21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114800" y="14859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FCA48-F689-EF6A-EAED-717574FB9D60}"/>
              </a:ext>
            </a:extLst>
          </p:cNvPr>
          <p:cNvSpPr txBox="1"/>
          <p:nvPr/>
        </p:nvSpPr>
        <p:spPr>
          <a:xfrm>
            <a:off x="1828800" y="3695700"/>
            <a:ext cx="1287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The Bank App is designed to provide an easy and comprehensive solution for handling and processing financial transactions within a banking environment.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Key Components of the Project: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Transaction Processing - 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- Facilitate the processing of Deposit(D) and Withdrawal(W) transactions.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- Validate transactions against predefined rules.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Transaction Classification -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- Classify transactions either “VALID” or “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DM Sans" pitchFamily="2" charset="0"/>
              </a:rPr>
              <a:t>InValid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”.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Database Integration -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- interact with an Oracle database to store and retrieve transactions data.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- Maintain separate table for Valid and Invalid transactions for auditing purposes.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User Interface -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Display a summary of Valid and Invalid Transactions for easy monitoring.</a:t>
            </a:r>
          </a:p>
          <a:p>
            <a:br>
              <a:rPr lang="en-US" sz="2400" b="0" dirty="0">
                <a:effectLst/>
              </a:rPr>
            </a:br>
            <a:endParaRPr lang="en-IN" sz="2400" dirty="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620541" y="17907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62990-E900-1004-C7B5-98942EC6F1EE}"/>
              </a:ext>
            </a:extLst>
          </p:cNvPr>
          <p:cNvSpPr txBox="1"/>
          <p:nvPr/>
        </p:nvSpPr>
        <p:spPr>
          <a:xfrm>
            <a:off x="3048000" y="4152900"/>
            <a:ext cx="73495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/>
              <a:t>Development Environment &amp; Versions -</a:t>
            </a:r>
          </a:p>
          <a:p>
            <a:pPr lvl="1"/>
            <a:r>
              <a:rPr lang="en-IN" sz="2400" b="1" dirty="0"/>
              <a:t>	IDE – </a:t>
            </a:r>
            <a:r>
              <a:rPr lang="en-IN" sz="2400" dirty="0"/>
              <a:t>Eclipse 2023-21</a:t>
            </a:r>
          </a:p>
          <a:p>
            <a:pPr lvl="1"/>
            <a:r>
              <a:rPr lang="en-IN" sz="2400" b="1" dirty="0"/>
              <a:t>	Language – </a:t>
            </a:r>
            <a:r>
              <a:rPr lang="en-IN" sz="2400" dirty="0"/>
              <a:t>Java 17.2.0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Database Configuration Environment -</a:t>
            </a:r>
          </a:p>
          <a:p>
            <a:pPr lvl="1"/>
            <a:r>
              <a:rPr lang="en-IN" sz="2400" b="1" dirty="0"/>
              <a:t>	Database – </a:t>
            </a:r>
            <a:r>
              <a:rPr lang="en-IN" sz="2400" dirty="0"/>
              <a:t>MySQL Workbench 8.0</a:t>
            </a:r>
          </a:p>
          <a:p>
            <a:pPr lvl="1"/>
            <a:r>
              <a:rPr lang="en-IN" sz="2400" b="1" dirty="0"/>
              <a:t>	Database Driver - </a:t>
            </a:r>
            <a:r>
              <a:rPr lang="en-IN" sz="2400" dirty="0" err="1"/>
              <a:t>mysql</a:t>
            </a:r>
            <a:r>
              <a:rPr lang="en-IN" sz="2400" dirty="0"/>
              <a:t>-connector-java-</a:t>
            </a:r>
            <a:r>
              <a:rPr lang="en-IN" sz="2400" dirty="0" err="1"/>
              <a:t>8.0.27.jar</a:t>
            </a:r>
            <a:endParaRPr lang="en-IN" sz="2400" dirty="0"/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	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Connection String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i.e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,  JDBC URL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DM Sans" pitchFamily="2" charset="0"/>
              </a:rPr>
              <a:t>	</a:t>
            </a:r>
            <a:endParaRPr lang="en-IN" sz="2400"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5873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600" b="1" dirty="0">
                <a:latin typeface="DM Sans" charset="0"/>
              </a:rPr>
              <a:t>MySQL-connector </a:t>
            </a:r>
            <a:r>
              <a:rPr lang="en-US" sz="2600" b="1" spc="290" dirty="0">
                <a:solidFill>
                  <a:srgbClr val="100F0D"/>
                </a:solidFill>
                <a:latin typeface="DM Sans"/>
              </a:rPr>
              <a:t>: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400" dirty="0">
                <a:latin typeface="DM Sans" charset="0"/>
              </a:rPr>
              <a:t> MySQL Connector is a software component that enables communication between applications and the MySQL database server.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400" dirty="0">
                <a:latin typeface="DM Sans" charset="0"/>
              </a:rPr>
              <a:t>MySQL Connector provides drivers or libraries that facilitate the connection and communication processes.</a:t>
            </a:r>
          </a:p>
          <a:p>
            <a:br>
              <a:rPr lang="en-US" sz="2400" dirty="0"/>
            </a:br>
            <a:endParaRPr lang="en-US" sz="2400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600" b="1" spc="290" dirty="0">
                <a:solidFill>
                  <a:srgbClr val="100F0D"/>
                </a:solidFill>
                <a:latin typeface="DM Sans"/>
              </a:rPr>
              <a:t>MySQL Driver: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400" dirty="0">
                <a:latin typeface="DM Sans" charset="0"/>
              </a:rPr>
              <a:t> It acts as a bridge or interface that allows programming languages and applications to interact with a MySQL database.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400" dirty="0">
                <a:latin typeface="DM Sans" charset="0"/>
              </a:rPr>
              <a:t> Specify the JDBC URL in the </a:t>
            </a:r>
            <a:r>
              <a:rPr lang="en-US" sz="2400" dirty="0" err="1">
                <a:latin typeface="DM Sans" charset="0"/>
              </a:rPr>
              <a:t>DriverManager.getconnection</a:t>
            </a:r>
            <a:r>
              <a:rPr lang="en-US" sz="2400" dirty="0">
                <a:latin typeface="DM Sans" charset="0"/>
              </a:rPr>
              <a:t>(); along the MYSQL DB details Such as username and password.</a:t>
            </a:r>
          </a:p>
          <a:p>
            <a:pPr marL="320138" lvl="1" algn="l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922610" y="687083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060305" y="3486392"/>
            <a:ext cx="5408295" cy="4857508"/>
            <a:chOff x="-579999" y="19733"/>
            <a:chExt cx="1452662" cy="1271725"/>
          </a:xfrm>
        </p:grpSpPr>
        <p:sp>
          <p:nvSpPr>
            <p:cNvPr id="5" name="Freeform 5"/>
            <p:cNvSpPr/>
            <p:nvPr/>
          </p:nvSpPr>
          <p:spPr>
            <a:xfrm>
              <a:off x="-579999" y="19733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IN" sz="3200" b="1" dirty="0" err="1">
                  <a:solidFill>
                    <a:srgbClr val="FFC000"/>
                  </a:solidFill>
                </a:rPr>
                <a:t>ConnectionProvider</a:t>
              </a:r>
              <a:r>
                <a:rPr lang="en-IN" sz="2800" dirty="0">
                  <a:solidFill>
                    <a:srgbClr val="FFC000"/>
                  </a:solidFill>
                </a:rPr>
                <a:t> Class in the package </a:t>
              </a:r>
              <a:r>
                <a:rPr lang="en-IN" sz="2800" dirty="0" err="1">
                  <a:solidFill>
                    <a:srgbClr val="FFC000"/>
                  </a:solidFill>
                </a:rPr>
                <a:t>com.amdocs.DAO</a:t>
              </a:r>
              <a:r>
                <a:rPr lang="en-IN" sz="2800" dirty="0">
                  <a:solidFill>
                    <a:srgbClr val="FFC000"/>
                  </a:solidFill>
                </a:rPr>
                <a:t> is responsible for providing the database connectivity to the java program.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9863" y="19733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4648201" y="3245345"/>
            <a:ext cx="4420558" cy="5098554"/>
            <a:chOff x="-95634" y="-57150"/>
            <a:chExt cx="1375357" cy="1453408"/>
          </a:xfrm>
        </p:grpSpPr>
        <p:sp>
          <p:nvSpPr>
            <p:cNvPr id="13" name="Freeform 13"/>
            <p:cNvSpPr/>
            <p:nvPr/>
          </p:nvSpPr>
          <p:spPr>
            <a:xfrm>
              <a:off x="-95634" y="0"/>
              <a:ext cx="1375357" cy="1396258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IN" sz="3200" b="1" dirty="0">
                  <a:solidFill>
                    <a:srgbClr val="FFC000"/>
                  </a:solidFill>
                </a:rPr>
                <a:t>Test </a:t>
              </a:r>
              <a:r>
                <a:rPr lang="en-IN" sz="2800" dirty="0">
                  <a:solidFill>
                    <a:srgbClr val="FFC000"/>
                  </a:solidFill>
                </a:rPr>
                <a:t>Class</a:t>
              </a:r>
              <a:r>
                <a:rPr lang="en-IN" sz="3600" dirty="0">
                  <a:solidFill>
                    <a:srgbClr val="FFC000"/>
                  </a:solidFill>
                </a:rPr>
                <a:t> </a:t>
              </a:r>
              <a:r>
                <a:rPr lang="en-IN" sz="2800" dirty="0">
                  <a:solidFill>
                    <a:srgbClr val="FFC000"/>
                  </a:solidFill>
                </a:rPr>
                <a:t>in package </a:t>
              </a:r>
              <a:r>
                <a:rPr lang="en-IN" sz="2800" dirty="0" err="1">
                  <a:solidFill>
                    <a:srgbClr val="FFC000"/>
                  </a:solidFill>
                </a:rPr>
                <a:t>com.amdocs.bankTransaction</a:t>
              </a:r>
              <a:r>
                <a:rPr lang="en-IN" sz="2800" dirty="0">
                  <a:solidFill>
                    <a:srgbClr val="FFC000"/>
                  </a:solidFill>
                </a:rPr>
                <a:t> contains main method for the execution of the program.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419715" y="6281240"/>
            <a:ext cx="2974893" cy="157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3049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BASE CLASS: Test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91757" y="6258378"/>
            <a:ext cx="3794864" cy="1572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3049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Other Classes:</a:t>
            </a: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 </a:t>
            </a:r>
            <a:r>
              <a:rPr lang="en-US" sz="3049" spc="298" dirty="0" err="1">
                <a:solidFill>
                  <a:srgbClr val="FDFBFB"/>
                </a:solidFill>
                <a:latin typeface="Oswald"/>
              </a:rPr>
              <a:t>ConnectionProvider</a:t>
            </a:r>
            <a:endParaRPr lang="en-US" sz="3049" spc="298" dirty="0">
              <a:solidFill>
                <a:srgbClr val="FDFBFB"/>
              </a:solidFill>
              <a:latin typeface="Oswa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26788" y="836403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1423728" y="2789706"/>
            <a:ext cx="5276412" cy="6953136"/>
            <a:chOff x="0" y="0"/>
            <a:chExt cx="1279723" cy="13938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2600" y="3046182"/>
            <a:ext cx="4502042" cy="4910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These both methods are private and static with void return type for retrieving and processing</a:t>
            </a:r>
          </a:p>
          <a:p>
            <a:pPr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    transaction.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private static void </a:t>
            </a:r>
            <a:r>
              <a:rPr lang="en-US" b="1" spc="168" dirty="0" err="1">
                <a:solidFill>
                  <a:srgbClr val="FFFF00"/>
                </a:solidFill>
                <a:latin typeface="DM Sans"/>
              </a:rPr>
              <a:t>processTransactions</a:t>
            </a:r>
            <a:r>
              <a:rPr lang="en-US" b="1" spc="168" dirty="0">
                <a:solidFill>
                  <a:srgbClr val="FFFF00"/>
                </a:solidFill>
                <a:latin typeface="DM Sans"/>
              </a:rPr>
              <a:t>() </a:t>
            </a:r>
            <a:r>
              <a:rPr lang="en-US" sz="1722" spc="168" dirty="0">
                <a:solidFill>
                  <a:srgbClr val="FFFBFB"/>
                </a:solidFill>
                <a:latin typeface="DM Sans"/>
              </a:rPr>
              <a:t>is for processing each transaction.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private static void </a:t>
            </a:r>
            <a:r>
              <a:rPr lang="en-US" b="1" spc="168" dirty="0" err="1">
                <a:solidFill>
                  <a:srgbClr val="FFFF00"/>
                </a:solidFill>
                <a:latin typeface="DM Sans"/>
              </a:rPr>
              <a:t>processSingleTransactions</a:t>
            </a:r>
            <a:r>
              <a:rPr lang="en-US" b="1" spc="168" dirty="0">
                <a:solidFill>
                  <a:srgbClr val="FFFF00"/>
                </a:solidFill>
                <a:latin typeface="DM Sans"/>
              </a:rPr>
              <a:t>() </a:t>
            </a:r>
            <a:r>
              <a:rPr lang="en-US" sz="1722" spc="168" dirty="0">
                <a:solidFill>
                  <a:srgbClr val="FFFBFB"/>
                </a:solidFill>
                <a:latin typeface="DM Sans"/>
              </a:rPr>
              <a:t>is for processing a single transaction at a time.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13276" y="7888910"/>
            <a:ext cx="5122624" cy="1026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 err="1">
                <a:solidFill>
                  <a:srgbClr val="FDFBFB"/>
                </a:solidFill>
                <a:latin typeface="Oswald"/>
              </a:rPr>
              <a:t>processTransactions</a:t>
            </a:r>
            <a:r>
              <a:rPr lang="en-US" sz="2800" spc="298" dirty="0">
                <a:solidFill>
                  <a:srgbClr val="FDFBFB"/>
                </a:solidFill>
                <a:latin typeface="Oswald"/>
              </a:rPr>
              <a:t>()</a:t>
            </a:r>
          </a:p>
          <a:p>
            <a:pPr lvl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 err="1">
                <a:solidFill>
                  <a:srgbClr val="FDFBFB"/>
                </a:solidFill>
                <a:latin typeface="Oswald"/>
              </a:rPr>
              <a:t>processSingleTransactions</a:t>
            </a:r>
            <a:r>
              <a:rPr lang="en-US" sz="2800" spc="298" dirty="0">
                <a:solidFill>
                  <a:srgbClr val="FDFBFB"/>
                </a:solidFill>
                <a:latin typeface="Oswald"/>
              </a:rPr>
              <a:t>()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6959456" y="3773118"/>
            <a:ext cx="4643068" cy="6877836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7103234" y="4112428"/>
            <a:ext cx="4221749" cy="4910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These both methods are private and static with void return type for inserting and updating</a:t>
            </a:r>
          </a:p>
          <a:p>
            <a:pPr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    transaction.</a:t>
            </a:r>
          </a:p>
          <a:p>
            <a:pPr marL="285750" indent="-285750" algn="just">
              <a:lnSpc>
                <a:spcPts val="2377"/>
              </a:lnSpc>
              <a:buFont typeface="Wingdings" panose="05000000000000000000" pitchFamily="2" charset="2"/>
              <a:buChar char="Ø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private static void </a:t>
            </a:r>
            <a:r>
              <a:rPr lang="en-US" b="1" spc="168" dirty="0" err="1">
                <a:solidFill>
                  <a:srgbClr val="FFFF00"/>
                </a:solidFill>
                <a:latin typeface="DM Sans"/>
              </a:rPr>
              <a:t>insertIntoTransactions</a:t>
            </a:r>
            <a:r>
              <a:rPr lang="en-US" b="1" spc="168" dirty="0">
                <a:solidFill>
                  <a:srgbClr val="FFFF00"/>
                </a:solidFill>
                <a:latin typeface="DM Sans"/>
              </a:rPr>
              <a:t>() </a:t>
            </a:r>
            <a:r>
              <a:rPr lang="en-US" sz="1722" spc="168" dirty="0">
                <a:solidFill>
                  <a:srgbClr val="FFFBFB"/>
                </a:solidFill>
                <a:latin typeface="DM Sans"/>
              </a:rPr>
              <a:t>is for inserting the transaction in the appropriate table.</a:t>
            </a: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private static void </a:t>
            </a:r>
            <a:r>
              <a:rPr lang="en-US" b="1" spc="168" dirty="0" err="1">
                <a:solidFill>
                  <a:srgbClr val="FFFF00"/>
                </a:solidFill>
                <a:latin typeface="DM Sans"/>
              </a:rPr>
              <a:t>updateTransactions</a:t>
            </a:r>
            <a:r>
              <a:rPr lang="en-US" b="1" spc="168" dirty="0">
                <a:solidFill>
                  <a:srgbClr val="FFFF00"/>
                </a:solidFill>
                <a:latin typeface="DM Sans"/>
              </a:rPr>
              <a:t>() </a:t>
            </a:r>
            <a:r>
              <a:rPr lang="en-US" spc="168" dirty="0">
                <a:solidFill>
                  <a:schemeClr val="bg1"/>
                </a:solidFill>
                <a:latin typeface="DM Sans"/>
              </a:rPr>
              <a:t>is for updating the transaction table in the database.</a:t>
            </a: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3EF500B1-4A24-4B03-AF6D-3CEB229958F0}"/>
              </a:ext>
            </a:extLst>
          </p:cNvPr>
          <p:cNvSpPr txBox="1"/>
          <p:nvPr/>
        </p:nvSpPr>
        <p:spPr>
          <a:xfrm>
            <a:off x="7103234" y="9136736"/>
            <a:ext cx="4399833" cy="1026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 err="1">
                <a:solidFill>
                  <a:srgbClr val="FDFBFB"/>
                </a:solidFill>
                <a:latin typeface="Oswald"/>
              </a:rPr>
              <a:t>insertIntoTransactions</a:t>
            </a:r>
            <a:r>
              <a:rPr lang="en-US" sz="2800" spc="298" dirty="0">
                <a:solidFill>
                  <a:srgbClr val="FDFBFB"/>
                </a:solidFill>
                <a:latin typeface="Oswald"/>
              </a:rPr>
              <a:t>() </a:t>
            </a:r>
            <a:r>
              <a:rPr lang="en-US" sz="2800" spc="298" dirty="0" err="1">
                <a:solidFill>
                  <a:srgbClr val="FDFBFB"/>
                </a:solidFill>
                <a:latin typeface="Oswald"/>
              </a:rPr>
              <a:t>updateTransactions</a:t>
            </a:r>
            <a:r>
              <a:rPr lang="en-US" sz="2800" spc="298" dirty="0">
                <a:solidFill>
                  <a:srgbClr val="FDFBFB"/>
                </a:solidFill>
                <a:latin typeface="Oswald"/>
              </a:rPr>
              <a:t>()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F82BA370-460E-4284-A3BA-A40F908330FE}"/>
              </a:ext>
            </a:extLst>
          </p:cNvPr>
          <p:cNvGrpSpPr/>
          <p:nvPr/>
        </p:nvGrpSpPr>
        <p:grpSpPr>
          <a:xfrm>
            <a:off x="11926080" y="2859172"/>
            <a:ext cx="4456920" cy="6627728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9AB3D61B-C6A2-4B4A-B8CC-70712C6025A5}"/>
              </a:ext>
            </a:extLst>
          </p:cNvPr>
          <p:cNvSpPr txBox="1"/>
          <p:nvPr/>
        </p:nvSpPr>
        <p:spPr>
          <a:xfrm>
            <a:off x="12079933" y="3074599"/>
            <a:ext cx="3542623" cy="3679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This method is private static with double as its return type.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  <a:p>
            <a:pPr marL="285750" indent="-285750">
              <a:lnSpc>
                <a:spcPts val="2377"/>
              </a:lnSpc>
              <a:buFont typeface="Wingdings" panose="05000000000000000000" pitchFamily="2" charset="2"/>
              <a:buChar char="Ø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private static double </a:t>
            </a:r>
            <a:r>
              <a:rPr lang="en-US" b="1" spc="168" dirty="0" err="1">
                <a:solidFill>
                  <a:srgbClr val="FFFF00"/>
                </a:solidFill>
                <a:latin typeface="DM Sans"/>
              </a:rPr>
              <a:t>calculatenewBalance</a:t>
            </a:r>
            <a:r>
              <a:rPr lang="en-US" b="1" spc="168" dirty="0">
                <a:solidFill>
                  <a:srgbClr val="FFFF00"/>
                </a:solidFill>
                <a:latin typeface="DM Sans"/>
              </a:rPr>
              <a:t>() </a:t>
            </a:r>
            <a:r>
              <a:rPr lang="en-US" sz="1722" spc="168" dirty="0">
                <a:solidFill>
                  <a:srgbClr val="FFFBFB"/>
                </a:solidFill>
                <a:latin typeface="DM Sans"/>
              </a:rPr>
              <a:t>is for calculating the new balance depending upon the transaction type whether it is deposit or withdraw 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1B593361-C2CC-4322-B72D-235FF4633B62}"/>
              </a:ext>
            </a:extLst>
          </p:cNvPr>
          <p:cNvSpPr txBox="1"/>
          <p:nvPr/>
        </p:nvSpPr>
        <p:spPr>
          <a:xfrm>
            <a:off x="12051347" y="6567715"/>
            <a:ext cx="3862644" cy="2642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2800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2800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2800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z="2800" spc="298" dirty="0">
              <a:solidFill>
                <a:srgbClr val="FDFBFB"/>
              </a:solidFill>
              <a:latin typeface="Oswald"/>
            </a:endParaRP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 err="1">
                <a:solidFill>
                  <a:srgbClr val="FDFBFB"/>
                </a:solidFill>
                <a:latin typeface="Oswald"/>
              </a:rPr>
              <a:t>calculateNewBalance</a:t>
            </a:r>
            <a:r>
              <a:rPr lang="en-US" sz="2800" spc="298" dirty="0">
                <a:solidFill>
                  <a:srgbClr val="FDFBFB"/>
                </a:solidFill>
                <a:latin typeface="Oswald"/>
              </a:rPr>
              <a:t>()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1161</Words>
  <Application>Microsoft Office PowerPoint</Application>
  <PresentationFormat>Custom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Wingdings</vt:lpstr>
      <vt:lpstr>DM Sans Bold</vt:lpstr>
      <vt:lpstr>Arial</vt:lpstr>
      <vt:lpstr>Calibri</vt:lpstr>
      <vt:lpstr>Oswald Bold Italics</vt:lpstr>
      <vt:lpstr>Oswald Bold</vt:lpstr>
      <vt:lpstr>Oswald</vt:lpstr>
      <vt:lpstr>DM Sans Italics</vt:lpstr>
      <vt:lpstr>Montserrat Classic Bold</vt:lpstr>
      <vt:lpstr>DM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dc:creator>HP</dc:creator>
  <cp:lastModifiedBy>Arzoo Gupta</cp:lastModifiedBy>
  <cp:revision>24</cp:revision>
  <dcterms:created xsi:type="dcterms:W3CDTF">2006-08-16T00:00:00Z</dcterms:created>
  <dcterms:modified xsi:type="dcterms:W3CDTF">2024-01-15T18:17:36Z</dcterms:modified>
  <dc:identifier>DAFm5cSVI_8</dc:identifier>
</cp:coreProperties>
</file>