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6"/>
  </p:notesMasterIdLst>
  <p:sldIdLst>
    <p:sldId id="256" r:id="rId2"/>
    <p:sldId id="269" r:id="rId3"/>
    <p:sldId id="270" r:id="rId4"/>
    <p:sldId id="271" r:id="rId5"/>
    <p:sldId id="272" r:id="rId6"/>
    <p:sldId id="260" r:id="rId7"/>
    <p:sldId id="262" r:id="rId8"/>
    <p:sldId id="263" r:id="rId9"/>
    <p:sldId id="264" r:id="rId10"/>
    <p:sldId id="273" r:id="rId11"/>
    <p:sldId id="274" r:id="rId12"/>
    <p:sldId id="275" r:id="rId13"/>
    <p:sldId id="276" r:id="rId14"/>
    <p:sldId id="266"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04"/>
  </p:normalViewPr>
  <p:slideViewPr>
    <p:cSldViewPr>
      <p:cViewPr varScale="1">
        <p:scale>
          <a:sx n="90" d="100"/>
          <a:sy n="90" d="100"/>
        </p:scale>
        <p:origin x="536"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9B488B-FB93-44FF-909F-3B4C9172D858}"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14B19556-03DE-4EFD-93B0-28E1D5ECFAC3}">
      <dgm:prSet/>
      <dgm:spPr/>
      <dgm:t>
        <a:bodyPr/>
        <a:lstStyle/>
        <a:p>
          <a:r>
            <a:rPr lang="en-IN" dirty="0"/>
            <a:t>Product packaging designs are a critical component in building a brand’s image as it can erase or mark the brand’s identity. Its helpful in following ways:</a:t>
          </a:r>
          <a:endParaRPr lang="en-US" dirty="0"/>
        </a:p>
      </dgm:t>
    </dgm:pt>
    <dgm:pt modelId="{477E3782-8AE3-4234-A9EC-50B03CF44E58}" type="parTrans" cxnId="{16CE5F34-F5C9-4F72-9571-E64A32980081}">
      <dgm:prSet/>
      <dgm:spPr/>
      <dgm:t>
        <a:bodyPr/>
        <a:lstStyle/>
        <a:p>
          <a:endParaRPr lang="en-US"/>
        </a:p>
      </dgm:t>
    </dgm:pt>
    <dgm:pt modelId="{2F1FB099-4E24-4070-9E6C-039025A9F592}" type="sibTrans" cxnId="{16CE5F34-F5C9-4F72-9571-E64A32980081}">
      <dgm:prSet/>
      <dgm:spPr/>
      <dgm:t>
        <a:bodyPr/>
        <a:lstStyle/>
        <a:p>
          <a:endParaRPr lang="en-US"/>
        </a:p>
      </dgm:t>
    </dgm:pt>
    <dgm:pt modelId="{74044F5F-74D4-4DC5-AE74-4370F0FB2E6A}">
      <dgm:prSet/>
      <dgm:spPr/>
      <dgm:t>
        <a:bodyPr/>
        <a:lstStyle/>
        <a:p>
          <a:r>
            <a:rPr lang="en-IN" b="1" dirty="0"/>
            <a:t>Brand Identity Expression – Packaging engages users</a:t>
          </a:r>
          <a:r>
            <a:rPr lang="en-IN" dirty="0"/>
            <a:t> and glows a setting apart stage for a brand in today’s crowded and competitive markets.</a:t>
          </a:r>
          <a:endParaRPr lang="en-US" dirty="0"/>
        </a:p>
      </dgm:t>
    </dgm:pt>
    <dgm:pt modelId="{D49BEA63-B117-4623-A386-14C99E37D16F}" type="parTrans" cxnId="{F8E4FF40-0F6B-4536-B62E-744BE52F50C7}">
      <dgm:prSet/>
      <dgm:spPr/>
      <dgm:t>
        <a:bodyPr/>
        <a:lstStyle/>
        <a:p>
          <a:endParaRPr lang="en-US"/>
        </a:p>
      </dgm:t>
    </dgm:pt>
    <dgm:pt modelId="{3781B137-9A39-449B-84DB-E630D510C155}" type="sibTrans" cxnId="{F8E4FF40-0F6B-4536-B62E-744BE52F50C7}">
      <dgm:prSet/>
      <dgm:spPr/>
      <dgm:t>
        <a:bodyPr/>
        <a:lstStyle/>
        <a:p>
          <a:endParaRPr lang="en-US"/>
        </a:p>
      </dgm:t>
    </dgm:pt>
    <dgm:pt modelId="{07A1AD07-75C3-4E89-8174-08F9885C59B3}">
      <dgm:prSet/>
      <dgm:spPr/>
      <dgm:t>
        <a:bodyPr/>
        <a:lstStyle/>
        <a:p>
          <a:r>
            <a:rPr lang="en-IN" b="1" dirty="0"/>
            <a:t>Relationship Building - </a:t>
          </a:r>
          <a:r>
            <a:rPr lang="en-IN" dirty="0"/>
            <a:t>Packaging is the building brick and block of the onset of a </a:t>
          </a:r>
          <a:r>
            <a:rPr lang="en-IN" b="1" dirty="0"/>
            <a:t>relationship</a:t>
          </a:r>
          <a:r>
            <a:rPr lang="en-IN" dirty="0"/>
            <a:t> between a </a:t>
          </a:r>
          <a:r>
            <a:rPr lang="en-IN" b="1" dirty="0"/>
            <a:t>brand</a:t>
          </a:r>
          <a:r>
            <a:rPr lang="en-IN" dirty="0"/>
            <a:t> and the </a:t>
          </a:r>
          <a:r>
            <a:rPr lang="en-IN" b="1" dirty="0"/>
            <a:t>end user</a:t>
          </a:r>
          <a:r>
            <a:rPr lang="en-IN" dirty="0"/>
            <a:t>.</a:t>
          </a:r>
          <a:endParaRPr lang="en-US" dirty="0"/>
        </a:p>
      </dgm:t>
    </dgm:pt>
    <dgm:pt modelId="{7DEFD138-279A-42AD-BAC0-4472C3AF80E5}" type="parTrans" cxnId="{EF06E2EF-CF90-4ED7-A7BD-12BC37E650BF}">
      <dgm:prSet/>
      <dgm:spPr/>
      <dgm:t>
        <a:bodyPr/>
        <a:lstStyle/>
        <a:p>
          <a:endParaRPr lang="en-US"/>
        </a:p>
      </dgm:t>
    </dgm:pt>
    <dgm:pt modelId="{EEB66D70-E1A8-411E-AE07-31B344A2318B}" type="sibTrans" cxnId="{EF06E2EF-CF90-4ED7-A7BD-12BC37E650BF}">
      <dgm:prSet/>
      <dgm:spPr/>
      <dgm:t>
        <a:bodyPr/>
        <a:lstStyle/>
        <a:p>
          <a:endParaRPr lang="en-US"/>
        </a:p>
      </dgm:t>
    </dgm:pt>
    <dgm:pt modelId="{F81B1C72-9F64-45DD-B47A-5BFA891C9F80}">
      <dgm:prSet/>
      <dgm:spPr/>
      <dgm:t>
        <a:bodyPr/>
        <a:lstStyle/>
        <a:p>
          <a:r>
            <a:rPr lang="en-IN" b="1" dirty="0"/>
            <a:t>Communication - </a:t>
          </a:r>
          <a:r>
            <a:rPr lang="en-IN" dirty="0"/>
            <a:t>Good package design makes </a:t>
          </a:r>
          <a:r>
            <a:rPr lang="en-IN" b="1" dirty="0"/>
            <a:t>information</a:t>
          </a:r>
          <a:r>
            <a:rPr lang="en-IN" dirty="0"/>
            <a:t> handsomely available to consumers and concretely holds the nerves of the feet on the ground. </a:t>
          </a:r>
          <a:endParaRPr lang="en-US" dirty="0"/>
        </a:p>
      </dgm:t>
    </dgm:pt>
    <dgm:pt modelId="{53A74477-F39D-4268-AE05-4EBC6E6D7AA1}" type="parTrans" cxnId="{29034565-BAA7-4DC1-82B1-99C9E1C4C3B7}">
      <dgm:prSet/>
      <dgm:spPr/>
      <dgm:t>
        <a:bodyPr/>
        <a:lstStyle/>
        <a:p>
          <a:endParaRPr lang="en-US"/>
        </a:p>
      </dgm:t>
    </dgm:pt>
    <dgm:pt modelId="{C3DFE575-F39A-4B4E-AC45-676634CF33AF}" type="sibTrans" cxnId="{29034565-BAA7-4DC1-82B1-99C9E1C4C3B7}">
      <dgm:prSet/>
      <dgm:spPr/>
      <dgm:t>
        <a:bodyPr/>
        <a:lstStyle/>
        <a:p>
          <a:endParaRPr lang="en-US"/>
        </a:p>
      </dgm:t>
    </dgm:pt>
    <dgm:pt modelId="{291285DC-A235-4984-A4A5-31F24DF64353}">
      <dgm:prSet/>
      <dgm:spPr/>
      <dgm:t>
        <a:bodyPr/>
        <a:lstStyle/>
        <a:p>
          <a:r>
            <a:rPr lang="en-IN" b="1" dirty="0"/>
            <a:t>Selling - </a:t>
          </a:r>
          <a:r>
            <a:rPr lang="en-IN" dirty="0"/>
            <a:t>The </a:t>
          </a:r>
          <a:r>
            <a:rPr lang="en-IN" b="1" dirty="0"/>
            <a:t>regular interaction </a:t>
          </a:r>
          <a:r>
            <a:rPr lang="en-IN" dirty="0"/>
            <a:t>with the </a:t>
          </a:r>
          <a:r>
            <a:rPr lang="en-IN" b="1" dirty="0"/>
            <a:t>quality packaging envelops as a tool to sell the product </a:t>
          </a:r>
          <a:r>
            <a:rPr lang="en-IN" dirty="0"/>
            <a:t>easily in the market.  </a:t>
          </a:r>
          <a:endParaRPr lang="en-US" dirty="0"/>
        </a:p>
      </dgm:t>
    </dgm:pt>
    <dgm:pt modelId="{EA74BAF6-0BCA-44D6-909D-4AB252284939}" type="parTrans" cxnId="{42568D93-CD67-4822-860D-9DA8A122C887}">
      <dgm:prSet/>
      <dgm:spPr/>
      <dgm:t>
        <a:bodyPr/>
        <a:lstStyle/>
        <a:p>
          <a:endParaRPr lang="en-US"/>
        </a:p>
      </dgm:t>
    </dgm:pt>
    <dgm:pt modelId="{8200250F-3DDB-4787-A486-FEB8CFB8532F}" type="sibTrans" cxnId="{42568D93-CD67-4822-860D-9DA8A122C887}">
      <dgm:prSet/>
      <dgm:spPr/>
      <dgm:t>
        <a:bodyPr/>
        <a:lstStyle/>
        <a:p>
          <a:endParaRPr lang="en-US"/>
        </a:p>
      </dgm:t>
    </dgm:pt>
    <dgm:pt modelId="{C1A96146-D444-4BE6-8B63-178A42C2AF10}">
      <dgm:prSet/>
      <dgm:spPr/>
      <dgm:t>
        <a:bodyPr/>
        <a:lstStyle/>
        <a:p>
          <a:r>
            <a:rPr lang="en-IN" b="1"/>
            <a:t>Protection - </a:t>
          </a:r>
          <a:r>
            <a:rPr lang="en-IN"/>
            <a:t>Better quality packaging provides </a:t>
          </a:r>
          <a:r>
            <a:rPr lang="en-IN" b="1"/>
            <a:t>better</a:t>
          </a:r>
          <a:r>
            <a:rPr lang="en-IN"/>
            <a:t> </a:t>
          </a:r>
          <a:r>
            <a:rPr lang="en-IN" b="1"/>
            <a:t>protection</a:t>
          </a:r>
          <a:r>
            <a:rPr lang="en-IN"/>
            <a:t> </a:t>
          </a:r>
          <a:r>
            <a:rPr lang="en-IN" b="1"/>
            <a:t>to the products </a:t>
          </a:r>
          <a:r>
            <a:rPr lang="en-IN"/>
            <a:t>&amp; </a:t>
          </a:r>
          <a:r>
            <a:rPr lang="en-IN" b="1"/>
            <a:t>enhances</a:t>
          </a:r>
          <a:r>
            <a:rPr lang="en-IN"/>
            <a:t> its </a:t>
          </a:r>
          <a:r>
            <a:rPr lang="en-IN" b="1"/>
            <a:t>brand identity</a:t>
          </a:r>
          <a:r>
            <a:rPr lang="en-IN"/>
            <a:t>.</a:t>
          </a:r>
          <a:endParaRPr lang="en-US"/>
        </a:p>
      </dgm:t>
    </dgm:pt>
    <dgm:pt modelId="{6581EE04-FF1D-4049-A387-08BF3CE2CF82}" type="parTrans" cxnId="{F7658D01-C33D-4FB8-9C1E-1D5A1E0AEAEF}">
      <dgm:prSet/>
      <dgm:spPr/>
      <dgm:t>
        <a:bodyPr/>
        <a:lstStyle/>
        <a:p>
          <a:endParaRPr lang="en-US"/>
        </a:p>
      </dgm:t>
    </dgm:pt>
    <dgm:pt modelId="{A841BA9A-A00B-4B31-BC41-E4007CB2F898}" type="sibTrans" cxnId="{F7658D01-C33D-4FB8-9C1E-1D5A1E0AEAEF}">
      <dgm:prSet/>
      <dgm:spPr/>
      <dgm:t>
        <a:bodyPr/>
        <a:lstStyle/>
        <a:p>
          <a:endParaRPr lang="en-US"/>
        </a:p>
      </dgm:t>
    </dgm:pt>
    <dgm:pt modelId="{858A0204-89E5-0A4A-BAEB-1ECAAB63192D}" type="pres">
      <dgm:prSet presAssocID="{829B488B-FB93-44FF-909F-3B4C9172D858}" presName="vert0" presStyleCnt="0">
        <dgm:presLayoutVars>
          <dgm:dir/>
          <dgm:animOne val="branch"/>
          <dgm:animLvl val="lvl"/>
        </dgm:presLayoutVars>
      </dgm:prSet>
      <dgm:spPr/>
    </dgm:pt>
    <dgm:pt modelId="{6FF6D878-3A41-0B45-B384-525E8CDAC4A6}" type="pres">
      <dgm:prSet presAssocID="{14B19556-03DE-4EFD-93B0-28E1D5ECFAC3}" presName="thickLine" presStyleLbl="alignNode1" presStyleIdx="0" presStyleCnt="6"/>
      <dgm:spPr/>
    </dgm:pt>
    <dgm:pt modelId="{1A0C97C6-A8CB-9040-8C08-777AD8A2342B}" type="pres">
      <dgm:prSet presAssocID="{14B19556-03DE-4EFD-93B0-28E1D5ECFAC3}" presName="horz1" presStyleCnt="0"/>
      <dgm:spPr/>
    </dgm:pt>
    <dgm:pt modelId="{D1AB0F70-D92D-EB45-B202-E376CFFA3A9B}" type="pres">
      <dgm:prSet presAssocID="{14B19556-03DE-4EFD-93B0-28E1D5ECFAC3}" presName="tx1" presStyleLbl="revTx" presStyleIdx="0" presStyleCnt="6"/>
      <dgm:spPr/>
    </dgm:pt>
    <dgm:pt modelId="{9E5D8573-FECD-A548-A10C-F7AA9E1AC8B9}" type="pres">
      <dgm:prSet presAssocID="{14B19556-03DE-4EFD-93B0-28E1D5ECFAC3}" presName="vert1" presStyleCnt="0"/>
      <dgm:spPr/>
    </dgm:pt>
    <dgm:pt modelId="{5E30B192-1566-924D-9B0F-3B40C9FDA025}" type="pres">
      <dgm:prSet presAssocID="{74044F5F-74D4-4DC5-AE74-4370F0FB2E6A}" presName="thickLine" presStyleLbl="alignNode1" presStyleIdx="1" presStyleCnt="6"/>
      <dgm:spPr/>
    </dgm:pt>
    <dgm:pt modelId="{F090733B-2769-F84F-81D7-993748F3B536}" type="pres">
      <dgm:prSet presAssocID="{74044F5F-74D4-4DC5-AE74-4370F0FB2E6A}" presName="horz1" presStyleCnt="0"/>
      <dgm:spPr/>
    </dgm:pt>
    <dgm:pt modelId="{1FCAE6DB-3F4F-B04C-B4F1-4EF502AD0649}" type="pres">
      <dgm:prSet presAssocID="{74044F5F-74D4-4DC5-AE74-4370F0FB2E6A}" presName="tx1" presStyleLbl="revTx" presStyleIdx="1" presStyleCnt="6"/>
      <dgm:spPr/>
    </dgm:pt>
    <dgm:pt modelId="{46D9CCC3-3B7A-7740-8EC0-5EE8C4205A4E}" type="pres">
      <dgm:prSet presAssocID="{74044F5F-74D4-4DC5-AE74-4370F0FB2E6A}" presName="vert1" presStyleCnt="0"/>
      <dgm:spPr/>
    </dgm:pt>
    <dgm:pt modelId="{07E747D3-D10C-7549-81E7-B5BD697F2E21}" type="pres">
      <dgm:prSet presAssocID="{07A1AD07-75C3-4E89-8174-08F9885C59B3}" presName="thickLine" presStyleLbl="alignNode1" presStyleIdx="2" presStyleCnt="6"/>
      <dgm:spPr/>
    </dgm:pt>
    <dgm:pt modelId="{35C57E1E-2D11-D34C-9325-F9B24A9A5CC6}" type="pres">
      <dgm:prSet presAssocID="{07A1AD07-75C3-4E89-8174-08F9885C59B3}" presName="horz1" presStyleCnt="0"/>
      <dgm:spPr/>
    </dgm:pt>
    <dgm:pt modelId="{E71AB64F-B6AA-1D47-9BF2-669CF2457DB8}" type="pres">
      <dgm:prSet presAssocID="{07A1AD07-75C3-4E89-8174-08F9885C59B3}" presName="tx1" presStyleLbl="revTx" presStyleIdx="2" presStyleCnt="6"/>
      <dgm:spPr/>
    </dgm:pt>
    <dgm:pt modelId="{D3031D71-A2DC-874D-A6E7-873D126813D4}" type="pres">
      <dgm:prSet presAssocID="{07A1AD07-75C3-4E89-8174-08F9885C59B3}" presName="vert1" presStyleCnt="0"/>
      <dgm:spPr/>
    </dgm:pt>
    <dgm:pt modelId="{F95808A5-FF09-C141-90EA-825D2E6B9C97}" type="pres">
      <dgm:prSet presAssocID="{F81B1C72-9F64-45DD-B47A-5BFA891C9F80}" presName="thickLine" presStyleLbl="alignNode1" presStyleIdx="3" presStyleCnt="6"/>
      <dgm:spPr/>
    </dgm:pt>
    <dgm:pt modelId="{FA57DDA0-208D-304F-883F-ADDD03E5AD2D}" type="pres">
      <dgm:prSet presAssocID="{F81B1C72-9F64-45DD-B47A-5BFA891C9F80}" presName="horz1" presStyleCnt="0"/>
      <dgm:spPr/>
    </dgm:pt>
    <dgm:pt modelId="{E0B7D67F-0BB8-7E47-9E94-8F33544ED479}" type="pres">
      <dgm:prSet presAssocID="{F81B1C72-9F64-45DD-B47A-5BFA891C9F80}" presName="tx1" presStyleLbl="revTx" presStyleIdx="3" presStyleCnt="6"/>
      <dgm:spPr/>
    </dgm:pt>
    <dgm:pt modelId="{3EE24F9D-867D-1B4D-9686-29EE55CF8BCF}" type="pres">
      <dgm:prSet presAssocID="{F81B1C72-9F64-45DD-B47A-5BFA891C9F80}" presName="vert1" presStyleCnt="0"/>
      <dgm:spPr/>
    </dgm:pt>
    <dgm:pt modelId="{B351867B-C8F7-324F-B277-71338B7399BF}" type="pres">
      <dgm:prSet presAssocID="{291285DC-A235-4984-A4A5-31F24DF64353}" presName="thickLine" presStyleLbl="alignNode1" presStyleIdx="4" presStyleCnt="6"/>
      <dgm:spPr/>
    </dgm:pt>
    <dgm:pt modelId="{2E89F131-DA1A-6C45-A72C-B84E08D00866}" type="pres">
      <dgm:prSet presAssocID="{291285DC-A235-4984-A4A5-31F24DF64353}" presName="horz1" presStyleCnt="0"/>
      <dgm:spPr/>
    </dgm:pt>
    <dgm:pt modelId="{BF97D0FD-D2D1-4F4B-9A1A-17C5591CFCF6}" type="pres">
      <dgm:prSet presAssocID="{291285DC-A235-4984-A4A5-31F24DF64353}" presName="tx1" presStyleLbl="revTx" presStyleIdx="4" presStyleCnt="6"/>
      <dgm:spPr/>
    </dgm:pt>
    <dgm:pt modelId="{C0A07C1B-B39A-AA4E-989B-3C86E18939A5}" type="pres">
      <dgm:prSet presAssocID="{291285DC-A235-4984-A4A5-31F24DF64353}" presName="vert1" presStyleCnt="0"/>
      <dgm:spPr/>
    </dgm:pt>
    <dgm:pt modelId="{B01881AA-6C34-0F46-B5CD-F3E952659450}" type="pres">
      <dgm:prSet presAssocID="{C1A96146-D444-4BE6-8B63-178A42C2AF10}" presName="thickLine" presStyleLbl="alignNode1" presStyleIdx="5" presStyleCnt="6"/>
      <dgm:spPr/>
    </dgm:pt>
    <dgm:pt modelId="{EC2A7ECA-0239-E545-9437-FB6B3AC18963}" type="pres">
      <dgm:prSet presAssocID="{C1A96146-D444-4BE6-8B63-178A42C2AF10}" presName="horz1" presStyleCnt="0"/>
      <dgm:spPr/>
    </dgm:pt>
    <dgm:pt modelId="{D1136879-6F3C-554D-B21E-D46C61A48267}" type="pres">
      <dgm:prSet presAssocID="{C1A96146-D444-4BE6-8B63-178A42C2AF10}" presName="tx1" presStyleLbl="revTx" presStyleIdx="5" presStyleCnt="6"/>
      <dgm:spPr/>
    </dgm:pt>
    <dgm:pt modelId="{69777622-8409-7741-A158-C751C2EA4E2C}" type="pres">
      <dgm:prSet presAssocID="{C1A96146-D444-4BE6-8B63-178A42C2AF10}" presName="vert1" presStyleCnt="0"/>
      <dgm:spPr/>
    </dgm:pt>
  </dgm:ptLst>
  <dgm:cxnLst>
    <dgm:cxn modelId="{F7658D01-C33D-4FB8-9C1E-1D5A1E0AEAEF}" srcId="{829B488B-FB93-44FF-909F-3B4C9172D858}" destId="{C1A96146-D444-4BE6-8B63-178A42C2AF10}" srcOrd="5" destOrd="0" parTransId="{6581EE04-FF1D-4049-A387-08BF3CE2CF82}" sibTransId="{A841BA9A-A00B-4B31-BC41-E4007CB2F898}"/>
    <dgm:cxn modelId="{C4862B13-17A7-FD4F-BBF3-B8BC4C6ABF8E}" type="presOf" srcId="{C1A96146-D444-4BE6-8B63-178A42C2AF10}" destId="{D1136879-6F3C-554D-B21E-D46C61A48267}" srcOrd="0" destOrd="0" presId="urn:microsoft.com/office/officeart/2008/layout/LinedList"/>
    <dgm:cxn modelId="{16CE5F34-F5C9-4F72-9571-E64A32980081}" srcId="{829B488B-FB93-44FF-909F-3B4C9172D858}" destId="{14B19556-03DE-4EFD-93B0-28E1D5ECFAC3}" srcOrd="0" destOrd="0" parTransId="{477E3782-8AE3-4234-A9EC-50B03CF44E58}" sibTransId="{2F1FB099-4E24-4070-9E6C-039025A9F592}"/>
    <dgm:cxn modelId="{F8E4FF40-0F6B-4536-B62E-744BE52F50C7}" srcId="{829B488B-FB93-44FF-909F-3B4C9172D858}" destId="{74044F5F-74D4-4DC5-AE74-4370F0FB2E6A}" srcOrd="1" destOrd="0" parTransId="{D49BEA63-B117-4623-A386-14C99E37D16F}" sibTransId="{3781B137-9A39-449B-84DB-E630D510C155}"/>
    <dgm:cxn modelId="{E554CD44-698C-F141-B1B8-30C6E50A641D}" type="presOf" srcId="{F81B1C72-9F64-45DD-B47A-5BFA891C9F80}" destId="{E0B7D67F-0BB8-7E47-9E94-8F33544ED479}" srcOrd="0" destOrd="0" presId="urn:microsoft.com/office/officeart/2008/layout/LinedList"/>
    <dgm:cxn modelId="{BBF50260-537B-8F41-97A3-9B4928669CA9}" type="presOf" srcId="{74044F5F-74D4-4DC5-AE74-4370F0FB2E6A}" destId="{1FCAE6DB-3F4F-B04C-B4F1-4EF502AD0649}" srcOrd="0" destOrd="0" presId="urn:microsoft.com/office/officeart/2008/layout/LinedList"/>
    <dgm:cxn modelId="{29034565-BAA7-4DC1-82B1-99C9E1C4C3B7}" srcId="{829B488B-FB93-44FF-909F-3B4C9172D858}" destId="{F81B1C72-9F64-45DD-B47A-5BFA891C9F80}" srcOrd="3" destOrd="0" parTransId="{53A74477-F39D-4268-AE05-4EBC6E6D7AA1}" sibTransId="{C3DFE575-F39A-4B4E-AC45-676634CF33AF}"/>
    <dgm:cxn modelId="{2C1BD783-3BF8-1C45-8CD4-E3C0DECB3187}" type="presOf" srcId="{14B19556-03DE-4EFD-93B0-28E1D5ECFAC3}" destId="{D1AB0F70-D92D-EB45-B202-E376CFFA3A9B}" srcOrd="0" destOrd="0" presId="urn:microsoft.com/office/officeart/2008/layout/LinedList"/>
    <dgm:cxn modelId="{42568D93-CD67-4822-860D-9DA8A122C887}" srcId="{829B488B-FB93-44FF-909F-3B4C9172D858}" destId="{291285DC-A235-4984-A4A5-31F24DF64353}" srcOrd="4" destOrd="0" parTransId="{EA74BAF6-0BCA-44D6-909D-4AB252284939}" sibTransId="{8200250F-3DDB-4787-A486-FEB8CFB8532F}"/>
    <dgm:cxn modelId="{5F2101C0-73D2-0449-8BF8-D1F36F9264A9}" type="presOf" srcId="{07A1AD07-75C3-4E89-8174-08F9885C59B3}" destId="{E71AB64F-B6AA-1D47-9BF2-669CF2457DB8}" srcOrd="0" destOrd="0" presId="urn:microsoft.com/office/officeart/2008/layout/LinedList"/>
    <dgm:cxn modelId="{A4C2C1D5-34F2-7C45-BA3A-63591096876C}" type="presOf" srcId="{291285DC-A235-4984-A4A5-31F24DF64353}" destId="{BF97D0FD-D2D1-4F4B-9A1A-17C5591CFCF6}" srcOrd="0" destOrd="0" presId="urn:microsoft.com/office/officeart/2008/layout/LinedList"/>
    <dgm:cxn modelId="{EF06E2EF-CF90-4ED7-A7BD-12BC37E650BF}" srcId="{829B488B-FB93-44FF-909F-3B4C9172D858}" destId="{07A1AD07-75C3-4E89-8174-08F9885C59B3}" srcOrd="2" destOrd="0" parTransId="{7DEFD138-279A-42AD-BAC0-4472C3AF80E5}" sibTransId="{EEB66D70-E1A8-411E-AE07-31B344A2318B}"/>
    <dgm:cxn modelId="{B4D0FEFE-BFD1-354F-9411-9772895E915F}" type="presOf" srcId="{829B488B-FB93-44FF-909F-3B4C9172D858}" destId="{858A0204-89E5-0A4A-BAEB-1ECAAB63192D}" srcOrd="0" destOrd="0" presId="urn:microsoft.com/office/officeart/2008/layout/LinedList"/>
    <dgm:cxn modelId="{B983CF5B-77CF-A646-963D-445C2A7C571C}" type="presParOf" srcId="{858A0204-89E5-0A4A-BAEB-1ECAAB63192D}" destId="{6FF6D878-3A41-0B45-B384-525E8CDAC4A6}" srcOrd="0" destOrd="0" presId="urn:microsoft.com/office/officeart/2008/layout/LinedList"/>
    <dgm:cxn modelId="{E8CEB7A3-EC1E-E64B-B2FF-7CC2F54C1266}" type="presParOf" srcId="{858A0204-89E5-0A4A-BAEB-1ECAAB63192D}" destId="{1A0C97C6-A8CB-9040-8C08-777AD8A2342B}" srcOrd="1" destOrd="0" presId="urn:microsoft.com/office/officeart/2008/layout/LinedList"/>
    <dgm:cxn modelId="{708B1365-0DBB-A34A-8A19-532BF610ABEA}" type="presParOf" srcId="{1A0C97C6-A8CB-9040-8C08-777AD8A2342B}" destId="{D1AB0F70-D92D-EB45-B202-E376CFFA3A9B}" srcOrd="0" destOrd="0" presId="urn:microsoft.com/office/officeart/2008/layout/LinedList"/>
    <dgm:cxn modelId="{3CB7AA6D-6267-9746-B46B-2294BA5AD33F}" type="presParOf" srcId="{1A0C97C6-A8CB-9040-8C08-777AD8A2342B}" destId="{9E5D8573-FECD-A548-A10C-F7AA9E1AC8B9}" srcOrd="1" destOrd="0" presId="urn:microsoft.com/office/officeart/2008/layout/LinedList"/>
    <dgm:cxn modelId="{194D6279-A37B-A743-8B11-4549E475F593}" type="presParOf" srcId="{858A0204-89E5-0A4A-BAEB-1ECAAB63192D}" destId="{5E30B192-1566-924D-9B0F-3B40C9FDA025}" srcOrd="2" destOrd="0" presId="urn:microsoft.com/office/officeart/2008/layout/LinedList"/>
    <dgm:cxn modelId="{037DD562-4B0C-DA40-A837-1F43D1845EB5}" type="presParOf" srcId="{858A0204-89E5-0A4A-BAEB-1ECAAB63192D}" destId="{F090733B-2769-F84F-81D7-993748F3B536}" srcOrd="3" destOrd="0" presId="urn:microsoft.com/office/officeart/2008/layout/LinedList"/>
    <dgm:cxn modelId="{FB5E1659-1E7B-9E47-A1E8-0BA37D13D003}" type="presParOf" srcId="{F090733B-2769-F84F-81D7-993748F3B536}" destId="{1FCAE6DB-3F4F-B04C-B4F1-4EF502AD0649}" srcOrd="0" destOrd="0" presId="urn:microsoft.com/office/officeart/2008/layout/LinedList"/>
    <dgm:cxn modelId="{7AD0FB53-7701-AF45-8B1B-AA6DC382A9F1}" type="presParOf" srcId="{F090733B-2769-F84F-81D7-993748F3B536}" destId="{46D9CCC3-3B7A-7740-8EC0-5EE8C4205A4E}" srcOrd="1" destOrd="0" presId="urn:microsoft.com/office/officeart/2008/layout/LinedList"/>
    <dgm:cxn modelId="{3164245B-90DF-EB44-83E7-3EBBFF785B54}" type="presParOf" srcId="{858A0204-89E5-0A4A-BAEB-1ECAAB63192D}" destId="{07E747D3-D10C-7549-81E7-B5BD697F2E21}" srcOrd="4" destOrd="0" presId="urn:microsoft.com/office/officeart/2008/layout/LinedList"/>
    <dgm:cxn modelId="{3A93FC91-0E0E-5A4E-B543-58FFE342BD2E}" type="presParOf" srcId="{858A0204-89E5-0A4A-BAEB-1ECAAB63192D}" destId="{35C57E1E-2D11-D34C-9325-F9B24A9A5CC6}" srcOrd="5" destOrd="0" presId="urn:microsoft.com/office/officeart/2008/layout/LinedList"/>
    <dgm:cxn modelId="{D83E7050-7945-8F4F-8363-66FF867B4126}" type="presParOf" srcId="{35C57E1E-2D11-D34C-9325-F9B24A9A5CC6}" destId="{E71AB64F-B6AA-1D47-9BF2-669CF2457DB8}" srcOrd="0" destOrd="0" presId="urn:microsoft.com/office/officeart/2008/layout/LinedList"/>
    <dgm:cxn modelId="{F670AA60-7939-4148-9B08-4A4ED5F4228F}" type="presParOf" srcId="{35C57E1E-2D11-D34C-9325-F9B24A9A5CC6}" destId="{D3031D71-A2DC-874D-A6E7-873D126813D4}" srcOrd="1" destOrd="0" presId="urn:microsoft.com/office/officeart/2008/layout/LinedList"/>
    <dgm:cxn modelId="{E4A231A0-601E-BE47-BE0E-D585ED165CB1}" type="presParOf" srcId="{858A0204-89E5-0A4A-BAEB-1ECAAB63192D}" destId="{F95808A5-FF09-C141-90EA-825D2E6B9C97}" srcOrd="6" destOrd="0" presId="urn:microsoft.com/office/officeart/2008/layout/LinedList"/>
    <dgm:cxn modelId="{70037DD1-15CF-664B-B4FA-5DAC024C2097}" type="presParOf" srcId="{858A0204-89E5-0A4A-BAEB-1ECAAB63192D}" destId="{FA57DDA0-208D-304F-883F-ADDD03E5AD2D}" srcOrd="7" destOrd="0" presId="urn:microsoft.com/office/officeart/2008/layout/LinedList"/>
    <dgm:cxn modelId="{FC75B3B3-C407-4A44-92D8-D76C88C874BA}" type="presParOf" srcId="{FA57DDA0-208D-304F-883F-ADDD03E5AD2D}" destId="{E0B7D67F-0BB8-7E47-9E94-8F33544ED479}" srcOrd="0" destOrd="0" presId="urn:microsoft.com/office/officeart/2008/layout/LinedList"/>
    <dgm:cxn modelId="{BD1BAE06-17FF-3748-9FBC-D1F67A5FEA99}" type="presParOf" srcId="{FA57DDA0-208D-304F-883F-ADDD03E5AD2D}" destId="{3EE24F9D-867D-1B4D-9686-29EE55CF8BCF}" srcOrd="1" destOrd="0" presId="urn:microsoft.com/office/officeart/2008/layout/LinedList"/>
    <dgm:cxn modelId="{66162374-5B43-4C44-935D-68EDF7D542F1}" type="presParOf" srcId="{858A0204-89E5-0A4A-BAEB-1ECAAB63192D}" destId="{B351867B-C8F7-324F-B277-71338B7399BF}" srcOrd="8" destOrd="0" presId="urn:microsoft.com/office/officeart/2008/layout/LinedList"/>
    <dgm:cxn modelId="{6DD9CCDA-C743-304F-9B8B-507CC2017177}" type="presParOf" srcId="{858A0204-89E5-0A4A-BAEB-1ECAAB63192D}" destId="{2E89F131-DA1A-6C45-A72C-B84E08D00866}" srcOrd="9" destOrd="0" presId="urn:microsoft.com/office/officeart/2008/layout/LinedList"/>
    <dgm:cxn modelId="{7A083C63-FA74-B74F-82E3-B794B3193440}" type="presParOf" srcId="{2E89F131-DA1A-6C45-A72C-B84E08D00866}" destId="{BF97D0FD-D2D1-4F4B-9A1A-17C5591CFCF6}" srcOrd="0" destOrd="0" presId="urn:microsoft.com/office/officeart/2008/layout/LinedList"/>
    <dgm:cxn modelId="{D395B336-F142-C446-B67B-4A53DABFCA29}" type="presParOf" srcId="{2E89F131-DA1A-6C45-A72C-B84E08D00866}" destId="{C0A07C1B-B39A-AA4E-989B-3C86E18939A5}" srcOrd="1" destOrd="0" presId="urn:microsoft.com/office/officeart/2008/layout/LinedList"/>
    <dgm:cxn modelId="{F9E59AA2-8E5A-CD49-A851-5492D4428F84}" type="presParOf" srcId="{858A0204-89E5-0A4A-BAEB-1ECAAB63192D}" destId="{B01881AA-6C34-0F46-B5CD-F3E952659450}" srcOrd="10" destOrd="0" presId="urn:microsoft.com/office/officeart/2008/layout/LinedList"/>
    <dgm:cxn modelId="{7DF8E7CC-D3BD-1A43-8091-D951F07CB313}" type="presParOf" srcId="{858A0204-89E5-0A4A-BAEB-1ECAAB63192D}" destId="{EC2A7ECA-0239-E545-9437-FB6B3AC18963}" srcOrd="11" destOrd="0" presId="urn:microsoft.com/office/officeart/2008/layout/LinedList"/>
    <dgm:cxn modelId="{AD0C9FAF-2CC4-174F-BBB0-CBD5EF1BE4A4}" type="presParOf" srcId="{EC2A7ECA-0239-E545-9437-FB6B3AC18963}" destId="{D1136879-6F3C-554D-B21E-D46C61A48267}" srcOrd="0" destOrd="0" presId="urn:microsoft.com/office/officeart/2008/layout/LinedList"/>
    <dgm:cxn modelId="{61128B8F-CD3D-8A49-A0C1-B3F134623AC3}" type="presParOf" srcId="{EC2A7ECA-0239-E545-9437-FB6B3AC18963}" destId="{69777622-8409-7741-A158-C751C2EA4E2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F6D878-3A41-0B45-B384-525E8CDAC4A6}">
      <dsp:nvSpPr>
        <dsp:cNvPr id="0" name=""/>
        <dsp:cNvSpPr/>
      </dsp:nvSpPr>
      <dsp:spPr>
        <a:xfrm>
          <a:off x="0" y="2264"/>
          <a:ext cx="4435078" cy="0"/>
        </a:xfrm>
        <a:prstGeom prst="line">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D1AB0F70-D92D-EB45-B202-E376CFFA3A9B}">
      <dsp:nvSpPr>
        <dsp:cNvPr id="0" name=""/>
        <dsp:cNvSpPr/>
      </dsp:nvSpPr>
      <dsp:spPr>
        <a:xfrm>
          <a:off x="0" y="2264"/>
          <a:ext cx="4435078" cy="772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kern="1200" dirty="0"/>
            <a:t>Product packaging designs are a critical component in building a brand’s image as it can erase or mark the brand’s identity. Its helpful in following ways:</a:t>
          </a:r>
          <a:endParaRPr lang="en-US" sz="1300" kern="1200" dirty="0"/>
        </a:p>
      </dsp:txBody>
      <dsp:txXfrm>
        <a:off x="0" y="2264"/>
        <a:ext cx="4435078" cy="772093"/>
      </dsp:txXfrm>
    </dsp:sp>
    <dsp:sp modelId="{5E30B192-1566-924D-9B0F-3B40C9FDA025}">
      <dsp:nvSpPr>
        <dsp:cNvPr id="0" name=""/>
        <dsp:cNvSpPr/>
      </dsp:nvSpPr>
      <dsp:spPr>
        <a:xfrm>
          <a:off x="0" y="774357"/>
          <a:ext cx="4435078" cy="0"/>
        </a:xfrm>
        <a:prstGeom prst="line">
          <a:avLst/>
        </a:prstGeom>
        <a:gradFill rotWithShape="0">
          <a:gsLst>
            <a:gs pos="0">
              <a:schemeClr val="accent2">
                <a:hueOff val="126456"/>
                <a:satOff val="-10942"/>
                <a:lumOff val="1961"/>
                <a:alphaOff val="0"/>
                <a:tint val="98000"/>
                <a:satMod val="110000"/>
                <a:lumMod val="104000"/>
              </a:schemeClr>
            </a:gs>
            <a:gs pos="69000">
              <a:schemeClr val="accent2">
                <a:hueOff val="126456"/>
                <a:satOff val="-10942"/>
                <a:lumOff val="1961"/>
                <a:alphaOff val="0"/>
                <a:shade val="88000"/>
                <a:satMod val="130000"/>
                <a:lumMod val="92000"/>
              </a:schemeClr>
            </a:gs>
            <a:gs pos="100000">
              <a:schemeClr val="accent2">
                <a:hueOff val="126456"/>
                <a:satOff val="-10942"/>
                <a:lumOff val="1961"/>
                <a:alphaOff val="0"/>
                <a:shade val="78000"/>
                <a:satMod val="130000"/>
                <a:lumMod val="92000"/>
              </a:schemeClr>
            </a:gs>
          </a:gsLst>
          <a:lin ang="5400000" scaled="0"/>
        </a:gradFill>
        <a:ln w="9525" cap="flat" cmpd="sng" algn="ctr">
          <a:solidFill>
            <a:schemeClr val="accent2">
              <a:hueOff val="126456"/>
              <a:satOff val="-10942"/>
              <a:lumOff val="1961"/>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1FCAE6DB-3F4F-B04C-B4F1-4EF502AD0649}">
      <dsp:nvSpPr>
        <dsp:cNvPr id="0" name=""/>
        <dsp:cNvSpPr/>
      </dsp:nvSpPr>
      <dsp:spPr>
        <a:xfrm>
          <a:off x="0" y="774357"/>
          <a:ext cx="4435078" cy="772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b="1" kern="1200" dirty="0"/>
            <a:t>Brand Identity Expression – Packaging engages users</a:t>
          </a:r>
          <a:r>
            <a:rPr lang="en-IN" sz="1300" kern="1200" dirty="0"/>
            <a:t> and glows a setting apart stage for a brand in today’s crowded and competitive markets.</a:t>
          </a:r>
          <a:endParaRPr lang="en-US" sz="1300" kern="1200" dirty="0"/>
        </a:p>
      </dsp:txBody>
      <dsp:txXfrm>
        <a:off x="0" y="774357"/>
        <a:ext cx="4435078" cy="772093"/>
      </dsp:txXfrm>
    </dsp:sp>
    <dsp:sp modelId="{07E747D3-D10C-7549-81E7-B5BD697F2E21}">
      <dsp:nvSpPr>
        <dsp:cNvPr id="0" name=""/>
        <dsp:cNvSpPr/>
      </dsp:nvSpPr>
      <dsp:spPr>
        <a:xfrm>
          <a:off x="0" y="1546450"/>
          <a:ext cx="4435078" cy="0"/>
        </a:xfrm>
        <a:prstGeom prst="line">
          <a:avLst/>
        </a:prstGeom>
        <a:gradFill rotWithShape="0">
          <a:gsLst>
            <a:gs pos="0">
              <a:schemeClr val="accent2">
                <a:hueOff val="252911"/>
                <a:satOff val="-21884"/>
                <a:lumOff val="3922"/>
                <a:alphaOff val="0"/>
                <a:tint val="98000"/>
                <a:satMod val="110000"/>
                <a:lumMod val="104000"/>
              </a:schemeClr>
            </a:gs>
            <a:gs pos="69000">
              <a:schemeClr val="accent2">
                <a:hueOff val="252911"/>
                <a:satOff val="-21884"/>
                <a:lumOff val="3922"/>
                <a:alphaOff val="0"/>
                <a:shade val="88000"/>
                <a:satMod val="130000"/>
                <a:lumMod val="92000"/>
              </a:schemeClr>
            </a:gs>
            <a:gs pos="100000">
              <a:schemeClr val="accent2">
                <a:hueOff val="252911"/>
                <a:satOff val="-21884"/>
                <a:lumOff val="3922"/>
                <a:alphaOff val="0"/>
                <a:shade val="78000"/>
                <a:satMod val="130000"/>
                <a:lumMod val="92000"/>
              </a:schemeClr>
            </a:gs>
          </a:gsLst>
          <a:lin ang="5400000" scaled="0"/>
        </a:gradFill>
        <a:ln w="9525" cap="flat" cmpd="sng" algn="ctr">
          <a:solidFill>
            <a:schemeClr val="accent2">
              <a:hueOff val="252911"/>
              <a:satOff val="-21884"/>
              <a:lumOff val="3922"/>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71AB64F-B6AA-1D47-9BF2-669CF2457DB8}">
      <dsp:nvSpPr>
        <dsp:cNvPr id="0" name=""/>
        <dsp:cNvSpPr/>
      </dsp:nvSpPr>
      <dsp:spPr>
        <a:xfrm>
          <a:off x="0" y="1546450"/>
          <a:ext cx="4435078" cy="772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b="1" kern="1200" dirty="0"/>
            <a:t>Relationship Building - </a:t>
          </a:r>
          <a:r>
            <a:rPr lang="en-IN" sz="1300" kern="1200" dirty="0"/>
            <a:t>Packaging is the building brick and block of the onset of a </a:t>
          </a:r>
          <a:r>
            <a:rPr lang="en-IN" sz="1300" b="1" kern="1200" dirty="0"/>
            <a:t>relationship</a:t>
          </a:r>
          <a:r>
            <a:rPr lang="en-IN" sz="1300" kern="1200" dirty="0"/>
            <a:t> between a </a:t>
          </a:r>
          <a:r>
            <a:rPr lang="en-IN" sz="1300" b="1" kern="1200" dirty="0"/>
            <a:t>brand</a:t>
          </a:r>
          <a:r>
            <a:rPr lang="en-IN" sz="1300" kern="1200" dirty="0"/>
            <a:t> and the </a:t>
          </a:r>
          <a:r>
            <a:rPr lang="en-IN" sz="1300" b="1" kern="1200" dirty="0"/>
            <a:t>end user</a:t>
          </a:r>
          <a:r>
            <a:rPr lang="en-IN" sz="1300" kern="1200" dirty="0"/>
            <a:t>.</a:t>
          </a:r>
          <a:endParaRPr lang="en-US" sz="1300" kern="1200" dirty="0"/>
        </a:p>
      </dsp:txBody>
      <dsp:txXfrm>
        <a:off x="0" y="1546450"/>
        <a:ext cx="4435078" cy="772093"/>
      </dsp:txXfrm>
    </dsp:sp>
    <dsp:sp modelId="{F95808A5-FF09-C141-90EA-825D2E6B9C97}">
      <dsp:nvSpPr>
        <dsp:cNvPr id="0" name=""/>
        <dsp:cNvSpPr/>
      </dsp:nvSpPr>
      <dsp:spPr>
        <a:xfrm>
          <a:off x="0" y="2318544"/>
          <a:ext cx="4435078" cy="0"/>
        </a:xfrm>
        <a:prstGeom prst="line">
          <a:avLst/>
        </a:prstGeom>
        <a:gradFill rotWithShape="0">
          <a:gsLst>
            <a:gs pos="0">
              <a:schemeClr val="accent2">
                <a:hueOff val="379367"/>
                <a:satOff val="-32825"/>
                <a:lumOff val="5882"/>
                <a:alphaOff val="0"/>
                <a:tint val="98000"/>
                <a:satMod val="110000"/>
                <a:lumMod val="104000"/>
              </a:schemeClr>
            </a:gs>
            <a:gs pos="69000">
              <a:schemeClr val="accent2">
                <a:hueOff val="379367"/>
                <a:satOff val="-32825"/>
                <a:lumOff val="5882"/>
                <a:alphaOff val="0"/>
                <a:shade val="88000"/>
                <a:satMod val="130000"/>
                <a:lumMod val="92000"/>
              </a:schemeClr>
            </a:gs>
            <a:gs pos="100000">
              <a:schemeClr val="accent2">
                <a:hueOff val="379367"/>
                <a:satOff val="-32825"/>
                <a:lumOff val="5882"/>
                <a:alphaOff val="0"/>
                <a:shade val="78000"/>
                <a:satMod val="130000"/>
                <a:lumMod val="92000"/>
              </a:schemeClr>
            </a:gs>
          </a:gsLst>
          <a:lin ang="5400000" scaled="0"/>
        </a:gradFill>
        <a:ln w="9525" cap="flat" cmpd="sng" algn="ctr">
          <a:solidFill>
            <a:schemeClr val="accent2">
              <a:hueOff val="379367"/>
              <a:satOff val="-32825"/>
              <a:lumOff val="5882"/>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0B7D67F-0BB8-7E47-9E94-8F33544ED479}">
      <dsp:nvSpPr>
        <dsp:cNvPr id="0" name=""/>
        <dsp:cNvSpPr/>
      </dsp:nvSpPr>
      <dsp:spPr>
        <a:xfrm>
          <a:off x="0" y="2318544"/>
          <a:ext cx="4435078" cy="772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b="1" kern="1200" dirty="0"/>
            <a:t>Communication - </a:t>
          </a:r>
          <a:r>
            <a:rPr lang="en-IN" sz="1300" kern="1200" dirty="0"/>
            <a:t>Good package design makes </a:t>
          </a:r>
          <a:r>
            <a:rPr lang="en-IN" sz="1300" b="1" kern="1200" dirty="0"/>
            <a:t>information</a:t>
          </a:r>
          <a:r>
            <a:rPr lang="en-IN" sz="1300" kern="1200" dirty="0"/>
            <a:t> handsomely available to consumers and concretely holds the nerves of the feet on the ground. </a:t>
          </a:r>
          <a:endParaRPr lang="en-US" sz="1300" kern="1200" dirty="0"/>
        </a:p>
      </dsp:txBody>
      <dsp:txXfrm>
        <a:off x="0" y="2318544"/>
        <a:ext cx="4435078" cy="772093"/>
      </dsp:txXfrm>
    </dsp:sp>
    <dsp:sp modelId="{B351867B-C8F7-324F-B277-71338B7399BF}">
      <dsp:nvSpPr>
        <dsp:cNvPr id="0" name=""/>
        <dsp:cNvSpPr/>
      </dsp:nvSpPr>
      <dsp:spPr>
        <a:xfrm>
          <a:off x="0" y="3090637"/>
          <a:ext cx="4435078" cy="0"/>
        </a:xfrm>
        <a:prstGeom prst="line">
          <a:avLst/>
        </a:prstGeom>
        <a:gradFill rotWithShape="0">
          <a:gsLst>
            <a:gs pos="0">
              <a:schemeClr val="accent2">
                <a:hueOff val="505822"/>
                <a:satOff val="-43767"/>
                <a:lumOff val="7843"/>
                <a:alphaOff val="0"/>
                <a:tint val="98000"/>
                <a:satMod val="110000"/>
                <a:lumMod val="104000"/>
              </a:schemeClr>
            </a:gs>
            <a:gs pos="69000">
              <a:schemeClr val="accent2">
                <a:hueOff val="505822"/>
                <a:satOff val="-43767"/>
                <a:lumOff val="7843"/>
                <a:alphaOff val="0"/>
                <a:shade val="88000"/>
                <a:satMod val="130000"/>
                <a:lumMod val="92000"/>
              </a:schemeClr>
            </a:gs>
            <a:gs pos="100000">
              <a:schemeClr val="accent2">
                <a:hueOff val="505822"/>
                <a:satOff val="-43767"/>
                <a:lumOff val="7843"/>
                <a:alphaOff val="0"/>
                <a:shade val="78000"/>
                <a:satMod val="130000"/>
                <a:lumMod val="92000"/>
              </a:schemeClr>
            </a:gs>
          </a:gsLst>
          <a:lin ang="5400000" scaled="0"/>
        </a:gradFill>
        <a:ln w="9525" cap="flat" cmpd="sng" algn="ctr">
          <a:solidFill>
            <a:schemeClr val="accent2">
              <a:hueOff val="505822"/>
              <a:satOff val="-43767"/>
              <a:lumOff val="7843"/>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BF97D0FD-D2D1-4F4B-9A1A-17C5591CFCF6}">
      <dsp:nvSpPr>
        <dsp:cNvPr id="0" name=""/>
        <dsp:cNvSpPr/>
      </dsp:nvSpPr>
      <dsp:spPr>
        <a:xfrm>
          <a:off x="0" y="3090637"/>
          <a:ext cx="4435078" cy="772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b="1" kern="1200" dirty="0"/>
            <a:t>Selling - </a:t>
          </a:r>
          <a:r>
            <a:rPr lang="en-IN" sz="1300" kern="1200" dirty="0"/>
            <a:t>The </a:t>
          </a:r>
          <a:r>
            <a:rPr lang="en-IN" sz="1300" b="1" kern="1200" dirty="0"/>
            <a:t>regular interaction </a:t>
          </a:r>
          <a:r>
            <a:rPr lang="en-IN" sz="1300" kern="1200" dirty="0"/>
            <a:t>with the </a:t>
          </a:r>
          <a:r>
            <a:rPr lang="en-IN" sz="1300" b="1" kern="1200" dirty="0"/>
            <a:t>quality packaging envelops as a tool to sell the product </a:t>
          </a:r>
          <a:r>
            <a:rPr lang="en-IN" sz="1300" kern="1200" dirty="0"/>
            <a:t>easily in the market.  </a:t>
          </a:r>
          <a:endParaRPr lang="en-US" sz="1300" kern="1200" dirty="0"/>
        </a:p>
      </dsp:txBody>
      <dsp:txXfrm>
        <a:off x="0" y="3090637"/>
        <a:ext cx="4435078" cy="772093"/>
      </dsp:txXfrm>
    </dsp:sp>
    <dsp:sp modelId="{B01881AA-6C34-0F46-B5CD-F3E952659450}">
      <dsp:nvSpPr>
        <dsp:cNvPr id="0" name=""/>
        <dsp:cNvSpPr/>
      </dsp:nvSpPr>
      <dsp:spPr>
        <a:xfrm>
          <a:off x="0" y="3862730"/>
          <a:ext cx="4435078" cy="0"/>
        </a:xfrm>
        <a:prstGeom prst="line">
          <a:avLst/>
        </a:prstGeom>
        <a:gradFill rotWithShape="0">
          <a:gsLst>
            <a:gs pos="0">
              <a:schemeClr val="accent2">
                <a:hueOff val="632278"/>
                <a:satOff val="-54709"/>
                <a:lumOff val="9804"/>
                <a:alphaOff val="0"/>
                <a:tint val="98000"/>
                <a:satMod val="110000"/>
                <a:lumMod val="104000"/>
              </a:schemeClr>
            </a:gs>
            <a:gs pos="69000">
              <a:schemeClr val="accent2">
                <a:hueOff val="632278"/>
                <a:satOff val="-54709"/>
                <a:lumOff val="9804"/>
                <a:alphaOff val="0"/>
                <a:shade val="88000"/>
                <a:satMod val="130000"/>
                <a:lumMod val="92000"/>
              </a:schemeClr>
            </a:gs>
            <a:gs pos="100000">
              <a:schemeClr val="accent2">
                <a:hueOff val="632278"/>
                <a:satOff val="-54709"/>
                <a:lumOff val="9804"/>
                <a:alphaOff val="0"/>
                <a:shade val="78000"/>
                <a:satMod val="130000"/>
                <a:lumMod val="92000"/>
              </a:schemeClr>
            </a:gs>
          </a:gsLst>
          <a:lin ang="5400000" scaled="0"/>
        </a:gradFill>
        <a:ln w="9525" cap="flat" cmpd="sng" algn="ctr">
          <a:solidFill>
            <a:schemeClr val="accent2">
              <a:hueOff val="632278"/>
              <a:satOff val="-54709"/>
              <a:lumOff val="9804"/>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D1136879-6F3C-554D-B21E-D46C61A48267}">
      <dsp:nvSpPr>
        <dsp:cNvPr id="0" name=""/>
        <dsp:cNvSpPr/>
      </dsp:nvSpPr>
      <dsp:spPr>
        <a:xfrm>
          <a:off x="0" y="3862730"/>
          <a:ext cx="4435078" cy="772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b="1" kern="1200"/>
            <a:t>Protection - </a:t>
          </a:r>
          <a:r>
            <a:rPr lang="en-IN" sz="1300" kern="1200"/>
            <a:t>Better quality packaging provides </a:t>
          </a:r>
          <a:r>
            <a:rPr lang="en-IN" sz="1300" b="1" kern="1200"/>
            <a:t>better</a:t>
          </a:r>
          <a:r>
            <a:rPr lang="en-IN" sz="1300" kern="1200"/>
            <a:t> </a:t>
          </a:r>
          <a:r>
            <a:rPr lang="en-IN" sz="1300" b="1" kern="1200"/>
            <a:t>protection</a:t>
          </a:r>
          <a:r>
            <a:rPr lang="en-IN" sz="1300" kern="1200"/>
            <a:t> </a:t>
          </a:r>
          <a:r>
            <a:rPr lang="en-IN" sz="1300" b="1" kern="1200"/>
            <a:t>to the products </a:t>
          </a:r>
          <a:r>
            <a:rPr lang="en-IN" sz="1300" kern="1200"/>
            <a:t>&amp; </a:t>
          </a:r>
          <a:r>
            <a:rPr lang="en-IN" sz="1300" b="1" kern="1200"/>
            <a:t>enhances</a:t>
          </a:r>
          <a:r>
            <a:rPr lang="en-IN" sz="1300" kern="1200"/>
            <a:t> its </a:t>
          </a:r>
          <a:r>
            <a:rPr lang="en-IN" sz="1300" b="1" kern="1200"/>
            <a:t>brand identity</a:t>
          </a:r>
          <a:r>
            <a:rPr lang="en-IN" sz="1300" kern="1200"/>
            <a:t>.</a:t>
          </a:r>
          <a:endParaRPr lang="en-US" sz="1300" kern="1200"/>
        </a:p>
      </dsp:txBody>
      <dsp:txXfrm>
        <a:off x="0" y="3862730"/>
        <a:ext cx="4435078" cy="77209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8A817B-71FA-4913-8B28-903D5BB0DF7F}" type="datetimeFigureOut">
              <a:rPr lang="en-IN" smtClean="0"/>
              <a:pPr/>
              <a:t>23/05/23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1E0A12-A9E4-4DD5-BFAF-6B13B5F18C23}" type="slidenum">
              <a:rPr lang="en-IN" smtClean="0"/>
              <a:pPr/>
              <a:t>‹#›</a:t>
            </a:fld>
            <a:endParaRPr lang="en-IN"/>
          </a:p>
        </p:txBody>
      </p:sp>
    </p:spTree>
    <p:extLst>
      <p:ext uri="{BB962C8B-B14F-4D97-AF65-F5344CB8AC3E}">
        <p14:creationId xmlns:p14="http://schemas.microsoft.com/office/powerpoint/2010/main" val="3800696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01E0A12-A9E4-4DD5-BFAF-6B13B5F18C23}" type="slidenum">
              <a:rPr lang="en-IN" smtClean="0"/>
              <a:pPr/>
              <a:t>8</a:t>
            </a:fld>
            <a:endParaRPr lang="en-IN"/>
          </a:p>
        </p:txBody>
      </p:sp>
    </p:spTree>
    <p:extLst>
      <p:ext uri="{BB962C8B-B14F-4D97-AF65-F5344CB8AC3E}">
        <p14:creationId xmlns:p14="http://schemas.microsoft.com/office/powerpoint/2010/main" val="438148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43491" y="796631"/>
            <a:ext cx="6251304" cy="2700706"/>
          </a:xfrm>
        </p:spPr>
        <p:txBody>
          <a:bodyPr bIns="0" anchor="b">
            <a:normAutofit/>
          </a:bodyPr>
          <a:lstStyle>
            <a:lvl1pPr algn="ctr">
              <a:defRPr sz="5400"/>
            </a:lvl1pPr>
          </a:lstStyle>
          <a:p>
            <a:r>
              <a:rPr lang="en-GB"/>
              <a:t>Click to edit Master title style</a:t>
            </a:r>
            <a:endParaRPr lang="en-US" dirty="0"/>
          </a:p>
        </p:txBody>
      </p:sp>
      <p:sp>
        <p:nvSpPr>
          <p:cNvPr id="3" name="Subtitle 2"/>
          <p:cNvSpPr>
            <a:spLocks noGrp="1"/>
          </p:cNvSpPr>
          <p:nvPr>
            <p:ph type="subTitle" idx="1"/>
          </p:nvPr>
        </p:nvSpPr>
        <p:spPr>
          <a:xfrm>
            <a:off x="1443491" y="3497337"/>
            <a:ext cx="6251304" cy="1011489"/>
          </a:xfrm>
        </p:spPr>
        <p:txBody>
          <a:bodyPr tIns="91440" bIns="91440">
            <a:normAutofit/>
          </a:bodyPr>
          <a:lstStyle>
            <a:lvl1pPr marL="0" indent="0" algn="ctr">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ABB2AD0E-1BD2-42A7-9586-4677588B3875}" type="datetimeFigureOut">
              <a:rPr lang="en-IN" smtClean="0"/>
              <a:pPr/>
              <a:t>23/05/23</a:t>
            </a:fld>
            <a:endParaRPr lang="en-IN"/>
          </a:p>
        </p:txBody>
      </p:sp>
      <p:sp>
        <p:nvSpPr>
          <p:cNvPr id="5" name="Footer Placeholder 4"/>
          <p:cNvSpPr>
            <a:spLocks noGrp="1"/>
          </p:cNvSpPr>
          <p:nvPr>
            <p:ph type="ftr" sz="quarter" idx="11"/>
          </p:nvPr>
        </p:nvSpPr>
        <p:spPr>
          <a:xfrm>
            <a:off x="1443490" y="329308"/>
            <a:ext cx="3719283" cy="309201"/>
          </a:xfrm>
        </p:spPr>
        <p:txBody>
          <a:bodyPr/>
          <a:lstStyle/>
          <a:p>
            <a:endParaRPr lang="en-IN"/>
          </a:p>
        </p:txBody>
      </p:sp>
      <p:sp>
        <p:nvSpPr>
          <p:cNvPr id="6" name="Slide Number Placeholder 5"/>
          <p:cNvSpPr>
            <a:spLocks noGrp="1"/>
          </p:cNvSpPr>
          <p:nvPr>
            <p:ph type="sldNum" sz="quarter" idx="12"/>
          </p:nvPr>
        </p:nvSpPr>
        <p:spPr>
          <a:xfrm>
            <a:off x="477760" y="798973"/>
            <a:ext cx="802005" cy="503578"/>
          </a:xfrm>
        </p:spPr>
        <p:txBody>
          <a:bodyPr/>
          <a:lstStyle/>
          <a:p>
            <a:fld id="{90232B58-438A-4491-B568-4229D98EE442}" type="slidenum">
              <a:rPr lang="en-IN" smtClean="0"/>
              <a:pPr/>
              <a:t>‹#›</a:t>
            </a:fld>
            <a:endParaRPr lang="en-IN"/>
          </a:p>
        </p:txBody>
      </p:sp>
    </p:spTree>
    <p:extLst>
      <p:ext uri="{BB962C8B-B14F-4D97-AF65-F5344CB8AC3E}">
        <p14:creationId xmlns:p14="http://schemas.microsoft.com/office/powerpoint/2010/main" val="3988304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B2AD0E-1BD2-42A7-9586-4677588B3875}" type="datetimeFigureOut">
              <a:rPr lang="en-IN" smtClean="0"/>
              <a:pPr/>
              <a:t>23/05/23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232B58-438A-4491-B568-4229D98EE442}" type="slidenum">
              <a:rPr lang="en-IN" smtClean="0"/>
              <a:pPr/>
              <a:t>‹#›</a:t>
            </a:fld>
            <a:endParaRPr lang="en-IN"/>
          </a:p>
        </p:txBody>
      </p:sp>
    </p:spTree>
    <p:extLst>
      <p:ext uri="{BB962C8B-B14F-4D97-AF65-F5344CB8AC3E}">
        <p14:creationId xmlns:p14="http://schemas.microsoft.com/office/powerpoint/2010/main" val="2281451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2373" y="798974"/>
            <a:ext cx="1103027"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3492" y="798974"/>
            <a:ext cx="4985762"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B2AD0E-1BD2-42A7-9586-4677588B3875}" type="datetimeFigureOut">
              <a:rPr lang="en-IN" smtClean="0"/>
              <a:pPr/>
              <a:t>23/05/23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232B58-438A-4491-B568-4229D98EE442}" type="slidenum">
              <a:rPr lang="en-IN" smtClean="0"/>
              <a:pPr/>
              <a:t>‹#›</a:t>
            </a:fld>
            <a:endParaRPr lang="en-IN"/>
          </a:p>
        </p:txBody>
      </p:sp>
    </p:spTree>
    <p:extLst>
      <p:ext uri="{BB962C8B-B14F-4D97-AF65-F5344CB8AC3E}">
        <p14:creationId xmlns:p14="http://schemas.microsoft.com/office/powerpoint/2010/main" val="395752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B2AD0E-1BD2-42A7-9586-4677588B3875}" type="datetimeFigureOut">
              <a:rPr lang="en-IN" smtClean="0"/>
              <a:pPr/>
              <a:t>23/05/23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232B58-438A-4491-B568-4229D98EE442}" type="slidenum">
              <a:rPr lang="en-IN" smtClean="0"/>
              <a:pPr/>
              <a:t>‹#›</a:t>
            </a:fld>
            <a:endParaRPr lang="en-IN"/>
          </a:p>
        </p:txBody>
      </p:sp>
    </p:spTree>
    <p:extLst>
      <p:ext uri="{BB962C8B-B14F-4D97-AF65-F5344CB8AC3E}">
        <p14:creationId xmlns:p14="http://schemas.microsoft.com/office/powerpoint/2010/main" val="1157557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2" y="1756130"/>
            <a:ext cx="6251302" cy="1952270"/>
          </a:xfrm>
        </p:spPr>
        <p:txBody>
          <a:bodyPr anchor="b">
            <a:normAutofit/>
          </a:bodyPr>
          <a:lstStyle>
            <a:lvl1pPr algn="ctr">
              <a:defRPr sz="3200"/>
            </a:lvl1pPr>
          </a:lstStyle>
          <a:p>
            <a:r>
              <a:rPr lang="en-GB"/>
              <a:t>Click to edit Master title style</a:t>
            </a:r>
            <a:endParaRPr lang="en-US" dirty="0"/>
          </a:p>
        </p:txBody>
      </p:sp>
      <p:sp>
        <p:nvSpPr>
          <p:cNvPr id="3" name="Text Placeholder 2"/>
          <p:cNvSpPr>
            <a:spLocks noGrp="1"/>
          </p:cNvSpPr>
          <p:nvPr>
            <p:ph type="body" idx="1"/>
          </p:nvPr>
        </p:nvSpPr>
        <p:spPr>
          <a:xfrm>
            <a:off x="1434318" y="3708400"/>
            <a:ext cx="6251302" cy="1110725"/>
          </a:xfrm>
        </p:spPr>
        <p:txBody>
          <a:bodyPr tIns="91440">
            <a:normAutofit/>
          </a:bodyPr>
          <a:lstStyle>
            <a:lvl1pPr marL="0" indent="0" algn="ctr">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BB2AD0E-1BD2-42A7-9586-4677588B3875}" type="datetimeFigureOut">
              <a:rPr lang="en-IN" smtClean="0"/>
              <a:pPr/>
              <a:t>23/05/23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232B58-438A-4491-B568-4229D98EE442}" type="slidenum">
              <a:rPr lang="en-IN" smtClean="0"/>
              <a:pPr/>
              <a:t>‹#›</a:t>
            </a:fld>
            <a:endParaRPr lang="en-IN"/>
          </a:p>
        </p:txBody>
      </p:sp>
    </p:spTree>
    <p:extLst>
      <p:ext uri="{BB962C8B-B14F-4D97-AF65-F5344CB8AC3E}">
        <p14:creationId xmlns:p14="http://schemas.microsoft.com/office/powerpoint/2010/main" val="3088371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251303"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3491" y="2013936"/>
            <a:ext cx="2965632" cy="34375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729162" y="2013936"/>
            <a:ext cx="2965424" cy="343755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BB2AD0E-1BD2-42A7-9586-4677588B3875}" type="datetimeFigureOut">
              <a:rPr lang="en-IN" smtClean="0"/>
              <a:pPr/>
              <a:t>23/05/23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232B58-438A-4491-B568-4229D98EE442}" type="slidenum">
              <a:rPr lang="en-IN" smtClean="0"/>
              <a:pPr/>
              <a:t>‹#›</a:t>
            </a:fld>
            <a:endParaRPr lang="en-IN"/>
          </a:p>
        </p:txBody>
      </p:sp>
    </p:spTree>
    <p:extLst>
      <p:ext uri="{BB962C8B-B14F-4D97-AF65-F5344CB8AC3E}">
        <p14:creationId xmlns:p14="http://schemas.microsoft.com/office/powerpoint/2010/main" val="1068189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164"/>
            <a:ext cx="6251303"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3491" y="2019550"/>
            <a:ext cx="2965631"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1443491" y="2824270"/>
            <a:ext cx="2965631"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729270" y="2023004"/>
            <a:ext cx="2965523"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729270" y="2821491"/>
            <a:ext cx="2965523"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BB2AD0E-1BD2-42A7-9586-4677588B3875}" type="datetimeFigureOut">
              <a:rPr lang="en-IN" smtClean="0"/>
              <a:pPr/>
              <a:t>23/05/23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232B58-438A-4491-B568-4229D98EE442}" type="slidenum">
              <a:rPr lang="en-IN" smtClean="0"/>
              <a:pPr/>
              <a:t>‹#›</a:t>
            </a:fld>
            <a:endParaRPr lang="en-IN"/>
          </a:p>
        </p:txBody>
      </p:sp>
    </p:spTree>
    <p:extLst>
      <p:ext uri="{BB962C8B-B14F-4D97-AF65-F5344CB8AC3E}">
        <p14:creationId xmlns:p14="http://schemas.microsoft.com/office/powerpoint/2010/main" val="2052140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BB2AD0E-1BD2-42A7-9586-4677588B3875}" type="datetimeFigureOut">
              <a:rPr lang="en-IN" smtClean="0"/>
              <a:pPr/>
              <a:t>23/05/23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232B58-438A-4491-B568-4229D98EE442}" type="slidenum">
              <a:rPr lang="en-IN" smtClean="0"/>
              <a:pPr/>
              <a:t>‹#›</a:t>
            </a:fld>
            <a:endParaRPr lang="en-IN"/>
          </a:p>
        </p:txBody>
      </p:sp>
    </p:spTree>
    <p:extLst>
      <p:ext uri="{BB962C8B-B14F-4D97-AF65-F5344CB8AC3E}">
        <p14:creationId xmlns:p14="http://schemas.microsoft.com/office/powerpoint/2010/main" val="3475752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B2AD0E-1BD2-42A7-9586-4677588B3875}" type="datetimeFigureOut">
              <a:rPr lang="en-IN" smtClean="0"/>
              <a:pPr/>
              <a:t>23/05/23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0232B58-438A-4491-B568-4229D98EE442}" type="slidenum">
              <a:rPr lang="en-IN" smtClean="0"/>
              <a:pPr/>
              <a:t>‹#›</a:t>
            </a:fld>
            <a:endParaRPr lang="en-IN"/>
          </a:p>
        </p:txBody>
      </p:sp>
    </p:spTree>
    <p:extLst>
      <p:ext uri="{BB962C8B-B14F-4D97-AF65-F5344CB8AC3E}">
        <p14:creationId xmlns:p14="http://schemas.microsoft.com/office/powerpoint/2010/main" val="2993099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406519"/>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4186656" y="798974"/>
            <a:ext cx="3506719"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39042" y="3205492"/>
            <a:ext cx="2421501"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ABB2AD0E-1BD2-42A7-9586-4677588B3875}" type="datetimeFigureOut">
              <a:rPr lang="en-IN" smtClean="0"/>
              <a:pPr/>
              <a:t>23/05/23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232B58-438A-4491-B568-4229D98EE442}" type="slidenum">
              <a:rPr lang="en-IN" smtClean="0"/>
              <a:pPr/>
              <a:t>‹#›</a:t>
            </a:fld>
            <a:endParaRPr lang="en-IN"/>
          </a:p>
        </p:txBody>
      </p:sp>
    </p:spTree>
    <p:extLst>
      <p:ext uri="{BB962C8B-B14F-4D97-AF65-F5344CB8AC3E}">
        <p14:creationId xmlns:p14="http://schemas.microsoft.com/office/powerpoint/2010/main" val="1660078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4996501" y="482171"/>
            <a:ext cx="3511387" cy="5149101"/>
            <a:chOff x="4996501" y="482171"/>
            <a:chExt cx="3511387" cy="5149101"/>
          </a:xfrm>
        </p:grpSpPr>
        <p:sp>
          <p:nvSpPr>
            <p:cNvPr id="14" name="Rectangle 13"/>
            <p:cNvSpPr/>
            <p:nvPr/>
          </p:nvSpPr>
          <p:spPr>
            <a:xfrm>
              <a:off x="4996501" y="482171"/>
              <a:ext cx="3511387"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9" y="1129513"/>
            <a:ext cx="3080490"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defTabSz="914400">
              <a:spcBef>
                <a:spcPts val="1800"/>
              </a:spcBef>
            </a:pPr>
            <a:r>
              <a:rPr lang="en-GB"/>
              <a:t>Click icon to add picture</a:t>
            </a:r>
            <a:endParaRPr lang="en-US" dirty="0"/>
          </a:p>
        </p:txBody>
      </p:sp>
      <p:sp>
        <p:nvSpPr>
          <p:cNvPr id="4" name="Text Placeholder 3"/>
          <p:cNvSpPr>
            <a:spLocks noGrp="1"/>
          </p:cNvSpPr>
          <p:nvPr>
            <p:ph type="body" sz="half" idx="2"/>
          </p:nvPr>
        </p:nvSpPr>
        <p:spPr>
          <a:xfrm>
            <a:off x="1443492" y="3145992"/>
            <a:ext cx="3076077"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a:xfrm>
            <a:off x="1436664" y="5469857"/>
            <a:ext cx="3082905" cy="320123"/>
          </a:xfrm>
        </p:spPr>
        <p:txBody>
          <a:bodyPr/>
          <a:lstStyle>
            <a:lvl1pPr algn="l">
              <a:defRPr/>
            </a:lvl1pPr>
          </a:lstStyle>
          <a:p>
            <a:fld id="{ABB2AD0E-1BD2-42A7-9586-4677588B3875}" type="datetimeFigureOut">
              <a:rPr lang="en-IN" smtClean="0"/>
              <a:pPr/>
              <a:t>23/05/23</a:t>
            </a:fld>
            <a:endParaRPr lang="en-IN"/>
          </a:p>
        </p:txBody>
      </p:sp>
      <p:sp>
        <p:nvSpPr>
          <p:cNvPr id="6" name="Footer Placeholder 5"/>
          <p:cNvSpPr>
            <a:spLocks noGrp="1"/>
          </p:cNvSpPr>
          <p:nvPr>
            <p:ph type="ftr" sz="quarter" idx="11"/>
          </p:nvPr>
        </p:nvSpPr>
        <p:spPr>
          <a:xfrm>
            <a:off x="1437530" y="318641"/>
            <a:ext cx="3082083" cy="320931"/>
          </a:xfrm>
        </p:spPr>
        <p:txBody>
          <a:bodyPr/>
          <a:lstStyle/>
          <a:p>
            <a:endParaRPr lang="en-IN"/>
          </a:p>
        </p:txBody>
      </p:sp>
      <p:sp>
        <p:nvSpPr>
          <p:cNvPr id="7" name="Slide Number Placeholder 6"/>
          <p:cNvSpPr>
            <a:spLocks noGrp="1"/>
          </p:cNvSpPr>
          <p:nvPr>
            <p:ph type="sldNum" sz="quarter" idx="12"/>
          </p:nvPr>
        </p:nvSpPr>
        <p:spPr/>
        <p:txBody>
          <a:bodyPr/>
          <a:lstStyle/>
          <a:p>
            <a:fld id="{90232B58-438A-4491-B568-4229D98EE442}" type="slidenum">
              <a:rPr lang="en-IN" smtClean="0"/>
              <a:pPr/>
              <a:t>‹#›</a:t>
            </a:fld>
            <a:endParaRPr lang="en-IN"/>
          </a:p>
        </p:txBody>
      </p:sp>
    </p:spTree>
    <p:extLst>
      <p:ext uri="{BB962C8B-B14F-4D97-AF65-F5344CB8AC3E}">
        <p14:creationId xmlns:p14="http://schemas.microsoft.com/office/powerpoint/2010/main" val="1148684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 name="Rectangle 9"/>
          <p:cNvSpPr/>
          <p:nvPr/>
        </p:nvSpPr>
        <p:spPr>
          <a:xfrm>
            <a:off x="0" y="3622291"/>
            <a:ext cx="9144000" cy="251227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p:cNvPicPr>
            <a:picLocks noChangeAspect="1"/>
          </p:cNvPicPr>
          <p:nvPr/>
        </p:nvPicPr>
        <p:blipFill rotWithShape="1">
          <a:blip r:embed="rId13">
            <a:extLst>
              <a:ext uri="{28A0092B-C50C-407E-A947-70E740481C1C}">
                <a14:useLocalDpi xmlns:a14="http://schemas.microsoft.com/office/drawing/2010/main" val="0"/>
              </a:ext>
            </a:extLst>
          </a:blip>
          <a:srcRect t="2769" b="-2769"/>
          <a:stretch/>
        </p:blipFill>
        <p:spPr>
          <a:xfrm>
            <a:off x="0" y="6135624"/>
            <a:ext cx="9144000" cy="742950"/>
          </a:xfrm>
          <a:prstGeom prst="rect">
            <a:avLst/>
          </a:prstGeom>
        </p:spPr>
      </p:pic>
      <p:sp>
        <p:nvSpPr>
          <p:cNvPr id="2" name="Title Placeholder 1"/>
          <p:cNvSpPr>
            <a:spLocks noGrp="1"/>
          </p:cNvSpPr>
          <p:nvPr>
            <p:ph type="title"/>
          </p:nvPr>
        </p:nvSpPr>
        <p:spPr>
          <a:xfrm>
            <a:off x="1443491" y="804520"/>
            <a:ext cx="6251303" cy="1049235"/>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443491" y="2015733"/>
            <a:ext cx="6251303"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32650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BB2AD0E-1BD2-42A7-9586-4677588B3875}" type="datetimeFigureOut">
              <a:rPr lang="en-IN" smtClean="0"/>
              <a:pPr/>
              <a:t>23/05/23</a:t>
            </a:fld>
            <a:endParaRPr lang="en-IN"/>
          </a:p>
        </p:txBody>
      </p:sp>
      <p:sp>
        <p:nvSpPr>
          <p:cNvPr id="5" name="Footer Placeholder 4"/>
          <p:cNvSpPr>
            <a:spLocks noGrp="1"/>
          </p:cNvSpPr>
          <p:nvPr>
            <p:ph type="ftr" sz="quarter" idx="3"/>
          </p:nvPr>
        </p:nvSpPr>
        <p:spPr>
          <a:xfrm>
            <a:off x="1443491" y="329308"/>
            <a:ext cx="3719283"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90232B58-438A-4491-B568-4229D98EE442}" type="slidenum">
              <a:rPr lang="en-IN" smtClean="0"/>
              <a:pPr/>
              <a:t>‹#›</a:t>
            </a:fld>
            <a:endParaRPr lang="en-IN"/>
          </a:p>
        </p:txBody>
      </p:sp>
      <p:cxnSp>
        <p:nvCxnSpPr>
          <p:cNvPr id="12" name="Straight Connector 11"/>
          <p:cNvCxnSpPr/>
          <p:nvPr/>
        </p:nvCxnSpPr>
        <p:spPr>
          <a:xfrm>
            <a:off x="0" y="6144768"/>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0185785"/>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6858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13E21-21B0-48DB-8CF1-35E43B33A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ox full of polystyrene peanuts">
            <a:extLst>
              <a:ext uri="{FF2B5EF4-FFF2-40B4-BE49-F238E27FC236}">
                <a16:creationId xmlns:a16="http://schemas.microsoft.com/office/drawing/2014/main" id="{752FDB3C-BDCD-59A9-DE92-70CB08DB3C18}"/>
              </a:ext>
            </a:extLst>
          </p:cNvPr>
          <p:cNvPicPr>
            <a:picLocks noChangeAspect="1"/>
          </p:cNvPicPr>
          <p:nvPr/>
        </p:nvPicPr>
        <p:blipFill rotWithShape="1">
          <a:blip r:embed="rId2">
            <a:alphaModFix amt="50000"/>
          </a:blip>
          <a:srcRect l="3818" r="5517" b="-1"/>
          <a:stretch/>
        </p:blipFill>
        <p:spPr>
          <a:xfrm>
            <a:off x="20" y="10"/>
            <a:ext cx="9143980" cy="6857990"/>
          </a:xfrm>
          <a:prstGeom prst="rect">
            <a:avLst/>
          </a:prstGeom>
        </p:spPr>
      </p:pic>
      <p:sp>
        <p:nvSpPr>
          <p:cNvPr id="2" name="Title 1"/>
          <p:cNvSpPr>
            <a:spLocks noGrp="1"/>
          </p:cNvSpPr>
          <p:nvPr>
            <p:ph type="ctrTitle"/>
          </p:nvPr>
        </p:nvSpPr>
        <p:spPr>
          <a:xfrm>
            <a:off x="3732477" y="992221"/>
            <a:ext cx="4685481" cy="4873558"/>
          </a:xfrm>
        </p:spPr>
        <p:txBody>
          <a:bodyPr anchor="ctr">
            <a:normAutofit/>
          </a:bodyPr>
          <a:lstStyle/>
          <a:p>
            <a:br>
              <a:rPr lang="en-IN" sz="2300" b="1" dirty="0">
                <a:solidFill>
                  <a:schemeClr val="tx1"/>
                </a:solidFill>
              </a:rPr>
            </a:br>
            <a:br>
              <a:rPr lang="en-IN" sz="2300" b="1" dirty="0">
                <a:solidFill>
                  <a:schemeClr val="tx1"/>
                </a:solidFill>
              </a:rPr>
            </a:br>
            <a:br>
              <a:rPr lang="en-IN" sz="2300" b="1" dirty="0">
                <a:solidFill>
                  <a:schemeClr val="tx1"/>
                </a:solidFill>
              </a:rPr>
            </a:br>
            <a:br>
              <a:rPr lang="en-IN" sz="2300" b="1" dirty="0">
                <a:solidFill>
                  <a:schemeClr val="tx1"/>
                </a:solidFill>
              </a:rPr>
            </a:br>
            <a:br>
              <a:rPr lang="en-IN" sz="2300" b="1" dirty="0">
                <a:solidFill>
                  <a:schemeClr val="tx1"/>
                </a:solidFill>
              </a:rPr>
            </a:br>
            <a:br>
              <a:rPr lang="en-IN" sz="2300" b="1" dirty="0">
                <a:solidFill>
                  <a:schemeClr val="tx1"/>
                </a:solidFill>
              </a:rPr>
            </a:br>
            <a:br>
              <a:rPr lang="en-IN" sz="2300" b="1" dirty="0">
                <a:solidFill>
                  <a:schemeClr val="tx1"/>
                </a:solidFill>
              </a:rPr>
            </a:br>
            <a:br>
              <a:rPr lang="en-IN" sz="2300" b="1" dirty="0">
                <a:solidFill>
                  <a:schemeClr val="tx1"/>
                </a:solidFill>
              </a:rPr>
            </a:br>
            <a:br>
              <a:rPr lang="en-IN" sz="2300" b="1" dirty="0">
                <a:solidFill>
                  <a:schemeClr val="tx1"/>
                </a:solidFill>
              </a:rPr>
            </a:br>
            <a:br>
              <a:rPr lang="en-IN" sz="2300" b="1" dirty="0">
                <a:solidFill>
                  <a:schemeClr val="tx1"/>
                </a:solidFill>
              </a:rPr>
            </a:br>
            <a:br>
              <a:rPr lang="en-IN" sz="2300" dirty="0">
                <a:solidFill>
                  <a:schemeClr val="tx1"/>
                </a:solidFill>
              </a:rPr>
            </a:br>
            <a:r>
              <a:rPr lang="en-IN" sz="2300" b="1" dirty="0">
                <a:solidFill>
                  <a:schemeClr val="tx1"/>
                </a:solidFill>
              </a:rPr>
              <a:t>CAUSAL INFERENCE OF PRODUCT PACKAGING IN BRAND COMMUNICATIONS</a:t>
            </a:r>
            <a:endParaRPr lang="en-IN" sz="2300" dirty="0">
              <a:solidFill>
                <a:schemeClr val="tx1"/>
              </a:solidFill>
            </a:endParaRPr>
          </a:p>
        </p:txBody>
      </p:sp>
      <p:sp>
        <p:nvSpPr>
          <p:cNvPr id="3" name="Subtitle 2"/>
          <p:cNvSpPr>
            <a:spLocks noGrp="1"/>
          </p:cNvSpPr>
          <p:nvPr>
            <p:ph type="subTitle" idx="1"/>
          </p:nvPr>
        </p:nvSpPr>
        <p:spPr>
          <a:xfrm>
            <a:off x="726042" y="996610"/>
            <a:ext cx="2522925" cy="4864780"/>
          </a:xfrm>
        </p:spPr>
        <p:txBody>
          <a:bodyPr anchor="ctr">
            <a:normAutofit/>
          </a:bodyPr>
          <a:lstStyle/>
          <a:p>
            <a:pPr algn="r"/>
            <a:r>
              <a:rPr lang="en-IN" sz="1700"/>
              <a:t>PRESENTED BY--</a:t>
            </a:r>
          </a:p>
        </p:txBody>
      </p:sp>
      <p:cxnSp>
        <p:nvCxnSpPr>
          <p:cNvPr id="12" name="Straight Connector 11">
            <a:extLst>
              <a:ext uri="{FF2B5EF4-FFF2-40B4-BE49-F238E27FC236}">
                <a16:creationId xmlns:a16="http://schemas.microsoft.com/office/drawing/2014/main" id="{580B8A35-DEA7-4D43-9DF8-90B4681D0F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01364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80339-C548-724A-1E1D-8AB6A0A02C89}"/>
              </a:ext>
            </a:extLst>
          </p:cNvPr>
          <p:cNvSpPr>
            <a:spLocks noGrp="1"/>
          </p:cNvSpPr>
          <p:nvPr>
            <p:ph type="title"/>
          </p:nvPr>
        </p:nvSpPr>
        <p:spPr/>
        <p:txBody>
          <a:bodyPr/>
          <a:lstStyle/>
          <a:p>
            <a:r>
              <a:rPr lang="en-US" dirty="0"/>
              <a:t>Matching and propensity score evaluation</a:t>
            </a:r>
          </a:p>
        </p:txBody>
      </p:sp>
      <p:sp>
        <p:nvSpPr>
          <p:cNvPr id="3" name="Content Placeholder 2">
            <a:extLst>
              <a:ext uri="{FF2B5EF4-FFF2-40B4-BE49-F238E27FC236}">
                <a16:creationId xmlns:a16="http://schemas.microsoft.com/office/drawing/2014/main" id="{D8BC4012-2F16-1B60-230F-9C95BDAC4D05}"/>
              </a:ext>
            </a:extLst>
          </p:cNvPr>
          <p:cNvSpPr>
            <a:spLocks noGrp="1"/>
          </p:cNvSpPr>
          <p:nvPr>
            <p:ph idx="1"/>
          </p:nvPr>
        </p:nvSpPr>
        <p:spPr/>
        <p:txBody>
          <a:bodyPr/>
          <a:lstStyle/>
          <a:p>
            <a:r>
              <a:rPr lang="en-US" dirty="0"/>
              <a:t>Single Matching variable here is the hypothesis or an assumption ,that causal inference is tested on the consideration that packaging is a resultant increased consumer interaction and brand interaction. </a:t>
            </a:r>
          </a:p>
          <a:p>
            <a:r>
              <a:rPr lang="en-US" dirty="0"/>
              <a:t>Causal inference of Packaging on product success. </a:t>
            </a:r>
            <a:br>
              <a:rPr lang="en-US" dirty="0"/>
            </a:br>
            <a:r>
              <a:rPr lang="en-US" dirty="0"/>
              <a:t>Matching Criteria---Selecting best matches </a:t>
            </a:r>
          </a:p>
        </p:txBody>
      </p:sp>
      <p:sp>
        <p:nvSpPr>
          <p:cNvPr id="4" name="Oval 3">
            <a:extLst>
              <a:ext uri="{FF2B5EF4-FFF2-40B4-BE49-F238E27FC236}">
                <a16:creationId xmlns:a16="http://schemas.microsoft.com/office/drawing/2014/main" id="{29A192F7-BCC0-974E-A0ED-24FFE2BD4280}"/>
              </a:ext>
            </a:extLst>
          </p:cNvPr>
          <p:cNvSpPr/>
          <p:nvPr/>
        </p:nvSpPr>
        <p:spPr>
          <a:xfrm>
            <a:off x="3352800" y="5257800"/>
            <a:ext cx="2284594"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Total sample=100</a:t>
            </a:r>
          </a:p>
        </p:txBody>
      </p:sp>
      <p:sp>
        <p:nvSpPr>
          <p:cNvPr id="5" name="Oval 4">
            <a:extLst>
              <a:ext uri="{FF2B5EF4-FFF2-40B4-BE49-F238E27FC236}">
                <a16:creationId xmlns:a16="http://schemas.microsoft.com/office/drawing/2014/main" id="{B990E024-5DD1-5933-B8CC-E427D5B1272C}"/>
              </a:ext>
            </a:extLst>
          </p:cNvPr>
          <p:cNvSpPr/>
          <p:nvPr/>
        </p:nvSpPr>
        <p:spPr>
          <a:xfrm>
            <a:off x="0" y="5791200"/>
            <a:ext cx="20574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group = 75</a:t>
            </a:r>
          </a:p>
        </p:txBody>
      </p:sp>
      <p:sp>
        <p:nvSpPr>
          <p:cNvPr id="6" name="Oval 5">
            <a:extLst>
              <a:ext uri="{FF2B5EF4-FFF2-40B4-BE49-F238E27FC236}">
                <a16:creationId xmlns:a16="http://schemas.microsoft.com/office/drawing/2014/main" id="{D16AAD42-3448-4129-9599-B35D61C36B42}"/>
              </a:ext>
            </a:extLst>
          </p:cNvPr>
          <p:cNvSpPr/>
          <p:nvPr/>
        </p:nvSpPr>
        <p:spPr>
          <a:xfrm>
            <a:off x="7086600" y="5628324"/>
            <a:ext cx="2057400" cy="1229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Treatment group = 25</a:t>
            </a:r>
          </a:p>
        </p:txBody>
      </p:sp>
      <p:cxnSp>
        <p:nvCxnSpPr>
          <p:cNvPr id="8" name="Straight Arrow Connector 7">
            <a:extLst>
              <a:ext uri="{FF2B5EF4-FFF2-40B4-BE49-F238E27FC236}">
                <a16:creationId xmlns:a16="http://schemas.microsoft.com/office/drawing/2014/main" id="{71F90EE7-F469-8C1A-0177-2642007CB0AF}"/>
              </a:ext>
            </a:extLst>
          </p:cNvPr>
          <p:cNvCxnSpPr>
            <a:cxnSpLocks/>
          </p:cNvCxnSpPr>
          <p:nvPr/>
        </p:nvCxnSpPr>
        <p:spPr>
          <a:xfrm>
            <a:off x="5486400" y="5562600"/>
            <a:ext cx="1905000" cy="4908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41E15825-BAC5-F2D4-859C-5D034C838B52}"/>
              </a:ext>
            </a:extLst>
          </p:cNvPr>
          <p:cNvCxnSpPr>
            <a:cxnSpLocks/>
          </p:cNvCxnSpPr>
          <p:nvPr/>
        </p:nvCxnSpPr>
        <p:spPr>
          <a:xfrm flipH="1">
            <a:off x="1903594" y="5808040"/>
            <a:ext cx="1753303" cy="4351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68062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663C92-81CA-46B1-B5AE-F46DF8D7E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9144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449D3543-8D0A-40E1-9AF0-8F6CA1B45A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9144000" cy="742950"/>
          </a:xfrm>
          <a:prstGeom prst="rect">
            <a:avLst/>
          </a:prstGeom>
        </p:spPr>
      </p:pic>
      <p:cxnSp>
        <p:nvCxnSpPr>
          <p:cNvPr id="14" name="Straight Connector 13">
            <a:extLst>
              <a:ext uri="{FF2B5EF4-FFF2-40B4-BE49-F238E27FC236}">
                <a16:creationId xmlns:a16="http://schemas.microsoft.com/office/drawing/2014/main" id="{93DEAED4-B139-47BA-8465-055B31546B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0B6C404-E8F9-4E2B-9BB2-AD7DAEFEDA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48014" y="4905349"/>
            <a:ext cx="4207985" cy="1450464"/>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807769-E85F-7387-5530-7D96ADBBF2E6}"/>
              </a:ext>
            </a:extLst>
          </p:cNvPr>
          <p:cNvSpPr>
            <a:spLocks noGrp="1"/>
          </p:cNvSpPr>
          <p:nvPr>
            <p:ph type="title"/>
          </p:nvPr>
        </p:nvSpPr>
        <p:spPr>
          <a:xfrm>
            <a:off x="4572000" y="4905349"/>
            <a:ext cx="3959617" cy="1325673"/>
          </a:xfrm>
        </p:spPr>
        <p:txBody>
          <a:bodyPr vert="horz" lIns="91440" tIns="45720" rIns="91440" bIns="45720" rtlCol="0" anchor="b">
            <a:normAutofit/>
          </a:bodyPr>
          <a:lstStyle/>
          <a:p>
            <a:pPr algn="l" defTabSz="914400"/>
            <a:r>
              <a:rPr lang="en-US" dirty="0"/>
              <a:t>Propensity score matching </a:t>
            </a:r>
          </a:p>
        </p:txBody>
      </p:sp>
      <p:pic>
        <p:nvPicPr>
          <p:cNvPr id="9" name="Content Placeholder 8" descr="A screenshot of a data&#10;&#10;Description automatically generated with low confidence">
            <a:extLst>
              <a:ext uri="{FF2B5EF4-FFF2-40B4-BE49-F238E27FC236}">
                <a16:creationId xmlns:a16="http://schemas.microsoft.com/office/drawing/2014/main" id="{12777BB8-6CE3-C320-BBDD-DDC68D8E423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4800" y="228599"/>
            <a:ext cx="7543800" cy="4459079"/>
          </a:xfrm>
        </p:spPr>
      </p:pic>
    </p:spTree>
    <p:extLst>
      <p:ext uri="{BB962C8B-B14F-4D97-AF65-F5344CB8AC3E}">
        <p14:creationId xmlns:p14="http://schemas.microsoft.com/office/powerpoint/2010/main" val="247080583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041E-F4B2-DDEB-3E21-8F059AABEC48}"/>
              </a:ext>
            </a:extLst>
          </p:cNvPr>
          <p:cNvSpPr>
            <a:spLocks noGrp="1"/>
          </p:cNvSpPr>
          <p:nvPr>
            <p:ph type="title"/>
          </p:nvPr>
        </p:nvSpPr>
        <p:spPr/>
        <p:txBody>
          <a:bodyPr/>
          <a:lstStyle/>
          <a:p>
            <a:r>
              <a:rPr lang="en-US" dirty="0"/>
              <a:t>Bars and interpretations </a:t>
            </a:r>
          </a:p>
        </p:txBody>
      </p:sp>
      <p:pic>
        <p:nvPicPr>
          <p:cNvPr id="11" name="Content Placeholder 10" descr="A picture containing text, screenshot, rectangle, font&#10;&#10;Description automatically generated">
            <a:extLst>
              <a:ext uri="{FF2B5EF4-FFF2-40B4-BE49-F238E27FC236}">
                <a16:creationId xmlns:a16="http://schemas.microsoft.com/office/drawing/2014/main" id="{342ED570-1AFA-2113-38F8-48211B50DC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1" y="1905000"/>
            <a:ext cx="4267199" cy="3657600"/>
          </a:xfrm>
        </p:spPr>
      </p:pic>
      <p:pic>
        <p:nvPicPr>
          <p:cNvPr id="13" name="Picture 12" descr="A picture containing text, plot, diagram, screenshot&#10;&#10;Description automatically generated">
            <a:extLst>
              <a:ext uri="{FF2B5EF4-FFF2-40B4-BE49-F238E27FC236}">
                <a16:creationId xmlns:a16="http://schemas.microsoft.com/office/drawing/2014/main" id="{D08490EF-2C31-A481-B917-8FEEC625E9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1853755"/>
            <a:ext cx="4267199" cy="3708846"/>
          </a:xfrm>
          <a:prstGeom prst="rect">
            <a:avLst/>
          </a:prstGeom>
        </p:spPr>
      </p:pic>
    </p:spTree>
    <p:extLst>
      <p:ext uri="{BB962C8B-B14F-4D97-AF65-F5344CB8AC3E}">
        <p14:creationId xmlns:p14="http://schemas.microsoft.com/office/powerpoint/2010/main" val="3568682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8F8F6-83B2-0880-2330-55745ECCE855}"/>
              </a:ext>
            </a:extLst>
          </p:cNvPr>
          <p:cNvSpPr>
            <a:spLocks noGrp="1"/>
          </p:cNvSpPr>
          <p:nvPr>
            <p:ph type="title"/>
          </p:nvPr>
        </p:nvSpPr>
        <p:spPr/>
        <p:txBody>
          <a:bodyPr/>
          <a:lstStyle/>
          <a:p>
            <a:r>
              <a:rPr lang="en-US" dirty="0"/>
              <a:t>Interpretations </a:t>
            </a:r>
          </a:p>
        </p:txBody>
      </p:sp>
      <p:sp>
        <p:nvSpPr>
          <p:cNvPr id="3" name="Content Placeholder 2">
            <a:extLst>
              <a:ext uri="{FF2B5EF4-FFF2-40B4-BE49-F238E27FC236}">
                <a16:creationId xmlns:a16="http://schemas.microsoft.com/office/drawing/2014/main" id="{FE03D4FB-C10D-29DD-5030-276B404DD840}"/>
              </a:ext>
            </a:extLst>
          </p:cNvPr>
          <p:cNvSpPr>
            <a:spLocks noGrp="1"/>
          </p:cNvSpPr>
          <p:nvPr>
            <p:ph idx="1"/>
          </p:nvPr>
        </p:nvSpPr>
        <p:spPr/>
        <p:txBody>
          <a:bodyPr>
            <a:normAutofit fontScale="92500" lnSpcReduction="20000"/>
          </a:bodyPr>
          <a:lstStyle/>
          <a:p>
            <a:r>
              <a:rPr lang="en-US" dirty="0"/>
              <a:t>The survey respondents was almost gender equal. </a:t>
            </a:r>
          </a:p>
          <a:p>
            <a:r>
              <a:rPr lang="en-US" dirty="0"/>
              <a:t>The treatment ground was divided with equal male and female respondents who were educated with nutritious effects of packaging and then run with audio visuals from latest climate summit as an generous appeal to save the planet. </a:t>
            </a:r>
          </a:p>
          <a:p>
            <a:r>
              <a:rPr lang="en-US" dirty="0"/>
              <a:t>The symmetry of the treatment group was higher and sharper. </a:t>
            </a:r>
          </a:p>
          <a:p>
            <a:r>
              <a:rPr lang="en-US" dirty="0"/>
              <a:t>Propensity score as a matching method was used to keep the desired variables. </a:t>
            </a:r>
          </a:p>
          <a:p>
            <a:endParaRPr lang="en-US" dirty="0"/>
          </a:p>
        </p:txBody>
      </p:sp>
    </p:spTree>
    <p:extLst>
      <p:ext uri="{BB962C8B-B14F-4D97-AF65-F5344CB8AC3E}">
        <p14:creationId xmlns:p14="http://schemas.microsoft.com/office/powerpoint/2010/main" val="2615886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62138" y="1059838"/>
            <a:ext cx="2724039" cy="4738324"/>
          </a:xfrm>
          <a:noFill/>
          <a:ln>
            <a:noFill/>
          </a:ln>
        </p:spPr>
        <p:txBody>
          <a:bodyPr>
            <a:normAutofit/>
          </a:bodyPr>
          <a:lstStyle/>
          <a:p>
            <a:r>
              <a:rPr lang="en-IN" sz="3100" dirty="0">
                <a:solidFill>
                  <a:schemeClr val="bg1"/>
                </a:solidFill>
              </a:rPr>
              <a:t>Summary and Findings</a:t>
            </a:r>
          </a:p>
        </p:txBody>
      </p:sp>
      <p:sp>
        <p:nvSpPr>
          <p:cNvPr id="3" name="Content Placeholder 2"/>
          <p:cNvSpPr>
            <a:spLocks noGrp="1"/>
          </p:cNvSpPr>
          <p:nvPr>
            <p:ph idx="1"/>
          </p:nvPr>
        </p:nvSpPr>
        <p:spPr>
          <a:xfrm>
            <a:off x="5009331" y="1059838"/>
            <a:ext cx="3499048" cy="4738323"/>
          </a:xfrm>
        </p:spPr>
        <p:txBody>
          <a:bodyPr anchor="ctr">
            <a:normAutofit fontScale="92500" lnSpcReduction="10000"/>
          </a:bodyPr>
          <a:lstStyle/>
          <a:p>
            <a:pPr>
              <a:lnSpc>
                <a:spcPct val="90000"/>
              </a:lnSpc>
            </a:pPr>
            <a:r>
              <a:rPr lang="en-IN" sz="1700" b="1" i="1" dirty="0"/>
              <a:t>Communication</a:t>
            </a:r>
            <a:r>
              <a:rPr lang="en-IN" sz="1700" dirty="0"/>
              <a:t> and </a:t>
            </a:r>
            <a:r>
              <a:rPr lang="en-IN" sz="1700" b="1" i="1" dirty="0"/>
              <a:t>Convenience</a:t>
            </a:r>
            <a:r>
              <a:rPr lang="en-IN" sz="1700" dirty="0"/>
              <a:t> is a blend of 2 most important weapons in marketing armoury. </a:t>
            </a:r>
          </a:p>
          <a:p>
            <a:pPr>
              <a:lnSpc>
                <a:spcPct val="90000"/>
              </a:lnSpc>
            </a:pPr>
            <a:r>
              <a:rPr lang="en-IN" sz="1700" dirty="0"/>
              <a:t>Deduction and reduction of the philosophy states that </a:t>
            </a:r>
            <a:r>
              <a:rPr lang="en-IN" sz="1700" b="1" i="1" dirty="0"/>
              <a:t>Shape</a:t>
            </a:r>
            <a:r>
              <a:rPr lang="en-IN" sz="1700" i="1" dirty="0"/>
              <a:t> </a:t>
            </a:r>
            <a:r>
              <a:rPr lang="en-IN" sz="1700" dirty="0"/>
              <a:t>of the package is a significant contribution of communication through the packaging design.</a:t>
            </a:r>
          </a:p>
          <a:p>
            <a:pPr>
              <a:lnSpc>
                <a:spcPct val="90000"/>
              </a:lnSpc>
            </a:pPr>
            <a:r>
              <a:rPr lang="en-IN" sz="1700" dirty="0"/>
              <a:t>The study admits  proportional weightage to the </a:t>
            </a:r>
            <a:r>
              <a:rPr lang="en-IN" sz="1700" b="1" i="1" dirty="0"/>
              <a:t>Protection</a:t>
            </a:r>
            <a:r>
              <a:rPr lang="en-IN" sz="1700" dirty="0"/>
              <a:t> feature of packaging phenomenon.</a:t>
            </a:r>
          </a:p>
          <a:p>
            <a:pPr>
              <a:lnSpc>
                <a:spcPct val="90000"/>
              </a:lnSpc>
            </a:pPr>
            <a:r>
              <a:rPr lang="en-IN" sz="1700" dirty="0"/>
              <a:t>The DID, regression and PS test showed that the respondents were more inclined towards the packages like </a:t>
            </a:r>
            <a:r>
              <a:rPr lang="en-IN" sz="1700" b="1" i="1" dirty="0"/>
              <a:t>Coke</a:t>
            </a:r>
            <a:r>
              <a:rPr lang="en-IN" sz="1700" dirty="0"/>
              <a:t>, </a:t>
            </a:r>
            <a:r>
              <a:rPr lang="en-IN" sz="1700" b="1" dirty="0"/>
              <a:t>Maggi</a:t>
            </a:r>
            <a:r>
              <a:rPr lang="en-IN" sz="1700" dirty="0"/>
              <a:t>, </a:t>
            </a:r>
            <a:r>
              <a:rPr lang="en-IN" sz="1700" b="1" dirty="0"/>
              <a:t>Attractive</a:t>
            </a:r>
            <a:r>
              <a:rPr lang="en-IN" sz="1700" dirty="0"/>
              <a:t> </a:t>
            </a:r>
            <a:r>
              <a:rPr lang="en-IN" sz="1700" b="1" i="1" dirty="0"/>
              <a:t>Shoe</a:t>
            </a:r>
            <a:r>
              <a:rPr lang="en-IN" sz="1700" dirty="0"/>
              <a:t> </a:t>
            </a:r>
            <a:r>
              <a:rPr lang="en-IN" sz="1700" b="1" i="1" dirty="0"/>
              <a:t>Packages</a:t>
            </a:r>
            <a:r>
              <a:rPr lang="en-IN" sz="1700" dirty="0"/>
              <a:t> and </a:t>
            </a:r>
            <a:r>
              <a:rPr lang="en-IN" sz="1700" b="1" dirty="0"/>
              <a:t>Attractive</a:t>
            </a:r>
            <a:r>
              <a:rPr lang="en-IN" sz="1700" dirty="0"/>
              <a:t> </a:t>
            </a:r>
            <a:r>
              <a:rPr lang="en-IN" sz="1700" b="1" i="1" dirty="0"/>
              <a:t>Polybags</a:t>
            </a:r>
            <a:r>
              <a:rPr lang="en-IN" sz="1700" i="1" dirty="0"/>
              <a:t>.</a:t>
            </a:r>
          </a:p>
          <a:p>
            <a:pPr marL="0" indent="0">
              <a:lnSpc>
                <a:spcPct val="90000"/>
              </a:lnSpc>
              <a:buNone/>
            </a:pPr>
            <a:r>
              <a:rPr lang="en-IN" sz="1700" i="1" dirty="0"/>
              <a:t> </a:t>
            </a:r>
            <a:r>
              <a:rPr lang="en-IN" sz="1700" dirty="0"/>
              <a:t> </a:t>
            </a:r>
          </a:p>
        </p:txBody>
      </p:sp>
    </p:spTree>
    <p:extLst>
      <p:ext uri="{BB962C8B-B14F-4D97-AF65-F5344CB8AC3E}">
        <p14:creationId xmlns:p14="http://schemas.microsoft.com/office/powerpoint/2010/main" val="3816530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puzzle with one red piece">
            <a:extLst>
              <a:ext uri="{FF2B5EF4-FFF2-40B4-BE49-F238E27FC236}">
                <a16:creationId xmlns:a16="http://schemas.microsoft.com/office/drawing/2014/main" id="{6C9DC810-FD7C-4847-092C-FE09A08F85EA}"/>
              </a:ext>
            </a:extLst>
          </p:cNvPr>
          <p:cNvPicPr>
            <a:picLocks noChangeAspect="1"/>
          </p:cNvPicPr>
          <p:nvPr/>
        </p:nvPicPr>
        <p:blipFill rotWithShape="1">
          <a:blip r:embed="rId2">
            <a:alphaModFix amt="50000"/>
            <a:grayscl/>
          </a:blip>
          <a:srcRect l="13303" r="11699"/>
          <a:stretch/>
        </p:blipFill>
        <p:spPr>
          <a:xfrm>
            <a:off x="228" y="10"/>
            <a:ext cx="9143772" cy="6857990"/>
          </a:xfrm>
          <a:prstGeom prst="rect">
            <a:avLst/>
          </a:prstGeom>
        </p:spPr>
      </p:pic>
      <p:sp>
        <p:nvSpPr>
          <p:cNvPr id="11"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34225" y="443732"/>
            <a:ext cx="608265"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3"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2477" y="540921"/>
            <a:ext cx="3730436"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5" name="Rectangle 1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9144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p:cNvSpPr>
            <a:spLocks noGrp="1"/>
          </p:cNvSpPr>
          <p:nvPr>
            <p:ph type="title"/>
          </p:nvPr>
        </p:nvSpPr>
        <p:spPr>
          <a:xfrm>
            <a:off x="847703" y="1193800"/>
            <a:ext cx="2394787" cy="4699000"/>
          </a:xfrm>
        </p:spPr>
        <p:txBody>
          <a:bodyPr anchor="ctr">
            <a:normAutofit/>
          </a:bodyPr>
          <a:lstStyle/>
          <a:p>
            <a:r>
              <a:rPr lang="en-IN" sz="2200" dirty="0"/>
              <a:t>INTRODUCTION OF THE STUDY</a:t>
            </a:r>
          </a:p>
        </p:txBody>
      </p:sp>
      <p:cxnSp>
        <p:nvCxnSpPr>
          <p:cNvPr id="17" name="Straight Connector 16">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2477" y="1027932"/>
            <a:ext cx="4563818" cy="5449068"/>
          </a:xfrm>
        </p:spPr>
        <p:txBody>
          <a:bodyPr anchor="ctr">
            <a:normAutofit lnSpcReduction="10000"/>
          </a:bodyPr>
          <a:lstStyle/>
          <a:p>
            <a:pPr>
              <a:lnSpc>
                <a:spcPct val="110000"/>
              </a:lnSpc>
            </a:pPr>
            <a:r>
              <a:rPr lang="en-IN" sz="1300" b="1" dirty="0"/>
              <a:t>Packaging</a:t>
            </a:r>
            <a:r>
              <a:rPr lang="en-IN" sz="1300" dirty="0"/>
              <a:t> vitally builds and contributes to the core of product marketing,  bridging the symmetry in the </a:t>
            </a:r>
            <a:r>
              <a:rPr lang="en-IN" sz="1300" b="1" dirty="0"/>
              <a:t>branding process </a:t>
            </a:r>
            <a:r>
              <a:rPr lang="en-IN" sz="1300" dirty="0"/>
              <a:t>as it </a:t>
            </a:r>
            <a:r>
              <a:rPr lang="en-IN" sz="1300" b="1" dirty="0"/>
              <a:t>plays</a:t>
            </a:r>
            <a:r>
              <a:rPr lang="en-IN" sz="1300" dirty="0"/>
              <a:t> a crucial role in </a:t>
            </a:r>
            <a:r>
              <a:rPr lang="en-IN" sz="1300" b="1" dirty="0"/>
              <a:t>communicating</a:t>
            </a:r>
            <a:r>
              <a:rPr lang="en-IN" sz="1300" dirty="0"/>
              <a:t> the </a:t>
            </a:r>
            <a:r>
              <a:rPr lang="en-IN" sz="1300" b="1" dirty="0"/>
              <a:t>image</a:t>
            </a:r>
            <a:r>
              <a:rPr lang="en-IN" sz="1300" dirty="0"/>
              <a:t> and </a:t>
            </a:r>
            <a:r>
              <a:rPr lang="en-IN" sz="1300" b="1" dirty="0"/>
              <a:t>identity</a:t>
            </a:r>
            <a:r>
              <a:rPr lang="en-IN" sz="1300" dirty="0"/>
              <a:t> of a brand. </a:t>
            </a:r>
          </a:p>
          <a:p>
            <a:pPr>
              <a:lnSpc>
                <a:spcPct val="110000"/>
              </a:lnSpc>
            </a:pPr>
            <a:r>
              <a:rPr lang="en-IN" sz="1300" dirty="0"/>
              <a:t>This case study transparently produces a guiding light towards highlighting and underlining the important packaging  attributes responsible for brand symphony and orchestra of communication such as: </a:t>
            </a:r>
            <a:r>
              <a:rPr lang="en-IN" sz="1300" b="1" dirty="0"/>
              <a:t>Package Design,</a:t>
            </a:r>
            <a:r>
              <a:rPr lang="en-IN" sz="1300" dirty="0"/>
              <a:t> </a:t>
            </a:r>
            <a:r>
              <a:rPr lang="en-IN" sz="1300" b="1" dirty="0"/>
              <a:t>Liking for Package</a:t>
            </a:r>
            <a:r>
              <a:rPr lang="en-IN" sz="1300" dirty="0"/>
              <a:t>, </a:t>
            </a:r>
            <a:r>
              <a:rPr lang="en-IN" sz="1300" b="1" dirty="0"/>
              <a:t>Communication</a:t>
            </a:r>
            <a:r>
              <a:rPr lang="en-IN" sz="1300" dirty="0"/>
              <a:t> through Package and </a:t>
            </a:r>
            <a:r>
              <a:rPr lang="en-IN" sz="1300" b="1" dirty="0"/>
              <a:t>Usability</a:t>
            </a:r>
            <a:r>
              <a:rPr lang="en-IN" sz="1300" dirty="0"/>
              <a:t> of Package from customer’s point of view.</a:t>
            </a:r>
          </a:p>
          <a:p>
            <a:pPr>
              <a:lnSpc>
                <a:spcPct val="110000"/>
              </a:lnSpc>
            </a:pPr>
            <a:r>
              <a:rPr lang="en-IN" sz="1300" b="1" dirty="0"/>
              <a:t>Multiple regressions </a:t>
            </a:r>
            <a:r>
              <a:rPr lang="en-IN" sz="1300" dirty="0"/>
              <a:t>were carried out  as a part and parcel of causal inference model, to find the significant relationship between the variables through self-administered data collection on 10 point Likert scale from </a:t>
            </a:r>
            <a:r>
              <a:rPr lang="en-IN" sz="1300" b="1" dirty="0"/>
              <a:t>100 customers</a:t>
            </a:r>
            <a:r>
              <a:rPr lang="en-IN" sz="1300" dirty="0"/>
              <a:t>.</a:t>
            </a:r>
          </a:p>
          <a:p>
            <a:pPr>
              <a:lnSpc>
                <a:spcPct val="110000"/>
              </a:lnSpc>
            </a:pPr>
            <a:r>
              <a:rPr lang="en-IN" sz="1300" dirty="0"/>
              <a:t>Further propensity scores were determined and DID </a:t>
            </a:r>
            <a:r>
              <a:rPr lang="en-IN" sz="1300" b="1" dirty="0"/>
              <a:t>analysis </a:t>
            </a:r>
            <a:r>
              <a:rPr lang="en-IN" sz="1300" dirty="0"/>
              <a:t>was performed on </a:t>
            </a:r>
            <a:r>
              <a:rPr lang="en-IN" sz="1300" b="1" dirty="0"/>
              <a:t>20 customers </a:t>
            </a:r>
            <a:r>
              <a:rPr lang="en-IN" sz="1300" dirty="0"/>
              <a:t>through</a:t>
            </a:r>
            <a:r>
              <a:rPr lang="en-IN" sz="1300" b="1" dirty="0"/>
              <a:t> </a:t>
            </a:r>
            <a:r>
              <a:rPr lang="en-IN" sz="1300" dirty="0"/>
              <a:t>for different </a:t>
            </a:r>
            <a:r>
              <a:rPr lang="en-IN" sz="1300" b="1" dirty="0"/>
              <a:t>products at hand to understand the responsiveness of the consumer awareness. </a:t>
            </a:r>
            <a:endParaRPr lang="en-IN" sz="1300" dirty="0"/>
          </a:p>
          <a:p>
            <a:pPr>
              <a:lnSpc>
                <a:spcPct val="110000"/>
              </a:lnSpc>
            </a:pPr>
            <a:r>
              <a:rPr lang="en-IN" sz="1300" dirty="0"/>
              <a:t> The result reconfirms and re-affirms </a:t>
            </a:r>
            <a:r>
              <a:rPr lang="en-IN" sz="1300" b="1" dirty="0"/>
              <a:t>packaging</a:t>
            </a:r>
            <a:r>
              <a:rPr lang="en-IN" sz="1300" dirty="0"/>
              <a:t> as an important tool to </a:t>
            </a:r>
            <a:r>
              <a:rPr lang="en-IN" sz="1300" b="1" dirty="0"/>
              <a:t>influence </a:t>
            </a:r>
            <a:r>
              <a:rPr lang="en-IN" sz="1300" dirty="0"/>
              <a:t>and </a:t>
            </a:r>
            <a:r>
              <a:rPr lang="en-IN" sz="1300" b="1" dirty="0"/>
              <a:t>communicate</a:t>
            </a:r>
            <a:r>
              <a:rPr lang="en-IN" sz="1300" dirty="0"/>
              <a:t> the </a:t>
            </a:r>
            <a:r>
              <a:rPr lang="en-IN" sz="1300" b="1" dirty="0"/>
              <a:t>brand</a:t>
            </a:r>
            <a:r>
              <a:rPr lang="en-IN" sz="1300" dirty="0"/>
              <a:t> and it’s IMAGE to the </a:t>
            </a:r>
            <a:r>
              <a:rPr lang="en-IN" sz="1300" b="1" dirty="0"/>
              <a:t>consumers in the marketplace and marketspace. </a:t>
            </a:r>
            <a:endParaRPr lang="en-IN" sz="1300" dirty="0"/>
          </a:p>
          <a:p>
            <a:pPr>
              <a:lnSpc>
                <a:spcPct val="110000"/>
              </a:lnSpc>
            </a:pPr>
            <a:endParaRPr lang="en-IN" sz="1300" dirty="0"/>
          </a:p>
          <a:p>
            <a:pPr>
              <a:lnSpc>
                <a:spcPct val="110000"/>
              </a:lnSpc>
            </a:pPr>
            <a:endParaRPr lang="en-IN" sz="1300" dirty="0"/>
          </a:p>
          <a:p>
            <a:pPr>
              <a:lnSpc>
                <a:spcPct val="110000"/>
              </a:lnSpc>
            </a:pPr>
            <a:endParaRPr lang="en-IN" sz="1300" dirty="0"/>
          </a:p>
        </p:txBody>
      </p:sp>
      <p:sp>
        <p:nvSpPr>
          <p:cNvPr id="19"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2421" y="6007878"/>
            <a:ext cx="2625537"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1517138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428F0B5-B9FD-4601-A0A8-6BF5ABF348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C26E585-FCC4-443D-9489-0E9471606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1088684" y="2303047"/>
            <a:ext cx="2454070" cy="2674198"/>
          </a:xfrm>
        </p:spPr>
        <p:txBody>
          <a:bodyPr anchor="t">
            <a:normAutofit/>
          </a:bodyPr>
          <a:lstStyle/>
          <a:p>
            <a:r>
              <a:rPr lang="en-IN" sz="3000"/>
              <a:t>Role of Packaging in Creating Brand Identity</a:t>
            </a:r>
          </a:p>
        </p:txBody>
      </p:sp>
      <p:cxnSp>
        <p:nvCxnSpPr>
          <p:cNvPr id="28" name="Straight Connector 27">
            <a:extLst>
              <a:ext uri="{FF2B5EF4-FFF2-40B4-BE49-F238E27FC236}">
                <a16:creationId xmlns:a16="http://schemas.microsoft.com/office/drawing/2014/main" id="{64838ADD-CEC0-4F6C-8A38-20120D0D51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8684" y="2146542"/>
            <a:ext cx="245407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0" name="Title 1">
            <a:extLst>
              <a:ext uri="{FF2B5EF4-FFF2-40B4-BE49-F238E27FC236}">
                <a16:creationId xmlns:a16="http://schemas.microsoft.com/office/drawing/2014/main" id="{80D9730C-8D66-457D-B5EC-49C01D6BA25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685" y="3122496"/>
            <a:ext cx="264761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cxnSp>
        <p:nvCxnSpPr>
          <p:cNvPr id="32" name="Straight Connector 31">
            <a:extLst>
              <a:ext uri="{FF2B5EF4-FFF2-40B4-BE49-F238E27FC236}">
                <a16:creationId xmlns:a16="http://schemas.microsoft.com/office/drawing/2014/main" id="{3ACC0A5F-0F61-43B1-8039-E0FC844952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84E72657-3267-436B-9AFF-3A1A042056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9144000" cy="742950"/>
          </a:xfrm>
          <a:prstGeom prst="rect">
            <a:avLst/>
          </a:prstGeom>
        </p:spPr>
      </p:pic>
      <p:graphicFrame>
        <p:nvGraphicFramePr>
          <p:cNvPr id="5" name="Content Placeholder 2">
            <a:extLst>
              <a:ext uri="{FF2B5EF4-FFF2-40B4-BE49-F238E27FC236}">
                <a16:creationId xmlns:a16="http://schemas.microsoft.com/office/drawing/2014/main" id="{4F38D8BD-9063-ACE0-B5AE-D2F4523C922D}"/>
              </a:ext>
            </a:extLst>
          </p:cNvPr>
          <p:cNvGraphicFramePr>
            <a:graphicFrameLocks noGrp="1"/>
          </p:cNvGraphicFramePr>
          <p:nvPr>
            <p:ph idx="1"/>
            <p:extLst>
              <p:ext uri="{D42A27DB-BD31-4B8C-83A1-F6EECF244321}">
                <p14:modId xmlns:p14="http://schemas.microsoft.com/office/powerpoint/2010/main" val="3847670838"/>
              </p:ext>
            </p:extLst>
          </p:nvPr>
        </p:nvGraphicFramePr>
        <p:xfrm>
          <a:off x="3856434" y="803275"/>
          <a:ext cx="4435078"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0473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65210" y="928886"/>
            <a:ext cx="5439933" cy="1089057"/>
          </a:xfrm>
        </p:spPr>
        <p:txBody>
          <a:bodyPr/>
          <a:lstStyle/>
          <a:p>
            <a:pPr defTabSz="832104"/>
            <a:r>
              <a:rPr lang="en-IN" sz="2366" kern="1200" cap="all" spc="182" baseline="0">
                <a:solidFill>
                  <a:srgbClr val="262626"/>
                </a:solidFill>
                <a:latin typeface="+mj-lt"/>
                <a:ea typeface="+mj-ea"/>
                <a:cs typeface="+mj-cs"/>
              </a:rPr>
              <a:t>Research Framework</a:t>
            </a:r>
            <a:endParaRPr lang="en-IN"/>
          </a:p>
        </p:txBody>
      </p:sp>
      <p:sp>
        <p:nvSpPr>
          <p:cNvPr id="5" name="Content Placeholder 4"/>
          <p:cNvSpPr>
            <a:spLocks noGrp="1"/>
          </p:cNvSpPr>
          <p:nvPr>
            <p:ph idx="1"/>
          </p:nvPr>
        </p:nvSpPr>
        <p:spPr>
          <a:xfrm>
            <a:off x="624248" y="1443097"/>
            <a:ext cx="7790950" cy="4486017"/>
          </a:xfrm>
        </p:spPr>
        <p:txBody>
          <a:bodyPr>
            <a:normAutofit/>
          </a:bodyPr>
          <a:lstStyle/>
          <a:p>
            <a:pPr marL="208026" indent="-208026" defTabSz="832104">
              <a:lnSpc>
                <a:spcPct val="90000"/>
              </a:lnSpc>
              <a:spcBef>
                <a:spcPts val="910"/>
              </a:spcBef>
            </a:pPr>
            <a:endParaRPr lang="en-IN" sz="300" kern="1200">
              <a:solidFill>
                <a:schemeClr val="tx1">
                  <a:lumMod val="85000"/>
                  <a:lumOff val="15000"/>
                </a:schemeClr>
              </a:solidFill>
              <a:latin typeface="+mn-lt"/>
              <a:ea typeface="+mn-ea"/>
              <a:cs typeface="+mn-cs"/>
            </a:endParaRPr>
          </a:p>
          <a:p>
            <a:pPr marL="208026" indent="-208026" defTabSz="832104">
              <a:lnSpc>
                <a:spcPct val="90000"/>
              </a:lnSpc>
              <a:spcBef>
                <a:spcPts val="910"/>
              </a:spcBef>
            </a:pPr>
            <a:endParaRPr lang="en-IN" sz="300" kern="1200">
              <a:solidFill>
                <a:schemeClr val="tx1">
                  <a:lumMod val="85000"/>
                  <a:lumOff val="15000"/>
                </a:schemeClr>
              </a:solidFill>
              <a:latin typeface="+mn-lt"/>
              <a:ea typeface="+mn-ea"/>
              <a:cs typeface="+mn-cs"/>
            </a:endParaRPr>
          </a:p>
          <a:p>
            <a:pPr marL="208026" indent="-208026" defTabSz="832104">
              <a:lnSpc>
                <a:spcPct val="90000"/>
              </a:lnSpc>
              <a:spcBef>
                <a:spcPts val="910"/>
              </a:spcBef>
            </a:pPr>
            <a:endParaRPr lang="en-IN" sz="300" kern="1200">
              <a:solidFill>
                <a:schemeClr val="tx1">
                  <a:lumMod val="85000"/>
                  <a:lumOff val="15000"/>
                </a:schemeClr>
              </a:solidFill>
              <a:latin typeface="+mn-lt"/>
              <a:ea typeface="+mn-ea"/>
              <a:cs typeface="+mn-cs"/>
            </a:endParaRPr>
          </a:p>
          <a:p>
            <a:pPr marL="208026" indent="-208026" defTabSz="832104">
              <a:lnSpc>
                <a:spcPct val="90000"/>
              </a:lnSpc>
              <a:spcBef>
                <a:spcPts val="910"/>
              </a:spcBef>
            </a:pPr>
            <a:endParaRPr lang="en-IN" sz="300" kern="1200">
              <a:solidFill>
                <a:schemeClr val="tx1">
                  <a:lumMod val="85000"/>
                  <a:lumOff val="15000"/>
                </a:schemeClr>
              </a:solidFill>
              <a:latin typeface="+mn-lt"/>
              <a:ea typeface="+mn-ea"/>
              <a:cs typeface="+mn-cs"/>
            </a:endParaRPr>
          </a:p>
          <a:p>
            <a:pPr marL="208026" indent="-208026" defTabSz="832104">
              <a:lnSpc>
                <a:spcPct val="90000"/>
              </a:lnSpc>
              <a:spcBef>
                <a:spcPts val="910"/>
              </a:spcBef>
            </a:pPr>
            <a:endParaRPr lang="en-IN" sz="300" kern="1200">
              <a:solidFill>
                <a:schemeClr val="tx1">
                  <a:lumMod val="85000"/>
                  <a:lumOff val="15000"/>
                </a:schemeClr>
              </a:solidFill>
              <a:latin typeface="+mn-lt"/>
              <a:ea typeface="+mn-ea"/>
              <a:cs typeface="+mn-cs"/>
            </a:endParaRPr>
          </a:p>
          <a:p>
            <a:pPr marL="208026" indent="-208026" defTabSz="832104">
              <a:lnSpc>
                <a:spcPct val="90000"/>
              </a:lnSpc>
              <a:spcBef>
                <a:spcPts val="910"/>
              </a:spcBef>
            </a:pPr>
            <a:endParaRPr lang="en-IN" sz="300" kern="1200">
              <a:solidFill>
                <a:schemeClr val="tx1">
                  <a:lumMod val="85000"/>
                  <a:lumOff val="15000"/>
                </a:schemeClr>
              </a:solidFill>
              <a:latin typeface="+mn-lt"/>
              <a:ea typeface="+mn-ea"/>
              <a:cs typeface="+mn-cs"/>
            </a:endParaRPr>
          </a:p>
          <a:p>
            <a:pPr marL="208026" indent="-208026" defTabSz="832104">
              <a:lnSpc>
                <a:spcPct val="90000"/>
              </a:lnSpc>
              <a:spcBef>
                <a:spcPts val="910"/>
              </a:spcBef>
            </a:pPr>
            <a:endParaRPr lang="en-IN" sz="300" kern="1200">
              <a:solidFill>
                <a:schemeClr val="tx1">
                  <a:lumMod val="85000"/>
                  <a:lumOff val="15000"/>
                </a:schemeClr>
              </a:solidFill>
              <a:latin typeface="+mn-lt"/>
              <a:ea typeface="+mn-ea"/>
              <a:cs typeface="+mn-cs"/>
            </a:endParaRPr>
          </a:p>
          <a:p>
            <a:pPr marL="208026" indent="-208026" defTabSz="832104">
              <a:lnSpc>
                <a:spcPct val="90000"/>
              </a:lnSpc>
              <a:spcBef>
                <a:spcPts val="910"/>
              </a:spcBef>
            </a:pPr>
            <a:endParaRPr lang="en-IN" sz="300" kern="1200">
              <a:solidFill>
                <a:schemeClr val="tx1">
                  <a:lumMod val="85000"/>
                  <a:lumOff val="15000"/>
                </a:schemeClr>
              </a:solidFill>
              <a:latin typeface="+mn-lt"/>
              <a:ea typeface="+mn-ea"/>
              <a:cs typeface="+mn-cs"/>
            </a:endParaRPr>
          </a:p>
          <a:p>
            <a:pPr marL="208026" indent="-208026" defTabSz="832104">
              <a:lnSpc>
                <a:spcPct val="90000"/>
              </a:lnSpc>
              <a:spcBef>
                <a:spcPts val="910"/>
              </a:spcBef>
            </a:pPr>
            <a:endParaRPr lang="en-IN" sz="300" kern="1200">
              <a:solidFill>
                <a:schemeClr val="tx1">
                  <a:lumMod val="85000"/>
                  <a:lumOff val="15000"/>
                </a:schemeClr>
              </a:solidFill>
              <a:latin typeface="+mn-lt"/>
              <a:ea typeface="+mn-ea"/>
              <a:cs typeface="+mn-cs"/>
            </a:endParaRPr>
          </a:p>
          <a:p>
            <a:pPr marL="208026" indent="-208026" defTabSz="832104">
              <a:lnSpc>
                <a:spcPct val="90000"/>
              </a:lnSpc>
              <a:spcBef>
                <a:spcPts val="910"/>
              </a:spcBef>
            </a:pPr>
            <a:endParaRPr lang="en-IN" sz="300" kern="1200">
              <a:solidFill>
                <a:schemeClr val="tx1">
                  <a:lumMod val="85000"/>
                  <a:lumOff val="15000"/>
                </a:schemeClr>
              </a:solidFill>
              <a:latin typeface="+mn-lt"/>
              <a:ea typeface="+mn-ea"/>
              <a:cs typeface="+mn-cs"/>
            </a:endParaRPr>
          </a:p>
          <a:p>
            <a:pPr marL="208026" indent="-208026" defTabSz="832104">
              <a:lnSpc>
                <a:spcPct val="90000"/>
              </a:lnSpc>
              <a:spcBef>
                <a:spcPts val="910"/>
              </a:spcBef>
            </a:pPr>
            <a:endParaRPr lang="en-IN" sz="300" kern="1200">
              <a:solidFill>
                <a:schemeClr val="tx1">
                  <a:lumMod val="85000"/>
                  <a:lumOff val="15000"/>
                </a:schemeClr>
              </a:solidFill>
              <a:latin typeface="+mn-lt"/>
              <a:ea typeface="+mn-ea"/>
              <a:cs typeface="+mn-cs"/>
            </a:endParaRPr>
          </a:p>
          <a:p>
            <a:pPr marL="208026" indent="-208026" defTabSz="832104">
              <a:lnSpc>
                <a:spcPct val="90000"/>
              </a:lnSpc>
              <a:spcBef>
                <a:spcPts val="910"/>
              </a:spcBef>
            </a:pPr>
            <a:endParaRPr lang="en-IN" sz="300" kern="1200">
              <a:solidFill>
                <a:schemeClr val="tx1">
                  <a:lumMod val="85000"/>
                  <a:lumOff val="15000"/>
                </a:schemeClr>
              </a:solidFill>
              <a:latin typeface="+mn-lt"/>
              <a:ea typeface="+mn-ea"/>
              <a:cs typeface="+mn-cs"/>
            </a:endParaRPr>
          </a:p>
          <a:p>
            <a:pPr marL="208026" indent="-208026" algn="just" defTabSz="832104">
              <a:lnSpc>
                <a:spcPct val="90000"/>
              </a:lnSpc>
              <a:spcBef>
                <a:spcPts val="910"/>
              </a:spcBef>
            </a:pPr>
            <a:endParaRPr lang="en-IN" sz="300" kern="1200">
              <a:solidFill>
                <a:schemeClr val="tx1">
                  <a:lumMod val="85000"/>
                  <a:lumOff val="15000"/>
                </a:schemeClr>
              </a:solidFill>
              <a:latin typeface="+mn-lt"/>
              <a:ea typeface="+mn-ea"/>
              <a:cs typeface="+mn-cs"/>
            </a:endParaRPr>
          </a:p>
          <a:p>
            <a:pPr marL="0" indent="0" algn="just" defTabSz="832104">
              <a:lnSpc>
                <a:spcPct val="90000"/>
              </a:lnSpc>
              <a:spcBef>
                <a:spcPts val="910"/>
              </a:spcBef>
              <a:buNone/>
            </a:pPr>
            <a:endParaRPr lang="en-IN" sz="300" kern="1200">
              <a:solidFill>
                <a:schemeClr val="tx1">
                  <a:lumMod val="85000"/>
                  <a:lumOff val="15000"/>
                </a:schemeClr>
              </a:solidFill>
              <a:latin typeface="+mn-lt"/>
              <a:ea typeface="+mn-ea"/>
              <a:cs typeface="+mn-cs"/>
            </a:endParaRPr>
          </a:p>
          <a:p>
            <a:pPr marL="0" indent="0" algn="just" defTabSz="832104">
              <a:lnSpc>
                <a:spcPct val="90000"/>
              </a:lnSpc>
              <a:spcBef>
                <a:spcPts val="910"/>
              </a:spcBef>
              <a:buNone/>
            </a:pPr>
            <a:endParaRPr lang="en-IN" sz="300" kern="1200">
              <a:solidFill>
                <a:schemeClr val="tx1">
                  <a:lumMod val="85000"/>
                  <a:lumOff val="15000"/>
                </a:schemeClr>
              </a:solidFill>
              <a:latin typeface="+mn-lt"/>
              <a:ea typeface="+mn-ea"/>
              <a:cs typeface="+mn-cs"/>
            </a:endParaRPr>
          </a:p>
          <a:p>
            <a:pPr marL="0" indent="0" algn="just" defTabSz="832104">
              <a:lnSpc>
                <a:spcPct val="90000"/>
              </a:lnSpc>
              <a:spcBef>
                <a:spcPts val="910"/>
              </a:spcBef>
              <a:buNone/>
            </a:pPr>
            <a:endParaRPr lang="en-IN" sz="300" kern="1200">
              <a:solidFill>
                <a:schemeClr val="tx1">
                  <a:lumMod val="85000"/>
                  <a:lumOff val="15000"/>
                </a:schemeClr>
              </a:solidFill>
              <a:latin typeface="+mn-lt"/>
              <a:ea typeface="+mn-ea"/>
              <a:cs typeface="+mn-cs"/>
            </a:endParaRPr>
          </a:p>
          <a:p>
            <a:pPr marL="0" indent="0" algn="just" defTabSz="832104">
              <a:lnSpc>
                <a:spcPct val="90000"/>
              </a:lnSpc>
              <a:spcBef>
                <a:spcPts val="910"/>
              </a:spcBef>
              <a:buNone/>
            </a:pPr>
            <a:endParaRPr lang="en-IN" sz="300" kern="1200">
              <a:solidFill>
                <a:schemeClr val="tx1">
                  <a:lumMod val="85000"/>
                  <a:lumOff val="15000"/>
                </a:schemeClr>
              </a:solidFill>
              <a:latin typeface="+mn-lt"/>
              <a:ea typeface="+mn-ea"/>
              <a:cs typeface="+mn-cs"/>
            </a:endParaRPr>
          </a:p>
          <a:p>
            <a:pPr marL="0" indent="0" algn="just" defTabSz="832104">
              <a:lnSpc>
                <a:spcPct val="90000"/>
              </a:lnSpc>
              <a:spcBef>
                <a:spcPts val="910"/>
              </a:spcBef>
              <a:buNone/>
            </a:pPr>
            <a:endParaRPr lang="en-IN" sz="300" kern="1200">
              <a:solidFill>
                <a:schemeClr val="tx1">
                  <a:lumMod val="85000"/>
                  <a:lumOff val="15000"/>
                </a:schemeClr>
              </a:solidFill>
              <a:latin typeface="+mn-lt"/>
              <a:ea typeface="+mn-ea"/>
              <a:cs typeface="+mn-cs"/>
            </a:endParaRPr>
          </a:p>
          <a:p>
            <a:pPr marL="0" indent="0" algn="just" defTabSz="832104">
              <a:lnSpc>
                <a:spcPct val="90000"/>
              </a:lnSpc>
              <a:spcBef>
                <a:spcPts val="910"/>
              </a:spcBef>
              <a:buNone/>
            </a:pPr>
            <a:endParaRPr lang="en-IN" sz="300" kern="1200">
              <a:solidFill>
                <a:schemeClr val="tx1">
                  <a:lumMod val="85000"/>
                  <a:lumOff val="15000"/>
                </a:schemeClr>
              </a:solidFill>
              <a:latin typeface="+mn-lt"/>
              <a:ea typeface="+mn-ea"/>
              <a:cs typeface="+mn-cs"/>
            </a:endParaRPr>
          </a:p>
          <a:p>
            <a:pPr marL="0" indent="0" algn="just" defTabSz="832104">
              <a:lnSpc>
                <a:spcPct val="90000"/>
              </a:lnSpc>
              <a:spcBef>
                <a:spcPts val="910"/>
              </a:spcBef>
              <a:buNone/>
            </a:pPr>
            <a:endParaRPr lang="en-IN" sz="300" kern="1200">
              <a:solidFill>
                <a:schemeClr val="tx1">
                  <a:lumMod val="85000"/>
                  <a:lumOff val="15000"/>
                </a:schemeClr>
              </a:solidFill>
              <a:latin typeface="+mn-lt"/>
              <a:ea typeface="+mn-ea"/>
              <a:cs typeface="+mn-cs"/>
            </a:endParaRPr>
          </a:p>
          <a:p>
            <a:pPr marL="0" indent="0" algn="just" defTabSz="832104">
              <a:lnSpc>
                <a:spcPct val="90000"/>
              </a:lnSpc>
              <a:spcBef>
                <a:spcPts val="910"/>
              </a:spcBef>
              <a:buNone/>
            </a:pPr>
            <a:endParaRPr lang="en-IN" sz="300" kern="1200">
              <a:solidFill>
                <a:schemeClr val="tx1">
                  <a:lumMod val="85000"/>
                  <a:lumOff val="15000"/>
                </a:schemeClr>
              </a:solidFill>
              <a:latin typeface="+mn-lt"/>
              <a:ea typeface="+mn-ea"/>
              <a:cs typeface="+mn-cs"/>
            </a:endParaRPr>
          </a:p>
          <a:p>
            <a:pPr marL="0" indent="0" algn="just" defTabSz="832104">
              <a:lnSpc>
                <a:spcPct val="90000"/>
              </a:lnSpc>
              <a:spcBef>
                <a:spcPts val="910"/>
              </a:spcBef>
              <a:buNone/>
            </a:pPr>
            <a:endParaRPr lang="en-IN" sz="300" kern="1200">
              <a:solidFill>
                <a:schemeClr val="tx1">
                  <a:lumMod val="85000"/>
                  <a:lumOff val="15000"/>
                </a:schemeClr>
              </a:solidFill>
              <a:latin typeface="+mn-lt"/>
              <a:ea typeface="+mn-ea"/>
              <a:cs typeface="+mn-cs"/>
            </a:endParaRPr>
          </a:p>
          <a:p>
            <a:pPr marL="0" indent="0" algn="just" defTabSz="832104">
              <a:lnSpc>
                <a:spcPct val="90000"/>
              </a:lnSpc>
              <a:spcBef>
                <a:spcPts val="910"/>
              </a:spcBef>
              <a:buNone/>
            </a:pPr>
            <a:endParaRPr lang="en-IN" sz="300" kern="1200">
              <a:solidFill>
                <a:schemeClr val="tx1">
                  <a:lumMod val="85000"/>
                  <a:lumOff val="15000"/>
                </a:schemeClr>
              </a:solidFill>
              <a:latin typeface="+mn-lt"/>
              <a:ea typeface="+mn-ea"/>
              <a:cs typeface="+mn-cs"/>
            </a:endParaRPr>
          </a:p>
          <a:p>
            <a:pPr marL="0" indent="0" algn="just" defTabSz="832104">
              <a:lnSpc>
                <a:spcPct val="90000"/>
              </a:lnSpc>
              <a:spcBef>
                <a:spcPts val="910"/>
              </a:spcBef>
              <a:buNone/>
            </a:pPr>
            <a:endParaRPr lang="en-IN" sz="300" kern="1200">
              <a:solidFill>
                <a:schemeClr val="tx1">
                  <a:lumMod val="85000"/>
                  <a:lumOff val="15000"/>
                </a:schemeClr>
              </a:solidFill>
              <a:latin typeface="+mn-lt"/>
              <a:ea typeface="+mn-ea"/>
              <a:cs typeface="+mn-cs"/>
            </a:endParaRPr>
          </a:p>
          <a:p>
            <a:pPr marL="0" indent="0" algn="just" defTabSz="832104">
              <a:lnSpc>
                <a:spcPct val="90000"/>
              </a:lnSpc>
              <a:spcBef>
                <a:spcPts val="910"/>
              </a:spcBef>
              <a:buNone/>
            </a:pPr>
            <a:r>
              <a:rPr lang="en-IN" sz="300" kern="1200">
                <a:solidFill>
                  <a:schemeClr val="tx1">
                    <a:lumMod val="85000"/>
                    <a:lumOff val="15000"/>
                  </a:schemeClr>
                </a:solidFill>
                <a:latin typeface="+mn-lt"/>
                <a:ea typeface="+mn-ea"/>
                <a:cs typeface="+mn-cs"/>
              </a:rPr>
              <a:t>Based on careful investigation of available literature this research identified  the following framework</a:t>
            </a:r>
            <a:endParaRPr lang="en-IN" sz="300"/>
          </a:p>
        </p:txBody>
      </p:sp>
      <p:graphicFrame>
        <p:nvGraphicFramePr>
          <p:cNvPr id="6" name="Content Placeholder 3"/>
          <p:cNvGraphicFramePr>
            <a:graphicFrameLocks/>
          </p:cNvGraphicFramePr>
          <p:nvPr>
            <p:extLst>
              <p:ext uri="{D42A27DB-BD31-4B8C-83A1-F6EECF244321}">
                <p14:modId xmlns:p14="http://schemas.microsoft.com/office/powerpoint/2010/main" val="2572981969"/>
              </p:ext>
            </p:extLst>
          </p:nvPr>
        </p:nvGraphicFramePr>
        <p:xfrm>
          <a:off x="1086044" y="1867169"/>
          <a:ext cx="7058881" cy="4099497"/>
        </p:xfrm>
        <a:graphic>
          <a:graphicData uri="http://schemas.openxmlformats.org/drawingml/2006/table">
            <a:tbl>
              <a:tblPr firstRow="1" firstCol="1" bandRow="1">
                <a:tableStyleId>{F5AB1C69-6EDB-4FF4-983F-18BD219EF322}</a:tableStyleId>
              </a:tblPr>
              <a:tblGrid>
                <a:gridCol w="1947277">
                  <a:extLst>
                    <a:ext uri="{9D8B030D-6E8A-4147-A177-3AD203B41FA5}">
                      <a16:colId xmlns:a16="http://schemas.microsoft.com/office/drawing/2014/main" val="20000"/>
                    </a:ext>
                  </a:extLst>
                </a:gridCol>
                <a:gridCol w="1703868">
                  <a:extLst>
                    <a:ext uri="{9D8B030D-6E8A-4147-A177-3AD203B41FA5}">
                      <a16:colId xmlns:a16="http://schemas.microsoft.com/office/drawing/2014/main" val="20001"/>
                    </a:ext>
                  </a:extLst>
                </a:gridCol>
                <a:gridCol w="1703868">
                  <a:extLst>
                    <a:ext uri="{9D8B030D-6E8A-4147-A177-3AD203B41FA5}">
                      <a16:colId xmlns:a16="http://schemas.microsoft.com/office/drawing/2014/main" val="20002"/>
                    </a:ext>
                  </a:extLst>
                </a:gridCol>
                <a:gridCol w="1703868">
                  <a:extLst>
                    <a:ext uri="{9D8B030D-6E8A-4147-A177-3AD203B41FA5}">
                      <a16:colId xmlns:a16="http://schemas.microsoft.com/office/drawing/2014/main" val="20003"/>
                    </a:ext>
                  </a:extLst>
                </a:gridCol>
              </a:tblGrid>
              <a:tr h="654597">
                <a:tc>
                  <a:txBody>
                    <a:bodyPr/>
                    <a:lstStyle/>
                    <a:p>
                      <a:pPr>
                        <a:lnSpc>
                          <a:spcPct val="115000"/>
                        </a:lnSpc>
                        <a:spcAft>
                          <a:spcPts val="0"/>
                        </a:spcAft>
                      </a:pPr>
                      <a:r>
                        <a:rPr lang="en-US" sz="1600">
                          <a:effectLst/>
                        </a:rPr>
                        <a:t>Package design</a:t>
                      </a:r>
                      <a:endParaRPr lang="en-IN" sz="1600">
                        <a:effectLst/>
                        <a:latin typeface="Calibri"/>
                        <a:ea typeface="Calibri"/>
                        <a:cs typeface="Times New Roman"/>
                      </a:endParaRPr>
                    </a:p>
                  </a:txBody>
                  <a:tcPr marL="68580" marR="68580" marT="0" marB="0"/>
                </a:tc>
                <a:tc>
                  <a:txBody>
                    <a:bodyPr/>
                    <a:lstStyle/>
                    <a:p>
                      <a:pPr>
                        <a:lnSpc>
                          <a:spcPct val="115000"/>
                        </a:lnSpc>
                        <a:spcAft>
                          <a:spcPts val="0"/>
                        </a:spcAft>
                      </a:pPr>
                      <a:r>
                        <a:rPr lang="en-US" sz="1600">
                          <a:effectLst/>
                        </a:rPr>
                        <a:t>Liking for package</a:t>
                      </a:r>
                      <a:endParaRPr lang="en-IN" sz="1600">
                        <a:effectLst/>
                        <a:latin typeface="Calibri"/>
                        <a:ea typeface="Calibri"/>
                        <a:cs typeface="Times New Roman"/>
                      </a:endParaRPr>
                    </a:p>
                  </a:txBody>
                  <a:tcPr marL="68580" marR="68580" marT="0" marB="0"/>
                </a:tc>
                <a:tc>
                  <a:txBody>
                    <a:bodyPr/>
                    <a:lstStyle/>
                    <a:p>
                      <a:pPr>
                        <a:lnSpc>
                          <a:spcPct val="115000"/>
                        </a:lnSpc>
                        <a:spcAft>
                          <a:spcPts val="0"/>
                        </a:spcAft>
                      </a:pPr>
                      <a:r>
                        <a:rPr lang="en-US" sz="1600">
                          <a:effectLst/>
                        </a:rPr>
                        <a:t>Communication through Package</a:t>
                      </a:r>
                      <a:endParaRPr lang="en-IN" sz="1600">
                        <a:effectLst/>
                        <a:latin typeface="Calibri"/>
                        <a:ea typeface="Calibri"/>
                        <a:cs typeface="Times New Roman"/>
                      </a:endParaRPr>
                    </a:p>
                  </a:txBody>
                  <a:tcPr marL="68580" marR="68580" marT="0" marB="0"/>
                </a:tc>
                <a:tc>
                  <a:txBody>
                    <a:bodyPr/>
                    <a:lstStyle/>
                    <a:p>
                      <a:pPr>
                        <a:lnSpc>
                          <a:spcPct val="115000"/>
                        </a:lnSpc>
                        <a:spcAft>
                          <a:spcPts val="0"/>
                        </a:spcAft>
                      </a:pPr>
                      <a:r>
                        <a:rPr lang="en-US" sz="1600">
                          <a:effectLst/>
                        </a:rPr>
                        <a:t>Usability of package</a:t>
                      </a:r>
                      <a:endParaRPr lang="en-IN" sz="16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31789">
                <a:tc>
                  <a:txBody>
                    <a:bodyPr/>
                    <a:lstStyle/>
                    <a:p>
                      <a:pPr marL="342900" lvl="0" indent="-342900">
                        <a:lnSpc>
                          <a:spcPct val="115000"/>
                        </a:lnSpc>
                        <a:spcAft>
                          <a:spcPts val="0"/>
                        </a:spcAft>
                        <a:buFont typeface="Wingdings"/>
                        <a:buChar char=""/>
                      </a:pPr>
                      <a:r>
                        <a:rPr lang="en-US" sz="1600">
                          <a:solidFill>
                            <a:schemeClr val="tx1">
                              <a:lumMod val="95000"/>
                              <a:lumOff val="5000"/>
                            </a:schemeClr>
                          </a:solidFill>
                          <a:effectLst/>
                        </a:rPr>
                        <a:t>Attraction of buyer</a:t>
                      </a:r>
                      <a:endParaRPr lang="en-IN" sz="1600" b="0">
                        <a:solidFill>
                          <a:schemeClr val="tx1">
                            <a:lumMod val="95000"/>
                            <a:lumOff val="5000"/>
                          </a:schemeClr>
                        </a:solidFill>
                        <a:effectLst/>
                        <a:latin typeface="Calibri"/>
                        <a:ea typeface="Calibri"/>
                        <a:cs typeface="Times New Roman"/>
                      </a:endParaRPr>
                    </a:p>
                  </a:txBody>
                  <a:tcPr marL="68580" marR="68580" marT="0" marB="0"/>
                </a:tc>
                <a:tc>
                  <a:txBody>
                    <a:bodyPr/>
                    <a:lstStyle/>
                    <a:p>
                      <a:pPr marL="342900" lvl="0" indent="-342900">
                        <a:lnSpc>
                          <a:spcPct val="115000"/>
                        </a:lnSpc>
                        <a:spcAft>
                          <a:spcPts val="0"/>
                        </a:spcAft>
                        <a:buFont typeface="Wingdings"/>
                        <a:buChar char=""/>
                      </a:pPr>
                      <a:r>
                        <a:rPr lang="en-US" sz="1600">
                          <a:effectLst/>
                        </a:rPr>
                        <a:t>Brand</a:t>
                      </a:r>
                      <a:endParaRPr lang="en-IN" sz="1600" b="0">
                        <a:effectLst/>
                        <a:latin typeface="Calibri"/>
                        <a:ea typeface="Calibri"/>
                        <a:cs typeface="Times New Roman"/>
                      </a:endParaRPr>
                    </a:p>
                  </a:txBody>
                  <a:tcPr marL="68580" marR="68580" marT="0" marB="0"/>
                </a:tc>
                <a:tc>
                  <a:txBody>
                    <a:bodyPr/>
                    <a:lstStyle/>
                    <a:p>
                      <a:pPr marL="342900" lvl="0" indent="-342900">
                        <a:lnSpc>
                          <a:spcPct val="115000"/>
                        </a:lnSpc>
                        <a:spcAft>
                          <a:spcPts val="0"/>
                        </a:spcAft>
                        <a:buFont typeface="Wingdings"/>
                        <a:buChar char=""/>
                      </a:pPr>
                      <a:r>
                        <a:rPr lang="en-US" sz="1600">
                          <a:effectLst/>
                        </a:rPr>
                        <a:t>Color</a:t>
                      </a:r>
                      <a:endParaRPr lang="en-IN" sz="1600" b="0">
                        <a:effectLst/>
                        <a:latin typeface="Calibri"/>
                        <a:ea typeface="Calibri"/>
                        <a:cs typeface="Times New Roman"/>
                      </a:endParaRPr>
                    </a:p>
                  </a:txBody>
                  <a:tcPr marL="68580" marR="68580" marT="0" marB="0"/>
                </a:tc>
                <a:tc>
                  <a:txBody>
                    <a:bodyPr/>
                    <a:lstStyle/>
                    <a:p>
                      <a:pPr marL="342900" lvl="0" indent="-342900">
                        <a:lnSpc>
                          <a:spcPct val="115000"/>
                        </a:lnSpc>
                        <a:spcAft>
                          <a:spcPts val="0"/>
                        </a:spcAft>
                        <a:buFont typeface="Wingdings"/>
                        <a:buChar char=""/>
                      </a:pPr>
                      <a:r>
                        <a:rPr lang="en-US" sz="1600">
                          <a:effectLst/>
                        </a:rPr>
                        <a:t>Ease of handling</a:t>
                      </a:r>
                      <a:endParaRPr lang="en-IN" sz="1600" b="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31789">
                <a:tc>
                  <a:txBody>
                    <a:bodyPr/>
                    <a:lstStyle/>
                    <a:p>
                      <a:pPr marL="342900" lvl="0" indent="-342900">
                        <a:lnSpc>
                          <a:spcPct val="115000"/>
                        </a:lnSpc>
                        <a:spcAft>
                          <a:spcPts val="0"/>
                        </a:spcAft>
                        <a:buFont typeface="Wingdings"/>
                        <a:buChar char=""/>
                      </a:pPr>
                      <a:r>
                        <a:rPr lang="en-US" sz="1600">
                          <a:solidFill>
                            <a:schemeClr val="tx1">
                              <a:lumMod val="95000"/>
                              <a:lumOff val="5000"/>
                            </a:schemeClr>
                          </a:solidFill>
                          <a:effectLst/>
                        </a:rPr>
                        <a:t>Communication to the buyer</a:t>
                      </a:r>
                      <a:endParaRPr lang="en-IN" sz="1600" b="0">
                        <a:solidFill>
                          <a:schemeClr val="tx1">
                            <a:lumMod val="95000"/>
                            <a:lumOff val="5000"/>
                          </a:schemeClr>
                        </a:solidFill>
                        <a:effectLst/>
                        <a:latin typeface="Calibri"/>
                        <a:ea typeface="Calibri"/>
                        <a:cs typeface="Times New Roman"/>
                      </a:endParaRPr>
                    </a:p>
                  </a:txBody>
                  <a:tcPr marL="68580" marR="68580" marT="0" marB="0"/>
                </a:tc>
                <a:tc>
                  <a:txBody>
                    <a:bodyPr/>
                    <a:lstStyle/>
                    <a:p>
                      <a:pPr marL="342900" lvl="0" indent="-342900">
                        <a:lnSpc>
                          <a:spcPct val="115000"/>
                        </a:lnSpc>
                        <a:spcAft>
                          <a:spcPts val="0"/>
                        </a:spcAft>
                        <a:buFont typeface="Wingdings"/>
                        <a:buChar char=""/>
                      </a:pPr>
                      <a:r>
                        <a:rPr lang="en-US" sz="1600">
                          <a:effectLst/>
                        </a:rPr>
                        <a:t>Country of origin</a:t>
                      </a:r>
                      <a:endParaRPr lang="en-IN" sz="1600" b="0">
                        <a:effectLst/>
                        <a:latin typeface="Calibri"/>
                        <a:ea typeface="Calibri"/>
                        <a:cs typeface="Times New Roman"/>
                      </a:endParaRPr>
                    </a:p>
                  </a:txBody>
                  <a:tcPr marL="68580" marR="68580" marT="0" marB="0"/>
                </a:tc>
                <a:tc>
                  <a:txBody>
                    <a:bodyPr/>
                    <a:lstStyle/>
                    <a:p>
                      <a:pPr marL="342900" lvl="0" indent="-342900">
                        <a:lnSpc>
                          <a:spcPct val="115000"/>
                        </a:lnSpc>
                        <a:spcAft>
                          <a:spcPts val="0"/>
                        </a:spcAft>
                        <a:buFont typeface="Wingdings"/>
                        <a:buChar char=""/>
                      </a:pPr>
                      <a:r>
                        <a:rPr lang="en-US" sz="1600">
                          <a:effectLst/>
                        </a:rPr>
                        <a:t>Symbols/logo</a:t>
                      </a:r>
                      <a:endParaRPr lang="en-IN" sz="1600" b="0">
                        <a:effectLst/>
                        <a:latin typeface="Calibri"/>
                        <a:ea typeface="Calibri"/>
                        <a:cs typeface="Times New Roman"/>
                      </a:endParaRPr>
                    </a:p>
                  </a:txBody>
                  <a:tcPr marL="68580" marR="68580" marT="0" marB="0"/>
                </a:tc>
                <a:tc>
                  <a:txBody>
                    <a:bodyPr/>
                    <a:lstStyle/>
                    <a:p>
                      <a:pPr marL="342900" lvl="0" indent="-342900">
                        <a:lnSpc>
                          <a:spcPct val="115000"/>
                        </a:lnSpc>
                        <a:spcAft>
                          <a:spcPts val="0"/>
                        </a:spcAft>
                        <a:buFont typeface="Wingdings"/>
                        <a:buChar char=""/>
                      </a:pPr>
                      <a:r>
                        <a:rPr lang="en-US" sz="1600" dirty="0">
                          <a:effectLst/>
                        </a:rPr>
                        <a:t>Disposability</a:t>
                      </a:r>
                      <a:endParaRPr lang="en-IN" sz="1600" b="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654647">
                <a:tc>
                  <a:txBody>
                    <a:bodyPr/>
                    <a:lstStyle/>
                    <a:p>
                      <a:pPr marL="342900" lvl="0" indent="-342900">
                        <a:lnSpc>
                          <a:spcPct val="115000"/>
                        </a:lnSpc>
                        <a:spcAft>
                          <a:spcPts val="0"/>
                        </a:spcAft>
                        <a:buFont typeface="Wingdings"/>
                        <a:buChar char=""/>
                      </a:pPr>
                      <a:r>
                        <a:rPr lang="en-US" sz="1600">
                          <a:solidFill>
                            <a:schemeClr val="tx1">
                              <a:lumMod val="95000"/>
                              <a:lumOff val="5000"/>
                            </a:schemeClr>
                          </a:solidFill>
                          <a:effectLst/>
                        </a:rPr>
                        <a:t>Convenience in handling and using</a:t>
                      </a:r>
                      <a:endParaRPr lang="en-IN" sz="1600" b="0">
                        <a:solidFill>
                          <a:schemeClr val="tx1">
                            <a:lumMod val="95000"/>
                            <a:lumOff val="5000"/>
                          </a:schemeClr>
                        </a:solidFill>
                        <a:effectLst/>
                        <a:latin typeface="Calibri"/>
                        <a:ea typeface="Calibri"/>
                        <a:cs typeface="Times New Roman"/>
                      </a:endParaRPr>
                    </a:p>
                  </a:txBody>
                  <a:tcPr marL="68580" marR="68580" marT="0" marB="0"/>
                </a:tc>
                <a:tc>
                  <a:txBody>
                    <a:bodyPr/>
                    <a:lstStyle/>
                    <a:p>
                      <a:pPr marL="342900" lvl="0" indent="-342900">
                        <a:lnSpc>
                          <a:spcPct val="115000"/>
                        </a:lnSpc>
                        <a:spcAft>
                          <a:spcPts val="0"/>
                        </a:spcAft>
                        <a:buFont typeface="Wingdings"/>
                        <a:buChar char=""/>
                      </a:pPr>
                      <a:r>
                        <a:rPr lang="en-US" sz="1600">
                          <a:effectLst/>
                        </a:rPr>
                        <a:t>Color connotation</a:t>
                      </a:r>
                      <a:endParaRPr lang="en-IN" sz="1600" b="0">
                        <a:effectLst/>
                        <a:latin typeface="Calibri"/>
                        <a:ea typeface="Calibri"/>
                        <a:cs typeface="Times New Roman"/>
                      </a:endParaRPr>
                    </a:p>
                  </a:txBody>
                  <a:tcPr marL="68580" marR="68580" marT="0" marB="0"/>
                </a:tc>
                <a:tc>
                  <a:txBody>
                    <a:bodyPr/>
                    <a:lstStyle/>
                    <a:p>
                      <a:pPr marL="342900" lvl="0" indent="-342900">
                        <a:lnSpc>
                          <a:spcPct val="115000"/>
                        </a:lnSpc>
                        <a:spcAft>
                          <a:spcPts val="0"/>
                        </a:spcAft>
                        <a:buFont typeface="Wingdings"/>
                        <a:buChar char=""/>
                      </a:pPr>
                      <a:r>
                        <a:rPr lang="en-US" sz="1600">
                          <a:effectLst/>
                        </a:rPr>
                        <a:t>Information about product</a:t>
                      </a:r>
                      <a:endParaRPr lang="en-IN" sz="1600" b="0">
                        <a:effectLst/>
                        <a:latin typeface="Calibri"/>
                        <a:ea typeface="Calibri"/>
                        <a:cs typeface="Times New Roman"/>
                      </a:endParaRPr>
                    </a:p>
                  </a:txBody>
                  <a:tcPr marL="68580" marR="68580" marT="0" marB="0"/>
                </a:tc>
                <a:tc>
                  <a:txBody>
                    <a:bodyPr/>
                    <a:lstStyle/>
                    <a:p>
                      <a:pPr marL="342900" lvl="0" indent="-342900">
                        <a:lnSpc>
                          <a:spcPct val="115000"/>
                        </a:lnSpc>
                        <a:spcAft>
                          <a:spcPts val="0"/>
                        </a:spcAft>
                        <a:buFont typeface="Wingdings"/>
                        <a:buChar char=""/>
                      </a:pPr>
                      <a:r>
                        <a:rPr lang="en-US" sz="1600">
                          <a:effectLst/>
                        </a:rPr>
                        <a:t>Moisture Protection</a:t>
                      </a:r>
                      <a:endParaRPr lang="en-IN" sz="1600" b="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877506">
                <a:tc>
                  <a:txBody>
                    <a:bodyPr/>
                    <a:lstStyle/>
                    <a:p>
                      <a:pPr marL="342900" lvl="0" indent="-342900">
                        <a:lnSpc>
                          <a:spcPct val="115000"/>
                        </a:lnSpc>
                        <a:spcAft>
                          <a:spcPts val="0"/>
                        </a:spcAft>
                        <a:buFont typeface="Wingdings"/>
                        <a:buChar char=""/>
                      </a:pPr>
                      <a:r>
                        <a:rPr lang="en-US" sz="1600">
                          <a:solidFill>
                            <a:schemeClr val="tx1">
                              <a:lumMod val="95000"/>
                              <a:lumOff val="5000"/>
                            </a:schemeClr>
                          </a:solidFill>
                          <a:effectLst/>
                        </a:rPr>
                        <a:t>Salability of product</a:t>
                      </a:r>
                      <a:endParaRPr lang="en-IN" sz="1600" b="0">
                        <a:solidFill>
                          <a:schemeClr val="tx1">
                            <a:lumMod val="95000"/>
                            <a:lumOff val="5000"/>
                          </a:schemeClr>
                        </a:solidFill>
                        <a:effectLst/>
                        <a:latin typeface="Calibri"/>
                        <a:ea typeface="Calibri"/>
                        <a:cs typeface="Times New Roman"/>
                      </a:endParaRPr>
                    </a:p>
                  </a:txBody>
                  <a:tcPr marL="68580" marR="68580" marT="0" marB="0"/>
                </a:tc>
                <a:tc>
                  <a:txBody>
                    <a:bodyPr/>
                    <a:lstStyle/>
                    <a:p>
                      <a:pPr marL="342900" lvl="0" indent="-342900">
                        <a:lnSpc>
                          <a:spcPct val="115000"/>
                        </a:lnSpc>
                        <a:spcAft>
                          <a:spcPts val="0"/>
                        </a:spcAft>
                        <a:buFont typeface="Wingdings"/>
                        <a:buChar char=""/>
                      </a:pPr>
                      <a:r>
                        <a:rPr lang="en-US" sz="1600">
                          <a:effectLst/>
                        </a:rPr>
                        <a:t>Symbol connotation</a:t>
                      </a:r>
                      <a:endParaRPr lang="en-IN" sz="1600" b="0">
                        <a:effectLst/>
                        <a:latin typeface="Calibri"/>
                        <a:ea typeface="Calibri"/>
                        <a:cs typeface="Times New Roman"/>
                      </a:endParaRPr>
                    </a:p>
                  </a:txBody>
                  <a:tcPr marL="68580" marR="68580" marT="0" marB="0"/>
                </a:tc>
                <a:tc>
                  <a:txBody>
                    <a:bodyPr/>
                    <a:lstStyle/>
                    <a:p>
                      <a:pPr marL="342900" lvl="0" indent="-342900">
                        <a:lnSpc>
                          <a:spcPct val="115000"/>
                        </a:lnSpc>
                        <a:spcAft>
                          <a:spcPts val="0"/>
                        </a:spcAft>
                        <a:buFont typeface="Wingdings"/>
                        <a:buChar char=""/>
                      </a:pPr>
                      <a:r>
                        <a:rPr lang="en-US" sz="1600">
                          <a:effectLst/>
                        </a:rPr>
                        <a:t>Brand image</a:t>
                      </a:r>
                      <a:endParaRPr lang="en-IN" sz="1600" b="0">
                        <a:effectLst/>
                        <a:latin typeface="Calibri"/>
                        <a:ea typeface="Calibri"/>
                        <a:cs typeface="Times New Roman"/>
                      </a:endParaRPr>
                    </a:p>
                  </a:txBody>
                  <a:tcPr marL="68580" marR="68580" marT="0" marB="0"/>
                </a:tc>
                <a:tc>
                  <a:txBody>
                    <a:bodyPr/>
                    <a:lstStyle/>
                    <a:p>
                      <a:pPr marL="342900" lvl="0" indent="-342900">
                        <a:lnSpc>
                          <a:spcPct val="115000"/>
                        </a:lnSpc>
                        <a:spcAft>
                          <a:spcPts val="0"/>
                        </a:spcAft>
                        <a:buFont typeface="Wingdings"/>
                        <a:buChar char=""/>
                      </a:pPr>
                      <a:r>
                        <a:rPr lang="en-US" sz="1600">
                          <a:effectLst/>
                        </a:rPr>
                        <a:t>Protection from ultraviolet radiation</a:t>
                      </a:r>
                      <a:endParaRPr lang="en-IN" sz="1600" b="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08930">
                <a:tc>
                  <a:txBody>
                    <a:bodyPr/>
                    <a:lstStyle/>
                    <a:p>
                      <a:pPr marL="342900" lvl="0" indent="-342900">
                        <a:lnSpc>
                          <a:spcPct val="115000"/>
                        </a:lnSpc>
                        <a:spcAft>
                          <a:spcPts val="0"/>
                        </a:spcAft>
                        <a:buFont typeface="Wingdings"/>
                        <a:buChar char=""/>
                      </a:pPr>
                      <a:r>
                        <a:rPr lang="en-US" sz="1600">
                          <a:solidFill>
                            <a:schemeClr val="tx1">
                              <a:lumMod val="95000"/>
                              <a:lumOff val="5000"/>
                            </a:schemeClr>
                          </a:solidFill>
                          <a:effectLst/>
                        </a:rPr>
                        <a:t>Green aspect</a:t>
                      </a:r>
                      <a:endParaRPr lang="en-IN" sz="1600" b="0">
                        <a:solidFill>
                          <a:schemeClr val="tx1">
                            <a:lumMod val="95000"/>
                            <a:lumOff val="5000"/>
                          </a:schemeClr>
                        </a:solidFill>
                        <a:effectLst/>
                        <a:latin typeface="Calibri"/>
                        <a:ea typeface="Calibri"/>
                        <a:cs typeface="Times New Roman"/>
                      </a:endParaRPr>
                    </a:p>
                  </a:txBody>
                  <a:tcPr marL="68580" marR="68580" marT="0" marB="0"/>
                </a:tc>
                <a:tc>
                  <a:txBody>
                    <a:bodyPr/>
                    <a:lstStyle/>
                    <a:p>
                      <a:pPr marL="342900" lvl="0" indent="-342900">
                        <a:lnSpc>
                          <a:spcPct val="115000"/>
                        </a:lnSpc>
                        <a:spcAft>
                          <a:spcPts val="0"/>
                        </a:spcAft>
                        <a:buFont typeface="Wingdings"/>
                        <a:buChar char=""/>
                      </a:pPr>
                      <a:r>
                        <a:rPr lang="en-US" sz="1600">
                          <a:effectLst/>
                        </a:rPr>
                        <a:t>Size</a:t>
                      </a:r>
                      <a:endParaRPr lang="en-IN" sz="1600" b="0">
                        <a:effectLst/>
                        <a:latin typeface="Calibri"/>
                        <a:ea typeface="Calibri"/>
                        <a:cs typeface="Times New Roman"/>
                      </a:endParaRPr>
                    </a:p>
                  </a:txBody>
                  <a:tcPr marL="68580" marR="68580" marT="0" marB="0"/>
                </a:tc>
                <a:tc>
                  <a:txBody>
                    <a:bodyPr/>
                    <a:lstStyle/>
                    <a:p>
                      <a:pPr marL="342900" lvl="0" indent="-342900">
                        <a:lnSpc>
                          <a:spcPct val="115000"/>
                        </a:lnSpc>
                        <a:spcAft>
                          <a:spcPts val="0"/>
                        </a:spcAft>
                        <a:buFont typeface="Wingdings"/>
                        <a:buChar char=""/>
                      </a:pPr>
                      <a:r>
                        <a:rPr lang="en-US" sz="1600">
                          <a:effectLst/>
                        </a:rPr>
                        <a:t>Shape</a:t>
                      </a:r>
                      <a:endParaRPr lang="en-IN" sz="1600" b="0">
                        <a:effectLst/>
                        <a:latin typeface="Calibri"/>
                        <a:ea typeface="Calibri"/>
                        <a:cs typeface="Times New Roman"/>
                      </a:endParaRPr>
                    </a:p>
                  </a:txBody>
                  <a:tcPr marL="68580" marR="68580" marT="0" marB="0"/>
                </a:tc>
                <a:tc>
                  <a:txBody>
                    <a:bodyPr/>
                    <a:lstStyle/>
                    <a:p>
                      <a:pPr>
                        <a:lnSpc>
                          <a:spcPct val="115000"/>
                        </a:lnSpc>
                        <a:spcAft>
                          <a:spcPts val="0"/>
                        </a:spcAft>
                      </a:pPr>
                      <a:r>
                        <a:rPr lang="en-US" sz="1600" dirty="0">
                          <a:effectLst/>
                        </a:rPr>
                        <a:t> </a:t>
                      </a:r>
                      <a:endParaRPr lang="en-IN" sz="1600" b="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
        <p:nvSpPr>
          <p:cNvPr id="9" name="Left Brace 8"/>
          <p:cNvSpPr/>
          <p:nvPr/>
        </p:nvSpPr>
        <p:spPr>
          <a:xfrm rot="5400000">
            <a:off x="4669600" y="-1608155"/>
            <a:ext cx="221623" cy="6729026"/>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0" name="Rectangle 9"/>
          <p:cNvSpPr/>
          <p:nvPr/>
        </p:nvSpPr>
        <p:spPr>
          <a:xfrm>
            <a:off x="2801286" y="1379601"/>
            <a:ext cx="3562425" cy="2659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416052">
              <a:spcAft>
                <a:spcPts val="600"/>
              </a:spcAft>
            </a:pPr>
            <a:r>
              <a:rPr lang="en-IN" sz="1638" b="1" kern="1200">
                <a:solidFill>
                  <a:schemeClr val="bg1"/>
                </a:solidFill>
                <a:latin typeface="+mn-lt"/>
                <a:ea typeface="+mn-ea"/>
                <a:cs typeface="+mn-cs"/>
              </a:rPr>
              <a:t>Dependent Variables</a:t>
            </a:r>
            <a:endParaRPr lang="en-IN" b="1">
              <a:solidFill>
                <a:schemeClr val="bg1"/>
              </a:solidFill>
            </a:endParaRPr>
          </a:p>
        </p:txBody>
      </p:sp>
      <p:sp>
        <p:nvSpPr>
          <p:cNvPr id="11" name="Left Brace 10"/>
          <p:cNvSpPr/>
          <p:nvPr/>
        </p:nvSpPr>
        <p:spPr>
          <a:xfrm>
            <a:off x="888132" y="2526878"/>
            <a:ext cx="131942" cy="2572863"/>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3" name="Rectangle 12"/>
          <p:cNvSpPr/>
          <p:nvPr/>
        </p:nvSpPr>
        <p:spPr>
          <a:xfrm>
            <a:off x="603250" y="2473594"/>
            <a:ext cx="279246" cy="26528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vert270" rtlCol="0" anchor="ctr"/>
          <a:lstStyle/>
          <a:p>
            <a:pPr algn="ctr" defTabSz="416052">
              <a:spcAft>
                <a:spcPts val="600"/>
              </a:spcAft>
            </a:pPr>
            <a:r>
              <a:rPr lang="en-IN" sz="1638" b="1" kern="1200">
                <a:solidFill>
                  <a:schemeClr val="bg1"/>
                </a:solidFill>
                <a:latin typeface="+mn-lt"/>
                <a:ea typeface="+mn-ea"/>
                <a:cs typeface="+mn-cs"/>
              </a:rPr>
              <a:t>Independent Variables</a:t>
            </a:r>
            <a:endParaRPr lang="en-IN" b="1">
              <a:solidFill>
                <a:schemeClr val="bg1"/>
              </a:solidFill>
            </a:endParaRPr>
          </a:p>
        </p:txBody>
      </p:sp>
    </p:spTree>
    <p:extLst>
      <p:ext uri="{BB962C8B-B14F-4D97-AF65-F5344CB8AC3E}">
        <p14:creationId xmlns:p14="http://schemas.microsoft.com/office/powerpoint/2010/main" val="2637196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428B0A0E-D188-B9DE-1DC7-75B2056E57CB}"/>
              </a:ext>
            </a:extLst>
          </p:cNvPr>
          <p:cNvPicPr>
            <a:picLocks noChangeAspect="1"/>
          </p:cNvPicPr>
          <p:nvPr/>
        </p:nvPicPr>
        <p:blipFill rotWithShape="1">
          <a:blip r:embed="rId2">
            <a:alphaModFix amt="40000"/>
          </a:blip>
          <a:srcRect l="11000" r="-1" b="-1"/>
          <a:stretch/>
        </p:blipFill>
        <p:spPr>
          <a:xfrm>
            <a:off x="20" y="10"/>
            <a:ext cx="9143980" cy="6857990"/>
          </a:xfrm>
          <a:prstGeom prst="rect">
            <a:avLst/>
          </a:prstGeom>
        </p:spPr>
      </p:pic>
      <p:sp>
        <p:nvSpPr>
          <p:cNvPr id="2" name="Title 1"/>
          <p:cNvSpPr>
            <a:spLocks noGrp="1"/>
          </p:cNvSpPr>
          <p:nvPr>
            <p:ph type="title"/>
          </p:nvPr>
        </p:nvSpPr>
        <p:spPr>
          <a:xfrm>
            <a:off x="1673352" y="964692"/>
            <a:ext cx="5797296" cy="1188720"/>
          </a:xfrm>
          <a:noFill/>
          <a:ln>
            <a:solidFill>
              <a:srgbClr val="FFFFFF"/>
            </a:solidFill>
          </a:ln>
        </p:spPr>
        <p:txBody>
          <a:bodyPr>
            <a:normAutofit/>
          </a:bodyPr>
          <a:lstStyle/>
          <a:p>
            <a:r>
              <a:rPr lang="en-IN">
                <a:solidFill>
                  <a:schemeClr val="tx1"/>
                </a:solidFill>
              </a:rPr>
              <a:t>Research Methodology</a:t>
            </a:r>
          </a:p>
        </p:txBody>
      </p:sp>
      <p:sp>
        <p:nvSpPr>
          <p:cNvPr id="3" name="Content Placeholder 2"/>
          <p:cNvSpPr>
            <a:spLocks noGrp="1"/>
          </p:cNvSpPr>
          <p:nvPr>
            <p:ph idx="1"/>
          </p:nvPr>
        </p:nvSpPr>
        <p:spPr>
          <a:xfrm>
            <a:off x="1673352" y="2638044"/>
            <a:ext cx="5797296" cy="3101983"/>
          </a:xfrm>
        </p:spPr>
        <p:txBody>
          <a:bodyPr>
            <a:normAutofit lnSpcReduction="10000"/>
          </a:bodyPr>
          <a:lstStyle/>
          <a:p>
            <a:pPr>
              <a:lnSpc>
                <a:spcPct val="90000"/>
              </a:lnSpc>
            </a:pPr>
            <a:r>
              <a:rPr lang="en-IN" sz="1500" b="1" dirty="0"/>
              <a:t>Multiple linear regression </a:t>
            </a:r>
            <a:r>
              <a:rPr lang="en-IN" sz="1500" dirty="0"/>
              <a:t>has been used to </a:t>
            </a:r>
            <a:r>
              <a:rPr lang="en-IN" sz="1500" b="1" dirty="0"/>
              <a:t>explain</a:t>
            </a:r>
            <a:r>
              <a:rPr lang="en-IN" sz="1500" dirty="0"/>
              <a:t> the </a:t>
            </a:r>
            <a:r>
              <a:rPr lang="en-IN" sz="1500" b="1" dirty="0"/>
              <a:t>relationship</a:t>
            </a:r>
            <a:r>
              <a:rPr lang="en-IN" sz="1500" dirty="0"/>
              <a:t> between </a:t>
            </a:r>
            <a:r>
              <a:rPr lang="en-IN" sz="1500" b="1" dirty="0"/>
              <a:t>one</a:t>
            </a:r>
            <a:r>
              <a:rPr lang="en-IN" sz="1500" dirty="0"/>
              <a:t> </a:t>
            </a:r>
            <a:r>
              <a:rPr lang="en-IN" sz="1500" b="1" dirty="0"/>
              <a:t>dependent</a:t>
            </a:r>
            <a:r>
              <a:rPr lang="en-IN" sz="1500" dirty="0"/>
              <a:t> variable and </a:t>
            </a:r>
            <a:r>
              <a:rPr lang="en-IN" sz="1500" b="1" dirty="0"/>
              <a:t>two</a:t>
            </a:r>
            <a:r>
              <a:rPr lang="en-IN" sz="1500" dirty="0"/>
              <a:t> or more </a:t>
            </a:r>
            <a:r>
              <a:rPr lang="en-IN" sz="1500" b="1" dirty="0"/>
              <a:t>independent</a:t>
            </a:r>
            <a:r>
              <a:rPr lang="en-IN" sz="1500" dirty="0"/>
              <a:t> </a:t>
            </a:r>
            <a:r>
              <a:rPr lang="en-IN" sz="1500" b="1" dirty="0"/>
              <a:t>variables</a:t>
            </a:r>
            <a:r>
              <a:rPr lang="en-IN" sz="1500" dirty="0"/>
              <a:t> as identified.</a:t>
            </a:r>
          </a:p>
          <a:p>
            <a:pPr>
              <a:lnSpc>
                <a:spcPct val="90000"/>
              </a:lnSpc>
            </a:pPr>
            <a:r>
              <a:rPr lang="en-IN" sz="1500" b="1" dirty="0"/>
              <a:t>Propensity score analysis </a:t>
            </a:r>
            <a:r>
              <a:rPr lang="en-IN" sz="1500" dirty="0"/>
              <a:t>of 20 </a:t>
            </a:r>
            <a:r>
              <a:rPr lang="en-IN" sz="1500" b="1" dirty="0"/>
              <a:t>consumers</a:t>
            </a:r>
            <a:r>
              <a:rPr lang="en-IN" sz="1500" dirty="0"/>
              <a:t> was done and </a:t>
            </a:r>
            <a:r>
              <a:rPr lang="en-IN" sz="1500" dirty="0" err="1"/>
              <a:t>comfirmed</a:t>
            </a:r>
            <a:r>
              <a:rPr lang="en-IN" sz="1500" dirty="0"/>
              <a:t> the results using DID analysis.  The </a:t>
            </a:r>
            <a:r>
              <a:rPr lang="en-IN" sz="1500" b="1" dirty="0"/>
              <a:t>average conversion rate </a:t>
            </a:r>
            <a:r>
              <a:rPr lang="en-IN" sz="1500" dirty="0"/>
              <a:t>of customers was used to </a:t>
            </a:r>
            <a:r>
              <a:rPr lang="en-IN" sz="1500" b="1" dirty="0"/>
              <a:t>determine</a:t>
            </a:r>
            <a:r>
              <a:rPr lang="en-IN" sz="1500" dirty="0"/>
              <a:t> the </a:t>
            </a:r>
            <a:r>
              <a:rPr lang="en-IN" sz="1500" b="1" dirty="0"/>
              <a:t>likeability</a:t>
            </a:r>
            <a:r>
              <a:rPr lang="en-IN" sz="1500" dirty="0"/>
              <a:t> of the selected </a:t>
            </a:r>
            <a:r>
              <a:rPr lang="en-IN" sz="1500" b="1" dirty="0"/>
              <a:t>products</a:t>
            </a:r>
            <a:r>
              <a:rPr lang="en-IN" sz="1500" dirty="0"/>
              <a:t>.</a:t>
            </a:r>
          </a:p>
          <a:p>
            <a:pPr>
              <a:lnSpc>
                <a:spcPct val="90000"/>
              </a:lnSpc>
            </a:pPr>
            <a:r>
              <a:rPr lang="en-IN" sz="1500" b="1" dirty="0"/>
              <a:t>Sampling population </a:t>
            </a:r>
            <a:r>
              <a:rPr lang="en-IN" sz="1500" dirty="0"/>
              <a:t>consisted of the different </a:t>
            </a:r>
            <a:r>
              <a:rPr lang="en-IN" sz="1500" b="1" dirty="0"/>
              <a:t>users</a:t>
            </a:r>
            <a:r>
              <a:rPr lang="en-IN" sz="1500" dirty="0"/>
              <a:t> of packaging in the city of New Jersey and Delhi and over survey and zoom interviews who use the packaging in their day to day life.</a:t>
            </a:r>
          </a:p>
          <a:p>
            <a:pPr>
              <a:lnSpc>
                <a:spcPct val="90000"/>
              </a:lnSpc>
            </a:pPr>
            <a:r>
              <a:rPr lang="en-IN" sz="1500" b="1" dirty="0"/>
              <a:t>Sampling size</a:t>
            </a:r>
            <a:r>
              <a:rPr lang="en-IN" sz="1500" dirty="0"/>
              <a:t>: </a:t>
            </a:r>
            <a:r>
              <a:rPr lang="en-IN" sz="1500" b="1" dirty="0"/>
              <a:t>100 respondents </a:t>
            </a:r>
            <a:r>
              <a:rPr lang="en-IN" sz="1500" dirty="0"/>
              <a:t>for </a:t>
            </a:r>
            <a:r>
              <a:rPr lang="en-IN" sz="1500" b="1" dirty="0"/>
              <a:t>multiple regression </a:t>
            </a:r>
            <a:r>
              <a:rPr lang="en-IN" sz="1500" dirty="0"/>
              <a:t>analysis +20</a:t>
            </a:r>
            <a:r>
              <a:rPr lang="en-IN" sz="1500" b="1" dirty="0"/>
              <a:t> respondents </a:t>
            </a:r>
            <a:r>
              <a:rPr lang="en-IN" sz="1500" dirty="0"/>
              <a:t>for </a:t>
            </a:r>
            <a:r>
              <a:rPr lang="en-IN" sz="1500" b="1" dirty="0"/>
              <a:t>propensity score </a:t>
            </a:r>
            <a:r>
              <a:rPr lang="en-IN" sz="1500" dirty="0"/>
              <a:t>analysis and DID analysis.</a:t>
            </a:r>
          </a:p>
          <a:p>
            <a:pPr marL="0" indent="0">
              <a:lnSpc>
                <a:spcPct val="90000"/>
              </a:lnSpc>
              <a:buNone/>
            </a:pPr>
            <a:endParaRPr lang="en-IN" sz="1500" dirty="0"/>
          </a:p>
          <a:p>
            <a:pPr>
              <a:lnSpc>
                <a:spcPct val="90000"/>
              </a:lnSpc>
            </a:pPr>
            <a:endParaRPr lang="en-IN" sz="1500" dirty="0"/>
          </a:p>
        </p:txBody>
      </p:sp>
    </p:spTree>
    <p:extLst>
      <p:ext uri="{BB962C8B-B14F-4D97-AF65-F5344CB8AC3E}">
        <p14:creationId xmlns:p14="http://schemas.microsoft.com/office/powerpoint/2010/main" val="63230989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504" y="964692"/>
            <a:ext cx="2300202" cy="1188720"/>
          </a:xfrm>
        </p:spPr>
        <p:txBody>
          <a:bodyPr>
            <a:normAutofit/>
          </a:bodyPr>
          <a:lstStyle/>
          <a:p>
            <a:r>
              <a:rPr lang="en-IN" sz="1400"/>
              <a:t>Multiple Regression Analysis for Package Design</a:t>
            </a:r>
          </a:p>
        </p:txBody>
      </p:sp>
      <p:sp>
        <p:nvSpPr>
          <p:cNvPr id="3" name="Content Placeholder 2"/>
          <p:cNvSpPr>
            <a:spLocks noGrp="1"/>
          </p:cNvSpPr>
          <p:nvPr>
            <p:ph idx="1"/>
          </p:nvPr>
        </p:nvSpPr>
        <p:spPr>
          <a:xfrm>
            <a:off x="602433" y="2638044"/>
            <a:ext cx="2297823" cy="3263206"/>
          </a:xfrm>
        </p:spPr>
        <p:txBody>
          <a:bodyPr>
            <a:normAutofit fontScale="25000" lnSpcReduction="20000"/>
          </a:bodyPr>
          <a:lstStyle/>
          <a:p>
            <a:pPr>
              <a:lnSpc>
                <a:spcPct val="90000"/>
              </a:lnSpc>
            </a:pPr>
            <a:endParaRPr lang="en-IN" sz="500" dirty="0"/>
          </a:p>
          <a:p>
            <a:pPr>
              <a:lnSpc>
                <a:spcPct val="90000"/>
              </a:lnSpc>
            </a:pPr>
            <a:endParaRPr lang="en-IN" sz="500" dirty="0"/>
          </a:p>
          <a:p>
            <a:pPr>
              <a:lnSpc>
                <a:spcPct val="90000"/>
              </a:lnSpc>
            </a:pPr>
            <a:endParaRPr lang="en-IN" sz="500" dirty="0"/>
          </a:p>
          <a:p>
            <a:pPr>
              <a:lnSpc>
                <a:spcPct val="90000"/>
              </a:lnSpc>
            </a:pPr>
            <a:endParaRPr lang="en-IN" sz="500" dirty="0"/>
          </a:p>
          <a:p>
            <a:pPr>
              <a:lnSpc>
                <a:spcPct val="90000"/>
              </a:lnSpc>
            </a:pPr>
            <a:endParaRPr lang="en-IN" sz="500" dirty="0"/>
          </a:p>
          <a:p>
            <a:pPr>
              <a:lnSpc>
                <a:spcPct val="90000"/>
              </a:lnSpc>
            </a:pPr>
            <a:endParaRPr lang="en-IN" sz="500" dirty="0"/>
          </a:p>
          <a:p>
            <a:pPr>
              <a:lnSpc>
                <a:spcPct val="90000"/>
              </a:lnSpc>
            </a:pPr>
            <a:endParaRPr lang="en-IN" sz="500" dirty="0"/>
          </a:p>
          <a:p>
            <a:pPr>
              <a:lnSpc>
                <a:spcPct val="90000"/>
              </a:lnSpc>
            </a:pPr>
            <a:endParaRPr lang="en-IN" sz="500" dirty="0"/>
          </a:p>
          <a:p>
            <a:pPr>
              <a:lnSpc>
                <a:spcPct val="90000"/>
              </a:lnSpc>
            </a:pPr>
            <a:endParaRPr lang="en-IN" sz="500" dirty="0"/>
          </a:p>
          <a:p>
            <a:pPr>
              <a:lnSpc>
                <a:spcPct val="90000"/>
              </a:lnSpc>
            </a:pPr>
            <a:endParaRPr lang="en-IN" sz="500" dirty="0"/>
          </a:p>
          <a:p>
            <a:pPr>
              <a:lnSpc>
                <a:spcPct val="90000"/>
              </a:lnSpc>
            </a:pPr>
            <a:endParaRPr lang="en-IN" sz="500" dirty="0"/>
          </a:p>
          <a:p>
            <a:pPr>
              <a:lnSpc>
                <a:spcPct val="90000"/>
              </a:lnSpc>
            </a:pPr>
            <a:endParaRPr lang="en-IN" sz="500" dirty="0"/>
          </a:p>
          <a:p>
            <a:pPr>
              <a:lnSpc>
                <a:spcPct val="90000"/>
              </a:lnSpc>
            </a:pPr>
            <a:endParaRPr lang="en-IN" sz="500" dirty="0"/>
          </a:p>
          <a:p>
            <a:pPr>
              <a:lnSpc>
                <a:spcPct val="90000"/>
              </a:lnSpc>
            </a:pPr>
            <a:endParaRPr lang="en-IN" sz="500" dirty="0"/>
          </a:p>
          <a:p>
            <a:pPr>
              <a:lnSpc>
                <a:spcPct val="90000"/>
              </a:lnSpc>
            </a:pPr>
            <a:endParaRPr lang="en-IN" sz="500" dirty="0"/>
          </a:p>
          <a:p>
            <a:pPr>
              <a:lnSpc>
                <a:spcPct val="90000"/>
              </a:lnSpc>
            </a:pPr>
            <a:endParaRPr lang="en-IN" sz="500" dirty="0"/>
          </a:p>
          <a:p>
            <a:pPr>
              <a:lnSpc>
                <a:spcPct val="90000"/>
              </a:lnSpc>
            </a:pPr>
            <a:endParaRPr lang="en-IN" sz="500" dirty="0"/>
          </a:p>
          <a:p>
            <a:pPr>
              <a:lnSpc>
                <a:spcPct val="90000"/>
              </a:lnSpc>
            </a:pPr>
            <a:endParaRPr lang="en-IN" sz="500" dirty="0"/>
          </a:p>
          <a:p>
            <a:pPr>
              <a:lnSpc>
                <a:spcPct val="90000"/>
              </a:lnSpc>
            </a:pPr>
            <a:r>
              <a:rPr lang="en-IN" sz="3200" b="1" dirty="0"/>
              <a:t>Findings -  </a:t>
            </a:r>
            <a:r>
              <a:rPr lang="en-IN" sz="3200" dirty="0"/>
              <a:t>The above table exhibit the </a:t>
            </a:r>
            <a:r>
              <a:rPr lang="en-IN" sz="3200" b="1" dirty="0"/>
              <a:t>significant relationship  </a:t>
            </a:r>
            <a:r>
              <a:rPr lang="en-IN" sz="3200" dirty="0"/>
              <a:t>of </a:t>
            </a:r>
            <a:r>
              <a:rPr lang="en-IN" sz="3200" b="1" dirty="0"/>
              <a:t>Package design </a:t>
            </a:r>
            <a:r>
              <a:rPr lang="en-IN" sz="3200" dirty="0"/>
              <a:t>with </a:t>
            </a:r>
            <a:r>
              <a:rPr lang="en-IN" sz="3200" b="1" dirty="0"/>
              <a:t>Buyer attraction</a:t>
            </a:r>
            <a:r>
              <a:rPr lang="en-IN" sz="3200" dirty="0"/>
              <a:t>, </a:t>
            </a:r>
            <a:r>
              <a:rPr lang="en-IN" sz="3200" b="1" dirty="0"/>
              <a:t>Communication</a:t>
            </a:r>
            <a:r>
              <a:rPr lang="en-IN" sz="3200" dirty="0"/>
              <a:t> and  </a:t>
            </a:r>
            <a:r>
              <a:rPr lang="en-IN" sz="3200" b="1" dirty="0"/>
              <a:t>Convenience of the product.</a:t>
            </a:r>
          </a:p>
          <a:p>
            <a:pPr marL="0" indent="0">
              <a:lnSpc>
                <a:spcPct val="90000"/>
              </a:lnSpc>
              <a:buNone/>
            </a:pPr>
            <a:r>
              <a:rPr lang="en-IN" sz="3200" dirty="0"/>
              <a:t>  </a:t>
            </a:r>
          </a:p>
        </p:txBody>
      </p:sp>
      <p:graphicFrame>
        <p:nvGraphicFramePr>
          <p:cNvPr id="5" name="Table 4"/>
          <p:cNvGraphicFramePr>
            <a:graphicFrameLocks noGrp="1"/>
          </p:cNvGraphicFramePr>
          <p:nvPr>
            <p:extLst>
              <p:ext uri="{D42A27DB-BD31-4B8C-83A1-F6EECF244321}">
                <p14:modId xmlns:p14="http://schemas.microsoft.com/office/powerpoint/2010/main" val="684422753"/>
              </p:ext>
            </p:extLst>
          </p:nvPr>
        </p:nvGraphicFramePr>
        <p:xfrm>
          <a:off x="3617524" y="1972705"/>
          <a:ext cx="4670300" cy="3227608"/>
        </p:xfrm>
        <a:graphic>
          <a:graphicData uri="http://schemas.openxmlformats.org/drawingml/2006/table">
            <a:tbl>
              <a:tblPr firstRow="1" firstCol="1" bandRow="1">
                <a:solidFill>
                  <a:schemeClr val="tx1">
                    <a:lumMod val="75000"/>
                    <a:lumOff val="25000"/>
                  </a:schemeClr>
                </a:solidFill>
                <a:tableStyleId>{F5AB1C69-6EDB-4FF4-983F-18BD219EF322}</a:tableStyleId>
              </a:tblPr>
              <a:tblGrid>
                <a:gridCol w="1117402">
                  <a:extLst>
                    <a:ext uri="{9D8B030D-6E8A-4147-A177-3AD203B41FA5}">
                      <a16:colId xmlns:a16="http://schemas.microsoft.com/office/drawing/2014/main" val="20000"/>
                    </a:ext>
                  </a:extLst>
                </a:gridCol>
                <a:gridCol w="600428">
                  <a:extLst>
                    <a:ext uri="{9D8B030D-6E8A-4147-A177-3AD203B41FA5}">
                      <a16:colId xmlns:a16="http://schemas.microsoft.com/office/drawing/2014/main" val="20001"/>
                    </a:ext>
                  </a:extLst>
                </a:gridCol>
                <a:gridCol w="817909">
                  <a:extLst>
                    <a:ext uri="{9D8B030D-6E8A-4147-A177-3AD203B41FA5}">
                      <a16:colId xmlns:a16="http://schemas.microsoft.com/office/drawing/2014/main" val="20002"/>
                    </a:ext>
                  </a:extLst>
                </a:gridCol>
                <a:gridCol w="1221086">
                  <a:extLst>
                    <a:ext uri="{9D8B030D-6E8A-4147-A177-3AD203B41FA5}">
                      <a16:colId xmlns:a16="http://schemas.microsoft.com/office/drawing/2014/main" val="20003"/>
                    </a:ext>
                  </a:extLst>
                </a:gridCol>
                <a:gridCol w="490245">
                  <a:extLst>
                    <a:ext uri="{9D8B030D-6E8A-4147-A177-3AD203B41FA5}">
                      <a16:colId xmlns:a16="http://schemas.microsoft.com/office/drawing/2014/main" val="20004"/>
                    </a:ext>
                  </a:extLst>
                </a:gridCol>
                <a:gridCol w="423230">
                  <a:extLst>
                    <a:ext uri="{9D8B030D-6E8A-4147-A177-3AD203B41FA5}">
                      <a16:colId xmlns:a16="http://schemas.microsoft.com/office/drawing/2014/main" val="20005"/>
                    </a:ext>
                  </a:extLst>
                </a:gridCol>
              </a:tblGrid>
              <a:tr h="585229">
                <a:tc>
                  <a:txBody>
                    <a:bodyPr/>
                    <a:lstStyle/>
                    <a:p>
                      <a:pPr>
                        <a:lnSpc>
                          <a:spcPct val="115000"/>
                        </a:lnSpc>
                        <a:spcAft>
                          <a:spcPts val="0"/>
                        </a:spcAft>
                      </a:pPr>
                      <a:r>
                        <a:rPr lang="en-US" sz="1300" b="1" cap="none" spc="0">
                          <a:solidFill>
                            <a:schemeClr val="bg1"/>
                          </a:solidFill>
                          <a:effectLst/>
                        </a:rPr>
                        <a:t>Model</a:t>
                      </a:r>
                      <a:endParaRPr lang="en-IN" sz="1300" b="1" cap="none" spc="0">
                        <a:solidFill>
                          <a:schemeClr val="bg1"/>
                        </a:solidFill>
                        <a:effectLst/>
                        <a:latin typeface="Calibri"/>
                        <a:ea typeface="Calibri"/>
                        <a:cs typeface="Times New Roman"/>
                      </a:endParaRPr>
                    </a:p>
                  </a:txBody>
                  <a:tcPr marL="50982" marR="54623" marT="14566" marB="109247" anchor="b">
                    <a:lnL w="12700" cmpd="sng">
                      <a:noFill/>
                    </a:lnL>
                    <a:lnR w="12700" cmpd="sng">
                      <a:noFill/>
                    </a:lnR>
                    <a:lnT w="9525" cap="flat" cmpd="sng" algn="ctr">
                      <a:noFill/>
                      <a:prstDash val="solid"/>
                    </a:lnT>
                    <a:lnB w="38100" cmpd="sng">
                      <a:noFill/>
                    </a:lnB>
                    <a:solidFill>
                      <a:schemeClr val="tx1">
                        <a:lumMod val="75000"/>
                        <a:lumOff val="25000"/>
                      </a:schemeClr>
                    </a:solidFill>
                  </a:tcPr>
                </a:tc>
                <a:tc gridSpan="2">
                  <a:txBody>
                    <a:bodyPr/>
                    <a:lstStyle/>
                    <a:p>
                      <a:pPr>
                        <a:lnSpc>
                          <a:spcPct val="115000"/>
                        </a:lnSpc>
                        <a:spcAft>
                          <a:spcPts val="0"/>
                        </a:spcAft>
                      </a:pPr>
                      <a:r>
                        <a:rPr lang="en-US" sz="1300" b="1" cap="none" spc="0">
                          <a:solidFill>
                            <a:schemeClr val="bg1"/>
                          </a:solidFill>
                          <a:effectLst/>
                        </a:rPr>
                        <a:t>Unstandardized coefficients</a:t>
                      </a:r>
                      <a:endParaRPr lang="en-IN" sz="1300" b="1" cap="none" spc="0">
                        <a:solidFill>
                          <a:schemeClr val="bg1"/>
                        </a:solidFill>
                        <a:effectLst/>
                        <a:latin typeface="Calibri"/>
                        <a:ea typeface="Calibri"/>
                        <a:cs typeface="Times New Roman"/>
                      </a:endParaRPr>
                    </a:p>
                  </a:txBody>
                  <a:tcPr marL="50982" marR="54623" marT="14566" marB="109247" anchor="b">
                    <a:lnL w="12700" cmpd="sng">
                      <a:noFill/>
                    </a:lnL>
                    <a:lnR w="12700" cmpd="sng">
                      <a:noFill/>
                    </a:lnR>
                    <a:lnT w="9525" cap="flat" cmpd="sng" algn="ctr">
                      <a:noFill/>
                      <a:prstDash val="solid"/>
                    </a:lnT>
                    <a:lnB w="38100" cmpd="sng">
                      <a:noFill/>
                    </a:lnB>
                    <a:solidFill>
                      <a:schemeClr val="tx1">
                        <a:lumMod val="75000"/>
                        <a:lumOff val="25000"/>
                      </a:schemeClr>
                    </a:solidFill>
                  </a:tcPr>
                </a:tc>
                <a:tc hMerge="1">
                  <a:txBody>
                    <a:bodyPr/>
                    <a:lstStyle/>
                    <a:p>
                      <a:endParaRPr lang="en-IN"/>
                    </a:p>
                  </a:txBody>
                  <a:tcPr/>
                </a:tc>
                <a:tc>
                  <a:txBody>
                    <a:bodyPr/>
                    <a:lstStyle/>
                    <a:p>
                      <a:pPr>
                        <a:lnSpc>
                          <a:spcPct val="115000"/>
                        </a:lnSpc>
                        <a:spcAft>
                          <a:spcPts val="0"/>
                        </a:spcAft>
                      </a:pPr>
                      <a:r>
                        <a:rPr lang="en-US" sz="1300" b="1" cap="none" spc="0">
                          <a:solidFill>
                            <a:schemeClr val="bg1"/>
                          </a:solidFill>
                          <a:effectLst/>
                        </a:rPr>
                        <a:t>Standardized coefficients</a:t>
                      </a:r>
                      <a:endParaRPr lang="en-IN" sz="1300" b="1" cap="none" spc="0">
                        <a:solidFill>
                          <a:schemeClr val="bg1"/>
                        </a:solidFill>
                        <a:effectLst/>
                        <a:latin typeface="Calibri"/>
                        <a:ea typeface="Calibri"/>
                        <a:cs typeface="Times New Roman"/>
                      </a:endParaRPr>
                    </a:p>
                  </a:txBody>
                  <a:tcPr marL="50982" marR="54623" marT="14566" marB="109247" anchor="b">
                    <a:lnL w="12700" cmpd="sng">
                      <a:noFill/>
                    </a:lnL>
                    <a:lnR w="12700" cmpd="sng">
                      <a:noFill/>
                    </a:lnR>
                    <a:lnT w="9525" cap="flat" cmpd="sng" algn="ctr">
                      <a:noFill/>
                      <a:prstDash val="solid"/>
                    </a:lnT>
                    <a:lnB w="38100" cmpd="sng">
                      <a:noFill/>
                    </a:lnB>
                    <a:solidFill>
                      <a:schemeClr val="tx1">
                        <a:lumMod val="75000"/>
                        <a:lumOff val="25000"/>
                      </a:schemeClr>
                    </a:solidFill>
                  </a:tcPr>
                </a:tc>
                <a:tc>
                  <a:txBody>
                    <a:bodyPr/>
                    <a:lstStyle/>
                    <a:p>
                      <a:pPr>
                        <a:lnSpc>
                          <a:spcPct val="115000"/>
                        </a:lnSpc>
                        <a:spcAft>
                          <a:spcPts val="0"/>
                        </a:spcAft>
                      </a:pPr>
                      <a:r>
                        <a:rPr lang="en-US" sz="1300" b="1" cap="none" spc="0">
                          <a:solidFill>
                            <a:schemeClr val="bg1"/>
                          </a:solidFill>
                          <a:effectLst/>
                        </a:rPr>
                        <a:t> </a:t>
                      </a:r>
                      <a:endParaRPr lang="en-IN" sz="1300" b="1" cap="none" spc="0">
                        <a:solidFill>
                          <a:schemeClr val="bg1"/>
                        </a:solidFill>
                        <a:effectLst/>
                        <a:latin typeface="Calibri"/>
                        <a:ea typeface="Calibri"/>
                        <a:cs typeface="Times New Roman"/>
                      </a:endParaRPr>
                    </a:p>
                  </a:txBody>
                  <a:tcPr marL="50982" marR="54623" marT="14566" marB="109247" anchor="b">
                    <a:lnL w="12700" cmpd="sng">
                      <a:noFill/>
                    </a:lnL>
                    <a:lnR w="12700" cmpd="sng">
                      <a:noFill/>
                    </a:lnR>
                    <a:lnT w="9525" cap="flat" cmpd="sng" algn="ctr">
                      <a:noFill/>
                      <a:prstDash val="solid"/>
                    </a:lnT>
                    <a:lnB w="38100" cmpd="sng">
                      <a:noFill/>
                    </a:lnB>
                    <a:solidFill>
                      <a:schemeClr val="tx1">
                        <a:lumMod val="75000"/>
                        <a:lumOff val="25000"/>
                      </a:schemeClr>
                    </a:solidFill>
                  </a:tcPr>
                </a:tc>
                <a:tc>
                  <a:txBody>
                    <a:bodyPr/>
                    <a:lstStyle/>
                    <a:p>
                      <a:pPr>
                        <a:lnSpc>
                          <a:spcPct val="115000"/>
                        </a:lnSpc>
                        <a:spcAft>
                          <a:spcPts val="0"/>
                        </a:spcAft>
                      </a:pPr>
                      <a:r>
                        <a:rPr lang="en-US" sz="1300" b="1" cap="none" spc="0">
                          <a:solidFill>
                            <a:schemeClr val="bg1"/>
                          </a:solidFill>
                          <a:effectLst/>
                        </a:rPr>
                        <a:t> </a:t>
                      </a:r>
                      <a:endParaRPr lang="en-IN" sz="1300" b="1" cap="none" spc="0">
                        <a:solidFill>
                          <a:schemeClr val="bg1"/>
                        </a:solidFill>
                        <a:effectLst/>
                        <a:latin typeface="Calibri"/>
                        <a:ea typeface="Calibri"/>
                        <a:cs typeface="Times New Roman"/>
                      </a:endParaRPr>
                    </a:p>
                  </a:txBody>
                  <a:tcPr marL="50982" marR="54623" marT="14566" marB="109247" anchor="b">
                    <a:lnL w="12700" cmpd="sng">
                      <a:noFill/>
                    </a:lnL>
                    <a:lnR w="12700" cmpd="sng">
                      <a:noFill/>
                    </a:lnR>
                    <a:lnT w="9525" cap="flat" cmpd="sng" algn="ctr">
                      <a:noFill/>
                      <a:prstDash val="solid"/>
                    </a:lnT>
                    <a:lnB w="38100" cmpd="sng">
                      <a:noFill/>
                    </a:lnB>
                    <a:solidFill>
                      <a:schemeClr val="tx1">
                        <a:lumMod val="75000"/>
                        <a:lumOff val="25000"/>
                      </a:schemeClr>
                    </a:solidFill>
                  </a:tcPr>
                </a:tc>
                <a:extLst>
                  <a:ext uri="{0D108BD9-81ED-4DB2-BD59-A6C34878D82A}">
                    <a16:rowId xmlns:a16="http://schemas.microsoft.com/office/drawing/2014/main" val="10000"/>
                  </a:ext>
                </a:extLst>
              </a:tr>
              <a:tr h="309685">
                <a:tc>
                  <a:txBody>
                    <a:bodyPr/>
                    <a:lstStyle/>
                    <a:p>
                      <a:pPr>
                        <a:lnSpc>
                          <a:spcPct val="115000"/>
                        </a:lnSpc>
                        <a:spcAft>
                          <a:spcPts val="0"/>
                        </a:spcAft>
                      </a:pPr>
                      <a:r>
                        <a:rPr lang="en-US" sz="1000" b="1" cap="none" spc="0">
                          <a:solidFill>
                            <a:schemeClr val="bg1"/>
                          </a:solidFill>
                          <a:effectLst/>
                        </a:rPr>
                        <a:t> </a:t>
                      </a:r>
                      <a:endParaRPr lang="en-IN" sz="1000" b="1" cap="none" spc="0">
                        <a:solidFill>
                          <a:schemeClr val="bg1"/>
                        </a:solidFill>
                        <a:effectLst/>
                        <a:latin typeface="Calibri"/>
                        <a:ea typeface="Calibri"/>
                        <a:cs typeface="Times New Roman"/>
                      </a:endParaRPr>
                    </a:p>
                  </a:txBody>
                  <a:tcPr marL="50982" marR="54623" marT="14566" marB="109247">
                    <a:lnL w="12700" cap="flat" cmpd="sng" algn="ctr">
                      <a:solidFill>
                        <a:schemeClr val="bg1"/>
                      </a:solidFill>
                      <a:prstDash val="solid"/>
                    </a:lnL>
                    <a:lnR w="12700" cmpd="sng">
                      <a:noFill/>
                      <a:prstDash val="solid"/>
                    </a:lnR>
                    <a:lnT w="38100" cmpd="sng">
                      <a:noFill/>
                    </a:lnT>
                    <a:lnB w="9525" cap="flat" cmpd="sng" algn="ctr">
                      <a:noFill/>
                      <a:prstDash val="solid"/>
                    </a:lnB>
                    <a:solidFill>
                      <a:schemeClr val="tx1">
                        <a:lumMod val="75000"/>
                        <a:lumOff val="25000"/>
                      </a:schemeClr>
                    </a:solidFill>
                  </a:tcPr>
                </a:tc>
                <a:tc>
                  <a:txBody>
                    <a:bodyPr/>
                    <a:lstStyle/>
                    <a:p>
                      <a:pPr algn="r">
                        <a:lnSpc>
                          <a:spcPct val="115000"/>
                        </a:lnSpc>
                        <a:spcAft>
                          <a:spcPts val="0"/>
                        </a:spcAft>
                      </a:pPr>
                      <a:r>
                        <a:rPr lang="en-US" sz="1000" cap="none" spc="0">
                          <a:solidFill>
                            <a:schemeClr val="bg1"/>
                          </a:solidFill>
                          <a:effectLst/>
                        </a:rPr>
                        <a:t>B</a:t>
                      </a:r>
                      <a:endParaRPr lang="en-IN" sz="1000" cap="none" spc="0">
                        <a:solidFill>
                          <a:schemeClr val="bg1"/>
                        </a:solidFill>
                        <a:effectLst/>
                        <a:latin typeface="Calibri"/>
                        <a:ea typeface="Calibri"/>
                        <a:cs typeface="Times New Roman"/>
                      </a:endParaRPr>
                    </a:p>
                  </a:txBody>
                  <a:tcPr marL="50982" marR="54623" marT="14566" marB="109247">
                    <a:lnL w="12700" cmpd="sng">
                      <a:noFill/>
                      <a:prstDash val="solid"/>
                    </a:lnL>
                    <a:lnR w="12700" cmpd="sng">
                      <a:noFill/>
                      <a:prstDash val="solid"/>
                    </a:lnR>
                    <a:lnT w="38100" cmpd="sng">
                      <a:noFill/>
                    </a:lnT>
                    <a:lnB w="9525" cap="flat" cmpd="sng" algn="ctr">
                      <a:noFill/>
                      <a:prstDash val="solid"/>
                    </a:lnB>
                    <a:solidFill>
                      <a:schemeClr val="tx1">
                        <a:lumMod val="75000"/>
                        <a:lumOff val="25000"/>
                      </a:schemeClr>
                    </a:solidFill>
                  </a:tcPr>
                </a:tc>
                <a:tc>
                  <a:txBody>
                    <a:bodyPr/>
                    <a:lstStyle/>
                    <a:p>
                      <a:pPr algn="r">
                        <a:lnSpc>
                          <a:spcPct val="115000"/>
                        </a:lnSpc>
                        <a:spcAft>
                          <a:spcPts val="0"/>
                        </a:spcAft>
                      </a:pPr>
                      <a:r>
                        <a:rPr lang="en-US" sz="1000" cap="none" spc="0">
                          <a:solidFill>
                            <a:schemeClr val="bg1"/>
                          </a:solidFill>
                          <a:effectLst/>
                        </a:rPr>
                        <a:t>Std. Error</a:t>
                      </a:r>
                      <a:endParaRPr lang="en-IN" sz="1000" cap="none" spc="0">
                        <a:solidFill>
                          <a:schemeClr val="bg1"/>
                        </a:solidFill>
                        <a:effectLst/>
                        <a:latin typeface="Calibri"/>
                        <a:ea typeface="Calibri"/>
                        <a:cs typeface="Times New Roman"/>
                      </a:endParaRPr>
                    </a:p>
                  </a:txBody>
                  <a:tcPr marL="50982" marR="54623" marT="14566" marB="109247">
                    <a:lnL w="12700" cmpd="sng">
                      <a:noFill/>
                      <a:prstDash val="solid"/>
                    </a:lnL>
                    <a:lnR w="12700" cmpd="sng">
                      <a:noFill/>
                      <a:prstDash val="solid"/>
                    </a:lnR>
                    <a:lnT w="38100" cmpd="sng">
                      <a:noFill/>
                    </a:lnT>
                    <a:lnB w="9525" cap="flat" cmpd="sng" algn="ctr">
                      <a:noFill/>
                      <a:prstDash val="solid"/>
                    </a:lnB>
                    <a:solidFill>
                      <a:schemeClr val="tx1">
                        <a:lumMod val="75000"/>
                        <a:lumOff val="25000"/>
                      </a:schemeClr>
                    </a:solidFill>
                  </a:tcPr>
                </a:tc>
                <a:tc>
                  <a:txBody>
                    <a:bodyPr/>
                    <a:lstStyle/>
                    <a:p>
                      <a:pPr algn="r">
                        <a:lnSpc>
                          <a:spcPct val="115000"/>
                        </a:lnSpc>
                        <a:spcAft>
                          <a:spcPts val="0"/>
                        </a:spcAft>
                      </a:pPr>
                      <a:r>
                        <a:rPr lang="en-US" sz="1000" cap="none" spc="0">
                          <a:solidFill>
                            <a:schemeClr val="bg1"/>
                          </a:solidFill>
                          <a:effectLst/>
                        </a:rPr>
                        <a:t>Beta</a:t>
                      </a:r>
                      <a:endParaRPr lang="en-IN" sz="1000" cap="none" spc="0">
                        <a:solidFill>
                          <a:schemeClr val="bg1"/>
                        </a:solidFill>
                        <a:effectLst/>
                        <a:latin typeface="Calibri"/>
                        <a:ea typeface="Calibri"/>
                        <a:cs typeface="Times New Roman"/>
                      </a:endParaRPr>
                    </a:p>
                  </a:txBody>
                  <a:tcPr marL="50982" marR="54623" marT="14566" marB="109247">
                    <a:lnL w="12700" cmpd="sng">
                      <a:noFill/>
                      <a:prstDash val="solid"/>
                    </a:lnL>
                    <a:lnR w="12700" cmpd="sng">
                      <a:noFill/>
                      <a:prstDash val="solid"/>
                    </a:lnR>
                    <a:lnT w="38100" cmpd="sng">
                      <a:noFill/>
                    </a:lnT>
                    <a:lnB w="9525" cap="flat" cmpd="sng" algn="ctr">
                      <a:noFill/>
                      <a:prstDash val="solid"/>
                    </a:lnB>
                    <a:solidFill>
                      <a:schemeClr val="tx1">
                        <a:lumMod val="75000"/>
                        <a:lumOff val="25000"/>
                      </a:schemeClr>
                    </a:solidFill>
                  </a:tcPr>
                </a:tc>
                <a:tc>
                  <a:txBody>
                    <a:bodyPr/>
                    <a:lstStyle/>
                    <a:p>
                      <a:pPr algn="r">
                        <a:lnSpc>
                          <a:spcPct val="115000"/>
                        </a:lnSpc>
                        <a:spcAft>
                          <a:spcPts val="0"/>
                        </a:spcAft>
                      </a:pPr>
                      <a:r>
                        <a:rPr lang="en-US" sz="1000" cap="none" spc="0">
                          <a:solidFill>
                            <a:schemeClr val="bg1"/>
                          </a:solidFill>
                          <a:effectLst/>
                        </a:rPr>
                        <a:t>t</a:t>
                      </a:r>
                      <a:endParaRPr lang="en-IN" sz="1000" cap="none" spc="0">
                        <a:solidFill>
                          <a:schemeClr val="bg1"/>
                        </a:solidFill>
                        <a:effectLst/>
                        <a:latin typeface="Calibri"/>
                        <a:ea typeface="Calibri"/>
                        <a:cs typeface="Times New Roman"/>
                      </a:endParaRPr>
                    </a:p>
                  </a:txBody>
                  <a:tcPr marL="50982" marR="54623" marT="14566" marB="109247">
                    <a:lnL w="12700" cmpd="sng">
                      <a:noFill/>
                      <a:prstDash val="solid"/>
                    </a:lnL>
                    <a:lnR w="12700" cmpd="sng">
                      <a:noFill/>
                      <a:prstDash val="solid"/>
                    </a:lnR>
                    <a:lnT w="38100" cmpd="sng">
                      <a:noFill/>
                    </a:lnT>
                    <a:lnB w="9525" cap="flat" cmpd="sng" algn="ctr">
                      <a:noFill/>
                      <a:prstDash val="solid"/>
                    </a:lnB>
                    <a:solidFill>
                      <a:schemeClr val="tx1">
                        <a:lumMod val="75000"/>
                        <a:lumOff val="25000"/>
                      </a:schemeClr>
                    </a:solidFill>
                  </a:tcPr>
                </a:tc>
                <a:tc>
                  <a:txBody>
                    <a:bodyPr/>
                    <a:lstStyle/>
                    <a:p>
                      <a:pPr algn="r">
                        <a:lnSpc>
                          <a:spcPct val="115000"/>
                        </a:lnSpc>
                        <a:spcAft>
                          <a:spcPts val="0"/>
                        </a:spcAft>
                      </a:pPr>
                      <a:r>
                        <a:rPr lang="en-US" sz="1000" cap="none" spc="0">
                          <a:solidFill>
                            <a:schemeClr val="bg1"/>
                          </a:solidFill>
                          <a:effectLst/>
                        </a:rPr>
                        <a:t>Sig.</a:t>
                      </a:r>
                      <a:endParaRPr lang="en-IN" sz="1000" cap="none" spc="0">
                        <a:solidFill>
                          <a:schemeClr val="bg1"/>
                        </a:solidFill>
                        <a:effectLst/>
                        <a:latin typeface="Calibri"/>
                        <a:ea typeface="Calibri"/>
                        <a:cs typeface="Times New Roman"/>
                      </a:endParaRPr>
                    </a:p>
                  </a:txBody>
                  <a:tcPr marL="50982" marR="54623" marT="14566" marB="109247">
                    <a:lnL w="12700" cmpd="sng">
                      <a:noFill/>
                      <a:prstDash val="solid"/>
                    </a:lnL>
                    <a:lnR w="12700" cmpd="sng">
                      <a:noFill/>
                      <a:prstDash val="solid"/>
                    </a:lnR>
                    <a:lnT w="38100" cmpd="sng">
                      <a:noFill/>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10001"/>
                  </a:ext>
                </a:extLst>
              </a:tr>
              <a:tr h="309685">
                <a:tc>
                  <a:txBody>
                    <a:bodyPr/>
                    <a:lstStyle/>
                    <a:p>
                      <a:pPr>
                        <a:lnSpc>
                          <a:spcPct val="115000"/>
                        </a:lnSpc>
                        <a:spcAft>
                          <a:spcPts val="0"/>
                        </a:spcAft>
                      </a:pPr>
                      <a:r>
                        <a:rPr lang="en-US" sz="1000" b="1" cap="none" spc="0">
                          <a:solidFill>
                            <a:schemeClr val="bg1"/>
                          </a:solidFill>
                          <a:effectLst/>
                        </a:rPr>
                        <a:t>1 (constant)</a:t>
                      </a:r>
                      <a:endParaRPr lang="en-IN" sz="1000" b="1" cap="none" spc="0">
                        <a:solidFill>
                          <a:schemeClr val="bg1"/>
                        </a:solidFill>
                        <a:effectLst/>
                        <a:latin typeface="Calibri"/>
                        <a:ea typeface="Calibri"/>
                        <a:cs typeface="Times New Roman"/>
                      </a:endParaRPr>
                    </a:p>
                  </a:txBody>
                  <a:tcPr marL="50982" marR="54623" marT="14566" marB="109247">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r">
                        <a:lnSpc>
                          <a:spcPct val="115000"/>
                        </a:lnSpc>
                        <a:spcAft>
                          <a:spcPts val="0"/>
                        </a:spcAft>
                      </a:pPr>
                      <a:r>
                        <a:rPr lang="en-US" sz="1000" cap="none" spc="0">
                          <a:solidFill>
                            <a:schemeClr val="bg1"/>
                          </a:solidFill>
                          <a:effectLst/>
                        </a:rPr>
                        <a:t>2.254</a:t>
                      </a:r>
                      <a:endParaRPr lang="en-IN" sz="1000" cap="none" spc="0">
                        <a:solidFill>
                          <a:schemeClr val="bg1"/>
                        </a:solidFill>
                        <a:effectLst/>
                        <a:latin typeface="Calibri"/>
                        <a:ea typeface="Calibri"/>
                        <a:cs typeface="Times New Roman"/>
                      </a:endParaRPr>
                    </a:p>
                  </a:txBody>
                  <a:tcPr marL="50982" marR="54623" marT="14566" marB="109247">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r">
                        <a:lnSpc>
                          <a:spcPct val="115000"/>
                        </a:lnSpc>
                        <a:spcAft>
                          <a:spcPts val="0"/>
                        </a:spcAft>
                      </a:pPr>
                      <a:r>
                        <a:rPr lang="en-US" sz="1000" cap="none" spc="0">
                          <a:solidFill>
                            <a:schemeClr val="bg1"/>
                          </a:solidFill>
                          <a:effectLst/>
                        </a:rPr>
                        <a:t>.458</a:t>
                      </a:r>
                      <a:endParaRPr lang="en-IN" sz="1000" cap="none" spc="0">
                        <a:solidFill>
                          <a:schemeClr val="bg1"/>
                        </a:solidFill>
                        <a:effectLst/>
                        <a:latin typeface="Calibri"/>
                        <a:ea typeface="Calibri"/>
                        <a:cs typeface="Times New Roman"/>
                      </a:endParaRPr>
                    </a:p>
                  </a:txBody>
                  <a:tcPr marL="50982" marR="54623" marT="14566" marB="109247">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r">
                        <a:lnSpc>
                          <a:spcPct val="115000"/>
                        </a:lnSpc>
                        <a:spcAft>
                          <a:spcPts val="0"/>
                        </a:spcAft>
                      </a:pPr>
                      <a:r>
                        <a:rPr lang="en-US" sz="1000" cap="none" spc="0">
                          <a:solidFill>
                            <a:schemeClr val="bg1"/>
                          </a:solidFill>
                          <a:effectLst/>
                        </a:rPr>
                        <a:t> </a:t>
                      </a:r>
                      <a:endParaRPr lang="en-IN" sz="1000" cap="none" spc="0">
                        <a:solidFill>
                          <a:schemeClr val="bg1"/>
                        </a:solidFill>
                        <a:effectLst/>
                        <a:latin typeface="Calibri"/>
                        <a:ea typeface="Calibri"/>
                        <a:cs typeface="Times New Roman"/>
                      </a:endParaRPr>
                    </a:p>
                  </a:txBody>
                  <a:tcPr marL="50982" marR="54623" marT="14566" marB="109247">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r">
                        <a:lnSpc>
                          <a:spcPct val="115000"/>
                        </a:lnSpc>
                        <a:spcAft>
                          <a:spcPts val="0"/>
                        </a:spcAft>
                      </a:pPr>
                      <a:r>
                        <a:rPr lang="en-US" sz="1000" cap="none" spc="0">
                          <a:solidFill>
                            <a:schemeClr val="bg1"/>
                          </a:solidFill>
                          <a:effectLst/>
                        </a:rPr>
                        <a:t>4.921</a:t>
                      </a:r>
                      <a:endParaRPr lang="en-IN" sz="1000" cap="none" spc="0">
                        <a:solidFill>
                          <a:schemeClr val="bg1"/>
                        </a:solidFill>
                        <a:effectLst/>
                        <a:latin typeface="Calibri"/>
                        <a:ea typeface="Calibri"/>
                        <a:cs typeface="Times New Roman"/>
                      </a:endParaRPr>
                    </a:p>
                  </a:txBody>
                  <a:tcPr marL="50982" marR="54623" marT="14566" marB="109247">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r">
                        <a:lnSpc>
                          <a:spcPct val="115000"/>
                        </a:lnSpc>
                        <a:spcAft>
                          <a:spcPts val="0"/>
                        </a:spcAft>
                      </a:pPr>
                      <a:r>
                        <a:rPr lang="en-US" sz="1000" cap="none" spc="0">
                          <a:solidFill>
                            <a:schemeClr val="bg1"/>
                          </a:solidFill>
                          <a:effectLst/>
                        </a:rPr>
                        <a:t>.000</a:t>
                      </a:r>
                      <a:endParaRPr lang="en-IN" sz="1000" cap="none" spc="0">
                        <a:solidFill>
                          <a:schemeClr val="bg1"/>
                        </a:solidFill>
                        <a:effectLst/>
                        <a:latin typeface="Calibri"/>
                        <a:ea typeface="Calibri"/>
                        <a:cs typeface="Times New Roman"/>
                      </a:endParaRPr>
                    </a:p>
                  </a:txBody>
                  <a:tcPr marL="50982" marR="54623" marT="14566" marB="109247">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10002"/>
                  </a:ext>
                </a:extLst>
              </a:tr>
              <a:tr h="309685">
                <a:tc>
                  <a:txBody>
                    <a:bodyPr/>
                    <a:lstStyle/>
                    <a:p>
                      <a:pPr>
                        <a:lnSpc>
                          <a:spcPct val="115000"/>
                        </a:lnSpc>
                        <a:spcAft>
                          <a:spcPts val="0"/>
                        </a:spcAft>
                      </a:pPr>
                      <a:r>
                        <a:rPr lang="en-US" sz="1000" b="1" cap="none" spc="0">
                          <a:solidFill>
                            <a:schemeClr val="bg1"/>
                          </a:solidFill>
                          <a:effectLst/>
                        </a:rPr>
                        <a:t>Buyer attraction</a:t>
                      </a:r>
                      <a:endParaRPr lang="en-IN" sz="1000" b="1" cap="none" spc="0">
                        <a:solidFill>
                          <a:schemeClr val="bg1"/>
                        </a:solidFill>
                        <a:effectLst/>
                        <a:latin typeface="Calibri"/>
                        <a:ea typeface="Calibri"/>
                        <a:cs typeface="Times New Roman"/>
                      </a:endParaRPr>
                    </a:p>
                  </a:txBody>
                  <a:tcPr marL="50982" marR="54623" marT="14566" marB="109247">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r">
                        <a:lnSpc>
                          <a:spcPct val="115000"/>
                        </a:lnSpc>
                        <a:spcAft>
                          <a:spcPts val="0"/>
                        </a:spcAft>
                      </a:pPr>
                      <a:r>
                        <a:rPr lang="en-US" sz="1000" cap="none" spc="0">
                          <a:solidFill>
                            <a:schemeClr val="bg1"/>
                          </a:solidFill>
                          <a:effectLst/>
                        </a:rPr>
                        <a:t>.207</a:t>
                      </a:r>
                      <a:endParaRPr lang="en-IN" sz="1000" cap="none" spc="0">
                        <a:solidFill>
                          <a:schemeClr val="bg1"/>
                        </a:solidFill>
                        <a:effectLst/>
                        <a:latin typeface="Calibri"/>
                        <a:ea typeface="Calibri"/>
                        <a:cs typeface="Times New Roman"/>
                      </a:endParaRPr>
                    </a:p>
                  </a:txBody>
                  <a:tcPr marL="50982" marR="54623" marT="14566" marB="109247">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r">
                        <a:lnSpc>
                          <a:spcPct val="115000"/>
                        </a:lnSpc>
                        <a:spcAft>
                          <a:spcPts val="0"/>
                        </a:spcAft>
                      </a:pPr>
                      <a:r>
                        <a:rPr lang="en-US" sz="1000" cap="none" spc="0">
                          <a:solidFill>
                            <a:schemeClr val="bg1"/>
                          </a:solidFill>
                          <a:effectLst/>
                        </a:rPr>
                        <a:t>.069</a:t>
                      </a:r>
                      <a:endParaRPr lang="en-IN" sz="1000" cap="none" spc="0">
                        <a:solidFill>
                          <a:schemeClr val="bg1"/>
                        </a:solidFill>
                        <a:effectLst/>
                        <a:latin typeface="Calibri"/>
                        <a:ea typeface="Calibri"/>
                        <a:cs typeface="Times New Roman"/>
                      </a:endParaRPr>
                    </a:p>
                  </a:txBody>
                  <a:tcPr marL="50982" marR="54623" marT="14566" marB="109247">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r">
                        <a:lnSpc>
                          <a:spcPct val="115000"/>
                        </a:lnSpc>
                        <a:spcAft>
                          <a:spcPts val="0"/>
                        </a:spcAft>
                      </a:pPr>
                      <a:r>
                        <a:rPr lang="en-US" sz="1000" cap="none" spc="0">
                          <a:solidFill>
                            <a:schemeClr val="bg1"/>
                          </a:solidFill>
                          <a:effectLst/>
                        </a:rPr>
                        <a:t>.313</a:t>
                      </a:r>
                      <a:endParaRPr lang="en-IN" sz="1000" cap="none" spc="0">
                        <a:solidFill>
                          <a:schemeClr val="bg1"/>
                        </a:solidFill>
                        <a:effectLst/>
                        <a:latin typeface="Calibri"/>
                        <a:ea typeface="Calibri"/>
                        <a:cs typeface="Times New Roman"/>
                      </a:endParaRPr>
                    </a:p>
                  </a:txBody>
                  <a:tcPr marL="50982" marR="54623" marT="14566" marB="109247">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r">
                        <a:lnSpc>
                          <a:spcPct val="115000"/>
                        </a:lnSpc>
                        <a:spcAft>
                          <a:spcPts val="0"/>
                        </a:spcAft>
                      </a:pPr>
                      <a:r>
                        <a:rPr lang="en-US" sz="1000" cap="none" spc="0">
                          <a:solidFill>
                            <a:schemeClr val="bg1"/>
                          </a:solidFill>
                          <a:effectLst/>
                        </a:rPr>
                        <a:t>3.019</a:t>
                      </a:r>
                      <a:endParaRPr lang="en-IN" sz="1000" cap="none" spc="0">
                        <a:solidFill>
                          <a:schemeClr val="bg1"/>
                        </a:solidFill>
                        <a:effectLst/>
                        <a:latin typeface="Calibri"/>
                        <a:ea typeface="Calibri"/>
                        <a:cs typeface="Times New Roman"/>
                      </a:endParaRPr>
                    </a:p>
                  </a:txBody>
                  <a:tcPr marL="50982" marR="54623" marT="14566" marB="109247">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r">
                        <a:lnSpc>
                          <a:spcPct val="115000"/>
                        </a:lnSpc>
                        <a:spcAft>
                          <a:spcPts val="0"/>
                        </a:spcAft>
                      </a:pPr>
                      <a:r>
                        <a:rPr lang="en-US" sz="1000" b="1" cap="none" spc="0">
                          <a:solidFill>
                            <a:schemeClr val="bg1"/>
                          </a:solidFill>
                          <a:effectLst/>
                        </a:rPr>
                        <a:t>.003</a:t>
                      </a:r>
                      <a:endParaRPr lang="en-IN" sz="1000" b="1" cap="none" spc="0">
                        <a:solidFill>
                          <a:schemeClr val="bg1"/>
                        </a:solidFill>
                        <a:effectLst/>
                        <a:latin typeface="Calibri"/>
                        <a:ea typeface="Calibri"/>
                        <a:cs typeface="Times New Roman"/>
                      </a:endParaRPr>
                    </a:p>
                  </a:txBody>
                  <a:tcPr marL="50982" marR="54623" marT="14566" marB="109247">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10003"/>
                  </a:ext>
                </a:extLst>
              </a:tr>
              <a:tr h="309685">
                <a:tc>
                  <a:txBody>
                    <a:bodyPr/>
                    <a:lstStyle/>
                    <a:p>
                      <a:pPr>
                        <a:lnSpc>
                          <a:spcPct val="115000"/>
                        </a:lnSpc>
                        <a:spcAft>
                          <a:spcPts val="0"/>
                        </a:spcAft>
                      </a:pPr>
                      <a:r>
                        <a:rPr lang="en-US" sz="1000" b="1" cap="none" spc="0">
                          <a:solidFill>
                            <a:schemeClr val="bg1"/>
                          </a:solidFill>
                          <a:effectLst/>
                        </a:rPr>
                        <a:t>Communication</a:t>
                      </a:r>
                      <a:endParaRPr lang="en-IN" sz="1000" b="1" cap="none" spc="0">
                        <a:solidFill>
                          <a:schemeClr val="bg1"/>
                        </a:solidFill>
                        <a:effectLst/>
                        <a:latin typeface="Calibri"/>
                        <a:ea typeface="Calibri"/>
                        <a:cs typeface="Times New Roman"/>
                      </a:endParaRPr>
                    </a:p>
                  </a:txBody>
                  <a:tcPr marL="50982" marR="54623" marT="14566" marB="109247">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r">
                        <a:lnSpc>
                          <a:spcPct val="115000"/>
                        </a:lnSpc>
                        <a:spcAft>
                          <a:spcPts val="0"/>
                        </a:spcAft>
                      </a:pPr>
                      <a:r>
                        <a:rPr lang="en-US" sz="1000" cap="none" spc="0">
                          <a:solidFill>
                            <a:schemeClr val="bg1"/>
                          </a:solidFill>
                          <a:effectLst/>
                        </a:rPr>
                        <a:t>.173</a:t>
                      </a:r>
                      <a:endParaRPr lang="en-IN" sz="1000" cap="none" spc="0">
                        <a:solidFill>
                          <a:schemeClr val="bg1"/>
                        </a:solidFill>
                        <a:effectLst/>
                        <a:latin typeface="Calibri"/>
                        <a:ea typeface="Calibri"/>
                        <a:cs typeface="Times New Roman"/>
                      </a:endParaRPr>
                    </a:p>
                  </a:txBody>
                  <a:tcPr marL="50982" marR="54623" marT="14566" marB="109247">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r">
                        <a:lnSpc>
                          <a:spcPct val="115000"/>
                        </a:lnSpc>
                        <a:spcAft>
                          <a:spcPts val="0"/>
                        </a:spcAft>
                      </a:pPr>
                      <a:r>
                        <a:rPr lang="en-US" sz="1000" cap="none" spc="0">
                          <a:solidFill>
                            <a:schemeClr val="bg1"/>
                          </a:solidFill>
                          <a:effectLst/>
                        </a:rPr>
                        <a:t>.092</a:t>
                      </a:r>
                      <a:endParaRPr lang="en-IN" sz="1000" cap="none" spc="0">
                        <a:solidFill>
                          <a:schemeClr val="bg1"/>
                        </a:solidFill>
                        <a:effectLst/>
                        <a:latin typeface="Calibri"/>
                        <a:ea typeface="Calibri"/>
                        <a:cs typeface="Times New Roman"/>
                      </a:endParaRPr>
                    </a:p>
                  </a:txBody>
                  <a:tcPr marL="50982" marR="54623" marT="14566" marB="109247">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r">
                        <a:lnSpc>
                          <a:spcPct val="115000"/>
                        </a:lnSpc>
                        <a:spcAft>
                          <a:spcPts val="0"/>
                        </a:spcAft>
                      </a:pPr>
                      <a:r>
                        <a:rPr lang="en-US" sz="1000" cap="none" spc="0">
                          <a:solidFill>
                            <a:schemeClr val="bg1"/>
                          </a:solidFill>
                          <a:effectLst/>
                        </a:rPr>
                        <a:t>.171</a:t>
                      </a:r>
                      <a:endParaRPr lang="en-IN" sz="1000" cap="none" spc="0">
                        <a:solidFill>
                          <a:schemeClr val="bg1"/>
                        </a:solidFill>
                        <a:effectLst/>
                        <a:latin typeface="Calibri"/>
                        <a:ea typeface="Calibri"/>
                        <a:cs typeface="Times New Roman"/>
                      </a:endParaRPr>
                    </a:p>
                  </a:txBody>
                  <a:tcPr marL="50982" marR="54623" marT="14566" marB="109247">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r">
                        <a:lnSpc>
                          <a:spcPct val="115000"/>
                        </a:lnSpc>
                        <a:spcAft>
                          <a:spcPts val="0"/>
                        </a:spcAft>
                      </a:pPr>
                      <a:r>
                        <a:rPr lang="en-US" sz="1000" cap="none" spc="0">
                          <a:solidFill>
                            <a:schemeClr val="bg1"/>
                          </a:solidFill>
                          <a:effectLst/>
                        </a:rPr>
                        <a:t>1.892</a:t>
                      </a:r>
                      <a:endParaRPr lang="en-IN" sz="1000" cap="none" spc="0">
                        <a:solidFill>
                          <a:schemeClr val="bg1"/>
                        </a:solidFill>
                        <a:effectLst/>
                        <a:latin typeface="Calibri"/>
                        <a:ea typeface="Calibri"/>
                        <a:cs typeface="Times New Roman"/>
                      </a:endParaRPr>
                    </a:p>
                  </a:txBody>
                  <a:tcPr marL="50982" marR="54623" marT="14566" marB="109247">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r">
                        <a:lnSpc>
                          <a:spcPct val="115000"/>
                        </a:lnSpc>
                        <a:spcAft>
                          <a:spcPts val="0"/>
                        </a:spcAft>
                      </a:pPr>
                      <a:r>
                        <a:rPr lang="en-US" sz="1000" b="1" cap="none" spc="0">
                          <a:solidFill>
                            <a:schemeClr val="bg1"/>
                          </a:solidFill>
                          <a:effectLst/>
                        </a:rPr>
                        <a:t>.061</a:t>
                      </a:r>
                      <a:endParaRPr lang="en-IN" sz="1000" b="1" cap="none" spc="0">
                        <a:solidFill>
                          <a:schemeClr val="bg1"/>
                        </a:solidFill>
                        <a:effectLst/>
                        <a:latin typeface="Calibri"/>
                        <a:ea typeface="Calibri"/>
                        <a:cs typeface="Times New Roman"/>
                      </a:endParaRPr>
                    </a:p>
                  </a:txBody>
                  <a:tcPr marL="50982" marR="54623" marT="14566" marB="109247">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10004"/>
                  </a:ext>
                </a:extLst>
              </a:tr>
              <a:tr h="309685">
                <a:tc>
                  <a:txBody>
                    <a:bodyPr/>
                    <a:lstStyle/>
                    <a:p>
                      <a:pPr>
                        <a:lnSpc>
                          <a:spcPct val="115000"/>
                        </a:lnSpc>
                        <a:spcAft>
                          <a:spcPts val="0"/>
                        </a:spcAft>
                      </a:pPr>
                      <a:r>
                        <a:rPr lang="en-US" sz="1000" b="1" cap="none" spc="0">
                          <a:solidFill>
                            <a:schemeClr val="bg1"/>
                          </a:solidFill>
                          <a:effectLst/>
                        </a:rPr>
                        <a:t>Convenience</a:t>
                      </a:r>
                      <a:endParaRPr lang="en-IN" sz="1000" b="1" cap="none" spc="0">
                        <a:solidFill>
                          <a:schemeClr val="bg1"/>
                        </a:solidFill>
                        <a:effectLst/>
                        <a:latin typeface="Calibri"/>
                        <a:ea typeface="Calibri"/>
                        <a:cs typeface="Times New Roman"/>
                      </a:endParaRPr>
                    </a:p>
                  </a:txBody>
                  <a:tcPr marL="50982" marR="54623" marT="14566" marB="109247">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r">
                        <a:lnSpc>
                          <a:spcPct val="115000"/>
                        </a:lnSpc>
                        <a:spcAft>
                          <a:spcPts val="0"/>
                        </a:spcAft>
                      </a:pPr>
                      <a:r>
                        <a:rPr lang="en-US" sz="1000" cap="none" spc="0">
                          <a:solidFill>
                            <a:schemeClr val="bg1"/>
                          </a:solidFill>
                          <a:effectLst/>
                        </a:rPr>
                        <a:t>.173</a:t>
                      </a:r>
                      <a:endParaRPr lang="en-IN" sz="1000" cap="none" spc="0">
                        <a:solidFill>
                          <a:schemeClr val="bg1"/>
                        </a:solidFill>
                        <a:effectLst/>
                        <a:latin typeface="Calibri"/>
                        <a:ea typeface="Calibri"/>
                        <a:cs typeface="Times New Roman"/>
                      </a:endParaRPr>
                    </a:p>
                  </a:txBody>
                  <a:tcPr marL="50982" marR="54623" marT="14566" marB="109247">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r">
                        <a:lnSpc>
                          <a:spcPct val="115000"/>
                        </a:lnSpc>
                        <a:spcAft>
                          <a:spcPts val="0"/>
                        </a:spcAft>
                      </a:pPr>
                      <a:r>
                        <a:rPr lang="en-US" sz="1000" cap="none" spc="0">
                          <a:solidFill>
                            <a:schemeClr val="bg1"/>
                          </a:solidFill>
                          <a:effectLst/>
                        </a:rPr>
                        <a:t>.054</a:t>
                      </a:r>
                      <a:endParaRPr lang="en-IN" sz="1000" cap="none" spc="0">
                        <a:solidFill>
                          <a:schemeClr val="bg1"/>
                        </a:solidFill>
                        <a:effectLst/>
                        <a:latin typeface="Calibri"/>
                        <a:ea typeface="Calibri"/>
                        <a:cs typeface="Times New Roman"/>
                      </a:endParaRPr>
                    </a:p>
                  </a:txBody>
                  <a:tcPr marL="50982" marR="54623" marT="14566" marB="109247">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r">
                        <a:lnSpc>
                          <a:spcPct val="115000"/>
                        </a:lnSpc>
                        <a:spcAft>
                          <a:spcPts val="0"/>
                        </a:spcAft>
                      </a:pPr>
                      <a:r>
                        <a:rPr lang="en-US" sz="1000" cap="none" spc="0">
                          <a:solidFill>
                            <a:schemeClr val="bg1"/>
                          </a:solidFill>
                          <a:effectLst/>
                        </a:rPr>
                        <a:t>.295</a:t>
                      </a:r>
                      <a:endParaRPr lang="en-IN" sz="1000" cap="none" spc="0">
                        <a:solidFill>
                          <a:schemeClr val="bg1"/>
                        </a:solidFill>
                        <a:effectLst/>
                        <a:latin typeface="Calibri"/>
                        <a:ea typeface="Calibri"/>
                        <a:cs typeface="Times New Roman"/>
                      </a:endParaRPr>
                    </a:p>
                  </a:txBody>
                  <a:tcPr marL="50982" marR="54623" marT="14566" marB="109247">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r">
                        <a:lnSpc>
                          <a:spcPct val="115000"/>
                        </a:lnSpc>
                        <a:spcAft>
                          <a:spcPts val="0"/>
                        </a:spcAft>
                      </a:pPr>
                      <a:r>
                        <a:rPr lang="en-US" sz="1000" cap="none" spc="0">
                          <a:solidFill>
                            <a:schemeClr val="bg1"/>
                          </a:solidFill>
                          <a:effectLst/>
                        </a:rPr>
                        <a:t>3.185</a:t>
                      </a:r>
                      <a:endParaRPr lang="en-IN" sz="1000" cap="none" spc="0">
                        <a:solidFill>
                          <a:schemeClr val="bg1"/>
                        </a:solidFill>
                        <a:effectLst/>
                        <a:latin typeface="Calibri"/>
                        <a:ea typeface="Calibri"/>
                        <a:cs typeface="Times New Roman"/>
                      </a:endParaRPr>
                    </a:p>
                  </a:txBody>
                  <a:tcPr marL="50982" marR="54623" marT="14566" marB="109247">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r">
                        <a:lnSpc>
                          <a:spcPct val="115000"/>
                        </a:lnSpc>
                        <a:spcAft>
                          <a:spcPts val="0"/>
                        </a:spcAft>
                      </a:pPr>
                      <a:r>
                        <a:rPr lang="en-US" sz="1000" b="1" cap="none" spc="0">
                          <a:solidFill>
                            <a:schemeClr val="bg1"/>
                          </a:solidFill>
                          <a:effectLst/>
                        </a:rPr>
                        <a:t>.002</a:t>
                      </a:r>
                      <a:endParaRPr lang="en-IN" sz="1000" b="1" cap="none" spc="0">
                        <a:solidFill>
                          <a:schemeClr val="bg1"/>
                        </a:solidFill>
                        <a:effectLst/>
                        <a:latin typeface="Calibri"/>
                        <a:ea typeface="Calibri"/>
                        <a:cs typeface="Times New Roman"/>
                      </a:endParaRPr>
                    </a:p>
                  </a:txBody>
                  <a:tcPr marL="50982" marR="54623" marT="14566" marB="109247">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10005"/>
                  </a:ext>
                </a:extLst>
              </a:tr>
              <a:tr h="309685">
                <a:tc>
                  <a:txBody>
                    <a:bodyPr/>
                    <a:lstStyle/>
                    <a:p>
                      <a:pPr>
                        <a:lnSpc>
                          <a:spcPct val="115000"/>
                        </a:lnSpc>
                        <a:spcAft>
                          <a:spcPts val="0"/>
                        </a:spcAft>
                      </a:pPr>
                      <a:r>
                        <a:rPr lang="en-US" sz="1000" b="1" cap="none" spc="0">
                          <a:solidFill>
                            <a:schemeClr val="bg1"/>
                          </a:solidFill>
                          <a:effectLst/>
                        </a:rPr>
                        <a:t>Sale ability</a:t>
                      </a:r>
                      <a:endParaRPr lang="en-IN" sz="1000" b="1" cap="none" spc="0">
                        <a:solidFill>
                          <a:schemeClr val="bg1"/>
                        </a:solidFill>
                        <a:effectLst/>
                        <a:latin typeface="Calibri"/>
                        <a:ea typeface="Calibri"/>
                        <a:cs typeface="Times New Roman"/>
                      </a:endParaRPr>
                    </a:p>
                  </a:txBody>
                  <a:tcPr marL="50982" marR="54623" marT="14566" marB="109247">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r">
                        <a:lnSpc>
                          <a:spcPct val="115000"/>
                        </a:lnSpc>
                        <a:spcAft>
                          <a:spcPts val="0"/>
                        </a:spcAft>
                      </a:pPr>
                      <a:r>
                        <a:rPr lang="en-US" sz="1000" cap="none" spc="0">
                          <a:solidFill>
                            <a:schemeClr val="bg1"/>
                          </a:solidFill>
                          <a:effectLst/>
                        </a:rPr>
                        <a:t>-.017</a:t>
                      </a:r>
                      <a:endParaRPr lang="en-IN" sz="1000" cap="none" spc="0">
                        <a:solidFill>
                          <a:schemeClr val="bg1"/>
                        </a:solidFill>
                        <a:effectLst/>
                        <a:latin typeface="Calibri"/>
                        <a:ea typeface="Calibri"/>
                        <a:cs typeface="Times New Roman"/>
                      </a:endParaRPr>
                    </a:p>
                  </a:txBody>
                  <a:tcPr marL="50982" marR="54623" marT="14566" marB="109247">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r">
                        <a:lnSpc>
                          <a:spcPct val="115000"/>
                        </a:lnSpc>
                        <a:spcAft>
                          <a:spcPts val="0"/>
                        </a:spcAft>
                      </a:pPr>
                      <a:r>
                        <a:rPr lang="en-US" sz="1000" cap="none" spc="0">
                          <a:solidFill>
                            <a:schemeClr val="bg1"/>
                          </a:solidFill>
                          <a:effectLst/>
                        </a:rPr>
                        <a:t>.064</a:t>
                      </a:r>
                      <a:endParaRPr lang="en-IN" sz="1000" cap="none" spc="0">
                        <a:solidFill>
                          <a:schemeClr val="bg1"/>
                        </a:solidFill>
                        <a:effectLst/>
                        <a:latin typeface="Calibri"/>
                        <a:ea typeface="Calibri"/>
                        <a:cs typeface="Times New Roman"/>
                      </a:endParaRPr>
                    </a:p>
                  </a:txBody>
                  <a:tcPr marL="50982" marR="54623" marT="14566" marB="109247">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r">
                        <a:lnSpc>
                          <a:spcPct val="115000"/>
                        </a:lnSpc>
                        <a:spcAft>
                          <a:spcPts val="0"/>
                        </a:spcAft>
                      </a:pPr>
                      <a:r>
                        <a:rPr lang="en-US" sz="1000" cap="none" spc="0">
                          <a:solidFill>
                            <a:schemeClr val="bg1"/>
                          </a:solidFill>
                          <a:effectLst/>
                        </a:rPr>
                        <a:t>-.026</a:t>
                      </a:r>
                      <a:endParaRPr lang="en-IN" sz="1000" cap="none" spc="0">
                        <a:solidFill>
                          <a:schemeClr val="bg1"/>
                        </a:solidFill>
                        <a:effectLst/>
                        <a:latin typeface="Calibri"/>
                        <a:ea typeface="Calibri"/>
                        <a:cs typeface="Times New Roman"/>
                      </a:endParaRPr>
                    </a:p>
                  </a:txBody>
                  <a:tcPr marL="50982" marR="54623" marT="14566" marB="109247">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r">
                        <a:lnSpc>
                          <a:spcPct val="115000"/>
                        </a:lnSpc>
                        <a:spcAft>
                          <a:spcPts val="0"/>
                        </a:spcAft>
                      </a:pPr>
                      <a:r>
                        <a:rPr lang="en-US" sz="1000" cap="none" spc="0">
                          <a:solidFill>
                            <a:schemeClr val="bg1"/>
                          </a:solidFill>
                          <a:effectLst/>
                        </a:rPr>
                        <a:t>-.265</a:t>
                      </a:r>
                      <a:endParaRPr lang="en-IN" sz="1000" cap="none" spc="0">
                        <a:solidFill>
                          <a:schemeClr val="bg1"/>
                        </a:solidFill>
                        <a:effectLst/>
                        <a:latin typeface="Calibri"/>
                        <a:ea typeface="Calibri"/>
                        <a:cs typeface="Times New Roman"/>
                      </a:endParaRPr>
                    </a:p>
                  </a:txBody>
                  <a:tcPr marL="50982" marR="54623" marT="14566" marB="109247">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r">
                        <a:lnSpc>
                          <a:spcPct val="115000"/>
                        </a:lnSpc>
                        <a:spcAft>
                          <a:spcPts val="0"/>
                        </a:spcAft>
                      </a:pPr>
                      <a:r>
                        <a:rPr lang="en-US" sz="1000" cap="none" spc="0">
                          <a:solidFill>
                            <a:schemeClr val="bg1"/>
                          </a:solidFill>
                          <a:effectLst/>
                        </a:rPr>
                        <a:t>.791</a:t>
                      </a:r>
                      <a:endParaRPr lang="en-IN" sz="1000" cap="none" spc="0">
                        <a:solidFill>
                          <a:schemeClr val="bg1"/>
                        </a:solidFill>
                        <a:effectLst/>
                        <a:latin typeface="Calibri"/>
                        <a:ea typeface="Calibri"/>
                        <a:cs typeface="Times New Roman"/>
                      </a:endParaRPr>
                    </a:p>
                  </a:txBody>
                  <a:tcPr marL="50982" marR="54623" marT="14566" marB="109247">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10006"/>
                  </a:ext>
                </a:extLst>
              </a:tr>
              <a:tr h="477197">
                <a:tc>
                  <a:txBody>
                    <a:bodyPr/>
                    <a:lstStyle/>
                    <a:p>
                      <a:pPr>
                        <a:lnSpc>
                          <a:spcPct val="115000"/>
                        </a:lnSpc>
                        <a:spcAft>
                          <a:spcPts val="0"/>
                        </a:spcAft>
                      </a:pPr>
                      <a:r>
                        <a:rPr lang="en-US" sz="1000" b="1" cap="none" spc="0">
                          <a:solidFill>
                            <a:schemeClr val="bg1"/>
                          </a:solidFill>
                          <a:effectLst/>
                        </a:rPr>
                        <a:t>Environmental factors</a:t>
                      </a:r>
                      <a:endParaRPr lang="en-IN" sz="1000" b="1" cap="none" spc="0">
                        <a:solidFill>
                          <a:schemeClr val="bg1"/>
                        </a:solidFill>
                        <a:effectLst/>
                        <a:latin typeface="Calibri"/>
                        <a:ea typeface="Calibri"/>
                        <a:cs typeface="Times New Roman"/>
                      </a:endParaRPr>
                    </a:p>
                  </a:txBody>
                  <a:tcPr marL="50982" marR="54623" marT="14566" marB="109247">
                    <a:lnL w="12700" cap="flat" cmpd="sng" algn="ctr">
                      <a:solidFill>
                        <a:schemeClr val="bg1"/>
                      </a:solid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tc>
                  <a:txBody>
                    <a:bodyPr/>
                    <a:lstStyle/>
                    <a:p>
                      <a:pPr algn="r">
                        <a:lnSpc>
                          <a:spcPct val="115000"/>
                        </a:lnSpc>
                        <a:spcAft>
                          <a:spcPts val="0"/>
                        </a:spcAft>
                      </a:pPr>
                      <a:r>
                        <a:rPr lang="en-US" sz="1000" cap="none" spc="0">
                          <a:solidFill>
                            <a:schemeClr val="bg1"/>
                          </a:solidFill>
                          <a:effectLst/>
                        </a:rPr>
                        <a:t>.051</a:t>
                      </a:r>
                      <a:endParaRPr lang="en-IN" sz="1000" cap="none" spc="0">
                        <a:solidFill>
                          <a:schemeClr val="bg1"/>
                        </a:solidFill>
                        <a:effectLst/>
                        <a:latin typeface="Calibri"/>
                        <a:ea typeface="Calibri"/>
                        <a:cs typeface="Times New Roman"/>
                      </a:endParaRPr>
                    </a:p>
                  </a:txBody>
                  <a:tcPr marL="50982" marR="54623" marT="14566" marB="109247">
                    <a:lnL w="12700" cmpd="sng">
                      <a:no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tc>
                  <a:txBody>
                    <a:bodyPr/>
                    <a:lstStyle/>
                    <a:p>
                      <a:pPr algn="r">
                        <a:lnSpc>
                          <a:spcPct val="115000"/>
                        </a:lnSpc>
                        <a:spcAft>
                          <a:spcPts val="0"/>
                        </a:spcAft>
                      </a:pPr>
                      <a:r>
                        <a:rPr lang="en-US" sz="1000" cap="none" spc="0">
                          <a:solidFill>
                            <a:schemeClr val="bg1"/>
                          </a:solidFill>
                          <a:effectLst/>
                        </a:rPr>
                        <a:t>.043</a:t>
                      </a:r>
                      <a:endParaRPr lang="en-IN" sz="1000" cap="none" spc="0">
                        <a:solidFill>
                          <a:schemeClr val="bg1"/>
                        </a:solidFill>
                        <a:effectLst/>
                        <a:latin typeface="Calibri"/>
                        <a:ea typeface="Calibri"/>
                        <a:cs typeface="Times New Roman"/>
                      </a:endParaRPr>
                    </a:p>
                  </a:txBody>
                  <a:tcPr marL="50982" marR="54623" marT="14566" marB="109247">
                    <a:lnL w="12700" cmpd="sng">
                      <a:no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tc>
                  <a:txBody>
                    <a:bodyPr/>
                    <a:lstStyle/>
                    <a:p>
                      <a:pPr algn="r">
                        <a:lnSpc>
                          <a:spcPct val="115000"/>
                        </a:lnSpc>
                        <a:spcAft>
                          <a:spcPts val="0"/>
                        </a:spcAft>
                      </a:pPr>
                      <a:r>
                        <a:rPr lang="en-US" sz="1000" cap="none" spc="0">
                          <a:solidFill>
                            <a:schemeClr val="bg1"/>
                          </a:solidFill>
                          <a:effectLst/>
                        </a:rPr>
                        <a:t>.106</a:t>
                      </a:r>
                      <a:endParaRPr lang="en-IN" sz="1000" cap="none" spc="0">
                        <a:solidFill>
                          <a:schemeClr val="bg1"/>
                        </a:solidFill>
                        <a:effectLst/>
                        <a:latin typeface="Calibri"/>
                        <a:ea typeface="Calibri"/>
                        <a:cs typeface="Times New Roman"/>
                      </a:endParaRPr>
                    </a:p>
                  </a:txBody>
                  <a:tcPr marL="50982" marR="54623" marT="14566" marB="109247">
                    <a:lnL w="12700" cmpd="sng">
                      <a:no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tc>
                  <a:txBody>
                    <a:bodyPr/>
                    <a:lstStyle/>
                    <a:p>
                      <a:pPr algn="r">
                        <a:lnSpc>
                          <a:spcPct val="115000"/>
                        </a:lnSpc>
                        <a:spcAft>
                          <a:spcPts val="0"/>
                        </a:spcAft>
                      </a:pPr>
                      <a:r>
                        <a:rPr lang="en-US" sz="1000" cap="none" spc="0">
                          <a:solidFill>
                            <a:schemeClr val="bg1"/>
                          </a:solidFill>
                          <a:effectLst/>
                        </a:rPr>
                        <a:t>1.179</a:t>
                      </a:r>
                      <a:endParaRPr lang="en-IN" sz="1000" cap="none" spc="0">
                        <a:solidFill>
                          <a:schemeClr val="bg1"/>
                        </a:solidFill>
                        <a:effectLst/>
                        <a:latin typeface="Calibri"/>
                        <a:ea typeface="Calibri"/>
                        <a:cs typeface="Times New Roman"/>
                      </a:endParaRPr>
                    </a:p>
                  </a:txBody>
                  <a:tcPr marL="50982" marR="54623" marT="14566" marB="109247">
                    <a:lnL w="12700" cmpd="sng">
                      <a:no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tc>
                  <a:txBody>
                    <a:bodyPr/>
                    <a:lstStyle/>
                    <a:p>
                      <a:pPr algn="r">
                        <a:lnSpc>
                          <a:spcPct val="115000"/>
                        </a:lnSpc>
                        <a:spcAft>
                          <a:spcPts val="0"/>
                        </a:spcAft>
                      </a:pPr>
                      <a:r>
                        <a:rPr lang="en-US" sz="1000" cap="none" spc="0">
                          <a:solidFill>
                            <a:schemeClr val="bg1"/>
                          </a:solidFill>
                          <a:effectLst/>
                        </a:rPr>
                        <a:t>.241</a:t>
                      </a:r>
                      <a:endParaRPr lang="en-IN" sz="1000" cap="none" spc="0">
                        <a:solidFill>
                          <a:schemeClr val="bg1"/>
                        </a:solidFill>
                        <a:effectLst/>
                        <a:latin typeface="Calibri"/>
                        <a:ea typeface="Calibri"/>
                        <a:cs typeface="Times New Roman"/>
                      </a:endParaRPr>
                    </a:p>
                  </a:txBody>
                  <a:tcPr marL="50982" marR="54623" marT="14566" marB="109247">
                    <a:lnL w="12700" cmpd="sng">
                      <a:no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53499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504" y="964692"/>
            <a:ext cx="2300202" cy="1188720"/>
          </a:xfrm>
        </p:spPr>
        <p:txBody>
          <a:bodyPr>
            <a:normAutofit/>
          </a:bodyPr>
          <a:lstStyle/>
          <a:p>
            <a:r>
              <a:rPr lang="en-IN" sz="1200"/>
              <a:t>Multiple Regression Analysis for Liking of Package</a:t>
            </a:r>
          </a:p>
        </p:txBody>
      </p:sp>
      <p:sp>
        <p:nvSpPr>
          <p:cNvPr id="3" name="Content Placeholder 2"/>
          <p:cNvSpPr>
            <a:spLocks noGrp="1"/>
          </p:cNvSpPr>
          <p:nvPr>
            <p:ph idx="1"/>
          </p:nvPr>
        </p:nvSpPr>
        <p:spPr>
          <a:xfrm>
            <a:off x="602433" y="2638044"/>
            <a:ext cx="2297823" cy="3263206"/>
          </a:xfrm>
        </p:spPr>
        <p:txBody>
          <a:bodyPr>
            <a:normAutofit/>
          </a:bodyPr>
          <a:lstStyle/>
          <a:p>
            <a:pPr>
              <a:lnSpc>
                <a:spcPct val="90000"/>
              </a:lnSpc>
            </a:pPr>
            <a:endParaRPr lang="en-IN" sz="900" b="1" dirty="0"/>
          </a:p>
          <a:p>
            <a:pPr>
              <a:lnSpc>
                <a:spcPct val="90000"/>
              </a:lnSpc>
            </a:pPr>
            <a:endParaRPr lang="en-IN" sz="900" b="1" dirty="0"/>
          </a:p>
          <a:p>
            <a:pPr>
              <a:lnSpc>
                <a:spcPct val="90000"/>
              </a:lnSpc>
            </a:pPr>
            <a:endParaRPr lang="en-IN" sz="900" b="1" dirty="0"/>
          </a:p>
          <a:p>
            <a:pPr>
              <a:lnSpc>
                <a:spcPct val="90000"/>
              </a:lnSpc>
            </a:pPr>
            <a:endParaRPr lang="en-IN" sz="900" b="1" dirty="0"/>
          </a:p>
          <a:p>
            <a:pPr>
              <a:lnSpc>
                <a:spcPct val="90000"/>
              </a:lnSpc>
            </a:pPr>
            <a:endParaRPr lang="en-IN" sz="900" b="1" dirty="0"/>
          </a:p>
          <a:p>
            <a:pPr>
              <a:lnSpc>
                <a:spcPct val="90000"/>
              </a:lnSpc>
            </a:pPr>
            <a:endParaRPr lang="en-IN" sz="900" b="1" dirty="0"/>
          </a:p>
          <a:p>
            <a:pPr>
              <a:lnSpc>
                <a:spcPct val="90000"/>
              </a:lnSpc>
            </a:pPr>
            <a:endParaRPr lang="en-IN" sz="900" b="1" dirty="0"/>
          </a:p>
          <a:p>
            <a:pPr>
              <a:lnSpc>
                <a:spcPct val="90000"/>
              </a:lnSpc>
            </a:pPr>
            <a:endParaRPr lang="en-IN" sz="900" b="1" dirty="0"/>
          </a:p>
          <a:p>
            <a:pPr>
              <a:lnSpc>
                <a:spcPct val="90000"/>
              </a:lnSpc>
            </a:pPr>
            <a:endParaRPr lang="en-IN" sz="900" b="1" dirty="0"/>
          </a:p>
          <a:p>
            <a:pPr>
              <a:lnSpc>
                <a:spcPct val="90000"/>
              </a:lnSpc>
            </a:pPr>
            <a:endParaRPr lang="en-IN" sz="900" b="1" dirty="0"/>
          </a:p>
          <a:p>
            <a:pPr>
              <a:lnSpc>
                <a:spcPct val="90000"/>
              </a:lnSpc>
            </a:pPr>
            <a:r>
              <a:rPr lang="en-IN" sz="900" b="1" dirty="0"/>
              <a:t>Findings - </a:t>
            </a:r>
            <a:r>
              <a:rPr lang="en-IN" sz="900" dirty="0"/>
              <a:t>The above table exhibit the </a:t>
            </a:r>
            <a:r>
              <a:rPr lang="en-IN" sz="900" b="1" dirty="0"/>
              <a:t>significant relationship  </a:t>
            </a:r>
            <a:r>
              <a:rPr lang="en-IN" sz="900" dirty="0"/>
              <a:t>of </a:t>
            </a:r>
            <a:r>
              <a:rPr lang="en-IN" sz="900" b="1" dirty="0"/>
              <a:t>Liking of Package </a:t>
            </a:r>
            <a:r>
              <a:rPr lang="en-IN" sz="900" dirty="0"/>
              <a:t>with </a:t>
            </a:r>
            <a:r>
              <a:rPr lang="en-IN" sz="900" b="1" dirty="0"/>
              <a:t>Brand</a:t>
            </a:r>
            <a:r>
              <a:rPr lang="en-IN" sz="900" dirty="0"/>
              <a:t>, </a:t>
            </a:r>
            <a:r>
              <a:rPr lang="en-IN" sz="900" b="1" dirty="0"/>
              <a:t>Colour</a:t>
            </a:r>
            <a:r>
              <a:rPr lang="en-IN" sz="900" dirty="0"/>
              <a:t> and </a:t>
            </a:r>
            <a:r>
              <a:rPr lang="en-IN" sz="900" b="1" dirty="0"/>
              <a:t>Size</a:t>
            </a:r>
            <a:r>
              <a:rPr lang="en-IN" sz="900" dirty="0"/>
              <a:t> </a:t>
            </a:r>
            <a:r>
              <a:rPr lang="en-IN" sz="900" b="1" dirty="0"/>
              <a:t>of the Product.</a:t>
            </a:r>
          </a:p>
          <a:p>
            <a:pPr>
              <a:lnSpc>
                <a:spcPct val="90000"/>
              </a:lnSpc>
            </a:pPr>
            <a:endParaRPr lang="en-IN" sz="900" dirty="0"/>
          </a:p>
        </p:txBody>
      </p:sp>
      <p:graphicFrame>
        <p:nvGraphicFramePr>
          <p:cNvPr id="5" name="Table 4"/>
          <p:cNvGraphicFramePr>
            <a:graphicFrameLocks noGrp="1"/>
          </p:cNvGraphicFramePr>
          <p:nvPr>
            <p:extLst>
              <p:ext uri="{D42A27DB-BD31-4B8C-83A1-F6EECF244321}">
                <p14:modId xmlns:p14="http://schemas.microsoft.com/office/powerpoint/2010/main" val="1940369210"/>
              </p:ext>
            </p:extLst>
          </p:nvPr>
        </p:nvGraphicFramePr>
        <p:xfrm>
          <a:off x="3617524" y="2192819"/>
          <a:ext cx="4670301" cy="2480310"/>
        </p:xfrm>
        <a:graphic>
          <a:graphicData uri="http://schemas.openxmlformats.org/drawingml/2006/table">
            <a:tbl>
              <a:tblPr firstRow="1" firstCol="1" bandRow="1">
                <a:tableStyleId>{8EC20E35-A176-4012-BC5E-935CFFF8708E}</a:tableStyleId>
              </a:tblPr>
              <a:tblGrid>
                <a:gridCol w="1179878">
                  <a:extLst>
                    <a:ext uri="{9D8B030D-6E8A-4147-A177-3AD203B41FA5}">
                      <a16:colId xmlns:a16="http://schemas.microsoft.com/office/drawing/2014/main" val="20000"/>
                    </a:ext>
                  </a:extLst>
                </a:gridCol>
                <a:gridCol w="667290">
                  <a:extLst>
                    <a:ext uri="{9D8B030D-6E8A-4147-A177-3AD203B41FA5}">
                      <a16:colId xmlns:a16="http://schemas.microsoft.com/office/drawing/2014/main" val="20001"/>
                    </a:ext>
                  </a:extLst>
                </a:gridCol>
                <a:gridCol w="624656">
                  <a:extLst>
                    <a:ext uri="{9D8B030D-6E8A-4147-A177-3AD203B41FA5}">
                      <a16:colId xmlns:a16="http://schemas.microsoft.com/office/drawing/2014/main" val="20002"/>
                    </a:ext>
                  </a:extLst>
                </a:gridCol>
                <a:gridCol w="1118972">
                  <a:extLst>
                    <a:ext uri="{9D8B030D-6E8A-4147-A177-3AD203B41FA5}">
                      <a16:colId xmlns:a16="http://schemas.microsoft.com/office/drawing/2014/main" val="20003"/>
                    </a:ext>
                  </a:extLst>
                </a:gridCol>
                <a:gridCol w="582996">
                  <a:extLst>
                    <a:ext uri="{9D8B030D-6E8A-4147-A177-3AD203B41FA5}">
                      <a16:colId xmlns:a16="http://schemas.microsoft.com/office/drawing/2014/main" val="20004"/>
                    </a:ext>
                  </a:extLst>
                </a:gridCol>
                <a:gridCol w="496509">
                  <a:extLst>
                    <a:ext uri="{9D8B030D-6E8A-4147-A177-3AD203B41FA5}">
                      <a16:colId xmlns:a16="http://schemas.microsoft.com/office/drawing/2014/main" val="20005"/>
                    </a:ext>
                  </a:extLst>
                </a:gridCol>
              </a:tblGrid>
              <a:tr h="444520">
                <a:tc>
                  <a:txBody>
                    <a:bodyPr/>
                    <a:lstStyle/>
                    <a:p>
                      <a:pPr>
                        <a:lnSpc>
                          <a:spcPct val="115000"/>
                        </a:lnSpc>
                        <a:spcAft>
                          <a:spcPts val="0"/>
                        </a:spcAft>
                      </a:pPr>
                      <a:r>
                        <a:rPr lang="en-US" sz="1200">
                          <a:effectLst/>
                        </a:rPr>
                        <a:t>Model</a:t>
                      </a:r>
                      <a:endParaRPr lang="en-IN" sz="1200">
                        <a:effectLst/>
                        <a:latin typeface="Calibri"/>
                        <a:ea typeface="Calibri"/>
                        <a:cs typeface="Times New Roman"/>
                      </a:endParaRPr>
                    </a:p>
                  </a:txBody>
                  <a:tcPr marL="52623" marR="52623" marT="0" marB="0"/>
                </a:tc>
                <a:tc gridSpan="2">
                  <a:txBody>
                    <a:bodyPr/>
                    <a:lstStyle/>
                    <a:p>
                      <a:pPr>
                        <a:lnSpc>
                          <a:spcPct val="115000"/>
                        </a:lnSpc>
                        <a:spcAft>
                          <a:spcPts val="0"/>
                        </a:spcAft>
                      </a:pPr>
                      <a:r>
                        <a:rPr lang="en-US" sz="1200">
                          <a:effectLst/>
                        </a:rPr>
                        <a:t>Unstandardized coefficients</a:t>
                      </a:r>
                      <a:endParaRPr lang="en-IN" sz="1200">
                        <a:effectLst/>
                        <a:latin typeface="Calibri"/>
                        <a:ea typeface="Calibri"/>
                        <a:cs typeface="Times New Roman"/>
                      </a:endParaRPr>
                    </a:p>
                  </a:txBody>
                  <a:tcPr marL="52623" marR="52623" marT="0" marB="0"/>
                </a:tc>
                <a:tc hMerge="1">
                  <a:txBody>
                    <a:bodyPr/>
                    <a:lstStyle/>
                    <a:p>
                      <a:endParaRPr lang="en-IN"/>
                    </a:p>
                  </a:txBody>
                  <a:tcPr/>
                </a:tc>
                <a:tc>
                  <a:txBody>
                    <a:bodyPr/>
                    <a:lstStyle/>
                    <a:p>
                      <a:pPr>
                        <a:lnSpc>
                          <a:spcPct val="115000"/>
                        </a:lnSpc>
                        <a:spcAft>
                          <a:spcPts val="0"/>
                        </a:spcAft>
                      </a:pPr>
                      <a:r>
                        <a:rPr lang="en-US" sz="1200">
                          <a:effectLst/>
                        </a:rPr>
                        <a:t>Standardized coefficients</a:t>
                      </a:r>
                      <a:endParaRPr lang="en-IN" sz="1200">
                        <a:effectLst/>
                        <a:latin typeface="Calibri"/>
                        <a:ea typeface="Calibri"/>
                        <a:cs typeface="Times New Roman"/>
                      </a:endParaRPr>
                    </a:p>
                  </a:txBody>
                  <a:tcPr marL="52623" marR="52623" marT="0" marB="0"/>
                </a:tc>
                <a:tc>
                  <a:txBody>
                    <a:bodyPr/>
                    <a:lstStyle/>
                    <a:p>
                      <a:pPr>
                        <a:lnSpc>
                          <a:spcPct val="115000"/>
                        </a:lnSpc>
                        <a:spcAft>
                          <a:spcPts val="0"/>
                        </a:spcAft>
                      </a:pPr>
                      <a:r>
                        <a:rPr lang="en-US" sz="1200">
                          <a:effectLst/>
                        </a:rPr>
                        <a:t> </a:t>
                      </a:r>
                      <a:endParaRPr lang="en-IN" sz="1200">
                        <a:effectLst/>
                        <a:latin typeface="Calibri"/>
                        <a:ea typeface="Calibri"/>
                        <a:cs typeface="Times New Roman"/>
                      </a:endParaRPr>
                    </a:p>
                  </a:txBody>
                  <a:tcPr marL="52623" marR="52623" marT="0" marB="0"/>
                </a:tc>
                <a:tc>
                  <a:txBody>
                    <a:bodyPr/>
                    <a:lstStyle/>
                    <a:p>
                      <a:pPr>
                        <a:lnSpc>
                          <a:spcPct val="115000"/>
                        </a:lnSpc>
                        <a:spcAft>
                          <a:spcPts val="0"/>
                        </a:spcAft>
                      </a:pPr>
                      <a:r>
                        <a:rPr lang="en-US" sz="1200">
                          <a:effectLst/>
                        </a:rPr>
                        <a:t> </a:t>
                      </a:r>
                      <a:endParaRPr lang="en-IN" sz="1200">
                        <a:effectLst/>
                        <a:latin typeface="Calibri"/>
                        <a:ea typeface="Calibri"/>
                        <a:cs typeface="Times New Roman"/>
                      </a:endParaRPr>
                    </a:p>
                  </a:txBody>
                  <a:tcPr marL="52623" marR="52623" marT="0" marB="0"/>
                </a:tc>
                <a:extLst>
                  <a:ext uri="{0D108BD9-81ED-4DB2-BD59-A6C34878D82A}">
                    <a16:rowId xmlns:a16="http://schemas.microsoft.com/office/drawing/2014/main" val="10000"/>
                  </a:ext>
                </a:extLst>
              </a:tr>
              <a:tr h="444520">
                <a:tc>
                  <a:txBody>
                    <a:bodyPr/>
                    <a:lstStyle/>
                    <a:p>
                      <a:pPr>
                        <a:lnSpc>
                          <a:spcPct val="115000"/>
                        </a:lnSpc>
                        <a:spcAft>
                          <a:spcPts val="0"/>
                        </a:spcAft>
                      </a:pPr>
                      <a:r>
                        <a:rPr lang="en-US" sz="1200">
                          <a:effectLst/>
                        </a:rPr>
                        <a:t> </a:t>
                      </a:r>
                      <a:endParaRPr lang="en-IN" sz="1200">
                        <a:effectLst/>
                        <a:latin typeface="Calibri"/>
                        <a:ea typeface="Calibri"/>
                        <a:cs typeface="Times New Roman"/>
                      </a:endParaRPr>
                    </a:p>
                  </a:txBody>
                  <a:tcPr marL="52623" marR="52623" marT="0" marB="0"/>
                </a:tc>
                <a:tc>
                  <a:txBody>
                    <a:bodyPr/>
                    <a:lstStyle/>
                    <a:p>
                      <a:pPr algn="r">
                        <a:lnSpc>
                          <a:spcPct val="115000"/>
                        </a:lnSpc>
                        <a:spcAft>
                          <a:spcPts val="0"/>
                        </a:spcAft>
                      </a:pPr>
                      <a:r>
                        <a:rPr lang="en-US" sz="1200">
                          <a:effectLst/>
                        </a:rPr>
                        <a:t>B</a:t>
                      </a:r>
                      <a:endParaRPr lang="en-IN" sz="1200">
                        <a:effectLst/>
                        <a:latin typeface="Calibri"/>
                        <a:ea typeface="Calibri"/>
                        <a:cs typeface="Times New Roman"/>
                      </a:endParaRPr>
                    </a:p>
                  </a:txBody>
                  <a:tcPr marL="52623" marR="52623" marT="0" marB="0"/>
                </a:tc>
                <a:tc>
                  <a:txBody>
                    <a:bodyPr/>
                    <a:lstStyle/>
                    <a:p>
                      <a:pPr algn="r">
                        <a:lnSpc>
                          <a:spcPct val="115000"/>
                        </a:lnSpc>
                        <a:spcAft>
                          <a:spcPts val="0"/>
                        </a:spcAft>
                      </a:pPr>
                      <a:r>
                        <a:rPr lang="en-US" sz="1200">
                          <a:effectLst/>
                        </a:rPr>
                        <a:t>Std. Error</a:t>
                      </a:r>
                      <a:endParaRPr lang="en-IN" sz="1200">
                        <a:effectLst/>
                        <a:latin typeface="Calibri"/>
                        <a:ea typeface="Calibri"/>
                        <a:cs typeface="Times New Roman"/>
                      </a:endParaRPr>
                    </a:p>
                  </a:txBody>
                  <a:tcPr marL="52623" marR="52623" marT="0" marB="0"/>
                </a:tc>
                <a:tc>
                  <a:txBody>
                    <a:bodyPr/>
                    <a:lstStyle/>
                    <a:p>
                      <a:pPr algn="r">
                        <a:lnSpc>
                          <a:spcPct val="115000"/>
                        </a:lnSpc>
                        <a:spcAft>
                          <a:spcPts val="0"/>
                        </a:spcAft>
                      </a:pPr>
                      <a:r>
                        <a:rPr lang="en-US" sz="1200">
                          <a:effectLst/>
                        </a:rPr>
                        <a:t>Beta</a:t>
                      </a:r>
                      <a:endParaRPr lang="en-IN" sz="1200">
                        <a:effectLst/>
                        <a:latin typeface="Calibri"/>
                        <a:ea typeface="Calibri"/>
                        <a:cs typeface="Times New Roman"/>
                      </a:endParaRPr>
                    </a:p>
                  </a:txBody>
                  <a:tcPr marL="52623" marR="52623" marT="0" marB="0"/>
                </a:tc>
                <a:tc>
                  <a:txBody>
                    <a:bodyPr/>
                    <a:lstStyle/>
                    <a:p>
                      <a:pPr algn="r">
                        <a:lnSpc>
                          <a:spcPct val="115000"/>
                        </a:lnSpc>
                        <a:spcAft>
                          <a:spcPts val="0"/>
                        </a:spcAft>
                      </a:pPr>
                      <a:r>
                        <a:rPr lang="en-US" sz="1200">
                          <a:effectLst/>
                        </a:rPr>
                        <a:t>t</a:t>
                      </a:r>
                      <a:endParaRPr lang="en-IN" sz="1200">
                        <a:effectLst/>
                        <a:latin typeface="Calibri"/>
                        <a:ea typeface="Calibri"/>
                        <a:cs typeface="Times New Roman"/>
                      </a:endParaRPr>
                    </a:p>
                  </a:txBody>
                  <a:tcPr marL="52623" marR="52623" marT="0" marB="0"/>
                </a:tc>
                <a:tc>
                  <a:txBody>
                    <a:bodyPr/>
                    <a:lstStyle/>
                    <a:p>
                      <a:pPr algn="r">
                        <a:lnSpc>
                          <a:spcPct val="115000"/>
                        </a:lnSpc>
                        <a:spcAft>
                          <a:spcPts val="0"/>
                        </a:spcAft>
                      </a:pPr>
                      <a:r>
                        <a:rPr lang="en-US" sz="1200">
                          <a:effectLst/>
                        </a:rPr>
                        <a:t>Sig.</a:t>
                      </a:r>
                      <a:endParaRPr lang="en-IN" sz="1200">
                        <a:effectLst/>
                        <a:latin typeface="Calibri"/>
                        <a:ea typeface="Calibri"/>
                        <a:cs typeface="Times New Roman"/>
                      </a:endParaRPr>
                    </a:p>
                  </a:txBody>
                  <a:tcPr marL="52623" marR="52623" marT="0" marB="0"/>
                </a:tc>
                <a:extLst>
                  <a:ext uri="{0D108BD9-81ED-4DB2-BD59-A6C34878D82A}">
                    <a16:rowId xmlns:a16="http://schemas.microsoft.com/office/drawing/2014/main" val="10001"/>
                  </a:ext>
                </a:extLst>
              </a:tr>
              <a:tr h="229350">
                <a:tc>
                  <a:txBody>
                    <a:bodyPr/>
                    <a:lstStyle/>
                    <a:p>
                      <a:pPr>
                        <a:lnSpc>
                          <a:spcPct val="115000"/>
                        </a:lnSpc>
                        <a:spcAft>
                          <a:spcPts val="0"/>
                        </a:spcAft>
                      </a:pPr>
                      <a:r>
                        <a:rPr lang="en-US" sz="1200">
                          <a:effectLst/>
                        </a:rPr>
                        <a:t>1 (constant)</a:t>
                      </a:r>
                      <a:endParaRPr lang="en-IN" sz="1200">
                        <a:effectLst/>
                        <a:latin typeface="Calibri"/>
                        <a:ea typeface="Calibri"/>
                        <a:cs typeface="Times New Roman"/>
                      </a:endParaRPr>
                    </a:p>
                  </a:txBody>
                  <a:tcPr marL="52623" marR="52623" marT="0" marB="0"/>
                </a:tc>
                <a:tc>
                  <a:txBody>
                    <a:bodyPr/>
                    <a:lstStyle/>
                    <a:p>
                      <a:pPr algn="r">
                        <a:lnSpc>
                          <a:spcPct val="115000"/>
                        </a:lnSpc>
                        <a:spcAft>
                          <a:spcPts val="0"/>
                        </a:spcAft>
                      </a:pPr>
                      <a:r>
                        <a:rPr lang="en-US" sz="1200">
                          <a:effectLst/>
                        </a:rPr>
                        <a:t>2.362</a:t>
                      </a:r>
                      <a:endParaRPr lang="en-IN" sz="1200">
                        <a:effectLst/>
                        <a:latin typeface="Calibri"/>
                        <a:ea typeface="Calibri"/>
                        <a:cs typeface="Times New Roman"/>
                      </a:endParaRPr>
                    </a:p>
                  </a:txBody>
                  <a:tcPr marL="52623" marR="52623" marT="0" marB="0"/>
                </a:tc>
                <a:tc>
                  <a:txBody>
                    <a:bodyPr/>
                    <a:lstStyle/>
                    <a:p>
                      <a:pPr algn="r">
                        <a:lnSpc>
                          <a:spcPct val="115000"/>
                        </a:lnSpc>
                        <a:spcAft>
                          <a:spcPts val="0"/>
                        </a:spcAft>
                      </a:pPr>
                      <a:r>
                        <a:rPr lang="en-US" sz="1200">
                          <a:effectLst/>
                        </a:rPr>
                        <a:t>.571</a:t>
                      </a:r>
                      <a:endParaRPr lang="en-IN" sz="1200">
                        <a:effectLst/>
                        <a:latin typeface="Calibri"/>
                        <a:ea typeface="Calibri"/>
                        <a:cs typeface="Times New Roman"/>
                      </a:endParaRPr>
                    </a:p>
                  </a:txBody>
                  <a:tcPr marL="52623" marR="52623" marT="0" marB="0"/>
                </a:tc>
                <a:tc>
                  <a:txBody>
                    <a:bodyPr/>
                    <a:lstStyle/>
                    <a:p>
                      <a:pPr algn="r">
                        <a:lnSpc>
                          <a:spcPct val="115000"/>
                        </a:lnSpc>
                        <a:spcAft>
                          <a:spcPts val="0"/>
                        </a:spcAft>
                      </a:pPr>
                      <a:r>
                        <a:rPr lang="en-US" sz="1200">
                          <a:effectLst/>
                        </a:rPr>
                        <a:t> </a:t>
                      </a:r>
                      <a:endParaRPr lang="en-IN" sz="1200">
                        <a:effectLst/>
                        <a:latin typeface="Calibri"/>
                        <a:ea typeface="Calibri"/>
                        <a:cs typeface="Times New Roman"/>
                      </a:endParaRPr>
                    </a:p>
                  </a:txBody>
                  <a:tcPr marL="52623" marR="52623" marT="0" marB="0"/>
                </a:tc>
                <a:tc>
                  <a:txBody>
                    <a:bodyPr/>
                    <a:lstStyle/>
                    <a:p>
                      <a:pPr algn="r">
                        <a:lnSpc>
                          <a:spcPct val="115000"/>
                        </a:lnSpc>
                        <a:spcAft>
                          <a:spcPts val="0"/>
                        </a:spcAft>
                      </a:pPr>
                      <a:r>
                        <a:rPr lang="en-US" sz="1200">
                          <a:effectLst/>
                        </a:rPr>
                        <a:t>4.134</a:t>
                      </a:r>
                      <a:endParaRPr lang="en-IN" sz="1200">
                        <a:effectLst/>
                        <a:latin typeface="Calibri"/>
                        <a:ea typeface="Calibri"/>
                        <a:cs typeface="Times New Roman"/>
                      </a:endParaRPr>
                    </a:p>
                  </a:txBody>
                  <a:tcPr marL="52623" marR="52623" marT="0" marB="0"/>
                </a:tc>
                <a:tc>
                  <a:txBody>
                    <a:bodyPr/>
                    <a:lstStyle/>
                    <a:p>
                      <a:pPr algn="r">
                        <a:lnSpc>
                          <a:spcPct val="115000"/>
                        </a:lnSpc>
                        <a:spcAft>
                          <a:spcPts val="0"/>
                        </a:spcAft>
                      </a:pPr>
                      <a:r>
                        <a:rPr lang="en-US" sz="1200">
                          <a:effectLst/>
                        </a:rPr>
                        <a:t>.000</a:t>
                      </a:r>
                      <a:endParaRPr lang="en-IN" sz="1200">
                        <a:effectLst/>
                        <a:latin typeface="Calibri"/>
                        <a:ea typeface="Calibri"/>
                        <a:cs typeface="Times New Roman"/>
                      </a:endParaRPr>
                    </a:p>
                  </a:txBody>
                  <a:tcPr marL="52623" marR="52623" marT="0" marB="0"/>
                </a:tc>
                <a:extLst>
                  <a:ext uri="{0D108BD9-81ED-4DB2-BD59-A6C34878D82A}">
                    <a16:rowId xmlns:a16="http://schemas.microsoft.com/office/drawing/2014/main" val="10002"/>
                  </a:ext>
                </a:extLst>
              </a:tr>
              <a:tr h="229350">
                <a:tc>
                  <a:txBody>
                    <a:bodyPr/>
                    <a:lstStyle/>
                    <a:p>
                      <a:pPr>
                        <a:lnSpc>
                          <a:spcPct val="115000"/>
                        </a:lnSpc>
                        <a:spcAft>
                          <a:spcPts val="0"/>
                        </a:spcAft>
                      </a:pPr>
                      <a:r>
                        <a:rPr lang="en-US" sz="1200">
                          <a:effectLst/>
                        </a:rPr>
                        <a:t> Brand</a:t>
                      </a:r>
                      <a:endParaRPr lang="en-IN" sz="1200">
                        <a:effectLst/>
                        <a:latin typeface="Calibri"/>
                        <a:ea typeface="Calibri"/>
                        <a:cs typeface="Times New Roman"/>
                      </a:endParaRPr>
                    </a:p>
                  </a:txBody>
                  <a:tcPr marL="52623" marR="52623" marT="0" marB="0"/>
                </a:tc>
                <a:tc>
                  <a:txBody>
                    <a:bodyPr/>
                    <a:lstStyle/>
                    <a:p>
                      <a:pPr algn="r">
                        <a:lnSpc>
                          <a:spcPct val="115000"/>
                        </a:lnSpc>
                        <a:spcAft>
                          <a:spcPts val="0"/>
                        </a:spcAft>
                      </a:pPr>
                      <a:r>
                        <a:rPr lang="en-US" sz="1200">
                          <a:effectLst/>
                        </a:rPr>
                        <a:t>-.300</a:t>
                      </a:r>
                      <a:endParaRPr lang="en-IN" sz="1200">
                        <a:effectLst/>
                        <a:latin typeface="Calibri"/>
                        <a:ea typeface="Calibri"/>
                        <a:cs typeface="Times New Roman"/>
                      </a:endParaRPr>
                    </a:p>
                  </a:txBody>
                  <a:tcPr marL="52623" marR="52623" marT="0" marB="0"/>
                </a:tc>
                <a:tc>
                  <a:txBody>
                    <a:bodyPr/>
                    <a:lstStyle/>
                    <a:p>
                      <a:pPr algn="r">
                        <a:lnSpc>
                          <a:spcPct val="115000"/>
                        </a:lnSpc>
                        <a:spcAft>
                          <a:spcPts val="0"/>
                        </a:spcAft>
                      </a:pPr>
                      <a:r>
                        <a:rPr lang="en-US" sz="1200">
                          <a:effectLst/>
                        </a:rPr>
                        <a:t>.094</a:t>
                      </a:r>
                      <a:endParaRPr lang="en-IN" sz="1200">
                        <a:effectLst/>
                        <a:latin typeface="Calibri"/>
                        <a:ea typeface="Calibri"/>
                        <a:cs typeface="Times New Roman"/>
                      </a:endParaRPr>
                    </a:p>
                  </a:txBody>
                  <a:tcPr marL="52623" marR="52623" marT="0" marB="0"/>
                </a:tc>
                <a:tc>
                  <a:txBody>
                    <a:bodyPr/>
                    <a:lstStyle/>
                    <a:p>
                      <a:pPr algn="r">
                        <a:lnSpc>
                          <a:spcPct val="115000"/>
                        </a:lnSpc>
                        <a:spcAft>
                          <a:spcPts val="0"/>
                        </a:spcAft>
                      </a:pPr>
                      <a:r>
                        <a:rPr lang="en-US" sz="1200">
                          <a:effectLst/>
                        </a:rPr>
                        <a:t>-.313</a:t>
                      </a:r>
                      <a:endParaRPr lang="en-IN" sz="1200">
                        <a:effectLst/>
                        <a:latin typeface="Calibri"/>
                        <a:ea typeface="Calibri"/>
                        <a:cs typeface="Times New Roman"/>
                      </a:endParaRPr>
                    </a:p>
                  </a:txBody>
                  <a:tcPr marL="52623" marR="52623" marT="0" marB="0"/>
                </a:tc>
                <a:tc>
                  <a:txBody>
                    <a:bodyPr/>
                    <a:lstStyle/>
                    <a:p>
                      <a:pPr algn="r">
                        <a:lnSpc>
                          <a:spcPct val="115000"/>
                        </a:lnSpc>
                        <a:spcAft>
                          <a:spcPts val="0"/>
                        </a:spcAft>
                      </a:pPr>
                      <a:r>
                        <a:rPr lang="en-US" sz="1200">
                          <a:effectLst/>
                        </a:rPr>
                        <a:t>-3.186</a:t>
                      </a:r>
                      <a:endParaRPr lang="en-IN" sz="1200">
                        <a:effectLst/>
                        <a:latin typeface="Calibri"/>
                        <a:ea typeface="Calibri"/>
                        <a:cs typeface="Times New Roman"/>
                      </a:endParaRPr>
                    </a:p>
                  </a:txBody>
                  <a:tcPr marL="52623" marR="52623" marT="0" marB="0"/>
                </a:tc>
                <a:tc>
                  <a:txBody>
                    <a:bodyPr/>
                    <a:lstStyle/>
                    <a:p>
                      <a:pPr algn="r">
                        <a:lnSpc>
                          <a:spcPct val="115000"/>
                        </a:lnSpc>
                        <a:spcAft>
                          <a:spcPts val="0"/>
                        </a:spcAft>
                      </a:pPr>
                      <a:r>
                        <a:rPr lang="en-US" sz="1200" b="1">
                          <a:effectLst/>
                        </a:rPr>
                        <a:t>.002</a:t>
                      </a:r>
                      <a:endParaRPr lang="en-IN" sz="1200" b="1">
                        <a:effectLst/>
                        <a:latin typeface="Calibri"/>
                        <a:ea typeface="Calibri"/>
                        <a:cs typeface="Times New Roman"/>
                      </a:endParaRPr>
                    </a:p>
                  </a:txBody>
                  <a:tcPr marL="52623" marR="52623" marT="0" marB="0"/>
                </a:tc>
                <a:extLst>
                  <a:ext uri="{0D108BD9-81ED-4DB2-BD59-A6C34878D82A}">
                    <a16:rowId xmlns:a16="http://schemas.microsoft.com/office/drawing/2014/main" val="10003"/>
                  </a:ext>
                </a:extLst>
              </a:tr>
              <a:tr h="444520">
                <a:tc>
                  <a:txBody>
                    <a:bodyPr/>
                    <a:lstStyle/>
                    <a:p>
                      <a:pPr>
                        <a:lnSpc>
                          <a:spcPct val="115000"/>
                        </a:lnSpc>
                        <a:spcAft>
                          <a:spcPts val="0"/>
                        </a:spcAft>
                      </a:pPr>
                      <a:r>
                        <a:rPr lang="en-US" sz="1200">
                          <a:effectLst/>
                        </a:rPr>
                        <a:t>Country of Origin</a:t>
                      </a:r>
                      <a:endParaRPr lang="en-IN" sz="1200">
                        <a:effectLst/>
                        <a:latin typeface="Calibri"/>
                        <a:ea typeface="Calibri"/>
                        <a:cs typeface="Times New Roman"/>
                      </a:endParaRPr>
                    </a:p>
                  </a:txBody>
                  <a:tcPr marL="52623" marR="52623" marT="0" marB="0"/>
                </a:tc>
                <a:tc>
                  <a:txBody>
                    <a:bodyPr/>
                    <a:lstStyle/>
                    <a:p>
                      <a:pPr algn="r">
                        <a:lnSpc>
                          <a:spcPct val="115000"/>
                        </a:lnSpc>
                        <a:spcAft>
                          <a:spcPts val="0"/>
                        </a:spcAft>
                      </a:pPr>
                      <a:r>
                        <a:rPr lang="en-US" sz="1200">
                          <a:effectLst/>
                        </a:rPr>
                        <a:t>-.068</a:t>
                      </a:r>
                      <a:endParaRPr lang="en-IN" sz="1200">
                        <a:effectLst/>
                        <a:latin typeface="Calibri"/>
                        <a:ea typeface="Calibri"/>
                        <a:cs typeface="Times New Roman"/>
                      </a:endParaRPr>
                    </a:p>
                  </a:txBody>
                  <a:tcPr marL="52623" marR="52623" marT="0" marB="0"/>
                </a:tc>
                <a:tc>
                  <a:txBody>
                    <a:bodyPr/>
                    <a:lstStyle/>
                    <a:p>
                      <a:pPr algn="r">
                        <a:lnSpc>
                          <a:spcPct val="115000"/>
                        </a:lnSpc>
                        <a:spcAft>
                          <a:spcPts val="0"/>
                        </a:spcAft>
                      </a:pPr>
                      <a:r>
                        <a:rPr lang="en-US" sz="1200">
                          <a:effectLst/>
                        </a:rPr>
                        <a:t>.127</a:t>
                      </a:r>
                      <a:endParaRPr lang="en-IN" sz="1200">
                        <a:effectLst/>
                        <a:latin typeface="Calibri"/>
                        <a:ea typeface="Calibri"/>
                        <a:cs typeface="Times New Roman"/>
                      </a:endParaRPr>
                    </a:p>
                  </a:txBody>
                  <a:tcPr marL="52623" marR="52623" marT="0" marB="0"/>
                </a:tc>
                <a:tc>
                  <a:txBody>
                    <a:bodyPr/>
                    <a:lstStyle/>
                    <a:p>
                      <a:pPr algn="r">
                        <a:lnSpc>
                          <a:spcPct val="115000"/>
                        </a:lnSpc>
                        <a:spcAft>
                          <a:spcPts val="0"/>
                        </a:spcAft>
                      </a:pPr>
                      <a:r>
                        <a:rPr lang="en-US" sz="1200">
                          <a:effectLst/>
                        </a:rPr>
                        <a:t>-.054</a:t>
                      </a:r>
                      <a:endParaRPr lang="en-IN" sz="1200">
                        <a:effectLst/>
                        <a:latin typeface="Calibri"/>
                        <a:ea typeface="Calibri"/>
                        <a:cs typeface="Times New Roman"/>
                      </a:endParaRPr>
                    </a:p>
                  </a:txBody>
                  <a:tcPr marL="52623" marR="52623" marT="0" marB="0"/>
                </a:tc>
                <a:tc>
                  <a:txBody>
                    <a:bodyPr/>
                    <a:lstStyle/>
                    <a:p>
                      <a:pPr algn="r">
                        <a:lnSpc>
                          <a:spcPct val="115000"/>
                        </a:lnSpc>
                        <a:spcAft>
                          <a:spcPts val="0"/>
                        </a:spcAft>
                      </a:pPr>
                      <a:r>
                        <a:rPr lang="en-US" sz="1200">
                          <a:effectLst/>
                        </a:rPr>
                        <a:t>-.538</a:t>
                      </a:r>
                      <a:endParaRPr lang="en-IN" sz="1200">
                        <a:effectLst/>
                        <a:latin typeface="Calibri"/>
                        <a:ea typeface="Calibri"/>
                        <a:cs typeface="Times New Roman"/>
                      </a:endParaRPr>
                    </a:p>
                  </a:txBody>
                  <a:tcPr marL="52623" marR="52623" marT="0" marB="0"/>
                </a:tc>
                <a:tc>
                  <a:txBody>
                    <a:bodyPr/>
                    <a:lstStyle/>
                    <a:p>
                      <a:pPr algn="r">
                        <a:lnSpc>
                          <a:spcPct val="115000"/>
                        </a:lnSpc>
                        <a:spcAft>
                          <a:spcPts val="0"/>
                        </a:spcAft>
                      </a:pPr>
                      <a:r>
                        <a:rPr lang="en-US" sz="1200">
                          <a:effectLst/>
                        </a:rPr>
                        <a:t>.592</a:t>
                      </a:r>
                      <a:endParaRPr lang="en-IN" sz="1200">
                        <a:effectLst/>
                        <a:latin typeface="Calibri"/>
                        <a:ea typeface="Calibri"/>
                        <a:cs typeface="Times New Roman"/>
                      </a:endParaRPr>
                    </a:p>
                  </a:txBody>
                  <a:tcPr marL="52623" marR="52623" marT="0" marB="0"/>
                </a:tc>
                <a:extLst>
                  <a:ext uri="{0D108BD9-81ED-4DB2-BD59-A6C34878D82A}">
                    <a16:rowId xmlns:a16="http://schemas.microsoft.com/office/drawing/2014/main" val="10004"/>
                  </a:ext>
                </a:extLst>
              </a:tr>
              <a:tr h="229350">
                <a:tc>
                  <a:txBody>
                    <a:bodyPr/>
                    <a:lstStyle/>
                    <a:p>
                      <a:pPr>
                        <a:lnSpc>
                          <a:spcPct val="115000"/>
                        </a:lnSpc>
                        <a:spcAft>
                          <a:spcPts val="0"/>
                        </a:spcAft>
                      </a:pPr>
                      <a:r>
                        <a:rPr lang="en-US" sz="1200">
                          <a:effectLst/>
                        </a:rPr>
                        <a:t>Colour</a:t>
                      </a:r>
                      <a:endParaRPr lang="en-IN" sz="1200">
                        <a:effectLst/>
                        <a:latin typeface="Calibri"/>
                        <a:ea typeface="Calibri"/>
                        <a:cs typeface="Times New Roman"/>
                      </a:endParaRPr>
                    </a:p>
                  </a:txBody>
                  <a:tcPr marL="52623" marR="52623" marT="0" marB="0"/>
                </a:tc>
                <a:tc>
                  <a:txBody>
                    <a:bodyPr/>
                    <a:lstStyle/>
                    <a:p>
                      <a:pPr algn="r">
                        <a:lnSpc>
                          <a:spcPct val="115000"/>
                        </a:lnSpc>
                        <a:spcAft>
                          <a:spcPts val="0"/>
                        </a:spcAft>
                      </a:pPr>
                      <a:r>
                        <a:rPr lang="en-US" sz="1200">
                          <a:effectLst/>
                        </a:rPr>
                        <a:t>.180</a:t>
                      </a:r>
                      <a:endParaRPr lang="en-IN" sz="1200">
                        <a:effectLst/>
                        <a:latin typeface="Calibri"/>
                        <a:ea typeface="Calibri"/>
                        <a:cs typeface="Times New Roman"/>
                      </a:endParaRPr>
                    </a:p>
                  </a:txBody>
                  <a:tcPr marL="52623" marR="52623" marT="0" marB="0"/>
                </a:tc>
                <a:tc>
                  <a:txBody>
                    <a:bodyPr/>
                    <a:lstStyle/>
                    <a:p>
                      <a:pPr algn="r">
                        <a:lnSpc>
                          <a:spcPct val="115000"/>
                        </a:lnSpc>
                        <a:spcAft>
                          <a:spcPts val="0"/>
                        </a:spcAft>
                      </a:pPr>
                      <a:r>
                        <a:rPr lang="en-US" sz="1200">
                          <a:effectLst/>
                        </a:rPr>
                        <a:t>.109</a:t>
                      </a:r>
                      <a:endParaRPr lang="en-IN" sz="1200">
                        <a:effectLst/>
                        <a:latin typeface="Calibri"/>
                        <a:ea typeface="Calibri"/>
                        <a:cs typeface="Times New Roman"/>
                      </a:endParaRPr>
                    </a:p>
                  </a:txBody>
                  <a:tcPr marL="52623" marR="52623" marT="0" marB="0"/>
                </a:tc>
                <a:tc>
                  <a:txBody>
                    <a:bodyPr/>
                    <a:lstStyle/>
                    <a:p>
                      <a:pPr algn="r">
                        <a:lnSpc>
                          <a:spcPct val="115000"/>
                        </a:lnSpc>
                        <a:spcAft>
                          <a:spcPts val="0"/>
                        </a:spcAft>
                      </a:pPr>
                      <a:r>
                        <a:rPr lang="en-US" sz="1200">
                          <a:effectLst/>
                        </a:rPr>
                        <a:t>.194</a:t>
                      </a:r>
                      <a:endParaRPr lang="en-IN" sz="1200">
                        <a:effectLst/>
                        <a:latin typeface="Calibri"/>
                        <a:ea typeface="Calibri"/>
                        <a:cs typeface="Times New Roman"/>
                      </a:endParaRPr>
                    </a:p>
                  </a:txBody>
                  <a:tcPr marL="52623" marR="52623" marT="0" marB="0"/>
                </a:tc>
                <a:tc>
                  <a:txBody>
                    <a:bodyPr/>
                    <a:lstStyle/>
                    <a:p>
                      <a:pPr algn="r">
                        <a:lnSpc>
                          <a:spcPct val="115000"/>
                        </a:lnSpc>
                        <a:spcAft>
                          <a:spcPts val="0"/>
                        </a:spcAft>
                      </a:pPr>
                      <a:r>
                        <a:rPr lang="en-US" sz="1200">
                          <a:effectLst/>
                        </a:rPr>
                        <a:t>1.652</a:t>
                      </a:r>
                      <a:endParaRPr lang="en-IN" sz="1200">
                        <a:effectLst/>
                        <a:latin typeface="Calibri"/>
                        <a:ea typeface="Calibri"/>
                        <a:cs typeface="Times New Roman"/>
                      </a:endParaRPr>
                    </a:p>
                  </a:txBody>
                  <a:tcPr marL="52623" marR="52623" marT="0" marB="0"/>
                </a:tc>
                <a:tc>
                  <a:txBody>
                    <a:bodyPr/>
                    <a:lstStyle/>
                    <a:p>
                      <a:pPr algn="r">
                        <a:lnSpc>
                          <a:spcPct val="115000"/>
                        </a:lnSpc>
                        <a:spcAft>
                          <a:spcPts val="0"/>
                        </a:spcAft>
                      </a:pPr>
                      <a:r>
                        <a:rPr lang="en-US" sz="1200" b="1">
                          <a:effectLst/>
                        </a:rPr>
                        <a:t>.028</a:t>
                      </a:r>
                      <a:endParaRPr lang="en-IN" sz="1200" b="1">
                        <a:effectLst/>
                        <a:latin typeface="Calibri"/>
                        <a:ea typeface="Calibri"/>
                        <a:cs typeface="Times New Roman"/>
                      </a:endParaRPr>
                    </a:p>
                  </a:txBody>
                  <a:tcPr marL="52623" marR="52623" marT="0" marB="0"/>
                </a:tc>
                <a:extLst>
                  <a:ext uri="{0D108BD9-81ED-4DB2-BD59-A6C34878D82A}">
                    <a16:rowId xmlns:a16="http://schemas.microsoft.com/office/drawing/2014/main" val="10005"/>
                  </a:ext>
                </a:extLst>
              </a:tr>
              <a:tr h="229350">
                <a:tc>
                  <a:txBody>
                    <a:bodyPr/>
                    <a:lstStyle/>
                    <a:p>
                      <a:pPr>
                        <a:lnSpc>
                          <a:spcPct val="115000"/>
                        </a:lnSpc>
                        <a:spcAft>
                          <a:spcPts val="0"/>
                        </a:spcAft>
                      </a:pPr>
                      <a:r>
                        <a:rPr lang="en-US" sz="1200">
                          <a:effectLst/>
                        </a:rPr>
                        <a:t>Smbols/Logos</a:t>
                      </a:r>
                      <a:endParaRPr lang="en-IN" sz="1200">
                        <a:effectLst/>
                        <a:latin typeface="Calibri"/>
                        <a:ea typeface="Calibri"/>
                        <a:cs typeface="Times New Roman"/>
                      </a:endParaRPr>
                    </a:p>
                  </a:txBody>
                  <a:tcPr marL="52623" marR="52623" marT="0" marB="0"/>
                </a:tc>
                <a:tc>
                  <a:txBody>
                    <a:bodyPr/>
                    <a:lstStyle/>
                    <a:p>
                      <a:pPr algn="r">
                        <a:lnSpc>
                          <a:spcPct val="115000"/>
                        </a:lnSpc>
                        <a:spcAft>
                          <a:spcPts val="0"/>
                        </a:spcAft>
                      </a:pPr>
                      <a:r>
                        <a:rPr lang="en-US" sz="1200">
                          <a:effectLst/>
                        </a:rPr>
                        <a:t>.000</a:t>
                      </a:r>
                      <a:endParaRPr lang="en-IN" sz="1200">
                        <a:effectLst/>
                        <a:latin typeface="Calibri"/>
                        <a:ea typeface="Calibri"/>
                        <a:cs typeface="Times New Roman"/>
                      </a:endParaRPr>
                    </a:p>
                  </a:txBody>
                  <a:tcPr marL="52623" marR="52623" marT="0" marB="0"/>
                </a:tc>
                <a:tc>
                  <a:txBody>
                    <a:bodyPr/>
                    <a:lstStyle/>
                    <a:p>
                      <a:pPr algn="r">
                        <a:lnSpc>
                          <a:spcPct val="115000"/>
                        </a:lnSpc>
                        <a:spcAft>
                          <a:spcPts val="0"/>
                        </a:spcAft>
                      </a:pPr>
                      <a:r>
                        <a:rPr lang="en-US" sz="1200">
                          <a:effectLst/>
                        </a:rPr>
                        <a:t>.081</a:t>
                      </a:r>
                      <a:endParaRPr lang="en-IN" sz="1200">
                        <a:effectLst/>
                        <a:latin typeface="Calibri"/>
                        <a:ea typeface="Calibri"/>
                        <a:cs typeface="Times New Roman"/>
                      </a:endParaRPr>
                    </a:p>
                  </a:txBody>
                  <a:tcPr marL="52623" marR="52623" marT="0" marB="0"/>
                </a:tc>
                <a:tc>
                  <a:txBody>
                    <a:bodyPr/>
                    <a:lstStyle/>
                    <a:p>
                      <a:pPr algn="r">
                        <a:lnSpc>
                          <a:spcPct val="115000"/>
                        </a:lnSpc>
                        <a:spcAft>
                          <a:spcPts val="0"/>
                        </a:spcAft>
                      </a:pPr>
                      <a:r>
                        <a:rPr lang="en-US" sz="1200">
                          <a:effectLst/>
                        </a:rPr>
                        <a:t>.000</a:t>
                      </a:r>
                      <a:endParaRPr lang="en-IN" sz="1200">
                        <a:effectLst/>
                        <a:latin typeface="Calibri"/>
                        <a:ea typeface="Calibri"/>
                        <a:cs typeface="Times New Roman"/>
                      </a:endParaRPr>
                    </a:p>
                  </a:txBody>
                  <a:tcPr marL="52623" marR="52623" marT="0" marB="0"/>
                </a:tc>
                <a:tc>
                  <a:txBody>
                    <a:bodyPr/>
                    <a:lstStyle/>
                    <a:p>
                      <a:pPr algn="r">
                        <a:lnSpc>
                          <a:spcPct val="115000"/>
                        </a:lnSpc>
                        <a:spcAft>
                          <a:spcPts val="0"/>
                        </a:spcAft>
                      </a:pPr>
                      <a:r>
                        <a:rPr lang="en-US" sz="1200">
                          <a:effectLst/>
                        </a:rPr>
                        <a:t>-.002</a:t>
                      </a:r>
                      <a:endParaRPr lang="en-IN" sz="1200">
                        <a:effectLst/>
                        <a:latin typeface="Calibri"/>
                        <a:ea typeface="Calibri"/>
                        <a:cs typeface="Times New Roman"/>
                      </a:endParaRPr>
                    </a:p>
                  </a:txBody>
                  <a:tcPr marL="52623" marR="52623" marT="0" marB="0"/>
                </a:tc>
                <a:tc>
                  <a:txBody>
                    <a:bodyPr/>
                    <a:lstStyle/>
                    <a:p>
                      <a:pPr algn="r">
                        <a:lnSpc>
                          <a:spcPct val="115000"/>
                        </a:lnSpc>
                        <a:spcAft>
                          <a:spcPts val="0"/>
                        </a:spcAft>
                      </a:pPr>
                      <a:r>
                        <a:rPr lang="en-US" sz="1200">
                          <a:effectLst/>
                        </a:rPr>
                        <a:t>.998</a:t>
                      </a:r>
                      <a:endParaRPr lang="en-IN" sz="1200">
                        <a:effectLst/>
                        <a:latin typeface="Calibri"/>
                        <a:ea typeface="Calibri"/>
                        <a:cs typeface="Times New Roman"/>
                      </a:endParaRPr>
                    </a:p>
                  </a:txBody>
                  <a:tcPr marL="52623" marR="52623" marT="0" marB="0"/>
                </a:tc>
                <a:extLst>
                  <a:ext uri="{0D108BD9-81ED-4DB2-BD59-A6C34878D82A}">
                    <a16:rowId xmlns:a16="http://schemas.microsoft.com/office/drawing/2014/main" val="10006"/>
                  </a:ext>
                </a:extLst>
              </a:tr>
              <a:tr h="229350">
                <a:tc>
                  <a:txBody>
                    <a:bodyPr/>
                    <a:lstStyle/>
                    <a:p>
                      <a:pPr>
                        <a:lnSpc>
                          <a:spcPct val="115000"/>
                        </a:lnSpc>
                        <a:spcAft>
                          <a:spcPts val="0"/>
                        </a:spcAft>
                      </a:pPr>
                      <a:r>
                        <a:rPr lang="en-US" sz="1200">
                          <a:effectLst/>
                        </a:rPr>
                        <a:t>size</a:t>
                      </a:r>
                      <a:endParaRPr lang="en-IN" sz="1200">
                        <a:effectLst/>
                        <a:latin typeface="Calibri"/>
                        <a:ea typeface="Calibri"/>
                        <a:cs typeface="Times New Roman"/>
                      </a:endParaRPr>
                    </a:p>
                  </a:txBody>
                  <a:tcPr marL="52623" marR="52623" marT="0" marB="0"/>
                </a:tc>
                <a:tc>
                  <a:txBody>
                    <a:bodyPr/>
                    <a:lstStyle/>
                    <a:p>
                      <a:pPr algn="r">
                        <a:lnSpc>
                          <a:spcPct val="115000"/>
                        </a:lnSpc>
                        <a:spcAft>
                          <a:spcPts val="0"/>
                        </a:spcAft>
                      </a:pPr>
                      <a:r>
                        <a:rPr lang="en-US" sz="1200">
                          <a:effectLst/>
                        </a:rPr>
                        <a:t>.296</a:t>
                      </a:r>
                      <a:endParaRPr lang="en-IN" sz="1200">
                        <a:effectLst/>
                        <a:latin typeface="Calibri"/>
                        <a:ea typeface="Calibri"/>
                        <a:cs typeface="Times New Roman"/>
                      </a:endParaRPr>
                    </a:p>
                  </a:txBody>
                  <a:tcPr marL="52623" marR="52623" marT="0" marB="0"/>
                </a:tc>
                <a:tc>
                  <a:txBody>
                    <a:bodyPr/>
                    <a:lstStyle/>
                    <a:p>
                      <a:pPr algn="r">
                        <a:lnSpc>
                          <a:spcPct val="115000"/>
                        </a:lnSpc>
                        <a:spcAft>
                          <a:spcPts val="0"/>
                        </a:spcAft>
                      </a:pPr>
                      <a:r>
                        <a:rPr lang="en-US" sz="1200">
                          <a:effectLst/>
                        </a:rPr>
                        <a:t>.078</a:t>
                      </a:r>
                      <a:endParaRPr lang="en-IN" sz="1200">
                        <a:effectLst/>
                        <a:latin typeface="Calibri"/>
                        <a:ea typeface="Calibri"/>
                        <a:cs typeface="Times New Roman"/>
                      </a:endParaRPr>
                    </a:p>
                  </a:txBody>
                  <a:tcPr marL="52623" marR="52623" marT="0" marB="0"/>
                </a:tc>
                <a:tc>
                  <a:txBody>
                    <a:bodyPr/>
                    <a:lstStyle/>
                    <a:p>
                      <a:pPr algn="r">
                        <a:lnSpc>
                          <a:spcPct val="115000"/>
                        </a:lnSpc>
                        <a:spcAft>
                          <a:spcPts val="0"/>
                        </a:spcAft>
                      </a:pPr>
                      <a:r>
                        <a:rPr lang="en-US" sz="1200">
                          <a:effectLst/>
                        </a:rPr>
                        <a:t>.367</a:t>
                      </a:r>
                      <a:endParaRPr lang="en-IN" sz="1200">
                        <a:effectLst/>
                        <a:latin typeface="Calibri"/>
                        <a:ea typeface="Calibri"/>
                        <a:cs typeface="Times New Roman"/>
                      </a:endParaRPr>
                    </a:p>
                  </a:txBody>
                  <a:tcPr marL="52623" marR="52623" marT="0" marB="0"/>
                </a:tc>
                <a:tc>
                  <a:txBody>
                    <a:bodyPr/>
                    <a:lstStyle/>
                    <a:p>
                      <a:pPr algn="r">
                        <a:lnSpc>
                          <a:spcPct val="115000"/>
                        </a:lnSpc>
                        <a:spcAft>
                          <a:spcPts val="0"/>
                        </a:spcAft>
                      </a:pPr>
                      <a:r>
                        <a:rPr lang="en-US" sz="1200">
                          <a:effectLst/>
                        </a:rPr>
                        <a:t>3.785</a:t>
                      </a:r>
                      <a:endParaRPr lang="en-IN" sz="1200">
                        <a:effectLst/>
                        <a:latin typeface="Calibri"/>
                        <a:ea typeface="Calibri"/>
                        <a:cs typeface="Times New Roman"/>
                      </a:endParaRPr>
                    </a:p>
                  </a:txBody>
                  <a:tcPr marL="52623" marR="52623" marT="0" marB="0"/>
                </a:tc>
                <a:tc>
                  <a:txBody>
                    <a:bodyPr/>
                    <a:lstStyle/>
                    <a:p>
                      <a:pPr algn="r">
                        <a:lnSpc>
                          <a:spcPct val="115000"/>
                        </a:lnSpc>
                        <a:spcAft>
                          <a:spcPts val="0"/>
                        </a:spcAft>
                      </a:pPr>
                      <a:r>
                        <a:rPr lang="en-US" sz="1200" b="1">
                          <a:effectLst/>
                        </a:rPr>
                        <a:t>.000</a:t>
                      </a:r>
                      <a:endParaRPr lang="en-IN" sz="1200" b="1">
                        <a:effectLst/>
                        <a:latin typeface="Calibri"/>
                        <a:ea typeface="Calibri"/>
                        <a:cs typeface="Times New Roman"/>
                      </a:endParaRPr>
                    </a:p>
                  </a:txBody>
                  <a:tcPr marL="52623" marR="52623"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68767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504" y="964692"/>
            <a:ext cx="2300202" cy="1188720"/>
          </a:xfrm>
        </p:spPr>
        <p:txBody>
          <a:bodyPr>
            <a:normAutofit/>
          </a:bodyPr>
          <a:lstStyle/>
          <a:p>
            <a:r>
              <a:rPr lang="en-IN" sz="1000"/>
              <a:t>Multiple Regression Analysis for Communication through the Package</a:t>
            </a:r>
          </a:p>
        </p:txBody>
      </p:sp>
      <p:sp>
        <p:nvSpPr>
          <p:cNvPr id="3" name="Content Placeholder 2"/>
          <p:cNvSpPr>
            <a:spLocks noGrp="1"/>
          </p:cNvSpPr>
          <p:nvPr>
            <p:ph idx="1"/>
          </p:nvPr>
        </p:nvSpPr>
        <p:spPr>
          <a:xfrm>
            <a:off x="602433" y="2638044"/>
            <a:ext cx="2297823" cy="3263206"/>
          </a:xfrm>
        </p:spPr>
        <p:txBody>
          <a:bodyPr>
            <a:normAutofit fontScale="55000" lnSpcReduction="20000"/>
          </a:bodyPr>
          <a:lstStyle/>
          <a:p>
            <a:pPr>
              <a:lnSpc>
                <a:spcPct val="90000"/>
              </a:lnSpc>
            </a:pPr>
            <a:endParaRPr lang="en-IN" sz="700" b="1" dirty="0"/>
          </a:p>
          <a:p>
            <a:pPr>
              <a:lnSpc>
                <a:spcPct val="90000"/>
              </a:lnSpc>
            </a:pPr>
            <a:endParaRPr lang="en-IN" sz="700" b="1" dirty="0"/>
          </a:p>
          <a:p>
            <a:pPr>
              <a:lnSpc>
                <a:spcPct val="90000"/>
              </a:lnSpc>
            </a:pPr>
            <a:endParaRPr lang="en-IN" sz="700" b="1" dirty="0"/>
          </a:p>
          <a:p>
            <a:pPr>
              <a:lnSpc>
                <a:spcPct val="90000"/>
              </a:lnSpc>
            </a:pPr>
            <a:endParaRPr lang="en-IN" sz="700" b="1" dirty="0"/>
          </a:p>
          <a:p>
            <a:pPr>
              <a:lnSpc>
                <a:spcPct val="90000"/>
              </a:lnSpc>
            </a:pPr>
            <a:endParaRPr lang="en-IN" sz="700" b="1" dirty="0"/>
          </a:p>
          <a:p>
            <a:pPr>
              <a:lnSpc>
                <a:spcPct val="90000"/>
              </a:lnSpc>
            </a:pPr>
            <a:endParaRPr lang="en-IN" sz="700" b="1" dirty="0"/>
          </a:p>
          <a:p>
            <a:pPr>
              <a:lnSpc>
                <a:spcPct val="90000"/>
              </a:lnSpc>
            </a:pPr>
            <a:endParaRPr lang="en-IN" sz="700" b="1" dirty="0"/>
          </a:p>
          <a:p>
            <a:pPr>
              <a:lnSpc>
                <a:spcPct val="90000"/>
              </a:lnSpc>
            </a:pPr>
            <a:endParaRPr lang="en-IN" sz="700" b="1" dirty="0"/>
          </a:p>
          <a:p>
            <a:pPr>
              <a:lnSpc>
                <a:spcPct val="90000"/>
              </a:lnSpc>
            </a:pPr>
            <a:endParaRPr lang="en-IN" sz="700" b="1" dirty="0"/>
          </a:p>
          <a:p>
            <a:pPr>
              <a:lnSpc>
                <a:spcPct val="90000"/>
              </a:lnSpc>
            </a:pPr>
            <a:endParaRPr lang="en-IN" sz="700" b="1" dirty="0"/>
          </a:p>
          <a:p>
            <a:pPr>
              <a:lnSpc>
                <a:spcPct val="90000"/>
              </a:lnSpc>
            </a:pPr>
            <a:endParaRPr lang="en-IN" sz="700" b="1" dirty="0"/>
          </a:p>
          <a:p>
            <a:pPr>
              <a:lnSpc>
                <a:spcPct val="90000"/>
              </a:lnSpc>
            </a:pPr>
            <a:endParaRPr lang="en-IN" sz="700" b="1" dirty="0"/>
          </a:p>
          <a:p>
            <a:pPr>
              <a:lnSpc>
                <a:spcPct val="90000"/>
              </a:lnSpc>
            </a:pPr>
            <a:r>
              <a:rPr lang="en-IN" sz="2000" b="1" dirty="0"/>
              <a:t>Findings - </a:t>
            </a:r>
            <a:r>
              <a:rPr lang="en-IN" sz="2000" dirty="0"/>
              <a:t>The above table exhibit the </a:t>
            </a:r>
            <a:r>
              <a:rPr lang="en-IN" sz="2000" b="1" dirty="0"/>
              <a:t>significant relationship  </a:t>
            </a:r>
            <a:r>
              <a:rPr lang="en-IN" sz="2000" dirty="0"/>
              <a:t>of </a:t>
            </a:r>
            <a:r>
              <a:rPr lang="en-IN" sz="2000" b="1" dirty="0"/>
              <a:t>Communication through Package </a:t>
            </a:r>
            <a:r>
              <a:rPr lang="en-IN" sz="2000" dirty="0"/>
              <a:t>with </a:t>
            </a:r>
            <a:r>
              <a:rPr lang="en-IN" sz="2000" b="1" dirty="0"/>
              <a:t>Information</a:t>
            </a:r>
            <a:r>
              <a:rPr lang="en-IN" sz="2000" dirty="0"/>
              <a:t>, </a:t>
            </a:r>
            <a:r>
              <a:rPr lang="en-IN" sz="2000" b="1" dirty="0"/>
              <a:t>Shape</a:t>
            </a:r>
            <a:r>
              <a:rPr lang="en-IN" sz="2000" dirty="0"/>
              <a:t> and </a:t>
            </a:r>
            <a:r>
              <a:rPr lang="en-IN" sz="2000" b="1" dirty="0"/>
              <a:t>Brand image of the Product</a:t>
            </a:r>
            <a:r>
              <a:rPr lang="en-IN" sz="700" b="1" dirty="0"/>
              <a:t>.</a:t>
            </a:r>
          </a:p>
          <a:p>
            <a:pPr>
              <a:lnSpc>
                <a:spcPct val="90000"/>
              </a:lnSpc>
            </a:pPr>
            <a:endParaRPr lang="en-IN" sz="700" dirty="0"/>
          </a:p>
        </p:txBody>
      </p:sp>
      <p:graphicFrame>
        <p:nvGraphicFramePr>
          <p:cNvPr id="4" name="Table 3"/>
          <p:cNvGraphicFramePr>
            <a:graphicFrameLocks noGrp="1"/>
          </p:cNvGraphicFramePr>
          <p:nvPr>
            <p:extLst>
              <p:ext uri="{D42A27DB-BD31-4B8C-83A1-F6EECF244321}">
                <p14:modId xmlns:p14="http://schemas.microsoft.com/office/powerpoint/2010/main" val="2013364865"/>
              </p:ext>
            </p:extLst>
          </p:nvPr>
        </p:nvGraphicFramePr>
        <p:xfrm>
          <a:off x="3617524" y="2318372"/>
          <a:ext cx="4670301" cy="2229202"/>
        </p:xfrm>
        <a:graphic>
          <a:graphicData uri="http://schemas.openxmlformats.org/drawingml/2006/table">
            <a:tbl>
              <a:tblPr firstRow="1" firstCol="1" bandRow="1">
                <a:solidFill>
                  <a:srgbClr val="F2F2F2">
                    <a:alpha val="45098"/>
                  </a:srgbClr>
                </a:solidFill>
                <a:tableStyleId>{F5AB1C69-6EDB-4FF4-983F-18BD219EF322}</a:tableStyleId>
              </a:tblPr>
              <a:tblGrid>
                <a:gridCol w="1203217">
                  <a:extLst>
                    <a:ext uri="{9D8B030D-6E8A-4147-A177-3AD203B41FA5}">
                      <a16:colId xmlns:a16="http://schemas.microsoft.com/office/drawing/2014/main" val="20000"/>
                    </a:ext>
                  </a:extLst>
                </a:gridCol>
                <a:gridCol w="541697">
                  <a:extLst>
                    <a:ext uri="{9D8B030D-6E8A-4147-A177-3AD203B41FA5}">
                      <a16:colId xmlns:a16="http://schemas.microsoft.com/office/drawing/2014/main" val="20001"/>
                    </a:ext>
                  </a:extLst>
                </a:gridCol>
                <a:gridCol w="780233">
                  <a:extLst>
                    <a:ext uri="{9D8B030D-6E8A-4147-A177-3AD203B41FA5}">
                      <a16:colId xmlns:a16="http://schemas.microsoft.com/office/drawing/2014/main" val="20002"/>
                    </a:ext>
                  </a:extLst>
                </a:gridCol>
                <a:gridCol w="1135262">
                  <a:extLst>
                    <a:ext uri="{9D8B030D-6E8A-4147-A177-3AD203B41FA5}">
                      <a16:colId xmlns:a16="http://schemas.microsoft.com/office/drawing/2014/main" val="20003"/>
                    </a:ext>
                  </a:extLst>
                </a:gridCol>
                <a:gridCol w="541697">
                  <a:extLst>
                    <a:ext uri="{9D8B030D-6E8A-4147-A177-3AD203B41FA5}">
                      <a16:colId xmlns:a16="http://schemas.microsoft.com/office/drawing/2014/main" val="20004"/>
                    </a:ext>
                  </a:extLst>
                </a:gridCol>
                <a:gridCol w="468195">
                  <a:extLst>
                    <a:ext uri="{9D8B030D-6E8A-4147-A177-3AD203B41FA5}">
                      <a16:colId xmlns:a16="http://schemas.microsoft.com/office/drawing/2014/main" val="20005"/>
                    </a:ext>
                  </a:extLst>
                </a:gridCol>
              </a:tblGrid>
              <a:tr h="526720">
                <a:tc>
                  <a:txBody>
                    <a:bodyPr/>
                    <a:lstStyle/>
                    <a:p>
                      <a:pPr>
                        <a:lnSpc>
                          <a:spcPct val="115000"/>
                        </a:lnSpc>
                        <a:spcAft>
                          <a:spcPts val="0"/>
                        </a:spcAft>
                      </a:pPr>
                      <a:r>
                        <a:rPr lang="en-US" sz="1200" b="0" cap="none" spc="0">
                          <a:solidFill>
                            <a:schemeClr val="bg1"/>
                          </a:solidFill>
                          <a:effectLst/>
                        </a:rPr>
                        <a:t>Model</a:t>
                      </a:r>
                      <a:endParaRPr lang="en-IN" sz="1200" b="0" cap="none" spc="0">
                        <a:solidFill>
                          <a:schemeClr val="bg1"/>
                        </a:solidFill>
                        <a:effectLst/>
                        <a:latin typeface="Calibri"/>
                        <a:ea typeface="Calibri"/>
                        <a:cs typeface="Times New Roman"/>
                      </a:endParaRPr>
                    </a:p>
                  </a:txBody>
                  <a:tcPr marL="59911" marR="59911" marT="79882" marB="0" anchor="ctr">
                    <a:lnL w="12700" cmpd="sng">
                      <a:noFill/>
                    </a:lnL>
                    <a:lnR w="12700" cmpd="sng">
                      <a:noFill/>
                    </a:lnR>
                    <a:lnT w="19050" cap="flat" cmpd="sng" algn="ctr">
                      <a:noFill/>
                      <a:prstDash val="solid"/>
                    </a:lnT>
                    <a:lnB w="38100" cmpd="sng">
                      <a:noFill/>
                    </a:lnB>
                    <a:solidFill>
                      <a:schemeClr val="tx1"/>
                    </a:solidFill>
                  </a:tcPr>
                </a:tc>
                <a:tc gridSpan="2">
                  <a:txBody>
                    <a:bodyPr/>
                    <a:lstStyle/>
                    <a:p>
                      <a:pPr>
                        <a:lnSpc>
                          <a:spcPct val="115000"/>
                        </a:lnSpc>
                        <a:spcAft>
                          <a:spcPts val="0"/>
                        </a:spcAft>
                      </a:pPr>
                      <a:r>
                        <a:rPr lang="en-US" sz="1200" b="0" cap="none" spc="0">
                          <a:solidFill>
                            <a:schemeClr val="bg1"/>
                          </a:solidFill>
                          <a:effectLst/>
                        </a:rPr>
                        <a:t>Unstandardized coefficients</a:t>
                      </a:r>
                      <a:endParaRPr lang="en-IN" sz="1200" b="0" cap="none" spc="0">
                        <a:solidFill>
                          <a:schemeClr val="bg1"/>
                        </a:solidFill>
                        <a:effectLst/>
                        <a:latin typeface="Calibri"/>
                        <a:ea typeface="Calibri"/>
                        <a:cs typeface="Times New Roman"/>
                      </a:endParaRPr>
                    </a:p>
                  </a:txBody>
                  <a:tcPr marL="59911" marR="59911" marT="79882" marB="0" anchor="ctr">
                    <a:lnL w="12700" cmpd="sng">
                      <a:noFill/>
                    </a:lnL>
                    <a:lnR w="12700" cmpd="sng">
                      <a:noFill/>
                    </a:lnR>
                    <a:lnT w="19050" cap="flat" cmpd="sng" algn="ctr">
                      <a:noFill/>
                      <a:prstDash val="solid"/>
                    </a:lnT>
                    <a:lnB w="38100" cmpd="sng">
                      <a:noFill/>
                    </a:lnB>
                    <a:solidFill>
                      <a:schemeClr val="tx1"/>
                    </a:solidFill>
                  </a:tcPr>
                </a:tc>
                <a:tc hMerge="1">
                  <a:txBody>
                    <a:bodyPr/>
                    <a:lstStyle/>
                    <a:p>
                      <a:endParaRPr lang="en-IN"/>
                    </a:p>
                  </a:txBody>
                  <a:tcPr/>
                </a:tc>
                <a:tc>
                  <a:txBody>
                    <a:bodyPr/>
                    <a:lstStyle/>
                    <a:p>
                      <a:pPr>
                        <a:lnSpc>
                          <a:spcPct val="115000"/>
                        </a:lnSpc>
                        <a:spcAft>
                          <a:spcPts val="0"/>
                        </a:spcAft>
                      </a:pPr>
                      <a:r>
                        <a:rPr lang="en-US" sz="1200" b="0" cap="none" spc="0">
                          <a:solidFill>
                            <a:schemeClr val="bg1"/>
                          </a:solidFill>
                          <a:effectLst/>
                        </a:rPr>
                        <a:t>Standardized coefficients</a:t>
                      </a:r>
                      <a:endParaRPr lang="en-IN" sz="1200" b="0" cap="none" spc="0">
                        <a:solidFill>
                          <a:schemeClr val="bg1"/>
                        </a:solidFill>
                        <a:effectLst/>
                        <a:latin typeface="Calibri"/>
                        <a:ea typeface="Calibri"/>
                        <a:cs typeface="Times New Roman"/>
                      </a:endParaRPr>
                    </a:p>
                  </a:txBody>
                  <a:tcPr marL="59911" marR="59911" marT="79882" marB="0" anchor="ctr">
                    <a:lnL w="12700" cmpd="sng">
                      <a:noFill/>
                    </a:lnL>
                    <a:lnR w="12700" cmpd="sng">
                      <a:noFill/>
                    </a:lnR>
                    <a:lnT w="19050" cap="flat" cmpd="sng" algn="ctr">
                      <a:noFill/>
                      <a:prstDash val="solid"/>
                    </a:lnT>
                    <a:lnB w="38100" cmpd="sng">
                      <a:noFill/>
                    </a:lnB>
                    <a:solidFill>
                      <a:schemeClr val="tx1"/>
                    </a:solidFill>
                  </a:tcPr>
                </a:tc>
                <a:tc>
                  <a:txBody>
                    <a:bodyPr/>
                    <a:lstStyle/>
                    <a:p>
                      <a:pPr>
                        <a:lnSpc>
                          <a:spcPct val="115000"/>
                        </a:lnSpc>
                        <a:spcAft>
                          <a:spcPts val="0"/>
                        </a:spcAft>
                      </a:pPr>
                      <a:r>
                        <a:rPr lang="en-US" sz="1200" b="0" cap="none" spc="0">
                          <a:solidFill>
                            <a:schemeClr val="bg1"/>
                          </a:solidFill>
                          <a:effectLst/>
                        </a:rPr>
                        <a:t> </a:t>
                      </a:r>
                      <a:endParaRPr lang="en-IN" sz="1200" b="0" cap="none" spc="0">
                        <a:solidFill>
                          <a:schemeClr val="bg1"/>
                        </a:solidFill>
                        <a:effectLst/>
                        <a:latin typeface="Calibri"/>
                        <a:ea typeface="Calibri"/>
                        <a:cs typeface="Times New Roman"/>
                      </a:endParaRPr>
                    </a:p>
                  </a:txBody>
                  <a:tcPr marL="59911" marR="59911" marT="79882" marB="0" anchor="ctr">
                    <a:lnL w="12700" cmpd="sng">
                      <a:noFill/>
                    </a:lnL>
                    <a:lnR w="12700" cmpd="sng">
                      <a:noFill/>
                    </a:lnR>
                    <a:lnT w="19050" cap="flat" cmpd="sng" algn="ctr">
                      <a:noFill/>
                      <a:prstDash val="solid"/>
                    </a:lnT>
                    <a:lnB w="38100" cmpd="sng">
                      <a:noFill/>
                    </a:lnB>
                    <a:solidFill>
                      <a:schemeClr val="tx1"/>
                    </a:solidFill>
                  </a:tcPr>
                </a:tc>
                <a:tc>
                  <a:txBody>
                    <a:bodyPr/>
                    <a:lstStyle/>
                    <a:p>
                      <a:pPr>
                        <a:lnSpc>
                          <a:spcPct val="115000"/>
                        </a:lnSpc>
                        <a:spcAft>
                          <a:spcPts val="0"/>
                        </a:spcAft>
                      </a:pPr>
                      <a:r>
                        <a:rPr lang="en-US" sz="1200" b="0" cap="none" spc="0">
                          <a:solidFill>
                            <a:schemeClr val="bg1"/>
                          </a:solidFill>
                          <a:effectLst/>
                        </a:rPr>
                        <a:t> </a:t>
                      </a:r>
                      <a:endParaRPr lang="en-IN" sz="1200" b="0" cap="none" spc="0">
                        <a:solidFill>
                          <a:schemeClr val="bg1"/>
                        </a:solidFill>
                        <a:effectLst/>
                        <a:latin typeface="Calibri"/>
                        <a:ea typeface="Calibri"/>
                        <a:cs typeface="Times New Roman"/>
                      </a:endParaRPr>
                    </a:p>
                  </a:txBody>
                  <a:tcPr marL="59911" marR="59911" marT="79882" marB="0"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10000"/>
                  </a:ext>
                </a:extLst>
              </a:tr>
              <a:tr h="283747">
                <a:tc>
                  <a:txBody>
                    <a:bodyPr/>
                    <a:lstStyle/>
                    <a:p>
                      <a:pPr>
                        <a:lnSpc>
                          <a:spcPct val="115000"/>
                        </a:lnSpc>
                        <a:spcAft>
                          <a:spcPts val="0"/>
                        </a:spcAft>
                      </a:pPr>
                      <a:r>
                        <a:rPr lang="en-US" sz="1000" b="1" cap="none" spc="0">
                          <a:solidFill>
                            <a:schemeClr val="tx1"/>
                          </a:solidFill>
                          <a:effectLst/>
                        </a:rPr>
                        <a:t> </a:t>
                      </a:r>
                      <a:endParaRPr lang="en-IN" sz="1000" b="1" cap="none" spc="0">
                        <a:solidFill>
                          <a:schemeClr val="tx1"/>
                        </a:solidFill>
                        <a:effectLst/>
                        <a:latin typeface="Calibri"/>
                        <a:ea typeface="Calibri"/>
                        <a:cs typeface="Times New Roman"/>
                      </a:endParaRPr>
                    </a:p>
                  </a:txBody>
                  <a:tcPr marL="59911" marR="59911" marT="79882" marB="0">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algn="r">
                        <a:lnSpc>
                          <a:spcPct val="115000"/>
                        </a:lnSpc>
                        <a:spcAft>
                          <a:spcPts val="0"/>
                        </a:spcAft>
                      </a:pPr>
                      <a:r>
                        <a:rPr lang="en-US" sz="1000" cap="none" spc="0">
                          <a:solidFill>
                            <a:schemeClr val="tx1"/>
                          </a:solidFill>
                          <a:effectLst/>
                        </a:rPr>
                        <a:t>B</a:t>
                      </a:r>
                      <a:endParaRPr lang="en-IN" sz="1000" cap="none" spc="0">
                        <a:solidFill>
                          <a:schemeClr val="tx1"/>
                        </a:solidFill>
                        <a:effectLst/>
                        <a:latin typeface="Calibri"/>
                        <a:ea typeface="Calibri"/>
                        <a:cs typeface="Times New Roman"/>
                      </a:endParaRPr>
                    </a:p>
                  </a:txBody>
                  <a:tcPr marL="59911" marR="59911" marT="79882" marB="0">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algn="r">
                        <a:lnSpc>
                          <a:spcPct val="115000"/>
                        </a:lnSpc>
                        <a:spcAft>
                          <a:spcPts val="0"/>
                        </a:spcAft>
                      </a:pPr>
                      <a:r>
                        <a:rPr lang="en-US" sz="1000" cap="none" spc="0">
                          <a:solidFill>
                            <a:schemeClr val="tx1"/>
                          </a:solidFill>
                          <a:effectLst/>
                        </a:rPr>
                        <a:t>Std. Error</a:t>
                      </a:r>
                      <a:endParaRPr lang="en-IN" sz="1000" cap="none" spc="0">
                        <a:solidFill>
                          <a:schemeClr val="tx1"/>
                        </a:solidFill>
                        <a:effectLst/>
                        <a:latin typeface="Calibri"/>
                        <a:ea typeface="Calibri"/>
                        <a:cs typeface="Times New Roman"/>
                      </a:endParaRPr>
                    </a:p>
                  </a:txBody>
                  <a:tcPr marL="59911" marR="59911" marT="79882" marB="0">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algn="r">
                        <a:lnSpc>
                          <a:spcPct val="115000"/>
                        </a:lnSpc>
                        <a:spcAft>
                          <a:spcPts val="0"/>
                        </a:spcAft>
                      </a:pPr>
                      <a:r>
                        <a:rPr lang="en-US" sz="1000" cap="none" spc="0">
                          <a:solidFill>
                            <a:schemeClr val="tx1"/>
                          </a:solidFill>
                          <a:effectLst/>
                        </a:rPr>
                        <a:t>Beta</a:t>
                      </a:r>
                      <a:endParaRPr lang="en-IN" sz="1000" cap="none" spc="0">
                        <a:solidFill>
                          <a:schemeClr val="tx1"/>
                        </a:solidFill>
                        <a:effectLst/>
                        <a:latin typeface="Calibri"/>
                        <a:ea typeface="Calibri"/>
                        <a:cs typeface="Times New Roman"/>
                      </a:endParaRPr>
                    </a:p>
                  </a:txBody>
                  <a:tcPr marL="59911" marR="59911" marT="79882" marB="0">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algn="r">
                        <a:lnSpc>
                          <a:spcPct val="115000"/>
                        </a:lnSpc>
                        <a:spcAft>
                          <a:spcPts val="0"/>
                        </a:spcAft>
                      </a:pPr>
                      <a:r>
                        <a:rPr lang="en-US" sz="1000" cap="none" spc="0">
                          <a:solidFill>
                            <a:schemeClr val="tx1"/>
                          </a:solidFill>
                          <a:effectLst/>
                        </a:rPr>
                        <a:t>t</a:t>
                      </a:r>
                      <a:endParaRPr lang="en-IN" sz="1000" cap="none" spc="0">
                        <a:solidFill>
                          <a:schemeClr val="tx1"/>
                        </a:solidFill>
                        <a:effectLst/>
                        <a:latin typeface="Calibri"/>
                        <a:ea typeface="Calibri"/>
                        <a:cs typeface="Times New Roman"/>
                      </a:endParaRPr>
                    </a:p>
                  </a:txBody>
                  <a:tcPr marL="59911" marR="59911" marT="79882" marB="0">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algn="r">
                        <a:lnSpc>
                          <a:spcPct val="115000"/>
                        </a:lnSpc>
                        <a:spcAft>
                          <a:spcPts val="0"/>
                        </a:spcAft>
                      </a:pPr>
                      <a:r>
                        <a:rPr lang="en-US" sz="1000" cap="none" spc="0">
                          <a:solidFill>
                            <a:schemeClr val="tx1"/>
                          </a:solidFill>
                          <a:effectLst/>
                        </a:rPr>
                        <a:t>Sig.</a:t>
                      </a:r>
                      <a:endParaRPr lang="en-IN" sz="1000" cap="none" spc="0">
                        <a:solidFill>
                          <a:schemeClr val="tx1"/>
                        </a:solidFill>
                        <a:effectLst/>
                        <a:latin typeface="Calibri"/>
                        <a:ea typeface="Calibri"/>
                        <a:cs typeface="Times New Roman"/>
                      </a:endParaRPr>
                    </a:p>
                  </a:txBody>
                  <a:tcPr marL="59911" marR="59911" marT="79882" marB="0">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0001"/>
                  </a:ext>
                </a:extLst>
              </a:tr>
              <a:tr h="283747">
                <a:tc>
                  <a:txBody>
                    <a:bodyPr/>
                    <a:lstStyle/>
                    <a:p>
                      <a:pPr>
                        <a:lnSpc>
                          <a:spcPct val="115000"/>
                        </a:lnSpc>
                        <a:spcAft>
                          <a:spcPts val="0"/>
                        </a:spcAft>
                      </a:pPr>
                      <a:r>
                        <a:rPr lang="en-US" sz="1000" b="1" cap="none" spc="0">
                          <a:solidFill>
                            <a:schemeClr val="tx1"/>
                          </a:solidFill>
                          <a:effectLst/>
                        </a:rPr>
                        <a:t>1 (constant)</a:t>
                      </a:r>
                      <a:endParaRPr lang="en-IN" sz="1000" b="1" cap="none" spc="0">
                        <a:solidFill>
                          <a:schemeClr val="tx1"/>
                        </a:solidFill>
                        <a:effectLst/>
                        <a:latin typeface="Calibri"/>
                        <a:ea typeface="Calibri"/>
                        <a:cs typeface="Times New Roman"/>
                      </a:endParaRPr>
                    </a:p>
                  </a:txBody>
                  <a:tcPr marL="59911" marR="59911" marT="79882"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a:lnSpc>
                          <a:spcPct val="115000"/>
                        </a:lnSpc>
                        <a:spcAft>
                          <a:spcPts val="0"/>
                        </a:spcAft>
                      </a:pPr>
                      <a:r>
                        <a:rPr lang="en-US" sz="1000" cap="none" spc="0">
                          <a:solidFill>
                            <a:schemeClr val="tx1"/>
                          </a:solidFill>
                          <a:effectLst/>
                        </a:rPr>
                        <a:t>2.214</a:t>
                      </a:r>
                      <a:endParaRPr lang="en-IN" sz="1000" cap="none" spc="0">
                        <a:solidFill>
                          <a:schemeClr val="tx1"/>
                        </a:solidFill>
                        <a:effectLst/>
                        <a:latin typeface="Calibri"/>
                        <a:ea typeface="Calibri"/>
                        <a:cs typeface="Times New Roman"/>
                      </a:endParaRPr>
                    </a:p>
                  </a:txBody>
                  <a:tcPr marL="59911" marR="59911" marT="79882"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a:lnSpc>
                          <a:spcPct val="115000"/>
                        </a:lnSpc>
                        <a:spcAft>
                          <a:spcPts val="0"/>
                        </a:spcAft>
                      </a:pPr>
                      <a:r>
                        <a:rPr lang="en-US" sz="1000" cap="none" spc="0">
                          <a:solidFill>
                            <a:schemeClr val="tx1"/>
                          </a:solidFill>
                          <a:effectLst/>
                        </a:rPr>
                        <a:t>.514</a:t>
                      </a:r>
                      <a:endParaRPr lang="en-IN" sz="1000" cap="none" spc="0">
                        <a:solidFill>
                          <a:schemeClr val="tx1"/>
                        </a:solidFill>
                        <a:effectLst/>
                        <a:latin typeface="Calibri"/>
                        <a:ea typeface="Calibri"/>
                        <a:cs typeface="Times New Roman"/>
                      </a:endParaRPr>
                    </a:p>
                  </a:txBody>
                  <a:tcPr marL="59911" marR="59911" marT="79882"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a:lnSpc>
                          <a:spcPct val="115000"/>
                        </a:lnSpc>
                        <a:spcAft>
                          <a:spcPts val="0"/>
                        </a:spcAft>
                      </a:pPr>
                      <a:r>
                        <a:rPr lang="en-US" sz="1000" cap="none" spc="0">
                          <a:solidFill>
                            <a:schemeClr val="tx1"/>
                          </a:solidFill>
                          <a:effectLst/>
                        </a:rPr>
                        <a:t> </a:t>
                      </a:r>
                      <a:endParaRPr lang="en-IN" sz="1000" cap="none" spc="0">
                        <a:solidFill>
                          <a:schemeClr val="tx1"/>
                        </a:solidFill>
                        <a:effectLst/>
                        <a:latin typeface="Calibri"/>
                        <a:ea typeface="Calibri"/>
                        <a:cs typeface="Times New Roman"/>
                      </a:endParaRPr>
                    </a:p>
                  </a:txBody>
                  <a:tcPr marL="59911" marR="59911" marT="79882"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a:lnSpc>
                          <a:spcPct val="115000"/>
                        </a:lnSpc>
                        <a:spcAft>
                          <a:spcPts val="0"/>
                        </a:spcAft>
                      </a:pPr>
                      <a:r>
                        <a:rPr lang="en-US" sz="1000" cap="none" spc="0">
                          <a:solidFill>
                            <a:schemeClr val="tx1"/>
                          </a:solidFill>
                          <a:effectLst/>
                        </a:rPr>
                        <a:t>4.311</a:t>
                      </a:r>
                      <a:endParaRPr lang="en-IN" sz="1000" cap="none" spc="0">
                        <a:solidFill>
                          <a:schemeClr val="tx1"/>
                        </a:solidFill>
                        <a:effectLst/>
                        <a:latin typeface="Calibri"/>
                        <a:ea typeface="Calibri"/>
                        <a:cs typeface="Times New Roman"/>
                      </a:endParaRPr>
                    </a:p>
                  </a:txBody>
                  <a:tcPr marL="59911" marR="59911" marT="79882"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a:lnSpc>
                          <a:spcPct val="115000"/>
                        </a:lnSpc>
                        <a:spcAft>
                          <a:spcPts val="0"/>
                        </a:spcAft>
                      </a:pPr>
                      <a:r>
                        <a:rPr lang="en-US" sz="1000" cap="none" spc="0">
                          <a:solidFill>
                            <a:schemeClr val="tx1"/>
                          </a:solidFill>
                          <a:effectLst/>
                        </a:rPr>
                        <a:t>.000</a:t>
                      </a:r>
                      <a:endParaRPr lang="en-IN" sz="1000" cap="none" spc="0">
                        <a:solidFill>
                          <a:schemeClr val="tx1"/>
                        </a:solidFill>
                        <a:effectLst/>
                        <a:latin typeface="Calibri"/>
                        <a:ea typeface="Calibri"/>
                        <a:cs typeface="Times New Roman"/>
                      </a:endParaRPr>
                    </a:p>
                  </a:txBody>
                  <a:tcPr marL="59911" marR="59911" marT="79882"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10002"/>
                  </a:ext>
                </a:extLst>
              </a:tr>
              <a:tr h="283747">
                <a:tc>
                  <a:txBody>
                    <a:bodyPr/>
                    <a:lstStyle/>
                    <a:p>
                      <a:pPr>
                        <a:lnSpc>
                          <a:spcPct val="115000"/>
                        </a:lnSpc>
                        <a:spcAft>
                          <a:spcPts val="0"/>
                        </a:spcAft>
                      </a:pPr>
                      <a:r>
                        <a:rPr lang="en-US" sz="1000" b="1" cap="none" spc="0">
                          <a:solidFill>
                            <a:schemeClr val="tx1"/>
                          </a:solidFill>
                          <a:effectLst/>
                        </a:rPr>
                        <a:t>Information</a:t>
                      </a:r>
                      <a:endParaRPr lang="en-IN" sz="1000" b="1" cap="none" spc="0">
                        <a:solidFill>
                          <a:schemeClr val="tx1"/>
                        </a:solidFill>
                        <a:effectLst/>
                        <a:latin typeface="Calibri"/>
                        <a:ea typeface="Calibri"/>
                        <a:cs typeface="Times New Roman"/>
                      </a:endParaRPr>
                    </a:p>
                  </a:txBody>
                  <a:tcPr marL="59911" marR="59911" marT="79882"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a:lnSpc>
                          <a:spcPct val="115000"/>
                        </a:lnSpc>
                        <a:spcAft>
                          <a:spcPts val="0"/>
                        </a:spcAft>
                      </a:pPr>
                      <a:r>
                        <a:rPr lang="en-US" sz="1000" cap="none" spc="0">
                          <a:solidFill>
                            <a:schemeClr val="tx1"/>
                          </a:solidFill>
                          <a:effectLst/>
                        </a:rPr>
                        <a:t>.113</a:t>
                      </a:r>
                      <a:endParaRPr lang="en-IN" sz="1000" cap="none" spc="0">
                        <a:solidFill>
                          <a:schemeClr val="tx1"/>
                        </a:solidFill>
                        <a:effectLst/>
                        <a:latin typeface="Calibri"/>
                        <a:ea typeface="Calibri"/>
                        <a:cs typeface="Times New Roman"/>
                      </a:endParaRPr>
                    </a:p>
                  </a:txBody>
                  <a:tcPr marL="59911" marR="59911" marT="79882"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a:lnSpc>
                          <a:spcPct val="115000"/>
                        </a:lnSpc>
                        <a:spcAft>
                          <a:spcPts val="0"/>
                        </a:spcAft>
                      </a:pPr>
                      <a:r>
                        <a:rPr lang="en-US" sz="1000" cap="none" spc="0">
                          <a:solidFill>
                            <a:schemeClr val="tx1"/>
                          </a:solidFill>
                          <a:effectLst/>
                        </a:rPr>
                        <a:t>.074</a:t>
                      </a:r>
                      <a:endParaRPr lang="en-IN" sz="1000" cap="none" spc="0">
                        <a:solidFill>
                          <a:schemeClr val="tx1"/>
                        </a:solidFill>
                        <a:effectLst/>
                        <a:latin typeface="Calibri"/>
                        <a:ea typeface="Calibri"/>
                        <a:cs typeface="Times New Roman"/>
                      </a:endParaRPr>
                    </a:p>
                  </a:txBody>
                  <a:tcPr marL="59911" marR="59911" marT="79882"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a:lnSpc>
                          <a:spcPct val="115000"/>
                        </a:lnSpc>
                        <a:spcAft>
                          <a:spcPts val="0"/>
                        </a:spcAft>
                      </a:pPr>
                      <a:r>
                        <a:rPr lang="en-US" sz="1000" cap="none" spc="0">
                          <a:solidFill>
                            <a:schemeClr val="tx1"/>
                          </a:solidFill>
                          <a:effectLst/>
                        </a:rPr>
                        <a:t>.178</a:t>
                      </a:r>
                      <a:endParaRPr lang="en-IN" sz="1000" cap="none" spc="0">
                        <a:solidFill>
                          <a:schemeClr val="tx1"/>
                        </a:solidFill>
                        <a:effectLst/>
                        <a:latin typeface="Calibri"/>
                        <a:ea typeface="Calibri"/>
                        <a:cs typeface="Times New Roman"/>
                      </a:endParaRPr>
                    </a:p>
                  </a:txBody>
                  <a:tcPr marL="59911" marR="59911" marT="79882"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a:lnSpc>
                          <a:spcPct val="115000"/>
                        </a:lnSpc>
                        <a:spcAft>
                          <a:spcPts val="0"/>
                        </a:spcAft>
                      </a:pPr>
                      <a:r>
                        <a:rPr lang="en-US" sz="1000" cap="none" spc="0">
                          <a:solidFill>
                            <a:schemeClr val="tx1"/>
                          </a:solidFill>
                          <a:effectLst/>
                        </a:rPr>
                        <a:t>1.522</a:t>
                      </a:r>
                      <a:endParaRPr lang="en-IN" sz="1000" cap="none" spc="0">
                        <a:solidFill>
                          <a:schemeClr val="tx1"/>
                        </a:solidFill>
                        <a:effectLst/>
                        <a:latin typeface="Calibri"/>
                        <a:ea typeface="Calibri"/>
                        <a:cs typeface="Times New Roman"/>
                      </a:endParaRPr>
                    </a:p>
                  </a:txBody>
                  <a:tcPr marL="59911" marR="59911" marT="79882"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a:lnSpc>
                          <a:spcPct val="115000"/>
                        </a:lnSpc>
                        <a:spcAft>
                          <a:spcPts val="0"/>
                        </a:spcAft>
                      </a:pPr>
                      <a:r>
                        <a:rPr lang="en-US" sz="1000" b="1" cap="none" spc="0">
                          <a:solidFill>
                            <a:schemeClr val="tx1"/>
                          </a:solidFill>
                          <a:effectLst/>
                        </a:rPr>
                        <a:t>.031</a:t>
                      </a:r>
                      <a:endParaRPr lang="en-IN" sz="1000" b="1" cap="none" spc="0">
                        <a:solidFill>
                          <a:schemeClr val="tx1"/>
                        </a:solidFill>
                        <a:effectLst/>
                        <a:latin typeface="Calibri"/>
                        <a:ea typeface="Calibri"/>
                        <a:cs typeface="Times New Roman"/>
                      </a:endParaRPr>
                    </a:p>
                  </a:txBody>
                  <a:tcPr marL="59911" marR="59911" marT="79882"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0003"/>
                  </a:ext>
                </a:extLst>
              </a:tr>
              <a:tr h="283747">
                <a:tc>
                  <a:txBody>
                    <a:bodyPr/>
                    <a:lstStyle/>
                    <a:p>
                      <a:pPr>
                        <a:lnSpc>
                          <a:spcPct val="115000"/>
                        </a:lnSpc>
                        <a:spcAft>
                          <a:spcPts val="0"/>
                        </a:spcAft>
                      </a:pPr>
                      <a:r>
                        <a:rPr lang="en-US" sz="1000" b="1" cap="none" spc="0">
                          <a:solidFill>
                            <a:schemeClr val="tx1"/>
                          </a:solidFill>
                          <a:effectLst/>
                        </a:rPr>
                        <a:t>Shape</a:t>
                      </a:r>
                      <a:endParaRPr lang="en-IN" sz="1000" b="1" cap="none" spc="0">
                        <a:solidFill>
                          <a:schemeClr val="tx1"/>
                        </a:solidFill>
                        <a:effectLst/>
                        <a:latin typeface="Calibri"/>
                        <a:ea typeface="Calibri"/>
                        <a:cs typeface="Times New Roman"/>
                      </a:endParaRPr>
                    </a:p>
                  </a:txBody>
                  <a:tcPr marL="59911" marR="59911" marT="79882"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a:lnSpc>
                          <a:spcPct val="115000"/>
                        </a:lnSpc>
                        <a:spcAft>
                          <a:spcPts val="0"/>
                        </a:spcAft>
                      </a:pPr>
                      <a:r>
                        <a:rPr lang="en-US" sz="1000" cap="none" spc="0">
                          <a:solidFill>
                            <a:schemeClr val="tx1"/>
                          </a:solidFill>
                          <a:effectLst/>
                        </a:rPr>
                        <a:t>.320</a:t>
                      </a:r>
                      <a:endParaRPr lang="en-IN" sz="1000" cap="none" spc="0">
                        <a:solidFill>
                          <a:schemeClr val="tx1"/>
                        </a:solidFill>
                        <a:effectLst/>
                        <a:latin typeface="Calibri"/>
                        <a:ea typeface="Calibri"/>
                        <a:cs typeface="Times New Roman"/>
                      </a:endParaRPr>
                    </a:p>
                  </a:txBody>
                  <a:tcPr marL="59911" marR="59911" marT="79882"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a:lnSpc>
                          <a:spcPct val="115000"/>
                        </a:lnSpc>
                        <a:spcAft>
                          <a:spcPts val="0"/>
                        </a:spcAft>
                      </a:pPr>
                      <a:r>
                        <a:rPr lang="en-US" sz="1000" cap="none" spc="0">
                          <a:solidFill>
                            <a:schemeClr val="tx1"/>
                          </a:solidFill>
                          <a:effectLst/>
                        </a:rPr>
                        <a:t>.103</a:t>
                      </a:r>
                      <a:endParaRPr lang="en-IN" sz="1000" cap="none" spc="0">
                        <a:solidFill>
                          <a:schemeClr val="tx1"/>
                        </a:solidFill>
                        <a:effectLst/>
                        <a:latin typeface="Calibri"/>
                        <a:ea typeface="Calibri"/>
                        <a:cs typeface="Times New Roman"/>
                      </a:endParaRPr>
                    </a:p>
                  </a:txBody>
                  <a:tcPr marL="59911" marR="59911" marT="79882"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a:lnSpc>
                          <a:spcPct val="115000"/>
                        </a:lnSpc>
                        <a:spcAft>
                          <a:spcPts val="0"/>
                        </a:spcAft>
                      </a:pPr>
                      <a:r>
                        <a:rPr lang="en-US" sz="1000" cap="none" spc="0">
                          <a:solidFill>
                            <a:schemeClr val="tx1"/>
                          </a:solidFill>
                          <a:effectLst/>
                        </a:rPr>
                        <a:t>.300</a:t>
                      </a:r>
                      <a:endParaRPr lang="en-IN" sz="1000" cap="none" spc="0">
                        <a:solidFill>
                          <a:schemeClr val="tx1"/>
                        </a:solidFill>
                        <a:effectLst/>
                        <a:latin typeface="Calibri"/>
                        <a:ea typeface="Calibri"/>
                        <a:cs typeface="Times New Roman"/>
                      </a:endParaRPr>
                    </a:p>
                  </a:txBody>
                  <a:tcPr marL="59911" marR="59911" marT="79882"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a:lnSpc>
                          <a:spcPct val="115000"/>
                        </a:lnSpc>
                        <a:spcAft>
                          <a:spcPts val="0"/>
                        </a:spcAft>
                      </a:pPr>
                      <a:r>
                        <a:rPr lang="en-US" sz="1000" cap="none" spc="0">
                          <a:solidFill>
                            <a:schemeClr val="tx1"/>
                          </a:solidFill>
                          <a:effectLst/>
                        </a:rPr>
                        <a:t>3.121</a:t>
                      </a:r>
                      <a:endParaRPr lang="en-IN" sz="1000" cap="none" spc="0">
                        <a:solidFill>
                          <a:schemeClr val="tx1"/>
                        </a:solidFill>
                        <a:effectLst/>
                        <a:latin typeface="Calibri"/>
                        <a:ea typeface="Calibri"/>
                        <a:cs typeface="Times New Roman"/>
                      </a:endParaRPr>
                    </a:p>
                  </a:txBody>
                  <a:tcPr marL="59911" marR="59911" marT="79882"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a:lnSpc>
                          <a:spcPct val="115000"/>
                        </a:lnSpc>
                        <a:spcAft>
                          <a:spcPts val="0"/>
                        </a:spcAft>
                      </a:pPr>
                      <a:r>
                        <a:rPr lang="en-US" sz="1000" b="1" cap="none" spc="0">
                          <a:solidFill>
                            <a:schemeClr val="tx1"/>
                          </a:solidFill>
                          <a:effectLst/>
                        </a:rPr>
                        <a:t>.002</a:t>
                      </a:r>
                      <a:endParaRPr lang="en-IN" sz="1000" b="1" cap="none" spc="0">
                        <a:solidFill>
                          <a:schemeClr val="tx1"/>
                        </a:solidFill>
                        <a:effectLst/>
                        <a:latin typeface="Calibri"/>
                        <a:ea typeface="Calibri"/>
                        <a:cs typeface="Times New Roman"/>
                      </a:endParaRPr>
                    </a:p>
                  </a:txBody>
                  <a:tcPr marL="59911" marR="59911" marT="79882"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10004"/>
                  </a:ext>
                </a:extLst>
              </a:tr>
              <a:tr h="283747">
                <a:tc>
                  <a:txBody>
                    <a:bodyPr/>
                    <a:lstStyle/>
                    <a:p>
                      <a:pPr>
                        <a:lnSpc>
                          <a:spcPct val="115000"/>
                        </a:lnSpc>
                        <a:spcAft>
                          <a:spcPts val="0"/>
                        </a:spcAft>
                      </a:pPr>
                      <a:r>
                        <a:rPr lang="en-US" sz="1000" b="1" cap="none" spc="0">
                          <a:solidFill>
                            <a:schemeClr val="tx1"/>
                          </a:solidFill>
                          <a:effectLst/>
                        </a:rPr>
                        <a:t>Brand Image</a:t>
                      </a:r>
                      <a:endParaRPr lang="en-IN" sz="1000" b="1" cap="none" spc="0">
                        <a:solidFill>
                          <a:schemeClr val="tx1"/>
                        </a:solidFill>
                        <a:effectLst/>
                        <a:latin typeface="Calibri"/>
                        <a:ea typeface="Calibri"/>
                        <a:cs typeface="Times New Roman"/>
                      </a:endParaRPr>
                    </a:p>
                  </a:txBody>
                  <a:tcPr marL="59911" marR="59911" marT="79882"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a:lnSpc>
                          <a:spcPct val="115000"/>
                        </a:lnSpc>
                        <a:spcAft>
                          <a:spcPts val="0"/>
                        </a:spcAft>
                      </a:pPr>
                      <a:r>
                        <a:rPr lang="en-US" sz="1000" cap="none" spc="0">
                          <a:solidFill>
                            <a:schemeClr val="tx1"/>
                          </a:solidFill>
                          <a:effectLst/>
                        </a:rPr>
                        <a:t>.119</a:t>
                      </a:r>
                      <a:endParaRPr lang="en-IN" sz="1000" cap="none" spc="0">
                        <a:solidFill>
                          <a:schemeClr val="tx1"/>
                        </a:solidFill>
                        <a:effectLst/>
                        <a:latin typeface="Calibri"/>
                        <a:ea typeface="Calibri"/>
                        <a:cs typeface="Times New Roman"/>
                      </a:endParaRPr>
                    </a:p>
                  </a:txBody>
                  <a:tcPr marL="59911" marR="59911" marT="79882"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a:lnSpc>
                          <a:spcPct val="115000"/>
                        </a:lnSpc>
                        <a:spcAft>
                          <a:spcPts val="0"/>
                        </a:spcAft>
                      </a:pPr>
                      <a:r>
                        <a:rPr lang="en-US" sz="1000" cap="none" spc="0">
                          <a:solidFill>
                            <a:schemeClr val="tx1"/>
                          </a:solidFill>
                          <a:effectLst/>
                        </a:rPr>
                        <a:t>.118</a:t>
                      </a:r>
                      <a:endParaRPr lang="en-IN" sz="1000" cap="none" spc="0">
                        <a:solidFill>
                          <a:schemeClr val="tx1"/>
                        </a:solidFill>
                        <a:effectLst/>
                        <a:latin typeface="Calibri"/>
                        <a:ea typeface="Calibri"/>
                        <a:cs typeface="Times New Roman"/>
                      </a:endParaRPr>
                    </a:p>
                  </a:txBody>
                  <a:tcPr marL="59911" marR="59911" marT="79882"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a:lnSpc>
                          <a:spcPct val="115000"/>
                        </a:lnSpc>
                        <a:spcAft>
                          <a:spcPts val="0"/>
                        </a:spcAft>
                      </a:pPr>
                      <a:r>
                        <a:rPr lang="en-US" sz="1000" cap="none" spc="0">
                          <a:solidFill>
                            <a:schemeClr val="tx1"/>
                          </a:solidFill>
                          <a:effectLst/>
                        </a:rPr>
                        <a:t>.019</a:t>
                      </a:r>
                      <a:endParaRPr lang="en-IN" sz="1000" cap="none" spc="0">
                        <a:solidFill>
                          <a:schemeClr val="tx1"/>
                        </a:solidFill>
                        <a:effectLst/>
                        <a:latin typeface="Calibri"/>
                        <a:ea typeface="Calibri"/>
                        <a:cs typeface="Times New Roman"/>
                      </a:endParaRPr>
                    </a:p>
                  </a:txBody>
                  <a:tcPr marL="59911" marR="59911" marT="79882"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a:lnSpc>
                          <a:spcPct val="115000"/>
                        </a:lnSpc>
                        <a:spcAft>
                          <a:spcPts val="0"/>
                        </a:spcAft>
                      </a:pPr>
                      <a:r>
                        <a:rPr lang="en-US" sz="1000" cap="none" spc="0">
                          <a:solidFill>
                            <a:schemeClr val="tx1"/>
                          </a:solidFill>
                          <a:effectLst/>
                        </a:rPr>
                        <a:t>.158</a:t>
                      </a:r>
                      <a:endParaRPr lang="en-IN" sz="1000" cap="none" spc="0">
                        <a:solidFill>
                          <a:schemeClr val="tx1"/>
                        </a:solidFill>
                        <a:effectLst/>
                        <a:latin typeface="Calibri"/>
                        <a:ea typeface="Calibri"/>
                        <a:cs typeface="Times New Roman"/>
                      </a:endParaRPr>
                    </a:p>
                  </a:txBody>
                  <a:tcPr marL="59911" marR="59911" marT="79882"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a:lnSpc>
                          <a:spcPct val="115000"/>
                        </a:lnSpc>
                        <a:spcAft>
                          <a:spcPts val="0"/>
                        </a:spcAft>
                      </a:pPr>
                      <a:r>
                        <a:rPr lang="en-US" sz="1000" b="1" cap="none" spc="0">
                          <a:solidFill>
                            <a:schemeClr val="tx1"/>
                          </a:solidFill>
                          <a:effectLst/>
                        </a:rPr>
                        <a:t>.022</a:t>
                      </a:r>
                      <a:endParaRPr lang="en-IN" sz="1000" b="1" cap="none" spc="0">
                        <a:solidFill>
                          <a:schemeClr val="tx1"/>
                        </a:solidFill>
                        <a:effectLst/>
                        <a:latin typeface="Calibri"/>
                        <a:ea typeface="Calibri"/>
                        <a:cs typeface="Times New Roman"/>
                      </a:endParaRPr>
                    </a:p>
                  </a:txBody>
                  <a:tcPr marL="59911" marR="59911" marT="79882"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0005"/>
                  </a:ext>
                </a:extLst>
              </a:tr>
              <a:tr h="283747">
                <a:tc>
                  <a:txBody>
                    <a:bodyPr/>
                    <a:lstStyle/>
                    <a:p>
                      <a:pPr>
                        <a:lnSpc>
                          <a:spcPct val="115000"/>
                        </a:lnSpc>
                        <a:spcAft>
                          <a:spcPts val="0"/>
                        </a:spcAft>
                      </a:pPr>
                      <a:r>
                        <a:rPr lang="en-US" sz="1000" b="1" cap="none" spc="0">
                          <a:solidFill>
                            <a:schemeClr val="tx1"/>
                          </a:solidFill>
                          <a:effectLst/>
                        </a:rPr>
                        <a:t>Symbols/Logos</a:t>
                      </a:r>
                      <a:endParaRPr lang="en-IN" sz="1000" b="1" cap="none" spc="0">
                        <a:solidFill>
                          <a:schemeClr val="tx1"/>
                        </a:solidFill>
                        <a:effectLst/>
                        <a:latin typeface="Calibri"/>
                        <a:ea typeface="Calibri"/>
                        <a:cs typeface="Times New Roman"/>
                      </a:endParaRPr>
                    </a:p>
                  </a:txBody>
                  <a:tcPr marL="59911" marR="59911" marT="79882"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a:lnSpc>
                          <a:spcPct val="115000"/>
                        </a:lnSpc>
                        <a:spcAft>
                          <a:spcPts val="0"/>
                        </a:spcAft>
                      </a:pPr>
                      <a:r>
                        <a:rPr lang="en-US" sz="1000" cap="none" spc="0">
                          <a:solidFill>
                            <a:schemeClr val="tx1"/>
                          </a:solidFill>
                          <a:effectLst/>
                        </a:rPr>
                        <a:t>-0.41</a:t>
                      </a:r>
                      <a:endParaRPr lang="en-IN" sz="1000" cap="none" spc="0">
                        <a:solidFill>
                          <a:schemeClr val="tx1"/>
                        </a:solidFill>
                        <a:effectLst/>
                        <a:latin typeface="Calibri"/>
                        <a:ea typeface="Calibri"/>
                        <a:cs typeface="Times New Roman"/>
                      </a:endParaRPr>
                    </a:p>
                  </a:txBody>
                  <a:tcPr marL="59911" marR="59911" marT="79882"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a:lnSpc>
                          <a:spcPct val="115000"/>
                        </a:lnSpc>
                        <a:spcAft>
                          <a:spcPts val="0"/>
                        </a:spcAft>
                      </a:pPr>
                      <a:r>
                        <a:rPr lang="en-US" sz="1000" cap="none" spc="0">
                          <a:solidFill>
                            <a:schemeClr val="tx1"/>
                          </a:solidFill>
                          <a:effectLst/>
                        </a:rPr>
                        <a:t>.073</a:t>
                      </a:r>
                      <a:endParaRPr lang="en-IN" sz="1000" cap="none" spc="0">
                        <a:solidFill>
                          <a:schemeClr val="tx1"/>
                        </a:solidFill>
                        <a:effectLst/>
                        <a:latin typeface="Calibri"/>
                        <a:ea typeface="Calibri"/>
                        <a:cs typeface="Times New Roman"/>
                      </a:endParaRPr>
                    </a:p>
                  </a:txBody>
                  <a:tcPr marL="59911" marR="59911" marT="79882"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a:lnSpc>
                          <a:spcPct val="115000"/>
                        </a:lnSpc>
                        <a:spcAft>
                          <a:spcPts val="0"/>
                        </a:spcAft>
                      </a:pPr>
                      <a:r>
                        <a:rPr lang="en-US" sz="1000" cap="none" spc="0">
                          <a:solidFill>
                            <a:schemeClr val="tx1"/>
                          </a:solidFill>
                          <a:effectLst/>
                        </a:rPr>
                        <a:t>-.057</a:t>
                      </a:r>
                      <a:endParaRPr lang="en-IN" sz="1000" cap="none" spc="0">
                        <a:solidFill>
                          <a:schemeClr val="tx1"/>
                        </a:solidFill>
                        <a:effectLst/>
                        <a:latin typeface="Calibri"/>
                        <a:ea typeface="Calibri"/>
                        <a:cs typeface="Times New Roman"/>
                      </a:endParaRPr>
                    </a:p>
                  </a:txBody>
                  <a:tcPr marL="59911" marR="59911" marT="79882"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a:lnSpc>
                          <a:spcPct val="115000"/>
                        </a:lnSpc>
                        <a:spcAft>
                          <a:spcPts val="0"/>
                        </a:spcAft>
                      </a:pPr>
                      <a:r>
                        <a:rPr lang="en-US" sz="1000" cap="none" spc="0">
                          <a:solidFill>
                            <a:schemeClr val="tx1"/>
                          </a:solidFill>
                          <a:effectLst/>
                        </a:rPr>
                        <a:t>-.561</a:t>
                      </a:r>
                      <a:endParaRPr lang="en-IN" sz="1000" cap="none" spc="0">
                        <a:solidFill>
                          <a:schemeClr val="tx1"/>
                        </a:solidFill>
                        <a:effectLst/>
                        <a:latin typeface="Calibri"/>
                        <a:ea typeface="Calibri"/>
                        <a:cs typeface="Times New Roman"/>
                      </a:endParaRPr>
                    </a:p>
                  </a:txBody>
                  <a:tcPr marL="59911" marR="59911" marT="79882"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a:lnSpc>
                          <a:spcPct val="115000"/>
                        </a:lnSpc>
                        <a:spcAft>
                          <a:spcPts val="0"/>
                        </a:spcAft>
                      </a:pPr>
                      <a:r>
                        <a:rPr lang="en-US" sz="1000" cap="none" spc="0">
                          <a:solidFill>
                            <a:schemeClr val="tx1"/>
                          </a:solidFill>
                          <a:effectLst/>
                        </a:rPr>
                        <a:t>.576</a:t>
                      </a:r>
                      <a:endParaRPr lang="en-IN" sz="1000" cap="none" spc="0">
                        <a:solidFill>
                          <a:schemeClr val="tx1"/>
                        </a:solidFill>
                        <a:effectLst/>
                        <a:latin typeface="Calibri"/>
                        <a:ea typeface="Calibri"/>
                        <a:cs typeface="Times New Roman"/>
                      </a:endParaRPr>
                    </a:p>
                  </a:txBody>
                  <a:tcPr marL="59911" marR="59911" marT="79882"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427054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88684" y="804519"/>
            <a:ext cx="6968411" cy="1049235"/>
          </a:xfrm>
        </p:spPr>
        <p:txBody>
          <a:bodyPr>
            <a:normAutofit/>
          </a:bodyPr>
          <a:lstStyle/>
          <a:p>
            <a:r>
              <a:rPr lang="en-IN"/>
              <a:t>Multiple Regression Analysis for Usability of the Package</a:t>
            </a:r>
          </a:p>
        </p:txBody>
      </p:sp>
      <p:sp>
        <p:nvSpPr>
          <p:cNvPr id="3" name="Content Placeholder 2"/>
          <p:cNvSpPr>
            <a:spLocks noGrp="1"/>
          </p:cNvSpPr>
          <p:nvPr>
            <p:ph idx="1"/>
          </p:nvPr>
        </p:nvSpPr>
        <p:spPr>
          <a:xfrm>
            <a:off x="5047415" y="2015734"/>
            <a:ext cx="3009680" cy="3450613"/>
          </a:xfrm>
        </p:spPr>
        <p:txBody>
          <a:bodyPr>
            <a:normAutofit fontScale="62500" lnSpcReduction="20000"/>
          </a:bodyPr>
          <a:lstStyle/>
          <a:p>
            <a:pPr>
              <a:lnSpc>
                <a:spcPct val="110000"/>
              </a:lnSpc>
            </a:pPr>
            <a:endParaRPr lang="en-IN" sz="500" b="1" dirty="0"/>
          </a:p>
          <a:p>
            <a:pPr>
              <a:lnSpc>
                <a:spcPct val="110000"/>
              </a:lnSpc>
            </a:pPr>
            <a:endParaRPr lang="en-IN" sz="500" b="1" dirty="0"/>
          </a:p>
          <a:p>
            <a:pPr>
              <a:lnSpc>
                <a:spcPct val="110000"/>
              </a:lnSpc>
            </a:pPr>
            <a:endParaRPr lang="en-IN" sz="500" b="1" dirty="0"/>
          </a:p>
          <a:p>
            <a:pPr>
              <a:lnSpc>
                <a:spcPct val="110000"/>
              </a:lnSpc>
            </a:pPr>
            <a:endParaRPr lang="en-IN" sz="500" b="1" dirty="0"/>
          </a:p>
          <a:p>
            <a:pPr>
              <a:lnSpc>
                <a:spcPct val="110000"/>
              </a:lnSpc>
            </a:pPr>
            <a:endParaRPr lang="en-IN" sz="500" b="1" dirty="0"/>
          </a:p>
          <a:p>
            <a:pPr>
              <a:lnSpc>
                <a:spcPct val="110000"/>
              </a:lnSpc>
            </a:pPr>
            <a:endParaRPr lang="en-IN" sz="500" b="1" dirty="0"/>
          </a:p>
          <a:p>
            <a:pPr>
              <a:lnSpc>
                <a:spcPct val="110000"/>
              </a:lnSpc>
            </a:pPr>
            <a:endParaRPr lang="en-IN" sz="500" b="1" dirty="0"/>
          </a:p>
          <a:p>
            <a:pPr>
              <a:lnSpc>
                <a:spcPct val="110000"/>
              </a:lnSpc>
            </a:pPr>
            <a:endParaRPr lang="en-IN" sz="500" b="1" dirty="0"/>
          </a:p>
          <a:p>
            <a:pPr>
              <a:lnSpc>
                <a:spcPct val="110000"/>
              </a:lnSpc>
            </a:pPr>
            <a:endParaRPr lang="en-IN" sz="500" b="1" dirty="0"/>
          </a:p>
          <a:p>
            <a:pPr>
              <a:lnSpc>
                <a:spcPct val="110000"/>
              </a:lnSpc>
            </a:pPr>
            <a:endParaRPr lang="en-IN" sz="500" b="1" dirty="0"/>
          </a:p>
          <a:p>
            <a:pPr>
              <a:lnSpc>
                <a:spcPct val="110000"/>
              </a:lnSpc>
            </a:pPr>
            <a:endParaRPr lang="en-IN" sz="500" b="1" dirty="0"/>
          </a:p>
          <a:p>
            <a:pPr>
              <a:lnSpc>
                <a:spcPct val="110000"/>
              </a:lnSpc>
            </a:pPr>
            <a:endParaRPr lang="en-IN" sz="500" b="1" dirty="0"/>
          </a:p>
          <a:p>
            <a:pPr>
              <a:lnSpc>
                <a:spcPct val="110000"/>
              </a:lnSpc>
            </a:pPr>
            <a:endParaRPr lang="en-IN" sz="500" b="1" dirty="0"/>
          </a:p>
          <a:p>
            <a:pPr>
              <a:lnSpc>
                <a:spcPct val="110000"/>
              </a:lnSpc>
            </a:pPr>
            <a:r>
              <a:rPr lang="en-IN" b="1" dirty="0"/>
              <a:t>Findings - </a:t>
            </a:r>
            <a:r>
              <a:rPr lang="en-IN" dirty="0"/>
              <a:t>The above table exhibit the </a:t>
            </a:r>
            <a:r>
              <a:rPr lang="en-IN" b="1" dirty="0"/>
              <a:t>significant relationship  </a:t>
            </a:r>
            <a:r>
              <a:rPr lang="en-IN" dirty="0"/>
              <a:t>of </a:t>
            </a:r>
            <a:r>
              <a:rPr lang="en-IN" b="1" dirty="0"/>
              <a:t>Usability of the Package </a:t>
            </a:r>
            <a:r>
              <a:rPr lang="en-IN" dirty="0"/>
              <a:t>with </a:t>
            </a:r>
            <a:r>
              <a:rPr lang="en-IN" b="1" dirty="0"/>
              <a:t>Ease of handling </a:t>
            </a:r>
            <a:r>
              <a:rPr lang="en-IN" dirty="0"/>
              <a:t>and </a:t>
            </a:r>
            <a:r>
              <a:rPr lang="en-IN" b="1" dirty="0"/>
              <a:t>Protection</a:t>
            </a:r>
            <a:r>
              <a:rPr lang="en-IN" dirty="0"/>
              <a:t> </a:t>
            </a:r>
            <a:r>
              <a:rPr lang="en-IN" b="1" dirty="0"/>
              <a:t>of the Product.</a:t>
            </a:r>
          </a:p>
          <a:p>
            <a:pPr>
              <a:lnSpc>
                <a:spcPct val="110000"/>
              </a:lnSpc>
            </a:pPr>
            <a:endParaRPr lang="en-IN" sz="500" dirty="0"/>
          </a:p>
        </p:txBody>
      </p:sp>
      <p:graphicFrame>
        <p:nvGraphicFramePr>
          <p:cNvPr id="4" name="Table 3"/>
          <p:cNvGraphicFramePr>
            <a:graphicFrameLocks noGrp="1"/>
          </p:cNvGraphicFramePr>
          <p:nvPr>
            <p:extLst>
              <p:ext uri="{D42A27DB-BD31-4B8C-83A1-F6EECF244321}">
                <p14:modId xmlns:p14="http://schemas.microsoft.com/office/powerpoint/2010/main" val="1790410665"/>
              </p:ext>
            </p:extLst>
          </p:nvPr>
        </p:nvGraphicFramePr>
        <p:xfrm>
          <a:off x="1088684" y="2793705"/>
          <a:ext cx="3598527" cy="1821594"/>
        </p:xfrm>
        <a:graphic>
          <a:graphicData uri="http://schemas.openxmlformats.org/drawingml/2006/table">
            <a:tbl>
              <a:tblPr firstRow="1" firstCol="1" bandRow="1">
                <a:solidFill>
                  <a:schemeClr val="tx1">
                    <a:lumMod val="65000"/>
                    <a:lumOff val="35000"/>
                  </a:schemeClr>
                </a:solidFill>
                <a:tableStyleId>{F5AB1C69-6EDB-4FF4-983F-18BD219EF322}</a:tableStyleId>
              </a:tblPr>
              <a:tblGrid>
                <a:gridCol w="683296">
                  <a:extLst>
                    <a:ext uri="{9D8B030D-6E8A-4147-A177-3AD203B41FA5}">
                      <a16:colId xmlns:a16="http://schemas.microsoft.com/office/drawing/2014/main" val="20000"/>
                    </a:ext>
                  </a:extLst>
                </a:gridCol>
                <a:gridCol w="581184">
                  <a:extLst>
                    <a:ext uri="{9D8B030D-6E8A-4147-A177-3AD203B41FA5}">
                      <a16:colId xmlns:a16="http://schemas.microsoft.com/office/drawing/2014/main" val="20001"/>
                    </a:ext>
                  </a:extLst>
                </a:gridCol>
                <a:gridCol w="548480">
                  <a:extLst>
                    <a:ext uri="{9D8B030D-6E8A-4147-A177-3AD203B41FA5}">
                      <a16:colId xmlns:a16="http://schemas.microsoft.com/office/drawing/2014/main" val="20002"/>
                    </a:ext>
                  </a:extLst>
                </a:gridCol>
                <a:gridCol w="991750">
                  <a:extLst>
                    <a:ext uri="{9D8B030D-6E8A-4147-A177-3AD203B41FA5}">
                      <a16:colId xmlns:a16="http://schemas.microsoft.com/office/drawing/2014/main" val="20003"/>
                    </a:ext>
                  </a:extLst>
                </a:gridCol>
                <a:gridCol w="430079">
                  <a:extLst>
                    <a:ext uri="{9D8B030D-6E8A-4147-A177-3AD203B41FA5}">
                      <a16:colId xmlns:a16="http://schemas.microsoft.com/office/drawing/2014/main" val="20004"/>
                    </a:ext>
                  </a:extLst>
                </a:gridCol>
                <a:gridCol w="363738">
                  <a:extLst>
                    <a:ext uri="{9D8B030D-6E8A-4147-A177-3AD203B41FA5}">
                      <a16:colId xmlns:a16="http://schemas.microsoft.com/office/drawing/2014/main" val="20005"/>
                    </a:ext>
                  </a:extLst>
                </a:gridCol>
              </a:tblGrid>
              <a:tr h="422601">
                <a:tc>
                  <a:txBody>
                    <a:bodyPr/>
                    <a:lstStyle/>
                    <a:p>
                      <a:pPr>
                        <a:lnSpc>
                          <a:spcPct val="115000"/>
                        </a:lnSpc>
                        <a:spcAft>
                          <a:spcPts val="0"/>
                        </a:spcAft>
                      </a:pPr>
                      <a:r>
                        <a:rPr lang="en-US" sz="700" b="1" cap="all" spc="60">
                          <a:solidFill>
                            <a:schemeClr val="tx1"/>
                          </a:solidFill>
                          <a:effectLst/>
                        </a:rPr>
                        <a:t>Model</a:t>
                      </a:r>
                      <a:endParaRPr lang="en-IN" sz="700" b="1" cap="all" spc="60">
                        <a:solidFill>
                          <a:schemeClr val="tx1"/>
                        </a:solidFill>
                        <a:effectLst/>
                        <a:latin typeface="Calibri"/>
                        <a:ea typeface="Calibri"/>
                        <a:cs typeface="Times New Roman"/>
                      </a:endParaRPr>
                    </a:p>
                  </a:txBody>
                  <a:tcPr marL="80730" marR="80730" marT="80730" marB="80730" anchor="b">
                    <a:lnL w="12700" cmpd="sng">
                      <a:noFill/>
                      <a:prstDash val="solid"/>
                    </a:lnL>
                    <a:lnR w="12700" cmpd="sng">
                      <a:noFill/>
                      <a:prstDash val="solid"/>
                    </a:lnR>
                    <a:lnT w="12700" cmpd="sng">
                      <a:noFill/>
                      <a:prstDash val="solid"/>
                    </a:lnT>
                    <a:lnB w="12700" cmpd="sng">
                      <a:noFill/>
                      <a:prstDash val="solid"/>
                    </a:lnB>
                    <a:noFill/>
                  </a:tcPr>
                </a:tc>
                <a:tc gridSpan="2">
                  <a:txBody>
                    <a:bodyPr/>
                    <a:lstStyle/>
                    <a:p>
                      <a:pPr>
                        <a:lnSpc>
                          <a:spcPct val="115000"/>
                        </a:lnSpc>
                        <a:spcAft>
                          <a:spcPts val="0"/>
                        </a:spcAft>
                      </a:pPr>
                      <a:r>
                        <a:rPr lang="en-US" sz="700" b="1" cap="all" spc="60">
                          <a:solidFill>
                            <a:schemeClr val="tx1"/>
                          </a:solidFill>
                          <a:effectLst/>
                        </a:rPr>
                        <a:t>Unstandardized coefficients</a:t>
                      </a:r>
                      <a:endParaRPr lang="en-IN" sz="700" b="1" cap="all" spc="60">
                        <a:solidFill>
                          <a:schemeClr val="tx1"/>
                        </a:solidFill>
                        <a:effectLst/>
                        <a:latin typeface="Calibri"/>
                        <a:ea typeface="Calibri"/>
                        <a:cs typeface="Times New Roman"/>
                      </a:endParaRPr>
                    </a:p>
                  </a:txBody>
                  <a:tcPr marL="80730" marR="80730" marT="80730" marB="80730" anchor="b">
                    <a:lnL w="12700" cmpd="sng">
                      <a:noFill/>
                      <a:prstDash val="solid"/>
                    </a:lnL>
                    <a:lnR w="12700" cmpd="sng">
                      <a:noFill/>
                      <a:prstDash val="solid"/>
                    </a:lnR>
                    <a:lnT w="12700" cmpd="sng">
                      <a:noFill/>
                      <a:prstDash val="solid"/>
                    </a:lnT>
                    <a:lnB w="12700" cmpd="sng">
                      <a:noFill/>
                      <a:prstDash val="solid"/>
                    </a:lnB>
                    <a:noFill/>
                  </a:tcPr>
                </a:tc>
                <a:tc hMerge="1">
                  <a:txBody>
                    <a:bodyPr/>
                    <a:lstStyle/>
                    <a:p>
                      <a:endParaRPr lang="en-IN"/>
                    </a:p>
                  </a:txBody>
                  <a:tcPr/>
                </a:tc>
                <a:tc>
                  <a:txBody>
                    <a:bodyPr/>
                    <a:lstStyle/>
                    <a:p>
                      <a:pPr>
                        <a:lnSpc>
                          <a:spcPct val="115000"/>
                        </a:lnSpc>
                        <a:spcAft>
                          <a:spcPts val="0"/>
                        </a:spcAft>
                      </a:pPr>
                      <a:r>
                        <a:rPr lang="en-US" sz="700" b="1" cap="all" spc="60">
                          <a:solidFill>
                            <a:schemeClr val="tx1"/>
                          </a:solidFill>
                          <a:effectLst/>
                        </a:rPr>
                        <a:t>Standardized coefficients</a:t>
                      </a:r>
                      <a:endParaRPr lang="en-IN" sz="700" b="1" cap="all" spc="60">
                        <a:solidFill>
                          <a:schemeClr val="tx1"/>
                        </a:solidFill>
                        <a:effectLst/>
                        <a:latin typeface="Calibri"/>
                        <a:ea typeface="Calibri"/>
                        <a:cs typeface="Times New Roman"/>
                      </a:endParaRPr>
                    </a:p>
                  </a:txBody>
                  <a:tcPr marL="80730" marR="80730" marT="80730" marB="80730" anchor="b">
                    <a:lnL w="12700" cmpd="sng">
                      <a:noFill/>
                      <a:prstDash val="solid"/>
                    </a:lnL>
                    <a:lnR w="12700" cmpd="sng">
                      <a:noFill/>
                      <a:prstDash val="solid"/>
                    </a:lnR>
                    <a:lnT w="12700" cmpd="sng">
                      <a:noFill/>
                      <a:prstDash val="solid"/>
                    </a:lnT>
                    <a:lnB w="12700" cmpd="sng">
                      <a:noFill/>
                      <a:prstDash val="solid"/>
                    </a:lnB>
                    <a:noFill/>
                  </a:tcPr>
                </a:tc>
                <a:tc>
                  <a:txBody>
                    <a:bodyPr/>
                    <a:lstStyle/>
                    <a:p>
                      <a:pPr>
                        <a:lnSpc>
                          <a:spcPct val="115000"/>
                        </a:lnSpc>
                        <a:spcAft>
                          <a:spcPts val="0"/>
                        </a:spcAft>
                      </a:pPr>
                      <a:r>
                        <a:rPr lang="en-US" sz="700" b="1" cap="all" spc="60">
                          <a:solidFill>
                            <a:schemeClr val="tx1"/>
                          </a:solidFill>
                          <a:effectLst/>
                        </a:rPr>
                        <a:t> </a:t>
                      </a:r>
                      <a:endParaRPr lang="en-IN" sz="700" b="1" cap="all" spc="60">
                        <a:solidFill>
                          <a:schemeClr val="tx1"/>
                        </a:solidFill>
                        <a:effectLst/>
                        <a:latin typeface="Calibri"/>
                        <a:ea typeface="Calibri"/>
                        <a:cs typeface="Times New Roman"/>
                      </a:endParaRPr>
                    </a:p>
                  </a:txBody>
                  <a:tcPr marL="80730" marR="80730" marT="80730" marB="80730" anchor="b">
                    <a:lnL w="12700" cmpd="sng">
                      <a:noFill/>
                      <a:prstDash val="solid"/>
                    </a:lnL>
                    <a:lnR w="12700" cmpd="sng">
                      <a:noFill/>
                      <a:prstDash val="solid"/>
                    </a:lnR>
                    <a:lnT w="12700" cmpd="sng">
                      <a:noFill/>
                      <a:prstDash val="solid"/>
                    </a:lnT>
                    <a:lnB w="12700" cmpd="sng">
                      <a:noFill/>
                      <a:prstDash val="solid"/>
                    </a:lnB>
                    <a:noFill/>
                  </a:tcPr>
                </a:tc>
                <a:tc>
                  <a:txBody>
                    <a:bodyPr/>
                    <a:lstStyle/>
                    <a:p>
                      <a:pPr>
                        <a:lnSpc>
                          <a:spcPct val="115000"/>
                        </a:lnSpc>
                        <a:spcAft>
                          <a:spcPts val="0"/>
                        </a:spcAft>
                      </a:pPr>
                      <a:r>
                        <a:rPr lang="en-US" sz="700" b="1" cap="all" spc="60">
                          <a:solidFill>
                            <a:schemeClr val="tx1"/>
                          </a:solidFill>
                          <a:effectLst/>
                        </a:rPr>
                        <a:t> </a:t>
                      </a:r>
                      <a:endParaRPr lang="en-IN" sz="700" b="1" cap="all" spc="60">
                        <a:solidFill>
                          <a:schemeClr val="tx1"/>
                        </a:solidFill>
                        <a:effectLst/>
                        <a:latin typeface="Calibri"/>
                        <a:ea typeface="Calibri"/>
                        <a:cs typeface="Times New Roman"/>
                      </a:endParaRPr>
                    </a:p>
                  </a:txBody>
                  <a:tcPr marL="80730" marR="80730" marT="80730" marB="80730"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0000"/>
                  </a:ext>
                </a:extLst>
              </a:tr>
              <a:tr h="394794">
                <a:tc>
                  <a:txBody>
                    <a:bodyPr/>
                    <a:lstStyle/>
                    <a:p>
                      <a:pPr>
                        <a:lnSpc>
                          <a:spcPct val="115000"/>
                        </a:lnSpc>
                        <a:spcAft>
                          <a:spcPts val="0"/>
                        </a:spcAft>
                      </a:pPr>
                      <a:r>
                        <a:rPr lang="en-US" sz="700" b="1" cap="none" spc="0">
                          <a:solidFill>
                            <a:schemeClr val="bg1"/>
                          </a:solidFill>
                          <a:effectLst/>
                        </a:rPr>
                        <a:t> </a:t>
                      </a:r>
                      <a:endParaRPr lang="en-IN" sz="700" b="1" cap="none" spc="0">
                        <a:solidFill>
                          <a:schemeClr val="bg1"/>
                        </a:solidFill>
                        <a:effectLst/>
                        <a:latin typeface="Calibri"/>
                        <a:ea typeface="Calibri"/>
                        <a:cs typeface="Times New Roman"/>
                      </a:endParaRPr>
                    </a:p>
                  </a:txBody>
                  <a:tcPr marL="31808" marR="31808" marT="0" marB="53820">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algn="r">
                        <a:lnSpc>
                          <a:spcPct val="115000"/>
                        </a:lnSpc>
                        <a:spcAft>
                          <a:spcPts val="0"/>
                        </a:spcAft>
                      </a:pPr>
                      <a:r>
                        <a:rPr lang="en-US" sz="900" cap="none" spc="0">
                          <a:solidFill>
                            <a:schemeClr val="bg1"/>
                          </a:solidFill>
                          <a:effectLst/>
                        </a:rPr>
                        <a:t>B</a:t>
                      </a:r>
                      <a:endParaRPr lang="en-IN" sz="900" cap="none" spc="0">
                        <a:solidFill>
                          <a:schemeClr val="bg1"/>
                        </a:solidFill>
                        <a:effectLst/>
                        <a:latin typeface="Calibri"/>
                        <a:ea typeface="Calibri"/>
                        <a:cs typeface="Times New Roman"/>
                      </a:endParaRPr>
                    </a:p>
                  </a:txBody>
                  <a:tcPr marL="31808" marR="31808" marT="0" marB="53820">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algn="r">
                        <a:lnSpc>
                          <a:spcPct val="115000"/>
                        </a:lnSpc>
                        <a:spcAft>
                          <a:spcPts val="0"/>
                        </a:spcAft>
                      </a:pPr>
                      <a:r>
                        <a:rPr lang="en-US" sz="900" cap="none" spc="0">
                          <a:solidFill>
                            <a:schemeClr val="bg1"/>
                          </a:solidFill>
                          <a:effectLst/>
                        </a:rPr>
                        <a:t>Std. Error</a:t>
                      </a:r>
                      <a:endParaRPr lang="en-IN" sz="900" cap="none" spc="0">
                        <a:solidFill>
                          <a:schemeClr val="bg1"/>
                        </a:solidFill>
                        <a:effectLst/>
                        <a:latin typeface="Calibri"/>
                        <a:ea typeface="Calibri"/>
                        <a:cs typeface="Times New Roman"/>
                      </a:endParaRPr>
                    </a:p>
                  </a:txBody>
                  <a:tcPr marL="31808" marR="31808" marT="0" marB="53820">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algn="r">
                        <a:lnSpc>
                          <a:spcPct val="115000"/>
                        </a:lnSpc>
                        <a:spcAft>
                          <a:spcPts val="0"/>
                        </a:spcAft>
                      </a:pPr>
                      <a:r>
                        <a:rPr lang="en-US" sz="900" cap="none" spc="0">
                          <a:solidFill>
                            <a:schemeClr val="bg1"/>
                          </a:solidFill>
                          <a:effectLst/>
                        </a:rPr>
                        <a:t>Beta</a:t>
                      </a:r>
                      <a:endParaRPr lang="en-IN" sz="900" cap="none" spc="0">
                        <a:solidFill>
                          <a:schemeClr val="bg1"/>
                        </a:solidFill>
                        <a:effectLst/>
                        <a:latin typeface="Calibri"/>
                        <a:ea typeface="Calibri"/>
                        <a:cs typeface="Times New Roman"/>
                      </a:endParaRPr>
                    </a:p>
                  </a:txBody>
                  <a:tcPr marL="31808" marR="31808" marT="0" marB="53820">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algn="r">
                        <a:lnSpc>
                          <a:spcPct val="115000"/>
                        </a:lnSpc>
                        <a:spcAft>
                          <a:spcPts val="0"/>
                        </a:spcAft>
                      </a:pPr>
                      <a:r>
                        <a:rPr lang="en-US" sz="900" cap="none" spc="0">
                          <a:solidFill>
                            <a:schemeClr val="bg1"/>
                          </a:solidFill>
                          <a:effectLst/>
                        </a:rPr>
                        <a:t>t</a:t>
                      </a:r>
                      <a:endParaRPr lang="en-IN" sz="900" cap="none" spc="0">
                        <a:solidFill>
                          <a:schemeClr val="bg1"/>
                        </a:solidFill>
                        <a:effectLst/>
                        <a:latin typeface="Calibri"/>
                        <a:ea typeface="Calibri"/>
                        <a:cs typeface="Times New Roman"/>
                      </a:endParaRPr>
                    </a:p>
                  </a:txBody>
                  <a:tcPr marL="31808" marR="31808" marT="0" marB="53820">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algn="r">
                        <a:lnSpc>
                          <a:spcPct val="115000"/>
                        </a:lnSpc>
                        <a:spcAft>
                          <a:spcPts val="0"/>
                        </a:spcAft>
                      </a:pPr>
                      <a:r>
                        <a:rPr lang="en-US" sz="900" cap="none" spc="0">
                          <a:solidFill>
                            <a:schemeClr val="bg1"/>
                          </a:solidFill>
                          <a:effectLst/>
                        </a:rPr>
                        <a:t>Sig.</a:t>
                      </a:r>
                      <a:endParaRPr lang="en-IN" sz="900" cap="none" spc="0">
                        <a:solidFill>
                          <a:schemeClr val="bg1"/>
                        </a:solidFill>
                        <a:effectLst/>
                        <a:latin typeface="Calibri"/>
                        <a:ea typeface="Calibri"/>
                        <a:cs typeface="Times New Roman"/>
                      </a:endParaRPr>
                    </a:p>
                  </a:txBody>
                  <a:tcPr marL="31808" marR="31808" marT="0" marB="53820">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extLst>
                  <a:ext uri="{0D108BD9-81ED-4DB2-BD59-A6C34878D82A}">
                    <a16:rowId xmlns:a16="http://schemas.microsoft.com/office/drawing/2014/main" val="10001"/>
                  </a:ext>
                </a:extLst>
              </a:tr>
              <a:tr h="229746">
                <a:tc>
                  <a:txBody>
                    <a:bodyPr/>
                    <a:lstStyle/>
                    <a:p>
                      <a:pPr>
                        <a:lnSpc>
                          <a:spcPct val="115000"/>
                        </a:lnSpc>
                        <a:spcAft>
                          <a:spcPts val="0"/>
                        </a:spcAft>
                      </a:pPr>
                      <a:r>
                        <a:rPr lang="en-US" sz="700" b="1" cap="none" spc="0">
                          <a:solidFill>
                            <a:schemeClr val="bg1"/>
                          </a:solidFill>
                          <a:effectLst/>
                        </a:rPr>
                        <a:t>1 (constant)</a:t>
                      </a:r>
                      <a:endParaRPr lang="en-IN" sz="700" b="1" cap="none" spc="0">
                        <a:solidFill>
                          <a:schemeClr val="bg1"/>
                        </a:solidFill>
                        <a:effectLst/>
                        <a:latin typeface="Calibri"/>
                        <a:ea typeface="Calibri"/>
                        <a:cs typeface="Times New Roman"/>
                      </a:endParaRPr>
                    </a:p>
                  </a:txBody>
                  <a:tcPr marL="31808" marR="31808" marT="0" marB="53820">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algn="r">
                        <a:lnSpc>
                          <a:spcPct val="115000"/>
                        </a:lnSpc>
                        <a:spcAft>
                          <a:spcPts val="0"/>
                        </a:spcAft>
                      </a:pPr>
                      <a:r>
                        <a:rPr lang="en-US" sz="900" cap="none" spc="0">
                          <a:solidFill>
                            <a:schemeClr val="bg1"/>
                          </a:solidFill>
                          <a:effectLst/>
                        </a:rPr>
                        <a:t>1.818</a:t>
                      </a:r>
                      <a:endParaRPr lang="en-IN" sz="900" cap="none" spc="0">
                        <a:solidFill>
                          <a:schemeClr val="bg1"/>
                        </a:solidFill>
                        <a:effectLst/>
                        <a:latin typeface="Calibri"/>
                        <a:ea typeface="Calibri"/>
                        <a:cs typeface="Times New Roman"/>
                      </a:endParaRPr>
                    </a:p>
                  </a:txBody>
                  <a:tcPr marL="31808" marR="31808" marT="0" marB="53820">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algn="r">
                        <a:lnSpc>
                          <a:spcPct val="115000"/>
                        </a:lnSpc>
                        <a:spcAft>
                          <a:spcPts val="0"/>
                        </a:spcAft>
                      </a:pPr>
                      <a:r>
                        <a:rPr lang="en-US" sz="900" cap="none" spc="0">
                          <a:solidFill>
                            <a:schemeClr val="bg1"/>
                          </a:solidFill>
                          <a:effectLst/>
                        </a:rPr>
                        <a:t>.465</a:t>
                      </a:r>
                      <a:endParaRPr lang="en-IN" sz="900" cap="none" spc="0">
                        <a:solidFill>
                          <a:schemeClr val="bg1"/>
                        </a:solidFill>
                        <a:effectLst/>
                        <a:latin typeface="Calibri"/>
                        <a:ea typeface="Calibri"/>
                        <a:cs typeface="Times New Roman"/>
                      </a:endParaRPr>
                    </a:p>
                  </a:txBody>
                  <a:tcPr marL="31808" marR="31808" marT="0" marB="53820">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algn="r">
                        <a:lnSpc>
                          <a:spcPct val="115000"/>
                        </a:lnSpc>
                        <a:spcAft>
                          <a:spcPts val="0"/>
                        </a:spcAft>
                      </a:pPr>
                      <a:r>
                        <a:rPr lang="en-US" sz="900" cap="none" spc="0">
                          <a:solidFill>
                            <a:schemeClr val="bg1"/>
                          </a:solidFill>
                          <a:effectLst/>
                        </a:rPr>
                        <a:t> </a:t>
                      </a:r>
                      <a:endParaRPr lang="en-IN" sz="900" cap="none" spc="0">
                        <a:solidFill>
                          <a:schemeClr val="bg1"/>
                        </a:solidFill>
                        <a:effectLst/>
                        <a:latin typeface="Calibri"/>
                        <a:ea typeface="Calibri"/>
                        <a:cs typeface="Times New Roman"/>
                      </a:endParaRPr>
                    </a:p>
                  </a:txBody>
                  <a:tcPr marL="31808" marR="31808" marT="0" marB="53820">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algn="r">
                        <a:lnSpc>
                          <a:spcPct val="115000"/>
                        </a:lnSpc>
                        <a:spcAft>
                          <a:spcPts val="0"/>
                        </a:spcAft>
                      </a:pPr>
                      <a:r>
                        <a:rPr lang="en-US" sz="900" cap="none" spc="0">
                          <a:solidFill>
                            <a:schemeClr val="bg1"/>
                          </a:solidFill>
                          <a:effectLst/>
                        </a:rPr>
                        <a:t>3.911</a:t>
                      </a:r>
                      <a:endParaRPr lang="en-IN" sz="900" cap="none" spc="0">
                        <a:solidFill>
                          <a:schemeClr val="bg1"/>
                        </a:solidFill>
                        <a:effectLst/>
                        <a:latin typeface="Calibri"/>
                        <a:ea typeface="Calibri"/>
                        <a:cs typeface="Times New Roman"/>
                      </a:endParaRPr>
                    </a:p>
                  </a:txBody>
                  <a:tcPr marL="31808" marR="31808" marT="0" marB="53820">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algn="r">
                        <a:lnSpc>
                          <a:spcPct val="115000"/>
                        </a:lnSpc>
                        <a:spcAft>
                          <a:spcPts val="0"/>
                        </a:spcAft>
                      </a:pPr>
                      <a:r>
                        <a:rPr lang="en-US" sz="900" cap="none" spc="0">
                          <a:solidFill>
                            <a:schemeClr val="bg1"/>
                          </a:solidFill>
                          <a:effectLst/>
                        </a:rPr>
                        <a:t>.000</a:t>
                      </a:r>
                      <a:endParaRPr lang="en-IN" sz="900" cap="none" spc="0">
                        <a:solidFill>
                          <a:schemeClr val="bg1"/>
                        </a:solidFill>
                        <a:effectLst/>
                        <a:latin typeface="Calibri"/>
                        <a:ea typeface="Calibri"/>
                        <a:cs typeface="Times New Roman"/>
                      </a:endParaRPr>
                    </a:p>
                  </a:txBody>
                  <a:tcPr marL="31808" marR="31808" marT="0" marB="53820">
                    <a:lnL w="12700" cmpd="sng">
                      <a:noFill/>
                      <a:prstDash val="solid"/>
                    </a:lnL>
                    <a:lnR w="12700" cmpd="sng">
                      <a:noFill/>
                      <a:prstDash val="solid"/>
                    </a:lnR>
                    <a:lnT w="12700" cmpd="sng">
                      <a:noFill/>
                      <a:prstDash val="solid"/>
                    </a:lnT>
                    <a:lnB w="12700" cmpd="sng">
                      <a:noFill/>
                      <a:prstDash val="solid"/>
                    </a:lnB>
                    <a:solidFill>
                      <a:srgbClr val="262626"/>
                    </a:solidFill>
                  </a:tcPr>
                </a:tc>
                <a:extLst>
                  <a:ext uri="{0D108BD9-81ED-4DB2-BD59-A6C34878D82A}">
                    <a16:rowId xmlns:a16="http://schemas.microsoft.com/office/drawing/2014/main" val="10002"/>
                  </a:ext>
                </a:extLst>
              </a:tr>
              <a:tr h="314961">
                <a:tc>
                  <a:txBody>
                    <a:bodyPr/>
                    <a:lstStyle/>
                    <a:p>
                      <a:pPr>
                        <a:lnSpc>
                          <a:spcPct val="115000"/>
                        </a:lnSpc>
                        <a:spcAft>
                          <a:spcPts val="0"/>
                        </a:spcAft>
                      </a:pPr>
                      <a:r>
                        <a:rPr lang="en-US" sz="700" b="1" cap="none" spc="0">
                          <a:solidFill>
                            <a:schemeClr val="bg1"/>
                          </a:solidFill>
                          <a:effectLst/>
                        </a:rPr>
                        <a:t>Ease of handling</a:t>
                      </a:r>
                      <a:endParaRPr lang="en-IN" sz="700" b="1" cap="none" spc="0">
                        <a:solidFill>
                          <a:schemeClr val="bg1"/>
                        </a:solidFill>
                        <a:effectLst/>
                        <a:latin typeface="Calibri"/>
                        <a:ea typeface="Calibri"/>
                        <a:cs typeface="Times New Roman"/>
                      </a:endParaRPr>
                    </a:p>
                  </a:txBody>
                  <a:tcPr marL="31808" marR="31808" marT="0" marB="53820">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algn="r">
                        <a:lnSpc>
                          <a:spcPct val="115000"/>
                        </a:lnSpc>
                        <a:spcAft>
                          <a:spcPts val="0"/>
                        </a:spcAft>
                      </a:pPr>
                      <a:r>
                        <a:rPr lang="en-US" sz="900" cap="none" spc="0">
                          <a:solidFill>
                            <a:schemeClr val="bg1"/>
                          </a:solidFill>
                          <a:effectLst/>
                        </a:rPr>
                        <a:t>.350</a:t>
                      </a:r>
                      <a:endParaRPr lang="en-IN" sz="900" cap="none" spc="0">
                        <a:solidFill>
                          <a:schemeClr val="bg1"/>
                        </a:solidFill>
                        <a:effectLst/>
                        <a:latin typeface="Calibri"/>
                        <a:ea typeface="Calibri"/>
                        <a:cs typeface="Times New Roman"/>
                      </a:endParaRPr>
                    </a:p>
                  </a:txBody>
                  <a:tcPr marL="31808" marR="31808" marT="0" marB="53820">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algn="r">
                        <a:lnSpc>
                          <a:spcPct val="115000"/>
                        </a:lnSpc>
                        <a:spcAft>
                          <a:spcPts val="0"/>
                        </a:spcAft>
                      </a:pPr>
                      <a:r>
                        <a:rPr lang="en-US" sz="900" cap="none" spc="0">
                          <a:solidFill>
                            <a:schemeClr val="bg1"/>
                          </a:solidFill>
                          <a:effectLst/>
                        </a:rPr>
                        <a:t>.065</a:t>
                      </a:r>
                      <a:endParaRPr lang="en-IN" sz="900" cap="none" spc="0">
                        <a:solidFill>
                          <a:schemeClr val="bg1"/>
                        </a:solidFill>
                        <a:effectLst/>
                        <a:latin typeface="Calibri"/>
                        <a:ea typeface="Calibri"/>
                        <a:cs typeface="Times New Roman"/>
                      </a:endParaRPr>
                    </a:p>
                  </a:txBody>
                  <a:tcPr marL="31808" marR="31808" marT="0" marB="53820">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algn="r">
                        <a:lnSpc>
                          <a:spcPct val="115000"/>
                        </a:lnSpc>
                        <a:spcAft>
                          <a:spcPts val="0"/>
                        </a:spcAft>
                      </a:pPr>
                      <a:r>
                        <a:rPr lang="en-US" sz="900" cap="none" spc="0">
                          <a:solidFill>
                            <a:schemeClr val="bg1"/>
                          </a:solidFill>
                          <a:effectLst/>
                        </a:rPr>
                        <a:t>.477</a:t>
                      </a:r>
                      <a:endParaRPr lang="en-IN" sz="900" cap="none" spc="0">
                        <a:solidFill>
                          <a:schemeClr val="bg1"/>
                        </a:solidFill>
                        <a:effectLst/>
                        <a:latin typeface="Calibri"/>
                        <a:ea typeface="Calibri"/>
                        <a:cs typeface="Times New Roman"/>
                      </a:endParaRPr>
                    </a:p>
                  </a:txBody>
                  <a:tcPr marL="31808" marR="31808" marT="0" marB="53820">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algn="r">
                        <a:lnSpc>
                          <a:spcPct val="115000"/>
                        </a:lnSpc>
                        <a:spcAft>
                          <a:spcPts val="0"/>
                        </a:spcAft>
                      </a:pPr>
                      <a:r>
                        <a:rPr lang="en-US" sz="900" cap="none" spc="0">
                          <a:solidFill>
                            <a:schemeClr val="bg1"/>
                          </a:solidFill>
                          <a:effectLst/>
                        </a:rPr>
                        <a:t>5.371</a:t>
                      </a:r>
                      <a:endParaRPr lang="en-IN" sz="900" cap="none" spc="0">
                        <a:solidFill>
                          <a:schemeClr val="bg1"/>
                        </a:solidFill>
                        <a:effectLst/>
                        <a:latin typeface="Calibri"/>
                        <a:ea typeface="Calibri"/>
                        <a:cs typeface="Times New Roman"/>
                      </a:endParaRPr>
                    </a:p>
                  </a:txBody>
                  <a:tcPr marL="31808" marR="31808" marT="0" marB="53820">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algn="r">
                        <a:lnSpc>
                          <a:spcPct val="115000"/>
                        </a:lnSpc>
                        <a:spcAft>
                          <a:spcPts val="0"/>
                        </a:spcAft>
                      </a:pPr>
                      <a:r>
                        <a:rPr lang="en-US" sz="900" b="1" cap="none" spc="0">
                          <a:solidFill>
                            <a:schemeClr val="bg1"/>
                          </a:solidFill>
                          <a:effectLst/>
                        </a:rPr>
                        <a:t>.000</a:t>
                      </a:r>
                      <a:endParaRPr lang="en-IN" sz="900" b="1" cap="none" spc="0">
                        <a:solidFill>
                          <a:schemeClr val="bg1"/>
                        </a:solidFill>
                        <a:effectLst/>
                        <a:latin typeface="Calibri"/>
                        <a:ea typeface="Calibri"/>
                        <a:cs typeface="Times New Roman"/>
                      </a:endParaRPr>
                    </a:p>
                  </a:txBody>
                  <a:tcPr marL="31808" marR="31808" marT="0" marB="53820">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extLst>
                  <a:ext uri="{0D108BD9-81ED-4DB2-BD59-A6C34878D82A}">
                    <a16:rowId xmlns:a16="http://schemas.microsoft.com/office/drawing/2014/main" val="10003"/>
                  </a:ext>
                </a:extLst>
              </a:tr>
              <a:tr h="229746">
                <a:tc>
                  <a:txBody>
                    <a:bodyPr/>
                    <a:lstStyle/>
                    <a:p>
                      <a:pPr>
                        <a:lnSpc>
                          <a:spcPct val="115000"/>
                        </a:lnSpc>
                        <a:spcAft>
                          <a:spcPts val="0"/>
                        </a:spcAft>
                      </a:pPr>
                      <a:r>
                        <a:rPr lang="en-US" sz="700" b="1" cap="none" spc="0">
                          <a:solidFill>
                            <a:schemeClr val="bg1"/>
                          </a:solidFill>
                          <a:effectLst/>
                        </a:rPr>
                        <a:t>Disposability</a:t>
                      </a:r>
                      <a:endParaRPr lang="en-IN" sz="700" b="1" cap="none" spc="0">
                        <a:solidFill>
                          <a:schemeClr val="bg1"/>
                        </a:solidFill>
                        <a:effectLst/>
                        <a:latin typeface="Calibri"/>
                        <a:ea typeface="Calibri"/>
                        <a:cs typeface="Times New Roman"/>
                      </a:endParaRPr>
                    </a:p>
                  </a:txBody>
                  <a:tcPr marL="31808" marR="31808" marT="0" marB="53820">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algn="r">
                        <a:lnSpc>
                          <a:spcPct val="115000"/>
                        </a:lnSpc>
                        <a:spcAft>
                          <a:spcPts val="0"/>
                        </a:spcAft>
                      </a:pPr>
                      <a:r>
                        <a:rPr lang="en-US" sz="900" cap="none" spc="0">
                          <a:solidFill>
                            <a:schemeClr val="bg1"/>
                          </a:solidFill>
                          <a:effectLst/>
                        </a:rPr>
                        <a:t>.043</a:t>
                      </a:r>
                      <a:endParaRPr lang="en-IN" sz="900" cap="none" spc="0">
                        <a:solidFill>
                          <a:schemeClr val="bg1"/>
                        </a:solidFill>
                        <a:effectLst/>
                        <a:latin typeface="Calibri"/>
                        <a:ea typeface="Calibri"/>
                        <a:cs typeface="Times New Roman"/>
                      </a:endParaRPr>
                    </a:p>
                  </a:txBody>
                  <a:tcPr marL="31808" marR="31808" marT="0" marB="53820">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algn="r">
                        <a:lnSpc>
                          <a:spcPct val="115000"/>
                        </a:lnSpc>
                        <a:spcAft>
                          <a:spcPts val="0"/>
                        </a:spcAft>
                      </a:pPr>
                      <a:r>
                        <a:rPr lang="en-US" sz="900" cap="none" spc="0">
                          <a:solidFill>
                            <a:schemeClr val="bg1"/>
                          </a:solidFill>
                          <a:effectLst/>
                        </a:rPr>
                        <a:t>.060</a:t>
                      </a:r>
                      <a:endParaRPr lang="en-IN" sz="900" cap="none" spc="0">
                        <a:solidFill>
                          <a:schemeClr val="bg1"/>
                        </a:solidFill>
                        <a:effectLst/>
                        <a:latin typeface="Calibri"/>
                        <a:ea typeface="Calibri"/>
                        <a:cs typeface="Times New Roman"/>
                      </a:endParaRPr>
                    </a:p>
                  </a:txBody>
                  <a:tcPr marL="31808" marR="31808" marT="0" marB="53820">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algn="r">
                        <a:lnSpc>
                          <a:spcPct val="115000"/>
                        </a:lnSpc>
                        <a:spcAft>
                          <a:spcPts val="0"/>
                        </a:spcAft>
                      </a:pPr>
                      <a:r>
                        <a:rPr lang="en-US" sz="900" cap="none" spc="0">
                          <a:solidFill>
                            <a:schemeClr val="bg1"/>
                          </a:solidFill>
                          <a:effectLst/>
                        </a:rPr>
                        <a:t>.063</a:t>
                      </a:r>
                      <a:endParaRPr lang="en-IN" sz="900" cap="none" spc="0">
                        <a:solidFill>
                          <a:schemeClr val="bg1"/>
                        </a:solidFill>
                        <a:effectLst/>
                        <a:latin typeface="Calibri"/>
                        <a:ea typeface="Calibri"/>
                        <a:cs typeface="Times New Roman"/>
                      </a:endParaRPr>
                    </a:p>
                  </a:txBody>
                  <a:tcPr marL="31808" marR="31808" marT="0" marB="53820">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algn="r">
                        <a:lnSpc>
                          <a:spcPct val="115000"/>
                        </a:lnSpc>
                        <a:spcAft>
                          <a:spcPts val="0"/>
                        </a:spcAft>
                      </a:pPr>
                      <a:r>
                        <a:rPr lang="en-US" sz="900" cap="none" spc="0">
                          <a:solidFill>
                            <a:schemeClr val="bg1"/>
                          </a:solidFill>
                          <a:effectLst/>
                        </a:rPr>
                        <a:t>.720</a:t>
                      </a:r>
                      <a:endParaRPr lang="en-IN" sz="900" cap="none" spc="0">
                        <a:solidFill>
                          <a:schemeClr val="bg1"/>
                        </a:solidFill>
                        <a:effectLst/>
                        <a:latin typeface="Calibri"/>
                        <a:ea typeface="Calibri"/>
                        <a:cs typeface="Times New Roman"/>
                      </a:endParaRPr>
                    </a:p>
                  </a:txBody>
                  <a:tcPr marL="31808" marR="31808" marT="0" marB="53820">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algn="r">
                        <a:lnSpc>
                          <a:spcPct val="115000"/>
                        </a:lnSpc>
                        <a:spcAft>
                          <a:spcPts val="0"/>
                        </a:spcAft>
                      </a:pPr>
                      <a:r>
                        <a:rPr lang="en-US" sz="900" cap="none" spc="0">
                          <a:solidFill>
                            <a:schemeClr val="bg1"/>
                          </a:solidFill>
                          <a:effectLst/>
                        </a:rPr>
                        <a:t>.473</a:t>
                      </a:r>
                      <a:endParaRPr lang="en-IN" sz="900" cap="none" spc="0">
                        <a:solidFill>
                          <a:schemeClr val="bg1"/>
                        </a:solidFill>
                        <a:effectLst/>
                        <a:latin typeface="Calibri"/>
                        <a:ea typeface="Calibri"/>
                        <a:cs typeface="Times New Roman"/>
                      </a:endParaRPr>
                    </a:p>
                  </a:txBody>
                  <a:tcPr marL="31808" marR="31808" marT="0" marB="53820">
                    <a:lnL w="12700" cmpd="sng">
                      <a:noFill/>
                      <a:prstDash val="solid"/>
                    </a:lnL>
                    <a:lnR w="12700" cmpd="sng">
                      <a:noFill/>
                      <a:prstDash val="solid"/>
                    </a:lnR>
                    <a:lnT w="12700" cmpd="sng">
                      <a:noFill/>
                      <a:prstDash val="solid"/>
                    </a:lnT>
                    <a:lnB w="12700" cmpd="sng">
                      <a:noFill/>
                      <a:prstDash val="solid"/>
                    </a:lnB>
                    <a:solidFill>
                      <a:srgbClr val="262626"/>
                    </a:solidFill>
                  </a:tcPr>
                </a:tc>
                <a:extLst>
                  <a:ext uri="{0D108BD9-81ED-4DB2-BD59-A6C34878D82A}">
                    <a16:rowId xmlns:a16="http://schemas.microsoft.com/office/drawing/2014/main" val="10004"/>
                  </a:ext>
                </a:extLst>
              </a:tr>
              <a:tr h="229746">
                <a:tc>
                  <a:txBody>
                    <a:bodyPr/>
                    <a:lstStyle/>
                    <a:p>
                      <a:pPr>
                        <a:lnSpc>
                          <a:spcPct val="115000"/>
                        </a:lnSpc>
                        <a:spcAft>
                          <a:spcPts val="0"/>
                        </a:spcAft>
                      </a:pPr>
                      <a:r>
                        <a:rPr lang="en-US" sz="700" b="1" cap="none" spc="0">
                          <a:solidFill>
                            <a:schemeClr val="bg1"/>
                          </a:solidFill>
                          <a:effectLst/>
                        </a:rPr>
                        <a:t>Protection</a:t>
                      </a:r>
                      <a:endParaRPr lang="en-IN" sz="700" b="1" cap="none" spc="0">
                        <a:solidFill>
                          <a:schemeClr val="bg1"/>
                        </a:solidFill>
                        <a:effectLst/>
                        <a:latin typeface="Calibri"/>
                        <a:ea typeface="Calibri"/>
                        <a:cs typeface="Times New Roman"/>
                      </a:endParaRPr>
                    </a:p>
                  </a:txBody>
                  <a:tcPr marL="31808" marR="31808" marT="0" marB="53820">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algn="r">
                        <a:lnSpc>
                          <a:spcPct val="115000"/>
                        </a:lnSpc>
                        <a:spcAft>
                          <a:spcPts val="0"/>
                        </a:spcAft>
                      </a:pPr>
                      <a:r>
                        <a:rPr lang="en-US" sz="900" cap="none" spc="0">
                          <a:solidFill>
                            <a:schemeClr val="bg1"/>
                          </a:solidFill>
                          <a:effectLst/>
                        </a:rPr>
                        <a:t>.113</a:t>
                      </a:r>
                      <a:endParaRPr lang="en-IN" sz="900" cap="none" spc="0">
                        <a:solidFill>
                          <a:schemeClr val="bg1"/>
                        </a:solidFill>
                        <a:effectLst/>
                        <a:latin typeface="Calibri"/>
                        <a:ea typeface="Calibri"/>
                        <a:cs typeface="Times New Roman"/>
                      </a:endParaRPr>
                    </a:p>
                  </a:txBody>
                  <a:tcPr marL="31808" marR="31808" marT="0" marB="53820">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algn="r">
                        <a:lnSpc>
                          <a:spcPct val="115000"/>
                        </a:lnSpc>
                        <a:spcAft>
                          <a:spcPts val="0"/>
                        </a:spcAft>
                      </a:pPr>
                      <a:r>
                        <a:rPr lang="en-US" sz="900" cap="none" spc="0">
                          <a:solidFill>
                            <a:schemeClr val="bg1"/>
                          </a:solidFill>
                          <a:effectLst/>
                        </a:rPr>
                        <a:t>.085</a:t>
                      </a:r>
                      <a:endParaRPr lang="en-IN" sz="900" cap="none" spc="0">
                        <a:solidFill>
                          <a:schemeClr val="bg1"/>
                        </a:solidFill>
                        <a:effectLst/>
                        <a:latin typeface="Calibri"/>
                        <a:ea typeface="Calibri"/>
                        <a:cs typeface="Times New Roman"/>
                      </a:endParaRPr>
                    </a:p>
                  </a:txBody>
                  <a:tcPr marL="31808" marR="31808" marT="0" marB="53820">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algn="r">
                        <a:lnSpc>
                          <a:spcPct val="115000"/>
                        </a:lnSpc>
                        <a:spcAft>
                          <a:spcPts val="0"/>
                        </a:spcAft>
                      </a:pPr>
                      <a:r>
                        <a:rPr lang="en-US" sz="900" cap="none" spc="0">
                          <a:solidFill>
                            <a:schemeClr val="bg1"/>
                          </a:solidFill>
                          <a:effectLst/>
                        </a:rPr>
                        <a:t>.118</a:t>
                      </a:r>
                      <a:endParaRPr lang="en-IN" sz="900" cap="none" spc="0">
                        <a:solidFill>
                          <a:schemeClr val="bg1"/>
                        </a:solidFill>
                        <a:effectLst/>
                        <a:latin typeface="Calibri"/>
                        <a:ea typeface="Calibri"/>
                        <a:cs typeface="Times New Roman"/>
                      </a:endParaRPr>
                    </a:p>
                  </a:txBody>
                  <a:tcPr marL="31808" marR="31808" marT="0" marB="53820">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algn="r">
                        <a:lnSpc>
                          <a:spcPct val="115000"/>
                        </a:lnSpc>
                        <a:spcAft>
                          <a:spcPts val="0"/>
                        </a:spcAft>
                      </a:pPr>
                      <a:r>
                        <a:rPr lang="en-US" sz="900" cap="none" spc="0">
                          <a:solidFill>
                            <a:schemeClr val="bg1"/>
                          </a:solidFill>
                          <a:effectLst/>
                        </a:rPr>
                        <a:t>1.322</a:t>
                      </a:r>
                      <a:endParaRPr lang="en-IN" sz="900" cap="none" spc="0">
                        <a:solidFill>
                          <a:schemeClr val="bg1"/>
                        </a:solidFill>
                        <a:effectLst/>
                        <a:latin typeface="Calibri"/>
                        <a:ea typeface="Calibri"/>
                        <a:cs typeface="Times New Roman"/>
                      </a:endParaRPr>
                    </a:p>
                  </a:txBody>
                  <a:tcPr marL="31808" marR="31808" marT="0" marB="53820">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algn="r">
                        <a:lnSpc>
                          <a:spcPct val="115000"/>
                        </a:lnSpc>
                        <a:spcAft>
                          <a:spcPts val="0"/>
                        </a:spcAft>
                      </a:pPr>
                      <a:r>
                        <a:rPr lang="en-US" sz="900" b="1" cap="none" spc="0">
                          <a:solidFill>
                            <a:schemeClr val="bg1"/>
                          </a:solidFill>
                          <a:effectLst/>
                        </a:rPr>
                        <a:t>.039</a:t>
                      </a:r>
                      <a:endParaRPr lang="en-IN" sz="900" b="1" cap="none" spc="0">
                        <a:solidFill>
                          <a:schemeClr val="bg1"/>
                        </a:solidFill>
                        <a:effectLst/>
                        <a:latin typeface="Calibri"/>
                        <a:ea typeface="Calibri"/>
                        <a:cs typeface="Times New Roman"/>
                      </a:endParaRPr>
                    </a:p>
                  </a:txBody>
                  <a:tcPr marL="31808" marR="31808" marT="0" marB="53820">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7724552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43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{EF0E2E73-E28B-354F-BA87-F89D228304D4}tf10001119_mac</Template>
  <TotalTime>466</TotalTime>
  <Words>1182</Words>
  <Application>Microsoft Macintosh PowerPoint</Application>
  <PresentationFormat>On-screen Show (4:3)</PresentationFormat>
  <Paragraphs>325</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Rockwell</vt:lpstr>
      <vt:lpstr>Wingdings</vt:lpstr>
      <vt:lpstr>Gallery</vt:lpstr>
      <vt:lpstr>           CAUSAL INFERENCE OF PRODUCT PACKAGING IN BRAND COMMUNICATIONS</vt:lpstr>
      <vt:lpstr>INTRODUCTION OF THE STUDY</vt:lpstr>
      <vt:lpstr>Role of Packaging in Creating Brand Identity</vt:lpstr>
      <vt:lpstr>Research Framework</vt:lpstr>
      <vt:lpstr>Research Methodology</vt:lpstr>
      <vt:lpstr>Multiple Regression Analysis for Package Design</vt:lpstr>
      <vt:lpstr>Multiple Regression Analysis for Liking of Package</vt:lpstr>
      <vt:lpstr>Multiple Regression Analysis for Communication through the Package</vt:lpstr>
      <vt:lpstr>Multiple Regression Analysis for Usability of the Package</vt:lpstr>
      <vt:lpstr>Matching and propensity score evaluation</vt:lpstr>
      <vt:lpstr>Propensity score matching </vt:lpstr>
      <vt:lpstr>Bars and interpretations </vt:lpstr>
      <vt:lpstr>Interpretations </vt:lpstr>
      <vt:lpstr>Summary and Findings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THE RELVANCE OF PACKAGING IN BRAND COMMUNICATIONS</dc:title>
  <dc:creator>Revised</dc:creator>
  <cp:lastModifiedBy>ABINASH SAHU</cp:lastModifiedBy>
  <cp:revision>18</cp:revision>
  <dcterms:created xsi:type="dcterms:W3CDTF">2020-02-01T06:34:33Z</dcterms:created>
  <dcterms:modified xsi:type="dcterms:W3CDTF">2023-05-23T12:07:37Z</dcterms:modified>
</cp:coreProperties>
</file>