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6" autoAdjust="0"/>
    <p:restoredTop sz="94652" autoAdjust="0"/>
  </p:normalViewPr>
  <p:slideViewPr>
    <p:cSldViewPr>
      <p:cViewPr varScale="1">
        <p:scale>
          <a:sx n="154" d="100"/>
          <a:sy n="154" d="100"/>
        </p:scale>
        <p:origin x="-48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8BF-072E-4381-A4DB-57DBE6A93C03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BA22-6DDC-49A7-AE3A-2D32B03C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15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8BF-072E-4381-A4DB-57DBE6A93C03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BA22-6DDC-49A7-AE3A-2D32B03C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33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8BF-072E-4381-A4DB-57DBE6A93C03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BA22-6DDC-49A7-AE3A-2D32B03C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90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8BF-072E-4381-A4DB-57DBE6A93C03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BA22-6DDC-49A7-AE3A-2D32B03C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5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8BF-072E-4381-A4DB-57DBE6A93C03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BA22-6DDC-49A7-AE3A-2D32B03C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10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8BF-072E-4381-A4DB-57DBE6A93C03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BA22-6DDC-49A7-AE3A-2D32B03C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77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8BF-072E-4381-A4DB-57DBE6A93C03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BA22-6DDC-49A7-AE3A-2D32B03C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08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8BF-072E-4381-A4DB-57DBE6A93C03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BA22-6DDC-49A7-AE3A-2D32B03C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73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8BF-072E-4381-A4DB-57DBE6A93C03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BA22-6DDC-49A7-AE3A-2D32B03C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72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8BF-072E-4381-A4DB-57DBE6A93C03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BA22-6DDC-49A7-AE3A-2D32B03C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2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38BF-072E-4381-A4DB-57DBE6A93C03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BA22-6DDC-49A7-AE3A-2D32B03C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A38BF-072E-4381-A4DB-57DBE6A93C03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7BA22-6DDC-49A7-AE3A-2D32B03C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1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effectLst/>
              </a:rPr>
              <a:t>Analysing  Neighbourhoods of Manchester For Starting A New Restaurant.</a:t>
            </a:r>
            <a:r>
              <a:rPr lang="en-IN" sz="1200" dirty="0">
                <a:ea typeface="Times New Roman"/>
                <a:cs typeface="Times New Roman"/>
              </a:rPr>
              <a:t/>
            </a:r>
            <a:br>
              <a:rPr lang="en-IN" sz="1200" dirty="0">
                <a:ea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Shaban</a:t>
            </a:r>
            <a:r>
              <a:rPr lang="en-IN" dirty="0" smtClean="0"/>
              <a:t> Khan</a:t>
            </a:r>
          </a:p>
          <a:p>
            <a:r>
              <a:rPr lang="en-IN" dirty="0" smtClean="0"/>
              <a:t>IBM Applied Data Science</a:t>
            </a:r>
          </a:p>
          <a:p>
            <a:r>
              <a:rPr lang="en-IN" dirty="0" smtClean="0"/>
              <a:t>03.01.2020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36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Data analysis and machine learning techniques used in this project can be very helpful in determining solutions of certain business problems. </a:t>
            </a:r>
            <a:endParaRPr lang="en-IN" dirty="0" smtClean="0"/>
          </a:p>
          <a:p>
            <a:r>
              <a:rPr lang="en-IN" dirty="0" smtClean="0"/>
              <a:t>Python’s </a:t>
            </a:r>
            <a:r>
              <a:rPr lang="en-IN" dirty="0"/>
              <a:t>inbuilt libraries such as </a:t>
            </a:r>
            <a:r>
              <a:rPr lang="en-IN" dirty="0" err="1"/>
              <a:t>GeoPy</a:t>
            </a:r>
            <a:r>
              <a:rPr lang="en-IN" dirty="0"/>
              <a:t>, Folium and </a:t>
            </a:r>
            <a:r>
              <a:rPr lang="en-IN" dirty="0" err="1"/>
              <a:t>BeautifulSoup</a:t>
            </a:r>
            <a:r>
              <a:rPr lang="en-IN" dirty="0"/>
              <a:t> make it very easy and effective </a:t>
            </a:r>
            <a:r>
              <a:rPr lang="en-IN" dirty="0" smtClean="0"/>
              <a:t>to </a:t>
            </a:r>
            <a:r>
              <a:rPr lang="en-IN" dirty="0"/>
              <a:t>analyse a geographical </a:t>
            </a:r>
            <a:r>
              <a:rPr lang="en-IN" dirty="0" smtClean="0"/>
              <a:t>location.</a:t>
            </a:r>
          </a:p>
          <a:p>
            <a:r>
              <a:rPr lang="en-IN" dirty="0" smtClean="0"/>
              <a:t>In </a:t>
            </a:r>
            <a:r>
              <a:rPr lang="en-IN" dirty="0"/>
              <a:t>this project we studied the neighbourhoods of Manchester city and came up with a recommendation of neighbourhoods where our client can start their restaurant business.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6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861048"/>
            <a:ext cx="8229600" cy="269289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Manchester: One </a:t>
            </a:r>
            <a:r>
              <a:rPr lang="en-IN" dirty="0"/>
              <a:t>of the biggest cities in </a:t>
            </a:r>
            <a:r>
              <a:rPr lang="en-IN" dirty="0" smtClean="0"/>
              <a:t>UK </a:t>
            </a:r>
          </a:p>
          <a:p>
            <a:r>
              <a:rPr lang="en-IN" dirty="0" smtClean="0"/>
              <a:t>United </a:t>
            </a:r>
            <a:r>
              <a:rPr lang="en-IN" dirty="0"/>
              <a:t>Kingdom's second-most populous urban area, with a population of 2.9 </a:t>
            </a:r>
            <a:r>
              <a:rPr lang="en-IN" dirty="0" smtClean="0"/>
              <a:t>million</a:t>
            </a:r>
          </a:p>
          <a:p>
            <a:r>
              <a:rPr lang="en-IN" dirty="0"/>
              <a:t>The population </a:t>
            </a:r>
            <a:r>
              <a:rPr lang="en-IN" dirty="0" smtClean="0"/>
              <a:t>comprises </a:t>
            </a:r>
            <a:r>
              <a:rPr lang="en-IN" dirty="0"/>
              <a:t>of people of various ethnicities from all over the world</a:t>
            </a:r>
          </a:p>
        </p:txBody>
      </p:sp>
      <p:pic>
        <p:nvPicPr>
          <p:cNvPr id="1026" name="Picture 2" descr="D:\Courses\Ongoing\IBM Data Science\Capstone\manchest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7"/>
          <a:stretch/>
        </p:blipFill>
        <p:spPr bwMode="auto">
          <a:xfrm>
            <a:off x="1797750" y="1124744"/>
            <a:ext cx="5548500" cy="272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05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Business </a:t>
            </a:r>
            <a:r>
              <a:rPr lang="en-IN" b="1" dirty="0" smtClean="0"/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Start a restaurant</a:t>
            </a:r>
          </a:p>
          <a:p>
            <a:r>
              <a:rPr lang="en-IN" dirty="0" smtClean="0"/>
              <a:t>Neighbourhood that is most likely to give a good business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49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Neighbourhoods of </a:t>
            </a:r>
            <a:r>
              <a:rPr lang="en-IN" dirty="0" smtClean="0"/>
              <a:t>Manchester</a:t>
            </a:r>
          </a:p>
          <a:p>
            <a:pPr lvl="1"/>
            <a:r>
              <a:rPr lang="en-IN" dirty="0" smtClean="0"/>
              <a:t>Neighbourhoods of Manchester </a:t>
            </a:r>
            <a:r>
              <a:rPr lang="en-IN" dirty="0" err="1" smtClean="0"/>
              <a:t>wikipedia</a:t>
            </a:r>
            <a:r>
              <a:rPr lang="en-IN" dirty="0" smtClean="0"/>
              <a:t> page through data scraping.</a:t>
            </a:r>
            <a:endParaRPr lang="en-IN" dirty="0"/>
          </a:p>
          <a:p>
            <a:pPr lvl="0"/>
            <a:r>
              <a:rPr lang="en-IN" dirty="0"/>
              <a:t>Geographical coordinates of the </a:t>
            </a:r>
            <a:r>
              <a:rPr lang="en-IN" dirty="0" smtClean="0"/>
              <a:t>neighbourhoods</a:t>
            </a:r>
          </a:p>
          <a:p>
            <a:pPr lvl="1"/>
            <a:r>
              <a:rPr lang="en-IN" dirty="0" smtClean="0"/>
              <a:t>Using </a:t>
            </a:r>
            <a:r>
              <a:rPr lang="en-IN" dirty="0" err="1" smtClean="0"/>
              <a:t>GeoPy</a:t>
            </a:r>
            <a:r>
              <a:rPr lang="en-IN" dirty="0" smtClean="0"/>
              <a:t> library.</a:t>
            </a:r>
            <a:endParaRPr lang="en-IN" dirty="0"/>
          </a:p>
          <a:p>
            <a:pPr lvl="0"/>
            <a:r>
              <a:rPr lang="en-IN" dirty="0"/>
              <a:t>Venue data from </a:t>
            </a:r>
            <a:r>
              <a:rPr lang="en-IN" dirty="0" err="1" smtClean="0"/>
              <a:t>FourSquare</a:t>
            </a:r>
            <a:endParaRPr lang="en-IN" dirty="0" smtClean="0"/>
          </a:p>
          <a:p>
            <a:pPr lvl="1"/>
            <a:r>
              <a:rPr lang="en-IN" dirty="0" smtClean="0"/>
              <a:t>Using </a:t>
            </a:r>
            <a:r>
              <a:rPr lang="en-IN" dirty="0" err="1" smtClean="0"/>
              <a:t>FourSquare</a:t>
            </a:r>
            <a:r>
              <a:rPr lang="en-IN" dirty="0" smtClean="0"/>
              <a:t> API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95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en-IN" dirty="0" smtClean="0"/>
              <a:t>Feature Extraction</a:t>
            </a:r>
          </a:p>
          <a:p>
            <a:pPr lvl="1"/>
            <a:r>
              <a:rPr lang="en-IN" dirty="0" smtClean="0"/>
              <a:t>One Hot Encoding</a:t>
            </a:r>
          </a:p>
        </p:txBody>
      </p:sp>
      <p:pic>
        <p:nvPicPr>
          <p:cNvPr id="4" name="Picture 3" descr="C:\Users\shaba\AppData\Local\Microsoft\Windows\INetCache\Content.Word\Screenshot (128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8" t="34192" r="43599" b="48207"/>
          <a:stretch>
            <a:fillRect/>
          </a:stretch>
        </p:blipFill>
        <p:spPr bwMode="auto">
          <a:xfrm>
            <a:off x="1818005" y="2780928"/>
            <a:ext cx="5507990" cy="2035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161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069852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Unsupervised Learning</a:t>
            </a:r>
          </a:p>
          <a:p>
            <a:pPr lvl="1"/>
            <a:r>
              <a:rPr lang="en-IN" dirty="0" smtClean="0"/>
              <a:t>K-Means Clustering</a:t>
            </a:r>
          </a:p>
        </p:txBody>
      </p:sp>
      <p:pic>
        <p:nvPicPr>
          <p:cNvPr id="4098" name="Picture 2" descr="Screenshot (13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3" t="19485" r="16762" b="55493"/>
          <a:stretch>
            <a:fillRect/>
          </a:stretch>
        </p:blipFill>
        <p:spPr bwMode="auto">
          <a:xfrm>
            <a:off x="1607140" y="2149971"/>
            <a:ext cx="5929720" cy="250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11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836712"/>
            <a:ext cx="8229600" cy="1244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Plotting</a:t>
            </a:r>
          </a:p>
          <a:p>
            <a:pPr lvl="1"/>
            <a:r>
              <a:rPr lang="en-IN" dirty="0" smtClean="0"/>
              <a:t>Folium</a:t>
            </a:r>
            <a:endParaRPr lang="en-IN" dirty="0"/>
          </a:p>
        </p:txBody>
      </p:sp>
      <p:pic>
        <p:nvPicPr>
          <p:cNvPr id="5" name="Picture 2" descr="C:\Users\shaba\Pictures\Screenshots\Screenshot (12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46346"/>
            <a:ext cx="6768752" cy="406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20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604664"/>
          </a:xfrm>
        </p:spPr>
        <p:txBody>
          <a:bodyPr/>
          <a:lstStyle/>
          <a:p>
            <a:r>
              <a:rPr lang="en-IN" dirty="0" smtClean="0"/>
              <a:t>Visualization of clusters</a:t>
            </a:r>
            <a:endParaRPr lang="en-IN" dirty="0"/>
          </a:p>
        </p:txBody>
      </p:sp>
      <p:pic>
        <p:nvPicPr>
          <p:cNvPr id="3074" name="Picture 2" descr="C:\Users\shaba\Pictures\Screenshots\Screenshot (12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365" y="1848097"/>
            <a:ext cx="6831270" cy="405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92965" y="5920680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After visualising the clusters, the individual clusters were studied and some important conclusions were derived. The neighbourhood that had the most number of restaurants was cluster number 4. </a:t>
            </a:r>
          </a:p>
        </p:txBody>
      </p:sp>
    </p:spTree>
    <p:extLst>
      <p:ext uri="{BB962C8B-B14F-4D97-AF65-F5344CB8AC3E}">
        <p14:creationId xmlns:p14="http://schemas.microsoft.com/office/powerpoint/2010/main" val="205691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Discussion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IN" dirty="0" smtClean="0"/>
              <a:t>Most </a:t>
            </a:r>
            <a:r>
              <a:rPr lang="en-IN" dirty="0"/>
              <a:t>suitable neighbourhoods for starting the restaurant business are present in the cluster number 4. </a:t>
            </a:r>
            <a:endParaRPr lang="en-IN" dirty="0" smtClean="0"/>
          </a:p>
          <a:p>
            <a:pPr algn="just"/>
            <a:r>
              <a:rPr lang="en-IN" dirty="0" smtClean="0"/>
              <a:t>Our </a:t>
            </a:r>
            <a:r>
              <a:rPr lang="en-IN" dirty="0"/>
              <a:t>K-Means model worked perfectly and successfully clustered similar neighbourhoods together. </a:t>
            </a:r>
          </a:p>
          <a:p>
            <a:pPr algn="just"/>
            <a:r>
              <a:rPr lang="en-IN" dirty="0"/>
              <a:t>After studying all four clusters, it is recommended to the client that neighbourhoods such as Barlow Moor, </a:t>
            </a:r>
            <a:r>
              <a:rPr lang="en-IN" dirty="0" err="1"/>
              <a:t>Brookelands</a:t>
            </a:r>
            <a:r>
              <a:rPr lang="en-IN" dirty="0"/>
              <a:t> and Hyde Newton (Ward) that fall in cluster 4 look like good locations for starting their restaurant business.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client can go ahead and make a decision depending on other factors like availability and legal requirements that are out of scope of this project.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47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289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Analysing  Neighbourhoods of Manchester For Starting A New Restaurant. </vt:lpstr>
      <vt:lpstr>Introduction</vt:lpstr>
      <vt:lpstr>Business Problem</vt:lpstr>
      <vt:lpstr>Data</vt:lpstr>
      <vt:lpstr>Methodology</vt:lpstr>
      <vt:lpstr>PowerPoint Presentation</vt:lpstr>
      <vt:lpstr>PowerPoint Presentation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 Neighbourhoods of Manchester For Starting A New Restaurant.</dc:title>
  <dc:creator>Shaban Khan</dc:creator>
  <cp:lastModifiedBy>Shaban Khan</cp:lastModifiedBy>
  <cp:revision>3</cp:revision>
  <dcterms:created xsi:type="dcterms:W3CDTF">2020-01-03T17:29:26Z</dcterms:created>
  <dcterms:modified xsi:type="dcterms:W3CDTF">2020-01-03T17:56:20Z</dcterms:modified>
</cp:coreProperties>
</file>