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B9802C8-6FA6-4A18-960C-70365BC26E8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67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02C8-6FA6-4A18-960C-70365BC26E8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09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02C8-6FA6-4A18-960C-70365BC26E8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81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7AE6-09C8-4249-94C4-4356E4341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AEA23-ACD0-492C-BF8C-E53A84C3F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076A-B4F7-4A6E-A5F4-BAF36234B49E}"/>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a:extLst>
              <a:ext uri="{FF2B5EF4-FFF2-40B4-BE49-F238E27FC236}">
                <a16:creationId xmlns:a16="http://schemas.microsoft.com/office/drawing/2014/main" id="{ACB0A506-0196-4A34-8425-7F7A947AC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69025-9BE6-4737-8DE8-5BA6B6418CD3}"/>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1251996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4ECA-A191-4AF1-821D-018C236D3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B561E-B50C-4514-8956-81C695098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872D9-D011-43A8-B3A0-8ECE54D05DC3}"/>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a:extLst>
              <a:ext uri="{FF2B5EF4-FFF2-40B4-BE49-F238E27FC236}">
                <a16:creationId xmlns:a16="http://schemas.microsoft.com/office/drawing/2014/main" id="{BA14AC78-911D-4A0E-A917-05ECE2210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1CEE1-B32B-410A-AB40-2C2B8ABD461B}"/>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362883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C70E-29F4-48A0-8268-9D2556E2E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26431C-D5F2-477B-8FEF-776200644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7B084D-DBAF-44E5-9183-5C024AA38A65}"/>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a:extLst>
              <a:ext uri="{FF2B5EF4-FFF2-40B4-BE49-F238E27FC236}">
                <a16:creationId xmlns:a16="http://schemas.microsoft.com/office/drawing/2014/main" id="{91F7C2AA-DDAA-43D8-9F32-179A9FCDB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C175C-107C-4E69-A187-0812B0EB681F}"/>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4291812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32AE-9BF3-4F48-A380-4D5A4923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DF5C6-E86E-429B-BCE2-DF06A43DB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08078-9801-4B62-A772-23ABE35A3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BAC2AE-1639-470A-828C-5A1F01550C63}"/>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6" name="Footer Placeholder 5">
            <a:extLst>
              <a:ext uri="{FF2B5EF4-FFF2-40B4-BE49-F238E27FC236}">
                <a16:creationId xmlns:a16="http://schemas.microsoft.com/office/drawing/2014/main" id="{94E64A11-5D13-4E63-8819-8FFE34343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EEB17-D2BD-4CB3-9368-4904AA0316D4}"/>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2627348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2B2F-423F-4B32-82CA-48CBFAEDB0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D3600-CEE7-4B5F-8A3E-E0B3BE1D89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5D900-C924-425E-ACF8-B06BDF4F1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0510D-2577-4B1E-BA5E-49B2C6A1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65F1C-E2BF-4EED-811E-89D86B774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F1510-7CD8-405E-AF63-D09F7425E53F}"/>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8" name="Footer Placeholder 7">
            <a:extLst>
              <a:ext uri="{FF2B5EF4-FFF2-40B4-BE49-F238E27FC236}">
                <a16:creationId xmlns:a16="http://schemas.microsoft.com/office/drawing/2014/main" id="{75BD6B96-1413-480F-BBD5-438A6F5C9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E2BF0-6943-499E-B672-1AE2CB28433D}"/>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3561033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8C07-BF23-412F-AD55-BC2A093C08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6D93F-D632-4FA8-BE01-2BFE4030ACCC}"/>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4" name="Footer Placeholder 3">
            <a:extLst>
              <a:ext uri="{FF2B5EF4-FFF2-40B4-BE49-F238E27FC236}">
                <a16:creationId xmlns:a16="http://schemas.microsoft.com/office/drawing/2014/main" id="{4526ED49-D9D4-47C6-9CC7-233D368C5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5D286-AC07-4973-B761-1EE813261E78}"/>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329544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0E15A-EFD7-4183-8B67-25CF39E779F3}"/>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3" name="Footer Placeholder 2">
            <a:extLst>
              <a:ext uri="{FF2B5EF4-FFF2-40B4-BE49-F238E27FC236}">
                <a16:creationId xmlns:a16="http://schemas.microsoft.com/office/drawing/2014/main" id="{A67ACA5D-BCC4-4BD7-ABED-682566DBB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221720-9DD5-4D75-9602-D0ED45DBC1A1}"/>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1180781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03CA-4FAD-41BF-9A77-54643F8DD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E046C9-01AE-47B6-92F5-B11BFD38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503C5-62AB-4FFE-BF78-D152D069D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85002-9DE5-40A6-98B6-8DA1D108BE6E}"/>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6" name="Footer Placeholder 5">
            <a:extLst>
              <a:ext uri="{FF2B5EF4-FFF2-40B4-BE49-F238E27FC236}">
                <a16:creationId xmlns:a16="http://schemas.microsoft.com/office/drawing/2014/main" id="{DE2E7C72-DE00-423B-A567-38DA98223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CD38F-3B38-4F58-A47C-FF3C33BA4C94}"/>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202540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02C8-6FA6-4A18-960C-70365BC26E8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194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F6F1-2460-43B7-9C88-279448964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E6FCAA-D59C-41C5-8544-1FA955894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E2725-BE4A-4B33-B8CA-0407EAEFD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51A62-96B2-44E6-A473-FCA68BC5BBEE}"/>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6" name="Footer Placeholder 5">
            <a:extLst>
              <a:ext uri="{FF2B5EF4-FFF2-40B4-BE49-F238E27FC236}">
                <a16:creationId xmlns:a16="http://schemas.microsoft.com/office/drawing/2014/main" id="{07CC306F-8FC0-41DD-BE7F-1BB36E4EF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FFD2A-B4CA-42DD-9EC2-B0468BEC9F24}"/>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1765900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C53B-6971-4BFC-BBCA-D3FD4534F4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CAE38-9B7E-4AB2-9A88-A8DC8D596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A2BB0-491B-4F55-A3ED-E193B7499AFF}"/>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a:extLst>
              <a:ext uri="{FF2B5EF4-FFF2-40B4-BE49-F238E27FC236}">
                <a16:creationId xmlns:a16="http://schemas.microsoft.com/office/drawing/2014/main" id="{C2177239-F699-4FBD-9779-B27F0FA8D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2770F-98C8-4B9C-AF7B-2B284F5C402B}"/>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1214012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87605-C311-45BE-A584-99E70B3FF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D7E4E2-0FA4-487C-9EEA-AFDD380E6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8C6AA-C987-467A-B28C-874476C6FC10}"/>
              </a:ext>
            </a:extLst>
          </p:cNvPr>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a:extLst>
              <a:ext uri="{FF2B5EF4-FFF2-40B4-BE49-F238E27FC236}">
                <a16:creationId xmlns:a16="http://schemas.microsoft.com/office/drawing/2014/main" id="{2C97343B-2F3F-4923-8F82-EB34CB758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AC964-15EA-450C-84BD-100E431988B4}"/>
              </a:ext>
            </a:extLst>
          </p:cNvPr>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225437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8A92E-7D86-472D-A01D-0163A336CA2A}"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02C8-6FA6-4A18-960C-70365BC26E8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8A92E-7D86-472D-A01D-0163A336CA2A}"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802C8-6FA6-4A18-960C-70365BC26E8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69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8A92E-7D86-472D-A01D-0163A336CA2A}"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802C8-6FA6-4A18-960C-70365BC26E8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369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8A92E-7D86-472D-A01D-0163A336CA2A}"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802C8-6FA6-4A18-960C-70365BC26E8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85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8A92E-7D86-472D-A01D-0163A336CA2A}"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802C8-6FA6-4A18-960C-70365BC26E81}" type="slidenum">
              <a:rPr lang="en-US" smtClean="0"/>
              <a:t>‹#›</a:t>
            </a:fld>
            <a:endParaRPr lang="en-US"/>
          </a:p>
        </p:txBody>
      </p:sp>
    </p:spTree>
    <p:extLst>
      <p:ext uri="{BB962C8B-B14F-4D97-AF65-F5344CB8AC3E}">
        <p14:creationId xmlns:p14="http://schemas.microsoft.com/office/powerpoint/2010/main" val="289183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8A92E-7D86-472D-A01D-0163A336CA2A}"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802C8-6FA6-4A18-960C-70365BC26E8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708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38A92E-7D86-472D-A01D-0163A336CA2A}" type="datetimeFigureOut">
              <a:rPr lang="en-US" smtClean="0"/>
              <a:t>8/14/2020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B9802C8-6FA6-4A18-960C-70365BC26E8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947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38A92E-7D86-472D-A01D-0163A336CA2A}" type="datetimeFigureOut">
              <a:rPr lang="en-US" smtClean="0"/>
              <a:t>8/14/2020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9802C8-6FA6-4A18-960C-70365BC26E8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6458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EB205-AA67-4489-9888-64E34A771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AAD140-1874-48D2-85DA-80F03872D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48369-3157-49B7-9A19-4226590A4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8A92E-7D86-472D-A01D-0163A336CA2A}" type="datetimeFigureOut">
              <a:rPr lang="en-US" smtClean="0"/>
              <a:t>8/14/2020</a:t>
            </a:fld>
            <a:endParaRPr lang="en-US"/>
          </a:p>
        </p:txBody>
      </p:sp>
      <p:sp>
        <p:nvSpPr>
          <p:cNvPr id="5" name="Footer Placeholder 4">
            <a:extLst>
              <a:ext uri="{FF2B5EF4-FFF2-40B4-BE49-F238E27FC236}">
                <a16:creationId xmlns:a16="http://schemas.microsoft.com/office/drawing/2014/main" id="{1743D7C2-E4C8-44AC-A383-141F85A99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9B07A-D35C-4B1E-9ED9-53EA35455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802C8-6FA6-4A18-960C-70365BC26E81}" type="slidenum">
              <a:rPr lang="en-US" smtClean="0"/>
              <a:t>‹#›</a:t>
            </a:fld>
            <a:endParaRPr lang="en-US"/>
          </a:p>
        </p:txBody>
      </p:sp>
    </p:spTree>
    <p:extLst>
      <p:ext uri="{BB962C8B-B14F-4D97-AF65-F5344CB8AC3E}">
        <p14:creationId xmlns:p14="http://schemas.microsoft.com/office/powerpoint/2010/main" val="42371505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BE0F-8866-46A9-B455-28231189278B}"/>
              </a:ext>
            </a:extLst>
          </p:cNvPr>
          <p:cNvSpPr>
            <a:spLocks noGrp="1"/>
          </p:cNvSpPr>
          <p:nvPr>
            <p:ph type="ctrTitle"/>
          </p:nvPr>
        </p:nvSpPr>
        <p:spPr>
          <a:xfrm>
            <a:off x="707255" y="273235"/>
            <a:ext cx="9144000" cy="2387600"/>
          </a:xfrm>
        </p:spPr>
        <p:txBody>
          <a:bodyPr/>
          <a:lstStyle/>
          <a:p>
            <a:r>
              <a:rPr lang="en-US" b="1" dirty="0">
                <a:solidFill>
                  <a:srgbClr val="C00000"/>
                </a:solidFill>
                <a:effectLst>
                  <a:outerShdw blurRad="38100" dist="38100" dir="2700000" algn="tl">
                    <a:srgbClr val="000000">
                      <a:alpha val="43137"/>
                    </a:srgbClr>
                  </a:outerShdw>
                </a:effectLst>
              </a:rPr>
              <a:t>THE BATTLE OF NEIGHBORHOODS</a:t>
            </a:r>
          </a:p>
        </p:txBody>
      </p:sp>
      <p:sp>
        <p:nvSpPr>
          <p:cNvPr id="3" name="Subtitle 2">
            <a:extLst>
              <a:ext uri="{FF2B5EF4-FFF2-40B4-BE49-F238E27FC236}">
                <a16:creationId xmlns:a16="http://schemas.microsoft.com/office/drawing/2014/main" id="{5F5BF7B1-D5E3-4B8C-BDBE-2FDCCE32D6B6}"/>
              </a:ext>
            </a:extLst>
          </p:cNvPr>
          <p:cNvSpPr>
            <a:spLocks noGrp="1"/>
          </p:cNvSpPr>
          <p:nvPr>
            <p:ph type="subTitle" idx="1"/>
          </p:nvPr>
        </p:nvSpPr>
        <p:spPr/>
        <p:txBody>
          <a:bodyPr>
            <a:noAutofit/>
          </a:bodyPr>
          <a:lstStyle/>
          <a:p>
            <a:r>
              <a:rPr lang="en-US" sz="2000" dirty="0"/>
              <a:t>APPLIED DATA SCIENCE SPECIALIZATION</a:t>
            </a:r>
          </a:p>
          <a:p>
            <a:r>
              <a:rPr lang="en-US" sz="2000" dirty="0"/>
              <a:t>- THE CAPSTONE PROJECT</a:t>
            </a:r>
          </a:p>
        </p:txBody>
      </p:sp>
    </p:spTree>
    <p:extLst>
      <p:ext uri="{BB962C8B-B14F-4D97-AF65-F5344CB8AC3E}">
        <p14:creationId xmlns:p14="http://schemas.microsoft.com/office/powerpoint/2010/main" val="306345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BD691-65F3-4FA8-ABF4-EE87086B28CE}"/>
              </a:ext>
            </a:extLst>
          </p:cNvPr>
          <p:cNvSpPr txBox="1"/>
          <p:nvPr/>
        </p:nvSpPr>
        <p:spPr>
          <a:xfrm>
            <a:off x="390617" y="535900"/>
            <a:ext cx="11801384" cy="5786199"/>
          </a:xfrm>
          <a:prstGeom prst="rect">
            <a:avLst/>
          </a:prstGeom>
          <a:noFill/>
        </p:spPr>
        <p:txBody>
          <a:bodyPr wrap="square" rtlCol="0">
            <a:spAutoFit/>
          </a:bodyPr>
          <a:lstStyle/>
          <a:p>
            <a:pPr algn="l"/>
            <a:r>
              <a:rPr lang="en-US" sz="2800" b="1" i="0" dirty="0">
                <a:solidFill>
                  <a:srgbClr val="C00000"/>
                </a:solidFill>
                <a:effectLst/>
                <a:latin typeface="Helvetica Neue"/>
              </a:rPr>
              <a:t>Background</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Canada is a country of migrants. It has one of the highest rates of migration intensity of any country in the world (second only to Australia). In 2019, over three quarters of a million temporary residents and over a quarter of a million permanent residents arrived in Canada.</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In recent years, migration patterns to Canada have changed rapidly. While permanent migration has remained remarkably steady, temporary migration has grown rapidly over the past decade. Particularly, temporary migration of foreign workers has quadrupled between 2000 and 2019, with a small dip in 2015.</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Asian countries are the fastest growing senders of migrants to Canada, in particular from South Asia and South East Asia. Specifically, India (29%), China (12%), and the Philippines (4%) were the largest sources of origins for new migrants to Canada in 2019 and together provide over a third of all Canada’s incoming residents.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Globally, Canada’s international student programs are the largest driver for temporary migration to Canada accounting for 400,995 temporary residents in 2019. Further, the increase in temporary migrants to Canada is almost exclusively due to substantially rising numbers of international students coming from the low and middle income countries. India provides the most striking example, with a more than eighty-fold increase in international students between 2000 and 2019.</a:t>
            </a:r>
          </a:p>
          <a:p>
            <a:endParaRPr lang="en-US" dirty="0"/>
          </a:p>
        </p:txBody>
      </p:sp>
    </p:spTree>
    <p:extLst>
      <p:ext uri="{BB962C8B-B14F-4D97-AF65-F5344CB8AC3E}">
        <p14:creationId xmlns:p14="http://schemas.microsoft.com/office/powerpoint/2010/main" val="281345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297A7-100C-4850-A124-EE1FCF2E4158}"/>
              </a:ext>
            </a:extLst>
          </p:cNvPr>
          <p:cNvSpPr txBox="1"/>
          <p:nvPr/>
        </p:nvSpPr>
        <p:spPr>
          <a:xfrm>
            <a:off x="781235" y="648070"/>
            <a:ext cx="11070454" cy="4616648"/>
          </a:xfrm>
          <a:prstGeom prst="rect">
            <a:avLst/>
          </a:prstGeom>
          <a:noFill/>
        </p:spPr>
        <p:txBody>
          <a:bodyPr wrap="square" rtlCol="0">
            <a:spAutoFit/>
          </a:bodyPr>
          <a:lstStyle/>
          <a:p>
            <a:pPr algn="l"/>
            <a:r>
              <a:rPr lang="en-US" sz="2400" b="1" i="0" dirty="0">
                <a:solidFill>
                  <a:srgbClr val="C00000"/>
                </a:solidFill>
                <a:effectLst/>
                <a:latin typeface="Helvetica Neue"/>
              </a:rPr>
              <a:t>Problem</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Migration of people from different parts of the world to different states in Canada has increased over the years. So, they need a lot of research for finding affordable housing prices and reputed schools for their children. Not only that, they also prefer easy to cafeterias, schools, supermarkets, medical shops, grocery shops, malls, theatres, hospitals, etc.</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This project intends to create an analysis of features for people who are migrating to Scarborough in search of the best neighborhood as a relative analysis between neighborhoods. The highlights include median housing price and better school according to ratings, crime rates of that particular area, road connectivity, weather conditions, good management for an emergency, water resources both fresh and wastewater and excrement conveyed in sewers and recreational facilities.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It will help people to get the awareness of the area and neighborhood before moving to a new city, state, country or place for their work or to start a fresh life.</a:t>
            </a:r>
          </a:p>
          <a:p>
            <a:endParaRPr lang="en-US" dirty="0"/>
          </a:p>
        </p:txBody>
      </p:sp>
      <p:pic>
        <p:nvPicPr>
          <p:cNvPr id="4" name="Picture 3">
            <a:extLst>
              <a:ext uri="{FF2B5EF4-FFF2-40B4-BE49-F238E27FC236}">
                <a16:creationId xmlns:a16="http://schemas.microsoft.com/office/drawing/2014/main" id="{23250A7A-2228-458F-968D-F273816E9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462" y="4736978"/>
            <a:ext cx="2452646" cy="1628313"/>
          </a:xfrm>
          <a:prstGeom prst="rect">
            <a:avLst/>
          </a:prstGeom>
        </p:spPr>
      </p:pic>
      <p:sp>
        <p:nvSpPr>
          <p:cNvPr id="5" name="TextBox 4">
            <a:extLst>
              <a:ext uri="{FF2B5EF4-FFF2-40B4-BE49-F238E27FC236}">
                <a16:creationId xmlns:a16="http://schemas.microsoft.com/office/drawing/2014/main" id="{ADF9CF37-17E4-4559-B1F7-9CEE2B42BA34}"/>
              </a:ext>
            </a:extLst>
          </p:cNvPr>
          <p:cNvSpPr txBox="1"/>
          <p:nvPr/>
        </p:nvSpPr>
        <p:spPr>
          <a:xfrm>
            <a:off x="6424198" y="6365291"/>
            <a:ext cx="2237173" cy="369332"/>
          </a:xfrm>
          <a:prstGeom prst="rect">
            <a:avLst/>
          </a:prstGeom>
          <a:noFill/>
        </p:spPr>
        <p:txBody>
          <a:bodyPr wrap="square" rtlCol="0">
            <a:spAutoFit/>
          </a:bodyPr>
          <a:lstStyle/>
          <a:p>
            <a:r>
              <a:rPr lang="en-US" dirty="0"/>
              <a:t>Map of Scarborough</a:t>
            </a:r>
          </a:p>
        </p:txBody>
      </p:sp>
    </p:spTree>
    <p:extLst>
      <p:ext uri="{BB962C8B-B14F-4D97-AF65-F5344CB8AC3E}">
        <p14:creationId xmlns:p14="http://schemas.microsoft.com/office/powerpoint/2010/main" val="280461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A9797-DFCE-4EA0-8819-553B8EE204D6}"/>
              </a:ext>
            </a:extLst>
          </p:cNvPr>
          <p:cNvSpPr txBox="1"/>
          <p:nvPr/>
        </p:nvSpPr>
        <p:spPr>
          <a:xfrm>
            <a:off x="284085" y="355107"/>
            <a:ext cx="11274641" cy="6340197"/>
          </a:xfrm>
          <a:prstGeom prst="rect">
            <a:avLst/>
          </a:prstGeom>
          <a:noFill/>
        </p:spPr>
        <p:txBody>
          <a:bodyPr wrap="square" rtlCol="0">
            <a:spAutoFit/>
          </a:bodyPr>
          <a:lstStyle/>
          <a:p>
            <a:pPr algn="l"/>
            <a:r>
              <a:rPr lang="en-US" sz="2400" b="1" dirty="0">
                <a:solidFill>
                  <a:srgbClr val="C00000"/>
                </a:solidFill>
                <a:latin typeface="Helvetica Neue"/>
              </a:rPr>
              <a:t>DATA</a:t>
            </a:r>
            <a:endParaRPr lang="en-US" sz="2400" b="1" i="0" dirty="0">
              <a:solidFill>
                <a:srgbClr val="C00000"/>
              </a:solidFill>
              <a:effectLst/>
              <a:latin typeface="Helvetica Neue"/>
            </a:endParaRPr>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a:p>
            <a:pPr algn="l"/>
            <a:r>
              <a:rPr lang="en-US" sz="1600" b="0" i="0" dirty="0">
                <a:solidFill>
                  <a:srgbClr val="000000"/>
                </a:solidFill>
                <a:effectLst/>
                <a:latin typeface="Helvetica Neue"/>
              </a:rPr>
              <a:t>For the Scarborough neighborhood data, a Wikipedia page exists that has all the information we need to explore and cluster the neighborhoods in Scarborough. We will have to scrape the Wikipedia page and wrangle the data, clean it, and then read it into a pandas data frame so that it is in a structured format.</a:t>
            </a:r>
          </a:p>
          <a:p>
            <a:pPr algn="l"/>
            <a:endParaRPr lang="en-US" sz="1600" b="0" i="0" dirty="0">
              <a:solidFill>
                <a:srgbClr val="000000"/>
              </a:solidFill>
              <a:effectLst/>
              <a:latin typeface="Helvetica Neue"/>
            </a:endParaRPr>
          </a:p>
          <a:p>
            <a:pPr algn="l"/>
            <a:r>
              <a:rPr lang="en-US" sz="1600" b="0" i="0" dirty="0">
                <a:solidFill>
                  <a:srgbClr val="000000"/>
                </a:solidFill>
                <a:effectLst/>
                <a:latin typeface="Helvetica Neue"/>
              </a:rPr>
              <a:t>The Wikipedia page that has to be scraped in order to get the necessary data is: </a:t>
            </a:r>
            <a:r>
              <a:rPr lang="en-US" sz="1600" b="0" i="0" u="sng" dirty="0">
                <a:solidFill>
                  <a:srgbClr val="296EAA"/>
                </a:solidFill>
                <a:effectLst/>
                <a:latin typeface="Helvetica Neue"/>
                <a:hlinkClick r:id="rId2"/>
              </a:rPr>
              <a:t>https://en.wikipedia.org/wiki/List_of_postal_codes_of_Canada:_M</a:t>
            </a:r>
            <a:endParaRPr lang="en-US" sz="1600" b="0" i="0" u="sng" dirty="0">
              <a:solidFill>
                <a:srgbClr val="296EAA"/>
              </a:solidFill>
              <a:effectLst/>
              <a:latin typeface="Helvetica Neue"/>
            </a:endParaRPr>
          </a:p>
          <a:p>
            <a:pPr algn="l"/>
            <a:endParaRPr lang="en-US" sz="1600" b="0" i="0" dirty="0">
              <a:solidFill>
                <a:srgbClr val="000000"/>
              </a:solidFill>
              <a:effectLst/>
              <a:latin typeface="Helvetica Neue"/>
            </a:endParaRPr>
          </a:p>
          <a:p>
            <a:pPr algn="l"/>
            <a:r>
              <a:rPr lang="en-US" sz="1600" b="0" i="0" dirty="0">
                <a:solidFill>
                  <a:srgbClr val="000000"/>
                </a:solidFill>
                <a:effectLst/>
                <a:latin typeface="Helvetica Neue"/>
              </a:rPr>
              <a:t>Once the data is in a structured format, We can perform the analysis explore and cluster the neighborhoods in the city of Scarborough.</a:t>
            </a:r>
          </a:p>
          <a:p>
            <a:pPr algn="l"/>
            <a:endParaRPr lang="en-US" sz="1600" b="1" i="0" dirty="0">
              <a:solidFill>
                <a:srgbClr val="000000"/>
              </a:solidFill>
              <a:effectLst/>
              <a:latin typeface="Helvetica Neue"/>
            </a:endParaRPr>
          </a:p>
          <a:p>
            <a:pPr algn="l"/>
            <a:endParaRPr lang="en-US" sz="1600" b="1" dirty="0">
              <a:solidFill>
                <a:srgbClr val="000000"/>
              </a:solidFill>
              <a:latin typeface="Helvetica Neue"/>
            </a:endParaRPr>
          </a:p>
          <a:p>
            <a:pPr algn="l"/>
            <a:r>
              <a:rPr lang="en-US" sz="1600" b="1" i="0" dirty="0">
                <a:solidFill>
                  <a:srgbClr val="000000"/>
                </a:solidFill>
                <a:effectLst/>
                <a:latin typeface="Helvetica Neue"/>
              </a:rPr>
              <a:t>Foursquare API Data</a:t>
            </a:r>
          </a:p>
          <a:p>
            <a:pPr algn="l"/>
            <a:endParaRPr lang="en-US" sz="1600" b="1" i="0" dirty="0">
              <a:solidFill>
                <a:srgbClr val="000000"/>
              </a:solidFill>
              <a:effectLst/>
              <a:latin typeface="Helvetica Neue"/>
            </a:endParaRPr>
          </a:p>
          <a:p>
            <a:pPr algn="l"/>
            <a:r>
              <a:rPr lang="en-US" sz="1600" b="0" i="0" dirty="0">
                <a:solidFill>
                  <a:srgbClr val="000000"/>
                </a:solidFill>
                <a:effectLst/>
                <a:latin typeface="Helvetica Neue"/>
              </a:rPr>
              <a:t>We will need data about different venues in different neighborhoods of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l"/>
            <a:endParaRPr lang="en-US" sz="1600" b="0" i="0" dirty="0">
              <a:solidFill>
                <a:srgbClr val="000000"/>
              </a:solidFill>
              <a:effectLst/>
              <a:latin typeface="Helvetica Neue"/>
            </a:endParaRPr>
          </a:p>
          <a:p>
            <a:pPr algn="l"/>
            <a:r>
              <a:rPr lang="en-US" sz="1600" b="0" i="0" dirty="0">
                <a:solidFill>
                  <a:srgbClr val="000000"/>
                </a:solidFill>
                <a:effectLst/>
                <a:latin typeface="Helvetica Neue"/>
              </a:rPr>
              <a:t>After finding the list of neighborhoods, we then connect to the Foursquare API to gather information about venues inside each and every neighborhood. For each neighborhood, we have chosen the radius to be 100 meter.</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202239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B61BF-3D9E-4623-B590-70CD84D79210}"/>
              </a:ext>
            </a:extLst>
          </p:cNvPr>
          <p:cNvSpPr txBox="1"/>
          <p:nvPr/>
        </p:nvSpPr>
        <p:spPr>
          <a:xfrm>
            <a:off x="674703" y="577049"/>
            <a:ext cx="10369118" cy="523220"/>
          </a:xfrm>
          <a:prstGeom prst="rect">
            <a:avLst/>
          </a:prstGeom>
          <a:noFill/>
        </p:spPr>
        <p:txBody>
          <a:bodyPr wrap="square" rtlCol="0">
            <a:spAutoFit/>
          </a:bodyPr>
          <a:lstStyle/>
          <a:p>
            <a:r>
              <a:rPr lang="en-US" sz="2800" b="1" dirty="0">
                <a:solidFill>
                  <a:srgbClr val="C00000"/>
                </a:solidFill>
              </a:rPr>
              <a:t>PYTHON LIBRARIES</a:t>
            </a:r>
          </a:p>
        </p:txBody>
      </p:sp>
      <p:sp>
        <p:nvSpPr>
          <p:cNvPr id="3" name="TextBox 2">
            <a:extLst>
              <a:ext uri="{FF2B5EF4-FFF2-40B4-BE49-F238E27FC236}">
                <a16:creationId xmlns:a16="http://schemas.microsoft.com/office/drawing/2014/main" id="{25F0113C-C2CE-48E7-93FF-145E1620EFC7}"/>
              </a:ext>
            </a:extLst>
          </p:cNvPr>
          <p:cNvSpPr txBox="1"/>
          <p:nvPr/>
        </p:nvSpPr>
        <p:spPr>
          <a:xfrm>
            <a:off x="1793289" y="1479637"/>
            <a:ext cx="9072979" cy="4801314"/>
          </a:xfrm>
          <a:prstGeom prst="rect">
            <a:avLst/>
          </a:prstGeom>
          <a:noFill/>
        </p:spPr>
        <p:txBody>
          <a:bodyPr wrap="square" rtlCol="0">
            <a:spAutoFit/>
          </a:bodyPr>
          <a:lstStyle/>
          <a:p>
            <a:pPr algn="just">
              <a:buFont typeface="+mj-lt"/>
              <a:buAutoNum type="arabicPeriod"/>
            </a:pPr>
            <a:r>
              <a:rPr lang="en-US" dirty="0">
                <a:solidFill>
                  <a:srgbClr val="000000"/>
                </a:solidFill>
                <a:effectLst/>
              </a:rPr>
              <a:t>Pandas: To create and manipulate data frames.</a:t>
            </a:r>
          </a:p>
          <a:p>
            <a:pPr algn="just">
              <a:buFont typeface="+mj-lt"/>
              <a:buAutoNum type="arabicPeriod"/>
            </a:pPr>
            <a:endParaRPr lang="en-US" dirty="0">
              <a:solidFill>
                <a:srgbClr val="000000"/>
              </a:solidFill>
              <a:effectLst/>
            </a:endParaRPr>
          </a:p>
          <a:p>
            <a:pPr algn="just">
              <a:buFont typeface="+mj-lt"/>
              <a:buAutoNum type="arabicPeriod"/>
            </a:pPr>
            <a:r>
              <a:rPr lang="en-US" dirty="0">
                <a:solidFill>
                  <a:srgbClr val="000000"/>
                </a:solidFill>
                <a:effectLst/>
              </a:rPr>
              <a:t>Folium: Python visualization library used to visualize the neighborhood cluster distribution</a:t>
            </a:r>
          </a:p>
          <a:p>
            <a:pPr algn="just">
              <a:buFont typeface="+mj-lt"/>
              <a:buAutoNum type="arabicPeriod"/>
            </a:pPr>
            <a:endParaRPr lang="en-US" dirty="0">
              <a:solidFill>
                <a:srgbClr val="000000"/>
              </a:solidFill>
              <a:effectLst/>
            </a:endParaRPr>
          </a:p>
          <a:p>
            <a:pPr>
              <a:buFont typeface="+mj-lt"/>
              <a:buAutoNum type="arabicPeriod"/>
            </a:pPr>
            <a:r>
              <a:rPr lang="en-US" dirty="0">
                <a:solidFill>
                  <a:srgbClr val="000000"/>
                </a:solidFill>
                <a:effectLst/>
              </a:rPr>
              <a:t>Scikit Learn: To import k-means clustering.</a:t>
            </a:r>
          </a:p>
          <a:p>
            <a:pPr>
              <a:buFont typeface="+mj-lt"/>
              <a:buAutoNum type="arabicPeriod"/>
            </a:pPr>
            <a:endParaRPr lang="en-US" dirty="0">
              <a:solidFill>
                <a:srgbClr val="000000"/>
              </a:solidFill>
              <a:effectLst/>
            </a:endParaRPr>
          </a:p>
          <a:p>
            <a:pPr>
              <a:buFont typeface="+mj-lt"/>
              <a:buAutoNum type="arabicPeriod"/>
            </a:pPr>
            <a:r>
              <a:rPr lang="en-US" dirty="0">
                <a:solidFill>
                  <a:srgbClr val="000000"/>
                </a:solidFill>
                <a:effectLst/>
              </a:rPr>
              <a:t>JSON: Library to handle JSON files.</a:t>
            </a:r>
          </a:p>
          <a:p>
            <a:pPr>
              <a:buFont typeface="+mj-lt"/>
              <a:buAutoNum type="arabicPeriod"/>
            </a:pPr>
            <a:endParaRPr lang="en-US" dirty="0">
              <a:solidFill>
                <a:srgbClr val="000000"/>
              </a:solidFill>
              <a:effectLst/>
            </a:endParaRPr>
          </a:p>
          <a:p>
            <a:pPr>
              <a:buFont typeface="+mj-lt"/>
              <a:buAutoNum type="arabicPeriod"/>
            </a:pPr>
            <a:r>
              <a:rPr lang="en-US" dirty="0">
                <a:solidFill>
                  <a:srgbClr val="000000"/>
                </a:solidFill>
                <a:effectLst/>
              </a:rPr>
              <a:t>XML: To separate data from presentation and XML stores data in plain text format.</a:t>
            </a:r>
          </a:p>
          <a:p>
            <a:pPr>
              <a:buFont typeface="+mj-lt"/>
              <a:buAutoNum type="arabicPeriod"/>
            </a:pPr>
            <a:endParaRPr lang="en-US" dirty="0">
              <a:solidFill>
                <a:srgbClr val="000000"/>
              </a:solidFill>
              <a:effectLst/>
            </a:endParaRPr>
          </a:p>
          <a:p>
            <a:pPr>
              <a:buFont typeface="+mj-lt"/>
              <a:buAutoNum type="arabicPeriod"/>
            </a:pPr>
            <a:r>
              <a:rPr lang="en-US" dirty="0">
                <a:solidFill>
                  <a:srgbClr val="000000"/>
                </a:solidFill>
                <a:effectLst/>
              </a:rPr>
              <a:t>Geocoder: To retrieve Location Data.</a:t>
            </a:r>
          </a:p>
          <a:p>
            <a:pPr>
              <a:buFont typeface="+mj-lt"/>
              <a:buAutoNum type="arabicPeriod"/>
            </a:pPr>
            <a:endParaRPr lang="en-US" dirty="0">
              <a:solidFill>
                <a:srgbClr val="000000"/>
              </a:solidFill>
              <a:effectLst/>
            </a:endParaRPr>
          </a:p>
          <a:p>
            <a:pPr>
              <a:buFont typeface="+mj-lt"/>
              <a:buAutoNum type="arabicPeriod"/>
            </a:pPr>
            <a:r>
              <a:rPr lang="en-US" dirty="0">
                <a:solidFill>
                  <a:srgbClr val="000000"/>
                </a:solidFill>
                <a:effectLst/>
              </a:rPr>
              <a:t>Beautiful Soup and Requests: To scrap and to handle HTTP requests.</a:t>
            </a:r>
          </a:p>
          <a:p>
            <a:pPr>
              <a:buFont typeface="+mj-lt"/>
              <a:buAutoNum type="arabicPeriod"/>
            </a:pPr>
            <a:endParaRPr lang="en-US" dirty="0">
              <a:solidFill>
                <a:srgbClr val="000000"/>
              </a:solidFill>
              <a:effectLst/>
            </a:endParaRPr>
          </a:p>
          <a:p>
            <a:pPr>
              <a:buFont typeface="+mj-lt"/>
              <a:buAutoNum type="arabicPeriod"/>
            </a:pPr>
            <a:r>
              <a:rPr lang="en-US" dirty="0">
                <a:solidFill>
                  <a:srgbClr val="000000"/>
                </a:solidFill>
                <a:effectLst/>
              </a:rPr>
              <a:t>Matplotlib: Python Plotting Module.</a:t>
            </a:r>
          </a:p>
          <a:p>
            <a:br>
              <a:rPr lang="en-US" b="0" i="0" dirty="0">
                <a:solidFill>
                  <a:srgbClr val="000000"/>
                </a:solidFill>
                <a:effectLst/>
                <a:latin typeface="Helvetica Neue"/>
              </a:rPr>
            </a:br>
            <a:endParaRPr lang="en-US" dirty="0"/>
          </a:p>
        </p:txBody>
      </p:sp>
    </p:spTree>
    <p:extLst>
      <p:ext uri="{BB962C8B-B14F-4D97-AF65-F5344CB8AC3E}">
        <p14:creationId xmlns:p14="http://schemas.microsoft.com/office/powerpoint/2010/main" val="7941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AC9C3-F5C7-409A-9C75-8D3BB122810A}"/>
              </a:ext>
            </a:extLst>
          </p:cNvPr>
          <p:cNvSpPr txBox="1"/>
          <p:nvPr/>
        </p:nvSpPr>
        <p:spPr>
          <a:xfrm>
            <a:off x="870012" y="701336"/>
            <a:ext cx="6258757" cy="523220"/>
          </a:xfrm>
          <a:prstGeom prst="rect">
            <a:avLst/>
          </a:prstGeom>
          <a:noFill/>
        </p:spPr>
        <p:txBody>
          <a:bodyPr wrap="square" rtlCol="0">
            <a:spAutoFit/>
          </a:bodyPr>
          <a:lstStyle/>
          <a:p>
            <a:r>
              <a:rPr lang="en-US" sz="2800" b="1" dirty="0">
                <a:solidFill>
                  <a:srgbClr val="C00000"/>
                </a:solidFill>
              </a:rPr>
              <a:t>DATA ANALYSIS</a:t>
            </a:r>
          </a:p>
        </p:txBody>
      </p:sp>
      <p:sp>
        <p:nvSpPr>
          <p:cNvPr id="3" name="TextBox 2">
            <a:extLst>
              <a:ext uri="{FF2B5EF4-FFF2-40B4-BE49-F238E27FC236}">
                <a16:creationId xmlns:a16="http://schemas.microsoft.com/office/drawing/2014/main" id="{50AB5AD2-5F0E-41EB-A1AD-50DE3EBAD1AC}"/>
              </a:ext>
            </a:extLst>
          </p:cNvPr>
          <p:cNvSpPr txBox="1"/>
          <p:nvPr/>
        </p:nvSpPr>
        <p:spPr>
          <a:xfrm>
            <a:off x="1020932" y="1686757"/>
            <a:ext cx="9330431" cy="2031325"/>
          </a:xfrm>
          <a:prstGeom prst="rect">
            <a:avLst/>
          </a:prstGeom>
          <a:noFill/>
        </p:spPr>
        <p:txBody>
          <a:bodyPr wrap="square" rtlCol="0">
            <a:spAutoFit/>
          </a:bodyPr>
          <a:lstStyle/>
          <a:p>
            <a:pPr algn="l"/>
            <a:r>
              <a:rPr lang="en-US" b="0" i="0" dirty="0">
                <a:solidFill>
                  <a:srgbClr val="000000"/>
                </a:solidFill>
                <a:effectLst/>
                <a:latin typeface="Helvetica Neue"/>
              </a:rPr>
              <a:t>The HTML table containing the postal codes of the regions in Scarborough, Canada was converted into a panda data frame. using the pandas methods, a table containing the neighborhoods Scarborough along with their respective postal codes were formed.</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latitudes and longitudes of the places were retrieved using the geocoder library. Using this latitudes and longitudes, the map of Scarborough was obtained along with the venues around the region with the help of folium.</a:t>
            </a:r>
          </a:p>
        </p:txBody>
      </p:sp>
      <p:pic>
        <p:nvPicPr>
          <p:cNvPr id="7" name="Picture 6">
            <a:extLst>
              <a:ext uri="{FF2B5EF4-FFF2-40B4-BE49-F238E27FC236}">
                <a16:creationId xmlns:a16="http://schemas.microsoft.com/office/drawing/2014/main" id="{C35482D3-0640-4196-B4C4-D69F08BD8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870" y="4108789"/>
            <a:ext cx="5972175" cy="2047875"/>
          </a:xfrm>
          <a:prstGeom prst="rect">
            <a:avLst/>
          </a:prstGeom>
        </p:spPr>
      </p:pic>
    </p:spTree>
    <p:extLst>
      <p:ext uri="{BB962C8B-B14F-4D97-AF65-F5344CB8AC3E}">
        <p14:creationId xmlns:p14="http://schemas.microsoft.com/office/powerpoint/2010/main" val="141424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27EA7-9D5E-4CF9-9C38-D4FEB359E6E5}"/>
              </a:ext>
            </a:extLst>
          </p:cNvPr>
          <p:cNvPicPr>
            <a:picLocks noChangeAspect="1"/>
          </p:cNvPicPr>
          <p:nvPr/>
        </p:nvPicPr>
        <p:blipFill rotWithShape="1">
          <a:blip r:embed="rId2">
            <a:extLst>
              <a:ext uri="{28A0092B-C50C-407E-A947-70E740481C1C}">
                <a14:useLocalDpi xmlns:a14="http://schemas.microsoft.com/office/drawing/2010/main" val="0"/>
              </a:ext>
            </a:extLst>
          </a:blip>
          <a:srcRect l="14642" t="12801" r="5230" b="3411"/>
          <a:stretch/>
        </p:blipFill>
        <p:spPr>
          <a:xfrm>
            <a:off x="2015231" y="372862"/>
            <a:ext cx="8161538" cy="5743854"/>
          </a:xfrm>
          <a:prstGeom prst="rect">
            <a:avLst/>
          </a:prstGeom>
        </p:spPr>
      </p:pic>
      <p:sp>
        <p:nvSpPr>
          <p:cNvPr id="6" name="TextBox 5">
            <a:extLst>
              <a:ext uri="{FF2B5EF4-FFF2-40B4-BE49-F238E27FC236}">
                <a16:creationId xmlns:a16="http://schemas.microsoft.com/office/drawing/2014/main" id="{F2462E1C-3E68-4178-BE4B-B270F86597A1}"/>
              </a:ext>
            </a:extLst>
          </p:cNvPr>
          <p:cNvSpPr txBox="1"/>
          <p:nvPr/>
        </p:nvSpPr>
        <p:spPr>
          <a:xfrm>
            <a:off x="4039339" y="6205491"/>
            <a:ext cx="4705165" cy="369332"/>
          </a:xfrm>
          <a:prstGeom prst="rect">
            <a:avLst/>
          </a:prstGeom>
          <a:noFill/>
        </p:spPr>
        <p:txBody>
          <a:bodyPr wrap="square" rtlCol="0">
            <a:spAutoFit/>
          </a:bodyPr>
          <a:lstStyle/>
          <a:p>
            <a:r>
              <a:rPr lang="en-US" dirty="0"/>
              <a:t>Map of neighborhoods in Scarborough, Canada</a:t>
            </a:r>
          </a:p>
        </p:txBody>
      </p:sp>
    </p:spTree>
    <p:extLst>
      <p:ext uri="{BB962C8B-B14F-4D97-AF65-F5344CB8AC3E}">
        <p14:creationId xmlns:p14="http://schemas.microsoft.com/office/powerpoint/2010/main" val="27604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CA6E90-22E6-4531-AF2C-BF7363FF9E71}"/>
              </a:ext>
            </a:extLst>
          </p:cNvPr>
          <p:cNvPicPr>
            <a:picLocks noChangeAspect="1"/>
          </p:cNvPicPr>
          <p:nvPr/>
        </p:nvPicPr>
        <p:blipFill rotWithShape="1">
          <a:blip r:embed="rId2">
            <a:extLst>
              <a:ext uri="{28A0092B-C50C-407E-A947-70E740481C1C}">
                <a14:useLocalDpi xmlns:a14="http://schemas.microsoft.com/office/drawing/2010/main" val="0"/>
              </a:ext>
            </a:extLst>
          </a:blip>
          <a:srcRect l="14843" t="7249" r="10537"/>
          <a:stretch/>
        </p:blipFill>
        <p:spPr>
          <a:xfrm>
            <a:off x="479394" y="239697"/>
            <a:ext cx="5229959" cy="5592932"/>
          </a:xfrm>
          <a:prstGeom prst="rect">
            <a:avLst/>
          </a:prstGeom>
        </p:spPr>
      </p:pic>
      <p:pic>
        <p:nvPicPr>
          <p:cNvPr id="9" name="Picture 8">
            <a:extLst>
              <a:ext uri="{FF2B5EF4-FFF2-40B4-BE49-F238E27FC236}">
                <a16:creationId xmlns:a16="http://schemas.microsoft.com/office/drawing/2014/main" id="{F943F760-2B4F-43B4-8598-BC35DE139A14}"/>
              </a:ext>
            </a:extLst>
          </p:cNvPr>
          <p:cNvPicPr>
            <a:picLocks noChangeAspect="1"/>
          </p:cNvPicPr>
          <p:nvPr/>
        </p:nvPicPr>
        <p:blipFill rotWithShape="1">
          <a:blip r:embed="rId3">
            <a:extLst>
              <a:ext uri="{28A0092B-C50C-407E-A947-70E740481C1C}">
                <a14:useLocalDpi xmlns:a14="http://schemas.microsoft.com/office/drawing/2010/main" val="0"/>
              </a:ext>
            </a:extLst>
          </a:blip>
          <a:srcRect l="9656" t="4660"/>
          <a:stretch/>
        </p:blipFill>
        <p:spPr>
          <a:xfrm>
            <a:off x="6388843" y="328473"/>
            <a:ext cx="5323763" cy="5140172"/>
          </a:xfrm>
          <a:prstGeom prst="rect">
            <a:avLst/>
          </a:prstGeom>
        </p:spPr>
      </p:pic>
      <p:sp>
        <p:nvSpPr>
          <p:cNvPr id="10" name="TextBox 9">
            <a:extLst>
              <a:ext uri="{FF2B5EF4-FFF2-40B4-BE49-F238E27FC236}">
                <a16:creationId xmlns:a16="http://schemas.microsoft.com/office/drawing/2014/main" id="{0C614800-11D3-4583-9C85-522D65648FB3}"/>
              </a:ext>
            </a:extLst>
          </p:cNvPr>
          <p:cNvSpPr txBox="1"/>
          <p:nvPr/>
        </p:nvSpPr>
        <p:spPr>
          <a:xfrm>
            <a:off x="887767" y="5445542"/>
            <a:ext cx="3693111" cy="369332"/>
          </a:xfrm>
          <a:prstGeom prst="rect">
            <a:avLst/>
          </a:prstGeom>
          <a:noFill/>
        </p:spPr>
        <p:txBody>
          <a:bodyPr wrap="square" rtlCol="0">
            <a:spAutoFit/>
          </a:bodyPr>
          <a:lstStyle/>
          <a:p>
            <a:r>
              <a:rPr lang="en-US" dirty="0"/>
              <a:t>School Ratings in Scarborough</a:t>
            </a:r>
          </a:p>
        </p:txBody>
      </p:sp>
      <p:sp>
        <p:nvSpPr>
          <p:cNvPr id="11" name="TextBox 10">
            <a:extLst>
              <a:ext uri="{FF2B5EF4-FFF2-40B4-BE49-F238E27FC236}">
                <a16:creationId xmlns:a16="http://schemas.microsoft.com/office/drawing/2014/main" id="{60FAF51A-E671-4A05-B2D6-D7CD19A98148}"/>
              </a:ext>
            </a:extLst>
          </p:cNvPr>
          <p:cNvSpPr txBox="1"/>
          <p:nvPr/>
        </p:nvSpPr>
        <p:spPr>
          <a:xfrm>
            <a:off x="7158300" y="5630208"/>
            <a:ext cx="3784847" cy="369332"/>
          </a:xfrm>
          <a:prstGeom prst="rect">
            <a:avLst/>
          </a:prstGeom>
          <a:noFill/>
        </p:spPr>
        <p:txBody>
          <a:bodyPr wrap="square" rtlCol="0">
            <a:spAutoFit/>
          </a:bodyPr>
          <a:lstStyle/>
          <a:p>
            <a:r>
              <a:rPr lang="en-US" dirty="0"/>
              <a:t>Average house prices in Scarborough</a:t>
            </a:r>
          </a:p>
        </p:txBody>
      </p:sp>
    </p:spTree>
    <p:extLst>
      <p:ext uri="{BB962C8B-B14F-4D97-AF65-F5344CB8AC3E}">
        <p14:creationId xmlns:p14="http://schemas.microsoft.com/office/powerpoint/2010/main" val="192325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E5491-220B-4295-B816-C574B6E3B849}"/>
              </a:ext>
            </a:extLst>
          </p:cNvPr>
          <p:cNvSpPr txBox="1"/>
          <p:nvPr/>
        </p:nvSpPr>
        <p:spPr>
          <a:xfrm>
            <a:off x="967665" y="834500"/>
            <a:ext cx="4500979" cy="584775"/>
          </a:xfrm>
          <a:prstGeom prst="rect">
            <a:avLst/>
          </a:prstGeom>
          <a:noFill/>
        </p:spPr>
        <p:txBody>
          <a:bodyPr wrap="square" rtlCol="0">
            <a:spAutoFit/>
          </a:bodyPr>
          <a:lstStyle/>
          <a:p>
            <a:r>
              <a:rPr lang="en-US" sz="3200" b="1" dirty="0">
                <a:solidFill>
                  <a:srgbClr val="C00000"/>
                </a:solidFill>
              </a:rPr>
              <a:t>CONCLUSION</a:t>
            </a:r>
          </a:p>
        </p:txBody>
      </p:sp>
      <p:sp>
        <p:nvSpPr>
          <p:cNvPr id="3" name="TextBox 2">
            <a:extLst>
              <a:ext uri="{FF2B5EF4-FFF2-40B4-BE49-F238E27FC236}">
                <a16:creationId xmlns:a16="http://schemas.microsoft.com/office/drawing/2014/main" id="{65E49DA0-F0BC-40F3-9391-8A56E2E0DA6A}"/>
              </a:ext>
            </a:extLst>
          </p:cNvPr>
          <p:cNvSpPr txBox="1"/>
          <p:nvPr/>
        </p:nvSpPr>
        <p:spPr>
          <a:xfrm>
            <a:off x="1643848" y="1899821"/>
            <a:ext cx="8904303" cy="1200329"/>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Although Scarborough has a reputation for high </a:t>
            </a:r>
            <a:r>
              <a:rPr lang="en-US" i="0" dirty="0">
                <a:solidFill>
                  <a:srgbClr val="222222"/>
                </a:solidFill>
                <a:effectLst/>
                <a:latin typeface="arial" panose="020B0604020202020204" pitchFamily="34" charset="0"/>
              </a:rPr>
              <a:t>crime</a:t>
            </a:r>
            <a:r>
              <a:rPr lang="en-US" b="0" i="0" dirty="0">
                <a:solidFill>
                  <a:srgbClr val="222222"/>
                </a:solidFill>
                <a:effectLst/>
                <a:latin typeface="arial" panose="020B0604020202020204" pitchFamily="34" charset="0"/>
              </a:rPr>
              <a:t> rates, these are unfounded and many city councilors have spoken out about how unfair and untrue they are. It's a friendly, safe place to live and there are many excellent schools – making Scarborough a great choice for families with young children.</a:t>
            </a:r>
            <a:endParaRPr lang="en-US" dirty="0"/>
          </a:p>
        </p:txBody>
      </p:sp>
      <p:sp>
        <p:nvSpPr>
          <p:cNvPr id="4" name="TextBox 3">
            <a:extLst>
              <a:ext uri="{FF2B5EF4-FFF2-40B4-BE49-F238E27FC236}">
                <a16:creationId xmlns:a16="http://schemas.microsoft.com/office/drawing/2014/main" id="{068AFCAA-D164-4AC0-B9C0-B6A4A3CDA51F}"/>
              </a:ext>
            </a:extLst>
          </p:cNvPr>
          <p:cNvSpPr txBox="1"/>
          <p:nvPr/>
        </p:nvSpPr>
        <p:spPr>
          <a:xfrm>
            <a:off x="1643848" y="3719743"/>
            <a:ext cx="8185211" cy="923330"/>
          </a:xfrm>
          <a:prstGeom prst="rect">
            <a:avLst/>
          </a:prstGeom>
          <a:noFill/>
        </p:spPr>
        <p:txBody>
          <a:bodyPr wrap="square" rtlCol="0">
            <a:spAutoFit/>
          </a:bodyPr>
          <a:lstStyle/>
          <a:p>
            <a:r>
              <a:rPr lang="en-US" b="0" i="0">
                <a:solidFill>
                  <a:srgbClr val="000000"/>
                </a:solidFill>
                <a:effectLst/>
                <a:latin typeface="Helvetica Neue"/>
              </a:rPr>
              <a:t>According to all the data that had been worked with, Scarborough would be one of the best place of choice for living for the migrants from differents parts of the world to Canada.</a:t>
            </a:r>
            <a:endParaRPr lang="en-US" dirty="0"/>
          </a:p>
        </p:txBody>
      </p:sp>
    </p:spTree>
    <p:extLst>
      <p:ext uri="{BB962C8B-B14F-4D97-AF65-F5344CB8AC3E}">
        <p14:creationId xmlns:p14="http://schemas.microsoft.com/office/powerpoint/2010/main" val="17136617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TotalTime>
  <Words>967</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vt:lpstr>
      <vt:lpstr>Calibri</vt:lpstr>
      <vt:lpstr>Calibri Light</vt:lpstr>
      <vt:lpstr>Gill Sans MT</vt:lpstr>
      <vt:lpstr>Helvetica Neue</vt:lpstr>
      <vt:lpstr>Gallery</vt:lpstr>
      <vt:lpstr>Office Theme</vt:lpstr>
      <vt:lpstr>THE BATTLE OF NEIGHBORHOODS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Arjun</dc:creator>
  <cp:lastModifiedBy>Arjun</cp:lastModifiedBy>
  <cp:revision>5</cp:revision>
  <dcterms:created xsi:type="dcterms:W3CDTF">2020-08-13T19:22:17Z</dcterms:created>
  <dcterms:modified xsi:type="dcterms:W3CDTF">2020-08-13T19:58:11Z</dcterms:modified>
</cp:coreProperties>
</file>