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8"/>
  </p:notesMasterIdLst>
  <p:sldIdLst>
    <p:sldId id="256" r:id="rId2"/>
    <p:sldId id="262" r:id="rId3"/>
    <p:sldId id="257" r:id="rId4"/>
    <p:sldId id="264" r:id="rId5"/>
    <p:sldId id="274" r:id="rId6"/>
    <p:sldId id="265" r:id="rId7"/>
    <p:sldId id="266" r:id="rId8"/>
    <p:sldId id="267" r:id="rId9"/>
    <p:sldId id="268" r:id="rId10"/>
    <p:sldId id="275" r:id="rId11"/>
    <p:sldId id="276" r:id="rId12"/>
    <p:sldId id="277" r:id="rId13"/>
    <p:sldId id="270" r:id="rId14"/>
    <p:sldId id="271" r:id="rId15"/>
    <p:sldId id="27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27" autoAdjust="0"/>
  </p:normalViewPr>
  <p:slideViewPr>
    <p:cSldViewPr snapToGrid="0">
      <p:cViewPr varScale="1">
        <p:scale>
          <a:sx n="87" d="100"/>
          <a:sy n="87" d="100"/>
        </p:scale>
        <p:origin x="52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A0FDAB-CC33-4DF6-8D2A-A25A5CAF701D}" type="datetimeFigureOut">
              <a:rPr lang="en-US" smtClean="0"/>
              <a:t>5/12/2022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BFE409-2AC6-474E-9CED-E183CC78764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4BFE409-2AC6-474E-9CED-E183CC787642}" type="slidenum">
              <a:rPr lang="en-IN" smtClean="0"/>
              <a:t>16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5BC1B53-487B-4EC3-93F1-8AA429D99AFA}" type="datetimeFigureOut">
              <a:rPr lang="en-IN" smtClean="0"/>
              <a:pPr/>
              <a:t>12-05-2022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7A95C04-2A47-4F6D-8835-84730B4A31D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BC1B53-487B-4EC3-93F1-8AA429D99AFA}" type="datetimeFigureOut">
              <a:rPr lang="en-IN" smtClean="0"/>
              <a:pPr/>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95C04-2A47-4F6D-8835-84730B4A31D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BC1B53-487B-4EC3-93F1-8AA429D99AFA}" type="datetimeFigureOut">
              <a:rPr lang="en-IN" smtClean="0"/>
              <a:pPr/>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95C04-2A47-4F6D-8835-84730B4A31D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BC1B53-487B-4EC3-93F1-8AA429D99AFA}" type="datetimeFigureOut">
              <a:rPr lang="en-IN" smtClean="0"/>
              <a:pPr/>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95C04-2A47-4F6D-8835-84730B4A31D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5BC1B53-487B-4EC3-93F1-8AA429D99AFA}" type="datetimeFigureOut">
              <a:rPr lang="en-IN" smtClean="0"/>
              <a:pPr/>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95C04-2A47-4F6D-8835-84730B4A31D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5BC1B53-487B-4EC3-93F1-8AA429D99AFA}" type="datetimeFigureOut">
              <a:rPr lang="en-IN" smtClean="0"/>
              <a:pPr/>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95C04-2A47-4F6D-8835-84730B4A31D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5BC1B53-487B-4EC3-93F1-8AA429D99AFA}" type="datetimeFigureOut">
              <a:rPr lang="en-IN" smtClean="0"/>
              <a:pPr/>
              <a:t>12-05-2022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A95C04-2A47-4F6D-8835-84730B4A31D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5BC1B53-487B-4EC3-93F1-8AA429D99AFA}" type="datetimeFigureOut">
              <a:rPr lang="en-IN" smtClean="0"/>
              <a:pPr/>
              <a:t>12-05-2022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A95C04-2A47-4F6D-8835-84730B4A31D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C1B53-487B-4EC3-93F1-8AA429D99AFA}" type="datetimeFigureOut">
              <a:rPr lang="en-IN" smtClean="0"/>
              <a:pPr/>
              <a:t>12-05-2022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A95C04-2A47-4F6D-8835-84730B4A31D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5BC1B53-487B-4EC3-93F1-8AA429D99AFA}" type="datetimeFigureOut">
              <a:rPr lang="en-IN" smtClean="0"/>
              <a:pPr/>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95C04-2A47-4F6D-8835-84730B4A31D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5BC1B53-487B-4EC3-93F1-8AA429D99AFA}" type="datetimeFigureOut">
              <a:rPr lang="en-IN" smtClean="0"/>
              <a:pPr/>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F7A95C04-2A47-4F6D-8835-84730B4A31D4}"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5BC1B53-487B-4EC3-93F1-8AA429D99AFA}" type="datetimeFigureOut">
              <a:rPr lang="en-IN" smtClean="0"/>
              <a:pPr/>
              <a:t>12-05-2022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7A95C04-2A47-4F6D-8835-84730B4A31D4}"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ink.springer.com/article/10.1007/s10916-019-1237-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pps.apple.com/nz/app/ada-check-your-health/id1099986434" TargetMode="External"/><Relationship Id="rId2" Type="http://schemas.openxmlformats.org/officeDocument/2006/relationships/hyperlink" Target="https://apps.apple.com/us/app/healthily-the-self-care-app/id1491316446" TargetMode="External"/><Relationship Id="rId1" Type="http://schemas.openxmlformats.org/officeDocument/2006/relationships/slideLayout" Target="../slideLayouts/slideLayout2.xml"/><Relationship Id="rId4" Type="http://schemas.openxmlformats.org/officeDocument/2006/relationships/hyperlink" Target="https://en.wikipedia.org/wiki/Ada_Health"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research.aimultiple.com/rpa-insurance/" TargetMode="External"/><Relationship Id="rId2" Type="http://schemas.openxmlformats.org/officeDocument/2006/relationships/hyperlink" Target="https://research.aimultiple.com/insurance-chatbot/" TargetMode="External"/><Relationship Id="rId1" Type="http://schemas.openxmlformats.org/officeDocument/2006/relationships/slideLayout" Target="../slideLayouts/slideLayout2.xml"/><Relationship Id="rId5" Type="http://schemas.openxmlformats.org/officeDocument/2006/relationships/hyperlink" Target="https://research.aimultiple.com/top-chatbot-success/" TargetMode="External"/><Relationship Id="rId4" Type="http://schemas.openxmlformats.org/officeDocument/2006/relationships/hyperlink" Target="https://apps.apple.com/us/app/woebot-your-self-care-expert/id130537583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1F0B-F3E5-48A8-9C95-E74CC5222763}"/>
              </a:ext>
            </a:extLst>
          </p:cNvPr>
          <p:cNvSpPr>
            <a:spLocks noGrp="1"/>
          </p:cNvSpPr>
          <p:nvPr>
            <p:ph type="ctrTitle"/>
          </p:nvPr>
        </p:nvSpPr>
        <p:spPr>
          <a:xfrm>
            <a:off x="1322363" y="281360"/>
            <a:ext cx="9218201" cy="1480013"/>
          </a:xfrm>
        </p:spPr>
        <p:txBody>
          <a:bodyPr>
            <a:normAutofit fontScale="90000"/>
          </a:bodyPr>
          <a:lstStyle/>
          <a:p>
            <a:pPr algn="ctr"/>
            <a:r>
              <a:rPr lang="en-IN" sz="3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IN" sz="3100" b="1" dirty="0">
                <a:solidFill>
                  <a:schemeClr val="tx2"/>
                </a:solidFill>
                <a:latin typeface="Times New Roman" panose="02020603050405020304" pitchFamily="18" charset="0"/>
                <a:cs typeface="Times New Roman" panose="02020603050405020304" pitchFamily="18" charset="0"/>
              </a:rPr>
              <a:t>Presentation</a:t>
            </a:r>
            <a:r>
              <a:rPr lang="en-IN" sz="3100" b="1" dirty="0">
                <a:solidFill>
                  <a:schemeClr val="tx1"/>
                </a:solidFill>
                <a:latin typeface="Times New Roman" panose="02020603050405020304" pitchFamily="18" charset="0"/>
                <a:cs typeface="Times New Roman" panose="02020603050405020304" pitchFamily="18" charset="0"/>
              </a:rPr>
              <a:t> </a:t>
            </a:r>
            <a:br>
              <a:rPr lang="en-IN" sz="3100" b="1" dirty="0">
                <a:solidFill>
                  <a:schemeClr val="tx1"/>
                </a:solidFill>
                <a:latin typeface="Times New Roman" panose="02020603050405020304" pitchFamily="18" charset="0"/>
                <a:cs typeface="Times New Roman" panose="02020603050405020304" pitchFamily="18" charset="0"/>
              </a:rPr>
            </a:br>
            <a:r>
              <a:rPr lang="en-IN" sz="3100" b="1" dirty="0">
                <a:solidFill>
                  <a:schemeClr val="tx2"/>
                </a:solidFill>
                <a:latin typeface="Times New Roman" panose="02020603050405020304" pitchFamily="18" charset="0"/>
                <a:cs typeface="Times New Roman" panose="02020603050405020304" pitchFamily="18" charset="0"/>
              </a:rPr>
              <a:t>on</a:t>
            </a:r>
            <a:br>
              <a:rPr lang="en-IN" sz="3100" b="1" dirty="0">
                <a:solidFill>
                  <a:schemeClr val="tx2"/>
                </a:solidFill>
                <a:latin typeface="Times New Roman" panose="02020603050405020304" pitchFamily="18" charset="0"/>
                <a:cs typeface="Times New Roman" panose="02020603050405020304" pitchFamily="18" charset="0"/>
              </a:rPr>
            </a:br>
            <a:r>
              <a:rPr lang="en-IN" sz="3100" b="1" dirty="0">
                <a:solidFill>
                  <a:schemeClr val="tx2"/>
                </a:solidFill>
                <a:latin typeface="Times New Roman" panose="02020603050405020304" pitchFamily="18" charset="0"/>
                <a:cs typeface="Times New Roman" panose="02020603050405020304" pitchFamily="18" charset="0"/>
              </a:rPr>
              <a:t>Artificial Intelligence Chatbot For HealthCare</a:t>
            </a:r>
          </a:p>
        </p:txBody>
      </p:sp>
      <p:sp>
        <p:nvSpPr>
          <p:cNvPr id="4" name="TextBox 3">
            <a:extLst>
              <a:ext uri="{FF2B5EF4-FFF2-40B4-BE49-F238E27FC236}">
                <a16:creationId xmlns:a16="http://schemas.microsoft.com/office/drawing/2014/main" id="{35E82BA9-383C-40B1-AE2E-9964E8E30F45}"/>
              </a:ext>
            </a:extLst>
          </p:cNvPr>
          <p:cNvSpPr txBox="1"/>
          <p:nvPr/>
        </p:nvSpPr>
        <p:spPr>
          <a:xfrm>
            <a:off x="777790" y="5299928"/>
            <a:ext cx="1927743" cy="1477328"/>
          </a:xfrm>
          <a:prstGeom prst="rect">
            <a:avLst/>
          </a:prstGeom>
          <a:noFill/>
        </p:spPr>
        <p:txBody>
          <a:bodyPr wrap="square">
            <a:spAutoFit/>
          </a:bodyPr>
          <a:lstStyle/>
          <a:p>
            <a:r>
              <a:rPr lang="en-IN" b="1" dirty="0">
                <a:solidFill>
                  <a:schemeClr val="tx2"/>
                </a:solidFill>
                <a:latin typeface="Times New Roman" panose="02020603050405020304" pitchFamily="18" charset="0"/>
                <a:cs typeface="Times New Roman" panose="02020603050405020304" pitchFamily="18" charset="0"/>
              </a:rPr>
              <a:t>Project Guide:</a:t>
            </a:r>
          </a:p>
          <a:p>
            <a:r>
              <a:rPr lang="en-IN" b="1" dirty="0">
                <a:solidFill>
                  <a:schemeClr val="tx2"/>
                </a:solidFill>
                <a:latin typeface="Times New Roman" panose="02020603050405020304" pitchFamily="18" charset="0"/>
                <a:cs typeface="Times New Roman" panose="02020603050405020304" pitchFamily="18" charset="0"/>
              </a:rPr>
              <a:t>Mr. </a:t>
            </a:r>
            <a:r>
              <a:rPr lang="en-IN" b="1" dirty="0" err="1">
                <a:solidFill>
                  <a:schemeClr val="tx2"/>
                </a:solidFill>
                <a:latin typeface="Times New Roman" panose="02020603050405020304" pitchFamily="18" charset="0"/>
                <a:cs typeface="Times New Roman" panose="02020603050405020304" pitchFamily="18" charset="0"/>
              </a:rPr>
              <a:t>Aaditya</a:t>
            </a:r>
            <a:r>
              <a:rPr lang="en-IN" b="1" dirty="0">
                <a:solidFill>
                  <a:schemeClr val="tx2"/>
                </a:solidFill>
                <a:latin typeface="Times New Roman" panose="02020603050405020304" pitchFamily="18" charset="0"/>
                <a:cs typeface="Times New Roman" panose="02020603050405020304" pitchFamily="18" charset="0"/>
              </a:rPr>
              <a:t> Jain</a:t>
            </a:r>
          </a:p>
          <a:p>
            <a:r>
              <a:rPr lang="en-US" b="1" dirty="0">
                <a:solidFill>
                  <a:schemeClr val="tx2"/>
                </a:solidFill>
                <a:latin typeface="Times New Roman" panose="02020603050405020304" pitchFamily="18" charset="0"/>
                <a:cs typeface="Times New Roman" panose="02020603050405020304" pitchFamily="18" charset="0"/>
              </a:rPr>
              <a:t>Ass. Professor</a:t>
            </a:r>
          </a:p>
          <a:p>
            <a:r>
              <a:rPr lang="en-US" b="1" dirty="0">
                <a:solidFill>
                  <a:schemeClr val="tx2"/>
                </a:solidFill>
                <a:latin typeface="Times New Roman" panose="02020603050405020304" pitchFamily="18" charset="0"/>
                <a:cs typeface="Times New Roman" panose="02020603050405020304" pitchFamily="18" charset="0"/>
              </a:rPr>
              <a:t>CCSIT, TMU</a:t>
            </a:r>
            <a:endParaRPr lang="en-IN" b="1" dirty="0">
              <a:solidFill>
                <a:schemeClr val="tx2"/>
              </a:solidFill>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F192ED6E-33B5-4936-B9A6-6C8B420474EB}"/>
              </a:ext>
            </a:extLst>
          </p:cNvPr>
          <p:cNvSpPr txBox="1"/>
          <p:nvPr/>
        </p:nvSpPr>
        <p:spPr>
          <a:xfrm>
            <a:off x="8640925" y="5186302"/>
            <a:ext cx="4244846" cy="1200329"/>
          </a:xfrm>
          <a:prstGeom prst="rect">
            <a:avLst/>
          </a:prstGeom>
          <a:noFill/>
        </p:spPr>
        <p:txBody>
          <a:bodyPr wrap="square">
            <a:spAutoFit/>
          </a:bodyPr>
          <a:lstStyle/>
          <a:p>
            <a:r>
              <a:rPr lang="en-IN" b="1" dirty="0">
                <a:solidFill>
                  <a:schemeClr val="tx2"/>
                </a:solidFill>
                <a:latin typeface="Times New Roman" panose="02020603050405020304" pitchFamily="18" charset="0"/>
                <a:cs typeface="Times New Roman" panose="02020603050405020304" pitchFamily="18" charset="0"/>
              </a:rPr>
              <a:t>Submitted By:</a:t>
            </a:r>
          </a:p>
          <a:p>
            <a:r>
              <a:rPr lang="en-IN" b="1" dirty="0" err="1">
                <a:solidFill>
                  <a:schemeClr val="tx2"/>
                </a:solidFill>
                <a:latin typeface="Times New Roman" panose="02020603050405020304" pitchFamily="18" charset="0"/>
                <a:cs typeface="Times New Roman" panose="02020603050405020304" pitchFamily="18" charset="0"/>
              </a:rPr>
              <a:t>Raushan</a:t>
            </a:r>
            <a:r>
              <a:rPr lang="en-IN" b="1" dirty="0">
                <a:solidFill>
                  <a:schemeClr val="tx2"/>
                </a:solidFill>
                <a:latin typeface="Times New Roman" panose="02020603050405020304" pitchFamily="18" charset="0"/>
                <a:cs typeface="Times New Roman" panose="02020603050405020304" pitchFamily="18" charset="0"/>
              </a:rPr>
              <a:t> Raj       TCA1809060</a:t>
            </a:r>
          </a:p>
          <a:p>
            <a:r>
              <a:rPr lang="en-IN" b="1" dirty="0" err="1">
                <a:solidFill>
                  <a:schemeClr val="tx2"/>
                </a:solidFill>
                <a:latin typeface="Times New Roman" panose="02020603050405020304" pitchFamily="18" charset="0"/>
                <a:cs typeface="Times New Roman" panose="02020603050405020304" pitchFamily="18" charset="0"/>
              </a:rPr>
              <a:t>Nameera</a:t>
            </a:r>
            <a:r>
              <a:rPr lang="en-IN" b="1" dirty="0">
                <a:solidFill>
                  <a:schemeClr val="tx2"/>
                </a:solidFill>
                <a:latin typeface="Times New Roman" panose="02020603050405020304" pitchFamily="18" charset="0"/>
                <a:cs typeface="Times New Roman" panose="02020603050405020304" pitchFamily="18" charset="0"/>
              </a:rPr>
              <a:t> </a:t>
            </a:r>
            <a:r>
              <a:rPr lang="en-IN" b="1" dirty="0" err="1">
                <a:solidFill>
                  <a:schemeClr val="tx2"/>
                </a:solidFill>
                <a:latin typeface="Times New Roman" panose="02020603050405020304" pitchFamily="18" charset="0"/>
                <a:cs typeface="Times New Roman" panose="02020603050405020304" pitchFamily="18" charset="0"/>
              </a:rPr>
              <a:t>Meraj</a:t>
            </a:r>
            <a:r>
              <a:rPr lang="en-IN" b="1" dirty="0">
                <a:solidFill>
                  <a:schemeClr val="tx2"/>
                </a:solidFill>
                <a:latin typeface="Times New Roman" panose="02020603050405020304" pitchFamily="18" charset="0"/>
                <a:cs typeface="Times New Roman" panose="02020603050405020304" pitchFamily="18" charset="0"/>
              </a:rPr>
              <a:t>  TCA1911003</a:t>
            </a:r>
          </a:p>
          <a:p>
            <a:r>
              <a:rPr lang="en-IN" b="1" dirty="0">
                <a:solidFill>
                  <a:schemeClr val="tx2"/>
                </a:solidFill>
                <a:latin typeface="Times New Roman" panose="02020603050405020304" pitchFamily="18" charset="0"/>
                <a:cs typeface="Times New Roman" panose="02020603050405020304" pitchFamily="18" charset="0"/>
              </a:rPr>
              <a:t>Arjun Sharma    TCA809067</a:t>
            </a:r>
          </a:p>
        </p:txBody>
      </p:sp>
      <p:sp>
        <p:nvSpPr>
          <p:cNvPr id="7" name="TextBox 6">
            <a:extLst>
              <a:ext uri="{FF2B5EF4-FFF2-40B4-BE49-F238E27FC236}">
                <a16:creationId xmlns:a16="http://schemas.microsoft.com/office/drawing/2014/main" id="{385A2CFA-ABAB-4E38-B257-872C1E38DA1C}"/>
              </a:ext>
            </a:extLst>
          </p:cNvPr>
          <p:cNvSpPr txBox="1"/>
          <p:nvPr/>
        </p:nvSpPr>
        <p:spPr>
          <a:xfrm>
            <a:off x="2958582" y="1442742"/>
            <a:ext cx="5682343" cy="1077218"/>
          </a:xfrm>
          <a:prstGeom prst="rect">
            <a:avLst/>
          </a:prstGeom>
          <a:noFill/>
        </p:spPr>
        <p:txBody>
          <a:bodyPr wrap="square">
            <a:spAutoFit/>
          </a:bodyPr>
          <a:lstStyle/>
          <a:p>
            <a:pPr algn="l"/>
            <a:endParaRPr lang="en-IN" sz="1200" b="0" i="0" u="none" strike="noStrike" baseline="0" dirty="0">
              <a:solidFill>
                <a:srgbClr val="000000"/>
              </a:solidFill>
              <a:latin typeface="Calibri" panose="020F0502020204030204" pitchFamily="34" charset="0"/>
            </a:endParaRPr>
          </a:p>
          <a:p>
            <a:pPr algn="ctr"/>
            <a:r>
              <a:rPr lang="en-IN" sz="2400" b="0" i="0" u="none" strike="noStrike" baseline="0" dirty="0">
                <a:solidFill>
                  <a:schemeClr val="tx2"/>
                </a:solidFill>
                <a:latin typeface="Times New Roman" panose="02020603050405020304" pitchFamily="18" charset="0"/>
                <a:cs typeface="Times New Roman" panose="02020603050405020304" pitchFamily="18" charset="0"/>
              </a:rPr>
              <a:t> </a:t>
            </a:r>
            <a:r>
              <a:rPr lang="en-IN" sz="1400" b="0" i="0" u="none" strike="noStrike" baseline="0" dirty="0">
                <a:solidFill>
                  <a:schemeClr val="tx2"/>
                </a:solidFill>
                <a:latin typeface="Times New Roman" panose="02020603050405020304" pitchFamily="18" charset="0"/>
                <a:cs typeface="Times New Roman" panose="02020603050405020304" pitchFamily="18" charset="0"/>
              </a:rPr>
              <a:t>Phase</a:t>
            </a:r>
            <a:r>
              <a:rPr lang="en-IN" sz="1400" b="0" i="0" u="none" strike="noStrike" dirty="0">
                <a:solidFill>
                  <a:schemeClr val="tx2"/>
                </a:solidFill>
                <a:latin typeface="Times New Roman" panose="02020603050405020304" pitchFamily="18" charset="0"/>
                <a:cs typeface="Times New Roman" panose="02020603050405020304" pitchFamily="18" charset="0"/>
              </a:rPr>
              <a:t> one project</a:t>
            </a:r>
            <a:endParaRPr lang="en-IN" sz="1400" b="0" i="0" u="none" strike="noStrike" baseline="0" dirty="0">
              <a:solidFill>
                <a:schemeClr val="tx2"/>
              </a:solidFill>
              <a:latin typeface="Times New Roman" panose="02020603050405020304" pitchFamily="18" charset="0"/>
              <a:cs typeface="Times New Roman" panose="02020603050405020304" pitchFamily="18" charset="0"/>
            </a:endParaRPr>
          </a:p>
          <a:p>
            <a:pPr algn="ctr"/>
            <a:endParaRPr lang="en-IN" sz="1400" b="0" i="0" u="none" strike="noStrike" baseline="0" dirty="0">
              <a:solidFill>
                <a:schemeClr val="tx2"/>
              </a:solidFill>
              <a:latin typeface="Times New Roman" panose="02020603050405020304" pitchFamily="18" charset="0"/>
              <a:cs typeface="Times New Roman" panose="02020603050405020304" pitchFamily="18" charset="0"/>
            </a:endParaRPr>
          </a:p>
          <a:p>
            <a:pPr algn="ctr"/>
            <a:r>
              <a:rPr lang="en-IN" sz="1400" b="1" i="0" u="none" strike="noStrike" baseline="0" dirty="0">
                <a:solidFill>
                  <a:schemeClr val="tx2"/>
                </a:solidFill>
                <a:latin typeface="Times New Roman" panose="02020603050405020304" pitchFamily="18" charset="0"/>
                <a:cs typeface="Times New Roman" panose="02020603050405020304" pitchFamily="18" charset="0"/>
              </a:rPr>
              <a:t>BACHELOR OF TECHNOLOGY (CSE) </a:t>
            </a:r>
            <a:endParaRPr lang="en-IN" sz="1400" dirty="0">
              <a:solidFill>
                <a:schemeClr val="tx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5AF026-BA9D-4EB1-84C2-DA43A5AD278F}"/>
              </a:ext>
            </a:extLst>
          </p:cNvPr>
          <p:cNvSpPr txBox="1"/>
          <p:nvPr/>
        </p:nvSpPr>
        <p:spPr>
          <a:xfrm>
            <a:off x="1416893" y="4232195"/>
            <a:ext cx="8954860" cy="954107"/>
          </a:xfrm>
          <a:prstGeom prst="rect">
            <a:avLst/>
          </a:prstGeom>
          <a:noFill/>
        </p:spPr>
        <p:txBody>
          <a:bodyPr wrap="square">
            <a:spAutoFit/>
          </a:bodyPr>
          <a:lstStyle/>
          <a:p>
            <a:pPr algn="l"/>
            <a:endParaRPr lang="en-IN" sz="1400" b="0" i="0" u="none" strike="noStrike" baseline="0" dirty="0">
              <a:solidFill>
                <a:srgbClr val="000000"/>
              </a:solidFill>
              <a:latin typeface="Times New Roman" panose="02020603050405020304" pitchFamily="18" charset="0"/>
              <a:cs typeface="Times New Roman" panose="02020603050405020304" pitchFamily="18" charset="0"/>
            </a:endParaRPr>
          </a:p>
          <a:p>
            <a:pPr algn="ctr"/>
            <a:r>
              <a:rPr lang="en-IN"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1400" b="0" i="0" u="none" strike="noStrike" baseline="0" dirty="0">
                <a:solidFill>
                  <a:schemeClr val="tx2"/>
                </a:solidFill>
                <a:latin typeface="Times New Roman" panose="02020603050405020304" pitchFamily="18" charset="0"/>
                <a:cs typeface="Times New Roman" panose="02020603050405020304" pitchFamily="18" charset="0"/>
              </a:rPr>
              <a:t>September 2020 </a:t>
            </a:r>
          </a:p>
          <a:p>
            <a:pPr algn="ctr"/>
            <a:r>
              <a:rPr lang="en-US" sz="1400" b="1" i="0" u="none" strike="noStrike" baseline="0" dirty="0">
                <a:solidFill>
                  <a:schemeClr val="tx2"/>
                </a:solidFill>
                <a:latin typeface="Times New Roman" panose="02020603050405020304" pitchFamily="18" charset="0"/>
                <a:cs typeface="Times New Roman" panose="02020603050405020304" pitchFamily="18" charset="0"/>
              </a:rPr>
              <a:t>COLLEGE OF COMPUTING SCIENCES AND INFORMATION TECHNOLOGY </a:t>
            </a:r>
            <a:endParaRPr lang="en-US" sz="1400" b="0" i="0" u="none" strike="noStrike" baseline="0" dirty="0">
              <a:solidFill>
                <a:schemeClr val="tx2"/>
              </a:solidFill>
              <a:latin typeface="Times New Roman" panose="02020603050405020304" pitchFamily="18" charset="0"/>
              <a:cs typeface="Times New Roman" panose="02020603050405020304" pitchFamily="18" charset="0"/>
            </a:endParaRPr>
          </a:p>
          <a:p>
            <a:pPr algn="ctr"/>
            <a:r>
              <a:rPr lang="en-IN" sz="1400" b="1" i="0" u="none" strike="noStrike" baseline="0" dirty="0">
                <a:solidFill>
                  <a:schemeClr val="tx2"/>
                </a:solidFill>
                <a:latin typeface="Times New Roman" panose="02020603050405020304" pitchFamily="18" charset="0"/>
                <a:cs typeface="Times New Roman" panose="02020603050405020304" pitchFamily="18" charset="0"/>
              </a:rPr>
              <a:t>TEERTHANKER MAHAVEER UNIVERSITY, MORADABAD </a:t>
            </a:r>
            <a:endParaRPr lang="en-IN" sz="1400" dirty="0">
              <a:solidFill>
                <a:schemeClr val="tx2"/>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AD922C3-E6D9-4489-A3A1-FE2465F2DEFD}"/>
              </a:ext>
            </a:extLst>
          </p:cNvPr>
          <p:cNvPicPr>
            <a:picLocks noChangeAspect="1"/>
          </p:cNvPicPr>
          <p:nvPr/>
        </p:nvPicPr>
        <p:blipFill>
          <a:blip r:embed="rId2"/>
          <a:stretch>
            <a:fillRect/>
          </a:stretch>
        </p:blipFill>
        <p:spPr>
          <a:xfrm>
            <a:off x="4800299" y="2641241"/>
            <a:ext cx="1998908" cy="1819910"/>
          </a:xfrm>
          <a:prstGeom prst="rect">
            <a:avLst/>
          </a:prstGeom>
        </p:spPr>
      </p:pic>
    </p:spTree>
    <p:extLst>
      <p:ext uri="{BB962C8B-B14F-4D97-AF65-F5344CB8AC3E}">
        <p14:creationId xmlns:p14="http://schemas.microsoft.com/office/powerpoint/2010/main" val="304371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BB95E-00FD-4452-A6E9-38C7C8746CD1}"/>
              </a:ext>
            </a:extLst>
          </p:cNvPr>
          <p:cNvSpPr>
            <a:spLocks noGrp="1"/>
          </p:cNvSpPr>
          <p:nvPr>
            <p:ph type="title"/>
          </p:nvPr>
        </p:nvSpPr>
        <p:spPr>
          <a:xfrm>
            <a:off x="609600" y="704088"/>
            <a:ext cx="7145215" cy="843358"/>
          </a:xfrm>
        </p:spPr>
        <p:txBody>
          <a:bodyPr>
            <a:normAutofit/>
          </a:bodyPr>
          <a:lstStyle/>
          <a:p>
            <a:r>
              <a:rPr lang="en-US" sz="3200" u="sng" dirty="0">
                <a:latin typeface="Times New Roman" panose="02020603050405020304" pitchFamily="18" charset="0"/>
                <a:cs typeface="Times New Roman" panose="02020603050405020304" pitchFamily="18" charset="0"/>
              </a:rPr>
              <a:t>Why are chatbots important in healthcare?</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66C6A2-4DBB-48D1-8C0D-2570C09EEBBA}"/>
              </a:ext>
            </a:extLst>
          </p:cNvPr>
          <p:cNvSpPr>
            <a:spLocks noGrp="1"/>
          </p:cNvSpPr>
          <p:nvPr>
            <p:ph idx="1"/>
          </p:nvPr>
        </p:nvSpPr>
        <p:spPr/>
        <p:txBody>
          <a:bodyPr>
            <a:normAutofit fontScale="92500" lnSpcReduction="10000"/>
          </a:bodyPr>
          <a:lstStyle/>
          <a:p>
            <a:pPr algn="l"/>
            <a:r>
              <a:rPr lang="en-US" dirty="0">
                <a:solidFill>
                  <a:srgbClr val="000000"/>
                </a:solidFill>
                <a:latin typeface="Times New Roman" panose="02020603050405020304" pitchFamily="18" charset="0"/>
                <a:cs typeface="Times New Roman" panose="02020603050405020304" pitchFamily="18" charset="0"/>
              </a:rPr>
              <a:t>According to </a:t>
            </a:r>
            <a:r>
              <a:rPr lang="en-US" dirty="0">
                <a:solidFill>
                  <a:srgbClr val="00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research</a:t>
            </a:r>
            <a:r>
              <a:rPr lang="en-US" dirty="0">
                <a:solidFill>
                  <a:srgbClr val="000000"/>
                </a:solidFill>
                <a:latin typeface="Times New Roman" panose="02020603050405020304" pitchFamily="18" charset="0"/>
                <a:cs typeface="Times New Roman" panose="02020603050405020304" pitchFamily="18" charset="0"/>
              </a:rPr>
              <a:t> in 2019, the most valuable features of using chatbots in healthcare include:</a:t>
            </a:r>
          </a:p>
          <a:p>
            <a:pPr algn="l">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Monitoring: awareness and tracking of user’s behavior, anxiety, weight changes, to encourage developing better habits.</a:t>
            </a:r>
          </a:p>
          <a:p>
            <a:pPr algn="l">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Anonymity: especially in sensitive and mental health issues</a:t>
            </a:r>
          </a:p>
          <a:p>
            <a:pPr algn="l">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Personalization: Level of personalization depends on the specific application. Some applications make use of measurements of</a:t>
            </a:r>
          </a:p>
          <a:p>
            <a:pPr marL="742950" lvl="1" indent="-285750" algn="l">
              <a:buFont typeface="Arial" panose="020B0604020202020204" pitchFamily="34" charset="0"/>
              <a:buChar char="•"/>
            </a:pPr>
            <a:r>
              <a:rPr lang="en-US" sz="2600" dirty="0">
                <a:solidFill>
                  <a:srgbClr val="000000"/>
                </a:solidFill>
                <a:latin typeface="Times New Roman" panose="02020603050405020304" pitchFamily="18" charset="0"/>
                <a:cs typeface="Times New Roman" panose="02020603050405020304" pitchFamily="18" charset="0"/>
              </a:rPr>
              <a:t>Physical vitals (oxygenation, heart rhythm, body temperature) via mobile sensors</a:t>
            </a:r>
          </a:p>
          <a:p>
            <a:pPr marL="742950" lvl="1" indent="-285750" algn="l">
              <a:buFont typeface="Arial" panose="020B0604020202020204" pitchFamily="34" charset="0"/>
              <a:buChar char="•"/>
            </a:pPr>
            <a:r>
              <a:rPr lang="en-US" sz="2600" dirty="0">
                <a:solidFill>
                  <a:srgbClr val="000000"/>
                </a:solidFill>
                <a:latin typeface="Times New Roman" panose="02020603050405020304" pitchFamily="18" charset="0"/>
                <a:cs typeface="Times New Roman" panose="02020603050405020304" pitchFamily="18" charset="0"/>
              </a:rPr>
              <a:t>Patient behavior via facial recognition</a:t>
            </a:r>
          </a:p>
          <a:p>
            <a:pPr algn="l">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Real time interaction: immediate response, notifications, and reminders.</a:t>
            </a:r>
          </a:p>
          <a:p>
            <a:pPr algn="l">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Scalability: ability to react with numerous users.</a:t>
            </a:r>
          </a:p>
          <a:p>
            <a:endParaRPr lang="en-IN" dirty="0"/>
          </a:p>
        </p:txBody>
      </p:sp>
    </p:spTree>
    <p:extLst>
      <p:ext uri="{BB962C8B-B14F-4D97-AF65-F5344CB8AC3E}">
        <p14:creationId xmlns:p14="http://schemas.microsoft.com/office/powerpoint/2010/main" val="597547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1FA99-6646-4A32-990A-EE87C53E7CF1}"/>
              </a:ext>
            </a:extLst>
          </p:cNvPr>
          <p:cNvSpPr>
            <a:spLocks noGrp="1"/>
          </p:cNvSpPr>
          <p:nvPr>
            <p:ph type="title"/>
          </p:nvPr>
        </p:nvSpPr>
        <p:spPr>
          <a:xfrm>
            <a:off x="609600" y="704088"/>
            <a:ext cx="8200292" cy="535627"/>
          </a:xfrm>
        </p:spPr>
        <p:txBody>
          <a:bodyPr>
            <a:normAutofit/>
          </a:bodyPr>
          <a:lstStyle/>
          <a:p>
            <a:r>
              <a:rPr lang="en-US" sz="3200" u="sng" dirty="0">
                <a:latin typeface="Times New Roman" panose="02020603050405020304" pitchFamily="18" charset="0"/>
                <a:cs typeface="Times New Roman" panose="02020603050405020304" pitchFamily="18" charset="0"/>
              </a:rPr>
              <a:t>What are the top chatbot use cases in healthcare?</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FA44D9-871E-4D02-9DE1-909B45444BF5}"/>
              </a:ext>
            </a:extLst>
          </p:cNvPr>
          <p:cNvSpPr>
            <a:spLocks noGrp="1"/>
          </p:cNvSpPr>
          <p:nvPr>
            <p:ph idx="1"/>
          </p:nvPr>
        </p:nvSpPr>
        <p:spPr>
          <a:xfrm>
            <a:off x="609600" y="1416734"/>
            <a:ext cx="10972800" cy="4869766"/>
          </a:xfrm>
        </p:spPr>
        <p:txBody>
          <a:bodyPr>
            <a:normAutofit fontScale="62500" lnSpcReduction="20000"/>
          </a:bodyPr>
          <a:lstStyle/>
          <a:p>
            <a:pPr algn="l"/>
            <a:r>
              <a:rPr lang="en-US" sz="3100" b="1" u="sng" dirty="0">
                <a:solidFill>
                  <a:srgbClr val="000000"/>
                </a:solidFill>
                <a:latin typeface="Times New Roman" panose="02020603050405020304" pitchFamily="18" charset="0"/>
                <a:cs typeface="Times New Roman" panose="02020603050405020304" pitchFamily="18" charset="0"/>
              </a:rPr>
              <a:t>1. Provide medical information</a:t>
            </a:r>
          </a:p>
          <a:p>
            <a:pPr marL="0" indent="0" algn="l">
              <a:buNone/>
            </a:pPr>
            <a:r>
              <a:rPr lang="en-US" sz="3100" dirty="0">
                <a:solidFill>
                  <a:srgbClr val="000000"/>
                </a:solidFill>
                <a:latin typeface="Times New Roman" panose="02020603050405020304" pitchFamily="18" charset="0"/>
                <a:cs typeface="Times New Roman" panose="02020603050405020304" pitchFamily="18" charset="0"/>
              </a:rPr>
              <a:t>Chatbot algorithms are trained on massive healthcare data including disease symptoms, diagnostics, markers, and available treatments. Public datasets are used to continuously train chatbots, such as </a:t>
            </a:r>
            <a:r>
              <a:rPr lang="en-US" sz="3100" dirty="0" err="1">
                <a:solidFill>
                  <a:srgbClr val="000000"/>
                </a:solidFill>
                <a:latin typeface="Times New Roman" panose="02020603050405020304" pitchFamily="18" charset="0"/>
                <a:cs typeface="Times New Roman" panose="02020603050405020304" pitchFamily="18" charset="0"/>
              </a:rPr>
              <a:t>COVIDx</a:t>
            </a:r>
            <a:r>
              <a:rPr lang="en-US" sz="3100" dirty="0">
                <a:solidFill>
                  <a:srgbClr val="000000"/>
                </a:solidFill>
                <a:latin typeface="Times New Roman" panose="02020603050405020304" pitchFamily="18" charset="0"/>
                <a:cs typeface="Times New Roman" panose="02020603050405020304" pitchFamily="18" charset="0"/>
              </a:rPr>
              <a:t> for COVID-19 diagnosis, and Wisconsin Breast Cancer Diagnosis (WBCD). Conversational chatbots with different intelligence levels can understand the questions of the user and provide answers based on pre-defined labels in the training data.</a:t>
            </a:r>
          </a:p>
          <a:p>
            <a:pPr algn="l"/>
            <a:r>
              <a:rPr lang="en-US" sz="3100" dirty="0">
                <a:solidFill>
                  <a:srgbClr val="000000"/>
                </a:solidFill>
                <a:latin typeface="Times New Roman" panose="02020603050405020304" pitchFamily="18" charset="0"/>
                <a:cs typeface="Times New Roman" panose="02020603050405020304" pitchFamily="18" charset="0"/>
              </a:rPr>
              <a:t>For example:</a:t>
            </a:r>
          </a:p>
          <a:p>
            <a:pPr algn="l">
              <a:buFont typeface="Arial" panose="020B0604020202020204" pitchFamily="34" charset="0"/>
              <a:buChar char="•"/>
            </a:pPr>
            <a:r>
              <a:rPr lang="en-US" sz="3100" dirty="0">
                <a:solidFill>
                  <a:srgbClr val="000000"/>
                </a:solidFill>
                <a:latin typeface="Times New Roman" panose="02020603050405020304" pitchFamily="18" charset="0"/>
                <a:cs typeface="Times New Roman" panose="02020603050405020304" pitchFamily="18" charset="0"/>
                <a:hlinkClick r:id="rId2" tooltip="https://apps.apple.com/us/app/healthily-the-self-care-app/id1491316446">
                  <a:extLst>
                    <a:ext uri="{A12FA001-AC4F-418D-AE19-62706E023703}">
                      <ahyp:hlinkClr xmlns:ahyp="http://schemas.microsoft.com/office/drawing/2018/hyperlinkcolor" val="tx"/>
                    </a:ext>
                  </a:extLst>
                </a:hlinkClick>
              </a:rPr>
              <a:t>Healthily</a:t>
            </a:r>
            <a:r>
              <a:rPr lang="en-US" sz="3100" dirty="0">
                <a:solidFill>
                  <a:srgbClr val="000000"/>
                </a:solidFill>
                <a:latin typeface="Times New Roman" panose="02020603050405020304" pitchFamily="18" charset="0"/>
                <a:cs typeface="Times New Roman" panose="02020603050405020304" pitchFamily="18" charset="0"/>
              </a:rPr>
              <a:t> app provides information about different diseases’ symptoms, assessments of overall health, and tracks patient progress.</a:t>
            </a:r>
          </a:p>
          <a:p>
            <a:pPr algn="l">
              <a:buFont typeface="Arial" panose="020B0604020202020204" pitchFamily="34" charset="0"/>
              <a:buChar char="•"/>
            </a:pPr>
            <a:r>
              <a:rPr lang="en-US" sz="3100" dirty="0">
                <a:solidFill>
                  <a:srgbClr val="000000"/>
                </a:solidFill>
                <a:latin typeface="Times New Roman" panose="02020603050405020304" pitchFamily="18" charset="0"/>
                <a:cs typeface="Times New Roman" panose="02020603050405020304" pitchFamily="18" charset="0"/>
                <a:hlinkClick r:id="rId3" tooltip="https://apps.apple.com/nz/app/ada-check-your-health/id1099986434">
                  <a:extLst>
                    <a:ext uri="{A12FA001-AC4F-418D-AE19-62706E023703}">
                      <ahyp:hlinkClr xmlns:ahyp="http://schemas.microsoft.com/office/drawing/2018/hyperlinkcolor" val="tx"/>
                    </a:ext>
                  </a:extLst>
                </a:hlinkClick>
              </a:rPr>
              <a:t>Ada</a:t>
            </a:r>
            <a:r>
              <a:rPr lang="en-US" sz="3100" dirty="0">
                <a:solidFill>
                  <a:srgbClr val="000000"/>
                </a:solidFill>
                <a:latin typeface="Times New Roman" panose="02020603050405020304" pitchFamily="18" charset="0"/>
                <a:cs typeface="Times New Roman" panose="02020603050405020304" pitchFamily="18" charset="0"/>
              </a:rPr>
              <a:t> app provided correct disease suggestions earlier than the time of clinical diagnosis 56% of the time (</a:t>
            </a:r>
            <a:r>
              <a:rPr lang="en-US" sz="3100" dirty="0">
                <a:solidFill>
                  <a:srgbClr val="000000"/>
                </a:solidFill>
                <a:latin typeface="Times New Roman" panose="02020603050405020304" pitchFamily="18" charset="0"/>
                <a:cs typeface="Times New Roman" panose="02020603050405020304" pitchFamily="18" charset="0"/>
                <a:hlinkClick r:id="rId4" tooltip="https://en.wikipedia.org/wiki/Ada_Health">
                  <a:extLst>
                    <a:ext uri="{A12FA001-AC4F-418D-AE19-62706E023703}">
                      <ahyp:hlinkClr xmlns:ahyp="http://schemas.microsoft.com/office/drawing/2018/hyperlinkcolor" val="tx"/>
                    </a:ext>
                  </a:extLst>
                </a:hlinkClick>
              </a:rPr>
              <a:t>Wikipedia</a:t>
            </a:r>
            <a:r>
              <a:rPr lang="en-US" sz="3100" dirty="0">
                <a:solidFill>
                  <a:srgbClr val="000000"/>
                </a:solidFill>
                <a:latin typeface="Times New Roman" panose="02020603050405020304" pitchFamily="18" charset="0"/>
                <a:cs typeface="Times New Roman" panose="02020603050405020304" pitchFamily="18" charset="0"/>
              </a:rPr>
              <a:t>)</a:t>
            </a:r>
          </a:p>
          <a:p>
            <a:pPr marL="0" indent="0" algn="l">
              <a:buNone/>
            </a:pPr>
            <a:endParaRPr lang="en-US" sz="3100" dirty="0">
              <a:solidFill>
                <a:srgbClr val="000000"/>
              </a:solidFill>
              <a:latin typeface="Times New Roman" panose="02020603050405020304" pitchFamily="18" charset="0"/>
              <a:cs typeface="Times New Roman" panose="02020603050405020304" pitchFamily="18" charset="0"/>
            </a:endParaRPr>
          </a:p>
          <a:p>
            <a:pPr algn="l"/>
            <a:r>
              <a:rPr lang="en-US" sz="3100" b="1" u="sng" dirty="0">
                <a:solidFill>
                  <a:srgbClr val="000000"/>
                </a:solidFill>
                <a:latin typeface="Times New Roman" panose="02020603050405020304" pitchFamily="18" charset="0"/>
                <a:cs typeface="Times New Roman" panose="02020603050405020304" pitchFamily="18" charset="0"/>
              </a:rPr>
              <a:t>2. Schedule medical appointments</a:t>
            </a:r>
          </a:p>
          <a:p>
            <a:pPr marL="0" indent="0" algn="l">
              <a:buNone/>
            </a:pPr>
            <a:r>
              <a:rPr lang="en-US" sz="3100" dirty="0">
                <a:solidFill>
                  <a:srgbClr val="000000"/>
                </a:solidFill>
                <a:latin typeface="Times New Roman" panose="02020603050405020304" pitchFamily="18" charset="0"/>
                <a:cs typeface="Times New Roman" panose="02020603050405020304" pitchFamily="18" charset="0"/>
              </a:rPr>
              <a:t>Chatbots are integrated into the medical facility system to extract information about suitable physicians, available slots, and clinics and pharmacy working days. Chatbots ask patients about their current health issue, find matching physician and dentists, provide available time slots, and schedule, reschedule, and delete appointments for patients. Chatbots are also integrated into user’s device calendars to send reminders and updates about medical appointments.</a:t>
            </a:r>
          </a:p>
        </p:txBody>
      </p:sp>
    </p:spTree>
    <p:extLst>
      <p:ext uri="{BB962C8B-B14F-4D97-AF65-F5344CB8AC3E}">
        <p14:creationId xmlns:p14="http://schemas.microsoft.com/office/powerpoint/2010/main" val="967887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72C7-2726-4D66-A61A-B38FF8005ACC}"/>
              </a:ext>
            </a:extLst>
          </p:cNvPr>
          <p:cNvSpPr>
            <a:spLocks noGrp="1"/>
          </p:cNvSpPr>
          <p:nvPr>
            <p:ph type="title"/>
          </p:nvPr>
        </p:nvSpPr>
        <p:spPr>
          <a:xfrm flipV="1">
            <a:off x="609600" y="658369"/>
            <a:ext cx="45719" cy="45719"/>
          </a:xfrm>
        </p:spPr>
        <p:txBody>
          <a:bodyPr>
            <a:normAutofit fontScale="90000"/>
          </a:bodyPr>
          <a:lstStyle/>
          <a:p>
            <a:endParaRPr lang="en-IN" sz="100" dirty="0"/>
          </a:p>
        </p:txBody>
      </p:sp>
      <p:sp>
        <p:nvSpPr>
          <p:cNvPr id="3" name="Content Placeholder 2">
            <a:extLst>
              <a:ext uri="{FF2B5EF4-FFF2-40B4-BE49-F238E27FC236}">
                <a16:creationId xmlns:a16="http://schemas.microsoft.com/office/drawing/2014/main" id="{6CDB3CEA-C919-42DE-BE28-94858AC5588F}"/>
              </a:ext>
            </a:extLst>
          </p:cNvPr>
          <p:cNvSpPr>
            <a:spLocks noGrp="1"/>
          </p:cNvSpPr>
          <p:nvPr>
            <p:ph idx="1"/>
          </p:nvPr>
        </p:nvSpPr>
        <p:spPr>
          <a:xfrm>
            <a:off x="609600" y="369277"/>
            <a:ext cx="10972800" cy="6172200"/>
          </a:xfrm>
        </p:spPr>
        <p:txBody>
          <a:bodyPr>
            <a:normAutofit fontScale="92500" lnSpcReduction="20000"/>
          </a:bodyPr>
          <a:lstStyle/>
          <a:p>
            <a:pPr algn="l"/>
            <a:r>
              <a:rPr lang="en-US" sz="1800" b="1" u="sng" dirty="0">
                <a:solidFill>
                  <a:srgbClr val="000000"/>
                </a:solidFill>
                <a:latin typeface="Times New Roman" panose="02020603050405020304" pitchFamily="18" charset="0"/>
                <a:cs typeface="Times New Roman" panose="02020603050405020304" pitchFamily="18" charset="0"/>
              </a:rPr>
              <a:t>3. Collect patient data</a:t>
            </a:r>
          </a:p>
          <a:p>
            <a:pPr marL="0" indent="0" algn="l">
              <a:buNone/>
            </a:pPr>
            <a:r>
              <a:rPr lang="en-US" sz="1800" dirty="0">
                <a:solidFill>
                  <a:srgbClr val="000000"/>
                </a:solidFill>
                <a:latin typeface="Times New Roman" panose="02020603050405020304" pitchFamily="18" charset="0"/>
                <a:cs typeface="Times New Roman" panose="02020603050405020304" pitchFamily="18" charset="0"/>
              </a:rPr>
              <a:t>Chatbots can extract patient information using simple questions about name, address, symptoms, current doctor, and insurance details. Chatbots then store this information in the medical facility system to facilitate patient admission, symptom tracking, doctor-patient communication, and medical record keeping.</a:t>
            </a:r>
          </a:p>
          <a:p>
            <a:pPr marL="0" indent="0" algn="l">
              <a:buNone/>
            </a:pPr>
            <a:endParaRPr lang="en-US" sz="1800" dirty="0">
              <a:solidFill>
                <a:srgbClr val="000000"/>
              </a:solidFill>
              <a:latin typeface="Times New Roman" panose="02020603050405020304" pitchFamily="18" charset="0"/>
              <a:cs typeface="Times New Roman" panose="02020603050405020304" pitchFamily="18" charset="0"/>
            </a:endParaRPr>
          </a:p>
          <a:p>
            <a:pPr algn="l"/>
            <a:r>
              <a:rPr lang="en-US" sz="1800" b="1" u="sng" dirty="0">
                <a:solidFill>
                  <a:srgbClr val="000000"/>
                </a:solidFill>
                <a:latin typeface="Times New Roman" panose="02020603050405020304" pitchFamily="18" charset="0"/>
                <a:cs typeface="Times New Roman" panose="02020603050405020304" pitchFamily="18" charset="0"/>
              </a:rPr>
              <a:t>4. Handle insurance inquiries</a:t>
            </a:r>
          </a:p>
          <a:p>
            <a:pPr marL="0" indent="0" algn="l">
              <a:buNone/>
            </a:pPr>
            <a:r>
              <a:rPr lang="en-US" sz="1800" dirty="0">
                <a:solidFill>
                  <a:srgbClr val="000000"/>
                </a:solidFill>
                <a:latin typeface="Times New Roman" panose="02020603050405020304" pitchFamily="18" charset="0"/>
                <a:cs typeface="Times New Roman" panose="02020603050405020304" pitchFamily="18" charset="0"/>
                <a:hlinkClick r:id="rId2" tooltip="Top 10 Insurance Chatbots Applications / Use cases in 2021">
                  <a:extLst>
                    <a:ext uri="{A12FA001-AC4F-418D-AE19-62706E023703}">
                      <ahyp:hlinkClr xmlns:ahyp="http://schemas.microsoft.com/office/drawing/2018/hyperlinkcolor" val="tx"/>
                    </a:ext>
                  </a:extLst>
                </a:hlinkClick>
              </a:rPr>
              <a:t>Chatbots can provide insurance services</a:t>
            </a:r>
            <a:r>
              <a:rPr lang="en-US" sz="1800" dirty="0">
                <a:solidFill>
                  <a:srgbClr val="000000"/>
                </a:solidFill>
                <a:latin typeface="Times New Roman" panose="02020603050405020304" pitchFamily="18" charset="0"/>
                <a:cs typeface="Times New Roman" panose="02020603050405020304" pitchFamily="18" charset="0"/>
              </a:rPr>
              <a:t> and healthcare resources to patients and plan members. Moreover, integrating RPA or other automation solutions with chatbots allows automating insurance claim processing and healthcare billing.</a:t>
            </a:r>
          </a:p>
          <a:p>
            <a:pPr algn="l"/>
            <a:r>
              <a:rPr lang="en-US" sz="1800" dirty="0">
                <a:solidFill>
                  <a:srgbClr val="000000"/>
                </a:solidFill>
                <a:latin typeface="Times New Roman" panose="02020603050405020304" pitchFamily="18" charset="0"/>
                <a:cs typeface="Times New Roman" panose="02020603050405020304" pitchFamily="18" charset="0"/>
              </a:rPr>
              <a:t>To read more on how RPA can automate insurance processes, feel free to read our article </a:t>
            </a:r>
            <a:r>
              <a:rPr lang="en-US" sz="1800" dirty="0">
                <a:solidFill>
                  <a:srgbClr val="000000"/>
                </a:solidFill>
                <a:latin typeface="Times New Roman" panose="02020603050405020304" pitchFamily="18" charset="0"/>
                <a:cs typeface="Times New Roman" panose="02020603050405020304" pitchFamily="18" charset="0"/>
                <a:hlinkClick r:id="rId3" tooltip="RPA in Insurance Industry: Use Cases &amp; Case Studies [2021]">
                  <a:extLst>
                    <a:ext uri="{A12FA001-AC4F-418D-AE19-62706E023703}">
                      <ahyp:hlinkClr xmlns:ahyp="http://schemas.microsoft.com/office/drawing/2018/hyperlinkcolor" val="tx"/>
                    </a:ext>
                  </a:extLst>
                </a:hlinkClick>
              </a:rPr>
              <a:t>RPA in Insurance Industry: Use Cases &amp; Case Studies [2021]</a:t>
            </a:r>
            <a:endParaRPr lang="en-US" sz="1800"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US" sz="1800" dirty="0">
              <a:solidFill>
                <a:srgbClr val="000000"/>
              </a:solidFill>
              <a:latin typeface="Times New Roman" panose="02020603050405020304" pitchFamily="18" charset="0"/>
              <a:cs typeface="Times New Roman" panose="02020603050405020304" pitchFamily="18" charset="0"/>
            </a:endParaRPr>
          </a:p>
          <a:p>
            <a:pPr algn="l"/>
            <a:r>
              <a:rPr lang="en-US" sz="1800" b="1" u="sng" dirty="0">
                <a:solidFill>
                  <a:srgbClr val="000000"/>
                </a:solidFill>
                <a:latin typeface="Times New Roman" panose="02020603050405020304" pitchFamily="18" charset="0"/>
                <a:cs typeface="Times New Roman" panose="02020603050405020304" pitchFamily="18" charset="0"/>
              </a:rPr>
              <a:t>5. Provide mental health assistance</a:t>
            </a:r>
          </a:p>
          <a:p>
            <a:pPr marL="0" indent="0" algn="l">
              <a:buNone/>
            </a:pPr>
            <a:r>
              <a:rPr lang="en-US" sz="1800" dirty="0">
                <a:solidFill>
                  <a:srgbClr val="000000"/>
                </a:solidFill>
                <a:latin typeface="Times New Roman" panose="02020603050405020304" pitchFamily="18" charset="0"/>
                <a:cs typeface="Times New Roman" panose="02020603050405020304" pitchFamily="18" charset="0"/>
              </a:rPr>
              <a:t>Chatbots that provide mental health assistance are trained to </a:t>
            </a:r>
            <a:r>
              <a:rPr lang="en-US" sz="1800" dirty="0" err="1">
                <a:solidFill>
                  <a:srgbClr val="000000"/>
                </a:solidFill>
                <a:latin typeface="Times New Roman" panose="02020603050405020304" pitchFamily="18" charset="0"/>
                <a:cs typeface="Times New Roman" panose="02020603050405020304" pitchFamily="18" charset="0"/>
              </a:rPr>
              <a:t>to</a:t>
            </a:r>
            <a:r>
              <a:rPr lang="en-US" sz="1800" dirty="0">
                <a:solidFill>
                  <a:srgbClr val="000000"/>
                </a:solidFill>
                <a:latin typeface="Times New Roman" panose="02020603050405020304" pitchFamily="18" charset="0"/>
                <a:cs typeface="Times New Roman" panose="02020603050405020304" pitchFamily="18" charset="0"/>
              </a:rPr>
              <a:t> deliver cognitive behavioral therapy (CBT) for patients with depression, post traumatic stress disorder (PTSD), and anxiety, or train autistic patients to improve their social skills and job interview skills. Users can interact with chatbots via text, microphones and cameras.</a:t>
            </a:r>
          </a:p>
          <a:p>
            <a:pPr algn="l"/>
            <a:r>
              <a:rPr lang="en-US" sz="1800" dirty="0">
                <a:solidFill>
                  <a:srgbClr val="000000"/>
                </a:solidFill>
                <a:latin typeface="Times New Roman" panose="02020603050405020304" pitchFamily="18" charset="0"/>
                <a:cs typeface="Times New Roman" panose="02020603050405020304" pitchFamily="18" charset="0"/>
              </a:rPr>
              <a:t>For example, </a:t>
            </a:r>
            <a:r>
              <a:rPr lang="en-US" sz="1800" dirty="0" err="1">
                <a:solidFill>
                  <a:srgbClr val="00000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Woebot</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which we listed among successful chatbots</a:t>
            </a:r>
            <a:r>
              <a:rPr lang="en-US" sz="1800" dirty="0">
                <a:solidFill>
                  <a:srgbClr val="000000"/>
                </a:solidFill>
                <a:latin typeface="Times New Roman" panose="02020603050405020304" pitchFamily="18" charset="0"/>
                <a:cs typeface="Times New Roman" panose="02020603050405020304" pitchFamily="18" charset="0"/>
              </a:rPr>
              <a:t>, provides CBT, mindfulness, and Dialectical Behavior Therapy (CBT).</a:t>
            </a:r>
          </a:p>
          <a:p>
            <a:pPr marL="0" indent="0" algn="l">
              <a:buNone/>
            </a:pPr>
            <a:endParaRPr lang="en-US" sz="1800" dirty="0">
              <a:solidFill>
                <a:srgbClr val="000000"/>
              </a:solidFill>
              <a:latin typeface="Times New Roman" panose="02020603050405020304" pitchFamily="18" charset="0"/>
              <a:cs typeface="Times New Roman" panose="02020603050405020304" pitchFamily="18" charset="0"/>
            </a:endParaRPr>
          </a:p>
          <a:p>
            <a:pPr algn="l"/>
            <a:r>
              <a:rPr lang="en-US" sz="1800" b="1" u="sng" dirty="0">
                <a:solidFill>
                  <a:srgbClr val="000000"/>
                </a:solidFill>
                <a:latin typeface="Times New Roman" panose="02020603050405020304" pitchFamily="18" charset="0"/>
                <a:cs typeface="Times New Roman" panose="02020603050405020304" pitchFamily="18" charset="0"/>
              </a:rPr>
              <a:t>6. Request prescription refills</a:t>
            </a:r>
          </a:p>
          <a:p>
            <a:pPr marL="0" indent="0" algn="l">
              <a:buNone/>
            </a:pPr>
            <a:r>
              <a:rPr lang="en-US" sz="1800" dirty="0">
                <a:solidFill>
                  <a:srgbClr val="000000"/>
                </a:solidFill>
                <a:latin typeface="Times New Roman" panose="02020603050405020304" pitchFamily="18" charset="0"/>
                <a:cs typeface="Times New Roman" panose="02020603050405020304" pitchFamily="18" charset="0"/>
              </a:rPr>
              <a:t>Chatbots collect patient information, name, birthday, contact information, current doctor, last visit to the clinic, and prescription information. The chatbot submits a request to the patient’s doctor for a final decision and contacts the patient when a refill is available.</a:t>
            </a:r>
          </a:p>
          <a:p>
            <a:pPr algn="l"/>
            <a:r>
              <a:rPr lang="en-US" sz="1800" dirty="0">
                <a:solidFill>
                  <a:srgbClr val="000000"/>
                </a:solidFill>
                <a:latin typeface="Times New Roman" panose="02020603050405020304" pitchFamily="18" charset="0"/>
                <a:cs typeface="Times New Roman" panose="02020603050405020304" pitchFamily="18" charset="0"/>
              </a:rPr>
              <a:t>This allows doctors to process prescription refills in batch or automate them in cases where doctor intervention is not necessary.</a:t>
            </a:r>
          </a:p>
          <a:p>
            <a:endParaRPr lang="en-IN" sz="800" dirty="0"/>
          </a:p>
        </p:txBody>
      </p:sp>
    </p:spTree>
    <p:extLst>
      <p:ext uri="{BB962C8B-B14F-4D97-AF65-F5344CB8AC3E}">
        <p14:creationId xmlns:p14="http://schemas.microsoft.com/office/powerpoint/2010/main" val="4017914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6FA9-AEDB-4ABF-834C-529802CF7B3D}"/>
              </a:ext>
            </a:extLst>
          </p:cNvPr>
          <p:cNvSpPr>
            <a:spLocks noGrp="1"/>
          </p:cNvSpPr>
          <p:nvPr>
            <p:ph type="title"/>
          </p:nvPr>
        </p:nvSpPr>
        <p:spPr>
          <a:xfrm>
            <a:off x="838200" y="365126"/>
            <a:ext cx="10515600" cy="908504"/>
          </a:xfrm>
        </p:spPr>
        <p:txBody>
          <a:bodyPr>
            <a:normAutofit/>
          </a:bodyPr>
          <a:lstStyle/>
          <a:p>
            <a:r>
              <a:rPr lang="en-IN" sz="3200" u="sng" dirty="0">
                <a:latin typeface="Times New Roman" panose="02020603050405020304" pitchFamily="18" charset="0"/>
                <a:cs typeface="Times New Roman" panose="02020603050405020304" pitchFamily="18" charset="0"/>
              </a:rPr>
              <a:t>Future Scope of the project:</a:t>
            </a:r>
          </a:p>
        </p:txBody>
      </p:sp>
      <p:sp>
        <p:nvSpPr>
          <p:cNvPr id="3" name="Content Placeholder 2">
            <a:extLst>
              <a:ext uri="{FF2B5EF4-FFF2-40B4-BE49-F238E27FC236}">
                <a16:creationId xmlns:a16="http://schemas.microsoft.com/office/drawing/2014/main" id="{8B0F3761-6A59-4F24-A98E-2483EF2587DC}"/>
              </a:ext>
            </a:extLst>
          </p:cNvPr>
          <p:cNvSpPr>
            <a:spLocks noGrp="1"/>
          </p:cNvSpPr>
          <p:nvPr>
            <p:ph idx="1"/>
          </p:nvPr>
        </p:nvSpPr>
        <p:spPr>
          <a:xfrm>
            <a:off x="838200" y="1273629"/>
            <a:ext cx="10515600" cy="4903333"/>
          </a:xfrm>
        </p:spPr>
        <p:txBody>
          <a:bodyPr>
            <a:noAutofit/>
          </a:bodyPr>
          <a:lstStyle/>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It</a:t>
            </a:r>
            <a:r>
              <a:rPr lang="en-US" sz="2400" b="0" i="0" u="none" strike="noStrike" dirty="0">
                <a:solidFill>
                  <a:srgbClr val="000000"/>
                </a:solidFill>
                <a:latin typeface="Times New Roman" panose="02020603050405020304" pitchFamily="18" charset="0"/>
                <a:cs typeface="Times New Roman" panose="02020603050405020304" pitchFamily="18" charset="0"/>
              </a:rPr>
              <a:t> will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interact with users by using natural language. </a:t>
            </a:r>
          </a:p>
          <a:p>
            <a:r>
              <a:rPr lang="en-US" sz="2400" dirty="0">
                <a:solidFill>
                  <a:srgbClr val="000000"/>
                </a:solidFill>
                <a:latin typeface="Times New Roman" panose="02020603050405020304" pitchFamily="18" charset="0"/>
                <a:cs typeface="Times New Roman" panose="02020603050405020304" pitchFamily="18" charset="0"/>
              </a:rPr>
              <a:t>O</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nline shopping, online frequently asked questions (FAQ) and also assistant system.</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Users can easily use it without background knowledge or experiences.</a:t>
            </a:r>
          </a:p>
          <a:p>
            <a:r>
              <a:rPr lang="en-US" sz="2400" dirty="0">
                <a:solidFill>
                  <a:srgbClr val="000000"/>
                </a:solidFill>
                <a:latin typeface="Times New Roman" panose="02020603050405020304" pitchFamily="18" charset="0"/>
                <a:cs typeface="Times New Roman" panose="02020603050405020304" pitchFamily="18" charset="0"/>
              </a:rPr>
              <a:t>S</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erve many people at the same time with the same topic and without getting bored.</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This may be the suitable capability to be adopted in public service such as the medical service.</a:t>
            </a:r>
          </a:p>
          <a:p>
            <a:r>
              <a:rPr lang="en-US" sz="2400" dirty="0">
                <a:solidFill>
                  <a:srgbClr val="000000"/>
                </a:solidFill>
                <a:latin typeface="Times New Roman" panose="02020603050405020304" pitchFamily="18" charset="0"/>
                <a:cs typeface="Times New Roman" panose="02020603050405020304" pitchFamily="18" charset="0"/>
              </a:rPr>
              <a:t>O</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bjective of this work is to increase the service capability and decrease the operation cost of medical consultant service by using the chatbot. </a:t>
            </a:r>
          </a:p>
        </p:txBody>
      </p:sp>
    </p:spTree>
    <p:extLst>
      <p:ext uri="{BB962C8B-B14F-4D97-AF65-F5344CB8AC3E}">
        <p14:creationId xmlns:p14="http://schemas.microsoft.com/office/powerpoint/2010/main" val="2949331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6FA9-AEDB-4ABF-834C-529802CF7B3D}"/>
              </a:ext>
            </a:extLst>
          </p:cNvPr>
          <p:cNvSpPr>
            <a:spLocks noGrp="1"/>
          </p:cNvSpPr>
          <p:nvPr>
            <p:ph type="title"/>
          </p:nvPr>
        </p:nvSpPr>
        <p:spPr>
          <a:xfrm>
            <a:off x="838200" y="365126"/>
            <a:ext cx="10515600" cy="908504"/>
          </a:xfrm>
        </p:spPr>
        <p:txBody>
          <a:bodyPr>
            <a:normAutofit/>
          </a:bodyPr>
          <a:lstStyle/>
          <a:p>
            <a:r>
              <a:rPr lang="en-IN" sz="3200" u="sng" dirty="0">
                <a:latin typeface="Times New Roman" panose="02020603050405020304" pitchFamily="18" charset="0"/>
                <a:cs typeface="Times New Roman" panose="02020603050405020304" pitchFamily="18" charset="0"/>
              </a:rPr>
              <a:t>Conclusion of the project:</a:t>
            </a:r>
          </a:p>
        </p:txBody>
      </p:sp>
      <p:sp>
        <p:nvSpPr>
          <p:cNvPr id="3" name="Content Placeholder 2">
            <a:extLst>
              <a:ext uri="{FF2B5EF4-FFF2-40B4-BE49-F238E27FC236}">
                <a16:creationId xmlns:a16="http://schemas.microsoft.com/office/drawing/2014/main" id="{8B0F3761-6A59-4F24-A98E-2483EF2587DC}"/>
              </a:ext>
            </a:extLst>
          </p:cNvPr>
          <p:cNvSpPr>
            <a:spLocks noGrp="1"/>
          </p:cNvSpPr>
          <p:nvPr>
            <p:ph idx="1"/>
          </p:nvPr>
        </p:nvSpPr>
        <p:spPr>
          <a:xfrm>
            <a:off x="838200" y="1273629"/>
            <a:ext cx="10515600" cy="4903333"/>
          </a:xfrm>
        </p:spPr>
        <p:txBody>
          <a:bodyPr>
            <a:noAutofit/>
          </a:bodyPr>
          <a:lstStyle/>
          <a:p>
            <a:r>
              <a:rPr lang="en-US" sz="2800" b="0" i="0" u="none" strike="noStrike" baseline="0" dirty="0">
                <a:solidFill>
                  <a:srgbClr val="000000"/>
                </a:solidFill>
                <a:latin typeface="Times New Roman" panose="02020603050405020304" pitchFamily="18" charset="0"/>
                <a:cs typeface="Times New Roman" panose="02020603050405020304" pitchFamily="18" charset="0"/>
              </a:rPr>
              <a:t>It determined that the modern chatbots perform at a very high standard to provide a reliable response to users compared to the traditional chatbots.</a:t>
            </a:r>
          </a:p>
          <a:p>
            <a:r>
              <a:rPr lang="en-US" sz="2800" b="0" i="0" u="none" strike="noStrike" baseline="0" dirty="0">
                <a:solidFill>
                  <a:srgbClr val="000000"/>
                </a:solidFill>
                <a:latin typeface="Times New Roman" panose="02020603050405020304" pitchFamily="18" charset="0"/>
                <a:cs typeface="Times New Roman" panose="02020603050405020304" pitchFamily="18" charset="0"/>
              </a:rPr>
              <a:t> Unlike existing chatbots which focused on various domains of healthcare.</a:t>
            </a:r>
          </a:p>
          <a:p>
            <a:r>
              <a:rPr lang="en-US" sz="2800" b="0" i="0" u="none" strike="noStrike" baseline="0" dirty="0">
                <a:solidFill>
                  <a:srgbClr val="000000"/>
                </a:solidFill>
                <a:latin typeface="Times New Roman" panose="02020603050405020304" pitchFamily="18" charset="0"/>
                <a:cs typeface="Times New Roman" panose="02020603050405020304" pitchFamily="18" charset="0"/>
              </a:rPr>
              <a:t>This is the best solution for people who are busy with their job schedules.</a:t>
            </a:r>
          </a:p>
          <a:p>
            <a:r>
              <a:rPr lang="en-US" sz="2800" b="0" i="0" u="none" strike="noStrike" baseline="0" dirty="0">
                <a:solidFill>
                  <a:srgbClr val="000000"/>
                </a:solidFill>
                <a:latin typeface="Times New Roman" panose="02020603050405020304" pitchFamily="18" charset="0"/>
                <a:cs typeface="Times New Roman" panose="02020603050405020304" pitchFamily="18" charset="0"/>
              </a:rPr>
              <a:t>They do not need to wait in the queue for hours to get an appointment with a doctor every time instead they can chat with the bot.</a:t>
            </a:r>
          </a:p>
        </p:txBody>
      </p:sp>
    </p:spTree>
    <p:extLst>
      <p:ext uri="{BB962C8B-B14F-4D97-AF65-F5344CB8AC3E}">
        <p14:creationId xmlns:p14="http://schemas.microsoft.com/office/powerpoint/2010/main" val="424009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a:t>References</a:t>
            </a:r>
            <a:endParaRPr lang="en-IN" sz="3200" u="sng" dirty="0"/>
          </a:p>
        </p:txBody>
      </p:sp>
      <p:sp>
        <p:nvSpPr>
          <p:cNvPr id="1026" name="AutoShape 2" descr="ai assisted conversational ai autom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 name="Content Placeholder 5"/>
          <p:cNvSpPr>
            <a:spLocks noGrp="1"/>
          </p:cNvSpPr>
          <p:nvPr>
            <p:ph idx="1"/>
          </p:nvPr>
        </p:nvSpPr>
        <p:spPr>
          <a:solidFill>
            <a:schemeClr val="bg1"/>
          </a:solidFill>
          <a:ln>
            <a:solidFill>
              <a:schemeClr val="accent1"/>
            </a:solidFill>
          </a:ln>
        </p:spPr>
        <p:txBody>
          <a:bodyPr>
            <a:normAutofit/>
          </a:bodyPr>
          <a:lstStyle/>
          <a:p>
            <a:r>
              <a:rPr lang="en-IN" dirty="0"/>
              <a:t>https://www.uniphore.com</a:t>
            </a:r>
          </a:p>
          <a:p>
            <a:r>
              <a:rPr lang="en-IN" dirty="0"/>
              <a:t>M Bates - IEEE pulse, 2019 - ieeexplore.ieee.org</a:t>
            </a:r>
          </a:p>
          <a:p>
            <a:r>
              <a:rPr lang="en-IN" dirty="0"/>
              <a:t>htttps://journals.sagepub.com/doi/full/10.1177/0706743719828977 </a:t>
            </a:r>
          </a:p>
          <a:p>
            <a:r>
              <a:rPr lang="en-IN" dirty="0"/>
              <a:t>htttps://www.googleadservices.</a:t>
            </a:r>
            <a:r>
              <a:rPr lang="en-IN" u="sng" dirty="0"/>
              <a:t> </a:t>
            </a:r>
          </a:p>
          <a:p>
            <a:r>
              <a:rPr lang="en-IN" u="sng" dirty="0"/>
              <a:t>www.virtualspirits.com</a:t>
            </a:r>
          </a:p>
          <a:p>
            <a:r>
              <a:rPr lang="en-IN" dirty="0">
                <a:solidFill>
                  <a:srgbClr val="000000"/>
                </a:solidFill>
              </a:rPr>
              <a:t>https://www.chatbot.com/chatbot-for-healthcare/</a:t>
            </a:r>
          </a:p>
          <a:p>
            <a:r>
              <a:rPr lang="en-US" dirty="0"/>
              <a:t>https://medicalfuturist.com/top-12-health-chatbots/</a:t>
            </a:r>
            <a:endParaRPr lang="en-IN" dirty="0"/>
          </a:p>
          <a:p>
            <a:r>
              <a:rPr lang="en-IN" dirty="0"/>
              <a:t>https://alan.app/blog/what-is-a-medical-chatbot/</a:t>
            </a:r>
          </a:p>
          <a:p>
            <a:r>
              <a:rPr lang="en-IN" dirty="0"/>
              <a:t>www.chatbot.com/chatbot-for-healthcare/</a:t>
            </a:r>
          </a:p>
          <a:p>
            <a:endParaRPr lang="en-IN" dirty="0"/>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E602-210E-4D71-86AE-D41C8BC97E79}"/>
              </a:ext>
            </a:extLst>
          </p:cNvPr>
          <p:cNvSpPr>
            <a:spLocks noGrp="1"/>
          </p:cNvSpPr>
          <p:nvPr>
            <p:ph type="title"/>
          </p:nvPr>
        </p:nvSpPr>
        <p:spPr>
          <a:xfrm>
            <a:off x="952500" y="2103437"/>
            <a:ext cx="10515600" cy="1325563"/>
          </a:xfrm>
        </p:spPr>
        <p:txBody>
          <a:bodyPr/>
          <a:lstStyle/>
          <a:p>
            <a:pPr algn="ctr"/>
            <a:r>
              <a:rPr lang="en-IN" dirty="0"/>
              <a:t>Thank you!</a:t>
            </a:r>
          </a:p>
        </p:txBody>
      </p:sp>
      <p:pic>
        <p:nvPicPr>
          <p:cNvPr id="3074" name="Picture 2" descr="Thank You Slide 24"/>
          <p:cNvPicPr>
            <a:picLocks noChangeAspect="1" noChangeArrowheads="1"/>
          </p:cNvPicPr>
          <p:nvPr/>
        </p:nvPicPr>
        <p:blipFill>
          <a:blip r:embed="rId3"/>
          <a:srcRect/>
          <a:stretch>
            <a:fillRect/>
          </a:stretch>
        </p:blipFill>
        <p:spPr bwMode="auto">
          <a:xfrm>
            <a:off x="2037538" y="1052622"/>
            <a:ext cx="7485322" cy="5613991"/>
          </a:xfrm>
          <a:prstGeom prst="rect">
            <a:avLst/>
          </a:prstGeom>
          <a:noFill/>
        </p:spPr>
      </p:pic>
    </p:spTree>
    <p:extLst>
      <p:ext uri="{BB962C8B-B14F-4D97-AF65-F5344CB8AC3E}">
        <p14:creationId xmlns:p14="http://schemas.microsoft.com/office/powerpoint/2010/main" val="326871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6FA9-AEDB-4ABF-834C-529802CF7B3D}"/>
              </a:ext>
            </a:extLst>
          </p:cNvPr>
          <p:cNvSpPr>
            <a:spLocks noGrp="1"/>
          </p:cNvSpPr>
          <p:nvPr>
            <p:ph type="title"/>
          </p:nvPr>
        </p:nvSpPr>
        <p:spPr>
          <a:xfrm>
            <a:off x="838200" y="365126"/>
            <a:ext cx="10515600" cy="908504"/>
          </a:xfrm>
        </p:spPr>
        <p:txBody>
          <a:bodyPr>
            <a:normAutofit/>
          </a:bodyPr>
          <a:lstStyle/>
          <a:p>
            <a:r>
              <a:rPr lang="en-IN" sz="3200" u="sng" dirty="0">
                <a:latin typeface="Times New Roman" panose="02020603050405020304" pitchFamily="18" charset="0"/>
                <a:cs typeface="Times New Roman" panose="02020603050405020304" pitchFamily="18" charset="0"/>
              </a:rPr>
              <a:t>Project Description:</a:t>
            </a:r>
          </a:p>
        </p:txBody>
      </p:sp>
      <p:sp>
        <p:nvSpPr>
          <p:cNvPr id="6" name="Rectangle 5"/>
          <p:cNvSpPr/>
          <p:nvPr/>
        </p:nvSpPr>
        <p:spPr>
          <a:xfrm>
            <a:off x="623774" y="1412768"/>
            <a:ext cx="10263966" cy="4401205"/>
          </a:xfrm>
          <a:prstGeom prst="rect">
            <a:avLst/>
          </a:prstGeom>
        </p:spPr>
        <p:txBody>
          <a:bodyPr wrap="square">
            <a:spAutoFit/>
          </a:bodyPr>
          <a:lstStyle/>
          <a:p>
            <a:pPr>
              <a:buClr>
                <a:schemeClr val="accent1"/>
              </a:buClr>
              <a:buFont typeface="Arial"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The visitor can perform the basic task.</a:t>
            </a:r>
          </a:p>
          <a:p>
            <a:pPr>
              <a:buClr>
                <a:schemeClr val="accent1"/>
              </a:buClr>
              <a:buSzPct val="110000"/>
              <a:buFont typeface="Arial"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 Reply to its queries with a binary response (Yes/No). </a:t>
            </a:r>
          </a:p>
          <a:p>
            <a:pPr>
              <a:buClr>
                <a:schemeClr val="tx2"/>
              </a:buClr>
              <a:buSzPct val="110000"/>
              <a:buFont typeface="Arial"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Then the patient can see their problem on screen.</a:t>
            </a:r>
          </a:p>
          <a:p>
            <a:pPr>
              <a:buClr>
                <a:schemeClr val="tx2"/>
              </a:buClr>
              <a:buSzPct val="110000"/>
              <a:buFont typeface="Arial"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The best part is that it will provide the doctor’s information.</a:t>
            </a:r>
          </a:p>
          <a:p>
            <a:pPr>
              <a:buClr>
                <a:schemeClr val="tx2"/>
              </a:buClr>
              <a:buSzPct val="110000"/>
              <a:buFont typeface="Arial"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So that can easily find their doctor without face with any type of       problem.</a:t>
            </a:r>
          </a:p>
          <a:p>
            <a:pPr>
              <a:buClr>
                <a:schemeClr val="tx2"/>
              </a:buClr>
              <a:buSzPct val="110000"/>
              <a:buFont typeface="Arial"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 Then they can start their treatment. </a:t>
            </a:r>
          </a:p>
          <a:p>
            <a:pPr>
              <a:buClr>
                <a:schemeClr val="tx2"/>
              </a:buClr>
              <a:buSzPct val="110000"/>
              <a:buFont typeface="Arial"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With the help of </a:t>
            </a:r>
            <a:r>
              <a:rPr lang="en-US" sz="2800" dirty="0" err="1">
                <a:solidFill>
                  <a:srgbClr val="000000"/>
                </a:solidFill>
                <a:latin typeface="Times New Roman" panose="02020603050405020304" pitchFamily="18" charset="0"/>
                <a:cs typeface="Times New Roman" panose="02020603050405020304" pitchFamily="18" charset="0"/>
              </a:rPr>
              <a:t>Chatbot</a:t>
            </a:r>
            <a:r>
              <a:rPr lang="en-US" sz="2800" dirty="0">
                <a:solidFill>
                  <a:srgbClr val="000000"/>
                </a:solidFill>
                <a:latin typeface="Times New Roman" panose="02020603050405020304" pitchFamily="18" charset="0"/>
                <a:cs typeface="Times New Roman" panose="02020603050405020304" pitchFamily="18" charset="0"/>
              </a:rPr>
              <a:t> so that one can even check their problem at any time.</a:t>
            </a:r>
          </a:p>
          <a:p>
            <a:pPr>
              <a:buClr>
                <a:schemeClr val="tx2"/>
              </a:buClr>
              <a:buSzPct val="110000"/>
              <a:buFont typeface="Arial"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You have to just reply with the clicking of button (Yes or No). </a:t>
            </a:r>
          </a:p>
        </p:txBody>
      </p:sp>
    </p:spTree>
    <p:extLst>
      <p:ext uri="{BB962C8B-B14F-4D97-AF65-F5344CB8AC3E}">
        <p14:creationId xmlns:p14="http://schemas.microsoft.com/office/powerpoint/2010/main" val="307154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6FA9-AEDB-4ABF-834C-529802CF7B3D}"/>
              </a:ext>
            </a:extLst>
          </p:cNvPr>
          <p:cNvSpPr>
            <a:spLocks noGrp="1"/>
          </p:cNvSpPr>
          <p:nvPr>
            <p:ph type="title"/>
          </p:nvPr>
        </p:nvSpPr>
        <p:spPr>
          <a:xfrm>
            <a:off x="838200" y="365126"/>
            <a:ext cx="10515600" cy="908504"/>
          </a:xfrm>
        </p:spPr>
        <p:txBody>
          <a:bodyPr>
            <a:normAutofit/>
          </a:bodyPr>
          <a:lstStyle/>
          <a:p>
            <a:r>
              <a:rPr lang="en-IN" sz="3200" u="sng"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B0F3761-6A59-4F24-A98E-2483EF2587DC}"/>
              </a:ext>
            </a:extLst>
          </p:cNvPr>
          <p:cNvSpPr>
            <a:spLocks noGrp="1"/>
          </p:cNvSpPr>
          <p:nvPr>
            <p:ph idx="1"/>
          </p:nvPr>
        </p:nvSpPr>
        <p:spPr>
          <a:xfrm>
            <a:off x="838200" y="1273629"/>
            <a:ext cx="10515600" cy="4903333"/>
          </a:xfrm>
        </p:spPr>
        <p:txBody>
          <a:bodyPr>
            <a:normAutofit/>
          </a:bodyPr>
          <a:lstStyle/>
          <a:p>
            <a:r>
              <a:rPr lang="en-US" sz="2800" dirty="0">
                <a:solidFill>
                  <a:srgbClr val="000000"/>
                </a:solidFill>
                <a:latin typeface="Times New Roman" panose="02020603050405020304" pitchFamily="18" charset="0"/>
                <a:cs typeface="Times New Roman" panose="02020603050405020304" pitchFamily="18" charset="0"/>
              </a:rPr>
              <a:t>T</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raditional method of getting appointment for doctor, standing in long queues for number of hours. </a:t>
            </a:r>
          </a:p>
          <a:p>
            <a:r>
              <a:rPr lang="en-US" sz="2800" dirty="0">
                <a:solidFill>
                  <a:srgbClr val="000000"/>
                </a:solidFill>
                <a:latin typeface="Times New Roman" panose="02020603050405020304" pitchFamily="18" charset="0"/>
                <a:cs typeface="Times New Roman" panose="02020603050405020304" pitchFamily="18" charset="0"/>
              </a:rPr>
              <a:t>D</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octors didn’t able to give more time to patients.</a:t>
            </a:r>
          </a:p>
          <a:p>
            <a:r>
              <a:rPr lang="en-US" sz="2800" dirty="0">
                <a:solidFill>
                  <a:srgbClr val="000000"/>
                </a:solidFill>
                <a:latin typeface="Times New Roman" panose="02020603050405020304" pitchFamily="18" charset="0"/>
                <a:cs typeface="Times New Roman" panose="02020603050405020304" pitchFamily="18" charset="0"/>
              </a:rPr>
              <a:t>P</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atient want more consult regarding their health.</a:t>
            </a:r>
          </a:p>
          <a:p>
            <a:r>
              <a:rPr lang="en-US" sz="2800" dirty="0">
                <a:solidFill>
                  <a:srgbClr val="000000"/>
                </a:solidFill>
                <a:latin typeface="Times New Roman" panose="02020603050405020304" pitchFamily="18" charset="0"/>
                <a:cs typeface="Times New Roman" panose="02020603050405020304" pitchFamily="18" charset="0"/>
              </a:rPr>
              <a:t>Consulting fees of the doctors.</a:t>
            </a:r>
          </a:p>
          <a:p>
            <a:r>
              <a:rPr lang="en-US" sz="2800" dirty="0">
                <a:solidFill>
                  <a:srgbClr val="000000"/>
                </a:solidFill>
                <a:latin typeface="Times New Roman" panose="02020603050405020304" pitchFamily="18" charset="0"/>
                <a:cs typeface="Times New Roman" panose="02020603050405020304" pitchFamily="18" charset="0"/>
              </a:rPr>
              <a:t>Hours and Hours are  wasted in waiting.</a:t>
            </a:r>
          </a:p>
          <a:p>
            <a:pPr>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26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6FA9-AEDB-4ABF-834C-529802CF7B3D}"/>
              </a:ext>
            </a:extLst>
          </p:cNvPr>
          <p:cNvSpPr>
            <a:spLocks noGrp="1"/>
          </p:cNvSpPr>
          <p:nvPr>
            <p:ph type="title"/>
          </p:nvPr>
        </p:nvSpPr>
        <p:spPr>
          <a:xfrm>
            <a:off x="838200" y="365126"/>
            <a:ext cx="10515600" cy="908504"/>
          </a:xfrm>
        </p:spPr>
        <p:txBody>
          <a:bodyPr>
            <a:normAutofit/>
          </a:bodyPr>
          <a:lstStyle/>
          <a:p>
            <a:r>
              <a:rPr lang="en-IN" sz="3200" u="sng" dirty="0">
                <a:latin typeface="Times New Roman" panose="02020603050405020304" pitchFamily="18" charset="0"/>
                <a:cs typeface="Times New Roman" panose="02020603050405020304" pitchFamily="18" charset="0"/>
              </a:rPr>
              <a:t>Scope </a:t>
            </a:r>
            <a:r>
              <a:rPr lang="en-IN" sz="3200" u="sng">
                <a:latin typeface="Times New Roman" panose="02020603050405020304" pitchFamily="18" charset="0"/>
                <a:cs typeface="Times New Roman" panose="02020603050405020304" pitchFamily="18" charset="0"/>
              </a:rPr>
              <a:t>of Work</a:t>
            </a:r>
            <a:r>
              <a:rPr lang="en-IN" sz="3200" u="sng"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8B0F3761-6A59-4F24-A98E-2483EF2587DC}"/>
              </a:ext>
            </a:extLst>
          </p:cNvPr>
          <p:cNvSpPr>
            <a:spLocks noGrp="1"/>
          </p:cNvSpPr>
          <p:nvPr>
            <p:ph idx="1"/>
          </p:nvPr>
        </p:nvSpPr>
        <p:spPr>
          <a:xfrm>
            <a:off x="838200" y="1067140"/>
            <a:ext cx="10515600" cy="4723719"/>
          </a:xfrm>
        </p:spPr>
        <p:txBody>
          <a:bodyPr>
            <a:noAutofit/>
          </a:bodyPr>
          <a:lstStyle/>
          <a:p>
            <a:pPr marL="0" indent="0" algn="l">
              <a:buNone/>
            </a:pPr>
            <a:endParaRPr lang="en-IN" sz="2800" b="0" i="0" u="none" strike="noStrike" baseline="0" dirty="0">
              <a:solidFill>
                <a:srgbClr val="000000"/>
              </a:solidFill>
              <a:latin typeface="Calibri" panose="020F0502020204030204" pitchFamily="34" charset="0"/>
            </a:endParaRPr>
          </a:p>
          <a:p>
            <a:r>
              <a:rPr lang="en-US" sz="2800" b="0" i="0" u="none" strike="noStrike" baseline="0" dirty="0">
                <a:solidFill>
                  <a:srgbClr val="000000"/>
                </a:solidFill>
                <a:latin typeface="Times New Roman" panose="02020603050405020304" pitchFamily="18" charset="0"/>
                <a:cs typeface="Times New Roman" panose="02020603050405020304" pitchFamily="18" charset="0"/>
              </a:rPr>
              <a:t>This project consists number of patients.</a:t>
            </a:r>
          </a:p>
          <a:p>
            <a:r>
              <a:rPr lang="en-US" sz="2800" b="0" i="0" u="none" strike="noStrike" baseline="0" dirty="0">
                <a:solidFill>
                  <a:srgbClr val="000000"/>
                </a:solidFill>
                <a:latin typeface="Times New Roman" panose="02020603050405020304" pitchFamily="18" charset="0"/>
                <a:cs typeface="Times New Roman" panose="02020603050405020304" pitchFamily="18" charset="0"/>
              </a:rPr>
              <a:t>This work help visitor to get health related advice and suggests experts of their fields. </a:t>
            </a:r>
          </a:p>
          <a:p>
            <a:r>
              <a:rPr lang="en-US" sz="2800" b="0" i="0" u="none" strike="noStrike" baseline="0" dirty="0">
                <a:solidFill>
                  <a:srgbClr val="000000"/>
                </a:solidFill>
                <a:latin typeface="Times New Roman" panose="02020603050405020304" pitchFamily="18" charset="0"/>
                <a:cs typeface="Times New Roman" panose="02020603050405020304" pitchFamily="18" charset="0"/>
              </a:rPr>
              <a:t>Provide maximum accuracy in result of health issues based on Symptom’s Based Query. </a:t>
            </a:r>
          </a:p>
          <a:p>
            <a:r>
              <a:rPr lang="en-US" sz="2800" b="0" i="0" u="none" strike="noStrike" baseline="0" dirty="0">
                <a:solidFill>
                  <a:srgbClr val="000000"/>
                </a:solidFill>
                <a:latin typeface="Times New Roman" panose="02020603050405020304" pitchFamily="18" charset="0"/>
                <a:cs typeface="Times New Roman" panose="02020603050405020304" pitchFamily="18" charset="0"/>
              </a:rPr>
              <a:t>Chatbots have an ability to engage customers.</a:t>
            </a:r>
          </a:p>
          <a:p>
            <a:r>
              <a:rPr lang="en-US" sz="2800" b="0" i="0" u="none" strike="noStrike" baseline="0" dirty="0">
                <a:solidFill>
                  <a:srgbClr val="000000"/>
                </a:solidFill>
                <a:latin typeface="Times New Roman" panose="02020603050405020304" pitchFamily="18" charset="0"/>
                <a:cs typeface="Times New Roman" panose="02020603050405020304" pitchFamily="18" charset="0"/>
              </a:rPr>
              <a:t> They can also foster a relationship between customer and brands, and deliver a more personalized experience. </a:t>
            </a:r>
          </a:p>
        </p:txBody>
      </p:sp>
    </p:spTree>
    <p:extLst>
      <p:ext uri="{BB962C8B-B14F-4D97-AF65-F5344CB8AC3E}">
        <p14:creationId xmlns:p14="http://schemas.microsoft.com/office/powerpoint/2010/main" val="4545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B47CD-D0EF-436D-A687-E9B0C9AE1003}"/>
              </a:ext>
            </a:extLst>
          </p:cNvPr>
          <p:cNvSpPr>
            <a:spLocks noGrp="1"/>
          </p:cNvSpPr>
          <p:nvPr>
            <p:ph type="title"/>
          </p:nvPr>
        </p:nvSpPr>
        <p:spPr>
          <a:xfrm>
            <a:off x="800101" y="533400"/>
            <a:ext cx="7807567" cy="712177"/>
          </a:xfrm>
        </p:spPr>
        <p:txBody>
          <a:bodyPr>
            <a:normAutofit/>
          </a:bodyPr>
          <a:lstStyle/>
          <a:p>
            <a:r>
              <a:rPr lang="en-US" sz="3200" u="sng" dirty="0">
                <a:latin typeface="Times New Roman" panose="02020603050405020304" pitchFamily="18" charset="0"/>
                <a:cs typeface="Times New Roman" panose="02020603050405020304" pitchFamily="18" charset="0"/>
              </a:rPr>
              <a:t>Health chatbots on the rise:</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B1A33-2DEA-4B8A-88A2-B208E51F763E}"/>
              </a:ext>
            </a:extLst>
          </p:cNvPr>
          <p:cNvSpPr>
            <a:spLocks noGrp="1"/>
          </p:cNvSpPr>
          <p:nvPr>
            <p:ph idx="1"/>
          </p:nvPr>
        </p:nvSpPr>
        <p:spPr>
          <a:xfrm>
            <a:off x="609600" y="1451903"/>
            <a:ext cx="10972800" cy="4389120"/>
          </a:xfrm>
        </p:spPr>
        <p:txBody>
          <a:bodyPr>
            <a:normAutofit fontScale="92500" lnSpcReduction="20000"/>
          </a:bodyPr>
          <a:lstStyle/>
          <a:p>
            <a:pPr algn="l"/>
            <a:r>
              <a:rPr lang="en-US" sz="3000" i="0" dirty="0">
                <a:solidFill>
                  <a:srgbClr val="121212"/>
                </a:solidFill>
                <a:effectLst/>
                <a:latin typeface="Times New Roman" panose="02020603050405020304" pitchFamily="18" charset="0"/>
                <a:cs typeface="Times New Roman" panose="02020603050405020304" pitchFamily="18" charset="0"/>
              </a:rPr>
              <a:t>In the last couple of years, we’ve had to bid farewell to some prominent health chatbots. Izzy, the handy period tracking and women’s health bot, stopped to exist. Eva, from Spain-based Bots4Health, who could chat about a wide range of health issues with users followed suit. Even some promising tech like </a:t>
            </a:r>
            <a:r>
              <a:rPr lang="en-US" sz="3000" i="0" dirty="0" err="1">
                <a:solidFill>
                  <a:srgbClr val="121212"/>
                </a:solidFill>
                <a:effectLst/>
                <a:latin typeface="Times New Roman" panose="02020603050405020304" pitchFamily="18" charset="0"/>
                <a:cs typeface="Times New Roman" panose="02020603050405020304" pitchFamily="18" charset="0"/>
              </a:rPr>
              <a:t>Cognitoys</a:t>
            </a:r>
            <a:r>
              <a:rPr lang="en-US" sz="3000" i="0" dirty="0">
                <a:solidFill>
                  <a:srgbClr val="121212"/>
                </a:solidFill>
                <a:effectLst/>
                <a:latin typeface="Times New Roman" panose="02020603050405020304" pitchFamily="18" charset="0"/>
                <a:cs typeface="Times New Roman" panose="02020603050405020304" pitchFamily="18" charset="0"/>
              </a:rPr>
              <a:t> with its dinosaur-shaped A.I. companion toys went off the radar. But just as we have to bid farewell to those bots who left us, we are happy to welcome new ones in this venture.</a:t>
            </a:r>
          </a:p>
          <a:p>
            <a:pPr algn="l"/>
            <a:r>
              <a:rPr lang="en-US" sz="3000" i="0" dirty="0">
                <a:solidFill>
                  <a:srgbClr val="121212"/>
                </a:solidFill>
                <a:effectLst/>
                <a:latin typeface="Times New Roman" panose="02020603050405020304" pitchFamily="18" charset="0"/>
                <a:cs typeface="Times New Roman" panose="02020603050405020304" pitchFamily="18" charset="0"/>
              </a:rPr>
              <a:t>but health chatbots are on the rise and keep attracting investors. A Crunchbase analysis found that VCs have invested more than $800 million in at least 14 known startups that offer some version of a chatbot with health features. </a:t>
            </a:r>
          </a:p>
          <a:p>
            <a:endParaRPr lang="en-IN" dirty="0"/>
          </a:p>
        </p:txBody>
      </p:sp>
    </p:spTree>
    <p:extLst>
      <p:ext uri="{BB962C8B-B14F-4D97-AF65-F5344CB8AC3E}">
        <p14:creationId xmlns:p14="http://schemas.microsoft.com/office/powerpoint/2010/main" val="270412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6FA9-AEDB-4ABF-834C-529802CF7B3D}"/>
              </a:ext>
            </a:extLst>
          </p:cNvPr>
          <p:cNvSpPr>
            <a:spLocks noGrp="1"/>
          </p:cNvSpPr>
          <p:nvPr>
            <p:ph type="title"/>
          </p:nvPr>
        </p:nvSpPr>
        <p:spPr>
          <a:xfrm>
            <a:off x="838200" y="365126"/>
            <a:ext cx="10515600" cy="908504"/>
          </a:xfrm>
        </p:spPr>
        <p:txBody>
          <a:bodyPr>
            <a:normAutofit/>
          </a:bodyPr>
          <a:lstStyle/>
          <a:p>
            <a:r>
              <a:rPr lang="en-IN" sz="3200" u="sng" dirty="0">
                <a:latin typeface="Times New Roman" panose="02020603050405020304" pitchFamily="18" charset="0"/>
                <a:cs typeface="Times New Roman" panose="02020603050405020304" pitchFamily="18" charset="0"/>
              </a:rPr>
              <a:t>Project Modules:</a:t>
            </a:r>
          </a:p>
        </p:txBody>
      </p:sp>
      <p:sp>
        <p:nvSpPr>
          <p:cNvPr id="3" name="Content Placeholder 2">
            <a:extLst>
              <a:ext uri="{FF2B5EF4-FFF2-40B4-BE49-F238E27FC236}">
                <a16:creationId xmlns:a16="http://schemas.microsoft.com/office/drawing/2014/main" id="{8B0F3761-6A59-4F24-A98E-2483EF2587DC}"/>
              </a:ext>
            </a:extLst>
          </p:cNvPr>
          <p:cNvSpPr>
            <a:spLocks noGrp="1"/>
          </p:cNvSpPr>
          <p:nvPr>
            <p:ph idx="1"/>
          </p:nvPr>
        </p:nvSpPr>
        <p:spPr>
          <a:xfrm>
            <a:off x="838200" y="1273629"/>
            <a:ext cx="10515600" cy="4903333"/>
          </a:xfrm>
        </p:spPr>
        <p:txBody>
          <a:bodyPr>
            <a:noAutofit/>
          </a:bodyPr>
          <a:lstStyle/>
          <a:p>
            <a:r>
              <a:rPr lang="en-US" sz="2400" b="1" u="none" strike="noStrike" baseline="0" dirty="0">
                <a:solidFill>
                  <a:srgbClr val="000000"/>
                </a:solidFill>
                <a:latin typeface="Times New Roman" panose="02020603050405020304" pitchFamily="18" charset="0"/>
                <a:cs typeface="Times New Roman" panose="02020603050405020304" pitchFamily="18" charset="0"/>
              </a:rPr>
              <a:t>Problem Recognition</a:t>
            </a:r>
            <a:r>
              <a:rPr lang="en-US" sz="2400" u="none" strike="noStrike" baseline="0" dirty="0">
                <a:solidFill>
                  <a:srgbClr val="000000"/>
                </a:solidFill>
                <a:latin typeface="Times New Roman" panose="02020603050405020304" pitchFamily="18" charset="0"/>
                <a:cs typeface="Times New Roman" panose="02020603050405020304" pitchFamily="18" charset="0"/>
              </a:rPr>
              <a:t>: The Problem Recognition Module is responsible for understanding the visitor’s problem through basic Yes/No queries. </a:t>
            </a:r>
          </a:p>
          <a:p>
            <a:r>
              <a:rPr lang="en-US" b="1" dirty="0">
                <a:solidFill>
                  <a:srgbClr val="000000"/>
                </a:solidFill>
                <a:latin typeface="Times New Roman" panose="02020603050405020304" pitchFamily="18" charset="0"/>
                <a:cs typeface="Times New Roman" panose="02020603050405020304" pitchFamily="18" charset="0"/>
              </a:rPr>
              <a:t>Evaluation and synthesis:</a:t>
            </a:r>
            <a:r>
              <a:rPr lang="en-US" dirty="0">
                <a:solidFill>
                  <a:srgbClr val="000000"/>
                </a:solidFill>
                <a:latin typeface="Times New Roman" panose="02020603050405020304" pitchFamily="18" charset="0"/>
                <a:cs typeface="Times New Roman" panose="02020603050405020304" pitchFamily="18" charset="0"/>
              </a:rPr>
              <a:t> This module evaluate the problem into different </a:t>
            </a:r>
            <a:endParaRPr lang="en-US" b="1" dirty="0">
              <a:solidFill>
                <a:srgbClr val="000000"/>
              </a:solidFill>
              <a:latin typeface="Times New Roman" panose="02020603050405020304" pitchFamily="18" charset="0"/>
              <a:cs typeface="Times New Roman" panose="02020603050405020304" pitchFamily="18" charset="0"/>
            </a:endParaRPr>
          </a:p>
          <a:p>
            <a:r>
              <a:rPr lang="en-US" sz="2400" u="none" strike="noStrike" baseline="0" dirty="0">
                <a:solidFill>
                  <a:srgbClr val="000000"/>
                </a:solidFill>
                <a:latin typeface="Times New Roman" panose="02020603050405020304" pitchFamily="18" charset="0"/>
                <a:cs typeface="Times New Roman" panose="02020603050405020304" pitchFamily="18" charset="0"/>
              </a:rPr>
              <a:t>segments and synthesis the collect data and feed into the module. </a:t>
            </a:r>
          </a:p>
          <a:p>
            <a:r>
              <a:rPr lang="en-US" sz="2400" b="1" u="none" strike="noStrike" baseline="0" dirty="0">
                <a:solidFill>
                  <a:srgbClr val="000000"/>
                </a:solidFill>
                <a:latin typeface="Times New Roman" panose="02020603050405020304" pitchFamily="18" charset="0"/>
                <a:cs typeface="Times New Roman" panose="02020603050405020304" pitchFamily="18" charset="0"/>
              </a:rPr>
              <a:t>Modeling</a:t>
            </a:r>
            <a:r>
              <a:rPr lang="en-US" sz="2400" u="none" strike="noStrike" baseline="0" dirty="0">
                <a:solidFill>
                  <a:srgbClr val="000000"/>
                </a:solidFill>
                <a:latin typeface="Times New Roman" panose="02020603050405020304" pitchFamily="18" charset="0"/>
                <a:cs typeface="Times New Roman" panose="02020603050405020304" pitchFamily="18" charset="0"/>
              </a:rPr>
              <a:t>: This module is responsible for processing evaluated data and determine the issue occur in the data entry. </a:t>
            </a:r>
          </a:p>
          <a:p>
            <a:r>
              <a:rPr lang="en-US" sz="2400" b="1" u="none" strike="noStrike" baseline="0" dirty="0">
                <a:solidFill>
                  <a:srgbClr val="000000"/>
                </a:solidFill>
                <a:latin typeface="Times New Roman" panose="02020603050405020304" pitchFamily="18" charset="0"/>
                <a:cs typeface="Times New Roman" panose="02020603050405020304" pitchFamily="18" charset="0"/>
              </a:rPr>
              <a:t>Result: </a:t>
            </a:r>
            <a:r>
              <a:rPr lang="en-US" sz="2400" u="none" strike="noStrike" baseline="0" dirty="0">
                <a:solidFill>
                  <a:srgbClr val="000000"/>
                </a:solidFill>
                <a:latin typeface="Times New Roman" panose="02020603050405020304" pitchFamily="18" charset="0"/>
                <a:cs typeface="Times New Roman" panose="02020603050405020304" pitchFamily="18" charset="0"/>
              </a:rPr>
              <a:t>After the model process the problem, this lead to the result of the problem recognized by the HealthCare Chatbot. </a:t>
            </a:r>
          </a:p>
          <a:p>
            <a:pPr marL="0" indent="0">
              <a:buNone/>
            </a:pPr>
            <a:r>
              <a:rPr lang="en-US" sz="2400" u="none" strike="noStrike" baseline="0" dirty="0">
                <a:solidFill>
                  <a:srgbClr val="000000"/>
                </a:solidFill>
                <a:latin typeface="Times New Roman" panose="02020603050405020304" pitchFamily="18" charset="0"/>
                <a:cs typeface="Times New Roman" panose="02020603050405020304" pitchFamily="18" charset="0"/>
              </a:rPr>
              <a:t>This module may represent the suggestion of the doctor or suggests the Doctors of the field. </a:t>
            </a:r>
          </a:p>
        </p:txBody>
      </p:sp>
    </p:spTree>
    <p:extLst>
      <p:ext uri="{BB962C8B-B14F-4D97-AF65-F5344CB8AC3E}">
        <p14:creationId xmlns:p14="http://schemas.microsoft.com/office/powerpoint/2010/main" val="44739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6FA9-AEDB-4ABF-834C-529802CF7B3D}"/>
              </a:ext>
            </a:extLst>
          </p:cNvPr>
          <p:cNvSpPr>
            <a:spLocks noGrp="1"/>
          </p:cNvSpPr>
          <p:nvPr>
            <p:ph type="title"/>
          </p:nvPr>
        </p:nvSpPr>
        <p:spPr>
          <a:xfrm>
            <a:off x="838201" y="290482"/>
            <a:ext cx="10515600" cy="908504"/>
          </a:xfrm>
        </p:spPr>
        <p:txBody>
          <a:bodyPr>
            <a:normAutofit/>
          </a:bodyPr>
          <a:lstStyle/>
          <a:p>
            <a:r>
              <a:rPr lang="en-IN" sz="3200" u="sng" dirty="0">
                <a:latin typeface="Times New Roman" panose="02020603050405020304" pitchFamily="18" charset="0"/>
                <a:cs typeface="Times New Roman" panose="02020603050405020304" pitchFamily="18" charset="0"/>
              </a:rPr>
              <a:t>Implementation Methodology:</a:t>
            </a:r>
          </a:p>
        </p:txBody>
      </p:sp>
      <p:pic>
        <p:nvPicPr>
          <p:cNvPr id="5" name="Picture 4">
            <a:extLst>
              <a:ext uri="{FF2B5EF4-FFF2-40B4-BE49-F238E27FC236}">
                <a16:creationId xmlns:a16="http://schemas.microsoft.com/office/drawing/2014/main" id="{B6F17E98-B1F0-4874-8BB8-AA40A1E953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8732" y="1198986"/>
            <a:ext cx="4349750" cy="5539439"/>
          </a:xfrm>
          <a:prstGeom prst="rect">
            <a:avLst/>
          </a:prstGeom>
          <a:noFill/>
          <a:ln>
            <a:noFill/>
          </a:ln>
        </p:spPr>
      </p:pic>
    </p:spTree>
    <p:extLst>
      <p:ext uri="{BB962C8B-B14F-4D97-AF65-F5344CB8AC3E}">
        <p14:creationId xmlns:p14="http://schemas.microsoft.com/office/powerpoint/2010/main" val="251846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6FA9-AEDB-4ABF-834C-529802CF7B3D}"/>
              </a:ext>
            </a:extLst>
          </p:cNvPr>
          <p:cNvSpPr>
            <a:spLocks noGrp="1"/>
          </p:cNvSpPr>
          <p:nvPr>
            <p:ph type="title"/>
          </p:nvPr>
        </p:nvSpPr>
        <p:spPr>
          <a:xfrm>
            <a:off x="838200" y="365126"/>
            <a:ext cx="10515600" cy="908504"/>
          </a:xfrm>
        </p:spPr>
        <p:txBody>
          <a:bodyPr>
            <a:normAutofit/>
          </a:bodyPr>
          <a:lstStyle/>
          <a:p>
            <a:r>
              <a:rPr lang="en-IN" sz="3200" u="sng" dirty="0">
                <a:latin typeface="Times New Roman" panose="02020603050405020304" pitchFamily="18" charset="0"/>
                <a:cs typeface="Times New Roman" panose="02020603050405020304" pitchFamily="18" charset="0"/>
              </a:rPr>
              <a:t>Technology Used:</a:t>
            </a:r>
          </a:p>
        </p:txBody>
      </p:sp>
      <p:sp>
        <p:nvSpPr>
          <p:cNvPr id="3" name="Content Placeholder 2">
            <a:extLst>
              <a:ext uri="{FF2B5EF4-FFF2-40B4-BE49-F238E27FC236}">
                <a16:creationId xmlns:a16="http://schemas.microsoft.com/office/drawing/2014/main" id="{8B0F3761-6A59-4F24-A98E-2483EF2587DC}"/>
              </a:ext>
            </a:extLst>
          </p:cNvPr>
          <p:cNvSpPr>
            <a:spLocks noGrp="1"/>
          </p:cNvSpPr>
          <p:nvPr>
            <p:ph idx="1"/>
          </p:nvPr>
        </p:nvSpPr>
        <p:spPr>
          <a:xfrm>
            <a:off x="838200" y="1436914"/>
            <a:ext cx="7685314" cy="2890158"/>
          </a:xfrm>
        </p:spPr>
        <p:txBody>
          <a:bodyPr>
            <a:noAutofit/>
          </a:bodyPr>
          <a:lstStyle/>
          <a:p>
            <a:r>
              <a:rPr lang="en-IN" sz="2800" b="1" i="0" u="none" strike="noStrike" baseline="0" dirty="0">
                <a:solidFill>
                  <a:srgbClr val="000000"/>
                </a:solidFill>
                <a:latin typeface="Times New Roman" panose="02020603050405020304" pitchFamily="18" charset="0"/>
                <a:cs typeface="Times New Roman" panose="02020603050405020304" pitchFamily="18" charset="0"/>
              </a:rPr>
              <a:t>Software Platform </a:t>
            </a:r>
          </a:p>
          <a:p>
            <a:pPr marL="0" indent="0">
              <a:buNone/>
            </a:pPr>
            <a:r>
              <a:rPr lang="en-US" sz="2800" i="0" u="none" strike="noStrike" baseline="0" dirty="0">
                <a:solidFill>
                  <a:srgbClr val="000000"/>
                </a:solidFill>
                <a:latin typeface="Times New Roman" panose="02020603050405020304" pitchFamily="18" charset="0"/>
                <a:cs typeface="Times New Roman" panose="02020603050405020304" pitchFamily="18" charset="0"/>
              </a:rPr>
              <a:t>a) Front-end: </a:t>
            </a:r>
            <a:r>
              <a:rPr lang="en-US" sz="2800" b="0" i="0" u="none" strike="noStrike" baseline="0" dirty="0" err="1">
                <a:solidFill>
                  <a:srgbClr val="000000"/>
                </a:solidFill>
                <a:latin typeface="Times New Roman" panose="02020603050405020304" pitchFamily="18" charset="0"/>
                <a:cs typeface="Times New Roman" panose="02020603050405020304" pitchFamily="18" charset="0"/>
              </a:rPr>
              <a:t>Tkinter</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800" b="0" i="0" u="none" strike="noStrike" baseline="0" dirty="0" err="1">
                <a:solidFill>
                  <a:srgbClr val="000000"/>
                </a:solidFill>
                <a:latin typeface="Times New Roman" panose="02020603050405020304" pitchFamily="18" charset="0"/>
                <a:cs typeface="Times New Roman" panose="02020603050405020304" pitchFamily="18" charset="0"/>
              </a:rPr>
              <a:t>Jupyter</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 Notebook, Python </a:t>
            </a:r>
          </a:p>
          <a:p>
            <a:pPr marL="0" indent="0">
              <a:buNone/>
            </a:pPr>
            <a:r>
              <a:rPr lang="en-IN" sz="2800" i="0" u="none" strike="noStrike" baseline="0" dirty="0">
                <a:solidFill>
                  <a:srgbClr val="000000"/>
                </a:solidFill>
                <a:latin typeface="Times New Roman" panose="02020603050405020304" pitchFamily="18" charset="0"/>
                <a:cs typeface="Times New Roman" panose="02020603050405020304" pitchFamily="18" charset="0"/>
              </a:rPr>
              <a:t>b) Back-end: </a:t>
            </a:r>
            <a:r>
              <a:rPr lang="en-IN" sz="2800" b="0" i="0" u="none" strike="noStrike" baseline="0" dirty="0" err="1">
                <a:solidFill>
                  <a:srgbClr val="000000"/>
                </a:solidFill>
                <a:latin typeface="Times New Roman" panose="02020603050405020304" pitchFamily="18" charset="0"/>
                <a:cs typeface="Times New Roman" panose="02020603050405020304" pitchFamily="18" charset="0"/>
              </a:rPr>
              <a:t>MySql</a:t>
            </a:r>
            <a:r>
              <a:rPr lang="en-IN" sz="2800" dirty="0">
                <a:solidFill>
                  <a:srgbClr val="000000"/>
                </a:solidFill>
                <a:latin typeface="Times New Roman" panose="02020603050405020304" pitchFamily="18" charset="0"/>
                <a:cs typeface="Times New Roman" panose="02020603050405020304" pitchFamily="18" charset="0"/>
              </a:rPr>
              <a:t>.</a:t>
            </a:r>
            <a:endParaRPr lang="en-IN" sz="2800" b="0" i="0" u="none" strike="noStrike" baseline="0" dirty="0">
              <a:solidFill>
                <a:srgbClr val="000000"/>
              </a:solidFill>
              <a:latin typeface="Times New Roman" panose="02020603050405020304" pitchFamily="18" charset="0"/>
              <a:cs typeface="Times New Roman" panose="02020603050405020304" pitchFamily="18" charset="0"/>
            </a:endParaRPr>
          </a:p>
          <a:p>
            <a:pPr>
              <a:buNone/>
            </a:pPr>
            <a:endParaRPr lang="en-IN" sz="2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sz="2800" b="1" i="0" u="none" strike="noStrike" baseline="0" dirty="0">
                <a:solidFill>
                  <a:srgbClr val="000000"/>
                </a:solidFill>
                <a:latin typeface="Times New Roman" panose="02020603050405020304" pitchFamily="18" charset="0"/>
                <a:cs typeface="Times New Roman" panose="02020603050405020304" pitchFamily="18" charset="0"/>
              </a:rPr>
              <a:t>Hardware Platform </a:t>
            </a:r>
            <a:endParaRPr lang="en-IN" sz="28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r>
              <a:rPr lang="en-IN" sz="2800" b="0" i="0" u="none" strike="noStrike" baseline="0" dirty="0">
                <a:solidFill>
                  <a:srgbClr val="000000"/>
                </a:solidFill>
                <a:latin typeface="Times New Roman" panose="02020603050405020304" pitchFamily="18" charset="0"/>
                <a:cs typeface="Times New Roman" panose="02020603050405020304" pitchFamily="18" charset="0"/>
              </a:rPr>
              <a:t>4 GB RAM, 20 GB Hard Disk, OS windows 7+, </a:t>
            </a:r>
            <a:r>
              <a:rPr lang="en-IN" sz="2800" b="0" i="0" u="none" strike="noStrike" baseline="0" dirty="0" err="1">
                <a:solidFill>
                  <a:srgbClr val="000000"/>
                </a:solidFill>
                <a:latin typeface="Times New Roman" panose="02020603050405020304" pitchFamily="18" charset="0"/>
                <a:cs typeface="Times New Roman" panose="02020603050405020304" pitchFamily="18" charset="0"/>
              </a:rPr>
              <a:t>Jupyter</a:t>
            </a:r>
            <a:r>
              <a:rPr lang="en-IN" sz="2800" b="0" i="0" u="none" strike="noStrike" baseline="0" dirty="0">
                <a:solidFill>
                  <a:srgbClr val="000000"/>
                </a:solidFill>
                <a:latin typeface="Times New Roman" panose="02020603050405020304" pitchFamily="18" charset="0"/>
                <a:cs typeface="Times New Roman" panose="02020603050405020304" pitchFamily="18" charset="0"/>
              </a:rPr>
              <a:t>. </a:t>
            </a:r>
            <a:endParaRPr lang="en-US" sz="280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87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6FA9-AEDB-4ABF-834C-529802CF7B3D}"/>
              </a:ext>
            </a:extLst>
          </p:cNvPr>
          <p:cNvSpPr>
            <a:spLocks noGrp="1"/>
          </p:cNvSpPr>
          <p:nvPr>
            <p:ph type="title"/>
          </p:nvPr>
        </p:nvSpPr>
        <p:spPr>
          <a:xfrm>
            <a:off x="838200" y="365126"/>
            <a:ext cx="10515600" cy="908504"/>
          </a:xfrm>
        </p:spPr>
        <p:txBody>
          <a:bodyPr>
            <a:normAutofit/>
          </a:bodyPr>
          <a:lstStyle/>
          <a:p>
            <a:r>
              <a:rPr lang="en-IN" sz="3200" u="sng" dirty="0">
                <a:latin typeface="Times New Roman" panose="02020603050405020304" pitchFamily="18" charset="0"/>
                <a:cs typeface="Times New Roman" panose="02020603050405020304" pitchFamily="18" charset="0"/>
              </a:rPr>
              <a:t>Advantages of the project:</a:t>
            </a:r>
          </a:p>
        </p:txBody>
      </p:sp>
      <p:sp>
        <p:nvSpPr>
          <p:cNvPr id="3" name="Content Placeholder 2">
            <a:extLst>
              <a:ext uri="{FF2B5EF4-FFF2-40B4-BE49-F238E27FC236}">
                <a16:creationId xmlns:a16="http://schemas.microsoft.com/office/drawing/2014/main" id="{8B0F3761-6A59-4F24-A98E-2483EF2587DC}"/>
              </a:ext>
            </a:extLst>
          </p:cNvPr>
          <p:cNvSpPr>
            <a:spLocks noGrp="1"/>
          </p:cNvSpPr>
          <p:nvPr>
            <p:ph idx="1"/>
          </p:nvPr>
        </p:nvSpPr>
        <p:spPr>
          <a:xfrm>
            <a:off x="838200" y="1273629"/>
            <a:ext cx="10515600" cy="4903333"/>
          </a:xfrm>
        </p:spPr>
        <p:txBody>
          <a:bodyPr>
            <a:noAutofit/>
          </a:bodyPr>
          <a:lstStyle/>
          <a:p>
            <a:r>
              <a:rPr lang="en-US" sz="2800" b="1" i="0" u="none" strike="noStrike" baseline="0" dirty="0">
                <a:solidFill>
                  <a:srgbClr val="323232"/>
                </a:solidFill>
                <a:latin typeface="Times New Roman" panose="02020603050405020304" pitchFamily="18" charset="0"/>
                <a:cs typeface="Times New Roman" panose="02020603050405020304" pitchFamily="18" charset="0"/>
              </a:rPr>
              <a:t>24/7 Availability </a:t>
            </a:r>
            <a:r>
              <a:rPr lang="en-US" sz="2800" b="0" i="0" u="none" strike="noStrike" baseline="0" dirty="0">
                <a:solidFill>
                  <a:srgbClr val="323232"/>
                </a:solidFill>
                <a:latin typeface="Times New Roman" panose="02020603050405020304" pitchFamily="18" charset="0"/>
                <a:cs typeface="Times New Roman" panose="02020603050405020304" pitchFamily="18" charset="0"/>
              </a:rPr>
              <a:t> </a:t>
            </a:r>
            <a:endParaRPr lang="en-US" sz="2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800" b="1" i="0" u="none" strike="noStrike" baseline="0" dirty="0">
                <a:solidFill>
                  <a:srgbClr val="323232"/>
                </a:solidFill>
                <a:latin typeface="Times New Roman" panose="02020603050405020304" pitchFamily="18" charset="0"/>
                <a:cs typeface="Times New Roman" panose="02020603050405020304" pitchFamily="18" charset="0"/>
              </a:rPr>
              <a:t>Instant Response</a:t>
            </a:r>
            <a:endParaRPr lang="en-US" sz="2800" b="0" i="0" u="none" strike="noStrike" baseline="0" dirty="0">
              <a:solidFill>
                <a:srgbClr val="323232"/>
              </a:solidFill>
              <a:latin typeface="Times New Roman" panose="02020603050405020304" pitchFamily="18" charset="0"/>
              <a:cs typeface="Times New Roman" panose="02020603050405020304" pitchFamily="18" charset="0"/>
            </a:endParaRPr>
          </a:p>
          <a:p>
            <a:r>
              <a:rPr lang="en-US" sz="2800" b="1" i="0" u="none" strike="noStrike" baseline="0" dirty="0">
                <a:solidFill>
                  <a:srgbClr val="323232"/>
                </a:solidFill>
                <a:latin typeface="Times New Roman" panose="02020603050405020304" pitchFamily="18" charset="0"/>
                <a:cs typeface="Times New Roman" panose="02020603050405020304" pitchFamily="18" charset="0"/>
              </a:rPr>
              <a:t>Consistency in Answers </a:t>
            </a:r>
          </a:p>
          <a:p>
            <a:r>
              <a:rPr lang="en-US" sz="2800" b="1" i="0" u="none" strike="noStrike" baseline="0" dirty="0">
                <a:solidFill>
                  <a:srgbClr val="323232"/>
                </a:solidFill>
                <a:latin typeface="Times New Roman" panose="02020603050405020304" pitchFamily="18" charset="0"/>
                <a:cs typeface="Times New Roman" panose="02020603050405020304" pitchFamily="18" charset="0"/>
              </a:rPr>
              <a:t>Omni-channel</a:t>
            </a:r>
            <a:r>
              <a:rPr lang="en-US" sz="2800" b="0" i="0" u="none" strike="noStrike" baseline="0" dirty="0">
                <a:solidFill>
                  <a:srgbClr val="323232"/>
                </a:solidFill>
                <a:latin typeface="Times New Roman" panose="02020603050405020304" pitchFamily="18" charset="0"/>
                <a:cs typeface="Times New Roman" panose="02020603050405020304" pitchFamily="18" charset="0"/>
              </a:rPr>
              <a:t> </a:t>
            </a:r>
            <a:endParaRPr lang="en-US" sz="2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800" b="1" i="0" u="none" strike="noStrike" baseline="0" dirty="0">
                <a:solidFill>
                  <a:srgbClr val="323232"/>
                </a:solidFill>
                <a:latin typeface="Times New Roman" panose="02020603050405020304" pitchFamily="18" charset="0"/>
                <a:cs typeface="Times New Roman" panose="02020603050405020304" pitchFamily="18" charset="0"/>
              </a:rPr>
              <a:t>Personalization</a:t>
            </a:r>
          </a:p>
          <a:p>
            <a:r>
              <a:rPr lang="en-US" sz="2800" i="0" u="none" strike="noStrike" baseline="0" dirty="0">
                <a:solidFill>
                  <a:srgbClr val="000000"/>
                </a:solidFill>
                <a:latin typeface="Times New Roman" panose="02020603050405020304" pitchFamily="18" charset="0"/>
                <a:cs typeface="Times New Roman" panose="02020603050405020304" pitchFamily="18" charset="0"/>
              </a:rPr>
              <a:t>A</a:t>
            </a:r>
            <a:r>
              <a:rPr lang="en-US" sz="2800" b="1" i="0" u="none" strike="noStrike" baseline="0" dirty="0">
                <a:solidFill>
                  <a:srgbClr val="000000"/>
                </a:solidFill>
                <a:latin typeface="Times New Roman" panose="02020603050405020304" pitchFamily="18" charset="0"/>
                <a:cs typeface="Times New Roman" panose="02020603050405020304" pitchFamily="18" charset="0"/>
              </a:rPr>
              <a:t> reduction</a:t>
            </a:r>
            <a:endParaRPr lang="en-US" sz="2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800" b="1" i="0" u="none" strike="noStrike" baseline="0" dirty="0">
                <a:solidFill>
                  <a:srgbClr val="000000"/>
                </a:solidFill>
                <a:latin typeface="Times New Roman" panose="02020603050405020304" pitchFamily="18" charset="0"/>
                <a:cs typeface="Times New Roman" panose="02020603050405020304" pitchFamily="18" charset="0"/>
              </a:rPr>
              <a:t>Well-recorded</a:t>
            </a:r>
            <a:endParaRPr lang="en-US" sz="2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917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446</TotalTime>
  <Words>1465</Words>
  <Application>Microsoft Office PowerPoint</Application>
  <PresentationFormat>Widescreen</PresentationFormat>
  <Paragraphs>122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Constantia</vt:lpstr>
      <vt:lpstr>Times New Roman</vt:lpstr>
      <vt:lpstr>Wingdings 2</vt:lpstr>
      <vt:lpstr>Flow</vt:lpstr>
      <vt:lpstr>  Presentation  on Artificial Intelligence Chatbot For HealthCare</vt:lpstr>
      <vt:lpstr>Project Description:</vt:lpstr>
      <vt:lpstr>Problem Statement:</vt:lpstr>
      <vt:lpstr>Scope of Work:</vt:lpstr>
      <vt:lpstr>Health chatbots on the rise:</vt:lpstr>
      <vt:lpstr>Project Modules:</vt:lpstr>
      <vt:lpstr>Implementation Methodology:</vt:lpstr>
      <vt:lpstr>Technology Used:</vt:lpstr>
      <vt:lpstr>Advantages of the project:</vt:lpstr>
      <vt:lpstr>Why are chatbots important in healthcare?</vt:lpstr>
      <vt:lpstr>What are the top chatbot use cases in healthcare?</vt:lpstr>
      <vt:lpstr>PowerPoint Presentation</vt:lpstr>
      <vt:lpstr>Future Scope of the project:</vt:lpstr>
      <vt:lpstr>Conclusion of the project: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Artificial Chatbot For HealthCare</dc:title>
  <dc:creator>sanjoli agarwal</dc:creator>
  <cp:lastModifiedBy>amaan ahmad</cp:lastModifiedBy>
  <cp:revision>51</cp:revision>
  <dcterms:created xsi:type="dcterms:W3CDTF">2021-11-02T08:05:24Z</dcterms:created>
  <dcterms:modified xsi:type="dcterms:W3CDTF">2022-05-12T16:16:14Z</dcterms:modified>
</cp:coreProperties>
</file>