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22"/>
  </p:notesMasterIdLst>
  <p:handoutMasterIdLst>
    <p:handoutMasterId r:id="rId23"/>
  </p:handoutMasterIdLst>
  <p:sldIdLst>
    <p:sldId id="279" r:id="rId2"/>
    <p:sldId id="320" r:id="rId3"/>
    <p:sldId id="305" r:id="rId4"/>
    <p:sldId id="317" r:id="rId5"/>
    <p:sldId id="319" r:id="rId6"/>
    <p:sldId id="321" r:id="rId7"/>
    <p:sldId id="338" r:id="rId8"/>
    <p:sldId id="324" r:id="rId9"/>
    <p:sldId id="326" r:id="rId10"/>
    <p:sldId id="330" r:id="rId11"/>
    <p:sldId id="327" r:id="rId12"/>
    <p:sldId id="331" r:id="rId13"/>
    <p:sldId id="333" r:id="rId14"/>
    <p:sldId id="334" r:id="rId15"/>
    <p:sldId id="335" r:id="rId16"/>
    <p:sldId id="311" r:id="rId17"/>
    <p:sldId id="336" r:id="rId18"/>
    <p:sldId id="337" r:id="rId19"/>
    <p:sldId id="31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0A9906DC-BB64-4864-88AD-3BCAEEF19B8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7" autoAdjust="0"/>
    <p:restoredTop sz="94723" autoAdjust="0"/>
  </p:normalViewPr>
  <p:slideViewPr>
    <p:cSldViewPr snapToGrid="0">
      <p:cViewPr varScale="1">
        <p:scale>
          <a:sx n="40" d="100"/>
          <a:sy n="40" d="100"/>
        </p:scale>
        <p:origin x="-52" y="-5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notesViewPr>
    <p:cSldViewPr snapToGrid="0">
      <p:cViewPr varScale="1">
        <p:scale>
          <a:sx n="52" d="100"/>
          <a:sy n="52" d="100"/>
        </p:scale>
        <p:origin x="-2716" y="-6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CED2B-F160-41D9-9EFD-703496D62085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D69C-A38C-45A8-9999-C9B31E7FD8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41C38-8733-4E2B-886D-AF2FDFB2C8E8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034E-C440-43E0-8F05-CFD85126D7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186553" y="1642821"/>
            <a:ext cx="9324351" cy="249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70"/>
              <a:buFont typeface="Calibri"/>
              <a:buNone/>
            </a:pPr>
            <a:r>
              <a:rPr lang="en-US" sz="5960" dirty="0" smtClean="0"/>
              <a:t>				</a:t>
            </a:r>
            <a:r>
              <a:rPr lang="en-US" sz="5960" dirty="0"/>
              <a:t/>
            </a:r>
            <a:br>
              <a:rPr lang="en-US" sz="5960" dirty="0"/>
            </a:br>
            <a:r>
              <a:rPr lang="en-US" sz="5960" dirty="0" smtClean="0"/>
              <a:t>   </a:t>
            </a:r>
            <a:r>
              <a:rPr lang="en-US" sz="5960" dirty="0"/>
              <a:t/>
            </a:r>
            <a:br>
              <a:rPr lang="en-US" sz="5960" dirty="0"/>
            </a:br>
            <a:endParaRPr sz="5960"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9069675" y="4690625"/>
            <a:ext cx="295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440" dirty="0"/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100"/>
              <a:buNone/>
            </a:pPr>
            <a:endParaRPr sz="2440" dirty="0"/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100"/>
              <a:buNone/>
            </a:pPr>
            <a:endParaRPr sz="244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 idx="4294967295"/>
          </p:nvPr>
        </p:nvSpPr>
        <p:spPr>
          <a:xfrm>
            <a:off x="0" y="204282"/>
            <a:ext cx="11587163" cy="104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70"/>
              <a:buFont typeface="Calibri"/>
              <a:buNone/>
            </a:pPr>
            <a:r>
              <a:rPr lang="en-US" sz="4800" b="1" dirty="0" smtClean="0"/>
              <a:t>SIGN LANGUAGE RECOGNITION</a:t>
            </a:r>
            <a:r>
              <a:rPr lang="en-US" sz="4460" b="1" dirty="0" smtClean="0"/>
              <a:t/>
            </a:r>
            <a:br>
              <a:rPr lang="en-US" sz="4460" b="1" dirty="0" smtClean="0"/>
            </a:br>
            <a:r>
              <a:rPr lang="en-US" sz="1800" dirty="0" smtClean="0"/>
              <a:t>Project Phase-2(ECS899)</a:t>
            </a:r>
            <a:endParaRPr sz="4460" b="1"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4294967295"/>
          </p:nvPr>
        </p:nvSpPr>
        <p:spPr>
          <a:xfrm>
            <a:off x="8415580" y="4338535"/>
            <a:ext cx="3523502" cy="171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400" dirty="0" smtClean="0"/>
              <a:t>Submitted by</a:t>
            </a:r>
            <a:r>
              <a:rPr lang="en-US" sz="2000" dirty="0" smtClean="0"/>
              <a:t>:</a:t>
            </a:r>
          </a:p>
          <a:p>
            <a:pPr marL="0" marR="45720" lvl="0" indent="0" algn="r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 dirty="0" smtClean="0"/>
              <a:t>Mohit Chauhan(TCA1809064)</a:t>
            </a:r>
          </a:p>
          <a:p>
            <a:pPr marL="0" marR="45720" lvl="0" indent="0" algn="r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 dirty="0" smtClean="0"/>
              <a:t>Mohd. Zeeshaan(TCA19011002)</a:t>
            </a:r>
          </a:p>
          <a:p>
            <a:pPr marL="0" marR="45720" lvl="0" indent="0" algn="r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 dirty="0" smtClean="0"/>
              <a:t>Piyush Verma(TCA1911008)</a:t>
            </a:r>
          </a:p>
          <a:p>
            <a:pPr marL="0" marR="45720" lvl="0" indent="0" algn="r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 lang="en-US" sz="2000" dirty="0" smtClean="0"/>
          </a:p>
          <a:p>
            <a:pPr marL="0" marR="45720" lvl="0" indent="0" algn="r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 lang="en-US" dirty="0" smtClean="0"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4294967295"/>
          </p:nvPr>
        </p:nvSpPr>
        <p:spPr>
          <a:xfrm>
            <a:off x="398834" y="4396904"/>
            <a:ext cx="4110103" cy="128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GB" sz="2400" dirty="0" smtClean="0">
                <a:latin typeface="+mj-lt"/>
              </a:rPr>
              <a:t>Project Guide:</a:t>
            </a:r>
          </a:p>
          <a:p>
            <a:pPr marL="0" marR="45720" lvl="0" indent="0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GB" sz="2400" dirty="0" smtClean="0">
                <a:latin typeface="+mj-lt"/>
              </a:rPr>
              <a:t>Mr.  Aaditya Jain</a:t>
            </a:r>
          </a:p>
          <a:p>
            <a:pPr marL="0" marR="45720" lvl="0" indent="0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GB" sz="2400" dirty="0" smtClean="0">
                <a:latin typeface="+mj-lt"/>
              </a:rPr>
              <a:t>Assistant Professor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348264" y="1848141"/>
            <a:ext cx="2694562" cy="206237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564" y="672916"/>
            <a:ext cx="9316299" cy="8480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400" spc="13" dirty="0">
                <a:solidFill>
                  <a:srgbClr val="1A1A1A"/>
                </a:solidFill>
              </a:rPr>
              <a:t>Convolutional </a:t>
            </a:r>
            <a:r>
              <a:rPr sz="5400" spc="93" dirty="0">
                <a:solidFill>
                  <a:srgbClr val="1A1A1A"/>
                </a:solidFill>
              </a:rPr>
              <a:t>Neural</a:t>
            </a:r>
            <a:r>
              <a:rPr sz="5400" spc="-320" dirty="0">
                <a:solidFill>
                  <a:srgbClr val="1A1A1A"/>
                </a:solidFill>
              </a:rPr>
              <a:t> </a:t>
            </a:r>
            <a:r>
              <a:rPr sz="5400" spc="60" dirty="0">
                <a:solidFill>
                  <a:srgbClr val="1A1A1A"/>
                </a:solidFill>
              </a:rPr>
              <a:t>Networks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1188263" y="1953430"/>
            <a:ext cx="9459073" cy="29989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53339" indent="-489361" algn="just">
              <a:lnSpc>
                <a:spcPct val="114599"/>
              </a:lnSpc>
              <a:spcBef>
                <a:spcPts val="133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dirty="0">
                <a:latin typeface="+mj-lt"/>
                <a:cs typeface="Lato"/>
              </a:rPr>
              <a:t>CNNs consist </a:t>
            </a:r>
            <a:r>
              <a:rPr sz="2400" spc="-33" dirty="0">
                <a:latin typeface="+mj-lt"/>
                <a:cs typeface="Lato"/>
              </a:rPr>
              <a:t>of </a:t>
            </a:r>
            <a:r>
              <a:rPr sz="2400" spc="13" dirty="0">
                <a:latin typeface="+mj-lt"/>
                <a:cs typeface="Lato"/>
              </a:rPr>
              <a:t>multiple </a:t>
            </a:r>
            <a:r>
              <a:rPr sz="2400" dirty="0" smtClean="0">
                <a:latin typeface="+mj-lt"/>
                <a:cs typeface="Lato"/>
              </a:rPr>
              <a:t>convolutional  </a:t>
            </a:r>
            <a:r>
              <a:rPr sz="2400" spc="20" dirty="0" smtClean="0">
                <a:latin typeface="+mj-lt"/>
                <a:cs typeface="Lato"/>
              </a:rPr>
              <a:t>layers </a:t>
            </a:r>
            <a:r>
              <a:rPr sz="2400" spc="-7" dirty="0">
                <a:latin typeface="+mj-lt"/>
                <a:cs typeface="Lato"/>
              </a:rPr>
              <a:t>each </a:t>
            </a:r>
            <a:r>
              <a:rPr sz="2400" spc="27" dirty="0">
                <a:latin typeface="+mj-lt"/>
                <a:cs typeface="Lato"/>
              </a:rPr>
              <a:t>layer </a:t>
            </a:r>
            <a:r>
              <a:rPr sz="2400" dirty="0">
                <a:latin typeface="+mj-lt"/>
                <a:cs typeface="Lato"/>
              </a:rPr>
              <a:t>containing numerous  </a:t>
            </a:r>
            <a:r>
              <a:rPr sz="2400" spc="13" dirty="0">
                <a:latin typeface="+mj-lt"/>
                <a:cs typeface="Lato"/>
              </a:rPr>
              <a:t>“filters”</a:t>
            </a:r>
            <a:r>
              <a:rPr sz="2400" spc="-160" dirty="0">
                <a:latin typeface="+mj-lt"/>
                <a:cs typeface="Lato"/>
              </a:rPr>
              <a:t> </a:t>
            </a:r>
            <a:r>
              <a:rPr sz="2400" spc="-13" dirty="0">
                <a:latin typeface="+mj-lt"/>
                <a:cs typeface="Lato"/>
              </a:rPr>
              <a:t>which</a:t>
            </a:r>
            <a:r>
              <a:rPr sz="2400" spc="-152" dirty="0">
                <a:latin typeface="+mj-lt"/>
                <a:cs typeface="Lato"/>
              </a:rPr>
              <a:t> </a:t>
            </a:r>
            <a:r>
              <a:rPr sz="2400" spc="13" dirty="0">
                <a:latin typeface="+mj-lt"/>
                <a:cs typeface="Lato"/>
              </a:rPr>
              <a:t>perform</a:t>
            </a:r>
            <a:r>
              <a:rPr sz="2400" spc="-160" dirty="0">
                <a:latin typeface="+mj-lt"/>
                <a:cs typeface="Lato"/>
              </a:rPr>
              <a:t> </a:t>
            </a:r>
            <a:r>
              <a:rPr sz="2400" spc="13" dirty="0">
                <a:latin typeface="+mj-lt"/>
                <a:cs typeface="Lato"/>
              </a:rPr>
              <a:t>feature</a:t>
            </a:r>
            <a:r>
              <a:rPr sz="2400" spc="-152" dirty="0">
                <a:latin typeface="+mj-lt"/>
                <a:cs typeface="Lato"/>
              </a:rPr>
              <a:t> </a:t>
            </a:r>
            <a:r>
              <a:rPr sz="2400" spc="7" dirty="0">
                <a:latin typeface="+mj-lt"/>
                <a:cs typeface="Lato"/>
              </a:rPr>
              <a:t>extraction</a:t>
            </a:r>
            <a:r>
              <a:rPr sz="2400" spc="7" dirty="0" smtClean="0">
                <a:latin typeface="+mj-lt"/>
                <a:cs typeface="Lato"/>
              </a:rPr>
              <a:t>.</a:t>
            </a:r>
            <a:endParaRPr lang="en-US" sz="2400" spc="7" dirty="0" smtClean="0">
              <a:latin typeface="+mj-lt"/>
              <a:cs typeface="Lato"/>
            </a:endParaRPr>
          </a:p>
          <a:p>
            <a:pPr marL="505447" marR="53339" indent="-489361" algn="just">
              <a:lnSpc>
                <a:spcPct val="114599"/>
              </a:lnSpc>
              <a:spcBef>
                <a:spcPts val="133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endParaRPr sz="2400" dirty="0">
              <a:latin typeface="+mj-lt"/>
              <a:cs typeface="Lato"/>
            </a:endParaRPr>
          </a:p>
          <a:p>
            <a:pPr marL="505447" marR="6773" indent="-489361" algn="just">
              <a:lnSpc>
                <a:spcPct val="114599"/>
              </a:lnSpc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27" dirty="0">
                <a:latin typeface="+mj-lt"/>
                <a:cs typeface="Lato"/>
              </a:rPr>
              <a:t>Initially </a:t>
            </a:r>
            <a:r>
              <a:rPr sz="2400" dirty="0">
                <a:latin typeface="+mj-lt"/>
                <a:cs typeface="Lato"/>
              </a:rPr>
              <a:t>these </a:t>
            </a:r>
            <a:r>
              <a:rPr sz="2400" spc="13" dirty="0">
                <a:latin typeface="+mj-lt"/>
                <a:cs typeface="Lato"/>
              </a:rPr>
              <a:t>“filters” </a:t>
            </a:r>
            <a:r>
              <a:rPr sz="2400" spc="33" dirty="0">
                <a:latin typeface="+mj-lt"/>
                <a:cs typeface="Lato"/>
              </a:rPr>
              <a:t>are </a:t>
            </a:r>
            <a:r>
              <a:rPr sz="2400" spc="13" dirty="0">
                <a:latin typeface="+mj-lt"/>
                <a:cs typeface="Lato"/>
              </a:rPr>
              <a:t>random </a:t>
            </a:r>
            <a:r>
              <a:rPr sz="2400" dirty="0">
                <a:latin typeface="+mj-lt"/>
                <a:cs typeface="Lato"/>
              </a:rPr>
              <a:t>and </a:t>
            </a:r>
            <a:r>
              <a:rPr sz="2400" spc="-7" dirty="0">
                <a:latin typeface="+mj-lt"/>
                <a:cs typeface="Lato"/>
              </a:rPr>
              <a:t>by  </a:t>
            </a:r>
            <a:r>
              <a:rPr sz="2400" spc="13" dirty="0">
                <a:latin typeface="+mj-lt"/>
                <a:cs typeface="Lato"/>
              </a:rPr>
              <a:t>training,</a:t>
            </a:r>
            <a:r>
              <a:rPr sz="2400" spc="-160" dirty="0">
                <a:latin typeface="+mj-lt"/>
                <a:cs typeface="Lato"/>
              </a:rPr>
              <a:t> </a:t>
            </a:r>
            <a:r>
              <a:rPr sz="2400" spc="7" dirty="0">
                <a:latin typeface="+mj-lt"/>
                <a:cs typeface="Lato"/>
              </a:rPr>
              <a:t>the</a:t>
            </a:r>
            <a:r>
              <a:rPr sz="2400" spc="-160" dirty="0">
                <a:latin typeface="+mj-lt"/>
                <a:cs typeface="Lato"/>
              </a:rPr>
              <a:t> </a:t>
            </a:r>
            <a:r>
              <a:rPr sz="2400" spc="13" dirty="0">
                <a:latin typeface="+mj-lt"/>
                <a:cs typeface="Lato"/>
              </a:rPr>
              <a:t>feature</a:t>
            </a:r>
            <a:r>
              <a:rPr sz="2400" spc="-152" dirty="0">
                <a:latin typeface="+mj-lt"/>
                <a:cs typeface="Lato"/>
              </a:rPr>
              <a:t> </a:t>
            </a:r>
            <a:r>
              <a:rPr sz="2400" spc="13" dirty="0">
                <a:latin typeface="+mj-lt"/>
                <a:cs typeface="Lato"/>
              </a:rPr>
              <a:t>extraction</a:t>
            </a:r>
            <a:r>
              <a:rPr sz="2400" spc="-160" dirty="0">
                <a:latin typeface="+mj-lt"/>
                <a:cs typeface="Lato"/>
              </a:rPr>
              <a:t> </a:t>
            </a:r>
            <a:r>
              <a:rPr sz="2400" dirty="0">
                <a:latin typeface="+mj-lt"/>
                <a:cs typeface="Lato"/>
              </a:rPr>
              <a:t>gets</a:t>
            </a:r>
            <a:r>
              <a:rPr sz="2400" spc="-152" dirty="0">
                <a:latin typeface="+mj-lt"/>
                <a:cs typeface="Lato"/>
              </a:rPr>
              <a:t> </a:t>
            </a:r>
            <a:r>
              <a:rPr sz="2400" spc="20" dirty="0">
                <a:latin typeface="+mj-lt"/>
                <a:cs typeface="Lato"/>
              </a:rPr>
              <a:t>better  </a:t>
            </a:r>
            <a:r>
              <a:rPr sz="2400" spc="-7" dirty="0">
                <a:latin typeface="+mj-lt"/>
                <a:cs typeface="Lato"/>
              </a:rPr>
              <a:t>by</a:t>
            </a:r>
            <a:r>
              <a:rPr sz="2400" spc="-160" dirty="0">
                <a:latin typeface="+mj-lt"/>
                <a:cs typeface="Lato"/>
              </a:rPr>
              <a:t> </a:t>
            </a:r>
            <a:r>
              <a:rPr sz="2400" spc="7" dirty="0">
                <a:latin typeface="+mj-lt"/>
                <a:cs typeface="Lato"/>
              </a:rPr>
              <a:t>better</a:t>
            </a:r>
            <a:r>
              <a:rPr sz="2400" spc="7" dirty="0" smtClean="0">
                <a:latin typeface="+mj-lt"/>
                <a:cs typeface="Lato"/>
              </a:rPr>
              <a:t>.</a:t>
            </a:r>
            <a:endParaRPr lang="en-US" sz="2400" spc="7" dirty="0" smtClean="0">
              <a:latin typeface="+mj-lt"/>
              <a:cs typeface="Lato"/>
            </a:endParaRPr>
          </a:p>
          <a:p>
            <a:pPr marL="505447" marR="6773" indent="-489361" algn="just">
              <a:lnSpc>
                <a:spcPct val="114599"/>
              </a:lnSpc>
              <a:buFont typeface="Arial"/>
              <a:buChar char="●"/>
              <a:tabLst>
                <a:tab pos="505447" algn="l"/>
                <a:tab pos="506294" algn="l"/>
              </a:tabLst>
            </a:pPr>
            <a:endParaRPr sz="2400" dirty="0">
              <a:latin typeface="+mj-lt"/>
              <a:cs typeface="Lato"/>
            </a:endParaRPr>
          </a:p>
          <a:p>
            <a:pPr marL="505447" indent="-489361" algn="just">
              <a:spcBef>
                <a:spcPts val="420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20" dirty="0">
                <a:latin typeface="+mj-lt"/>
                <a:cs typeface="Lato"/>
              </a:rPr>
              <a:t>It’s</a:t>
            </a:r>
            <a:r>
              <a:rPr sz="2400" spc="-152" dirty="0">
                <a:latin typeface="+mj-lt"/>
                <a:cs typeface="Lato"/>
              </a:rPr>
              <a:t> </a:t>
            </a:r>
            <a:r>
              <a:rPr sz="2400" spc="33" dirty="0">
                <a:latin typeface="+mj-lt"/>
                <a:cs typeface="Lato"/>
              </a:rPr>
              <a:t>primarily</a:t>
            </a:r>
            <a:r>
              <a:rPr sz="2400" spc="-147" dirty="0">
                <a:latin typeface="+mj-lt"/>
                <a:cs typeface="Lato"/>
              </a:rPr>
              <a:t> </a:t>
            </a:r>
            <a:r>
              <a:rPr sz="2400" spc="-7" dirty="0">
                <a:latin typeface="+mj-lt"/>
                <a:cs typeface="Lato"/>
              </a:rPr>
              <a:t>used</a:t>
            </a:r>
            <a:r>
              <a:rPr sz="2400" spc="-152" dirty="0">
                <a:latin typeface="+mj-lt"/>
                <a:cs typeface="Lato"/>
              </a:rPr>
              <a:t> </a:t>
            </a:r>
            <a:r>
              <a:rPr sz="2400" spc="7" dirty="0">
                <a:latin typeface="+mj-lt"/>
                <a:cs typeface="Lato"/>
              </a:rPr>
              <a:t>for</a:t>
            </a:r>
            <a:r>
              <a:rPr sz="2400" spc="-147" dirty="0">
                <a:latin typeface="+mj-lt"/>
                <a:cs typeface="Lato"/>
              </a:rPr>
              <a:t> </a:t>
            </a:r>
            <a:r>
              <a:rPr sz="2400" dirty="0">
                <a:latin typeface="+mj-lt"/>
                <a:cs typeface="Lato"/>
              </a:rPr>
              <a:t>image</a:t>
            </a:r>
            <a:r>
              <a:rPr sz="2400" spc="-152" dirty="0">
                <a:latin typeface="+mj-lt"/>
                <a:cs typeface="Lato"/>
              </a:rPr>
              <a:t> </a:t>
            </a:r>
            <a:r>
              <a:rPr sz="2400" dirty="0">
                <a:latin typeface="+mj-lt"/>
                <a:cs typeface="Lato"/>
              </a:rPr>
              <a:t>classification.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01435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Convolutional Neural Network Layers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906292" y="2386738"/>
            <a:ext cx="8012623" cy="3394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564" y="655249"/>
            <a:ext cx="5410727" cy="8480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400" spc="33" dirty="0">
                <a:solidFill>
                  <a:srgbClr val="1A1A1A"/>
                </a:solidFill>
              </a:rPr>
              <a:t>Challenges</a:t>
            </a:r>
            <a:r>
              <a:rPr sz="5400" spc="-200" dirty="0">
                <a:solidFill>
                  <a:srgbClr val="1A1A1A"/>
                </a:solidFill>
              </a:rPr>
              <a:t> </a:t>
            </a:r>
            <a:r>
              <a:rPr sz="5400" spc="47" dirty="0">
                <a:solidFill>
                  <a:srgbClr val="1A1A1A"/>
                </a:solidFill>
              </a:rPr>
              <a:t>Faced</a:t>
            </a:r>
            <a:endParaRPr sz="5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26498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25671" marR="6773" indent="-609585">
              <a:lnSpc>
                <a:spcPct val="114599"/>
              </a:lnSpc>
              <a:buFont typeface="AoyagiKouzanFontT"/>
              <a:buChar char="➢"/>
              <a:tabLst>
                <a:tab pos="684936" algn="l"/>
                <a:tab pos="685783" algn="l"/>
              </a:tabLst>
            </a:pPr>
            <a:r>
              <a:rPr dirty="0"/>
              <a:t>	</a:t>
            </a:r>
            <a:r>
              <a:rPr lang="en-US" sz="2400" spc="-20" dirty="0" smtClean="0">
                <a:latin typeface="+mj-lt"/>
              </a:rPr>
              <a:t>First </a:t>
            </a:r>
            <a:r>
              <a:rPr sz="2400" dirty="0" smtClean="0">
                <a:latin typeface="+mj-lt"/>
              </a:rPr>
              <a:t>issue </a:t>
            </a:r>
            <a:r>
              <a:rPr sz="2400" spc="-13" dirty="0">
                <a:latin typeface="+mj-lt"/>
              </a:rPr>
              <a:t>was </a:t>
            </a:r>
            <a:r>
              <a:rPr sz="2400" dirty="0">
                <a:latin typeface="+mj-lt"/>
              </a:rPr>
              <a:t>to </a:t>
            </a:r>
            <a:r>
              <a:rPr sz="2400" spc="7" dirty="0">
                <a:latin typeface="+mj-lt"/>
              </a:rPr>
              <a:t>select </a:t>
            </a:r>
            <a:r>
              <a:rPr sz="2400" spc="20" dirty="0">
                <a:latin typeface="+mj-lt"/>
              </a:rPr>
              <a:t>a </a:t>
            </a:r>
            <a:r>
              <a:rPr sz="2400" spc="27" dirty="0">
                <a:latin typeface="+mj-lt"/>
              </a:rPr>
              <a:t>filter </a:t>
            </a:r>
            <a:r>
              <a:rPr sz="2400" spc="7" dirty="0">
                <a:latin typeface="+mj-lt"/>
              </a:rPr>
              <a:t>for </a:t>
            </a:r>
            <a:r>
              <a:rPr sz="2400" spc="13" dirty="0">
                <a:latin typeface="+mj-lt"/>
              </a:rPr>
              <a:t>feature </a:t>
            </a:r>
            <a:r>
              <a:rPr sz="2400" spc="7" dirty="0">
                <a:latin typeface="+mj-lt"/>
              </a:rPr>
              <a:t>extraction. </a:t>
            </a:r>
            <a:r>
              <a:rPr sz="2400" spc="-27" dirty="0">
                <a:latin typeface="+mj-lt"/>
              </a:rPr>
              <a:t>We </a:t>
            </a:r>
            <a:r>
              <a:rPr sz="2400" spc="27" dirty="0">
                <a:latin typeface="+mj-lt"/>
              </a:rPr>
              <a:t>tried  </a:t>
            </a:r>
            <a:r>
              <a:rPr sz="2400" spc="13" dirty="0">
                <a:latin typeface="+mj-lt"/>
              </a:rPr>
              <a:t>various </a:t>
            </a:r>
            <a:r>
              <a:rPr sz="2400" spc="27" dirty="0">
                <a:latin typeface="+mj-lt"/>
              </a:rPr>
              <a:t>filter </a:t>
            </a:r>
            <a:r>
              <a:rPr sz="2400" spc="7" dirty="0">
                <a:latin typeface="+mj-lt"/>
              </a:rPr>
              <a:t>including </a:t>
            </a:r>
            <a:r>
              <a:rPr sz="2400" spc="20" dirty="0">
                <a:latin typeface="+mj-lt"/>
              </a:rPr>
              <a:t>binary </a:t>
            </a:r>
            <a:r>
              <a:rPr sz="2400" spc="7" dirty="0">
                <a:latin typeface="+mj-lt"/>
              </a:rPr>
              <a:t>threshold, </a:t>
            </a:r>
            <a:r>
              <a:rPr sz="2400" spc="-7" dirty="0">
                <a:latin typeface="+mj-lt"/>
              </a:rPr>
              <a:t>canny </a:t>
            </a:r>
            <a:r>
              <a:rPr sz="2400" spc="-13" dirty="0">
                <a:latin typeface="+mj-lt"/>
              </a:rPr>
              <a:t>edge </a:t>
            </a:r>
            <a:r>
              <a:rPr sz="2400" spc="-7" dirty="0">
                <a:latin typeface="+mj-lt"/>
              </a:rPr>
              <a:t>detection,  </a:t>
            </a:r>
            <a:r>
              <a:rPr sz="2400" spc="7" dirty="0">
                <a:latin typeface="+mj-lt"/>
              </a:rPr>
              <a:t>gaussian</a:t>
            </a:r>
            <a:r>
              <a:rPr sz="2400" spc="-152" dirty="0">
                <a:latin typeface="+mj-lt"/>
              </a:rPr>
              <a:t> </a:t>
            </a:r>
            <a:r>
              <a:rPr sz="2400" spc="33" dirty="0">
                <a:latin typeface="+mj-lt"/>
              </a:rPr>
              <a:t>blur</a:t>
            </a:r>
            <a:r>
              <a:rPr sz="2400" spc="-152" dirty="0">
                <a:latin typeface="+mj-lt"/>
              </a:rPr>
              <a:t> </a:t>
            </a:r>
            <a:r>
              <a:rPr sz="2400" spc="-20" dirty="0">
                <a:latin typeface="+mj-lt"/>
              </a:rPr>
              <a:t>etc.</a:t>
            </a:r>
            <a:r>
              <a:rPr sz="2400" spc="-152" dirty="0">
                <a:latin typeface="+mj-lt"/>
              </a:rPr>
              <a:t> </a:t>
            </a:r>
            <a:r>
              <a:rPr sz="2400" spc="-33" dirty="0">
                <a:latin typeface="+mj-lt"/>
              </a:rPr>
              <a:t>,of</a:t>
            </a:r>
            <a:r>
              <a:rPr sz="2400" spc="-152" dirty="0">
                <a:latin typeface="+mj-lt"/>
              </a:rPr>
              <a:t> </a:t>
            </a:r>
            <a:r>
              <a:rPr sz="2400" spc="-13" dirty="0">
                <a:latin typeface="+mj-lt"/>
              </a:rPr>
              <a:t>which</a:t>
            </a:r>
            <a:r>
              <a:rPr sz="2400" spc="-147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gaussian</a:t>
            </a:r>
            <a:r>
              <a:rPr sz="2400" spc="-152" dirty="0">
                <a:latin typeface="+mj-lt"/>
              </a:rPr>
              <a:t> </a:t>
            </a:r>
            <a:r>
              <a:rPr sz="2400" spc="33" dirty="0">
                <a:latin typeface="+mj-lt"/>
              </a:rPr>
              <a:t>blur</a:t>
            </a:r>
            <a:r>
              <a:rPr sz="2400" spc="-152" dirty="0">
                <a:latin typeface="+mj-lt"/>
              </a:rPr>
              <a:t> </a:t>
            </a:r>
            <a:r>
              <a:rPr sz="2400" spc="27" dirty="0">
                <a:latin typeface="+mj-lt"/>
              </a:rPr>
              <a:t>filter</a:t>
            </a:r>
            <a:r>
              <a:rPr sz="2400" spc="-152" dirty="0">
                <a:latin typeface="+mj-lt"/>
              </a:rPr>
              <a:t> </a:t>
            </a:r>
            <a:r>
              <a:rPr sz="2400" spc="-13" dirty="0">
                <a:latin typeface="+mj-lt"/>
              </a:rPr>
              <a:t>was</a:t>
            </a:r>
            <a:r>
              <a:rPr sz="2400" spc="-152" dirty="0">
                <a:latin typeface="+mj-lt"/>
              </a:rPr>
              <a:t> </a:t>
            </a:r>
            <a:r>
              <a:rPr sz="2400" dirty="0">
                <a:latin typeface="+mj-lt"/>
              </a:rPr>
              <a:t>giving</a:t>
            </a:r>
            <a:r>
              <a:rPr sz="2400" spc="-147" dirty="0">
                <a:latin typeface="+mj-lt"/>
              </a:rPr>
              <a:t> </a:t>
            </a:r>
            <a:r>
              <a:rPr sz="2400" spc="20" dirty="0">
                <a:latin typeface="+mj-lt"/>
              </a:rPr>
              <a:t>better</a:t>
            </a:r>
            <a:r>
              <a:rPr sz="2400" spc="-152" dirty="0">
                <a:latin typeface="+mj-lt"/>
              </a:rPr>
              <a:t> </a:t>
            </a:r>
            <a:r>
              <a:rPr sz="2400" spc="13" dirty="0">
                <a:latin typeface="+mj-lt"/>
              </a:rPr>
              <a:t>results.</a:t>
            </a:r>
          </a:p>
          <a:p>
            <a:pPr marL="625671" marR="392844" indent="-609585" algn="just">
              <a:lnSpc>
                <a:spcPct val="114599"/>
              </a:lnSpc>
              <a:buFont typeface="AoyagiKouzanFontT"/>
              <a:buChar char="➢"/>
              <a:tabLst>
                <a:tab pos="626518" algn="l"/>
              </a:tabLst>
            </a:pPr>
            <a:r>
              <a:rPr sz="2400" spc="7" dirty="0">
                <a:latin typeface="+mj-lt"/>
              </a:rPr>
              <a:t>Issues</a:t>
            </a:r>
            <a:r>
              <a:rPr sz="2400" spc="-152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were</a:t>
            </a:r>
            <a:r>
              <a:rPr sz="2400" spc="-152" dirty="0">
                <a:latin typeface="+mj-lt"/>
              </a:rPr>
              <a:t> </a:t>
            </a:r>
            <a:r>
              <a:rPr sz="2400" spc="-13" dirty="0">
                <a:latin typeface="+mj-lt"/>
              </a:rPr>
              <a:t>faced</a:t>
            </a:r>
            <a:r>
              <a:rPr sz="2400" spc="-152" dirty="0">
                <a:latin typeface="+mj-lt"/>
              </a:rPr>
              <a:t> </a:t>
            </a:r>
            <a:r>
              <a:rPr sz="2400" spc="20" dirty="0">
                <a:latin typeface="+mj-lt"/>
              </a:rPr>
              <a:t>relating</a:t>
            </a:r>
            <a:r>
              <a:rPr sz="2400" spc="-147" dirty="0">
                <a:latin typeface="+mj-lt"/>
              </a:rPr>
              <a:t> </a:t>
            </a:r>
            <a:r>
              <a:rPr sz="2400" dirty="0">
                <a:latin typeface="+mj-lt"/>
              </a:rPr>
              <a:t>to</a:t>
            </a:r>
            <a:r>
              <a:rPr sz="2400" spc="-152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the</a:t>
            </a:r>
            <a:r>
              <a:rPr sz="2400" spc="-152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accuracy</a:t>
            </a:r>
            <a:r>
              <a:rPr sz="2400" spc="-147" dirty="0">
                <a:latin typeface="+mj-lt"/>
              </a:rPr>
              <a:t> </a:t>
            </a:r>
            <a:r>
              <a:rPr sz="2400" spc="-33" dirty="0">
                <a:latin typeface="+mj-lt"/>
              </a:rPr>
              <a:t>of</a:t>
            </a:r>
            <a:r>
              <a:rPr sz="2400" spc="-152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the</a:t>
            </a:r>
            <a:r>
              <a:rPr sz="2400" spc="-152" dirty="0">
                <a:latin typeface="+mj-lt"/>
              </a:rPr>
              <a:t> </a:t>
            </a:r>
            <a:r>
              <a:rPr sz="2400" dirty="0">
                <a:latin typeface="+mj-lt"/>
              </a:rPr>
              <a:t>model</a:t>
            </a:r>
            <a:r>
              <a:rPr sz="2400" spc="-147" dirty="0">
                <a:latin typeface="+mj-lt"/>
              </a:rPr>
              <a:t> </a:t>
            </a:r>
            <a:r>
              <a:rPr sz="2400" spc="-33" dirty="0">
                <a:latin typeface="+mj-lt"/>
              </a:rPr>
              <a:t>we</a:t>
            </a:r>
            <a:r>
              <a:rPr sz="2400" spc="-152" dirty="0">
                <a:latin typeface="+mj-lt"/>
              </a:rPr>
              <a:t> </a:t>
            </a:r>
            <a:r>
              <a:rPr sz="2400" spc="20" dirty="0">
                <a:latin typeface="+mj-lt"/>
              </a:rPr>
              <a:t>trained</a:t>
            </a:r>
            <a:r>
              <a:rPr sz="2400" spc="-152" dirty="0">
                <a:latin typeface="+mj-lt"/>
              </a:rPr>
              <a:t> </a:t>
            </a:r>
            <a:r>
              <a:rPr sz="2400" spc="13" dirty="0">
                <a:latin typeface="+mj-lt"/>
              </a:rPr>
              <a:t>in  </a:t>
            </a:r>
            <a:r>
              <a:rPr sz="2400" spc="33" dirty="0">
                <a:latin typeface="+mj-lt"/>
              </a:rPr>
              <a:t>earlier</a:t>
            </a:r>
            <a:r>
              <a:rPr sz="2400" spc="-147" dirty="0">
                <a:latin typeface="+mj-lt"/>
              </a:rPr>
              <a:t> </a:t>
            </a:r>
            <a:r>
              <a:rPr sz="2400" spc="-7" dirty="0">
                <a:latin typeface="+mj-lt"/>
              </a:rPr>
              <a:t>phases</a:t>
            </a:r>
            <a:r>
              <a:rPr sz="2400" spc="-140" dirty="0">
                <a:latin typeface="+mj-lt"/>
              </a:rPr>
              <a:t> </a:t>
            </a:r>
            <a:r>
              <a:rPr sz="2400" spc="-13" dirty="0">
                <a:latin typeface="+mj-lt"/>
              </a:rPr>
              <a:t>which</a:t>
            </a:r>
            <a:r>
              <a:rPr sz="2400" spc="-140" dirty="0">
                <a:latin typeface="+mj-lt"/>
              </a:rPr>
              <a:t> </a:t>
            </a:r>
            <a:r>
              <a:rPr sz="2400" spc="-33" dirty="0">
                <a:latin typeface="+mj-lt"/>
              </a:rPr>
              <a:t>we</a:t>
            </a:r>
            <a:r>
              <a:rPr sz="2400" spc="-147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eventually</a:t>
            </a:r>
            <a:r>
              <a:rPr sz="2400" spc="-140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improved</a:t>
            </a:r>
            <a:r>
              <a:rPr sz="2400" spc="-140" dirty="0">
                <a:latin typeface="+mj-lt"/>
              </a:rPr>
              <a:t> </a:t>
            </a:r>
            <a:r>
              <a:rPr sz="2400" spc="-7" dirty="0">
                <a:latin typeface="+mj-lt"/>
              </a:rPr>
              <a:t>by</a:t>
            </a:r>
            <a:r>
              <a:rPr sz="2400" spc="-147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increasing</a:t>
            </a:r>
            <a:r>
              <a:rPr sz="2400" spc="-140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the</a:t>
            </a:r>
            <a:r>
              <a:rPr sz="2400" spc="-140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input  </a:t>
            </a:r>
            <a:r>
              <a:rPr sz="2400" dirty="0">
                <a:latin typeface="+mj-lt"/>
              </a:rPr>
              <a:t>image</a:t>
            </a:r>
            <a:r>
              <a:rPr sz="2400" spc="-152" dirty="0">
                <a:latin typeface="+mj-lt"/>
              </a:rPr>
              <a:t> </a:t>
            </a:r>
            <a:r>
              <a:rPr sz="2400" spc="13" dirty="0">
                <a:latin typeface="+mj-lt"/>
              </a:rPr>
              <a:t>size</a:t>
            </a:r>
            <a:r>
              <a:rPr sz="2400" spc="-152" dirty="0">
                <a:latin typeface="+mj-lt"/>
              </a:rPr>
              <a:t> </a:t>
            </a:r>
            <a:r>
              <a:rPr sz="2400" dirty="0">
                <a:latin typeface="+mj-lt"/>
              </a:rPr>
              <a:t>and</a:t>
            </a:r>
            <a:r>
              <a:rPr sz="2400" spc="-152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also</a:t>
            </a:r>
            <a:r>
              <a:rPr sz="2400" spc="-152" dirty="0">
                <a:latin typeface="+mj-lt"/>
              </a:rPr>
              <a:t> </a:t>
            </a:r>
            <a:r>
              <a:rPr sz="2400" spc="-7" dirty="0">
                <a:latin typeface="+mj-lt"/>
              </a:rPr>
              <a:t>by</a:t>
            </a:r>
            <a:r>
              <a:rPr sz="2400" spc="-152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improving</a:t>
            </a:r>
            <a:r>
              <a:rPr sz="2400" spc="-152" dirty="0">
                <a:latin typeface="+mj-lt"/>
              </a:rPr>
              <a:t> </a:t>
            </a:r>
            <a:r>
              <a:rPr sz="2400" spc="7" dirty="0">
                <a:latin typeface="+mj-lt"/>
              </a:rPr>
              <a:t>the</a:t>
            </a:r>
            <a:r>
              <a:rPr sz="2400" spc="-152" dirty="0">
                <a:latin typeface="+mj-lt"/>
              </a:rPr>
              <a:t> </a:t>
            </a:r>
            <a:r>
              <a:rPr sz="2400" dirty="0">
                <a:latin typeface="+mj-lt"/>
              </a:rPr>
              <a:t>dataset.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965" y="870347"/>
            <a:ext cx="7454103" cy="8480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400" spc="-7" dirty="0">
                <a:solidFill>
                  <a:srgbClr val="1A1A1A"/>
                </a:solidFill>
              </a:rPr>
              <a:t>Limitations </a:t>
            </a:r>
            <a:r>
              <a:rPr sz="5400" spc="60" dirty="0">
                <a:solidFill>
                  <a:srgbClr val="1A1A1A"/>
                </a:solidFill>
              </a:rPr>
              <a:t>of </a:t>
            </a:r>
            <a:r>
              <a:rPr sz="5400" dirty="0">
                <a:solidFill>
                  <a:srgbClr val="1A1A1A"/>
                </a:solidFill>
              </a:rPr>
              <a:t>our</a:t>
            </a:r>
            <a:r>
              <a:rPr sz="5400" spc="-573" dirty="0">
                <a:solidFill>
                  <a:srgbClr val="1A1A1A"/>
                </a:solidFill>
              </a:rPr>
              <a:t> </a:t>
            </a:r>
            <a:r>
              <a:rPr sz="5400" spc="120" dirty="0">
                <a:solidFill>
                  <a:srgbClr val="1A1A1A"/>
                </a:solidFill>
              </a:rPr>
              <a:t>model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1170288" y="2538249"/>
            <a:ext cx="8746912" cy="13096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5767" indent="-509681">
              <a:spcBef>
                <a:spcPts val="133"/>
              </a:spcBef>
              <a:buFont typeface="Arial"/>
              <a:buChar char="●"/>
              <a:tabLst>
                <a:tab pos="525767" algn="l"/>
                <a:tab pos="526614" algn="l"/>
              </a:tabLst>
            </a:pPr>
            <a:r>
              <a:rPr sz="2400" spc="-7" dirty="0">
                <a:latin typeface="+mj-lt"/>
                <a:cs typeface="Lato"/>
              </a:rPr>
              <a:t>The</a:t>
            </a:r>
            <a:r>
              <a:rPr sz="2400" spc="-180" dirty="0">
                <a:latin typeface="+mj-lt"/>
                <a:cs typeface="Lato"/>
              </a:rPr>
              <a:t> </a:t>
            </a:r>
            <a:r>
              <a:rPr sz="2400" dirty="0">
                <a:latin typeface="+mj-lt"/>
                <a:cs typeface="Lato"/>
              </a:rPr>
              <a:t>model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spc="13" dirty="0">
                <a:latin typeface="+mj-lt"/>
                <a:cs typeface="Lato"/>
              </a:rPr>
              <a:t>works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spc="7" dirty="0">
                <a:latin typeface="+mj-lt"/>
                <a:cs typeface="Lato"/>
              </a:rPr>
              <a:t>well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dirty="0">
                <a:latin typeface="+mj-lt"/>
                <a:cs typeface="Lato"/>
              </a:rPr>
              <a:t>only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spc="13" dirty="0">
                <a:latin typeface="+mj-lt"/>
                <a:cs typeface="Lato"/>
              </a:rPr>
              <a:t>in</a:t>
            </a:r>
            <a:r>
              <a:rPr sz="2400" spc="339" dirty="0">
                <a:latin typeface="+mj-lt"/>
                <a:cs typeface="Lato"/>
              </a:rPr>
              <a:t> </a:t>
            </a:r>
            <a:r>
              <a:rPr sz="2400" spc="-27" dirty="0">
                <a:latin typeface="+mj-lt"/>
                <a:cs typeface="Lato"/>
              </a:rPr>
              <a:t>good</a:t>
            </a:r>
            <a:r>
              <a:rPr sz="2400" spc="-180" dirty="0">
                <a:latin typeface="+mj-lt"/>
                <a:cs typeface="Lato"/>
              </a:rPr>
              <a:t> </a:t>
            </a:r>
            <a:r>
              <a:rPr sz="2400" spc="13" dirty="0">
                <a:latin typeface="+mj-lt"/>
                <a:cs typeface="Lato"/>
              </a:rPr>
              <a:t>lighting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spc="-7" dirty="0">
                <a:latin typeface="+mj-lt"/>
                <a:cs typeface="Lato"/>
              </a:rPr>
              <a:t>conditions.</a:t>
            </a:r>
            <a:endParaRPr sz="2400" dirty="0">
              <a:latin typeface="+mj-lt"/>
              <a:cs typeface="Lato"/>
            </a:endParaRPr>
          </a:p>
          <a:p>
            <a:pPr>
              <a:spcBef>
                <a:spcPts val="60"/>
              </a:spcBef>
              <a:buFont typeface="Arial"/>
              <a:buChar char="●"/>
            </a:pPr>
            <a:endParaRPr sz="2400" dirty="0">
              <a:latin typeface="+mj-lt"/>
              <a:cs typeface="Lato"/>
            </a:endParaRPr>
          </a:p>
          <a:p>
            <a:pPr marL="525767" marR="6773" indent="-509681">
              <a:lnSpc>
                <a:spcPct val="165600"/>
              </a:lnSpc>
              <a:buFont typeface="Arial"/>
              <a:buChar char="●"/>
              <a:tabLst>
                <a:tab pos="525767" algn="l"/>
                <a:tab pos="526614" algn="l"/>
              </a:tabLst>
            </a:pPr>
            <a:r>
              <a:rPr sz="2400" spc="27" dirty="0">
                <a:latin typeface="+mj-lt"/>
                <a:cs typeface="Lato"/>
              </a:rPr>
              <a:t>Plain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spc="7" dirty="0">
                <a:latin typeface="+mj-lt"/>
                <a:cs typeface="Lato"/>
              </a:rPr>
              <a:t>background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spc="20" dirty="0">
                <a:latin typeface="+mj-lt"/>
                <a:cs typeface="Lato"/>
              </a:rPr>
              <a:t>is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spc="-13" dirty="0">
                <a:latin typeface="+mj-lt"/>
                <a:cs typeface="Lato"/>
              </a:rPr>
              <a:t>needed</a:t>
            </a:r>
            <a:r>
              <a:rPr sz="2400" spc="-167" dirty="0">
                <a:latin typeface="+mj-lt"/>
                <a:cs typeface="Lato"/>
              </a:rPr>
              <a:t> </a:t>
            </a:r>
            <a:r>
              <a:rPr sz="2400" spc="7" dirty="0">
                <a:latin typeface="+mj-lt"/>
                <a:cs typeface="Lato"/>
              </a:rPr>
              <a:t>for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spc="7" dirty="0">
                <a:latin typeface="+mj-lt"/>
                <a:cs typeface="Lato"/>
              </a:rPr>
              <a:t>the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dirty="0">
                <a:latin typeface="+mj-lt"/>
                <a:cs typeface="Lato"/>
              </a:rPr>
              <a:t>model</a:t>
            </a:r>
            <a:r>
              <a:rPr sz="2400" spc="-167" dirty="0">
                <a:latin typeface="+mj-lt"/>
                <a:cs typeface="Lato"/>
              </a:rPr>
              <a:t> </a:t>
            </a:r>
            <a:r>
              <a:rPr sz="2400" dirty="0">
                <a:latin typeface="+mj-lt"/>
                <a:cs typeface="Lato"/>
              </a:rPr>
              <a:t>to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dirty="0">
                <a:latin typeface="+mj-lt"/>
                <a:cs typeface="Lato"/>
              </a:rPr>
              <a:t>detect</a:t>
            </a:r>
            <a:r>
              <a:rPr sz="2400" spc="-173" dirty="0">
                <a:latin typeface="+mj-lt"/>
                <a:cs typeface="Lato"/>
              </a:rPr>
              <a:t> </a:t>
            </a:r>
            <a:r>
              <a:rPr sz="2400" dirty="0">
                <a:latin typeface="+mj-lt"/>
                <a:cs typeface="Lato"/>
              </a:rPr>
              <a:t>with  </a:t>
            </a:r>
            <a:r>
              <a:rPr sz="2400" spc="-7" dirty="0">
                <a:latin typeface="+mj-lt"/>
                <a:cs typeface="Lato"/>
              </a:rPr>
              <a:t>accuracy.</a:t>
            </a:r>
            <a:endParaRPr sz="2400" dirty="0">
              <a:latin typeface="+mj-lt"/>
              <a:cs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964" y="917644"/>
            <a:ext cx="3812001" cy="8480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400" spc="-40" dirty="0">
                <a:solidFill>
                  <a:srgbClr val="1A1A1A"/>
                </a:solidFill>
              </a:rPr>
              <a:t>Conclusion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1127603" y="2094219"/>
            <a:ext cx="9925473" cy="25364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dirty="0">
                <a:latin typeface="+mj-lt"/>
                <a:cs typeface="Times New Roman"/>
              </a:rPr>
              <a:t>In </a:t>
            </a:r>
            <a:r>
              <a:rPr sz="2400" spc="-7" dirty="0">
                <a:latin typeface="+mj-lt"/>
                <a:cs typeface="Times New Roman"/>
              </a:rPr>
              <a:t>this </a:t>
            </a:r>
            <a:r>
              <a:rPr sz="2400" dirty="0">
                <a:latin typeface="+mj-lt"/>
                <a:cs typeface="Times New Roman"/>
              </a:rPr>
              <a:t>report, a functional real </a:t>
            </a:r>
            <a:r>
              <a:rPr sz="2400" spc="-7" dirty="0">
                <a:latin typeface="+mj-lt"/>
                <a:cs typeface="Times New Roman"/>
              </a:rPr>
              <a:t>time </a:t>
            </a:r>
            <a:r>
              <a:rPr sz="2400" dirty="0">
                <a:latin typeface="+mj-lt"/>
                <a:cs typeface="Times New Roman"/>
              </a:rPr>
              <a:t>vision based </a:t>
            </a:r>
            <a:r>
              <a:rPr sz="2400" spc="-7" dirty="0">
                <a:latin typeface="+mj-lt"/>
                <a:cs typeface="Times New Roman"/>
              </a:rPr>
              <a:t>american sign language  </a:t>
            </a:r>
            <a:r>
              <a:rPr sz="2400" dirty="0">
                <a:latin typeface="+mj-lt"/>
                <a:cs typeface="Times New Roman"/>
              </a:rPr>
              <a:t>recognition for </a:t>
            </a:r>
            <a:r>
              <a:rPr sz="2400" spc="-7" dirty="0">
                <a:latin typeface="+mj-lt"/>
                <a:cs typeface="Times New Roman"/>
              </a:rPr>
              <a:t>D&amp;M </a:t>
            </a:r>
            <a:r>
              <a:rPr sz="2400" dirty="0">
                <a:latin typeface="+mj-lt"/>
                <a:cs typeface="Times New Roman"/>
              </a:rPr>
              <a:t>people have been developed for </a:t>
            </a:r>
            <a:r>
              <a:rPr sz="2400" spc="-7" dirty="0">
                <a:latin typeface="+mj-lt"/>
                <a:cs typeface="Times New Roman"/>
              </a:rPr>
              <a:t>asl</a:t>
            </a:r>
            <a:r>
              <a:rPr sz="2400" spc="-53" dirty="0">
                <a:latin typeface="+mj-lt"/>
                <a:cs typeface="Times New Roman"/>
              </a:rPr>
              <a:t> </a:t>
            </a:r>
            <a:r>
              <a:rPr sz="2400" spc="-7" dirty="0">
                <a:latin typeface="+mj-lt"/>
                <a:cs typeface="Times New Roman"/>
              </a:rPr>
              <a:t>alphabets.</a:t>
            </a:r>
            <a:endParaRPr sz="2400" dirty="0">
              <a:latin typeface="+mj-lt"/>
              <a:cs typeface="Times New Roman"/>
            </a:endParaRPr>
          </a:p>
          <a:p>
            <a:pPr marL="505447" indent="-489361">
              <a:spcBef>
                <a:spcPts val="420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latin typeface="+mj-lt"/>
                <a:cs typeface="Times New Roman"/>
              </a:rPr>
              <a:t>We achieved an accuracy </a:t>
            </a:r>
            <a:r>
              <a:rPr sz="2400" dirty="0">
                <a:latin typeface="+mj-lt"/>
                <a:cs typeface="Times New Roman"/>
              </a:rPr>
              <a:t>of </a:t>
            </a:r>
            <a:r>
              <a:rPr lang="en-US" sz="2400" b="1" dirty="0" smtClean="0">
                <a:latin typeface="+mj-lt"/>
                <a:cs typeface="Times New Roman"/>
              </a:rPr>
              <a:t>89</a:t>
            </a:r>
            <a:r>
              <a:rPr sz="2400" b="1" dirty="0" smtClean="0">
                <a:latin typeface="+mj-lt"/>
                <a:cs typeface="Times New Roman"/>
              </a:rPr>
              <a:t>% </a:t>
            </a:r>
            <a:r>
              <a:rPr sz="2400" dirty="0">
                <a:latin typeface="+mj-lt"/>
                <a:cs typeface="Times New Roman"/>
              </a:rPr>
              <a:t>on our</a:t>
            </a:r>
            <a:r>
              <a:rPr sz="2400" spc="60" dirty="0">
                <a:latin typeface="+mj-lt"/>
                <a:cs typeface="Times New Roman"/>
              </a:rPr>
              <a:t> </a:t>
            </a:r>
            <a:r>
              <a:rPr sz="2400" dirty="0">
                <a:latin typeface="+mj-lt"/>
                <a:cs typeface="Times New Roman"/>
              </a:rPr>
              <a:t>dataset.</a:t>
            </a:r>
          </a:p>
          <a:p>
            <a:pPr marL="505447" marR="21166" indent="-489361">
              <a:lnSpc>
                <a:spcPct val="114599"/>
              </a:lnSpc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latin typeface="+mj-lt"/>
                <a:cs typeface="Times New Roman"/>
              </a:rPr>
              <a:t>Prediction </a:t>
            </a:r>
            <a:r>
              <a:rPr sz="2400" dirty="0">
                <a:latin typeface="+mj-lt"/>
                <a:cs typeface="Times New Roman"/>
              </a:rPr>
              <a:t>has been </a:t>
            </a:r>
            <a:r>
              <a:rPr sz="2400" spc="-7" dirty="0">
                <a:latin typeface="+mj-lt"/>
                <a:cs typeface="Times New Roman"/>
              </a:rPr>
              <a:t>improved after implementing two layers </a:t>
            </a:r>
            <a:r>
              <a:rPr sz="2400" dirty="0">
                <a:latin typeface="+mj-lt"/>
                <a:cs typeface="Times New Roman"/>
              </a:rPr>
              <a:t>of </a:t>
            </a:r>
            <a:r>
              <a:rPr sz="2400" spc="-7" dirty="0">
                <a:latin typeface="+mj-lt"/>
                <a:cs typeface="Times New Roman"/>
              </a:rPr>
              <a:t>algorithms in  which we </a:t>
            </a:r>
            <a:r>
              <a:rPr sz="2400" dirty="0">
                <a:latin typeface="+mj-lt"/>
                <a:cs typeface="Times New Roman"/>
              </a:rPr>
              <a:t>verify </a:t>
            </a:r>
            <a:r>
              <a:rPr sz="2400" spc="-7" dirty="0">
                <a:latin typeface="+mj-lt"/>
                <a:cs typeface="Times New Roman"/>
              </a:rPr>
              <a:t>and </a:t>
            </a:r>
            <a:r>
              <a:rPr sz="2400" dirty="0">
                <a:latin typeface="+mj-lt"/>
                <a:cs typeface="Times New Roman"/>
              </a:rPr>
              <a:t>predict </a:t>
            </a:r>
            <a:r>
              <a:rPr sz="2400" spc="-7" dirty="0">
                <a:latin typeface="+mj-lt"/>
                <a:cs typeface="Times New Roman"/>
              </a:rPr>
              <a:t>symbols which are more similar to each</a:t>
            </a:r>
            <a:r>
              <a:rPr sz="2400" spc="-60" dirty="0">
                <a:latin typeface="+mj-lt"/>
                <a:cs typeface="Times New Roman"/>
              </a:rPr>
              <a:t> </a:t>
            </a:r>
            <a:r>
              <a:rPr sz="2400" dirty="0">
                <a:latin typeface="+mj-lt"/>
                <a:cs typeface="Times New Roman"/>
              </a:rPr>
              <a:t>other.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964" y="917643"/>
            <a:ext cx="4106470" cy="8480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400" spc="40" dirty="0">
                <a:solidFill>
                  <a:srgbClr val="1A1A1A"/>
                </a:solidFill>
              </a:rPr>
              <a:t>Future</a:t>
            </a:r>
            <a:r>
              <a:rPr sz="5400" spc="-220" dirty="0">
                <a:solidFill>
                  <a:srgbClr val="1A1A1A"/>
                </a:solidFill>
              </a:rPr>
              <a:t> </a:t>
            </a:r>
            <a:r>
              <a:rPr sz="5400" spc="7" dirty="0">
                <a:solidFill>
                  <a:srgbClr val="1A1A1A"/>
                </a:solidFill>
              </a:rPr>
              <a:t>Scope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1069965" y="2443655"/>
            <a:ext cx="10038079" cy="21535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25671" marR="6773" indent="-609585">
              <a:lnSpc>
                <a:spcPct val="114599"/>
              </a:lnSpc>
              <a:spcBef>
                <a:spcPts val="133"/>
              </a:spcBef>
              <a:buFont typeface="AoyagiKouzanFontT"/>
              <a:buChar char="❖"/>
              <a:tabLst>
                <a:tab pos="625671" algn="l"/>
                <a:tab pos="626518" algn="l"/>
                <a:tab pos="1219170" algn="l"/>
                <a:tab pos="1760176" algn="l"/>
                <a:tab pos="2997972" algn="l"/>
                <a:tab pos="3405208" algn="l"/>
                <a:tab pos="4503307" algn="l"/>
                <a:tab pos="5452397" algn="l"/>
                <a:tab pos="6702046" algn="l"/>
                <a:tab pos="7446247" algn="l"/>
                <a:tab pos="7853484" algn="l"/>
                <a:tab pos="8546886" algn="l"/>
                <a:tab pos="8971902" algn="l"/>
              </a:tabLst>
            </a:pPr>
            <a:r>
              <a:rPr sz="2400" spc="-7" dirty="0">
                <a:latin typeface="+mj-lt"/>
                <a:cs typeface="Times New Roman"/>
              </a:rPr>
              <a:t>W</a:t>
            </a:r>
            <a:r>
              <a:rPr sz="2400" dirty="0">
                <a:latin typeface="+mj-lt"/>
                <a:cs typeface="Times New Roman"/>
              </a:rPr>
              <a:t>e	</a:t>
            </a:r>
            <a:r>
              <a:rPr sz="2400" spc="-7" dirty="0">
                <a:latin typeface="+mj-lt"/>
                <a:cs typeface="Times New Roman"/>
              </a:rPr>
              <a:t>ar</a:t>
            </a:r>
            <a:r>
              <a:rPr sz="2400" dirty="0">
                <a:latin typeface="+mj-lt"/>
                <a:cs typeface="Times New Roman"/>
              </a:rPr>
              <a:t>e	planning	</a:t>
            </a:r>
            <a:r>
              <a:rPr sz="2400" spc="-7" dirty="0">
                <a:latin typeface="+mj-lt"/>
                <a:cs typeface="Times New Roman"/>
              </a:rPr>
              <a:t>t</a:t>
            </a:r>
            <a:r>
              <a:rPr sz="2400" dirty="0">
                <a:latin typeface="+mj-lt"/>
                <a:cs typeface="Times New Roman"/>
              </a:rPr>
              <a:t>o	</a:t>
            </a:r>
            <a:r>
              <a:rPr sz="2400" spc="-7" dirty="0">
                <a:latin typeface="+mj-lt"/>
                <a:cs typeface="Times New Roman"/>
              </a:rPr>
              <a:t>achiev</a:t>
            </a:r>
            <a:r>
              <a:rPr sz="2400" dirty="0">
                <a:latin typeface="+mj-lt"/>
                <a:cs typeface="Times New Roman"/>
              </a:rPr>
              <a:t>e	higher	</a:t>
            </a:r>
            <a:r>
              <a:rPr sz="2400" spc="-7" dirty="0">
                <a:latin typeface="+mj-lt"/>
                <a:cs typeface="Times New Roman"/>
              </a:rPr>
              <a:t>accurac</a:t>
            </a:r>
            <a:r>
              <a:rPr sz="2400" dirty="0">
                <a:latin typeface="+mj-lt"/>
                <a:cs typeface="Times New Roman"/>
              </a:rPr>
              <a:t>y	</a:t>
            </a:r>
            <a:r>
              <a:rPr sz="2400" spc="-7" dirty="0">
                <a:latin typeface="+mj-lt"/>
                <a:cs typeface="Times New Roman"/>
              </a:rPr>
              <a:t>eve</a:t>
            </a:r>
            <a:r>
              <a:rPr sz="2400" dirty="0">
                <a:latin typeface="+mj-lt"/>
                <a:cs typeface="Times New Roman"/>
              </a:rPr>
              <a:t>n	</a:t>
            </a:r>
            <a:r>
              <a:rPr sz="2400" spc="-7" dirty="0">
                <a:latin typeface="+mj-lt"/>
                <a:cs typeface="Times New Roman"/>
              </a:rPr>
              <a:t>i</a:t>
            </a:r>
            <a:r>
              <a:rPr sz="2400" dirty="0">
                <a:latin typeface="+mj-lt"/>
                <a:cs typeface="Times New Roman"/>
              </a:rPr>
              <a:t>n	</a:t>
            </a:r>
            <a:r>
              <a:rPr sz="2400" spc="-7" dirty="0">
                <a:latin typeface="+mj-lt"/>
                <a:cs typeface="Times New Roman"/>
              </a:rPr>
              <a:t>cas</a:t>
            </a:r>
            <a:r>
              <a:rPr sz="2400" dirty="0">
                <a:latin typeface="+mj-lt"/>
                <a:cs typeface="Times New Roman"/>
              </a:rPr>
              <a:t>e	of	</a:t>
            </a:r>
            <a:r>
              <a:rPr sz="2400" spc="-7" dirty="0">
                <a:latin typeface="+mj-lt"/>
                <a:cs typeface="Times New Roman"/>
              </a:rPr>
              <a:t>complex  </a:t>
            </a:r>
            <a:r>
              <a:rPr sz="2400" dirty="0">
                <a:latin typeface="+mj-lt"/>
                <a:cs typeface="Times New Roman"/>
              </a:rPr>
              <a:t>backgrounds by </a:t>
            </a:r>
            <a:r>
              <a:rPr sz="2400" spc="-7" dirty="0">
                <a:latin typeface="+mj-lt"/>
                <a:cs typeface="Times New Roman"/>
              </a:rPr>
              <a:t>trying </a:t>
            </a:r>
            <a:r>
              <a:rPr sz="2400" dirty="0">
                <a:latin typeface="+mj-lt"/>
                <a:cs typeface="Times New Roman"/>
              </a:rPr>
              <a:t>out various background </a:t>
            </a:r>
            <a:r>
              <a:rPr sz="2400" spc="-7" dirty="0">
                <a:latin typeface="+mj-lt"/>
                <a:cs typeface="Times New Roman"/>
              </a:rPr>
              <a:t>subtraction</a:t>
            </a:r>
            <a:r>
              <a:rPr sz="2400" spc="-53" dirty="0">
                <a:latin typeface="+mj-lt"/>
                <a:cs typeface="Times New Roman"/>
              </a:rPr>
              <a:t> </a:t>
            </a:r>
            <a:r>
              <a:rPr sz="2400" spc="-7" dirty="0">
                <a:latin typeface="+mj-lt"/>
                <a:cs typeface="Times New Roman"/>
              </a:rPr>
              <a:t>algorithms</a:t>
            </a:r>
            <a:r>
              <a:rPr sz="2400" spc="-7" dirty="0" smtClean="0">
                <a:latin typeface="+mj-lt"/>
                <a:cs typeface="Times New Roman"/>
              </a:rPr>
              <a:t>.</a:t>
            </a:r>
            <a:endParaRPr lang="en-US" sz="2400" spc="-7" dirty="0" smtClean="0">
              <a:latin typeface="+mj-lt"/>
              <a:cs typeface="Times New Roman"/>
            </a:endParaRPr>
          </a:p>
          <a:p>
            <a:pPr marL="625671" marR="6773" indent="-609585">
              <a:lnSpc>
                <a:spcPct val="114599"/>
              </a:lnSpc>
              <a:spcBef>
                <a:spcPts val="133"/>
              </a:spcBef>
              <a:tabLst>
                <a:tab pos="625671" algn="l"/>
                <a:tab pos="626518" algn="l"/>
                <a:tab pos="1219170" algn="l"/>
                <a:tab pos="1760176" algn="l"/>
                <a:tab pos="2997972" algn="l"/>
                <a:tab pos="3405208" algn="l"/>
                <a:tab pos="4503307" algn="l"/>
                <a:tab pos="5452397" algn="l"/>
                <a:tab pos="6702046" algn="l"/>
                <a:tab pos="7446247" algn="l"/>
                <a:tab pos="7853484" algn="l"/>
                <a:tab pos="8546886" algn="l"/>
                <a:tab pos="8971902" algn="l"/>
              </a:tabLst>
            </a:pPr>
            <a:endParaRPr sz="2400" dirty="0">
              <a:latin typeface="+mj-lt"/>
              <a:cs typeface="Times New Roman"/>
            </a:endParaRPr>
          </a:p>
          <a:p>
            <a:pPr marL="625671" marR="6773" indent="-609585">
              <a:lnSpc>
                <a:spcPct val="114599"/>
              </a:lnSpc>
              <a:buFont typeface="AoyagiKouzanFontT"/>
              <a:buChar char="❖"/>
              <a:tabLst>
                <a:tab pos="625671" algn="l"/>
                <a:tab pos="626518" algn="l"/>
              </a:tabLst>
            </a:pPr>
            <a:r>
              <a:rPr sz="2400" spc="-7" dirty="0">
                <a:latin typeface="+mj-lt"/>
                <a:cs typeface="Times New Roman"/>
              </a:rPr>
              <a:t>We are also thinking </a:t>
            </a:r>
            <a:r>
              <a:rPr sz="2400" dirty="0">
                <a:latin typeface="+mj-lt"/>
                <a:cs typeface="Times New Roman"/>
              </a:rPr>
              <a:t>of </a:t>
            </a:r>
            <a:r>
              <a:rPr sz="2400" spc="-7" dirty="0">
                <a:latin typeface="+mj-lt"/>
                <a:cs typeface="Times New Roman"/>
              </a:rPr>
              <a:t>improving the </a:t>
            </a:r>
            <a:r>
              <a:rPr sz="2400" dirty="0">
                <a:latin typeface="+mj-lt"/>
                <a:cs typeface="Times New Roman"/>
              </a:rPr>
              <a:t>preprocessing </a:t>
            </a:r>
            <a:r>
              <a:rPr sz="2400" spc="-7" dirty="0">
                <a:latin typeface="+mj-lt"/>
                <a:cs typeface="Times New Roman"/>
              </a:rPr>
              <a:t>to </a:t>
            </a:r>
            <a:r>
              <a:rPr sz="2400" dirty="0">
                <a:latin typeface="+mj-lt"/>
                <a:cs typeface="Times New Roman"/>
              </a:rPr>
              <a:t>predict gestures </a:t>
            </a:r>
            <a:r>
              <a:rPr sz="2400" spc="-7" dirty="0">
                <a:latin typeface="+mj-lt"/>
                <a:cs typeface="Times New Roman"/>
              </a:rPr>
              <a:t>in  low light conditions with </a:t>
            </a:r>
            <a:r>
              <a:rPr sz="2400" dirty="0">
                <a:latin typeface="+mj-lt"/>
                <a:cs typeface="Times New Roman"/>
              </a:rPr>
              <a:t>a higher</a:t>
            </a:r>
            <a:r>
              <a:rPr sz="2400" spc="-20" dirty="0">
                <a:latin typeface="+mj-lt"/>
                <a:cs typeface="Times New Roman"/>
              </a:rPr>
              <a:t> </a:t>
            </a:r>
            <a:r>
              <a:rPr sz="2400" spc="-7" dirty="0">
                <a:latin typeface="+mj-lt"/>
                <a:cs typeface="Times New Roman"/>
              </a:rPr>
              <a:t>accuracy.</a:t>
            </a:r>
            <a:endParaRPr sz="2400" dirty="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820" y="704088"/>
            <a:ext cx="10494579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Use Case Diagram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C:\Users\mohit\Desktop\Final Project\sign other\Use case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985" y="2006126"/>
            <a:ext cx="7349331" cy="452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Screenshot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:\Users\mohit\Desktop\Final\Screenshot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6638" y="1935163"/>
            <a:ext cx="9642108" cy="445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Screenshot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:\Users\mohit\Pictures\zeeshaan project image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763" y="2185261"/>
            <a:ext cx="7206712" cy="376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34" y="1264595"/>
            <a:ext cx="10972800" cy="1138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>
                <a:solidFill>
                  <a:schemeClr val="tx1"/>
                </a:solidFill>
              </a:rPr>
              <a:t>Reference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Python Course </a:t>
            </a:r>
          </a:p>
          <a:p>
            <a:r>
              <a:rPr lang="en-US" dirty="0" smtClean="0">
                <a:latin typeface="+mj-lt"/>
              </a:rPr>
              <a:t> www.github.com </a:t>
            </a:r>
          </a:p>
          <a:p>
            <a:r>
              <a:rPr lang="en-US" dirty="0" smtClean="0">
                <a:latin typeface="+mj-lt"/>
              </a:rPr>
              <a:t> www.youtube.com </a:t>
            </a:r>
          </a:p>
          <a:p>
            <a:r>
              <a:rPr lang="en-US" dirty="0" smtClean="0">
                <a:latin typeface="+mj-lt"/>
              </a:rPr>
              <a:t> www.simplifiedcoding.com</a:t>
            </a:r>
          </a:p>
          <a:p>
            <a:r>
              <a:rPr lang="en-US" dirty="0" smtClean="0">
                <a:latin typeface="+mj-lt"/>
              </a:rPr>
              <a:t> https://opencv.org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0399"/>
            <a:ext cx="12192000" cy="620776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107188" y="1588337"/>
            <a:ext cx="994833" cy="61807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1"/>
            <a:ext cx="12192000" cy="651087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6142520" y="1845864"/>
            <a:ext cx="6050280" cy="3763433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9964" y="1833537"/>
            <a:ext cx="4511039" cy="3279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5300" b="1" spc="-60" dirty="0">
                <a:solidFill>
                  <a:srgbClr val="1A1A1A"/>
                </a:solidFill>
                <a:latin typeface="Arial"/>
                <a:cs typeface="Arial"/>
              </a:rPr>
              <a:t>Conversion</a:t>
            </a:r>
            <a:r>
              <a:rPr sz="5300" b="1" spc="-30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5300" b="1" spc="80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5300" b="1" spc="-87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5300" b="1" spc="60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5300" b="1" spc="12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5300" b="1" spc="100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endParaRPr sz="5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964" y="5400147"/>
            <a:ext cx="2346960" cy="3402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00" spc="20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2100" spc="-173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2100" spc="-7" dirty="0">
                <a:solidFill>
                  <a:srgbClr val="595959"/>
                </a:solidFill>
                <a:latin typeface="Lato"/>
                <a:cs typeface="Lato"/>
              </a:rPr>
              <a:t>Dumb</a:t>
            </a:r>
            <a:r>
              <a:rPr sz="2100" spc="-167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21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2100" spc="-167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2100" spc="-13" dirty="0">
                <a:solidFill>
                  <a:srgbClr val="595959"/>
                </a:solidFill>
                <a:latin typeface="Lato"/>
                <a:cs typeface="Lato"/>
              </a:rPr>
              <a:t>Deaf</a:t>
            </a:r>
            <a:endParaRPr sz="21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ctrTitle"/>
          </p:nvPr>
        </p:nvSpPr>
        <p:spPr>
          <a:xfrm>
            <a:off x="3287751" y="526675"/>
            <a:ext cx="8442000" cy="20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Calibri"/>
              <a:buNone/>
            </a:pPr>
            <a:r>
              <a:rPr lang="en-US" sz="5500" dirty="0" smtClean="0">
                <a:solidFill>
                  <a:schemeClr val="accent3"/>
                </a:solidFill>
              </a:rPr>
              <a:t/>
            </a:r>
            <a:br>
              <a:rPr lang="en-US" sz="5500" dirty="0" smtClean="0">
                <a:solidFill>
                  <a:schemeClr val="accent3"/>
                </a:solidFill>
              </a:rPr>
            </a:br>
            <a:r>
              <a:rPr lang="en-US" sz="5500" dirty="0" smtClean="0">
                <a:solidFill>
                  <a:schemeClr val="accent3"/>
                </a:solidFill>
              </a:rPr>
              <a:t>Thank </a:t>
            </a:r>
            <a:r>
              <a:rPr lang="en-US" sz="5500" dirty="0">
                <a:solidFill>
                  <a:schemeClr val="accent3"/>
                </a:solidFill>
              </a:rPr>
              <a:t>you</a:t>
            </a:r>
            <a:r>
              <a:rPr lang="en-US" sz="5500" dirty="0" smtClean="0">
                <a:solidFill>
                  <a:schemeClr val="accent3"/>
                </a:solidFill>
              </a:rPr>
              <a:t>…!  </a:t>
            </a:r>
            <a:endParaRPr sz="5500" dirty="0">
              <a:solidFill>
                <a:schemeClr val="accent3"/>
              </a:solidFill>
            </a:endParaRPr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1"/>
          </p:nvPr>
        </p:nvSpPr>
        <p:spPr>
          <a:xfrm>
            <a:off x="711199" y="3228536"/>
            <a:ext cx="11030085" cy="219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ct val="102916"/>
              <a:buNone/>
            </a:pPr>
            <a:endParaRPr lang="en-US" dirty="0" smtClean="0"/>
          </a:p>
          <a:p>
            <a:pPr marL="0" marR="45720" lvl="0" indent="0" algn="r" rtl="0">
              <a:spcBef>
                <a:spcPts val="442"/>
              </a:spcBef>
              <a:spcAft>
                <a:spcPts val="0"/>
              </a:spcAft>
              <a:buSzPct val="102916"/>
              <a:buNone/>
            </a:pPr>
            <a:r>
              <a:rPr lang="en-US" dirty="0" smtClean="0"/>
              <a:t> </a:t>
            </a:r>
            <a:endParaRPr dirty="0"/>
          </a:p>
          <a:p>
            <a:pPr marL="0" marR="45720" lvl="0" indent="0" algn="r" rtl="0">
              <a:spcBef>
                <a:spcPts val="442"/>
              </a:spcBef>
              <a:spcAft>
                <a:spcPts val="0"/>
              </a:spcAft>
              <a:buSzPct val="102916"/>
              <a:buNone/>
            </a:pPr>
            <a:endParaRPr dirty="0"/>
          </a:p>
          <a:p>
            <a:pPr marL="0" marR="45720" lvl="0" indent="0" algn="r" rtl="0">
              <a:spcBef>
                <a:spcPts val="442"/>
              </a:spcBef>
              <a:spcAft>
                <a:spcPts val="0"/>
              </a:spcAft>
              <a:buSzPct val="102916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32688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 CONTENT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sz="2800" spc="73" dirty="0" smtClean="0">
                <a:solidFill>
                  <a:srgbClr val="1A1A1A"/>
                </a:solidFill>
              </a:rPr>
              <a:t>Software</a:t>
            </a:r>
            <a:r>
              <a:rPr lang="en-US" sz="2800" spc="-253" dirty="0" smtClean="0">
                <a:solidFill>
                  <a:srgbClr val="1A1A1A"/>
                </a:solidFill>
              </a:rPr>
              <a:t> </a:t>
            </a:r>
            <a:r>
              <a:rPr lang="en-US" sz="2800" spc="33" dirty="0" smtClean="0">
                <a:solidFill>
                  <a:srgbClr val="1A1A1A"/>
                </a:solidFill>
              </a:rPr>
              <a:t>Requirements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r>
              <a:rPr lang="en-US" sz="2800" spc="33" dirty="0" smtClean="0">
                <a:solidFill>
                  <a:srgbClr val="1A1A1A"/>
                </a:solidFill>
              </a:rPr>
              <a:t>Challenges</a:t>
            </a:r>
            <a:r>
              <a:rPr lang="en-US" sz="2800" spc="-200" dirty="0" smtClean="0">
                <a:solidFill>
                  <a:srgbClr val="1A1A1A"/>
                </a:solidFill>
              </a:rPr>
              <a:t> </a:t>
            </a:r>
            <a:r>
              <a:rPr lang="en-US" sz="2800" spc="47" dirty="0" smtClean="0">
                <a:solidFill>
                  <a:srgbClr val="1A1A1A"/>
                </a:solidFill>
              </a:rPr>
              <a:t>Faced</a:t>
            </a:r>
          </a:p>
          <a:p>
            <a:r>
              <a:rPr lang="en-US" sz="2800" spc="-7" dirty="0" smtClean="0">
                <a:solidFill>
                  <a:srgbClr val="1A1A1A"/>
                </a:solidFill>
              </a:rPr>
              <a:t>Limitations </a:t>
            </a:r>
            <a:r>
              <a:rPr lang="en-US" sz="2800" spc="60" dirty="0" smtClean="0">
                <a:solidFill>
                  <a:srgbClr val="1A1A1A"/>
                </a:solidFill>
              </a:rPr>
              <a:t>of </a:t>
            </a:r>
            <a:r>
              <a:rPr lang="en-US" sz="2800" dirty="0" smtClean="0">
                <a:solidFill>
                  <a:srgbClr val="1A1A1A"/>
                </a:solidFill>
              </a:rPr>
              <a:t>our</a:t>
            </a:r>
            <a:r>
              <a:rPr lang="en-US" sz="2800" spc="-573" dirty="0" smtClean="0">
                <a:solidFill>
                  <a:srgbClr val="1A1A1A"/>
                </a:solidFill>
              </a:rPr>
              <a:t> </a:t>
            </a:r>
            <a:r>
              <a:rPr lang="en-US" sz="2800" spc="120" dirty="0" smtClean="0">
                <a:solidFill>
                  <a:srgbClr val="1A1A1A"/>
                </a:solidFill>
              </a:rPr>
              <a:t>model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r>
              <a:rPr lang="en-US" sz="2800" spc="40" dirty="0" smtClean="0">
                <a:solidFill>
                  <a:srgbClr val="1A1A1A"/>
                </a:solidFill>
              </a:rPr>
              <a:t>Future</a:t>
            </a:r>
            <a:r>
              <a:rPr lang="en-US" sz="2800" spc="-220" dirty="0" smtClean="0">
                <a:solidFill>
                  <a:srgbClr val="1A1A1A"/>
                </a:solidFill>
              </a:rPr>
              <a:t> </a:t>
            </a:r>
            <a:r>
              <a:rPr lang="en-US" sz="2800" spc="7" dirty="0" smtClean="0">
                <a:solidFill>
                  <a:srgbClr val="1A1A1A"/>
                </a:solidFill>
              </a:rPr>
              <a:t>Scope</a:t>
            </a:r>
            <a:endParaRPr lang="en-US" dirty="0" smtClean="0"/>
          </a:p>
          <a:p>
            <a:r>
              <a:rPr lang="en-US" dirty="0" smtClean="0"/>
              <a:t>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25400"/>
            <a:ext cx="6096000" cy="68580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0697" y="1814923"/>
            <a:ext cx="4196080" cy="12530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0" spc="33" dirty="0">
                <a:solidFill>
                  <a:schemeClr val="bg1"/>
                </a:solidFill>
              </a:rPr>
              <a:t>Abstract</a:t>
            </a:r>
            <a:endParaRPr sz="8000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0324" y="821917"/>
            <a:ext cx="4367105" cy="35406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06200"/>
              </a:lnSpc>
              <a:spcBef>
                <a:spcPts val="133"/>
              </a:spcBef>
            </a:pPr>
            <a:r>
              <a:rPr sz="2700" spc="-7" dirty="0">
                <a:latin typeface="Times New Roman"/>
                <a:cs typeface="Times New Roman"/>
              </a:rPr>
              <a:t>Our </a:t>
            </a:r>
            <a:r>
              <a:rPr sz="2700" dirty="0">
                <a:latin typeface="Times New Roman"/>
                <a:cs typeface="Times New Roman"/>
              </a:rPr>
              <a:t>project </a:t>
            </a:r>
            <a:r>
              <a:rPr sz="2700" spc="-7" dirty="0">
                <a:latin typeface="Times New Roman"/>
                <a:cs typeface="Times New Roman"/>
              </a:rPr>
              <a:t>aims to create </a:t>
            </a:r>
            <a:r>
              <a:rPr sz="2700" dirty="0">
                <a:latin typeface="Times New Roman"/>
                <a:cs typeface="Times New Roman"/>
              </a:rPr>
              <a:t>a  </a:t>
            </a:r>
            <a:r>
              <a:rPr sz="2700" spc="-7" dirty="0">
                <a:latin typeface="Times New Roman"/>
                <a:cs typeface="Times New Roman"/>
              </a:rPr>
              <a:t>computer application and train 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7" dirty="0">
                <a:latin typeface="Times New Roman"/>
                <a:cs typeface="Times New Roman"/>
              </a:rPr>
              <a:t>model which when shown </a:t>
            </a:r>
            <a:r>
              <a:rPr sz="2700" dirty="0">
                <a:latin typeface="Times New Roman"/>
                <a:cs typeface="Times New Roman"/>
              </a:rPr>
              <a:t>a  real </a:t>
            </a:r>
            <a:r>
              <a:rPr sz="2700" spc="-7" dirty="0" smtClean="0">
                <a:latin typeface="Times New Roman"/>
                <a:cs typeface="Times New Roman"/>
              </a:rPr>
              <a:t>time </a:t>
            </a:r>
            <a:r>
              <a:rPr sz="2700" dirty="0" smtClean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hand</a:t>
            </a:r>
            <a:r>
              <a:rPr sz="2700" spc="-127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gestures  of </a:t>
            </a:r>
            <a:r>
              <a:rPr sz="2700" spc="-7" dirty="0">
                <a:latin typeface="Times New Roman"/>
                <a:cs typeface="Times New Roman"/>
              </a:rPr>
              <a:t>American Sign Language  shows the </a:t>
            </a:r>
            <a:r>
              <a:rPr sz="2700" dirty="0">
                <a:latin typeface="Times New Roman"/>
                <a:cs typeface="Times New Roman"/>
              </a:rPr>
              <a:t>output for </a:t>
            </a:r>
            <a:r>
              <a:rPr sz="2700" spc="-7" dirty="0">
                <a:latin typeface="Times New Roman"/>
                <a:cs typeface="Times New Roman"/>
              </a:rPr>
              <a:t>that  </a:t>
            </a:r>
            <a:r>
              <a:rPr sz="2700" dirty="0">
                <a:latin typeface="Times New Roman"/>
                <a:cs typeface="Times New Roman"/>
              </a:rPr>
              <a:t>particular </a:t>
            </a:r>
            <a:r>
              <a:rPr sz="2700" spc="-7" dirty="0">
                <a:latin typeface="Times New Roman"/>
                <a:cs typeface="Times New Roman"/>
              </a:rPr>
              <a:t>sign in text </a:t>
            </a:r>
            <a:r>
              <a:rPr sz="2700" dirty="0">
                <a:latin typeface="Times New Roman"/>
                <a:cs typeface="Times New Roman"/>
              </a:rPr>
              <a:t>format on  </a:t>
            </a:r>
            <a:r>
              <a:rPr sz="2700" spc="-7" dirty="0">
                <a:latin typeface="Times New Roman"/>
                <a:cs typeface="Times New Roman"/>
              </a:rPr>
              <a:t>the</a:t>
            </a:r>
            <a:r>
              <a:rPr sz="2700" spc="-13" dirty="0">
                <a:latin typeface="Times New Roman"/>
                <a:cs typeface="Times New Roman"/>
              </a:rPr>
              <a:t> </a:t>
            </a:r>
            <a:r>
              <a:rPr sz="2700" spc="-7" dirty="0">
                <a:latin typeface="Times New Roman"/>
                <a:cs typeface="Times New Roman"/>
              </a:rPr>
              <a:t>screen.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598" y="2682408"/>
            <a:ext cx="4400127" cy="1499553"/>
          </a:xfrm>
          <a:prstGeom prst="rect">
            <a:avLst/>
          </a:prstGeom>
        </p:spPr>
        <p:txBody>
          <a:bodyPr vert="horz" wrap="square" lIns="0" tIns="37251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2"/>
              </a:spcBef>
            </a:pPr>
            <a:r>
              <a:rPr sz="3200" spc="240" dirty="0">
                <a:solidFill>
                  <a:srgbClr val="1A1A1A"/>
                </a:solidFill>
                <a:latin typeface="+mj-lt"/>
                <a:cs typeface="Arial"/>
              </a:rPr>
              <a:t>We </a:t>
            </a:r>
            <a:r>
              <a:rPr sz="3200" spc="93" dirty="0">
                <a:solidFill>
                  <a:srgbClr val="1A1A1A"/>
                </a:solidFill>
                <a:latin typeface="+mj-lt"/>
                <a:cs typeface="Arial"/>
              </a:rPr>
              <a:t>implemented </a:t>
            </a:r>
            <a:r>
              <a:rPr sz="3200" spc="20" dirty="0">
                <a:solidFill>
                  <a:srgbClr val="1A1A1A"/>
                </a:solidFill>
                <a:latin typeface="+mj-lt"/>
                <a:cs typeface="Arial"/>
              </a:rPr>
              <a:t>27  </a:t>
            </a:r>
            <a:r>
              <a:rPr sz="3200" spc="-13" dirty="0">
                <a:solidFill>
                  <a:srgbClr val="1A1A1A"/>
                </a:solidFill>
                <a:latin typeface="+mj-lt"/>
                <a:cs typeface="Arial"/>
              </a:rPr>
              <a:t>symbols(A-Z, </a:t>
            </a:r>
            <a:r>
              <a:rPr sz="3200" spc="27" dirty="0">
                <a:solidFill>
                  <a:srgbClr val="1A1A1A"/>
                </a:solidFill>
                <a:latin typeface="+mj-lt"/>
                <a:cs typeface="Arial"/>
              </a:rPr>
              <a:t>blank)</a:t>
            </a:r>
            <a:r>
              <a:rPr sz="3200" spc="-339" dirty="0">
                <a:solidFill>
                  <a:srgbClr val="1A1A1A"/>
                </a:solidFill>
                <a:latin typeface="+mj-lt"/>
                <a:cs typeface="Arial"/>
              </a:rPr>
              <a:t> </a:t>
            </a:r>
            <a:r>
              <a:rPr sz="3200" spc="47" dirty="0">
                <a:solidFill>
                  <a:srgbClr val="1A1A1A"/>
                </a:solidFill>
                <a:latin typeface="+mj-lt"/>
                <a:cs typeface="Arial"/>
              </a:rPr>
              <a:t>of  </a:t>
            </a:r>
            <a:r>
              <a:rPr sz="3200" spc="-140" dirty="0">
                <a:solidFill>
                  <a:srgbClr val="1A1A1A"/>
                </a:solidFill>
                <a:latin typeface="+mj-lt"/>
                <a:cs typeface="Arial"/>
              </a:rPr>
              <a:t>ASL </a:t>
            </a:r>
            <a:r>
              <a:rPr sz="3200" spc="-53" dirty="0">
                <a:solidFill>
                  <a:srgbClr val="1A1A1A"/>
                </a:solidFill>
                <a:latin typeface="+mj-lt"/>
                <a:cs typeface="Arial"/>
              </a:rPr>
              <a:t>in </a:t>
            </a:r>
            <a:r>
              <a:rPr sz="3200" dirty="0">
                <a:solidFill>
                  <a:srgbClr val="1A1A1A"/>
                </a:solidFill>
                <a:latin typeface="+mj-lt"/>
                <a:cs typeface="Arial"/>
              </a:rPr>
              <a:t>our</a:t>
            </a:r>
            <a:r>
              <a:rPr sz="3200" spc="-207" dirty="0">
                <a:solidFill>
                  <a:srgbClr val="1A1A1A"/>
                </a:solidFill>
                <a:latin typeface="+mj-lt"/>
                <a:cs typeface="Arial"/>
              </a:rPr>
              <a:t> </a:t>
            </a:r>
            <a:r>
              <a:rPr sz="3200" spc="13" dirty="0">
                <a:solidFill>
                  <a:srgbClr val="1A1A1A"/>
                </a:solidFill>
                <a:latin typeface="+mj-lt"/>
                <a:cs typeface="Arial"/>
              </a:rPr>
              <a:t>project.</a:t>
            </a:r>
            <a:endParaRPr sz="3200" dirty="0">
              <a:latin typeface="+mj-lt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08851" y="1348787"/>
            <a:ext cx="5580573" cy="3848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9" y="0"/>
            <a:ext cx="6101080" cy="68580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2698" y="1606284"/>
            <a:ext cx="4157980" cy="23619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06800"/>
              </a:lnSpc>
              <a:spcBef>
                <a:spcPts val="133"/>
              </a:spcBef>
              <a:tabLst>
                <a:tab pos="1067620" algn="l"/>
                <a:tab pos="1353786" algn="l"/>
                <a:tab pos="1798275" algn="l"/>
                <a:tab pos="2390080" algn="l"/>
                <a:tab pos="2811710" algn="l"/>
                <a:tab pos="3113116" algn="l"/>
                <a:tab pos="3399282" algn="l"/>
                <a:tab pos="3613483" algn="l"/>
              </a:tabLst>
            </a:pPr>
            <a:r>
              <a:rPr sz="3600" spc="-53" dirty="0">
                <a:solidFill>
                  <a:schemeClr val="bg1"/>
                </a:solidFill>
              </a:rPr>
              <a:t>Sign	</a:t>
            </a:r>
            <a:r>
              <a:rPr sz="3600" spc="60" dirty="0">
                <a:solidFill>
                  <a:schemeClr val="bg1"/>
                </a:solidFill>
              </a:rPr>
              <a:t>language	</a:t>
            </a:r>
            <a:r>
              <a:rPr sz="3600" spc="-133" dirty="0">
                <a:solidFill>
                  <a:schemeClr val="bg1"/>
                </a:solidFill>
              </a:rPr>
              <a:t>is	</a:t>
            </a:r>
            <a:r>
              <a:rPr sz="3600" spc="53" dirty="0">
                <a:solidFill>
                  <a:schemeClr val="bg1"/>
                </a:solidFill>
              </a:rPr>
              <a:t>a  </a:t>
            </a:r>
            <a:r>
              <a:rPr sz="3600" spc="-13" dirty="0">
                <a:solidFill>
                  <a:schemeClr val="bg1"/>
                </a:solidFill>
              </a:rPr>
              <a:t>visual</a:t>
            </a:r>
            <a:r>
              <a:rPr sz="3600" dirty="0">
                <a:solidFill>
                  <a:schemeClr val="bg1"/>
                </a:solidFill>
              </a:rPr>
              <a:t>	</a:t>
            </a:r>
            <a:r>
              <a:rPr sz="3600" spc="60" dirty="0">
                <a:solidFill>
                  <a:schemeClr val="bg1"/>
                </a:solidFill>
              </a:rPr>
              <a:t>language</a:t>
            </a:r>
            <a:r>
              <a:rPr sz="3600" dirty="0">
                <a:solidFill>
                  <a:schemeClr val="bg1"/>
                </a:solidFill>
              </a:rPr>
              <a:t>	</a:t>
            </a:r>
            <a:r>
              <a:rPr sz="3600" spc="33" dirty="0">
                <a:solidFill>
                  <a:schemeClr val="bg1"/>
                </a:solidFill>
              </a:rPr>
              <a:t>and  </a:t>
            </a:r>
            <a:r>
              <a:rPr sz="3600" spc="-67" dirty="0">
                <a:solidFill>
                  <a:schemeClr val="bg1"/>
                </a:solidFill>
              </a:rPr>
              <a:t>consists	</a:t>
            </a:r>
            <a:r>
              <a:rPr sz="3600" spc="47" dirty="0">
                <a:solidFill>
                  <a:schemeClr val="bg1"/>
                </a:solidFill>
              </a:rPr>
              <a:t>of	</a:t>
            </a:r>
            <a:r>
              <a:rPr sz="3600" dirty="0">
                <a:solidFill>
                  <a:schemeClr val="bg1"/>
                </a:solidFill>
              </a:rPr>
              <a:t>3	</a:t>
            </a:r>
            <a:r>
              <a:rPr sz="3600" spc="20" dirty="0">
                <a:solidFill>
                  <a:schemeClr val="bg1"/>
                </a:solidFill>
              </a:rPr>
              <a:t>major  </a:t>
            </a:r>
            <a:r>
              <a:rPr sz="3600" spc="-7" dirty="0">
                <a:solidFill>
                  <a:schemeClr val="bg1"/>
                </a:solidFill>
              </a:rPr>
              <a:t>components: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87" y="2200062"/>
            <a:ext cx="6095987" cy="24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965" y="870346"/>
            <a:ext cx="8229018" cy="8480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400" spc="73" dirty="0">
                <a:solidFill>
                  <a:srgbClr val="1A1A1A"/>
                </a:solidFill>
              </a:rPr>
              <a:t>Software</a:t>
            </a:r>
            <a:r>
              <a:rPr sz="5400" spc="-253" dirty="0">
                <a:solidFill>
                  <a:srgbClr val="1A1A1A"/>
                </a:solidFill>
              </a:rPr>
              <a:t> </a:t>
            </a:r>
            <a:r>
              <a:rPr sz="5400" spc="33" dirty="0">
                <a:solidFill>
                  <a:srgbClr val="1A1A1A"/>
                </a:solidFill>
              </a:rPr>
              <a:t>Requirements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1190664" y="2317531"/>
            <a:ext cx="3784291" cy="2964056"/>
          </a:xfrm>
          <a:prstGeom prst="rect">
            <a:avLst/>
          </a:prstGeom>
        </p:spPr>
        <p:txBody>
          <a:bodyPr vert="horz" wrap="square" lIns="0" tIns="70270" rIns="0" bIns="0" rtlCol="0">
            <a:spAutoFit/>
          </a:bodyPr>
          <a:lstStyle/>
          <a:p>
            <a:pPr marL="505447" indent="-489361">
              <a:spcBef>
                <a:spcPts val="552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latin typeface="+mj-lt"/>
                <a:cs typeface="Times New Roman"/>
              </a:rPr>
              <a:t>Python</a:t>
            </a:r>
            <a:r>
              <a:rPr sz="2400" spc="-20" dirty="0">
                <a:latin typeface="+mj-lt"/>
                <a:cs typeface="Times New Roman"/>
              </a:rPr>
              <a:t> </a:t>
            </a:r>
            <a:r>
              <a:rPr sz="2400" dirty="0" smtClean="0">
                <a:latin typeface="+mj-lt"/>
                <a:cs typeface="Times New Roman"/>
              </a:rPr>
              <a:t>3.</a:t>
            </a:r>
            <a:r>
              <a:rPr lang="en-US" sz="2400" dirty="0" smtClean="0">
                <a:latin typeface="+mj-lt"/>
                <a:cs typeface="Times New Roman"/>
              </a:rPr>
              <a:t>9</a:t>
            </a:r>
            <a:endParaRPr sz="2400" dirty="0">
              <a:latin typeface="+mj-lt"/>
              <a:cs typeface="Times New Roman"/>
            </a:endParaRPr>
          </a:p>
          <a:p>
            <a:pPr marL="505447" indent="-489361">
              <a:spcBef>
                <a:spcPts val="420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latin typeface="+mj-lt"/>
                <a:cs typeface="Times New Roman"/>
              </a:rPr>
              <a:t>Tensorflow</a:t>
            </a:r>
            <a:r>
              <a:rPr sz="2400" spc="-107" dirty="0">
                <a:latin typeface="+mj-lt"/>
                <a:cs typeface="Times New Roman"/>
              </a:rPr>
              <a:t> </a:t>
            </a:r>
            <a:endParaRPr sz="2400" dirty="0">
              <a:latin typeface="+mj-lt"/>
              <a:cs typeface="Times New Roman"/>
            </a:endParaRPr>
          </a:p>
          <a:p>
            <a:pPr marL="505447" indent="-489361">
              <a:spcBef>
                <a:spcPts val="420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latin typeface="+mj-lt"/>
                <a:cs typeface="Times New Roman"/>
              </a:rPr>
              <a:t>OpenCV</a:t>
            </a:r>
            <a:r>
              <a:rPr sz="2400" spc="-60" dirty="0">
                <a:latin typeface="+mj-lt"/>
                <a:cs typeface="Times New Roman"/>
              </a:rPr>
              <a:t> </a:t>
            </a:r>
            <a:endParaRPr sz="2400" dirty="0">
              <a:latin typeface="+mj-lt"/>
              <a:cs typeface="Times New Roman"/>
            </a:endParaRPr>
          </a:p>
          <a:p>
            <a:pPr marL="505447" indent="-489361">
              <a:spcBef>
                <a:spcPts val="420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latin typeface="+mj-lt"/>
                <a:cs typeface="Times New Roman"/>
              </a:rPr>
              <a:t>NumPy</a:t>
            </a:r>
            <a:r>
              <a:rPr sz="2400" spc="-27" dirty="0">
                <a:latin typeface="+mj-lt"/>
                <a:cs typeface="Times New Roman"/>
              </a:rPr>
              <a:t> </a:t>
            </a:r>
            <a:endParaRPr sz="2400" dirty="0">
              <a:latin typeface="+mj-lt"/>
              <a:cs typeface="Times New Roman"/>
            </a:endParaRPr>
          </a:p>
          <a:p>
            <a:pPr marL="505447" indent="-489361">
              <a:spcBef>
                <a:spcPts val="420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-7" dirty="0" smtClean="0">
                <a:latin typeface="+mj-lt"/>
                <a:cs typeface="Times New Roman"/>
              </a:rPr>
              <a:t>Matplotlib</a:t>
            </a:r>
            <a:endParaRPr lang="en-US" sz="2400" spc="-7" dirty="0" smtClean="0">
              <a:latin typeface="+mj-lt"/>
              <a:cs typeface="Times New Roman"/>
            </a:endParaRPr>
          </a:p>
          <a:p>
            <a:pPr marL="505447" indent="-489361">
              <a:spcBef>
                <a:spcPts val="420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lang="en-US" sz="2400" spc="-7" dirty="0" smtClean="0">
                <a:latin typeface="+mj-lt"/>
                <a:cs typeface="Times New Roman"/>
              </a:rPr>
              <a:t>Keras</a:t>
            </a:r>
          </a:p>
          <a:p>
            <a:pPr marL="505447" indent="-489361">
              <a:spcBef>
                <a:spcPts val="420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lang="en-US" sz="2400" spc="-7" dirty="0" smtClean="0">
                <a:latin typeface="+mj-lt"/>
                <a:cs typeface="Times New Roman"/>
              </a:rPr>
              <a:t>PIL</a:t>
            </a:r>
            <a:r>
              <a:rPr sz="2400" spc="-133" dirty="0" smtClean="0">
                <a:latin typeface="+mj-lt"/>
                <a:cs typeface="Times New Roman"/>
              </a:rPr>
              <a:t> </a:t>
            </a:r>
            <a:endParaRPr sz="2400" dirty="0">
              <a:latin typeface="+mj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5054" y="2803667"/>
            <a:ext cx="1919393" cy="440288"/>
          </a:xfrm>
          <a:prstGeom prst="rect">
            <a:avLst/>
          </a:prstGeom>
        </p:spPr>
        <p:txBody>
          <a:bodyPr vert="horz" wrap="square" lIns="0" tIns="70270" rIns="0" bIns="0" rtlCol="0">
            <a:spAutoFit/>
          </a:bodyPr>
          <a:lstStyle/>
          <a:p>
            <a:pPr marL="505447" indent="-489361">
              <a:spcBef>
                <a:spcPts val="552"/>
              </a:spcBef>
              <a:tabLst>
                <a:tab pos="505447" algn="l"/>
                <a:tab pos="506294" algn="l"/>
              </a:tabLst>
            </a:pPr>
            <a:r>
              <a:rPr sz="2400" spc="-133" dirty="0" smtClean="0">
                <a:latin typeface="+mj-lt"/>
                <a:cs typeface="Times New Roman"/>
              </a:rPr>
              <a:t> </a:t>
            </a:r>
            <a:endParaRPr sz="2400" dirty="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303" y="685982"/>
            <a:ext cx="5494951" cy="8480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400" spc="87" dirty="0">
                <a:solidFill>
                  <a:srgbClr val="000000"/>
                </a:solidFill>
              </a:rPr>
              <a:t>Implementation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1143764" y="1792736"/>
            <a:ext cx="10787379" cy="48536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49473" marR="6773" indent="-533387" algn="just">
              <a:lnSpc>
                <a:spcPct val="107600"/>
              </a:lnSpc>
              <a:spcBef>
                <a:spcPts val="133"/>
              </a:spcBef>
              <a:buAutoNum type="arabicPeriod"/>
              <a:tabLst>
                <a:tab pos="550320" algn="l"/>
              </a:tabLst>
            </a:pPr>
            <a:r>
              <a:rPr sz="2400" spc="-7" dirty="0">
                <a:latin typeface="Times New Roman"/>
                <a:cs typeface="Times New Roman"/>
              </a:rPr>
              <a:t>Whenever the count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7" dirty="0">
                <a:latin typeface="Times New Roman"/>
                <a:cs typeface="Times New Roman"/>
              </a:rPr>
              <a:t>letter </a:t>
            </a:r>
            <a:r>
              <a:rPr sz="2400" dirty="0">
                <a:latin typeface="Times New Roman"/>
                <a:cs typeface="Times New Roman"/>
              </a:rPr>
              <a:t>detected </a:t>
            </a:r>
            <a:r>
              <a:rPr sz="2400" spc="-7" dirty="0">
                <a:latin typeface="Times New Roman"/>
                <a:cs typeface="Times New Roman"/>
              </a:rPr>
              <a:t>exceeds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7" dirty="0">
                <a:latin typeface="Times New Roman"/>
                <a:cs typeface="Times New Roman"/>
              </a:rPr>
              <a:t>specific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7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no other </a:t>
            </a:r>
            <a:r>
              <a:rPr sz="2400" spc="-7" dirty="0">
                <a:latin typeface="Times New Roman"/>
                <a:cs typeface="Times New Roman"/>
              </a:rPr>
              <a:t>letter  is close to it </a:t>
            </a:r>
            <a:r>
              <a:rPr sz="2400" dirty="0">
                <a:latin typeface="Times New Roman"/>
                <a:cs typeface="Times New Roman"/>
              </a:rPr>
              <a:t>by a </a:t>
            </a:r>
            <a:r>
              <a:rPr sz="2400" spc="-7" dirty="0">
                <a:latin typeface="Times New Roman"/>
                <a:cs typeface="Times New Roman"/>
              </a:rPr>
              <a:t>threshold we </a:t>
            </a: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7" dirty="0">
                <a:latin typeface="Times New Roman"/>
                <a:cs typeface="Times New Roman"/>
              </a:rPr>
              <a:t>the letter and add it to the current string(In </a:t>
            </a:r>
            <a:r>
              <a:rPr sz="2400" dirty="0">
                <a:latin typeface="Times New Roman"/>
                <a:cs typeface="Times New Roman"/>
              </a:rPr>
              <a:t>our  </a:t>
            </a:r>
            <a:r>
              <a:rPr sz="2400" spc="-7" dirty="0">
                <a:latin typeface="Times New Roman"/>
                <a:cs typeface="Times New Roman"/>
              </a:rPr>
              <a:t>code we </a:t>
            </a:r>
            <a:r>
              <a:rPr sz="2400" dirty="0">
                <a:latin typeface="Times New Roman"/>
                <a:cs typeface="Times New Roman"/>
              </a:rPr>
              <a:t>kept </a:t>
            </a:r>
            <a:r>
              <a:rPr sz="2400" spc="-7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7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50 </a:t>
            </a:r>
            <a:r>
              <a:rPr sz="2400" spc="-7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difference </a:t>
            </a:r>
            <a:r>
              <a:rPr sz="2400" spc="-7" dirty="0">
                <a:latin typeface="Times New Roman"/>
                <a:cs typeface="Times New Roman"/>
              </a:rPr>
              <a:t>threshold as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20).</a:t>
            </a:r>
          </a:p>
          <a:p>
            <a:pPr>
              <a:spcBef>
                <a:spcPts val="33"/>
              </a:spcBef>
              <a:buFont typeface="Times New Roman"/>
              <a:buAutoNum type="arabicPeriod"/>
            </a:pPr>
            <a:endParaRPr sz="2400" dirty="0">
              <a:latin typeface="Times New Roman"/>
              <a:cs typeface="Times New Roman"/>
            </a:endParaRPr>
          </a:p>
          <a:p>
            <a:pPr marL="473275" marR="785687" indent="-457189">
              <a:lnSpc>
                <a:spcPct val="107600"/>
              </a:lnSpc>
              <a:buAutoNum type="arabicPeriod"/>
              <a:tabLst>
                <a:tab pos="473275" algn="l"/>
                <a:tab pos="474121" algn="l"/>
              </a:tabLst>
            </a:pPr>
            <a:r>
              <a:rPr sz="2400" spc="-7" dirty="0">
                <a:latin typeface="Times New Roman"/>
                <a:cs typeface="Times New Roman"/>
              </a:rPr>
              <a:t>Otherwise we clear the current </a:t>
            </a:r>
            <a:r>
              <a:rPr sz="2400" dirty="0">
                <a:latin typeface="Times New Roman"/>
                <a:cs typeface="Times New Roman"/>
              </a:rPr>
              <a:t>dictionary </a:t>
            </a:r>
            <a:r>
              <a:rPr sz="2400" spc="-7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has </a:t>
            </a:r>
            <a:r>
              <a:rPr sz="2400" spc="-7" dirty="0">
                <a:latin typeface="Times New Roman"/>
                <a:cs typeface="Times New Roman"/>
              </a:rPr>
              <a:t>the count </a:t>
            </a:r>
            <a:r>
              <a:rPr sz="2400" dirty="0">
                <a:latin typeface="Times New Roman"/>
                <a:cs typeface="Times New Roman"/>
              </a:rPr>
              <a:t>of detections of  present </a:t>
            </a:r>
            <a:r>
              <a:rPr sz="2400" spc="-7" dirty="0">
                <a:latin typeface="Times New Roman"/>
                <a:cs typeface="Times New Roman"/>
              </a:rPr>
              <a:t>symbol to avoid the </a:t>
            </a:r>
            <a:r>
              <a:rPr sz="2400" dirty="0">
                <a:latin typeface="Times New Roman"/>
                <a:cs typeface="Times New Roman"/>
              </a:rPr>
              <a:t>probability of a </a:t>
            </a:r>
            <a:r>
              <a:rPr sz="2400" spc="-7" dirty="0">
                <a:latin typeface="Times New Roman"/>
                <a:cs typeface="Times New Roman"/>
              </a:rPr>
              <a:t>wrong letter </a:t>
            </a:r>
            <a:r>
              <a:rPr sz="2400" dirty="0">
                <a:latin typeface="Times New Roman"/>
                <a:cs typeface="Times New Roman"/>
              </a:rPr>
              <a:t>getting</a:t>
            </a:r>
            <a:r>
              <a:rPr sz="2400" spc="-7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predicted.</a:t>
            </a:r>
          </a:p>
          <a:p>
            <a:pPr>
              <a:spcBef>
                <a:spcPts val="33"/>
              </a:spcBef>
              <a:buFont typeface="Times New Roman"/>
              <a:buAutoNum type="arabicPeriod"/>
            </a:pPr>
            <a:endParaRPr sz="2400" dirty="0">
              <a:latin typeface="Times New Roman"/>
              <a:cs typeface="Times New Roman"/>
            </a:endParaRPr>
          </a:p>
          <a:p>
            <a:pPr marL="473275" marR="1582380" indent="-473275">
              <a:lnSpc>
                <a:spcPct val="107600"/>
              </a:lnSpc>
              <a:buAutoNum type="arabicPeriod"/>
              <a:tabLst>
                <a:tab pos="473275" algn="l"/>
                <a:tab pos="474121" algn="l"/>
              </a:tabLst>
            </a:pPr>
            <a:r>
              <a:rPr sz="2400" spc="-7" dirty="0">
                <a:latin typeface="Times New Roman"/>
                <a:cs typeface="Times New Roman"/>
              </a:rPr>
              <a:t>Whenever the count </a:t>
            </a:r>
            <a:r>
              <a:rPr sz="2400" dirty="0">
                <a:latin typeface="Times New Roman"/>
                <a:cs typeface="Times New Roman"/>
              </a:rPr>
              <a:t>of a blank(plain background) detected </a:t>
            </a:r>
            <a:r>
              <a:rPr sz="2400" spc="-7" dirty="0">
                <a:latin typeface="Times New Roman"/>
                <a:cs typeface="Times New Roman"/>
              </a:rPr>
              <a:t>exceeds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7" dirty="0">
                <a:latin typeface="Times New Roman"/>
                <a:cs typeface="Times New Roman"/>
              </a:rPr>
              <a:t>specific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7" dirty="0">
                <a:latin typeface="Times New Roman"/>
                <a:cs typeface="Times New Roman"/>
              </a:rPr>
              <a:t>and if the current </a:t>
            </a:r>
            <a:r>
              <a:rPr sz="2400" dirty="0">
                <a:latin typeface="Times New Roman"/>
                <a:cs typeface="Times New Roman"/>
              </a:rPr>
              <a:t>buffer </a:t>
            </a:r>
            <a:r>
              <a:rPr sz="2400" spc="-7" dirty="0">
                <a:latin typeface="Times New Roman"/>
                <a:cs typeface="Times New Roman"/>
              </a:rPr>
              <a:t>is empty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7" dirty="0">
                <a:latin typeface="Times New Roman"/>
                <a:cs typeface="Times New Roman"/>
              </a:rPr>
              <a:t>spaces are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detected.</a:t>
            </a:r>
          </a:p>
          <a:p>
            <a:pPr>
              <a:spcBef>
                <a:spcPts val="33"/>
              </a:spcBef>
              <a:buFont typeface="Times New Roman"/>
              <a:buAutoNum type="arabicPeriod"/>
            </a:pPr>
            <a:endParaRPr sz="2400" dirty="0">
              <a:latin typeface="Times New Roman"/>
              <a:cs typeface="Times New Roman"/>
            </a:endParaRPr>
          </a:p>
          <a:p>
            <a:pPr marL="473275" marR="1183610" indent="-457189">
              <a:lnSpc>
                <a:spcPct val="107600"/>
              </a:lnSpc>
              <a:buAutoNum type="arabicPeriod"/>
              <a:tabLst>
                <a:tab pos="473275" algn="l"/>
                <a:tab pos="474121" algn="l"/>
              </a:tabLst>
            </a:pPr>
            <a:r>
              <a:rPr sz="2400" dirty="0">
                <a:latin typeface="Times New Roman"/>
                <a:cs typeface="Times New Roman"/>
              </a:rPr>
              <a:t>In other </a:t>
            </a:r>
            <a:r>
              <a:rPr sz="2400" spc="-7" dirty="0">
                <a:latin typeface="Times New Roman"/>
                <a:cs typeface="Times New Roman"/>
              </a:rPr>
              <a:t>case it </a:t>
            </a:r>
            <a:r>
              <a:rPr sz="2400" dirty="0">
                <a:latin typeface="Times New Roman"/>
                <a:cs typeface="Times New Roman"/>
              </a:rPr>
              <a:t>predicts </a:t>
            </a:r>
            <a:r>
              <a:rPr sz="2400" spc="-7" dirty="0">
                <a:latin typeface="Times New Roman"/>
                <a:cs typeface="Times New Roman"/>
              </a:rPr>
              <a:t>the end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7" dirty="0">
                <a:latin typeface="Times New Roman"/>
                <a:cs typeface="Times New Roman"/>
              </a:rPr>
              <a:t>word </a:t>
            </a:r>
            <a:r>
              <a:rPr sz="2400" dirty="0">
                <a:latin typeface="Times New Roman"/>
                <a:cs typeface="Times New Roman"/>
              </a:rPr>
              <a:t>by printing a </a:t>
            </a:r>
            <a:r>
              <a:rPr sz="2400" spc="-7" dirty="0">
                <a:latin typeface="Times New Roman"/>
                <a:cs typeface="Times New Roman"/>
              </a:rPr>
              <a:t>space and the current  </a:t>
            </a:r>
            <a:r>
              <a:rPr sz="2400" dirty="0">
                <a:latin typeface="Times New Roman"/>
                <a:cs typeface="Times New Roman"/>
              </a:rPr>
              <a:t>gets </a:t>
            </a:r>
            <a:r>
              <a:rPr sz="2400" spc="-7" dirty="0">
                <a:latin typeface="Times New Roman"/>
                <a:cs typeface="Times New Roman"/>
              </a:rPr>
              <a:t>appended to the sentence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834" y="704088"/>
            <a:ext cx="10226566" cy="99858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Gesture Classification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317356" y="2010310"/>
            <a:ext cx="9531457" cy="48476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581</TotalTime>
  <Words>401</Words>
  <Application>Microsoft Office PowerPoint</Application>
  <PresentationFormat>Custom</PresentationFormat>
  <Paragraphs>78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       </vt:lpstr>
      <vt:lpstr>Slide 2</vt:lpstr>
      <vt:lpstr> CONTENT</vt:lpstr>
      <vt:lpstr>Abstract</vt:lpstr>
      <vt:lpstr>Slide 5</vt:lpstr>
      <vt:lpstr>Sign language is a  visual language and  consists of 3 major  components:</vt:lpstr>
      <vt:lpstr>Software Requirements</vt:lpstr>
      <vt:lpstr>Implementation</vt:lpstr>
      <vt:lpstr>Gesture Classification</vt:lpstr>
      <vt:lpstr>Convolutional Neural Networks</vt:lpstr>
      <vt:lpstr>Convolutional Neural Network Layers</vt:lpstr>
      <vt:lpstr>Challenges Faced</vt:lpstr>
      <vt:lpstr>Limitations of our model</vt:lpstr>
      <vt:lpstr>Conclusion</vt:lpstr>
      <vt:lpstr>Future Scope</vt:lpstr>
      <vt:lpstr>Use Case Diagram</vt:lpstr>
      <vt:lpstr>Screenshot</vt:lpstr>
      <vt:lpstr>Screenshot</vt:lpstr>
      <vt:lpstr> Reference </vt:lpstr>
      <vt:lpstr> Thank you…!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presentation</dc:title>
  <dc:creator>Mohit Chauhan</dc:creator>
  <cp:lastModifiedBy>mohit</cp:lastModifiedBy>
  <cp:revision>81</cp:revision>
  <dcterms:created xsi:type="dcterms:W3CDTF">2021-06-07T11:23:56Z</dcterms:created>
  <dcterms:modified xsi:type="dcterms:W3CDTF">2022-05-26T10:59:46Z</dcterms:modified>
</cp:coreProperties>
</file>