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72" r:id="rId6"/>
    <p:sldId id="279" r:id="rId7"/>
    <p:sldId id="278" r:id="rId8"/>
    <p:sldId id="261" r:id="rId9"/>
    <p:sldId id="262" r:id="rId10"/>
    <p:sldId id="270" r:id="rId11"/>
    <p:sldId id="300" r:id="rId12"/>
    <p:sldId id="293" r:id="rId13"/>
    <p:sldId id="292" r:id="rId14"/>
    <p:sldId id="258" r:id="rId15"/>
    <p:sldId id="268" r:id="rId16"/>
    <p:sldId id="271" r:id="rId17"/>
    <p:sldId id="297" r:id="rId18"/>
    <p:sldId id="295" r:id="rId19"/>
    <p:sldId id="296" r:id="rId20"/>
    <p:sldId id="298" r:id="rId21"/>
    <p:sldId id="280" r:id="rId22"/>
    <p:sldId id="281" r:id="rId23"/>
    <p:sldId id="282" r:id="rId24"/>
    <p:sldId id="275" r:id="rId25"/>
    <p:sldId id="277" r:id="rId26"/>
    <p:sldId id="299" r:id="rId27"/>
    <p:sldId id="283" r:id="rId28"/>
    <p:sldId id="284" r:id="rId29"/>
    <p:sldId id="285" r:id="rId30"/>
    <p:sldId id="286" r:id="rId31"/>
    <p:sldId id="289" r:id="rId32"/>
    <p:sldId id="290" r:id="rId33"/>
    <p:sldId id="291" r:id="rId34"/>
    <p:sldId id="294" r:id="rId35"/>
    <p:sldId id="265" r:id="rId36"/>
    <p:sldId id="266" r:id="rId37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Rg st="1" end="3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15" autoAdjust="0"/>
  </p:normalViewPr>
  <p:slideViewPr>
    <p:cSldViewPr>
      <p:cViewPr>
        <p:scale>
          <a:sx n="100" d="100"/>
          <a:sy n="100" d="100"/>
        </p:scale>
        <p:origin x="-48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767031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5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5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wav"/><Relationship Id="rId1" Type="http://schemas.microsoft.com/office/2007/relationships/media" Target="../media/media15.wav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6.wav"/><Relationship Id="rId1" Type="http://schemas.microsoft.com/office/2007/relationships/media" Target="../media/media16.wav"/><Relationship Id="rId5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7.wav"/><Relationship Id="rId1" Type="http://schemas.microsoft.com/office/2007/relationships/media" Target="../media/media17.wav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8.wav"/><Relationship Id="rId1" Type="http://schemas.microsoft.com/office/2007/relationships/media" Target="../media/media18.wav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9.wav"/><Relationship Id="rId1" Type="http://schemas.microsoft.com/office/2007/relationships/media" Target="../media/media19.wav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0.wav"/><Relationship Id="rId1" Type="http://schemas.microsoft.com/office/2007/relationships/media" Target="../media/media20.wav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1.wav"/><Relationship Id="rId1" Type="http://schemas.microsoft.com/office/2007/relationships/media" Target="../media/media21.wav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2.wav"/><Relationship Id="rId1" Type="http://schemas.microsoft.com/office/2007/relationships/media" Target="../media/media22.wav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8.wav"/><Relationship Id="rId1" Type="http://schemas.microsoft.com/office/2007/relationships/media" Target="../media/media18.wav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3.wav"/><Relationship Id="rId1" Type="http://schemas.microsoft.com/office/2007/relationships/media" Target="../media/media23.wav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4.wav"/><Relationship Id="rId1" Type="http://schemas.microsoft.com/office/2007/relationships/media" Target="../media/media24.wav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5.wav"/><Relationship Id="rId1" Type="http://schemas.microsoft.com/office/2007/relationships/media" Target="../media/media25.wav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0.wav"/><Relationship Id="rId1" Type="http://schemas.microsoft.com/office/2007/relationships/media" Target="../media/media20.wav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2.wav"/><Relationship Id="rId1" Type="http://schemas.microsoft.com/office/2007/relationships/media" Target="../media/media22.wav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6.wav"/><Relationship Id="rId1" Type="http://schemas.microsoft.com/office/2007/relationships/media" Target="../media/media26.wav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7.wav"/><Relationship Id="rId1" Type="http://schemas.microsoft.com/office/2007/relationships/media" Target="../media/media27.wav"/><Relationship Id="rId5" Type="http://schemas.openxmlformats.org/officeDocument/2006/relationships/image" Target="../media/image3.png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8.wav"/><Relationship Id="rId1" Type="http://schemas.microsoft.com/office/2007/relationships/media" Target="../media/media28.wav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idx="4294967295"/>
          </p:nvPr>
        </p:nvSpPr>
        <p:spPr>
          <a:xfrm>
            <a:off x="428625" y="1071562"/>
            <a:ext cx="7015163" cy="974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86384">
              <a:defRPr sz="6192" b="1">
                <a:solidFill>
                  <a:srgbClr val="40404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192" b="1" dirty="0">
                <a:solidFill>
                  <a:srgbClr val="404040"/>
                </a:solidFill>
              </a:rPr>
              <a:t>Smart Crawler</a:t>
            </a:r>
          </a:p>
        </p:txBody>
      </p:sp>
      <p:pic>
        <p:nvPicPr>
          <p:cNvPr id="9" name="web-crawler-128.png" descr="web-crawler-12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0937" y="1285875"/>
            <a:ext cx="1214438" cy="121443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>
            <a:off x="1701800" y="2098080"/>
            <a:ext cx="485775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000" b="1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 dirty="0" smtClean="0">
                <a:solidFill>
                  <a:srgbClr val="404040"/>
                </a:solidFill>
              </a:rPr>
              <a:t>A</a:t>
            </a:r>
            <a:r>
              <a:rPr lang="en-US" sz="2000" b="1" dirty="0" smtClean="0">
                <a:solidFill>
                  <a:srgbClr val="404040"/>
                </a:solidFill>
              </a:rPr>
              <a:t> </a:t>
            </a:r>
            <a:r>
              <a:rPr sz="2000" b="1" dirty="0" smtClean="0">
                <a:solidFill>
                  <a:srgbClr val="404040"/>
                </a:solidFill>
              </a:rPr>
              <a:t>Two-stage </a:t>
            </a:r>
            <a:r>
              <a:rPr sz="2000" b="1" dirty="0">
                <a:solidFill>
                  <a:srgbClr val="404040"/>
                </a:solidFill>
              </a:rPr>
              <a:t>Crawler  for </a:t>
            </a:r>
            <a:r>
              <a:rPr sz="2000" b="1" dirty="0" smtClean="0">
                <a:solidFill>
                  <a:srgbClr val="404040"/>
                </a:solidFill>
              </a:rPr>
              <a:t>Efficiently</a:t>
            </a:r>
            <a:endParaRPr lang="en-US" sz="2000" b="1" dirty="0" smtClean="0">
              <a:solidFill>
                <a:srgbClr val="404040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 dirty="0" smtClean="0">
                <a:solidFill>
                  <a:srgbClr val="404040"/>
                </a:solidFill>
              </a:rPr>
              <a:t>Harvesting </a:t>
            </a:r>
            <a:r>
              <a:rPr sz="2000" b="1" dirty="0">
                <a:solidFill>
                  <a:srgbClr val="404040"/>
                </a:solidFill>
              </a:rPr>
              <a:t>Deep-Web Interfaces</a:t>
            </a:r>
          </a:p>
        </p:txBody>
      </p:sp>
      <p:sp>
        <p:nvSpPr>
          <p:cNvPr id="11" name="Shape 11"/>
          <p:cNvSpPr/>
          <p:nvPr/>
        </p:nvSpPr>
        <p:spPr>
          <a:xfrm>
            <a:off x="49212" y="3832225"/>
            <a:ext cx="4077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dirty="0"/>
              <a:t>Guide Name </a:t>
            </a:r>
            <a:r>
              <a:rPr sz="2400" dirty="0" smtClean="0"/>
              <a:t>:</a:t>
            </a:r>
            <a:r>
              <a:rPr lang="en-US" sz="2400" dirty="0" smtClean="0"/>
              <a:t>- </a:t>
            </a:r>
            <a:r>
              <a:rPr lang="en-US" sz="2400" b="1" dirty="0" err="1" smtClean="0"/>
              <a:t>A.L.Lavanya</a:t>
            </a:r>
            <a:endParaRPr lang="en-US" sz="2400" dirty="0" smtClean="0"/>
          </a:p>
        </p:txBody>
      </p:sp>
      <p:sp>
        <p:nvSpPr>
          <p:cNvPr id="12" name="Shape 12"/>
          <p:cNvSpPr/>
          <p:nvPr/>
        </p:nvSpPr>
        <p:spPr>
          <a:xfrm>
            <a:off x="4130676" y="3857625"/>
            <a:ext cx="3227388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endParaRPr lang="en-US" sz="2400" b="1" dirty="0" smtClean="0"/>
          </a:p>
          <a:p>
            <a:pPr lvl="0"/>
            <a:r>
              <a:rPr sz="2400" b="1" dirty="0" smtClean="0"/>
              <a:t>Presented </a:t>
            </a:r>
            <a:r>
              <a:rPr lang="en-US" sz="2400" b="1" dirty="0" smtClean="0"/>
              <a:t>b</a:t>
            </a:r>
            <a:r>
              <a:rPr sz="2400" b="1" dirty="0" smtClean="0"/>
              <a:t>y</a:t>
            </a:r>
          </a:p>
          <a:p>
            <a:pPr lvl="0"/>
            <a:endParaRPr lang="en-US" sz="2400" b="1" dirty="0" smtClean="0"/>
          </a:p>
          <a:p>
            <a:pPr lvl="0"/>
            <a:r>
              <a:rPr lang="en-US" sz="2400" b="1" dirty="0" err="1" smtClean="0"/>
              <a:t>A.Mallikharjuna</a:t>
            </a:r>
            <a:endParaRPr lang="en-US" sz="2400" b="1" dirty="0"/>
          </a:p>
          <a:p>
            <a:pPr lvl="0"/>
            <a:r>
              <a:rPr lang="en-US" sz="2400" b="1" dirty="0" err="1" smtClean="0"/>
              <a:t>K.Manisha</a:t>
            </a:r>
            <a:endParaRPr lang="en-US" sz="2400" b="1" dirty="0" smtClean="0"/>
          </a:p>
          <a:p>
            <a:pPr lvl="0"/>
            <a:r>
              <a:rPr lang="en-US" sz="2400" b="1" dirty="0" err="1" smtClean="0"/>
              <a:t>J.Vinodh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kumar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pPr lvl="0"/>
            <a:r>
              <a:rPr lang="en-US" sz="2400" b="1" dirty="0" err="1" smtClean="0"/>
              <a:t>B.Rajesh</a:t>
            </a:r>
            <a:r>
              <a:rPr lang="en-US" sz="2400" b="1" dirty="0" smtClean="0"/>
              <a:t> Kumar</a:t>
            </a:r>
          </a:p>
          <a:p>
            <a:pPr lvl="0"/>
            <a:r>
              <a:rPr lang="en-US" sz="2400" b="1" dirty="0" smtClean="0"/>
              <a:t> </a:t>
            </a:r>
            <a:endParaRPr sz="2400" b="1" dirty="0"/>
          </a:p>
        </p:txBody>
      </p:sp>
      <p:sp>
        <p:nvSpPr>
          <p:cNvPr id="13" name="Shape 13"/>
          <p:cNvSpPr/>
          <p:nvPr/>
        </p:nvSpPr>
        <p:spPr>
          <a:xfrm>
            <a:off x="6804248" y="4572000"/>
            <a:ext cx="216512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endParaRPr lang="en-US" sz="2400" b="1" dirty="0" smtClean="0"/>
          </a:p>
          <a:p>
            <a:pPr lvl="0"/>
            <a:r>
              <a:rPr lang="en-US" sz="2400" b="1" dirty="0" smtClean="0"/>
              <a:t>313175710007</a:t>
            </a:r>
            <a:endParaRPr sz="2400" b="1" dirty="0"/>
          </a:p>
          <a:p>
            <a:pPr lvl="0"/>
            <a:r>
              <a:rPr lang="en-US" sz="2400" b="1" dirty="0" smtClean="0"/>
              <a:t>313175710070313175710055</a:t>
            </a:r>
            <a:endParaRPr lang="en-US" sz="2400" b="1" dirty="0" smtClean="0"/>
          </a:p>
          <a:p>
            <a:pPr lvl="0"/>
            <a:r>
              <a:rPr lang="en-US" sz="2400" b="1" dirty="0" smtClean="0"/>
              <a:t>313175710024</a:t>
            </a:r>
            <a:endParaRPr sz="2400" b="1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136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r="11875"/>
          <a:stretch/>
        </p:blipFill>
        <p:spPr>
          <a:xfrm>
            <a:off x="400049" y="692696"/>
            <a:ext cx="8408197" cy="5644604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56450"/>
      </p:ext>
    </p:extLst>
  </p:cSld>
  <p:clrMapOvr>
    <a:masterClrMapping/>
  </p:clrMapOvr>
  <p:transition spd="med" advTm="13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7025600" cy="57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20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848361"/>
            <a:ext cx="8929561" cy="504024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0846"/>
      </p:ext>
    </p:extLst>
  </p:cSld>
  <p:clrMapOvr>
    <a:masterClrMapping/>
  </p:clrMapOvr>
  <p:transition spd="med" advTm="10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470895"/>
            <a:ext cx="5112567" cy="583842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8778"/>
      </p:ext>
    </p:extLst>
  </p:cSld>
  <p:clrMapOvr>
    <a:masterClrMapping/>
  </p:clrMapOvr>
  <p:transition spd="med" advTm="6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b="1">
                <a:solidFill>
                  <a:srgbClr val="60606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606060"/>
                </a:solidFill>
              </a:rPr>
              <a:t>DEEP WEB</a:t>
            </a:r>
          </a:p>
        </p:txBody>
      </p:sp>
      <p:pic>
        <p:nvPicPr>
          <p:cNvPr id="19" name="deep web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5904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7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279"/>
            <a:ext cx="9144000" cy="648072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65127"/>
      </p:ext>
    </p:extLst>
  </p:cSld>
  <p:clrMapOvr>
    <a:masterClrMapping/>
  </p:clrMapOvr>
  <p:transition spd="med" advTm="4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035"/>
            <a:ext cx="9175148" cy="626003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18946"/>
      </p:ext>
    </p:extLst>
  </p:cSld>
  <p:clrMapOvr>
    <a:masterClrMapping/>
  </p:clrMapOvr>
  <p:transition spd="med" advTm="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692696"/>
            <a:ext cx="4968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                </a:t>
            </a:r>
            <a:r>
              <a:rPr lang="en-IN" sz="3200" b="1" dirty="0" smtClean="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Algorithms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187624" y="1988840"/>
            <a:ext cx="6408712" cy="1880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Reverse searching for more sites</a:t>
            </a:r>
            <a:endParaRPr lang="en-US" sz="2800" b="1" dirty="0">
              <a:solidFill>
                <a:srgbClr val="3C8C93"/>
              </a:solidFill>
            </a:endParaRPr>
          </a:p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endParaRPr lang="en-US" sz="2800" b="1" dirty="0">
              <a:solidFill>
                <a:srgbClr val="3C8C93"/>
              </a:solidFill>
            </a:endParaRPr>
          </a:p>
          <a:p>
            <a:endParaRPr lang="en-US" sz="2800" b="1" dirty="0" smtClean="0">
              <a:solidFill>
                <a:srgbClr val="3C8C93"/>
              </a:solidFill>
            </a:endParaRPr>
          </a:p>
          <a:p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259632" y="3244334"/>
            <a:ext cx="5976664" cy="1018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Incremental site prioritizing</a:t>
            </a:r>
            <a:endParaRPr lang="en-US" sz="2800" b="1" dirty="0">
              <a:solidFill>
                <a:srgbClr val="3C8C93"/>
              </a:solidFill>
            </a:endParaRPr>
          </a:p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endParaRPr lang="en-US" sz="2800" b="1" dirty="0">
              <a:solidFill>
                <a:srgbClr val="3C8C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82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44" y="476672"/>
            <a:ext cx="4446862" cy="612068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62060"/>
      </p:ext>
    </p:extLst>
  </p:cSld>
  <p:clrMapOvr>
    <a:masterClrMapping/>
  </p:clrMapOvr>
  <p:transition spd="med" advTm="3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84" y="476671"/>
            <a:ext cx="5128980" cy="612068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39751"/>
      </p:ext>
    </p:extLst>
  </p:cSld>
  <p:clrMapOvr>
    <a:masterClrMapping/>
  </p:clrMapOvr>
  <p:transition spd="med" advTm="3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700" y="-12700"/>
            <a:ext cx="8255000" cy="98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body" idx="4294967295"/>
          </p:nvPr>
        </p:nvSpPr>
        <p:spPr>
          <a:xfrm>
            <a:off x="1" y="836712"/>
            <a:ext cx="9036496" cy="56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 marL="371109" lvl="0" indent="-307975" defTabSz="886968">
              <a:spcBef>
                <a:spcPts val="600"/>
              </a:spcBef>
              <a:buSzTx/>
              <a:buNone/>
              <a:defRPr sz="1800"/>
            </a:pP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 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The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internet is a</a:t>
            </a:r>
            <a:r>
              <a:rPr sz="2522" b="1" dirty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collection of billions of web pages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containing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terabytes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of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information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arranged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in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thousands of servers using HTML. The size of this collection itself is a </a:t>
            </a:r>
            <a:r>
              <a:rPr sz="2522" b="1" dirty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challenge </a:t>
            </a:r>
            <a:r>
              <a:rPr lang="en-US" sz="2522" b="1" dirty="0" smtClean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in </a:t>
            </a:r>
            <a:r>
              <a:rPr lang="en-US" sz="2522" b="1" dirty="0" smtClean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retrieving </a:t>
            </a:r>
            <a:r>
              <a:rPr lang="en-US" sz="2522" b="1" dirty="0" smtClean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necessary </a:t>
            </a:r>
            <a:r>
              <a:rPr sz="2522" b="1" dirty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and relevant information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.</a:t>
            </a:r>
            <a:endParaRPr lang="en-US" sz="2522" b="1" dirty="0" smtClean="0">
              <a:solidFill>
                <a:srgbClr val="3C8C93"/>
              </a:solidFill>
              <a:latin typeface="Adobe Gothic Std B"/>
              <a:ea typeface="Adobe Gothic Std B"/>
              <a:cs typeface="Adobe Gothic Std B"/>
              <a:sym typeface="Adobe Gothic Std B"/>
            </a:endParaRPr>
          </a:p>
          <a:p>
            <a:pPr marL="371109" lvl="0" indent="-307975" defTabSz="886968">
              <a:spcBef>
                <a:spcPts val="600"/>
              </a:spcBef>
              <a:buSzTx/>
              <a:buNone/>
              <a:defRPr sz="1800"/>
            </a:pPr>
            <a:endParaRPr sz="2522" b="1" dirty="0">
              <a:solidFill>
                <a:srgbClr val="3C8C93"/>
              </a:solidFill>
              <a:latin typeface="Adobe Gothic Std B"/>
              <a:ea typeface="Adobe Gothic Std B"/>
              <a:cs typeface="Adobe Gothic Std B"/>
              <a:sym typeface="Adobe Gothic Std B"/>
            </a:endParaRPr>
          </a:p>
          <a:p>
            <a:pPr marL="371109" lvl="0" indent="-307975" defTabSz="886968">
              <a:spcBef>
                <a:spcPts val="600"/>
              </a:spcBef>
              <a:buSzTx/>
              <a:buNone/>
              <a:defRPr sz="1800"/>
            </a:pP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  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As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deep web grows at a very pace, there has been increased interest in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techniques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that help efficiently locate deep web interface.  Due the dynamic nature of deep web, </a:t>
            </a:r>
            <a:r>
              <a:rPr sz="2522" b="1" dirty="0">
                <a:solidFill>
                  <a:srgbClr val="0D0D0D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achieving wide coverage and high efficiency is challenging issue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.</a:t>
            </a:r>
            <a:endParaRPr lang="en-US" sz="2522" b="1" dirty="0" smtClean="0">
              <a:solidFill>
                <a:srgbClr val="3C8C93"/>
              </a:solidFill>
              <a:latin typeface="Adobe Gothic Std B"/>
              <a:ea typeface="Adobe Gothic Std B"/>
              <a:cs typeface="Adobe Gothic Std B"/>
              <a:sym typeface="Adobe Gothic Std B"/>
            </a:endParaRPr>
          </a:p>
          <a:p>
            <a:pPr marL="371109" lvl="0" indent="-307975" defTabSz="886968">
              <a:spcBef>
                <a:spcPts val="600"/>
              </a:spcBef>
              <a:buSzTx/>
              <a:buNone/>
              <a:defRPr sz="1800"/>
            </a:pPr>
            <a:endParaRPr sz="2522" b="1" dirty="0">
              <a:solidFill>
                <a:srgbClr val="3C8C93"/>
              </a:solidFill>
              <a:latin typeface="Adobe Gothic Std B"/>
              <a:ea typeface="Adobe Gothic Std B"/>
              <a:cs typeface="Adobe Gothic Std B"/>
              <a:sym typeface="Adobe Gothic Std B"/>
            </a:endParaRPr>
          </a:p>
          <a:p>
            <a:pPr marL="371109" lvl="0" indent="-307975" defTabSz="886968">
              <a:spcBef>
                <a:spcPts val="600"/>
              </a:spcBef>
              <a:buSzTx/>
              <a:buNone/>
              <a:defRPr sz="1800"/>
            </a:pP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 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We  propose a two-stage framework,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namely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“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>
                <a:solidFill>
                  <a:srgbClr val="72BFC5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Smart</a:t>
            </a:r>
            <a:r>
              <a:rPr sz="2522" b="1" dirty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-Crawler</a:t>
            </a:r>
            <a:r>
              <a:rPr sz="2522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lang="en-US" sz="2522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"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to present the relevant data effectively . To make an efficient crawler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that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is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able to accurately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and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quickly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explore 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the </a:t>
            </a:r>
            <a:r>
              <a:rPr lang="en-US" sz="2522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“</a:t>
            </a:r>
            <a:r>
              <a:rPr sz="2522" b="1" dirty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Deep</a:t>
            </a:r>
            <a:r>
              <a:rPr sz="2522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2522" b="1" dirty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Web Databases</a:t>
            </a:r>
            <a:r>
              <a:rPr sz="2522" dirty="0">
                <a:solidFill>
                  <a:srgbClr val="1E4649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”</a:t>
            </a:r>
            <a:r>
              <a:rPr sz="2522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.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31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628800"/>
            <a:ext cx="6552728" cy="299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endParaRPr lang="en-US" sz="2800" b="1" dirty="0">
              <a:solidFill>
                <a:srgbClr val="3C8C93"/>
              </a:solidFill>
            </a:endParaRP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Use Case Diagram</a:t>
            </a:r>
          </a:p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endParaRPr lang="en-US" sz="2800" b="1" dirty="0" smtClean="0">
              <a:solidFill>
                <a:srgbClr val="3C8C93"/>
              </a:solidFill>
            </a:endParaRP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Class Diagram</a:t>
            </a:r>
          </a:p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endParaRPr lang="en-US" sz="2800" b="1" dirty="0" smtClean="0">
              <a:solidFill>
                <a:srgbClr val="3C8C93"/>
              </a:solidFill>
            </a:endParaRP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Activity Diagram</a:t>
            </a:r>
            <a:endParaRPr lang="en-US" sz="2800" b="1" dirty="0">
              <a:solidFill>
                <a:srgbClr val="3C8C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5047" y="972017"/>
            <a:ext cx="3421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IN" sz="3200" b="1" dirty="0" smtClean="0">
                <a:solidFill>
                  <a:srgbClr val="595959"/>
                </a:solidFill>
              </a:rPr>
              <a:t>UML DIAGRAMS</a:t>
            </a:r>
            <a:endParaRPr lang="en-IN" sz="32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267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3134" r="32138" b="493"/>
          <a:stretch/>
        </p:blipFill>
        <p:spPr>
          <a:xfrm>
            <a:off x="1259632" y="670343"/>
            <a:ext cx="6963510" cy="5638977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0325"/>
      </p:ext>
    </p:extLst>
  </p:cSld>
  <p:clrMapOvr>
    <a:masterClrMapping/>
  </p:clrMapOvr>
  <p:transition spd="med" advTm="3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9" r="21303"/>
          <a:stretch/>
        </p:blipFill>
        <p:spPr>
          <a:xfrm>
            <a:off x="1403648" y="620688"/>
            <a:ext cx="6955368" cy="5832648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418"/>
      </p:ext>
    </p:extLst>
  </p:cSld>
  <p:clrMapOvr>
    <a:masterClrMapping/>
  </p:clrMapOvr>
  <p:transition spd="med" advTm="222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r="25973"/>
          <a:stretch/>
        </p:blipFill>
        <p:spPr>
          <a:xfrm>
            <a:off x="1331640" y="589815"/>
            <a:ext cx="7127700" cy="571950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22970"/>
      </p:ext>
    </p:extLst>
  </p:cSld>
  <p:clrMapOvr>
    <a:masterClrMapping/>
  </p:clrMapOvr>
  <p:transition spd="med" advTm="4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-1" y="1000124"/>
            <a:ext cx="9144002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indent="484187">
              <a:defRPr sz="1800"/>
            </a:pPr>
            <a:r>
              <a:rPr sz="3200" b="1" dirty="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SOFTWARE</a:t>
            </a:r>
            <a:r>
              <a:rPr sz="4000" b="1" dirty="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sz="3200" b="1" dirty="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REQUIREMENTS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107504" y="2492896"/>
            <a:ext cx="9036496" cy="342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757237" lvl="1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Operating System</a:t>
            </a:r>
            <a:r>
              <a:rPr sz="2800" b="1" dirty="0">
                <a:solidFill>
                  <a:srgbClr val="3C8C93"/>
                </a:solidFill>
              </a:rPr>
              <a:t>	</a:t>
            </a:r>
            <a:r>
              <a:rPr lang="en-US" sz="2800" b="1" dirty="0" smtClean="0">
                <a:solidFill>
                  <a:srgbClr val="3C8C93"/>
                </a:solidFill>
              </a:rPr>
              <a:t>-   Windows</a:t>
            </a:r>
            <a:endParaRPr sz="2800" b="1" dirty="0">
              <a:solidFill>
                <a:srgbClr val="3C8C93"/>
              </a:solidFill>
            </a:endParaRPr>
          </a:p>
          <a:p>
            <a:pPr marL="757237" lvl="1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Technology                   -</a:t>
            </a:r>
            <a:r>
              <a:rPr sz="2800" b="1" dirty="0" smtClean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 </a:t>
            </a:r>
            <a:r>
              <a:rPr sz="2800" b="1" dirty="0" smtClean="0">
                <a:solidFill>
                  <a:srgbClr val="3C8C93"/>
                </a:solidFill>
              </a:rPr>
              <a:t>J</a:t>
            </a:r>
            <a:r>
              <a:rPr lang="en-US" sz="2800" b="1" dirty="0" smtClean="0">
                <a:solidFill>
                  <a:srgbClr val="3C8C93"/>
                </a:solidFill>
              </a:rPr>
              <a:t>ava and J2EE</a:t>
            </a:r>
            <a:endParaRPr sz="2800" b="1" dirty="0">
              <a:solidFill>
                <a:srgbClr val="3C8C93"/>
              </a:solidFill>
            </a:endParaRPr>
          </a:p>
          <a:p>
            <a:pPr marL="757237" lvl="1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Web Technologies       -   Html, JavaScript, CSS</a:t>
            </a:r>
          </a:p>
          <a:p>
            <a:pPr marL="757237" lvl="1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sz="2800" b="1" dirty="0" smtClean="0">
                <a:solidFill>
                  <a:srgbClr val="3C8C93"/>
                </a:solidFill>
              </a:rPr>
              <a:t>IDE</a:t>
            </a:r>
            <a:r>
              <a:rPr sz="2800" b="1" dirty="0">
                <a:solidFill>
                  <a:srgbClr val="3C8C93"/>
                </a:solidFill>
              </a:rPr>
              <a:t>		</a:t>
            </a:r>
            <a:r>
              <a:rPr lang="en-US" sz="2800" b="1" dirty="0" smtClean="0">
                <a:solidFill>
                  <a:srgbClr val="3C8C93"/>
                </a:solidFill>
              </a:rPr>
              <a:t>                   -</a:t>
            </a:r>
            <a:r>
              <a:rPr sz="2800" b="1" dirty="0" smtClean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 </a:t>
            </a:r>
            <a:r>
              <a:rPr sz="2800" b="1" dirty="0" smtClean="0">
                <a:solidFill>
                  <a:srgbClr val="3C8C93"/>
                </a:solidFill>
              </a:rPr>
              <a:t>My </a:t>
            </a:r>
            <a:r>
              <a:rPr sz="2800" b="1" dirty="0">
                <a:solidFill>
                  <a:srgbClr val="3C8C93"/>
                </a:solidFill>
              </a:rPr>
              <a:t>Eclipse 8.6</a:t>
            </a:r>
          </a:p>
          <a:p>
            <a:pPr marL="757237" lvl="1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Database                       -   My SQL</a:t>
            </a:r>
            <a:endParaRPr sz="2800" b="1" dirty="0">
              <a:solidFill>
                <a:srgbClr val="3C8C93"/>
              </a:solidFill>
            </a:endParaRPr>
          </a:p>
          <a:p>
            <a:pPr marL="757237" lvl="1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sz="2800" b="1" dirty="0">
                <a:solidFill>
                  <a:srgbClr val="3C8C93"/>
                </a:solidFill>
              </a:rPr>
              <a:t>Server</a:t>
            </a:r>
            <a:r>
              <a:rPr sz="2000" b="1" dirty="0">
                <a:solidFill>
                  <a:srgbClr val="3C8C93"/>
                </a:solidFill>
              </a:rPr>
              <a:t>	</a:t>
            </a:r>
            <a:r>
              <a:rPr lang="en-US" sz="2000" b="1" dirty="0" smtClean="0">
                <a:solidFill>
                  <a:srgbClr val="3C8C93"/>
                </a:solidFill>
              </a:rPr>
              <a:t>                           </a:t>
            </a:r>
            <a:r>
              <a:rPr lang="en-US" sz="2800" b="1" dirty="0" smtClean="0">
                <a:solidFill>
                  <a:srgbClr val="3C8C93"/>
                </a:solidFill>
              </a:rPr>
              <a:t>-   XAMPP1.8.0</a:t>
            </a:r>
          </a:p>
          <a:p>
            <a:pPr marL="757237" lvl="1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Java Version                 -   J2SDK 1.5</a:t>
            </a:r>
            <a:endParaRPr sz="2800" b="1" dirty="0">
              <a:solidFill>
                <a:srgbClr val="3C8C93"/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19652"/>
      </p:ext>
    </p:extLst>
  </p:cSld>
  <p:clrMapOvr>
    <a:masterClrMapping/>
  </p:clrMapOvr>
  <p:transition spd="med" advTm="3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-1" y="1071562"/>
            <a:ext cx="914400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indent="484187">
              <a:defRPr sz="1800"/>
            </a:pPr>
            <a:r>
              <a:rPr sz="3200" b="1" dirty="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HARDWARE</a:t>
            </a:r>
            <a:r>
              <a:rPr sz="4000" b="1" dirty="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sz="3200" b="1" dirty="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REQUIREMENTS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4294967295"/>
          </p:nvPr>
        </p:nvSpPr>
        <p:spPr>
          <a:xfrm>
            <a:off x="467544" y="2492896"/>
            <a:ext cx="8280920" cy="3672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sz="2800" b="1" dirty="0">
                <a:solidFill>
                  <a:srgbClr val="3C8C93"/>
                </a:solidFill>
              </a:rPr>
              <a:t>Processor	</a:t>
            </a:r>
            <a:r>
              <a:rPr lang="en-US" sz="2800" b="1" dirty="0" smtClean="0">
                <a:solidFill>
                  <a:srgbClr val="3C8C93"/>
                </a:solidFill>
              </a:rPr>
              <a:t>          -      Intel i3</a:t>
            </a:r>
            <a:endParaRPr sz="2800" b="1" dirty="0">
              <a:solidFill>
                <a:srgbClr val="3C8C93"/>
              </a:solidFill>
            </a:endParaRP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sz="2800" b="1" dirty="0">
                <a:solidFill>
                  <a:srgbClr val="3C8C93"/>
                </a:solidFill>
              </a:rPr>
              <a:t>Hard Disk		 </a:t>
            </a:r>
            <a:r>
              <a:rPr lang="en-US" sz="2800" b="1" dirty="0" smtClean="0">
                <a:solidFill>
                  <a:srgbClr val="3C8C93"/>
                </a:solidFill>
              </a:rPr>
              <a:t>-</a:t>
            </a:r>
            <a:r>
              <a:rPr sz="2800" b="1" dirty="0" smtClean="0">
                <a:solidFill>
                  <a:srgbClr val="3C8C93"/>
                </a:solidFill>
              </a:rPr>
              <a:t>  </a:t>
            </a:r>
            <a:r>
              <a:rPr lang="en-US" sz="2800" b="1" dirty="0" smtClean="0">
                <a:solidFill>
                  <a:srgbClr val="3C8C93"/>
                </a:solidFill>
              </a:rPr>
              <a:t>     </a:t>
            </a:r>
            <a:r>
              <a:rPr sz="2800" b="1" dirty="0" smtClean="0">
                <a:solidFill>
                  <a:srgbClr val="3C8C93"/>
                </a:solidFill>
              </a:rPr>
              <a:t>80GB</a:t>
            </a:r>
            <a:endParaRPr sz="2800" b="1" dirty="0">
              <a:solidFill>
                <a:srgbClr val="3C8C93"/>
              </a:solidFill>
            </a:endParaRP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sz="2800" b="1" dirty="0">
                <a:solidFill>
                  <a:srgbClr val="3C8C93"/>
                </a:solidFill>
              </a:rPr>
              <a:t>RAM		</a:t>
            </a:r>
            <a:r>
              <a:rPr lang="en-US" sz="2800" b="1" dirty="0" smtClean="0">
                <a:solidFill>
                  <a:srgbClr val="3C8C93"/>
                </a:solidFill>
              </a:rPr>
              <a:t>        </a:t>
            </a:r>
            <a:r>
              <a:rPr sz="2800" b="1" dirty="0" smtClean="0">
                <a:solidFill>
                  <a:srgbClr val="3C8C93"/>
                </a:solidFill>
              </a:rPr>
              <a:t>  </a:t>
            </a:r>
            <a:r>
              <a:rPr lang="en-US" sz="2800" b="1" dirty="0" smtClean="0">
                <a:solidFill>
                  <a:srgbClr val="3C8C93"/>
                </a:solidFill>
              </a:rPr>
              <a:t>-       </a:t>
            </a:r>
            <a:r>
              <a:rPr sz="2800" b="1" dirty="0" smtClean="0">
                <a:solidFill>
                  <a:srgbClr val="3C8C93"/>
                </a:solidFill>
              </a:rPr>
              <a:t>2GB</a:t>
            </a:r>
            <a:endParaRPr lang="en-US" sz="2800" b="1" dirty="0" smtClean="0">
              <a:solidFill>
                <a:srgbClr val="3C8C93"/>
              </a:solidFill>
            </a:endParaRP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Hard Disk                  -       20GB</a:t>
            </a: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Mouse                        -     Two or Three Button </a:t>
            </a: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Char char="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Monitor                      -     SVGA</a:t>
            </a:r>
            <a:endParaRPr sz="2800" b="1" dirty="0">
              <a:solidFill>
                <a:srgbClr val="3C8C93"/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57390"/>
      </p:ext>
    </p:extLst>
  </p:cSld>
  <p:clrMapOvr>
    <a:masterClrMapping/>
  </p:clrMapOvr>
  <p:transition spd="med" advTm="3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768" y="1052736"/>
            <a:ext cx="39934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IN" sz="3200" b="1" dirty="0" smtClean="0">
                <a:solidFill>
                  <a:srgbClr val="595959"/>
                </a:solidFill>
              </a:rPr>
              <a:t>OUTPUT-SCREENS</a:t>
            </a:r>
            <a:endParaRPr lang="en-IN" sz="3200" b="1" dirty="0">
              <a:solidFill>
                <a:srgbClr val="59595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2296224"/>
            <a:ext cx="5742384" cy="3860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Run configuration</a:t>
            </a: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Add arguments</a:t>
            </a: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Enter keyword</a:t>
            </a: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Crawl and Display results</a:t>
            </a: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Store results in log file</a:t>
            </a:r>
            <a:endParaRPr lang="en-US" sz="2800" b="1" dirty="0">
              <a:solidFill>
                <a:srgbClr val="3C8C93"/>
              </a:solidFill>
            </a:endParaRPr>
          </a:p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endParaRPr lang="en-US" sz="2800" b="1" dirty="0">
              <a:solidFill>
                <a:srgbClr val="3C8C93"/>
              </a:solidFill>
            </a:endParaRPr>
          </a:p>
          <a:p>
            <a:endParaRPr lang="en-US" sz="2800" b="1" dirty="0">
              <a:solidFill>
                <a:srgbClr val="3C8C93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881270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7" b="2913"/>
          <a:stretch/>
        </p:blipFill>
        <p:spPr>
          <a:xfrm>
            <a:off x="1475656" y="692696"/>
            <a:ext cx="6552728" cy="5689939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4126"/>
      </p:ext>
    </p:extLst>
  </p:cSld>
  <p:clrMapOvr>
    <a:masterClrMapping/>
  </p:clrMapOvr>
  <p:transition spd="med" advTm="2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r="6563"/>
          <a:stretch/>
        </p:blipFill>
        <p:spPr>
          <a:xfrm>
            <a:off x="917921" y="692696"/>
            <a:ext cx="7214158" cy="5832648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71089"/>
      </p:ext>
    </p:extLst>
  </p:cSld>
  <p:clrMapOvr>
    <a:masterClrMapping/>
  </p:clrMapOvr>
  <p:transition spd="med" advTm="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7" b="3495"/>
          <a:stretch/>
        </p:blipFill>
        <p:spPr>
          <a:xfrm>
            <a:off x="539552" y="684806"/>
            <a:ext cx="7992888" cy="5620562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8690"/>
      </p:ext>
    </p:extLst>
  </p:cSld>
  <p:clrMapOvr>
    <a:masterClrMapping/>
  </p:clrMapOvr>
  <p:transition spd="med" advTm="11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35495" y="1268760"/>
            <a:ext cx="8928993" cy="468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 algn="just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The existing system is a manual or semi-automated system.</a:t>
            </a:r>
            <a:endParaRPr lang="en-US" sz="2800" b="1" dirty="0">
              <a:solidFill>
                <a:srgbClr val="3C8C93"/>
              </a:solidFill>
            </a:endParaRPr>
          </a:p>
          <a:p>
            <a:pPr marL="300037" lvl="0" indent="-300037" algn="just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endParaRPr sz="2800" b="1" dirty="0">
              <a:solidFill>
                <a:srgbClr val="3C8C93"/>
              </a:solidFill>
            </a:endParaRPr>
          </a:p>
          <a:p>
            <a:pPr marL="300037" lvl="0" indent="-300037" algn="just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 </a:t>
            </a:r>
            <a:r>
              <a:rPr sz="2800" b="1" dirty="0" smtClean="0">
                <a:solidFill>
                  <a:srgbClr val="3C8C93"/>
                </a:solidFill>
              </a:rPr>
              <a:t>Previous </a:t>
            </a:r>
            <a:r>
              <a:rPr sz="2800" b="1" dirty="0">
                <a:solidFill>
                  <a:srgbClr val="3C8C93"/>
                </a:solidFill>
              </a:rPr>
              <a:t>work has proposed two types of </a:t>
            </a:r>
            <a:r>
              <a:rPr sz="2800" b="1" dirty="0" smtClean="0">
                <a:solidFill>
                  <a:srgbClr val="3C8C93"/>
                </a:solidFill>
              </a:rPr>
              <a:t>crawlers</a:t>
            </a:r>
            <a:r>
              <a:rPr lang="en-US" sz="2800" b="1" dirty="0" smtClean="0">
                <a:solidFill>
                  <a:srgbClr val="3C8C93"/>
                </a:solidFill>
              </a:rPr>
              <a:t>.</a:t>
            </a:r>
            <a:r>
              <a:rPr sz="2800" b="1" dirty="0" smtClean="0">
                <a:solidFill>
                  <a:srgbClr val="3C8C93"/>
                </a:solidFill>
              </a:rPr>
              <a:t> </a:t>
            </a:r>
            <a:r>
              <a:rPr sz="2800" b="1" i="1" dirty="0">
                <a:solidFill>
                  <a:srgbClr val="1E4649"/>
                </a:solidFill>
              </a:rPr>
              <a:t>Generic crawlers </a:t>
            </a:r>
            <a:r>
              <a:rPr sz="2800" b="1" dirty="0">
                <a:solidFill>
                  <a:srgbClr val="3C8C93"/>
                </a:solidFill>
              </a:rPr>
              <a:t>fetch all searchable forms and cannot focus on a specific </a:t>
            </a:r>
            <a:r>
              <a:rPr sz="2800" b="1" dirty="0" smtClean="0">
                <a:solidFill>
                  <a:srgbClr val="3C8C93"/>
                </a:solidFill>
              </a:rPr>
              <a:t>topic.</a:t>
            </a:r>
            <a:endParaRPr lang="en-US" sz="2800" b="1" dirty="0" smtClean="0">
              <a:solidFill>
                <a:srgbClr val="3C8C93"/>
              </a:solidFill>
            </a:endParaRPr>
          </a:p>
          <a:p>
            <a:pPr marL="300037" lvl="0" indent="-300037" algn="just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endParaRPr sz="2800" b="1" dirty="0">
              <a:solidFill>
                <a:srgbClr val="3C8C93"/>
              </a:solidFill>
            </a:endParaRPr>
          </a:p>
          <a:p>
            <a:pPr marL="300037" lvl="0" indent="-300037" algn="just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</a:t>
            </a:r>
            <a:r>
              <a:rPr sz="2800" b="1" dirty="0" smtClean="0">
                <a:solidFill>
                  <a:srgbClr val="3C8C93"/>
                </a:solidFill>
              </a:rPr>
              <a:t>And </a:t>
            </a:r>
            <a:r>
              <a:rPr sz="2800" b="1" i="1" dirty="0">
                <a:solidFill>
                  <a:srgbClr val="0D0D0D"/>
                </a:solidFill>
              </a:rPr>
              <a:t>Focused</a:t>
            </a:r>
            <a:r>
              <a:rPr sz="2800" dirty="0">
                <a:solidFill>
                  <a:srgbClr val="0D0D0D"/>
                </a:solidFill>
              </a:rPr>
              <a:t> </a:t>
            </a:r>
            <a:r>
              <a:rPr sz="2800" b="1" i="1" dirty="0">
                <a:solidFill>
                  <a:srgbClr val="0D0D0D"/>
                </a:solidFill>
              </a:rPr>
              <a:t>crawlers</a:t>
            </a:r>
            <a:r>
              <a:rPr sz="2800" dirty="0">
                <a:solidFill>
                  <a:srgbClr val="0D0D0D"/>
                </a:solidFill>
              </a:rPr>
              <a:t> </a:t>
            </a:r>
            <a:r>
              <a:rPr sz="2800" b="1" dirty="0">
                <a:solidFill>
                  <a:srgbClr val="3C8C93"/>
                </a:solidFill>
              </a:rPr>
              <a:t>can automatically search online databases on a specific topic.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 idx="4294967295"/>
          </p:nvPr>
        </p:nvSpPr>
        <p:spPr>
          <a:xfrm>
            <a:off x="285750" y="214312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200" b="1">
                <a:solidFill>
                  <a:srgbClr val="606060"/>
                </a:solidFill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606060"/>
                </a:solidFill>
              </a:rPr>
              <a:t>EXISTING SYSTEM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1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51" b="8714"/>
          <a:stretch/>
        </p:blipFill>
        <p:spPr>
          <a:xfrm>
            <a:off x="373375" y="692696"/>
            <a:ext cx="8249925" cy="576064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83195"/>
      </p:ext>
    </p:extLst>
  </p:cSld>
  <p:clrMapOvr>
    <a:masterClrMapping/>
  </p:clrMapOvr>
  <p:transition spd="med" advTm="2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mute="1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916" b="6090"/>
          <a:stretch/>
        </p:blipFill>
        <p:spPr>
          <a:xfrm>
            <a:off x="539552" y="692697"/>
            <a:ext cx="8005892" cy="5616624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1736"/>
      </p:ext>
    </p:extLst>
  </p:cSld>
  <p:clrMapOvr>
    <a:masterClrMapping/>
  </p:clrMapOvr>
  <p:transition spd="med" advTm="4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86" b="35403"/>
          <a:stretch/>
        </p:blipFill>
        <p:spPr>
          <a:xfrm>
            <a:off x="899592" y="624495"/>
            <a:ext cx="7118692" cy="5900849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33386"/>
      </p:ext>
    </p:extLst>
  </p:cSld>
  <p:clrMapOvr>
    <a:masterClrMapping/>
  </p:clrMapOvr>
  <p:transition spd="med" advTm="3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49" b="5484"/>
          <a:stretch/>
        </p:blipFill>
        <p:spPr>
          <a:xfrm>
            <a:off x="323528" y="692696"/>
            <a:ext cx="8299772" cy="5413148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68154"/>
      </p:ext>
    </p:extLst>
  </p:cSld>
  <p:clrMapOvr>
    <a:masterClrMapping/>
  </p:clrMapOvr>
  <p:transition spd="med" advTm="4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620688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                  CONCULSION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7488832" cy="452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We Shown that our approach achieves both wide range coverage for deep web, which achieves highest harvest rates than other crawlers.</a:t>
            </a:r>
          </a:p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</a:t>
            </a: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 </a:t>
            </a:r>
            <a:r>
              <a:rPr lang="en-US" sz="2800" b="1" dirty="0" smtClean="0">
                <a:solidFill>
                  <a:srgbClr val="3C8C93"/>
                </a:solidFill>
              </a:rPr>
              <a:t>In future we plan to combine pre-query and post-query approaches for classifying deep-web forms to future improve the accuracy of the form classifier.</a:t>
            </a:r>
            <a:endParaRPr lang="en-IN" sz="2800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32871"/>
      </p:ext>
    </p:extLst>
  </p:cSld>
  <p:clrMapOvr>
    <a:masterClrMapping/>
  </p:clrMapOvr>
  <p:transition spd="med" advTm="7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b="1">
                <a:solidFill>
                  <a:srgbClr val="60606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>
                <a:solidFill>
                  <a:srgbClr val="606060"/>
                </a:solidFill>
              </a:rPr>
              <a:t>ANY QUERIES ???</a:t>
            </a:r>
          </a:p>
        </p:txBody>
      </p:sp>
      <p:pic>
        <p:nvPicPr>
          <p:cNvPr id="41" name="65975854-Marek-question-mark-on-post-it-note.jpeg" descr="65975854-Marek-question-mark-on-post-it-not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428750"/>
            <a:ext cx="9144000" cy="5429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4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4294967295"/>
          </p:nvPr>
        </p:nvSpPr>
        <p:spPr>
          <a:xfrm>
            <a:off x="214312" y="2786062"/>
            <a:ext cx="8929688" cy="25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82587" indent="-346075" algn="ctr">
              <a:spcBef>
                <a:spcPts val="1400"/>
              </a:spcBef>
              <a:buSzTx/>
              <a:buNone/>
              <a:defRPr sz="6000">
                <a:solidFill>
                  <a:srgbClr val="3C8C93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3C8C93"/>
                </a:solidFill>
              </a:rPr>
              <a:t>Thank You !!!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2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107504" y="2276873"/>
            <a:ext cx="9322247" cy="4581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</a:t>
            </a:r>
            <a:r>
              <a:rPr sz="2800" b="1" dirty="0" smtClean="0">
                <a:solidFill>
                  <a:srgbClr val="3C8C93"/>
                </a:solidFill>
              </a:rPr>
              <a:t>Large </a:t>
            </a:r>
            <a:r>
              <a:rPr sz="2800" b="1" dirty="0">
                <a:solidFill>
                  <a:srgbClr val="3C8C93"/>
                </a:solidFill>
              </a:rPr>
              <a:t>quantity sources are displayed</a:t>
            </a:r>
          </a:p>
          <a:p>
            <a:pPr lvl="0">
              <a:buClr>
                <a:srgbClr val="3C8C93"/>
              </a:buClr>
              <a:buFont typeface="Wingdings"/>
              <a:buChar char="➢"/>
              <a:defRPr sz="1800"/>
            </a:pPr>
            <a:endParaRPr sz="2800" b="1" dirty="0">
              <a:solidFill>
                <a:srgbClr val="3C8C93"/>
              </a:solidFill>
            </a:endParaRP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</a:t>
            </a:r>
            <a:r>
              <a:rPr sz="2800" b="1" dirty="0" smtClean="0">
                <a:solidFill>
                  <a:srgbClr val="3C8C93"/>
                </a:solidFill>
              </a:rPr>
              <a:t>Low </a:t>
            </a:r>
            <a:r>
              <a:rPr sz="2800" b="1" dirty="0">
                <a:solidFill>
                  <a:srgbClr val="3C8C93"/>
                </a:solidFill>
              </a:rPr>
              <a:t>quality forms also displayed as a output.</a:t>
            </a:r>
          </a:p>
          <a:p>
            <a:pPr lvl="0">
              <a:buClr>
                <a:srgbClr val="3C8C93"/>
              </a:buClr>
              <a:buFont typeface="Wingdings"/>
              <a:buChar char="➢"/>
              <a:defRPr sz="1800"/>
            </a:pPr>
            <a:endParaRPr sz="2800" b="1" dirty="0">
              <a:solidFill>
                <a:srgbClr val="3C8C93"/>
              </a:solidFill>
            </a:endParaRP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</a:t>
            </a:r>
            <a:r>
              <a:rPr sz="2800" b="1" dirty="0" smtClean="0">
                <a:solidFill>
                  <a:srgbClr val="3C8C93"/>
                </a:solidFill>
              </a:rPr>
              <a:t>The </a:t>
            </a:r>
            <a:r>
              <a:rPr sz="2800" b="1" dirty="0">
                <a:solidFill>
                  <a:srgbClr val="3C8C93"/>
                </a:solidFill>
              </a:rPr>
              <a:t>crawler can be inefficiently led to pages </a:t>
            </a:r>
            <a:endParaRPr lang="en-US" sz="2800" b="1" dirty="0" smtClean="0">
              <a:solidFill>
                <a:srgbClr val="3C8C93"/>
              </a:solidFill>
            </a:endParaRPr>
          </a:p>
          <a:p>
            <a:pPr marL="0" lvl="0" indent="0">
              <a:spcBef>
                <a:spcPts val="600"/>
              </a:spcBef>
              <a:buClr>
                <a:srgbClr val="3C8C93"/>
              </a:buClr>
              <a:buNone/>
              <a:defRPr sz="1800"/>
            </a:pPr>
            <a:r>
              <a:rPr lang="en-US" sz="2800" b="1" dirty="0">
                <a:solidFill>
                  <a:srgbClr val="3C8C93"/>
                </a:solidFill>
              </a:rPr>
              <a:t> </a:t>
            </a:r>
            <a:r>
              <a:rPr lang="en-US" sz="2800" b="1" dirty="0" smtClean="0">
                <a:solidFill>
                  <a:srgbClr val="3C8C93"/>
                </a:solidFill>
              </a:rPr>
              <a:t>   </a:t>
            </a:r>
            <a:r>
              <a:rPr sz="2800" b="1" dirty="0" smtClean="0">
                <a:solidFill>
                  <a:srgbClr val="3C8C93"/>
                </a:solidFill>
              </a:rPr>
              <a:t>without </a:t>
            </a:r>
            <a:r>
              <a:rPr sz="2800" b="1" dirty="0">
                <a:solidFill>
                  <a:srgbClr val="3C8C93"/>
                </a:solidFill>
              </a:rPr>
              <a:t>targeted forms</a:t>
            </a:r>
            <a:r>
              <a:rPr sz="2000" b="1" dirty="0">
                <a:solidFill>
                  <a:srgbClr val="3C8C93"/>
                </a:solidFill>
              </a:rPr>
              <a:t>.</a:t>
            </a:r>
          </a:p>
        </p:txBody>
      </p:sp>
      <p:sp>
        <p:nvSpPr>
          <p:cNvPr id="25" name="Shape 25"/>
          <p:cNvSpPr/>
          <p:nvPr/>
        </p:nvSpPr>
        <p:spPr>
          <a:xfrm>
            <a:off x="2704482" y="1107369"/>
            <a:ext cx="3999047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60606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606060"/>
                </a:solidFill>
              </a:rPr>
              <a:t>DISADVANTAGES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8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764704"/>
            <a:ext cx="8964488" cy="5132473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335"/>
      </p:ext>
    </p:extLst>
  </p:cSld>
  <p:clrMapOvr>
    <a:masterClrMapping/>
  </p:clrMapOvr>
  <p:transition spd="med" advTm="11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0688"/>
            <a:ext cx="8856984" cy="5691919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92465"/>
      </p:ext>
    </p:extLst>
  </p:cSld>
  <p:clrMapOvr>
    <a:masterClrMapping/>
  </p:clrMapOvr>
  <p:transition spd="med" advTm="7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20688"/>
            <a:ext cx="7416824" cy="522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r>
              <a:rPr lang="en-US" sz="2400" b="1" dirty="0" smtClean="0">
                <a:solidFill>
                  <a:srgbClr val="3C8C93"/>
                </a:solidFill>
              </a:rPr>
              <a:t>  </a:t>
            </a: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400" b="1" dirty="0" smtClean="0">
                <a:solidFill>
                  <a:srgbClr val="3C8C93"/>
                </a:solidFill>
              </a:rPr>
              <a:t> Google  Market Share – 79.88%</a:t>
            </a:r>
          </a:p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endParaRPr lang="en-US" sz="2400" b="1" dirty="0" smtClean="0">
              <a:solidFill>
                <a:srgbClr val="3C8C93"/>
              </a:solidFill>
            </a:endParaRP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400" b="1" dirty="0" smtClean="0">
                <a:solidFill>
                  <a:srgbClr val="3C8C93"/>
                </a:solidFill>
              </a:rPr>
              <a:t> Bing  Market Share  -- 9.9%</a:t>
            </a: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endParaRPr lang="en-US" sz="2400" b="1" dirty="0" smtClean="0">
              <a:solidFill>
                <a:srgbClr val="3C8C93"/>
              </a:solidFill>
            </a:endParaRPr>
          </a:p>
          <a:p>
            <a:pPr marL="339873" lvl="0" indent="-284549" algn="l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400" b="1" dirty="0" smtClean="0">
                <a:solidFill>
                  <a:srgbClr val="3C8C93"/>
                </a:solidFill>
              </a:rPr>
              <a:t>Yahoo!  Market Share  -- 8.34% </a:t>
            </a:r>
            <a:endParaRPr lang="en-US" sz="2400" b="1" dirty="0">
              <a:solidFill>
                <a:srgbClr val="3C8C93"/>
              </a:solidFill>
            </a:endParaRPr>
          </a:p>
          <a:p>
            <a:pPr marL="55324" lvl="0" algn="l" defTabSz="777240">
              <a:spcBef>
                <a:spcPts val="500"/>
              </a:spcBef>
              <a:buClr>
                <a:srgbClr val="3C8C93"/>
              </a:buClr>
              <a:defRPr sz="1800"/>
            </a:pPr>
            <a:endParaRPr lang="en-US" sz="2400" b="1" dirty="0" smtClean="0">
              <a:solidFill>
                <a:srgbClr val="3C8C93"/>
              </a:solidFill>
            </a:endParaRP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400" b="1" dirty="0">
                <a:solidFill>
                  <a:srgbClr val="3C8C93"/>
                </a:solidFill>
              </a:rPr>
              <a:t> </a:t>
            </a:r>
            <a:r>
              <a:rPr lang="en-US" sz="2400" b="1" dirty="0" smtClean="0">
                <a:solidFill>
                  <a:srgbClr val="3C8C93"/>
                </a:solidFill>
              </a:rPr>
              <a:t>ASK.com  Market Share --  about 1%</a:t>
            </a: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endParaRPr lang="en-US" sz="2400" b="1" dirty="0">
              <a:solidFill>
                <a:srgbClr val="3C8C93"/>
              </a:solidFill>
            </a:endParaRP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400" b="1" dirty="0" smtClean="0">
                <a:solidFill>
                  <a:srgbClr val="3C8C93"/>
                </a:solidFill>
              </a:rPr>
              <a:t> AOL  Market share – 0.84%</a:t>
            </a:r>
          </a:p>
          <a:p>
            <a:pPr marL="55324" lvl="0" defTabSz="777240">
              <a:spcBef>
                <a:spcPts val="500"/>
              </a:spcBef>
              <a:buClr>
                <a:srgbClr val="3C8C93"/>
              </a:buClr>
              <a:defRPr sz="1800"/>
            </a:pPr>
            <a:endParaRPr lang="en-US" sz="2400" b="1" dirty="0" smtClean="0">
              <a:solidFill>
                <a:srgbClr val="3C8C93"/>
              </a:solidFill>
            </a:endParaRP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400" b="1" dirty="0" smtClean="0">
                <a:solidFill>
                  <a:srgbClr val="3C8C93"/>
                </a:solidFill>
              </a:rPr>
              <a:t> DuckDuckGo – 0.41%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48108"/>
      </p:ext>
    </p:extLst>
  </p:cSld>
  <p:clrMapOvr>
    <a:masterClrMapping/>
  </p:clrMapOvr>
  <p:transition spd="med" advTm="3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idx="4294967295"/>
          </p:nvPr>
        </p:nvSpPr>
        <p:spPr>
          <a:xfrm>
            <a:off x="168275" y="598487"/>
            <a:ext cx="8229600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indent="334089" defTabSz="630936">
              <a:defRPr sz="1800"/>
            </a:pPr>
            <a:r>
              <a:rPr sz="2208" b="1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PROPOSED</a:t>
            </a:r>
            <a:r>
              <a:rPr sz="2760" b="1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sz="2208" b="1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SYSTEM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4294967295"/>
          </p:nvPr>
        </p:nvSpPr>
        <p:spPr>
          <a:xfrm>
            <a:off x="-1" y="1196752"/>
            <a:ext cx="8964489" cy="475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380" b="1" dirty="0" smtClean="0">
                <a:solidFill>
                  <a:srgbClr val="3C8C93"/>
                </a:solidFill>
              </a:rPr>
              <a:t>   </a:t>
            </a:r>
            <a:r>
              <a:rPr sz="2380" b="1" dirty="0" smtClean="0">
                <a:solidFill>
                  <a:srgbClr val="3C8C93"/>
                </a:solidFill>
              </a:rPr>
              <a:t>We </a:t>
            </a:r>
            <a:r>
              <a:rPr sz="2380" b="1" dirty="0">
                <a:solidFill>
                  <a:srgbClr val="3C8C93"/>
                </a:solidFill>
              </a:rPr>
              <a:t>propose an effective deep web harvesting framework, namely </a:t>
            </a:r>
            <a:r>
              <a:rPr sz="2380" b="1" i="1" dirty="0">
                <a:solidFill>
                  <a:srgbClr val="3C8C93"/>
                </a:solidFill>
              </a:rPr>
              <a:t>Smart Crawler</a:t>
            </a:r>
            <a:r>
              <a:rPr sz="2380" b="1" dirty="0">
                <a:solidFill>
                  <a:srgbClr val="3C8C93"/>
                </a:solidFill>
              </a:rPr>
              <a:t>, for achieving both wide coverage and high efficiency for a focused crawler. </a:t>
            </a:r>
          </a:p>
          <a:p>
            <a:pPr marL="380523" lvl="0" indent="-32519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endParaRPr sz="2380" b="1" dirty="0">
              <a:solidFill>
                <a:srgbClr val="3C8C93"/>
              </a:solidFill>
            </a:endParaRPr>
          </a:p>
          <a:p>
            <a:pPr marL="339873" lvl="0" indent="-28454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380" b="1" dirty="0" smtClean="0">
                <a:solidFill>
                  <a:srgbClr val="3C8C93"/>
                </a:solidFill>
              </a:rPr>
              <a:t>   </a:t>
            </a:r>
            <a:r>
              <a:rPr sz="2380" b="1" dirty="0" smtClean="0">
                <a:solidFill>
                  <a:srgbClr val="3C8C93"/>
                </a:solidFill>
              </a:rPr>
              <a:t>Based </a:t>
            </a:r>
            <a:r>
              <a:rPr sz="2380" b="1" dirty="0">
                <a:solidFill>
                  <a:srgbClr val="3C8C93"/>
                </a:solidFill>
              </a:rPr>
              <a:t>on the observation that deep websites usually contain a few searchable forms and most of them are within a depth of </a:t>
            </a:r>
            <a:r>
              <a:rPr sz="2380" b="1" dirty="0" smtClean="0">
                <a:solidFill>
                  <a:srgbClr val="3C8C93"/>
                </a:solidFill>
              </a:rPr>
              <a:t>thr</a:t>
            </a:r>
            <a:r>
              <a:rPr lang="en-US" sz="2380" b="1" dirty="0" smtClean="0">
                <a:solidFill>
                  <a:srgbClr val="3C8C93"/>
                </a:solidFill>
              </a:rPr>
              <a:t>e</a:t>
            </a:r>
            <a:r>
              <a:rPr sz="2380" b="1" dirty="0" smtClean="0">
                <a:solidFill>
                  <a:srgbClr val="3C8C93"/>
                </a:solidFill>
              </a:rPr>
              <a:t>e</a:t>
            </a:r>
            <a:r>
              <a:rPr sz="2380" b="1" dirty="0">
                <a:solidFill>
                  <a:srgbClr val="3C8C93"/>
                </a:solidFill>
              </a:rPr>
              <a:t>, our crawler is divided into two stages: </a:t>
            </a:r>
            <a:r>
              <a:rPr sz="2380" b="1" i="1" dirty="0">
                <a:solidFill>
                  <a:srgbClr val="1E4649"/>
                </a:solidFill>
              </a:rPr>
              <a:t>site locating</a:t>
            </a:r>
            <a:r>
              <a:rPr sz="2380" b="1" i="1" dirty="0">
                <a:solidFill>
                  <a:srgbClr val="3C8C93"/>
                </a:solidFill>
              </a:rPr>
              <a:t> </a:t>
            </a:r>
            <a:r>
              <a:rPr sz="2380" b="1" dirty="0">
                <a:solidFill>
                  <a:srgbClr val="3C8C93"/>
                </a:solidFill>
              </a:rPr>
              <a:t>and </a:t>
            </a:r>
            <a:r>
              <a:rPr sz="2380" b="1" i="1" dirty="0">
                <a:solidFill>
                  <a:srgbClr val="1E4649"/>
                </a:solidFill>
              </a:rPr>
              <a:t>in-site exploring</a:t>
            </a:r>
            <a:r>
              <a:rPr sz="2380" b="1" dirty="0">
                <a:solidFill>
                  <a:srgbClr val="3C8C93"/>
                </a:solidFill>
              </a:rPr>
              <a:t>.</a:t>
            </a:r>
          </a:p>
          <a:p>
            <a:pPr marL="380523" lvl="0" indent="-325199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endParaRPr sz="2380" b="1" dirty="0">
              <a:solidFill>
                <a:srgbClr val="3C8C93"/>
              </a:solidFill>
            </a:endParaRPr>
          </a:p>
          <a:p>
            <a:pPr marL="339873" lvl="0" indent="-284549" algn="just" defTabSz="777240">
              <a:spcBef>
                <a:spcPts val="5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380" b="1" dirty="0" smtClean="0">
                <a:solidFill>
                  <a:srgbClr val="3C8C93"/>
                </a:solidFill>
              </a:rPr>
              <a:t>   </a:t>
            </a:r>
            <a:r>
              <a:rPr sz="2380" b="1" dirty="0" smtClean="0">
                <a:solidFill>
                  <a:srgbClr val="3C8C93"/>
                </a:solidFill>
              </a:rPr>
              <a:t>The </a:t>
            </a:r>
            <a:r>
              <a:rPr sz="2380" b="1" dirty="0">
                <a:solidFill>
                  <a:srgbClr val="3C8C93"/>
                </a:solidFill>
              </a:rPr>
              <a:t>site locating stage helps </a:t>
            </a:r>
            <a:r>
              <a:rPr sz="2380" b="1" dirty="0">
                <a:solidFill>
                  <a:srgbClr val="1E4649"/>
                </a:solidFill>
              </a:rPr>
              <a:t>achieve wide coverage</a:t>
            </a:r>
            <a:r>
              <a:rPr sz="2380" b="1" dirty="0">
                <a:solidFill>
                  <a:srgbClr val="3C8C93"/>
                </a:solidFill>
              </a:rPr>
              <a:t> of sites for a focused crawler, and the in-site exploring stage can </a:t>
            </a:r>
            <a:r>
              <a:rPr sz="2380" b="1" dirty="0">
                <a:solidFill>
                  <a:srgbClr val="1E4649"/>
                </a:solidFill>
              </a:rPr>
              <a:t>efficiently perform searches </a:t>
            </a:r>
            <a:r>
              <a:rPr sz="2380" b="1" dirty="0">
                <a:solidFill>
                  <a:srgbClr val="3C8C93"/>
                </a:solidFill>
              </a:rPr>
              <a:t>for web forms within a site.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21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850" y="268287"/>
            <a:ext cx="8242300" cy="1158876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1010889" y="2303115"/>
            <a:ext cx="6729463" cy="328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endParaRPr sz="2000" b="1" dirty="0">
              <a:solidFill>
                <a:srgbClr val="3C8C9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</a:t>
            </a:r>
            <a:r>
              <a:rPr sz="2800" b="1" dirty="0" smtClean="0">
                <a:solidFill>
                  <a:srgbClr val="3C8C93"/>
                </a:solidFill>
              </a:rPr>
              <a:t>Achieving </a:t>
            </a:r>
            <a:r>
              <a:rPr sz="2800" b="1" dirty="0">
                <a:solidFill>
                  <a:srgbClr val="3C8C93"/>
                </a:solidFill>
              </a:rPr>
              <a:t>more accurate results</a:t>
            </a:r>
            <a:r>
              <a:rPr sz="2000" b="1" dirty="0">
                <a:solidFill>
                  <a:srgbClr val="3C8C93"/>
                </a:solidFill>
              </a:rPr>
              <a:t>.</a:t>
            </a:r>
          </a:p>
          <a:p>
            <a:pPr lvl="0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endParaRPr sz="2000" b="1" dirty="0">
              <a:solidFill>
                <a:srgbClr val="3C8C9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</a:t>
            </a:r>
            <a:r>
              <a:rPr sz="2800" b="1" dirty="0" smtClean="0">
                <a:solidFill>
                  <a:srgbClr val="3C8C93"/>
                </a:solidFill>
              </a:rPr>
              <a:t>Control </a:t>
            </a:r>
            <a:r>
              <a:rPr sz="2800" b="1" dirty="0">
                <a:solidFill>
                  <a:srgbClr val="3C8C93"/>
                </a:solidFill>
              </a:rPr>
              <a:t>irrelevant forms</a:t>
            </a:r>
          </a:p>
          <a:p>
            <a:pPr lvl="0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endParaRPr sz="2000" b="1" dirty="0">
              <a:solidFill>
                <a:srgbClr val="3C8C9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00037" lvl="0" indent="-300037">
              <a:spcBef>
                <a:spcPts val="600"/>
              </a:spcBef>
              <a:buClr>
                <a:srgbClr val="3C8C93"/>
              </a:buClr>
              <a:buFont typeface="Wingdings"/>
              <a:buChar char="➢"/>
              <a:defRPr sz="1800"/>
            </a:pPr>
            <a:r>
              <a:rPr lang="en-US" sz="2800" b="1" dirty="0" smtClean="0">
                <a:solidFill>
                  <a:srgbClr val="3C8C93"/>
                </a:solidFill>
              </a:rPr>
              <a:t> </a:t>
            </a:r>
            <a:r>
              <a:rPr sz="2800" b="1" dirty="0" smtClean="0">
                <a:solidFill>
                  <a:srgbClr val="3C8C93"/>
                </a:solidFill>
              </a:rPr>
              <a:t>Provide </a:t>
            </a:r>
            <a:r>
              <a:rPr sz="2800" b="1" dirty="0">
                <a:solidFill>
                  <a:srgbClr val="3C8C93"/>
                </a:solidFill>
              </a:rPr>
              <a:t>high efficiency target forms</a:t>
            </a:r>
          </a:p>
        </p:txBody>
      </p:sp>
      <p:sp>
        <p:nvSpPr>
          <p:cNvPr id="32" name="Shape 32"/>
          <p:cNvSpPr/>
          <p:nvPr/>
        </p:nvSpPr>
        <p:spPr>
          <a:xfrm>
            <a:off x="142875" y="1344929"/>
            <a:ext cx="82296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indent="484187" algn="ctr">
              <a:defRPr sz="3200" b="1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595959"/>
                </a:solidFill>
              </a:rPr>
              <a:t>ADVANTAGES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10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502</Words>
  <Application>Microsoft Office PowerPoint</Application>
  <PresentationFormat>On-screen Show (4:3)</PresentationFormat>
  <Paragraphs>99</Paragraphs>
  <Slides>36</Slides>
  <Notes>0</Notes>
  <HiddenSlides>0</HiddenSlides>
  <MMClips>32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</vt:lpstr>
      <vt:lpstr>Smart Crawler</vt:lpstr>
      <vt:lpstr>PowerPoint Presentation</vt:lpstr>
      <vt:lpstr>EXISTING SYSTEM</vt:lpstr>
      <vt:lpstr>PowerPoint Presentation</vt:lpstr>
      <vt:lpstr>PowerPoint Presentation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REQUIREMENTS</vt:lpstr>
      <vt:lpstr>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QUERIES ???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Crawler</dc:title>
  <cp:lastModifiedBy>Excel boY</cp:lastModifiedBy>
  <cp:revision>149</cp:revision>
  <dcterms:modified xsi:type="dcterms:W3CDTF">2017-05-02T14:52:25Z</dcterms:modified>
</cp:coreProperties>
</file>