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6e02da8f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e02da8f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e02da8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e02da8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e02da8f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e02da8f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LSTM: Long Short Term Memory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ARIMA: </a:t>
            </a:r>
            <a:r>
              <a:rPr lang="en">
                <a:solidFill>
                  <a:schemeClr val="dk1"/>
                </a:solidFill>
              </a:rPr>
              <a:t>Mainly for linear patterns and simple relationships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Can outperform LSTM models SOMETIMES but, mainly when the data is constant over time, and if the data has some underlying linear relationships.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LSTM: </a:t>
            </a:r>
            <a:r>
              <a:rPr lang="en">
                <a:solidFill>
                  <a:schemeClr val="dk1"/>
                </a:solidFill>
              </a:rPr>
              <a:t>Handles more complex, non-linear data, over longer periods of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Better recognizing long term patterns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 is able to learn “on its own”, without the need of manual feature engineering</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For example, when you use an ARIMA model, you need to manually tune the models parameters (p,d,q) which is why we did not use an ARIMA model for our stock predictions.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conclusion, ARIMA is good for predicting simpler data while LSTM is able to handle more complex data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e02da8f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e02da8f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02da8f4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02da8f4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e02da8f44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e02da8f44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Here is the heat map between our different metrics (Annualized Return, Annualized Volatility, Sharpe Ratio), we see that Annualized Return is heavily correlated with the Sharpe Ratio</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(as AR goes up, SR goes up)</a:t>
            </a:r>
            <a:endParaRPr sz="1400">
              <a:solidFill>
                <a:schemeClr val="dk1"/>
              </a:solidFill>
            </a:endParaRPr>
          </a:p>
          <a:p>
            <a:pPr indent="0" lvl="0" marL="0" rtl="0" algn="l">
              <a:spcBef>
                <a:spcPts val="1200"/>
              </a:spcBef>
              <a:spcAft>
                <a:spcPts val="0"/>
              </a:spcAft>
              <a:buNone/>
            </a:pPr>
            <a:r>
              <a:rPr lang="en" sz="1400"/>
              <a:t>We can also see that Annualized Volatility not very correlated with the other metrics, with it all being below 0.15</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e02da8f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e02da8f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visualization for our LSTM model. We used a train-test split, where we did 80% of the data to be training data and 20% of the data to be testing data. The training data is the light blue and the testing data is the dark blue. We see that the models predictions(the red data) are very close and accuracy predict the correct overall structure of the graph, meaning that this model would be good to help you determine when to invest. Alongside this visualization, we can look at the Root Mean Squared Error(RMSE) which is also very low at a score of 3.65, also telling us that our model is a good fit.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e02da8f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e02da8f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user interaction, users can say whether if it was helpful or not, and leave a comment. The model can use this learn to personalize its recommendations, and learn from it to improve future suggestions. Comments can also be used to decide new features to add to the model or visualizations.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e02da8f4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e02da8f4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3075" y="250975"/>
            <a:ext cx="5382900" cy="236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Stock Price </a:t>
            </a:r>
            <a:r>
              <a:rPr b="1" lang="en"/>
              <a:t>Analytics</a:t>
            </a:r>
            <a:endParaRPr b="1"/>
          </a:p>
        </p:txBody>
      </p:sp>
      <p:sp>
        <p:nvSpPr>
          <p:cNvPr id="55" name="Google Shape;55;p13"/>
          <p:cNvSpPr txBox="1"/>
          <p:nvPr>
            <p:ph idx="1" type="subTitle"/>
          </p:nvPr>
        </p:nvSpPr>
        <p:spPr>
          <a:xfrm>
            <a:off x="233075" y="2824875"/>
            <a:ext cx="4969500" cy="191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Davis, Arjun, Jack, Jason, and Nico</a:t>
            </a:r>
            <a:endParaRPr>
              <a:solidFill>
                <a:schemeClr val="dk1"/>
              </a:solidFill>
            </a:endParaRPr>
          </a:p>
        </p:txBody>
      </p:sp>
      <p:pic>
        <p:nvPicPr>
          <p:cNvPr id="56" name="Google Shape;56;p13"/>
          <p:cNvPicPr preferRelativeResize="0"/>
          <p:nvPr/>
        </p:nvPicPr>
        <p:blipFill>
          <a:blip r:embed="rId3">
            <a:alphaModFix/>
          </a:blip>
          <a:stretch>
            <a:fillRect/>
          </a:stretch>
        </p:blipFill>
        <p:spPr>
          <a:xfrm>
            <a:off x="5263800" y="1245975"/>
            <a:ext cx="3647126" cy="271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t>
            </a:r>
            <a:r>
              <a:rPr lang="en"/>
              <a:t>Enhancements</a:t>
            </a:r>
            <a:r>
              <a:rPr lang="en"/>
              <a:t> </a:t>
            </a:r>
            <a:endParaRPr/>
          </a:p>
        </p:txBody>
      </p:sp>
      <p:sp>
        <p:nvSpPr>
          <p:cNvPr id="118" name="Google Shape;118;p22"/>
          <p:cNvSpPr txBox="1"/>
          <p:nvPr>
            <p:ph idx="1" type="body"/>
          </p:nvPr>
        </p:nvSpPr>
        <p:spPr>
          <a:xfrm>
            <a:off x="345550" y="929050"/>
            <a:ext cx="8520600" cy="3940500"/>
          </a:xfrm>
          <a:prstGeom prst="rect">
            <a:avLst/>
          </a:prstGeom>
        </p:spPr>
        <p:txBody>
          <a:bodyPr anchorCtr="0" anchor="t" bIns="91425" lIns="91425" spcFirstLastPara="1" rIns="91425" wrap="square" tIns="91425">
            <a:noAutofit/>
          </a:bodyPr>
          <a:lstStyle/>
          <a:p>
            <a:pPr indent="-314960" lvl="0" marL="457200" rtl="0" algn="l">
              <a:lnSpc>
                <a:spcPct val="95000"/>
              </a:lnSpc>
              <a:spcBef>
                <a:spcPts val="0"/>
              </a:spcBef>
              <a:spcAft>
                <a:spcPts val="0"/>
              </a:spcAft>
              <a:buClr>
                <a:schemeClr val="dk1"/>
              </a:buClr>
              <a:buSzPts val="1360"/>
              <a:buChar char="-"/>
            </a:pPr>
            <a:r>
              <a:rPr lang="en" sz="1360">
                <a:solidFill>
                  <a:schemeClr val="dk1"/>
                </a:solidFill>
              </a:rPr>
              <a:t>Better data(ex. More data, more relevant information, etc)</a:t>
            </a:r>
            <a:endParaRPr sz="1360">
              <a:solidFill>
                <a:schemeClr val="dk1"/>
              </a:solidFill>
            </a:endParaRPr>
          </a:p>
          <a:p>
            <a:pPr indent="-297180" lvl="1" marL="914400" rtl="0" algn="l">
              <a:lnSpc>
                <a:spcPct val="95000"/>
              </a:lnSpc>
              <a:spcBef>
                <a:spcPts val="0"/>
              </a:spcBef>
              <a:spcAft>
                <a:spcPts val="0"/>
              </a:spcAft>
              <a:buClr>
                <a:schemeClr val="dk1"/>
              </a:buClr>
              <a:buSzPts val="1080"/>
              <a:buChar char="-"/>
            </a:pPr>
            <a:r>
              <a:rPr lang="en" sz="1080">
                <a:solidFill>
                  <a:schemeClr val="dk1"/>
                </a:solidFill>
              </a:rPr>
              <a:t>Financial data such as Moving Averages would be an example of a form of data that could be added to help the model have more information on things that can affect stock prices</a:t>
            </a:r>
            <a:endParaRPr sz="1080">
              <a:solidFill>
                <a:schemeClr val="dk1"/>
              </a:solidFill>
            </a:endParaRPr>
          </a:p>
          <a:p>
            <a:pPr indent="-314960" lvl="0" marL="457200" rtl="0" algn="l">
              <a:lnSpc>
                <a:spcPct val="95000"/>
              </a:lnSpc>
              <a:spcBef>
                <a:spcPts val="0"/>
              </a:spcBef>
              <a:spcAft>
                <a:spcPts val="0"/>
              </a:spcAft>
              <a:buClr>
                <a:schemeClr val="dk1"/>
              </a:buClr>
              <a:buSzPts val="1360"/>
              <a:buChar char="-"/>
            </a:pPr>
            <a:r>
              <a:rPr lang="en" sz="1360">
                <a:solidFill>
                  <a:schemeClr val="dk1"/>
                </a:solidFill>
              </a:rPr>
              <a:t>Train the model on past data and test to see if it can predict the most recent data instead of a train-test split like we did</a:t>
            </a:r>
            <a:endParaRPr sz="1360">
              <a:solidFill>
                <a:schemeClr val="dk1"/>
              </a:solidFill>
            </a:endParaRPr>
          </a:p>
          <a:p>
            <a:pPr indent="0" lvl="0" marL="0" rtl="0" algn="l">
              <a:lnSpc>
                <a:spcPct val="95000"/>
              </a:lnSpc>
              <a:spcBef>
                <a:spcPts val="1200"/>
              </a:spcBef>
              <a:spcAft>
                <a:spcPts val="0"/>
              </a:spcAft>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Explore more advanced architectures and models other than LSTMs such as GRUs(similar performance, less training)</a:t>
            </a:r>
            <a:endParaRPr sz="1360">
              <a:solidFill>
                <a:schemeClr val="dk1"/>
              </a:solidFill>
            </a:endParaRPr>
          </a:p>
          <a:p>
            <a:pPr indent="0" lvl="0" marL="457200" rtl="0" algn="l">
              <a:lnSpc>
                <a:spcPct val="95000"/>
              </a:lnSpc>
              <a:spcBef>
                <a:spcPts val="1200"/>
              </a:spcBef>
              <a:spcAft>
                <a:spcPts val="0"/>
              </a:spcAft>
              <a:buSzPts val="770"/>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Time based features such as holidays, day of the week, what month, etc</a:t>
            </a:r>
            <a:endParaRPr sz="1360">
              <a:solidFill>
                <a:schemeClr val="dk1"/>
              </a:solidFill>
            </a:endParaRPr>
          </a:p>
          <a:p>
            <a:pPr indent="0" lvl="0" marL="457200" rtl="0" algn="l">
              <a:lnSpc>
                <a:spcPct val="95000"/>
              </a:lnSpc>
              <a:spcBef>
                <a:spcPts val="1200"/>
              </a:spcBef>
              <a:spcAft>
                <a:spcPts val="0"/>
              </a:spcAft>
              <a:buSzPts val="770"/>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Add features like real-time updates</a:t>
            </a:r>
            <a:endParaRPr sz="1360">
              <a:solidFill>
                <a:schemeClr val="dk1"/>
              </a:solidFill>
            </a:endParaRPr>
          </a:p>
          <a:p>
            <a:pPr indent="0" lvl="0" marL="457200" rtl="0" algn="l">
              <a:lnSpc>
                <a:spcPct val="95000"/>
              </a:lnSpc>
              <a:spcBef>
                <a:spcPts val="1200"/>
              </a:spcBef>
              <a:spcAft>
                <a:spcPts val="0"/>
              </a:spcAft>
              <a:buSzPts val="770"/>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Could have the model learn from the current actual data and compare it to its predictions to have it learn</a:t>
            </a:r>
            <a:endParaRPr sz="136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a:t>
            </a:r>
            <a:r>
              <a:rPr lang="en"/>
              <a:t>Original</a:t>
            </a:r>
            <a:r>
              <a:rPr lang="en"/>
              <a:t> Model</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ARIMA</a:t>
            </a:r>
            <a:r>
              <a:rPr lang="en">
                <a:solidFill>
                  <a:schemeClr val="dk1"/>
                </a:solidFill>
              </a:rPr>
              <a:t> (</a:t>
            </a:r>
            <a:r>
              <a:rPr lang="en">
                <a:solidFill>
                  <a:schemeClr val="dk1"/>
                </a:solidFill>
              </a:rPr>
              <a:t>Autoregressive</a:t>
            </a:r>
            <a:r>
              <a:rPr lang="en">
                <a:solidFill>
                  <a:schemeClr val="dk1"/>
                </a:solidFill>
              </a:rPr>
              <a:t> </a:t>
            </a:r>
            <a:r>
              <a:rPr lang="en">
                <a:solidFill>
                  <a:schemeClr val="dk1"/>
                </a:solidFill>
              </a:rPr>
              <a:t>Integrated</a:t>
            </a:r>
            <a:r>
              <a:rPr lang="en">
                <a:solidFill>
                  <a:schemeClr val="dk1"/>
                </a:solidFill>
              </a:rPr>
              <a:t> </a:t>
            </a:r>
            <a:r>
              <a:rPr lang="en">
                <a:solidFill>
                  <a:schemeClr val="dk1"/>
                </a:solidFill>
              </a:rPr>
              <a:t>M</a:t>
            </a:r>
            <a:r>
              <a:rPr lang="en">
                <a:solidFill>
                  <a:schemeClr val="dk1"/>
                </a:solidFill>
              </a:rPr>
              <a:t>oving Average)</a:t>
            </a:r>
            <a:endParaRPr>
              <a:solidFill>
                <a:schemeClr val="dk1"/>
              </a:solidFill>
            </a:endParaRPr>
          </a:p>
          <a:p>
            <a:pPr indent="0" lvl="0" marL="0" rtl="0" algn="l">
              <a:spcBef>
                <a:spcPts val="1200"/>
              </a:spcBef>
              <a:spcAft>
                <a:spcPts val="0"/>
              </a:spcAft>
              <a:buNone/>
            </a:pPr>
            <a:r>
              <a:rPr lang="en">
                <a:solidFill>
                  <a:schemeClr val="dk1"/>
                </a:solidFill>
              </a:rPr>
              <a:t>Autoregressive: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Relies on past </a:t>
            </a:r>
            <a:r>
              <a:rPr lang="en">
                <a:solidFill>
                  <a:schemeClr val="dk1"/>
                </a:solidFill>
              </a:rPr>
              <a:t>patterns</a:t>
            </a:r>
            <a:endParaRPr>
              <a:solidFill>
                <a:schemeClr val="dk1"/>
              </a:solidFill>
            </a:endParaRPr>
          </a:p>
          <a:p>
            <a:pPr indent="0" lvl="0" marL="0" rtl="0" algn="l">
              <a:spcBef>
                <a:spcPts val="1200"/>
              </a:spcBef>
              <a:spcAft>
                <a:spcPts val="0"/>
              </a:spcAft>
              <a:buNone/>
            </a:pPr>
            <a:r>
              <a:rPr lang="en">
                <a:solidFill>
                  <a:schemeClr val="dk1"/>
                </a:solidFill>
              </a:rPr>
              <a:t>Integrated:</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Takes the differences between data points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Helps to remove noise from trends → More accurate predictions</a:t>
            </a:r>
            <a:endParaRPr>
              <a:solidFill>
                <a:schemeClr val="dk1"/>
              </a:solidFill>
            </a:endParaRPr>
          </a:p>
          <a:p>
            <a:pPr indent="0" lvl="0" marL="0" rtl="0" algn="l">
              <a:spcBef>
                <a:spcPts val="1200"/>
              </a:spcBef>
              <a:spcAft>
                <a:spcPts val="0"/>
              </a:spcAft>
              <a:buNone/>
            </a:pPr>
            <a:r>
              <a:rPr lang="en">
                <a:solidFill>
                  <a:schemeClr val="dk1"/>
                </a:solidFill>
              </a:rPr>
              <a:t>Moving averages: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Uses Errors to improve itself</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6084921" y="540325"/>
            <a:ext cx="2792700" cy="188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t>Enhancements and benefits: </a:t>
            </a:r>
            <a:r>
              <a:rPr b="1" lang="en" sz="1900"/>
              <a:t>ARIMA → LSTM</a:t>
            </a:r>
            <a:endParaRPr sz="2600"/>
          </a:p>
        </p:txBody>
      </p:sp>
      <p:sp>
        <p:nvSpPr>
          <p:cNvPr id="69" name="Google Shape;69;p15"/>
          <p:cNvSpPr txBox="1"/>
          <p:nvPr>
            <p:ph idx="1" type="body"/>
          </p:nvPr>
        </p:nvSpPr>
        <p:spPr>
          <a:xfrm>
            <a:off x="311700" y="1017725"/>
            <a:ext cx="8520600" cy="38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LSTM: Long Short Term Memory</a:t>
            </a:r>
            <a:endParaRPr b="1">
              <a:solidFill>
                <a:schemeClr val="dk1"/>
              </a:solidFill>
            </a:endParaRPr>
          </a:p>
          <a:p>
            <a:pPr indent="-342900" lvl="0" marL="457200" rtl="0" algn="l">
              <a:spcBef>
                <a:spcPts val="1200"/>
              </a:spcBef>
              <a:spcAft>
                <a:spcPts val="0"/>
              </a:spcAft>
              <a:buSzPts val="1800"/>
              <a:buChar char="-"/>
            </a:pPr>
            <a:r>
              <a:rPr b="1" lang="en">
                <a:solidFill>
                  <a:schemeClr val="dk1"/>
                </a:solidFill>
              </a:rPr>
              <a:t>ARIMA: </a:t>
            </a:r>
            <a:r>
              <a:rPr lang="en">
                <a:solidFill>
                  <a:schemeClr val="dk1"/>
                </a:solidFill>
              </a:rPr>
              <a:t>Mainly for linear patterns and simple relationships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LSTM: </a:t>
            </a:r>
            <a:r>
              <a:rPr lang="en">
                <a:solidFill>
                  <a:schemeClr val="dk1"/>
                </a:solidFill>
              </a:rPr>
              <a:t>Handles more complex, non-linear data, over longer periods of time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In conclusion</a:t>
            </a:r>
            <a:r>
              <a:rPr lang="en">
                <a:solidFill>
                  <a:schemeClr val="dk1"/>
                </a:solidFill>
              </a:rPr>
              <a:t>, ARIMA is good for predicting simpler data while LSTM is able to handle more complex data</a:t>
            </a:r>
            <a:endParaRPr>
              <a:solidFill>
                <a:schemeClr val="dk1"/>
              </a:solidFill>
            </a:endParaRPr>
          </a:p>
        </p:txBody>
      </p:sp>
      <p:pic>
        <p:nvPicPr>
          <p:cNvPr id="70" name="Google Shape;70;p15"/>
          <p:cNvPicPr preferRelativeResize="0"/>
          <p:nvPr/>
        </p:nvPicPr>
        <p:blipFill>
          <a:blip r:embed="rId3">
            <a:alphaModFix/>
          </a:blip>
          <a:stretch>
            <a:fillRect/>
          </a:stretch>
        </p:blipFill>
        <p:spPr>
          <a:xfrm>
            <a:off x="2939150" y="3016500"/>
            <a:ext cx="2925526" cy="1817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Part 1 </a:t>
            </a:r>
            <a:endParaRPr/>
          </a:p>
        </p:txBody>
      </p:sp>
      <p:sp>
        <p:nvSpPr>
          <p:cNvPr id="76" name="Google Shape;76;p16"/>
          <p:cNvSpPr txBox="1"/>
          <p:nvPr>
            <p:ph idx="1" type="body"/>
          </p:nvPr>
        </p:nvSpPr>
        <p:spPr>
          <a:xfrm>
            <a:off x="386950" y="922725"/>
            <a:ext cx="8385900" cy="15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AR (</a:t>
            </a:r>
            <a:r>
              <a:rPr lang="en">
                <a:solidFill>
                  <a:schemeClr val="dk1"/>
                </a:solidFill>
              </a:rPr>
              <a:t>Annualized</a:t>
            </a:r>
            <a:r>
              <a:rPr lang="en">
                <a:solidFill>
                  <a:schemeClr val="dk1"/>
                </a:solidFill>
              </a:rPr>
              <a:t> Return) → Predicts Average Yearly Profit/Loss</a:t>
            </a:r>
            <a:endParaRPr>
              <a:solidFill>
                <a:schemeClr val="dk1"/>
              </a:solidFill>
            </a:endParaRPr>
          </a:p>
          <a:p>
            <a:pPr indent="0" lvl="0" marL="0" rtl="0" algn="l">
              <a:spcBef>
                <a:spcPts val="1200"/>
              </a:spcBef>
              <a:spcAft>
                <a:spcPts val="0"/>
              </a:spcAft>
              <a:buNone/>
            </a:pPr>
            <a:r>
              <a:rPr lang="en">
                <a:solidFill>
                  <a:schemeClr val="dk1"/>
                </a:solidFill>
              </a:rPr>
              <a:t>AV (</a:t>
            </a:r>
            <a:r>
              <a:rPr lang="en">
                <a:solidFill>
                  <a:schemeClr val="dk1"/>
                </a:solidFill>
              </a:rPr>
              <a:t>Annualized</a:t>
            </a:r>
            <a:r>
              <a:rPr lang="en">
                <a:solidFill>
                  <a:schemeClr val="dk1"/>
                </a:solidFill>
              </a:rPr>
              <a:t> </a:t>
            </a:r>
            <a:r>
              <a:rPr lang="en">
                <a:solidFill>
                  <a:schemeClr val="dk1"/>
                </a:solidFill>
              </a:rPr>
              <a:t>Volatility</a:t>
            </a:r>
            <a:r>
              <a:rPr lang="en">
                <a:solidFill>
                  <a:schemeClr val="dk1"/>
                </a:solidFill>
              </a:rPr>
              <a:t>) → Predicts </a:t>
            </a:r>
            <a:r>
              <a:rPr lang="en">
                <a:solidFill>
                  <a:schemeClr val="dk1"/>
                </a:solidFill>
              </a:rPr>
              <a:t>Volatility(how much price fluctuates)</a:t>
            </a:r>
            <a:endParaRPr>
              <a:solidFill>
                <a:schemeClr val="dk1"/>
              </a:solidFill>
            </a:endParaRPr>
          </a:p>
          <a:p>
            <a:pPr indent="0" lvl="0" marL="0" rtl="0" algn="l">
              <a:spcBef>
                <a:spcPts val="1200"/>
              </a:spcBef>
              <a:spcAft>
                <a:spcPts val="1200"/>
              </a:spcAft>
              <a:buNone/>
            </a:pPr>
            <a:r>
              <a:rPr lang="en">
                <a:solidFill>
                  <a:schemeClr val="dk1"/>
                </a:solidFill>
              </a:rPr>
              <a:t>SR (Sharpe Ratio)</a:t>
            </a:r>
            <a:r>
              <a:rPr lang="en">
                <a:solidFill>
                  <a:schemeClr val="dk1"/>
                </a:solidFill>
              </a:rPr>
              <a:t> → Reward vs. Risk</a:t>
            </a:r>
            <a:endParaRPr>
              <a:solidFill>
                <a:schemeClr val="dk1"/>
              </a:solidFill>
            </a:endParaRPr>
          </a:p>
        </p:txBody>
      </p:sp>
      <p:pic>
        <p:nvPicPr>
          <p:cNvPr id="77" name="Google Shape;77;p16" title="Screenshot 2025-07-16 at 4.02.30 PM.png"/>
          <p:cNvPicPr preferRelativeResize="0"/>
          <p:nvPr/>
        </p:nvPicPr>
        <p:blipFill>
          <a:blip r:embed="rId3">
            <a:alphaModFix/>
          </a:blip>
          <a:stretch>
            <a:fillRect/>
          </a:stretch>
        </p:blipFill>
        <p:spPr>
          <a:xfrm>
            <a:off x="20850" y="2332196"/>
            <a:ext cx="9144000" cy="28113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Part 2 </a:t>
            </a:r>
            <a:endParaRPr/>
          </a:p>
        </p:txBody>
      </p:sp>
      <p:sp>
        <p:nvSpPr>
          <p:cNvPr id="83" name="Google Shape;83;p17"/>
          <p:cNvSpPr txBox="1"/>
          <p:nvPr>
            <p:ph idx="1" type="body"/>
          </p:nvPr>
        </p:nvSpPr>
        <p:spPr>
          <a:xfrm>
            <a:off x="4990425" y="1308425"/>
            <a:ext cx="4117800" cy="34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Outliers:</a:t>
            </a:r>
            <a:br>
              <a:rPr lang="en">
                <a:solidFill>
                  <a:schemeClr val="dk1"/>
                </a:solidFill>
              </a:rPr>
            </a:br>
            <a:r>
              <a:rPr lang="en">
                <a:solidFill>
                  <a:schemeClr val="dk1"/>
                </a:solidFill>
              </a:rPr>
              <a:t>We created a box plot to show the potential outliers in the data set. We found the outliers to be LLY, NVDA, and WBA</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311701" y="1232225"/>
            <a:ext cx="4570651" cy="344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Part 2 </a:t>
            </a:r>
            <a:endParaRPr/>
          </a:p>
        </p:txBody>
      </p:sp>
      <p:sp>
        <p:nvSpPr>
          <p:cNvPr id="90" name="Google Shape;90;p18"/>
          <p:cNvSpPr txBox="1"/>
          <p:nvPr>
            <p:ph idx="1" type="body"/>
          </p:nvPr>
        </p:nvSpPr>
        <p:spPr>
          <a:xfrm>
            <a:off x="4990425" y="1232225"/>
            <a:ext cx="4117800" cy="34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Correlation Matrix:</a:t>
            </a:r>
            <a:br>
              <a:rPr lang="en">
                <a:solidFill>
                  <a:schemeClr val="dk1"/>
                </a:solidFill>
              </a:rPr>
            </a:br>
            <a:r>
              <a:rPr lang="en">
                <a:solidFill>
                  <a:schemeClr val="dk1"/>
                </a:solidFill>
              </a:rPr>
              <a:t>Here is the heat map between our different metrics (AR, AV, SR)</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144750" y="1017725"/>
            <a:ext cx="4685625" cy="37092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Findings: Part 2 </a:t>
            </a:r>
            <a:endParaRPr/>
          </a:p>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810625" y="971800"/>
            <a:ext cx="7191467"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Interaction:</a:t>
            </a:r>
            <a:endParaRPr/>
          </a:p>
        </p:txBody>
      </p:sp>
      <p:sp>
        <p:nvSpPr>
          <p:cNvPr id="103" name="Google Shape;103;p20"/>
          <p:cNvSpPr txBox="1"/>
          <p:nvPr>
            <p:ph idx="1" type="body"/>
          </p:nvPr>
        </p:nvSpPr>
        <p:spPr>
          <a:xfrm>
            <a:off x="311700" y="1152475"/>
            <a:ext cx="38724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A</a:t>
            </a:r>
            <a:r>
              <a:rPr lang="en">
                <a:solidFill>
                  <a:schemeClr val="dk1"/>
                </a:solidFill>
              </a:rPr>
              <a:t>fter getting a recommendation, users could say if it was helpful or not, give it a rating, or leave a comment.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Over time, the model could learn from that input to personalize or improve future suggestions.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Comments can also be used to decide new features to add to the model or visualizations.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4" name="Google Shape;104;p20"/>
          <p:cNvPicPr preferRelativeResize="0"/>
          <p:nvPr/>
        </p:nvPicPr>
        <p:blipFill>
          <a:blip r:embed="rId3">
            <a:alphaModFix/>
          </a:blip>
          <a:stretch>
            <a:fillRect/>
          </a:stretch>
        </p:blipFill>
        <p:spPr>
          <a:xfrm>
            <a:off x="4124000" y="104475"/>
            <a:ext cx="4227915" cy="2538375"/>
          </a:xfrm>
          <a:prstGeom prst="rect">
            <a:avLst/>
          </a:prstGeom>
          <a:noFill/>
          <a:ln>
            <a:noFill/>
          </a:ln>
        </p:spPr>
      </p:pic>
      <p:pic>
        <p:nvPicPr>
          <p:cNvPr id="105" name="Google Shape;105;p20"/>
          <p:cNvPicPr preferRelativeResize="0"/>
          <p:nvPr/>
        </p:nvPicPr>
        <p:blipFill>
          <a:blip r:embed="rId4">
            <a:alphaModFix/>
          </a:blip>
          <a:stretch>
            <a:fillRect/>
          </a:stretch>
        </p:blipFill>
        <p:spPr>
          <a:xfrm>
            <a:off x="5546725" y="2571750"/>
            <a:ext cx="3597274" cy="25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Innovation</a:t>
            </a:r>
            <a:endParaRPr/>
          </a:p>
        </p:txBody>
      </p:sp>
      <p:sp>
        <p:nvSpPr>
          <p:cNvPr id="111" name="Google Shape;111;p21"/>
          <p:cNvSpPr txBox="1"/>
          <p:nvPr>
            <p:ph idx="1" type="body"/>
          </p:nvPr>
        </p:nvSpPr>
        <p:spPr>
          <a:xfrm>
            <a:off x="345550" y="929050"/>
            <a:ext cx="3810600" cy="3940500"/>
          </a:xfrm>
          <a:prstGeom prst="rect">
            <a:avLst/>
          </a:prstGeom>
        </p:spPr>
        <p:txBody>
          <a:bodyPr anchorCtr="0" anchor="t" bIns="91425" lIns="91425" spcFirstLastPara="1" rIns="91425" wrap="square" tIns="91425">
            <a:noAutofit/>
          </a:bodyPr>
          <a:lstStyle/>
          <a:p>
            <a:pPr indent="-334010" lvl="0" marL="457200" rtl="0" algn="l">
              <a:lnSpc>
                <a:spcPct val="95000"/>
              </a:lnSpc>
              <a:spcBef>
                <a:spcPts val="0"/>
              </a:spcBef>
              <a:spcAft>
                <a:spcPts val="0"/>
              </a:spcAft>
              <a:buClr>
                <a:schemeClr val="dk1"/>
              </a:buClr>
              <a:buSzPts val="1660"/>
              <a:buChar char="-"/>
            </a:pPr>
            <a:r>
              <a:rPr lang="en" sz="1660">
                <a:solidFill>
                  <a:schemeClr val="dk1"/>
                </a:solidFill>
              </a:rPr>
              <a:t>Add UI elements for better user interaction instead of it being in the console. </a:t>
            </a:r>
            <a:endParaRPr sz="1660">
              <a:solidFill>
                <a:schemeClr val="dk1"/>
              </a:solidFill>
            </a:endParaRPr>
          </a:p>
          <a:p>
            <a:pPr indent="-334010" lvl="0" marL="457200" rtl="0" algn="l">
              <a:lnSpc>
                <a:spcPct val="95000"/>
              </a:lnSpc>
              <a:spcBef>
                <a:spcPts val="0"/>
              </a:spcBef>
              <a:spcAft>
                <a:spcPts val="0"/>
              </a:spcAft>
              <a:buClr>
                <a:schemeClr val="dk1"/>
              </a:buClr>
              <a:buSzPts val="1660"/>
              <a:buChar char="-"/>
            </a:pPr>
            <a:r>
              <a:rPr lang="en" sz="1660">
                <a:solidFill>
                  <a:schemeClr val="dk1"/>
                </a:solidFill>
              </a:rPr>
              <a:t>Depending on Sharpe Ratio(For user input, send a message(hold, sell, etc) based on Sharpe Ratio.</a:t>
            </a:r>
            <a:endParaRPr sz="1660">
              <a:solidFill>
                <a:schemeClr val="dk1"/>
              </a:solidFill>
            </a:endParaRPr>
          </a:p>
        </p:txBody>
      </p:sp>
      <p:pic>
        <p:nvPicPr>
          <p:cNvPr id="112" name="Google Shape;112;p21"/>
          <p:cNvPicPr preferRelativeResize="0"/>
          <p:nvPr/>
        </p:nvPicPr>
        <p:blipFill>
          <a:blip r:embed="rId3">
            <a:alphaModFix/>
          </a:blip>
          <a:stretch>
            <a:fillRect/>
          </a:stretch>
        </p:blipFill>
        <p:spPr>
          <a:xfrm>
            <a:off x="4465675" y="58152"/>
            <a:ext cx="3234250" cy="5027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