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9" r:id="rId4"/>
    <p:sldId id="264" r:id="rId5"/>
    <p:sldId id="265" r:id="rId6"/>
    <p:sldId id="266" r:id="rId7"/>
    <p:sldId id="267" r:id="rId8"/>
    <p:sldId id="268" r:id="rId9"/>
    <p:sldId id="269" r:id="rId10"/>
    <p:sldId id="270" r:id="rId11"/>
    <p:sldId id="294" r:id="rId12"/>
    <p:sldId id="258" r:id="rId13"/>
    <p:sldId id="276" r:id="rId14"/>
    <p:sldId id="277" r:id="rId15"/>
    <p:sldId id="261" r:id="rId16"/>
    <p:sldId id="278" r:id="rId17"/>
    <p:sldId id="279" r:id="rId18"/>
    <p:sldId id="296" r:id="rId19"/>
    <p:sldId id="280" r:id="rId20"/>
    <p:sldId id="297" r:id="rId21"/>
    <p:sldId id="281" r:id="rId22"/>
    <p:sldId id="283" r:id="rId23"/>
    <p:sldId id="284" r:id="rId24"/>
    <p:sldId id="298" r:id="rId25"/>
    <p:sldId id="263" r:id="rId26"/>
    <p:sldId id="290" r:id="rId27"/>
    <p:sldId id="286" r:id="rId28"/>
    <p:sldId id="287" r:id="rId29"/>
    <p:sldId id="291" r:id="rId30"/>
    <p:sldId id="288" r:id="rId31"/>
    <p:sldId id="293" r:id="rId32"/>
    <p:sldId id="289" r:id="rId33"/>
    <p:sldId id="292" r:id="rId34"/>
    <p:sldId id="295" r:id="rId35"/>
    <p:sldId id="271" r:id="rId36"/>
    <p:sldId id="272" r:id="rId37"/>
    <p:sldId id="273" r:id="rId38"/>
    <p:sldId id="274" r:id="rId39"/>
    <p:sldId id="275" r:id="rId40"/>
  </p:sldIdLst>
  <p:sldSz cx="9144000" cy="5143500" type="screen16x9"/>
  <p:notesSz cx="6858000" cy="9144000"/>
  <p:embeddedFontLst>
    <p:embeddedFont>
      <p:font typeface="Cambria Math" panose="02040503050406030204" pitchFamily="18" charset="0"/>
      <p:regular r:id="rId42"/>
    </p:embeddedFont>
    <p:embeddedFont>
      <p:font typeface="Roboto"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B10A523-BCA1-490C-920F-424D64AD9712}">
          <p14:sldIdLst>
            <p14:sldId id="256"/>
            <p14:sldId id="257"/>
            <p14:sldId id="259"/>
            <p14:sldId id="264"/>
            <p14:sldId id="265"/>
            <p14:sldId id="266"/>
            <p14:sldId id="267"/>
            <p14:sldId id="268"/>
            <p14:sldId id="269"/>
            <p14:sldId id="270"/>
            <p14:sldId id="294"/>
            <p14:sldId id="258"/>
            <p14:sldId id="276"/>
            <p14:sldId id="277"/>
            <p14:sldId id="261"/>
            <p14:sldId id="278"/>
            <p14:sldId id="279"/>
            <p14:sldId id="296"/>
            <p14:sldId id="280"/>
            <p14:sldId id="297"/>
            <p14:sldId id="281"/>
            <p14:sldId id="283"/>
            <p14:sldId id="284"/>
            <p14:sldId id="298"/>
            <p14:sldId id="263"/>
            <p14:sldId id="290"/>
            <p14:sldId id="286"/>
            <p14:sldId id="287"/>
            <p14:sldId id="291"/>
            <p14:sldId id="288"/>
            <p14:sldId id="293"/>
            <p14:sldId id="289"/>
            <p14:sldId id="292"/>
            <p14:sldId id="295"/>
            <p14:sldId id="271"/>
            <p14:sldId id="272"/>
            <p14:sldId id="273"/>
            <p14:sldId id="274"/>
            <p14:sldId id="275"/>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e5ebedcbe_0_1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e5ebedcbe_0_1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be5ebedcbe_0_9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be5ebedcbe_0_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be5ebedcbe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be5ebedcbe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e5ebedcbe_0_1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be5ebedcbe_0_1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8738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3729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be5ebedcbe_0_9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be5ebedcbe_0_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0767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3156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3815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9223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be5ebedc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be5ebedc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647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6537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be5ebedcbe_0_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be5ebedcbe_0_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4725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60109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22549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7737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581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4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0344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be5ebedcbe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be5ebedcbe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32516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be5ebedcbe_0_9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be5ebedcbe_0_9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5412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be5ebedcbe_0_9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be5ebedcbe_0_9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be5ebedcbe_0_1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be5ebedcbe_0_1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be5ebedcbe_0_1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be5ebedcbe_0_1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be5ebedcbe_0_1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be5ebedcbe_0_1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be5ebedcbe_0_1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be5ebedcbe_0_1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e5ebedcbe_0_1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be5ebedcbe_0_1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e5ebedcbe_0_1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e5ebedcbe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be5ebedcbe_0_10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be5ebedcbe_0_10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5ebedcbe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5ebedcb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be5ebedcbe_0_1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be5ebedcbe_0_1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be5ebedcbe_0_10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be5ebedcbe_0_1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53109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b="1"/>
              <a:t>AI VILLAGE</a:t>
            </a:r>
            <a:endParaRPr sz="5400" b="1" dirty="0"/>
          </a:p>
        </p:txBody>
      </p:sp>
      <p:sp>
        <p:nvSpPr>
          <p:cNvPr id="86" name="Google Shape;86;p13"/>
          <p:cNvSpPr txBox="1">
            <a:spLocks noGrp="1"/>
          </p:cNvSpPr>
          <p:nvPr>
            <p:ph type="subTitle" idx="1"/>
          </p:nvPr>
        </p:nvSpPr>
        <p:spPr>
          <a:xfrm>
            <a:off x="627688" y="2355288"/>
            <a:ext cx="8222100" cy="4329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770"/>
              <a:buNone/>
            </a:pPr>
            <a:r>
              <a:rPr lang="en" sz="2160">
                <a:latin typeface="Arial"/>
                <a:ea typeface="Arial"/>
                <a:cs typeface="Arial"/>
                <a:sym typeface="Arial"/>
              </a:rPr>
              <a:t>Exploring AI interactions and dynamics in a simulated village</a:t>
            </a:r>
            <a:endParaRPr sz="1670" dirty="0"/>
          </a:p>
        </p:txBody>
      </p:sp>
      <p:sp>
        <p:nvSpPr>
          <p:cNvPr id="87" name="Google Shape;87;p13"/>
          <p:cNvSpPr txBox="1"/>
          <p:nvPr/>
        </p:nvSpPr>
        <p:spPr>
          <a:xfrm>
            <a:off x="4229400" y="3240350"/>
            <a:ext cx="45906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u="sng">
                <a:solidFill>
                  <a:schemeClr val="lt1"/>
                </a:solidFill>
              </a:rPr>
              <a:t>GROUP 1</a:t>
            </a:r>
            <a:endParaRPr sz="1800" b="1" u="sng" dirty="0">
              <a:solidFill>
                <a:schemeClr val="lt1"/>
              </a:solidFill>
            </a:endParaRPr>
          </a:p>
          <a:p>
            <a:pPr marL="0" lvl="0" indent="0" algn="l" rtl="0">
              <a:spcBef>
                <a:spcPts val="0"/>
              </a:spcBef>
              <a:spcAft>
                <a:spcPts val="0"/>
              </a:spcAft>
              <a:buNone/>
            </a:pPr>
            <a:r>
              <a:rPr lang="en" sz="1800">
                <a:solidFill>
                  <a:schemeClr val="lt1"/>
                </a:solidFill>
              </a:rPr>
              <a:t>311 - Advaith Arvind</a:t>
            </a:r>
            <a:endParaRPr sz="1800" dirty="0">
              <a:solidFill>
                <a:schemeClr val="lt1"/>
              </a:solidFill>
            </a:endParaRPr>
          </a:p>
          <a:p>
            <a:pPr marL="0" lvl="0" indent="0" algn="l" rtl="0">
              <a:spcBef>
                <a:spcPts val="0"/>
              </a:spcBef>
              <a:spcAft>
                <a:spcPts val="0"/>
              </a:spcAft>
              <a:buNone/>
            </a:pPr>
            <a:r>
              <a:rPr lang="en" sz="1800">
                <a:solidFill>
                  <a:schemeClr val="lt1"/>
                </a:solidFill>
              </a:rPr>
              <a:t>320 - Arjun G Ravi</a:t>
            </a:r>
            <a:endParaRPr sz="1800" dirty="0">
              <a:solidFill>
                <a:schemeClr val="lt1"/>
              </a:solidFill>
            </a:endParaRPr>
          </a:p>
          <a:p>
            <a:pPr marL="0" lvl="0" indent="0" algn="l" rtl="0">
              <a:spcBef>
                <a:spcPts val="0"/>
              </a:spcBef>
              <a:spcAft>
                <a:spcPts val="0"/>
              </a:spcAft>
              <a:buNone/>
            </a:pPr>
            <a:r>
              <a:rPr lang="en" sz="1800">
                <a:solidFill>
                  <a:schemeClr val="lt1"/>
                </a:solidFill>
              </a:rPr>
              <a:t>329 - Govind Sarath</a:t>
            </a:r>
            <a:endParaRPr sz="1800" dirty="0">
              <a:solidFill>
                <a:schemeClr val="lt1"/>
              </a:solidFill>
            </a:endParaRPr>
          </a:p>
          <a:p>
            <a:pPr marL="0" lvl="0" indent="0" algn="l" rtl="0">
              <a:spcBef>
                <a:spcPts val="0"/>
              </a:spcBef>
              <a:spcAft>
                <a:spcPts val="0"/>
              </a:spcAft>
              <a:buNone/>
            </a:pPr>
            <a:endParaRPr sz="1800" dirty="0">
              <a:solidFill>
                <a:schemeClr val="lt1"/>
              </a:solidFill>
            </a:endParaRPr>
          </a:p>
          <a:p>
            <a:pPr marL="0" lvl="0" indent="0" algn="l" rtl="0">
              <a:spcBef>
                <a:spcPts val="0"/>
              </a:spcBef>
              <a:spcAft>
                <a:spcPts val="0"/>
              </a:spcAft>
              <a:buNone/>
            </a:pPr>
            <a:r>
              <a:rPr lang="en" sz="1800" b="1">
                <a:solidFill>
                  <a:schemeClr val="lt1"/>
                </a:solidFill>
              </a:rPr>
              <a:t>Project guide:</a:t>
            </a:r>
            <a:r>
              <a:rPr lang="en" sz="1800">
                <a:solidFill>
                  <a:schemeClr val="lt1"/>
                </a:solidFill>
              </a:rPr>
              <a:t> Dr. Subu Surendran</a:t>
            </a:r>
            <a:endParaRPr sz="1800"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666" dirty="0"/>
              <a:t>6. </a:t>
            </a:r>
            <a:r>
              <a:rPr lang="en" sz="2666" u="sng" dirty="0"/>
              <a:t>AI-Based Conversational Agents: A Scoping Review From Technologies to Future Directions</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72" name="Google Shape;172;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This paper studies the impact of artificial intelligence on human-machine interaction, particularly through conversational AI driven by machine learning, deep learning, and natural language processing. </a:t>
            </a:r>
            <a:endParaRPr dirty="0"/>
          </a:p>
          <a:p>
            <a:pPr marL="457200" lvl="0" indent="-342900" algn="l" rtl="0">
              <a:spcBef>
                <a:spcPts val="0"/>
              </a:spcBef>
              <a:spcAft>
                <a:spcPts val="0"/>
              </a:spcAft>
              <a:buSzPts val="1800"/>
              <a:buChar char="-"/>
            </a:pPr>
            <a:r>
              <a:rPr lang="en"/>
              <a:t>Furthermore, modern conversational agents are designed to simulate human behavior by incorporating emotional, sentimental, and affective nuances. </a:t>
            </a:r>
            <a:endParaRPr dirty="0"/>
          </a:p>
        </p:txBody>
      </p:sp>
      <p:sp>
        <p:nvSpPr>
          <p:cNvPr id="4" name="TextBox 3">
            <a:extLst>
              <a:ext uri="{FF2B5EF4-FFF2-40B4-BE49-F238E27FC236}">
                <a16:creationId xmlns:a16="http://schemas.microsoft.com/office/drawing/2014/main" id="{FC888172-CC9A-4C29-8D64-17AA95A49AC3}"/>
              </a:ext>
            </a:extLst>
          </p:cNvPr>
          <p:cNvSpPr txBox="1"/>
          <p:nvPr/>
        </p:nvSpPr>
        <p:spPr>
          <a:xfrm>
            <a:off x="425167" y="4399598"/>
            <a:ext cx="6042378" cy="338554"/>
          </a:xfrm>
          <a:prstGeom prst="rect">
            <a:avLst/>
          </a:prstGeom>
          <a:noFill/>
        </p:spPr>
        <p:txBody>
          <a:bodyPr wrap="square" rtlCol="0">
            <a:spAutoFit/>
          </a:bodyPr>
          <a:lstStyle/>
          <a:p>
            <a:r>
              <a:rPr lang="en" sz="800" dirty="0"/>
              <a:t>S. Kusal, S. Patil, J. Choudrie, K. Kotecha, S. Mishra and A. Abraham, "AI-Based Conversational Agents: A Scoping Review From Technologies to Future directions," in IEEE Access, vol. 10, pp. 92337-92356, 2022, doi: 10.1109/ACCESS.2022.3201144.</a:t>
            </a:r>
            <a:endParaRPr lang="en-IN"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298450" algn="l" rtl="0">
              <a:spcBef>
                <a:spcPts val="1200"/>
              </a:spcBef>
              <a:spcAft>
                <a:spcPts val="0"/>
              </a:spcAft>
              <a:buClr>
                <a:srgbClr val="000000"/>
              </a:buClr>
              <a:buSzPts val="1100"/>
              <a:buFont typeface="Arial"/>
              <a:buChar char="●"/>
            </a:pPr>
            <a:r>
              <a:rPr lang="en"/>
              <a:t>Generate novel insights into AI behavior and social dynamics</a:t>
            </a:r>
            <a:endParaRPr dirty="0"/>
          </a:p>
          <a:p>
            <a:pPr marL="457200" lvl="0" indent="-298450" algn="l" rtl="0">
              <a:spcBef>
                <a:spcPts val="0"/>
              </a:spcBef>
              <a:spcAft>
                <a:spcPts val="0"/>
              </a:spcAft>
              <a:buClr>
                <a:srgbClr val="000000"/>
              </a:buClr>
              <a:buSzPts val="1100"/>
              <a:buFont typeface="Arial"/>
              <a:buChar char="●"/>
            </a:pPr>
            <a:r>
              <a:rPr lang="en"/>
              <a:t>Advocate for conscientious AI deployment and collaboration</a:t>
            </a:r>
            <a:endParaRPr dirty="0"/>
          </a:p>
          <a:p>
            <a:pPr marL="457200" lvl="0" indent="-298450" algn="l" rtl="0">
              <a:spcBef>
                <a:spcPts val="0"/>
              </a:spcBef>
              <a:spcAft>
                <a:spcPts val="0"/>
              </a:spcAft>
              <a:buClr>
                <a:srgbClr val="000000"/>
              </a:buClr>
              <a:buSzPts val="1100"/>
              <a:buFont typeface="Arial"/>
              <a:buChar char="●"/>
            </a:pPr>
            <a:r>
              <a:rPr lang="en"/>
              <a:t>Highlight pressing ethical concerns surrounding AI behavior and autonomy</a:t>
            </a:r>
            <a:endParaRPr dirty="0"/>
          </a:p>
          <a:p>
            <a:pPr marL="457200" lvl="0" indent="-298450" algn="l" rtl="0">
              <a:spcBef>
                <a:spcPts val="0"/>
              </a:spcBef>
              <a:spcAft>
                <a:spcPts val="0"/>
              </a:spcAft>
              <a:buClr>
                <a:srgbClr val="000000"/>
              </a:buClr>
              <a:buSzPts val="1100"/>
              <a:buFont typeface="Arial"/>
              <a:buChar char="●"/>
            </a:pPr>
            <a:r>
              <a:rPr lang="en"/>
              <a:t>Uncover previously unidentified patterns and tendencies in AI interactions</a:t>
            </a:r>
            <a:endParaRPr dirty="0"/>
          </a:p>
          <a:p>
            <a:pPr marL="457200" lvl="0" indent="-298450" algn="l" rtl="0">
              <a:spcBef>
                <a:spcPts val="0"/>
              </a:spcBef>
              <a:spcAft>
                <a:spcPts val="0"/>
              </a:spcAft>
              <a:buClr>
                <a:srgbClr val="000000"/>
              </a:buClr>
              <a:buSzPts val="1100"/>
              <a:buFont typeface="Arial"/>
              <a:buChar char="●"/>
            </a:pPr>
            <a:r>
              <a:rPr lang="en"/>
              <a:t>Validate existing theories related to multi-agent coordination and cooperation</a:t>
            </a:r>
            <a:endParaRPr dirty="0"/>
          </a:p>
          <a:p>
            <a:pPr marL="457200" lvl="0" indent="-298450" algn="l" rtl="0">
              <a:spcBef>
                <a:spcPts val="0"/>
              </a:spcBef>
              <a:spcAft>
                <a:spcPts val="0"/>
              </a:spcAft>
              <a:buClr>
                <a:srgbClr val="000000"/>
              </a:buClr>
              <a:buSzPts val="1100"/>
              <a:buFont typeface="Arial"/>
              <a:buChar char="●"/>
            </a:pPr>
            <a:r>
              <a:rPr lang="en"/>
              <a:t>Study human societies through observing and analyzing AI agent interactions.</a:t>
            </a:r>
            <a:endParaRPr dirty="0"/>
          </a:p>
          <a:p>
            <a:pPr marL="0" lvl="0" indent="0" algn="l" rtl="0">
              <a:spcBef>
                <a:spcPts val="1200"/>
              </a:spcBef>
              <a:spcAft>
                <a:spcPts val="1200"/>
              </a:spcAft>
              <a:buNone/>
            </a:pPr>
            <a:endParaRPr dirty="0"/>
          </a:p>
        </p:txBody>
      </p:sp>
      <p:sp>
        <p:nvSpPr>
          <p:cNvPr id="129" name="Google Shape;129;p20"/>
          <p:cNvSpPr txBox="1">
            <a:spLocks noGrp="1"/>
          </p:cNvSpPr>
          <p:nvPr>
            <p:ph type="title"/>
          </p:nvPr>
        </p:nvSpPr>
        <p:spPr>
          <a:xfrm>
            <a:off x="311700" y="3745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DESIRED IMPACTS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OBJECTIVE</a:t>
            </a:r>
          </a:p>
        </p:txBody>
      </p:sp>
      <p:sp>
        <p:nvSpPr>
          <p:cNvPr id="99" name="Google Shape;99;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The aim of this project is to explore and analyze the behaviors, interactions, and emerging relationship dynamics among artificial intelligence (AI) agents within a simulated village environment. We also aim to learn about human societies through observing and analyzing AI agent interactions.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Design</a:t>
            </a:r>
            <a:endParaRPr dirty="0"/>
          </a:p>
        </p:txBody>
      </p:sp>
      <p:sp>
        <p:nvSpPr>
          <p:cNvPr id="135" name="Google Shape;135;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2400"/>
              </a:spcBef>
              <a:spcAft>
                <a:spcPts val="0"/>
              </a:spcAft>
              <a:buSzPts val="1800"/>
              <a:buChar char="-"/>
            </a:pPr>
            <a:r>
              <a:rPr lang="en-US" sz="2000" b="1" dirty="0">
                <a:latin typeface="+mn-lt"/>
                <a:ea typeface="Arial"/>
                <a:cs typeface="Arial"/>
                <a:sym typeface="Arial"/>
              </a:rPr>
              <a:t>Village Environment</a:t>
            </a:r>
            <a:endParaRPr sz="2000" b="1" dirty="0">
              <a:latin typeface="+mn-lt"/>
            </a:endParaRPr>
          </a:p>
          <a:p>
            <a:pPr lvl="0">
              <a:lnSpc>
                <a:spcPct val="150000"/>
              </a:lnSpc>
              <a:buChar char="-"/>
            </a:pPr>
            <a:r>
              <a:rPr lang="en-IN" sz="2000" b="1" dirty="0">
                <a:latin typeface="+mn-lt"/>
              </a:rPr>
              <a:t>Adding AI-agents to the village</a:t>
            </a:r>
          </a:p>
          <a:p>
            <a:pPr lvl="0">
              <a:lnSpc>
                <a:spcPct val="150000"/>
              </a:lnSpc>
              <a:buChar char="-"/>
            </a:pPr>
            <a:r>
              <a:rPr lang="en-IN" sz="2000" b="1" dirty="0">
                <a:latin typeface="+mn-lt"/>
              </a:rPr>
              <a:t>SchedulerAI</a:t>
            </a:r>
          </a:p>
          <a:p>
            <a:pPr lvl="0">
              <a:lnSpc>
                <a:spcPct val="150000"/>
              </a:lnSpc>
              <a:buChar char="-"/>
            </a:pPr>
            <a:r>
              <a:rPr lang="en-IN" sz="2000" b="1" dirty="0">
                <a:latin typeface="+mn-lt"/>
              </a:rPr>
              <a:t>ConversationAI</a:t>
            </a:r>
          </a:p>
          <a:p>
            <a:pPr lvl="0">
              <a:lnSpc>
                <a:spcPct val="150000"/>
              </a:lnSpc>
              <a:buChar char="-"/>
            </a:pPr>
            <a:r>
              <a:rPr lang="en-IN" sz="2000" b="1" dirty="0">
                <a:latin typeface="+mn-lt"/>
              </a:rPr>
              <a:t>Integrating Scheduler AI and Conversation AI into the Village</a:t>
            </a:r>
            <a:endParaRPr sz="2800" u="sng" dirty="0">
              <a:solidFill>
                <a:schemeClr val="lt1"/>
              </a:solidFill>
              <a:latin typeface="+mn-lt"/>
              <a:ea typeface="Arial"/>
              <a:cs typeface="Arial"/>
              <a:sym typeface="Arial"/>
            </a:endParaRPr>
          </a:p>
        </p:txBody>
      </p:sp>
    </p:spTree>
    <p:extLst>
      <p:ext uri="{BB962C8B-B14F-4D97-AF65-F5344CB8AC3E}">
        <p14:creationId xmlns:p14="http://schemas.microsoft.com/office/powerpoint/2010/main" val="3458237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sz="2666" dirty="0"/>
              <a:t>1.</a:t>
            </a:r>
            <a:r>
              <a:rPr lang="en-US" sz="2800" b="1" dirty="0">
                <a:ea typeface="Arial"/>
                <a:cs typeface="Arial"/>
                <a:sym typeface="Arial"/>
              </a:rPr>
              <a:t> </a:t>
            </a:r>
            <a:r>
              <a:rPr lang="en-US" sz="2800" b="1" u="sng" dirty="0">
                <a:ea typeface="Arial"/>
                <a:cs typeface="Arial"/>
                <a:sym typeface="Arial"/>
              </a:rPr>
              <a:t>Village Environment</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368350"/>
            <a:ext cx="8520600" cy="3339000"/>
          </a:xfrm>
          <a:prstGeom prst="rect">
            <a:avLst/>
          </a:prstGeom>
        </p:spPr>
        <p:txBody>
          <a:bodyPr spcFirstLastPara="1" wrap="square" lIns="91425" tIns="91425" rIns="91425" bIns="91425" anchor="t" anchorCtr="0">
            <a:normAutofit/>
          </a:bodyPr>
          <a:lstStyle/>
          <a:p>
            <a:pPr lvl="0">
              <a:lnSpc>
                <a:spcPct val="150000"/>
              </a:lnSpc>
              <a:buFont typeface="Arial"/>
              <a:buChar char="-"/>
            </a:pPr>
            <a:r>
              <a:rPr lang="en-IN" dirty="0"/>
              <a:t>The Village Environment is a crucial component of the AI Village project, serving as the virtual world where the AI agents reside and interact.</a:t>
            </a:r>
          </a:p>
          <a:p>
            <a:pPr lvl="0">
              <a:lnSpc>
                <a:spcPct val="150000"/>
              </a:lnSpc>
              <a:buFont typeface="Arial"/>
              <a:buChar char="-"/>
            </a:pPr>
            <a:r>
              <a:rPr lang="en-IN" dirty="0"/>
              <a:t>This environment was created using Pygame, a popular Python library for game development.</a:t>
            </a:r>
          </a:p>
          <a:p>
            <a:pPr lvl="0">
              <a:lnSpc>
                <a:spcPct val="150000"/>
              </a:lnSpc>
              <a:buFont typeface="Arial"/>
              <a:buChar char="-"/>
            </a:pPr>
            <a:r>
              <a:rPr lang="en-IN" dirty="0"/>
              <a:t>To enhance the visual appeal and functionality of the village, we utilized Libresprite, a powerful tool for creating and managing sprites. </a:t>
            </a:r>
            <a:endParaRPr sz="1300" dirty="0"/>
          </a:p>
        </p:txBody>
      </p:sp>
    </p:spTree>
    <p:extLst>
      <p:ext uri="{BB962C8B-B14F-4D97-AF65-F5344CB8AC3E}">
        <p14:creationId xmlns:p14="http://schemas.microsoft.com/office/powerpoint/2010/main" val="3725882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1200"/>
              </a:spcBef>
              <a:spcAft>
                <a:spcPts val="0"/>
              </a:spcAft>
              <a:buClr>
                <a:srgbClr val="000000"/>
              </a:buClr>
              <a:buSzPts val="1800"/>
              <a:buFont typeface="Roboto"/>
              <a:buChar char="●"/>
            </a:pPr>
            <a:r>
              <a:rPr lang="en" b="1" i="1" dirty="0">
                <a:solidFill>
                  <a:srgbClr val="000000"/>
                </a:solidFill>
              </a:rPr>
              <a:t>Performance:</a:t>
            </a:r>
            <a:r>
              <a:rPr lang="en" dirty="0">
                <a:solidFill>
                  <a:srgbClr val="000000"/>
                </a:solidFill>
              </a:rPr>
              <a:t> The 'energy' value for each AI agent.</a:t>
            </a:r>
            <a:endParaRPr dirty="0">
              <a:solidFill>
                <a:srgbClr val="000000"/>
              </a:solidFill>
            </a:endParaRPr>
          </a:p>
          <a:p>
            <a:pPr marL="457200" lvl="0" indent="-342900" algn="l" rtl="0">
              <a:lnSpc>
                <a:spcPct val="150000"/>
              </a:lnSpc>
              <a:spcBef>
                <a:spcPts val="0"/>
              </a:spcBef>
              <a:spcAft>
                <a:spcPts val="0"/>
              </a:spcAft>
              <a:buClr>
                <a:srgbClr val="000000"/>
              </a:buClr>
              <a:buSzPts val="1800"/>
              <a:buFont typeface="Roboto"/>
              <a:buChar char="●"/>
            </a:pPr>
            <a:r>
              <a:rPr lang="en" b="1" i="1" dirty="0">
                <a:solidFill>
                  <a:srgbClr val="000000"/>
                </a:solidFill>
              </a:rPr>
              <a:t>Environment:</a:t>
            </a:r>
            <a:r>
              <a:rPr lang="en" b="1" dirty="0">
                <a:solidFill>
                  <a:srgbClr val="000000"/>
                </a:solidFill>
              </a:rPr>
              <a:t> </a:t>
            </a:r>
            <a:r>
              <a:rPr lang="en" dirty="0">
                <a:solidFill>
                  <a:srgbClr val="000000"/>
                </a:solidFill>
              </a:rPr>
              <a:t>The environment is the village simulated using pygame.</a:t>
            </a:r>
            <a:endParaRPr dirty="0">
              <a:solidFill>
                <a:srgbClr val="000000"/>
              </a:solidFill>
            </a:endParaRPr>
          </a:p>
          <a:p>
            <a:pPr marL="457200" lvl="0" indent="-342900" algn="l" rtl="0">
              <a:lnSpc>
                <a:spcPct val="150000"/>
              </a:lnSpc>
              <a:spcBef>
                <a:spcPts val="0"/>
              </a:spcBef>
              <a:spcAft>
                <a:spcPts val="0"/>
              </a:spcAft>
              <a:buClr>
                <a:srgbClr val="000000"/>
              </a:buClr>
              <a:buSzPts val="1800"/>
              <a:buFont typeface="Roboto"/>
              <a:buChar char="●"/>
            </a:pPr>
            <a:r>
              <a:rPr lang="en" b="1" i="1" dirty="0">
                <a:solidFill>
                  <a:srgbClr val="000000"/>
                </a:solidFill>
              </a:rPr>
              <a:t>Actuators:</a:t>
            </a:r>
            <a:r>
              <a:rPr lang="en" dirty="0">
                <a:solidFill>
                  <a:srgbClr val="000000"/>
                </a:solidFill>
              </a:rPr>
              <a:t> The environment is affected by the output of each (LLM) AI agent.</a:t>
            </a:r>
            <a:endParaRPr dirty="0">
              <a:solidFill>
                <a:srgbClr val="000000"/>
              </a:solidFill>
            </a:endParaRPr>
          </a:p>
          <a:p>
            <a:pPr marL="457200" lvl="0" indent="-342900" algn="l" rtl="0">
              <a:lnSpc>
                <a:spcPct val="150000"/>
              </a:lnSpc>
              <a:spcBef>
                <a:spcPts val="0"/>
              </a:spcBef>
              <a:spcAft>
                <a:spcPts val="0"/>
              </a:spcAft>
              <a:buClr>
                <a:srgbClr val="000000"/>
              </a:buClr>
              <a:buSzPts val="1800"/>
              <a:buFont typeface="Roboto"/>
              <a:buChar char="●"/>
            </a:pPr>
            <a:r>
              <a:rPr lang="en" b="1" i="1" dirty="0">
                <a:solidFill>
                  <a:srgbClr val="000000"/>
                </a:solidFill>
              </a:rPr>
              <a:t>Sensors:</a:t>
            </a:r>
            <a:r>
              <a:rPr lang="en" dirty="0">
                <a:solidFill>
                  <a:srgbClr val="000000"/>
                </a:solidFill>
              </a:rPr>
              <a:t> The prompt received by each LLM, acts as the sensor to observe the environment.</a:t>
            </a:r>
            <a:endParaRPr sz="2500" dirty="0"/>
          </a:p>
          <a:p>
            <a:pPr marL="0" lvl="0" indent="0" algn="l" rtl="0">
              <a:spcBef>
                <a:spcPts val="1200"/>
              </a:spcBef>
              <a:spcAft>
                <a:spcPts val="1200"/>
              </a:spcAft>
              <a:buNone/>
            </a:pPr>
            <a:endParaRPr dirty="0"/>
          </a:p>
        </p:txBody>
      </p:sp>
      <p:sp>
        <p:nvSpPr>
          <p:cNvPr id="117" name="Google Shape;117;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PEAS Analysis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lvl="0"/>
            <a:r>
              <a:rPr lang="en-US" sz="2666" dirty="0"/>
              <a:t>2. </a:t>
            </a:r>
            <a:r>
              <a:rPr lang="en-IN" b="1" u="sng" dirty="0"/>
              <a:t>Adding AI-agents to the village</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a:bodyPr>
          <a:lstStyle/>
          <a:p>
            <a:pPr lvl="0">
              <a:lnSpc>
                <a:spcPct val="150000"/>
              </a:lnSpc>
              <a:buFont typeface="Arial"/>
              <a:buChar char="-"/>
            </a:pPr>
            <a:r>
              <a:rPr lang="en-IN" dirty="0"/>
              <a:t>The AI Village project takes a significant step forward with the introduction of villagers, who are AI agents, into the Pygame Village Environment. </a:t>
            </a:r>
          </a:p>
          <a:p>
            <a:pPr lvl="0">
              <a:lnSpc>
                <a:spcPct val="150000"/>
              </a:lnSpc>
              <a:buFont typeface="Arial"/>
              <a:buChar char="-"/>
            </a:pPr>
            <a:r>
              <a:rPr lang="en-IN" dirty="0"/>
              <a:t>The villager's schedule is generated by the SchedulerAI.</a:t>
            </a:r>
          </a:p>
          <a:p>
            <a:pPr lvl="0">
              <a:lnSpc>
                <a:spcPct val="150000"/>
              </a:lnSpc>
              <a:buFont typeface="Arial"/>
              <a:buChar char="-"/>
            </a:pPr>
            <a:r>
              <a:rPr lang="en-IN" dirty="0"/>
              <a:t>The ConversationAI plays a crucial role in facilitating interactions between villagers.</a:t>
            </a:r>
          </a:p>
          <a:p>
            <a:pPr>
              <a:lnSpc>
                <a:spcPct val="150000"/>
              </a:lnSpc>
              <a:buFont typeface="Arial"/>
              <a:buChar char="-"/>
            </a:pPr>
            <a:r>
              <a:rPr lang="en-IN" dirty="0"/>
              <a:t>The animation and art aspects of the villagers are handled by Libresprite which provides a visually appealing and engaging experience.</a:t>
            </a:r>
          </a:p>
        </p:txBody>
      </p:sp>
    </p:spTree>
    <p:extLst>
      <p:ext uri="{BB962C8B-B14F-4D97-AF65-F5344CB8AC3E}">
        <p14:creationId xmlns:p14="http://schemas.microsoft.com/office/powerpoint/2010/main" val="3480095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lvl="0"/>
            <a:r>
              <a:rPr lang="en" sz="2666" dirty="0"/>
              <a:t>3. </a:t>
            </a:r>
            <a:r>
              <a:rPr lang="en-IN" b="1" u="sng" dirty="0"/>
              <a:t>SchedulerAI</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368350"/>
            <a:ext cx="8520600" cy="3339000"/>
          </a:xfrm>
          <a:prstGeom prst="rect">
            <a:avLst/>
          </a:prstGeom>
        </p:spPr>
        <p:txBody>
          <a:bodyPr spcFirstLastPara="1" wrap="square" lIns="91425" tIns="91425" rIns="91425" bIns="91425" anchor="t" anchorCtr="0">
            <a:normAutofit/>
          </a:bodyPr>
          <a:lstStyle/>
          <a:p>
            <a:pPr lvl="0">
              <a:lnSpc>
                <a:spcPct val="150000"/>
              </a:lnSpc>
              <a:buFont typeface="Arial"/>
              <a:buChar char="-"/>
            </a:pPr>
            <a:r>
              <a:rPr lang="en-IN" dirty="0"/>
              <a:t>The SchedulerAI is a pivotal component of the village, responsible for generating personalized schedules for each villager. </a:t>
            </a:r>
          </a:p>
          <a:p>
            <a:pPr lvl="0">
              <a:lnSpc>
                <a:spcPct val="150000"/>
              </a:lnSpc>
              <a:buFont typeface="Arial"/>
              <a:buChar char="-"/>
            </a:pPr>
            <a:r>
              <a:rPr lang="en-IN" dirty="0"/>
              <a:t>This intelligent system leverages the capabilities of LLaMA3.</a:t>
            </a:r>
          </a:p>
          <a:p>
            <a:pPr lvl="0">
              <a:lnSpc>
                <a:spcPct val="150000"/>
              </a:lnSpc>
              <a:buFont typeface="Arial"/>
              <a:buChar char="-"/>
            </a:pPr>
            <a:r>
              <a:rPr lang="en-IN" dirty="0"/>
              <a:t>To create these schedules, the SchedulerAI draws upon the base character and memory of each villager.</a:t>
            </a:r>
          </a:p>
          <a:p>
            <a:pPr lvl="0">
              <a:lnSpc>
                <a:spcPct val="150000"/>
              </a:lnSpc>
              <a:buFont typeface="Arial"/>
              <a:buChar char="-"/>
            </a:pPr>
            <a:r>
              <a:rPr lang="en-IN" dirty="0"/>
              <a:t>By combining the villager's base character and memory, the SchedulerAI can generate schedules that are both realistic and engaging. </a:t>
            </a:r>
            <a:endParaRPr sz="1300" dirty="0"/>
          </a:p>
        </p:txBody>
      </p:sp>
    </p:spTree>
    <p:extLst>
      <p:ext uri="{BB962C8B-B14F-4D97-AF65-F5344CB8AC3E}">
        <p14:creationId xmlns:p14="http://schemas.microsoft.com/office/powerpoint/2010/main" val="4268510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1DA6-22A1-4D97-8329-9608E3C69EE1}"/>
              </a:ext>
            </a:extLst>
          </p:cNvPr>
          <p:cNvSpPr>
            <a:spLocks noGrp="1"/>
          </p:cNvSpPr>
          <p:nvPr>
            <p:ph type="title"/>
          </p:nvPr>
        </p:nvSpPr>
        <p:spPr/>
        <p:txBody>
          <a:bodyPr>
            <a:normAutofit fontScale="90000"/>
          </a:bodyPr>
          <a:lstStyle/>
          <a:p>
            <a:r>
              <a:rPr lang="en" sz="2666" dirty="0"/>
              <a:t>3. </a:t>
            </a:r>
            <a:r>
              <a:rPr lang="en-IN" b="1" u="sng" dirty="0"/>
              <a:t>SchedulerAI</a:t>
            </a:r>
            <a:endParaRPr lang="en-IN" dirty="0"/>
          </a:p>
        </p:txBody>
      </p:sp>
      <p:sp>
        <p:nvSpPr>
          <p:cNvPr id="3" name="Text Placeholder 2">
            <a:extLst>
              <a:ext uri="{FF2B5EF4-FFF2-40B4-BE49-F238E27FC236}">
                <a16:creationId xmlns:a16="http://schemas.microsoft.com/office/drawing/2014/main" id="{2618334B-689D-4E2C-86AE-5299B40BF350}"/>
              </a:ext>
            </a:extLst>
          </p:cNvPr>
          <p:cNvSpPr>
            <a:spLocks noGrp="1"/>
          </p:cNvSpPr>
          <p:nvPr>
            <p:ph type="body" idx="1"/>
          </p:nvPr>
        </p:nvSpPr>
        <p:spPr>
          <a:xfrm>
            <a:off x="311700" y="2954347"/>
            <a:ext cx="6679653" cy="1614527"/>
          </a:xfrm>
        </p:spPr>
        <p:txBody>
          <a:bodyPr/>
          <a:lstStyle/>
          <a:p>
            <a:endParaRPr lang="en-IN" dirty="0"/>
          </a:p>
        </p:txBody>
      </p:sp>
      <p:pic>
        <p:nvPicPr>
          <p:cNvPr id="1026" name="Picture 2" descr="C:\Users\advai\AppData\Local\Microsoft\Windows\Clipboard\HistoryData\{F5F993A2-08CA-4E2E-9E51-A1E5A5540CFB}\{FE82EFDB-9EF1-4712-AD0F-9B12ABCFE891}\ResourceMap\{93E111A2-041A-432B-85E3-E838CBB0A09D}">
            <a:extLst>
              <a:ext uri="{FF2B5EF4-FFF2-40B4-BE49-F238E27FC236}">
                <a16:creationId xmlns:a16="http://schemas.microsoft.com/office/drawing/2014/main" id="{D703662D-8B75-473B-A680-795267BE30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907" y="902198"/>
            <a:ext cx="5936185" cy="333910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6445A61-D251-4BB7-AB6B-9BBB8A3B0F54}"/>
              </a:ext>
            </a:extLst>
          </p:cNvPr>
          <p:cNvPicPr>
            <a:picLocks noChangeAspect="1"/>
          </p:cNvPicPr>
          <p:nvPr/>
        </p:nvPicPr>
        <p:blipFill>
          <a:blip r:embed="rId3"/>
          <a:stretch>
            <a:fillRect/>
          </a:stretch>
        </p:blipFill>
        <p:spPr>
          <a:xfrm>
            <a:off x="6073752" y="3899816"/>
            <a:ext cx="3070248" cy="990188"/>
          </a:xfrm>
          <a:prstGeom prst="rect">
            <a:avLst/>
          </a:prstGeom>
        </p:spPr>
      </p:pic>
    </p:spTree>
    <p:extLst>
      <p:ext uri="{BB962C8B-B14F-4D97-AF65-F5344CB8AC3E}">
        <p14:creationId xmlns:p14="http://schemas.microsoft.com/office/powerpoint/2010/main" val="1639115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lvl="0"/>
            <a:r>
              <a:rPr lang="en-US" sz="2666" dirty="0"/>
              <a:t>4.</a:t>
            </a:r>
            <a:r>
              <a:rPr lang="en-IN" b="1" dirty="0"/>
              <a:t> </a:t>
            </a:r>
            <a:r>
              <a:rPr lang="en-IN" b="1" u="sng" dirty="0"/>
              <a:t>ConversationAI</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368350"/>
            <a:ext cx="8520600" cy="3339000"/>
          </a:xfrm>
          <a:prstGeom prst="rect">
            <a:avLst/>
          </a:prstGeom>
        </p:spPr>
        <p:txBody>
          <a:bodyPr spcFirstLastPara="1" wrap="square" lIns="91425" tIns="91425" rIns="91425" bIns="91425" anchor="t" anchorCtr="0">
            <a:normAutofit/>
          </a:bodyPr>
          <a:lstStyle/>
          <a:p>
            <a:pPr lvl="0">
              <a:lnSpc>
                <a:spcPct val="150000"/>
              </a:lnSpc>
              <a:buFont typeface="Arial"/>
              <a:buChar char="-"/>
            </a:pPr>
            <a:r>
              <a:rPr lang="en-IN" dirty="0"/>
              <a:t>The ConversationAI is a sophisticated component of the AI Village project, responsible for facilitating conversations between two agents when they come within a fixed proximity of each other.</a:t>
            </a:r>
          </a:p>
          <a:p>
            <a:pPr lvl="0">
              <a:lnSpc>
                <a:spcPct val="150000"/>
              </a:lnSpc>
              <a:buFont typeface="Arial"/>
              <a:buChar char="-"/>
            </a:pPr>
            <a:r>
              <a:rPr lang="en-IN" dirty="0"/>
              <a:t>This intelligent system utilizes the capabilities of LLaMA3.</a:t>
            </a:r>
          </a:p>
          <a:p>
            <a:pPr lvl="0">
              <a:lnSpc>
                <a:spcPct val="150000"/>
              </a:lnSpc>
              <a:buFont typeface="Arial"/>
              <a:buChar char="-"/>
            </a:pPr>
            <a:r>
              <a:rPr lang="en-IN" dirty="0"/>
              <a:t>When two agents come within a predetermined distance of each other, the ConversationAI is triggered, initiating a conversation between the agents. </a:t>
            </a:r>
            <a:endParaRPr sz="1300" dirty="0"/>
          </a:p>
        </p:txBody>
      </p:sp>
    </p:spTree>
    <p:extLst>
      <p:ext uri="{BB962C8B-B14F-4D97-AF65-F5344CB8AC3E}">
        <p14:creationId xmlns:p14="http://schemas.microsoft.com/office/powerpoint/2010/main" val="426827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CONTENTS</a:t>
            </a:r>
            <a:endParaRPr dirty="0"/>
          </a:p>
        </p:txBody>
      </p:sp>
      <p:sp>
        <p:nvSpPr>
          <p:cNvPr id="93" name="Google Shape;93;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Introduction</a:t>
            </a:r>
          </a:p>
          <a:p>
            <a:pPr>
              <a:buFont typeface="Roboto"/>
              <a:buChar char="-"/>
            </a:pPr>
            <a:r>
              <a:rPr lang="en-IN" dirty="0"/>
              <a:t>Literature Survey</a:t>
            </a:r>
          </a:p>
          <a:p>
            <a:pPr>
              <a:buFont typeface="Roboto"/>
              <a:buChar char="-"/>
            </a:pPr>
            <a:r>
              <a:rPr lang="en" dirty="0"/>
              <a:t>Desired Impact</a:t>
            </a:r>
            <a:endParaRPr lang="en-IN" dirty="0"/>
          </a:p>
          <a:p>
            <a:pPr>
              <a:buFont typeface="Roboto"/>
              <a:buChar char="-"/>
            </a:pPr>
            <a:r>
              <a:rPr lang="en-US" dirty="0"/>
              <a:t>Objective</a:t>
            </a:r>
            <a:endParaRPr dirty="0"/>
          </a:p>
          <a:p>
            <a:pPr marL="457200" lvl="0" indent="-342900" algn="l" rtl="0">
              <a:spcBef>
                <a:spcPts val="0"/>
              </a:spcBef>
              <a:spcAft>
                <a:spcPts val="0"/>
              </a:spcAft>
              <a:buSzPts val="1800"/>
              <a:buChar char="-"/>
            </a:pPr>
            <a:r>
              <a:rPr lang="en" dirty="0"/>
              <a:t>Design</a:t>
            </a:r>
            <a:endParaRPr dirty="0"/>
          </a:p>
          <a:p>
            <a:pPr marL="457200" lvl="0" indent="-342900" algn="l" rtl="0">
              <a:spcBef>
                <a:spcPts val="0"/>
              </a:spcBef>
              <a:spcAft>
                <a:spcPts val="0"/>
              </a:spcAft>
              <a:buSzPts val="1800"/>
              <a:buChar char="-"/>
            </a:pPr>
            <a:r>
              <a:rPr lang="en" dirty="0"/>
              <a:t>Methodology</a:t>
            </a:r>
            <a:endParaRPr dirty="0"/>
          </a:p>
          <a:p>
            <a:pPr marL="457200" lvl="0" indent="-342900" algn="l" rtl="0">
              <a:spcBef>
                <a:spcPts val="0"/>
              </a:spcBef>
              <a:spcAft>
                <a:spcPts val="0"/>
              </a:spcAft>
              <a:buSzPts val="1800"/>
              <a:buChar char="-"/>
            </a:pPr>
            <a:r>
              <a:rPr lang="en" dirty="0"/>
              <a:t>Result</a:t>
            </a:r>
            <a:endParaRPr dirty="0"/>
          </a:p>
          <a:p>
            <a:pPr marL="457200" lvl="0" indent="-342900" algn="l" rtl="0">
              <a:spcBef>
                <a:spcPts val="0"/>
              </a:spcBef>
              <a:spcAft>
                <a:spcPts val="0"/>
              </a:spcAft>
              <a:buSzPts val="1800"/>
              <a:buChar char="-"/>
            </a:pPr>
            <a:r>
              <a:rPr lang="en" dirty="0"/>
              <a:t>Conclusion</a:t>
            </a:r>
            <a:endParaRPr dirty="0"/>
          </a:p>
          <a:p>
            <a:pPr marL="457200" lvl="0" indent="-342900" algn="l" rtl="0">
              <a:spcBef>
                <a:spcPts val="0"/>
              </a:spcBef>
              <a:spcAft>
                <a:spcPts val="0"/>
              </a:spcAft>
              <a:buSzPts val="1800"/>
              <a:buChar char="-"/>
            </a:pPr>
            <a:r>
              <a:rPr lang="en" dirty="0"/>
              <a:t>Reference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1DA6-22A1-4D97-8329-9608E3C69EE1}"/>
              </a:ext>
            </a:extLst>
          </p:cNvPr>
          <p:cNvSpPr>
            <a:spLocks noGrp="1"/>
          </p:cNvSpPr>
          <p:nvPr>
            <p:ph type="title"/>
          </p:nvPr>
        </p:nvSpPr>
        <p:spPr/>
        <p:txBody>
          <a:bodyPr>
            <a:normAutofit fontScale="90000"/>
          </a:bodyPr>
          <a:lstStyle/>
          <a:p>
            <a:r>
              <a:rPr lang="en-US" sz="2400" dirty="0"/>
              <a:t>4.</a:t>
            </a:r>
            <a:r>
              <a:rPr lang="en-IN" sz="2800" b="1" dirty="0"/>
              <a:t> </a:t>
            </a:r>
            <a:r>
              <a:rPr lang="en-IN" sz="2800" b="1" u="sng" dirty="0"/>
              <a:t>ConversationAI</a:t>
            </a:r>
            <a:endParaRPr lang="en-IN" dirty="0"/>
          </a:p>
        </p:txBody>
      </p:sp>
      <p:sp>
        <p:nvSpPr>
          <p:cNvPr id="3" name="Text Placeholder 2">
            <a:extLst>
              <a:ext uri="{FF2B5EF4-FFF2-40B4-BE49-F238E27FC236}">
                <a16:creationId xmlns:a16="http://schemas.microsoft.com/office/drawing/2014/main" id="{2618334B-689D-4E2C-86AE-5299B40BF350}"/>
              </a:ext>
            </a:extLst>
          </p:cNvPr>
          <p:cNvSpPr>
            <a:spLocks noGrp="1"/>
          </p:cNvSpPr>
          <p:nvPr>
            <p:ph type="body" idx="1"/>
          </p:nvPr>
        </p:nvSpPr>
        <p:spPr>
          <a:xfrm>
            <a:off x="311700" y="2954347"/>
            <a:ext cx="6679653" cy="1614527"/>
          </a:xfrm>
        </p:spPr>
        <p:txBody>
          <a:bodyPr/>
          <a:lstStyle/>
          <a:p>
            <a:endParaRPr lang="en-IN" dirty="0"/>
          </a:p>
        </p:txBody>
      </p:sp>
      <p:pic>
        <p:nvPicPr>
          <p:cNvPr id="7" name="Picture 6">
            <a:extLst>
              <a:ext uri="{FF2B5EF4-FFF2-40B4-BE49-F238E27FC236}">
                <a16:creationId xmlns:a16="http://schemas.microsoft.com/office/drawing/2014/main" id="{8669E2C3-18D3-4459-A33E-162B51E3F3B6}"/>
              </a:ext>
            </a:extLst>
          </p:cNvPr>
          <p:cNvPicPr>
            <a:picLocks noChangeAspect="1"/>
          </p:cNvPicPr>
          <p:nvPr/>
        </p:nvPicPr>
        <p:blipFill>
          <a:blip r:embed="rId2"/>
          <a:stretch>
            <a:fillRect/>
          </a:stretch>
        </p:blipFill>
        <p:spPr>
          <a:xfrm>
            <a:off x="1581845" y="1272385"/>
            <a:ext cx="5980309" cy="3363924"/>
          </a:xfrm>
          <a:prstGeom prst="rect">
            <a:avLst/>
          </a:prstGeom>
        </p:spPr>
      </p:pic>
      <p:pic>
        <p:nvPicPr>
          <p:cNvPr id="8" name="Picture 7">
            <a:extLst>
              <a:ext uri="{FF2B5EF4-FFF2-40B4-BE49-F238E27FC236}">
                <a16:creationId xmlns:a16="http://schemas.microsoft.com/office/drawing/2014/main" id="{B8E41F5C-0B1C-41A0-B547-499BB860C3A3}"/>
              </a:ext>
            </a:extLst>
          </p:cNvPr>
          <p:cNvPicPr>
            <a:picLocks noChangeAspect="1"/>
          </p:cNvPicPr>
          <p:nvPr/>
        </p:nvPicPr>
        <p:blipFill>
          <a:blip r:embed="rId3"/>
          <a:stretch>
            <a:fillRect/>
          </a:stretch>
        </p:blipFill>
        <p:spPr>
          <a:xfrm>
            <a:off x="6080426" y="3902858"/>
            <a:ext cx="3063574" cy="988036"/>
          </a:xfrm>
          <a:prstGeom prst="rect">
            <a:avLst/>
          </a:prstGeom>
        </p:spPr>
      </p:pic>
    </p:spTree>
    <p:extLst>
      <p:ext uri="{BB962C8B-B14F-4D97-AF65-F5344CB8AC3E}">
        <p14:creationId xmlns:p14="http://schemas.microsoft.com/office/powerpoint/2010/main" val="940933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lvl="0"/>
            <a:r>
              <a:rPr lang="en-US" sz="2666" dirty="0"/>
              <a:t>5. </a:t>
            </a:r>
            <a:r>
              <a:rPr lang="en-IN" sz="2200" b="1" u="sng" dirty="0"/>
              <a:t>Integrating SchedulerAI and ConversationAI into the Village</a:t>
            </a:r>
            <a:endParaRPr sz="2000"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368350"/>
            <a:ext cx="8520600" cy="3339000"/>
          </a:xfrm>
          <a:prstGeom prst="rect">
            <a:avLst/>
          </a:prstGeom>
        </p:spPr>
        <p:txBody>
          <a:bodyPr spcFirstLastPara="1" wrap="square" lIns="91425" tIns="91425" rIns="91425" bIns="91425" anchor="t" anchorCtr="0">
            <a:normAutofit/>
          </a:bodyPr>
          <a:lstStyle/>
          <a:p>
            <a:pPr>
              <a:lnSpc>
                <a:spcPct val="150000"/>
              </a:lnSpc>
              <a:buFont typeface="Arial"/>
              <a:buChar char="-"/>
            </a:pPr>
            <a:r>
              <a:rPr lang="en-IN" dirty="0"/>
              <a:t>The integration of the SchedulerAI and ConversationAI into the Pygame Village with Agents is a crucial aspect of the AI Village project. </a:t>
            </a:r>
          </a:p>
          <a:p>
            <a:pPr>
              <a:lnSpc>
                <a:spcPct val="150000"/>
              </a:lnSpc>
              <a:buFont typeface="Arial"/>
              <a:buChar char="-"/>
            </a:pPr>
            <a:r>
              <a:rPr lang="en-IN" dirty="0"/>
              <a:t>This integration enables the agents to navigate the virtual world, interact with each other, and adapt to changes in their schedules and relationships.</a:t>
            </a:r>
          </a:p>
          <a:p>
            <a:pPr>
              <a:lnSpc>
                <a:spcPct val="150000"/>
              </a:lnSpc>
              <a:buFont typeface="Arial"/>
              <a:buChar char="-"/>
            </a:pPr>
            <a:r>
              <a:rPr lang="en-IN" dirty="0"/>
              <a:t>The agents utilize the SchedulerAI to manage their daily routines, which are represented as personalized timetables. </a:t>
            </a:r>
          </a:p>
          <a:p>
            <a:pPr marL="457200" lvl="0" indent="-342900" algn="l" rtl="0">
              <a:spcBef>
                <a:spcPts val="0"/>
              </a:spcBef>
              <a:spcAft>
                <a:spcPts val="0"/>
              </a:spcAft>
              <a:buSzPts val="1800"/>
              <a:buFont typeface="Arial"/>
              <a:buChar char="-"/>
            </a:pPr>
            <a:endParaRPr sz="1300" dirty="0"/>
          </a:p>
        </p:txBody>
      </p:sp>
    </p:spTree>
    <p:extLst>
      <p:ext uri="{BB962C8B-B14F-4D97-AF65-F5344CB8AC3E}">
        <p14:creationId xmlns:p14="http://schemas.microsoft.com/office/powerpoint/2010/main" val="1806209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lvl="0"/>
            <a:r>
              <a:rPr lang="en-US" sz="2666" dirty="0"/>
              <a:t>5. </a:t>
            </a:r>
            <a:r>
              <a:rPr lang="en-IN" sz="2200" b="1" u="sng" dirty="0"/>
              <a:t>Integrating SchedulerAI and ConversationAI into the Village</a:t>
            </a:r>
            <a:endParaRPr sz="2000"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368350"/>
            <a:ext cx="8520600" cy="3339000"/>
          </a:xfrm>
          <a:prstGeom prst="rect">
            <a:avLst/>
          </a:prstGeom>
        </p:spPr>
        <p:txBody>
          <a:bodyPr spcFirstLastPara="1" wrap="square" lIns="91425" tIns="91425" rIns="91425" bIns="91425" anchor="t" anchorCtr="0">
            <a:normAutofit/>
          </a:bodyPr>
          <a:lstStyle/>
          <a:p>
            <a:pPr>
              <a:lnSpc>
                <a:spcPct val="150000"/>
              </a:lnSpc>
              <a:buFont typeface="Arial"/>
              <a:buChar char="-"/>
            </a:pPr>
            <a:r>
              <a:rPr lang="en-IN" dirty="0"/>
              <a:t>To facilitate movement between locations, the agents employ the A* algorithm, a popular pathfinding technique that enables them to navigate the village efficiently.</a:t>
            </a:r>
          </a:p>
          <a:p>
            <a:pPr>
              <a:lnSpc>
                <a:spcPct val="150000"/>
              </a:lnSpc>
              <a:buFont typeface="Arial"/>
              <a:buChar char="-"/>
            </a:pPr>
            <a:r>
              <a:rPr lang="en-IN" dirty="0"/>
              <a:t>When</a:t>
            </a:r>
            <a:r>
              <a:rPr lang="en-US" dirty="0"/>
              <a:t> </a:t>
            </a:r>
            <a:r>
              <a:rPr lang="en-IN" dirty="0"/>
              <a:t>two agents encounter each other, the ConversationAI is triggered, generating a conversation between them</a:t>
            </a:r>
            <a:r>
              <a:rPr lang="en-US" dirty="0"/>
              <a:t>. </a:t>
            </a:r>
            <a:r>
              <a:rPr lang="en-IN" dirty="0"/>
              <a:t>This interaction can have a profound impact on the agents' relationships, energy levels, and even their schedules. </a:t>
            </a:r>
          </a:p>
          <a:p>
            <a:pPr>
              <a:lnSpc>
                <a:spcPct val="150000"/>
              </a:lnSpc>
              <a:buFont typeface="Arial"/>
              <a:buChar char="-"/>
            </a:pPr>
            <a:endParaRPr lang="en-US" dirty="0"/>
          </a:p>
          <a:p>
            <a:pPr marL="457200" lvl="0" indent="-342900" algn="l" rtl="0">
              <a:spcBef>
                <a:spcPts val="0"/>
              </a:spcBef>
              <a:spcAft>
                <a:spcPts val="0"/>
              </a:spcAft>
              <a:buSzPts val="1800"/>
              <a:buFont typeface="Arial"/>
              <a:buChar char="-"/>
            </a:pPr>
            <a:endParaRPr lang="en-US" sz="1300" dirty="0"/>
          </a:p>
        </p:txBody>
      </p:sp>
    </p:spTree>
    <p:extLst>
      <p:ext uri="{BB962C8B-B14F-4D97-AF65-F5344CB8AC3E}">
        <p14:creationId xmlns:p14="http://schemas.microsoft.com/office/powerpoint/2010/main" val="95895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lvl="0"/>
            <a:r>
              <a:rPr lang="en-US" sz="2666" dirty="0"/>
              <a:t>5. </a:t>
            </a:r>
            <a:r>
              <a:rPr lang="en-IN" sz="2200" b="1" u="sng" dirty="0"/>
              <a:t>Integrating SchedulerAI and ConversationAI into the Village</a:t>
            </a:r>
            <a:endParaRPr sz="2000"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368350"/>
            <a:ext cx="8520600" cy="3339000"/>
          </a:xfrm>
          <a:prstGeom prst="rect">
            <a:avLst/>
          </a:prstGeom>
        </p:spPr>
        <p:txBody>
          <a:bodyPr spcFirstLastPara="1" wrap="square" lIns="91425" tIns="91425" rIns="91425" bIns="91425" anchor="t" anchorCtr="0">
            <a:normAutofit/>
          </a:bodyPr>
          <a:lstStyle/>
          <a:p>
            <a:pPr>
              <a:lnSpc>
                <a:spcPct val="200000"/>
              </a:lnSpc>
              <a:buFont typeface="Arial"/>
              <a:buChar char="-"/>
            </a:pPr>
            <a:r>
              <a:rPr lang="en-IN" dirty="0"/>
              <a:t>The integration of the SchedulerAI and ConversationAI enables the agents to respond dynamically to changes in their environment and relationships. </a:t>
            </a:r>
          </a:p>
          <a:p>
            <a:pPr>
              <a:lnSpc>
                <a:spcPct val="200000"/>
              </a:lnSpc>
              <a:buFont typeface="Arial"/>
              <a:buChar char="-"/>
            </a:pPr>
            <a:r>
              <a:rPr lang="en-IN" dirty="0"/>
              <a:t>This dynamic interplay between the SchedulerAI, ConversationAI, and agent movements brings the virtual world to life, simulating the complexities and nuances of real-life social interactions.</a:t>
            </a:r>
            <a:endParaRPr lang="en-US" dirty="0"/>
          </a:p>
          <a:p>
            <a:pPr marL="457200" lvl="0" indent="-342900" algn="l" rtl="0">
              <a:spcBef>
                <a:spcPts val="0"/>
              </a:spcBef>
              <a:spcAft>
                <a:spcPts val="0"/>
              </a:spcAft>
              <a:buSzPts val="1800"/>
              <a:buFont typeface="Arial"/>
              <a:buChar char="-"/>
            </a:pPr>
            <a:endParaRPr lang="en-US" sz="1300" dirty="0"/>
          </a:p>
        </p:txBody>
      </p:sp>
    </p:spTree>
    <p:extLst>
      <p:ext uri="{BB962C8B-B14F-4D97-AF65-F5344CB8AC3E}">
        <p14:creationId xmlns:p14="http://schemas.microsoft.com/office/powerpoint/2010/main" val="2488175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1DA6-22A1-4D97-8329-9608E3C69EE1}"/>
              </a:ext>
            </a:extLst>
          </p:cNvPr>
          <p:cNvSpPr>
            <a:spLocks noGrp="1"/>
          </p:cNvSpPr>
          <p:nvPr>
            <p:ph type="title"/>
          </p:nvPr>
        </p:nvSpPr>
        <p:spPr/>
        <p:txBody>
          <a:bodyPr>
            <a:normAutofit fontScale="90000"/>
          </a:bodyPr>
          <a:lstStyle/>
          <a:p>
            <a:r>
              <a:rPr lang="en-US" sz="2000" dirty="0"/>
              <a:t>5. </a:t>
            </a:r>
            <a:r>
              <a:rPr lang="en-IN" sz="2400" b="1" u="sng" dirty="0"/>
              <a:t>Integrating SchedulerAI and ConversationAI into the Village</a:t>
            </a:r>
            <a:endParaRPr lang="en-IN" dirty="0"/>
          </a:p>
        </p:txBody>
      </p:sp>
      <p:pic>
        <p:nvPicPr>
          <p:cNvPr id="5" name="Picture 4">
            <a:extLst>
              <a:ext uri="{FF2B5EF4-FFF2-40B4-BE49-F238E27FC236}">
                <a16:creationId xmlns:a16="http://schemas.microsoft.com/office/drawing/2014/main" id="{A49BA29C-5F15-444B-A079-5BA0C97BE1CD}"/>
              </a:ext>
            </a:extLst>
          </p:cNvPr>
          <p:cNvPicPr>
            <a:picLocks noChangeAspect="1"/>
          </p:cNvPicPr>
          <p:nvPr/>
        </p:nvPicPr>
        <p:blipFill>
          <a:blip r:embed="rId2"/>
          <a:stretch>
            <a:fillRect/>
          </a:stretch>
        </p:blipFill>
        <p:spPr>
          <a:xfrm>
            <a:off x="1609283" y="1017800"/>
            <a:ext cx="5925433" cy="3333056"/>
          </a:xfrm>
          <a:prstGeom prst="rect">
            <a:avLst/>
          </a:prstGeom>
        </p:spPr>
      </p:pic>
      <p:pic>
        <p:nvPicPr>
          <p:cNvPr id="6" name="Picture 5">
            <a:extLst>
              <a:ext uri="{FF2B5EF4-FFF2-40B4-BE49-F238E27FC236}">
                <a16:creationId xmlns:a16="http://schemas.microsoft.com/office/drawing/2014/main" id="{F7EFBFDD-06A2-447C-B082-B2596F47167C}"/>
              </a:ext>
            </a:extLst>
          </p:cNvPr>
          <p:cNvPicPr>
            <a:picLocks noChangeAspect="1"/>
          </p:cNvPicPr>
          <p:nvPr/>
        </p:nvPicPr>
        <p:blipFill>
          <a:blip r:embed="rId3"/>
          <a:stretch>
            <a:fillRect/>
          </a:stretch>
        </p:blipFill>
        <p:spPr>
          <a:xfrm>
            <a:off x="6087100" y="3897447"/>
            <a:ext cx="3056899" cy="985883"/>
          </a:xfrm>
          <a:prstGeom prst="rect">
            <a:avLst/>
          </a:prstGeom>
        </p:spPr>
      </p:pic>
    </p:spTree>
    <p:extLst>
      <p:ext uri="{BB962C8B-B14F-4D97-AF65-F5344CB8AC3E}">
        <p14:creationId xmlns:p14="http://schemas.microsoft.com/office/powerpoint/2010/main" val="625861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lvl="0" indent="-298450">
              <a:spcBef>
                <a:spcPts val="1200"/>
              </a:spcBef>
              <a:buClr>
                <a:srgbClr val="000000"/>
              </a:buClr>
              <a:buSzPts val="1100"/>
              <a:buFont typeface="Arial"/>
              <a:buChar char="●"/>
            </a:pPr>
            <a:r>
              <a:rPr lang="en-IN" b="1" dirty="0"/>
              <a:t>AI Agent Structure</a:t>
            </a:r>
          </a:p>
          <a:p>
            <a:pPr lvl="0" indent="-298450">
              <a:spcBef>
                <a:spcPts val="1200"/>
              </a:spcBef>
              <a:buClr>
                <a:srgbClr val="000000"/>
              </a:buClr>
              <a:buSzPts val="1100"/>
              <a:buFont typeface="Arial"/>
              <a:buChar char="●"/>
            </a:pPr>
            <a:r>
              <a:rPr lang="en-IN" b="1" dirty="0"/>
              <a:t>SchedulerAI</a:t>
            </a:r>
          </a:p>
          <a:p>
            <a:pPr indent="-298450">
              <a:spcBef>
                <a:spcPts val="1200"/>
              </a:spcBef>
              <a:buClr>
                <a:srgbClr val="000000"/>
              </a:buClr>
              <a:buSzPts val="1100"/>
              <a:buFont typeface="Arial"/>
              <a:buChar char="●"/>
            </a:pPr>
            <a:r>
              <a:rPr lang="en-IN" b="1" dirty="0"/>
              <a:t>ConversationAI</a:t>
            </a:r>
            <a:endParaRPr lang="en-IN" dirty="0"/>
          </a:p>
          <a:p>
            <a:pPr lvl="0" indent="-298450">
              <a:spcBef>
                <a:spcPts val="1200"/>
              </a:spcBef>
              <a:buClr>
                <a:srgbClr val="000000"/>
              </a:buClr>
              <a:buSzPts val="1100"/>
              <a:buFont typeface="Arial"/>
              <a:buChar char="●"/>
            </a:pPr>
            <a:r>
              <a:rPr lang="en-IN" b="1" dirty="0"/>
              <a:t>Motion of the agents - A* Algorithm</a:t>
            </a:r>
          </a:p>
          <a:p>
            <a:pPr indent="-298450">
              <a:spcBef>
                <a:spcPts val="1200"/>
              </a:spcBef>
              <a:buClr>
                <a:srgbClr val="000000"/>
              </a:buClr>
              <a:buSzPts val="1100"/>
              <a:buFont typeface="Arial"/>
              <a:buChar char="●"/>
            </a:pPr>
            <a:r>
              <a:rPr lang="en-IN" b="1" dirty="0"/>
              <a:t>Integration of AI into Village</a:t>
            </a:r>
            <a:endParaRPr lang="en-IN" dirty="0"/>
          </a:p>
          <a:p>
            <a:pPr marL="158750" lvl="0" indent="0">
              <a:spcBef>
                <a:spcPts val="1200"/>
              </a:spcBef>
              <a:buClr>
                <a:srgbClr val="000000"/>
              </a:buClr>
              <a:buSzPts val="1100"/>
              <a:buNone/>
            </a:pPr>
            <a:endParaRPr dirty="0"/>
          </a:p>
        </p:txBody>
      </p:sp>
      <p:sp>
        <p:nvSpPr>
          <p:cNvPr id="129" name="Google Shape;129;p20"/>
          <p:cNvSpPr txBox="1">
            <a:spLocks noGrp="1"/>
          </p:cNvSpPr>
          <p:nvPr>
            <p:ph type="title"/>
          </p:nvPr>
        </p:nvSpPr>
        <p:spPr>
          <a:xfrm>
            <a:off x="311700" y="374575"/>
            <a:ext cx="8520600" cy="607800"/>
          </a:xfrm>
          <a:prstGeom prst="rect">
            <a:avLst/>
          </a:prstGeom>
        </p:spPr>
        <p:txBody>
          <a:bodyPr spcFirstLastPara="1" wrap="square" lIns="91425" tIns="91425" rIns="91425" bIns="91425" anchor="t" anchorCtr="0">
            <a:normAutofit fontScale="90000"/>
          </a:bodyPr>
          <a:lstStyle/>
          <a:p>
            <a:pPr lvl="0"/>
            <a:r>
              <a:rPr lang="en" dirty="0"/>
              <a:t>METHODOLOGY</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sz="2666" dirty="0"/>
              <a:t>1)</a:t>
            </a:r>
            <a:r>
              <a:rPr lang="en-US" sz="2800" b="1" dirty="0">
                <a:ea typeface="Arial"/>
                <a:cs typeface="Arial"/>
                <a:sym typeface="Arial"/>
              </a:rPr>
              <a:t> </a:t>
            </a:r>
            <a:r>
              <a:rPr lang="en-IN" b="1" u="sng" dirty="0"/>
              <a:t>AI Agent Structure</a:t>
            </a:r>
            <a:endParaRPr u="sng"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017800"/>
            <a:ext cx="8520600" cy="3689550"/>
          </a:xfrm>
          <a:prstGeom prst="rect">
            <a:avLst/>
          </a:prstGeom>
        </p:spPr>
        <p:txBody>
          <a:bodyPr spcFirstLastPara="1" wrap="square" lIns="91425" tIns="91425" rIns="91425" bIns="91425" anchor="t" anchorCtr="0">
            <a:normAutofit/>
          </a:bodyPr>
          <a:lstStyle/>
          <a:p>
            <a:pPr>
              <a:lnSpc>
                <a:spcPct val="150000"/>
              </a:lnSpc>
              <a:buFont typeface="Arial"/>
              <a:buChar char="-"/>
            </a:pPr>
            <a:r>
              <a:rPr lang="en-IN" sz="1600" dirty="0"/>
              <a:t>The AI agents (villagers) are implemented as a Python class with the following attributes:</a:t>
            </a:r>
          </a:p>
          <a:p>
            <a:pPr>
              <a:lnSpc>
                <a:spcPct val="150000"/>
              </a:lnSpc>
              <a:buFont typeface="Arial"/>
              <a:buChar char="-"/>
            </a:pPr>
            <a:r>
              <a:rPr lang="en-IN" dirty="0"/>
              <a:t>class AI-Agent	</a:t>
            </a:r>
            <a:endParaRPr lang="en-IN" sz="1600" dirty="0"/>
          </a:p>
          <a:p>
            <a:pPr marL="114300" indent="0">
              <a:lnSpc>
                <a:spcPct val="100000"/>
              </a:lnSpc>
              <a:buNone/>
            </a:pPr>
            <a:r>
              <a:rPr lang="en-IN" dirty="0"/>
              <a:t>	1. Sprites (villager images and animations)</a:t>
            </a:r>
          </a:p>
          <a:p>
            <a:pPr marL="114300" indent="0">
              <a:lnSpc>
                <a:spcPct val="100000"/>
              </a:lnSpc>
              <a:buNone/>
            </a:pPr>
            <a:r>
              <a:rPr lang="en-IN" dirty="0"/>
              <a:t>	2. Name</a:t>
            </a:r>
          </a:p>
          <a:p>
            <a:pPr marL="114300" indent="0">
              <a:lnSpc>
                <a:spcPct val="100000"/>
              </a:lnSpc>
              <a:buNone/>
            </a:pPr>
            <a:r>
              <a:rPr lang="en-IN" dirty="0"/>
              <a:t>	3. Base Personality</a:t>
            </a:r>
          </a:p>
          <a:p>
            <a:pPr marL="114300" indent="0">
              <a:lnSpc>
                <a:spcPct val="100000"/>
              </a:lnSpc>
              <a:buNone/>
            </a:pPr>
            <a:r>
              <a:rPr lang="en-IN" dirty="0"/>
              <a:t>	4. Energy level</a:t>
            </a:r>
          </a:p>
          <a:p>
            <a:pPr marL="114300" indent="0">
              <a:lnSpc>
                <a:spcPct val="100000"/>
              </a:lnSpc>
              <a:buNone/>
            </a:pPr>
            <a:r>
              <a:rPr lang="en-IN" dirty="0"/>
              <a:t>	5. Relationship (implemented as a dictionary with every other agent as 	  	keys and the corresponding relationship as values.</a:t>
            </a:r>
          </a:p>
          <a:p>
            <a:pPr marL="114300" indent="0">
              <a:lnSpc>
                <a:spcPct val="100000"/>
              </a:lnSpc>
              <a:buNone/>
            </a:pPr>
            <a:r>
              <a:rPr lang="en-IN" dirty="0"/>
              <a:t>	6. Schedule (current schedule)</a:t>
            </a:r>
          </a:p>
          <a:p>
            <a:pPr marL="114300" indent="0">
              <a:lnSpc>
                <a:spcPct val="100000"/>
              </a:lnSpc>
              <a:buNone/>
            </a:pPr>
            <a:r>
              <a:rPr lang="en-IN" dirty="0"/>
              <a:t>	7. Memory</a:t>
            </a:r>
          </a:p>
        </p:txBody>
      </p:sp>
    </p:spTree>
    <p:extLst>
      <p:ext uri="{BB962C8B-B14F-4D97-AF65-F5344CB8AC3E}">
        <p14:creationId xmlns:p14="http://schemas.microsoft.com/office/powerpoint/2010/main" val="3705752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sz="2666" dirty="0"/>
              <a:t>2)</a:t>
            </a:r>
            <a:r>
              <a:rPr lang="en-US" sz="2800" b="1" dirty="0">
                <a:ea typeface="Arial"/>
                <a:cs typeface="Arial"/>
                <a:sym typeface="Arial"/>
              </a:rPr>
              <a:t> </a:t>
            </a:r>
            <a:r>
              <a:rPr lang="en-IN" b="1" u="sng" dirty="0"/>
              <a:t>SchedulerAI</a:t>
            </a:r>
            <a:endParaRPr u="sng"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368350"/>
            <a:ext cx="8520600" cy="3339000"/>
          </a:xfrm>
          <a:prstGeom prst="rect">
            <a:avLst/>
          </a:prstGeom>
        </p:spPr>
        <p:txBody>
          <a:bodyPr spcFirstLastPara="1" wrap="square" lIns="91425" tIns="91425" rIns="91425" bIns="91425" anchor="t" anchorCtr="0">
            <a:normAutofit/>
          </a:bodyPr>
          <a:lstStyle/>
          <a:p>
            <a:pPr lvl="0">
              <a:lnSpc>
                <a:spcPct val="150000"/>
              </a:lnSpc>
              <a:buFont typeface="+mj-lt"/>
              <a:buAutoNum type="arabicPeriod"/>
            </a:pPr>
            <a:r>
              <a:rPr lang="en-IN" dirty="0"/>
              <a:t>Start</a:t>
            </a:r>
          </a:p>
          <a:p>
            <a:pPr lvl="0">
              <a:lnSpc>
                <a:spcPct val="150000"/>
              </a:lnSpc>
              <a:buFont typeface="+mj-lt"/>
              <a:buAutoNum type="arabicPeriod"/>
            </a:pPr>
            <a:r>
              <a:rPr lang="en-IN" dirty="0"/>
              <a:t>Read the basic character and memory of the agent from the agent’s object</a:t>
            </a:r>
          </a:p>
          <a:p>
            <a:pPr lvl="0">
              <a:lnSpc>
                <a:spcPct val="150000"/>
              </a:lnSpc>
              <a:buFont typeface="+mj-lt"/>
              <a:buAutoNum type="arabicPeriod"/>
            </a:pPr>
            <a:r>
              <a:rPr lang="en-IN" dirty="0"/>
              <a:t>Prompt the LLM to give the schedule given the above details in the correct format</a:t>
            </a:r>
          </a:p>
          <a:p>
            <a:pPr lvl="0">
              <a:lnSpc>
                <a:spcPct val="150000"/>
              </a:lnSpc>
              <a:buFont typeface="+mj-lt"/>
              <a:buAutoNum type="arabicPeriod"/>
            </a:pPr>
            <a:r>
              <a:rPr lang="en-IN" dirty="0"/>
              <a:t>Use regular expression to extract the exact schedule from the LLM’s output</a:t>
            </a:r>
          </a:p>
          <a:p>
            <a:pPr lvl="0">
              <a:lnSpc>
                <a:spcPct val="150000"/>
              </a:lnSpc>
              <a:buFont typeface="+mj-lt"/>
              <a:buAutoNum type="arabicPeriod"/>
            </a:pPr>
            <a:r>
              <a:rPr lang="en-IN" dirty="0"/>
              <a:t>Return the extracted schedule</a:t>
            </a:r>
          </a:p>
          <a:p>
            <a:pPr>
              <a:lnSpc>
                <a:spcPct val="150000"/>
              </a:lnSpc>
              <a:buFont typeface="+mj-lt"/>
              <a:buAutoNum type="arabicPeriod"/>
            </a:pPr>
            <a:r>
              <a:rPr lang="en-IN" dirty="0"/>
              <a:t>Stop</a:t>
            </a:r>
            <a:endParaRPr sz="1300" dirty="0"/>
          </a:p>
        </p:txBody>
      </p:sp>
    </p:spTree>
    <p:extLst>
      <p:ext uri="{BB962C8B-B14F-4D97-AF65-F5344CB8AC3E}">
        <p14:creationId xmlns:p14="http://schemas.microsoft.com/office/powerpoint/2010/main" val="8269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sz="2666" dirty="0"/>
              <a:t>3)</a:t>
            </a:r>
            <a:r>
              <a:rPr lang="en-US" sz="2800" b="1" dirty="0">
                <a:ea typeface="Arial"/>
                <a:cs typeface="Arial"/>
                <a:sym typeface="Arial"/>
              </a:rPr>
              <a:t> </a:t>
            </a:r>
            <a:r>
              <a:rPr lang="en-IN" b="1" u="sng" dirty="0"/>
              <a:t>ConversationAI</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368350"/>
            <a:ext cx="8520600" cy="3339000"/>
          </a:xfrm>
          <a:prstGeom prst="rect">
            <a:avLst/>
          </a:prstGeom>
        </p:spPr>
        <p:txBody>
          <a:bodyPr spcFirstLastPara="1" wrap="square" lIns="91425" tIns="91425" rIns="91425" bIns="91425" anchor="t" anchorCtr="0">
            <a:normAutofit/>
          </a:bodyPr>
          <a:lstStyle/>
          <a:p>
            <a:pPr>
              <a:lnSpc>
                <a:spcPct val="150000"/>
              </a:lnSpc>
            </a:pPr>
            <a:r>
              <a:rPr lang="en-IN" sz="2000" dirty="0"/>
              <a:t>The ConversationAI is responsible for generating the conversation between two agents.</a:t>
            </a:r>
          </a:p>
          <a:p>
            <a:pPr>
              <a:lnSpc>
                <a:spcPct val="150000"/>
              </a:lnSpc>
            </a:pPr>
            <a:r>
              <a:rPr lang="en-IN" sz="2000" dirty="0"/>
              <a:t> It also updates the memory of both the agents with the conversation and the relationship value between the agents. </a:t>
            </a:r>
          </a:p>
          <a:p>
            <a:pPr>
              <a:lnSpc>
                <a:spcPct val="150000"/>
              </a:lnSpc>
            </a:pPr>
            <a:r>
              <a:rPr lang="en-IN" sz="2000" dirty="0"/>
              <a:t>The ConversationAI will run in a thread along with the program.</a:t>
            </a:r>
          </a:p>
          <a:p>
            <a:pPr lvl="0">
              <a:lnSpc>
                <a:spcPct val="150000"/>
              </a:lnSpc>
              <a:buFont typeface="Arial"/>
              <a:buChar char="-"/>
            </a:pPr>
            <a:endParaRPr sz="1300" dirty="0"/>
          </a:p>
        </p:txBody>
      </p:sp>
    </p:spTree>
    <p:extLst>
      <p:ext uri="{BB962C8B-B14F-4D97-AF65-F5344CB8AC3E}">
        <p14:creationId xmlns:p14="http://schemas.microsoft.com/office/powerpoint/2010/main" val="548028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sz="2666" dirty="0"/>
              <a:t>3)</a:t>
            </a:r>
            <a:r>
              <a:rPr lang="en-US" sz="2800" b="1" dirty="0">
                <a:ea typeface="Arial"/>
                <a:cs typeface="Arial"/>
                <a:sym typeface="Arial"/>
              </a:rPr>
              <a:t> </a:t>
            </a:r>
            <a:r>
              <a:rPr lang="en-IN" b="1" u="sng" dirty="0"/>
              <a:t>ConversationAI</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368350"/>
            <a:ext cx="8520600" cy="3339000"/>
          </a:xfrm>
          <a:prstGeom prst="rect">
            <a:avLst/>
          </a:prstGeom>
        </p:spPr>
        <p:txBody>
          <a:bodyPr spcFirstLastPara="1" wrap="square" lIns="91425" tIns="91425" rIns="91425" bIns="91425" anchor="t" anchorCtr="0">
            <a:normAutofit fontScale="92500"/>
          </a:bodyPr>
          <a:lstStyle/>
          <a:p>
            <a:pPr lvl="0">
              <a:buFont typeface="+mj-lt"/>
              <a:buAutoNum type="arabicPeriod"/>
            </a:pPr>
            <a:r>
              <a:rPr lang="en-IN" dirty="0"/>
              <a:t>Start</a:t>
            </a:r>
          </a:p>
          <a:p>
            <a:pPr lvl="0">
              <a:buFont typeface="+mj-lt"/>
              <a:buAutoNum type="arabicPeriod"/>
            </a:pPr>
            <a:r>
              <a:rPr lang="en-IN" dirty="0"/>
              <a:t>Read the basic character, relationship, and memory of both the agent from the agents’ object</a:t>
            </a:r>
          </a:p>
          <a:p>
            <a:pPr lvl="0">
              <a:buFont typeface="+mj-lt"/>
              <a:buAutoNum type="arabicPeriod"/>
            </a:pPr>
            <a:r>
              <a:rPr lang="en-IN" dirty="0"/>
              <a:t>Prompt the LLM to generate a conversation between these two agents, given their base details and memory. Also, ask the LLM to generate a summary of the conversation and the relationship after the conversation between the two agents.</a:t>
            </a:r>
          </a:p>
          <a:p>
            <a:pPr lvl="0">
              <a:buFont typeface="+mj-lt"/>
              <a:buAutoNum type="arabicPeriod"/>
            </a:pPr>
            <a:r>
              <a:rPr lang="en-IN" dirty="0"/>
              <a:t>Use regular expressions to extract the relevant conversation to print.</a:t>
            </a:r>
          </a:p>
          <a:p>
            <a:pPr lvl="0">
              <a:buFont typeface="+mj-lt"/>
              <a:buAutoNum type="arabicPeriod"/>
            </a:pPr>
            <a:r>
              <a:rPr lang="en-IN" dirty="0"/>
              <a:t>Update the memory of both agents with the new summary.</a:t>
            </a:r>
          </a:p>
          <a:p>
            <a:pPr lvl="0">
              <a:buFont typeface="+mj-lt"/>
              <a:buAutoNum type="arabicPeriod"/>
            </a:pPr>
            <a:r>
              <a:rPr lang="en-IN" dirty="0"/>
              <a:t>Update the relationship value between the agents</a:t>
            </a:r>
          </a:p>
          <a:p>
            <a:pPr lvl="0">
              <a:buFont typeface="+mj-lt"/>
              <a:buAutoNum type="arabicPeriod"/>
            </a:pPr>
            <a:r>
              <a:rPr lang="en-IN" dirty="0"/>
              <a:t>Stop</a:t>
            </a:r>
          </a:p>
        </p:txBody>
      </p:sp>
    </p:spTree>
    <p:extLst>
      <p:ext uri="{BB962C8B-B14F-4D97-AF65-F5344CB8AC3E}">
        <p14:creationId xmlns:p14="http://schemas.microsoft.com/office/powerpoint/2010/main" val="306824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Our goal involves crafting a virtual village using Pygame, placing full authority in the hands of autonomous AI agents. The agents will be able manipulate the world around it, which will inturn affect other AI agents. We intend to create a village where the AI agents coexist. We also intend to constantly monitor the relationship between the AI agents.</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sz="2666" dirty="0"/>
              <a:t>4)</a:t>
            </a:r>
            <a:r>
              <a:rPr lang="en-US" sz="2800" b="1" dirty="0">
                <a:ea typeface="Arial"/>
                <a:cs typeface="Arial"/>
                <a:sym typeface="Arial"/>
              </a:rPr>
              <a:t> </a:t>
            </a:r>
            <a:r>
              <a:rPr lang="en-IN" b="1" u="sng" dirty="0"/>
              <a:t>Motion of the agents - A* Algorithm</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mc:AlternateContent xmlns:mc="http://schemas.openxmlformats.org/markup-compatibility/2006">
        <mc:Choice xmlns:a14="http://schemas.microsoft.com/office/drawing/2010/main" Requires="a14">
          <p:sp>
            <p:nvSpPr>
              <p:cNvPr id="154" name="Google Shape;154;p24"/>
              <p:cNvSpPr txBox="1">
                <a:spLocks noGrp="1"/>
              </p:cNvSpPr>
              <p:nvPr>
                <p:ph type="body" idx="1"/>
              </p:nvPr>
            </p:nvSpPr>
            <p:spPr>
              <a:xfrm>
                <a:off x="311700" y="1368350"/>
                <a:ext cx="8520600" cy="3339000"/>
              </a:xfrm>
              <a:prstGeom prst="rect">
                <a:avLst/>
              </a:prstGeom>
            </p:spPr>
            <p:txBody>
              <a:bodyPr spcFirstLastPara="1" wrap="square" lIns="91425" tIns="91425" rIns="91425" bIns="91425" anchor="t" anchorCtr="0">
                <a:normAutofit/>
              </a:bodyPr>
              <a:lstStyle/>
              <a:p>
                <a:pPr fontAlgn="base">
                  <a:lnSpc>
                    <a:spcPct val="200000"/>
                  </a:lnSpc>
                  <a:buFont typeface="+mj-lt"/>
                  <a:buAutoNum type="arabicPeriod"/>
                </a:pPr>
                <a:r>
                  <a:rPr lang="en-US" dirty="0"/>
                  <a:t>Start</a:t>
                </a:r>
              </a:p>
              <a:p>
                <a:pPr fontAlgn="base">
                  <a:lnSpc>
                    <a:spcPct val="200000"/>
                  </a:lnSpc>
                  <a:buFont typeface="+mj-lt"/>
                  <a:buAutoNum type="arabicPeriod"/>
                </a:pPr>
                <a:r>
                  <a:rPr lang="en-US" dirty="0"/>
                  <a:t>Initialize the start and end locations.</a:t>
                </a:r>
              </a:p>
              <a:p>
                <a:pPr fontAlgn="base">
                  <a:lnSpc>
                    <a:spcPct val="200000"/>
                  </a:lnSpc>
                  <a:buFont typeface="+mj-lt"/>
                  <a:buAutoNum type="arabicPeriod"/>
                </a:pPr>
                <a:r>
                  <a:rPr lang="en-US" dirty="0"/>
                  <a:t>Create an open list (to be evaluated) and a closed list (already evaluated).</a:t>
                </a:r>
              </a:p>
              <a:p>
                <a:pPr>
                  <a:lnSpc>
                    <a:spcPct val="200000"/>
                  </a:lnSpc>
                  <a:buFont typeface="+mj-lt"/>
                  <a:buAutoNum type="arabicPeriod"/>
                </a:pPr>
                <a:r>
                  <a:rPr lang="en-US" dirty="0"/>
                  <a:t>Define the heuristic(h) as the Euclidian distance to the final location.</a:t>
                </a:r>
              </a:p>
              <a:p>
                <a:pPr marL="114300" indent="0">
                  <a:lnSpc>
                    <a:spcPct val="150000"/>
                  </a:lnSpc>
                  <a:buNone/>
                </a:pPr>
                <a:r>
                  <a:rPr lang="en-US" b="1" dirty="0"/>
                  <a:t>              h((xi, </a:t>
                </a:r>
                <a:r>
                  <a:rPr lang="en-US" b="1" dirty="0" err="1"/>
                  <a:t>yi</a:t>
                </a:r>
                <a:r>
                  <a:rPr lang="en-US" b="1" dirty="0"/>
                  <a:t>), (xf, yf)) = </a:t>
                </a:r>
                <a14:m>
                  <m:oMath xmlns:m="http://schemas.openxmlformats.org/officeDocument/2006/math">
                    <m:rad>
                      <m:radPr>
                        <m:degHide m:val="on"/>
                        <m:ctrlPr>
                          <a:rPr lang="en-IN" sz="1300" dirty="0" smtClean="0">
                            <a:latin typeface="Cambria Math" panose="02040503050406030204" pitchFamily="18" charset="0"/>
                          </a:rPr>
                        </m:ctrlPr>
                      </m:radPr>
                      <m:deg/>
                      <m:e>
                        <m:sSup>
                          <m:sSupPr>
                            <m:ctrlPr>
                              <a:rPr lang="en-US" sz="1400" b="1" i="1">
                                <a:latin typeface="Cambria Math" panose="02040503050406030204" pitchFamily="18" charset="0"/>
                              </a:rPr>
                            </m:ctrlPr>
                          </m:sSupPr>
                          <m:e>
                            <m:r>
                              <m:rPr>
                                <m:nor/>
                              </m:rPr>
                              <a:rPr lang="en-US" sz="1400" b="1" dirty="0"/>
                              <m:t>(</m:t>
                            </m:r>
                            <m:r>
                              <m:rPr>
                                <m:nor/>
                              </m:rPr>
                              <a:rPr lang="en-US" sz="1400" b="1"/>
                              <m:t>xf</m:t>
                            </m:r>
                            <m:r>
                              <m:rPr>
                                <m:nor/>
                              </m:rPr>
                              <a:rPr lang="en-US" sz="1400" b="1" dirty="0"/>
                              <m:t> − </m:t>
                            </m:r>
                            <m:r>
                              <m:rPr>
                                <m:nor/>
                              </m:rPr>
                              <a:rPr lang="en-US" sz="1400" b="1" dirty="0"/>
                              <m:t>xi</m:t>
                            </m:r>
                            <m:r>
                              <m:rPr>
                                <m:nor/>
                              </m:rPr>
                              <a:rPr lang="en-US" sz="1400" b="1" dirty="0"/>
                              <m:t>)</m:t>
                            </m:r>
                          </m:e>
                          <m:sup>
                            <m:r>
                              <a:rPr lang="en-US" sz="1400" b="1" i="1">
                                <a:latin typeface="Cambria Math" panose="02040503050406030204" pitchFamily="18" charset="0"/>
                              </a:rPr>
                              <m:t>𝟐</m:t>
                            </m:r>
                          </m:sup>
                        </m:sSup>
                        <m:r>
                          <a:rPr lang="en-US" sz="1400" b="1" i="1" smtClean="0">
                            <a:latin typeface="Cambria Math" panose="02040503050406030204" pitchFamily="18" charset="0"/>
                          </a:rPr>
                          <m:t> </m:t>
                        </m:r>
                        <m:r>
                          <a:rPr lang="en-US" sz="1400" b="1" i="1">
                            <a:latin typeface="Cambria Math" panose="02040503050406030204" pitchFamily="18" charset="0"/>
                          </a:rPr>
                          <m:t>+</m:t>
                        </m:r>
                        <m:r>
                          <a:rPr lang="en-US" sz="1400" b="1" i="1" smtClean="0">
                            <a:latin typeface="Cambria Math" panose="02040503050406030204" pitchFamily="18" charset="0"/>
                          </a:rPr>
                          <m:t> </m:t>
                        </m:r>
                        <m:sSup>
                          <m:sSupPr>
                            <m:ctrlPr>
                              <a:rPr lang="en-US" sz="1400" b="1" i="1">
                                <a:latin typeface="Cambria Math" panose="02040503050406030204" pitchFamily="18" charset="0"/>
                              </a:rPr>
                            </m:ctrlPr>
                          </m:sSupPr>
                          <m:e>
                            <m:r>
                              <m:rPr>
                                <m:nor/>
                              </m:rPr>
                              <a:rPr lang="en-US" sz="1400" b="1" dirty="0"/>
                              <m:t>(</m:t>
                            </m:r>
                            <m:r>
                              <m:rPr>
                                <m:nor/>
                              </m:rPr>
                              <a:rPr lang="en-US" sz="1400" b="1"/>
                              <m:t>y</m:t>
                            </m:r>
                            <m:r>
                              <m:rPr>
                                <m:nor/>
                              </m:rPr>
                              <a:rPr lang="en-US" sz="1400" b="1"/>
                              <m:t>f</m:t>
                            </m:r>
                            <m:r>
                              <m:rPr>
                                <m:nor/>
                              </m:rPr>
                              <a:rPr lang="en-US" sz="1400" b="1" dirty="0"/>
                              <m:t> − </m:t>
                            </m:r>
                            <m:r>
                              <m:rPr>
                                <m:nor/>
                              </m:rPr>
                              <a:rPr lang="en-US" sz="1400" b="1" dirty="0"/>
                              <m:t>y</m:t>
                            </m:r>
                            <m:r>
                              <m:rPr>
                                <m:nor/>
                              </m:rPr>
                              <a:rPr lang="en-US" sz="1400" b="1" dirty="0"/>
                              <m:t>i</m:t>
                            </m:r>
                            <m:r>
                              <m:rPr>
                                <m:nor/>
                              </m:rPr>
                              <a:rPr lang="en-US" sz="1400" b="1" dirty="0"/>
                              <m:t>)</m:t>
                            </m:r>
                          </m:e>
                          <m:sup>
                            <m:r>
                              <a:rPr lang="en-US" sz="1400" b="1" i="1">
                                <a:latin typeface="Cambria Math" panose="02040503050406030204" pitchFamily="18" charset="0"/>
                              </a:rPr>
                              <m:t>𝟐</m:t>
                            </m:r>
                          </m:sup>
                        </m:sSup>
                      </m:e>
                    </m:rad>
                  </m:oMath>
                </a14:m>
                <a:endParaRPr sz="1300" dirty="0"/>
              </a:p>
            </p:txBody>
          </p:sp>
        </mc:Choice>
        <mc:Fallback>
          <p:sp>
            <p:nvSpPr>
              <p:cNvPr id="154" name="Google Shape;154;p24"/>
              <p:cNvSpPr txBox="1">
                <a:spLocks noGrp="1" noRot="1" noChangeAspect="1" noMove="1" noResize="1" noEditPoints="1" noAdjustHandles="1" noChangeArrowheads="1" noChangeShapeType="1" noTextEdit="1"/>
              </p:cNvSpPr>
              <p:nvPr>
                <p:ph type="body" idx="1"/>
              </p:nvPr>
            </p:nvSpPr>
            <p:spPr>
              <a:xfrm>
                <a:off x="311700" y="1368350"/>
                <a:ext cx="8520600" cy="3339000"/>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169659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sz="2666" dirty="0"/>
              <a:t>4)</a:t>
            </a:r>
            <a:r>
              <a:rPr lang="en-US" sz="2800" b="1" dirty="0">
                <a:ea typeface="Arial"/>
                <a:cs typeface="Arial"/>
                <a:sym typeface="Arial"/>
              </a:rPr>
              <a:t> </a:t>
            </a:r>
            <a:r>
              <a:rPr lang="en-IN" b="1" u="sng" dirty="0"/>
              <a:t>Motion of the agents - A* Algorithm</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368350"/>
            <a:ext cx="8520600" cy="3339000"/>
          </a:xfrm>
          <a:prstGeom prst="rect">
            <a:avLst/>
          </a:prstGeom>
        </p:spPr>
        <p:txBody>
          <a:bodyPr spcFirstLastPara="1" wrap="square" lIns="91425" tIns="91425" rIns="91425" bIns="91425" anchor="t" anchorCtr="0">
            <a:normAutofit fontScale="92500" lnSpcReduction="10000"/>
          </a:bodyPr>
          <a:lstStyle/>
          <a:p>
            <a:pPr fontAlgn="base">
              <a:buFont typeface="+mj-lt"/>
              <a:buAutoNum type="arabicPeriod" startAt="5"/>
            </a:pPr>
            <a:r>
              <a:rPr lang="en-US" dirty="0"/>
              <a:t>While the agent has not reached the end location, repeat</a:t>
            </a:r>
          </a:p>
          <a:p>
            <a:pPr marL="939800" lvl="1" indent="-342900" fontAlgn="base">
              <a:buFont typeface="+mj-lt"/>
              <a:buAutoNum type="alphaUcPeriod"/>
            </a:pPr>
            <a:r>
              <a:rPr lang="en-US" dirty="0"/>
              <a:t>Select the node with the lowest f-cost (f = g + h) from the open list.</a:t>
            </a:r>
          </a:p>
          <a:p>
            <a:pPr marL="939800" lvl="1" indent="-342900" fontAlgn="base">
              <a:buFont typeface="+mj-lt"/>
              <a:buAutoNum type="alphaUcPeriod"/>
            </a:pPr>
            <a:r>
              <a:rPr lang="en-US" dirty="0"/>
              <a:t>Move the current node from the open list to the closed list.</a:t>
            </a:r>
          </a:p>
          <a:p>
            <a:pPr marL="939800" lvl="1" indent="-342900" fontAlgn="base">
              <a:buFont typeface="+mj-lt"/>
              <a:buAutoNum type="alphaUcPeriod"/>
            </a:pPr>
            <a:r>
              <a:rPr lang="en-US" dirty="0"/>
              <a:t>if current_location == final_location</a:t>
            </a:r>
          </a:p>
          <a:p>
            <a:pPr marL="1397000" lvl="2" indent="-342900" fontAlgn="base">
              <a:buFont typeface="+mj-lt"/>
              <a:buAutoNum type="alphaLcParenR"/>
            </a:pPr>
            <a:r>
              <a:rPr lang="en-US" dirty="0"/>
              <a:t>return the path to the agent</a:t>
            </a:r>
          </a:p>
          <a:p>
            <a:pPr marL="939800" lvl="1" indent="-342900" fontAlgn="base">
              <a:buFont typeface="+mj-lt"/>
              <a:buAutoNum type="alphaUcPeriod"/>
            </a:pPr>
            <a:r>
              <a:rPr lang="en-US" dirty="0"/>
              <a:t>else</a:t>
            </a:r>
          </a:p>
          <a:p>
            <a:pPr marL="1397000" lvl="2" indent="-342900" fontAlgn="base">
              <a:buFont typeface="+mj-lt"/>
              <a:buAutoNum type="alphaLcParenR"/>
            </a:pPr>
            <a:r>
              <a:rPr lang="en-US" dirty="0"/>
              <a:t>if the neighbor is not walkable or is on the closed list</a:t>
            </a:r>
          </a:p>
          <a:p>
            <a:pPr marL="1911350" lvl="3" indent="-400050" fontAlgn="base">
              <a:buFont typeface="+mj-lt"/>
              <a:buAutoNum type="romanLcPeriod"/>
            </a:pPr>
            <a:r>
              <a:rPr lang="en-US" dirty="0"/>
              <a:t>Do nothing</a:t>
            </a:r>
          </a:p>
          <a:p>
            <a:pPr marL="1397000" lvl="2" indent="-342900" fontAlgn="base">
              <a:buFont typeface="+mj-lt"/>
              <a:buAutoNum type="alphaLcParenR"/>
            </a:pPr>
            <a:r>
              <a:rPr lang="en-US" dirty="0"/>
              <a:t>Calculate the g and h values for the current location</a:t>
            </a:r>
          </a:p>
          <a:p>
            <a:pPr marL="1397000" lvl="2" indent="-342900" fontAlgn="base">
              <a:buFont typeface="+mj-lt"/>
              <a:buAutoNum type="alphaLcParenR"/>
            </a:pPr>
            <a:r>
              <a:rPr lang="en-US" dirty="0"/>
              <a:t>if the neighbor is not in the open list, add it to the open list and update its parent</a:t>
            </a:r>
          </a:p>
          <a:p>
            <a:pPr marL="1397000" lvl="2" indent="-342900" fontAlgn="base">
              <a:buFont typeface="+mj-lt"/>
              <a:buAutoNum type="alphaLcParenR"/>
            </a:pPr>
            <a:r>
              <a:rPr lang="en-US" dirty="0"/>
              <a:t>else:</a:t>
            </a:r>
          </a:p>
          <a:p>
            <a:pPr marL="1911350" lvl="3" indent="-400050" fontAlgn="base">
              <a:buFont typeface="+mj-lt"/>
              <a:buAutoNum type="romanLcPeriod"/>
            </a:pPr>
            <a:r>
              <a:rPr lang="en-US" dirty="0"/>
              <a:t>Update neighbor’s h and g value, if the current cost is lower than the previous cost</a:t>
            </a:r>
          </a:p>
          <a:p>
            <a:pPr fontAlgn="base">
              <a:buFont typeface="+mj-lt"/>
              <a:buAutoNum type="arabicPeriod" startAt="5"/>
            </a:pPr>
            <a:r>
              <a:rPr lang="en-US" dirty="0"/>
              <a:t>end while</a:t>
            </a:r>
          </a:p>
          <a:p>
            <a:pPr fontAlgn="base">
              <a:buFont typeface="+mj-lt"/>
              <a:buAutoNum type="arabicPeriod" startAt="5"/>
            </a:pPr>
            <a:r>
              <a:rPr lang="en-US" dirty="0"/>
              <a:t>Stop</a:t>
            </a:r>
          </a:p>
          <a:p>
            <a:pPr marL="114300" indent="0" fontAlgn="base">
              <a:lnSpc>
                <a:spcPct val="200000"/>
              </a:lnSpc>
              <a:buNone/>
            </a:pPr>
            <a:endParaRPr sz="1300" dirty="0"/>
          </a:p>
        </p:txBody>
      </p:sp>
    </p:spTree>
    <p:extLst>
      <p:ext uri="{BB962C8B-B14F-4D97-AF65-F5344CB8AC3E}">
        <p14:creationId xmlns:p14="http://schemas.microsoft.com/office/powerpoint/2010/main" val="3701648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sz="2666" dirty="0"/>
              <a:t>5)</a:t>
            </a:r>
            <a:r>
              <a:rPr lang="en-US" sz="2800" b="1" dirty="0">
                <a:ea typeface="Arial"/>
                <a:cs typeface="Arial"/>
                <a:sym typeface="Arial"/>
              </a:rPr>
              <a:t> </a:t>
            </a:r>
            <a:r>
              <a:rPr lang="en-IN" b="1" u="sng" dirty="0"/>
              <a:t>Integration of AI into Village</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368350"/>
            <a:ext cx="8520600" cy="3339000"/>
          </a:xfrm>
          <a:prstGeom prst="rect">
            <a:avLst/>
          </a:prstGeom>
        </p:spPr>
        <p:txBody>
          <a:bodyPr spcFirstLastPara="1" wrap="square" lIns="91425" tIns="91425" rIns="91425" bIns="91425" anchor="t" anchorCtr="0">
            <a:normAutofit/>
          </a:bodyPr>
          <a:lstStyle/>
          <a:p>
            <a:pPr lvl="0">
              <a:lnSpc>
                <a:spcPct val="100000"/>
              </a:lnSpc>
              <a:buFont typeface="Arial"/>
              <a:buChar char="-"/>
            </a:pPr>
            <a:r>
              <a:rPr lang="en-IN" dirty="0"/>
              <a:t>This is the pivotal part of the project where we use ConversationAI and SchedulerAI to control the actions performed by the agents living in the village.</a:t>
            </a:r>
          </a:p>
          <a:p>
            <a:pPr lvl="0">
              <a:lnSpc>
                <a:spcPct val="150000"/>
              </a:lnSpc>
              <a:buFont typeface="Arial"/>
              <a:buChar char="-"/>
            </a:pPr>
            <a:r>
              <a:rPr lang="en-IN" dirty="0"/>
              <a:t>Algorithm:</a:t>
            </a:r>
          </a:p>
          <a:p>
            <a:pPr lvl="0">
              <a:lnSpc>
                <a:spcPct val="150000"/>
              </a:lnSpc>
              <a:buFont typeface="+mj-lt"/>
              <a:buAutoNum type="arabicPeriod"/>
            </a:pPr>
            <a:r>
              <a:rPr lang="en-IN" dirty="0"/>
              <a:t>Start</a:t>
            </a:r>
          </a:p>
          <a:p>
            <a:pPr lvl="0">
              <a:lnSpc>
                <a:spcPct val="150000"/>
              </a:lnSpc>
              <a:buFont typeface="+mj-lt"/>
              <a:buAutoNum type="arabicPeriod"/>
            </a:pPr>
            <a:r>
              <a:rPr lang="en-IN" dirty="0"/>
              <a:t>Initialize the required number of AI agents</a:t>
            </a:r>
          </a:p>
          <a:p>
            <a:pPr lvl="0">
              <a:lnSpc>
                <a:spcPct val="150000"/>
              </a:lnSpc>
              <a:buFont typeface="+mj-lt"/>
              <a:buAutoNum type="arabicPeriod"/>
            </a:pPr>
            <a:r>
              <a:rPr lang="en-IN" dirty="0"/>
              <a:t>Using SchedulerAI(), create an initial schedule for each of the agents</a:t>
            </a:r>
          </a:p>
          <a:p>
            <a:pPr lvl="0">
              <a:lnSpc>
                <a:spcPct val="100000"/>
              </a:lnSpc>
              <a:buFont typeface="Arial"/>
              <a:buChar char="-"/>
            </a:pPr>
            <a:endParaRPr sz="1300" dirty="0"/>
          </a:p>
        </p:txBody>
      </p:sp>
    </p:spTree>
    <p:extLst>
      <p:ext uri="{BB962C8B-B14F-4D97-AF65-F5344CB8AC3E}">
        <p14:creationId xmlns:p14="http://schemas.microsoft.com/office/powerpoint/2010/main" val="3202740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sz="2666" dirty="0"/>
              <a:t>5)</a:t>
            </a:r>
            <a:r>
              <a:rPr lang="en-US" sz="2800" b="1" dirty="0">
                <a:ea typeface="Arial"/>
                <a:cs typeface="Arial"/>
                <a:sym typeface="Arial"/>
              </a:rPr>
              <a:t> </a:t>
            </a:r>
            <a:r>
              <a:rPr lang="en-IN" b="1" u="sng" dirty="0"/>
              <a:t>Integration of AI into Village</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623400" y="1017800"/>
            <a:ext cx="8520600" cy="3932152"/>
          </a:xfrm>
          <a:prstGeom prst="rect">
            <a:avLst/>
          </a:prstGeom>
        </p:spPr>
        <p:txBody>
          <a:bodyPr spcFirstLastPara="1" wrap="square" lIns="91425" tIns="91425" rIns="91425" bIns="91425" anchor="t" anchorCtr="0">
            <a:normAutofit fontScale="92500" lnSpcReduction="10000"/>
          </a:bodyPr>
          <a:lstStyle/>
          <a:p>
            <a:pPr lvl="0">
              <a:buFont typeface="+mj-lt"/>
              <a:buAutoNum type="arabicPeriod" startAt="4"/>
            </a:pPr>
            <a:r>
              <a:rPr lang="en-IN" dirty="0"/>
              <a:t>while the village is running do</a:t>
            </a:r>
          </a:p>
          <a:p>
            <a:pPr marL="939800" lvl="1" indent="-342900">
              <a:buFont typeface="+mj-lt"/>
              <a:buAutoNum type="alphaUcPeriod"/>
            </a:pPr>
            <a:r>
              <a:rPr lang="en-IN" dirty="0"/>
              <a:t>if time==00:00 // New day</a:t>
            </a:r>
          </a:p>
          <a:p>
            <a:pPr marL="1454150" lvl="2" indent="-400050">
              <a:buFont typeface="+mj-lt"/>
              <a:buAutoNum type="alphaLcParenR"/>
            </a:pPr>
            <a:r>
              <a:rPr lang="en-IN" dirty="0"/>
              <a:t>SchedulerAI()</a:t>
            </a:r>
          </a:p>
          <a:p>
            <a:pPr marL="1454150" lvl="2" indent="-400050">
              <a:buFont typeface="+mj-lt"/>
              <a:buAutoNum type="alphaLcParenR"/>
            </a:pPr>
            <a:r>
              <a:rPr lang="en-IN" dirty="0"/>
              <a:t>Update the new schedule for all AI agents</a:t>
            </a:r>
          </a:p>
          <a:p>
            <a:pPr marL="939800" lvl="1" indent="-342900">
              <a:buFont typeface="+mj-lt"/>
              <a:buAutoNum type="alphaUcPeriod"/>
            </a:pPr>
            <a:r>
              <a:rPr lang="en-IN" dirty="0"/>
              <a:t>for each agent</a:t>
            </a:r>
          </a:p>
          <a:p>
            <a:pPr marL="1397000" lvl="2" indent="-342900">
              <a:buFont typeface="+mj-lt"/>
              <a:buAutoNum type="alphaLcParenR"/>
            </a:pPr>
            <a:r>
              <a:rPr lang="en-IN" dirty="0"/>
              <a:t>Perform the action to be performed at the current time</a:t>
            </a:r>
          </a:p>
          <a:p>
            <a:pPr marL="1397000" lvl="2" indent="-342900">
              <a:buFont typeface="+mj-lt"/>
              <a:buAutoNum type="alphaLcParenR"/>
            </a:pPr>
            <a:r>
              <a:rPr lang="en-IN" dirty="0"/>
              <a:t>if an agent has to reach another location</a:t>
            </a:r>
          </a:p>
          <a:p>
            <a:pPr marL="1911350" lvl="3" indent="-400050">
              <a:buFont typeface="+mj-lt"/>
              <a:buAutoNum type="romanLcPeriod"/>
            </a:pPr>
            <a:r>
              <a:rPr lang="en-IN" dirty="0"/>
              <a:t>A_star() </a:t>
            </a:r>
          </a:p>
          <a:p>
            <a:pPr marL="939800" lvl="1" indent="-342900">
              <a:buFont typeface="+mj-lt"/>
              <a:buAutoNum type="alphaUcPeriod"/>
            </a:pPr>
            <a:r>
              <a:rPr lang="en-IN" dirty="0"/>
              <a:t>if another agent is present within 5 blocks</a:t>
            </a:r>
          </a:p>
          <a:p>
            <a:pPr marL="1397000" lvl="2" indent="-342900">
              <a:buFont typeface="+mj-lt"/>
              <a:buAutoNum type="alphaLcParenR"/>
            </a:pPr>
            <a:r>
              <a:rPr lang="en-IN" dirty="0"/>
              <a:t>Create a new thread</a:t>
            </a:r>
          </a:p>
          <a:p>
            <a:pPr marL="1397000" lvl="2" indent="-342900">
              <a:buFont typeface="+mj-lt"/>
              <a:buAutoNum type="alphaLcParenR"/>
            </a:pPr>
            <a:r>
              <a:rPr lang="en-IN" dirty="0"/>
              <a:t>ConversationAI()</a:t>
            </a:r>
          </a:p>
          <a:p>
            <a:pPr marL="1397000" lvl="2" indent="-342900">
              <a:buFont typeface="+mj-lt"/>
              <a:buAutoNum type="alphaLcParenR"/>
            </a:pPr>
            <a:r>
              <a:rPr lang="en-IN" dirty="0"/>
              <a:t>Update memory, relationship</a:t>
            </a:r>
          </a:p>
          <a:p>
            <a:pPr marL="1397000" lvl="2" indent="-342900">
              <a:buFont typeface="+mj-lt"/>
              <a:buAutoNum type="alphaLcParenR"/>
            </a:pPr>
            <a:r>
              <a:rPr lang="en-IN" dirty="0"/>
              <a:t>if the conversation leads to a rescheduling</a:t>
            </a:r>
          </a:p>
          <a:p>
            <a:pPr marL="1911350" lvl="3" indent="-400050">
              <a:buFont typeface="+mj-lt"/>
              <a:buAutoNum type="romanLcPeriod"/>
            </a:pPr>
            <a:r>
              <a:rPr lang="en-IN" dirty="0"/>
              <a:t>Update the previous conversation with SchedulerAI()</a:t>
            </a:r>
          </a:p>
          <a:p>
            <a:pPr marL="939800" lvl="1" indent="-342900">
              <a:buFont typeface="+mj-lt"/>
              <a:buAutoNum type="alphaUcPeriod"/>
            </a:pPr>
            <a:r>
              <a:rPr lang="en-IN" dirty="0"/>
              <a:t>Display the current village state in the Graphical Interface.</a:t>
            </a:r>
          </a:p>
          <a:p>
            <a:pPr lvl="0">
              <a:buFont typeface="+mj-lt"/>
              <a:buAutoNum type="arabicPeriod" startAt="4"/>
            </a:pPr>
            <a:r>
              <a:rPr lang="en-IN" dirty="0"/>
              <a:t>end while</a:t>
            </a:r>
          </a:p>
          <a:p>
            <a:pPr lvl="0">
              <a:buFont typeface="+mj-lt"/>
              <a:buAutoNum type="arabicPeriod" startAt="4"/>
            </a:pPr>
            <a:r>
              <a:rPr lang="en-IN" dirty="0"/>
              <a:t>Stop</a:t>
            </a:r>
          </a:p>
        </p:txBody>
      </p:sp>
    </p:spTree>
    <p:extLst>
      <p:ext uri="{BB962C8B-B14F-4D97-AF65-F5344CB8AC3E}">
        <p14:creationId xmlns:p14="http://schemas.microsoft.com/office/powerpoint/2010/main" val="637575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lvl="0"/>
            <a:r>
              <a:rPr lang="en-IN" dirty="0"/>
              <a:t>Results</a:t>
            </a:r>
            <a:endParaRPr dirty="0"/>
          </a:p>
        </p:txBody>
      </p:sp>
      <p:sp>
        <p:nvSpPr>
          <p:cNvPr id="178" name="Google Shape;178;p28"/>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a:bodyPr>
          <a:lstStyle/>
          <a:p>
            <a:pPr marL="114300" indent="0">
              <a:buNone/>
            </a:pPr>
            <a:r>
              <a:rPr lang="en-US" dirty="0"/>
              <a:t>The AI Village project has successfully created a simulated village where autonomous agents, controlled by Large Language Models (LLMs), interact and coexist. The agents have developed their own social dynamics, relationships, and behaviors, showcasing the potential for complex AI systems.</a:t>
            </a:r>
          </a:p>
          <a:p>
            <a:pPr marL="114300" indent="0">
              <a:buNone/>
            </a:pPr>
            <a:endParaRPr lang="en-US" dirty="0"/>
          </a:p>
          <a:p>
            <a:pPr marL="114300" indent="0">
              <a:buNone/>
            </a:pPr>
            <a:r>
              <a:rPr lang="en-US" dirty="0"/>
              <a:t>Notable events have occurred in the village, including a heated debate between two agents regarding their work ethics, which eventually leads to a massive fight and the formation of a strong bond between the two agents. These events highlight the importance of social dynamics, emotional intelligence, and adaptability in AI systems.</a:t>
            </a:r>
          </a:p>
        </p:txBody>
      </p:sp>
    </p:spTree>
    <p:extLst>
      <p:ext uri="{BB962C8B-B14F-4D97-AF65-F5344CB8AC3E}">
        <p14:creationId xmlns:p14="http://schemas.microsoft.com/office/powerpoint/2010/main" val="3375704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a:t>
            </a:r>
            <a:endParaRPr dirty="0"/>
          </a:p>
        </p:txBody>
      </p:sp>
      <p:sp>
        <p:nvSpPr>
          <p:cNvPr id="178" name="Google Shape;178;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To conclude, our AI Village project demonstrates great promise in advancing understanding of AI behavior and social dynamics within intricate environments. Its emphasis on responsible AI integration, collaborative coexistence, and continuous relationship assessment offers unique opportunities for exploring novel implications and consequences arising from AI presence among us. Ultimately, we hope to inspire informed discussions regarding AI ethics, governance, and societal impact.</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dirty="0"/>
          </a:p>
        </p:txBody>
      </p:sp>
      <p:sp>
        <p:nvSpPr>
          <p:cNvPr id="184" name="Google Shape;184;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a:bodyPr>
          <a:lstStyle/>
          <a:p>
            <a:pPr marL="0" lvl="0" indent="0" algn="l" rtl="0">
              <a:lnSpc>
                <a:spcPct val="105000"/>
              </a:lnSpc>
              <a:spcBef>
                <a:spcPts val="0"/>
              </a:spcBef>
              <a:spcAft>
                <a:spcPts val="0"/>
              </a:spcAft>
              <a:buSzPts val="852"/>
              <a:buNone/>
            </a:pPr>
            <a:r>
              <a:rPr lang="en" sz="1395" dirty="0"/>
              <a:t>[1] Joon Sung Park, Joseph C. O’Brien, Carrie J. Cai, Meredith Ringel Morris, Percy Liang, and Michael S. Bernstein. 2023. Generative Agents: Interactive Simulacra of Human Behavior. In ACM, New York, NY, USA.</a:t>
            </a:r>
            <a:endParaRPr sz="1395" dirty="0"/>
          </a:p>
          <a:p>
            <a:pPr marL="0" lvl="0" indent="0" algn="l" rtl="0">
              <a:lnSpc>
                <a:spcPct val="105000"/>
              </a:lnSpc>
              <a:spcBef>
                <a:spcPts val="1200"/>
              </a:spcBef>
              <a:spcAft>
                <a:spcPts val="0"/>
              </a:spcAft>
              <a:buSzPts val="852"/>
              <a:buNone/>
            </a:pPr>
            <a:r>
              <a:rPr lang="en" sz="1395" dirty="0"/>
              <a:t>[2] Huang, W., Xia, F., Xiao, T., Chan, H., Liang, J., Florence, P.R., Zeng, A., Tompson, J., Mordatch, I., Chebotar, Y., Sermanet, P., Brown, N., Jackson, T., Luu, L., Levine, S., Hausman, K., &amp; Ichter, B. (2022). Inner Monologue: Embodied Reasoning through Planning with Language Models. Conference on Robot Learning.</a:t>
            </a:r>
            <a:endParaRPr sz="1395" dirty="0"/>
          </a:p>
          <a:p>
            <a:pPr marL="0" lvl="0" indent="0" algn="l" rtl="0">
              <a:lnSpc>
                <a:spcPct val="105000"/>
              </a:lnSpc>
              <a:spcBef>
                <a:spcPts val="1200"/>
              </a:spcBef>
              <a:spcAft>
                <a:spcPts val="0"/>
              </a:spcAft>
              <a:buSzPts val="852"/>
              <a:buNone/>
            </a:pPr>
            <a:r>
              <a:rPr lang="en" sz="1395" dirty="0"/>
              <a:t>[3] Mialon, G., Dessì, R., Lomeli, M., Nalmpantis, C., Pasunuru, R., Raileanu, R.,Rozière, B., Schick, T., Dwivedi-Yu, J., Celikyilmaz, A., Grave, E., LeCun, Y., &amp; Scialom, T. (2023). Augmented Language Models: a Survey. ArXiv, abs/2302.07842.</a:t>
            </a:r>
            <a:endParaRPr sz="1395" dirty="0"/>
          </a:p>
          <a:p>
            <a:pPr marL="0" lvl="0" indent="0" algn="l" rtl="0">
              <a:lnSpc>
                <a:spcPct val="105000"/>
              </a:lnSpc>
              <a:spcBef>
                <a:spcPts val="1200"/>
              </a:spcBef>
              <a:spcAft>
                <a:spcPts val="1200"/>
              </a:spcAft>
              <a:buSzPts val="852"/>
              <a:buNone/>
            </a:pPr>
            <a:r>
              <a:rPr lang="en" sz="1395" dirty="0"/>
              <a:t>[4] Park, J.S., Popowski, L., Cai, C.J., Morris, M.R., Liang, P., &amp; Bernstein, M.S. (2022). Social Simulacra: Creating Populated Prototypes for Social Computing Systems. Proceedings of the 35th Annual ACM Symposium on User Interface Software and Technology.</a:t>
            </a:r>
            <a:endParaRPr sz="1395"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body" idx="1"/>
          </p:nvPr>
        </p:nvSpPr>
        <p:spPr>
          <a:xfrm>
            <a:off x="311700" y="200425"/>
            <a:ext cx="8520600" cy="44106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[5] Wang, L., Ma, C., Feng, X., Zhang, Z., Yang, H., Zhang, J., Chen, Z., Tang, J.,Chen, X., Lin, Y., Zhao, W.X., Wei, Z., &amp; Wen, J. (2023). A Survey on Large Language Model based Autonomous Agents. ArXiv, abs/2308.11432.</a:t>
            </a:r>
            <a:endParaRPr dirty="0"/>
          </a:p>
          <a:p>
            <a:pPr marL="0" lvl="0" indent="0" algn="l" rtl="0">
              <a:spcBef>
                <a:spcPts val="1200"/>
              </a:spcBef>
              <a:spcAft>
                <a:spcPts val="0"/>
              </a:spcAft>
              <a:buNone/>
            </a:pPr>
            <a:r>
              <a:rPr lang="en" dirty="0"/>
              <a:t>[6] Yao, S., Zhao, J., Yu, D., Du, N., Shafran, I., Narasimhan, K., &amp; Cao, Y. (2022).ReAct: Synergizing Reasoning and Acting in  language Models. ArXiv,abs/2210.03629.</a:t>
            </a:r>
            <a:endParaRPr dirty="0"/>
          </a:p>
          <a:p>
            <a:pPr marL="0" lvl="0" indent="0" algn="l" rtl="0">
              <a:spcBef>
                <a:spcPts val="1200"/>
              </a:spcBef>
              <a:spcAft>
                <a:spcPts val="0"/>
              </a:spcAft>
              <a:buNone/>
            </a:pPr>
            <a:r>
              <a:rPr lang="en" dirty="0"/>
              <a:t>[7] Anil, Gemini Team Google Rohan et al. “Gemini: A Family of Highly Capable Multimodal Models.” ArXiv abs/2312.11805 (2023): n. pag.</a:t>
            </a:r>
            <a:endParaRPr dirty="0"/>
          </a:p>
          <a:p>
            <a:pPr marL="0" lvl="0" indent="0" algn="l" rtl="0">
              <a:spcBef>
                <a:spcPts val="1200"/>
              </a:spcBef>
              <a:spcAft>
                <a:spcPts val="0"/>
              </a:spcAft>
              <a:buNone/>
            </a:pPr>
            <a:r>
              <a:rPr lang="en" dirty="0"/>
              <a:t>[8] Yao, S., Yu, D., Zhao, J., Shafran, I., Griffiths, T.L., Cao, Y., &amp; Narasimhan, K. (2023). Tree of Thoughts: Deliberate Problem Solving with Large Language Models. ArXiv, abs/2305.10601.</a:t>
            </a:r>
            <a:endParaRPr dirty="0"/>
          </a:p>
          <a:p>
            <a:pPr marL="0" lvl="0" indent="0" algn="l" rtl="0">
              <a:spcBef>
                <a:spcPts val="1200"/>
              </a:spcBef>
              <a:spcAft>
                <a:spcPts val="0"/>
              </a:spcAft>
              <a:buNone/>
            </a:pPr>
            <a:r>
              <a:rPr lang="en" dirty="0"/>
              <a:t>[9] Wei, J., Wang, X., Schuurmans, D., Bosma, M., Chi, E.H., Xia, F., Le, Q., &amp; Zhou, D. (2022). Chain of Thought Prompting Elicits Reasoning in Large Language Models. ArXiv, abs/2201.11903.</a:t>
            </a:r>
            <a:endParaRPr dirty="0"/>
          </a:p>
          <a:p>
            <a:pPr marL="0" lvl="0" indent="0" algn="l" rtl="0">
              <a:spcBef>
                <a:spcPts val="1200"/>
              </a:spcBef>
              <a:spcAft>
                <a:spcPts val="1200"/>
              </a:spcAft>
              <a:buNone/>
            </a:pPr>
            <a:r>
              <a:rPr lang="en" dirty="0"/>
              <a:t>[10] Shao, Y., Li, L., Dai, J., &amp; Qiu, X. (2023). Character-LLM: A Trainable Agent for Role-Playing. ArXiv, abs/2310.10158.</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body" idx="1"/>
          </p:nvPr>
        </p:nvSpPr>
        <p:spPr>
          <a:xfrm>
            <a:off x="311700" y="217725"/>
            <a:ext cx="8520600" cy="4332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dirty="0"/>
              <a:t>[11] Du, Y., Li, S., Torralba, A., Tenenbaum, J.B., &amp; Mordatch, I. (2023). Improving Factuality and Reasoning in Language Models through Multiagent Debate. ArXiv, abs/2305.14325.</a:t>
            </a:r>
            <a:br>
              <a:rPr lang="en" sz="1500" dirty="0"/>
            </a:br>
            <a:br>
              <a:rPr lang="en" sz="1500" dirty="0"/>
            </a:br>
            <a:r>
              <a:rPr lang="en" sz="1500" dirty="0"/>
              <a:t>[12] S. Kusal, S. Patil, J. Choudrie, K. Kotecha, S. Mishra and A. Abraham, "AI-Based Conversational Agents: A Scoping Review From Technologies to Future directions," in IEEE Access, vol. 10, pp. 92337-92356, 2022, doi: 10.1109/ACCESS.2022.3201144.</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a:spLocks noGrp="1"/>
          </p:cNvSpPr>
          <p:nvPr>
            <p:ph type="ctrTitle"/>
          </p:nvPr>
        </p:nvSpPr>
        <p:spPr>
          <a:xfrm>
            <a:off x="2383200" y="1965300"/>
            <a:ext cx="4377600" cy="121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200" b="1"/>
              <a:t>Thank you</a:t>
            </a:r>
            <a:endParaRPr sz="6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LITERATURE SURVEY</a:t>
            </a:r>
            <a:endParaRPr dirty="0"/>
          </a:p>
        </p:txBody>
      </p:sp>
      <p:sp>
        <p:nvSpPr>
          <p:cNvPr id="135" name="Google Shape;135;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primary research papers that aided the project are</a:t>
            </a:r>
            <a:endParaRPr dirty="0"/>
          </a:p>
          <a:p>
            <a:pPr marL="457200" lvl="0" indent="-342900" algn="l" rtl="0">
              <a:spcBef>
                <a:spcPts val="2400"/>
              </a:spcBef>
              <a:spcAft>
                <a:spcPts val="0"/>
              </a:spcAft>
              <a:buSzPts val="1800"/>
              <a:buChar char="-"/>
            </a:pPr>
            <a:r>
              <a:rPr lang="en" b="1">
                <a:latin typeface="Arial"/>
                <a:ea typeface="Arial"/>
                <a:cs typeface="Arial"/>
                <a:sym typeface="Arial"/>
              </a:rPr>
              <a:t>Generative Agents: Interactive Simulacra of Human Behavior</a:t>
            </a:r>
            <a:endParaRPr b="1" dirty="0"/>
          </a:p>
          <a:p>
            <a:pPr marL="457200" lvl="0" indent="-342900" algn="l" rtl="0">
              <a:lnSpc>
                <a:spcPct val="100000"/>
              </a:lnSpc>
              <a:spcBef>
                <a:spcPts val="0"/>
              </a:spcBef>
              <a:spcAft>
                <a:spcPts val="0"/>
              </a:spcAft>
              <a:buSzPts val="1800"/>
              <a:buChar char="-"/>
            </a:pPr>
            <a:r>
              <a:rPr lang="en"/>
              <a:t>Inner Monologue: Embodied Reasoning through Planning with Language models</a:t>
            </a:r>
            <a:endParaRPr dirty="0"/>
          </a:p>
          <a:p>
            <a:pPr marL="457200" lvl="0" indent="-342900" algn="l" rtl="0">
              <a:lnSpc>
                <a:spcPct val="100000"/>
              </a:lnSpc>
              <a:spcBef>
                <a:spcPts val="0"/>
              </a:spcBef>
              <a:spcAft>
                <a:spcPts val="0"/>
              </a:spcAft>
              <a:buSzPts val="1800"/>
              <a:buChar char="-"/>
            </a:pPr>
            <a:r>
              <a:rPr lang="en"/>
              <a:t>Improving Factuality and Reasoning in Models through Multiagent Debate</a:t>
            </a:r>
            <a:endParaRPr dirty="0"/>
          </a:p>
          <a:p>
            <a:pPr marL="457200" lvl="0" indent="-342900" algn="l" rtl="0">
              <a:lnSpc>
                <a:spcPct val="100000"/>
              </a:lnSpc>
              <a:spcBef>
                <a:spcPts val="0"/>
              </a:spcBef>
              <a:spcAft>
                <a:spcPts val="0"/>
              </a:spcAft>
              <a:buSzPts val="1800"/>
              <a:buChar char="-"/>
            </a:pPr>
            <a:r>
              <a:rPr lang="en"/>
              <a:t>Character-LLM: A Trainable Agent for Role-Playing</a:t>
            </a:r>
            <a:endParaRPr dirty="0"/>
          </a:p>
          <a:p>
            <a:pPr marL="457200" lvl="0" indent="-342900" algn="l" rtl="0">
              <a:lnSpc>
                <a:spcPct val="100000"/>
              </a:lnSpc>
              <a:spcBef>
                <a:spcPts val="0"/>
              </a:spcBef>
              <a:spcAft>
                <a:spcPts val="0"/>
              </a:spcAft>
              <a:buSzPts val="1800"/>
              <a:buChar char="-"/>
            </a:pPr>
            <a:r>
              <a:rPr lang="en"/>
              <a:t>Chain of Thought Prompting Elicits Reasoning in Large Language</a:t>
            </a:r>
            <a:endParaRPr dirty="0"/>
          </a:p>
          <a:p>
            <a:pPr marL="457200" lvl="0" indent="-342900" algn="l" rtl="0">
              <a:spcBef>
                <a:spcPts val="0"/>
              </a:spcBef>
              <a:spcAft>
                <a:spcPts val="0"/>
              </a:spcAft>
              <a:buSzPts val="1800"/>
              <a:buChar char="-"/>
            </a:pPr>
            <a:r>
              <a:rPr lang="en"/>
              <a:t>AI-Based Conversational Agents: A Scoping Review From Technologies to Future Directions</a:t>
            </a:r>
            <a:endParaRPr dirty="0"/>
          </a:p>
          <a:p>
            <a:pPr marL="457200" lvl="0" indent="-401320" algn="l" rtl="0">
              <a:lnSpc>
                <a:spcPct val="100000"/>
              </a:lnSpc>
              <a:spcBef>
                <a:spcPts val="0"/>
              </a:spcBef>
              <a:spcAft>
                <a:spcPts val="0"/>
              </a:spcAft>
              <a:buClr>
                <a:schemeClr val="lt1"/>
              </a:buClr>
              <a:buSzPts val="2720"/>
              <a:buFont typeface="Arial"/>
              <a:buChar char="-"/>
            </a:pPr>
            <a:endParaRPr sz="2720" u="sng" dirty="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457200" lvl="0" indent="-381000" algn="l" rtl="0">
              <a:spcBef>
                <a:spcPts val="0"/>
              </a:spcBef>
              <a:spcAft>
                <a:spcPts val="0"/>
              </a:spcAft>
              <a:buSzPct val="100000"/>
              <a:buAutoNum type="arabicPeriod"/>
            </a:pPr>
            <a:r>
              <a:rPr lang="en" sz="2666" u="sng"/>
              <a:t>Generative Agents: Interactive Simulacra of Human Behavior</a:t>
            </a:r>
            <a:endParaRPr sz="2666" u="sng" dirty="0"/>
          </a:p>
          <a:p>
            <a:pPr marL="0" lvl="0" indent="0" algn="l" rtl="0">
              <a:spcBef>
                <a:spcPts val="0"/>
              </a:spcBef>
              <a:spcAft>
                <a:spcPts val="0"/>
              </a:spcAft>
              <a:buNone/>
            </a:pPr>
            <a:endParaRPr dirty="0"/>
          </a:p>
        </p:txBody>
      </p:sp>
      <p:sp>
        <p:nvSpPr>
          <p:cNvPr id="141" name="Google Shape;141;p22"/>
          <p:cNvSpPr txBox="1">
            <a:spLocks noGrp="1"/>
          </p:cNvSpPr>
          <p:nvPr>
            <p:ph type="body" idx="1"/>
          </p:nvPr>
        </p:nvSpPr>
        <p:spPr>
          <a:xfrm>
            <a:off x="311700" y="1375250"/>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This is the primary paper that introduced </a:t>
            </a:r>
            <a:br>
              <a:rPr lang="en" dirty="0"/>
            </a:br>
            <a:r>
              <a:rPr lang="en" dirty="0"/>
              <a:t>the idea of AI agent simulation with large </a:t>
            </a:r>
            <a:br>
              <a:rPr lang="en" dirty="0"/>
            </a:br>
            <a:r>
              <a:rPr lang="en" dirty="0"/>
              <a:t>language models.</a:t>
            </a:r>
            <a:endParaRPr dirty="0"/>
          </a:p>
          <a:p>
            <a:pPr marL="457200" lvl="0" indent="-342900" algn="l" rtl="0">
              <a:spcBef>
                <a:spcPts val="0"/>
              </a:spcBef>
              <a:spcAft>
                <a:spcPts val="0"/>
              </a:spcAft>
              <a:buSzPts val="1800"/>
              <a:buChar char="●"/>
            </a:pPr>
            <a:r>
              <a:rPr lang="en" dirty="0"/>
              <a:t>The paper creates a virtual AI village </a:t>
            </a:r>
            <a:br>
              <a:rPr lang="en" dirty="0"/>
            </a:br>
            <a:r>
              <a:rPr lang="en" dirty="0"/>
              <a:t>where AI agents live together in harmony.</a:t>
            </a:r>
            <a:endParaRPr dirty="0"/>
          </a:p>
          <a:p>
            <a:pPr marL="457200" lvl="0" indent="-342900" algn="l" rtl="0">
              <a:spcBef>
                <a:spcPts val="0"/>
              </a:spcBef>
              <a:spcAft>
                <a:spcPts val="0"/>
              </a:spcAft>
              <a:buSzPts val="1800"/>
              <a:buChar char="●"/>
            </a:pPr>
            <a:r>
              <a:rPr lang="en" dirty="0"/>
              <a:t>The paper talks about how the AI agents </a:t>
            </a:r>
            <a:br>
              <a:rPr lang="en" dirty="0"/>
            </a:br>
            <a:r>
              <a:rPr lang="en" dirty="0"/>
              <a:t>are able to organise a party, by </a:t>
            </a:r>
            <a:br>
              <a:rPr lang="en" dirty="0"/>
            </a:br>
            <a:r>
              <a:rPr lang="en" dirty="0"/>
              <a:t>communicating with fellow agents.</a:t>
            </a:r>
            <a:endParaRPr dirty="0"/>
          </a:p>
        </p:txBody>
      </p:sp>
      <p:pic>
        <p:nvPicPr>
          <p:cNvPr id="142" name="Google Shape;142;p22"/>
          <p:cNvPicPr preferRelativeResize="0"/>
          <p:nvPr/>
        </p:nvPicPr>
        <p:blipFill>
          <a:blip r:embed="rId3">
            <a:alphaModFix/>
          </a:blip>
          <a:stretch>
            <a:fillRect/>
          </a:stretch>
        </p:blipFill>
        <p:spPr>
          <a:xfrm>
            <a:off x="5114250" y="1229876"/>
            <a:ext cx="3718050" cy="2061150"/>
          </a:xfrm>
          <a:prstGeom prst="rect">
            <a:avLst/>
          </a:prstGeom>
          <a:noFill/>
          <a:ln>
            <a:noFill/>
          </a:ln>
        </p:spPr>
      </p:pic>
      <p:sp>
        <p:nvSpPr>
          <p:cNvPr id="4" name="TextBox 3">
            <a:extLst>
              <a:ext uri="{FF2B5EF4-FFF2-40B4-BE49-F238E27FC236}">
                <a16:creationId xmlns:a16="http://schemas.microsoft.com/office/drawing/2014/main" id="{5EAD8707-EF5E-4996-94FD-210A7A4777A9}"/>
              </a:ext>
            </a:extLst>
          </p:cNvPr>
          <p:cNvSpPr txBox="1"/>
          <p:nvPr/>
        </p:nvSpPr>
        <p:spPr>
          <a:xfrm>
            <a:off x="418492" y="4521070"/>
            <a:ext cx="5922239" cy="338554"/>
          </a:xfrm>
          <a:prstGeom prst="rect">
            <a:avLst/>
          </a:prstGeom>
          <a:noFill/>
        </p:spPr>
        <p:txBody>
          <a:bodyPr wrap="square" rtlCol="0">
            <a:spAutoFit/>
          </a:bodyPr>
          <a:lstStyle/>
          <a:p>
            <a:r>
              <a:rPr lang="en-IN" sz="800" dirty="0"/>
              <a:t>Joon Sung Park, Joseph C. O’Brien, Carrie J. Cai, Meredith Ringel Morris, Percy Liang, and Michael S. Bernstein. 2023. </a:t>
            </a:r>
          </a:p>
          <a:p>
            <a:r>
              <a:rPr lang="en-IN" sz="800" dirty="0"/>
              <a:t>Generative Agents: Interactive Simulacra of Human Behavior. In ACM, New York, NY, USA.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dirty="0"/>
              <a:t>2. </a:t>
            </a:r>
            <a:r>
              <a:rPr lang="en" sz="2400" u="sng" dirty="0"/>
              <a:t>Inner Monologue: Embodied Reasoning through Planning with Language </a:t>
            </a:r>
            <a:r>
              <a:rPr lang="en-IN" sz="2400" u="sng" dirty="0"/>
              <a:t>M</a:t>
            </a:r>
            <a:r>
              <a:rPr lang="en" sz="2400" u="sng" dirty="0"/>
              <a:t>odels</a:t>
            </a:r>
            <a:endParaRPr sz="2400" u="sng" dirty="0"/>
          </a:p>
        </p:txBody>
      </p:sp>
      <p:sp>
        <p:nvSpPr>
          <p:cNvPr id="148" name="Google Shape;148;p23"/>
          <p:cNvSpPr txBox="1">
            <a:spLocks noGrp="1"/>
          </p:cNvSpPr>
          <p:nvPr>
            <p:ph type="body" idx="1"/>
          </p:nvPr>
        </p:nvSpPr>
        <p:spPr>
          <a:xfrm>
            <a:off x="311700" y="14375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Arial"/>
              <a:buChar char="-"/>
            </a:pPr>
            <a:r>
              <a:rPr lang="en">
                <a:latin typeface="Arial"/>
                <a:ea typeface="Arial"/>
                <a:cs typeface="Arial"/>
                <a:sym typeface="Arial"/>
              </a:rPr>
              <a:t>This paper focuses on giving LLMs an ‘Inner Monologue’. </a:t>
            </a:r>
            <a:endParaRPr dirty="0">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It is to investigate to what extent LLMs used in embodied contexts can reason over sources of feedback provided through natural language when additional training is not provided. </a:t>
            </a:r>
            <a:endParaRPr dirty="0">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The inner monologue allows the LLMs to more richly process and plan robotic control scenarios.</a:t>
            </a:r>
            <a:endParaRPr sz="1300" dirty="0"/>
          </a:p>
        </p:txBody>
      </p:sp>
      <p:sp>
        <p:nvSpPr>
          <p:cNvPr id="4" name="TextBox 3">
            <a:extLst>
              <a:ext uri="{FF2B5EF4-FFF2-40B4-BE49-F238E27FC236}">
                <a16:creationId xmlns:a16="http://schemas.microsoft.com/office/drawing/2014/main" id="{93F95513-181E-49BA-A8DF-439E72BADB86}"/>
              </a:ext>
            </a:extLst>
          </p:cNvPr>
          <p:cNvSpPr txBox="1"/>
          <p:nvPr/>
        </p:nvSpPr>
        <p:spPr>
          <a:xfrm>
            <a:off x="425167" y="4427627"/>
            <a:ext cx="5995657" cy="471155"/>
          </a:xfrm>
          <a:prstGeom prst="rect">
            <a:avLst/>
          </a:prstGeom>
          <a:noFill/>
        </p:spPr>
        <p:txBody>
          <a:bodyPr wrap="square" rtlCol="0">
            <a:spAutoFit/>
          </a:bodyPr>
          <a:lstStyle/>
          <a:p>
            <a:pPr lvl="0">
              <a:lnSpc>
                <a:spcPct val="105000"/>
              </a:lnSpc>
              <a:spcBef>
                <a:spcPts val="1200"/>
              </a:spcBef>
              <a:buSzPts val="852"/>
            </a:pPr>
            <a:r>
              <a:rPr lang="en-IN" sz="800" dirty="0"/>
              <a:t>Huang, W., Xia, F., Xiao, T., Chan, H., Liang, J., Florence, P.R., Zeng, A., Tompson, J., Mordatch, I., Chebotar, Y., Sermanet, P., Brown, N., Jackson, T., Luu, L., Levine, S., Hausman, K., &amp; Ichter, B. (2022). Inner Monologue: Embodied Reasoning through Planning with Language Models. Conference on Robot Learning.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666" dirty="0"/>
              <a:t>3. </a:t>
            </a:r>
            <a:r>
              <a:rPr lang="en" sz="2666" u="sng" dirty="0"/>
              <a:t>Improving Factuality and Reasoning in Models through Multiagent Debate</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4" name="Google Shape;154;p24"/>
          <p:cNvSpPr txBox="1">
            <a:spLocks noGrp="1"/>
          </p:cNvSpPr>
          <p:nvPr>
            <p:ph type="body" idx="1"/>
          </p:nvPr>
        </p:nvSpPr>
        <p:spPr>
          <a:xfrm>
            <a:off x="311700" y="1368350"/>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Arial"/>
              <a:buChar char="-"/>
            </a:pPr>
            <a:r>
              <a:rPr lang="en">
                <a:latin typeface="Arial"/>
                <a:ea typeface="Arial"/>
                <a:cs typeface="Arial"/>
                <a:sym typeface="Arial"/>
              </a:rPr>
              <a:t>This paper presents a complementary approach to improve language responses where multiple language model instances propose and debate their individual responses and reasoning processes over multiple rounds to arrive at a common final answer. </a:t>
            </a:r>
            <a:endParaRPr dirty="0">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The findings indicate that this approach significantly enhances mathematical and strategic reasoning across a number of tasks.</a:t>
            </a:r>
            <a:endParaRPr sz="1300" dirty="0"/>
          </a:p>
        </p:txBody>
      </p:sp>
      <p:sp>
        <p:nvSpPr>
          <p:cNvPr id="4" name="TextBox 3">
            <a:extLst>
              <a:ext uri="{FF2B5EF4-FFF2-40B4-BE49-F238E27FC236}">
                <a16:creationId xmlns:a16="http://schemas.microsoft.com/office/drawing/2014/main" id="{0BBFC8DF-DA59-4324-9759-ACBE6CF730E4}"/>
              </a:ext>
            </a:extLst>
          </p:cNvPr>
          <p:cNvSpPr txBox="1"/>
          <p:nvPr/>
        </p:nvSpPr>
        <p:spPr>
          <a:xfrm>
            <a:off x="405143" y="4599628"/>
            <a:ext cx="5922239" cy="215444"/>
          </a:xfrm>
          <a:prstGeom prst="rect">
            <a:avLst/>
          </a:prstGeom>
          <a:noFill/>
        </p:spPr>
        <p:txBody>
          <a:bodyPr wrap="square" rtlCol="0">
            <a:spAutoFit/>
          </a:bodyPr>
          <a:lstStyle/>
          <a:p>
            <a:r>
              <a:rPr lang="en" sz="800" dirty="0"/>
              <a:t>Shao, Y., Li, L., Dai, J., &amp; Qiu, X. (2023). Character-LLM: A Trainable Agent for Role-Playing. ArXiv, abs/2310.10158.</a:t>
            </a:r>
            <a:endParaRPr lang="en-IN"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66" dirty="0"/>
              <a:t>4. </a:t>
            </a:r>
            <a:r>
              <a:rPr lang="en" sz="2666" u="sng" dirty="0"/>
              <a:t>Character-LLM: A Trainable Agent for Role-Playing</a:t>
            </a:r>
            <a:endParaRPr sz="2666"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60" name="Google Shape;160;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Arial"/>
              <a:buChar char="-"/>
            </a:pPr>
            <a:r>
              <a:rPr lang="en">
                <a:latin typeface="Arial"/>
                <a:ea typeface="Arial"/>
                <a:cs typeface="Arial"/>
                <a:sym typeface="Arial"/>
              </a:rPr>
              <a:t>The paper addresses an intriguing subject of how characters can be simulated using LMs. </a:t>
            </a:r>
            <a:endParaRPr dirty="0">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The authors devise a novel methodology and playground for making progress on this that allows them to train agents that they then evaluate for their memories/experiences. </a:t>
            </a:r>
            <a:endParaRPr dirty="0">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The paper creates a new LLM (Character LLM) which is fine tuned to behave just like a human being.</a:t>
            </a:r>
            <a:endParaRPr dirty="0">
              <a:latin typeface="Arial"/>
              <a:ea typeface="Arial"/>
              <a:cs typeface="Arial"/>
              <a:sym typeface="Arial"/>
            </a:endParaRPr>
          </a:p>
          <a:p>
            <a:pPr marL="0" lvl="0" indent="0" algn="l" rtl="0">
              <a:spcBef>
                <a:spcPts val="1200"/>
              </a:spcBef>
              <a:spcAft>
                <a:spcPts val="1200"/>
              </a:spcAft>
              <a:buNone/>
            </a:pPr>
            <a:endParaRPr dirty="0"/>
          </a:p>
        </p:txBody>
      </p:sp>
      <p:sp>
        <p:nvSpPr>
          <p:cNvPr id="4" name="TextBox 3">
            <a:extLst>
              <a:ext uri="{FF2B5EF4-FFF2-40B4-BE49-F238E27FC236}">
                <a16:creationId xmlns:a16="http://schemas.microsoft.com/office/drawing/2014/main" id="{60102BE6-6681-43E4-B334-3CBD619854C3}"/>
              </a:ext>
            </a:extLst>
          </p:cNvPr>
          <p:cNvSpPr txBox="1"/>
          <p:nvPr/>
        </p:nvSpPr>
        <p:spPr>
          <a:xfrm>
            <a:off x="418492" y="4521070"/>
            <a:ext cx="5922239" cy="338554"/>
          </a:xfrm>
          <a:prstGeom prst="rect">
            <a:avLst/>
          </a:prstGeom>
          <a:noFill/>
        </p:spPr>
        <p:txBody>
          <a:bodyPr wrap="square" rtlCol="0">
            <a:spAutoFit/>
          </a:bodyPr>
          <a:lstStyle/>
          <a:p>
            <a:r>
              <a:rPr lang="en-IN" sz="800" dirty="0"/>
              <a:t>Joon Sung Park, Joseph C. O’Brien, Carrie J. Cai, Meredith Ringel Morris, Percy Liang, and Michael S. Bernstein. 2023. </a:t>
            </a:r>
          </a:p>
          <a:p>
            <a:r>
              <a:rPr lang="en-IN" sz="800" dirty="0"/>
              <a:t>Generative Agents: Interactive Simulacra of Human Behavior. In ACM, New York, NY, USA.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650" dirty="0"/>
              <a:t>5. </a:t>
            </a:r>
            <a:r>
              <a:rPr lang="en" sz="2650" u="sng" dirty="0"/>
              <a:t>Chain of Thought Prompting Elicits Reasoning in Large Language</a:t>
            </a:r>
            <a:endParaRPr sz="2650" u="sng" dirty="0"/>
          </a:p>
          <a:p>
            <a:pPr marL="0" lvl="0" indent="0" algn="l" rtl="0">
              <a:spcBef>
                <a:spcPts val="0"/>
              </a:spcBef>
              <a:spcAft>
                <a:spcPts val="0"/>
              </a:spcAft>
              <a:buNone/>
            </a:pPr>
            <a:endParaRPr sz="2666" dirty="0"/>
          </a:p>
          <a:p>
            <a:pPr marL="0" lvl="0" indent="0" algn="l" rtl="0">
              <a:spcBef>
                <a:spcPts val="0"/>
              </a:spcBef>
              <a:spcAft>
                <a:spcPts val="0"/>
              </a:spcAft>
              <a:buNone/>
            </a:pPr>
            <a:endParaRPr dirty="0"/>
          </a:p>
        </p:txBody>
      </p:sp>
      <p:sp>
        <p:nvSpPr>
          <p:cNvPr id="166" name="Google Shape;166;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Arial"/>
              <a:buChar char="-"/>
            </a:pPr>
            <a:r>
              <a:rPr lang="en">
                <a:latin typeface="Arial"/>
                <a:ea typeface="Arial"/>
                <a:cs typeface="Arial"/>
                <a:sym typeface="Arial"/>
              </a:rPr>
              <a:t>Chain of thought prompting enables models to generate intermediate reasoning steps to help solve multi-step arithmetic, commonsense, and symbolic reasoning tasks. </a:t>
            </a:r>
            <a:endParaRPr dirty="0">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It shows us how much simple logical analysis of LLMs can make to the output.</a:t>
            </a:r>
            <a:endParaRPr dirty="0">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We are planning to implement such a chain of thought prompting into our AI agents.</a:t>
            </a:r>
            <a:endParaRPr dirty="0">
              <a:latin typeface="Arial"/>
              <a:ea typeface="Arial"/>
              <a:cs typeface="Arial"/>
              <a:sym typeface="Arial"/>
            </a:endParaRPr>
          </a:p>
        </p:txBody>
      </p:sp>
      <p:sp>
        <p:nvSpPr>
          <p:cNvPr id="4" name="TextBox 3">
            <a:extLst>
              <a:ext uri="{FF2B5EF4-FFF2-40B4-BE49-F238E27FC236}">
                <a16:creationId xmlns:a16="http://schemas.microsoft.com/office/drawing/2014/main" id="{021F2DBE-4A90-4F26-9009-E98C311CF724}"/>
              </a:ext>
            </a:extLst>
          </p:cNvPr>
          <p:cNvSpPr txBox="1"/>
          <p:nvPr/>
        </p:nvSpPr>
        <p:spPr>
          <a:xfrm>
            <a:off x="418492" y="4521070"/>
            <a:ext cx="5922239" cy="338554"/>
          </a:xfrm>
          <a:prstGeom prst="rect">
            <a:avLst/>
          </a:prstGeom>
          <a:noFill/>
        </p:spPr>
        <p:txBody>
          <a:bodyPr wrap="square" rtlCol="0">
            <a:spAutoFit/>
          </a:bodyPr>
          <a:lstStyle/>
          <a:p>
            <a:pPr lvl="0">
              <a:spcBef>
                <a:spcPts val="1200"/>
              </a:spcBef>
            </a:pPr>
            <a:r>
              <a:rPr lang="en-IN" sz="800" dirty="0"/>
              <a:t>Wei, J., Wang, X., Schuurmans, D., Bosma, M., Chi, E.H., Xia, F., Le, Q., &amp; Zhou, D. (2022). Chain of Thought Prompting Elicits Reasoning in Large Language Models. ArXiv, abs/2201.11903.</a:t>
            </a: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3140</Words>
  <Application>Microsoft Office PowerPoint</Application>
  <PresentationFormat>On-screen Show (16:9)</PresentationFormat>
  <Paragraphs>208</Paragraphs>
  <Slides>39</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Cambria Math</vt:lpstr>
      <vt:lpstr>Arial</vt:lpstr>
      <vt:lpstr>Roboto</vt:lpstr>
      <vt:lpstr>Geometric</vt:lpstr>
      <vt:lpstr>AI VILLAGE</vt:lpstr>
      <vt:lpstr>CONTENTS</vt:lpstr>
      <vt:lpstr>INTRODUCTION</vt:lpstr>
      <vt:lpstr>LITERATURE SURVEY</vt:lpstr>
      <vt:lpstr>Generative Agents: Interactive Simulacra of Human Behavior </vt:lpstr>
      <vt:lpstr>2. Inner Monologue: Embodied Reasoning through Planning with Language Models</vt:lpstr>
      <vt:lpstr>3. Improving Factuality and Reasoning in Models through Multiagent Debate  </vt:lpstr>
      <vt:lpstr>4. Character-LLM: A Trainable Agent for Role-Playing  </vt:lpstr>
      <vt:lpstr>5. Chain of Thought Prompting Elicits Reasoning in Large Language  </vt:lpstr>
      <vt:lpstr>6. AI-Based Conversational Agents: A Scoping Review From Technologies to Future Directions  </vt:lpstr>
      <vt:lpstr>DESIRED IMPACTS</vt:lpstr>
      <vt:lpstr>OBJECTIVE</vt:lpstr>
      <vt:lpstr>Design</vt:lpstr>
      <vt:lpstr>1. Village Environment  </vt:lpstr>
      <vt:lpstr>PEAS Analysis</vt:lpstr>
      <vt:lpstr>2. Adding AI-agents to the village  </vt:lpstr>
      <vt:lpstr>3. SchedulerAI  </vt:lpstr>
      <vt:lpstr>3. SchedulerAI</vt:lpstr>
      <vt:lpstr>4. ConversationAI  </vt:lpstr>
      <vt:lpstr>4. ConversationAI</vt:lpstr>
      <vt:lpstr>5. Integrating SchedulerAI and ConversationAI into the Village  </vt:lpstr>
      <vt:lpstr>5. Integrating SchedulerAI and ConversationAI into the Village  </vt:lpstr>
      <vt:lpstr>5. Integrating SchedulerAI and ConversationAI into the Village  </vt:lpstr>
      <vt:lpstr>5. Integrating SchedulerAI and ConversationAI into the Village</vt:lpstr>
      <vt:lpstr>METHODOLOGY</vt:lpstr>
      <vt:lpstr>1) AI Agent Structure </vt:lpstr>
      <vt:lpstr>2) SchedulerAI </vt:lpstr>
      <vt:lpstr>3) ConversationAI  </vt:lpstr>
      <vt:lpstr>3) ConversationAI  </vt:lpstr>
      <vt:lpstr>4) Motion of the agents - A* Algorithm  </vt:lpstr>
      <vt:lpstr>4) Motion of the agents - A* Algorithm  </vt:lpstr>
      <vt:lpstr>5) Integration of AI into Village  </vt:lpstr>
      <vt:lpstr>5) Integration of AI into Village  </vt:lpstr>
      <vt:lpstr>Results</vt:lpstr>
      <vt:lpstr>CONCLUSION</vt:lpstr>
      <vt:lpstr>REFERENCES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VILLAGE</dc:title>
  <cp:lastModifiedBy>advaith arvind</cp:lastModifiedBy>
  <cp:revision>13</cp:revision>
  <dcterms:modified xsi:type="dcterms:W3CDTF">2024-05-14T05:24:06Z</dcterms:modified>
</cp:coreProperties>
</file>