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be5ebedcbe_0_10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be5ebedcbe_0_10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be5ebedcbe_0_10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be5ebedcbe_0_10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be5ebedcbe_0_10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be5ebedcbe_0_1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be5ebedcbe_0_1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be5ebedcbe_0_1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be5ebedcbe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be5ebedcbe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be5ebedcbe_0_10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be5ebedcbe_0_10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be5ebedcbe_0_9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be5ebedcbe_0_9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be5ebedcbe_0_10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be5ebedcbe_0_10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be5ebedcbe_0_1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be5ebedcbe_0_1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be5ebedcbe_0_10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be5ebedcbe_0_1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be5ebedcb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be5ebedcb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be5ebedcbe_0_10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be5ebedcbe_0_1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be5ebedcb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be5ebedcb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be5ebedcbe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be5ebedcbe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be5ebedcbe_0_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be5ebedcbe_0_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be5ebedcbe_0_9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be5ebedcbe_0_9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be5ebedcbe_0_10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be5ebedcbe_0_10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be5ebedcbe_0_9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be5ebedcbe_0_9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be5ebedcbe_0_10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be5ebedcbe_0_10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53109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5400"/>
              <a:t>AI VILLAGE</a:t>
            </a:r>
            <a:endParaRPr b="1" sz="5400"/>
          </a:p>
        </p:txBody>
      </p:sp>
      <p:sp>
        <p:nvSpPr>
          <p:cNvPr id="86" name="Google Shape;86;p13"/>
          <p:cNvSpPr txBox="1"/>
          <p:nvPr>
            <p:ph idx="1" type="subTitle"/>
          </p:nvPr>
        </p:nvSpPr>
        <p:spPr>
          <a:xfrm>
            <a:off x="627688" y="2355288"/>
            <a:ext cx="8222100" cy="432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770"/>
              <a:buNone/>
            </a:pPr>
            <a:r>
              <a:rPr lang="en" sz="2160">
                <a:latin typeface="Arial"/>
                <a:ea typeface="Arial"/>
                <a:cs typeface="Arial"/>
                <a:sym typeface="Arial"/>
              </a:rPr>
              <a:t>Exploring AI interactions and dynamics in a simulated village</a:t>
            </a:r>
            <a:endParaRPr sz="1670"/>
          </a:p>
        </p:txBody>
      </p:sp>
      <p:sp>
        <p:nvSpPr>
          <p:cNvPr id="87" name="Google Shape;87;p13"/>
          <p:cNvSpPr txBox="1"/>
          <p:nvPr/>
        </p:nvSpPr>
        <p:spPr>
          <a:xfrm>
            <a:off x="4229400" y="3240350"/>
            <a:ext cx="45906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chemeClr val="lt1"/>
                </a:solidFill>
              </a:rPr>
              <a:t>GROUP 1</a:t>
            </a:r>
            <a:endParaRPr b="1" sz="1800" u="sng">
              <a:solidFill>
                <a:schemeClr val="lt1"/>
              </a:solidFill>
            </a:endParaRPr>
          </a:p>
          <a:p>
            <a:pPr indent="0" lvl="0" marL="0" rtl="0" algn="l">
              <a:spcBef>
                <a:spcPts val="0"/>
              </a:spcBef>
              <a:spcAft>
                <a:spcPts val="0"/>
              </a:spcAft>
              <a:buNone/>
            </a:pPr>
            <a:r>
              <a:rPr lang="en" sz="1800">
                <a:solidFill>
                  <a:schemeClr val="lt1"/>
                </a:solidFill>
              </a:rPr>
              <a:t>311 - Advaith Arvind</a:t>
            </a:r>
            <a:endParaRPr sz="1800">
              <a:solidFill>
                <a:schemeClr val="lt1"/>
              </a:solidFill>
            </a:endParaRPr>
          </a:p>
          <a:p>
            <a:pPr indent="0" lvl="0" marL="0" rtl="0" algn="l">
              <a:spcBef>
                <a:spcPts val="0"/>
              </a:spcBef>
              <a:spcAft>
                <a:spcPts val="0"/>
              </a:spcAft>
              <a:buNone/>
            </a:pPr>
            <a:r>
              <a:rPr lang="en" sz="1800">
                <a:solidFill>
                  <a:schemeClr val="lt1"/>
                </a:solidFill>
              </a:rPr>
              <a:t>320 - Arjun G Ravi</a:t>
            </a:r>
            <a:endParaRPr sz="1800">
              <a:solidFill>
                <a:schemeClr val="lt1"/>
              </a:solidFill>
            </a:endParaRPr>
          </a:p>
          <a:p>
            <a:pPr indent="0" lvl="0" marL="0" rtl="0" algn="l">
              <a:spcBef>
                <a:spcPts val="0"/>
              </a:spcBef>
              <a:spcAft>
                <a:spcPts val="0"/>
              </a:spcAft>
              <a:buNone/>
            </a:pPr>
            <a:r>
              <a:rPr lang="en" sz="1800">
                <a:solidFill>
                  <a:schemeClr val="lt1"/>
                </a:solidFill>
              </a:rPr>
              <a:t>329 - Govind Sarath</a:t>
            </a:r>
            <a:endParaRPr sz="1800">
              <a:solidFill>
                <a:schemeClr val="lt1"/>
              </a:solidFill>
            </a:endParaRPr>
          </a:p>
          <a:p>
            <a:pPr indent="0" lvl="0" marL="0" rtl="0" algn="l">
              <a:spcBef>
                <a:spcPts val="0"/>
              </a:spcBef>
              <a:spcAft>
                <a:spcPts val="0"/>
              </a:spcAft>
              <a:buNone/>
            </a:pPr>
            <a:r>
              <a:t/>
            </a:r>
            <a:endParaRPr sz="1800">
              <a:solidFill>
                <a:schemeClr val="lt1"/>
              </a:solidFill>
            </a:endParaRPr>
          </a:p>
          <a:p>
            <a:pPr indent="0" lvl="0" marL="0" rtl="0" algn="l">
              <a:spcBef>
                <a:spcPts val="0"/>
              </a:spcBef>
              <a:spcAft>
                <a:spcPts val="0"/>
              </a:spcAft>
              <a:buNone/>
            </a:pPr>
            <a:r>
              <a:rPr b="1" lang="en" sz="1800">
                <a:solidFill>
                  <a:schemeClr val="lt1"/>
                </a:solidFill>
              </a:rPr>
              <a:t>Project guide:</a:t>
            </a:r>
            <a:r>
              <a:rPr lang="en" sz="1800">
                <a:solidFill>
                  <a:schemeClr val="lt1"/>
                </a:solidFill>
              </a:rPr>
              <a:t> Dr. Subu Surendran</a:t>
            </a:r>
            <a:endParaRPr sz="18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381000" lvl="0" marL="457200" rtl="0" algn="l">
              <a:spcBef>
                <a:spcPts val="0"/>
              </a:spcBef>
              <a:spcAft>
                <a:spcPts val="0"/>
              </a:spcAft>
              <a:buSzPct val="100000"/>
              <a:buAutoNum type="arabicPeriod"/>
            </a:pPr>
            <a:r>
              <a:rPr lang="en" sz="2666"/>
              <a:t>Generative Agents: Interactive Simulacra of Human Behavior</a:t>
            </a:r>
            <a:endParaRPr sz="2666"/>
          </a:p>
          <a:p>
            <a:pPr indent="0" lvl="0" marL="0" rtl="0" algn="l">
              <a:spcBef>
                <a:spcPts val="0"/>
              </a:spcBef>
              <a:spcAft>
                <a:spcPts val="0"/>
              </a:spcAft>
              <a:buNone/>
            </a:pPr>
            <a:r>
              <a:t/>
            </a:r>
            <a:endParaRPr/>
          </a:p>
        </p:txBody>
      </p:sp>
      <p:sp>
        <p:nvSpPr>
          <p:cNvPr id="141" name="Google Shape;141;p22"/>
          <p:cNvSpPr txBox="1"/>
          <p:nvPr>
            <p:ph idx="1" type="body"/>
          </p:nvPr>
        </p:nvSpPr>
        <p:spPr>
          <a:xfrm>
            <a:off x="311700" y="1375250"/>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is the primary paper that introduced </a:t>
            </a:r>
            <a:br>
              <a:rPr lang="en"/>
            </a:br>
            <a:r>
              <a:rPr lang="en"/>
              <a:t>the idea of AI agent simulation with large </a:t>
            </a:r>
            <a:br>
              <a:rPr lang="en"/>
            </a:br>
            <a:r>
              <a:rPr lang="en"/>
              <a:t>language models.</a:t>
            </a:r>
            <a:endParaRPr/>
          </a:p>
          <a:p>
            <a:pPr indent="-342900" lvl="0" marL="457200" rtl="0" algn="l">
              <a:spcBef>
                <a:spcPts val="0"/>
              </a:spcBef>
              <a:spcAft>
                <a:spcPts val="0"/>
              </a:spcAft>
              <a:buSzPts val="1800"/>
              <a:buChar char="●"/>
            </a:pPr>
            <a:r>
              <a:rPr lang="en"/>
              <a:t>The paper creates a virtual AI village </a:t>
            </a:r>
            <a:br>
              <a:rPr lang="en"/>
            </a:br>
            <a:r>
              <a:rPr lang="en"/>
              <a:t>where AI agents live together in harmony.</a:t>
            </a:r>
            <a:endParaRPr/>
          </a:p>
          <a:p>
            <a:pPr indent="-342900" lvl="0" marL="457200" rtl="0" algn="l">
              <a:spcBef>
                <a:spcPts val="0"/>
              </a:spcBef>
              <a:spcAft>
                <a:spcPts val="0"/>
              </a:spcAft>
              <a:buSzPts val="1800"/>
              <a:buChar char="●"/>
            </a:pPr>
            <a:r>
              <a:rPr lang="en"/>
              <a:t>The paper talks about how the AI agents </a:t>
            </a:r>
            <a:br>
              <a:rPr lang="en"/>
            </a:br>
            <a:r>
              <a:rPr lang="en"/>
              <a:t>are</a:t>
            </a:r>
            <a:r>
              <a:rPr lang="en"/>
              <a:t> able to organise a party, by </a:t>
            </a:r>
            <a:br>
              <a:rPr lang="en"/>
            </a:br>
            <a:r>
              <a:rPr lang="en"/>
              <a:t>communicating with fellow agents.</a:t>
            </a:r>
            <a:endParaRPr/>
          </a:p>
        </p:txBody>
      </p:sp>
      <p:pic>
        <p:nvPicPr>
          <p:cNvPr id="142" name="Google Shape;142;p22"/>
          <p:cNvPicPr preferRelativeResize="0"/>
          <p:nvPr/>
        </p:nvPicPr>
        <p:blipFill>
          <a:blip r:embed="rId3">
            <a:alphaModFix/>
          </a:blip>
          <a:stretch>
            <a:fillRect/>
          </a:stretch>
        </p:blipFill>
        <p:spPr>
          <a:xfrm>
            <a:off x="5114250" y="1229876"/>
            <a:ext cx="3718050" cy="2061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00"/>
              <a:t>2. Inner Monologue: Embodied Reasoning through Planning with Language models</a:t>
            </a:r>
            <a:endParaRPr sz="2400"/>
          </a:p>
        </p:txBody>
      </p:sp>
      <p:sp>
        <p:nvSpPr>
          <p:cNvPr id="148" name="Google Shape;148;p23"/>
          <p:cNvSpPr txBox="1"/>
          <p:nvPr>
            <p:ph idx="1" type="body"/>
          </p:nvPr>
        </p:nvSpPr>
        <p:spPr>
          <a:xfrm>
            <a:off x="311700" y="14375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Arial"/>
              <a:buChar char="-"/>
            </a:pPr>
            <a:r>
              <a:rPr lang="en">
                <a:latin typeface="Arial"/>
                <a:ea typeface="Arial"/>
                <a:cs typeface="Arial"/>
                <a:sym typeface="Arial"/>
              </a:rPr>
              <a:t>This paper focuses on giving LLMs an ‘Inner Monologue’. </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It is to investigate to what extent LLMs used in embodied contexts can reason over sources of feedback provided through natural language when additional training is not provided. </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The inner monologue allows the LLMs to more richly process and plan robotic control scenarios.</a:t>
            </a: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66"/>
              <a:t>3. Improving Factuality and Reasoning in Models through Multiagent Debate</a:t>
            </a:r>
            <a:endParaRPr sz="2666"/>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4" name="Google Shape;154;p24"/>
          <p:cNvSpPr txBox="1"/>
          <p:nvPr>
            <p:ph idx="1" type="body"/>
          </p:nvPr>
        </p:nvSpPr>
        <p:spPr>
          <a:xfrm>
            <a:off x="311700" y="1368350"/>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Arial"/>
              <a:buChar char="-"/>
            </a:pPr>
            <a:r>
              <a:rPr lang="en">
                <a:latin typeface="Arial"/>
                <a:ea typeface="Arial"/>
                <a:cs typeface="Arial"/>
                <a:sym typeface="Arial"/>
              </a:rPr>
              <a:t>This paper presents a complementary approach to improve language responses where multiple language model instances propose and debate their individual responses and reasoning processes over multiple rounds to arrive at a common final answer. </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The findings indicate that this approach significantly enhances mathematical and strategic reasoning across a number of tasks.</a:t>
            </a:r>
            <a:endParaRPr sz="1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66"/>
              <a:t>4. Character-LLM: A Trainable Agent for Role-Playing</a:t>
            </a:r>
            <a:endParaRPr sz="2666"/>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0" name="Google Shape;160;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Arial"/>
              <a:buChar char="-"/>
            </a:pPr>
            <a:r>
              <a:rPr lang="en">
                <a:latin typeface="Arial"/>
                <a:ea typeface="Arial"/>
                <a:cs typeface="Arial"/>
                <a:sym typeface="Arial"/>
              </a:rPr>
              <a:t>The paper addresses an intriguing subject of how characters can be simulated using LMs. </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The authors devise a novel methodology and playground for making progress on this that allows them to train agents that they then evaluate for their memories/experiences. </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The paper creates a new LLM (Character LLM) which is fine tuned to behave just like a human being.</a:t>
            </a:r>
            <a:endParaRPr>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50"/>
              <a:t>5. Chain of Thought Prompting Elicits Reasoning in Large Language</a:t>
            </a:r>
            <a:endParaRPr sz="2650"/>
          </a:p>
          <a:p>
            <a:pPr indent="0" lvl="0" marL="0" rtl="0" algn="l">
              <a:spcBef>
                <a:spcPts val="0"/>
              </a:spcBef>
              <a:spcAft>
                <a:spcPts val="0"/>
              </a:spcAft>
              <a:buNone/>
            </a:pPr>
            <a:r>
              <a:t/>
            </a:r>
            <a:endParaRPr sz="2666"/>
          </a:p>
          <a:p>
            <a:pPr indent="0" lvl="0" marL="0" rtl="0" algn="l">
              <a:spcBef>
                <a:spcPts val="0"/>
              </a:spcBef>
              <a:spcAft>
                <a:spcPts val="0"/>
              </a:spcAft>
              <a:buNone/>
            </a:pPr>
            <a:r>
              <a:t/>
            </a:r>
            <a:endParaRPr/>
          </a:p>
        </p:txBody>
      </p:sp>
      <p:sp>
        <p:nvSpPr>
          <p:cNvPr id="166" name="Google Shape;166;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Arial"/>
              <a:buChar char="-"/>
            </a:pPr>
            <a:r>
              <a:rPr lang="en">
                <a:latin typeface="Arial"/>
                <a:ea typeface="Arial"/>
                <a:cs typeface="Arial"/>
                <a:sym typeface="Arial"/>
              </a:rPr>
              <a:t>Chain of thought prompting enables models to generate intermediate reasoning steps to help solve multi-step arithmetic, commonsense, and symbolic reasoning tasks. </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It shows us how much simple logical analysis of LLMs can make to the output.</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We are planning to implement such a chain of thought prompting into our AI agents.</a:t>
            </a:r>
            <a:endParaRPr>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66"/>
              <a:t>6. AI-Based Conversational Agents: A Scoping Review From Technologies to Future Directions</a:t>
            </a:r>
            <a:endParaRPr sz="2666"/>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2" name="Google Shape;172;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paper studies the impact of artificial intelligence on human-machine interaction, particularly through conversational AI driven by machine learning, deep learning, and natural language processing. </a:t>
            </a:r>
            <a:endParaRPr/>
          </a:p>
          <a:p>
            <a:pPr indent="-342900" lvl="0" marL="457200" rtl="0" algn="l">
              <a:spcBef>
                <a:spcPts val="0"/>
              </a:spcBef>
              <a:spcAft>
                <a:spcPts val="0"/>
              </a:spcAft>
              <a:buSzPts val="1800"/>
              <a:buChar char="-"/>
            </a:pPr>
            <a:r>
              <a:rPr lang="en"/>
              <a:t>Furthermore, modern conversational agents are designed to simulate human behavior by incorporating emotional, sentimental, and affective nuances.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78" name="Google Shape;178;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conclude, our AI Village project demonstrates great promise in advancing understanding of AI behavior and social dynamics within intricate environments. Its emphasis on responsible AI integration, collaborative coexistence, and continuous relationship assessment offers unique opportunities for exploring novel implications and consequences arising from AI presence among us. Ultimately, we hope to inspire informed discussions regarding AI ethics, governance, and societal impact.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84" name="Google Shape;184;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SzPts val="852"/>
              <a:buNone/>
            </a:pPr>
            <a:r>
              <a:rPr lang="en" sz="1395"/>
              <a:t>[1] Joon Sung Park, Joseph C. O’Brien, Carrie J. Cai, Meredith Ringel Morris, Percy Liang, and Michael S. Bernstein. 2023. Generative Agents: Interactive Simulacra of Human Behavior. In ACM, New York, NY, USA.</a:t>
            </a:r>
            <a:endParaRPr sz="1395"/>
          </a:p>
          <a:p>
            <a:pPr indent="0" lvl="0" marL="0" rtl="0" algn="l">
              <a:lnSpc>
                <a:spcPct val="105000"/>
              </a:lnSpc>
              <a:spcBef>
                <a:spcPts val="1200"/>
              </a:spcBef>
              <a:spcAft>
                <a:spcPts val="0"/>
              </a:spcAft>
              <a:buSzPts val="852"/>
              <a:buNone/>
            </a:pPr>
            <a:r>
              <a:rPr lang="en" sz="1395"/>
              <a:t>[2] Huang, W., Xia, F., Xiao, T., Chan, H., Liang, J., Florence, P.R., Zeng, A., Tompson, J., Mordatch, I., Chebotar, Y., Sermanet, P., Brown, N., Jackson, T., Luu, L., Levine, S., Hausman, K., &amp; Ichter, B. (2022). Inner Monologue: Embodied Reasoning through Planning with Language Models. Conference on Robot Learning.</a:t>
            </a:r>
            <a:endParaRPr sz="1395"/>
          </a:p>
          <a:p>
            <a:pPr indent="0" lvl="0" marL="0" rtl="0" algn="l">
              <a:lnSpc>
                <a:spcPct val="105000"/>
              </a:lnSpc>
              <a:spcBef>
                <a:spcPts val="1200"/>
              </a:spcBef>
              <a:spcAft>
                <a:spcPts val="0"/>
              </a:spcAft>
              <a:buSzPts val="852"/>
              <a:buNone/>
            </a:pPr>
            <a:r>
              <a:rPr lang="en" sz="1395"/>
              <a:t>[3] Mialon, G., Dessì, R., Lomeli, M., Nalmpantis, C., Pasunuru, R., Raileanu, R.,Rozière, B., Schick, T., Dwivedi-Yu, J., Celikyilmaz, A., Grave, E., LeCun, Y., &amp; Scialom, T. (2023). Augmented Language Models: a Survey. ArXiv, abs/2302.07842.</a:t>
            </a:r>
            <a:endParaRPr sz="1395"/>
          </a:p>
          <a:p>
            <a:pPr indent="0" lvl="0" marL="0" rtl="0" algn="l">
              <a:lnSpc>
                <a:spcPct val="105000"/>
              </a:lnSpc>
              <a:spcBef>
                <a:spcPts val="1200"/>
              </a:spcBef>
              <a:spcAft>
                <a:spcPts val="1200"/>
              </a:spcAft>
              <a:buSzPts val="852"/>
              <a:buNone/>
            </a:pPr>
            <a:r>
              <a:rPr lang="en" sz="1395"/>
              <a:t>[4] Park, J.S., Popowski, L., Cai, C.J., Morris, M.R., Liang, P., &amp; Bernstein, M.S. (2022). Social Simulacra: Creating Populated Prototypes for Social Computing Systems. Proceedings of the 35th Annual ACM Symposium on User Interface Software and Technology.</a:t>
            </a:r>
            <a:endParaRPr sz="1395"/>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idx="1" type="body"/>
          </p:nvPr>
        </p:nvSpPr>
        <p:spPr>
          <a:xfrm>
            <a:off x="311700" y="200425"/>
            <a:ext cx="8520600" cy="44106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[5] Wang, L., Ma, C., Feng, X., Zhang, Z., Yang, H., Zhang, J., Chen, Z., Tang, J.,Chen, X., Lin, Y., Zhao, W.X., Wei, Z., &amp; Wen, J. (2023). A Survey on Large Language Model based Autonomous Agents. ArXiv, abs/2308.11432.</a:t>
            </a:r>
            <a:endParaRPr/>
          </a:p>
          <a:p>
            <a:pPr indent="0" lvl="0" marL="0" rtl="0" algn="l">
              <a:spcBef>
                <a:spcPts val="1200"/>
              </a:spcBef>
              <a:spcAft>
                <a:spcPts val="0"/>
              </a:spcAft>
              <a:buNone/>
            </a:pPr>
            <a:r>
              <a:rPr lang="en"/>
              <a:t>[6] Yao, S., Zhao, J., Yu, D., Du, N., Shafran, I., Narasimhan, K., &amp; Cao, Y. (2022).ReAct: Synergizing Reasoning and Acting in  language Models. ArXiv,abs/2210.03629.</a:t>
            </a:r>
            <a:endParaRPr/>
          </a:p>
          <a:p>
            <a:pPr indent="0" lvl="0" marL="0" rtl="0" algn="l">
              <a:spcBef>
                <a:spcPts val="1200"/>
              </a:spcBef>
              <a:spcAft>
                <a:spcPts val="0"/>
              </a:spcAft>
              <a:buNone/>
            </a:pPr>
            <a:r>
              <a:rPr lang="en"/>
              <a:t>[7] Anil, Gemini Team Google Rohan et al. “Gemini: A Family of Highly Capable Multimodal Models.” ArXiv abs/2312.11805 (2023): n. pag.</a:t>
            </a:r>
            <a:endParaRPr/>
          </a:p>
          <a:p>
            <a:pPr indent="0" lvl="0" marL="0" rtl="0" algn="l">
              <a:spcBef>
                <a:spcPts val="1200"/>
              </a:spcBef>
              <a:spcAft>
                <a:spcPts val="0"/>
              </a:spcAft>
              <a:buNone/>
            </a:pPr>
            <a:r>
              <a:rPr lang="en"/>
              <a:t>[8] Yao, S., Yu, D., Zhao, J., Shafran, I., Griffiths, T.L., Cao, Y., &amp; Narasimhan, K. (2023). Tree of Thoughts: Deliberate Problem Solving with Large Language Models. ArXiv, abs/2305.10601.</a:t>
            </a:r>
            <a:endParaRPr/>
          </a:p>
          <a:p>
            <a:pPr indent="0" lvl="0" marL="0" rtl="0" algn="l">
              <a:spcBef>
                <a:spcPts val="1200"/>
              </a:spcBef>
              <a:spcAft>
                <a:spcPts val="0"/>
              </a:spcAft>
              <a:buNone/>
            </a:pPr>
            <a:r>
              <a:rPr lang="en"/>
              <a:t>[9] Wei, J., Wang, X., Schuurmans, D., Bosma, M., Chi, E.H., Xia, F., Le, Q., &amp; Zhou, D. (2022). Chain of Thought Prompting Elicits Reasoning in Large Language Models. ArXiv, abs/2201.11903.</a:t>
            </a:r>
            <a:endParaRPr/>
          </a:p>
          <a:p>
            <a:pPr indent="0" lvl="0" marL="0" rtl="0" algn="l">
              <a:spcBef>
                <a:spcPts val="1200"/>
              </a:spcBef>
              <a:spcAft>
                <a:spcPts val="1200"/>
              </a:spcAft>
              <a:buNone/>
            </a:pPr>
            <a:r>
              <a:rPr lang="en"/>
              <a:t>[10] Shao, Y., Li, L., Dai, J., &amp; Qiu, X. (2023). Character-LLM: A Trainable Agent for Role-Playing. ArXiv, abs/2310.10158.</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idx="1" type="body"/>
          </p:nvPr>
        </p:nvSpPr>
        <p:spPr>
          <a:xfrm>
            <a:off x="311700" y="217725"/>
            <a:ext cx="8520600" cy="433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[11] Du, Y., Li, S., Torralba, A., Tenenbaum, J.B., &amp; Mordatch, I. (2023). Improving Factuality and Reasoning in Language Models through Multiagent Debate. ArXiv, abs/2305.14325.</a:t>
            </a:r>
            <a:br>
              <a:rPr lang="en" sz="1500"/>
            </a:br>
            <a:br>
              <a:rPr lang="en" sz="1500"/>
            </a:br>
            <a:r>
              <a:rPr lang="en" sz="1500"/>
              <a:t>[12] </a:t>
            </a:r>
            <a:r>
              <a:rPr lang="en" sz="1500"/>
              <a:t>S. Kusal, S. Patil, J. Choudrie, K. Kotecha, S. Mishra and A. Abraham, "AI-Based Conversational Agents: A Scoping Review From Technologies to Future directions," in IEEE Access, vol. 10, pp. 92337-92356, 2022, doi: 10.1109/ACCESS.2022.3201144.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CONTENTS</a:t>
            </a:r>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Aim</a:t>
            </a:r>
            <a:endParaRPr/>
          </a:p>
          <a:p>
            <a:pPr indent="-342900" lvl="0" marL="457200" rtl="0" algn="l">
              <a:spcBef>
                <a:spcPts val="0"/>
              </a:spcBef>
              <a:spcAft>
                <a:spcPts val="0"/>
              </a:spcAft>
              <a:buSzPts val="1800"/>
              <a:buChar char="-"/>
            </a:pPr>
            <a:r>
              <a:rPr lang="en"/>
              <a:t>Introduction</a:t>
            </a:r>
            <a:endParaRPr/>
          </a:p>
          <a:p>
            <a:pPr indent="-342900" lvl="0" marL="457200" rtl="0" algn="l">
              <a:spcBef>
                <a:spcPts val="0"/>
              </a:spcBef>
              <a:spcAft>
                <a:spcPts val="0"/>
              </a:spcAft>
              <a:buSzPts val="1800"/>
              <a:buChar char="-"/>
            </a:pPr>
            <a:r>
              <a:rPr lang="en"/>
              <a:t>Design</a:t>
            </a:r>
            <a:endParaRPr/>
          </a:p>
          <a:p>
            <a:pPr indent="-342900" lvl="0" marL="457200" rtl="0" algn="l">
              <a:spcBef>
                <a:spcPts val="0"/>
              </a:spcBef>
              <a:spcAft>
                <a:spcPts val="0"/>
              </a:spcAft>
              <a:buSzPts val="1800"/>
              <a:buChar char="-"/>
            </a:pPr>
            <a:r>
              <a:rPr lang="en"/>
              <a:t>Methodology</a:t>
            </a:r>
            <a:endParaRPr/>
          </a:p>
          <a:p>
            <a:pPr indent="-342900" lvl="0" marL="457200" rtl="0" algn="l">
              <a:spcBef>
                <a:spcPts val="0"/>
              </a:spcBef>
              <a:spcAft>
                <a:spcPts val="0"/>
              </a:spcAft>
              <a:buSzPts val="1800"/>
              <a:buChar char="-"/>
            </a:pPr>
            <a:r>
              <a:rPr lang="en"/>
              <a:t>Desired Impact</a:t>
            </a:r>
            <a:endParaRPr/>
          </a:p>
          <a:p>
            <a:pPr indent="-342900" lvl="0" marL="457200" rtl="0" algn="l">
              <a:spcBef>
                <a:spcPts val="0"/>
              </a:spcBef>
              <a:spcAft>
                <a:spcPts val="0"/>
              </a:spcAft>
              <a:buSzPts val="1800"/>
              <a:buChar char="-"/>
            </a:pPr>
            <a:r>
              <a:rPr lang="en"/>
              <a:t>Literature Survey</a:t>
            </a:r>
            <a:endParaRPr/>
          </a:p>
          <a:p>
            <a:pPr indent="-342900" lvl="0" marL="457200" rtl="0" algn="l">
              <a:spcBef>
                <a:spcPts val="0"/>
              </a:spcBef>
              <a:spcAft>
                <a:spcPts val="0"/>
              </a:spcAft>
              <a:buSzPts val="1800"/>
              <a:buChar char="-"/>
            </a:pPr>
            <a:r>
              <a:rPr lang="en"/>
              <a:t>Conclusion</a:t>
            </a:r>
            <a:endParaRPr/>
          </a:p>
          <a:p>
            <a:pPr indent="-342900" lvl="0" marL="457200" rtl="0" algn="l">
              <a:spcBef>
                <a:spcPts val="0"/>
              </a:spcBef>
              <a:spcAft>
                <a:spcPts val="0"/>
              </a:spcAft>
              <a:buSzPts val="1800"/>
              <a:buChar char="-"/>
            </a:pPr>
            <a:r>
              <a:rPr lang="en"/>
              <a:t>Reference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ctrTitle"/>
          </p:nvPr>
        </p:nvSpPr>
        <p:spPr>
          <a:xfrm>
            <a:off x="2383200" y="1965300"/>
            <a:ext cx="4377600" cy="121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6200"/>
              <a:t>Thank you</a:t>
            </a:r>
            <a:endParaRPr b="1" sz="6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AIM</a:t>
            </a:r>
            <a:endParaRPr/>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aim of this project is to explore and analyze the behaviors, interactions, and emerging relationship dynamics among artificial intelligence (AI) agents within a simulated village environment. We also aim to learn about human societies through observing and analyzing </a:t>
            </a:r>
            <a:r>
              <a:rPr lang="en"/>
              <a:t>AI</a:t>
            </a:r>
            <a:r>
              <a:rPr lang="en"/>
              <a:t> agent interactions.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Our goal involves crafting a virtual village using Pygame, placing full authority in the hands of autonomous AI agents. The agents will be able manipulate the </a:t>
            </a:r>
            <a:r>
              <a:rPr lang="en"/>
              <a:t>world around it, which will inturn affect other AI agents. We intend to create a village where the AI agents coexist. We also intend to constantly monitor the relationship between the AI agents.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a:t>
            </a:r>
            <a:endParaRPr/>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rgbClr val="000000"/>
              </a:buClr>
              <a:buSzPts val="1100"/>
              <a:buFont typeface="Arial"/>
              <a:buChar char="●"/>
            </a:pPr>
            <a:r>
              <a:rPr lang="en"/>
              <a:t>Design a richly interactive virtual village utilizing Pygame</a:t>
            </a:r>
            <a:endParaRPr/>
          </a:p>
          <a:p>
            <a:pPr indent="-298450" lvl="0" marL="457200" rtl="0" algn="l">
              <a:spcBef>
                <a:spcPts val="0"/>
              </a:spcBef>
              <a:spcAft>
                <a:spcPts val="0"/>
              </a:spcAft>
              <a:buClr>
                <a:srgbClr val="000000"/>
              </a:buClr>
              <a:buSzPts val="1100"/>
              <a:buFont typeface="Arial"/>
              <a:buChar char="●"/>
            </a:pPr>
            <a:r>
              <a:rPr lang="en"/>
              <a:t>Empower AI agents to independently manage and modify their surroundings</a:t>
            </a:r>
            <a:endParaRPr/>
          </a:p>
          <a:p>
            <a:pPr indent="-298450" lvl="0" marL="457200" rtl="0" algn="l">
              <a:spcBef>
                <a:spcPts val="0"/>
              </a:spcBef>
              <a:spcAft>
                <a:spcPts val="0"/>
              </a:spcAft>
              <a:buClr>
                <a:srgbClr val="000000"/>
              </a:buClr>
              <a:buSzPts val="1100"/>
              <a:buFont typeface="Arial"/>
              <a:buChar char="●"/>
            </a:pPr>
            <a:r>
              <a:rPr lang="en"/>
              <a:t>Encourage AI agents to cooperatively inhabit shared spaces</a:t>
            </a:r>
            <a:endParaRPr/>
          </a:p>
          <a:p>
            <a:pPr indent="-298450" lvl="0" marL="457200" rtl="0" algn="l">
              <a:spcBef>
                <a:spcPts val="0"/>
              </a:spcBef>
              <a:spcAft>
                <a:spcPts val="0"/>
              </a:spcAft>
              <a:buClr>
                <a:srgbClr val="000000"/>
              </a:buClr>
              <a:buSzPts val="1100"/>
              <a:buFont typeface="Arial"/>
              <a:buChar char="●"/>
            </a:pPr>
            <a:r>
              <a:rPr lang="en"/>
              <a:t>Continually monitor and assess ‘</a:t>
            </a:r>
            <a:r>
              <a:rPr lang="en"/>
              <a:t>relationship’</a:t>
            </a:r>
            <a:r>
              <a:rPr lang="en"/>
              <a:t> amongst AI agents and the ‘energy level’ of the agents</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Clr>
                <a:srgbClr val="000000"/>
              </a:buClr>
              <a:buSzPts val="1800"/>
              <a:buFont typeface="Roboto"/>
              <a:buChar char="●"/>
            </a:pPr>
            <a:r>
              <a:rPr b="1" i="1" lang="en">
                <a:solidFill>
                  <a:srgbClr val="000000"/>
                </a:solidFill>
              </a:rPr>
              <a:t>Performance:</a:t>
            </a:r>
            <a:r>
              <a:rPr lang="en">
                <a:solidFill>
                  <a:srgbClr val="000000"/>
                </a:solidFill>
              </a:rPr>
              <a:t> The 'energy' value for each AI agent. The 'resources' collected by each AI agent.</a:t>
            </a:r>
            <a:endParaRPr>
              <a:solidFill>
                <a:srgbClr val="000000"/>
              </a:solidFill>
            </a:endParaRPr>
          </a:p>
          <a:p>
            <a:pPr indent="-342900" lvl="0" marL="457200" rtl="0" algn="l">
              <a:spcBef>
                <a:spcPts val="0"/>
              </a:spcBef>
              <a:spcAft>
                <a:spcPts val="0"/>
              </a:spcAft>
              <a:buClr>
                <a:srgbClr val="000000"/>
              </a:buClr>
              <a:buSzPts val="1800"/>
              <a:buFont typeface="Roboto"/>
              <a:buChar char="●"/>
            </a:pPr>
            <a:r>
              <a:rPr b="1" i="1" lang="en">
                <a:solidFill>
                  <a:srgbClr val="000000"/>
                </a:solidFill>
              </a:rPr>
              <a:t>Environment:</a:t>
            </a:r>
            <a:r>
              <a:rPr b="1" lang="en">
                <a:solidFill>
                  <a:srgbClr val="000000"/>
                </a:solidFill>
              </a:rPr>
              <a:t> </a:t>
            </a:r>
            <a:r>
              <a:rPr lang="en">
                <a:solidFill>
                  <a:srgbClr val="000000"/>
                </a:solidFill>
              </a:rPr>
              <a:t>The environment is the village simulated using pygame.</a:t>
            </a:r>
            <a:endParaRPr>
              <a:solidFill>
                <a:srgbClr val="000000"/>
              </a:solidFill>
            </a:endParaRPr>
          </a:p>
          <a:p>
            <a:pPr indent="-342900" lvl="0" marL="457200" rtl="0" algn="l">
              <a:spcBef>
                <a:spcPts val="0"/>
              </a:spcBef>
              <a:spcAft>
                <a:spcPts val="0"/>
              </a:spcAft>
              <a:buClr>
                <a:srgbClr val="000000"/>
              </a:buClr>
              <a:buSzPts val="1800"/>
              <a:buFont typeface="Roboto"/>
              <a:buChar char="●"/>
            </a:pPr>
            <a:r>
              <a:rPr b="1" i="1" lang="en">
                <a:solidFill>
                  <a:srgbClr val="000000"/>
                </a:solidFill>
              </a:rPr>
              <a:t>Actuators:</a:t>
            </a:r>
            <a:r>
              <a:rPr lang="en">
                <a:solidFill>
                  <a:srgbClr val="000000"/>
                </a:solidFill>
              </a:rPr>
              <a:t> The environment is affected by the output of each (LLM) AI agent.</a:t>
            </a:r>
            <a:endParaRPr>
              <a:solidFill>
                <a:srgbClr val="000000"/>
              </a:solidFill>
            </a:endParaRPr>
          </a:p>
          <a:p>
            <a:pPr indent="-342900" lvl="0" marL="457200" rtl="0" algn="l">
              <a:spcBef>
                <a:spcPts val="0"/>
              </a:spcBef>
              <a:spcAft>
                <a:spcPts val="0"/>
              </a:spcAft>
              <a:buClr>
                <a:srgbClr val="000000"/>
              </a:buClr>
              <a:buSzPts val="1800"/>
              <a:buFont typeface="Roboto"/>
              <a:buChar char="●"/>
            </a:pPr>
            <a:r>
              <a:rPr b="1" i="1" lang="en">
                <a:solidFill>
                  <a:srgbClr val="000000"/>
                </a:solidFill>
              </a:rPr>
              <a:t>Sensors:</a:t>
            </a:r>
            <a:r>
              <a:rPr lang="en">
                <a:solidFill>
                  <a:srgbClr val="000000"/>
                </a:solidFill>
              </a:rPr>
              <a:t> The prompt </a:t>
            </a:r>
            <a:r>
              <a:rPr lang="en">
                <a:solidFill>
                  <a:srgbClr val="000000"/>
                </a:solidFill>
              </a:rPr>
              <a:t>received</a:t>
            </a:r>
            <a:r>
              <a:rPr lang="en">
                <a:solidFill>
                  <a:srgbClr val="000000"/>
                </a:solidFill>
              </a:rPr>
              <a:t> by each LLM, acts as the sensor to observe the environment.</a:t>
            </a:r>
            <a:endParaRPr sz="2500"/>
          </a:p>
          <a:p>
            <a:pPr indent="0" lvl="0" marL="0" rtl="0" algn="l">
              <a:spcBef>
                <a:spcPts val="1200"/>
              </a:spcBef>
              <a:spcAft>
                <a:spcPts val="1200"/>
              </a:spcAft>
              <a:buNone/>
            </a:pPr>
            <a:r>
              <a:t/>
            </a:r>
            <a:endParaRPr/>
          </a:p>
        </p:txBody>
      </p:sp>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PEAS Analysis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23" name="Google Shape;123;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A </a:t>
            </a:r>
            <a:r>
              <a:rPr lang="en"/>
              <a:t>harmonious world where all AI agents interact with each other.</a:t>
            </a:r>
            <a:endParaRPr/>
          </a:p>
          <a:p>
            <a:pPr indent="-342900" lvl="0" marL="457200" rtl="0" algn="l">
              <a:spcBef>
                <a:spcPts val="0"/>
              </a:spcBef>
              <a:spcAft>
                <a:spcPts val="0"/>
              </a:spcAft>
              <a:buSzPts val="1800"/>
              <a:buAutoNum type="arabicPeriod"/>
            </a:pPr>
            <a:r>
              <a:rPr lang="en"/>
              <a:t>We introduce a limited resource, and incentivise the agents to collect the resources. </a:t>
            </a:r>
            <a:endParaRPr/>
          </a:p>
          <a:p>
            <a:pPr indent="-342900" lvl="0" marL="457200" rtl="0" algn="l">
              <a:spcBef>
                <a:spcPts val="0"/>
              </a:spcBef>
              <a:spcAft>
                <a:spcPts val="0"/>
              </a:spcAft>
              <a:buSzPts val="1800"/>
              <a:buAutoNum type="arabicPeriod"/>
            </a:pPr>
            <a:r>
              <a:rPr lang="en"/>
              <a:t>We create an election, where each AI agents try to impress other, to gain political support</a:t>
            </a:r>
            <a:endParaRPr/>
          </a:p>
          <a:p>
            <a:pPr indent="-342900" lvl="0" marL="457200" rtl="0" algn="l">
              <a:spcBef>
                <a:spcPts val="0"/>
              </a:spcBef>
              <a:spcAft>
                <a:spcPts val="0"/>
              </a:spcAft>
              <a:buSzPts val="1800"/>
              <a:buAutoNum type="arabicPeriod"/>
            </a:pPr>
            <a:r>
              <a:rPr lang="en"/>
              <a:t>We add a killer into the village. This might adversely affect the relationship between the agents</a:t>
            </a:r>
            <a:endParaRPr/>
          </a:p>
          <a:p>
            <a:pPr indent="-342900" lvl="0" marL="457200" rtl="0" algn="l">
              <a:spcBef>
                <a:spcPts val="0"/>
              </a:spcBef>
              <a:spcAft>
                <a:spcPts val="0"/>
              </a:spcAft>
              <a:buSzPts val="1800"/>
              <a:buAutoNum type="arabicPeriod"/>
            </a:pPr>
            <a:r>
              <a:rPr lang="en"/>
              <a:t>We introduce further chaos into the village, in the attempt to create further interesting observations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rgbClr val="000000"/>
              </a:buClr>
              <a:buSzPts val="1100"/>
              <a:buFont typeface="Arial"/>
              <a:buChar char="●"/>
            </a:pPr>
            <a:r>
              <a:rPr lang="en"/>
              <a:t>Generate novel insights into AI behavior and social dynamics</a:t>
            </a:r>
            <a:endParaRPr/>
          </a:p>
          <a:p>
            <a:pPr indent="-298450" lvl="0" marL="457200" rtl="0" algn="l">
              <a:spcBef>
                <a:spcPts val="0"/>
              </a:spcBef>
              <a:spcAft>
                <a:spcPts val="0"/>
              </a:spcAft>
              <a:buClr>
                <a:srgbClr val="000000"/>
              </a:buClr>
              <a:buSzPts val="1100"/>
              <a:buFont typeface="Arial"/>
              <a:buChar char="●"/>
            </a:pPr>
            <a:r>
              <a:rPr lang="en"/>
              <a:t>Advocate for conscientious AI deployment and collaboration</a:t>
            </a:r>
            <a:endParaRPr/>
          </a:p>
          <a:p>
            <a:pPr indent="-298450" lvl="0" marL="457200" rtl="0" algn="l">
              <a:spcBef>
                <a:spcPts val="0"/>
              </a:spcBef>
              <a:spcAft>
                <a:spcPts val="0"/>
              </a:spcAft>
              <a:buClr>
                <a:srgbClr val="000000"/>
              </a:buClr>
              <a:buSzPts val="1100"/>
              <a:buFont typeface="Arial"/>
              <a:buChar char="●"/>
            </a:pPr>
            <a:r>
              <a:rPr lang="en"/>
              <a:t>Highlight pressing ethical concerns surrounding AI behavior and autonomy</a:t>
            </a:r>
            <a:endParaRPr/>
          </a:p>
          <a:p>
            <a:pPr indent="-298450" lvl="0" marL="457200" rtl="0" algn="l">
              <a:spcBef>
                <a:spcPts val="0"/>
              </a:spcBef>
              <a:spcAft>
                <a:spcPts val="0"/>
              </a:spcAft>
              <a:buClr>
                <a:srgbClr val="000000"/>
              </a:buClr>
              <a:buSzPts val="1100"/>
              <a:buFont typeface="Arial"/>
              <a:buChar char="●"/>
            </a:pPr>
            <a:r>
              <a:rPr lang="en"/>
              <a:t>Uncover previously unidentified patterns and tendencies in AI interactions</a:t>
            </a:r>
            <a:endParaRPr/>
          </a:p>
          <a:p>
            <a:pPr indent="-298450" lvl="0" marL="457200" rtl="0" algn="l">
              <a:spcBef>
                <a:spcPts val="0"/>
              </a:spcBef>
              <a:spcAft>
                <a:spcPts val="0"/>
              </a:spcAft>
              <a:buClr>
                <a:srgbClr val="000000"/>
              </a:buClr>
              <a:buSzPts val="1100"/>
              <a:buFont typeface="Arial"/>
              <a:buChar char="●"/>
            </a:pPr>
            <a:r>
              <a:rPr lang="en"/>
              <a:t>Validate existing theories related to multi-agent coordination and cooperation</a:t>
            </a:r>
            <a:endParaRPr/>
          </a:p>
          <a:p>
            <a:pPr indent="-298450" lvl="0" marL="457200" rtl="0" algn="l">
              <a:spcBef>
                <a:spcPts val="0"/>
              </a:spcBef>
              <a:spcAft>
                <a:spcPts val="0"/>
              </a:spcAft>
              <a:buClr>
                <a:srgbClr val="000000"/>
              </a:buClr>
              <a:buSzPts val="1100"/>
              <a:buFont typeface="Arial"/>
              <a:buChar char="●"/>
            </a:pPr>
            <a:r>
              <a:rPr lang="en"/>
              <a:t>Study </a:t>
            </a:r>
            <a:r>
              <a:rPr lang="en"/>
              <a:t>human societies through observing and analyzing AI agent interactions.</a:t>
            </a:r>
            <a:endParaRPr/>
          </a:p>
          <a:p>
            <a:pPr indent="0" lvl="0" marL="0" rtl="0" algn="l">
              <a:spcBef>
                <a:spcPts val="1200"/>
              </a:spcBef>
              <a:spcAft>
                <a:spcPts val="1200"/>
              </a:spcAft>
              <a:buNone/>
            </a:pPr>
            <a:r>
              <a:t/>
            </a:r>
            <a:endParaRPr/>
          </a:p>
        </p:txBody>
      </p:sp>
      <p:sp>
        <p:nvSpPr>
          <p:cNvPr id="129" name="Google Shape;129;p20"/>
          <p:cNvSpPr txBox="1"/>
          <p:nvPr>
            <p:ph type="title"/>
          </p:nvPr>
        </p:nvSpPr>
        <p:spPr>
          <a:xfrm>
            <a:off x="311700" y="3745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DESIRED IMPACTS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SURVEY</a:t>
            </a:r>
            <a:endParaRPr/>
          </a:p>
        </p:txBody>
      </p:sp>
      <p:sp>
        <p:nvSpPr>
          <p:cNvPr id="135" name="Google Shape;135;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primary research papers that aided the project are</a:t>
            </a:r>
            <a:endParaRPr/>
          </a:p>
          <a:p>
            <a:pPr indent="-342900" lvl="0" marL="457200" rtl="0" algn="l">
              <a:spcBef>
                <a:spcPts val="2400"/>
              </a:spcBef>
              <a:spcAft>
                <a:spcPts val="0"/>
              </a:spcAft>
              <a:buSzPts val="1800"/>
              <a:buChar char="-"/>
            </a:pPr>
            <a:r>
              <a:rPr b="1" lang="en">
                <a:latin typeface="Arial"/>
                <a:ea typeface="Arial"/>
                <a:cs typeface="Arial"/>
                <a:sym typeface="Arial"/>
              </a:rPr>
              <a:t>Generative Agents: Interactive Simulacra of Human Behavior</a:t>
            </a:r>
            <a:endParaRPr b="1"/>
          </a:p>
          <a:p>
            <a:pPr indent="-342900" lvl="0" marL="457200" rtl="0" algn="l">
              <a:lnSpc>
                <a:spcPct val="100000"/>
              </a:lnSpc>
              <a:spcBef>
                <a:spcPts val="0"/>
              </a:spcBef>
              <a:spcAft>
                <a:spcPts val="0"/>
              </a:spcAft>
              <a:buSzPts val="1800"/>
              <a:buChar char="-"/>
            </a:pPr>
            <a:r>
              <a:rPr lang="en"/>
              <a:t>Inner Monologue: Embodied Reasoning through Planning with Language models</a:t>
            </a:r>
            <a:endParaRPr/>
          </a:p>
          <a:p>
            <a:pPr indent="-342900" lvl="0" marL="457200" rtl="0" algn="l">
              <a:lnSpc>
                <a:spcPct val="100000"/>
              </a:lnSpc>
              <a:spcBef>
                <a:spcPts val="0"/>
              </a:spcBef>
              <a:spcAft>
                <a:spcPts val="0"/>
              </a:spcAft>
              <a:buSzPts val="1800"/>
              <a:buChar char="-"/>
            </a:pPr>
            <a:r>
              <a:rPr lang="en"/>
              <a:t>Improving Factuality and Reasoning in Models through Multiagent Debate</a:t>
            </a:r>
            <a:endParaRPr/>
          </a:p>
          <a:p>
            <a:pPr indent="-342900" lvl="0" marL="457200" rtl="0" algn="l">
              <a:lnSpc>
                <a:spcPct val="100000"/>
              </a:lnSpc>
              <a:spcBef>
                <a:spcPts val="0"/>
              </a:spcBef>
              <a:spcAft>
                <a:spcPts val="0"/>
              </a:spcAft>
              <a:buSzPts val="1800"/>
              <a:buChar char="-"/>
            </a:pPr>
            <a:r>
              <a:rPr lang="en"/>
              <a:t>Character-LLM: A Trainable Agent for Role-Playing</a:t>
            </a:r>
            <a:endParaRPr/>
          </a:p>
          <a:p>
            <a:pPr indent="-342900" lvl="0" marL="457200" rtl="0" algn="l">
              <a:lnSpc>
                <a:spcPct val="100000"/>
              </a:lnSpc>
              <a:spcBef>
                <a:spcPts val="0"/>
              </a:spcBef>
              <a:spcAft>
                <a:spcPts val="0"/>
              </a:spcAft>
              <a:buSzPts val="1800"/>
              <a:buChar char="-"/>
            </a:pPr>
            <a:r>
              <a:rPr lang="en"/>
              <a:t>Chain of Thought Prompting Elicits Reasoning in Large Language</a:t>
            </a:r>
            <a:endParaRPr/>
          </a:p>
          <a:p>
            <a:pPr indent="-342900" lvl="0" marL="457200" rtl="0" algn="l">
              <a:spcBef>
                <a:spcPts val="0"/>
              </a:spcBef>
              <a:spcAft>
                <a:spcPts val="0"/>
              </a:spcAft>
              <a:buSzPts val="1800"/>
              <a:buChar char="-"/>
            </a:pPr>
            <a:r>
              <a:rPr lang="en"/>
              <a:t>AI-Based Conversational Agents: A Scoping Review From Technologies to Future Directions</a:t>
            </a:r>
            <a:endParaRPr/>
          </a:p>
          <a:p>
            <a:pPr indent="-401320" lvl="0" marL="457200" rtl="0" algn="l">
              <a:lnSpc>
                <a:spcPct val="100000"/>
              </a:lnSpc>
              <a:spcBef>
                <a:spcPts val="0"/>
              </a:spcBef>
              <a:spcAft>
                <a:spcPts val="0"/>
              </a:spcAft>
              <a:buClr>
                <a:schemeClr val="lt1"/>
              </a:buClr>
              <a:buSzPts val="2720"/>
              <a:buFont typeface="Arial"/>
              <a:buChar char="-"/>
            </a:pPr>
            <a:r>
              <a:t/>
            </a:r>
            <a:endParaRPr sz="2720" u="sng">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