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128FA71-3A18-48C0-980F-4B68F7F63042}" type="datetime1">
              <a:rPr lang="en-US" smtClean="0"/>
              <a:t>10/7/2025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71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6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1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4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01EA198-6CAB-4B8F-B93F-1F9C8C4B6CE7}" type="datetime1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7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8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9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81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2C5EAEF-6478-4102-8F5D-A5FE9FC97ACB}" type="datetime1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27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3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EC63-9EFB-6E51-56D5-CE3740B7E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745" y="2807208"/>
            <a:ext cx="8696510" cy="1243584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HealthAI Suite - Intelligent Analytics for Patient Care </a:t>
            </a:r>
            <a:endParaRPr lang="en-IN" sz="4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67462-1562-2892-B22B-35BE70385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1732" y="4297680"/>
            <a:ext cx="1252443" cy="448056"/>
          </a:xfrm>
        </p:spPr>
        <p:txBody>
          <a:bodyPr anchor="t">
            <a:normAutofit/>
          </a:bodyPr>
          <a:lstStyle/>
          <a:p>
            <a:pPr algn="l"/>
            <a:r>
              <a:rPr lang="en-IN" sz="2000" dirty="0">
                <a:latin typeface="Aptos" panose="020B0004020202020204" pitchFamily="34" charset="0"/>
              </a:rPr>
              <a:t>- Arjun</a:t>
            </a:r>
          </a:p>
        </p:txBody>
      </p:sp>
    </p:spTree>
    <p:extLst>
      <p:ext uri="{BB962C8B-B14F-4D97-AF65-F5344CB8AC3E}">
        <p14:creationId xmlns:p14="http://schemas.microsoft.com/office/powerpoint/2010/main" val="420101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E56D4E7-300A-21AD-5BEE-4C7FF4AC5D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959" y="957326"/>
            <a:ext cx="5273041" cy="384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3600" b="1" dirty="0">
                <a:latin typeface="Aptos" panose="020B0004020202020204" pitchFamily="34" charset="0"/>
              </a:rPr>
              <a:t>Visual Insights</a:t>
            </a:r>
            <a:endParaRPr lang="en-US" sz="3600" b="1" dirty="0">
              <a:latin typeface="Aptos" panose="020B00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Correlation Heatmap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(EDA)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Confusion Matrix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(Classification)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Feature Importance 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(Random Forest)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Silhouette Diagram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(Clusters)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ROC Curve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(CNN model)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Vital Trend Chart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(LSTM forecast)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Word Cloud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(Chatbot keywords)</a:t>
            </a:r>
          </a:p>
        </p:txBody>
      </p:sp>
    </p:spTree>
    <p:extLst>
      <p:ext uri="{BB962C8B-B14F-4D97-AF65-F5344CB8AC3E}">
        <p14:creationId xmlns:p14="http://schemas.microsoft.com/office/powerpoint/2010/main" val="78027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674A-70FA-2A97-80DD-69D280DF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40646"/>
            <a:ext cx="10653578" cy="73152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ptos" panose="020B0004020202020204" pitchFamily="34" charset="0"/>
              </a:rPr>
              <a:t>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CF584-1BD9-FBB2-C5EA-3DE6400FA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1078"/>
            <a:ext cx="5193793" cy="1949442"/>
          </a:xfrm>
        </p:spPr>
        <p:txBody>
          <a:bodyPr>
            <a:normAutofit/>
          </a:bodyPr>
          <a:lstStyle/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Cleaned datasets (.csv)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Notebooks 01–09 with modular pipelines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Saved models (.pkl, .pt, .</a:t>
            </a:r>
            <a:r>
              <a:rPr lang="en-IN" sz="1600" dirty="0" err="1">
                <a:latin typeface="Aptos" panose="020B0004020202020204" pitchFamily="34" charset="0"/>
              </a:rPr>
              <a:t>joblib</a:t>
            </a:r>
            <a:r>
              <a:rPr lang="en-IN" sz="1600" dirty="0">
                <a:latin typeface="Aptos" panose="020B0004020202020204" pitchFamily="34" charset="0"/>
              </a:rPr>
              <a:t>)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Streamlit App (healthai_streamlit_app.py)</a:t>
            </a:r>
          </a:p>
          <a:p>
            <a:pPr>
              <a:buSzPct val="130000"/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PPT &amp; Technical Report</a:t>
            </a:r>
          </a:p>
        </p:txBody>
      </p:sp>
    </p:spTree>
    <p:extLst>
      <p:ext uri="{BB962C8B-B14F-4D97-AF65-F5344CB8AC3E}">
        <p14:creationId xmlns:p14="http://schemas.microsoft.com/office/powerpoint/2010/main" val="385249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D479-34B2-D6E5-92F8-89C379BC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10" y="1002856"/>
            <a:ext cx="10653578" cy="713232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ptos" panose="020B0004020202020204" pitchFamily="34" charset="0"/>
              </a:rPr>
              <a:t>Conclusion &amp; Insights</a:t>
            </a:r>
            <a:endParaRPr lang="en-IN" sz="36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7D719A-1443-463B-0D39-682BFF1710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2910" y="2127568"/>
            <a:ext cx="10653713" cy="241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  SMOTE improved disease classification balance.</a:t>
            </a:r>
          </a:p>
          <a:p>
            <a:pPr marL="285750" indent="-285750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PCA reduced dimensionality effectively.</a:t>
            </a:r>
          </a:p>
          <a:p>
            <a:pPr marL="285750" indent="-285750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LSTM captured temporal health patterns in vitals.</a:t>
            </a:r>
          </a:p>
          <a:p>
            <a:pPr marL="285750" indent="-285750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CNN achieved strong performance on X-ray pneumonia detection.</a:t>
            </a:r>
          </a:p>
          <a:p>
            <a:pPr marL="285750" indent="-285750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IN" sz="1600" dirty="0">
                <a:latin typeface="Aptos" panose="020B0004020202020204" pitchFamily="34" charset="0"/>
              </a:rPr>
              <a:t>Streamlit integrated all models in a clinician-friendly interface.</a:t>
            </a:r>
          </a:p>
        </p:txBody>
      </p:sp>
    </p:spTree>
    <p:extLst>
      <p:ext uri="{BB962C8B-B14F-4D97-AF65-F5344CB8AC3E}">
        <p14:creationId xmlns:p14="http://schemas.microsoft.com/office/powerpoint/2010/main" val="254756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7D4BB1-5A20-533E-AAC0-2E5AF954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35" y="3081528"/>
            <a:ext cx="10653578" cy="694944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Aptos" panose="020B00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505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3ED3-D13A-9B41-6CC4-5C52EF04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66928"/>
            <a:ext cx="10653578" cy="76581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ptos" panose="020B00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5D7E0-4EC4-02DA-69E4-5D08A7A0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332738"/>
            <a:ext cx="10653579" cy="50383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Aptos" panose="020B0004020202020204" pitchFamily="34" charset="0"/>
              </a:rPr>
              <a:t>Hospitals generate vast volumes of data across departments — EHRs, vitals, diagnostics, and patient feedback. Manual data interpretation leads to inefficiencies and diagnostic delays.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b="1" dirty="0">
                <a:latin typeface="Aptos" panose="020B0004020202020204" pitchFamily="34" charset="0"/>
              </a:rPr>
              <a:t>Objective:</a:t>
            </a:r>
            <a:br>
              <a:rPr lang="en-IN" sz="1600" dirty="0">
                <a:latin typeface="Aptos" panose="020B0004020202020204" pitchFamily="34" charset="0"/>
              </a:rPr>
            </a:br>
            <a:r>
              <a:rPr lang="en-IN" sz="1600" dirty="0">
                <a:latin typeface="Aptos" panose="020B0004020202020204" pitchFamily="34" charset="0"/>
              </a:rPr>
              <a:t>Build a unified analytical suite to perform:</a:t>
            </a:r>
          </a:p>
          <a:p>
            <a:pPr>
              <a:lnSpc>
                <a:spcPct val="150000"/>
              </a:lnSpc>
              <a:buSzPct val="130000"/>
            </a:pPr>
            <a:r>
              <a:rPr lang="en-IN" sz="1600" dirty="0">
                <a:latin typeface="Aptos" panose="020B0004020202020204" pitchFamily="34" charset="0"/>
              </a:rPr>
              <a:t>Risk Stratification (Classification)</a:t>
            </a:r>
          </a:p>
          <a:p>
            <a:pPr>
              <a:lnSpc>
                <a:spcPct val="150000"/>
              </a:lnSpc>
              <a:buSzPct val="130000"/>
            </a:pPr>
            <a:r>
              <a:rPr lang="en-IN" sz="1600" dirty="0">
                <a:latin typeface="Aptos" panose="020B0004020202020204" pitchFamily="34" charset="0"/>
              </a:rPr>
              <a:t>Length of Stay Prediction (Regression)</a:t>
            </a:r>
          </a:p>
          <a:p>
            <a:pPr>
              <a:lnSpc>
                <a:spcPct val="150000"/>
              </a:lnSpc>
              <a:buSzPct val="130000"/>
            </a:pPr>
            <a:r>
              <a:rPr lang="en-IN" sz="1600" dirty="0">
                <a:latin typeface="Aptos" panose="020B0004020202020204" pitchFamily="34" charset="0"/>
              </a:rPr>
              <a:t>Patient Segmentation (Clustering)</a:t>
            </a:r>
          </a:p>
          <a:p>
            <a:pPr>
              <a:lnSpc>
                <a:spcPct val="150000"/>
              </a:lnSpc>
              <a:buSzPct val="130000"/>
            </a:pPr>
            <a:r>
              <a:rPr lang="en-IN" sz="1600" dirty="0">
                <a:latin typeface="Aptos" panose="020B0004020202020204" pitchFamily="34" charset="0"/>
              </a:rPr>
              <a:t>Association Rule Mining (Comorbidity patterns)</a:t>
            </a:r>
          </a:p>
          <a:p>
            <a:pPr>
              <a:lnSpc>
                <a:spcPct val="150000"/>
              </a:lnSpc>
              <a:buSzPct val="130000"/>
            </a:pPr>
            <a:r>
              <a:rPr lang="en-IN" sz="1600" dirty="0">
                <a:latin typeface="Aptos" panose="020B0004020202020204" pitchFamily="34" charset="0"/>
              </a:rPr>
              <a:t>Vitals Forecasting (Time Series - LSTM)</a:t>
            </a:r>
          </a:p>
          <a:p>
            <a:pPr>
              <a:lnSpc>
                <a:spcPct val="150000"/>
              </a:lnSpc>
              <a:buSzPct val="130000"/>
            </a:pPr>
            <a:r>
              <a:rPr lang="en-IN" sz="1600" dirty="0">
                <a:latin typeface="Aptos" panose="020B0004020202020204" pitchFamily="34" charset="0"/>
              </a:rPr>
              <a:t>Medical Imaging (CNN for Pneumonia detection)</a:t>
            </a:r>
          </a:p>
          <a:p>
            <a:pPr>
              <a:lnSpc>
                <a:spcPct val="150000"/>
              </a:lnSpc>
              <a:buSzPct val="130000"/>
            </a:pPr>
            <a:r>
              <a:rPr lang="en-IN" sz="1600" dirty="0">
                <a:latin typeface="Aptos" panose="020B0004020202020204" pitchFamily="34" charset="0"/>
              </a:rPr>
              <a:t>Patient Sentiment &amp; Consultation Chatbot (NLP)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72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68A4-8A65-C161-3312-233C0823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058400" cy="77061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ptos" panose="020B0004020202020204" pitchFamily="34" charset="0"/>
              </a:rPr>
              <a:t>Dataset Overview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0086A71-B422-FEA4-045E-DC9F995A6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288811"/>
              </p:ext>
            </p:extLst>
          </p:nvPr>
        </p:nvGraphicFramePr>
        <p:xfrm>
          <a:off x="1957209" y="1880468"/>
          <a:ext cx="8476095" cy="406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428">
                  <a:extLst>
                    <a:ext uri="{9D8B030D-6E8A-4147-A177-3AD203B41FA5}">
                      <a16:colId xmlns:a16="http://schemas.microsoft.com/office/drawing/2014/main" val="421682110"/>
                    </a:ext>
                  </a:extLst>
                </a:gridCol>
                <a:gridCol w="3282434">
                  <a:extLst>
                    <a:ext uri="{9D8B030D-6E8A-4147-A177-3AD203B41FA5}">
                      <a16:colId xmlns:a16="http://schemas.microsoft.com/office/drawing/2014/main" val="1421528522"/>
                    </a:ext>
                  </a:extLst>
                </a:gridCol>
                <a:gridCol w="2530233">
                  <a:extLst>
                    <a:ext uri="{9D8B030D-6E8A-4147-A177-3AD203B41FA5}">
                      <a16:colId xmlns:a16="http://schemas.microsoft.com/office/drawing/2014/main" val="2878684027"/>
                    </a:ext>
                  </a:extLst>
                </a:gridCol>
              </a:tblGrid>
              <a:tr h="35066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ptos" panose="020B0004020202020204" pitchFamily="34" charset="0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ptos" panose="020B0004020202020204" pitchFamily="34" charset="0"/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ptos" panose="020B0004020202020204" pitchFamily="34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96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Disease_classification_data.csv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>
                          <a:latin typeface="Aptos" panose="020B0004020202020204" pitchFamily="34" charset="0"/>
                        </a:rPr>
                        <a:t>Disease_Label</a:t>
                      </a:r>
                      <a:endParaRPr lang="en-IN" sz="16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982079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los_data.csv</a:t>
                      </a:r>
                      <a:endParaRPr lang="en-IN" sz="16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Length of Stay (days)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69119"/>
                  </a:ext>
                </a:extLst>
              </a:tr>
              <a:tr h="566855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patients.csv, admissions.csv, vitalsign.csv, labevents.csv, d_labitems.csv, prescriptions.csv, pharmacy.csv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ptos" panose="020B0004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196320"/>
                  </a:ext>
                </a:extLst>
              </a:tr>
              <a:tr h="566855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Time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vitalsign.csv, ed_stays.csv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Heart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77642"/>
                  </a:ext>
                </a:extLst>
              </a:tr>
              <a:tr h="566855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Imaging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Chest X-Rays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Pneumonia vs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839242"/>
                  </a:ext>
                </a:extLst>
              </a:tr>
              <a:tr h="566855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NLP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Patient_feedback.csv, doctor_consultation_chatbot_multilingual.csv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ptos" panose="020B0004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935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75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65B2-4D6B-9C7B-1F19-543D400B8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579120"/>
            <a:ext cx="5911978" cy="56997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3600" b="1" dirty="0">
                <a:latin typeface="Aptos" panose="020B0004020202020204" pitchFamily="34" charset="0"/>
              </a:rPr>
              <a:t>Data Cleaning</a:t>
            </a:r>
          </a:p>
          <a:p>
            <a:pPr>
              <a:lnSpc>
                <a:spcPct val="150000"/>
              </a:lnSpc>
              <a:buSzPct val="130000"/>
            </a:pPr>
            <a:r>
              <a:rPr lang="en-IN" sz="1600" dirty="0">
                <a:latin typeface="Aptos" panose="020B0004020202020204" pitchFamily="34" charset="0"/>
              </a:rPr>
              <a:t>Removed duplicates and inconsistent timestamps.</a:t>
            </a:r>
          </a:p>
          <a:p>
            <a:pPr>
              <a:lnSpc>
                <a:spcPct val="150000"/>
              </a:lnSpc>
              <a:buSzPct val="130000"/>
            </a:pPr>
            <a:r>
              <a:rPr lang="en-IN" sz="1600" dirty="0">
                <a:latin typeface="Aptos" panose="020B0004020202020204" pitchFamily="34" charset="0"/>
              </a:rPr>
              <a:t>Replaced outliers using IQR and Z-score trimming.</a:t>
            </a:r>
          </a:p>
          <a:p>
            <a:pPr>
              <a:lnSpc>
                <a:spcPct val="150000"/>
              </a:lnSpc>
              <a:buSzPct val="130000"/>
            </a:pPr>
            <a:r>
              <a:rPr lang="en-IN" sz="1600" dirty="0">
                <a:latin typeface="Aptos" panose="020B0004020202020204" pitchFamily="34" charset="0"/>
              </a:rPr>
              <a:t>Imputed missing values (median for numeric, mode for categorical).</a:t>
            </a:r>
          </a:p>
          <a:p>
            <a:pPr>
              <a:lnSpc>
                <a:spcPct val="150000"/>
              </a:lnSpc>
              <a:buSzPct val="130000"/>
            </a:pPr>
            <a:r>
              <a:rPr lang="en-IN" sz="1600" dirty="0">
                <a:latin typeface="Aptos" panose="020B0004020202020204" pitchFamily="34" charset="0"/>
              </a:rPr>
              <a:t>Normalized timestamps for vitals (15-min resampling).</a:t>
            </a:r>
          </a:p>
          <a:p>
            <a:pPr>
              <a:lnSpc>
                <a:spcPct val="150000"/>
              </a:lnSpc>
              <a:buSzPct val="130000"/>
            </a:pPr>
            <a:r>
              <a:rPr lang="en-IN" sz="1600" dirty="0">
                <a:latin typeface="Aptos" panose="020B0004020202020204" pitchFamily="34" charset="0"/>
              </a:rPr>
              <a:t>Label encoding for categorical variables (sex, admission type).</a:t>
            </a:r>
          </a:p>
          <a:p>
            <a:pPr>
              <a:lnSpc>
                <a:spcPct val="150000"/>
              </a:lnSpc>
              <a:buSzPct val="130000"/>
            </a:pPr>
            <a:r>
              <a:rPr lang="en-IN" sz="1600" dirty="0">
                <a:latin typeface="Aptos" panose="020B0004020202020204" pitchFamily="34" charset="0"/>
              </a:rPr>
              <a:t>Text normalization for chatbot and sentiment data.</a:t>
            </a:r>
            <a:endParaRPr lang="en-IN" sz="1600" b="1" dirty="0"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DBA9E-3FFF-89BB-5C2A-8E050B33A517}"/>
              </a:ext>
            </a:extLst>
          </p:cNvPr>
          <p:cNvSpPr txBox="1"/>
          <p:nvPr/>
        </p:nvSpPr>
        <p:spPr>
          <a:xfrm>
            <a:off x="6524626" y="790717"/>
            <a:ext cx="50547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ptos" panose="020B0004020202020204" pitchFamily="34" charset="0"/>
              </a:rPr>
              <a:t>Feature Engineering</a:t>
            </a:r>
          </a:p>
          <a:p>
            <a:endParaRPr lang="en-IN" sz="1600" b="1" dirty="0">
              <a:latin typeface="Aptos" panose="020B00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2D9F275-86E0-2EF9-C63C-AB72D31AF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26" y="1511677"/>
            <a:ext cx="5054726" cy="410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StandardScaler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for normalization.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PCA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for dimensionality reduction.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SMOTE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to balance minority disease classes.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Derived features: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Comorbidity counts.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Day-of-week and hour from timestamps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latin typeface="Aptos" panose="020B0004020202020204" pitchFamily="34" charset="0"/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rend features for vitals.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Text tokenization for chatbot via TF-IDF and embeddings.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Image preprocessing using grayscale normalization and resizing (150×150).</a:t>
            </a:r>
          </a:p>
        </p:txBody>
      </p:sp>
    </p:spTree>
    <p:extLst>
      <p:ext uri="{BB962C8B-B14F-4D97-AF65-F5344CB8AC3E}">
        <p14:creationId xmlns:p14="http://schemas.microsoft.com/office/powerpoint/2010/main" val="407503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41FC-8767-6616-01BE-23895705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97256"/>
            <a:ext cx="10653578" cy="603504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ptos" panose="020B0004020202020204" pitchFamily="34" charset="0"/>
              </a:rPr>
              <a:t>Model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266E-1216-0D37-E201-91E89443A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210" y="3246119"/>
            <a:ext cx="10653579" cy="2953512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>
                <a:latin typeface="Aptos" panose="020B0004020202020204" pitchFamily="34" charset="0"/>
              </a:rPr>
              <a:t>Each module trained separately:</a:t>
            </a:r>
          </a:p>
          <a:p>
            <a:r>
              <a:rPr lang="en-IN" sz="1600" b="1" dirty="0">
                <a:latin typeface="Aptos" panose="020B0004020202020204" pitchFamily="34" charset="0"/>
              </a:rPr>
              <a:t>Classification:</a:t>
            </a:r>
            <a:r>
              <a:rPr lang="en-IN" sz="1600" dirty="0">
                <a:latin typeface="Aptos" panose="020B0004020202020204" pitchFamily="34" charset="0"/>
              </a:rPr>
              <a:t> RandomForest, XGBoost, SVM</a:t>
            </a:r>
          </a:p>
          <a:p>
            <a:r>
              <a:rPr lang="en-IN" sz="1600" b="1" dirty="0">
                <a:latin typeface="Aptos" panose="020B0004020202020204" pitchFamily="34" charset="0"/>
              </a:rPr>
              <a:t>Regression:</a:t>
            </a:r>
            <a:r>
              <a:rPr lang="en-IN" sz="1600" dirty="0">
                <a:latin typeface="Aptos" panose="020B0004020202020204" pitchFamily="34" charset="0"/>
              </a:rPr>
              <a:t> Gradient Boosting Regressor</a:t>
            </a:r>
          </a:p>
          <a:p>
            <a:r>
              <a:rPr lang="en-IN" sz="1600" b="1" dirty="0">
                <a:latin typeface="Aptos" panose="020B0004020202020204" pitchFamily="34" charset="0"/>
              </a:rPr>
              <a:t>Clustering:</a:t>
            </a:r>
            <a:r>
              <a:rPr lang="en-IN" sz="1600" dirty="0">
                <a:latin typeface="Aptos" panose="020B0004020202020204" pitchFamily="34" charset="0"/>
              </a:rPr>
              <a:t> HDBSCAN, Silhouette Analysis</a:t>
            </a:r>
          </a:p>
          <a:p>
            <a:r>
              <a:rPr lang="en-IN" sz="1600" b="1" dirty="0">
                <a:latin typeface="Aptos" panose="020B0004020202020204" pitchFamily="34" charset="0"/>
              </a:rPr>
              <a:t>Association Rules:</a:t>
            </a:r>
            <a:r>
              <a:rPr lang="en-IN" sz="1600" dirty="0">
                <a:latin typeface="Aptos" panose="020B0004020202020204" pitchFamily="34" charset="0"/>
              </a:rPr>
              <a:t> Apriori + Confidence/Lift</a:t>
            </a:r>
          </a:p>
          <a:p>
            <a:r>
              <a:rPr lang="en-IN" sz="1600" b="1" dirty="0">
                <a:latin typeface="Aptos" panose="020B0004020202020204" pitchFamily="34" charset="0"/>
              </a:rPr>
              <a:t>Time Series:</a:t>
            </a:r>
            <a:r>
              <a:rPr lang="en-IN" sz="1600" dirty="0">
                <a:latin typeface="Aptos" panose="020B0004020202020204" pitchFamily="34" charset="0"/>
              </a:rPr>
              <a:t> LSTM Recurrent Network</a:t>
            </a:r>
          </a:p>
          <a:p>
            <a:r>
              <a:rPr lang="en-IN" sz="1600" b="1" dirty="0">
                <a:latin typeface="Aptos" panose="020B0004020202020204" pitchFamily="34" charset="0"/>
              </a:rPr>
              <a:t>Imaging:</a:t>
            </a:r>
            <a:r>
              <a:rPr lang="en-IN" sz="1600" dirty="0">
                <a:latin typeface="Aptos" panose="020B0004020202020204" pitchFamily="34" charset="0"/>
              </a:rPr>
              <a:t> CNN (5 Conv layers)</a:t>
            </a:r>
          </a:p>
          <a:p>
            <a:r>
              <a:rPr lang="en-IN" sz="1600" b="1" dirty="0">
                <a:latin typeface="Aptos" panose="020B0004020202020204" pitchFamily="34" charset="0"/>
              </a:rPr>
              <a:t>NLP:</a:t>
            </a:r>
            <a:r>
              <a:rPr lang="en-IN" sz="1600" dirty="0">
                <a:latin typeface="Aptos" panose="020B0004020202020204" pitchFamily="34" charset="0"/>
              </a:rPr>
              <a:t> Sentiment Analysis + Doctor Chatbot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0E351C-D5E2-43D8-0466-E658AB683317}"/>
              </a:ext>
            </a:extLst>
          </p:cNvPr>
          <p:cNvSpPr/>
          <p:nvPr/>
        </p:nvSpPr>
        <p:spPr>
          <a:xfrm>
            <a:off x="811362" y="1867662"/>
            <a:ext cx="1600200" cy="832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ptos" panose="020B0004020202020204" pitchFamily="34" charset="0"/>
              </a:rPr>
              <a:t>Preprocessing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E6DCD4-10C5-8762-435D-7A3C53E24C96}"/>
              </a:ext>
            </a:extLst>
          </p:cNvPr>
          <p:cNvSpPr/>
          <p:nvPr/>
        </p:nvSpPr>
        <p:spPr>
          <a:xfrm>
            <a:off x="3098180" y="1867662"/>
            <a:ext cx="1600200" cy="832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ptos" panose="020B0004020202020204" pitchFamily="34" charset="0"/>
              </a:rPr>
              <a:t>Feature Engineering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CF2647-29A5-EBB3-DD60-B463EACA1EC1}"/>
              </a:ext>
            </a:extLst>
          </p:cNvPr>
          <p:cNvSpPr/>
          <p:nvPr/>
        </p:nvSpPr>
        <p:spPr>
          <a:xfrm>
            <a:off x="9958634" y="1867662"/>
            <a:ext cx="1600200" cy="832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ptos" panose="020B0004020202020204" pitchFamily="34" charset="0"/>
              </a:rPr>
              <a:t>Deployment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9DEE27-583E-0015-CE7D-244B2C81B173}"/>
              </a:ext>
            </a:extLst>
          </p:cNvPr>
          <p:cNvSpPr/>
          <p:nvPr/>
        </p:nvSpPr>
        <p:spPr>
          <a:xfrm>
            <a:off x="5384998" y="1867662"/>
            <a:ext cx="1600200" cy="832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ptos" panose="020B0004020202020204" pitchFamily="34" charset="0"/>
              </a:rPr>
              <a:t>Model Training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68E25D-76C4-3257-CBAC-B2F31EDDE542}"/>
              </a:ext>
            </a:extLst>
          </p:cNvPr>
          <p:cNvSpPr/>
          <p:nvPr/>
        </p:nvSpPr>
        <p:spPr>
          <a:xfrm>
            <a:off x="7671816" y="1867662"/>
            <a:ext cx="1600200" cy="832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Aptos" panose="020B0004020202020204" pitchFamily="34" charset="0"/>
              </a:rPr>
              <a:t>Evaluation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17C635-6936-FAD6-5CB6-1E8FF05AFCF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411562" y="2283714"/>
            <a:ext cx="68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661BD8-43D3-C827-A489-27FB52A63542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698380" y="2283714"/>
            <a:ext cx="68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65BF4A-88C4-5DDF-8FA5-09586ED80E6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985198" y="2283714"/>
            <a:ext cx="68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25F812-A960-DDFD-3130-935DA657D65B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9272016" y="2283714"/>
            <a:ext cx="686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26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EE83-02FF-A663-E37F-021ED4C6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410" y="896112"/>
            <a:ext cx="10653578" cy="6858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ptos" panose="020B0004020202020204" pitchFamily="34" charset="0"/>
              </a:rPr>
              <a:t>Models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B6B95A-BBAF-1A3F-FB98-885A63E819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164437"/>
              </p:ext>
            </p:extLst>
          </p:nvPr>
        </p:nvGraphicFramePr>
        <p:xfrm>
          <a:off x="769277" y="1946075"/>
          <a:ext cx="10653711" cy="3898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1237">
                  <a:extLst>
                    <a:ext uri="{9D8B030D-6E8A-4147-A177-3AD203B41FA5}">
                      <a16:colId xmlns:a16="http://schemas.microsoft.com/office/drawing/2014/main" val="2407253216"/>
                    </a:ext>
                  </a:extLst>
                </a:gridCol>
                <a:gridCol w="3551237">
                  <a:extLst>
                    <a:ext uri="{9D8B030D-6E8A-4147-A177-3AD203B41FA5}">
                      <a16:colId xmlns:a16="http://schemas.microsoft.com/office/drawing/2014/main" val="4144891336"/>
                    </a:ext>
                  </a:extLst>
                </a:gridCol>
                <a:gridCol w="3551237">
                  <a:extLst>
                    <a:ext uri="{9D8B030D-6E8A-4147-A177-3AD203B41FA5}">
                      <a16:colId xmlns:a16="http://schemas.microsoft.com/office/drawing/2014/main" val="3984999975"/>
                    </a:ext>
                  </a:extLst>
                </a:gridCol>
              </a:tblGrid>
              <a:tr h="44677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ptos" panose="020B0004020202020204" pitchFamily="34" charset="0"/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ptos" panose="020B0004020202020204" pitchFamily="3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ptos" panose="020B0004020202020204" pitchFamily="34" charset="0"/>
                        </a:rPr>
                        <a:t>Key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021928"/>
                  </a:ext>
                </a:extLst>
              </a:tr>
              <a:tr h="44677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RandomForest, 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n_estimators, max_depth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883401"/>
                  </a:ext>
                </a:extLst>
              </a:tr>
              <a:tr h="44677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Aptos" panose="020B0004020202020204" pitchFamily="34" charset="0"/>
                        </a:rPr>
                        <a:t>Linear &amp; 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learning_rate, depth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580826"/>
                  </a:ext>
                </a:extLst>
              </a:tr>
              <a:tr h="7711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HDBSCAN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ptos" panose="020B0004020202020204" pitchFamily="34" charset="0"/>
                        </a:rPr>
                        <a:t>min_cluster_size, min_samples, metric</a:t>
                      </a:r>
                      <a:endParaRPr lang="en-IN" sz="1600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611898"/>
                  </a:ext>
                </a:extLst>
              </a:tr>
              <a:tr h="44677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Association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Apriori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min_support, 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367927"/>
                  </a:ext>
                </a:extLst>
              </a:tr>
              <a:tr h="44677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Time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Aptos" panose="020B0004020202020204" pitchFamily="34" charset="0"/>
                        </a:rPr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seq_len, hidden_size, dropout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870056"/>
                  </a:ext>
                </a:extLst>
              </a:tr>
              <a:tr h="44677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Imaging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Custom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5 conv layers, ReLU, Dropout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83340"/>
                  </a:ext>
                </a:extLst>
              </a:tr>
              <a:tr h="446771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NLP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TF-IDF +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Aptos" panose="020B0004020202020204" pitchFamily="34" charset="0"/>
                        </a:rPr>
                        <a:t>vector_size, max_features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690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86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5C42-5384-433A-6021-C8F047ED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14" y="597351"/>
            <a:ext cx="10653578" cy="746827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ptos" panose="020B0004020202020204" pitchFamily="34" charset="0"/>
              </a:rPr>
              <a:t>Evaluation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73C75E-C9FF-F519-216D-EDE06CFDC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69309"/>
              </p:ext>
            </p:extLst>
          </p:nvPr>
        </p:nvGraphicFramePr>
        <p:xfrm>
          <a:off x="769144" y="1460057"/>
          <a:ext cx="10653712" cy="366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856">
                  <a:extLst>
                    <a:ext uri="{9D8B030D-6E8A-4147-A177-3AD203B41FA5}">
                      <a16:colId xmlns:a16="http://schemas.microsoft.com/office/drawing/2014/main" val="3347791154"/>
                    </a:ext>
                  </a:extLst>
                </a:gridCol>
                <a:gridCol w="5326856">
                  <a:extLst>
                    <a:ext uri="{9D8B030D-6E8A-4147-A177-3AD203B41FA5}">
                      <a16:colId xmlns:a16="http://schemas.microsoft.com/office/drawing/2014/main" val="1052665003"/>
                    </a:ext>
                  </a:extLst>
                </a:gridCol>
              </a:tblGrid>
              <a:tr h="49841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ptos" panose="020B00040202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ptos" panose="020B0004020202020204" pitchFamily="34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91297"/>
                  </a:ext>
                </a:extLst>
              </a:tr>
              <a:tr h="528553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Disease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62777"/>
                  </a:ext>
                </a:extLst>
              </a:tr>
              <a:tr h="528553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MAE /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LOS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73540"/>
                  </a:ext>
                </a:extLst>
              </a:tr>
              <a:tr h="528553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Silhouette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Cluster 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503982"/>
                  </a:ext>
                </a:extLst>
              </a:tr>
              <a:tr h="528553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Lift &amp; 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Rule Mining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199861"/>
                  </a:ext>
                </a:extLst>
              </a:tr>
              <a:tr h="528553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ROC-AUC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Aptos" panose="020B0004020202020204" pitchFamily="34" charset="0"/>
                        </a:rPr>
                        <a:t>Classification &amp; Imaging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501037"/>
                  </a:ext>
                </a:extLst>
              </a:tr>
              <a:tr h="528553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BLEU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Chatbot Response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234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547563-A677-FEFE-95A5-163CAC9DB051}"/>
              </a:ext>
            </a:extLst>
          </p:cNvPr>
          <p:cNvSpPr txBox="1"/>
          <p:nvPr/>
        </p:nvSpPr>
        <p:spPr>
          <a:xfrm>
            <a:off x="612648" y="5294376"/>
            <a:ext cx="6783800" cy="79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Stratified Split (80/20) used for fairness.</a:t>
            </a:r>
          </a:p>
          <a:p>
            <a:pPr marL="285750" indent="-285750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Macro-averaging for imbalanced classes.</a:t>
            </a:r>
            <a:endParaRPr lang="en-IN" sz="16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71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AA5C-C660-2F65-C0FC-7B94BBF7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145514"/>
            <a:ext cx="10058400" cy="652554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ptos" panose="020B0004020202020204" pitchFamily="34" charset="0"/>
              </a:rPr>
              <a:t>Model Performance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5283B5-9469-813E-B26C-D64FF85BF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9768568"/>
              </p:ext>
            </p:extLst>
          </p:nvPr>
        </p:nvGraphicFramePr>
        <p:xfrm>
          <a:off x="1066800" y="2253072"/>
          <a:ext cx="10058400" cy="3459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8825157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02947041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162712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000847678"/>
                    </a:ext>
                  </a:extLst>
                </a:gridCol>
              </a:tblGrid>
              <a:tr h="49420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dirty="0">
                          <a:latin typeface="Aptos" panose="020B0004020202020204" pitchFamily="34" charset="0"/>
                        </a:rPr>
                        <a:t>Module</a:t>
                      </a:r>
                    </a:p>
                  </a:txBody>
                  <a:tcPr marL="86330" marR="863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ptos" panose="020B0004020202020204" pitchFamily="34" charset="0"/>
                        </a:rPr>
                        <a:t>Best Model</a:t>
                      </a:r>
                    </a:p>
                  </a:txBody>
                  <a:tcPr marL="86330" marR="86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ptos" panose="020B0004020202020204" pitchFamily="34" charset="0"/>
                        </a:rPr>
                        <a:t>Metric</a:t>
                      </a:r>
                    </a:p>
                  </a:txBody>
                  <a:tcPr marL="86330" marR="863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ptos" panose="020B0004020202020204" pitchFamily="34" charset="0"/>
                        </a:rPr>
                        <a:t>Value</a:t>
                      </a:r>
                    </a:p>
                  </a:txBody>
                  <a:tcPr marL="86330" marR="86330"/>
                </a:tc>
                <a:extLst>
                  <a:ext uri="{0D108BD9-81ED-4DB2-BD59-A6C34878D82A}">
                    <a16:rowId xmlns:a16="http://schemas.microsoft.com/office/drawing/2014/main" val="2021558892"/>
                  </a:ext>
                </a:extLst>
              </a:tr>
              <a:tr h="494202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Classification</a:t>
                      </a:r>
                    </a:p>
                  </a:txBody>
                  <a:tcPr marL="86330" marR="8633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XGBoost</a:t>
                      </a:r>
                    </a:p>
                  </a:txBody>
                  <a:tcPr marL="86330" marR="8633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Accuracy</a:t>
                      </a:r>
                    </a:p>
                  </a:txBody>
                  <a:tcPr marL="86330" marR="8633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92%</a:t>
                      </a:r>
                    </a:p>
                  </a:txBody>
                  <a:tcPr marL="86330" marR="86330"/>
                </a:tc>
                <a:extLst>
                  <a:ext uri="{0D108BD9-81ED-4DB2-BD59-A6C34878D82A}">
                    <a16:rowId xmlns:a16="http://schemas.microsoft.com/office/drawing/2014/main" val="2222124897"/>
                  </a:ext>
                </a:extLst>
              </a:tr>
              <a:tr h="494202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Regression</a:t>
                      </a:r>
                    </a:p>
                  </a:txBody>
                  <a:tcPr marL="86330" marR="8633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Ridge_log</a:t>
                      </a:r>
                    </a:p>
                  </a:txBody>
                  <a:tcPr marL="86330" marR="8633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MAE</a:t>
                      </a:r>
                    </a:p>
                  </a:txBody>
                  <a:tcPr marL="86330" marR="8633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2.1</a:t>
                      </a:r>
                    </a:p>
                  </a:txBody>
                  <a:tcPr marL="86330" marR="86330"/>
                </a:tc>
                <a:extLst>
                  <a:ext uri="{0D108BD9-81ED-4DB2-BD59-A6C34878D82A}">
                    <a16:rowId xmlns:a16="http://schemas.microsoft.com/office/drawing/2014/main" val="2225386402"/>
                  </a:ext>
                </a:extLst>
              </a:tr>
              <a:tr h="494202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Clustering</a:t>
                      </a:r>
                    </a:p>
                  </a:txBody>
                  <a:tcPr marL="86330" marR="8633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HDBSCAN</a:t>
                      </a:r>
                    </a:p>
                  </a:txBody>
                  <a:tcPr marL="86330" marR="8633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Silhouette</a:t>
                      </a:r>
                    </a:p>
                  </a:txBody>
                  <a:tcPr marL="86330" marR="8633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0.75</a:t>
                      </a:r>
                    </a:p>
                  </a:txBody>
                  <a:tcPr marL="86330" marR="86330"/>
                </a:tc>
                <a:extLst>
                  <a:ext uri="{0D108BD9-81ED-4DB2-BD59-A6C34878D82A}">
                    <a16:rowId xmlns:a16="http://schemas.microsoft.com/office/drawing/2014/main" val="3196595434"/>
                  </a:ext>
                </a:extLst>
              </a:tr>
              <a:tr h="494202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Time Series</a:t>
                      </a:r>
                    </a:p>
                  </a:txBody>
                  <a:tcPr marL="86330" marR="8633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LSTM</a:t>
                      </a:r>
                    </a:p>
                  </a:txBody>
                  <a:tcPr marL="86330" marR="8633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RMSE</a:t>
                      </a:r>
                    </a:p>
                  </a:txBody>
                  <a:tcPr marL="86330" marR="8633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1.41 bpm</a:t>
                      </a:r>
                    </a:p>
                  </a:txBody>
                  <a:tcPr marL="86330" marR="86330"/>
                </a:tc>
                <a:extLst>
                  <a:ext uri="{0D108BD9-81ED-4DB2-BD59-A6C34878D82A}">
                    <a16:rowId xmlns:a16="http://schemas.microsoft.com/office/drawing/2014/main" val="2136234414"/>
                  </a:ext>
                </a:extLst>
              </a:tr>
              <a:tr h="494202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Imaging</a:t>
                      </a:r>
                    </a:p>
                  </a:txBody>
                  <a:tcPr marL="86330" marR="8633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CNN</a:t>
                      </a:r>
                    </a:p>
                  </a:txBody>
                  <a:tcPr marL="86330" marR="8633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Accuracy</a:t>
                      </a:r>
                    </a:p>
                  </a:txBody>
                  <a:tcPr marL="86330" marR="8633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95%</a:t>
                      </a:r>
                    </a:p>
                  </a:txBody>
                  <a:tcPr marL="86330" marR="86330"/>
                </a:tc>
                <a:extLst>
                  <a:ext uri="{0D108BD9-81ED-4DB2-BD59-A6C34878D82A}">
                    <a16:rowId xmlns:a16="http://schemas.microsoft.com/office/drawing/2014/main" val="3304420241"/>
                  </a:ext>
                </a:extLst>
              </a:tr>
              <a:tr h="494202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NLP</a:t>
                      </a:r>
                    </a:p>
                  </a:txBody>
                  <a:tcPr marL="86330" marR="8633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TF-IDF Logistic</a:t>
                      </a:r>
                    </a:p>
                  </a:txBody>
                  <a:tcPr marL="86330" marR="8633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F1 - Score</a:t>
                      </a:r>
                    </a:p>
                  </a:txBody>
                  <a:tcPr marL="86330" marR="86330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91%</a:t>
                      </a:r>
                    </a:p>
                  </a:txBody>
                  <a:tcPr marL="86330" marR="86330"/>
                </a:tc>
                <a:extLst>
                  <a:ext uri="{0D108BD9-81ED-4DB2-BD59-A6C34878D82A}">
                    <a16:rowId xmlns:a16="http://schemas.microsoft.com/office/drawing/2014/main" val="2308619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62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E1AE-4CAC-127D-1CAE-9C5ED105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7" y="786384"/>
            <a:ext cx="10653578" cy="704088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ptos" panose="020B0004020202020204" pitchFamily="34" charset="0"/>
              </a:rPr>
              <a:t>Streamlit App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9CF74-77CB-B38F-F25B-6B9B37A25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47" y="1600200"/>
            <a:ext cx="5905909" cy="53309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IN" sz="1600" b="1" dirty="0">
                <a:latin typeface="Aptos" panose="020B0004020202020204" pitchFamily="34" charset="0"/>
              </a:rPr>
              <a:t>Exploratory Data Analysis (EDA):</a:t>
            </a:r>
          </a:p>
          <a:p>
            <a:pPr marL="0" indent="0">
              <a:lnSpc>
                <a:spcPct val="100000"/>
              </a:lnSpc>
              <a:buSzPct val="130000"/>
              <a:buNone/>
            </a:pPr>
            <a:r>
              <a:rPr lang="en-IN" sz="1600" dirty="0">
                <a:latin typeface="Aptos" panose="020B0004020202020204" pitchFamily="34" charset="0"/>
              </a:rPr>
              <a:t>        Missing values, correlation, outlier detection, distributions.</a:t>
            </a:r>
          </a:p>
          <a:p>
            <a:pPr>
              <a:lnSpc>
                <a:spcPct val="10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IN" sz="1600" b="1" dirty="0">
                <a:latin typeface="Aptos" panose="020B0004020202020204" pitchFamily="34" charset="0"/>
              </a:rPr>
              <a:t>Disease Prediction:</a:t>
            </a:r>
          </a:p>
          <a:p>
            <a:pPr marL="0" indent="0">
              <a:lnSpc>
                <a:spcPct val="100000"/>
              </a:lnSpc>
              <a:buSzPct val="130000"/>
              <a:buNone/>
            </a:pPr>
            <a:r>
              <a:rPr lang="en-IN" sz="1600" dirty="0">
                <a:latin typeface="Aptos" panose="020B0004020202020204" pitchFamily="34" charset="0"/>
              </a:rPr>
              <a:t>        Upload CSV, predict disease risk, filter 0.8–0.97 probability.</a:t>
            </a:r>
          </a:p>
          <a:p>
            <a:pPr>
              <a:lnSpc>
                <a:spcPct val="10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IN" sz="1600" b="1" dirty="0">
                <a:latin typeface="Aptos" panose="020B0004020202020204" pitchFamily="34" charset="0"/>
              </a:rPr>
              <a:t>Length of Stay Forecast:</a:t>
            </a:r>
          </a:p>
          <a:p>
            <a:pPr marL="0" indent="0">
              <a:lnSpc>
                <a:spcPct val="100000"/>
              </a:lnSpc>
              <a:buSzPct val="130000"/>
              <a:buNone/>
            </a:pPr>
            <a:r>
              <a:rPr lang="en-IN" sz="1600" dirty="0">
                <a:latin typeface="Aptos" panose="020B0004020202020204" pitchFamily="34" charset="0"/>
              </a:rPr>
              <a:t>        Predict stay duration per patient (days + hours)</a:t>
            </a:r>
          </a:p>
          <a:p>
            <a:pPr>
              <a:lnSpc>
                <a:spcPct val="10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IN" sz="1600" b="1" dirty="0">
                <a:latin typeface="Aptos" panose="020B0004020202020204" pitchFamily="34" charset="0"/>
              </a:rPr>
              <a:t>Clustering:</a:t>
            </a:r>
          </a:p>
          <a:p>
            <a:pPr marL="0" indent="0">
              <a:lnSpc>
                <a:spcPct val="100000"/>
              </a:lnSpc>
              <a:buSzPct val="130000"/>
              <a:buNone/>
            </a:pPr>
            <a:r>
              <a:rPr lang="en-IN" sz="1600" dirty="0">
                <a:latin typeface="Aptos" panose="020B0004020202020204" pitchFamily="34" charset="0"/>
              </a:rPr>
              <a:t>        View patient clusters (creatinine, glucose, cholesterol </a:t>
            </a:r>
          </a:p>
          <a:p>
            <a:pPr marL="0" indent="0">
              <a:lnSpc>
                <a:spcPct val="100000"/>
              </a:lnSpc>
              <a:buSzPct val="130000"/>
              <a:buNone/>
            </a:pPr>
            <a:r>
              <a:rPr lang="en-IN" sz="1600" dirty="0">
                <a:latin typeface="Aptos" panose="020B0004020202020204" pitchFamily="34" charset="0"/>
              </a:rPr>
              <a:t>         profiles).</a:t>
            </a:r>
          </a:p>
          <a:p>
            <a:pPr>
              <a:lnSpc>
                <a:spcPct val="10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IN" sz="1600" b="1" dirty="0">
                <a:latin typeface="Aptos" panose="020B0004020202020204" pitchFamily="34" charset="0"/>
              </a:rPr>
              <a:t>Association Rules:</a:t>
            </a:r>
          </a:p>
          <a:p>
            <a:pPr marL="0" indent="0">
              <a:lnSpc>
                <a:spcPct val="100000"/>
              </a:lnSpc>
              <a:buSzPct val="130000"/>
              <a:buNone/>
            </a:pPr>
            <a:r>
              <a:rPr lang="en-IN" sz="1600" dirty="0">
                <a:latin typeface="Aptos" panose="020B0004020202020204" pitchFamily="34" charset="0"/>
              </a:rPr>
              <a:t>        Analyze frequent diagnosis and treatment co-occurrences.</a:t>
            </a:r>
          </a:p>
          <a:p>
            <a:pPr>
              <a:lnSpc>
                <a:spcPct val="10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IN" sz="1600" b="1" dirty="0">
                <a:latin typeface="Aptos" panose="020B0004020202020204" pitchFamily="34" charset="0"/>
              </a:rPr>
              <a:t>Time Series (ED Vitals):</a:t>
            </a:r>
          </a:p>
          <a:p>
            <a:pPr marL="0" indent="0">
              <a:lnSpc>
                <a:spcPct val="100000"/>
              </a:lnSpc>
              <a:buSzPct val="130000"/>
              <a:buNone/>
            </a:pPr>
            <a:r>
              <a:rPr lang="en-IN" sz="1600" dirty="0">
                <a:latin typeface="Aptos" panose="020B0004020202020204" pitchFamily="34" charset="0"/>
              </a:rPr>
              <a:t>        LSTM-based heart rate forecasting with calibration.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23B06-25D0-0764-33C4-AE9ABFDC2758}"/>
              </a:ext>
            </a:extLst>
          </p:cNvPr>
          <p:cNvSpPr txBox="1"/>
          <p:nvPr/>
        </p:nvSpPr>
        <p:spPr>
          <a:xfrm>
            <a:off x="6391656" y="1527048"/>
            <a:ext cx="51206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IN" sz="1600" b="1" dirty="0">
                <a:latin typeface="Aptos" panose="020B0004020202020204" pitchFamily="34" charset="0"/>
              </a:rPr>
              <a:t>Imaging (CNN):</a:t>
            </a:r>
          </a:p>
          <a:p>
            <a:pPr>
              <a:lnSpc>
                <a:spcPct val="150000"/>
              </a:lnSpc>
              <a:buSzPct val="130000"/>
            </a:pPr>
            <a:r>
              <a:rPr lang="en-IN" sz="1600" dirty="0">
                <a:latin typeface="Aptos" panose="020B0004020202020204" pitchFamily="34" charset="0"/>
              </a:rPr>
              <a:t>           Pneumonia detection via uploaded chest X-rays.</a:t>
            </a:r>
            <a:endParaRPr lang="en-IN" sz="1600" b="1" dirty="0">
              <a:latin typeface="Aptos" panose="020B0004020202020204" pitchFamily="34" charset="0"/>
            </a:endParaRPr>
          </a:p>
          <a:p>
            <a:pPr marL="285750" indent="-285750">
              <a:lnSpc>
                <a:spcPct val="100000"/>
              </a:lnSpc>
              <a:buSzPct val="130000"/>
              <a:buFont typeface="Arial" panose="020B0604020202020204" pitchFamily="34" charset="0"/>
              <a:buChar char="•"/>
            </a:pPr>
            <a:endParaRPr lang="en-IN" sz="1600" b="1" dirty="0">
              <a:latin typeface="Aptos" panose="020B0004020202020204" pitchFamily="34" charset="0"/>
            </a:endParaRPr>
          </a:p>
          <a:p>
            <a:pPr marL="285750" indent="-285750">
              <a:lnSpc>
                <a:spcPct val="100000"/>
              </a:lnSpc>
              <a:buSzPct val="130000"/>
              <a:buFont typeface="Arial" panose="020B0604020202020204" pitchFamily="34" charset="0"/>
              <a:buChar char="•"/>
            </a:pPr>
            <a:r>
              <a:rPr lang="en-IN" sz="1600" b="1" dirty="0">
                <a:latin typeface="Aptos" panose="020B0004020202020204" pitchFamily="34" charset="0"/>
              </a:rPr>
              <a:t>Chatbot:</a:t>
            </a:r>
          </a:p>
          <a:p>
            <a:pPr>
              <a:lnSpc>
                <a:spcPct val="100000"/>
              </a:lnSpc>
              <a:buSzPct val="130000"/>
            </a:pPr>
            <a:r>
              <a:rPr lang="en-IN" sz="1600" dirty="0">
                <a:latin typeface="Aptos" panose="020B0004020202020204" pitchFamily="34" charset="0"/>
              </a:rPr>
              <a:t>           Doctor–patient simulated conversation with </a:t>
            </a:r>
          </a:p>
          <a:p>
            <a:pPr>
              <a:lnSpc>
                <a:spcPct val="100000"/>
              </a:lnSpc>
              <a:buSzPct val="130000"/>
            </a:pPr>
            <a:r>
              <a:rPr lang="en-IN" sz="1600" dirty="0">
                <a:latin typeface="Aptos" panose="020B0004020202020204" pitchFamily="34" charset="0"/>
              </a:rPr>
              <a:t>           multilingual support.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399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343</TotalTime>
  <Words>772</Words>
  <Application>Microsoft Office PowerPoint</Application>
  <PresentationFormat>Widescreen</PresentationFormat>
  <Paragraphs>178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Century Gothic</vt:lpstr>
      <vt:lpstr>Garamond</vt:lpstr>
      <vt:lpstr>Savon</vt:lpstr>
      <vt:lpstr>HealthAI Suite - Intelligent Analytics for Patient Care </vt:lpstr>
      <vt:lpstr>Problem Statement</vt:lpstr>
      <vt:lpstr>Dataset Overview</vt:lpstr>
      <vt:lpstr>PowerPoint Presentation</vt:lpstr>
      <vt:lpstr>Model Pipeline</vt:lpstr>
      <vt:lpstr>Models Used</vt:lpstr>
      <vt:lpstr>Evaluation Metrics</vt:lpstr>
      <vt:lpstr>Model Performance Summary</vt:lpstr>
      <vt:lpstr>Streamlit App Features</vt:lpstr>
      <vt:lpstr>PowerPoint Presentation</vt:lpstr>
      <vt:lpstr>Project Deliverables</vt:lpstr>
      <vt:lpstr>Conclusion &amp;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Arjun T</dc:creator>
  <cp:lastModifiedBy>Arjun T</cp:lastModifiedBy>
  <cp:revision>11</cp:revision>
  <dcterms:created xsi:type="dcterms:W3CDTF">2025-10-06T14:11:20Z</dcterms:created>
  <dcterms:modified xsi:type="dcterms:W3CDTF">2025-10-07T11:09:53Z</dcterms:modified>
</cp:coreProperties>
</file>