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2" r:id="rId6"/>
    <p:sldId id="261" r:id="rId7"/>
    <p:sldId id="260" r:id="rId8"/>
    <p:sldId id="263" r:id="rId9"/>
    <p:sldId id="265"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9875B5B-74A6-472F-A740-047D0146CECB}">
          <p14:sldIdLst>
            <p14:sldId id="256"/>
            <p14:sldId id="257"/>
            <p14:sldId id="258"/>
            <p14:sldId id="259"/>
            <p14:sldId id="262"/>
            <p14:sldId id="261"/>
            <p14:sldId id="260"/>
            <p14:sldId id="263"/>
            <p14:sldId id="265"/>
            <p14:sldId id="264"/>
          </p14:sldIdLst>
        </p14:section>
      </p14:sectionLst>
    </p:ex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showGuides="1">
      <p:cViewPr varScale="1">
        <p:scale>
          <a:sx n="105" d="100"/>
          <a:sy n="105" d="100"/>
        </p:scale>
        <p:origin x="834" y="96"/>
      </p:cViewPr>
      <p:guideLst>
        <p:guide pos="3840"/>
        <p:guide orient="horz"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2441487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918492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73C6D-5E2E-4E45-BE30-7F3AC45222D1}"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237159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24351810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73C6D-5E2E-4E45-BE30-7F3AC45222D1}"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46149938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779345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21865097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278902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031452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FDE52E-01C7-468A-AF4D-629A8E48592E}" type="datetimeFigureOut">
              <a:rPr lang="en-IN" smtClean="0"/>
              <a:t>14-07-2025</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1306274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1419687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FDE52E-01C7-468A-AF4D-629A8E48592E}" type="datetimeFigureOut">
              <a:rPr lang="en-IN" smtClean="0"/>
              <a:t>14-07-2025</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2253453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FDE52E-01C7-468A-AF4D-629A8E48592E}" type="datetimeFigureOut">
              <a:rPr lang="en-IN" smtClean="0"/>
              <a:t>14-07-2025</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57711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FDE52E-01C7-468A-AF4D-629A8E48592E}" type="datetimeFigureOut">
              <a:rPr lang="en-IN" smtClean="0"/>
              <a:t>14-07-2025</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1713435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1294979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FDE52E-01C7-468A-AF4D-629A8E48592E}" type="datetimeFigureOut">
              <a:rPr lang="en-IN" smtClean="0"/>
              <a:t>14-07-2025</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5E573C6D-5E2E-4E45-BE30-7F3AC45222D1}" type="slidenum">
              <a:rPr lang="en-IN" smtClean="0"/>
              <a:t>‹#›</a:t>
            </a:fld>
            <a:endParaRPr lang="en-IN"/>
          </a:p>
        </p:txBody>
      </p:sp>
    </p:spTree>
    <p:extLst>
      <p:ext uri="{BB962C8B-B14F-4D97-AF65-F5344CB8AC3E}">
        <p14:creationId xmlns:p14="http://schemas.microsoft.com/office/powerpoint/2010/main" val="372118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A9FDE52E-01C7-468A-AF4D-629A8E48592E}" type="datetimeFigureOut">
              <a:rPr lang="en-IN" smtClean="0"/>
              <a:t>14-07-2025</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5E573C6D-5E2E-4E45-BE30-7F3AC45222D1}" type="slidenum">
              <a:rPr lang="en-IN" smtClean="0"/>
              <a:t>‹#›</a:t>
            </a:fld>
            <a:endParaRPr lang="en-IN"/>
          </a:p>
        </p:txBody>
      </p:sp>
    </p:spTree>
    <p:extLst>
      <p:ext uri="{BB962C8B-B14F-4D97-AF65-F5344CB8AC3E}">
        <p14:creationId xmlns:p14="http://schemas.microsoft.com/office/powerpoint/2010/main" val="2797685274"/>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www.imdb.com/search/title/?title_type=feature&amp;release_date=2024-01-01,2024-12-31"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17443-47E6-FE3B-CDA4-376A9CFB5FF2}"/>
              </a:ext>
            </a:extLst>
          </p:cNvPr>
          <p:cNvSpPr>
            <a:spLocks noGrp="1"/>
          </p:cNvSpPr>
          <p:nvPr>
            <p:ph type="ctrTitle"/>
          </p:nvPr>
        </p:nvSpPr>
        <p:spPr>
          <a:xfrm>
            <a:off x="1926336" y="3794760"/>
            <a:ext cx="9144000" cy="1715008"/>
          </a:xfrm>
        </p:spPr>
        <p:txBody>
          <a:bodyPr>
            <a:normAutofit fontScale="90000"/>
          </a:bodyPr>
          <a:lstStyle/>
          <a:p>
            <a:r>
              <a:rPr lang="en-US" dirty="0"/>
              <a:t>IMDb Data Scraping and Visualization</a:t>
            </a:r>
            <a:endParaRPr lang="en-IN" dirty="0"/>
          </a:p>
        </p:txBody>
      </p:sp>
      <p:sp>
        <p:nvSpPr>
          <p:cNvPr id="3" name="Subtitle 2">
            <a:extLst>
              <a:ext uri="{FF2B5EF4-FFF2-40B4-BE49-F238E27FC236}">
                <a16:creationId xmlns:a16="http://schemas.microsoft.com/office/drawing/2014/main" id="{4D5D051A-43DF-800D-0552-862516646F83}"/>
              </a:ext>
            </a:extLst>
          </p:cNvPr>
          <p:cNvSpPr>
            <a:spLocks noGrp="1"/>
          </p:cNvSpPr>
          <p:nvPr>
            <p:ph type="subTitle" idx="1"/>
          </p:nvPr>
        </p:nvSpPr>
        <p:spPr>
          <a:xfrm>
            <a:off x="9942576" y="5989320"/>
            <a:ext cx="1450848" cy="374904"/>
          </a:xfrm>
        </p:spPr>
        <p:txBody>
          <a:bodyPr>
            <a:normAutofit/>
          </a:bodyPr>
          <a:lstStyle/>
          <a:p>
            <a:r>
              <a:rPr lang="en-US" dirty="0"/>
              <a:t>By Arjun</a:t>
            </a:r>
            <a:endParaRPr lang="en-IN" dirty="0"/>
          </a:p>
        </p:txBody>
      </p:sp>
    </p:spTree>
    <p:extLst>
      <p:ext uri="{BB962C8B-B14F-4D97-AF65-F5344CB8AC3E}">
        <p14:creationId xmlns:p14="http://schemas.microsoft.com/office/powerpoint/2010/main" val="1133188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C6F5-38E5-DA7E-E06E-84D34D059422}"/>
              </a:ext>
            </a:extLst>
          </p:cNvPr>
          <p:cNvSpPr>
            <a:spLocks noGrp="1"/>
          </p:cNvSpPr>
          <p:nvPr>
            <p:ph type="title"/>
          </p:nvPr>
        </p:nvSpPr>
        <p:spPr>
          <a:xfrm>
            <a:off x="1724245" y="642398"/>
            <a:ext cx="8911687" cy="1280890"/>
          </a:xfrm>
        </p:spPr>
        <p:txBody>
          <a:bodyPr/>
          <a:lstStyle/>
          <a:p>
            <a:r>
              <a:rPr lang="en-US" dirty="0"/>
              <a:t>Output</a:t>
            </a:r>
            <a:endParaRPr lang="en-IN" dirty="0"/>
          </a:p>
        </p:txBody>
      </p:sp>
      <p:sp>
        <p:nvSpPr>
          <p:cNvPr id="3" name="Content Placeholder 2">
            <a:extLst>
              <a:ext uri="{FF2B5EF4-FFF2-40B4-BE49-F238E27FC236}">
                <a16:creationId xmlns:a16="http://schemas.microsoft.com/office/drawing/2014/main" id="{38A839FA-3FF7-D3C7-287C-98B4626822AF}"/>
              </a:ext>
            </a:extLst>
          </p:cNvPr>
          <p:cNvSpPr>
            <a:spLocks noGrp="1"/>
          </p:cNvSpPr>
          <p:nvPr>
            <p:ph idx="1"/>
          </p:nvPr>
        </p:nvSpPr>
        <p:spPr>
          <a:xfrm>
            <a:off x="806132" y="1767840"/>
            <a:ext cx="8915400" cy="3777622"/>
          </a:xfrm>
        </p:spPr>
        <p:txBody>
          <a:bodyPr/>
          <a:lstStyle/>
          <a:p>
            <a:r>
              <a:rPr lang="en-US" dirty="0"/>
              <a:t>Built a fully functional </a:t>
            </a:r>
            <a:r>
              <a:rPr lang="en-US" b="1" dirty="0"/>
              <a:t>IMDb Dashboard</a:t>
            </a:r>
            <a:r>
              <a:rPr lang="en-US" dirty="0"/>
              <a:t> with insightful visualizations.</a:t>
            </a:r>
          </a:p>
          <a:p>
            <a:r>
              <a:rPr lang="en-US" dirty="0"/>
              <a:t>Enabled </a:t>
            </a:r>
            <a:r>
              <a:rPr lang="en-US" b="1" dirty="0"/>
              <a:t>non-technical users</a:t>
            </a:r>
            <a:r>
              <a:rPr lang="en-US" dirty="0"/>
              <a:t> to interactively explore movie data.</a:t>
            </a:r>
          </a:p>
          <a:p>
            <a:r>
              <a:rPr lang="en-US" dirty="0"/>
              <a:t>Demonstrated strong capability in </a:t>
            </a:r>
            <a:r>
              <a:rPr lang="en-US" b="1"/>
              <a:t>data scraping and </a:t>
            </a:r>
            <a:r>
              <a:rPr lang="en-US" b="1" dirty="0"/>
              <a:t>visualization</a:t>
            </a:r>
            <a:r>
              <a:rPr lang="en-US" dirty="0"/>
              <a:t>.</a:t>
            </a:r>
          </a:p>
          <a:p>
            <a:endParaRPr lang="en-IN" dirty="0"/>
          </a:p>
        </p:txBody>
      </p:sp>
    </p:spTree>
    <p:extLst>
      <p:ext uri="{BB962C8B-B14F-4D97-AF65-F5344CB8AC3E}">
        <p14:creationId xmlns:p14="http://schemas.microsoft.com/office/powerpoint/2010/main" val="1488087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39624-1AAC-2B91-6E31-102D627D48FD}"/>
              </a:ext>
            </a:extLst>
          </p:cNvPr>
          <p:cNvSpPr>
            <a:spLocks noGrp="1"/>
          </p:cNvSpPr>
          <p:nvPr>
            <p:ph type="title"/>
          </p:nvPr>
        </p:nvSpPr>
        <p:spPr>
          <a:xfrm>
            <a:off x="1733389" y="624110"/>
            <a:ext cx="8911687" cy="866362"/>
          </a:xfrm>
        </p:spPr>
        <p:txBody>
          <a:bodyPr/>
          <a:lstStyle/>
          <a:p>
            <a:r>
              <a:rPr lang="en-US" dirty="0"/>
              <a:t>Project Overview</a:t>
            </a:r>
            <a:endParaRPr lang="en-IN" dirty="0"/>
          </a:p>
        </p:txBody>
      </p:sp>
      <p:sp>
        <p:nvSpPr>
          <p:cNvPr id="3" name="Content Placeholder 2">
            <a:extLst>
              <a:ext uri="{FF2B5EF4-FFF2-40B4-BE49-F238E27FC236}">
                <a16:creationId xmlns:a16="http://schemas.microsoft.com/office/drawing/2014/main" id="{7ED58FB2-3A98-721F-8465-E4AF80C2623D}"/>
              </a:ext>
            </a:extLst>
          </p:cNvPr>
          <p:cNvSpPr>
            <a:spLocks noGrp="1"/>
          </p:cNvSpPr>
          <p:nvPr>
            <p:ph idx="1"/>
          </p:nvPr>
        </p:nvSpPr>
        <p:spPr>
          <a:xfrm>
            <a:off x="778700" y="1905000"/>
            <a:ext cx="10934764" cy="3777622"/>
          </a:xfrm>
        </p:spPr>
        <p:txBody>
          <a:bodyPr/>
          <a:lstStyle/>
          <a:p>
            <a:pPr marL="0" indent="0">
              <a:buNone/>
            </a:pPr>
            <a:r>
              <a:rPr lang="en-US" dirty="0"/>
              <a:t>This project focuses on extracting and analyzing movie data from IMDb for the year 2024. The task involves scraping data such as movie names, genres, ratings, voting counts, and durations from IMDb's 2024 movie list using Selenium. The data will then be organized genre-wise, saved as individual CSV files, and combined into a single dataset stored in an SQL database. Finally, the project will provide interactive visualizations and filtering functionality using Streamlit to answer key questions and allow users to customize their exploration of the dataset.</a:t>
            </a:r>
            <a:endParaRPr lang="en-IN" dirty="0"/>
          </a:p>
        </p:txBody>
      </p:sp>
    </p:spTree>
    <p:extLst>
      <p:ext uri="{BB962C8B-B14F-4D97-AF65-F5344CB8AC3E}">
        <p14:creationId xmlns:p14="http://schemas.microsoft.com/office/powerpoint/2010/main" val="1144680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5BDB5B-6442-F1A2-4D1F-B9D9958C16E3}"/>
              </a:ext>
            </a:extLst>
          </p:cNvPr>
          <p:cNvSpPr>
            <a:spLocks noGrp="1"/>
          </p:cNvSpPr>
          <p:nvPr>
            <p:ph type="title"/>
          </p:nvPr>
        </p:nvSpPr>
        <p:spPr>
          <a:xfrm>
            <a:off x="1640156" y="614966"/>
            <a:ext cx="8911687" cy="838930"/>
          </a:xfrm>
        </p:spPr>
        <p:txBody>
          <a:bodyPr/>
          <a:lstStyle/>
          <a:p>
            <a:r>
              <a:rPr lang="en-US" dirty="0"/>
              <a:t>Technologies &amp; Tools Used</a:t>
            </a:r>
            <a:endParaRPr lang="en-IN" dirty="0"/>
          </a:p>
        </p:txBody>
      </p:sp>
      <p:sp>
        <p:nvSpPr>
          <p:cNvPr id="3" name="Content Placeholder 2">
            <a:extLst>
              <a:ext uri="{FF2B5EF4-FFF2-40B4-BE49-F238E27FC236}">
                <a16:creationId xmlns:a16="http://schemas.microsoft.com/office/drawing/2014/main" id="{67118CB7-D61C-8B2B-5404-5DB7F66285BD}"/>
              </a:ext>
            </a:extLst>
          </p:cNvPr>
          <p:cNvSpPr>
            <a:spLocks noGrp="1"/>
          </p:cNvSpPr>
          <p:nvPr>
            <p:ph idx="1"/>
          </p:nvPr>
        </p:nvSpPr>
        <p:spPr>
          <a:xfrm>
            <a:off x="838200" y="1690687"/>
            <a:ext cx="11000874" cy="4486275"/>
          </a:xfrm>
        </p:spPr>
        <p:txBody>
          <a:bodyPr/>
          <a:lstStyle/>
          <a:p>
            <a:r>
              <a:rPr lang="en-IN" b="1" dirty="0"/>
              <a:t>Selenium</a:t>
            </a:r>
            <a:r>
              <a:rPr lang="en-IN" dirty="0"/>
              <a:t>: For dynamic web scraping (handling pagination, interactions).</a:t>
            </a:r>
          </a:p>
          <a:p>
            <a:r>
              <a:rPr lang="en-IN" b="1" dirty="0"/>
              <a:t>Python</a:t>
            </a:r>
            <a:r>
              <a:rPr lang="en-IN" dirty="0"/>
              <a:t>: Core programming language.</a:t>
            </a:r>
          </a:p>
          <a:p>
            <a:r>
              <a:rPr lang="en-IN" b="1" dirty="0"/>
              <a:t>Pandas</a:t>
            </a:r>
            <a:r>
              <a:rPr lang="en-IN" dirty="0"/>
              <a:t>: Data manipulation and cleaning.</a:t>
            </a:r>
          </a:p>
          <a:p>
            <a:r>
              <a:rPr lang="en-IN" b="1" dirty="0"/>
              <a:t>Matplotlib, Seaborn, Plotly</a:t>
            </a:r>
            <a:r>
              <a:rPr lang="en-IN" dirty="0"/>
              <a:t>: For static and interactive visualizations.</a:t>
            </a:r>
          </a:p>
          <a:p>
            <a:r>
              <a:rPr lang="en-IN" b="1" dirty="0"/>
              <a:t>SQL</a:t>
            </a:r>
            <a:r>
              <a:rPr lang="en-IN" dirty="0"/>
              <a:t>: For storing and querying cleaned data.</a:t>
            </a:r>
          </a:p>
          <a:p>
            <a:r>
              <a:rPr lang="en-IN" b="1" dirty="0"/>
              <a:t>Streamlit</a:t>
            </a:r>
            <a:r>
              <a:rPr lang="en-IN" dirty="0"/>
              <a:t>: To build the web-based interactive data exploration app.</a:t>
            </a:r>
          </a:p>
          <a:p>
            <a:pPr marL="0" indent="0">
              <a:buNone/>
            </a:pPr>
            <a:endParaRPr lang="en-IN" dirty="0"/>
          </a:p>
        </p:txBody>
      </p:sp>
    </p:spTree>
    <p:extLst>
      <p:ext uri="{BB962C8B-B14F-4D97-AF65-F5344CB8AC3E}">
        <p14:creationId xmlns:p14="http://schemas.microsoft.com/office/powerpoint/2010/main" val="1577063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8E60A830-B127-5A83-CA6E-C31631C45D68}"/>
              </a:ext>
            </a:extLst>
          </p:cNvPr>
          <p:cNvSpPr>
            <a:spLocks noGrp="1" noChangeArrowheads="1"/>
          </p:cNvSpPr>
          <p:nvPr>
            <p:ph idx="1"/>
          </p:nvPr>
        </p:nvSpPr>
        <p:spPr bwMode="auto">
          <a:xfrm>
            <a:off x="614012" y="1299068"/>
            <a:ext cx="5548314" cy="52937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3200" b="1" i="0" u="none" strike="noStrike" cap="none" normalizeH="0" baseline="0" dirty="0">
                <a:ln>
                  <a:noFill/>
                </a:ln>
                <a:solidFill>
                  <a:schemeClr val="tx1"/>
                </a:solidFill>
                <a:effectLst/>
                <a:latin typeface="Arial" panose="020B0604020202020204" pitchFamily="34" charset="0"/>
              </a:rPr>
              <a:t>Data Scraping (IMDb)</a:t>
            </a:r>
          </a:p>
          <a:p>
            <a:pPr marL="0" marR="0" lvl="0" indent="0" algn="l" defTabSz="914400" rtl="0" eaLnBrk="0" fontAlgn="base" latinLnBrk="0" hangingPunct="0">
              <a:lnSpc>
                <a:spcPct val="100000"/>
              </a:lnSpc>
              <a:spcBef>
                <a:spcPct val="0"/>
              </a:spcBef>
              <a:spcAft>
                <a:spcPct val="0"/>
              </a:spcAft>
              <a:buClrTx/>
              <a:buSzTx/>
              <a:buNone/>
              <a:tabLst/>
            </a:pPr>
            <a:endParaRPr lang="en-US" altLang="en-US" sz="18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Target URL:</a:t>
            </a:r>
            <a:r>
              <a:rPr kumimoji="0" lang="en-US" altLang="en-US" sz="1800" b="0" i="0" u="none" strike="noStrike" cap="none" normalizeH="0" baseline="0" dirty="0">
                <a:ln>
                  <a:noFill/>
                </a:ln>
                <a:solidFill>
                  <a:schemeClr val="tx1"/>
                </a:solidFill>
                <a:effectLst/>
                <a:latin typeface="Arial" panose="020B0604020202020204" pitchFamily="34" charset="0"/>
              </a:rPr>
              <a:t> IMDb’s genre-based listing pages (</a:t>
            </a:r>
            <a:r>
              <a:rPr kumimoji="0" lang="en-US" altLang="en-US" sz="1800" b="0" i="0" u="none" strike="noStrike" cap="none" normalizeH="0" baseline="0" dirty="0">
                <a:ln>
                  <a:noFill/>
                </a:ln>
                <a:solidFill>
                  <a:schemeClr val="tx1"/>
                </a:solidFill>
                <a:effectLst/>
                <a:latin typeface="Arial" panose="020B0604020202020204" pitchFamily="34" charset="0"/>
                <a:hlinkClick r:id="rId2"/>
              </a:rPr>
              <a:t>link</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Data Collected: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Title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Genre(s)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Rating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Vote Count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Runtime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Scraping Technique: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Used </a:t>
            </a:r>
            <a:r>
              <a:rPr kumimoji="0" lang="en-US" altLang="en-US" sz="1800" b="1" i="0" u="none" strike="noStrike" cap="none" normalizeH="0" baseline="0" dirty="0">
                <a:ln>
                  <a:noFill/>
                </a:ln>
                <a:solidFill>
                  <a:schemeClr val="tx1"/>
                </a:solidFill>
                <a:effectLst/>
                <a:latin typeface="Arial" panose="020B0604020202020204" pitchFamily="34" charset="0"/>
              </a:rPr>
              <a:t>Selenium</a:t>
            </a:r>
            <a:r>
              <a:rPr kumimoji="0" lang="en-US" altLang="en-US" sz="1800" b="0" i="0" u="none" strike="noStrike" cap="none" normalizeH="0" baseline="0" dirty="0">
                <a:ln>
                  <a:noFill/>
                </a:ln>
                <a:solidFill>
                  <a:schemeClr val="tx1"/>
                </a:solidFill>
                <a:effectLst/>
                <a:latin typeface="Arial" panose="020B0604020202020204" pitchFamily="34" charset="0"/>
              </a:rPr>
              <a:t> to handle page navigation.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Extracted structured data using </a:t>
            </a:r>
            <a:r>
              <a:rPr kumimoji="0" lang="en-US" altLang="en-US" sz="1800" b="1" i="0" u="none" strike="noStrike" cap="none" normalizeH="0" baseline="0" dirty="0">
                <a:ln>
                  <a:noFill/>
                </a:ln>
                <a:solidFill>
                  <a:schemeClr val="tx1"/>
                </a:solidFill>
                <a:effectLst/>
                <a:latin typeface="Arial" panose="020B0604020202020204" pitchFamily="34" charset="0"/>
              </a:rPr>
              <a:t>XPath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Stored scraped data in </a:t>
            </a:r>
            <a:r>
              <a:rPr kumimoji="0" lang="en-US" altLang="en-US" sz="1800" b="1" i="0" u="none" strike="noStrike" cap="none" normalizeH="0" baseline="0" dirty="0">
                <a:ln>
                  <a:noFill/>
                </a:ln>
                <a:solidFill>
                  <a:schemeClr val="tx1"/>
                </a:solidFill>
                <a:effectLst/>
                <a:latin typeface="Arial" panose="020B0604020202020204" pitchFamily="34" charset="0"/>
              </a:rPr>
              <a:t>CSV format</a:t>
            </a:r>
            <a:r>
              <a:rPr kumimoji="0" lang="en-US" altLang="en-US" sz="1800" b="0" i="0" u="none" strike="noStrike" cap="none" normalizeH="0" baseline="0" dirty="0">
                <a:ln>
                  <a:noFill/>
                </a:ln>
                <a:solidFill>
                  <a:schemeClr val="tx1"/>
                </a:solidFill>
                <a:effectLst/>
                <a:latin typeface="Arial" panose="020B0604020202020204" pitchFamily="34" charset="0"/>
              </a:rPr>
              <a:t> for processing.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5" name="Rectangle 1">
            <a:extLst>
              <a:ext uri="{FF2B5EF4-FFF2-40B4-BE49-F238E27FC236}">
                <a16:creationId xmlns:a16="http://schemas.microsoft.com/office/drawing/2014/main" id="{F1F677E5-9E18-DF85-FA7D-A58B3006DA4B}"/>
              </a:ext>
            </a:extLst>
          </p:cNvPr>
          <p:cNvSpPr txBox="1">
            <a:spLocks noChangeArrowheads="1"/>
          </p:cNvSpPr>
          <p:nvPr/>
        </p:nvSpPr>
        <p:spPr bwMode="auto">
          <a:xfrm>
            <a:off x="6258276" y="1312474"/>
            <a:ext cx="5835284" cy="39087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0" indent="0" eaLnBrk="0" fontAlgn="base" hangingPunct="0">
              <a:lnSpc>
                <a:spcPct val="100000"/>
              </a:lnSpc>
              <a:spcBef>
                <a:spcPct val="0"/>
              </a:spcBef>
              <a:spcAft>
                <a:spcPct val="0"/>
              </a:spcAft>
              <a:buNone/>
            </a:pPr>
            <a:r>
              <a:rPr kumimoji="0" lang="en-US" altLang="en-US" sz="3200" b="1" i="0" u="none" strike="noStrike" cap="none" normalizeH="0" baseline="0" dirty="0">
                <a:ln>
                  <a:noFill/>
                </a:ln>
                <a:solidFill>
                  <a:schemeClr val="tx1"/>
                </a:solidFill>
                <a:effectLst/>
                <a:latin typeface="Arial" panose="020B0604020202020204" pitchFamily="34" charset="0"/>
              </a:rPr>
              <a:t>Data Cleaning</a:t>
            </a:r>
          </a:p>
          <a:p>
            <a:pPr marL="0" lvl="0" indent="0" eaLnBrk="0" fontAlgn="base" hangingPunct="0">
              <a:lnSpc>
                <a:spcPct val="100000"/>
              </a:lnSpc>
              <a:spcBef>
                <a:spcPct val="0"/>
              </a:spcBef>
              <a:spcAft>
                <a:spcPct val="0"/>
              </a:spcAft>
              <a:buFontTx/>
              <a:buChar char="•"/>
            </a:pPr>
            <a:endParaRPr lang="en-US" altLang="en-US" sz="1800" dirty="0">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Removed duplicate movie entries.</a:t>
            </a:r>
          </a:p>
          <a:p>
            <a:pPr marL="0" lvl="0" indent="0" eaLnBrk="0" fontAlgn="base" hangingPunct="0">
              <a:lnSpc>
                <a:spcPct val="100000"/>
              </a:lnSpc>
              <a:spcBef>
                <a:spcPct val="0"/>
              </a:spcBef>
              <a:spcAft>
                <a:spcPct val="0"/>
              </a:spcAft>
              <a:buFontTx/>
              <a:buChar char="•"/>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Parsed string-based fields like vote counts and runtime into numeric formats.</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Exploded movies with multiple genres for genre-specific analysis.</a:t>
            </a:r>
          </a:p>
          <a:p>
            <a:pPr marL="0" lv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rPr>
              <a:t> Filled missing values with appropriate placeholders or removed incomplete rows.</a:t>
            </a:r>
          </a:p>
          <a:p>
            <a:pPr marL="0" indent="0" eaLnBrk="0" fontAlgn="base" hangingPunct="0">
              <a:lnSpc>
                <a:spcPct val="100000"/>
              </a:lnSpc>
              <a:spcBef>
                <a:spcPct val="0"/>
              </a:spcBef>
              <a:spcAft>
                <a:spcPct val="0"/>
              </a:spcAft>
              <a:buFontTx/>
              <a:buNone/>
            </a:pPr>
            <a:endParaRPr lang="en-US" altLang="en-US" sz="1800" dirty="0">
              <a:latin typeface="Arial" panose="020B0604020202020204" pitchFamily="34" charset="0"/>
            </a:endParaRPr>
          </a:p>
        </p:txBody>
      </p:sp>
    </p:spTree>
    <p:extLst>
      <p:ext uri="{BB962C8B-B14F-4D97-AF65-F5344CB8AC3E}">
        <p14:creationId xmlns:p14="http://schemas.microsoft.com/office/powerpoint/2010/main" val="32505148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B2927-111F-1F0D-D23E-238181963DF1}"/>
              </a:ext>
            </a:extLst>
          </p:cNvPr>
          <p:cNvSpPr>
            <a:spLocks noGrp="1"/>
          </p:cNvSpPr>
          <p:nvPr>
            <p:ph type="title"/>
          </p:nvPr>
        </p:nvSpPr>
        <p:spPr>
          <a:xfrm>
            <a:off x="1724245" y="660686"/>
            <a:ext cx="8911687" cy="807300"/>
          </a:xfrm>
        </p:spPr>
        <p:txBody>
          <a:bodyPr/>
          <a:lstStyle/>
          <a:p>
            <a:r>
              <a:rPr lang="en-US" dirty="0"/>
              <a:t>SQL Integration</a:t>
            </a:r>
            <a:endParaRPr lang="en-IN" dirty="0"/>
          </a:p>
        </p:txBody>
      </p:sp>
      <p:sp>
        <p:nvSpPr>
          <p:cNvPr id="3" name="Content Placeholder 2">
            <a:extLst>
              <a:ext uri="{FF2B5EF4-FFF2-40B4-BE49-F238E27FC236}">
                <a16:creationId xmlns:a16="http://schemas.microsoft.com/office/drawing/2014/main" id="{54CEC671-EED4-F0D9-A8B9-1F5ED6BEA541}"/>
              </a:ext>
            </a:extLst>
          </p:cNvPr>
          <p:cNvSpPr>
            <a:spLocks noGrp="1"/>
          </p:cNvSpPr>
          <p:nvPr>
            <p:ph idx="1"/>
          </p:nvPr>
        </p:nvSpPr>
        <p:spPr>
          <a:xfrm>
            <a:off x="824420" y="1612392"/>
            <a:ext cx="10184956" cy="3777622"/>
          </a:xfrm>
        </p:spPr>
        <p:txBody>
          <a:bodyPr/>
          <a:lstStyle/>
          <a:p>
            <a:r>
              <a:rPr lang="en-US" dirty="0"/>
              <a:t>Cleaned data can be stored in an SQL database.</a:t>
            </a:r>
          </a:p>
          <a:p>
            <a:r>
              <a:rPr lang="en-US" dirty="0"/>
              <a:t>Queries can be used to retrieve aggregated information such as:</a:t>
            </a:r>
          </a:p>
          <a:p>
            <a:pPr lvl="1"/>
            <a:r>
              <a:rPr lang="en-US" dirty="0"/>
              <a:t>Most common genres</a:t>
            </a:r>
          </a:p>
          <a:p>
            <a:pPr lvl="1"/>
            <a:r>
              <a:rPr lang="en-US" dirty="0"/>
              <a:t>Average rating per year (if year data is scraped)</a:t>
            </a:r>
          </a:p>
          <a:p>
            <a:pPr lvl="1"/>
            <a:r>
              <a:rPr lang="en-US" dirty="0"/>
              <a:t>Top N voted or rated movies</a:t>
            </a:r>
          </a:p>
          <a:p>
            <a:pPr marL="0" indent="0">
              <a:buNone/>
            </a:pPr>
            <a:endParaRPr lang="en-IN" dirty="0"/>
          </a:p>
        </p:txBody>
      </p:sp>
    </p:spTree>
    <p:extLst>
      <p:ext uri="{BB962C8B-B14F-4D97-AF65-F5344CB8AC3E}">
        <p14:creationId xmlns:p14="http://schemas.microsoft.com/office/powerpoint/2010/main" val="1272787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EEAF2-1CAB-1DEC-DF66-61CF614445B0}"/>
              </a:ext>
            </a:extLst>
          </p:cNvPr>
          <p:cNvSpPr>
            <a:spLocks noGrp="1"/>
          </p:cNvSpPr>
          <p:nvPr>
            <p:ph type="title"/>
          </p:nvPr>
        </p:nvSpPr>
        <p:spPr>
          <a:xfrm>
            <a:off x="1676400" y="630301"/>
            <a:ext cx="10515600" cy="768731"/>
          </a:xfrm>
        </p:spPr>
        <p:txBody>
          <a:bodyPr/>
          <a:lstStyle/>
          <a:p>
            <a:r>
              <a:rPr lang="en-US" dirty="0"/>
              <a:t>Interactive Filter Options</a:t>
            </a:r>
            <a:endParaRPr lang="en-IN" dirty="0"/>
          </a:p>
        </p:txBody>
      </p:sp>
      <p:sp>
        <p:nvSpPr>
          <p:cNvPr id="8" name="Rectangle 2">
            <a:extLst>
              <a:ext uri="{FF2B5EF4-FFF2-40B4-BE49-F238E27FC236}">
                <a16:creationId xmlns:a16="http://schemas.microsoft.com/office/drawing/2014/main" id="{5C1F58B8-7A45-6786-25CE-D911ABBC7054}"/>
              </a:ext>
            </a:extLst>
          </p:cNvPr>
          <p:cNvSpPr>
            <a:spLocks noGrp="1" noChangeArrowheads="1"/>
          </p:cNvSpPr>
          <p:nvPr>
            <p:ph idx="1"/>
          </p:nvPr>
        </p:nvSpPr>
        <p:spPr bwMode="auto">
          <a:xfrm>
            <a:off x="801624" y="1512450"/>
            <a:ext cx="11113168" cy="50013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i="0" u="none" strike="noStrike" cap="none" normalizeH="0" baseline="0" dirty="0">
                <a:ln>
                  <a:noFill/>
                </a:ln>
                <a:solidFill>
                  <a:schemeClr val="tx1"/>
                </a:solidFill>
                <a:effectLst/>
                <a:latin typeface="Arial" panose="020B0604020202020204" pitchFamily="34" charset="0"/>
              </a:rPr>
              <a:t>Users can dynamically filter data based 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Genre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Duration Category: </a:t>
            </a:r>
            <a:r>
              <a:rPr kumimoji="0" lang="en-US" altLang="en-US" sz="1800" i="0" u="none" strike="noStrike" cap="none" normalizeH="0" baseline="0" dirty="0">
                <a:ln>
                  <a:noFill/>
                </a:ln>
                <a:solidFill>
                  <a:schemeClr val="tx1"/>
                </a:solidFill>
                <a:effectLst/>
                <a:latin typeface="Arial Unicode MS"/>
              </a:rPr>
              <a:t>&lt; 2 hrs</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latin typeface="Arial Unicode MS"/>
              </a:rPr>
              <a:t>2–3 hrs</a:t>
            </a:r>
            <a:r>
              <a:rPr kumimoji="0" lang="en-US" altLang="en-US" sz="1800" i="0" u="none" strike="noStrike" cap="none" normalizeH="0" baseline="0" dirty="0">
                <a:ln>
                  <a:noFill/>
                </a:ln>
                <a:solidFill>
                  <a:schemeClr val="tx1"/>
                </a:solidFill>
                <a:effectLst/>
              </a:rPr>
              <a:t>, </a:t>
            </a:r>
            <a:r>
              <a:rPr kumimoji="0" lang="en-US" altLang="en-US" sz="1800" i="0" u="none" strike="noStrike" cap="none" normalizeH="0" baseline="0" dirty="0">
                <a:ln>
                  <a:noFill/>
                </a:ln>
                <a:solidFill>
                  <a:schemeClr val="tx1"/>
                </a:solidFill>
                <a:effectLst/>
                <a:latin typeface="Arial Unicode MS"/>
              </a:rPr>
              <a:t>&gt; 3 hrs</a:t>
            </a:r>
            <a:endParaRPr kumimoji="0" lang="en-US" altLang="en-US" sz="18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IMDb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Vote Counts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latin typeface="Arial" panose="020B0604020202020204" pitchFamily="34" charset="0"/>
              </a:rPr>
              <a:t>Technical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a:t>
            </a:r>
            <a:r>
              <a:rPr kumimoji="0" lang="en-US" altLang="en-US" sz="1800" i="0" u="none" strike="noStrike" cap="none" normalizeH="0" baseline="0" dirty="0">
                <a:ln>
                  <a:noFill/>
                </a:ln>
                <a:solidFill>
                  <a:schemeClr val="tx1"/>
                </a:solidFill>
                <a:effectLst/>
                <a:latin typeface="Arial" panose="020B0604020202020204" pitchFamily="34" charset="0"/>
              </a:rPr>
              <a:t>Streamlit widgets used:</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Unicode MS"/>
              </a:rPr>
              <a:t> </a:t>
            </a:r>
            <a:r>
              <a:rPr kumimoji="0" lang="en-US" altLang="en-US" sz="1800" b="1" i="0" u="none" strike="noStrike" cap="none" normalizeH="0" baseline="0" dirty="0">
                <a:ln>
                  <a:noFill/>
                </a:ln>
                <a:solidFill>
                  <a:schemeClr val="tx1"/>
                </a:solidFill>
                <a:effectLst/>
                <a:latin typeface="Arial Unicode MS"/>
              </a:rPr>
              <a:t>multiselect</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slider</a:t>
            </a:r>
            <a:r>
              <a:rPr kumimoji="0" lang="en-US" altLang="en-US" sz="1800" b="1" i="0" u="none" strike="noStrike" cap="none" normalizeH="0" baseline="0" dirty="0">
                <a:ln>
                  <a:noFill/>
                </a:ln>
                <a:solidFill>
                  <a:schemeClr val="tx1"/>
                </a:solidFill>
                <a:effectLst/>
              </a:rPr>
              <a:t>, </a:t>
            </a:r>
            <a:r>
              <a:rPr kumimoji="0" lang="en-US" altLang="en-US" sz="1800" b="1" i="0" u="none" strike="noStrike" cap="none" normalizeH="0" baseline="0" dirty="0">
                <a:ln>
                  <a:noFill/>
                </a:ln>
                <a:solidFill>
                  <a:schemeClr val="tx1"/>
                </a:solidFill>
                <a:effectLst/>
                <a:latin typeface="Arial Unicode MS"/>
              </a:rPr>
              <a:t>number_input</a:t>
            </a:r>
            <a:r>
              <a:rPr kumimoji="0" lang="en-US" altLang="en-US" sz="1800" b="1" i="0" u="none" strike="noStrike" cap="none" normalizeH="0" baseline="0" dirty="0">
                <a:ln>
                  <a:noFill/>
                </a:ln>
                <a:solidFill>
                  <a:schemeClr val="tx1"/>
                </a:solidFill>
                <a:effectLst/>
              </a:rPr>
              <a:t>, and </a:t>
            </a:r>
            <a:r>
              <a:rPr kumimoji="0" lang="en-US" altLang="en-US" sz="1800" b="1" i="0" u="none" strike="noStrike" cap="none" normalizeH="0" baseline="0" dirty="0">
                <a:ln>
                  <a:noFill/>
                </a:ln>
                <a:solidFill>
                  <a:schemeClr val="tx1"/>
                </a:solidFill>
                <a:effectLst/>
                <a:latin typeface="Arial Unicode MS"/>
              </a:rPr>
              <a:t>button</a:t>
            </a:r>
            <a:r>
              <a:rPr kumimoji="0" lang="en-US" altLang="en-US" sz="1800" b="1" i="0" u="none" strike="noStrike" cap="none" normalizeH="0" baseline="0" dirty="0">
                <a:ln>
                  <a:noFill/>
                </a:ln>
                <a:solidFill>
                  <a:schemeClr val="tx1"/>
                </a:solidFill>
                <a:effectLst/>
              </a:rPr>
              <a:t>.</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Combined filters applied on the dataset to show only the matching rows.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 Data shown as a filtered table below the dashboard visualizations.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25742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3CADCC-3B7C-BA65-DF4B-A3387F530BB3}"/>
              </a:ext>
            </a:extLst>
          </p:cNvPr>
          <p:cNvSpPr>
            <a:spLocks noGrp="1"/>
          </p:cNvSpPr>
          <p:nvPr>
            <p:ph type="title"/>
          </p:nvPr>
        </p:nvSpPr>
        <p:spPr>
          <a:xfrm>
            <a:off x="1676400" y="625799"/>
            <a:ext cx="10515600" cy="700081"/>
          </a:xfrm>
        </p:spPr>
        <p:txBody>
          <a:bodyPr/>
          <a:lstStyle/>
          <a:p>
            <a:r>
              <a:rPr lang="en-US" dirty="0"/>
              <a:t>Data Analysis &amp; Visualizations</a:t>
            </a:r>
            <a:endParaRPr lang="en-IN" dirty="0"/>
          </a:p>
        </p:txBody>
      </p:sp>
      <p:sp>
        <p:nvSpPr>
          <p:cNvPr id="3" name="Content Placeholder 2">
            <a:extLst>
              <a:ext uri="{FF2B5EF4-FFF2-40B4-BE49-F238E27FC236}">
                <a16:creationId xmlns:a16="http://schemas.microsoft.com/office/drawing/2014/main" id="{C24B4C45-B935-46DB-B05B-B5193BBFD0F2}"/>
              </a:ext>
            </a:extLst>
          </p:cNvPr>
          <p:cNvSpPr>
            <a:spLocks noGrp="1"/>
          </p:cNvSpPr>
          <p:nvPr>
            <p:ph idx="1"/>
          </p:nvPr>
        </p:nvSpPr>
        <p:spPr>
          <a:xfrm>
            <a:off x="838199" y="1435545"/>
            <a:ext cx="11058427" cy="5181600"/>
          </a:xfrm>
        </p:spPr>
        <p:txBody>
          <a:bodyPr>
            <a:normAutofit fontScale="92500" lnSpcReduction="20000"/>
          </a:bodyPr>
          <a:lstStyle/>
          <a:p>
            <a:pPr marL="0" indent="0">
              <a:buNone/>
            </a:pPr>
            <a:r>
              <a:rPr lang="en-US" sz="1900" dirty="0"/>
              <a:t>The cleaned dataset was visualized using both </a:t>
            </a:r>
            <a:r>
              <a:rPr lang="en-US" sz="1900" b="1" dirty="0"/>
              <a:t>static (Matplotlib/Seaborn)</a:t>
            </a:r>
            <a:r>
              <a:rPr lang="en-US" sz="1900" dirty="0"/>
              <a:t> and </a:t>
            </a:r>
            <a:r>
              <a:rPr lang="en-US" sz="1900" b="1" dirty="0"/>
              <a:t>interactive (Plotly)</a:t>
            </a:r>
            <a:r>
              <a:rPr lang="en-US" sz="1900" dirty="0"/>
              <a:t> libraries within the Streamlit app.</a:t>
            </a:r>
          </a:p>
          <a:p>
            <a:pPr marL="0" indent="0">
              <a:buNone/>
            </a:pPr>
            <a:endParaRPr lang="en-US" sz="1900" dirty="0"/>
          </a:p>
          <a:p>
            <a:pPr marL="0" indent="0">
              <a:buNone/>
            </a:pPr>
            <a:r>
              <a:rPr lang="en-US" sz="1900" b="1" dirty="0"/>
              <a:t>Key Insights:</a:t>
            </a:r>
          </a:p>
          <a:p>
            <a:pPr marL="0" indent="0">
              <a:buNone/>
            </a:pPr>
            <a:endParaRPr lang="en-US" sz="1900" b="1" dirty="0"/>
          </a:p>
          <a:p>
            <a:r>
              <a:rPr lang="en-US" sz="1900" b="1" dirty="0"/>
              <a:t>Top Rated Movies</a:t>
            </a:r>
            <a:r>
              <a:rPr lang="en-US" sz="1900" dirty="0"/>
              <a:t>: Displayed with ratings and vote counts.</a:t>
            </a:r>
          </a:p>
          <a:p>
            <a:r>
              <a:rPr lang="en-US" sz="1900" b="1" dirty="0"/>
              <a:t>Genre Distribution</a:t>
            </a:r>
            <a:r>
              <a:rPr lang="en-US" sz="1900" dirty="0"/>
              <a:t>: Bar chart of number of movies per genre.</a:t>
            </a:r>
          </a:p>
          <a:p>
            <a:r>
              <a:rPr lang="en-US" sz="1900" b="1" dirty="0"/>
              <a:t>Average Duration by Genre</a:t>
            </a:r>
            <a:r>
              <a:rPr lang="en-US" sz="1900" dirty="0"/>
              <a:t>: Horizontal bar chart.</a:t>
            </a:r>
          </a:p>
          <a:p>
            <a:r>
              <a:rPr lang="en-US" sz="1900" b="1" dirty="0"/>
              <a:t>Voting Trends</a:t>
            </a:r>
            <a:r>
              <a:rPr lang="en-US" sz="1900" dirty="0"/>
              <a:t>: Treemap showing average vote counts across genres.</a:t>
            </a:r>
          </a:p>
          <a:p>
            <a:r>
              <a:rPr lang="en-US" sz="1900" b="1" dirty="0"/>
              <a:t>Ratings Distribution</a:t>
            </a:r>
            <a:r>
              <a:rPr lang="en-US" sz="1900" dirty="0"/>
              <a:t>: Histogram and Boxplot for all movies.</a:t>
            </a:r>
          </a:p>
          <a:p>
            <a:r>
              <a:rPr lang="en-US" sz="1900" b="1" dirty="0"/>
              <a:t>Rating Leaders by Genre</a:t>
            </a:r>
            <a:r>
              <a:rPr lang="en-US" sz="1900" dirty="0"/>
              <a:t>: Table showing the top-rated movie per genre.</a:t>
            </a:r>
          </a:p>
          <a:p>
            <a:r>
              <a:rPr lang="en-US" sz="1900" b="1" dirty="0"/>
              <a:t>Most Popular Genres</a:t>
            </a:r>
            <a:r>
              <a:rPr lang="en-US" sz="1900" dirty="0"/>
              <a:t>: Pie chart based on total vote counts.</a:t>
            </a:r>
          </a:p>
          <a:p>
            <a:r>
              <a:rPr lang="en-US" sz="1900" b="1" dirty="0"/>
              <a:t>Duration Extremes</a:t>
            </a:r>
            <a:r>
              <a:rPr lang="en-US" sz="1900" dirty="0"/>
              <a:t>: Shortest and longest movie info cards.</a:t>
            </a:r>
          </a:p>
          <a:p>
            <a:r>
              <a:rPr lang="en-US" sz="1900" b="1" dirty="0"/>
              <a:t>Ratings by Genre Heatmap</a:t>
            </a:r>
            <a:r>
              <a:rPr lang="en-US" sz="1900" dirty="0"/>
              <a:t>: Comparison of average ratings across genres.</a:t>
            </a:r>
          </a:p>
          <a:p>
            <a:r>
              <a:rPr lang="en-US" sz="1900" b="1" dirty="0"/>
              <a:t>Correlation Analysis</a:t>
            </a:r>
            <a:r>
              <a:rPr lang="en-US" sz="1900" dirty="0"/>
              <a:t>: Scatter plot between ratings and vote counts.</a:t>
            </a:r>
          </a:p>
          <a:p>
            <a:endParaRPr lang="en-IN" dirty="0"/>
          </a:p>
        </p:txBody>
      </p:sp>
    </p:spTree>
    <p:extLst>
      <p:ext uri="{BB962C8B-B14F-4D97-AF65-F5344CB8AC3E}">
        <p14:creationId xmlns:p14="http://schemas.microsoft.com/office/powerpoint/2010/main" val="2184515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26A3C-A0A5-37C0-E335-F07129E92979}"/>
              </a:ext>
            </a:extLst>
          </p:cNvPr>
          <p:cNvSpPr>
            <a:spLocks noGrp="1"/>
          </p:cNvSpPr>
          <p:nvPr>
            <p:ph type="title"/>
          </p:nvPr>
        </p:nvSpPr>
        <p:spPr>
          <a:xfrm>
            <a:off x="1724245" y="633254"/>
            <a:ext cx="8911687" cy="1280890"/>
          </a:xfrm>
        </p:spPr>
        <p:txBody>
          <a:bodyPr/>
          <a:lstStyle/>
          <a:p>
            <a:r>
              <a:rPr lang="en-US" dirty="0"/>
              <a:t>Challenges Faced</a:t>
            </a:r>
            <a:endParaRPr lang="en-IN" dirty="0"/>
          </a:p>
        </p:txBody>
      </p:sp>
      <p:sp>
        <p:nvSpPr>
          <p:cNvPr id="3" name="Content Placeholder 2">
            <a:extLst>
              <a:ext uri="{FF2B5EF4-FFF2-40B4-BE49-F238E27FC236}">
                <a16:creationId xmlns:a16="http://schemas.microsoft.com/office/drawing/2014/main" id="{5491867D-7A0A-EA45-BF40-A247F571C44C}"/>
              </a:ext>
            </a:extLst>
          </p:cNvPr>
          <p:cNvSpPr>
            <a:spLocks noGrp="1"/>
          </p:cNvSpPr>
          <p:nvPr>
            <p:ph idx="1"/>
          </p:nvPr>
        </p:nvSpPr>
        <p:spPr>
          <a:xfrm>
            <a:off x="879284" y="1712976"/>
            <a:ext cx="8915400" cy="3777622"/>
          </a:xfrm>
        </p:spPr>
        <p:txBody>
          <a:bodyPr/>
          <a:lstStyle/>
          <a:p>
            <a:r>
              <a:rPr lang="en-IN" dirty="0"/>
              <a:t>IMDb's dynamic page loading required handling wait times and scrolls.</a:t>
            </a:r>
          </a:p>
          <a:p>
            <a:r>
              <a:rPr lang="en-IN" dirty="0"/>
              <a:t>Movies with multiple genres required custom logic to normalize data.</a:t>
            </a:r>
          </a:p>
          <a:p>
            <a:r>
              <a:rPr lang="en-IN" dirty="0"/>
              <a:t>Large dataset (28,000+ movies) needed optimization for responsiveness.</a:t>
            </a:r>
          </a:p>
          <a:p>
            <a:endParaRPr lang="en-IN" dirty="0"/>
          </a:p>
        </p:txBody>
      </p:sp>
    </p:spTree>
    <p:extLst>
      <p:ext uri="{BB962C8B-B14F-4D97-AF65-F5344CB8AC3E}">
        <p14:creationId xmlns:p14="http://schemas.microsoft.com/office/powerpoint/2010/main" val="35242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4BBF7-7A01-2658-7AC7-E88E2186C6C3}"/>
              </a:ext>
            </a:extLst>
          </p:cNvPr>
          <p:cNvSpPr>
            <a:spLocks noGrp="1"/>
          </p:cNvSpPr>
          <p:nvPr>
            <p:ph type="title"/>
          </p:nvPr>
        </p:nvSpPr>
        <p:spPr>
          <a:xfrm>
            <a:off x="1676400" y="600439"/>
            <a:ext cx="10515600" cy="1325563"/>
          </a:xfrm>
        </p:spPr>
        <p:txBody>
          <a:bodyPr/>
          <a:lstStyle/>
          <a:p>
            <a:r>
              <a:rPr lang="en-US" dirty="0"/>
              <a:t>Screenshots</a:t>
            </a:r>
            <a:endParaRPr lang="en-IN" dirty="0"/>
          </a:p>
        </p:txBody>
      </p:sp>
      <p:pic>
        <p:nvPicPr>
          <p:cNvPr id="13" name="Content Placeholder 12" descr="A screenshot of a computer screen&#10;&#10;AI-generated content may be incorrect.">
            <a:extLst>
              <a:ext uri="{FF2B5EF4-FFF2-40B4-BE49-F238E27FC236}">
                <a16:creationId xmlns:a16="http://schemas.microsoft.com/office/drawing/2014/main" id="{337F65D5-FCB9-F676-88FB-92A08638BF0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74604" y="4213137"/>
            <a:ext cx="5128639" cy="2514877"/>
          </a:xfrm>
        </p:spPr>
      </p:pic>
      <p:pic>
        <p:nvPicPr>
          <p:cNvPr id="15" name="Picture 14" descr="A rainbow colored lines on a black background&#10;&#10;AI-generated content may be incorrect.">
            <a:extLst>
              <a:ext uri="{FF2B5EF4-FFF2-40B4-BE49-F238E27FC236}">
                <a16:creationId xmlns:a16="http://schemas.microsoft.com/office/drawing/2014/main" id="{D9300143-4170-7390-23DC-843767430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70156" y="1564911"/>
            <a:ext cx="5128638" cy="2514877"/>
          </a:xfrm>
          <a:prstGeom prst="rect">
            <a:avLst/>
          </a:prstGeom>
        </p:spPr>
      </p:pic>
      <p:pic>
        <p:nvPicPr>
          <p:cNvPr id="17" name="Picture 16" descr="A screenshot of a computer&#10;&#10;AI-generated content may be incorrect.">
            <a:extLst>
              <a:ext uri="{FF2B5EF4-FFF2-40B4-BE49-F238E27FC236}">
                <a16:creationId xmlns:a16="http://schemas.microsoft.com/office/drawing/2014/main" id="{03A92FAE-B660-AD4F-2AA7-D69857D10C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69480" y="1564911"/>
            <a:ext cx="5128639" cy="2514876"/>
          </a:xfrm>
          <a:prstGeom prst="rect">
            <a:avLst/>
          </a:prstGeom>
        </p:spPr>
      </p:pic>
    </p:spTree>
    <p:extLst>
      <p:ext uri="{BB962C8B-B14F-4D97-AF65-F5344CB8AC3E}">
        <p14:creationId xmlns:p14="http://schemas.microsoft.com/office/powerpoint/2010/main" val="369887813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211</TotalTime>
  <Words>600</Words>
  <Application>Microsoft Office PowerPoint</Application>
  <PresentationFormat>Widescreen</PresentationFormat>
  <Paragraphs>85</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 Unicode MS</vt:lpstr>
      <vt:lpstr>Century Gothic</vt:lpstr>
      <vt:lpstr>Wingdings 3</vt:lpstr>
      <vt:lpstr>Wisp</vt:lpstr>
      <vt:lpstr>IMDb Data Scraping and Visualization</vt:lpstr>
      <vt:lpstr>Project Overview</vt:lpstr>
      <vt:lpstr>Technologies &amp; Tools Used</vt:lpstr>
      <vt:lpstr>PowerPoint Presentation</vt:lpstr>
      <vt:lpstr>SQL Integration</vt:lpstr>
      <vt:lpstr>Interactive Filter Options</vt:lpstr>
      <vt:lpstr>Data Analysis &amp; Visualizations</vt:lpstr>
      <vt:lpstr>Challenges Faced</vt:lpstr>
      <vt:lpstr>Screenshots</vt:lpstr>
      <vt:lpstr>Output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VT India</dc:creator>
  <cp:lastModifiedBy>Thanikachalam Varadarajan</cp:lastModifiedBy>
  <cp:revision>5</cp:revision>
  <dcterms:created xsi:type="dcterms:W3CDTF">2025-07-08T05:30:22Z</dcterms:created>
  <dcterms:modified xsi:type="dcterms:W3CDTF">2025-07-14T12:25:43Z</dcterms:modified>
</cp:coreProperties>
</file>