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F35C285-718B-4F16-A228-809950DA19E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3CA53BA-A076-4D7E-A02B-51900596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586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C285-718B-4F16-A228-809950DA19E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53BA-A076-4D7E-A02B-51900596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87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C285-718B-4F16-A228-809950DA19E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53BA-A076-4D7E-A02B-51900596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059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C285-718B-4F16-A228-809950DA19E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53BA-A076-4D7E-A02B-51900596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67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C285-718B-4F16-A228-809950DA19E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53BA-A076-4D7E-A02B-51900596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636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C285-718B-4F16-A228-809950DA19E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53BA-A076-4D7E-A02B-51900596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064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C285-718B-4F16-A228-809950DA19E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53BA-A076-4D7E-A02B-51900596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692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C285-718B-4F16-A228-809950DA19E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53BA-A076-4D7E-A02B-51900596735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2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C285-718B-4F16-A228-809950DA19E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53BA-A076-4D7E-A02B-51900596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99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C285-718B-4F16-A228-809950DA19E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53BA-A076-4D7E-A02B-51900596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08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C285-718B-4F16-A228-809950DA19E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53BA-A076-4D7E-A02B-51900596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63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C285-718B-4F16-A228-809950DA19E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53BA-A076-4D7E-A02B-51900596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20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C285-718B-4F16-A228-809950DA19E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53BA-A076-4D7E-A02B-51900596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45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C285-718B-4F16-A228-809950DA19E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53BA-A076-4D7E-A02B-51900596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09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C285-718B-4F16-A228-809950DA19E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53BA-A076-4D7E-A02B-51900596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07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C285-718B-4F16-A228-809950DA19E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53BA-A076-4D7E-A02B-51900596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0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C285-718B-4F16-A228-809950DA19E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A53BA-A076-4D7E-A02B-51900596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83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F35C285-718B-4F16-A228-809950DA19E6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CA53BA-A076-4D7E-A02B-51900596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879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96EC-B0E7-3598-D147-EFA6DA1BF7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ptos" panose="020B0004020202020204" pitchFamily="34" charset="0"/>
              </a:rPr>
              <a:t>Imdb Movie Recommendation System</a:t>
            </a:r>
            <a:br>
              <a:rPr lang="en-US" dirty="0">
                <a:latin typeface="Aptos" panose="020B0004020202020204" pitchFamily="34" charset="0"/>
              </a:rPr>
            </a:br>
            <a:r>
              <a:rPr lang="en-IN" sz="1300" dirty="0">
                <a:latin typeface="Aptos" panose="020B0004020202020204" pitchFamily="34" charset="0"/>
              </a:rPr>
              <a:t>Natural Language Processing | Recommendation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643747-3FCF-CFE0-3B6E-6E3EB13E6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5056632"/>
            <a:ext cx="7197726" cy="734567"/>
          </a:xfrm>
        </p:spPr>
        <p:txBody>
          <a:bodyPr/>
          <a:lstStyle/>
          <a:p>
            <a:r>
              <a:rPr lang="en-US" cap="none" dirty="0">
                <a:latin typeface="Aptos" panose="020B0004020202020204" pitchFamily="34" charset="0"/>
              </a:rPr>
              <a:t>By Arjun</a:t>
            </a:r>
            <a:endParaRPr lang="en-IN" cap="none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9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9232-1C0B-95EA-62A7-7E6E6CEC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Project Deliverables</a:t>
            </a:r>
            <a:endParaRPr lang="en-IN" b="1" cap="none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4BD1D-4FBE-0307-931B-661BA084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05000"/>
            <a:ext cx="10131425" cy="3048000"/>
          </a:xfrm>
        </p:spPr>
        <p:txBody>
          <a:bodyPr/>
          <a:lstStyle/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" panose="020B0004020202020204" pitchFamily="34" charset="0"/>
              </a:rPr>
              <a:t> IMDB_Movie_Data.csv (raw scraped data)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" panose="020B0004020202020204" pitchFamily="34" charset="0"/>
              </a:rPr>
              <a:t> cleaned_imdb.csv (cleaned dataset)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" panose="020B0004020202020204" pitchFamily="34" charset="0"/>
              </a:rPr>
              <a:t> embeddings.npy (vector representations)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" panose="020B0004020202020204" pitchFamily="34" charset="0"/>
              </a:rPr>
              <a:t> faiss_index.index (FAISS index)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" panose="020B0004020202020204" pitchFamily="34" charset="0"/>
              </a:rPr>
              <a:t> Streamlit App: Movie Recommender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10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3AD91B-CCAC-D034-A200-14BA8676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02" y="2700866"/>
            <a:ext cx="10131425" cy="1456267"/>
          </a:xfrm>
        </p:spPr>
        <p:txBody>
          <a:bodyPr/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THANK YOU</a:t>
            </a:r>
            <a:endParaRPr lang="en-IN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3837-222E-A849-3F7C-5DBF46EB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Problem Statement</a:t>
            </a:r>
            <a:endParaRPr lang="en-IN" b="1" cap="none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057AF-D784-27C3-268A-DBB242D78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83080"/>
            <a:ext cx="10131425" cy="38496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Aptos" panose="020B0004020202020204" pitchFamily="34" charset="0"/>
              </a:rPr>
              <a:t>This project focuses on extracting movie data from IMDb for 2024, specifically focusing on the movie name and storyline. Using </a:t>
            </a:r>
            <a:r>
              <a:rPr lang="en-US" b="1" dirty="0">
                <a:latin typeface="Aptos" panose="020B0004020202020204" pitchFamily="34" charset="0"/>
              </a:rPr>
              <a:t>Selenium</a:t>
            </a:r>
            <a:r>
              <a:rPr lang="en-US" dirty="0">
                <a:latin typeface="Aptos" panose="020B0004020202020204" pitchFamily="34" charset="0"/>
              </a:rPr>
              <a:t>, the program will scrape IMDb to collect movie names and their associated storylines. The storylines will then be pre-processed and analyzed using </a:t>
            </a:r>
            <a:r>
              <a:rPr lang="en-US" b="1" dirty="0">
                <a:latin typeface="Aptos" panose="020B0004020202020204" pitchFamily="34" charset="0"/>
              </a:rPr>
              <a:t>Natural Language Processing (NLP)</a:t>
            </a:r>
            <a:r>
              <a:rPr lang="en-US" dirty="0">
                <a:latin typeface="Aptos" panose="020B0004020202020204" pitchFamily="34" charset="0"/>
              </a:rPr>
              <a:t> techniques, such as </a:t>
            </a:r>
            <a:r>
              <a:rPr lang="en-US" altLang="en-US" b="1" dirty="0">
                <a:latin typeface="Aptos" panose="020B0004020202020204" pitchFamily="34" charset="0"/>
              </a:rPr>
              <a:t>all-MiniLM-L6-v2 (SentenceTransformers) or Count Vectorizer</a:t>
            </a:r>
            <a:r>
              <a:rPr lang="en-US" dirty="0">
                <a:latin typeface="Aptos" panose="020B0004020202020204" pitchFamily="34" charset="0"/>
              </a:rPr>
              <a:t>. Using these methods, the project will calculate </a:t>
            </a:r>
            <a:r>
              <a:rPr lang="en-US" b="1" dirty="0">
                <a:latin typeface="Aptos" panose="020B0004020202020204" pitchFamily="34" charset="0"/>
              </a:rPr>
              <a:t>Cosine Similarity (</a:t>
            </a:r>
            <a:r>
              <a:rPr lang="en-US" altLang="en-US" b="1" dirty="0">
                <a:latin typeface="Aptos" panose="020B0004020202020204" pitchFamily="34" charset="0"/>
              </a:rPr>
              <a:t>FAISS IndexFlatIP</a:t>
            </a:r>
            <a:r>
              <a:rPr lang="en-US" b="1" dirty="0">
                <a:latin typeface="Aptos" panose="020B0004020202020204" pitchFamily="34" charset="0"/>
              </a:rPr>
              <a:t>)</a:t>
            </a:r>
            <a:r>
              <a:rPr lang="en-US" dirty="0">
                <a:latin typeface="Aptos" panose="020B0004020202020204" pitchFamily="34" charset="0"/>
              </a:rPr>
              <a:t> or other </a:t>
            </a:r>
            <a:r>
              <a:rPr lang="en-US" b="1" dirty="0">
                <a:latin typeface="Aptos" panose="020B0004020202020204" pitchFamily="34" charset="0"/>
              </a:rPr>
              <a:t>Machine Learning</a:t>
            </a:r>
            <a:r>
              <a:rPr lang="en-US" dirty="0">
                <a:latin typeface="Aptos" panose="020B0004020202020204" pitchFamily="34" charset="0"/>
              </a:rPr>
              <a:t> algorithms to recommend similar movies based on a given storyline. The project will provide an interactive user interface built with </a:t>
            </a:r>
            <a:r>
              <a:rPr lang="en-US" b="1" dirty="0">
                <a:latin typeface="Aptos" panose="020B0004020202020204" pitchFamily="34" charset="0"/>
              </a:rPr>
              <a:t>Streamlit</a:t>
            </a:r>
            <a:r>
              <a:rPr lang="en-US" dirty="0">
                <a:latin typeface="Aptos" panose="020B0004020202020204" pitchFamily="34" charset="0"/>
              </a:rPr>
              <a:t> where users can input a movie storyline and receive the top 5 recommended movies.</a:t>
            </a:r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5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8E60-5B83-0FA0-7EB6-3087B2E9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Dataset Overview</a:t>
            </a:r>
            <a:endParaRPr lang="en-IN" b="1" cap="none" dirty="0">
              <a:latin typeface="Aptos" panose="020B00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5DFC0-81C0-C84D-3CA5-0993D2ABF6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927931"/>
            <a:ext cx="648594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Source: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IMDb (scraped using Selenium)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Genres Covered: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20+ (Action, Comedy, Romance, Sci-Fi, etc.)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Files Generated: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Genre-wise CSVs (per scrape)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Final merged file → IMDB_Movies_Data.csv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Final Dataset: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Rows: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~20k+ movies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Columns:</a:t>
            </a:r>
          </a:p>
          <a:p>
            <a:pPr marL="914400" lvl="2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(Movie Name)</a:t>
            </a:r>
          </a:p>
          <a:p>
            <a:pPr marL="914400" lvl="2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Storyline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(Plot description)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23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6253-DFDE-14B7-5653-E456DC00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352543" cy="1456267"/>
          </a:xfrm>
        </p:spPr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Data Cleaning</a:t>
            </a:r>
            <a:endParaRPr lang="en-IN" b="1" cap="none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C671-18F1-09B3-09E9-C491987A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44888"/>
            <a:ext cx="5074920" cy="2974001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atin typeface="Aptos" panose="020B0004020202020204" pitchFamily="34" charset="0"/>
              </a:rPr>
              <a:t> </a:t>
            </a:r>
            <a:r>
              <a:rPr lang="en-US" dirty="0">
                <a:latin typeface="Aptos" panose="020B0004020202020204" pitchFamily="34" charset="0"/>
              </a:rPr>
              <a:t>Removed duplicate movies across genres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atin typeface="Aptos" panose="020B0004020202020204" pitchFamily="34" charset="0"/>
              </a:rPr>
              <a:t> </a:t>
            </a:r>
            <a:r>
              <a:rPr lang="en-US" altLang="en-US" dirty="0">
                <a:latin typeface="Aptos" panose="020B0004020202020204" pitchFamily="34" charset="0"/>
              </a:rPr>
              <a:t>Standardized empty/missing storylines → "N/A" 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atin typeface="Aptos" panose="020B0004020202020204" pitchFamily="34" charset="0"/>
              </a:rPr>
              <a:t> </a:t>
            </a:r>
            <a:r>
              <a:rPr lang="en-IN" b="1" dirty="0">
                <a:latin typeface="Aptos" panose="020B0004020202020204" pitchFamily="34" charset="0"/>
              </a:rPr>
              <a:t>Pre-processed text: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altLang="en-US" sz="1800" b="1" dirty="0">
                <a:latin typeface="Aptos" panose="020B0004020202020204" pitchFamily="34" charset="0"/>
              </a:rPr>
              <a:t> </a:t>
            </a:r>
            <a:r>
              <a:rPr lang="en-US" altLang="en-US" dirty="0">
                <a:latin typeface="Aptos" panose="020B0004020202020204" pitchFamily="34" charset="0"/>
              </a:rPr>
              <a:t>Lowercasing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" panose="020B0004020202020204" pitchFamily="34" charset="0"/>
              </a:rPr>
              <a:t> Removing digits &amp; punctuation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" panose="020B0004020202020204" pitchFamily="34" charset="0"/>
              </a:rPr>
              <a:t> Stopword removal (NLTK)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" panose="020B0004020202020204" pitchFamily="34" charset="0"/>
              </a:rPr>
              <a:t> Saved clean dataset → cleaned_imdb.csv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F4BBB-DBB7-8DC7-F3DA-8BFB58188BE6}"/>
              </a:ext>
            </a:extLst>
          </p:cNvPr>
          <p:cNvSpPr txBox="1"/>
          <p:nvPr/>
        </p:nvSpPr>
        <p:spPr>
          <a:xfrm>
            <a:off x="6242304" y="1014567"/>
            <a:ext cx="461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ptos" panose="020B0004020202020204" pitchFamily="34" charset="0"/>
              </a:rPr>
              <a:t>Feature Engineering</a:t>
            </a:r>
            <a:endParaRPr lang="en-IN" sz="3600" b="1" dirty="0">
              <a:latin typeface="Aptos" panose="020B00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5837D56-EEC2-DC4D-C208-CB14272D7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844888"/>
            <a:ext cx="561746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ptos" panose="020B00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Sentence Embeddings: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Model: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all-MiniLM-L6-v2 (SentenceTransformers)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Vector size: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384 dimensions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Preprocessing: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Normalized embeddings (L2 norm) </a:t>
            </a:r>
            <a:r>
              <a:rPr lang="en-US" altLang="en-US" sz="1600" dirty="0">
                <a:latin typeface="Aptos" panose="020B0004020202020204" pitchFamily="34" charset="0"/>
              </a:rPr>
              <a:t>→ enables 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ptos" panose="020B0004020202020204" pitchFamily="34" charset="0"/>
              </a:rPr>
              <a:t>    cosine similarity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Indexing: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Used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FAISS IndexFlatIP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(Inner Product = Cosine Similarity)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Stored in ‘faiss_index.index’ for fast retrieval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74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D163-21AD-2817-F9EC-818C179E7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System Pipeline</a:t>
            </a:r>
            <a:endParaRPr lang="en-IN" b="1" cap="none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C0F9A-2BE1-87A7-AF9F-84E2A7828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1" y="1781048"/>
            <a:ext cx="8522207" cy="2835318"/>
          </a:xfrm>
        </p:spPr>
        <p:txBody>
          <a:bodyPr/>
          <a:lstStyle/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b="1" dirty="0"/>
              <a:t> Step 1: </a:t>
            </a:r>
            <a:r>
              <a:rPr lang="en-IN" b="1" dirty="0">
                <a:latin typeface="Aptos" panose="020B0004020202020204" pitchFamily="34" charset="0"/>
              </a:rPr>
              <a:t>Web Scraping (Selenium)</a:t>
            </a:r>
            <a:r>
              <a:rPr lang="en-IN" dirty="0">
                <a:latin typeface="Aptos" panose="020B0004020202020204" pitchFamily="34" charset="0"/>
              </a:rPr>
              <a:t> → Genre-wise movie titles &amp; storylines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atin typeface="Aptos" panose="020B0004020202020204" pitchFamily="34" charset="0"/>
              </a:rPr>
              <a:t> Step 2: </a:t>
            </a:r>
            <a:r>
              <a:rPr lang="en-US" b="1" dirty="0">
                <a:latin typeface="Aptos" panose="020B0004020202020204" pitchFamily="34" charset="0"/>
              </a:rPr>
              <a:t>Data Cleaning</a:t>
            </a:r>
            <a:r>
              <a:rPr lang="en-US" dirty="0">
                <a:latin typeface="Aptos" panose="020B0004020202020204" pitchFamily="34" charset="0"/>
              </a:rPr>
              <a:t> → Remove duplicates, clean text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b="1" dirty="0">
                <a:latin typeface="Aptos" panose="020B0004020202020204" pitchFamily="34" charset="0"/>
              </a:rPr>
              <a:t>Step 3: Sentence Embeddings</a:t>
            </a:r>
            <a:r>
              <a:rPr lang="en-US" dirty="0">
                <a:latin typeface="Aptos" panose="020B0004020202020204" pitchFamily="34" charset="0"/>
              </a:rPr>
              <a:t> → Encode storylines into vectors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b="1" dirty="0">
                <a:latin typeface="Aptos" panose="020B0004020202020204" pitchFamily="34" charset="0"/>
              </a:rPr>
              <a:t>Step 4: FAISS Indexing</a:t>
            </a:r>
            <a:r>
              <a:rPr lang="en-US" dirty="0">
                <a:latin typeface="Aptos" panose="020B0004020202020204" pitchFamily="34" charset="0"/>
              </a:rPr>
              <a:t> → Store embeddings for fast similarity search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b="1" dirty="0">
                <a:latin typeface="Aptos" panose="020B0004020202020204" pitchFamily="34" charset="0"/>
              </a:rPr>
              <a:t>Step 5: Recommendation Engine</a:t>
            </a:r>
            <a:r>
              <a:rPr lang="en-US" dirty="0">
                <a:latin typeface="Aptos" panose="020B0004020202020204" pitchFamily="34" charset="0"/>
              </a:rPr>
              <a:t> → Query storyline → retrieve Top-N similar movies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ptos" panose="020B0004020202020204" pitchFamily="34" charset="0"/>
              </a:rPr>
              <a:t> </a:t>
            </a:r>
            <a:r>
              <a:rPr lang="en-US" b="1" dirty="0">
                <a:latin typeface="Aptos" panose="020B0004020202020204" pitchFamily="34" charset="0"/>
              </a:rPr>
              <a:t>Step 6: Streamlit App</a:t>
            </a:r>
            <a:r>
              <a:rPr lang="en-US" dirty="0">
                <a:latin typeface="Aptos" panose="020B0004020202020204" pitchFamily="34" charset="0"/>
              </a:rPr>
              <a:t> → Interactive search + visualization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DB5D21-ED96-DCE4-CF2B-4846E5649C1F}"/>
              </a:ext>
            </a:extLst>
          </p:cNvPr>
          <p:cNvSpPr/>
          <p:nvPr/>
        </p:nvSpPr>
        <p:spPr>
          <a:xfrm>
            <a:off x="685801" y="4873414"/>
            <a:ext cx="1249678" cy="914400"/>
          </a:xfrm>
          <a:prstGeom prst="roundRect">
            <a:avLst>
              <a:gd name="adj" fmla="val 17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Scraping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167B24-250A-56BF-85CB-5BF262AA36FB}"/>
              </a:ext>
            </a:extLst>
          </p:cNvPr>
          <p:cNvSpPr/>
          <p:nvPr/>
        </p:nvSpPr>
        <p:spPr>
          <a:xfrm>
            <a:off x="2381818" y="4873414"/>
            <a:ext cx="1249678" cy="914400"/>
          </a:xfrm>
          <a:prstGeom prst="roundRect">
            <a:avLst>
              <a:gd name="adj" fmla="val 17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A06537-5647-247B-BCC8-AEC88B3EA798}"/>
              </a:ext>
            </a:extLst>
          </p:cNvPr>
          <p:cNvSpPr/>
          <p:nvPr/>
        </p:nvSpPr>
        <p:spPr>
          <a:xfrm>
            <a:off x="4077835" y="4873414"/>
            <a:ext cx="1453899" cy="914400"/>
          </a:xfrm>
          <a:prstGeom prst="roundRect">
            <a:avLst>
              <a:gd name="adj" fmla="val 17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Sentence Embeddings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73F884-682F-3AF1-42D2-7C6AE2B796D7}"/>
              </a:ext>
            </a:extLst>
          </p:cNvPr>
          <p:cNvSpPr/>
          <p:nvPr/>
        </p:nvSpPr>
        <p:spPr>
          <a:xfrm>
            <a:off x="5978073" y="4873414"/>
            <a:ext cx="1171078" cy="914400"/>
          </a:xfrm>
          <a:prstGeom prst="roundRect">
            <a:avLst>
              <a:gd name="adj" fmla="val 17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FAISS Indexing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F14E5C-0740-52E1-872E-3A68D7A2ADF5}"/>
              </a:ext>
            </a:extLst>
          </p:cNvPr>
          <p:cNvSpPr/>
          <p:nvPr/>
        </p:nvSpPr>
        <p:spPr>
          <a:xfrm>
            <a:off x="7595490" y="4873414"/>
            <a:ext cx="1949830" cy="914400"/>
          </a:xfrm>
          <a:prstGeom prst="roundRect">
            <a:avLst>
              <a:gd name="adj" fmla="val 17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Recommendation Engine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18CB64-1183-A339-BD99-0D1063EE4E32}"/>
              </a:ext>
            </a:extLst>
          </p:cNvPr>
          <p:cNvSpPr/>
          <p:nvPr/>
        </p:nvSpPr>
        <p:spPr>
          <a:xfrm>
            <a:off x="9991659" y="4873076"/>
            <a:ext cx="1249678" cy="914400"/>
          </a:xfrm>
          <a:prstGeom prst="roundRect">
            <a:avLst>
              <a:gd name="adj" fmla="val 17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Streamlit App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3908E3-A216-3B40-272C-F67A0E0A524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935479" y="5330614"/>
            <a:ext cx="446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0894B3-5989-FC5A-A693-BA1ACFDC7776}"/>
              </a:ext>
            </a:extLst>
          </p:cNvPr>
          <p:cNvCxnSpPr/>
          <p:nvPr/>
        </p:nvCxnSpPr>
        <p:spPr>
          <a:xfrm>
            <a:off x="3631496" y="5330614"/>
            <a:ext cx="446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E7B076-ABDF-4E93-DA75-7FB3659D9239}"/>
              </a:ext>
            </a:extLst>
          </p:cNvPr>
          <p:cNvCxnSpPr/>
          <p:nvPr/>
        </p:nvCxnSpPr>
        <p:spPr>
          <a:xfrm>
            <a:off x="5531734" y="5330614"/>
            <a:ext cx="446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69EED6-6D48-F0D7-352A-7C3EB6339C2F}"/>
              </a:ext>
            </a:extLst>
          </p:cNvPr>
          <p:cNvCxnSpPr/>
          <p:nvPr/>
        </p:nvCxnSpPr>
        <p:spPr>
          <a:xfrm>
            <a:off x="7149151" y="5351612"/>
            <a:ext cx="446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84B3F0-9EA4-2553-ACC3-7E231439FFB4}"/>
              </a:ext>
            </a:extLst>
          </p:cNvPr>
          <p:cNvCxnSpPr/>
          <p:nvPr/>
        </p:nvCxnSpPr>
        <p:spPr>
          <a:xfrm>
            <a:off x="9545320" y="5330276"/>
            <a:ext cx="446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9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98FC-56A2-9917-33D6-315C8347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76581"/>
            <a:ext cx="10131425" cy="722376"/>
          </a:xfrm>
        </p:spPr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Tools Used</a:t>
            </a:r>
            <a:endParaRPr lang="en-IN" b="1" cap="none" dirty="0">
              <a:latin typeface="Aptos" panose="020B00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BBEFFC-83F7-6634-2944-FAD044691A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676370"/>
              </p:ext>
            </p:extLst>
          </p:nvPr>
        </p:nvGraphicFramePr>
        <p:xfrm>
          <a:off x="685799" y="1440434"/>
          <a:ext cx="10131424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5712">
                  <a:extLst>
                    <a:ext uri="{9D8B030D-6E8A-4147-A177-3AD203B41FA5}">
                      <a16:colId xmlns:a16="http://schemas.microsoft.com/office/drawing/2014/main" val="3470827005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2835495533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" panose="020B0004020202020204" pitchFamily="34" charset="0"/>
                        </a:rPr>
                        <a:t>Step</a:t>
                      </a:r>
                      <a:endParaRPr lang="en-IN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ptos" panose="020B0004020202020204" pitchFamily="34" charset="0"/>
                        </a:rPr>
                        <a:t>Tools/Libraries</a:t>
                      </a:r>
                      <a:endParaRPr lang="en-IN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712065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" panose="020B0004020202020204" pitchFamily="34" charset="0"/>
                        </a:rPr>
                        <a:t>Scraping</a:t>
                      </a:r>
                      <a:endParaRPr lang="en-IN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ptos" panose="020B0004020202020204" pitchFamily="34" charset="0"/>
                        </a:rPr>
                        <a:t>Selenium, Pandas</a:t>
                      </a:r>
                      <a:endParaRPr lang="en-IN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13655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" panose="020B0004020202020204" pitchFamily="34" charset="0"/>
                        </a:rPr>
                        <a:t>Cleaning</a:t>
                      </a:r>
                      <a:endParaRPr lang="en-IN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ptos" panose="020B0004020202020204" pitchFamily="34" charset="0"/>
                        </a:rPr>
                        <a:t>Regex, NLTK</a:t>
                      </a:r>
                      <a:endParaRPr lang="en-IN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378134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" panose="020B0004020202020204" pitchFamily="34" charset="0"/>
                        </a:rPr>
                        <a:t>Embeddings</a:t>
                      </a:r>
                      <a:endParaRPr lang="en-IN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ptos" panose="020B0004020202020204" pitchFamily="34" charset="0"/>
                        </a:rPr>
                        <a:t>SentenceTransformers (</a:t>
                      </a:r>
                      <a:r>
                        <a:rPr lang="en-IN" dirty="0">
                          <a:latin typeface="Aptos" panose="020B0004020202020204" pitchFamily="34" charset="0"/>
                        </a:rPr>
                        <a:t>all-MiniLM-L6-v2</a:t>
                      </a:r>
                      <a:r>
                        <a:rPr lang="en-US" dirty="0">
                          <a:latin typeface="Aptos" panose="020B0004020202020204" pitchFamily="34" charset="0"/>
                        </a:rPr>
                        <a:t>)</a:t>
                      </a:r>
                      <a:endParaRPr lang="en-IN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4867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" panose="020B0004020202020204" pitchFamily="34" charset="0"/>
                        </a:rPr>
                        <a:t>Indexing/Search</a:t>
                      </a:r>
                      <a:endParaRPr lang="en-IN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ptos" panose="020B0004020202020204" pitchFamily="34" charset="0"/>
                        </a:rPr>
                        <a:t>FAISS(Approx. Nearest Neighbors)</a:t>
                      </a:r>
                      <a:endParaRPr lang="en-IN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153689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r>
                        <a:rPr lang="en-US" dirty="0">
                          <a:latin typeface="Aptos" panose="020B0004020202020204" pitchFamily="34" charset="0"/>
                        </a:rPr>
                        <a:t>Visualization</a:t>
                      </a:r>
                      <a:endParaRPr lang="en-IN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ptos" panose="020B0004020202020204" pitchFamily="34" charset="0"/>
                        </a:rPr>
                        <a:t>Streamlit, Plotly</a:t>
                      </a:r>
                      <a:endParaRPr lang="en-IN" dirty="0">
                        <a:latin typeface="Aptos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59938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264E12E8-19A4-F993-56BA-396E7B1119E0}"/>
              </a:ext>
            </a:extLst>
          </p:cNvPr>
          <p:cNvSpPr txBox="1">
            <a:spLocks/>
          </p:cNvSpPr>
          <p:nvPr/>
        </p:nvSpPr>
        <p:spPr>
          <a:xfrm>
            <a:off x="685799" y="3776472"/>
            <a:ext cx="10131425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cap="none" dirty="0">
                <a:latin typeface="Aptos" panose="020B0004020202020204" pitchFamily="34" charset="0"/>
              </a:rPr>
              <a:t>Evaluation</a:t>
            </a:r>
            <a:endParaRPr lang="en-IN" b="1" cap="none" dirty="0">
              <a:latin typeface="Aptos" panose="020B00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5476F20-E8D2-C662-04E2-583E93449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799" y="4439412"/>
            <a:ext cx="5612370" cy="23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atin typeface="Aptos" panose="020B0004020202020204" pitchFamily="34" charset="0"/>
              </a:rPr>
              <a:t> Metric Used:</a:t>
            </a:r>
            <a:r>
              <a:rPr lang="en-US" altLang="en-US" dirty="0">
                <a:latin typeface="Aptos" panose="020B0004020202020204" pitchFamily="34" charset="0"/>
              </a:rPr>
              <a:t> Cosine Similarity (0 → 1)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" panose="020B0004020202020204" pitchFamily="34" charset="0"/>
              </a:rPr>
              <a:t> Higher score = more semantically similar storyline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" panose="020B0004020202020204" pitchFamily="34" charset="0"/>
              </a:rPr>
              <a:t> </a:t>
            </a:r>
            <a:r>
              <a:rPr lang="en-US" altLang="en-US" b="1" dirty="0">
                <a:latin typeface="Aptos" panose="020B0004020202020204" pitchFamily="34" charset="0"/>
              </a:rPr>
              <a:t>Tested with: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" panose="020B0004020202020204" pitchFamily="34" charset="0"/>
              </a:rPr>
              <a:t> Random queries → meaningful matches retrieved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Aptos" panose="020B0004020202020204" pitchFamily="34" charset="0"/>
              </a:rPr>
              <a:t> Genre-specific queries → consistent recommendations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8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03E0-0DDB-A0C9-C88D-D4415B98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Streamlit App Features</a:t>
            </a:r>
            <a:endParaRPr lang="en-IN" b="1" cap="none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31571-EF43-2607-4D4A-435B1716F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12883"/>
            <a:ext cx="10131425" cy="44355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Movie Recommendation UI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b="1" dirty="0"/>
              <a:t>Input: </a:t>
            </a:r>
            <a:r>
              <a:rPr lang="en-IN" dirty="0"/>
              <a:t>User types storyline/description</a:t>
            </a:r>
          </a:p>
          <a:p>
            <a:pPr lvl="1">
              <a:lnSpc>
                <a:spcPct val="150000"/>
              </a:lnSpc>
            </a:pPr>
            <a:r>
              <a:rPr lang="en-IN" b="1" dirty="0"/>
              <a:t>Output: </a:t>
            </a:r>
            <a:r>
              <a:rPr lang="en-IN" dirty="0"/>
              <a:t>Top-N recommended movies with similarity score</a:t>
            </a:r>
          </a:p>
          <a:p>
            <a:pPr>
              <a:lnSpc>
                <a:spcPct val="150000"/>
              </a:lnSpc>
            </a:pPr>
            <a:r>
              <a:rPr lang="en-IN" b="1" dirty="0"/>
              <a:t>Features: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/>
              <a:t>Similarity Scores shown as % (e.g., 87.5%)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Interactive Plotly Bar Chart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Expandable Storyline Preview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Configurable Top-N (1–20)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53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CB45-648B-61D2-D8D9-81FEC5610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51645"/>
            <a:ext cx="10131425" cy="785707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Aptos" panose="020B0004020202020204" pitchFamily="34" charset="0"/>
              </a:rPr>
              <a:t>Visual Insights</a:t>
            </a:r>
            <a:endParaRPr lang="en-IN" b="1" cap="none" dirty="0">
              <a:latin typeface="Aptos" panose="020B00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5EA8DC-BF80-4476-A544-5B19C704E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348147"/>
            <a:ext cx="10913950" cy="23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Bar Chart of Similarity Scores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(Top recommendations)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Movie Storyline Display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(contextual relevance)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Example Query: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Input: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"</a:t>
            </a:r>
            <a:r>
              <a:rPr lang="en-US" altLang="en-US" dirty="0">
                <a:latin typeface="Aptos" panose="020B0004020202020204" pitchFamily="34" charset="0"/>
              </a:rPr>
              <a:t>Mental health experts analyze disinformation, false narratives, and untruths in American media and culture.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"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Recommendations: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Top Comedy movies with similar plots.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0D56A5-9B59-9C76-4F39-BAECA48FC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552" y="3630169"/>
            <a:ext cx="5694720" cy="2978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A3B1F1-E842-85F8-BC67-DDDB7F367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80" y="3630169"/>
            <a:ext cx="5503751" cy="29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2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EBA2-E97B-F53E-B6E9-F6CA09C1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>
                <a:latin typeface="Aptos" panose="020B0004020202020204" pitchFamily="34" charset="0"/>
              </a:rPr>
              <a:t>Conclusion</a:t>
            </a:r>
            <a:endParaRPr lang="en-IN" b="1" cap="none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BCCD-3C69-D32D-1ACF-17E0007F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66" y="1719071"/>
            <a:ext cx="10131425" cy="1282781"/>
          </a:xfrm>
        </p:spPr>
        <p:txBody>
          <a:bodyPr>
            <a:normAutofit lnSpcReduction="10000"/>
          </a:bodyPr>
          <a:lstStyle/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atin typeface="Aptos" panose="020B0004020202020204" pitchFamily="34" charset="0"/>
              </a:rPr>
              <a:t> </a:t>
            </a:r>
            <a:r>
              <a:rPr lang="en-US" dirty="0">
                <a:latin typeface="Aptos" panose="020B0004020202020204" pitchFamily="34" charset="0"/>
              </a:rPr>
              <a:t>Successfully built semantic movie recommender.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latin typeface="Aptos" panose="020B0004020202020204" pitchFamily="34" charset="0"/>
              </a:rPr>
              <a:t> </a:t>
            </a:r>
            <a:r>
              <a:rPr lang="en-IN" dirty="0">
                <a:latin typeface="Aptos" panose="020B0004020202020204" pitchFamily="34" charset="0"/>
              </a:rPr>
              <a:t>FAISS + SentenceTransformers enabled fast &amp; accurate retrieval.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b="1" dirty="0">
                <a:latin typeface="Aptos" panose="020B0004020202020204" pitchFamily="34" charset="0"/>
              </a:rPr>
              <a:t> </a:t>
            </a:r>
            <a:r>
              <a:rPr lang="en-US" dirty="0">
                <a:latin typeface="Aptos" panose="020B0004020202020204" pitchFamily="34" charset="0"/>
              </a:rPr>
              <a:t>Streamlit app provides interactive, user-friendly experience.</a:t>
            </a:r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3EB9AA-97E2-313B-9DC8-5F09447B0A30}"/>
              </a:ext>
            </a:extLst>
          </p:cNvPr>
          <p:cNvSpPr txBox="1"/>
          <p:nvPr/>
        </p:nvSpPr>
        <p:spPr>
          <a:xfrm>
            <a:off x="696766" y="3297722"/>
            <a:ext cx="4703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ptos" panose="020B0004020202020204" pitchFamily="34" charset="0"/>
              </a:rPr>
              <a:t>Future Improvements</a:t>
            </a:r>
            <a:endParaRPr lang="en-IN" sz="3600" b="1" dirty="0">
              <a:latin typeface="Aptos" panose="020B00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459688B-41E2-5BC0-5FB2-78661294B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75331"/>
            <a:ext cx="6976205" cy="1714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Integrate IMDb ratings &amp; metadata into ranking.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Use Hybrid Recommendation (content + collaborative filtering).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Add multilingual support (encode storylines in different languages).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Build a mobile app or chatbot interface.</a:t>
            </a:r>
          </a:p>
        </p:txBody>
      </p:sp>
    </p:spTree>
    <p:extLst>
      <p:ext uri="{BB962C8B-B14F-4D97-AF65-F5344CB8AC3E}">
        <p14:creationId xmlns:p14="http://schemas.microsoft.com/office/powerpoint/2010/main" val="4137784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293</TotalTime>
  <Words>701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Celestial</vt:lpstr>
      <vt:lpstr>Imdb Movie Recommendation System Natural Language Processing | Recommendation Systems</vt:lpstr>
      <vt:lpstr>Problem Statement</vt:lpstr>
      <vt:lpstr>Dataset Overview</vt:lpstr>
      <vt:lpstr>Data Cleaning</vt:lpstr>
      <vt:lpstr>System Pipeline</vt:lpstr>
      <vt:lpstr>Tools Used</vt:lpstr>
      <vt:lpstr>Streamlit App Features</vt:lpstr>
      <vt:lpstr>Visual Insights</vt:lpstr>
      <vt:lpstr>Conclusion</vt:lpstr>
      <vt:lpstr>Project Deliverables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VT India</dc:creator>
  <cp:lastModifiedBy>VT India</cp:lastModifiedBy>
  <cp:revision>10</cp:revision>
  <dcterms:created xsi:type="dcterms:W3CDTF">2025-08-29T06:04:16Z</dcterms:created>
  <dcterms:modified xsi:type="dcterms:W3CDTF">2025-08-29T11:05:25Z</dcterms:modified>
</cp:coreProperties>
</file>