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56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855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71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23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50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4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398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18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07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787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25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526AEA-47DD-428F-B21F-1CED8AC2ADEA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BB95DF-E2E6-469D-84EE-2B4B7E1C343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71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F8701-28A0-541D-21AE-645B19E852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5000" b="1" dirty="0">
                <a:latin typeface="+mn-lt"/>
              </a:rPr>
              <a:t>Multiclass Fish Image Classification</a:t>
            </a:r>
            <a:br>
              <a:rPr lang="en-IN" b="1" dirty="0">
                <a:latin typeface="+mn-lt"/>
              </a:rPr>
            </a:br>
            <a:r>
              <a:rPr lang="en-IN" sz="2000" dirty="0"/>
              <a:t>Deep Learning | Computer Vision</a:t>
            </a:r>
            <a:endParaRPr lang="en-IN" sz="20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E034B-7D81-60A4-5C2C-4C378A199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007" y="5462490"/>
            <a:ext cx="1752600" cy="458333"/>
          </a:xfrm>
        </p:spPr>
        <p:txBody>
          <a:bodyPr>
            <a:normAutofit/>
          </a:bodyPr>
          <a:lstStyle/>
          <a:p>
            <a:r>
              <a:rPr lang="en-IN" sz="2400" dirty="0"/>
              <a:t>By Arjun</a:t>
            </a:r>
          </a:p>
        </p:txBody>
      </p:sp>
    </p:spTree>
    <p:extLst>
      <p:ext uri="{BB962C8B-B14F-4D97-AF65-F5344CB8AC3E}">
        <p14:creationId xmlns:p14="http://schemas.microsoft.com/office/powerpoint/2010/main" val="277144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A27A0-E82A-F30C-F9F4-A72745C0E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686" y="821871"/>
            <a:ext cx="10515600" cy="567145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latin typeface="Aptos" panose="020B0004020202020204" pitchFamily="34" charset="0"/>
              </a:rPr>
              <a:t>Conclusion &amp; Insights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Pre-trained models outperform CNN from scratch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Data augmentation improves generalization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Best model deployed in Streamlit for interactive use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b="1" dirty="0">
                <a:latin typeface="Aptos" panose="020B0004020202020204" pitchFamily="34" charset="0"/>
              </a:rPr>
              <a:t>Future Improvements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Ensemble learning for better accuracy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Add more species or datasets for diversity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Multi-label classification (species + habitat)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Mobile deployment for real-time predictions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230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2D60AD-A122-0BB4-DD02-3A0B2DBF552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spc="200" dirty="0">
                <a:solidFill>
                  <a:srgbClr val="FFFFFF"/>
                </a:solidFill>
              </a:rPr>
              <a:t>THANK YOU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2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9EADE0-88C2-054A-B91C-A3AA5E034C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5260" y="584407"/>
            <a:ext cx="10542223" cy="568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Objective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Develop a robust model to classify fish images into categories.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Compare custom CNN with pre-trained models for accuracy.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Deploy the best-performing model in an interactive web app.</a:t>
            </a:r>
            <a:endParaRPr lang="en-US" altLang="en-US" sz="1600" dirty="0"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Problem Statement</a:t>
            </a:r>
            <a:endParaRPr lang="en-US" altLang="en-US" sz="3600" b="1" dirty="0">
              <a:latin typeface="Aptos" panose="020B0004020202020204" pitchFamily="34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Aptos" panose="020B0004020202020204" pitchFamily="34" charset="0"/>
              </a:rPr>
              <a:t>This project focuses on classifying fish images into multiple categories using deep learning models. The task involves training a CNN from scratch and leveraging transfer learning with pre-trained models to enhance performance. The project also includes saving models for later use and deploying a Streamlit application to predict fish categories from user-uploaded images.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898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A4F95-6B89-53A6-8530-E4BF4815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571" y="1842743"/>
            <a:ext cx="10515600" cy="4623369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100" b="1" dirty="0">
                <a:latin typeface="Aptos" panose="020B0004020202020204" pitchFamily="34" charset="0"/>
              </a:rPr>
              <a:t>Dataset Name:</a:t>
            </a:r>
            <a:r>
              <a:rPr lang="en-US" sz="2100" dirty="0">
                <a:latin typeface="Aptos" panose="020B0004020202020204" pitchFamily="34" charset="0"/>
              </a:rPr>
              <a:t> fish_dataset.zip</a:t>
            </a:r>
            <a:br>
              <a:rPr lang="en-US" sz="2100" dirty="0">
                <a:latin typeface="Aptos" panose="020B0004020202020204" pitchFamily="34" charset="0"/>
              </a:rPr>
            </a:br>
            <a:r>
              <a:rPr lang="en-US" sz="2100" b="1" dirty="0">
                <a:latin typeface="Aptos" panose="020B0004020202020204" pitchFamily="34" charset="0"/>
              </a:rPr>
              <a:t>Contents:</a:t>
            </a:r>
            <a:r>
              <a:rPr lang="en-US" sz="2100" dirty="0">
                <a:latin typeface="Aptos" panose="020B0004020202020204" pitchFamily="34" charset="0"/>
              </a:rPr>
              <a:t> Images organized by species folder</a:t>
            </a:r>
            <a:br>
              <a:rPr lang="en-US" sz="2100" dirty="0">
                <a:latin typeface="Aptos" panose="020B0004020202020204" pitchFamily="34" charset="0"/>
              </a:rPr>
            </a:br>
            <a:r>
              <a:rPr lang="en-US" sz="2100" b="1" dirty="0">
                <a:latin typeface="Aptos" panose="020B0004020202020204" pitchFamily="34" charset="0"/>
              </a:rPr>
              <a:t>Total Images:</a:t>
            </a:r>
            <a:r>
              <a:rPr lang="en-US" sz="2100" dirty="0">
                <a:latin typeface="Aptos" panose="020B0004020202020204" pitchFamily="34" charset="0"/>
              </a:rPr>
              <a:t> 10,514</a:t>
            </a:r>
            <a:br>
              <a:rPr lang="en-US" sz="2100" dirty="0">
                <a:latin typeface="Aptos" panose="020B0004020202020204" pitchFamily="34" charset="0"/>
              </a:rPr>
            </a:br>
            <a:r>
              <a:rPr lang="en-US" sz="2100" b="1" dirty="0">
                <a:latin typeface="Aptos" panose="020B0004020202020204" pitchFamily="34" charset="0"/>
              </a:rPr>
              <a:t>Number of Classes:</a:t>
            </a:r>
            <a:r>
              <a:rPr lang="en-US" sz="2100" dirty="0">
                <a:latin typeface="Aptos" panose="020B0004020202020204" pitchFamily="34" charset="0"/>
              </a:rPr>
              <a:t> 11</a:t>
            </a:r>
          </a:p>
          <a:p>
            <a:pPr marL="0" indent="0">
              <a:lnSpc>
                <a:spcPct val="120000"/>
              </a:lnSpc>
              <a:buNone/>
            </a:pPr>
            <a:endParaRPr lang="en-IN" sz="2100" dirty="0">
              <a:latin typeface="Aptos" panose="020B0004020202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IN" sz="21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1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1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sz="2100" b="1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US" sz="2100" b="1" dirty="0">
                <a:latin typeface="Aptos" panose="020B0004020202020204" pitchFamily="34" charset="0"/>
              </a:rPr>
              <a:t>Challenges:</a:t>
            </a:r>
            <a:endParaRPr lang="en-US" sz="2100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ptos" panose="020B0004020202020204" pitchFamily="34" charset="0"/>
              </a:rPr>
              <a:t> Class imbalance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dirty="0">
                <a:latin typeface="Aptos" panose="020B0004020202020204" pitchFamily="34" charset="0"/>
              </a:rPr>
              <a:t> Variable image quality and size</a:t>
            </a:r>
          </a:p>
          <a:p>
            <a:pPr marL="0" indent="0">
              <a:lnSpc>
                <a:spcPct val="120000"/>
              </a:lnSpc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C48F69-C4D8-AE6D-EEB5-9E37EC36E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42338"/>
              </p:ext>
            </p:extLst>
          </p:nvPr>
        </p:nvGraphicFramePr>
        <p:xfrm>
          <a:off x="3891643" y="3539386"/>
          <a:ext cx="4408714" cy="1230084"/>
        </p:xfrm>
        <a:graphic>
          <a:graphicData uri="http://schemas.openxmlformats.org/drawingml/2006/table">
            <a:tbl>
              <a:tblPr/>
              <a:tblGrid>
                <a:gridCol w="2204357">
                  <a:extLst>
                    <a:ext uri="{9D8B030D-6E8A-4147-A177-3AD203B41FA5}">
                      <a16:colId xmlns:a16="http://schemas.microsoft.com/office/drawing/2014/main" val="1788057978"/>
                    </a:ext>
                  </a:extLst>
                </a:gridCol>
                <a:gridCol w="2204357">
                  <a:extLst>
                    <a:ext uri="{9D8B030D-6E8A-4147-A177-3AD203B41FA5}">
                      <a16:colId xmlns:a16="http://schemas.microsoft.com/office/drawing/2014/main" val="326886278"/>
                    </a:ext>
                  </a:extLst>
                </a:gridCol>
              </a:tblGrid>
              <a:tr h="410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Feature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Examples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32494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Images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Raw fish photographs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586787"/>
                  </a:ext>
                </a:extLst>
              </a:tr>
              <a:tr h="4100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Labels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Fish species (target)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586932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CA9EC41-F8D2-FCEC-3EBB-D6797C32EED9}"/>
              </a:ext>
            </a:extLst>
          </p:cNvPr>
          <p:cNvSpPr txBox="1"/>
          <p:nvPr/>
        </p:nvSpPr>
        <p:spPr>
          <a:xfrm>
            <a:off x="1088571" y="917804"/>
            <a:ext cx="4659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Dataset Overview</a:t>
            </a:r>
          </a:p>
        </p:txBody>
      </p:sp>
    </p:spTree>
    <p:extLst>
      <p:ext uri="{BB962C8B-B14F-4D97-AF65-F5344CB8AC3E}">
        <p14:creationId xmlns:p14="http://schemas.microsoft.com/office/powerpoint/2010/main" val="256308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0B867E-6065-2BC8-1C4C-1B7DBA96AC9D}"/>
              </a:ext>
            </a:extLst>
          </p:cNvPr>
          <p:cNvSpPr txBox="1"/>
          <p:nvPr/>
        </p:nvSpPr>
        <p:spPr>
          <a:xfrm>
            <a:off x="1048046" y="924211"/>
            <a:ext cx="9649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Data Preprocessing &amp; Augmentation</a:t>
            </a:r>
            <a:endParaRPr lang="en-US" altLang="en-US" sz="3600" b="1" dirty="0">
              <a:latin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F5EA151-2F5A-5E2A-2364-87851E7D9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046" y="1847541"/>
            <a:ext cx="51916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Rescaling: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Normalize images to [0, 1] range.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Data Augmentation Techniques: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Rotation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Zoom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Horizontal &amp; vertical flipping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Purpose: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Enhance model robustness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Prevent overfitting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Improve generalization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3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B087F-9F0A-65DC-3F79-B15CC75E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914" y="64815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 Training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8BEF6F-FF7D-75CF-08BE-E5A72A164B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914" y="1679803"/>
            <a:ext cx="9462571" cy="3741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Custom CNN: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Train from scratch.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Pre-trained Models: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VGG16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ResNet50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MobileNetV2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InceptionV3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EfficientNetB0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Fine-tuning: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Adapt pre-trained models to fish dataset.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Model Saving: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Store the best model for future use (.h5 or .pkl).</a:t>
            </a:r>
          </a:p>
        </p:txBody>
      </p:sp>
    </p:spTree>
    <p:extLst>
      <p:ext uri="{BB962C8B-B14F-4D97-AF65-F5344CB8AC3E}">
        <p14:creationId xmlns:p14="http://schemas.microsoft.com/office/powerpoint/2010/main" val="327644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9D21-64D1-056B-E9B6-25781031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 Evaluation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01E52A-EF76-08C4-7E66-B57801885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21446"/>
            <a:ext cx="10515600" cy="4351338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Aptos" panose="020B0004020202020204" pitchFamily="34" charset="0"/>
              </a:rPr>
              <a:t>Metrics Compared:</a:t>
            </a: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endParaRPr lang="en-IN" sz="1800" b="1" dirty="0">
              <a:latin typeface="Aptos" panose="020B00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 </a:t>
            </a:r>
            <a:r>
              <a:rPr lang="en-US" sz="1600" dirty="0">
                <a:latin typeface="Aptos" panose="020B0004020202020204" pitchFamily="34" charset="0"/>
              </a:rPr>
              <a:t>Visualize training/validation accuracy &amp;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 Compare model performance across architectures</a:t>
            </a:r>
            <a:endParaRPr lang="en-IN" sz="1600" b="1" dirty="0">
              <a:latin typeface="Aptos" panose="020B00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38045F-A848-A936-C2F3-E7422AD24E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47407"/>
              </p:ext>
            </p:extLst>
          </p:nvPr>
        </p:nvGraphicFramePr>
        <p:xfrm>
          <a:off x="2217928" y="2719252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248997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70405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21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Overall correctness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2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Aptos" panose="020B0004020202020204" pitchFamily="34" charset="0"/>
                        </a:rPr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Class-specific relevance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1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Class-specific completeness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513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Balance between precision &amp; recall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048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Confusion Matrix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Analyze misclassifications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0811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3713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0A169-57F9-B385-442C-53B4256F7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Model Performance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1231D36-9E20-7050-E491-A511B76C7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1948938"/>
              </p:ext>
            </p:extLst>
          </p:nvPr>
        </p:nvGraphicFramePr>
        <p:xfrm>
          <a:off x="2062845" y="2378746"/>
          <a:ext cx="8066310" cy="330025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613262">
                  <a:extLst>
                    <a:ext uri="{9D8B030D-6E8A-4147-A177-3AD203B41FA5}">
                      <a16:colId xmlns:a16="http://schemas.microsoft.com/office/drawing/2014/main" val="4150038334"/>
                    </a:ext>
                  </a:extLst>
                </a:gridCol>
                <a:gridCol w="1613262">
                  <a:extLst>
                    <a:ext uri="{9D8B030D-6E8A-4147-A177-3AD203B41FA5}">
                      <a16:colId xmlns:a16="http://schemas.microsoft.com/office/drawing/2014/main" val="2670710258"/>
                    </a:ext>
                  </a:extLst>
                </a:gridCol>
                <a:gridCol w="1613262">
                  <a:extLst>
                    <a:ext uri="{9D8B030D-6E8A-4147-A177-3AD203B41FA5}">
                      <a16:colId xmlns:a16="http://schemas.microsoft.com/office/drawing/2014/main" val="2263652739"/>
                    </a:ext>
                  </a:extLst>
                </a:gridCol>
                <a:gridCol w="1613262">
                  <a:extLst>
                    <a:ext uri="{9D8B030D-6E8A-4147-A177-3AD203B41FA5}">
                      <a16:colId xmlns:a16="http://schemas.microsoft.com/office/drawing/2014/main" val="3215010322"/>
                    </a:ext>
                  </a:extLst>
                </a:gridCol>
                <a:gridCol w="1613262">
                  <a:extLst>
                    <a:ext uri="{9D8B030D-6E8A-4147-A177-3AD203B41FA5}">
                      <a16:colId xmlns:a16="http://schemas.microsoft.com/office/drawing/2014/main" val="2873091709"/>
                    </a:ext>
                  </a:extLst>
                </a:gridCol>
              </a:tblGrid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115119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CNN (scratch)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1925990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VGG16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21422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ResNet50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7310529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MobileNet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0504107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InceptionV3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4412416"/>
                  </a:ext>
                </a:extLst>
              </a:tr>
              <a:tr h="4714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EfficientNetB0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Aptos" panose="020B0004020202020204" pitchFamily="34" charset="0"/>
                        </a:rPr>
                        <a:t>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0138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61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4EBFB-5A26-3B23-1827-C75757F9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543" y="747938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3600" b="1" dirty="0">
                <a:latin typeface="Aptos" panose="020B0004020202020204" pitchFamily="34" charset="0"/>
              </a:rPr>
              <a:t>Deployment</a:t>
            </a:r>
            <a:endParaRPr lang="en-US" sz="3600" b="1" dirty="0">
              <a:latin typeface="Aptos" panose="020B00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Aptos" panose="020B0004020202020204" pitchFamily="34" charset="0"/>
              </a:rPr>
              <a:t>Streamlit Web App Features:</a:t>
            </a:r>
            <a:endParaRPr lang="en-US" sz="2000" dirty="0">
              <a:latin typeface="Aptos" panose="020B0004020202020204" pitchFamily="34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Upload fish images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Predict species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Display confidence scores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600" b="1" dirty="0">
                <a:latin typeface="Aptos" panose="020B0004020202020204" pitchFamily="34" charset="0"/>
              </a:rPr>
              <a:t>Visual Insights</a:t>
            </a:r>
          </a:p>
          <a:p>
            <a:pPr marL="0" indent="0">
              <a:buNone/>
            </a:pPr>
            <a:endParaRPr lang="en-IN" sz="1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A4A68E6-1AA7-2F0B-B22B-210450FA9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6543" y="4586055"/>
            <a:ext cx="4188967" cy="1524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Accuracy &amp; loss curves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Confusion matrix heatmap for best model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Sample predictions with confidence scores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Tx/>
              <a:buChar char="•"/>
              <a:tabLst/>
            </a:pPr>
            <a:r>
              <a:rPr lang="en-US" altLang="en-US" sz="1600" dirty="0">
                <a:latin typeface="Aptos" panose="020B00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Class-wise performance bar chart</a:t>
            </a:r>
          </a:p>
        </p:txBody>
      </p:sp>
    </p:spTree>
    <p:extLst>
      <p:ext uri="{BB962C8B-B14F-4D97-AF65-F5344CB8AC3E}">
        <p14:creationId xmlns:p14="http://schemas.microsoft.com/office/powerpoint/2010/main" val="259850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5D890-5770-9F4A-F568-4A99C34D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Aptos" panose="020B0004020202020204" pitchFamily="34" charset="0"/>
              </a:rPr>
              <a:t>Screenshots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D55531-EB77-6F6A-936C-869C1A0B74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2633341"/>
            <a:ext cx="5076825" cy="2486663"/>
          </a:xfrm>
        </p:spPr>
      </p:pic>
      <p:pic>
        <p:nvPicPr>
          <p:cNvPr id="7" name="Picture 6" descr="A close up of a fish&#10;&#10;AI-generated content may be incorrect.">
            <a:extLst>
              <a:ext uri="{FF2B5EF4-FFF2-40B4-BE49-F238E27FC236}">
                <a16:creationId xmlns:a16="http://schemas.microsoft.com/office/drawing/2014/main" id="{0E6330BC-F8C2-B0B0-66DB-E2C445EB04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128" y="2633341"/>
            <a:ext cx="5076825" cy="24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4163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95</TotalTime>
  <Words>429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Tw Cen MT</vt:lpstr>
      <vt:lpstr>Tw Cen MT Condensed</vt:lpstr>
      <vt:lpstr>Wingdings 3</vt:lpstr>
      <vt:lpstr>Integral</vt:lpstr>
      <vt:lpstr>Multiclass Fish Image Classification Deep Learning | Computer Vision</vt:lpstr>
      <vt:lpstr>PowerPoint Presentation</vt:lpstr>
      <vt:lpstr>PowerPoint Presentation</vt:lpstr>
      <vt:lpstr>PowerPoint Presentation</vt:lpstr>
      <vt:lpstr>Model Training</vt:lpstr>
      <vt:lpstr>Model Evaluation</vt:lpstr>
      <vt:lpstr>Model Performance Summary</vt:lpstr>
      <vt:lpstr>PowerPoint Presentation</vt:lpstr>
      <vt:lpstr>Screenshots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T</dc:creator>
  <cp:lastModifiedBy>Arjun T</cp:lastModifiedBy>
  <cp:revision>3</cp:revision>
  <dcterms:created xsi:type="dcterms:W3CDTF">2025-08-15T02:23:15Z</dcterms:created>
  <dcterms:modified xsi:type="dcterms:W3CDTF">2025-08-16T04:03:21Z</dcterms:modified>
</cp:coreProperties>
</file>